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60" r:id="rId3"/>
    <p:sldId id="271" r:id="rId4"/>
    <p:sldId id="272" r:id="rId5"/>
    <p:sldId id="278" r:id="rId6"/>
    <p:sldId id="279" r:id="rId7"/>
    <p:sldId id="284" r:id="rId8"/>
    <p:sldId id="285" r:id="rId9"/>
    <p:sldId id="286" r:id="rId10"/>
    <p:sldId id="259" r:id="rId11"/>
    <p:sldId id="2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FE1AD-4C72-36C2-A55C-A9FC882ECED4}" v="1" dt="2023-04-18T22:28:54.089"/>
    <p1510:client id="{78C37865-7584-67FB-66E9-B54CCD095320}" v="82" dt="2023-04-19T13:36:22.718"/>
    <p1510:client id="{C5AC7A2A-9735-FE8A-19F5-A9A0C8B868F7}" v="1" dt="2023-05-04T15:40:22.834"/>
    <p1510:client id="{ECE73149-80DE-CE2F-72E5-FF61D50CDFB8}" v="52" dt="2023-08-30T23:42:0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18" y="6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81DE76-A458-4252-9BB2-E80050C8CC7B}"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22C936B4-2C6E-49D3-904E-1322A5C2672A}">
      <dgm:prSet/>
      <dgm:spPr/>
      <dgm:t>
        <a:bodyPr/>
        <a:lstStyle/>
        <a:p>
          <a:r>
            <a:rPr lang="en-US"/>
            <a:t>Updating devices and using system passwords</a:t>
          </a:r>
        </a:p>
      </dgm:t>
    </dgm:pt>
    <dgm:pt modelId="{02CD7F9F-E369-434D-AA47-CBF7E618E73F}" type="parTrans" cxnId="{4DC42275-F9CC-49ED-BF38-5F2E6C1E012E}">
      <dgm:prSet/>
      <dgm:spPr/>
      <dgm:t>
        <a:bodyPr/>
        <a:lstStyle/>
        <a:p>
          <a:endParaRPr lang="en-US"/>
        </a:p>
      </dgm:t>
    </dgm:pt>
    <dgm:pt modelId="{A33154AC-CE5F-4D27-8A86-669B33CA4D9D}" type="sibTrans" cxnId="{4DC42275-F9CC-49ED-BF38-5F2E6C1E012E}">
      <dgm:prSet phldrT="01" phldr="0"/>
      <dgm:spPr/>
      <dgm:t>
        <a:bodyPr/>
        <a:lstStyle/>
        <a:p>
          <a:r>
            <a:rPr lang="en-US"/>
            <a:t>01</a:t>
          </a:r>
        </a:p>
      </dgm:t>
    </dgm:pt>
    <dgm:pt modelId="{B1477BC9-030C-49EB-B4A6-FE6591125312}">
      <dgm:prSet/>
      <dgm:spPr/>
      <dgm:t>
        <a:bodyPr/>
        <a:lstStyle/>
        <a:p>
          <a:r>
            <a:rPr lang="en-US"/>
            <a:t>Protecting against network threats</a:t>
          </a:r>
        </a:p>
      </dgm:t>
    </dgm:pt>
    <dgm:pt modelId="{6A00369A-0D37-4D13-A6DA-9AA9D2293757}" type="parTrans" cxnId="{8FDD811B-BE0C-4C3A-BA86-A81AD783813E}">
      <dgm:prSet/>
      <dgm:spPr/>
      <dgm:t>
        <a:bodyPr/>
        <a:lstStyle/>
        <a:p>
          <a:endParaRPr lang="en-US"/>
        </a:p>
      </dgm:t>
    </dgm:pt>
    <dgm:pt modelId="{F9E9F567-DFD8-402D-8DC5-5F7F72E40437}" type="sibTrans" cxnId="{8FDD811B-BE0C-4C3A-BA86-A81AD783813E}">
      <dgm:prSet phldrT="02" phldr="0"/>
      <dgm:spPr/>
      <dgm:t>
        <a:bodyPr/>
        <a:lstStyle/>
        <a:p>
          <a:r>
            <a:rPr lang="en-US"/>
            <a:t>02</a:t>
          </a:r>
        </a:p>
      </dgm:t>
    </dgm:pt>
    <dgm:pt modelId="{F6CEED23-DABE-4238-8399-1DA0AFE81C3C}">
      <dgm:prSet/>
      <dgm:spPr/>
      <dgm:t>
        <a:bodyPr/>
        <a:lstStyle/>
        <a:p>
          <a:r>
            <a:rPr lang="en-US"/>
            <a:t>Removing and disabling software and services</a:t>
          </a:r>
        </a:p>
      </dgm:t>
    </dgm:pt>
    <dgm:pt modelId="{55B831E9-5F34-4FAF-BFE7-95005F6AA4BC}" type="parTrans" cxnId="{E70922E5-5772-49F0-8C92-D326573520A0}">
      <dgm:prSet/>
      <dgm:spPr/>
      <dgm:t>
        <a:bodyPr/>
        <a:lstStyle/>
        <a:p>
          <a:endParaRPr lang="en-US"/>
        </a:p>
      </dgm:t>
    </dgm:pt>
    <dgm:pt modelId="{7D37E11C-A17F-4E22-8EF2-80F538A9B863}" type="sibTrans" cxnId="{E70922E5-5772-49F0-8C92-D326573520A0}">
      <dgm:prSet phldrT="03" phldr="0"/>
      <dgm:spPr/>
      <dgm:t>
        <a:bodyPr/>
        <a:lstStyle/>
        <a:p>
          <a:r>
            <a:rPr lang="en-US"/>
            <a:t>03</a:t>
          </a:r>
        </a:p>
      </dgm:t>
    </dgm:pt>
    <dgm:pt modelId="{DABD054A-967F-417B-AED1-B8EEA8E9B8E2}" type="pres">
      <dgm:prSet presAssocID="{7B81DE76-A458-4252-9BB2-E80050C8CC7B}" presName="Name0" presStyleCnt="0">
        <dgm:presLayoutVars>
          <dgm:animLvl val="lvl"/>
          <dgm:resizeHandles val="exact"/>
        </dgm:presLayoutVars>
      </dgm:prSet>
      <dgm:spPr/>
    </dgm:pt>
    <dgm:pt modelId="{EC8037C5-7840-4679-82A3-3D925C85EEA8}" type="pres">
      <dgm:prSet presAssocID="{22C936B4-2C6E-49D3-904E-1322A5C2672A}" presName="compositeNode" presStyleCnt="0">
        <dgm:presLayoutVars>
          <dgm:bulletEnabled val="1"/>
        </dgm:presLayoutVars>
      </dgm:prSet>
      <dgm:spPr/>
    </dgm:pt>
    <dgm:pt modelId="{5B121760-7748-484A-BFA9-290CA09094A6}" type="pres">
      <dgm:prSet presAssocID="{22C936B4-2C6E-49D3-904E-1322A5C2672A}" presName="bgRect" presStyleLbl="alignNode1" presStyleIdx="0" presStyleCnt="3"/>
      <dgm:spPr/>
    </dgm:pt>
    <dgm:pt modelId="{4593392C-1679-4E33-8542-D992C4257BDC}" type="pres">
      <dgm:prSet presAssocID="{A33154AC-CE5F-4D27-8A86-669B33CA4D9D}" presName="sibTransNodeRect" presStyleLbl="alignNode1" presStyleIdx="0" presStyleCnt="3">
        <dgm:presLayoutVars>
          <dgm:chMax val="0"/>
          <dgm:bulletEnabled val="1"/>
        </dgm:presLayoutVars>
      </dgm:prSet>
      <dgm:spPr/>
    </dgm:pt>
    <dgm:pt modelId="{A2B4C73D-CC89-4BA7-942C-CFF0B17D5BCE}" type="pres">
      <dgm:prSet presAssocID="{22C936B4-2C6E-49D3-904E-1322A5C2672A}" presName="nodeRect" presStyleLbl="alignNode1" presStyleIdx="0" presStyleCnt="3">
        <dgm:presLayoutVars>
          <dgm:bulletEnabled val="1"/>
        </dgm:presLayoutVars>
      </dgm:prSet>
      <dgm:spPr/>
    </dgm:pt>
    <dgm:pt modelId="{9124EA56-AD0E-486A-9F1F-435AD3599BC4}" type="pres">
      <dgm:prSet presAssocID="{A33154AC-CE5F-4D27-8A86-669B33CA4D9D}" presName="sibTrans" presStyleCnt="0"/>
      <dgm:spPr/>
    </dgm:pt>
    <dgm:pt modelId="{943CDDEE-D5F5-447D-947A-D935A1987CBB}" type="pres">
      <dgm:prSet presAssocID="{B1477BC9-030C-49EB-B4A6-FE6591125312}" presName="compositeNode" presStyleCnt="0">
        <dgm:presLayoutVars>
          <dgm:bulletEnabled val="1"/>
        </dgm:presLayoutVars>
      </dgm:prSet>
      <dgm:spPr/>
    </dgm:pt>
    <dgm:pt modelId="{12778666-6FA0-4B50-B502-19B21988A8E1}" type="pres">
      <dgm:prSet presAssocID="{B1477BC9-030C-49EB-B4A6-FE6591125312}" presName="bgRect" presStyleLbl="alignNode1" presStyleIdx="1" presStyleCnt="3"/>
      <dgm:spPr/>
    </dgm:pt>
    <dgm:pt modelId="{2156BFAC-E64A-463D-9C74-28DC57AFC39A}" type="pres">
      <dgm:prSet presAssocID="{F9E9F567-DFD8-402D-8DC5-5F7F72E40437}" presName="sibTransNodeRect" presStyleLbl="alignNode1" presStyleIdx="1" presStyleCnt="3">
        <dgm:presLayoutVars>
          <dgm:chMax val="0"/>
          <dgm:bulletEnabled val="1"/>
        </dgm:presLayoutVars>
      </dgm:prSet>
      <dgm:spPr/>
    </dgm:pt>
    <dgm:pt modelId="{9B840548-D44D-42AD-8872-4E028AAB9A8A}" type="pres">
      <dgm:prSet presAssocID="{B1477BC9-030C-49EB-B4A6-FE6591125312}" presName="nodeRect" presStyleLbl="alignNode1" presStyleIdx="1" presStyleCnt="3">
        <dgm:presLayoutVars>
          <dgm:bulletEnabled val="1"/>
        </dgm:presLayoutVars>
      </dgm:prSet>
      <dgm:spPr/>
    </dgm:pt>
    <dgm:pt modelId="{3F40AD9F-14D6-410D-9BF5-5EB21C45B1C8}" type="pres">
      <dgm:prSet presAssocID="{F9E9F567-DFD8-402D-8DC5-5F7F72E40437}" presName="sibTrans" presStyleCnt="0"/>
      <dgm:spPr/>
    </dgm:pt>
    <dgm:pt modelId="{1966CC44-CCA6-43E5-B05E-116C6C458107}" type="pres">
      <dgm:prSet presAssocID="{F6CEED23-DABE-4238-8399-1DA0AFE81C3C}" presName="compositeNode" presStyleCnt="0">
        <dgm:presLayoutVars>
          <dgm:bulletEnabled val="1"/>
        </dgm:presLayoutVars>
      </dgm:prSet>
      <dgm:spPr/>
    </dgm:pt>
    <dgm:pt modelId="{E9A6CDA9-3C9C-413A-8D35-11F65202F68D}" type="pres">
      <dgm:prSet presAssocID="{F6CEED23-DABE-4238-8399-1DA0AFE81C3C}" presName="bgRect" presStyleLbl="alignNode1" presStyleIdx="2" presStyleCnt="3"/>
      <dgm:spPr/>
    </dgm:pt>
    <dgm:pt modelId="{36090107-D23B-4D84-A9AD-1609D187A8CC}" type="pres">
      <dgm:prSet presAssocID="{7D37E11C-A17F-4E22-8EF2-80F538A9B863}" presName="sibTransNodeRect" presStyleLbl="alignNode1" presStyleIdx="2" presStyleCnt="3">
        <dgm:presLayoutVars>
          <dgm:chMax val="0"/>
          <dgm:bulletEnabled val="1"/>
        </dgm:presLayoutVars>
      </dgm:prSet>
      <dgm:spPr/>
    </dgm:pt>
    <dgm:pt modelId="{F45985D5-4E83-4D25-81A8-3EB69D99470A}" type="pres">
      <dgm:prSet presAssocID="{F6CEED23-DABE-4238-8399-1DA0AFE81C3C}" presName="nodeRect" presStyleLbl="alignNode1" presStyleIdx="2" presStyleCnt="3">
        <dgm:presLayoutVars>
          <dgm:bulletEnabled val="1"/>
        </dgm:presLayoutVars>
      </dgm:prSet>
      <dgm:spPr/>
    </dgm:pt>
  </dgm:ptLst>
  <dgm:cxnLst>
    <dgm:cxn modelId="{8FDD811B-BE0C-4C3A-BA86-A81AD783813E}" srcId="{7B81DE76-A458-4252-9BB2-E80050C8CC7B}" destId="{B1477BC9-030C-49EB-B4A6-FE6591125312}" srcOrd="1" destOrd="0" parTransId="{6A00369A-0D37-4D13-A6DA-9AA9D2293757}" sibTransId="{F9E9F567-DFD8-402D-8DC5-5F7F72E40437}"/>
    <dgm:cxn modelId="{DD5A032A-5C04-4436-95C2-3D1CE43E3FDE}" type="presOf" srcId="{B1477BC9-030C-49EB-B4A6-FE6591125312}" destId="{12778666-6FA0-4B50-B502-19B21988A8E1}" srcOrd="0" destOrd="0" presId="urn:microsoft.com/office/officeart/2016/7/layout/LinearBlockProcessNumbered"/>
    <dgm:cxn modelId="{18191F2E-FAC6-4AD9-86D4-A33AE8D5E56F}" type="presOf" srcId="{F9E9F567-DFD8-402D-8DC5-5F7F72E40437}" destId="{2156BFAC-E64A-463D-9C74-28DC57AFC39A}" srcOrd="0" destOrd="0" presId="urn:microsoft.com/office/officeart/2016/7/layout/LinearBlockProcessNumbered"/>
    <dgm:cxn modelId="{B28FF340-A00E-419D-A778-8863D9FA86AF}" type="presOf" srcId="{B1477BC9-030C-49EB-B4A6-FE6591125312}" destId="{9B840548-D44D-42AD-8872-4E028AAB9A8A}" srcOrd="1" destOrd="0" presId="urn:microsoft.com/office/officeart/2016/7/layout/LinearBlockProcessNumbered"/>
    <dgm:cxn modelId="{257F2967-400D-42EA-843C-40B1FEE46ADC}" type="presOf" srcId="{7D37E11C-A17F-4E22-8EF2-80F538A9B863}" destId="{36090107-D23B-4D84-A9AD-1609D187A8CC}" srcOrd="0" destOrd="0" presId="urn:microsoft.com/office/officeart/2016/7/layout/LinearBlockProcessNumbered"/>
    <dgm:cxn modelId="{4DC42275-F9CC-49ED-BF38-5F2E6C1E012E}" srcId="{7B81DE76-A458-4252-9BB2-E80050C8CC7B}" destId="{22C936B4-2C6E-49D3-904E-1322A5C2672A}" srcOrd="0" destOrd="0" parTransId="{02CD7F9F-E369-434D-AA47-CBF7E618E73F}" sibTransId="{A33154AC-CE5F-4D27-8A86-669B33CA4D9D}"/>
    <dgm:cxn modelId="{97E47C81-BBD2-4A7A-9C8C-5A1E49494CC0}" type="presOf" srcId="{22C936B4-2C6E-49D3-904E-1322A5C2672A}" destId="{5B121760-7748-484A-BFA9-290CA09094A6}" srcOrd="0" destOrd="0" presId="urn:microsoft.com/office/officeart/2016/7/layout/LinearBlockProcessNumbered"/>
    <dgm:cxn modelId="{4B6A118B-0333-4E68-BC73-B3885E18A9AC}" type="presOf" srcId="{A33154AC-CE5F-4D27-8A86-669B33CA4D9D}" destId="{4593392C-1679-4E33-8542-D992C4257BDC}" srcOrd="0" destOrd="0" presId="urn:microsoft.com/office/officeart/2016/7/layout/LinearBlockProcessNumbered"/>
    <dgm:cxn modelId="{99C15ECD-9E5E-425E-B7D5-D6D8B3C16968}" type="presOf" srcId="{22C936B4-2C6E-49D3-904E-1322A5C2672A}" destId="{A2B4C73D-CC89-4BA7-942C-CFF0B17D5BCE}" srcOrd="1" destOrd="0" presId="urn:microsoft.com/office/officeart/2016/7/layout/LinearBlockProcessNumbered"/>
    <dgm:cxn modelId="{E70922E5-5772-49F0-8C92-D326573520A0}" srcId="{7B81DE76-A458-4252-9BB2-E80050C8CC7B}" destId="{F6CEED23-DABE-4238-8399-1DA0AFE81C3C}" srcOrd="2" destOrd="0" parTransId="{55B831E9-5F34-4FAF-BFE7-95005F6AA4BC}" sibTransId="{7D37E11C-A17F-4E22-8EF2-80F538A9B863}"/>
    <dgm:cxn modelId="{A14AC4E6-4B92-4278-9063-D2DE60EB85FD}" type="presOf" srcId="{F6CEED23-DABE-4238-8399-1DA0AFE81C3C}" destId="{F45985D5-4E83-4D25-81A8-3EB69D99470A}" srcOrd="1" destOrd="0" presId="urn:microsoft.com/office/officeart/2016/7/layout/LinearBlockProcessNumbered"/>
    <dgm:cxn modelId="{8266F4EF-2E3F-4E23-9880-262CA5467D23}" type="presOf" srcId="{F6CEED23-DABE-4238-8399-1DA0AFE81C3C}" destId="{E9A6CDA9-3C9C-413A-8D35-11F65202F68D}" srcOrd="0" destOrd="0" presId="urn:microsoft.com/office/officeart/2016/7/layout/LinearBlockProcessNumbered"/>
    <dgm:cxn modelId="{A8B562F7-1173-4234-B0A3-16800BFEE2AE}" type="presOf" srcId="{7B81DE76-A458-4252-9BB2-E80050C8CC7B}" destId="{DABD054A-967F-417B-AED1-B8EEA8E9B8E2}" srcOrd="0" destOrd="0" presId="urn:microsoft.com/office/officeart/2016/7/layout/LinearBlockProcessNumbered"/>
    <dgm:cxn modelId="{8D6DB096-0050-4A6F-9B8E-C02D60493004}" type="presParOf" srcId="{DABD054A-967F-417B-AED1-B8EEA8E9B8E2}" destId="{EC8037C5-7840-4679-82A3-3D925C85EEA8}" srcOrd="0" destOrd="0" presId="urn:microsoft.com/office/officeart/2016/7/layout/LinearBlockProcessNumbered"/>
    <dgm:cxn modelId="{F4BA985D-9370-48B6-9AC1-22AA0D9F621D}" type="presParOf" srcId="{EC8037C5-7840-4679-82A3-3D925C85EEA8}" destId="{5B121760-7748-484A-BFA9-290CA09094A6}" srcOrd="0" destOrd="0" presId="urn:microsoft.com/office/officeart/2016/7/layout/LinearBlockProcessNumbered"/>
    <dgm:cxn modelId="{E5D0AC8B-C695-4F80-9649-459BC41329AC}" type="presParOf" srcId="{EC8037C5-7840-4679-82A3-3D925C85EEA8}" destId="{4593392C-1679-4E33-8542-D992C4257BDC}" srcOrd="1" destOrd="0" presId="urn:microsoft.com/office/officeart/2016/7/layout/LinearBlockProcessNumbered"/>
    <dgm:cxn modelId="{A05F1C2B-143D-4C70-B78B-C634A7116E92}" type="presParOf" srcId="{EC8037C5-7840-4679-82A3-3D925C85EEA8}" destId="{A2B4C73D-CC89-4BA7-942C-CFF0B17D5BCE}" srcOrd="2" destOrd="0" presId="urn:microsoft.com/office/officeart/2016/7/layout/LinearBlockProcessNumbered"/>
    <dgm:cxn modelId="{D7F95488-9B9E-4E27-8E3C-B682D5255574}" type="presParOf" srcId="{DABD054A-967F-417B-AED1-B8EEA8E9B8E2}" destId="{9124EA56-AD0E-486A-9F1F-435AD3599BC4}" srcOrd="1" destOrd="0" presId="urn:microsoft.com/office/officeart/2016/7/layout/LinearBlockProcessNumbered"/>
    <dgm:cxn modelId="{AF23392A-BB8E-4334-8C33-DE43F9DFD0BB}" type="presParOf" srcId="{DABD054A-967F-417B-AED1-B8EEA8E9B8E2}" destId="{943CDDEE-D5F5-447D-947A-D935A1987CBB}" srcOrd="2" destOrd="0" presId="urn:microsoft.com/office/officeart/2016/7/layout/LinearBlockProcessNumbered"/>
    <dgm:cxn modelId="{70E9EA96-8DB4-45AE-A638-6E6CC0272DE9}" type="presParOf" srcId="{943CDDEE-D5F5-447D-947A-D935A1987CBB}" destId="{12778666-6FA0-4B50-B502-19B21988A8E1}" srcOrd="0" destOrd="0" presId="urn:microsoft.com/office/officeart/2016/7/layout/LinearBlockProcessNumbered"/>
    <dgm:cxn modelId="{897677A1-587E-444B-BE29-D840CCD877A1}" type="presParOf" srcId="{943CDDEE-D5F5-447D-947A-D935A1987CBB}" destId="{2156BFAC-E64A-463D-9C74-28DC57AFC39A}" srcOrd="1" destOrd="0" presId="urn:microsoft.com/office/officeart/2016/7/layout/LinearBlockProcessNumbered"/>
    <dgm:cxn modelId="{815E2E3E-3A97-430B-91AF-74D6204D0453}" type="presParOf" srcId="{943CDDEE-D5F5-447D-947A-D935A1987CBB}" destId="{9B840548-D44D-42AD-8872-4E028AAB9A8A}" srcOrd="2" destOrd="0" presId="urn:microsoft.com/office/officeart/2016/7/layout/LinearBlockProcessNumbered"/>
    <dgm:cxn modelId="{59972DFF-EC55-4575-8B31-F51EA594CDB4}" type="presParOf" srcId="{DABD054A-967F-417B-AED1-B8EEA8E9B8E2}" destId="{3F40AD9F-14D6-410D-9BF5-5EB21C45B1C8}" srcOrd="3" destOrd="0" presId="urn:microsoft.com/office/officeart/2016/7/layout/LinearBlockProcessNumbered"/>
    <dgm:cxn modelId="{05303AF5-E899-48F6-A375-6F296754B267}" type="presParOf" srcId="{DABD054A-967F-417B-AED1-B8EEA8E9B8E2}" destId="{1966CC44-CCA6-43E5-B05E-116C6C458107}" srcOrd="4" destOrd="0" presId="urn:microsoft.com/office/officeart/2016/7/layout/LinearBlockProcessNumbered"/>
    <dgm:cxn modelId="{3F1A980C-3CF8-4A52-9FFA-FD31AE5DFF56}" type="presParOf" srcId="{1966CC44-CCA6-43E5-B05E-116C6C458107}" destId="{E9A6CDA9-3C9C-413A-8D35-11F65202F68D}" srcOrd="0" destOrd="0" presId="urn:microsoft.com/office/officeart/2016/7/layout/LinearBlockProcessNumbered"/>
    <dgm:cxn modelId="{F6BD530E-179C-4677-8203-11E62809E2F3}" type="presParOf" srcId="{1966CC44-CCA6-43E5-B05E-116C6C458107}" destId="{36090107-D23B-4D84-A9AD-1609D187A8CC}" srcOrd="1" destOrd="0" presId="urn:microsoft.com/office/officeart/2016/7/layout/LinearBlockProcessNumbered"/>
    <dgm:cxn modelId="{BC6EA87F-4CEA-4C15-BD1B-F68673392190}" type="presParOf" srcId="{1966CC44-CCA6-43E5-B05E-116C6C458107}" destId="{F45985D5-4E83-4D25-81A8-3EB69D99470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21760-7748-484A-BFA9-290CA09094A6}">
      <dsp:nvSpPr>
        <dsp:cNvPr id="0" name=""/>
        <dsp:cNvSpPr/>
      </dsp:nvSpPr>
      <dsp:spPr>
        <a:xfrm>
          <a:off x="563" y="172741"/>
          <a:ext cx="2284148" cy="2740978"/>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23" tIns="0" rIns="225623" bIns="330200" numCol="1" spcCol="1270" anchor="t" anchorCtr="0">
          <a:noAutofit/>
        </a:bodyPr>
        <a:lstStyle/>
        <a:p>
          <a:pPr marL="0" lvl="0" indent="0" algn="l" defTabSz="933450">
            <a:lnSpc>
              <a:spcPct val="90000"/>
            </a:lnSpc>
            <a:spcBef>
              <a:spcPct val="0"/>
            </a:spcBef>
            <a:spcAft>
              <a:spcPct val="35000"/>
            </a:spcAft>
            <a:buNone/>
          </a:pPr>
          <a:r>
            <a:rPr lang="en-US" sz="2100" kern="1200"/>
            <a:t>Updating devices and using system passwords</a:t>
          </a:r>
        </a:p>
      </dsp:txBody>
      <dsp:txXfrm>
        <a:off x="563" y="1269132"/>
        <a:ext cx="2284148" cy="1644586"/>
      </dsp:txXfrm>
    </dsp:sp>
    <dsp:sp modelId="{4593392C-1679-4E33-8542-D992C4257BDC}">
      <dsp:nvSpPr>
        <dsp:cNvPr id="0" name=""/>
        <dsp:cNvSpPr/>
      </dsp:nvSpPr>
      <dsp:spPr>
        <a:xfrm>
          <a:off x="563" y="172741"/>
          <a:ext cx="2284148" cy="10963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5623" tIns="165100" rIns="225623" bIns="165100" numCol="1" spcCol="1270" anchor="ctr" anchorCtr="0">
          <a:noAutofit/>
        </a:bodyPr>
        <a:lstStyle/>
        <a:p>
          <a:pPr marL="0" lvl="0" indent="0" algn="l" defTabSz="2489200">
            <a:lnSpc>
              <a:spcPct val="90000"/>
            </a:lnSpc>
            <a:spcBef>
              <a:spcPct val="0"/>
            </a:spcBef>
            <a:spcAft>
              <a:spcPct val="35000"/>
            </a:spcAft>
            <a:buNone/>
          </a:pPr>
          <a:r>
            <a:rPr lang="en-US" sz="5600" kern="1200"/>
            <a:t>01</a:t>
          </a:r>
        </a:p>
      </dsp:txBody>
      <dsp:txXfrm>
        <a:off x="563" y="172741"/>
        <a:ext cx="2284148" cy="1096391"/>
      </dsp:txXfrm>
    </dsp:sp>
    <dsp:sp modelId="{12778666-6FA0-4B50-B502-19B21988A8E1}">
      <dsp:nvSpPr>
        <dsp:cNvPr id="0" name=""/>
        <dsp:cNvSpPr/>
      </dsp:nvSpPr>
      <dsp:spPr>
        <a:xfrm>
          <a:off x="2467444" y="172741"/>
          <a:ext cx="2284148" cy="2740978"/>
        </a:xfrm>
        <a:prstGeom prst="rect">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23" tIns="0" rIns="225623" bIns="330200" numCol="1" spcCol="1270" anchor="t" anchorCtr="0">
          <a:noAutofit/>
        </a:bodyPr>
        <a:lstStyle/>
        <a:p>
          <a:pPr marL="0" lvl="0" indent="0" algn="l" defTabSz="933450">
            <a:lnSpc>
              <a:spcPct val="90000"/>
            </a:lnSpc>
            <a:spcBef>
              <a:spcPct val="0"/>
            </a:spcBef>
            <a:spcAft>
              <a:spcPct val="35000"/>
            </a:spcAft>
            <a:buNone/>
          </a:pPr>
          <a:r>
            <a:rPr lang="en-US" sz="2100" kern="1200"/>
            <a:t>Protecting against network threats</a:t>
          </a:r>
        </a:p>
      </dsp:txBody>
      <dsp:txXfrm>
        <a:off x="2467444" y="1269132"/>
        <a:ext cx="2284148" cy="1644586"/>
      </dsp:txXfrm>
    </dsp:sp>
    <dsp:sp modelId="{2156BFAC-E64A-463D-9C74-28DC57AFC39A}">
      <dsp:nvSpPr>
        <dsp:cNvPr id="0" name=""/>
        <dsp:cNvSpPr/>
      </dsp:nvSpPr>
      <dsp:spPr>
        <a:xfrm>
          <a:off x="2467444" y="172741"/>
          <a:ext cx="2284148" cy="10963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5623" tIns="165100" rIns="225623" bIns="165100" numCol="1" spcCol="1270" anchor="ctr" anchorCtr="0">
          <a:noAutofit/>
        </a:bodyPr>
        <a:lstStyle/>
        <a:p>
          <a:pPr marL="0" lvl="0" indent="0" algn="l" defTabSz="2489200">
            <a:lnSpc>
              <a:spcPct val="90000"/>
            </a:lnSpc>
            <a:spcBef>
              <a:spcPct val="0"/>
            </a:spcBef>
            <a:spcAft>
              <a:spcPct val="35000"/>
            </a:spcAft>
            <a:buNone/>
          </a:pPr>
          <a:r>
            <a:rPr lang="en-US" sz="5600" kern="1200"/>
            <a:t>02</a:t>
          </a:r>
        </a:p>
      </dsp:txBody>
      <dsp:txXfrm>
        <a:off x="2467444" y="172741"/>
        <a:ext cx="2284148" cy="1096391"/>
      </dsp:txXfrm>
    </dsp:sp>
    <dsp:sp modelId="{E9A6CDA9-3C9C-413A-8D35-11F65202F68D}">
      <dsp:nvSpPr>
        <dsp:cNvPr id="0" name=""/>
        <dsp:cNvSpPr/>
      </dsp:nvSpPr>
      <dsp:spPr>
        <a:xfrm>
          <a:off x="4934324" y="172741"/>
          <a:ext cx="2284148" cy="2740978"/>
        </a:xfrm>
        <a:prstGeom prst="rect">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623" tIns="0" rIns="225623" bIns="330200" numCol="1" spcCol="1270" anchor="t" anchorCtr="0">
          <a:noAutofit/>
        </a:bodyPr>
        <a:lstStyle/>
        <a:p>
          <a:pPr marL="0" lvl="0" indent="0" algn="l" defTabSz="933450">
            <a:lnSpc>
              <a:spcPct val="90000"/>
            </a:lnSpc>
            <a:spcBef>
              <a:spcPct val="0"/>
            </a:spcBef>
            <a:spcAft>
              <a:spcPct val="35000"/>
            </a:spcAft>
            <a:buNone/>
          </a:pPr>
          <a:r>
            <a:rPr lang="en-US" sz="2100" kern="1200"/>
            <a:t>Removing and disabling software and services</a:t>
          </a:r>
        </a:p>
      </dsp:txBody>
      <dsp:txXfrm>
        <a:off x="4934324" y="1269132"/>
        <a:ext cx="2284148" cy="1644586"/>
      </dsp:txXfrm>
    </dsp:sp>
    <dsp:sp modelId="{36090107-D23B-4D84-A9AD-1609D187A8CC}">
      <dsp:nvSpPr>
        <dsp:cNvPr id="0" name=""/>
        <dsp:cNvSpPr/>
      </dsp:nvSpPr>
      <dsp:spPr>
        <a:xfrm>
          <a:off x="4934324" y="172741"/>
          <a:ext cx="2284148" cy="109639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5623" tIns="165100" rIns="225623" bIns="165100" numCol="1" spcCol="1270" anchor="ctr" anchorCtr="0">
          <a:noAutofit/>
        </a:bodyPr>
        <a:lstStyle/>
        <a:p>
          <a:pPr marL="0" lvl="0" indent="0" algn="l" defTabSz="2489200">
            <a:lnSpc>
              <a:spcPct val="90000"/>
            </a:lnSpc>
            <a:spcBef>
              <a:spcPct val="0"/>
            </a:spcBef>
            <a:spcAft>
              <a:spcPct val="35000"/>
            </a:spcAft>
            <a:buNone/>
          </a:pPr>
          <a:r>
            <a:rPr lang="en-US" sz="5600" kern="1200"/>
            <a:t>03</a:t>
          </a:r>
        </a:p>
      </dsp:txBody>
      <dsp:txXfrm>
        <a:off x="4934324" y="172741"/>
        <a:ext cx="2284148" cy="109639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10</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**Securing Devices and Best Practices:**</a:t>
            </a:r>
          </a:p>
          <a:p>
            <a:r>
              <a:rPr lang="en-US" dirty="0"/>
              <a:t> </a:t>
            </a:r>
            <a:endParaRPr lang="en-US" dirty="0">
              <a:cs typeface="Calibri"/>
            </a:endParaRPr>
          </a:p>
          <a:p>
            <a:r>
              <a:rPr lang="en-US"/>
              <a:t>1. **Antivirus/Anti-Malware:** Install reputable antivirus and anti-malware software to detect and remove malicious software from your device.</a:t>
            </a:r>
          </a:p>
          <a:p>
            <a:r>
              <a:rPr lang="en-US" dirty="0"/>
              <a:t> </a:t>
            </a:r>
            <a:endParaRPr lang="en-US" dirty="0">
              <a:cs typeface="Calibri"/>
            </a:endParaRPr>
          </a:p>
          <a:p>
            <a:r>
              <a:rPr lang="en-US"/>
              <a:t>2. **Host Firewall:** Enable the built-in firewall on your device to control incoming and outgoing network traffic.</a:t>
            </a:r>
          </a:p>
          <a:p>
            <a:r>
              <a:rPr lang="en-US" dirty="0"/>
              <a:t> </a:t>
            </a:r>
            <a:endParaRPr lang="en-US" dirty="0">
              <a:cs typeface="Calibri"/>
            </a:endParaRPr>
          </a:p>
          <a:p>
            <a:r>
              <a:rPr lang="en-US"/>
              <a:t>3. **Changing Default Passwords:** Change default passwords on devices to prevent unauthorized access.</a:t>
            </a:r>
          </a:p>
          <a:p>
            <a:r>
              <a:rPr lang="en-US" dirty="0"/>
              <a:t> </a:t>
            </a:r>
            <a:endParaRPr lang="en-US" dirty="0">
              <a:cs typeface="Calibri"/>
            </a:endParaRPr>
          </a:p>
          <a:p>
            <a:r>
              <a:rPr lang="en-US"/>
              <a:t>4. **Enabling Passwords:** Set strong and unique passwords for your device, accounts, and applications.</a:t>
            </a:r>
          </a:p>
          <a:p>
            <a:r>
              <a:rPr lang="en-US" dirty="0"/>
              <a:t> </a:t>
            </a:r>
            <a:endParaRPr lang="en-US" dirty="0">
              <a:cs typeface="Calibri"/>
            </a:endParaRPr>
          </a:p>
          <a:p>
            <a:r>
              <a:rPr lang="en-US" dirty="0"/>
              <a:t>5. **Safe Browsing Practices:** Avoid suspicious websites, only download files from trusted sources, and be cautious with clicking on links or downloading attachments from unknown senders.</a:t>
            </a:r>
          </a:p>
          <a:p>
            <a:r>
              <a:rPr lang="en-US" dirty="0"/>
              <a:t> </a:t>
            </a:r>
            <a:endParaRPr lang="en-US" dirty="0">
              <a:cs typeface="Calibri"/>
            </a:endParaRPr>
          </a:p>
          <a:p>
            <a:r>
              <a:rPr lang="en-US" dirty="0"/>
              <a:t>6. **Patching/Updates:** Regularly update your operating system, software applications, and firmware to address security vulnerabilities.</a:t>
            </a:r>
          </a:p>
          <a:p>
            <a:r>
              <a:rPr lang="en-US" dirty="0"/>
              <a:t> </a:t>
            </a:r>
            <a:endParaRPr lang="en-US" dirty="0">
              <a:cs typeface="Calibri"/>
            </a:endParaRPr>
          </a:p>
          <a:p>
            <a:r>
              <a:rPr lang="en-US" dirty="0"/>
              <a:t>7. **Device Use Best Practices:** Lock your device when not in use, enable automatic locking, and use biometric authentication if available.</a:t>
            </a:r>
          </a:p>
          <a:p>
            <a:r>
              <a:rPr lang="en-US" dirty="0"/>
              <a:t> </a:t>
            </a:r>
            <a:endParaRPr lang="en-US" dirty="0">
              <a:cs typeface="Calibri"/>
            </a:endParaRPr>
          </a:p>
          <a:p>
            <a:r>
              <a:rPr lang="en-US" dirty="0"/>
              <a:t>8. **Software Sources:** Only download software from official app stores or trusted websites.</a:t>
            </a:r>
          </a:p>
          <a:p>
            <a:r>
              <a:rPr lang="en-US" dirty="0"/>
              <a:t> </a:t>
            </a:r>
            <a:endParaRPr lang="en-US" dirty="0">
              <a:cs typeface="Calibri"/>
            </a:endParaRPr>
          </a:p>
          <a:p>
            <a:r>
              <a:rPr lang="en-US" dirty="0"/>
              <a:t>9. **Validating Legitimate Sources:** Verify the authenticity of websites and sources before providing personal information or downloading files.</a:t>
            </a:r>
          </a:p>
          <a:p>
            <a:r>
              <a:rPr lang="en-US" dirty="0"/>
              <a:t> </a:t>
            </a:r>
            <a:endParaRPr lang="en-US" dirty="0">
              <a:cs typeface="Calibri"/>
            </a:endParaRPr>
          </a:p>
          <a:p>
            <a:r>
              <a:rPr lang="en-US" dirty="0"/>
              <a:t>10. **Researching Legitimate Sources:** Research online to confirm the legitimacy of unfamiliar software or offers.</a:t>
            </a:r>
          </a:p>
          <a:p>
            <a:r>
              <a:rPr lang="en-US" dirty="0"/>
              <a:t> </a:t>
            </a:r>
            <a:endParaRPr lang="en-US" dirty="0">
              <a:cs typeface="Calibri"/>
            </a:endParaRPr>
          </a:p>
          <a:p>
            <a:r>
              <a:rPr lang="en-US" dirty="0"/>
              <a:t>11. **OEM Websites vs. Third-Party Websites:** Obtain software and drivers from the original equipment manufacturer's (OEM) official website to ensure authenticity.</a:t>
            </a:r>
          </a:p>
          <a:p>
            <a:r>
              <a:rPr lang="en-US" dirty="0"/>
              <a:t> </a:t>
            </a:r>
            <a:endParaRPr lang="en-US" dirty="0">
              <a:cs typeface="Calibri"/>
            </a:endParaRPr>
          </a:p>
          <a:p>
            <a:r>
              <a:rPr lang="en-US" dirty="0"/>
              <a:t>12. **Removal of Unwanted Software:** Regularly uninstall unused or unnecessary applications to reduce the attack surface.</a:t>
            </a:r>
          </a:p>
          <a:p>
            <a:r>
              <a:rPr lang="en-US" dirty="0"/>
              <a:t> </a:t>
            </a:r>
            <a:endParaRPr lang="en-US" dirty="0">
              <a:cs typeface="Calibri"/>
            </a:endParaRPr>
          </a:p>
          <a:p>
            <a:r>
              <a:rPr lang="en-US" dirty="0"/>
              <a:t>13. **Removal of Malicious Software:** Use reliable anti-malware software to scan for and remove malicious programs.</a:t>
            </a:r>
          </a:p>
          <a:p>
            <a:r>
              <a:rPr lang="en-US" dirty="0"/>
              <a:t> </a:t>
            </a:r>
            <a:endParaRPr lang="en-US" dirty="0">
              <a:cs typeface="Calibri"/>
            </a:endParaRPr>
          </a:p>
          <a:p>
            <a:r>
              <a:rPr lang="en-US" dirty="0"/>
              <a:t>**Behavioral Security Concepts:**</a:t>
            </a:r>
          </a:p>
          <a:p>
            <a:r>
              <a:rPr lang="en-US" dirty="0"/>
              <a:t> </a:t>
            </a:r>
            <a:endParaRPr lang="en-US" dirty="0">
              <a:cs typeface="Calibri"/>
            </a:endParaRPr>
          </a:p>
          <a:p>
            <a:r>
              <a:rPr lang="en-US" dirty="0"/>
              <a:t>1. **Expectations of Privacy:** Understand that certain actions online may compromise your privacy, and be cautious about sharing personal information.</a:t>
            </a:r>
          </a:p>
          <a:p>
            <a:r>
              <a:rPr lang="en-US" dirty="0"/>
              <a:t> </a:t>
            </a:r>
            <a:endParaRPr lang="en-US" dirty="0">
              <a:cs typeface="Calibri"/>
            </a:endParaRPr>
          </a:p>
          <a:p>
            <a:r>
              <a:rPr lang="en-US" dirty="0"/>
              <a:t>2. **Social Networking Sites:** Be mindful of the information you share on social media, as it can be used for social engineering or other malicious purposes.</a:t>
            </a:r>
          </a:p>
          <a:p>
            <a:r>
              <a:rPr lang="en-US" dirty="0"/>
              <a:t> </a:t>
            </a:r>
            <a:endParaRPr lang="en-US" dirty="0">
              <a:cs typeface="Calibri"/>
            </a:endParaRPr>
          </a:p>
          <a:p>
            <a:r>
              <a:rPr lang="en-US" dirty="0"/>
              <a:t>3. **Email:** Avoid sharing sensitive information in emails, and be cautious of phishing attempts.</a:t>
            </a:r>
          </a:p>
          <a:p>
            <a:r>
              <a:rPr lang="en-US" dirty="0"/>
              <a:t> </a:t>
            </a:r>
            <a:endParaRPr lang="en-US" dirty="0">
              <a:cs typeface="Calibri"/>
            </a:endParaRPr>
          </a:p>
          <a:p>
            <a:r>
              <a:rPr lang="en-US" dirty="0"/>
              <a:t>4. **File Sharing:** Share files only with trusted individuals and use secure sharing methods.</a:t>
            </a:r>
          </a:p>
          <a:p>
            <a:r>
              <a:rPr lang="en-US" dirty="0"/>
              <a:t> </a:t>
            </a:r>
            <a:endParaRPr lang="en-US" dirty="0">
              <a:cs typeface="Calibri"/>
            </a:endParaRPr>
          </a:p>
          <a:p>
            <a:r>
              <a:rPr lang="en-US" dirty="0"/>
              <a:t>5. **Instant Messaging:** Be cautious when clicking on links or downloading files through instant messaging apps.</a:t>
            </a:r>
          </a:p>
          <a:p>
            <a:r>
              <a:rPr lang="en-US" dirty="0"/>
              <a:t> </a:t>
            </a:r>
            <a:endParaRPr lang="en-US" dirty="0">
              <a:cs typeface="Calibri"/>
            </a:endParaRPr>
          </a:p>
          <a:p>
            <a:r>
              <a:rPr lang="en-US" dirty="0"/>
              <a:t>6. **Mobile Applications:** Download apps from official app stores, review app permissions, and be cautious of suspicious apps.</a:t>
            </a:r>
          </a:p>
          <a:p>
            <a:r>
              <a:rPr lang="en-US" dirty="0"/>
              <a:t> </a:t>
            </a:r>
            <a:endParaRPr lang="en-US" dirty="0">
              <a:cs typeface="Calibri"/>
            </a:endParaRPr>
          </a:p>
          <a:p>
            <a:r>
              <a:rPr lang="en-US" dirty="0"/>
              <a:t>7. **Desktop Software:** Only download software from legitimate sources and avoid cracks or pirated software.</a:t>
            </a:r>
          </a:p>
          <a:p>
            <a:r>
              <a:rPr lang="en-US" dirty="0"/>
              <a:t> </a:t>
            </a:r>
            <a:endParaRPr lang="en-US" dirty="0">
              <a:cs typeface="Calibri"/>
            </a:endParaRPr>
          </a:p>
          <a:p>
            <a:r>
              <a:rPr lang="en-US" dirty="0"/>
              <a:t>8. **Business Software:** Follow company policies for software usage, updates, and security practices.</a:t>
            </a:r>
          </a:p>
          <a:p>
            <a:r>
              <a:rPr lang="en-US" dirty="0"/>
              <a:t> </a:t>
            </a:r>
            <a:endParaRPr lang="en-US" dirty="0">
              <a:cs typeface="Calibri"/>
            </a:endParaRPr>
          </a:p>
          <a:p>
            <a:r>
              <a:rPr lang="en-US" dirty="0"/>
              <a:t>9. **Corporate Network:** Comply with workplace security policies, use secure connections, and avoid using public networks for work-related tasks.</a:t>
            </a:r>
          </a:p>
          <a:p>
            <a:r>
              <a:rPr lang="en-US" dirty="0"/>
              <a:t> </a:t>
            </a:r>
            <a:endParaRPr lang="en-US" dirty="0">
              <a:cs typeface="Calibri"/>
            </a:endParaRPr>
          </a:p>
          <a:p>
            <a:r>
              <a:rPr lang="en-US" dirty="0"/>
              <a:t>10. **Written Policies and Procedures:** Adhere to company security policies and procedures to protect confidential information.</a:t>
            </a:r>
          </a:p>
          <a:p>
            <a:r>
              <a:rPr lang="en-US" dirty="0"/>
              <a:t> </a:t>
            </a:r>
            <a:endParaRPr lang="en-US" dirty="0">
              <a:cs typeface="Calibri"/>
            </a:endParaRPr>
          </a:p>
          <a:p>
            <a:r>
              <a:rPr lang="en-US" dirty="0"/>
              <a:t>11. **Handling of Confidential Information:** Safeguard confidential data and share it only with authorized individuals.</a:t>
            </a:r>
          </a:p>
          <a:p>
            <a:r>
              <a:rPr lang="en-US" dirty="0"/>
              <a:t> </a:t>
            </a:r>
            <a:endParaRPr lang="en-US" dirty="0">
              <a:cs typeface="Calibri"/>
            </a:endParaRPr>
          </a:p>
          <a:p>
            <a:r>
              <a:rPr lang="en-US" dirty="0"/>
              <a:t>12. **Passwords:** Use strong, unique passwords for different accounts, and avoid sharing them.</a:t>
            </a:r>
          </a:p>
          <a:p>
            <a:r>
              <a:rPr lang="en-US" dirty="0"/>
              <a:t> </a:t>
            </a:r>
            <a:endParaRPr lang="en-US" dirty="0">
              <a:cs typeface="Calibri"/>
            </a:endParaRPr>
          </a:p>
          <a:p>
            <a:r>
              <a:rPr lang="en-US" dirty="0"/>
              <a:t>13. **Personal Information:** Be cautious when sharing personal information online and limit the amount of personal data you disclose.</a:t>
            </a:r>
          </a:p>
          <a:p>
            <a:r>
              <a:rPr lang="en-US" dirty="0"/>
              <a:t> </a:t>
            </a:r>
            <a:endParaRPr lang="en-US" dirty="0">
              <a:cs typeface="Calibri"/>
            </a:endParaRPr>
          </a:p>
          <a:p>
            <a:r>
              <a:rPr lang="en-US" dirty="0"/>
              <a:t>14. **Customer Information:** Protect customer data as a responsibility and adhere to privacy regulations.</a:t>
            </a:r>
          </a:p>
          <a:p>
            <a:r>
              <a:rPr lang="en-US" dirty="0"/>
              <a:t> </a:t>
            </a:r>
            <a:endParaRPr lang="en-US" dirty="0">
              <a:cs typeface="Calibri"/>
            </a:endParaRPr>
          </a:p>
          <a:p>
            <a:r>
              <a:rPr lang="en-US" dirty="0"/>
              <a:t>15. **Company Confidential Information:** Treat sensitive company data with care and follow data protection protocols.</a:t>
            </a:r>
          </a:p>
          <a:p>
            <a:r>
              <a:rPr lang="en-US" dirty="0"/>
              <a:t> </a:t>
            </a:r>
            <a:endParaRPr lang="en-US" dirty="0">
              <a:cs typeface="Calibri"/>
            </a:endParaRPr>
          </a:p>
          <a:p>
            <a:r>
              <a:rPr lang="en-US" dirty="0"/>
              <a:t>Adopting these practices helps maintain the security and privacy of your devices and data, contributing to a safer digital environment.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11</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**Password Best Practices:**</a:t>
            </a:r>
          </a:p>
          <a:p>
            <a:r>
              <a:rPr lang="en-US" dirty="0"/>
              <a:t> </a:t>
            </a:r>
            <a:endParaRPr lang="en-US" dirty="0">
              <a:cs typeface="Calibri"/>
            </a:endParaRPr>
          </a:p>
          <a:p>
            <a:r>
              <a:rPr lang="en-US"/>
              <a:t>1. **Password Length:** Use passwords with a minimum length of 12-16 characters to increase complexity and make them harder to crack.</a:t>
            </a:r>
          </a:p>
          <a:p>
            <a:r>
              <a:rPr lang="en-US" dirty="0"/>
              <a:t> </a:t>
            </a:r>
            <a:endParaRPr lang="en-US" dirty="0">
              <a:cs typeface="Calibri"/>
            </a:endParaRPr>
          </a:p>
          <a:p>
            <a:r>
              <a:rPr lang="en-US" dirty="0"/>
              <a:t>2. **Password Complexity:** Include a mix of uppercase and lowercase letters, numbers, and special characters in your passwords.</a:t>
            </a:r>
            <a:endParaRPr lang="en-US" dirty="0">
              <a:cs typeface="Calibri"/>
            </a:endParaRPr>
          </a:p>
          <a:p>
            <a:r>
              <a:rPr lang="en-US" dirty="0"/>
              <a:t> </a:t>
            </a:r>
            <a:endParaRPr lang="en-US" dirty="0">
              <a:cs typeface="Calibri"/>
            </a:endParaRPr>
          </a:p>
          <a:p>
            <a:r>
              <a:rPr lang="en-US" dirty="0"/>
              <a:t>3. **Password History:** Implement a policy that prevents users from reusing recent passwords, ensuring a history of unique passwords.</a:t>
            </a:r>
            <a:endParaRPr lang="en-US" dirty="0">
              <a:cs typeface="Calibri"/>
            </a:endParaRPr>
          </a:p>
          <a:p>
            <a:r>
              <a:rPr lang="en-US" dirty="0"/>
              <a:t> </a:t>
            </a:r>
            <a:endParaRPr lang="en-US" dirty="0">
              <a:cs typeface="Calibri"/>
            </a:endParaRPr>
          </a:p>
          <a:p>
            <a:r>
              <a:rPr lang="en-US" dirty="0"/>
              <a:t>4. **Password Expiration:** Regularly change passwords, typically every 60 to 90 days, to prevent unauthorized access due to compromised credentials.</a:t>
            </a:r>
            <a:endParaRPr lang="en-US" dirty="0">
              <a:cs typeface="Calibri"/>
            </a:endParaRPr>
          </a:p>
          <a:p>
            <a:r>
              <a:rPr lang="en-US" dirty="0"/>
              <a:t> </a:t>
            </a:r>
            <a:endParaRPr lang="en-US" dirty="0">
              <a:cs typeface="Calibri"/>
            </a:endParaRPr>
          </a:p>
          <a:p>
            <a:r>
              <a:rPr lang="en-US" dirty="0"/>
              <a:t>5. **Password Reuse Across Sites:** Avoid using the same password for multiple accounts, as a breach in one site could compromise others.</a:t>
            </a:r>
            <a:endParaRPr lang="en-US" dirty="0">
              <a:cs typeface="Calibri"/>
            </a:endParaRPr>
          </a:p>
          <a:p>
            <a:r>
              <a:rPr lang="en-US" dirty="0"/>
              <a:t> </a:t>
            </a:r>
            <a:endParaRPr lang="en-US" dirty="0">
              <a:cs typeface="Calibri"/>
            </a:endParaRPr>
          </a:p>
          <a:p>
            <a:r>
              <a:rPr lang="en-US" dirty="0"/>
              <a:t>6. **Password Managers:** Consider using a reputable password manager to generate and store complex passwords securely.</a:t>
            </a:r>
            <a:endParaRPr lang="en-US" dirty="0">
              <a:cs typeface="Calibri"/>
            </a:endParaRPr>
          </a:p>
          <a:p>
            <a:r>
              <a:rPr lang="en-US" dirty="0"/>
              <a:t> </a:t>
            </a:r>
            <a:endParaRPr lang="en-US" dirty="0">
              <a:cs typeface="Calibri"/>
            </a:endParaRPr>
          </a:p>
          <a:p>
            <a:r>
              <a:rPr lang="en-US" dirty="0"/>
              <a:t>7. **Password Reset Process:** Set up a secure password reset process that involves multi-factor authentication or security questions.</a:t>
            </a:r>
            <a:endParaRPr lang="en-US" dirty="0">
              <a:cs typeface="Calibri"/>
            </a:endParaRPr>
          </a:p>
          <a:p>
            <a:r>
              <a:rPr lang="en-US" dirty="0"/>
              <a:t> </a:t>
            </a:r>
            <a:endParaRPr lang="en-US" dirty="0">
              <a:cs typeface="Calibri"/>
            </a:endParaRPr>
          </a:p>
          <a:p>
            <a:r>
              <a:rPr lang="en-US" dirty="0"/>
              <a:t>**Common Uses of Encryption:**</a:t>
            </a:r>
            <a:endParaRPr lang="en-US" dirty="0">
              <a:cs typeface="Calibri"/>
            </a:endParaRPr>
          </a:p>
          <a:p>
            <a:r>
              <a:rPr lang="en-US" dirty="0"/>
              <a:t> </a:t>
            </a:r>
            <a:endParaRPr lang="en-US" dirty="0">
              <a:cs typeface="Calibri"/>
            </a:endParaRPr>
          </a:p>
          <a:p>
            <a:r>
              <a:rPr lang="en-US" dirty="0"/>
              <a:t>1. **Plain Text vs. Cipher Text:** Plain text refers to readable data, while cipher text is data that has been encrypted to prevent unauthorized access.</a:t>
            </a:r>
            <a:endParaRPr lang="en-US" dirty="0">
              <a:cs typeface="Calibri"/>
            </a:endParaRPr>
          </a:p>
          <a:p>
            <a:r>
              <a:rPr lang="en-US" dirty="0"/>
              <a:t> </a:t>
            </a:r>
            <a:endParaRPr lang="en-US" dirty="0">
              <a:cs typeface="Calibri"/>
            </a:endParaRPr>
          </a:p>
          <a:p>
            <a:r>
              <a:rPr lang="en-US" dirty="0"/>
              <a:t>2. **Data at Rest:**</a:t>
            </a:r>
            <a:endParaRPr lang="en-US" dirty="0">
              <a:cs typeface="Calibri"/>
            </a:endParaRPr>
          </a:p>
          <a:p>
            <a:r>
              <a:rPr lang="en-US" dirty="0"/>
              <a:t>   - **File Level:** Encrypt individual files or folders to protect sensitive data stored on a device.</a:t>
            </a:r>
            <a:endParaRPr lang="en-US" dirty="0">
              <a:cs typeface="Calibri"/>
            </a:endParaRPr>
          </a:p>
          <a:p>
            <a:r>
              <a:rPr lang="en-US" dirty="0"/>
              <a:t>   - **Disk Level:** Encrypt entire disk drives to safeguard all data stored on the device.</a:t>
            </a:r>
            <a:endParaRPr lang="en-US" dirty="0">
              <a:cs typeface="Calibri"/>
            </a:endParaRPr>
          </a:p>
          <a:p>
            <a:r>
              <a:rPr lang="en-US" dirty="0"/>
              <a:t> </a:t>
            </a:r>
            <a:endParaRPr lang="en-US" dirty="0">
              <a:cs typeface="Calibri"/>
            </a:endParaRPr>
          </a:p>
          <a:p>
            <a:r>
              <a:rPr lang="en-US" dirty="0"/>
              <a:t>3. **Data in Transit:**</a:t>
            </a:r>
            <a:endParaRPr lang="en-US" dirty="0">
              <a:cs typeface="Calibri"/>
            </a:endParaRPr>
          </a:p>
          <a:p>
            <a:r>
              <a:rPr lang="en-US" dirty="0"/>
              <a:t>   - **Email:** Use encryption to secure the content of emails during transmission.</a:t>
            </a:r>
            <a:endParaRPr lang="en-US" dirty="0">
              <a:cs typeface="Calibri"/>
            </a:endParaRPr>
          </a:p>
          <a:p>
            <a:r>
              <a:rPr lang="en-US" dirty="0"/>
              <a:t>   - **HTTPS:** Secure web communication using SSL/TLS encryption for safe browsing.</a:t>
            </a:r>
            <a:endParaRPr lang="en-US" dirty="0">
              <a:cs typeface="Calibri"/>
            </a:endParaRPr>
          </a:p>
          <a:p>
            <a:r>
              <a:rPr lang="en-US" dirty="0"/>
              <a:t>   - **VPN (Virtual Private Network):** Encrypt data sent between your device and the VPN server, providing privacy on public networks.</a:t>
            </a:r>
            <a:endParaRPr lang="en-US" dirty="0">
              <a:cs typeface="Calibri"/>
            </a:endParaRPr>
          </a:p>
          <a:p>
            <a:r>
              <a:rPr lang="en-US" dirty="0"/>
              <a:t>   - **Mobile Application:** Encrypt data sent and received by mobile apps to prevent interception.</a:t>
            </a:r>
            <a:endParaRPr lang="en-US" dirty="0">
              <a:cs typeface="Calibri"/>
            </a:endParaRPr>
          </a:p>
          <a:p>
            <a:r>
              <a:rPr lang="en-US" dirty="0"/>
              <a:t> </a:t>
            </a:r>
            <a:endParaRPr lang="en-US" dirty="0">
              <a:cs typeface="Calibri"/>
            </a:endParaRPr>
          </a:p>
          <a:p>
            <a:r>
              <a:rPr lang="en-US" dirty="0"/>
              <a:t>Encryption plays a critical role in ensuring the confidentiality and integrity of data. By converting information into unreadable cipher text, encryption prevents unauthorized access and ensures that even if intercepted, the data remains protected. It is utilized both for securing data stored on devices and for securing data while it's being transmitted across networks.</a:t>
            </a:r>
            <a:endParaRPr lang="en-US" dirty="0">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Device hardening is a process that involves securing and fortifying devices, such as computers, servers, routers, and other hardware, to make them more resistant to cybersecurity threats and attacks. Here's an expansion of the concepts you've mentioned:</a:t>
            </a:r>
          </a:p>
          <a:p>
            <a:r>
              <a:rPr lang="en-US" dirty="0"/>
              <a:t> </a:t>
            </a:r>
            <a:endParaRPr lang="en-US" dirty="0">
              <a:cs typeface="Calibri"/>
            </a:endParaRPr>
          </a:p>
          <a:p>
            <a:r>
              <a:rPr lang="en-US"/>
              <a:t>**Updating Devices and Using System Passwords:**</a:t>
            </a:r>
          </a:p>
          <a:p>
            <a:r>
              <a:rPr lang="en-US"/>
              <a:t>Regularly updating devices is crucial for ensuring that known vulnerabilities and weaknesses are patched. Operating systems, applications, and firmware should be kept up to date with the latest security patches and updates. Additionally, using strong and unique system passwords is essential to prevent unauthorized access. Strong passwords should include a combination of letters, numbers, and special characters, and they should be changed periodically.</a:t>
            </a:r>
          </a:p>
          <a:p>
            <a:r>
              <a:rPr lang="en-US" dirty="0"/>
              <a:t> </a:t>
            </a:r>
            <a:endParaRPr lang="en-US" dirty="0">
              <a:cs typeface="Calibri"/>
            </a:endParaRPr>
          </a:p>
          <a:p>
            <a:r>
              <a:rPr lang="en-US"/>
              <a:t>**Protecting Against Network Threats:**</a:t>
            </a:r>
          </a:p>
          <a:p>
            <a:r>
              <a:rPr lang="en-US"/>
              <a:t>Devices are often exposed to various network threats, including malware, viruses, and hacking attempts. Implementing firewalls, intrusion detection and prevention systems, and antivirus software helps protect devices from these threats. Firewalls can block unauthorized network traffic, while intrusion detection and prevention systems monitor and respond to suspicious activities.</a:t>
            </a:r>
          </a:p>
          <a:p>
            <a:r>
              <a:rPr lang="en-US" dirty="0"/>
              <a:t> </a:t>
            </a:r>
            <a:endParaRPr lang="en-US" dirty="0">
              <a:cs typeface="Calibri"/>
            </a:endParaRPr>
          </a:p>
          <a:p>
            <a:r>
              <a:rPr lang="en-US" dirty="0"/>
              <a:t>**Removing and Disabling Software and Services:**</a:t>
            </a:r>
          </a:p>
          <a:p>
            <a:r>
              <a:rPr lang="en-US" dirty="0"/>
              <a:t>Devices often come with pre-installed software and services that might not be necessary for their intended use. Unused or unnecessary software and services can introduce vulnerabilities. It's important to regularly review the software installed on devices and disable or remove anything that is not needed. This reduces the potential attack surface and minimizes the opportunities for exploitation.</a:t>
            </a:r>
          </a:p>
          <a:p>
            <a:r>
              <a:rPr lang="en-US" dirty="0"/>
              <a:t> </a:t>
            </a:r>
            <a:endParaRPr lang="en-US" dirty="0">
              <a:cs typeface="Calibri"/>
            </a:endParaRPr>
          </a:p>
          <a:p>
            <a:r>
              <a:rPr lang="en-US" dirty="0"/>
              <a:t>**Minimizing Attack Surfaces:**</a:t>
            </a:r>
            <a:endParaRPr lang="en-US" dirty="0">
              <a:cs typeface="Calibri"/>
            </a:endParaRPr>
          </a:p>
          <a:p>
            <a:r>
              <a:rPr lang="en-US" dirty="0"/>
              <a:t>Hardening also involves reducing the attack surface by disabling unused ports, services, and protocols. This limits the number of entry points that attackers can exploit. Additionally, unnecessary user accounts should be removed, and access permissions should be configured to adhere to the principle of least privilege, where users and processes are only granted the minimum access required to perform their tasks.</a:t>
            </a:r>
          </a:p>
          <a:p>
            <a:r>
              <a:rPr lang="en-US" dirty="0"/>
              <a:t> </a:t>
            </a:r>
            <a:endParaRPr lang="en-US" dirty="0">
              <a:cs typeface="Calibri"/>
            </a:endParaRPr>
          </a:p>
          <a:p>
            <a:r>
              <a:rPr lang="en-US" dirty="0"/>
              <a:t>**Enforcing Strong Security Policies:**</a:t>
            </a:r>
          </a:p>
          <a:p>
            <a:r>
              <a:rPr lang="en-US" dirty="0"/>
              <a:t>Implementing and enforcing security policies helps guide device usage and behavior. Policies can include requirements for password complexity, encryption, data backup, and more. These policies provide a framework for secure practices and ensure consistency across devices.</a:t>
            </a:r>
          </a:p>
          <a:p>
            <a:r>
              <a:rPr lang="en-US" dirty="0"/>
              <a:t> </a:t>
            </a:r>
            <a:endParaRPr lang="en-US" dirty="0">
              <a:cs typeface="Calibri"/>
            </a:endParaRPr>
          </a:p>
          <a:p>
            <a:r>
              <a:rPr lang="en-US" dirty="0"/>
              <a:t>**Regular Auditing and Monitoring:**</a:t>
            </a:r>
          </a:p>
          <a:p>
            <a:r>
              <a:rPr lang="en-US" dirty="0"/>
              <a:t>Device hardening is an ongoing process. Regularly auditing devices for compliance with security policies and monitoring them for suspicious activities are important steps. Security logs and event monitoring can help detect and respond to potential threats in real time.</a:t>
            </a:r>
          </a:p>
          <a:p>
            <a:r>
              <a:rPr lang="en-US" dirty="0"/>
              <a:t> </a:t>
            </a:r>
            <a:endParaRPr lang="en-US" dirty="0">
              <a:cs typeface="Calibri"/>
            </a:endParaRPr>
          </a:p>
          <a:p>
            <a:r>
              <a:rPr lang="en-US" dirty="0"/>
              <a:t>Overall, device hardening is essential for maintaining the security and integrity of devices in the face of evolving cybersecurity threats. By taking proactive measures to secure devices, organizations can reduce the risk of breaches, data leaks, and other security incidents.</a:t>
            </a: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155340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**Internet Browser Versions:**</a:t>
            </a:r>
            <a:endParaRPr lang="en-US" dirty="0">
              <a:cs typeface="Calibri"/>
            </a:endParaRPr>
          </a:p>
          <a:p>
            <a:r>
              <a:rPr lang="en-US" dirty="0"/>
              <a:t>Internet browsers, such as Google Chrome, Mozilla Firefox, Microsoft Edge, and Safari, regularly release new versions that include updates, bug fixes, and security enhancements. Keeping your browser up to date ensures that you have the latest features and security patches, reducing the risk of vulnerabilities being exploited.</a:t>
            </a:r>
            <a:endParaRPr lang="en-US" dirty="0">
              <a:cs typeface="Calibri"/>
            </a:endParaRPr>
          </a:p>
          <a:p>
            <a:r>
              <a:rPr lang="en-US" dirty="0"/>
              <a:t> </a:t>
            </a:r>
            <a:endParaRPr lang="en-US" dirty="0">
              <a:cs typeface="Calibri"/>
            </a:endParaRPr>
          </a:p>
          <a:p>
            <a:r>
              <a:rPr lang="en-US" dirty="0"/>
              <a:t>**Plugins, Toolbars, and Extensions:**</a:t>
            </a:r>
            <a:endParaRPr lang="en-US" dirty="0">
              <a:cs typeface="Calibri"/>
            </a:endParaRPr>
          </a:p>
          <a:p>
            <a:r>
              <a:rPr lang="en-US" dirty="0"/>
              <a:t>Plugins, toolbars, and extensions are additional software components that can enhance the functionality of internet browsers. While they can provide useful features, they can also introduce security risks. It's important to only install plugins and extensions from reputable sources, as malicious ones can compromise your browser's security and privacy.</a:t>
            </a:r>
            <a:endParaRPr lang="en-US" dirty="0">
              <a:cs typeface="Calibri"/>
            </a:endParaRPr>
          </a:p>
          <a:p>
            <a:r>
              <a:rPr lang="en-US" dirty="0"/>
              <a:t> </a:t>
            </a:r>
            <a:endParaRPr lang="en-US" dirty="0">
              <a:cs typeface="Calibri"/>
            </a:endParaRPr>
          </a:p>
          <a:p>
            <a:r>
              <a:rPr lang="en-US" dirty="0"/>
              <a:t>**Autofill:**</a:t>
            </a:r>
            <a:endParaRPr lang="en-US" dirty="0">
              <a:cs typeface="Calibri"/>
            </a:endParaRPr>
          </a:p>
          <a:p>
            <a:r>
              <a:rPr lang="en-US" dirty="0"/>
              <a:t>Autofill is a browser feature that automatically populates fields such as usernames, passwords, and addresses in online forms. While convenient, autofill can pose security risks if used carelessly. It's important to use autofill with caution and consider disabling it for sensitive information.</a:t>
            </a:r>
            <a:endParaRPr lang="en-US" dirty="0">
              <a:cs typeface="Calibri"/>
            </a:endParaRPr>
          </a:p>
          <a:p>
            <a:r>
              <a:rPr lang="en-US" dirty="0"/>
              <a:t> </a:t>
            </a:r>
            <a:endParaRPr lang="en-US" dirty="0">
              <a:cs typeface="Calibri"/>
            </a:endParaRPr>
          </a:p>
          <a:p>
            <a:r>
              <a:rPr lang="en-US" dirty="0"/>
              <a:t>**Browser Security Settings:**</a:t>
            </a:r>
            <a:endParaRPr lang="en-US" dirty="0">
              <a:cs typeface="Calibri"/>
            </a:endParaRPr>
          </a:p>
          <a:p>
            <a:r>
              <a:rPr lang="en-US" dirty="0"/>
              <a:t>Browsers offer various security settings that allow you to control your online privacy and security. These settings include options to control cookies, manage pop-ups, enable phishing and malware protection, and block unsafe content. Configuring these settings according to your preferences and security needs can enhance your browsing experience.</a:t>
            </a:r>
            <a:endParaRPr lang="en-US" dirty="0">
              <a:cs typeface="Calibri"/>
            </a:endParaRPr>
          </a:p>
          <a:p>
            <a:r>
              <a:rPr lang="en-US" dirty="0"/>
              <a:t> </a:t>
            </a:r>
            <a:endParaRPr lang="en-US" dirty="0">
              <a:cs typeface="Calibri"/>
            </a:endParaRPr>
          </a:p>
          <a:p>
            <a:r>
              <a:rPr lang="en-US" dirty="0"/>
              <a:t>**Cookies:**</a:t>
            </a:r>
            <a:endParaRPr lang="en-US" dirty="0">
              <a:cs typeface="Calibri"/>
            </a:endParaRPr>
          </a:p>
          <a:p>
            <a:r>
              <a:rPr lang="en-US" dirty="0"/>
              <a:t>Cookies are small pieces of data that websites store on your computer to remember information about your browsing habits and preferences. While cookies can enhance your browsing experience by remembering login details and site preferences, they can also be used for tracking and targeted advertising. Browsers provide options to control how cookies are managed, including blocking third-party cookies or deleting cookies periodically.</a:t>
            </a:r>
            <a:endParaRPr lang="en-US" dirty="0">
              <a:cs typeface="Calibri"/>
            </a:endParaRPr>
          </a:p>
          <a:p>
            <a:r>
              <a:rPr lang="en-US" dirty="0"/>
              <a:t> </a:t>
            </a:r>
            <a:endParaRPr lang="en-US" dirty="0">
              <a:cs typeface="Calibri"/>
            </a:endParaRPr>
          </a:p>
          <a:p>
            <a:r>
              <a:rPr lang="en-US" dirty="0"/>
              <a:t>**Privacy Mode (Incognito/Private Browsing):**</a:t>
            </a:r>
            <a:endParaRPr lang="en-US" dirty="0">
              <a:cs typeface="Calibri"/>
            </a:endParaRPr>
          </a:p>
          <a:p>
            <a:r>
              <a:rPr lang="en-US" dirty="0"/>
              <a:t>Most browsers offer a private browsing mode (such as Incognito in Chrome or Private Browsing in Firefox) that allows you to browse without storing your browsing history, cookies, or search data. This can be useful when you want to keep your online activities private and prevent websites from tracking your browsing behavior.</a:t>
            </a:r>
            <a:endParaRPr lang="en-US" dirty="0">
              <a:cs typeface="Calibri"/>
            </a:endParaRPr>
          </a:p>
          <a:p>
            <a:r>
              <a:rPr lang="en-US" dirty="0"/>
              <a:t> </a:t>
            </a:r>
            <a:endParaRPr lang="en-US" dirty="0">
              <a:cs typeface="Calibri"/>
            </a:endParaRPr>
          </a:p>
          <a:p>
            <a:r>
              <a:rPr lang="en-US" dirty="0"/>
              <a:t>**Secure Connections (HTTPS):**</a:t>
            </a:r>
            <a:endParaRPr lang="en-US" dirty="0">
              <a:cs typeface="Calibri"/>
            </a:endParaRPr>
          </a:p>
          <a:p>
            <a:r>
              <a:rPr lang="en-US" dirty="0"/>
              <a:t>Browsers display a padlock icon in the address bar when you're visiting a website over a secure connection using HTTPS. Secure connections encrypt the data exchanged between your browser and the website, helping to protect your information from interception by malicious actors.</a:t>
            </a:r>
            <a:endParaRPr lang="en-US" dirty="0">
              <a:cs typeface="Calibri"/>
            </a:endParaRPr>
          </a:p>
          <a:p>
            <a:r>
              <a:rPr lang="en-US" dirty="0"/>
              <a:t> </a:t>
            </a:r>
            <a:endParaRPr lang="en-US" dirty="0">
              <a:cs typeface="Calibri"/>
            </a:endParaRPr>
          </a:p>
          <a:p>
            <a:r>
              <a:rPr lang="en-US" dirty="0"/>
              <a:t>By understanding and managing these aspects of web browsing, users can have a safer and more secure online experience. It's important to stay informed about best practices for browser security and regularly review your browser settings to ensure that your personal information is protected.</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177325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internet browsing involves following best practices to protect your online security and privacy. </a:t>
            </a:r>
          </a:p>
          <a:p>
            <a:r>
              <a:rPr lang="en-US" dirty="0"/>
              <a:t> </a:t>
            </a:r>
            <a:endParaRPr lang="en-US"/>
          </a:p>
          <a:p>
            <a:r>
              <a:rPr lang="en-US" dirty="0"/>
              <a:t>**Avoiding Questionable Sites:**</a:t>
            </a:r>
            <a:endParaRPr lang="en-US" dirty="0">
              <a:cs typeface="Calibri"/>
            </a:endParaRPr>
          </a:p>
          <a:p>
            <a:r>
              <a:rPr lang="en-US" dirty="0"/>
              <a:t>Visiting reputable and well-known websites reduces the risk of encountering malicious content, phishing scams, and malware. Avoid clicking on suspicious links or visiting websites that promote illegal or harmful activities. Cybercriminals often create fake websites that mimic legitimate ones, so it's important to double-check the website's URL and ensure it matches the official site.</a:t>
            </a:r>
            <a:endParaRPr lang="en-US" dirty="0">
              <a:cs typeface="Calibri"/>
            </a:endParaRPr>
          </a:p>
          <a:p>
            <a:r>
              <a:rPr lang="en-US" dirty="0"/>
              <a:t> </a:t>
            </a:r>
            <a:endParaRPr lang="en-US" dirty="0">
              <a:cs typeface="Calibri"/>
            </a:endParaRPr>
          </a:p>
          <a:p>
            <a:r>
              <a:rPr lang="en-US" dirty="0"/>
              <a:t>**Limiting Personally Identifiable Information (PII):**</a:t>
            </a:r>
            <a:endParaRPr lang="en-US" dirty="0">
              <a:cs typeface="Calibri"/>
            </a:endParaRPr>
          </a:p>
          <a:p>
            <a:r>
              <a:rPr lang="en-US" dirty="0"/>
              <a:t>PII includes sensitive data like your full name, address, phone number, social security number, and financial information. Limiting the sharing of PII online can help prevent identity theft, fraud, and targeted advertising. Be cautious when providing personal information on websites and social media platforms, and only share information when necessary.</a:t>
            </a:r>
            <a:endParaRPr lang="en-US" dirty="0">
              <a:cs typeface="Calibri"/>
            </a:endParaRPr>
          </a:p>
          <a:p>
            <a:r>
              <a:rPr lang="en-US" dirty="0"/>
              <a:t> </a:t>
            </a:r>
            <a:endParaRPr lang="en-US" dirty="0">
              <a:cs typeface="Calibri"/>
            </a:endParaRPr>
          </a:p>
          <a:p>
            <a:r>
              <a:rPr lang="en-US" dirty="0"/>
              <a:t>**Additional Safe Browsing Practices:**</a:t>
            </a:r>
            <a:endParaRPr lang="en-US" dirty="0">
              <a:cs typeface="Calibri"/>
            </a:endParaRPr>
          </a:p>
          <a:p>
            <a:r>
              <a:rPr lang="en-US" dirty="0"/>
              <a:t>1. **Use Strong Passwords:** Create strong, unique passwords for your online accounts, and consider using a reputable password manager to help you manage and store your passwords securely.</a:t>
            </a:r>
            <a:endParaRPr lang="en-US" dirty="0">
              <a:cs typeface="Calibri"/>
            </a:endParaRPr>
          </a:p>
          <a:p>
            <a:r>
              <a:rPr lang="en-US" dirty="0"/>
              <a:t> </a:t>
            </a:r>
            <a:endParaRPr lang="en-US" dirty="0">
              <a:cs typeface="Calibri"/>
            </a:endParaRPr>
          </a:p>
          <a:p>
            <a:r>
              <a:rPr lang="en-US" dirty="0"/>
              <a:t>2. **Update Software:** Keep your operating system, browser, and security software up to date with the latest patches and updates to protect against known vulnerabilities.</a:t>
            </a:r>
            <a:endParaRPr lang="en-US" dirty="0">
              <a:cs typeface="Calibri"/>
            </a:endParaRPr>
          </a:p>
          <a:p>
            <a:r>
              <a:rPr lang="en-US" dirty="0"/>
              <a:t> </a:t>
            </a:r>
            <a:endParaRPr lang="en-US" dirty="0">
              <a:cs typeface="Calibri"/>
            </a:endParaRPr>
          </a:p>
          <a:p>
            <a:r>
              <a:rPr lang="en-US" dirty="0"/>
              <a:t>3. **Use Antivirus and Security Software:** Install reputable antivirus and anti-malware software to provide an additional layer of protection against malicious software and threats.</a:t>
            </a:r>
            <a:endParaRPr lang="en-US" dirty="0">
              <a:cs typeface="Calibri"/>
            </a:endParaRPr>
          </a:p>
          <a:p>
            <a:r>
              <a:rPr lang="en-US" dirty="0"/>
              <a:t> </a:t>
            </a:r>
            <a:endParaRPr lang="en-US" dirty="0">
              <a:cs typeface="Calibri"/>
            </a:endParaRPr>
          </a:p>
          <a:p>
            <a:r>
              <a:rPr lang="en-US" dirty="0"/>
              <a:t>4. **Be Cautious with Email Links and Attachments:** Avoid clicking on links or opening attachments in emails from unknown or unexpected sources. Phishing emails often contain malicious links or attachments designed to steal your information.</a:t>
            </a:r>
            <a:endParaRPr lang="en-US" dirty="0">
              <a:cs typeface="Calibri"/>
            </a:endParaRPr>
          </a:p>
          <a:p>
            <a:r>
              <a:rPr lang="en-US" dirty="0"/>
              <a:t> </a:t>
            </a:r>
            <a:endParaRPr lang="en-US" dirty="0">
              <a:cs typeface="Calibri"/>
            </a:endParaRPr>
          </a:p>
          <a:p>
            <a:r>
              <a:rPr lang="en-US" dirty="0"/>
              <a:t>5. **Enable Two-Factor Authentication (2FA):** Whenever possible, enable 2FA for your online accounts. This adds an extra layer of security by requiring a second form of verification in addition to your password.</a:t>
            </a:r>
            <a:endParaRPr lang="en-US" dirty="0">
              <a:cs typeface="Calibri"/>
            </a:endParaRPr>
          </a:p>
          <a:p>
            <a:r>
              <a:rPr lang="en-US" dirty="0"/>
              <a:t> </a:t>
            </a:r>
            <a:endParaRPr lang="en-US" dirty="0">
              <a:cs typeface="Calibri"/>
            </a:endParaRPr>
          </a:p>
          <a:p>
            <a:r>
              <a:rPr lang="en-US" dirty="0"/>
              <a:t>6. **Use HTTPS:** Look for the padlock icon and "</a:t>
            </a:r>
            <a:r>
              <a:rPr lang="en-US" dirty="0">
                <a:hlinkClick r:id="rId3" invalidUrl="https://"/>
              </a:rPr>
              <a:t>https://</a:t>
            </a:r>
            <a:r>
              <a:rPr lang="en-US" dirty="0"/>
              <a:t>" in the URL before entering sensitive information on a website. Secure connections encrypt data transmitted between your browser and the website's server.</a:t>
            </a:r>
            <a:endParaRPr lang="en-US" dirty="0">
              <a:cs typeface="Calibri"/>
            </a:endParaRPr>
          </a:p>
          <a:p>
            <a:r>
              <a:rPr lang="en-US" dirty="0"/>
              <a:t> </a:t>
            </a:r>
            <a:endParaRPr lang="en-US" dirty="0">
              <a:cs typeface="Calibri"/>
            </a:endParaRPr>
          </a:p>
          <a:p>
            <a:r>
              <a:rPr lang="en-US" dirty="0"/>
              <a:t>7. **Avoid Public Wi-Fi for Sensitive Transactions:** Public Wi-Fi networks may not be secure. Avoid conducting sensitive transactions, such as online banking, on public networks to prevent unauthorized access to your data.</a:t>
            </a:r>
            <a:endParaRPr lang="en-US" dirty="0">
              <a:cs typeface="Calibri"/>
            </a:endParaRPr>
          </a:p>
          <a:p>
            <a:r>
              <a:rPr lang="en-US" dirty="0"/>
              <a:t> </a:t>
            </a:r>
            <a:endParaRPr lang="en-US" dirty="0">
              <a:cs typeface="Calibri"/>
            </a:endParaRPr>
          </a:p>
          <a:p>
            <a:r>
              <a:rPr lang="en-US" dirty="0"/>
              <a:t>8. **Regularly Review Privacy Settings:** Review the privacy settings of your social media accounts and online services to control what information you share with others and adjust your preferences.</a:t>
            </a:r>
            <a:endParaRPr lang="en-US" dirty="0">
              <a:cs typeface="Calibri"/>
            </a:endParaRPr>
          </a:p>
          <a:p>
            <a:r>
              <a:rPr lang="en-US" dirty="0"/>
              <a:t> </a:t>
            </a:r>
            <a:endParaRPr lang="en-US" dirty="0">
              <a:cs typeface="Calibri"/>
            </a:endParaRPr>
          </a:p>
          <a:p>
            <a:r>
              <a:rPr lang="en-US" dirty="0"/>
              <a:t>9. **Educate Yourself:** Stay informed about the latest online threats and scams. Cybercriminals constantly develop new tactics, so ongoing education is essential.</a:t>
            </a:r>
            <a:endParaRPr lang="en-US" dirty="0">
              <a:cs typeface="Calibri"/>
            </a:endParaRPr>
          </a:p>
          <a:p>
            <a:r>
              <a:rPr lang="en-US" dirty="0"/>
              <a:t> </a:t>
            </a:r>
            <a:endParaRPr lang="en-US" dirty="0">
              <a:cs typeface="Calibri"/>
            </a:endParaRPr>
          </a:p>
          <a:p>
            <a:r>
              <a:rPr lang="en-US" dirty="0"/>
              <a:t>By following these safe browsing practices, you can minimize the risks associated with online activities and maintain a higher level of security and privacy while using the internet.</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221216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Secure websites use encryption protocols like Secure Sockets Layer (SSL) or its successor, Transport Layer Security (TLS), to ensure that data transmitted between your web browser and the website's server is encrypted and secure. Here's a closer look at the indicators of a secure website:</a:t>
            </a:r>
          </a:p>
          <a:p>
            <a:r>
              <a:rPr lang="en-US" dirty="0"/>
              <a:t> </a:t>
            </a:r>
            <a:endParaRPr lang="en-US" dirty="0">
              <a:cs typeface="Calibri"/>
            </a:endParaRPr>
          </a:p>
          <a:p>
            <a:r>
              <a:rPr lang="en-US"/>
              <a:t>**1. HTTPS vs. HTTP:**</a:t>
            </a:r>
          </a:p>
          <a:p>
            <a:r>
              <a:rPr lang="en-US"/>
              <a:t>When you visit a secure website, the URL begins with "</a:t>
            </a:r>
            <a:r>
              <a:rPr lang="en-US" dirty="0">
                <a:hlinkClick r:id="rId3" invalidUrl="https://"/>
              </a:rPr>
              <a:t>https://</a:t>
            </a:r>
            <a:r>
              <a:rPr lang="en-US"/>
              <a:t>" instead of the standard "</a:t>
            </a:r>
            <a:r>
              <a:rPr lang="en-US" dirty="0">
                <a:hlinkClick r:id="rId4" invalidUrl="http://"/>
              </a:rPr>
              <a:t>http://</a:t>
            </a:r>
            <a:r>
              <a:rPr lang="en-US"/>
              <a:t>". The "s" in "https" stands for "secure," indicating that the website is using SSL/TLS encryption to protect the data being exchanged between your browser and the server.</a:t>
            </a:r>
          </a:p>
          <a:p>
            <a:r>
              <a:rPr lang="en-US" dirty="0"/>
              <a:t> </a:t>
            </a:r>
            <a:endParaRPr lang="en-US" dirty="0">
              <a:cs typeface="Calibri"/>
            </a:endParaRPr>
          </a:p>
          <a:p>
            <a:r>
              <a:rPr lang="en-US"/>
              <a:t>**2. Lock Icon:**</a:t>
            </a:r>
          </a:p>
          <a:p>
            <a:r>
              <a:rPr lang="en-US"/>
              <a:t>Most modern browsers display a lock icon in the address bar when you visit a secure website. This lock icon serves as a visual confirmation that the connection to the website is encrypted and secure. You can click on the lock icon to view more information about the website's security and the SSL certificate.</a:t>
            </a:r>
          </a:p>
          <a:p>
            <a:r>
              <a:rPr lang="en-US" dirty="0"/>
              <a:t> </a:t>
            </a:r>
            <a:endParaRPr lang="en-US" dirty="0">
              <a:cs typeface="Calibri"/>
            </a:endParaRPr>
          </a:p>
          <a:p>
            <a:r>
              <a:rPr lang="en-US"/>
              <a:t>**3. Green Address Bar:**</a:t>
            </a:r>
          </a:p>
          <a:p>
            <a:r>
              <a:rPr lang="en-US"/>
              <a:t>In some cases, websites with an Extended Validation (EV) SSL certificate display a green address bar in the browser. This provides an extra level of assurance that the website is legitimate and has undergone a thorough validation process to confirm its identity.</a:t>
            </a:r>
          </a:p>
          <a:p>
            <a:r>
              <a:rPr lang="en-US" dirty="0"/>
              <a:t> </a:t>
            </a:r>
            <a:endParaRPr lang="en-US" dirty="0">
              <a:cs typeface="Calibri"/>
            </a:endParaRPr>
          </a:p>
          <a:p>
            <a:r>
              <a:rPr lang="en-US"/>
              <a:t>**Importance of Secure Websites:**</a:t>
            </a:r>
          </a:p>
          <a:p>
            <a:r>
              <a:rPr lang="en-US"/>
              <a:t>Secure websites are crucial for protecting sensitive information such as login credentials, personal data, and financial details. Without encryption, data transmitted between your browser and the server could be intercepted and accessed by malicious actors, leading to identity theft, financial fraud, and other security breaches.</a:t>
            </a:r>
          </a:p>
          <a:p>
            <a:r>
              <a:rPr lang="en-US" dirty="0"/>
              <a:t> </a:t>
            </a:r>
            <a:endParaRPr lang="en-US" dirty="0">
              <a:cs typeface="Calibri"/>
            </a:endParaRPr>
          </a:p>
          <a:p>
            <a:r>
              <a:rPr lang="en-US" dirty="0"/>
              <a:t>When browsing the internet, especially when sharing personal or financial information, it's essential to look for these indicators of a secure website. Avoid entering sensitive information on websites that do not use HTTPS encryption or lack the lock icon, as this could put your data at risk. Additionally, keep your web browser and security software up to date to ensure a safe browsing experience.</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40828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Identifying and avoiding suspicious websites, links, and ads is crucial to maintaining your online security. Here are some strategies to help you recognize potential threats:</a:t>
            </a:r>
          </a:p>
          <a:p>
            <a:r>
              <a:rPr lang="en-US" dirty="0"/>
              <a:t> </a:t>
            </a:r>
            <a:endParaRPr lang="en-US" dirty="0">
              <a:cs typeface="Calibri"/>
            </a:endParaRPr>
          </a:p>
          <a:p>
            <a:r>
              <a:rPr lang="en-US" dirty="0"/>
              <a:t>**1. Signs of Security:**</a:t>
            </a:r>
          </a:p>
          <a:p>
            <a:r>
              <a:rPr lang="en-US" dirty="0"/>
              <a:t>Legitimate websites often display security indicators such as the lock icon in the address bar (indicating a secure connection), "</a:t>
            </a:r>
            <a:r>
              <a:rPr lang="en-US" dirty="0">
                <a:hlinkClick r:id="rId3" invalidUrl="https://"/>
              </a:rPr>
              <a:t>https://</a:t>
            </a:r>
            <a:r>
              <a:rPr lang="en-US" dirty="0"/>
              <a:t>" in the URL, and a green address bar for websites with Extended Validation (EV) SSL certificates. Always check for these indicators before sharing any sensitive information.</a:t>
            </a:r>
            <a:endParaRPr lang="en-US" dirty="0">
              <a:cs typeface="Calibri"/>
            </a:endParaRPr>
          </a:p>
          <a:p>
            <a:r>
              <a:rPr lang="en-US" dirty="0"/>
              <a:t> </a:t>
            </a:r>
            <a:endParaRPr lang="en-US" dirty="0">
              <a:cs typeface="Calibri"/>
            </a:endParaRPr>
          </a:p>
          <a:p>
            <a:r>
              <a:rPr lang="en-US" dirty="0"/>
              <a:t>**2. Incorrect Spelling and Bad Grammar:**</a:t>
            </a:r>
          </a:p>
          <a:p>
            <a:r>
              <a:rPr lang="en-US" dirty="0"/>
              <a:t>Many malicious websites are created hastily and may have misspelled words or grammatical errors in their content. Pay attention to language errors, as they can indicate a lack of professionalism and authenticity.</a:t>
            </a:r>
          </a:p>
          <a:p>
            <a:r>
              <a:rPr lang="en-US" dirty="0"/>
              <a:t> </a:t>
            </a:r>
            <a:endParaRPr lang="en-US" dirty="0">
              <a:cs typeface="Calibri"/>
            </a:endParaRPr>
          </a:p>
          <a:p>
            <a:r>
              <a:rPr lang="en-US" dirty="0"/>
              <a:t>**3. Threats and Intimidation:**</a:t>
            </a:r>
          </a:p>
          <a:p>
            <a:r>
              <a:rPr lang="en-US" dirty="0"/>
              <a:t>Be cautious of websites that use aggressive language or threats to manipulate you into taking action, such as clicking a link or providing personal information. Legitimate organizations typically communicate in a respectful and professional manner.</a:t>
            </a:r>
          </a:p>
          <a:p>
            <a:r>
              <a:rPr lang="en-US" dirty="0"/>
              <a:t> </a:t>
            </a:r>
            <a:endParaRPr lang="en-US" dirty="0">
              <a:cs typeface="Calibri"/>
            </a:endParaRPr>
          </a:p>
          <a:p>
            <a:r>
              <a:rPr lang="en-US" dirty="0"/>
              <a:t>**4. Too Good to Be True:**</a:t>
            </a:r>
          </a:p>
          <a:p>
            <a:r>
              <a:rPr lang="en-US" dirty="0"/>
              <a:t>If a website or ad promises incredible deals, prizes, or offers that seem too good to be true, exercise skepticism. Scammers often use these tactics to lure users into revealing their personal information or engaging in fraudulent activities.</a:t>
            </a:r>
          </a:p>
          <a:p>
            <a:r>
              <a:rPr lang="en-US" dirty="0"/>
              <a:t> </a:t>
            </a:r>
            <a:endParaRPr lang="en-US" dirty="0">
              <a:cs typeface="Calibri"/>
            </a:endParaRPr>
          </a:p>
          <a:p>
            <a:r>
              <a:rPr lang="en-US" dirty="0"/>
              <a:t>**5. Verify the Source:**</a:t>
            </a:r>
          </a:p>
          <a:p>
            <a:r>
              <a:rPr lang="en-US" dirty="0"/>
              <a:t>Before clicking on links or ads, hover your cursor over them to preview the URL. This can help you identify if the link matches the expected destination. Be cautious of links that lead to suspicious-looking websites.</a:t>
            </a:r>
          </a:p>
          <a:p>
            <a:r>
              <a:rPr lang="en-US" dirty="0"/>
              <a:t> </a:t>
            </a:r>
            <a:endParaRPr lang="en-US" dirty="0">
              <a:cs typeface="Calibri"/>
            </a:endParaRPr>
          </a:p>
          <a:p>
            <a:r>
              <a:rPr lang="en-US" dirty="0"/>
              <a:t>**6. Check the Domain Name:**</a:t>
            </a:r>
          </a:p>
          <a:p>
            <a:r>
              <a:rPr lang="en-US" dirty="0"/>
              <a:t>Scammers often create websites with domain names that are similar to well-known and trusted sites. Look closely at the domain name to ensure it matches the legitimate organization's name.</a:t>
            </a:r>
          </a:p>
          <a:p>
            <a:r>
              <a:rPr lang="en-US" dirty="0"/>
              <a:t> </a:t>
            </a:r>
            <a:endParaRPr lang="en-US" dirty="0">
              <a:cs typeface="Calibri"/>
            </a:endParaRPr>
          </a:p>
          <a:p>
            <a:r>
              <a:rPr lang="en-US" dirty="0"/>
              <a:t>**7. Use a Reputable Antivirus and Ad Blocker:**</a:t>
            </a:r>
          </a:p>
          <a:p>
            <a:r>
              <a:rPr lang="en-US" dirty="0"/>
              <a:t>Installing reputable antivirus software and ad blockers can help protect you from malicious websites and ads by blocking harmful content and warning you about potential threats.</a:t>
            </a:r>
          </a:p>
          <a:p>
            <a:r>
              <a:rPr lang="en-US" dirty="0"/>
              <a:t> </a:t>
            </a:r>
            <a:endParaRPr lang="en-US" dirty="0">
              <a:cs typeface="Calibri"/>
            </a:endParaRPr>
          </a:p>
          <a:p>
            <a:r>
              <a:rPr lang="en-US" dirty="0"/>
              <a:t>**8. Avoid Pop-Up Windows:**</a:t>
            </a:r>
          </a:p>
          <a:p>
            <a:r>
              <a:rPr lang="en-US" dirty="0"/>
              <a:t>Be cautious of pop-up windows that appear unexpectedly, especially those that prompt you to provide personal information or download software. Legitimate organizations typically don't use aggressive pop-ups.</a:t>
            </a:r>
          </a:p>
          <a:p>
            <a:r>
              <a:rPr lang="en-US" dirty="0"/>
              <a:t> </a:t>
            </a:r>
            <a:endParaRPr lang="en-US" dirty="0">
              <a:cs typeface="Calibri"/>
            </a:endParaRPr>
          </a:p>
          <a:p>
            <a:r>
              <a:rPr lang="en-US" dirty="0"/>
              <a:t>**9. Educate Yourself:**</a:t>
            </a:r>
          </a:p>
          <a:p>
            <a:r>
              <a:rPr lang="en-US" dirty="0"/>
              <a:t>Stay informed about common online scams and phishing techniques. Being aware of the latest threats will help you recognize and avoid potential dangers.</a:t>
            </a:r>
          </a:p>
          <a:p>
            <a:r>
              <a:rPr lang="en-US" dirty="0"/>
              <a:t> </a:t>
            </a:r>
            <a:endParaRPr lang="en-US" dirty="0">
              <a:cs typeface="Calibri"/>
            </a:endParaRPr>
          </a:p>
          <a:p>
            <a:r>
              <a:rPr lang="en-US" dirty="0"/>
              <a:t>By staying vigilant and following these guidelines, you can minimize the risk of falling victim to suspicious websites, links, and ads. Remember that your online security is your responsibility, and taking proactive steps to protect yourself is essential in today's digital landscape.</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218355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Managing users in a digital environment involves defining different account types, setting expectations and behaviors, and ensuring appropriate security measures are in place. Here's a breakdown of these aspects:</a:t>
            </a:r>
          </a:p>
          <a:p>
            <a:r>
              <a:rPr lang="en-US" dirty="0"/>
              <a:t> </a:t>
            </a:r>
            <a:endParaRPr lang="en-US" dirty="0">
              <a:cs typeface="Calibri"/>
            </a:endParaRPr>
          </a:p>
          <a:p>
            <a:r>
              <a:rPr lang="en-US" dirty="0"/>
              <a:t>**Account Types:**</a:t>
            </a:r>
            <a:endParaRPr lang="en-US" dirty="0">
              <a:cs typeface="Calibri"/>
            </a:endParaRPr>
          </a:p>
          <a:p>
            <a:r>
              <a:rPr lang="en-US" dirty="0"/>
              <a:t>1. **Administrators:** Administrators have elevated privileges and control over the system. They can manage users, modify settings, and often have access to sensitive data. It's important to limit the number of administrators and ensure their credentials are well-protected.</a:t>
            </a:r>
          </a:p>
          <a:p>
            <a:r>
              <a:rPr lang="en-US" dirty="0"/>
              <a:t> </a:t>
            </a:r>
            <a:endParaRPr lang="en-US" dirty="0">
              <a:cs typeface="Calibri"/>
            </a:endParaRPr>
          </a:p>
          <a:p>
            <a:r>
              <a:rPr lang="en-US" dirty="0"/>
              <a:t>2. **Users:** Regular users have standard access rights and are limited to their designated areas. They can perform tasks within their permissions but don't have administrative control.</a:t>
            </a:r>
          </a:p>
          <a:p>
            <a:r>
              <a:rPr lang="en-US" dirty="0"/>
              <a:t> </a:t>
            </a:r>
            <a:endParaRPr lang="en-US" dirty="0">
              <a:cs typeface="Calibri"/>
            </a:endParaRPr>
          </a:p>
          <a:p>
            <a:r>
              <a:rPr lang="en-US" dirty="0"/>
              <a:t>3. **Guests:** Guests are temporary or limited users who may have restricted access. They're often granted access to specific resources for a limited time.</a:t>
            </a:r>
          </a:p>
          <a:p>
            <a:r>
              <a:rPr lang="en-US" dirty="0"/>
              <a:t> </a:t>
            </a:r>
            <a:endParaRPr lang="en-US" dirty="0">
              <a:cs typeface="Calibri"/>
            </a:endParaRPr>
          </a:p>
          <a:p>
            <a:r>
              <a:rPr lang="en-US" dirty="0"/>
              <a:t>**Expectations and Behaviors:**</a:t>
            </a:r>
            <a:endParaRPr lang="en-US" dirty="0">
              <a:cs typeface="Calibri"/>
            </a:endParaRPr>
          </a:p>
          <a:p>
            <a:r>
              <a:rPr lang="en-US" dirty="0"/>
              <a:t>1. **Expectations of Privacy:** Clearly communicate the level of privacy users can expect within the system. Users should know what data is being collected, how it's being used, and whether their activities are monitored.</a:t>
            </a:r>
          </a:p>
          <a:p>
            <a:r>
              <a:rPr lang="en-US" dirty="0"/>
              <a:t> </a:t>
            </a:r>
            <a:endParaRPr lang="en-US" dirty="0">
              <a:cs typeface="Calibri"/>
            </a:endParaRPr>
          </a:p>
          <a:p>
            <a:r>
              <a:rPr lang="en-US" dirty="0"/>
              <a:t>2. **Handling Confidential Information:** Define guidelines for handling confidential or sensitive information. Educate users on best practices for protecting such data, including encryption, secure sharing, and appropriate storage.</a:t>
            </a:r>
          </a:p>
          <a:p>
            <a:r>
              <a:rPr lang="en-US" dirty="0"/>
              <a:t> </a:t>
            </a:r>
            <a:endParaRPr lang="en-US" dirty="0">
              <a:cs typeface="Calibri"/>
            </a:endParaRPr>
          </a:p>
          <a:p>
            <a:r>
              <a:rPr lang="en-US" dirty="0"/>
              <a:t>**Security Measures:**</a:t>
            </a:r>
            <a:endParaRPr lang="en-US" dirty="0">
              <a:cs typeface="Calibri"/>
            </a:endParaRPr>
          </a:p>
          <a:p>
            <a:r>
              <a:rPr lang="en-US" dirty="0"/>
              <a:t>1. **Access Control:** Implement strong access control mechanisms. Assign users to appropriate groups with specific access rights based on their roles.</a:t>
            </a:r>
          </a:p>
          <a:p>
            <a:r>
              <a:rPr lang="en-US" dirty="0"/>
              <a:t> </a:t>
            </a:r>
            <a:endParaRPr lang="en-US" dirty="0">
              <a:cs typeface="Calibri"/>
            </a:endParaRPr>
          </a:p>
          <a:p>
            <a:r>
              <a:rPr lang="en-US" dirty="0"/>
              <a:t>2. **Authentication and Authorization:** Ensure robust authentication methods are in place to verify users' identities. Authorization mechanisms should limit users to the minimum level of access required for their tasks (principle of least privilege).</a:t>
            </a:r>
          </a:p>
          <a:p>
            <a:r>
              <a:rPr lang="en-US" dirty="0"/>
              <a:t> </a:t>
            </a:r>
            <a:endParaRPr lang="en-US" dirty="0">
              <a:cs typeface="Calibri"/>
            </a:endParaRPr>
          </a:p>
          <a:p>
            <a:r>
              <a:rPr lang="en-US" dirty="0"/>
              <a:t>3. **Encryption:** Use encryption to protect data both in transit and at rest. This prevents unauthorized access to sensitive information.</a:t>
            </a:r>
          </a:p>
          <a:p>
            <a:r>
              <a:rPr lang="en-US" dirty="0"/>
              <a:t> </a:t>
            </a:r>
            <a:endParaRPr lang="en-US" dirty="0">
              <a:cs typeface="Calibri"/>
            </a:endParaRPr>
          </a:p>
          <a:p>
            <a:r>
              <a:rPr lang="en-US" dirty="0"/>
              <a:t>4. **Multi-Factor Authentication (MFA):** Implement MFA whenever possible. This adds an extra layer of security by requiring users to provide multiple forms of verification.</a:t>
            </a:r>
          </a:p>
          <a:p>
            <a:r>
              <a:rPr lang="en-US" dirty="0"/>
              <a:t> </a:t>
            </a:r>
            <a:endParaRPr lang="en-US" dirty="0">
              <a:cs typeface="Calibri"/>
            </a:endParaRPr>
          </a:p>
          <a:p>
            <a:r>
              <a:rPr lang="en-US" dirty="0"/>
              <a:t>5. **Audit Logs:** Maintain detailed audit logs that track user activities and system events. These logs can be useful for monitoring, troubleshooting, and detecting any suspicious behavior.</a:t>
            </a:r>
          </a:p>
          <a:p>
            <a:r>
              <a:rPr lang="en-US" dirty="0"/>
              <a:t> </a:t>
            </a:r>
            <a:endParaRPr lang="en-US" dirty="0">
              <a:cs typeface="Calibri"/>
            </a:endParaRPr>
          </a:p>
          <a:p>
            <a:r>
              <a:rPr lang="en-US" dirty="0"/>
              <a:t>6. **User Training:** Provide regular user training on security best practices, including avoiding phishing scams, using strong passwords, and recognizing social engineering attempts.</a:t>
            </a:r>
          </a:p>
          <a:p>
            <a:r>
              <a:rPr lang="en-US" dirty="0"/>
              <a:t> </a:t>
            </a:r>
            <a:endParaRPr lang="en-US" dirty="0">
              <a:cs typeface="Calibri"/>
            </a:endParaRPr>
          </a:p>
          <a:p>
            <a:r>
              <a:rPr lang="en-US" dirty="0"/>
              <a:t>**User Education:**</a:t>
            </a:r>
          </a:p>
          <a:p>
            <a:r>
              <a:rPr lang="en-US" dirty="0"/>
              <a:t>1. **Privacy Policies:** Clearly outline your organization's privacy policies so users understand how their data will be used, stored, and protected.</a:t>
            </a:r>
          </a:p>
          <a:p>
            <a:r>
              <a:rPr lang="en-US" dirty="0"/>
              <a:t> </a:t>
            </a:r>
            <a:endParaRPr lang="en-US" dirty="0">
              <a:cs typeface="Calibri"/>
            </a:endParaRPr>
          </a:p>
          <a:p>
            <a:r>
              <a:rPr lang="en-US" dirty="0"/>
              <a:t>2. **Data Handling Guidelines:** Educate users on how to handle data responsibly, including proper file management, secure sharing methods, and appropriate disposal practices.</a:t>
            </a:r>
          </a:p>
          <a:p>
            <a:r>
              <a:rPr lang="en-US" dirty="0"/>
              <a:t> </a:t>
            </a:r>
            <a:endParaRPr lang="en-US" dirty="0">
              <a:cs typeface="Calibri"/>
            </a:endParaRPr>
          </a:p>
          <a:p>
            <a:r>
              <a:rPr lang="en-US" dirty="0"/>
              <a:t>3. **Security Awareness:** Regularly educate users about the latest security threats and how to recognize and respond to them.</a:t>
            </a:r>
          </a:p>
          <a:p>
            <a:r>
              <a:rPr lang="en-US" dirty="0"/>
              <a:t> </a:t>
            </a:r>
            <a:endParaRPr lang="en-US" dirty="0">
              <a:cs typeface="Calibri"/>
            </a:endParaRPr>
          </a:p>
          <a:p>
            <a:r>
              <a:rPr lang="en-US" dirty="0"/>
              <a:t>Managing users effectively involves a balance between providing access for necessary tasks and maintaining the security and integrity of the system. By implementing appropriate account types, setting clear expectations, and ensuring strong security measures, you can create a safe and productive digital environment for all users.</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73867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Managing passwords is a critical aspect of maintaining cybersecurity. Effective password management involves creating strong passwords and regularly changing them to enhance security. Here's a detailed explanation:</a:t>
            </a:r>
          </a:p>
          <a:p>
            <a:r>
              <a:rPr lang="en-US" dirty="0"/>
              <a:t> </a:t>
            </a:r>
            <a:endParaRPr lang="en-US" dirty="0">
              <a:cs typeface="Calibri"/>
            </a:endParaRPr>
          </a:p>
          <a:p>
            <a:r>
              <a:rPr lang="en-US" dirty="0"/>
              <a:t>**Creating Effective Passwords:**</a:t>
            </a:r>
            <a:endParaRPr lang="en-US" dirty="0">
              <a:cs typeface="Calibri"/>
            </a:endParaRPr>
          </a:p>
          <a:p>
            <a:r>
              <a:rPr lang="en-US" dirty="0"/>
              <a:t>1. **Long:** Longer passwords are generally more secure. Aim for a minimum of 12 characters or more to make it harder for attackers to guess or crack the password.</a:t>
            </a:r>
            <a:endParaRPr lang="en-US" dirty="0">
              <a:cs typeface="Calibri"/>
            </a:endParaRPr>
          </a:p>
          <a:p>
            <a:r>
              <a:rPr lang="en-US" dirty="0"/>
              <a:t> </a:t>
            </a:r>
            <a:endParaRPr lang="en-US" dirty="0">
              <a:cs typeface="Calibri"/>
            </a:endParaRPr>
          </a:p>
          <a:p>
            <a:r>
              <a:rPr lang="en-US" dirty="0"/>
              <a:t>2. **Complex:** Use a combination of uppercase and lowercase letters, numbers, and special characters. This complexity makes passwords more resistant to brute-force attacks.</a:t>
            </a:r>
            <a:endParaRPr lang="en-US" dirty="0">
              <a:cs typeface="Calibri"/>
            </a:endParaRPr>
          </a:p>
          <a:p>
            <a:r>
              <a:rPr lang="en-US" dirty="0"/>
              <a:t> </a:t>
            </a:r>
            <a:endParaRPr lang="en-US" dirty="0">
              <a:cs typeface="Calibri"/>
            </a:endParaRPr>
          </a:p>
          <a:p>
            <a:r>
              <a:rPr lang="en-US" dirty="0"/>
              <a:t>3. **Unusual:** Avoid using common words, phrases, or easily guessable information like birthdays or names. Instead, use random combinations of characters that are not easily associated with you.</a:t>
            </a:r>
            <a:endParaRPr lang="en-US" dirty="0">
              <a:cs typeface="Calibri"/>
            </a:endParaRPr>
          </a:p>
          <a:p>
            <a:r>
              <a:rPr lang="en-US" dirty="0"/>
              <a:t> </a:t>
            </a:r>
            <a:endParaRPr lang="en-US" dirty="0">
              <a:cs typeface="Calibri"/>
            </a:endParaRPr>
          </a:p>
          <a:p>
            <a:r>
              <a:rPr lang="en-US" dirty="0"/>
              <a:t>4. **Avoid Dictionary Words:** Avoid using words that can be found in the dictionary. Attackers often use dictionary-based attacks to crack passwords.</a:t>
            </a:r>
            <a:endParaRPr lang="en-US" dirty="0">
              <a:cs typeface="Calibri"/>
            </a:endParaRPr>
          </a:p>
          <a:p>
            <a:r>
              <a:rPr lang="en-US" dirty="0"/>
              <a:t> </a:t>
            </a:r>
            <a:endParaRPr lang="en-US" dirty="0">
              <a:cs typeface="Calibri"/>
            </a:endParaRPr>
          </a:p>
          <a:p>
            <a:r>
              <a:rPr lang="en-US" dirty="0"/>
              <a:t>5. **No Personal Information:** Don't use easily accessible information like your name, username, or the name of the website or service.</a:t>
            </a:r>
            <a:endParaRPr lang="en-US" dirty="0">
              <a:cs typeface="Calibri"/>
            </a:endParaRPr>
          </a:p>
          <a:p>
            <a:r>
              <a:rPr lang="en-US" dirty="0"/>
              <a:t> </a:t>
            </a:r>
            <a:endParaRPr lang="en-US" dirty="0">
              <a:cs typeface="Calibri"/>
            </a:endParaRPr>
          </a:p>
          <a:p>
            <a:r>
              <a:rPr lang="en-US" dirty="0"/>
              <a:t>6. **Avoid Patterns:** Avoid using sequential or repeated characters (e.g., "123456" or "</a:t>
            </a:r>
            <a:r>
              <a:rPr lang="en-US" dirty="0" err="1"/>
              <a:t>aaaaaa</a:t>
            </a:r>
            <a:r>
              <a:rPr lang="en-US" dirty="0"/>
              <a:t>"). Attackers often try such patterns.</a:t>
            </a:r>
            <a:endParaRPr lang="en-US" dirty="0">
              <a:cs typeface="Calibri"/>
            </a:endParaRPr>
          </a:p>
          <a:p>
            <a:r>
              <a:rPr lang="en-US" dirty="0"/>
              <a:t> </a:t>
            </a:r>
            <a:endParaRPr lang="en-US" dirty="0">
              <a:cs typeface="Calibri"/>
            </a:endParaRPr>
          </a:p>
          <a:p>
            <a:r>
              <a:rPr lang="en-US" dirty="0"/>
              <a:t>7. **Passphrases:** Consider using passphrases, which are longer combinations of words or sentences that are memorable to you but difficult for others to guess.</a:t>
            </a:r>
            <a:endParaRPr lang="en-US" dirty="0">
              <a:cs typeface="Calibri"/>
            </a:endParaRPr>
          </a:p>
          <a:p>
            <a:r>
              <a:rPr lang="en-US" dirty="0"/>
              <a:t> </a:t>
            </a:r>
            <a:endParaRPr lang="en-US" dirty="0">
              <a:cs typeface="Calibri"/>
            </a:endParaRPr>
          </a:p>
          <a:p>
            <a:r>
              <a:rPr lang="en-US" dirty="0"/>
              <a:t>**Password Changes:**</a:t>
            </a:r>
            <a:endParaRPr lang="en-US" dirty="0">
              <a:cs typeface="Calibri"/>
            </a:endParaRPr>
          </a:p>
          <a:p>
            <a:r>
              <a:rPr lang="en-US" dirty="0"/>
              <a:t>Regularly changing passwords is a good practice to prevent unauthorized access. Here are some guidelines:</a:t>
            </a:r>
            <a:endParaRPr lang="en-US" dirty="0">
              <a:cs typeface="Calibri"/>
            </a:endParaRPr>
          </a:p>
          <a:p>
            <a:r>
              <a:rPr lang="en-US" dirty="0"/>
              <a:t> </a:t>
            </a:r>
            <a:endParaRPr lang="en-US" dirty="0">
              <a:cs typeface="Calibri"/>
            </a:endParaRPr>
          </a:p>
          <a:p>
            <a:r>
              <a:rPr lang="en-US" dirty="0"/>
              <a:t>1. **Frequency:** Change passwords periodically, typically every 3 to 6 months. More frequent changes may be necessary for highly sensitive accounts.</a:t>
            </a:r>
          </a:p>
          <a:p>
            <a:r>
              <a:rPr lang="en-US" dirty="0"/>
              <a:t> </a:t>
            </a:r>
            <a:endParaRPr lang="en-US" dirty="0">
              <a:cs typeface="Calibri"/>
            </a:endParaRPr>
          </a:p>
          <a:p>
            <a:r>
              <a:rPr lang="en-US" dirty="0"/>
              <a:t>2. **After Security Incidents:** Change passwords immediately if you suspect or have evidence of a security breach or unauthorized access.</a:t>
            </a:r>
          </a:p>
          <a:p>
            <a:r>
              <a:rPr lang="en-US" dirty="0"/>
              <a:t> </a:t>
            </a:r>
            <a:endParaRPr lang="en-US" dirty="0">
              <a:cs typeface="Calibri"/>
            </a:endParaRPr>
          </a:p>
          <a:p>
            <a:r>
              <a:rPr lang="en-US" dirty="0"/>
              <a:t>3. **Complexity After Changes:** Ensure that the new password adheres to the same principles of length, complexity, and uniqueness.</a:t>
            </a:r>
          </a:p>
          <a:p>
            <a:r>
              <a:rPr lang="en-US" dirty="0"/>
              <a:t> </a:t>
            </a:r>
            <a:endParaRPr lang="en-US" dirty="0">
              <a:cs typeface="Calibri"/>
            </a:endParaRPr>
          </a:p>
          <a:p>
            <a:r>
              <a:rPr lang="en-US" dirty="0"/>
              <a:t>4. **Avoid Reuse:** Avoid using the same password across multiple accounts. Each account should have a unique password.</a:t>
            </a:r>
          </a:p>
          <a:p>
            <a:r>
              <a:rPr lang="en-US" dirty="0"/>
              <a:t> </a:t>
            </a:r>
            <a:endParaRPr lang="en-US" dirty="0">
              <a:cs typeface="Calibri"/>
            </a:endParaRPr>
          </a:p>
          <a:p>
            <a:r>
              <a:rPr lang="en-US" dirty="0"/>
              <a:t>5. **Two-Factor Authentication (2FA):** Whenever possible, enable 2FA for accounts. This adds an extra layer of security even if the password is compromised.</a:t>
            </a:r>
          </a:p>
          <a:p>
            <a:r>
              <a:rPr lang="en-US" dirty="0"/>
              <a:t> </a:t>
            </a:r>
            <a:endParaRPr lang="en-US" dirty="0">
              <a:cs typeface="Calibri"/>
            </a:endParaRPr>
          </a:p>
          <a:p>
            <a:r>
              <a:rPr lang="en-US" dirty="0"/>
              <a:t>6. **Password Managers:** Consider using a password manager to generate, store, and manage complex passwords securely.</a:t>
            </a:r>
          </a:p>
          <a:p>
            <a:r>
              <a:rPr lang="en-US" dirty="0"/>
              <a:t> </a:t>
            </a:r>
            <a:endParaRPr lang="en-US" dirty="0">
              <a:cs typeface="Calibri"/>
            </a:endParaRPr>
          </a:p>
          <a:p>
            <a:r>
              <a:rPr lang="en-US" dirty="0"/>
              <a:t>7. **Educate Users:** Educate users about the importance of password changes and provide guidelines for creating strong passwords.</a:t>
            </a:r>
          </a:p>
          <a:p>
            <a:r>
              <a:rPr lang="en-US" dirty="0"/>
              <a:t> </a:t>
            </a:r>
            <a:endParaRPr lang="en-US" dirty="0">
              <a:cs typeface="Calibri"/>
            </a:endParaRPr>
          </a:p>
          <a:p>
            <a:r>
              <a:rPr lang="en-US" dirty="0"/>
              <a:t>Remember that while changing passwords is important, the effectiveness of this practice depends on the quality of the new passwords. Encourage users to create strong and unique passwords that are difficult for attackers to crack. Additionally, staying vigilant against phishing attempts and other social engineering tactics is crucial to maintaining the security of passwords and accounts.</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68746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encryption is a fundamental technique used to protect sensitive information from unauthorized access and ensure its confidentiality and integrity. Here's a detailed explanation of data encryption methods:</a:t>
            </a:r>
          </a:p>
          <a:p>
            <a:r>
              <a:rPr lang="en-US" dirty="0"/>
              <a:t> </a:t>
            </a:r>
            <a:endParaRPr lang="en-US" dirty="0">
              <a:cs typeface="Calibri"/>
            </a:endParaRPr>
          </a:p>
          <a:p>
            <a:r>
              <a:rPr lang="en-US" dirty="0"/>
              <a:t>**Encrypting Data at Rest:**</a:t>
            </a:r>
            <a:endParaRPr lang="en-US" dirty="0">
              <a:cs typeface="Calibri"/>
            </a:endParaRPr>
          </a:p>
          <a:p>
            <a:r>
              <a:rPr lang="en-US" dirty="0"/>
              <a:t>1. **File-Level Encryption:** This involves encrypting individual files or folders. Each file is encrypted using a unique encryption key. Even if an attacker gains access to the storage medium, they cannot read the encrypted data without the appropriate key.</a:t>
            </a:r>
            <a:endParaRPr lang="en-US" dirty="0">
              <a:cs typeface="Calibri"/>
            </a:endParaRPr>
          </a:p>
          <a:p>
            <a:r>
              <a:rPr lang="en-US" dirty="0"/>
              <a:t> </a:t>
            </a:r>
            <a:endParaRPr lang="en-US" dirty="0">
              <a:cs typeface="Calibri"/>
            </a:endParaRPr>
          </a:p>
          <a:p>
            <a:r>
              <a:rPr lang="en-US" dirty="0"/>
              <a:t>2. **Disk-Level Encryption (Full Disk Encryption):** With disk-level encryption, the entire storage device or disk is encrypted. This includes the operating system, applications, and data. Disk encryption is transparent to users and requires authentication before the system boots up.</a:t>
            </a:r>
            <a:endParaRPr lang="en-US" dirty="0">
              <a:cs typeface="Calibri"/>
            </a:endParaRPr>
          </a:p>
          <a:p>
            <a:r>
              <a:rPr lang="en-US" dirty="0"/>
              <a:t> </a:t>
            </a:r>
            <a:endParaRPr lang="en-US" dirty="0">
              <a:cs typeface="Calibri"/>
            </a:endParaRPr>
          </a:p>
          <a:p>
            <a:r>
              <a:rPr lang="en-US" dirty="0"/>
              <a:t>**Encrypting Data in Transit:**</a:t>
            </a:r>
            <a:endParaRPr lang="en-US" dirty="0">
              <a:cs typeface="Calibri"/>
            </a:endParaRPr>
          </a:p>
          <a:p>
            <a:r>
              <a:rPr lang="en-US" dirty="0"/>
              <a:t>1. **Email Encryption:** Encrypting email messages ensures that the content of the email is only readable by the intended recipient. This is particularly important for sensitive information sent via email.</a:t>
            </a:r>
            <a:endParaRPr lang="en-US" dirty="0">
              <a:cs typeface="Calibri"/>
            </a:endParaRPr>
          </a:p>
          <a:p>
            <a:r>
              <a:rPr lang="en-US" dirty="0"/>
              <a:t> </a:t>
            </a:r>
            <a:endParaRPr lang="en-US" dirty="0">
              <a:cs typeface="Calibri"/>
            </a:endParaRPr>
          </a:p>
          <a:p>
            <a:r>
              <a:rPr lang="en-US" dirty="0"/>
              <a:t>2. **Internet - HTTPS (Hypertext Transfer Protocol Secure):** When browsing the internet, HTTPS is used to encrypt the data transmitted between your browser and the website's server. It prevents eavesdropping and tampering of data during transit.</a:t>
            </a:r>
            <a:endParaRPr lang="en-US" dirty="0">
              <a:cs typeface="Calibri"/>
            </a:endParaRPr>
          </a:p>
          <a:p>
            <a:r>
              <a:rPr lang="en-US" dirty="0"/>
              <a:t> </a:t>
            </a:r>
            <a:endParaRPr lang="en-US" dirty="0">
              <a:cs typeface="Calibri"/>
            </a:endParaRPr>
          </a:p>
          <a:p>
            <a:r>
              <a:rPr lang="en-US" dirty="0"/>
              <a:t>3. **Virtual Private Network (VPN):** A VPN creates an encrypted tunnel between your device and a remote server. It's commonly used to secure internet connections and protect data from interception, especially when using public Wi-Fi networks.</a:t>
            </a:r>
            <a:endParaRPr lang="en-US" dirty="0">
              <a:cs typeface="Calibri"/>
            </a:endParaRPr>
          </a:p>
          <a:p>
            <a:r>
              <a:rPr lang="en-US" dirty="0"/>
              <a:t> </a:t>
            </a:r>
            <a:endParaRPr lang="en-US" dirty="0">
              <a:cs typeface="Calibri"/>
            </a:endParaRPr>
          </a:p>
          <a:p>
            <a:r>
              <a:rPr lang="en-US" dirty="0"/>
              <a:t>4. **Mobile Applications:** Mobile apps that handle sensitive data, such as financial transactions or personal information, often use encryption to ensure that data remains secure while in transit between the app and the server.</a:t>
            </a:r>
            <a:endParaRPr lang="en-US" dirty="0">
              <a:cs typeface="Calibri"/>
            </a:endParaRPr>
          </a:p>
          <a:p>
            <a:r>
              <a:rPr lang="en-US" dirty="0"/>
              <a:t> </a:t>
            </a:r>
            <a:endParaRPr lang="en-US" dirty="0">
              <a:cs typeface="Calibri"/>
            </a:endParaRPr>
          </a:p>
          <a:p>
            <a:r>
              <a:rPr lang="en-US" dirty="0"/>
              <a:t>Encryption involves using encryption algorithms and keys to scramble data into an unreadable format (ciphertext). To access the original data (plaintext), an authorized user needs the decryption key. Encryption can be symmetric (same key for encryption and decryption) or asymmetric (different keys for encryption and decryption).</a:t>
            </a:r>
          </a:p>
          <a:p>
            <a:r>
              <a:rPr lang="en-US" dirty="0"/>
              <a:t> </a:t>
            </a:r>
            <a:endParaRPr lang="en-US" dirty="0">
              <a:cs typeface="Calibri"/>
            </a:endParaRPr>
          </a:p>
          <a:p>
            <a:r>
              <a:rPr lang="en-US" dirty="0"/>
              <a:t>It's important to note that encryption doesn't just protect against external threats; it also safeguards data in case of physical theft, data breaches, or unauthorized access. However, encryption is only effective when used correctly and when keys are securely managed. Encryption should be accompanied by robust key management practices, access controls, and proper security configurations to ensure the overall security of the system.</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117326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38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374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17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887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9383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070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947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023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096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42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086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223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75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091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53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38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657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0614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dium.com/the-algorithmic-society/google-search-can-find-anything-except-the-law-350dffdfcd8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aseguridad.online/questions/38573/resolucion-este-sitio-web-ha-sido-reportado-como-no-seguro-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rivateinternetaccess.com/blog/why-using-https-is-so-important-for-your-website/" TargetMode="External"/><Relationship Id="rId5" Type="http://schemas.openxmlformats.org/officeDocument/2006/relationships/image" Target="../media/image6.jpeg"/><Relationship Id="rId4" Type="http://schemas.openxmlformats.org/officeDocument/2006/relationships/hyperlink" Target="http://serverfault.com/questions/792143/why-is-my-ssl-certificate-untrusted-on-androi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Phish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echboomers.com/how-secure-is-my-passwo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dirty="0">
                <a:solidFill>
                  <a:srgbClr val="EBEBEB"/>
                </a:solidFill>
              </a:rPr>
              <a:t>IT </a:t>
            </a:r>
            <a:r>
              <a:rPr lang="en-US" altLang="en-US" sz="3200" b="1" dirty="0">
                <a:solidFill>
                  <a:srgbClr val="EBEBEB"/>
                </a:solidFill>
              </a:rPr>
              <a:t>Fundamentals</a:t>
            </a: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10:</a:t>
            </a:r>
          </a:p>
          <a:p>
            <a:r>
              <a:rPr lang="en-US" altLang="en-US" dirty="0">
                <a:solidFill>
                  <a:schemeClr val="bg1"/>
                </a:solidFill>
              </a:rPr>
              <a:t>Security Best Practices</a:t>
            </a: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A46B3042-D94C-F160-1587-7CC4A71C30A1}"/>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3300">
                <a:solidFill>
                  <a:srgbClr val="EBEBEB"/>
                </a:solidFill>
              </a:rPr>
              <a:t>Chapter 10: </a:t>
            </a:r>
            <a:r>
              <a:rPr lang="en-US" sz="3300">
                <a:solidFill>
                  <a:srgbClr val="EBEBEB"/>
                </a:solidFill>
                <a:effectLst/>
              </a:rPr>
              <a:t>Security</a:t>
            </a:r>
            <a:r>
              <a:rPr lang="en-US" sz="3300" baseline="0">
                <a:solidFill>
                  <a:srgbClr val="EBEBEB"/>
                </a:solidFill>
                <a:effectLst/>
              </a:rPr>
              <a:t> Best Practices</a:t>
            </a:r>
            <a:endParaRPr lang="en-US" altLang="en-US" sz="33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71492" y="666464"/>
            <a:ext cx="2194594" cy="3821808"/>
          </a:xfrm>
          <a:noFill/>
        </p:spPr>
        <p:txBody>
          <a:bodyPr>
            <a:normAutofit/>
          </a:bodyPr>
          <a:lstStyle/>
          <a:p>
            <a:pPr marL="257175" indent="-257175"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Explain methods to secure devices and best practices</a:t>
            </a:r>
          </a:p>
          <a:p>
            <a:pPr marL="514350" lvl="1" indent="-212598"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Securing devices (mobile/workstation)</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Antivirus/anti-malware</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Host firewall</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Changing default passwords</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Enabling passwords</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Safe browsing practices</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Patching/updates</a:t>
            </a:r>
          </a:p>
          <a:p>
            <a:pPr marL="514350" lvl="1" indent="-212598"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Device use best practices</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Software sources</a:t>
            </a:r>
          </a:p>
          <a:p>
            <a:pPr marL="925830" lvl="3"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Validating legitimate sources</a:t>
            </a:r>
          </a:p>
          <a:p>
            <a:pPr marL="925830" lvl="3"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Researching legitimate sources</a:t>
            </a:r>
          </a:p>
          <a:p>
            <a:pPr marL="925830" lvl="3"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OEM websites vs. third-party websites</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Removal of unwanted software</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Removal of unnecessary software</a:t>
            </a:r>
          </a:p>
          <a:p>
            <a:pPr marL="720090" lvl="2" indent="-171450" defTabSz="342900">
              <a:lnSpc>
                <a:spcPct val="90000"/>
              </a:lnSpc>
              <a:spcBef>
                <a:spcPts val="750"/>
              </a:spcBef>
            </a:pPr>
            <a:r>
              <a:rPr lang="en-US" altLang="en-US" sz="1000" b="0" i="0" kern="1200">
                <a:solidFill>
                  <a:schemeClr val="tx1">
                    <a:lumMod val="75000"/>
                    <a:lumOff val="25000"/>
                  </a:schemeClr>
                </a:solidFill>
                <a:latin typeface="+mn-lt"/>
                <a:ea typeface="+mn-ea"/>
                <a:cs typeface="+mn-cs"/>
              </a:rPr>
              <a:t>Removal of malicious software</a:t>
            </a:r>
            <a:endParaRPr lang="en-US" altLang="en-US" sz="1000" b="0"/>
          </a:p>
        </p:txBody>
      </p:sp>
      <p:sp>
        <p:nvSpPr>
          <p:cNvPr id="2" name="Content Placeholder 1"/>
          <p:cNvSpPr>
            <a:spLocks noGrp="1"/>
          </p:cNvSpPr>
          <p:nvPr>
            <p:ph sz="half" idx="2"/>
          </p:nvPr>
        </p:nvSpPr>
        <p:spPr>
          <a:xfrm>
            <a:off x="6263577" y="1443993"/>
            <a:ext cx="2425604" cy="3984921"/>
          </a:xfrm>
        </p:spPr>
        <p:txBody>
          <a:bodyPr vert="horz" lIns="91440" tIns="45720" rIns="91440" bIns="45720" rtlCol="0" anchor="t">
            <a:noAutofit/>
          </a:bodyPr>
          <a:lstStyle/>
          <a:p>
            <a:pPr marL="257175" indent="-257175" defTabSz="342900">
              <a:lnSpc>
                <a:spcPct val="90000"/>
              </a:lnSpc>
              <a:spcBef>
                <a:spcPts val="750"/>
              </a:spcBef>
            </a:pPr>
            <a:r>
              <a:rPr lang="en-US" sz="1000" b="0" i="0" kern="1200" dirty="0">
                <a:latin typeface="+mn-lt"/>
                <a:ea typeface="+mn-ea"/>
                <a:cs typeface="+mn-cs"/>
              </a:rPr>
              <a:t>Summarize behavioral security concepts</a:t>
            </a:r>
            <a:endParaRPr lang="en-US" sz="1000" b="0" i="0" kern="1200" dirty="0">
              <a:latin typeface="+mn-lt"/>
            </a:endParaRPr>
          </a:p>
          <a:p>
            <a:pPr marL="514350" lvl="1" indent="-212090" defTabSz="342900">
              <a:lnSpc>
                <a:spcPct val="90000"/>
              </a:lnSpc>
              <a:spcBef>
                <a:spcPts val="750"/>
              </a:spcBef>
            </a:pPr>
            <a:r>
              <a:rPr lang="en-US" sz="1000" b="0" i="0" kern="1200" dirty="0">
                <a:latin typeface="+mn-lt"/>
                <a:ea typeface="+mn-ea"/>
                <a:cs typeface="+mn-cs"/>
              </a:rPr>
              <a:t>Expectations of privacy when using</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The Internet</a:t>
            </a:r>
            <a:endParaRPr lang="en-US" sz="1000" b="0" i="0" kern="1200" dirty="0">
              <a:latin typeface="+mn-lt"/>
            </a:endParaRPr>
          </a:p>
          <a:p>
            <a:pPr marL="925830" lvl="3" indent="-171450" defTabSz="342900">
              <a:lnSpc>
                <a:spcPct val="90000"/>
              </a:lnSpc>
              <a:spcBef>
                <a:spcPts val="750"/>
              </a:spcBef>
            </a:pPr>
            <a:r>
              <a:rPr lang="en-US" sz="1000" b="0" i="0" kern="1200" dirty="0">
                <a:latin typeface="+mn-lt"/>
                <a:ea typeface="+mn-ea"/>
                <a:cs typeface="+mn-cs"/>
              </a:rPr>
              <a:t>Social networking sites</a:t>
            </a:r>
            <a:endParaRPr lang="en-US" sz="1000" b="0" i="0" kern="1200" dirty="0">
              <a:latin typeface="+mn-lt"/>
            </a:endParaRPr>
          </a:p>
          <a:p>
            <a:pPr marL="925830" lvl="3" indent="-171450" defTabSz="342900">
              <a:lnSpc>
                <a:spcPct val="90000"/>
              </a:lnSpc>
              <a:spcBef>
                <a:spcPts val="750"/>
              </a:spcBef>
            </a:pPr>
            <a:r>
              <a:rPr lang="en-US" sz="1000" b="0" i="0" kern="1200" dirty="0">
                <a:latin typeface="+mn-lt"/>
                <a:ea typeface="+mn-ea"/>
                <a:cs typeface="+mn-cs"/>
              </a:rPr>
              <a:t>Email</a:t>
            </a:r>
            <a:endParaRPr lang="en-US" sz="1000" b="0" i="0" kern="1200" dirty="0">
              <a:latin typeface="+mn-lt"/>
            </a:endParaRPr>
          </a:p>
          <a:p>
            <a:pPr marL="925830" lvl="3" indent="-171450" defTabSz="342900">
              <a:lnSpc>
                <a:spcPct val="90000"/>
              </a:lnSpc>
              <a:spcBef>
                <a:spcPts val="750"/>
              </a:spcBef>
            </a:pPr>
            <a:r>
              <a:rPr lang="en-US" sz="1000" b="0" i="0" kern="1200" dirty="0">
                <a:latin typeface="+mn-lt"/>
                <a:ea typeface="+mn-ea"/>
                <a:cs typeface="+mn-cs"/>
              </a:rPr>
              <a:t>File sharing</a:t>
            </a:r>
            <a:endParaRPr lang="en-US" sz="1000" b="0" i="0" kern="1200" dirty="0">
              <a:latin typeface="+mn-lt"/>
            </a:endParaRPr>
          </a:p>
          <a:p>
            <a:pPr marL="925830" lvl="3" indent="-171450" defTabSz="342900">
              <a:lnSpc>
                <a:spcPct val="90000"/>
              </a:lnSpc>
              <a:spcBef>
                <a:spcPts val="750"/>
              </a:spcBef>
            </a:pPr>
            <a:r>
              <a:rPr lang="en-US" sz="1000" b="0" i="0" kern="1200" dirty="0">
                <a:latin typeface="+mn-lt"/>
                <a:ea typeface="+mn-ea"/>
                <a:cs typeface="+mn-cs"/>
              </a:rPr>
              <a:t>Instant messaging</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Mobile applications</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Desktop software</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Business software</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Corporate network</a:t>
            </a:r>
            <a:endParaRPr lang="en-US" sz="1000" b="0" i="0" kern="1200" dirty="0">
              <a:latin typeface="+mn-lt"/>
            </a:endParaRPr>
          </a:p>
          <a:p>
            <a:pPr marL="514350" lvl="1" indent="-212090" defTabSz="342900">
              <a:lnSpc>
                <a:spcPct val="90000"/>
              </a:lnSpc>
              <a:spcBef>
                <a:spcPts val="750"/>
              </a:spcBef>
            </a:pPr>
            <a:r>
              <a:rPr lang="en-US" sz="1000" b="0" i="0" kern="1200" dirty="0">
                <a:latin typeface="+mn-lt"/>
                <a:ea typeface="+mn-ea"/>
                <a:cs typeface="+mn-cs"/>
              </a:rPr>
              <a:t>Written policies and procedures</a:t>
            </a:r>
            <a:endParaRPr lang="en-US" sz="1000" b="0" i="0" kern="1200" dirty="0">
              <a:latin typeface="+mn-lt"/>
            </a:endParaRPr>
          </a:p>
          <a:p>
            <a:pPr marL="514350" lvl="1" indent="-212090" defTabSz="342900">
              <a:lnSpc>
                <a:spcPct val="90000"/>
              </a:lnSpc>
              <a:spcBef>
                <a:spcPts val="750"/>
              </a:spcBef>
            </a:pPr>
            <a:r>
              <a:rPr lang="en-US" sz="1000" b="0" i="0" kern="1200" dirty="0">
                <a:latin typeface="+mn-lt"/>
                <a:ea typeface="+mn-ea"/>
                <a:cs typeface="+mn-cs"/>
              </a:rPr>
              <a:t>Handling of confidential information</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Passwords</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Personal information</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Customer information</a:t>
            </a:r>
            <a:endParaRPr lang="en-US" sz="1000" b="0" i="0" kern="1200" dirty="0">
              <a:latin typeface="+mn-lt"/>
            </a:endParaRPr>
          </a:p>
          <a:p>
            <a:pPr marL="720090" lvl="2" indent="-171450" defTabSz="342900">
              <a:lnSpc>
                <a:spcPct val="90000"/>
              </a:lnSpc>
              <a:spcBef>
                <a:spcPts val="750"/>
              </a:spcBef>
            </a:pPr>
            <a:r>
              <a:rPr lang="en-US" sz="1000" b="0" i="0" kern="1200" dirty="0">
                <a:latin typeface="+mn-lt"/>
                <a:ea typeface="+mn-ea"/>
                <a:cs typeface="+mn-cs"/>
              </a:rPr>
              <a:t>Company confidential information</a:t>
            </a:r>
            <a:endParaRPr lang="en-US" sz="1000" dirty="0"/>
          </a:p>
        </p:txBody>
      </p:sp>
    </p:spTree>
    <p:extLst>
      <p:ext uri="{BB962C8B-B14F-4D97-AF65-F5344CB8AC3E}">
        <p14:creationId xmlns:p14="http://schemas.microsoft.com/office/powerpoint/2010/main" val="392661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3300">
                <a:solidFill>
                  <a:srgbClr val="EBEBEB"/>
                </a:solidFill>
              </a:rPr>
              <a:t>Chapter 10: </a:t>
            </a:r>
            <a:r>
              <a:rPr lang="en-US" sz="3300">
                <a:solidFill>
                  <a:srgbClr val="EBEBEB"/>
                </a:solidFill>
                <a:effectLst/>
              </a:rPr>
              <a:t>Security</a:t>
            </a:r>
            <a:r>
              <a:rPr lang="en-US" sz="3300" baseline="0">
                <a:solidFill>
                  <a:srgbClr val="EBEBEB"/>
                </a:solidFill>
                <a:effectLst/>
              </a:rPr>
              <a:t> Best Practices (con’t)</a:t>
            </a:r>
            <a:endParaRPr lang="en-US" altLang="en-US" sz="33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33849"/>
            <a:ext cx="2194594" cy="3821808"/>
          </a:xfrm>
          <a:noFill/>
        </p:spPr>
        <p:txBody>
          <a:bodyPr>
            <a:normAutofit/>
          </a:bodyPr>
          <a:lstStyle/>
          <a:p>
            <a:pPr marL="257175" indent="-257175" defTabSz="342900">
              <a:lnSpc>
                <a:spcPct val="90000"/>
              </a:lnSpc>
              <a:spcBef>
                <a:spcPts val="750"/>
              </a:spcBef>
            </a:pPr>
            <a:r>
              <a:rPr lang="en-US" altLang="en-US" sz="2100" b="0" i="0" kern="1200">
                <a:solidFill>
                  <a:schemeClr val="tx1">
                    <a:lumMod val="75000"/>
                    <a:lumOff val="25000"/>
                  </a:schemeClr>
                </a:solidFill>
                <a:latin typeface="+mn-lt"/>
                <a:ea typeface="+mn-ea"/>
                <a:cs typeface="+mn-cs"/>
              </a:rPr>
              <a:t>Explain password best practices</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length</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complexity</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history</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expiration</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reuse across sites</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managers</a:t>
            </a:r>
          </a:p>
          <a:p>
            <a:pPr marL="514350" lvl="1" indent="-212598" defTabSz="342900">
              <a:lnSpc>
                <a:spcPct val="90000"/>
              </a:lnSpc>
              <a:spcBef>
                <a:spcPts val="750"/>
              </a:spcBef>
            </a:pPr>
            <a:r>
              <a:rPr lang="en-US" altLang="en-US" sz="1200" b="0" i="0" kern="1200">
                <a:solidFill>
                  <a:schemeClr val="tx1">
                    <a:lumMod val="75000"/>
                    <a:lumOff val="25000"/>
                  </a:schemeClr>
                </a:solidFill>
                <a:latin typeface="+mn-lt"/>
                <a:ea typeface="+mn-ea"/>
                <a:cs typeface="+mn-cs"/>
              </a:rPr>
              <a:t>Password reset process</a:t>
            </a:r>
            <a:endParaRPr lang="en-US" altLang="en-US" b="0"/>
          </a:p>
        </p:txBody>
      </p:sp>
      <p:sp>
        <p:nvSpPr>
          <p:cNvPr id="2" name="Content Placeholder 1"/>
          <p:cNvSpPr>
            <a:spLocks noGrp="1"/>
          </p:cNvSpPr>
          <p:nvPr>
            <p:ph sz="half" idx="2"/>
          </p:nvPr>
        </p:nvSpPr>
        <p:spPr>
          <a:xfrm>
            <a:off x="6263577" y="1443993"/>
            <a:ext cx="2425604" cy="3984921"/>
          </a:xfrm>
        </p:spPr>
        <p:txBody>
          <a:bodyPr>
            <a:normAutofit/>
          </a:bodyPr>
          <a:lstStyle/>
          <a:p>
            <a:pPr marL="257175" indent="-257175" defTabSz="342900">
              <a:spcBef>
                <a:spcPts val="750"/>
              </a:spcBef>
            </a:pPr>
            <a:r>
              <a:rPr lang="en-US" sz="1350" b="0" i="0" kern="1200">
                <a:solidFill>
                  <a:schemeClr val="tx1">
                    <a:lumMod val="75000"/>
                    <a:lumOff val="25000"/>
                  </a:schemeClr>
                </a:solidFill>
                <a:latin typeface="+mn-lt"/>
                <a:ea typeface="+mn-ea"/>
                <a:cs typeface="+mn-cs"/>
              </a:rPr>
              <a:t>Explain common uses of encryption</a:t>
            </a:r>
          </a:p>
          <a:p>
            <a:pPr marL="514350" lvl="1" indent="-212598" defTabSz="342900">
              <a:spcBef>
                <a:spcPts val="750"/>
              </a:spcBef>
            </a:pPr>
            <a:r>
              <a:rPr lang="en-US" sz="1200" b="0" i="0" kern="1200">
                <a:solidFill>
                  <a:schemeClr val="tx1">
                    <a:lumMod val="75000"/>
                    <a:lumOff val="25000"/>
                  </a:schemeClr>
                </a:solidFill>
                <a:latin typeface="+mn-lt"/>
                <a:ea typeface="+mn-ea"/>
                <a:cs typeface="+mn-cs"/>
              </a:rPr>
              <a:t>Plain text vs. cipher text</a:t>
            </a:r>
          </a:p>
          <a:p>
            <a:pPr marL="514350" lvl="1" indent="-212598" defTabSz="342900">
              <a:spcBef>
                <a:spcPts val="750"/>
              </a:spcBef>
            </a:pPr>
            <a:r>
              <a:rPr lang="en-US" sz="1200" b="0" i="0" kern="1200">
                <a:solidFill>
                  <a:schemeClr val="tx1">
                    <a:lumMod val="75000"/>
                    <a:lumOff val="25000"/>
                  </a:schemeClr>
                </a:solidFill>
                <a:latin typeface="+mn-lt"/>
                <a:ea typeface="+mn-ea"/>
                <a:cs typeface="+mn-cs"/>
              </a:rPr>
              <a:t>Data at rest</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File level</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Disk level</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Mobile device</a:t>
            </a:r>
          </a:p>
          <a:p>
            <a:pPr marL="514350" lvl="1" indent="-212598" defTabSz="342900">
              <a:spcBef>
                <a:spcPts val="750"/>
              </a:spcBef>
            </a:pPr>
            <a:r>
              <a:rPr lang="en-US" sz="1200" b="0" i="0" kern="1200">
                <a:solidFill>
                  <a:schemeClr val="tx1">
                    <a:lumMod val="75000"/>
                    <a:lumOff val="25000"/>
                  </a:schemeClr>
                </a:solidFill>
                <a:latin typeface="+mn-lt"/>
                <a:ea typeface="+mn-ea"/>
                <a:cs typeface="+mn-cs"/>
              </a:rPr>
              <a:t>Data in transit</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Email</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HTTPS</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VPN</a:t>
            </a:r>
          </a:p>
          <a:p>
            <a:pPr marL="720090" lvl="2" indent="-171450" defTabSz="342900">
              <a:spcBef>
                <a:spcPts val="750"/>
              </a:spcBef>
            </a:pPr>
            <a:r>
              <a:rPr lang="en-US" sz="1050" b="0" i="0" kern="1200">
                <a:solidFill>
                  <a:schemeClr val="tx1">
                    <a:lumMod val="75000"/>
                    <a:lumOff val="25000"/>
                  </a:schemeClr>
                </a:solidFill>
                <a:latin typeface="+mn-lt"/>
                <a:ea typeface="+mn-ea"/>
                <a:cs typeface="+mn-cs"/>
              </a:rPr>
              <a:t>Mobile application</a:t>
            </a:r>
            <a:endParaRPr lang="en-US"/>
          </a:p>
        </p:txBody>
      </p:sp>
    </p:spTree>
    <p:extLst>
      <p:ext uri="{BB962C8B-B14F-4D97-AF65-F5344CB8AC3E}">
        <p14:creationId xmlns:p14="http://schemas.microsoft.com/office/powerpoint/2010/main" val="340895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66215" y="973668"/>
            <a:ext cx="6571060" cy="706964"/>
          </a:xfrm>
        </p:spPr>
        <p:txBody>
          <a:bodyPr>
            <a:normAutofit/>
          </a:bodyPr>
          <a:lstStyle/>
          <a:p>
            <a:r>
              <a:rPr lang="en-US">
                <a:solidFill>
                  <a:srgbClr val="EBEBEB"/>
                </a:solidFill>
              </a:rPr>
              <a:t>Device</a:t>
            </a:r>
            <a:r>
              <a:rPr lang="en-US" baseline="0">
                <a:solidFill>
                  <a:srgbClr val="EBEBEB"/>
                </a:solidFill>
              </a:rPr>
              <a:t> Hardening</a:t>
            </a:r>
            <a:endParaRPr lang="en-US">
              <a:solidFill>
                <a:srgbClr val="EBEBEB"/>
              </a:solidFill>
            </a:endParaRPr>
          </a:p>
        </p:txBody>
      </p:sp>
      <p:graphicFrame>
        <p:nvGraphicFramePr>
          <p:cNvPr id="12" name="Content Placeholder 5">
            <a:extLst>
              <a:ext uri="{FF2B5EF4-FFF2-40B4-BE49-F238E27FC236}">
                <a16:creationId xmlns:a16="http://schemas.microsoft.com/office/drawing/2014/main" id="{1DEC88DE-602F-879F-C168-550FEC2391EC}"/>
              </a:ext>
            </a:extLst>
          </p:cNvPr>
          <p:cNvGraphicFramePr>
            <a:graphicFrameLocks noGrp="1"/>
          </p:cNvGraphicFramePr>
          <p:nvPr>
            <p:ph idx="1"/>
            <p:extLst>
              <p:ext uri="{D42A27DB-BD31-4B8C-83A1-F6EECF244321}">
                <p14:modId xmlns:p14="http://schemas.microsoft.com/office/powerpoint/2010/main" val="2703700968"/>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72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a:lnSpc>
                <a:spcPct val="90000"/>
              </a:lnSpc>
            </a:pPr>
            <a:r>
              <a:rPr lang="en-US" sz="2200"/>
              <a:t>Web Browsing</a:t>
            </a:r>
            <a:r>
              <a:rPr lang="en-US" sz="2200" baseline="0"/>
              <a:t> Preparation and Maintenance</a:t>
            </a:r>
            <a:endParaRPr lang="en-US" sz="2200"/>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Internet browser</a:t>
            </a:r>
            <a:r>
              <a:rPr lang="en-US" sz="1400" baseline="0"/>
              <a:t> versions</a:t>
            </a:r>
          </a:p>
          <a:p>
            <a:r>
              <a:rPr lang="en-US" sz="1400" baseline="0"/>
              <a:t>Plugins, toolbars, and extensions</a:t>
            </a:r>
          </a:p>
          <a:p>
            <a:r>
              <a:rPr lang="en-US" sz="1400" baseline="0"/>
              <a:t>Autofill</a:t>
            </a:r>
          </a:p>
          <a:p>
            <a:r>
              <a:rPr lang="en-US" sz="1400" baseline="0"/>
              <a:t>Browser security settings</a:t>
            </a:r>
          </a:p>
          <a:p>
            <a:r>
              <a:rPr lang="en-US" sz="1400" baseline="0"/>
              <a:t>Cookies</a:t>
            </a:r>
          </a:p>
        </p:txBody>
      </p:sp>
      <p:pic>
        <p:nvPicPr>
          <p:cNvPr id="4" name="Picture 4">
            <a:extLst>
              <a:ext uri="{FF2B5EF4-FFF2-40B4-BE49-F238E27FC236}">
                <a16:creationId xmlns:a16="http://schemas.microsoft.com/office/drawing/2014/main" id="{ADBDE0E5-0E5A-4E5D-BD99-40B54C27E52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524"/>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3478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Safe Internet</a:t>
            </a:r>
            <a:r>
              <a:rPr lang="en-US" baseline="0">
                <a:solidFill>
                  <a:srgbClr val="EBEBEB"/>
                </a:solidFill>
              </a:rPr>
              <a:t> Browsing</a:t>
            </a:r>
            <a:endParaRPr lang="en-US">
              <a:solidFill>
                <a:srgbClr val="EBEBEB"/>
              </a:solidFill>
            </a:endParaRP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Do not visit questionable sites</a:t>
            </a:r>
          </a:p>
          <a:p>
            <a:endParaRPr lang="en-US" sz="1400"/>
          </a:p>
          <a:p>
            <a:r>
              <a:rPr lang="en-US" sz="1400"/>
              <a:t>Limit</a:t>
            </a:r>
            <a:r>
              <a:rPr lang="en-US" sz="1400" baseline="0"/>
              <a:t> the use of personally identifiable information (PII)</a:t>
            </a:r>
          </a:p>
        </p:txBody>
      </p:sp>
      <p:pic>
        <p:nvPicPr>
          <p:cNvPr id="4" name="Picture 4" descr="Graphical user interface, text, application&#10;&#10;Description automatically generated">
            <a:extLst>
              <a:ext uri="{FF2B5EF4-FFF2-40B4-BE49-F238E27FC236}">
                <a16:creationId xmlns:a16="http://schemas.microsoft.com/office/drawing/2014/main" id="{444E8290-901D-2F73-EF4F-499A2B4652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2871837"/>
            <a:ext cx="4619101" cy="287539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3173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Oval 13">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2"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4554582" cy="1622322"/>
          </a:xfrm>
        </p:spPr>
        <p:txBody>
          <a:bodyPr>
            <a:normAutofit/>
          </a:bodyPr>
          <a:lstStyle/>
          <a:p>
            <a:r>
              <a:rPr lang="en-US">
                <a:solidFill>
                  <a:schemeClr val="tx1"/>
                </a:solidFill>
              </a:rPr>
              <a:t>Recognizing Secure Websites</a:t>
            </a:r>
          </a:p>
        </p:txBody>
      </p:sp>
      <p:pic>
        <p:nvPicPr>
          <p:cNvPr id="4" name="Picture 4" descr="Graphical user interface, text, application, Word&#10;&#10;Description automatically generated">
            <a:extLst>
              <a:ext uri="{FF2B5EF4-FFF2-40B4-BE49-F238E27FC236}">
                <a16:creationId xmlns:a16="http://schemas.microsoft.com/office/drawing/2014/main" id="{B0BA586D-C329-AC70-5DD3-3E5FCDBA745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526" r="5" b="13227"/>
          <a:stretch/>
        </p:blipFill>
        <p:spPr>
          <a:xfrm>
            <a:off x="5563668" y="3617715"/>
            <a:ext cx="3093989" cy="2710388"/>
          </a:xfrm>
          <a:prstGeom prst="rect">
            <a:avLst/>
          </a:prstGeom>
        </p:spPr>
      </p:pic>
      <p:sp>
        <p:nvSpPr>
          <p:cNvPr id="24" name="Rectangle 23">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4554582" cy="3811740"/>
          </a:xfrm>
        </p:spPr>
        <p:txBody>
          <a:bodyPr anchor="ctr">
            <a:normAutofit/>
          </a:bodyPr>
          <a:lstStyle/>
          <a:p>
            <a:r>
              <a:rPr lang="en-US" dirty="0">
                <a:solidFill>
                  <a:schemeClr val="tx1"/>
                </a:solidFill>
              </a:rPr>
              <a:t>Secure sites use Secure Sockets Layer</a:t>
            </a:r>
            <a:r>
              <a:rPr lang="en-US" baseline="0" dirty="0">
                <a:solidFill>
                  <a:schemeClr val="tx1"/>
                </a:solidFill>
              </a:rPr>
              <a:t> (SSL) or Transport Layer Security (TLS) to secure transmissions</a:t>
            </a:r>
          </a:p>
          <a:p>
            <a:endParaRPr lang="en-US" baseline="0">
              <a:solidFill>
                <a:schemeClr val="tx1"/>
              </a:solidFill>
            </a:endParaRPr>
          </a:p>
          <a:p>
            <a:r>
              <a:rPr lang="en-US" baseline="0">
                <a:solidFill>
                  <a:schemeClr val="tx1"/>
                </a:solidFill>
              </a:rPr>
              <a:t>https:// vs. http://</a:t>
            </a:r>
          </a:p>
          <a:p>
            <a:r>
              <a:rPr lang="en-US" baseline="0">
                <a:solidFill>
                  <a:schemeClr val="tx1"/>
                </a:solidFill>
              </a:rPr>
              <a:t>Lock icon</a:t>
            </a:r>
          </a:p>
          <a:p>
            <a:r>
              <a:rPr lang="en-US" baseline="0">
                <a:solidFill>
                  <a:schemeClr val="tx1"/>
                </a:solidFill>
              </a:rPr>
              <a:t>Green address bar</a:t>
            </a:r>
          </a:p>
        </p:txBody>
      </p:sp>
      <p:pic>
        <p:nvPicPr>
          <p:cNvPr id="7" name="Picture 7" descr="Calendar&#10;&#10;Description automatically generated">
            <a:extLst>
              <a:ext uri="{FF2B5EF4-FFF2-40B4-BE49-F238E27FC236}">
                <a16:creationId xmlns:a16="http://schemas.microsoft.com/office/drawing/2014/main" id="{6F60A7E7-4DD0-C726-FFC7-C7AEC937D18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1294" r="18777" b="3"/>
          <a:stretch/>
        </p:blipFill>
        <p:spPr>
          <a:xfrm>
            <a:off x="5563669" y="668644"/>
            <a:ext cx="3093987" cy="2710389"/>
          </a:xfrm>
          <a:prstGeom prst="rect">
            <a:avLst/>
          </a:prstGeom>
        </p:spPr>
      </p:pic>
    </p:spTree>
    <p:extLst>
      <p:ext uri="{BB962C8B-B14F-4D97-AF65-F5344CB8AC3E}">
        <p14:creationId xmlns:p14="http://schemas.microsoft.com/office/powerpoint/2010/main" val="1727646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a:lnSpc>
                <a:spcPct val="90000"/>
              </a:lnSpc>
            </a:pPr>
            <a:r>
              <a:rPr lang="en-US" sz="2200">
                <a:solidFill>
                  <a:srgbClr val="EBEBEB"/>
                </a:solidFill>
              </a:rPr>
              <a:t>Recognizing Suspicious Sites, Links,</a:t>
            </a:r>
            <a:r>
              <a:rPr lang="en-US" sz="2200" baseline="0">
                <a:solidFill>
                  <a:srgbClr val="EBEBEB"/>
                </a:solidFill>
              </a:rPr>
              <a:t> and Ads</a:t>
            </a:r>
            <a:endParaRPr lang="en-US" sz="2200">
              <a:solidFill>
                <a:srgbClr val="EBEBEB"/>
              </a:solidFill>
            </a:endParaRP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Look for signs of security</a:t>
            </a:r>
          </a:p>
          <a:p>
            <a:r>
              <a:rPr lang="en-US" sz="1400"/>
              <a:t>Incorrect spelling</a:t>
            </a:r>
          </a:p>
          <a:p>
            <a:r>
              <a:rPr lang="en-US" sz="1400"/>
              <a:t>Bad grammar</a:t>
            </a:r>
          </a:p>
          <a:p>
            <a:r>
              <a:rPr lang="en-US" sz="1400"/>
              <a:t>Threats</a:t>
            </a:r>
          </a:p>
          <a:p>
            <a:r>
              <a:rPr lang="en-US" sz="1400"/>
              <a:t>Too</a:t>
            </a:r>
            <a:r>
              <a:rPr lang="en-US" sz="1400" baseline="0"/>
              <a:t> good to be true</a:t>
            </a:r>
          </a:p>
        </p:txBody>
      </p:sp>
      <p:pic>
        <p:nvPicPr>
          <p:cNvPr id="7" name="Picture 7" descr="Graphical user interface, text, application, email&#10;&#10;Description automatically generated">
            <a:extLst>
              <a:ext uri="{FF2B5EF4-FFF2-40B4-BE49-F238E27FC236}">
                <a16:creationId xmlns:a16="http://schemas.microsoft.com/office/drawing/2014/main" id="{CCBEAC39-7328-9407-C9C5-38B81C873A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85153" y="2775951"/>
            <a:ext cx="412622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1769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Managing Users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Account types</a:t>
            </a:r>
          </a:p>
          <a:p>
            <a:pPr lvl="1"/>
            <a:r>
              <a:rPr lang="en-US" sz="1400"/>
              <a:t>Administrators</a:t>
            </a:r>
          </a:p>
          <a:p>
            <a:pPr lvl="1"/>
            <a:r>
              <a:rPr lang="en-US" sz="1400"/>
              <a:t>Users</a:t>
            </a:r>
          </a:p>
          <a:p>
            <a:pPr lvl="1"/>
            <a:r>
              <a:rPr lang="en-US" sz="1400"/>
              <a:t>Guests</a:t>
            </a:r>
          </a:p>
          <a:p>
            <a:r>
              <a:rPr lang="en-US" sz="1400"/>
              <a:t>Expectations and behaviors</a:t>
            </a:r>
          </a:p>
          <a:p>
            <a:pPr lvl="1"/>
            <a:r>
              <a:rPr lang="en-US" sz="1400"/>
              <a:t>Expectations of privacy</a:t>
            </a:r>
          </a:p>
          <a:p>
            <a:pPr lvl="1"/>
            <a:r>
              <a:rPr lang="en-US" sz="1400"/>
              <a:t>Handing confidential information</a:t>
            </a:r>
          </a:p>
        </p:txBody>
      </p:sp>
      <p:pic>
        <p:nvPicPr>
          <p:cNvPr id="4" name="Picture 4" descr="User Management (Feature) | MilGrasp, Future Education Institute ...">
            <a:extLst>
              <a:ext uri="{FF2B5EF4-FFF2-40B4-BE49-F238E27FC236}">
                <a16:creationId xmlns:a16="http://schemas.microsoft.com/office/drawing/2014/main" id="{52DF00A1-8380-B4D6-A8B6-429042C2A9B5}"/>
              </a:ext>
            </a:extLst>
          </p:cNvPr>
          <p:cNvPicPr>
            <a:picLocks noChangeAspect="1"/>
          </p:cNvPicPr>
          <p:nvPr/>
        </p:nvPicPr>
        <p:blipFill>
          <a:blip r:embed="rId3"/>
          <a:stretch>
            <a:fillRect/>
          </a:stretch>
        </p:blipFill>
        <p:spPr>
          <a:xfrm>
            <a:off x="3738717" y="2981541"/>
            <a:ext cx="4619101" cy="265598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93838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Managing Passwords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Creating effective passwords</a:t>
            </a:r>
          </a:p>
          <a:p>
            <a:pPr lvl="1"/>
            <a:r>
              <a:rPr lang="en-US" sz="1400"/>
              <a:t>Long</a:t>
            </a:r>
          </a:p>
          <a:p>
            <a:pPr lvl="1"/>
            <a:r>
              <a:rPr lang="en-US" sz="1400"/>
              <a:t>Complex</a:t>
            </a:r>
          </a:p>
          <a:p>
            <a:pPr lvl="1"/>
            <a:r>
              <a:rPr lang="en-US" sz="1400"/>
              <a:t>Unusual</a:t>
            </a:r>
          </a:p>
          <a:p>
            <a:endParaRPr lang="en-US" sz="1400"/>
          </a:p>
          <a:p>
            <a:r>
              <a:rPr lang="en-US" sz="1400"/>
              <a:t>Password changes</a:t>
            </a:r>
          </a:p>
          <a:p>
            <a:endParaRPr lang="en-US" sz="1400"/>
          </a:p>
        </p:txBody>
      </p:sp>
      <p:pic>
        <p:nvPicPr>
          <p:cNvPr id="4" name="Picture 4" descr="Shape, icon&#10;&#10;Description automatically generated">
            <a:extLst>
              <a:ext uri="{FF2B5EF4-FFF2-40B4-BE49-F238E27FC236}">
                <a16:creationId xmlns:a16="http://schemas.microsoft.com/office/drawing/2014/main" id="{EE474C60-A608-6D57-2137-CDB14A401A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1152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Oval 14">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479323" y="629265"/>
            <a:ext cx="4554582" cy="1622322"/>
          </a:xfrm>
        </p:spPr>
        <p:txBody>
          <a:bodyPr>
            <a:normAutofit/>
          </a:bodyPr>
          <a:lstStyle/>
          <a:p>
            <a:r>
              <a:rPr lang="en-US">
                <a:solidFill>
                  <a:schemeClr val="tx1"/>
                </a:solidFill>
              </a:rPr>
              <a:t>Using Data Encryption</a:t>
            </a:r>
          </a:p>
        </p:txBody>
      </p:sp>
      <p:pic>
        <p:nvPicPr>
          <p:cNvPr id="8" name="Picture 8" descr="Padlock on computer motherboard">
            <a:extLst>
              <a:ext uri="{FF2B5EF4-FFF2-40B4-BE49-F238E27FC236}">
                <a16:creationId xmlns:a16="http://schemas.microsoft.com/office/drawing/2014/main" id="{47DFE6E8-54C1-9B99-C808-1C94F6E1445D}"/>
              </a:ext>
            </a:extLst>
          </p:cNvPr>
          <p:cNvPicPr>
            <a:picLocks noChangeAspect="1"/>
          </p:cNvPicPr>
          <p:nvPr/>
        </p:nvPicPr>
        <p:blipFill rotWithShape="1">
          <a:blip r:embed="rId3"/>
          <a:srcRect r="23801" b="-3"/>
          <a:stretch/>
        </p:blipFill>
        <p:spPr>
          <a:xfrm>
            <a:off x="5563668" y="645107"/>
            <a:ext cx="3093989" cy="2710388"/>
          </a:xfrm>
          <a:prstGeom prst="rect">
            <a:avLst/>
          </a:prstGeom>
        </p:spPr>
      </p:pic>
      <p:sp>
        <p:nvSpPr>
          <p:cNvPr id="25" name="Rectangle 24">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2418735"/>
            <a:ext cx="4554582" cy="3811740"/>
          </a:xfrm>
        </p:spPr>
        <p:txBody>
          <a:bodyPr anchor="ctr">
            <a:normAutofit/>
          </a:bodyPr>
          <a:lstStyle/>
          <a:p>
            <a:r>
              <a:rPr lang="en-US">
                <a:solidFill>
                  <a:schemeClr val="tx1"/>
                </a:solidFill>
              </a:rPr>
              <a:t>Encrypting data at rest</a:t>
            </a:r>
          </a:p>
          <a:p>
            <a:pPr lvl="1"/>
            <a:r>
              <a:rPr lang="en-US">
                <a:solidFill>
                  <a:schemeClr val="tx1"/>
                </a:solidFill>
              </a:rPr>
              <a:t>File level</a:t>
            </a:r>
          </a:p>
          <a:p>
            <a:pPr lvl="1"/>
            <a:r>
              <a:rPr lang="en-US">
                <a:solidFill>
                  <a:schemeClr val="tx1"/>
                </a:solidFill>
              </a:rPr>
              <a:t>Disk level</a:t>
            </a:r>
          </a:p>
          <a:p>
            <a:r>
              <a:rPr lang="en-US">
                <a:solidFill>
                  <a:schemeClr val="tx1"/>
                </a:solidFill>
              </a:rPr>
              <a:t>Encrypting data in transit</a:t>
            </a:r>
          </a:p>
          <a:p>
            <a:pPr lvl="1"/>
            <a:r>
              <a:rPr lang="en-US">
                <a:solidFill>
                  <a:schemeClr val="tx1"/>
                </a:solidFill>
              </a:rPr>
              <a:t>Email</a:t>
            </a:r>
          </a:p>
          <a:p>
            <a:pPr lvl="1"/>
            <a:r>
              <a:rPr lang="en-US">
                <a:solidFill>
                  <a:schemeClr val="tx1"/>
                </a:solidFill>
              </a:rPr>
              <a:t>Internet – HTTPS</a:t>
            </a:r>
          </a:p>
          <a:p>
            <a:pPr lvl="1"/>
            <a:r>
              <a:rPr lang="en-US">
                <a:solidFill>
                  <a:schemeClr val="tx1"/>
                </a:solidFill>
              </a:rPr>
              <a:t>Virtual Private Network (VPN)</a:t>
            </a:r>
          </a:p>
          <a:p>
            <a:pPr lvl="1"/>
            <a:r>
              <a:rPr lang="en-US">
                <a:solidFill>
                  <a:schemeClr val="tx1"/>
                </a:solidFill>
              </a:rPr>
              <a:t>Mobile applications</a:t>
            </a:r>
          </a:p>
        </p:txBody>
      </p:sp>
      <p:pic>
        <p:nvPicPr>
          <p:cNvPr id="7" name="Picture 7" descr="Programming data on computer monitor">
            <a:extLst>
              <a:ext uri="{FF2B5EF4-FFF2-40B4-BE49-F238E27FC236}">
                <a16:creationId xmlns:a16="http://schemas.microsoft.com/office/drawing/2014/main" id="{C934D0AE-C2C1-AC8D-FA97-7CA12F1F48B5}"/>
              </a:ext>
            </a:extLst>
          </p:cNvPr>
          <p:cNvPicPr>
            <a:picLocks noChangeAspect="1"/>
          </p:cNvPicPr>
          <p:nvPr/>
        </p:nvPicPr>
        <p:blipFill rotWithShape="1">
          <a:blip r:embed="rId4"/>
          <a:srcRect l="19142" r="4659" b="-3"/>
          <a:stretch/>
        </p:blipFill>
        <p:spPr>
          <a:xfrm>
            <a:off x="5563669" y="3520086"/>
            <a:ext cx="3093987" cy="2710389"/>
          </a:xfrm>
          <a:prstGeom prst="rect">
            <a:avLst/>
          </a:prstGeom>
        </p:spPr>
      </p:pic>
    </p:spTree>
    <p:extLst>
      <p:ext uri="{BB962C8B-B14F-4D97-AF65-F5344CB8AC3E}">
        <p14:creationId xmlns:p14="http://schemas.microsoft.com/office/powerpoint/2010/main" val="254447131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5283</Words>
  <Application>Microsoft Office PowerPoint</Application>
  <PresentationFormat>On-screen Show (4:3)</PresentationFormat>
  <Paragraphs>419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 Boardroom</vt:lpstr>
      <vt:lpstr>IT Fundamentals</vt:lpstr>
      <vt:lpstr>Device Hardening</vt:lpstr>
      <vt:lpstr>Web Browsing Preparation and Maintenance</vt:lpstr>
      <vt:lpstr>Safe Internet Browsing</vt:lpstr>
      <vt:lpstr>Recognizing Secure Websites</vt:lpstr>
      <vt:lpstr>Recognizing Suspicious Sites, Links, and Ads</vt:lpstr>
      <vt:lpstr>Managing Users</vt:lpstr>
      <vt:lpstr>Managing Passwords</vt:lpstr>
      <vt:lpstr>Using Data Encryption</vt:lpstr>
      <vt:lpstr>Chapter 10: Security Best Practices</vt:lpstr>
      <vt:lpstr>Chapter 10: Security Best Practices (con’t)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137</cp:revision>
  <dcterms:created xsi:type="dcterms:W3CDTF">2013-06-05T20:52:46Z</dcterms:created>
  <dcterms:modified xsi:type="dcterms:W3CDTF">2023-09-05T20:01:43Z</dcterms:modified>
</cp:coreProperties>
</file>