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8" r:id="rId2"/>
    <p:sldId id="260" r:id="rId3"/>
    <p:sldId id="272" r:id="rId4"/>
    <p:sldId id="273" r:id="rId5"/>
    <p:sldId id="274" r:id="rId6"/>
    <p:sldId id="275" r:id="rId7"/>
    <p:sldId id="276" r:id="rId8"/>
    <p:sldId id="277" r:id="rId9"/>
    <p:sldId id="278" r:id="rId10"/>
    <p:sldId id="279" r:id="rId11"/>
    <p:sldId id="280" r:id="rId12"/>
    <p:sldId id="281" r:id="rId13"/>
    <p:sldId id="259" r:id="rId14"/>
    <p:sldId id="27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D108AD-68AC-D7B3-897B-FE7E33602E2B}" v="3" dt="2023-05-04T15:35:27.674"/>
    <p1510:client id="{86375D4E-CA6F-532C-92A5-009111D0183C}" v="30" dt="2023-08-30T23:30:12.521"/>
    <p1510:client id="{BE2B918A-0E57-E885-637A-35B074029BA9}" v="93" dt="2023-04-18T22:21:56.5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2"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0" y="61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Authentication is a critical security process that verifies the identity of users or entities attempting to access a system, application, or resource. It ensures that only authorized individuals gain access and helps protect sensitive information from unauthorized access. Various authentication methods are used to establish identity, each offering different levels of security and convenience.</a:t>
            </a:r>
          </a:p>
          <a:p>
            <a:r>
              <a:rPr lang="en-US" dirty="0"/>
              <a:t> </a:t>
            </a:r>
            <a:endParaRPr lang="en-US" dirty="0">
              <a:ea typeface="Calibri"/>
              <a:cs typeface="Calibri"/>
            </a:endParaRPr>
          </a:p>
          <a:p>
            <a:r>
              <a:rPr lang="en-US"/>
              <a:t>1. **Single-Factor Authentication:** This is the simplest form of authentication, where users provide a single piece of information to prove their identity. Typically, it involves a username and a password. While easy to implement, single-factor authentication can be vulnerable to password breaches and phishing attacks.</a:t>
            </a:r>
          </a:p>
          <a:p>
            <a:r>
              <a:rPr lang="en-US" dirty="0"/>
              <a:t> </a:t>
            </a:r>
            <a:endParaRPr lang="en-US" dirty="0">
              <a:ea typeface="Calibri"/>
              <a:cs typeface="Calibri"/>
            </a:endParaRPr>
          </a:p>
          <a:p>
            <a:r>
              <a:rPr lang="en-US" dirty="0"/>
              <a:t>2. **Multi-Factor Authentication (MFA):** MFA adds an additional layer of security by requiring users to provide multiple forms of verification. This can include something they know (password), something they have (security token or smartphone), and something they are (biometric data). MFA significantly enhances security by reducing the risk of unauthorized access even if one factor is compromised.</a:t>
            </a:r>
            <a:endParaRPr lang="en-US" dirty="0">
              <a:ea typeface="Calibri"/>
              <a:cs typeface="Calibri"/>
            </a:endParaRPr>
          </a:p>
          <a:p>
            <a:r>
              <a:rPr lang="en-US" dirty="0"/>
              <a:t> </a:t>
            </a:r>
            <a:endParaRPr lang="en-US" dirty="0">
              <a:ea typeface="Calibri"/>
              <a:cs typeface="Calibri"/>
            </a:endParaRPr>
          </a:p>
          <a:p>
            <a:r>
              <a:rPr lang="en-US" dirty="0"/>
              <a:t>3. **One-Time Password (OTP):** OTP is a time-sensitive authentication method that generates a unique password that is valid for a short period. It is often sent to the user's mobile device or email. OTPs are useful for temporary access and are effective against replay attacks.</a:t>
            </a:r>
            <a:endParaRPr lang="en-US" dirty="0">
              <a:ea typeface="Calibri"/>
              <a:cs typeface="Calibri"/>
            </a:endParaRPr>
          </a:p>
          <a:p>
            <a:r>
              <a:rPr lang="en-US" dirty="0"/>
              <a:t> </a:t>
            </a:r>
            <a:endParaRPr lang="en-US" dirty="0">
              <a:ea typeface="Calibri"/>
              <a:cs typeface="Calibri"/>
            </a:endParaRPr>
          </a:p>
          <a:p>
            <a:r>
              <a:rPr lang="en-US" dirty="0"/>
              <a:t>4. **Smart Card or Security Token:** Smart cards or security tokens are physical devices that store authentication credentials. They provide an extra layer of security because the physical possession of the device is required along with knowledge of a PIN or password.</a:t>
            </a:r>
            <a:endParaRPr lang="en-US" dirty="0">
              <a:ea typeface="Calibri"/>
              <a:cs typeface="Calibri"/>
            </a:endParaRPr>
          </a:p>
          <a:p>
            <a:r>
              <a:rPr lang="en-US" dirty="0"/>
              <a:t> </a:t>
            </a:r>
            <a:endParaRPr lang="en-US" dirty="0">
              <a:ea typeface="Calibri"/>
              <a:cs typeface="Calibri"/>
            </a:endParaRPr>
          </a:p>
          <a:p>
            <a:r>
              <a:rPr lang="en-US" dirty="0"/>
              <a:t>5. **Location-Specific Authentication:** This method considers the geographical location of the user as an additional factor for authentication. It helps prevent unauthorized access from unfamiliar locations.</a:t>
            </a:r>
            <a:endParaRPr lang="en-US" dirty="0">
              <a:ea typeface="Calibri"/>
              <a:cs typeface="Calibri"/>
            </a:endParaRPr>
          </a:p>
          <a:p>
            <a:r>
              <a:rPr lang="en-US" dirty="0"/>
              <a:t> </a:t>
            </a:r>
            <a:endParaRPr lang="en-US" dirty="0">
              <a:ea typeface="Calibri"/>
              <a:cs typeface="Calibri"/>
            </a:endParaRPr>
          </a:p>
          <a:p>
            <a:r>
              <a:rPr lang="en-US" dirty="0"/>
              <a:t>6. **Biometrics:** Biometric authentication uses unique physical characteristics or behavioral traits to verify identity. Examples include fingerprints, facial recognition, iris scans, and voice recognition. Biometrics offer a high level of security but may require specialized hardware and have privacy considerations.</a:t>
            </a:r>
            <a:endParaRPr lang="en-US" dirty="0">
              <a:ea typeface="Calibri"/>
              <a:cs typeface="Calibri"/>
            </a:endParaRPr>
          </a:p>
          <a:p>
            <a:r>
              <a:rPr lang="en-US" dirty="0"/>
              <a:t> </a:t>
            </a:r>
            <a:endParaRPr lang="en-US" dirty="0">
              <a:ea typeface="Calibri"/>
              <a:cs typeface="Calibri"/>
            </a:endParaRPr>
          </a:p>
          <a:p>
            <a:r>
              <a:rPr lang="en-US" dirty="0"/>
              <a:t>7. **Single Sign-On (SSO):** SSO allows users to access multiple applications or systems using a single set of credentials. Once authenticated, users can seamlessly navigate between different services without needing to log in again. SSO improves user convenience while maintaining security.</a:t>
            </a:r>
            <a:endParaRPr lang="en-US" dirty="0">
              <a:ea typeface="Calibri"/>
              <a:cs typeface="Calibri"/>
            </a:endParaRPr>
          </a:p>
          <a:p>
            <a:r>
              <a:rPr lang="en-US" dirty="0"/>
              <a:t> </a:t>
            </a:r>
            <a:endParaRPr lang="en-US" dirty="0">
              <a:ea typeface="Calibri"/>
              <a:cs typeface="Calibri"/>
            </a:endParaRPr>
          </a:p>
          <a:p>
            <a:r>
              <a:rPr lang="en-US" dirty="0"/>
              <a:t>Organizations often choose authentication methods based on the sensitivity of the information being accessed, user convenience, and the level of security required. Implementing strong authentication measures is crucial for preventing unauthorized access and protecting sensitive data.</a:t>
            </a:r>
          </a:p>
        </p:txBody>
      </p:sp>
      <p:sp>
        <p:nvSpPr>
          <p:cNvPr id="4" name="Slide Number Placeholder 3"/>
          <p:cNvSpPr>
            <a:spLocks noGrp="1"/>
          </p:cNvSpPr>
          <p:nvPr>
            <p:ph type="sldNum" sz="quarter" idx="5"/>
          </p:nvPr>
        </p:nvSpPr>
        <p:spPr/>
        <p:txBody>
          <a:bodyPr/>
          <a:lstStyle/>
          <a:p>
            <a:fld id="{6D5540E0-A613-4087-86B8-AF1BB0E11693}" type="slidenum">
              <a:rPr lang="en-US" smtClean="0"/>
              <a:t>10</a:t>
            </a:fld>
            <a:endParaRPr lang="en-US"/>
          </a:p>
        </p:txBody>
      </p:sp>
    </p:spTree>
    <p:extLst>
      <p:ext uri="{BB962C8B-B14F-4D97-AF65-F5344CB8AC3E}">
        <p14:creationId xmlns:p14="http://schemas.microsoft.com/office/powerpoint/2010/main" val="537072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Authorization is a fundamental security concept that determines what actions or operations users are allowed to perform within a system, application, or resource after they have been successfully authenticated. It defines the level of access and permissions granted to users based on their roles, responsibilities, and the security policies in place.</a:t>
            </a:r>
          </a:p>
          <a:p>
            <a:r>
              <a:rPr lang="en-US" dirty="0"/>
              <a:t> </a:t>
            </a:r>
            <a:endParaRPr lang="en-US" dirty="0">
              <a:ea typeface="Calibri"/>
              <a:cs typeface="Calibri"/>
            </a:endParaRPr>
          </a:p>
          <a:p>
            <a:r>
              <a:rPr lang="en-US" dirty="0"/>
              <a:t>Different types of access control mechanisms exist to manage authorization:</a:t>
            </a:r>
            <a:endParaRPr lang="en-US" dirty="0">
              <a:ea typeface="Calibri"/>
              <a:cs typeface="Calibri"/>
            </a:endParaRPr>
          </a:p>
          <a:p>
            <a:r>
              <a:rPr lang="en-US" dirty="0"/>
              <a:t> </a:t>
            </a:r>
            <a:endParaRPr lang="en-US" dirty="0">
              <a:ea typeface="Calibri"/>
              <a:cs typeface="Calibri"/>
            </a:endParaRPr>
          </a:p>
          <a:p>
            <a:r>
              <a:rPr lang="en-US" dirty="0"/>
              <a:t>1. **Mandatory Access Control (MAC):** In a MAC system, access decisions are based on security labels assigned to both users and objects (such as files or resources). These labels define the sensitivity of data and the clearance level of users. Access is granted or denied based on predefined rules that consider the labels, ensuring that only users with appropriate clearance can access specific data.</a:t>
            </a:r>
            <a:endParaRPr lang="en-US" dirty="0">
              <a:ea typeface="Calibri"/>
              <a:cs typeface="Calibri"/>
            </a:endParaRPr>
          </a:p>
          <a:p>
            <a:r>
              <a:rPr lang="en-US" dirty="0"/>
              <a:t> </a:t>
            </a:r>
            <a:endParaRPr lang="en-US" dirty="0">
              <a:ea typeface="Calibri"/>
              <a:cs typeface="Calibri"/>
            </a:endParaRPr>
          </a:p>
          <a:p>
            <a:r>
              <a:rPr lang="en-US" dirty="0"/>
              <a:t>2. **Discretionary Access Control (DAC):** DAC allows the owner of a resource to determine who can access it and what level of access they have. The owner can grant or restrict access to specific users or groups and define permissions such as read, write, and execute. DAC provides flexibility but may lead to security risks if users do not manage access properly.</a:t>
            </a:r>
            <a:endParaRPr lang="en-US" dirty="0">
              <a:ea typeface="Calibri"/>
              <a:cs typeface="Calibri"/>
            </a:endParaRPr>
          </a:p>
          <a:p>
            <a:r>
              <a:rPr lang="en-US" dirty="0"/>
              <a:t> </a:t>
            </a:r>
            <a:endParaRPr lang="en-US" dirty="0">
              <a:ea typeface="Calibri"/>
              <a:cs typeface="Calibri"/>
            </a:endParaRPr>
          </a:p>
          <a:p>
            <a:r>
              <a:rPr lang="en-US" dirty="0"/>
              <a:t>3. **Role-Based Access Control (RBAC):** In an RBAC system, users are assigned roles based on their responsibilities and job functions. Each role is associated with certain permissions, and users inherit those permissions based on their assigned role. RBAC simplifies access management by grouping users and reducing the need for individual permission assignments.</a:t>
            </a:r>
            <a:endParaRPr lang="en-US" dirty="0">
              <a:ea typeface="Calibri"/>
              <a:cs typeface="Calibri"/>
            </a:endParaRPr>
          </a:p>
          <a:p>
            <a:r>
              <a:rPr lang="en-US" dirty="0"/>
              <a:t> </a:t>
            </a:r>
            <a:endParaRPr lang="en-US" dirty="0">
              <a:ea typeface="Calibri"/>
              <a:cs typeface="Calibri"/>
            </a:endParaRPr>
          </a:p>
          <a:p>
            <a:r>
              <a:rPr lang="en-US" dirty="0"/>
              <a:t>4. **Rule-Based Access Control:** Rule-based access control uses specific conditions or rules to determine access. These rules can be based on factors such as time of day, location, user attributes, or other contextual information. If the conditions match, access is granted according to the predefined rule.</a:t>
            </a:r>
            <a:endParaRPr lang="en-US" dirty="0">
              <a:ea typeface="Calibri"/>
              <a:cs typeface="Calibri"/>
            </a:endParaRPr>
          </a:p>
          <a:p>
            <a:r>
              <a:rPr lang="en-US" dirty="0"/>
              <a:t> </a:t>
            </a:r>
            <a:endParaRPr lang="en-US" dirty="0">
              <a:ea typeface="Calibri"/>
              <a:cs typeface="Calibri"/>
            </a:endParaRPr>
          </a:p>
          <a:p>
            <a:r>
              <a:rPr lang="en-US" dirty="0"/>
              <a:t>Authorization ensures that users have the appropriate level of access needed to perform their tasks while preventing unauthorized actions that could compromise security or violate policies. Properly implementing authorization mechanisms is essential for maintaining data integrity, confidentiality, and overall system security.</a:t>
            </a:r>
          </a:p>
        </p:txBody>
      </p:sp>
      <p:sp>
        <p:nvSpPr>
          <p:cNvPr id="4" name="Slide Number Placeholder 3"/>
          <p:cNvSpPr>
            <a:spLocks noGrp="1"/>
          </p:cNvSpPr>
          <p:nvPr>
            <p:ph type="sldNum" sz="quarter" idx="5"/>
          </p:nvPr>
        </p:nvSpPr>
        <p:spPr/>
        <p:txBody>
          <a:bodyPr/>
          <a:lstStyle/>
          <a:p>
            <a:fld id="{6D5540E0-A613-4087-86B8-AF1BB0E11693}" type="slidenum">
              <a:rPr lang="en-US" smtClean="0"/>
              <a:t>11</a:t>
            </a:fld>
            <a:endParaRPr lang="en-US"/>
          </a:p>
        </p:txBody>
      </p:sp>
    </p:spTree>
    <p:extLst>
      <p:ext uri="{BB962C8B-B14F-4D97-AF65-F5344CB8AC3E}">
        <p14:creationId xmlns:p14="http://schemas.microsoft.com/office/powerpoint/2010/main" val="117675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Accounting, in the context of information security, refers to the practice of monitoring and recording user activities and system events to create an audit trail of actions taken within an IT environment. This audit trail helps in tracking the actions of users and the operations performed on various resources, providing a means to investigate security incidents, analyze system performance, and ensure compliance with organizational policies and legal regulations.</a:t>
            </a:r>
          </a:p>
          <a:p>
            <a:r>
              <a:rPr lang="en-US" dirty="0"/>
              <a:t> </a:t>
            </a:r>
            <a:endParaRPr lang="en-US" dirty="0">
              <a:ea typeface="Calibri"/>
              <a:cs typeface="Calibri"/>
            </a:endParaRPr>
          </a:p>
          <a:p>
            <a:r>
              <a:rPr lang="en-US" dirty="0"/>
              <a:t>Several components and practices are involved in accounting:</a:t>
            </a:r>
            <a:endParaRPr lang="en-US" dirty="0">
              <a:ea typeface="Calibri"/>
              <a:cs typeface="Calibri"/>
            </a:endParaRPr>
          </a:p>
          <a:p>
            <a:r>
              <a:rPr lang="en-US" dirty="0"/>
              <a:t> </a:t>
            </a:r>
            <a:endParaRPr lang="en-US" dirty="0">
              <a:ea typeface="Calibri"/>
              <a:cs typeface="Calibri"/>
            </a:endParaRPr>
          </a:p>
          <a:p>
            <a:r>
              <a:rPr lang="en-US" dirty="0"/>
              <a:t>1. **Logs:** Logs are records of events, actions, and activities that occur within an operating system, application, network device, or other system component. They capture valuable information such as user logins, file accesses, system configurations, errors, and security events.</a:t>
            </a:r>
            <a:endParaRPr lang="en-US" dirty="0">
              <a:ea typeface="Calibri"/>
              <a:cs typeface="Calibri"/>
            </a:endParaRPr>
          </a:p>
          <a:p>
            <a:r>
              <a:rPr lang="en-US" dirty="0"/>
              <a:t> </a:t>
            </a:r>
            <a:endParaRPr lang="en-US" dirty="0">
              <a:ea typeface="Calibri"/>
              <a:cs typeface="Calibri"/>
            </a:endParaRPr>
          </a:p>
          <a:p>
            <a:r>
              <a:rPr lang="en-US" dirty="0"/>
              <a:t>2. **Audit Trails:** An audit trail is a chronological record of events and actions, often used for forensic analysis and compliance purposes. It helps reconstruct what happened in a system and who was responsible for specific actions.</a:t>
            </a:r>
            <a:endParaRPr lang="en-US" dirty="0">
              <a:ea typeface="Calibri"/>
              <a:cs typeface="Calibri"/>
            </a:endParaRPr>
          </a:p>
          <a:p>
            <a:r>
              <a:rPr lang="en-US" dirty="0"/>
              <a:t> </a:t>
            </a:r>
            <a:endParaRPr lang="en-US" dirty="0">
              <a:ea typeface="Calibri"/>
              <a:cs typeface="Calibri"/>
            </a:endParaRPr>
          </a:p>
          <a:p>
            <a:r>
              <a:rPr lang="en-US" dirty="0"/>
              <a:t>3. **Logging Mechanisms:** Operating systems, applications, and network devices often have built-in logging mechanisms that allow administrators to enable and configure what events are logged, where logs are stored, and the level of detail captured.</a:t>
            </a:r>
            <a:endParaRPr lang="en-US" dirty="0">
              <a:ea typeface="Calibri"/>
              <a:cs typeface="Calibri"/>
            </a:endParaRPr>
          </a:p>
          <a:p>
            <a:r>
              <a:rPr lang="en-US" dirty="0"/>
              <a:t> </a:t>
            </a:r>
            <a:endParaRPr lang="en-US" dirty="0">
              <a:ea typeface="Calibri"/>
              <a:cs typeface="Calibri"/>
            </a:endParaRPr>
          </a:p>
          <a:p>
            <a:r>
              <a:rPr lang="en-US" dirty="0"/>
              <a:t>4. **Log Analysis Tools:** Tools and software applications are used to collect, analyze, and correlate logs from various sources. These tools help identify patterns, anomalies, and potential security threats.</a:t>
            </a:r>
            <a:endParaRPr lang="en-US" dirty="0">
              <a:ea typeface="Calibri"/>
              <a:cs typeface="Calibri"/>
            </a:endParaRPr>
          </a:p>
          <a:p>
            <a:r>
              <a:rPr lang="en-US" dirty="0"/>
              <a:t> </a:t>
            </a:r>
            <a:endParaRPr lang="en-US" dirty="0">
              <a:ea typeface="Calibri"/>
              <a:cs typeface="Calibri"/>
            </a:endParaRPr>
          </a:p>
          <a:p>
            <a:r>
              <a:rPr lang="en-US" dirty="0"/>
              <a:t>5. **Web Browser History:** Web browsers maintain a history of visited websites, which can be useful for tracking users' online activities. This history can be important for both security analysis and personal usage monitoring.</a:t>
            </a:r>
            <a:endParaRPr lang="en-US" dirty="0">
              <a:ea typeface="Calibri"/>
              <a:cs typeface="Calibri"/>
            </a:endParaRPr>
          </a:p>
          <a:p>
            <a:r>
              <a:rPr lang="en-US" dirty="0"/>
              <a:t> </a:t>
            </a:r>
            <a:endParaRPr lang="en-US" dirty="0">
              <a:ea typeface="Calibri"/>
              <a:cs typeface="Calibri"/>
            </a:endParaRPr>
          </a:p>
          <a:p>
            <a:r>
              <a:rPr lang="en-US" dirty="0"/>
              <a:t>Accounting supports various security objectives, including:</a:t>
            </a:r>
            <a:endParaRPr lang="en-US" dirty="0">
              <a:ea typeface="Calibri"/>
              <a:cs typeface="Calibri"/>
            </a:endParaRPr>
          </a:p>
          <a:p>
            <a:r>
              <a:rPr lang="en-US" dirty="0"/>
              <a:t> </a:t>
            </a:r>
            <a:endParaRPr lang="en-US" dirty="0">
              <a:ea typeface="Calibri"/>
              <a:cs typeface="Calibri"/>
            </a:endParaRPr>
          </a:p>
          <a:p>
            <a:r>
              <a:rPr lang="en-US" dirty="0"/>
              <a:t>- **Intrusion Detection:** Monitoring logs and audit trails can help identify unauthorized or suspicious activities that might indicate an intrusion attempt.</a:t>
            </a:r>
            <a:endParaRPr lang="en-US" dirty="0">
              <a:ea typeface="Calibri"/>
              <a:cs typeface="Calibri"/>
            </a:endParaRPr>
          </a:p>
          <a:p>
            <a:r>
              <a:rPr lang="en-US" dirty="0"/>
              <a:t> </a:t>
            </a:r>
            <a:endParaRPr lang="en-US" dirty="0">
              <a:ea typeface="Calibri"/>
              <a:cs typeface="Calibri"/>
            </a:endParaRPr>
          </a:p>
          <a:p>
            <a:r>
              <a:rPr lang="en-US" dirty="0"/>
              <a:t>- **Forensic Analysis:** When a security incident occurs, audit trails and logs are critical for forensic investigations to understand how an incident occurred, what data was affected, and who might be responsible.</a:t>
            </a:r>
            <a:endParaRPr lang="en-US" dirty="0">
              <a:ea typeface="Calibri"/>
              <a:cs typeface="Calibri"/>
            </a:endParaRPr>
          </a:p>
          <a:p>
            <a:r>
              <a:rPr lang="en-US" dirty="0"/>
              <a:t> </a:t>
            </a:r>
            <a:endParaRPr lang="en-US" dirty="0">
              <a:ea typeface="Calibri"/>
              <a:cs typeface="Calibri"/>
            </a:endParaRPr>
          </a:p>
          <a:p>
            <a:r>
              <a:rPr lang="en-US" dirty="0"/>
              <a:t>- **Compliance:** Many industries and organizations are required to adhere to regulatory compliance standards. Accounting data helps demonstrate compliance with security policies and regulations.</a:t>
            </a:r>
            <a:endParaRPr lang="en-US" dirty="0">
              <a:ea typeface="Calibri"/>
              <a:cs typeface="Calibri"/>
            </a:endParaRPr>
          </a:p>
          <a:p>
            <a:r>
              <a:rPr lang="en-US" dirty="0"/>
              <a:t> </a:t>
            </a:r>
            <a:endParaRPr lang="en-US" dirty="0">
              <a:ea typeface="Calibri"/>
              <a:cs typeface="Calibri"/>
            </a:endParaRPr>
          </a:p>
          <a:p>
            <a:r>
              <a:rPr lang="en-US" dirty="0"/>
              <a:t>- **Performance Analysis:** Logs and accounting data can be used to monitor system performance, identify bottlenecks, and optimize resource utilization.</a:t>
            </a:r>
            <a:endParaRPr lang="en-US" dirty="0">
              <a:ea typeface="Calibri"/>
              <a:cs typeface="Calibri"/>
            </a:endParaRPr>
          </a:p>
          <a:p>
            <a:r>
              <a:rPr lang="en-US" dirty="0"/>
              <a:t> </a:t>
            </a:r>
            <a:endParaRPr lang="en-US" dirty="0">
              <a:ea typeface="Calibri"/>
              <a:cs typeface="Calibri"/>
            </a:endParaRPr>
          </a:p>
          <a:p>
            <a:r>
              <a:rPr lang="en-US" dirty="0"/>
              <a:t>Implementing effective accounting practices enhances the ability to detect and respond to security incidents, maintain system integrity, and ensure accountability for user actions.</a:t>
            </a:r>
          </a:p>
        </p:txBody>
      </p:sp>
      <p:sp>
        <p:nvSpPr>
          <p:cNvPr id="4" name="Slide Number Placeholder 3"/>
          <p:cNvSpPr>
            <a:spLocks noGrp="1"/>
          </p:cNvSpPr>
          <p:nvPr>
            <p:ph type="sldNum" sz="quarter" idx="5"/>
          </p:nvPr>
        </p:nvSpPr>
        <p:spPr/>
        <p:txBody>
          <a:bodyPr/>
          <a:lstStyle/>
          <a:p>
            <a:fld id="{6D5540E0-A613-4087-86B8-AF1BB0E11693}" type="slidenum">
              <a:rPr lang="en-US" smtClean="0"/>
              <a:t>12</a:t>
            </a:fld>
            <a:endParaRPr lang="en-US"/>
          </a:p>
        </p:txBody>
      </p:sp>
    </p:spTree>
    <p:extLst>
      <p:ext uri="{BB962C8B-B14F-4D97-AF65-F5344CB8AC3E}">
        <p14:creationId xmlns:p14="http://schemas.microsoft.com/office/powerpoint/2010/main" val="345690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13</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The value of data and information lies at the heart of modern business operations and decision-making. Data and information are regarded as valuable assets that organizations rely upon to drive their strategies, operations, innovation, and overall success. Here's an exploration of these concepts:</a:t>
            </a:r>
          </a:p>
          <a:p>
            <a:r>
              <a:rPr lang="en-US" dirty="0"/>
              <a:t> </a:t>
            </a:r>
            <a:endParaRPr lang="en-US" dirty="0">
              <a:ea typeface="Calibri"/>
              <a:cs typeface="Calibri"/>
            </a:endParaRPr>
          </a:p>
          <a:p>
            <a:r>
              <a:rPr lang="en-US"/>
              <a:t>**Data and Information as Assets:**</a:t>
            </a:r>
          </a:p>
          <a:p>
            <a:r>
              <a:rPr lang="en-US"/>
              <a:t>Data refers to raw facts, figures, and observations. Information, on the other hand, is the result of processing and organizing data into a meaningful context. Both data and information hold intrinsic value for businesses, as they provide insights, knowledge, and understanding that can be used to make informed decisions and achieve business objectives.</a:t>
            </a:r>
          </a:p>
          <a:p>
            <a:r>
              <a:rPr lang="en-US" dirty="0"/>
              <a:t> </a:t>
            </a:r>
            <a:endParaRPr lang="en-US" dirty="0">
              <a:ea typeface="Calibri"/>
              <a:cs typeface="Calibri"/>
            </a:endParaRPr>
          </a:p>
          <a:p>
            <a:r>
              <a:rPr lang="en-US"/>
              <a:t>**Importance of Investing in Security:**</a:t>
            </a:r>
          </a:p>
          <a:p>
            <a:r>
              <a:rPr lang="en-US" dirty="0"/>
              <a:t>Given the significance of data and information, investing in their security is paramount. This involves safeguarding data against unauthorized access, protecting it from integrity threats, and ensuring its availability when needed. Robust security measures help maintain trust with customers, comply with regulations, and prevent financial and reputational losses due to security breaches.</a:t>
            </a:r>
          </a:p>
          <a:p>
            <a:r>
              <a:rPr lang="en-US" dirty="0"/>
              <a:t> </a:t>
            </a:r>
            <a:endParaRPr lang="en-US" dirty="0">
              <a:ea typeface="Calibri"/>
              <a:cs typeface="Calibri"/>
            </a:endParaRPr>
          </a:p>
          <a:p>
            <a:r>
              <a:rPr lang="en-US" dirty="0"/>
              <a:t>**Relationship of Data to Creating Information:**</a:t>
            </a:r>
          </a:p>
          <a:p>
            <a:r>
              <a:rPr lang="en-US" dirty="0"/>
              <a:t>Data is the foundation upon which information is built. Through processing, analysis, and interpretation, data is transformed into meaningful information that can guide decision-making. This relationship underscores the importance of accurate and reliable data for generating valuable insights.</a:t>
            </a:r>
          </a:p>
          <a:p>
            <a:r>
              <a:rPr lang="en-US" dirty="0"/>
              <a:t> </a:t>
            </a:r>
            <a:endParaRPr lang="en-US" dirty="0">
              <a:ea typeface="Calibri"/>
              <a:cs typeface="Calibri"/>
            </a:endParaRPr>
          </a:p>
          <a:p>
            <a:r>
              <a:rPr lang="en-US" dirty="0"/>
              <a:t>**Intellectual Property, Trademarks, Copyrights, Patents, and Digital Products:**</a:t>
            </a:r>
          </a:p>
          <a:p>
            <a:r>
              <a:rPr lang="en-US" dirty="0"/>
              <a:t>Intellectual property encompasses creations of the mind, such as inventions, literary and artistic works, symbols, names, and designs used in commerce. Trademarks protect brand names and logos, copyrights safeguard creative works, and patents offer protection for inventions. Digital products, which include software, media, and other digital assets, are often protected by intellectual property rights.</a:t>
            </a:r>
          </a:p>
          <a:p>
            <a:r>
              <a:rPr lang="en-US" dirty="0"/>
              <a:t> </a:t>
            </a:r>
            <a:endParaRPr lang="en-US" dirty="0">
              <a:ea typeface="Calibri"/>
              <a:cs typeface="Calibri"/>
            </a:endParaRPr>
          </a:p>
          <a:p>
            <a:r>
              <a:rPr lang="en-US" dirty="0"/>
              <a:t>**Data-Driven Business Decisions:**</a:t>
            </a:r>
            <a:endParaRPr lang="en-US" dirty="0">
              <a:ea typeface="Calibri"/>
              <a:cs typeface="Calibri"/>
            </a:endParaRPr>
          </a:p>
          <a:p>
            <a:r>
              <a:rPr lang="en-US" dirty="0"/>
              <a:t>Data-driven decision-making involves using data and analysis to guide business strategies and choices. Organizations can identify trends, opportunities, and challenges by analyzing data, leading to more effective and informed decisions.</a:t>
            </a:r>
          </a:p>
          <a:p>
            <a:r>
              <a:rPr lang="en-US" dirty="0"/>
              <a:t> </a:t>
            </a:r>
            <a:endParaRPr lang="en-US" dirty="0">
              <a:ea typeface="Calibri"/>
              <a:cs typeface="Calibri"/>
            </a:endParaRPr>
          </a:p>
          <a:p>
            <a:r>
              <a:rPr lang="en-US" dirty="0"/>
              <a:t>**Data Capture and Collection:**</a:t>
            </a:r>
          </a:p>
          <a:p>
            <a:r>
              <a:rPr lang="en-US" dirty="0"/>
              <a:t>Collecting accurate and relevant data is essential for producing meaningful insights. Proper data capture methods ensure that the information generated is trustworthy and relevant to the organization's goals.</a:t>
            </a:r>
          </a:p>
          <a:p>
            <a:r>
              <a:rPr lang="en-US" dirty="0"/>
              <a:t> </a:t>
            </a:r>
            <a:endParaRPr lang="en-US" dirty="0">
              <a:ea typeface="Calibri"/>
              <a:cs typeface="Calibri"/>
            </a:endParaRPr>
          </a:p>
          <a:p>
            <a:r>
              <a:rPr lang="en-US" dirty="0"/>
              <a:t>**Data Correlation and Meaningful Reporting:**</a:t>
            </a:r>
          </a:p>
          <a:p>
            <a:r>
              <a:rPr lang="en-US" dirty="0"/>
              <a:t>Correlating data from various sources allows organizations to uncover patterns and relationships that might not be apparent in individual datasets. Meaningful reporting involves presenting information in a clear and understandable manner, enabling stakeholders to make well-informed decisions.</a:t>
            </a:r>
          </a:p>
          <a:p>
            <a:r>
              <a:rPr lang="en-US" dirty="0"/>
              <a:t> </a:t>
            </a:r>
            <a:endParaRPr lang="en-US" dirty="0">
              <a:ea typeface="Calibri"/>
              <a:cs typeface="Calibri"/>
            </a:endParaRPr>
          </a:p>
          <a:p>
            <a:r>
              <a:rPr lang="en-US" dirty="0"/>
              <a:t>**Confidentiality, Integrity, and Availability Concerns:**</a:t>
            </a:r>
          </a:p>
          <a:p>
            <a:r>
              <a:rPr lang="en-US" dirty="0"/>
              <a:t>Confidentiality focuses on keeping sensitive data private and accessible only to authorized individuals. Integrity ensures that data remains accurate and unaltered. Availability guarantees that data and systems are accessible when needed. These three principles, often referred to as the CIA triad, form the foundation of information security.</a:t>
            </a:r>
          </a:p>
          <a:p>
            <a:r>
              <a:rPr lang="en-US" dirty="0"/>
              <a:t> </a:t>
            </a:r>
            <a:endParaRPr lang="en-US" dirty="0">
              <a:ea typeface="Calibri"/>
              <a:cs typeface="Calibri"/>
            </a:endParaRPr>
          </a:p>
          <a:p>
            <a:r>
              <a:rPr lang="en-US" dirty="0"/>
              <a:t>The value of data and information extends beyond simple numbers and facts. In today's data-driven world, their careful management, protection, and utilization are essential for organizations to thrive, innovate, and succeed in a competitive landscape.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14</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Authentication, authorization, accounting, and non-repudiation are fundamental concepts in information security that work together to ensure the integrity, confidentiality, and availability of data. Let's compare and contrast these concepts:</a:t>
            </a:r>
          </a:p>
          <a:p>
            <a:r>
              <a:rPr lang="en-US"/>
              <a:t> </a:t>
            </a:r>
          </a:p>
          <a:p>
            <a:r>
              <a:rPr lang="en-US"/>
              <a:t>**Authentication:**</a:t>
            </a:r>
          </a:p>
          <a:p>
            <a:r>
              <a:rPr lang="en-US"/>
              <a:t>Authentication is the process of verifying the identity of a user, system, or entity attempting to access a resource. It ensures that only authorized individuals can access specific data or systems.</a:t>
            </a:r>
          </a:p>
          <a:p>
            <a:r>
              <a:rPr lang="en-US"/>
              <a:t> </a:t>
            </a:r>
          </a:p>
          <a:p>
            <a:r>
              <a:rPr lang="en-US"/>
              <a:t>- **Single-factor Authentication:** Involves using a single method to verify identity, such as a password or PIN.</a:t>
            </a:r>
          </a:p>
          <a:p>
            <a:r>
              <a:rPr lang="en-US"/>
              <a:t>- **Multifactor Authentication:** Requires multiple methods of verification, increasing security. Factors can include something the user knows (password), something the user has (token), and something the user is (biometrics).</a:t>
            </a:r>
          </a:p>
          <a:p>
            <a:r>
              <a:rPr lang="en-US"/>
              <a:t>- **Examples of Factors:** Passwords, PINs, one-time passwords, software or hardware tokens, biometrics, specific location, security questions, single sign-on.</a:t>
            </a:r>
          </a:p>
          <a:p>
            <a:r>
              <a:rPr lang="en-US"/>
              <a:t> </a:t>
            </a:r>
          </a:p>
          <a:p>
            <a:r>
              <a:rPr lang="en-US"/>
              <a:t>**Authorization:**</a:t>
            </a:r>
          </a:p>
          <a:p>
            <a:r>
              <a:rPr lang="en-US"/>
              <a:t>Authorization determines what actions or operations an authenticated user is allowed to perform within a system. It defines the level of access granted based on the user's identity and role.</a:t>
            </a:r>
          </a:p>
          <a:p>
            <a:r>
              <a:rPr lang="en-US"/>
              <a:t> </a:t>
            </a:r>
          </a:p>
          <a:p>
            <a:r>
              <a:rPr lang="en-US"/>
              <a:t>- **Permissions:** Specify what a user is allowed to do, such as read, write, execute.</a:t>
            </a:r>
          </a:p>
          <a:p>
            <a:r>
              <a:rPr lang="en-US"/>
              <a:t>- **Least Privilege Model:** Users are granted the minimum access necessary to perform their tasks.</a:t>
            </a:r>
          </a:p>
          <a:p>
            <a:r>
              <a:rPr lang="en-US"/>
              <a:t>- **Role-Based User Access:** Access is determined by the user's assigned role.</a:t>
            </a:r>
          </a:p>
          <a:p>
            <a:r>
              <a:rPr lang="en-US"/>
              <a:t>- **Rule-Based User Access:** Access is determined by predefined rules or conditions.</a:t>
            </a:r>
          </a:p>
          <a:p>
            <a:r>
              <a:rPr lang="en-US"/>
              <a:t>- **Mandatory Access Controls:** Access is determined by system-enforced rules.</a:t>
            </a:r>
          </a:p>
          <a:p>
            <a:r>
              <a:rPr lang="en-US"/>
              <a:t>- **Discretionary Access Controls:** Access is controlled by the owner of the resource.</a:t>
            </a:r>
          </a:p>
          <a:p>
            <a:r>
              <a:rPr lang="en-US"/>
              <a:t> </a:t>
            </a:r>
          </a:p>
          <a:p>
            <a:r>
              <a:rPr lang="en-US"/>
              <a:t>**Accounting:**</a:t>
            </a:r>
          </a:p>
          <a:p>
            <a:r>
              <a:rPr lang="en-US"/>
              <a:t>Accounting involves tracking and recording the activities of users within a system. It ensures that actions are traceable and accountable, helping to identify unauthorized or malicious activities.</a:t>
            </a:r>
          </a:p>
          <a:p>
            <a:r>
              <a:rPr lang="en-US"/>
              <a:t> </a:t>
            </a:r>
          </a:p>
          <a:p>
            <a:r>
              <a:rPr lang="en-US"/>
              <a:t>- **Logs:** Records of user activities, system events, and actions performed.</a:t>
            </a:r>
          </a:p>
          <a:p>
            <a:r>
              <a:rPr lang="en-US"/>
              <a:t>- **Tracking:** Monitoring and recording user interactions with resources.</a:t>
            </a:r>
          </a:p>
          <a:p>
            <a:r>
              <a:rPr lang="en-US"/>
              <a:t>- **Web Browser History:** Keeping a record of websites visited and actions taken.</a:t>
            </a:r>
          </a:p>
          <a:p>
            <a:r>
              <a:rPr lang="en-US"/>
              <a:t> </a:t>
            </a:r>
          </a:p>
          <a:p>
            <a:r>
              <a:rPr lang="en-US"/>
              <a:t>**Non-Repudiation:**</a:t>
            </a:r>
          </a:p>
          <a:p>
            <a:r>
              <a:rPr lang="en-US"/>
              <a:t>Non-repudiation ensures that an individual cannot deny their actions or transactions. It prevents individuals from claiming they did not perform a certain action.</a:t>
            </a:r>
          </a:p>
          <a:p>
            <a:r>
              <a:rPr lang="en-US"/>
              <a:t> </a:t>
            </a:r>
          </a:p>
          <a:p>
            <a:r>
              <a:rPr lang="en-US"/>
              <a:t>- **Video:** Visual evidence of actions or transactions.</a:t>
            </a:r>
          </a:p>
          <a:p>
            <a:r>
              <a:rPr lang="en-US"/>
              <a:t>- **Biometrics:** Unique biological traits, such as fingerprints or retina scans, provide irrefutable evidence of an individual's presence.</a:t>
            </a:r>
          </a:p>
          <a:p>
            <a:r>
              <a:rPr lang="en-US"/>
              <a:t>- **Signature:** Digitally signing a document or message with a unique cryptographic key.</a:t>
            </a:r>
          </a:p>
          <a:p>
            <a:r>
              <a:rPr lang="en-US"/>
              <a:t>- **Receipt:** Providing a digital or physical receipt as proof of transaction.</a:t>
            </a:r>
          </a:p>
          <a:p>
            <a:r>
              <a:rPr lang="en-US"/>
              <a:t> </a:t>
            </a:r>
          </a:p>
          <a:p>
            <a:r>
              <a:rPr lang="en-US"/>
              <a:t>In summary, authentication verifies identity, authorization grants access rights, accounting tracks user activities, and non-repudiation prevents denial of actions. These concepts work together to create a comprehensive security framework that safeguards data and systems from unauthorized access and malicious activities.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Hacker motivations encompass a range of activities, often driven by a mix of curiosity, financial gain, and the desire to challenge systems. Here's an expanded explanation of the motivations you listed:</a:t>
            </a:r>
          </a:p>
          <a:p>
            <a:r>
              <a:rPr lang="en-US" dirty="0"/>
              <a:t> </a:t>
            </a:r>
            <a:endParaRPr lang="en-US" dirty="0">
              <a:ea typeface="Calibri"/>
              <a:cs typeface="Calibri"/>
            </a:endParaRPr>
          </a:p>
          <a:p>
            <a:r>
              <a:rPr lang="en-US"/>
              <a:t>**1. Stealing Passwords or Personal Information:**</a:t>
            </a:r>
          </a:p>
          <a:p>
            <a:r>
              <a:rPr lang="en-US"/>
              <a:t>Hackers may target user accounts to steal sensitive data, including passwords, credit card information, and personal details. This stolen information can be used for identity theft, financial fraud, or unauthorized access to other accounts.</a:t>
            </a:r>
          </a:p>
          <a:p>
            <a:r>
              <a:rPr lang="en-US" dirty="0"/>
              <a:t> </a:t>
            </a:r>
            <a:endParaRPr lang="en-US" dirty="0">
              <a:ea typeface="Calibri"/>
              <a:cs typeface="Calibri"/>
            </a:endParaRPr>
          </a:p>
          <a:p>
            <a:r>
              <a:rPr lang="en-US"/>
              <a:t>**2. Gaining Remote Access to a Server or OS:**</a:t>
            </a:r>
          </a:p>
          <a:p>
            <a:r>
              <a:rPr lang="en-US"/>
              <a:t>Gaining remote access allows hackers to control a server or operating system from a distance. This can lead to unauthorized data access, system manipulation, and potential disruption of services.</a:t>
            </a:r>
          </a:p>
          <a:p>
            <a:r>
              <a:rPr lang="en-US" dirty="0"/>
              <a:t> </a:t>
            </a:r>
            <a:endParaRPr lang="en-US" dirty="0">
              <a:ea typeface="Calibri"/>
              <a:cs typeface="Calibri"/>
            </a:endParaRPr>
          </a:p>
          <a:p>
            <a:r>
              <a:rPr lang="en-US" dirty="0"/>
              <a:t>**3. Logging In Locally and Stealing Data:**</a:t>
            </a:r>
          </a:p>
          <a:p>
            <a:r>
              <a:rPr lang="en-US" dirty="0"/>
              <a:t>By gaining local access to a system, hackers can steal valuable data stored on that device, compromise user privacy, and exploit vulnerabilities present in the system.</a:t>
            </a:r>
          </a:p>
          <a:p>
            <a:r>
              <a:rPr lang="en-US" dirty="0"/>
              <a:t> </a:t>
            </a:r>
            <a:endParaRPr lang="en-US" dirty="0">
              <a:ea typeface="Calibri"/>
              <a:cs typeface="Calibri"/>
            </a:endParaRPr>
          </a:p>
          <a:p>
            <a:r>
              <a:rPr lang="en-US" dirty="0"/>
              <a:t>**4. Changing Website Content:**</a:t>
            </a:r>
          </a:p>
          <a:p>
            <a:r>
              <a:rPr lang="en-US" dirty="0"/>
              <a:t>Hackers with malicious intent might alter the content of websites, spreading false information, defacing pages, or even embedding malware to target unsuspecting visitors.</a:t>
            </a:r>
          </a:p>
          <a:p>
            <a:r>
              <a:rPr lang="en-US" dirty="0"/>
              <a:t> </a:t>
            </a:r>
            <a:endParaRPr lang="en-US" dirty="0">
              <a:ea typeface="Calibri"/>
              <a:cs typeface="Calibri"/>
            </a:endParaRPr>
          </a:p>
          <a:p>
            <a:r>
              <a:rPr lang="en-US" dirty="0"/>
              <a:t>**5. Accessing Database Contents:**</a:t>
            </a:r>
          </a:p>
          <a:p>
            <a:r>
              <a:rPr lang="en-US" dirty="0"/>
              <a:t>Database breaches can lead to the exposure of sensitive information, such as passwords and credit card data. Hackers may exploit these vulnerabilities for financial gain or to sell the data on the black market.</a:t>
            </a:r>
          </a:p>
          <a:p>
            <a:r>
              <a:rPr lang="en-US" dirty="0"/>
              <a:t> </a:t>
            </a:r>
            <a:endParaRPr lang="en-US" dirty="0">
              <a:ea typeface="Calibri"/>
              <a:cs typeface="Calibri"/>
            </a:endParaRPr>
          </a:p>
          <a:p>
            <a:r>
              <a:rPr lang="en-US" dirty="0"/>
              <a:t>**6. Analyzing Network Traffic:**</a:t>
            </a:r>
          </a:p>
          <a:p>
            <a:r>
              <a:rPr lang="en-US" dirty="0"/>
              <a:t>Surreptitious analysis of network traffic allows hackers to intercept and study data being exchanged between systems, potentially uncovering valuable information or vulnerabilities for exploitation.</a:t>
            </a:r>
          </a:p>
          <a:p>
            <a:r>
              <a:rPr lang="en-US" dirty="0"/>
              <a:t> </a:t>
            </a:r>
            <a:endParaRPr lang="en-US" dirty="0">
              <a:ea typeface="Calibri"/>
              <a:cs typeface="Calibri"/>
            </a:endParaRPr>
          </a:p>
          <a:p>
            <a:r>
              <a:rPr lang="en-US" dirty="0"/>
              <a:t>**7. Installing Harmful Software:**</a:t>
            </a:r>
          </a:p>
          <a:p>
            <a:r>
              <a:rPr lang="en-US" dirty="0"/>
              <a:t>Hackers might deploy malicious software, such as viruses, worms, or trojans, to gain control over systems, steal data, or disrupt operations.</a:t>
            </a:r>
          </a:p>
          <a:p>
            <a:r>
              <a:rPr lang="en-US" dirty="0"/>
              <a:t> </a:t>
            </a:r>
            <a:endParaRPr lang="en-US" dirty="0">
              <a:ea typeface="Calibri"/>
              <a:cs typeface="Calibri"/>
            </a:endParaRPr>
          </a:p>
          <a:p>
            <a:r>
              <a:rPr lang="en-US" dirty="0"/>
              <a:t>**8. Causing System Dysfunction:**</a:t>
            </a:r>
          </a:p>
          <a:p>
            <a:r>
              <a:rPr lang="en-US" dirty="0"/>
              <a:t>Some hackers seek to compromise the functionality of a computer or network, making it unstable or unusable. This can disrupt business operations, cause inconvenience, or even lead to financial losses.</a:t>
            </a:r>
          </a:p>
          <a:p>
            <a:r>
              <a:rPr lang="en-US" dirty="0"/>
              <a:t> </a:t>
            </a:r>
            <a:endParaRPr lang="en-US" dirty="0">
              <a:ea typeface="Calibri"/>
              <a:cs typeface="Calibri"/>
            </a:endParaRPr>
          </a:p>
          <a:p>
            <a:r>
              <a:rPr lang="en-US" dirty="0"/>
              <a:t>**9. Modifying Software:**</a:t>
            </a:r>
          </a:p>
          <a:p>
            <a:r>
              <a:rPr lang="en-US" dirty="0"/>
              <a:t>Hackers may alter existing software, injecting malicious code that behaves differently from the original intended purpose. This can compromise data integrity and system stability.</a:t>
            </a:r>
          </a:p>
          <a:p>
            <a:r>
              <a:rPr lang="en-US" dirty="0"/>
              <a:t> </a:t>
            </a:r>
            <a:endParaRPr lang="en-US" dirty="0">
              <a:ea typeface="Calibri"/>
              <a:cs typeface="Calibri"/>
            </a:endParaRPr>
          </a:p>
          <a:p>
            <a:r>
              <a:rPr lang="en-US" dirty="0"/>
              <a:t>Understanding these motivations is crucial for organizations and individuals to implement robust cybersecurity measures, ensuring the protection of sensitive data, systems, and networks from potential threats and attacks.</a:t>
            </a:r>
          </a:p>
        </p:txBody>
      </p:sp>
      <p:sp>
        <p:nvSpPr>
          <p:cNvPr id="4" name="Slide Number Placeholder 3"/>
          <p:cNvSpPr>
            <a:spLocks noGrp="1"/>
          </p:cNvSpPr>
          <p:nvPr>
            <p:ph type="sldNum" sz="quarter" idx="5"/>
          </p:nvPr>
        </p:nvSpPr>
        <p:spPr/>
        <p:txBody>
          <a:bodyPr/>
          <a:lstStyle/>
          <a:p>
            <a:fld id="{6D5540E0-A613-4087-86B8-AF1BB0E11693}" type="slidenum">
              <a:rPr lang="en-US" smtClean="0"/>
              <a:t>2</a:t>
            </a:fld>
            <a:endParaRPr lang="en-US"/>
          </a:p>
        </p:txBody>
      </p:sp>
    </p:spTree>
    <p:extLst>
      <p:ext uri="{BB962C8B-B14F-4D97-AF65-F5344CB8AC3E}">
        <p14:creationId xmlns:p14="http://schemas.microsoft.com/office/powerpoint/2010/main" val="3950041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value of data extends beyond its raw form, impacting various aspects of business and intellectual property. Here's an expanded explanation of the points you mentioned:</a:t>
            </a:r>
          </a:p>
          <a:p>
            <a:r>
              <a:rPr lang="en-US" dirty="0"/>
              <a:t> </a:t>
            </a:r>
            <a:endParaRPr lang="en-US" dirty="0">
              <a:ea typeface="Calibri"/>
              <a:cs typeface="Calibri"/>
            </a:endParaRPr>
          </a:p>
          <a:p>
            <a:r>
              <a:rPr lang="en-US" dirty="0"/>
              <a:t>**1. Data as a Driver of Business Decisions:**</a:t>
            </a:r>
          </a:p>
          <a:p>
            <a:r>
              <a:rPr lang="en-US" dirty="0"/>
              <a:t>In today's data-driven world, information holds immense value as it can provide insights into consumer behavior, market trends, and operational efficiency. Organizations leverage data analytics to make informed decisions, tailor their strategies, and improve customer experiences.</a:t>
            </a:r>
          </a:p>
          <a:p>
            <a:r>
              <a:rPr lang="en-US" dirty="0"/>
              <a:t> </a:t>
            </a:r>
            <a:endParaRPr lang="en-US" dirty="0">
              <a:ea typeface="Calibri"/>
              <a:cs typeface="Calibri"/>
            </a:endParaRPr>
          </a:p>
          <a:p>
            <a:r>
              <a:rPr lang="en-US" dirty="0"/>
              <a:t>**2. Intellectual Property:**</a:t>
            </a:r>
            <a:endParaRPr lang="en-US" dirty="0">
              <a:ea typeface="Calibri"/>
              <a:cs typeface="Calibri"/>
            </a:endParaRPr>
          </a:p>
          <a:p>
            <a:r>
              <a:rPr lang="en-US" dirty="0"/>
              <a:t>Intellectual property refers to creations of the mind, such as inventions, literary and artistic works, designs, symbols, names, and images used in commerce. Protecting intellectual property is crucial for businesses to maintain their competitive edge and prevent unauthorized use or duplication.</a:t>
            </a:r>
          </a:p>
          <a:p>
            <a:r>
              <a:rPr lang="en-US" dirty="0"/>
              <a:t> </a:t>
            </a:r>
            <a:endParaRPr lang="en-US" dirty="0">
              <a:ea typeface="Calibri"/>
              <a:cs typeface="Calibri"/>
            </a:endParaRPr>
          </a:p>
          <a:p>
            <a:r>
              <a:rPr lang="en-US" dirty="0"/>
              <a:t>**3. Trademarks:**</a:t>
            </a:r>
            <a:endParaRPr lang="en-US" dirty="0">
              <a:ea typeface="Calibri"/>
              <a:cs typeface="Calibri"/>
            </a:endParaRPr>
          </a:p>
          <a:p>
            <a:r>
              <a:rPr lang="en-US" dirty="0"/>
              <a:t>Trademarks are distinctive signs, symbols, or names used to identify and distinguish products or services from others in the market. They play a vital role in branding and brand recognition, helping consumers associate specific qualities with a company's offerings.</a:t>
            </a:r>
          </a:p>
          <a:p>
            <a:r>
              <a:rPr lang="en-US" dirty="0"/>
              <a:t> </a:t>
            </a:r>
            <a:endParaRPr lang="en-US" dirty="0">
              <a:ea typeface="Calibri"/>
              <a:cs typeface="Calibri"/>
            </a:endParaRPr>
          </a:p>
          <a:p>
            <a:r>
              <a:rPr lang="en-US" dirty="0"/>
              <a:t>**4. Copyright:**</a:t>
            </a:r>
            <a:endParaRPr lang="en-US" dirty="0">
              <a:ea typeface="Calibri"/>
              <a:cs typeface="Calibri"/>
            </a:endParaRPr>
          </a:p>
          <a:p>
            <a:r>
              <a:rPr lang="en-US" dirty="0"/>
              <a:t>Copyright protects original literary, artistic, and intellectual works, such as books, music, software, and artistic creations. It grants creators exclusive rights to reproduce, distribute, and display their works, promoting creativity while safeguarding against unauthorized copying.</a:t>
            </a:r>
          </a:p>
          <a:p>
            <a:r>
              <a:rPr lang="en-US" dirty="0"/>
              <a:t> </a:t>
            </a:r>
            <a:endParaRPr lang="en-US" dirty="0">
              <a:ea typeface="Calibri"/>
              <a:cs typeface="Calibri"/>
            </a:endParaRPr>
          </a:p>
          <a:p>
            <a:r>
              <a:rPr lang="en-US" dirty="0"/>
              <a:t>**5. Patents:**</a:t>
            </a:r>
            <a:endParaRPr lang="en-US" dirty="0">
              <a:ea typeface="Calibri"/>
              <a:cs typeface="Calibri"/>
            </a:endParaRPr>
          </a:p>
          <a:p>
            <a:r>
              <a:rPr lang="en-US" dirty="0"/>
              <a:t>Patents are legal protections granted to inventors for new and useful inventions, processes, or methods. They provide exclusive rights to the inventor for a specified period, allowing them to control the commercial use of their innovation.</a:t>
            </a:r>
          </a:p>
          <a:p>
            <a:r>
              <a:rPr lang="en-US" dirty="0"/>
              <a:t> </a:t>
            </a:r>
            <a:endParaRPr lang="en-US" dirty="0">
              <a:ea typeface="Calibri"/>
              <a:cs typeface="Calibri"/>
            </a:endParaRPr>
          </a:p>
          <a:p>
            <a:r>
              <a:rPr lang="en-US" dirty="0"/>
              <a:t>**6. Digital Products:**</a:t>
            </a:r>
          </a:p>
          <a:p>
            <a:r>
              <a:rPr lang="en-US" dirty="0"/>
              <a:t>The digital age has given rise to digital products, such as software, e-books, online courses, and multimedia content. These products can be easily distributed online and provide revenue streams for creators and businesses.</a:t>
            </a:r>
          </a:p>
          <a:p>
            <a:r>
              <a:rPr lang="en-US" dirty="0"/>
              <a:t> </a:t>
            </a:r>
            <a:endParaRPr lang="en-US" dirty="0">
              <a:ea typeface="Calibri"/>
              <a:cs typeface="Calibri"/>
            </a:endParaRPr>
          </a:p>
          <a:p>
            <a:r>
              <a:rPr lang="en-US" dirty="0"/>
              <a:t>Understanding the value of data and intellectual property is essential for individuals and organizations alike. Safeguarding data, respecting intellectual property rights, and effectively leveraging these assets can contribute to business success, innovation, and ethical practices in the digital realm.</a:t>
            </a:r>
          </a:p>
        </p:txBody>
      </p:sp>
      <p:sp>
        <p:nvSpPr>
          <p:cNvPr id="4" name="Slide Number Placeholder 3"/>
          <p:cNvSpPr>
            <a:spLocks noGrp="1"/>
          </p:cNvSpPr>
          <p:nvPr>
            <p:ph type="sldNum" sz="quarter" idx="5"/>
          </p:nvPr>
        </p:nvSpPr>
        <p:spPr/>
        <p:txBody>
          <a:bodyPr/>
          <a:lstStyle/>
          <a:p>
            <a:fld id="{6D5540E0-A613-4087-86B8-AF1BB0E11693}" type="slidenum">
              <a:rPr lang="en-US" smtClean="0"/>
              <a:t>3</a:t>
            </a:fld>
            <a:endParaRPr lang="en-US"/>
          </a:p>
        </p:txBody>
      </p:sp>
    </p:spTree>
    <p:extLst>
      <p:ext uri="{BB962C8B-B14F-4D97-AF65-F5344CB8AC3E}">
        <p14:creationId xmlns:p14="http://schemas.microsoft.com/office/powerpoint/2010/main" val="422626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CIA Triad refers to three fundamental principles of information security: Confidentiality, Integrity, and Availability. These principles guide the design and implementation of security measures to protect sensitive data and ensure the proper functioning of systems. Here's an expanded explanation of each component:</a:t>
            </a:r>
          </a:p>
          <a:p>
            <a:r>
              <a:rPr lang="en-US" dirty="0"/>
              <a:t> </a:t>
            </a:r>
            <a:endParaRPr lang="en-US" dirty="0">
              <a:ea typeface="Calibri"/>
              <a:cs typeface="Calibri"/>
            </a:endParaRPr>
          </a:p>
          <a:p>
            <a:r>
              <a:rPr lang="en-US" dirty="0"/>
              <a:t>**1. Confidentiality:**</a:t>
            </a:r>
            <a:endParaRPr lang="en-US" dirty="0">
              <a:ea typeface="Calibri"/>
              <a:cs typeface="Calibri"/>
            </a:endParaRPr>
          </a:p>
          <a:p>
            <a:r>
              <a:rPr lang="en-US" dirty="0"/>
              <a:t>Confidentiality focuses on restricting access to information only to authorized individuals or entities. It ensures that sensitive data remains private and is not disclosed to unauthorized parties. Measures to maintain confidentiality include encryption, access controls, user authentication, and secure communication channels.</a:t>
            </a:r>
            <a:endParaRPr lang="en-US" dirty="0">
              <a:ea typeface="Calibri"/>
              <a:cs typeface="Calibri"/>
            </a:endParaRPr>
          </a:p>
          <a:p>
            <a:r>
              <a:rPr lang="en-US" dirty="0"/>
              <a:t> </a:t>
            </a:r>
            <a:endParaRPr lang="en-US" dirty="0">
              <a:ea typeface="Calibri"/>
              <a:cs typeface="Calibri"/>
            </a:endParaRPr>
          </a:p>
          <a:p>
            <a:r>
              <a:rPr lang="en-US" dirty="0"/>
              <a:t>**2. Integrity:**</a:t>
            </a:r>
            <a:endParaRPr lang="en-US" dirty="0">
              <a:ea typeface="Calibri"/>
              <a:cs typeface="Calibri"/>
            </a:endParaRPr>
          </a:p>
          <a:p>
            <a:r>
              <a:rPr lang="en-US" dirty="0"/>
              <a:t>Integrity ensures the accuracy and reliability of data and systems. It involves preventing unauthorized modifications, deletions, or alterations of information. Maintaining data integrity is essential to prevent unauthorized tampering or data corruption. Techniques like data checksums, digital signatures, and data validation mechanisms help ensure data integrity.</a:t>
            </a:r>
            <a:endParaRPr lang="en-US" dirty="0">
              <a:ea typeface="Calibri"/>
              <a:cs typeface="Calibri"/>
            </a:endParaRPr>
          </a:p>
          <a:p>
            <a:r>
              <a:rPr lang="en-US" dirty="0"/>
              <a:t> </a:t>
            </a:r>
            <a:endParaRPr lang="en-US" dirty="0">
              <a:ea typeface="Calibri"/>
              <a:cs typeface="Calibri"/>
            </a:endParaRPr>
          </a:p>
          <a:p>
            <a:r>
              <a:rPr lang="en-US" dirty="0"/>
              <a:t>**3. Availability:**</a:t>
            </a:r>
            <a:endParaRPr lang="en-US" dirty="0">
              <a:ea typeface="Calibri"/>
              <a:cs typeface="Calibri"/>
            </a:endParaRPr>
          </a:p>
          <a:p>
            <a:r>
              <a:rPr lang="en-US" dirty="0"/>
              <a:t>Availability ensures that authorized users can access information and systems when needed. It involves measures to prevent disruptions, downtime, or unavailability of critical resources. Redundancy, backup systems, disaster recovery plans, and network load balancing are strategies to maintain high availability.</a:t>
            </a:r>
            <a:endParaRPr lang="en-US" dirty="0">
              <a:ea typeface="Calibri"/>
              <a:cs typeface="Calibri"/>
            </a:endParaRPr>
          </a:p>
          <a:p>
            <a:r>
              <a:rPr lang="en-US" dirty="0"/>
              <a:t> </a:t>
            </a:r>
            <a:endParaRPr lang="en-US" dirty="0">
              <a:ea typeface="Calibri"/>
              <a:cs typeface="Calibri"/>
            </a:endParaRPr>
          </a:p>
          <a:p>
            <a:r>
              <a:rPr lang="en-US" dirty="0"/>
              <a:t>The CIA Triad forms the foundation of information security strategies and helps organizations assess risks and design comprehensive security solutions. Balancing these three principles is essential for creating a secure environment that protects sensitive data, maintains the accuracy of information, and ensures uninterrupted access to critical resources.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180053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Confidentiality concerns in the realm of information security revolve around preventing unauthorized access to sensitive and private data. Here's an expansion of the terms you've mentioned:</a:t>
            </a:r>
          </a:p>
          <a:p>
            <a:r>
              <a:rPr lang="en-US" dirty="0"/>
              <a:t> </a:t>
            </a:r>
            <a:endParaRPr lang="en-US" dirty="0">
              <a:ea typeface="Calibri"/>
              <a:cs typeface="Calibri"/>
            </a:endParaRPr>
          </a:p>
          <a:p>
            <a:r>
              <a:rPr lang="en-US" dirty="0"/>
              <a:t>1. **Snooping:** Unauthorized individuals trying to access private information by covertly observing or monitoring digital communications, often over unsecured networks.</a:t>
            </a:r>
            <a:endParaRPr lang="en-US" dirty="0">
              <a:ea typeface="Calibri"/>
              <a:cs typeface="Calibri"/>
            </a:endParaRPr>
          </a:p>
          <a:p>
            <a:r>
              <a:rPr lang="en-US" dirty="0"/>
              <a:t> </a:t>
            </a:r>
            <a:endParaRPr lang="en-US" dirty="0">
              <a:ea typeface="Calibri"/>
              <a:cs typeface="Calibri"/>
            </a:endParaRPr>
          </a:p>
          <a:p>
            <a:r>
              <a:rPr lang="en-US" dirty="0"/>
              <a:t>2. **Eavesdropping:** Similar to snooping, eavesdropping involves intercepting and listening to private conversations, data transmissions, or electronic communications without the knowledge or consent of the parties involved.</a:t>
            </a:r>
            <a:endParaRPr lang="en-US" dirty="0">
              <a:ea typeface="Calibri"/>
              <a:cs typeface="Calibri"/>
            </a:endParaRPr>
          </a:p>
          <a:p>
            <a:r>
              <a:rPr lang="en-US" dirty="0"/>
              <a:t> </a:t>
            </a:r>
            <a:endParaRPr lang="en-US" dirty="0">
              <a:ea typeface="Calibri"/>
              <a:cs typeface="Calibri"/>
            </a:endParaRPr>
          </a:p>
          <a:p>
            <a:r>
              <a:rPr lang="en-US" dirty="0"/>
              <a:t>3. **Wiretapping:** Illegally intercepting or tapping into telephone lines, VoIP calls, or communication channels to listen to conversations or gather information without authorization.</a:t>
            </a:r>
            <a:endParaRPr lang="en-US" dirty="0">
              <a:ea typeface="Calibri"/>
              <a:cs typeface="Calibri"/>
            </a:endParaRPr>
          </a:p>
          <a:p>
            <a:r>
              <a:rPr lang="en-US" dirty="0"/>
              <a:t> </a:t>
            </a:r>
            <a:endParaRPr lang="en-US" dirty="0">
              <a:ea typeface="Calibri"/>
              <a:cs typeface="Calibri"/>
            </a:endParaRPr>
          </a:p>
          <a:p>
            <a:r>
              <a:rPr lang="en-US" dirty="0"/>
              <a:t>4. **Social Engineering:** A manipulation technique where attackers trick individuals into revealing confidential information or performing actions that compromise security. This involves psychological manipulation rather than technical exploits.</a:t>
            </a:r>
            <a:endParaRPr lang="en-US" dirty="0">
              <a:ea typeface="Calibri"/>
              <a:cs typeface="Calibri"/>
            </a:endParaRPr>
          </a:p>
          <a:p>
            <a:r>
              <a:rPr lang="en-US" dirty="0"/>
              <a:t> </a:t>
            </a:r>
            <a:endParaRPr lang="en-US" dirty="0">
              <a:ea typeface="Calibri"/>
              <a:cs typeface="Calibri"/>
            </a:endParaRPr>
          </a:p>
          <a:p>
            <a:r>
              <a:rPr lang="en-US" dirty="0"/>
              <a:t>5. **Phishing:** A form of cyberattack where attackers impersonate legitimate entities through emails, messages, or websites to deceive recipients into disclosing sensitive information, such as login credentials or financial details.</a:t>
            </a:r>
            <a:endParaRPr lang="en-US" dirty="0">
              <a:ea typeface="Calibri"/>
              <a:cs typeface="Calibri"/>
            </a:endParaRPr>
          </a:p>
          <a:p>
            <a:r>
              <a:rPr lang="en-US" dirty="0"/>
              <a:t> </a:t>
            </a:r>
            <a:endParaRPr lang="en-US" dirty="0">
              <a:ea typeface="Calibri"/>
              <a:cs typeface="Calibri"/>
            </a:endParaRPr>
          </a:p>
          <a:p>
            <a:r>
              <a:rPr lang="en-US" dirty="0"/>
              <a:t>6. **Shoulder Surfing:** The act of observing someone's sensitive information (like passwords or PINs) by looking over their shoulder as they enter it on a device or keypad.</a:t>
            </a:r>
            <a:endParaRPr lang="en-US" dirty="0">
              <a:ea typeface="Calibri"/>
              <a:cs typeface="Calibri"/>
            </a:endParaRPr>
          </a:p>
          <a:p>
            <a:r>
              <a:rPr lang="en-US" dirty="0"/>
              <a:t> </a:t>
            </a:r>
            <a:endParaRPr lang="en-US" dirty="0">
              <a:ea typeface="Calibri"/>
              <a:cs typeface="Calibri"/>
            </a:endParaRPr>
          </a:p>
          <a:p>
            <a:r>
              <a:rPr lang="en-US" dirty="0"/>
              <a:t>7. **Dumpster Diving:** Physically searching through trash or discarded materials to find valuable information, such as confidential documents, that could be used for malicious purposes.</a:t>
            </a:r>
            <a:endParaRPr lang="en-US" dirty="0">
              <a:ea typeface="Calibri"/>
              <a:cs typeface="Calibri"/>
            </a:endParaRPr>
          </a:p>
          <a:p>
            <a:r>
              <a:rPr lang="en-US" dirty="0"/>
              <a:t> </a:t>
            </a:r>
            <a:endParaRPr lang="en-US" dirty="0">
              <a:ea typeface="Calibri"/>
              <a:cs typeface="Calibri"/>
            </a:endParaRPr>
          </a:p>
          <a:p>
            <a:r>
              <a:rPr lang="en-US" dirty="0"/>
              <a:t>These confidentiality concerns highlight the various ways in which sensitive information can be compromised. Organizations and individuals must implement security measures such as encryption, strong authentication, security awareness training, and proper disposal of sensitive materials to mitigate these risks and protect confidential data.</a:t>
            </a: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2965439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Integrity concerns in the context of information security focus on safeguarding the accuracy and trustworthiness of data and ensuring that it remains unaltered by unauthorized parties. Here's an expansion on the terms you mentioned:</a:t>
            </a:r>
          </a:p>
          <a:p>
            <a:r>
              <a:rPr lang="en-US" dirty="0"/>
              <a:t> </a:t>
            </a:r>
            <a:endParaRPr lang="en-US" dirty="0">
              <a:ea typeface="Calibri"/>
              <a:cs typeface="Calibri"/>
            </a:endParaRPr>
          </a:p>
          <a:p>
            <a:r>
              <a:rPr lang="en-US" dirty="0"/>
              <a:t>1. **Man-in-the-Middle Attack:** In this attack, an attacker intercepts and alters communication between two parties without their knowledge. This allows the attacker to eavesdrop, manipulate messages, and potentially compromise the integrity of the transmitted data.</a:t>
            </a:r>
            <a:endParaRPr lang="en-US" dirty="0">
              <a:ea typeface="Calibri"/>
              <a:cs typeface="Calibri"/>
            </a:endParaRPr>
          </a:p>
          <a:p>
            <a:r>
              <a:rPr lang="en-US" dirty="0"/>
              <a:t> </a:t>
            </a:r>
            <a:endParaRPr lang="en-US" dirty="0">
              <a:ea typeface="Calibri"/>
              <a:cs typeface="Calibri"/>
            </a:endParaRPr>
          </a:p>
          <a:p>
            <a:r>
              <a:rPr lang="en-US" dirty="0"/>
              <a:t>2. **Replay Attack:** In a replay attack, an attacker intercepts valid data transmissions and maliciously retransmits them. This can lead to the unauthorized replication of actions or commands, potentially causing unintended consequences or data corruption.</a:t>
            </a:r>
            <a:endParaRPr lang="en-US" dirty="0">
              <a:ea typeface="Calibri"/>
              <a:cs typeface="Calibri"/>
            </a:endParaRPr>
          </a:p>
          <a:p>
            <a:r>
              <a:rPr lang="en-US" dirty="0"/>
              <a:t> </a:t>
            </a:r>
            <a:endParaRPr lang="en-US" dirty="0">
              <a:ea typeface="Calibri"/>
              <a:cs typeface="Calibri"/>
            </a:endParaRPr>
          </a:p>
          <a:p>
            <a:r>
              <a:rPr lang="en-US" dirty="0"/>
              <a:t>3. **Impersonation:** Attackers may impersonate legitimate users, systems, or entities to gain unauthorized access or manipulate data. This could involve pretending to be an authorized user to execute malicious actions.</a:t>
            </a:r>
            <a:endParaRPr lang="en-US" dirty="0">
              <a:ea typeface="Calibri"/>
              <a:cs typeface="Calibri"/>
            </a:endParaRPr>
          </a:p>
          <a:p>
            <a:r>
              <a:rPr lang="en-US" dirty="0"/>
              <a:t> </a:t>
            </a:r>
            <a:endParaRPr lang="en-US" dirty="0">
              <a:ea typeface="Calibri"/>
              <a:cs typeface="Calibri"/>
            </a:endParaRPr>
          </a:p>
          <a:p>
            <a:r>
              <a:rPr lang="en-US" dirty="0"/>
              <a:t>4. **Unauthorized Information Alteration:** This refers to unauthorized modifications, edits, or changes made to data, systems, or configurations. Attackers might alter data to manipulate outcomes, commit fraud, or disrupt business processes.</a:t>
            </a:r>
          </a:p>
          <a:p>
            <a:r>
              <a:rPr lang="en-US" dirty="0"/>
              <a:t> </a:t>
            </a:r>
            <a:endParaRPr lang="en-US" dirty="0">
              <a:ea typeface="Calibri"/>
              <a:cs typeface="Calibri"/>
            </a:endParaRPr>
          </a:p>
          <a:p>
            <a:r>
              <a:rPr lang="en-US" dirty="0"/>
              <a:t>To mitigate integrity concerns, organizations employ various security measures, including cryptographic techniques like digital signatures and message authentication codes to verify data authenticity, access controls to restrict unauthorized alterations, and intrusion detection systems to detect suspicious activity that could compromise data integrity. Maintaining strong security practices helps ensure the reliability and integrity of sensitive information.</a:t>
            </a: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3586870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Availability concerns in information security revolve around ensuring that systems, data, and resources are accessible and operational when needed. Here's an expansion on the terms you mentioned:</a:t>
            </a:r>
          </a:p>
          <a:p>
            <a:r>
              <a:rPr lang="en-US" dirty="0"/>
              <a:t> </a:t>
            </a:r>
            <a:endParaRPr lang="en-US" dirty="0">
              <a:ea typeface="Calibri"/>
              <a:cs typeface="Calibri"/>
            </a:endParaRPr>
          </a:p>
          <a:p>
            <a:r>
              <a:rPr lang="en-US" dirty="0"/>
              <a:t>1. **Denial of Service (DoS):** A denial-of-service attack aims to disrupt the availability of a system or network by overwhelming it with excessive traffic, making it inaccessible to legitimate users. This can lead to system crashes or downtime.</a:t>
            </a:r>
            <a:endParaRPr lang="en-US" dirty="0">
              <a:ea typeface="Calibri"/>
              <a:cs typeface="Calibri"/>
            </a:endParaRPr>
          </a:p>
          <a:p>
            <a:r>
              <a:rPr lang="en-US" dirty="0"/>
              <a:t> </a:t>
            </a:r>
            <a:endParaRPr lang="en-US" dirty="0">
              <a:ea typeface="Calibri"/>
              <a:cs typeface="Calibri"/>
            </a:endParaRPr>
          </a:p>
          <a:p>
            <a:r>
              <a:rPr lang="en-US" dirty="0"/>
              <a:t>2. **Distributed Denial of Service (DDoS):** Similar to a DoS attack, a DDoS attack involves multiple compromised systems working together to flood a target with traffic. This amplifies the impact and can be challenging to mitigate.</a:t>
            </a:r>
            <a:endParaRPr lang="en-US" dirty="0">
              <a:ea typeface="Calibri"/>
              <a:cs typeface="Calibri"/>
            </a:endParaRPr>
          </a:p>
          <a:p>
            <a:r>
              <a:rPr lang="en-US" dirty="0"/>
              <a:t> </a:t>
            </a:r>
            <a:endParaRPr lang="en-US" dirty="0">
              <a:ea typeface="Calibri"/>
              <a:cs typeface="Calibri"/>
            </a:endParaRPr>
          </a:p>
          <a:p>
            <a:r>
              <a:rPr lang="en-US" dirty="0"/>
              <a:t>3. **Hardware Concerns:** The physical hardware components that support systems and services are vulnerable to various threats:</a:t>
            </a:r>
            <a:endParaRPr lang="en-US" dirty="0">
              <a:ea typeface="Calibri"/>
              <a:cs typeface="Calibri"/>
            </a:endParaRPr>
          </a:p>
          <a:p>
            <a:r>
              <a:rPr lang="en-US" dirty="0"/>
              <a:t> </a:t>
            </a:r>
            <a:endParaRPr lang="en-US" dirty="0">
              <a:ea typeface="Calibri"/>
              <a:cs typeface="Calibri"/>
            </a:endParaRPr>
          </a:p>
          <a:p>
            <a:r>
              <a:rPr lang="en-US" dirty="0"/>
              <a:t>   - **Hardware Damage:** Accidents, natural disasters, power surges, or other unforeseen events can damage hardware, leading to system outages and data loss.</a:t>
            </a:r>
            <a:endParaRPr lang="en-US" dirty="0">
              <a:ea typeface="Calibri"/>
              <a:cs typeface="Calibri"/>
            </a:endParaRPr>
          </a:p>
          <a:p>
            <a:r>
              <a:rPr lang="en-US" dirty="0"/>
              <a:t>   </a:t>
            </a:r>
            <a:endParaRPr lang="en-US" dirty="0">
              <a:ea typeface="Calibri"/>
              <a:cs typeface="Calibri"/>
            </a:endParaRPr>
          </a:p>
          <a:p>
            <a:r>
              <a:rPr lang="en-US" dirty="0"/>
              <a:t>   - **Hardware Theft:** Unauthorized access to hardware or theft can result in a loss of sensitive data and disrupt services.</a:t>
            </a:r>
            <a:endParaRPr lang="en-US" dirty="0">
              <a:ea typeface="Calibri"/>
              <a:cs typeface="Calibri"/>
            </a:endParaRPr>
          </a:p>
          <a:p>
            <a:r>
              <a:rPr lang="en-US" dirty="0"/>
              <a:t> </a:t>
            </a:r>
            <a:endParaRPr lang="en-US" dirty="0">
              <a:ea typeface="Calibri"/>
              <a:cs typeface="Calibri"/>
            </a:endParaRPr>
          </a:p>
          <a:p>
            <a:r>
              <a:rPr lang="en-US" dirty="0"/>
              <a:t>To address availability concerns, organizations implement strategies such as redundancy (backup systems), load balancing (distributing traffic among multiple servers), disaster recovery plans, and off-site backups. Additionally, security measures such as firewalls and intrusion detection systems help prevent and mitigate availability-related attacks. Regular monitoring, maintenance, and preparedness play crucial roles in ensuring that systems remain available to users and can quickly recover from unexpected disruptions.</a:t>
            </a: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310412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Software-based security threats pose significant risks to both individual users and organizations. Here's an expansion on the terms you mentioned:</a:t>
            </a:r>
          </a:p>
          <a:p>
            <a:r>
              <a:rPr lang="en-US" dirty="0"/>
              <a:t> </a:t>
            </a:r>
            <a:endParaRPr lang="en-US" dirty="0">
              <a:ea typeface="Calibri"/>
              <a:cs typeface="Calibri"/>
            </a:endParaRPr>
          </a:p>
          <a:p>
            <a:r>
              <a:rPr lang="en-US" dirty="0"/>
              <a:t>1. **OS and Application Exploits:** Attackers exploit vulnerabilities in operating systems or software applications to gain unauthorized access, execute malicious code, or manipulate system behavior. Patches and updates are essential to address these vulnerabilities.</a:t>
            </a:r>
            <a:endParaRPr lang="en-US" dirty="0">
              <a:ea typeface="Calibri"/>
              <a:cs typeface="Calibri"/>
            </a:endParaRPr>
          </a:p>
          <a:p>
            <a:r>
              <a:rPr lang="en-US" dirty="0"/>
              <a:t> </a:t>
            </a:r>
            <a:endParaRPr lang="en-US" dirty="0">
              <a:ea typeface="Calibri"/>
              <a:cs typeface="Calibri"/>
            </a:endParaRPr>
          </a:p>
          <a:p>
            <a:r>
              <a:rPr lang="en-US" dirty="0"/>
              <a:t>2. **Viruses:** Viruses are malicious programs that attach themselves to legitimate files and spread when those files are executed. They can corrupt or delete data, replicate themselves, and even damage hardware.</a:t>
            </a:r>
            <a:endParaRPr lang="en-US" dirty="0">
              <a:ea typeface="Calibri"/>
              <a:cs typeface="Calibri"/>
            </a:endParaRPr>
          </a:p>
          <a:p>
            <a:r>
              <a:rPr lang="en-US" dirty="0"/>
              <a:t> </a:t>
            </a:r>
            <a:endParaRPr lang="en-US" dirty="0">
              <a:ea typeface="Calibri"/>
              <a:cs typeface="Calibri"/>
            </a:endParaRPr>
          </a:p>
          <a:p>
            <a:r>
              <a:rPr lang="en-US" dirty="0"/>
              <a:t>3. **Worms:** Worms are self-replicating malware that spread across networks, exploiting vulnerabilities to infect other systems. Unlike viruses, worms don't need a host file to spread.</a:t>
            </a:r>
            <a:endParaRPr lang="en-US" dirty="0">
              <a:ea typeface="Calibri"/>
              <a:cs typeface="Calibri"/>
            </a:endParaRPr>
          </a:p>
          <a:p>
            <a:r>
              <a:rPr lang="en-US" dirty="0"/>
              <a:t> </a:t>
            </a:r>
            <a:endParaRPr lang="en-US" dirty="0">
              <a:ea typeface="Calibri"/>
              <a:cs typeface="Calibri"/>
            </a:endParaRPr>
          </a:p>
          <a:p>
            <a:r>
              <a:rPr lang="en-US" dirty="0"/>
              <a:t>4. **Trojan Horses:** Trojan horses appear to be legitimate software but contain hidden malicious functions. They often trick users into installing them, allowing attackers to gain unauthorized access or steal sensitive data.</a:t>
            </a:r>
            <a:endParaRPr lang="en-US" dirty="0">
              <a:ea typeface="Calibri"/>
              <a:cs typeface="Calibri"/>
            </a:endParaRPr>
          </a:p>
          <a:p>
            <a:r>
              <a:rPr lang="en-US" dirty="0"/>
              <a:t> </a:t>
            </a:r>
            <a:endParaRPr lang="en-US" dirty="0">
              <a:ea typeface="Calibri"/>
              <a:cs typeface="Calibri"/>
            </a:endParaRPr>
          </a:p>
          <a:p>
            <a:r>
              <a:rPr lang="en-US" dirty="0"/>
              <a:t>5. **Adware:** Adware displays unwanted advertisements to users, often bundled with legitimate software. While not necessarily malicious, it can impact system performance and user experience.</a:t>
            </a:r>
            <a:endParaRPr lang="en-US" dirty="0">
              <a:ea typeface="Calibri"/>
              <a:cs typeface="Calibri"/>
            </a:endParaRPr>
          </a:p>
          <a:p>
            <a:r>
              <a:rPr lang="en-US" dirty="0"/>
              <a:t> </a:t>
            </a:r>
            <a:endParaRPr lang="en-US" dirty="0">
              <a:ea typeface="Calibri"/>
              <a:cs typeface="Calibri"/>
            </a:endParaRPr>
          </a:p>
          <a:p>
            <a:r>
              <a:rPr lang="en-US" dirty="0"/>
              <a:t>6. **Spyware:** Spyware silently collects user information and activities without consent, often for malicious purposes like identity theft or unauthorized monitoring.</a:t>
            </a:r>
            <a:endParaRPr lang="en-US" dirty="0">
              <a:ea typeface="Calibri"/>
              <a:cs typeface="Calibri"/>
            </a:endParaRPr>
          </a:p>
          <a:p>
            <a:r>
              <a:rPr lang="en-US" dirty="0"/>
              <a:t> </a:t>
            </a:r>
            <a:endParaRPr lang="en-US" dirty="0">
              <a:ea typeface="Calibri"/>
              <a:cs typeface="Calibri"/>
            </a:endParaRPr>
          </a:p>
          <a:p>
            <a:r>
              <a:rPr lang="en-US" dirty="0"/>
              <a:t>7. **Ransomware:** Ransomware encrypts users' data and demands a ransom in exchange for the decryption key. It can cause significant disruptions and financial losses for individuals and organizations.</a:t>
            </a:r>
            <a:endParaRPr lang="en-US" dirty="0">
              <a:ea typeface="Calibri"/>
              <a:cs typeface="Calibri"/>
            </a:endParaRPr>
          </a:p>
          <a:p>
            <a:r>
              <a:rPr lang="en-US" dirty="0"/>
              <a:t> </a:t>
            </a:r>
            <a:endParaRPr lang="en-US" dirty="0">
              <a:ea typeface="Calibri"/>
              <a:cs typeface="Calibri"/>
            </a:endParaRPr>
          </a:p>
          <a:p>
            <a:r>
              <a:rPr lang="en-US" dirty="0"/>
              <a:t>8. **Rootkits:** Rootkits are advanced malware that gain deep access to a system, often concealing their presence from traditional security tools. They can provide unauthorized control over the system.</a:t>
            </a:r>
            <a:endParaRPr lang="en-US" dirty="0">
              <a:ea typeface="Calibri"/>
              <a:cs typeface="Calibri"/>
            </a:endParaRPr>
          </a:p>
          <a:p>
            <a:r>
              <a:rPr lang="en-US" dirty="0"/>
              <a:t> </a:t>
            </a:r>
            <a:endParaRPr lang="en-US" dirty="0">
              <a:ea typeface="Calibri"/>
              <a:cs typeface="Calibri"/>
            </a:endParaRPr>
          </a:p>
          <a:p>
            <a:r>
              <a:rPr lang="en-US" dirty="0"/>
              <a:t>9. **Backdoors:** Backdoors are hidden entry points left by attackers in software or systems, allowing them to bypass regular authentication and gain unauthorized access later.</a:t>
            </a:r>
            <a:endParaRPr lang="en-US" dirty="0">
              <a:ea typeface="Calibri"/>
              <a:cs typeface="Calibri"/>
            </a:endParaRPr>
          </a:p>
          <a:p>
            <a:r>
              <a:rPr lang="en-US" dirty="0"/>
              <a:t> </a:t>
            </a:r>
            <a:endParaRPr lang="en-US" dirty="0">
              <a:ea typeface="Calibri"/>
              <a:cs typeface="Calibri"/>
            </a:endParaRPr>
          </a:p>
          <a:p>
            <a:r>
              <a:rPr lang="en-US" dirty="0"/>
              <a:t>10. **Spam:** Unsolicited and often malicious emails or messages sent in bulk, spam can contain phishing attempts, malware, or fraudulent offers.</a:t>
            </a:r>
          </a:p>
          <a:p>
            <a:r>
              <a:rPr lang="en-US" dirty="0"/>
              <a:t> </a:t>
            </a:r>
            <a:endParaRPr lang="en-US" dirty="0">
              <a:ea typeface="Calibri"/>
              <a:cs typeface="Calibri"/>
            </a:endParaRPr>
          </a:p>
          <a:p>
            <a:r>
              <a:rPr lang="en-US" dirty="0"/>
              <a:t>11. **Password Cracking:** Attackers use various techniques to guess or crack passwords, gaining unauthorized access to accounts, systems, or networks.</a:t>
            </a:r>
          </a:p>
          <a:p>
            <a:r>
              <a:rPr lang="en-US" dirty="0"/>
              <a:t> </a:t>
            </a:r>
            <a:endParaRPr lang="en-US" dirty="0">
              <a:ea typeface="Calibri"/>
              <a:cs typeface="Calibri"/>
            </a:endParaRPr>
          </a:p>
          <a:p>
            <a:r>
              <a:rPr lang="en-US" dirty="0"/>
              <a:t>Protecting against software-based threats involves a multi-layered approach, including regular software updates, robust antivirus software, firewalls, intrusion detection/prevention systems, user education, and secure practices like strong password usage and cautious email handling. Organizations and individuals must stay vigilant and proactive in defending against these threats to maintain the security and integrity of their systems and data.</a:t>
            </a: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804438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Understanding access control is crucial for maintaining the security of digital systems and data. The "Triple A" concept, also known as AAA, encompasses three fundamental components of access control: Authentication, Authorization, and Accounting. Non-repudiation is an additional concept that reinforces security and accountability.</a:t>
            </a:r>
          </a:p>
          <a:p>
            <a:r>
              <a:rPr lang="en-US" dirty="0"/>
              <a:t> </a:t>
            </a:r>
            <a:endParaRPr lang="en-US" dirty="0">
              <a:ea typeface="Calibri"/>
              <a:cs typeface="Calibri"/>
            </a:endParaRPr>
          </a:p>
          <a:p>
            <a:r>
              <a:rPr lang="en-US" dirty="0"/>
              <a:t>1. **Authentication:** Authentication verifies the identity of users and entities attempting to access a system or resource. It ensures that only authorized individuals gain entry. Common authentication methods include passwords, biometrics (fingerprint or facial recognition), multi-factor authentication (MFA), and hardware tokens. Authentication prevents unauthorized access by ensuring that users are who they claim to be.</a:t>
            </a:r>
            <a:endParaRPr lang="en-US" dirty="0">
              <a:ea typeface="Calibri"/>
              <a:cs typeface="Calibri"/>
            </a:endParaRPr>
          </a:p>
          <a:p>
            <a:r>
              <a:rPr lang="en-US" dirty="0"/>
              <a:t> </a:t>
            </a:r>
            <a:endParaRPr lang="en-US" dirty="0">
              <a:ea typeface="Calibri"/>
              <a:cs typeface="Calibri"/>
            </a:endParaRPr>
          </a:p>
          <a:p>
            <a:r>
              <a:rPr lang="en-US" dirty="0"/>
              <a:t>2. **Authorization:** Once users are authenticated, authorization defines what actions they are allowed to perform within the system. It involves setting permissions and access rights based on roles, responsibilities, and privileges. Authorization ensures that users have appropriate access to resources while preventing them from accessing sensitive or unauthorized data.</a:t>
            </a:r>
            <a:endParaRPr lang="en-US" dirty="0">
              <a:ea typeface="Calibri"/>
              <a:cs typeface="Calibri"/>
            </a:endParaRPr>
          </a:p>
          <a:p>
            <a:r>
              <a:rPr lang="en-US" dirty="0"/>
              <a:t> </a:t>
            </a:r>
            <a:endParaRPr lang="en-US" dirty="0">
              <a:ea typeface="Calibri"/>
              <a:cs typeface="Calibri"/>
            </a:endParaRPr>
          </a:p>
          <a:p>
            <a:r>
              <a:rPr lang="en-US" dirty="0"/>
              <a:t>3. **Accounting:** Accounting, also known as auditing or monitoring, involves keeping track of user activities within a system. It includes recording events such as logins, resource access, modifications, and other actions. Accounting helps in detecting and investigating security breaches, ensuring compliance, and holding users accountable for their actions.</a:t>
            </a:r>
            <a:endParaRPr lang="en-US" dirty="0">
              <a:ea typeface="Calibri"/>
              <a:cs typeface="Calibri"/>
            </a:endParaRPr>
          </a:p>
          <a:p>
            <a:r>
              <a:rPr lang="en-US" dirty="0"/>
              <a:t> </a:t>
            </a:r>
            <a:endParaRPr lang="en-US" dirty="0">
              <a:ea typeface="Calibri"/>
              <a:cs typeface="Calibri"/>
            </a:endParaRPr>
          </a:p>
          <a:p>
            <a:r>
              <a:rPr lang="en-US" dirty="0"/>
              <a:t>4. **Non-repudiation:** Non-repudiation is the concept of ensuring that an individual or entity cannot deny having performed a particular action. It ensures that actions are traceable to their source and cannot be falsely denied later. Digital signatures and timestamping are common methods to achieve non-repudiation, enhancing accountability and preventing disputes.</a:t>
            </a:r>
            <a:endParaRPr lang="en-US" dirty="0">
              <a:ea typeface="Calibri"/>
              <a:cs typeface="Calibri"/>
            </a:endParaRPr>
          </a:p>
          <a:p>
            <a:r>
              <a:rPr lang="en-US" dirty="0"/>
              <a:t> </a:t>
            </a:r>
            <a:endParaRPr lang="en-US" dirty="0">
              <a:ea typeface="Calibri"/>
              <a:cs typeface="Calibri"/>
            </a:endParaRPr>
          </a:p>
          <a:p>
            <a:r>
              <a:rPr lang="en-US" dirty="0"/>
              <a:t>Implementing strong access control mechanisms is essential for preventing unauthorized access, protecting sensitive information, and maintaining the confidentiality, integrity, and availability of systems and data. Organizations should tailor their access control strategies to their specific needs, considering factors like user roles, the sensitivity of data, and regulatory requirements.</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25505010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29205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3631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233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080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4257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06468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3205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6448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096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204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254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18314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473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3147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629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0330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2720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6372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theconversation.com/seven-easy-steps-to-keep-viruses-from-your-devices-43435"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hyperlink" Target="https://creativecommons.org/licenses/by/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freepngimg.com/png/49556-biometric-access-control-system-download-image" TargetMode="External"/><Relationship Id="rId5" Type="http://schemas.openxmlformats.org/officeDocument/2006/relationships/image" Target="../media/image10.png"/><Relationship Id="rId4" Type="http://schemas.openxmlformats.org/officeDocument/2006/relationships/hyperlink" Target="https://www.flickr.com/photos/identicard/43059110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86541" y="1241266"/>
            <a:ext cx="2370762" cy="3153753"/>
          </a:xfrm>
        </p:spPr>
        <p:txBody>
          <a:bodyPr>
            <a:normAutofit/>
          </a:bodyPr>
          <a:lstStyle/>
          <a:p>
            <a:r>
              <a:rPr lang="en-US" altLang="en-US" sz="2300" b="1">
                <a:solidFill>
                  <a:srgbClr val="EBEBEB"/>
                </a:solidFill>
              </a:rPr>
              <a:t>IT Fundamentals</a:t>
            </a:r>
            <a:br>
              <a:rPr lang="en-US" altLang="en-US" sz="2300" b="1">
                <a:solidFill>
                  <a:srgbClr val="EBEBEB"/>
                </a:solidFill>
              </a:rPr>
            </a:br>
            <a:endParaRPr lang="en-US" altLang="en-US" sz="2300" b="1">
              <a:solidFill>
                <a:srgbClr val="EBEBEB"/>
              </a:solidFill>
            </a:endParaRPr>
          </a:p>
        </p:txBody>
      </p:sp>
      <p:sp>
        <p:nvSpPr>
          <p:cNvPr id="2051" name="Rectangle 3"/>
          <p:cNvSpPr>
            <a:spLocks noGrp="1" noChangeArrowheads="1"/>
          </p:cNvSpPr>
          <p:nvPr>
            <p:ph type="subTitle" idx="1"/>
          </p:nvPr>
        </p:nvSpPr>
        <p:spPr>
          <a:xfrm>
            <a:off x="6286541" y="4591665"/>
            <a:ext cx="2370762" cy="1622322"/>
          </a:xfrm>
        </p:spPr>
        <p:txBody>
          <a:bodyPr>
            <a:normAutofit/>
          </a:bodyPr>
          <a:lstStyle/>
          <a:p>
            <a:r>
              <a:rPr lang="en-US" altLang="en-US" dirty="0">
                <a:solidFill>
                  <a:schemeClr val="bg1"/>
                </a:solidFill>
              </a:rPr>
              <a:t>Chapter 9:</a:t>
            </a:r>
            <a:endParaRPr lang="en-US">
              <a:solidFill>
                <a:schemeClr val="bg1"/>
              </a:solidFill>
            </a:endParaRPr>
          </a:p>
          <a:p>
            <a:r>
              <a:rPr lang="en-US" altLang="en-US" dirty="0">
                <a:solidFill>
                  <a:schemeClr val="bg1"/>
                </a:solidFill>
              </a:rPr>
              <a:t>Security Concepts and Threats</a:t>
            </a:r>
          </a:p>
        </p:txBody>
      </p:sp>
      <p:grpSp>
        <p:nvGrpSpPr>
          <p:cNvPr id="2056" name="Group 2055">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5929998" cy="6058999"/>
            <a:chOff x="423332" y="396837"/>
            <a:chExt cx="7906665" cy="6058999"/>
          </a:xfrm>
        </p:grpSpPr>
        <p:sp>
          <p:nvSpPr>
            <p:cNvPr id="2057" name="Rectangle 2056">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B52DCE1C-A290-0221-F007-7360D7BE29F4}"/>
              </a:ext>
            </a:extLst>
          </p:cNvPr>
          <p:cNvPicPr>
            <a:picLocks noChangeAspect="1"/>
          </p:cNvPicPr>
          <p:nvPr/>
        </p:nvPicPr>
        <p:blipFill>
          <a:blip r:embed="rId3"/>
          <a:stretch>
            <a:fillRect/>
          </a:stretch>
        </p:blipFill>
        <p:spPr>
          <a:xfrm>
            <a:off x="934135" y="1114621"/>
            <a:ext cx="4628758" cy="4628758"/>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Authentication</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Validates identity</a:t>
            </a:r>
          </a:p>
          <a:p>
            <a:r>
              <a:rPr lang="en-US" sz="1400"/>
              <a:t>Types of authentication</a:t>
            </a:r>
          </a:p>
          <a:p>
            <a:pPr lvl="1"/>
            <a:r>
              <a:rPr lang="en-US" sz="1400"/>
              <a:t>Single-factor</a:t>
            </a:r>
          </a:p>
          <a:p>
            <a:pPr lvl="1"/>
            <a:r>
              <a:rPr lang="en-US" sz="1400"/>
              <a:t>Multifactor</a:t>
            </a:r>
          </a:p>
          <a:p>
            <a:pPr lvl="1"/>
            <a:r>
              <a:rPr lang="en-US" sz="1400"/>
              <a:t>One-time password</a:t>
            </a:r>
          </a:p>
          <a:p>
            <a:pPr lvl="1"/>
            <a:r>
              <a:rPr lang="en-US" sz="1400"/>
              <a:t>Smart card or security token</a:t>
            </a:r>
          </a:p>
          <a:p>
            <a:pPr lvl="1"/>
            <a:r>
              <a:rPr lang="en-US" sz="1400"/>
              <a:t>Location-specific</a:t>
            </a:r>
          </a:p>
          <a:p>
            <a:pPr lvl="1"/>
            <a:r>
              <a:rPr lang="en-US" sz="1400"/>
              <a:t>Biometrics</a:t>
            </a:r>
          </a:p>
          <a:p>
            <a:r>
              <a:rPr lang="en-US" sz="1400"/>
              <a:t>Single sign-on (SSO)</a:t>
            </a:r>
          </a:p>
        </p:txBody>
      </p:sp>
      <p:pic>
        <p:nvPicPr>
          <p:cNvPr id="10" name="Picture 10" descr="mclovin drivers license - The Adventures of Accordion Guy in the 21st ...">
            <a:extLst>
              <a:ext uri="{FF2B5EF4-FFF2-40B4-BE49-F238E27FC236}">
                <a16:creationId xmlns:a16="http://schemas.microsoft.com/office/drawing/2014/main" id="{616BE6D3-0B98-071C-3C04-75876B463BE1}"/>
              </a:ext>
            </a:extLst>
          </p:cNvPr>
          <p:cNvPicPr>
            <a:picLocks noChangeAspect="1"/>
          </p:cNvPicPr>
          <p:nvPr/>
        </p:nvPicPr>
        <p:blipFill rotWithShape="1">
          <a:blip r:embed="rId3"/>
          <a:srcRect r="12656" b="4"/>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81738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Authorization</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Determines what users can do</a:t>
            </a:r>
          </a:p>
          <a:p>
            <a:endParaRPr lang="en-US" sz="1400"/>
          </a:p>
          <a:p>
            <a:r>
              <a:rPr lang="en-US" sz="1400"/>
              <a:t>Mandatory access control</a:t>
            </a:r>
          </a:p>
          <a:p>
            <a:r>
              <a:rPr lang="en-US" sz="1400"/>
              <a:t>Discretionary access control</a:t>
            </a:r>
          </a:p>
          <a:p>
            <a:r>
              <a:rPr lang="en-US" sz="1400"/>
              <a:t>Role-based access control</a:t>
            </a:r>
          </a:p>
          <a:p>
            <a:r>
              <a:rPr lang="en-US" sz="1400"/>
              <a:t>Rule-based access control</a:t>
            </a:r>
          </a:p>
        </p:txBody>
      </p:sp>
      <p:pic>
        <p:nvPicPr>
          <p:cNvPr id="4" name="Picture 4" descr="Authorized Personnel Only Sign - F7302">
            <a:extLst>
              <a:ext uri="{FF2B5EF4-FFF2-40B4-BE49-F238E27FC236}">
                <a16:creationId xmlns:a16="http://schemas.microsoft.com/office/drawing/2014/main" id="{958CD480-1262-5198-1A30-CFD8550C253B}"/>
              </a:ext>
            </a:extLst>
          </p:cNvPr>
          <p:cNvPicPr>
            <a:picLocks noChangeAspect="1"/>
          </p:cNvPicPr>
          <p:nvPr/>
        </p:nvPicPr>
        <p:blipFill>
          <a:blip r:embed="rId3"/>
          <a:stretch>
            <a:fillRect/>
          </a:stretch>
        </p:blipFill>
        <p:spPr>
          <a:xfrm>
            <a:off x="3908386" y="2775951"/>
            <a:ext cx="4279762"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907026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Accounting</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dirty="0"/>
              <a:t>Records who does what</a:t>
            </a:r>
          </a:p>
          <a:p>
            <a:r>
              <a:rPr lang="en-US" sz="1400" dirty="0"/>
              <a:t>OS and application logs</a:t>
            </a:r>
          </a:p>
          <a:p>
            <a:r>
              <a:rPr lang="en-US" sz="1400" dirty="0"/>
              <a:t>Web browser history</a:t>
            </a:r>
          </a:p>
        </p:txBody>
      </p:sp>
      <p:pic>
        <p:nvPicPr>
          <p:cNvPr id="4" name="Picture 4" descr="Top 5 Benefits of Keeping Proper Accounting Records - Corporate Hub ...">
            <a:extLst>
              <a:ext uri="{FF2B5EF4-FFF2-40B4-BE49-F238E27FC236}">
                <a16:creationId xmlns:a16="http://schemas.microsoft.com/office/drawing/2014/main" id="{7C290052-2178-C5A6-CD2F-E7BAF63CBB46}"/>
              </a:ext>
            </a:extLst>
          </p:cNvPr>
          <p:cNvPicPr>
            <a:picLocks noChangeAspect="1"/>
          </p:cNvPicPr>
          <p:nvPr/>
        </p:nvPicPr>
        <p:blipFill>
          <a:blip r:embed="rId3"/>
          <a:stretch>
            <a:fillRect/>
          </a:stretch>
        </p:blipFill>
        <p:spPr>
          <a:xfrm>
            <a:off x="3738717" y="2866063"/>
            <a:ext cx="4619101" cy="288693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07992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3300">
                <a:solidFill>
                  <a:srgbClr val="EBEBEB"/>
                </a:solidFill>
              </a:rPr>
              <a:t>Chapter 9: </a:t>
            </a:r>
            <a:r>
              <a:rPr lang="en-US" sz="3300">
                <a:solidFill>
                  <a:srgbClr val="EBEBEB"/>
                </a:solidFill>
                <a:effectLst/>
              </a:rPr>
              <a:t>Security</a:t>
            </a:r>
            <a:r>
              <a:rPr lang="en-US" sz="3300" baseline="0">
                <a:solidFill>
                  <a:srgbClr val="EBEBEB"/>
                </a:solidFill>
                <a:effectLst/>
              </a:rPr>
              <a:t> Concepts and Threats</a:t>
            </a:r>
            <a:endParaRPr lang="en-US" altLang="en-US" sz="3300">
              <a:solidFill>
                <a:srgbClr val="EBEBEB"/>
              </a:solidFill>
            </a:endParaRP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419150"/>
            <a:ext cx="2346422" cy="4024462"/>
          </a:xfrm>
          <a:noFill/>
        </p:spPr>
        <p:txBody>
          <a:bodyPr>
            <a:normAutofit/>
          </a:bodyPr>
          <a:lstStyle/>
          <a:p>
            <a:pPr marL="277749" indent="-277749"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Explain the value of data and information</a:t>
            </a:r>
          </a:p>
          <a:p>
            <a:pPr marL="555498" lvl="1" indent="-22960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Data and information as assets</a:t>
            </a:r>
          </a:p>
          <a:p>
            <a:pPr marL="555498" lvl="1" indent="-22960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Importance of investing in security</a:t>
            </a:r>
          </a:p>
          <a:p>
            <a:pPr marL="555498" lvl="1" indent="-22960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Relationship of data to creating information</a:t>
            </a:r>
          </a:p>
          <a:p>
            <a:pPr marL="555498" lvl="1" indent="-22960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Intellectual property</a:t>
            </a:r>
          </a:p>
          <a:p>
            <a:pPr marL="777697" lvl="2" indent="-18516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Trademarks</a:t>
            </a:r>
          </a:p>
          <a:p>
            <a:pPr marL="777697" lvl="2" indent="-18516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Copyright</a:t>
            </a:r>
          </a:p>
          <a:p>
            <a:pPr marL="777697" lvl="2" indent="-18516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Patents</a:t>
            </a:r>
          </a:p>
          <a:p>
            <a:pPr marL="555498" lvl="1" indent="-22960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Digital products</a:t>
            </a:r>
          </a:p>
          <a:p>
            <a:pPr marL="555498" lvl="1" indent="-22960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Data-driven business decisions</a:t>
            </a:r>
          </a:p>
          <a:p>
            <a:pPr marL="777697" lvl="2" indent="-18516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Data capture and collection</a:t>
            </a:r>
          </a:p>
          <a:p>
            <a:pPr marL="777697" lvl="2" indent="-18516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Data correlation</a:t>
            </a:r>
          </a:p>
          <a:p>
            <a:pPr marL="777697" lvl="2" indent="-185166" defTabSz="370332">
              <a:lnSpc>
                <a:spcPct val="90000"/>
              </a:lnSpc>
              <a:spcBef>
                <a:spcPts val="810"/>
              </a:spcBef>
            </a:pPr>
            <a:r>
              <a:rPr lang="en-US" altLang="en-US" sz="1100" b="0" i="0" kern="1200">
                <a:solidFill>
                  <a:schemeClr val="tx1">
                    <a:lumMod val="75000"/>
                    <a:lumOff val="25000"/>
                  </a:schemeClr>
                </a:solidFill>
                <a:latin typeface="+mn-lt"/>
                <a:ea typeface="+mn-ea"/>
                <a:cs typeface="+mn-cs"/>
              </a:rPr>
              <a:t>Meaningful reporting</a:t>
            </a:r>
            <a:endParaRPr lang="en-US" altLang="en-US" sz="1100" b="0"/>
          </a:p>
        </p:txBody>
      </p:sp>
      <p:sp>
        <p:nvSpPr>
          <p:cNvPr id="2" name="Content Placeholder 1"/>
          <p:cNvSpPr>
            <a:spLocks noGrp="1"/>
          </p:cNvSpPr>
          <p:nvPr>
            <p:ph sz="half" idx="2"/>
          </p:nvPr>
        </p:nvSpPr>
        <p:spPr>
          <a:xfrm>
            <a:off x="5741989" y="2150391"/>
            <a:ext cx="2947192" cy="2860988"/>
          </a:xfrm>
        </p:spPr>
        <p:txBody>
          <a:bodyPr>
            <a:normAutofit/>
          </a:bodyPr>
          <a:lstStyle/>
          <a:p>
            <a:pPr marL="277749" indent="-277749" defTabSz="370332">
              <a:lnSpc>
                <a:spcPct val="90000"/>
              </a:lnSpc>
              <a:spcBef>
                <a:spcPts val="810"/>
              </a:spcBef>
            </a:pPr>
            <a:r>
              <a:rPr lang="en-US" sz="600" b="0" i="0" kern="1200">
                <a:solidFill>
                  <a:schemeClr val="tx1">
                    <a:lumMod val="75000"/>
                    <a:lumOff val="25000"/>
                  </a:schemeClr>
                </a:solidFill>
                <a:latin typeface="+mn-lt"/>
                <a:ea typeface="+mn-ea"/>
                <a:cs typeface="+mn-cs"/>
              </a:rPr>
              <a:t>Summarize confidentiality, integrity, and availability concerns</a:t>
            </a:r>
          </a:p>
          <a:p>
            <a:pPr marL="555498" lvl="1" indent="-229606" defTabSz="370332">
              <a:lnSpc>
                <a:spcPct val="90000"/>
              </a:lnSpc>
              <a:spcBef>
                <a:spcPts val="810"/>
              </a:spcBef>
            </a:pPr>
            <a:r>
              <a:rPr lang="en-US" sz="600" b="0" i="0" kern="1200">
                <a:solidFill>
                  <a:schemeClr val="tx1">
                    <a:lumMod val="75000"/>
                    <a:lumOff val="25000"/>
                  </a:schemeClr>
                </a:solidFill>
                <a:latin typeface="+mn-lt"/>
                <a:ea typeface="+mn-ea"/>
                <a:cs typeface="+mn-cs"/>
              </a:rPr>
              <a:t>Confidentiality concerns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Snooping</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Eavesdropping</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Wiretapping</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Social engineering</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Dumpster diving</a:t>
            </a:r>
          </a:p>
          <a:p>
            <a:pPr marL="555498" lvl="1" indent="-229606" defTabSz="370332">
              <a:lnSpc>
                <a:spcPct val="90000"/>
              </a:lnSpc>
              <a:spcBef>
                <a:spcPts val="810"/>
              </a:spcBef>
            </a:pPr>
            <a:r>
              <a:rPr lang="en-US" sz="600" b="0" i="0" kern="1200">
                <a:solidFill>
                  <a:schemeClr val="tx1">
                    <a:lumMod val="75000"/>
                    <a:lumOff val="25000"/>
                  </a:schemeClr>
                </a:solidFill>
                <a:latin typeface="+mn-lt"/>
                <a:ea typeface="+mn-ea"/>
                <a:cs typeface="+mn-cs"/>
              </a:rPr>
              <a:t>Integrity concerns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Man-in-the-middle</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Replay attack</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Impersonation</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Unauthorized information alteration</a:t>
            </a:r>
          </a:p>
          <a:p>
            <a:pPr marL="555498" lvl="1" indent="-229606" defTabSz="370332">
              <a:lnSpc>
                <a:spcPct val="90000"/>
              </a:lnSpc>
              <a:spcBef>
                <a:spcPts val="810"/>
              </a:spcBef>
            </a:pPr>
            <a:r>
              <a:rPr lang="en-US" sz="600" b="0" i="0" kern="1200">
                <a:solidFill>
                  <a:schemeClr val="tx1">
                    <a:lumMod val="75000"/>
                    <a:lumOff val="25000"/>
                  </a:schemeClr>
                </a:solidFill>
                <a:latin typeface="+mn-lt"/>
                <a:ea typeface="+mn-ea"/>
                <a:cs typeface="+mn-cs"/>
              </a:rPr>
              <a:t>Availability concerns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Denial of service</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Power outage</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Hardware failure</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Destruction</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Service outage</a:t>
            </a:r>
            <a:endParaRPr lang="en-US" sz="600"/>
          </a:p>
        </p:txBody>
      </p:sp>
    </p:spTree>
    <p:extLst>
      <p:ext uri="{BB962C8B-B14F-4D97-AF65-F5344CB8AC3E}">
        <p14:creationId xmlns:p14="http://schemas.microsoft.com/office/powerpoint/2010/main" val="3926615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3300">
                <a:solidFill>
                  <a:srgbClr val="EBEBEB"/>
                </a:solidFill>
              </a:rPr>
              <a:t>Chapter 9: </a:t>
            </a:r>
            <a:r>
              <a:rPr lang="en-US" sz="3300">
                <a:solidFill>
                  <a:srgbClr val="EBEBEB"/>
                </a:solidFill>
                <a:effectLst/>
              </a:rPr>
              <a:t>Security</a:t>
            </a:r>
            <a:r>
              <a:rPr lang="en-US" sz="3300" baseline="0">
                <a:solidFill>
                  <a:srgbClr val="EBEBEB"/>
                </a:solidFill>
                <a:effectLst/>
              </a:rPr>
              <a:t> Concepts and Threats (con’t)</a:t>
            </a:r>
            <a:endParaRPr lang="en-US" altLang="en-US" sz="3300">
              <a:solidFill>
                <a:srgbClr val="EBEBEB"/>
              </a:solidFill>
            </a:endParaRP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419150"/>
            <a:ext cx="2346422" cy="4024462"/>
          </a:xfrm>
          <a:noFill/>
        </p:spPr>
        <p:txBody>
          <a:bodyPr>
            <a:normAutofit/>
          </a:bodyPr>
          <a:lstStyle/>
          <a:p>
            <a:pPr marL="277749" indent="-277749"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Compare and contrast authentication, authorization, accounting, and non-repudiation concepts</a:t>
            </a:r>
          </a:p>
          <a:p>
            <a:pPr marL="555498" lvl="1" indent="-22960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Authentication</a:t>
            </a:r>
          </a:p>
          <a:p>
            <a:pPr marL="777697" lvl="2"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Single factor</a:t>
            </a:r>
          </a:p>
          <a:p>
            <a:pPr marL="777697" lvl="2"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Multifactor</a:t>
            </a:r>
          </a:p>
          <a:p>
            <a:pPr marL="777697" lvl="2"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Examples of factors</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Password</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PIN</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One-time password</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Software token</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Hardware token</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Biometrics</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Specific location</a:t>
            </a:r>
          </a:p>
          <a:p>
            <a:pPr marL="999896" lvl="3"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Security questions</a:t>
            </a:r>
          </a:p>
          <a:p>
            <a:pPr marL="777697" lvl="2" indent="-185166" defTabSz="370332">
              <a:lnSpc>
                <a:spcPct val="90000"/>
              </a:lnSpc>
              <a:spcBef>
                <a:spcPts val="810"/>
              </a:spcBef>
            </a:pPr>
            <a:r>
              <a:rPr lang="en-US" altLang="en-US" sz="1300" b="0" i="0" kern="1200">
                <a:solidFill>
                  <a:schemeClr val="tx1">
                    <a:lumMod val="75000"/>
                    <a:lumOff val="25000"/>
                  </a:schemeClr>
                </a:solidFill>
                <a:latin typeface="+mn-lt"/>
                <a:ea typeface="+mn-ea"/>
                <a:cs typeface="+mn-cs"/>
              </a:rPr>
              <a:t>Single sign-on</a:t>
            </a:r>
            <a:endParaRPr lang="en-US" altLang="en-US" sz="1300" b="0"/>
          </a:p>
        </p:txBody>
      </p:sp>
      <p:sp>
        <p:nvSpPr>
          <p:cNvPr id="2" name="Content Placeholder 1"/>
          <p:cNvSpPr>
            <a:spLocks noGrp="1"/>
          </p:cNvSpPr>
          <p:nvPr>
            <p:ph sz="half" idx="2"/>
          </p:nvPr>
        </p:nvSpPr>
        <p:spPr>
          <a:xfrm>
            <a:off x="5741989" y="2150391"/>
            <a:ext cx="2947192" cy="2860988"/>
          </a:xfrm>
        </p:spPr>
        <p:txBody>
          <a:bodyPr>
            <a:normAutofit/>
          </a:bodyPr>
          <a:lstStyle/>
          <a:p>
            <a:pPr marL="555498" lvl="1" indent="-229606" defTabSz="370332">
              <a:lnSpc>
                <a:spcPct val="90000"/>
              </a:lnSpc>
              <a:spcBef>
                <a:spcPts val="810"/>
              </a:spcBef>
            </a:pPr>
            <a:r>
              <a:rPr lang="en-US" sz="600" b="0" i="0" kern="1200">
                <a:solidFill>
                  <a:schemeClr val="tx1">
                    <a:lumMod val="75000"/>
                    <a:lumOff val="25000"/>
                  </a:schemeClr>
                </a:solidFill>
                <a:latin typeface="+mn-lt"/>
                <a:ea typeface="+mn-ea"/>
                <a:cs typeface="+mn-cs"/>
              </a:rPr>
              <a:t>Authorization</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Permissions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Least privilege model</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Role-based user access</a:t>
            </a:r>
          </a:p>
          <a:p>
            <a:pPr marL="999896" lvl="3"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User account types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Rule-based user access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Mandatory access controls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Discretionary access controls</a:t>
            </a:r>
          </a:p>
          <a:p>
            <a:pPr marL="555498" lvl="1" indent="-229606" defTabSz="370332">
              <a:lnSpc>
                <a:spcPct val="90000"/>
              </a:lnSpc>
              <a:spcBef>
                <a:spcPts val="810"/>
              </a:spcBef>
            </a:pPr>
            <a:r>
              <a:rPr lang="en-US" sz="600" b="0" i="0" kern="1200">
                <a:solidFill>
                  <a:schemeClr val="tx1">
                    <a:lumMod val="75000"/>
                    <a:lumOff val="25000"/>
                  </a:schemeClr>
                </a:solidFill>
                <a:latin typeface="+mn-lt"/>
                <a:ea typeface="+mn-ea"/>
                <a:cs typeface="+mn-cs"/>
              </a:rPr>
              <a:t>Accounting</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Logs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Tracking</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Web browser history</a:t>
            </a:r>
          </a:p>
          <a:p>
            <a:pPr marL="555498" lvl="1" indent="-229606" defTabSz="370332">
              <a:lnSpc>
                <a:spcPct val="90000"/>
              </a:lnSpc>
              <a:spcBef>
                <a:spcPts val="810"/>
              </a:spcBef>
            </a:pPr>
            <a:r>
              <a:rPr lang="en-US" sz="600" b="0" i="0" kern="1200">
                <a:solidFill>
                  <a:schemeClr val="tx1">
                    <a:lumMod val="75000"/>
                    <a:lumOff val="25000"/>
                  </a:schemeClr>
                </a:solidFill>
                <a:latin typeface="+mn-lt"/>
                <a:ea typeface="+mn-ea"/>
                <a:cs typeface="+mn-cs"/>
              </a:rPr>
              <a:t>Non-repudiation</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Video</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Biometrics</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Signature</a:t>
            </a:r>
          </a:p>
          <a:p>
            <a:pPr marL="777697" lvl="2" indent="-185166" defTabSz="370332">
              <a:lnSpc>
                <a:spcPct val="90000"/>
              </a:lnSpc>
              <a:spcBef>
                <a:spcPts val="810"/>
              </a:spcBef>
            </a:pPr>
            <a:r>
              <a:rPr lang="en-US" sz="600" b="0" i="0" kern="1200">
                <a:solidFill>
                  <a:schemeClr val="tx1">
                    <a:lumMod val="75000"/>
                    <a:lumOff val="25000"/>
                  </a:schemeClr>
                </a:solidFill>
                <a:latin typeface="+mn-lt"/>
                <a:ea typeface="+mn-ea"/>
                <a:cs typeface="+mn-cs"/>
              </a:rPr>
              <a:t>Receipt</a:t>
            </a:r>
            <a:endParaRPr lang="en-US" sz="600"/>
          </a:p>
        </p:txBody>
      </p:sp>
    </p:spTree>
    <p:extLst>
      <p:ext uri="{BB962C8B-B14F-4D97-AF65-F5344CB8AC3E}">
        <p14:creationId xmlns:p14="http://schemas.microsoft.com/office/powerpoint/2010/main" val="205903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Shape 16">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2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 name="Title 4"/>
          <p:cNvSpPr>
            <a:spLocks noGrp="1"/>
          </p:cNvSpPr>
          <p:nvPr>
            <p:ph type="title"/>
          </p:nvPr>
        </p:nvSpPr>
        <p:spPr>
          <a:xfrm>
            <a:off x="745565" y="1130603"/>
            <a:ext cx="2506831" cy="4596794"/>
          </a:xfrm>
        </p:spPr>
        <p:txBody>
          <a:bodyPr anchor="ctr">
            <a:normAutofit/>
          </a:bodyPr>
          <a:lstStyle/>
          <a:p>
            <a:r>
              <a:rPr lang="en-US" sz="2400">
                <a:solidFill>
                  <a:srgbClr val="EBEBEB"/>
                </a:solidFill>
              </a:rPr>
              <a:t>Understanding Hackers and Motives</a:t>
            </a:r>
          </a:p>
        </p:txBody>
      </p:sp>
      <p:sp>
        <p:nvSpPr>
          <p:cNvPr id="6" name="Content Placeholder 5"/>
          <p:cNvSpPr>
            <a:spLocks noGrp="1"/>
          </p:cNvSpPr>
          <p:nvPr>
            <p:ph idx="1"/>
          </p:nvPr>
        </p:nvSpPr>
        <p:spPr>
          <a:xfrm>
            <a:off x="3967557" y="437513"/>
            <a:ext cx="4126961" cy="5954325"/>
          </a:xfrm>
        </p:spPr>
        <p:txBody>
          <a:bodyPr anchor="ctr">
            <a:normAutofit/>
          </a:bodyPr>
          <a:lstStyle/>
          <a:p>
            <a:pPr lvl="0">
              <a:lnSpc>
                <a:spcPct val="90000"/>
              </a:lnSpc>
            </a:pPr>
            <a:r>
              <a:rPr lang="en-US" sz="1600" kern="1200">
                <a:effectLst/>
                <a:latin typeface="+mn-lt"/>
                <a:ea typeface="+mn-ea"/>
                <a:cs typeface="+mn-cs"/>
              </a:rPr>
              <a:t>Stealing passwords or personal information</a:t>
            </a:r>
          </a:p>
          <a:p>
            <a:pPr lvl="0">
              <a:lnSpc>
                <a:spcPct val="90000"/>
              </a:lnSpc>
            </a:pPr>
            <a:r>
              <a:rPr lang="en-US" sz="1600" kern="1200">
                <a:effectLst/>
                <a:latin typeface="+mn-lt"/>
                <a:ea typeface="+mn-ea"/>
                <a:cs typeface="+mn-cs"/>
              </a:rPr>
              <a:t>Gaining remote access to a server or an operating system</a:t>
            </a:r>
          </a:p>
          <a:p>
            <a:pPr lvl="0">
              <a:lnSpc>
                <a:spcPct val="90000"/>
              </a:lnSpc>
            </a:pPr>
            <a:r>
              <a:rPr lang="en-US" sz="1600" kern="1200">
                <a:effectLst/>
                <a:latin typeface="+mn-lt"/>
                <a:ea typeface="+mn-ea"/>
                <a:cs typeface="+mn-cs"/>
              </a:rPr>
              <a:t>Logging in locally and stealing data </a:t>
            </a:r>
          </a:p>
          <a:p>
            <a:pPr lvl="0">
              <a:lnSpc>
                <a:spcPct val="90000"/>
              </a:lnSpc>
            </a:pPr>
            <a:r>
              <a:rPr lang="en-US" sz="1600" kern="1200">
                <a:effectLst/>
                <a:latin typeface="+mn-lt"/>
                <a:ea typeface="+mn-ea"/>
                <a:cs typeface="+mn-cs"/>
              </a:rPr>
              <a:t>Changing a website’s content </a:t>
            </a:r>
          </a:p>
          <a:p>
            <a:pPr lvl="0">
              <a:lnSpc>
                <a:spcPct val="90000"/>
              </a:lnSpc>
            </a:pPr>
            <a:r>
              <a:rPr lang="en-US" sz="1600" kern="1200">
                <a:effectLst/>
                <a:latin typeface="+mn-lt"/>
                <a:ea typeface="+mn-ea"/>
                <a:cs typeface="+mn-cs"/>
              </a:rPr>
              <a:t>Gaining access to the contents of a database (perhaps one that contains passwords or credit card information)</a:t>
            </a:r>
          </a:p>
          <a:p>
            <a:pPr lvl="0">
              <a:lnSpc>
                <a:spcPct val="90000"/>
              </a:lnSpc>
            </a:pPr>
            <a:r>
              <a:rPr lang="en-US" sz="1600" kern="1200">
                <a:effectLst/>
                <a:latin typeface="+mn-lt"/>
                <a:ea typeface="+mn-ea"/>
                <a:cs typeface="+mn-cs"/>
              </a:rPr>
              <a:t>Surreptitiously analyzing network traffic</a:t>
            </a:r>
          </a:p>
          <a:p>
            <a:pPr lvl="0">
              <a:lnSpc>
                <a:spcPct val="90000"/>
              </a:lnSpc>
            </a:pPr>
            <a:r>
              <a:rPr lang="en-US" sz="1600" kern="1200">
                <a:effectLst/>
                <a:latin typeface="+mn-lt"/>
                <a:ea typeface="+mn-ea"/>
                <a:cs typeface="+mn-cs"/>
              </a:rPr>
              <a:t>Installing software designed to cause harm or steal data</a:t>
            </a:r>
          </a:p>
          <a:p>
            <a:pPr lvl="0">
              <a:lnSpc>
                <a:spcPct val="90000"/>
              </a:lnSpc>
            </a:pPr>
            <a:r>
              <a:rPr lang="en-US" sz="1600" kern="1200">
                <a:effectLst/>
                <a:latin typeface="+mn-lt"/>
                <a:ea typeface="+mn-ea"/>
                <a:cs typeface="+mn-cs"/>
              </a:rPr>
              <a:t>Creating a condition in which a computer or network no longer works well </a:t>
            </a:r>
          </a:p>
          <a:p>
            <a:pPr>
              <a:lnSpc>
                <a:spcPct val="90000"/>
              </a:lnSpc>
            </a:pPr>
            <a:r>
              <a:rPr lang="en-US" sz="1600" kern="1200">
                <a:effectLst/>
                <a:latin typeface="+mn-lt"/>
                <a:ea typeface="+mn-ea"/>
                <a:cs typeface="+mn-cs"/>
              </a:rPr>
              <a:t>Modifying existing software so that it no longer performs as it should or so that it secretly does harmful things in addition to its usual activity</a:t>
            </a:r>
          </a:p>
        </p:txBody>
      </p:sp>
    </p:spTree>
    <p:extLst>
      <p:ext uri="{BB962C8B-B14F-4D97-AF65-F5344CB8AC3E}">
        <p14:creationId xmlns:p14="http://schemas.microsoft.com/office/powerpoint/2010/main" val="1926720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1" name="Freeform: Shape 10">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3"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p:cNvSpPr>
            <a:spLocks noGrp="1"/>
          </p:cNvSpPr>
          <p:nvPr>
            <p:ph type="title"/>
          </p:nvPr>
        </p:nvSpPr>
        <p:spPr>
          <a:xfrm>
            <a:off x="866216" y="973668"/>
            <a:ext cx="2206657" cy="1020232"/>
          </a:xfrm>
        </p:spPr>
        <p:txBody>
          <a:bodyPr>
            <a:normAutofit/>
          </a:bodyPr>
          <a:lstStyle/>
          <a:p>
            <a:pPr>
              <a:lnSpc>
                <a:spcPct val="90000"/>
              </a:lnSpc>
            </a:pPr>
            <a:r>
              <a:rPr lang="en-US">
                <a:solidFill>
                  <a:schemeClr val="tx1"/>
                </a:solidFill>
              </a:rPr>
              <a:t>The Value of Data</a:t>
            </a:r>
          </a:p>
        </p:txBody>
      </p:sp>
      <p:pic>
        <p:nvPicPr>
          <p:cNvPr id="4" name="Picture 4" descr="Free Images : 100, bank, banknotes, bitcoin, blockchain, business, cash ...">
            <a:extLst>
              <a:ext uri="{FF2B5EF4-FFF2-40B4-BE49-F238E27FC236}">
                <a16:creationId xmlns:a16="http://schemas.microsoft.com/office/drawing/2014/main" id="{86572199-A7CC-177F-4D2C-3116B85F8985}"/>
              </a:ext>
            </a:extLst>
          </p:cNvPr>
          <p:cNvPicPr>
            <a:picLocks noChangeAspect="1"/>
          </p:cNvPicPr>
          <p:nvPr/>
        </p:nvPicPr>
        <p:blipFill rotWithShape="1">
          <a:blip r:embed="rId3"/>
          <a:srcRect l="31525" r="2" b="2"/>
          <a:stretch/>
        </p:blipFill>
        <p:spPr>
          <a:xfrm>
            <a:off x="3895955" y="803751"/>
            <a:ext cx="4793650" cy="5250498"/>
          </a:xfrm>
          <a:prstGeom prst="rect">
            <a:avLst/>
          </a:prstGeom>
        </p:spPr>
      </p:pic>
      <p:sp>
        <p:nvSpPr>
          <p:cNvPr id="15" name="Rectangle 14">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66216" y="2120900"/>
            <a:ext cx="2350294" cy="3898900"/>
          </a:xfrm>
        </p:spPr>
        <p:txBody>
          <a:bodyPr>
            <a:normAutofit/>
          </a:bodyPr>
          <a:lstStyle/>
          <a:p>
            <a:r>
              <a:rPr lang="en-US">
                <a:solidFill>
                  <a:schemeClr val="tx1"/>
                </a:solidFill>
              </a:rPr>
              <a:t>Data as a driver of business decisions</a:t>
            </a:r>
          </a:p>
          <a:p>
            <a:r>
              <a:rPr lang="en-US">
                <a:solidFill>
                  <a:schemeClr val="tx1"/>
                </a:solidFill>
              </a:rPr>
              <a:t>Intellectual property</a:t>
            </a:r>
          </a:p>
          <a:p>
            <a:pPr lvl="1"/>
            <a:r>
              <a:rPr lang="en-US">
                <a:solidFill>
                  <a:schemeClr val="tx1"/>
                </a:solidFill>
              </a:rPr>
              <a:t>Trademarks</a:t>
            </a:r>
          </a:p>
          <a:p>
            <a:pPr lvl="1"/>
            <a:r>
              <a:rPr lang="en-US">
                <a:solidFill>
                  <a:schemeClr val="tx1"/>
                </a:solidFill>
              </a:rPr>
              <a:t>Copyright</a:t>
            </a:r>
          </a:p>
          <a:p>
            <a:pPr lvl="1"/>
            <a:r>
              <a:rPr lang="en-US">
                <a:solidFill>
                  <a:schemeClr val="tx1"/>
                </a:solidFill>
              </a:rPr>
              <a:t>Patents</a:t>
            </a:r>
          </a:p>
          <a:p>
            <a:r>
              <a:rPr lang="en-US">
                <a:solidFill>
                  <a:schemeClr val="tx1"/>
                </a:solidFill>
              </a:rPr>
              <a:t>Digital products</a:t>
            </a:r>
          </a:p>
        </p:txBody>
      </p:sp>
      <p:sp>
        <p:nvSpPr>
          <p:cNvPr id="21"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6983147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Understanding Security Threats</a:t>
            </a:r>
          </a:p>
        </p:txBody>
      </p:sp>
      <p:pic>
        <p:nvPicPr>
          <p:cNvPr id="6" name="Picture 6" descr="Using the NIST CIA Framework For Better Data Security">
            <a:extLst>
              <a:ext uri="{FF2B5EF4-FFF2-40B4-BE49-F238E27FC236}">
                <a16:creationId xmlns:a16="http://schemas.microsoft.com/office/drawing/2014/main" id="{B173D8FF-D9B7-1C19-C666-3648A997A8D2}"/>
              </a:ext>
            </a:extLst>
          </p:cNvPr>
          <p:cNvPicPr>
            <a:picLocks noGrp="1" noChangeAspect="1"/>
          </p:cNvPicPr>
          <p:nvPr>
            <p:ph idx="1"/>
          </p:nvPr>
        </p:nvPicPr>
        <p:blipFill>
          <a:blip r:embed="rId3"/>
          <a:stretch>
            <a:fillRect/>
          </a:stretch>
        </p:blipFill>
        <p:spPr>
          <a:xfrm>
            <a:off x="2561839" y="2456889"/>
            <a:ext cx="4016609" cy="3530600"/>
          </a:xfrm>
        </p:spPr>
      </p:pic>
      <p:sp>
        <p:nvSpPr>
          <p:cNvPr id="7" name="TextBox 6">
            <a:extLst>
              <a:ext uri="{FF2B5EF4-FFF2-40B4-BE49-F238E27FC236}">
                <a16:creationId xmlns:a16="http://schemas.microsoft.com/office/drawing/2014/main" id="{58661B0F-B60C-7F59-CA24-537FF8F99B01}"/>
              </a:ext>
            </a:extLst>
          </p:cNvPr>
          <p:cNvSpPr txBox="1"/>
          <p:nvPr/>
        </p:nvSpPr>
        <p:spPr>
          <a:xfrm>
            <a:off x="4038868" y="616331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CIA Triad</a:t>
            </a:r>
          </a:p>
        </p:txBody>
      </p:sp>
    </p:spTree>
    <p:extLst>
      <p:ext uri="{BB962C8B-B14F-4D97-AF65-F5344CB8AC3E}">
        <p14:creationId xmlns:p14="http://schemas.microsoft.com/office/powerpoint/2010/main" val="438347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Confidentiality Concerns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Snooping</a:t>
            </a:r>
          </a:p>
          <a:p>
            <a:r>
              <a:rPr lang="en-US" sz="1400"/>
              <a:t>Eavesdropping</a:t>
            </a:r>
          </a:p>
          <a:p>
            <a:r>
              <a:rPr lang="en-US" sz="1400"/>
              <a:t>Wiretapping</a:t>
            </a:r>
          </a:p>
          <a:p>
            <a:r>
              <a:rPr lang="en-US" sz="1400"/>
              <a:t>Social Engineering</a:t>
            </a:r>
          </a:p>
          <a:p>
            <a:pPr lvl="1"/>
            <a:r>
              <a:rPr lang="en-US" sz="1400"/>
              <a:t>Phishing</a:t>
            </a:r>
          </a:p>
          <a:p>
            <a:pPr lvl="1"/>
            <a:r>
              <a:rPr lang="en-US" sz="1400"/>
              <a:t>Shoulder surfing</a:t>
            </a:r>
          </a:p>
          <a:p>
            <a:r>
              <a:rPr lang="en-US" sz="1400"/>
              <a:t>Dumpster diving</a:t>
            </a:r>
          </a:p>
        </p:txBody>
      </p:sp>
      <p:pic>
        <p:nvPicPr>
          <p:cNvPr id="4" name="Picture 4" descr="Confidential Information and the Risks of Working from Home - PCS Blog">
            <a:extLst>
              <a:ext uri="{FF2B5EF4-FFF2-40B4-BE49-F238E27FC236}">
                <a16:creationId xmlns:a16="http://schemas.microsoft.com/office/drawing/2014/main" id="{C203E643-E594-0D5B-1F52-8F07AD7C23D6}"/>
              </a:ext>
            </a:extLst>
          </p:cNvPr>
          <p:cNvPicPr>
            <a:picLocks noChangeAspect="1"/>
          </p:cNvPicPr>
          <p:nvPr/>
        </p:nvPicPr>
        <p:blipFill rotWithShape="1">
          <a:blip r:embed="rId3"/>
          <a:srcRect r="24702" b="1"/>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969920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Integrity Concerns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Man-in-the-middle attack</a:t>
            </a:r>
          </a:p>
          <a:p>
            <a:endParaRPr lang="en-US" sz="1400"/>
          </a:p>
          <a:p>
            <a:r>
              <a:rPr lang="en-US" sz="1400"/>
              <a:t>Replay attack</a:t>
            </a:r>
          </a:p>
          <a:p>
            <a:endParaRPr lang="en-US" sz="1400"/>
          </a:p>
          <a:p>
            <a:r>
              <a:rPr lang="en-US" sz="1400"/>
              <a:t>Impersonation</a:t>
            </a:r>
          </a:p>
          <a:p>
            <a:endParaRPr lang="en-US" sz="1400"/>
          </a:p>
          <a:p>
            <a:r>
              <a:rPr lang="en-US" sz="1400"/>
              <a:t>Unauthorized information alteration</a:t>
            </a:r>
          </a:p>
        </p:txBody>
      </p:sp>
      <p:pic>
        <p:nvPicPr>
          <p:cNvPr id="4" name="Picture 4" descr="A picture containing text, watch&#10;&#10;Description automatically generated">
            <a:extLst>
              <a:ext uri="{FF2B5EF4-FFF2-40B4-BE49-F238E27FC236}">
                <a16:creationId xmlns:a16="http://schemas.microsoft.com/office/drawing/2014/main" id="{809E2D9C-F216-A702-8BF2-C7E76EDD5A49}"/>
              </a:ext>
            </a:extLst>
          </p:cNvPr>
          <p:cNvPicPr>
            <a:picLocks noChangeAspect="1"/>
          </p:cNvPicPr>
          <p:nvPr/>
        </p:nvPicPr>
        <p:blipFill rotWithShape="1">
          <a:blip r:embed="rId3"/>
          <a:srcRect r="15289" b="1"/>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304418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Availability Concerns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Denying service</a:t>
            </a:r>
          </a:p>
          <a:p>
            <a:endParaRPr lang="en-US" sz="1400"/>
          </a:p>
          <a:p>
            <a:r>
              <a:rPr lang="en-US" sz="1400"/>
              <a:t>Hardware concerns</a:t>
            </a:r>
          </a:p>
          <a:p>
            <a:pPr lvl="1"/>
            <a:r>
              <a:rPr lang="en-US" sz="1400"/>
              <a:t>Hardware damage</a:t>
            </a:r>
          </a:p>
          <a:p>
            <a:pPr lvl="1"/>
            <a:r>
              <a:rPr lang="en-US" sz="1400"/>
              <a:t>Hardware theft</a:t>
            </a:r>
          </a:p>
          <a:p>
            <a:pPr lvl="1"/>
            <a:endParaRPr lang="en-US" sz="1400"/>
          </a:p>
        </p:txBody>
      </p:sp>
      <p:pic>
        <p:nvPicPr>
          <p:cNvPr id="4" name="Picture 4" descr="Availability-Misweighing Tendency Bias - Ignore Limits">
            <a:extLst>
              <a:ext uri="{FF2B5EF4-FFF2-40B4-BE49-F238E27FC236}">
                <a16:creationId xmlns:a16="http://schemas.microsoft.com/office/drawing/2014/main" id="{435B0F5C-DB86-4603-9BF8-FCC177854620}"/>
              </a:ext>
            </a:extLst>
          </p:cNvPr>
          <p:cNvPicPr>
            <a:picLocks noChangeAspect="1"/>
          </p:cNvPicPr>
          <p:nvPr/>
        </p:nvPicPr>
        <p:blipFill rotWithShape="1">
          <a:blip r:embed="rId3"/>
          <a:srcRect r="2" b="524"/>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7010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Software-Based Security Threats</a:t>
            </a:r>
          </a:p>
        </p:txBody>
      </p:sp>
      <p:sp>
        <p:nvSpPr>
          <p:cNvPr id="3" name="Content Placeholder 2"/>
          <p:cNvSpPr>
            <a:spLocks noGrp="1"/>
          </p:cNvSpPr>
          <p:nvPr>
            <p:ph idx="1"/>
          </p:nvPr>
        </p:nvSpPr>
        <p:spPr>
          <a:xfrm>
            <a:off x="866216" y="2603500"/>
            <a:ext cx="2610790" cy="3416300"/>
          </a:xfrm>
        </p:spPr>
        <p:txBody>
          <a:bodyPr anchor="ctr">
            <a:normAutofit/>
          </a:bodyPr>
          <a:lstStyle/>
          <a:p>
            <a:pPr>
              <a:lnSpc>
                <a:spcPct val="90000"/>
              </a:lnSpc>
            </a:pPr>
            <a:r>
              <a:rPr lang="en-US" sz="1200"/>
              <a:t>OS and Application Exploits</a:t>
            </a:r>
          </a:p>
          <a:p>
            <a:pPr>
              <a:lnSpc>
                <a:spcPct val="90000"/>
              </a:lnSpc>
            </a:pPr>
            <a:r>
              <a:rPr lang="en-US" sz="1200"/>
              <a:t>Viruses</a:t>
            </a:r>
          </a:p>
          <a:p>
            <a:pPr>
              <a:lnSpc>
                <a:spcPct val="90000"/>
              </a:lnSpc>
            </a:pPr>
            <a:r>
              <a:rPr lang="en-US" sz="1200"/>
              <a:t>Worms</a:t>
            </a:r>
          </a:p>
          <a:p>
            <a:pPr>
              <a:lnSpc>
                <a:spcPct val="90000"/>
              </a:lnSpc>
            </a:pPr>
            <a:r>
              <a:rPr lang="en-US" sz="1200"/>
              <a:t>Trojan horses</a:t>
            </a:r>
          </a:p>
          <a:p>
            <a:pPr>
              <a:lnSpc>
                <a:spcPct val="90000"/>
              </a:lnSpc>
            </a:pPr>
            <a:r>
              <a:rPr lang="en-US" sz="1200"/>
              <a:t>Adware</a:t>
            </a:r>
          </a:p>
          <a:p>
            <a:pPr>
              <a:lnSpc>
                <a:spcPct val="90000"/>
              </a:lnSpc>
            </a:pPr>
            <a:r>
              <a:rPr lang="en-US" sz="1200"/>
              <a:t>Spyware</a:t>
            </a:r>
          </a:p>
          <a:p>
            <a:pPr>
              <a:lnSpc>
                <a:spcPct val="90000"/>
              </a:lnSpc>
            </a:pPr>
            <a:r>
              <a:rPr lang="en-US" sz="1200"/>
              <a:t>Ransomware</a:t>
            </a:r>
          </a:p>
          <a:p>
            <a:pPr>
              <a:lnSpc>
                <a:spcPct val="90000"/>
              </a:lnSpc>
            </a:pPr>
            <a:r>
              <a:rPr lang="en-US" sz="1200"/>
              <a:t>Rootkits</a:t>
            </a:r>
          </a:p>
          <a:p>
            <a:pPr>
              <a:lnSpc>
                <a:spcPct val="90000"/>
              </a:lnSpc>
            </a:pPr>
            <a:r>
              <a:rPr lang="en-US" sz="1200"/>
              <a:t>Backdoors</a:t>
            </a:r>
          </a:p>
          <a:p>
            <a:pPr>
              <a:lnSpc>
                <a:spcPct val="90000"/>
              </a:lnSpc>
            </a:pPr>
            <a:r>
              <a:rPr lang="en-US" sz="1200"/>
              <a:t>Spam</a:t>
            </a:r>
          </a:p>
          <a:p>
            <a:pPr>
              <a:lnSpc>
                <a:spcPct val="90000"/>
              </a:lnSpc>
            </a:pPr>
            <a:r>
              <a:rPr lang="en-US" sz="1200"/>
              <a:t>Password cracking</a:t>
            </a:r>
          </a:p>
        </p:txBody>
      </p:sp>
      <p:pic>
        <p:nvPicPr>
          <p:cNvPr id="4" name="Picture 4" descr="A picture containing text, electronics, computer&#10;&#10;Description automatically generated">
            <a:extLst>
              <a:ext uri="{FF2B5EF4-FFF2-40B4-BE49-F238E27FC236}">
                <a16:creationId xmlns:a16="http://schemas.microsoft.com/office/drawing/2014/main" id="{B81676CC-613E-5F0C-67C7-A0EE3F48CA74}"/>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479" r="2" b="20000"/>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6706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t>Understanding Access Control</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Triple A:</a:t>
            </a:r>
          </a:p>
          <a:p>
            <a:pPr lvl="1"/>
            <a:r>
              <a:rPr lang="en-US" sz="1400"/>
              <a:t>Authentication</a:t>
            </a:r>
          </a:p>
          <a:p>
            <a:pPr lvl="1"/>
            <a:r>
              <a:rPr lang="en-US" sz="1400"/>
              <a:t>Authorization</a:t>
            </a:r>
          </a:p>
          <a:p>
            <a:pPr lvl="1"/>
            <a:r>
              <a:rPr lang="en-US" sz="1400"/>
              <a:t>Accounting</a:t>
            </a:r>
          </a:p>
          <a:p>
            <a:pPr lvl="1"/>
            <a:r>
              <a:rPr lang="en-US" sz="1400"/>
              <a:t>(and non-repudiation)</a:t>
            </a:r>
          </a:p>
        </p:txBody>
      </p:sp>
      <p:pic>
        <p:nvPicPr>
          <p:cNvPr id="7" name="Picture 7">
            <a:extLst>
              <a:ext uri="{FF2B5EF4-FFF2-40B4-BE49-F238E27FC236}">
                <a16:creationId xmlns:a16="http://schemas.microsoft.com/office/drawing/2014/main" id="{320C15DF-225D-30B1-2BE1-E55A2C7EE32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3240" r="13825" b="-6"/>
          <a:stretch/>
        </p:blipFill>
        <p:spPr>
          <a:xfrm>
            <a:off x="3738717" y="2775951"/>
            <a:ext cx="2248153" cy="3067163"/>
          </a:xfrm>
          <a:prstGeom prst="roundRect">
            <a:avLst>
              <a:gd name="adj" fmla="val 1858"/>
            </a:avLst>
          </a:prstGeom>
          <a:effectLst>
            <a:outerShdw blurRad="50800" dist="50800" dir="5400000" algn="tl" rotWithShape="0">
              <a:srgbClr val="000000">
                <a:alpha val="43000"/>
              </a:srgbClr>
            </a:outerShdw>
          </a:effectLst>
        </p:spPr>
      </p:pic>
      <p:pic>
        <p:nvPicPr>
          <p:cNvPr id="4" name="Picture 4" descr="A picture containing text, person, electronics, hand&#10;&#10;Description automatically generated">
            <a:extLst>
              <a:ext uri="{FF2B5EF4-FFF2-40B4-BE49-F238E27FC236}">
                <a16:creationId xmlns:a16="http://schemas.microsoft.com/office/drawing/2014/main" id="{6D84703A-6382-3B04-900E-8E0BAA00DF4E}"/>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r="26703" b="1"/>
          <a:stretch/>
        </p:blipFill>
        <p:spPr>
          <a:xfrm>
            <a:off x="6109665" y="2775951"/>
            <a:ext cx="2248153" cy="3067163"/>
          </a:xfrm>
          <a:prstGeom prst="roundRect">
            <a:avLst>
              <a:gd name="adj" fmla="val 1858"/>
            </a:avLst>
          </a:prstGeom>
          <a:effectLst>
            <a:outerShdw blurRad="50800" dist="50800" dir="5400000" algn="tl" rotWithShape="0">
              <a:srgbClr val="000000">
                <a:alpha val="43000"/>
              </a:srgbClr>
            </a:outerShdw>
          </a:effectLst>
        </p:spPr>
      </p:pic>
      <p:sp>
        <p:nvSpPr>
          <p:cNvPr id="8" name="TextBox 7">
            <a:extLst>
              <a:ext uri="{FF2B5EF4-FFF2-40B4-BE49-F238E27FC236}">
                <a16:creationId xmlns:a16="http://schemas.microsoft.com/office/drawing/2014/main" id="{4BCE1DCF-BAA4-9AA5-3E9C-F0821AE91BE0}"/>
              </a:ext>
            </a:extLst>
          </p:cNvPr>
          <p:cNvSpPr txBox="1"/>
          <p:nvPr/>
        </p:nvSpPr>
        <p:spPr>
          <a:xfrm>
            <a:off x="6583684" y="6657945"/>
            <a:ext cx="2560316"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4">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2115148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5573</Words>
  <Application>Microsoft Office PowerPoint</Application>
  <PresentationFormat>On-screen Show (4:3)</PresentationFormat>
  <Paragraphs>419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Times New Roman</vt:lpstr>
      <vt:lpstr>Wingdings 3</vt:lpstr>
      <vt:lpstr>Ion Boardroom</vt:lpstr>
      <vt:lpstr>IT Fundamentals </vt:lpstr>
      <vt:lpstr>Understanding Hackers and Motives</vt:lpstr>
      <vt:lpstr>The Value of Data</vt:lpstr>
      <vt:lpstr>Understanding Security Threats</vt:lpstr>
      <vt:lpstr>Confidentiality Concerns</vt:lpstr>
      <vt:lpstr>Integrity Concerns</vt:lpstr>
      <vt:lpstr>Availability Concerns</vt:lpstr>
      <vt:lpstr>Software-Based Security Threats</vt:lpstr>
      <vt:lpstr>Understanding Access Control</vt:lpstr>
      <vt:lpstr>Authentication</vt:lpstr>
      <vt:lpstr>Authorization</vt:lpstr>
      <vt:lpstr>Accounting</vt:lpstr>
      <vt:lpstr>Chapter 9: Security Concepts and Threats</vt:lpstr>
      <vt:lpstr>Chapter 9: Security Concepts and Threats (con’t)</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141</cp:revision>
  <dcterms:created xsi:type="dcterms:W3CDTF">2013-06-05T20:52:46Z</dcterms:created>
  <dcterms:modified xsi:type="dcterms:W3CDTF">2023-09-05T20:01:21Z</dcterms:modified>
</cp:coreProperties>
</file>