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8" r:id="rId2"/>
    <p:sldId id="261" r:id="rId3"/>
    <p:sldId id="262" r:id="rId4"/>
    <p:sldId id="263" r:id="rId5"/>
    <p:sldId id="264" r:id="rId6"/>
    <p:sldId id="265" r:id="rId7"/>
    <p:sldId id="266" r:id="rId8"/>
    <p:sldId id="267" r:id="rId9"/>
    <p:sldId id="268" r:id="rId10"/>
    <p:sldId id="259"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E2438C2-7589-466A-D0B2-7E4068092F2A}" v="46" dt="2023-04-18T16:36:28.205"/>
    <p1510:client id="{CCAF7282-202A-BD21-849C-410BC29F4C8A}" v="18" dt="2023-04-12T17:59:24.537"/>
    <p1510:client id="{DBFD3E58-92DE-9E47-6EA7-BCEF79ABFDE2}" v="1" dt="2023-05-04T15:31:54.637"/>
    <p1510:client id="{DFD09F36-A4FA-ABD0-F536-27957F293F64}" v="19" dt="2023-08-30T21:54:54.3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56" autoAdjust="0"/>
    <p:restoredTop sz="86443" autoAdjust="0"/>
  </p:normalViewPr>
  <p:slideViewPr>
    <p:cSldViewPr>
      <p:cViewPr varScale="1">
        <p:scale>
          <a:sx n="95" d="100"/>
          <a:sy n="95" d="100"/>
        </p:scale>
        <p:origin x="1584" y="78"/>
      </p:cViewPr>
      <p:guideLst>
        <p:guide orient="horz" pos="2160"/>
        <p:guide pos="2880"/>
      </p:guideLst>
    </p:cSldViewPr>
  </p:slideViewPr>
  <p:outlineViewPr>
    <p:cViewPr>
      <p:scale>
        <a:sx n="33" d="100"/>
        <a:sy n="33" d="100"/>
      </p:scale>
      <p:origin x="36" y="1459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6EAF1B-7AFA-4FED-BE15-B45A2E3AC6F5}" type="datetimeFigureOut">
              <a:rPr lang="en-US" smtClean="0"/>
              <a:t>9/5/2023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5540E0-A613-4087-86B8-AF1BB0E11693}" type="slidenum">
              <a:rPr lang="en-US" smtClean="0"/>
              <a:t>‹#›</a:t>
            </a:fld>
            <a:endParaRPr lang="en-US"/>
          </a:p>
        </p:txBody>
      </p:sp>
    </p:spTree>
    <p:extLst>
      <p:ext uri="{BB962C8B-B14F-4D97-AF65-F5344CB8AC3E}">
        <p14:creationId xmlns:p14="http://schemas.microsoft.com/office/powerpoint/2010/main" val="22129185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010E2AE0-5C15-49BD-99C9-4FD89764F1A2}" type="slidenum">
              <a:rPr lang="en-US" altLang="en-US" sz="1200" smtClean="0"/>
              <a:pPr/>
              <a:t>1</a:t>
            </a:fld>
            <a:endParaRPr lang="en-US" altLang="en-US" sz="120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eaLnBrk="0" fontAlgn="base" hangingPunct="0">
              <a:spcBef>
                <a:spcPct val="0"/>
              </a:spcBef>
              <a:spcAft>
                <a:spcPct val="0"/>
              </a:spcAft>
              <a:defRPr sz="2400">
                <a:solidFill>
                  <a:schemeClr val="tx1"/>
                </a:solidFill>
                <a:latin typeface="Times New Roman" charset="0"/>
              </a:defRPr>
            </a:lvl6pPr>
            <a:lvl7pPr marL="2971800" indent="-228600" eaLnBrk="0" fontAlgn="base" hangingPunct="0">
              <a:spcBef>
                <a:spcPct val="0"/>
              </a:spcBef>
              <a:spcAft>
                <a:spcPct val="0"/>
              </a:spcAft>
              <a:defRPr sz="2400">
                <a:solidFill>
                  <a:schemeClr val="tx1"/>
                </a:solidFill>
                <a:latin typeface="Times New Roman" charset="0"/>
              </a:defRPr>
            </a:lvl7pPr>
            <a:lvl8pPr marL="3429000" indent="-228600" eaLnBrk="0" fontAlgn="base" hangingPunct="0">
              <a:spcBef>
                <a:spcPct val="0"/>
              </a:spcBef>
              <a:spcAft>
                <a:spcPct val="0"/>
              </a:spcAft>
              <a:defRPr sz="2400">
                <a:solidFill>
                  <a:schemeClr val="tx1"/>
                </a:solidFill>
                <a:latin typeface="Times New Roman" charset="0"/>
              </a:defRPr>
            </a:lvl8pPr>
            <a:lvl9pPr marL="3886200" indent="-228600" eaLnBrk="0" fontAlgn="base" hangingPunct="0">
              <a:spcBef>
                <a:spcPct val="0"/>
              </a:spcBef>
              <a:spcAft>
                <a:spcPct val="0"/>
              </a:spcAft>
              <a:defRPr sz="2400">
                <a:solidFill>
                  <a:schemeClr val="tx1"/>
                </a:solidFill>
                <a:latin typeface="Times New Roman" charset="0"/>
              </a:defRPr>
            </a:lvl9pPr>
          </a:lstStyle>
          <a:p>
            <a:fld id="{33C3C238-9A65-4388-B9FF-37F08954E1EF}" type="slidenum">
              <a:rPr lang="en-US" altLang="en-US" sz="1200" smtClean="0"/>
              <a:pPr/>
              <a:t>10</a:t>
            </a:fld>
            <a:endParaRPr lang="en-US" altLang="en-US" sz="1200"/>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**Database Concepts and Purpose:**</a:t>
            </a:r>
          </a:p>
          <a:p>
            <a:r>
              <a:rPr lang="en-US"/>
              <a:t>A database is a structured collection of data that is organized, stored, and managed for efficient retrieval and manipulation. Its purpose is to provide a reliable and efficient way to store, retrieve, and manage large volumes of data while ensuring data integrity, security, and accessibility. Databases are used in various applications, from small-scale projects to enterprise-level systems, to store and manage data in a structured and organized manner.</a:t>
            </a:r>
          </a:p>
          <a:p>
            <a:r>
              <a:rPr lang="en-US"/>
              <a:t> </a:t>
            </a:r>
          </a:p>
          <a:p>
            <a:r>
              <a:rPr lang="en-US"/>
              <a:t>**Usage of Database:**</a:t>
            </a:r>
          </a:p>
          <a:p>
            <a:r>
              <a:rPr lang="en-US"/>
              <a:t>Databases serve multiple functions in different contexts:</a:t>
            </a:r>
          </a:p>
          <a:p>
            <a:r>
              <a:rPr lang="en-US"/>
              <a:t>- **Creation:** Databases are used to create structured repositories for data, allowing easy organization and categorization.</a:t>
            </a:r>
          </a:p>
          <a:p>
            <a:r>
              <a:rPr lang="en-US"/>
              <a:t>- **Import/Input:** Data can be imported or input into databases, ensuring accuracy and consistency.</a:t>
            </a:r>
          </a:p>
          <a:p>
            <a:r>
              <a:rPr lang="en-US"/>
              <a:t>- **Query:** Users can retrieve specific information from the database using queries, enabling efficient data retrieval.</a:t>
            </a:r>
          </a:p>
          <a:p>
            <a:r>
              <a:rPr lang="en-US"/>
              <a:t>- **Reports:** Databases enable the generation of reports summarizing or analyzing stored data.</a:t>
            </a:r>
          </a:p>
          <a:p>
            <a:r>
              <a:rPr lang="en-US"/>
              <a:t>  </a:t>
            </a:r>
          </a:p>
          <a:p>
            <a:r>
              <a:rPr lang="en-US"/>
              <a:t>**Flat File vs. Database:**</a:t>
            </a:r>
          </a:p>
          <a:p>
            <a:r>
              <a:rPr lang="en-US"/>
              <a:t>A flat file is a simple file that contains data without any structured relationships, while a database is a more sophisticated system that organizes data into tables with defined relationships. Databases offer advantages in terms of data integrity, efficient querying, and scalability over flat files.</a:t>
            </a:r>
          </a:p>
          <a:p>
            <a:r>
              <a:rPr lang="en-US"/>
              <a:t> </a:t>
            </a:r>
          </a:p>
          <a:p>
            <a:r>
              <a:rPr lang="en-US"/>
              <a:t>**Multiple Concurrent Users:**</a:t>
            </a:r>
          </a:p>
          <a:p>
            <a:r>
              <a:rPr lang="en-US"/>
              <a:t>Databases can handle multiple users simultaneously, allowing various users to access and modify data concurrently. This is crucial for applications used by many users simultaneously.</a:t>
            </a:r>
          </a:p>
          <a:p>
            <a:r>
              <a:rPr lang="en-US"/>
              <a:t> </a:t>
            </a:r>
          </a:p>
          <a:p>
            <a:r>
              <a:rPr lang="en-US"/>
              <a:t>**Scalability and Speed:**</a:t>
            </a:r>
          </a:p>
          <a:p>
            <a:r>
              <a:rPr lang="en-US"/>
              <a:t>Databases can scale to handle large amounts of data and a growing number of users. They are optimized for quick data retrieval and manipulation, ensuring efficient performance even as the dataset grows.</a:t>
            </a:r>
          </a:p>
          <a:p>
            <a:r>
              <a:rPr lang="en-US"/>
              <a:t> </a:t>
            </a:r>
          </a:p>
          <a:p>
            <a:r>
              <a:rPr lang="en-US"/>
              <a:t>**Variety of Data and Records:**</a:t>
            </a:r>
          </a:p>
          <a:p>
            <a:r>
              <a:rPr lang="en-US"/>
              <a:t>Databases accommodate a variety of data types, such as text, numbers, dates, images, and more. Data is organized into records, which represent individual instances or entities in a dataset.</a:t>
            </a:r>
          </a:p>
          <a:p>
            <a:r>
              <a:rPr lang="en-US"/>
              <a:t> </a:t>
            </a:r>
          </a:p>
          <a:p>
            <a:r>
              <a:rPr lang="en-US"/>
              <a:t>**Storage and Data Persistence:**</a:t>
            </a:r>
          </a:p>
          <a:p>
            <a:r>
              <a:rPr lang="en-US"/>
              <a:t>Databases store data on persistent storage, such as hard drives or cloud storage, ensuring data is retained even after the system is powered off. This enables data to be available for future use.</a:t>
            </a:r>
          </a:p>
          <a:p>
            <a:r>
              <a:rPr lang="en-US"/>
              <a:t> </a:t>
            </a:r>
          </a:p>
          <a:p>
            <a:r>
              <a:rPr lang="en-US"/>
              <a:t>**Structured vs. Semi-Structured vs. Non-Structured Databases:**</a:t>
            </a:r>
          </a:p>
          <a:p>
            <a:r>
              <a:rPr lang="en-US"/>
              <a:t>- **Structured:** Data is organized in predefined tables with well-defined relationships (e.g., relational databases).</a:t>
            </a:r>
          </a:p>
          <a:p>
            <a:r>
              <a:rPr lang="en-US"/>
              <a:t>- **Semi-Structured:** Data has some structure but allows for flexible schemas (e.g., document databases like MongoDB).</a:t>
            </a:r>
          </a:p>
          <a:p>
            <a:r>
              <a:rPr lang="en-US"/>
              <a:t>- **Non-Structured:** Data has no specific structure and can be stored in various formats (e.g., key-value databases like Redis).</a:t>
            </a:r>
          </a:p>
          <a:p>
            <a:r>
              <a:rPr lang="en-US"/>
              <a:t> </a:t>
            </a:r>
          </a:p>
          <a:p>
            <a:r>
              <a:rPr lang="en-US"/>
              <a:t>**Relational Databases:**</a:t>
            </a:r>
          </a:p>
          <a:p>
            <a:r>
              <a:rPr lang="en-US"/>
              <a:t>- Managed by an RDBMS (Relational Database Management System).</a:t>
            </a:r>
          </a:p>
          <a:p>
            <a:r>
              <a:rPr lang="en-US"/>
              <a:t>- Data is organized into tables with rows (records) and columns (fields).</a:t>
            </a:r>
          </a:p>
          <a:p>
            <a:r>
              <a:rPr lang="en-US"/>
              <a:t>- Relationships are established using primary keys and foreign keys.</a:t>
            </a:r>
          </a:p>
          <a:p>
            <a:r>
              <a:rPr lang="en-US"/>
              <a:t>- Schema defines the structure of the database.</a:t>
            </a:r>
          </a:p>
          <a:p>
            <a:r>
              <a:rPr lang="en-US"/>
              <a:t> </a:t>
            </a:r>
          </a:p>
          <a:p>
            <a:r>
              <a:rPr lang="en-US"/>
              <a:t>**Non-Relational Databases:**</a:t>
            </a:r>
          </a:p>
          <a:p>
            <a:r>
              <a:rPr lang="en-US"/>
              <a:t>- Managed by various DBMS types.</a:t>
            </a:r>
          </a:p>
          <a:p>
            <a:r>
              <a:rPr lang="en-US"/>
              <a:t>- Different structures, like key/value or document-based.</a:t>
            </a:r>
          </a:p>
          <a:p>
            <a:r>
              <a:rPr lang="en-US"/>
              <a:t>- Suitable for unstructured or semi-structured data.</a:t>
            </a:r>
          </a:p>
          <a:p>
            <a:r>
              <a:rPr lang="en-US"/>
              <a:t>- More flexible than relational databases.</a:t>
            </a:r>
          </a:p>
          <a:p>
            <a:r>
              <a:rPr lang="en-US"/>
              <a:t> </a:t>
            </a:r>
          </a:p>
          <a:p>
            <a:r>
              <a:rPr lang="en-US"/>
              <a:t>**Methods to Interface with Databases:**</a:t>
            </a:r>
          </a:p>
          <a:p>
            <a:r>
              <a:rPr lang="en-US"/>
              <a:t>- **Relational Methods:** Used with relational databases, including data manipulation (select, insert, delete, update) and data definition (create, alter, drop).</a:t>
            </a:r>
          </a:p>
          <a:p>
            <a:r>
              <a:rPr lang="en-US"/>
              <a:t>- **Programmatic Access:** APIs and programming languages allow developers to interact with databases using code.</a:t>
            </a:r>
          </a:p>
          <a:p>
            <a:r>
              <a:rPr lang="en-US"/>
              <a:t>- **User Interface/Utility Access:** Users can interact with databases through user-friendly interfaces or utilities.</a:t>
            </a:r>
          </a:p>
          <a:p>
            <a:r>
              <a:rPr lang="en-US"/>
              <a:t>- **Query/Report Builders:** Tools for creating queries and reports without writing code.</a:t>
            </a:r>
          </a:p>
          <a:p>
            <a:r>
              <a:rPr lang="en-US"/>
              <a:t>- **Export/Import:** Moving data between databases or applications.</a:t>
            </a:r>
          </a:p>
          <a:p>
            <a:r>
              <a:rPr lang="en-US"/>
              <a:t>- **Database Dump:** Creating a snapshot of the database's structure and data.</a:t>
            </a:r>
          </a:p>
          <a:p>
            <a:r>
              <a:rPr lang="en-US"/>
              <a:t>- **Backup:** Creating copies of the database to prevent data loss.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Databases are used in various scenarios when specific requirements and factors come into play:</a:t>
            </a:r>
          </a:p>
          <a:p>
            <a:r>
              <a:rPr lang="en-US" dirty="0"/>
              <a:t> </a:t>
            </a:r>
            <a:endParaRPr lang="en-US" dirty="0">
              <a:cs typeface="Calibri"/>
            </a:endParaRPr>
          </a:p>
          <a:p>
            <a:r>
              <a:rPr lang="en-US" dirty="0"/>
              <a:t>**Multiple Concurrent Users:** Databases are designed to handle multiple users accessing and manipulating data simultaneously. They provide mechanisms to ensure data integrity and prevent conflicts when multiple users are interacting with the same data.</a:t>
            </a:r>
            <a:endParaRPr lang="en-US" dirty="0">
              <a:cs typeface="Calibri"/>
            </a:endParaRPr>
          </a:p>
          <a:p>
            <a:r>
              <a:rPr lang="en-US" dirty="0"/>
              <a:t> </a:t>
            </a:r>
            <a:endParaRPr lang="en-US" dirty="0">
              <a:cs typeface="Calibri"/>
            </a:endParaRPr>
          </a:p>
          <a:p>
            <a:r>
              <a:rPr lang="en-US" dirty="0"/>
              <a:t>**Scalability:** As your data grows, databases can be scaled to accommodate increasing amounts of information. This can be done by optimizing the database design, adding more hardware resources, or using techniques like sharding and replication.</a:t>
            </a:r>
            <a:endParaRPr lang="en-US" dirty="0">
              <a:cs typeface="Calibri"/>
            </a:endParaRPr>
          </a:p>
          <a:p>
            <a:r>
              <a:rPr lang="en-US" dirty="0"/>
              <a:t> </a:t>
            </a:r>
            <a:endParaRPr lang="en-US" dirty="0">
              <a:cs typeface="Calibri"/>
            </a:endParaRPr>
          </a:p>
          <a:p>
            <a:r>
              <a:rPr lang="en-US" dirty="0"/>
              <a:t>**Speed:** Databases are optimized for fast data retrieval and manipulation. They use indexing, caching, and query optimization techniques to ensure that even with large amounts of data, operations are performed efficiently.</a:t>
            </a:r>
            <a:endParaRPr lang="en-US" dirty="0">
              <a:cs typeface="Calibri"/>
            </a:endParaRPr>
          </a:p>
          <a:p>
            <a:r>
              <a:rPr lang="en-US" dirty="0"/>
              <a:t> </a:t>
            </a:r>
            <a:endParaRPr lang="en-US" dirty="0">
              <a:cs typeface="Calibri"/>
            </a:endParaRPr>
          </a:p>
          <a:p>
            <a:r>
              <a:rPr lang="en-US" dirty="0"/>
              <a:t>**Variety of Data:** Databases can handle various types of data, including structured, semi-structured, and unstructured data. This makes them suitable for scenarios where you're dealing with different data formats, such as text, images, and videos.</a:t>
            </a:r>
            <a:endParaRPr lang="en-US" dirty="0">
              <a:cs typeface="Calibri"/>
            </a:endParaRPr>
          </a:p>
          <a:p>
            <a:r>
              <a:rPr lang="en-US" dirty="0"/>
              <a:t> </a:t>
            </a:r>
            <a:endParaRPr lang="en-US" dirty="0">
              <a:cs typeface="Calibri"/>
            </a:endParaRPr>
          </a:p>
          <a:p>
            <a:r>
              <a:rPr lang="en-US" dirty="0"/>
              <a:t>**Number of Records:** When you have a large number of records that need to be organized and searched efficiently, databases provide a structured way to manage and query these records.</a:t>
            </a:r>
            <a:endParaRPr lang="en-US" dirty="0">
              <a:cs typeface="Calibri"/>
            </a:endParaRPr>
          </a:p>
          <a:p>
            <a:r>
              <a:rPr lang="en-US" dirty="0"/>
              <a:t> </a:t>
            </a:r>
            <a:endParaRPr lang="en-US" dirty="0">
              <a:cs typeface="Calibri"/>
            </a:endParaRPr>
          </a:p>
          <a:p>
            <a:r>
              <a:rPr lang="en-US" dirty="0"/>
              <a:t>**Data Persistence:** Databases offer data persistence, meaning that data is stored and preserved even after the application or system is shut down. This is crucial for applications that need to retain information over time.</a:t>
            </a:r>
            <a:endParaRPr lang="en-US" dirty="0">
              <a:cs typeface="Calibri"/>
            </a:endParaRPr>
          </a:p>
          <a:p>
            <a:r>
              <a:rPr lang="en-US" dirty="0"/>
              <a:t> </a:t>
            </a:r>
            <a:endParaRPr lang="en-US" dirty="0">
              <a:cs typeface="Calibri"/>
            </a:endParaRPr>
          </a:p>
          <a:p>
            <a:r>
              <a:rPr lang="en-US" dirty="0"/>
              <a:t>**Security:** Databases provide security features to control access to data. They allow you to define user roles and permissions, ensuring that only authorized users can access, modify, or delete specific data.</a:t>
            </a:r>
            <a:endParaRPr lang="en-US" dirty="0">
              <a:cs typeface="Calibri"/>
            </a:endParaRPr>
          </a:p>
          <a:p>
            <a:r>
              <a:rPr lang="en-US" dirty="0"/>
              <a:t> </a:t>
            </a:r>
            <a:endParaRPr lang="en-US" dirty="0">
              <a:cs typeface="Calibri"/>
            </a:endParaRPr>
          </a:p>
          <a:p>
            <a:r>
              <a:rPr lang="en-US" dirty="0"/>
              <a:t>In summary, databases are valuable when you have to manage a significant amount of data, accommodate multiple users, ensure data integrity, and provide efficient ways to retrieve and manipulate information. They're essential for applications that need to store, organize, and access data reliably and securely.</a:t>
            </a:r>
            <a:endParaRPr lang="en-US" dirty="0">
              <a:cs typeface="Calibri"/>
            </a:endParaRPr>
          </a:p>
        </p:txBody>
      </p:sp>
      <p:sp>
        <p:nvSpPr>
          <p:cNvPr id="4" name="Slide Number Placeholder 3"/>
          <p:cNvSpPr>
            <a:spLocks noGrp="1"/>
          </p:cNvSpPr>
          <p:nvPr>
            <p:ph type="sldNum" sz="quarter" idx="5"/>
          </p:nvPr>
        </p:nvSpPr>
        <p:spPr/>
        <p:txBody>
          <a:bodyPr/>
          <a:lstStyle/>
          <a:p>
            <a:fld id="{6D5540E0-A613-4087-86B8-AF1BB0E11693}" type="slidenum">
              <a:rPr lang="en-US" smtClean="0"/>
              <a:t>2</a:t>
            </a:fld>
            <a:endParaRPr lang="en-US"/>
          </a:p>
        </p:txBody>
      </p:sp>
    </p:spTree>
    <p:extLst>
      <p:ext uri="{BB962C8B-B14F-4D97-AF65-F5344CB8AC3E}">
        <p14:creationId xmlns:p14="http://schemas.microsoft.com/office/powerpoint/2010/main" val="2580373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Relational databases are a type of database management system (DBMS) that organize and store data in a structured manner using a system of tables with rows and columns. They are managed by a relational database management system (RDBMS), which provides the tools and mechanisms to create, modify, and query the database.</a:t>
            </a:r>
          </a:p>
          <a:p>
            <a:r>
              <a:rPr lang="en-US" dirty="0"/>
              <a:t> </a:t>
            </a:r>
            <a:endParaRPr lang="en-US" dirty="0">
              <a:cs typeface="Calibri"/>
            </a:endParaRPr>
          </a:p>
          <a:p>
            <a:r>
              <a:rPr lang="en-US" dirty="0"/>
              <a:t>**Schema:** The schema of a relational database defines its structure and organization. It includes two main components:</a:t>
            </a:r>
            <a:endParaRPr lang="en-US" dirty="0">
              <a:cs typeface="Calibri"/>
            </a:endParaRPr>
          </a:p>
          <a:p>
            <a:r>
              <a:rPr lang="en-US" dirty="0"/>
              <a:t> </a:t>
            </a:r>
            <a:endParaRPr lang="en-US" dirty="0">
              <a:cs typeface="Calibri"/>
            </a:endParaRPr>
          </a:p>
          <a:p>
            <a:r>
              <a:rPr lang="en-US" dirty="0"/>
              <a:t>- **Logical Schema:** The logical schema describes the high-level structure of the database, including the tables, their relationships, and the attributes (columns) they contain. It defines the logical view of the data and how it's organized conceptually.</a:t>
            </a:r>
            <a:endParaRPr lang="en-US" dirty="0">
              <a:cs typeface="Calibri"/>
            </a:endParaRPr>
          </a:p>
          <a:p>
            <a:r>
              <a:rPr lang="en-US" dirty="0"/>
              <a:t> </a:t>
            </a:r>
            <a:endParaRPr lang="en-US" dirty="0">
              <a:cs typeface="Calibri"/>
            </a:endParaRPr>
          </a:p>
          <a:p>
            <a:r>
              <a:rPr lang="en-US" dirty="0"/>
              <a:t>- **Physical Schema:** The physical schema describes how the data is actually stored on the underlying hardware. It includes details about storage mechanisms, indexing, and access paths. The physical schema focuses on the technical implementation of the database on the storage devices.</a:t>
            </a:r>
            <a:endParaRPr lang="en-US" dirty="0">
              <a:cs typeface="Calibri"/>
            </a:endParaRPr>
          </a:p>
          <a:p>
            <a:r>
              <a:rPr lang="en-US" dirty="0"/>
              <a:t> </a:t>
            </a:r>
            <a:endParaRPr lang="en-US" dirty="0">
              <a:cs typeface="Calibri"/>
            </a:endParaRPr>
          </a:p>
          <a:p>
            <a:r>
              <a:rPr lang="en-US" dirty="0"/>
              <a:t>Relational databases use a structured query language (SQL) to interact with the data. SQL allows you to create tables, define relationships, insert, update, and delete data, and perform complex queries to retrieve specific information from the database.</a:t>
            </a:r>
            <a:endParaRPr lang="en-US" dirty="0">
              <a:cs typeface="Calibri"/>
            </a:endParaRPr>
          </a:p>
          <a:p>
            <a:r>
              <a:rPr lang="en-US" dirty="0"/>
              <a:t> </a:t>
            </a:r>
            <a:endParaRPr lang="en-US" dirty="0">
              <a:cs typeface="Calibri"/>
            </a:endParaRPr>
          </a:p>
          <a:p>
            <a:r>
              <a:rPr lang="en-US" dirty="0"/>
              <a:t>The key concepts of relational databases include tables, rows (records), columns (attributes), primary keys, foreign keys, and normalization. Tables represent entities in the real world, rows contain individual records, and columns hold specific pieces of information. Primary keys uniquely identify each row in a table, and foreign keys establish relationships between tables.</a:t>
            </a:r>
            <a:endParaRPr lang="en-US" dirty="0">
              <a:cs typeface="Calibri"/>
            </a:endParaRPr>
          </a:p>
          <a:p>
            <a:r>
              <a:rPr lang="en-US" dirty="0"/>
              <a:t> </a:t>
            </a:r>
            <a:endParaRPr lang="en-US" dirty="0">
              <a:cs typeface="Calibri"/>
            </a:endParaRPr>
          </a:p>
          <a:p>
            <a:r>
              <a:rPr lang="en-US" dirty="0"/>
              <a:t>Relational databases excel at managing structured data with well-defined relationships, making them suitable for applications that require data consistency, integrity, and complex querying capabilities. However, they may not be the best choice for scenarios with highly unstructured or hierarchical data.</a:t>
            </a:r>
          </a:p>
        </p:txBody>
      </p:sp>
      <p:sp>
        <p:nvSpPr>
          <p:cNvPr id="4" name="Slide Number Placeholder 3"/>
          <p:cNvSpPr>
            <a:spLocks noGrp="1"/>
          </p:cNvSpPr>
          <p:nvPr>
            <p:ph type="sldNum" sz="quarter" idx="5"/>
          </p:nvPr>
        </p:nvSpPr>
        <p:spPr/>
        <p:txBody>
          <a:bodyPr/>
          <a:lstStyle/>
          <a:p>
            <a:fld id="{6D5540E0-A613-4087-86B8-AF1BB0E11693}" type="slidenum">
              <a:rPr lang="en-US" smtClean="0"/>
              <a:t>3</a:t>
            </a:fld>
            <a:endParaRPr lang="en-US"/>
          </a:p>
        </p:txBody>
      </p:sp>
    </p:spTree>
    <p:extLst>
      <p:ext uri="{BB962C8B-B14F-4D97-AF65-F5344CB8AC3E}">
        <p14:creationId xmlns:p14="http://schemas.microsoft.com/office/powerpoint/2010/main" val="10990241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Relational databases are ideal for scenarios where structured data needs to be organized, stored, and efficiently managed. They provide a strong foundation for applications that require consistent and well-defined data relationships. Here are some situations where relational databases are commonly used:</a:t>
            </a:r>
          </a:p>
          <a:p>
            <a:r>
              <a:rPr lang="en-US" dirty="0"/>
              <a:t> </a:t>
            </a:r>
            <a:endParaRPr lang="en-US" dirty="0">
              <a:cs typeface="Calibri"/>
            </a:endParaRPr>
          </a:p>
          <a:p>
            <a:r>
              <a:rPr lang="en-US"/>
              <a:t>**1. Structured Data:** When dealing with structured data, where information can be organized into tables, fields (columns), and records (rows), relational databases are a good choice. This includes scenarios such as managing customer information, product inventory, financial transactions, and employee records.</a:t>
            </a:r>
          </a:p>
          <a:p>
            <a:r>
              <a:rPr lang="en-US" dirty="0"/>
              <a:t> </a:t>
            </a:r>
            <a:endParaRPr lang="en-US" dirty="0">
              <a:cs typeface="Calibri"/>
            </a:endParaRPr>
          </a:p>
          <a:p>
            <a:r>
              <a:rPr lang="en-US"/>
              <a:t>**2. Data Integrity and Consistency:** Relational databases excel at enforcing data integrity through constraints and rules. If maintaining accurate and consistent data is crucial for your application, such as preventing duplicate entries or maintaining referential integrity, a relational database can help maintain data quality.</a:t>
            </a:r>
          </a:p>
          <a:p>
            <a:r>
              <a:rPr lang="en-US" dirty="0"/>
              <a:t> </a:t>
            </a:r>
            <a:endParaRPr lang="en-US" dirty="0">
              <a:cs typeface="Calibri"/>
            </a:endParaRPr>
          </a:p>
          <a:p>
            <a:r>
              <a:rPr lang="en-US"/>
              <a:t>**3. Complex Queries:** When your application requires complex querying and reporting capabilities, relational databases are well-suited. SQL allows you to perform various types of queries, filtering, sorting, and aggregation to extract specific information from your data.</a:t>
            </a:r>
          </a:p>
          <a:p>
            <a:r>
              <a:rPr lang="en-US" dirty="0"/>
              <a:t> </a:t>
            </a:r>
            <a:endParaRPr lang="en-US" dirty="0">
              <a:cs typeface="Calibri"/>
            </a:endParaRPr>
          </a:p>
          <a:p>
            <a:r>
              <a:rPr lang="en-US" dirty="0"/>
              <a:t>**4. Multi-User Environments:** Relational databases are designed to handle multiple concurrent users accessing and modifying data simultaneously. This makes them suitable for applications used by many users, such as e-commerce platforms, content management systems, and enterprise resource planning (ERP) systems.</a:t>
            </a:r>
            <a:endParaRPr lang="en-US" dirty="0">
              <a:cs typeface="Calibri"/>
            </a:endParaRPr>
          </a:p>
          <a:p>
            <a:r>
              <a:rPr lang="en-US" dirty="0"/>
              <a:t> </a:t>
            </a:r>
            <a:endParaRPr lang="en-US" dirty="0">
              <a:cs typeface="Calibri"/>
            </a:endParaRPr>
          </a:p>
          <a:p>
            <a:r>
              <a:rPr lang="en-US" dirty="0"/>
              <a:t>**5. Scalability:** Relational databases offer scalability options. While they might not be as scalable as some NoSQL databases for certain use cases, relational databases can handle moderate to large-scale applications with proper design and optimization.</a:t>
            </a:r>
            <a:endParaRPr lang="en-US" dirty="0">
              <a:cs typeface="Calibri"/>
            </a:endParaRPr>
          </a:p>
          <a:p>
            <a:r>
              <a:rPr lang="en-US" dirty="0"/>
              <a:t> </a:t>
            </a:r>
            <a:endParaRPr lang="en-US" dirty="0">
              <a:cs typeface="Calibri"/>
            </a:endParaRPr>
          </a:p>
          <a:p>
            <a:r>
              <a:rPr lang="en-US" dirty="0"/>
              <a:t>**6. Data Relationships:** If your data has well-defined relationships that can be represented using foreign keys and joins, a relational database is a good fit. This is especially important for applications that involve connecting data from different tables to derive meaningful insights.</a:t>
            </a:r>
            <a:endParaRPr lang="en-US" dirty="0">
              <a:cs typeface="Calibri"/>
            </a:endParaRPr>
          </a:p>
          <a:p>
            <a:r>
              <a:rPr lang="en-US" dirty="0"/>
              <a:t> </a:t>
            </a:r>
            <a:endParaRPr lang="en-US" dirty="0">
              <a:cs typeface="Calibri"/>
            </a:endParaRPr>
          </a:p>
          <a:p>
            <a:r>
              <a:rPr lang="en-US" dirty="0"/>
              <a:t>**7. Reporting and Analysis:** Relational databases are commonly used for generating reports and performing data analysis. By structuring data in a tabular format, you can easily aggregate and analyze data to make informed business decisions.</a:t>
            </a:r>
            <a:endParaRPr lang="en-US" dirty="0">
              <a:cs typeface="Calibri"/>
            </a:endParaRPr>
          </a:p>
          <a:p>
            <a:r>
              <a:rPr lang="en-US" dirty="0"/>
              <a:t> </a:t>
            </a:r>
            <a:endParaRPr lang="en-US" dirty="0">
              <a:cs typeface="Calibri"/>
            </a:endParaRPr>
          </a:p>
          <a:p>
            <a:r>
              <a:rPr lang="en-US" dirty="0"/>
              <a:t>**8. Transaction Management:** For applications that require robust transaction management, like banking systems or online payment platforms, relational databases provide ACID (Atomicity, Consistency, Isolation, Durability) compliance, ensuring the reliability of data transactions.</a:t>
            </a:r>
            <a:endParaRPr lang="en-US" dirty="0">
              <a:cs typeface="Calibri"/>
            </a:endParaRPr>
          </a:p>
          <a:p>
            <a:r>
              <a:rPr lang="en-US" dirty="0"/>
              <a:t> </a:t>
            </a:r>
            <a:endParaRPr lang="en-US" dirty="0">
              <a:cs typeface="Calibri"/>
            </a:endParaRPr>
          </a:p>
          <a:p>
            <a:r>
              <a:rPr lang="en-US" dirty="0"/>
              <a:t>In summary, relational databases are best suited for scenarios where structured data, data integrity, complex querying, and multiple user interactions are important. They provide a strong foundation for applications that require data organization, consistency, and reliability.</a:t>
            </a:r>
          </a:p>
        </p:txBody>
      </p:sp>
      <p:sp>
        <p:nvSpPr>
          <p:cNvPr id="4" name="Slide Number Placeholder 3"/>
          <p:cNvSpPr>
            <a:spLocks noGrp="1"/>
          </p:cNvSpPr>
          <p:nvPr>
            <p:ph type="sldNum" sz="quarter" idx="5"/>
          </p:nvPr>
        </p:nvSpPr>
        <p:spPr/>
        <p:txBody>
          <a:bodyPr/>
          <a:lstStyle/>
          <a:p>
            <a:fld id="{6D5540E0-A613-4087-86B8-AF1BB0E11693}" type="slidenum">
              <a:rPr lang="en-US" smtClean="0"/>
              <a:t>4</a:t>
            </a:fld>
            <a:endParaRPr lang="en-US"/>
          </a:p>
        </p:txBody>
      </p:sp>
    </p:spTree>
    <p:extLst>
      <p:ext uri="{BB962C8B-B14F-4D97-AF65-F5344CB8AC3E}">
        <p14:creationId xmlns:p14="http://schemas.microsoft.com/office/powerpoint/2010/main" val="2494688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Non-relational databases, often referred to as NoSQL databases, offer an alternative approach to data storage and management compared to traditional relational databases. They are particularly suitable for scenarios where data does not fit neatly into structured tables and rows or where high scalability and performance are paramount. Here's a closer look at some key aspects of non-relational databases:</a:t>
            </a:r>
          </a:p>
          <a:p>
            <a:r>
              <a:rPr lang="en-US" dirty="0"/>
              <a:t> </a:t>
            </a:r>
            <a:endParaRPr lang="en-US" dirty="0">
              <a:cs typeface="Calibri"/>
            </a:endParaRPr>
          </a:p>
          <a:p>
            <a:r>
              <a:rPr lang="en-US"/>
              <a:t>**Managed by DBMS:** Just like relational databases have their relational database management systems (RDBMS), non-relational databases are managed by various types of DBMS tailored for their specific structures and requirements.</a:t>
            </a:r>
          </a:p>
          <a:p>
            <a:r>
              <a:rPr lang="en-US" dirty="0"/>
              <a:t> </a:t>
            </a:r>
            <a:endParaRPr lang="en-US" dirty="0">
              <a:cs typeface="Calibri"/>
            </a:endParaRPr>
          </a:p>
          <a:p>
            <a:r>
              <a:rPr lang="en-US"/>
              <a:t>**Non-Structured or Semi-Structured Data:** Non-relational databases are well-suited for handling data that doesn't conform to the rigid structure of tables and columns found in relational databases. This includes data like JSON documents, XML files, graphs, and other forms of unstructured or semi-structured data.</a:t>
            </a:r>
          </a:p>
          <a:p>
            <a:r>
              <a:rPr lang="en-US" dirty="0"/>
              <a:t> </a:t>
            </a:r>
            <a:endParaRPr lang="en-US" dirty="0">
              <a:cs typeface="Calibri"/>
            </a:endParaRPr>
          </a:p>
          <a:p>
            <a:r>
              <a:rPr lang="en-US" dirty="0"/>
              <a:t>**Document Databases:** Document databases store data in flexible, schema-less documents, often using formats like JSON or BSON. These databases are well-suited for scenarios where data structures can evolve over time or where different types of data need to be stored together without a predefined schema.</a:t>
            </a:r>
            <a:endParaRPr lang="en-US" dirty="0">
              <a:cs typeface="Calibri"/>
            </a:endParaRPr>
          </a:p>
          <a:p>
            <a:r>
              <a:rPr lang="en-US" dirty="0"/>
              <a:t> </a:t>
            </a:r>
            <a:endParaRPr lang="en-US" dirty="0">
              <a:cs typeface="Calibri"/>
            </a:endParaRPr>
          </a:p>
          <a:p>
            <a:r>
              <a:rPr lang="en-US" dirty="0"/>
              <a:t>**Key/Value Databases:** Key/value databases store data as simple key-value pairs. They are efficient for scenarios where quick data retrieval and minimal processing are crucial. Caching systems and certain types of real-time applications benefit from key/value databases.</a:t>
            </a:r>
            <a:endParaRPr lang="en-US" dirty="0">
              <a:cs typeface="Calibri"/>
            </a:endParaRPr>
          </a:p>
          <a:p>
            <a:r>
              <a:rPr lang="en-US" dirty="0"/>
              <a:t> </a:t>
            </a:r>
            <a:endParaRPr lang="en-US" dirty="0">
              <a:cs typeface="Calibri"/>
            </a:endParaRPr>
          </a:p>
          <a:p>
            <a:r>
              <a:rPr lang="en-US" dirty="0"/>
              <a:t>**Scalability and Performance:** Non-relational databases are designed with scalability and performance in mind. They are often used in applications with high volumes of data and traffic, such as social media platforms, e-commerce websites, and content delivery networks.</a:t>
            </a:r>
            <a:endParaRPr lang="en-US" dirty="0">
              <a:cs typeface="Calibri"/>
            </a:endParaRPr>
          </a:p>
          <a:p>
            <a:r>
              <a:rPr lang="en-US" dirty="0"/>
              <a:t> </a:t>
            </a:r>
            <a:endParaRPr lang="en-US" dirty="0">
              <a:cs typeface="Calibri"/>
            </a:endParaRPr>
          </a:p>
          <a:p>
            <a:r>
              <a:rPr lang="en-US" dirty="0"/>
              <a:t>**Flexibility:** One of the main advantages of non-relational databases is their flexibility. You're not bound by a fixed schema, so you can adapt your data structures as your application evolves.</a:t>
            </a:r>
            <a:endParaRPr lang="en-US" dirty="0">
              <a:cs typeface="Calibri"/>
            </a:endParaRPr>
          </a:p>
          <a:p>
            <a:r>
              <a:rPr lang="en-US" dirty="0"/>
              <a:t> </a:t>
            </a:r>
            <a:endParaRPr lang="en-US" dirty="0">
              <a:cs typeface="Calibri"/>
            </a:endParaRPr>
          </a:p>
          <a:p>
            <a:r>
              <a:rPr lang="en-US" dirty="0"/>
              <a:t>**High Availability:** Many non-relational databases offer features that ensure high availability and fault tolerance. This is important for applications that cannot afford downtime or data loss.</a:t>
            </a:r>
            <a:endParaRPr lang="en-US" dirty="0">
              <a:cs typeface="Calibri"/>
            </a:endParaRPr>
          </a:p>
          <a:p>
            <a:r>
              <a:rPr lang="en-US" dirty="0"/>
              <a:t> </a:t>
            </a:r>
            <a:endParaRPr lang="en-US" dirty="0">
              <a:cs typeface="Calibri"/>
            </a:endParaRPr>
          </a:p>
          <a:p>
            <a:r>
              <a:rPr lang="en-US" dirty="0"/>
              <a:t>**Big Data and Analytics:** Non-relational databases are commonly used in big data and analytics applications. They can efficiently store and process large volumes of data, making them suitable for applications involving real-time data processing and analysis.</a:t>
            </a:r>
            <a:endParaRPr lang="en-US" dirty="0">
              <a:cs typeface="Calibri"/>
            </a:endParaRPr>
          </a:p>
          <a:p>
            <a:r>
              <a:rPr lang="en-US" dirty="0"/>
              <a:t> </a:t>
            </a:r>
            <a:endParaRPr lang="en-US" dirty="0">
              <a:cs typeface="Calibri"/>
            </a:endParaRPr>
          </a:p>
          <a:p>
            <a:r>
              <a:rPr lang="en-US" dirty="0"/>
              <a:t>**Graph Databases:** Another type of non-relational database is graph databases. These databases are designed to store and retrieve data in the form of nodes and edges, making them ideal for applications involving complex relationships and network data.</a:t>
            </a:r>
            <a:endParaRPr lang="en-US" dirty="0">
              <a:cs typeface="Calibri"/>
            </a:endParaRPr>
          </a:p>
          <a:p>
            <a:r>
              <a:rPr lang="en-US" dirty="0"/>
              <a:t> </a:t>
            </a:r>
            <a:endParaRPr lang="en-US" dirty="0">
              <a:cs typeface="Calibri"/>
            </a:endParaRPr>
          </a:p>
          <a:p>
            <a:r>
              <a:rPr lang="en-US" dirty="0"/>
              <a:t>**Use Case-Specific:** The choice between a non-relational and relational database depends on your application's requirements. If your data is hierarchical, needs flexible storage, or demands high scalability, non-relational databases can be a great fit.</a:t>
            </a:r>
            <a:endParaRPr lang="en-US" dirty="0">
              <a:cs typeface="Calibri"/>
            </a:endParaRPr>
          </a:p>
          <a:p>
            <a:r>
              <a:rPr lang="en-US" dirty="0"/>
              <a:t> </a:t>
            </a:r>
            <a:endParaRPr lang="en-US" dirty="0">
              <a:cs typeface="Calibri"/>
            </a:endParaRPr>
          </a:p>
          <a:p>
            <a:r>
              <a:rPr lang="en-US" dirty="0"/>
              <a:t>In summary, non-relational databases are suitable for scenarios where data is unstructured, semi-structured, or where high scalability and performance are critical. They offer flexibility and efficiency for handling various types of data, making them valuable tools in modern application development.</a:t>
            </a:r>
          </a:p>
        </p:txBody>
      </p:sp>
      <p:sp>
        <p:nvSpPr>
          <p:cNvPr id="4" name="Slide Number Placeholder 3"/>
          <p:cNvSpPr>
            <a:spLocks noGrp="1"/>
          </p:cNvSpPr>
          <p:nvPr>
            <p:ph type="sldNum" sz="quarter" idx="5"/>
          </p:nvPr>
        </p:nvSpPr>
        <p:spPr/>
        <p:txBody>
          <a:bodyPr/>
          <a:lstStyle/>
          <a:p>
            <a:fld id="{6D5540E0-A613-4087-86B8-AF1BB0E11693}" type="slidenum">
              <a:rPr lang="en-US" smtClean="0"/>
              <a:t>5</a:t>
            </a:fld>
            <a:endParaRPr lang="en-US"/>
          </a:p>
        </p:txBody>
      </p:sp>
    </p:spTree>
    <p:extLst>
      <p:ext uri="{BB962C8B-B14F-4D97-AF65-F5344CB8AC3E}">
        <p14:creationId xmlns:p14="http://schemas.microsoft.com/office/powerpoint/2010/main" val="1314066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Working with databases involves various methods of accessing and interacting with the stored data. Here's a breakdown of the different ways you can work with databases:</a:t>
            </a:r>
          </a:p>
          <a:p>
            <a:r>
              <a:rPr lang="en-US" dirty="0"/>
              <a:t> </a:t>
            </a:r>
            <a:endParaRPr lang="en-US" dirty="0">
              <a:cs typeface="Calibri"/>
            </a:endParaRPr>
          </a:p>
          <a:p>
            <a:r>
              <a:rPr lang="en-US" dirty="0"/>
              <a:t>**Manual Access:** This involves using tools provided by the database management system (DBMS) to manually input, modify, or retrieve data. Users interact with the database directly through interfaces designed for data entry, such as forms, spreadsheets, or text-based interfaces.</a:t>
            </a:r>
            <a:endParaRPr lang="en-US" dirty="0">
              <a:cs typeface="Calibri"/>
            </a:endParaRPr>
          </a:p>
          <a:p>
            <a:r>
              <a:rPr lang="en-US" dirty="0"/>
              <a:t> </a:t>
            </a:r>
            <a:endParaRPr lang="en-US" dirty="0">
              <a:cs typeface="Calibri"/>
            </a:endParaRPr>
          </a:p>
          <a:p>
            <a:r>
              <a:rPr lang="en-US" dirty="0"/>
              <a:t>**Direct Access:** Direct access refers to interacting with the database using SQL (Structured Query Language) commands. SQL provides a standardized language for querying, updating, and managing relational databases. Direct access is commonly used by developers, analysts, and administrators to perform specific actions on the data.</a:t>
            </a:r>
            <a:endParaRPr lang="en-US" dirty="0">
              <a:cs typeface="Calibri"/>
            </a:endParaRPr>
          </a:p>
          <a:p>
            <a:r>
              <a:rPr lang="en-US" dirty="0"/>
              <a:t> </a:t>
            </a:r>
            <a:endParaRPr lang="en-US" dirty="0">
              <a:cs typeface="Calibri"/>
            </a:endParaRPr>
          </a:p>
          <a:p>
            <a:r>
              <a:rPr lang="en-US" dirty="0"/>
              <a:t>**Programmatic Access:** Databases can be accessed programmatically using programming languages. Developers use libraries and APIs (Application Programming Interfaces) to connect their applications to the database, allowing them to perform operations like inserting, updating, and retrieving data from within the application code.</a:t>
            </a:r>
            <a:endParaRPr lang="en-US" dirty="0">
              <a:cs typeface="Calibri"/>
            </a:endParaRPr>
          </a:p>
          <a:p>
            <a:r>
              <a:rPr lang="en-US" dirty="0"/>
              <a:t> </a:t>
            </a:r>
            <a:endParaRPr lang="en-US" dirty="0">
              <a:cs typeface="Calibri"/>
            </a:endParaRPr>
          </a:p>
          <a:p>
            <a:r>
              <a:rPr lang="en-US" dirty="0"/>
              <a:t>**User Interface and Utility Access:** Many databases offer user interfaces and utility tools that provide more user-friendly ways to interact with the database. These interfaces often include features for browsing data, creating queries, and generating reports without the need for writing SQL commands manually.</a:t>
            </a:r>
            <a:endParaRPr lang="en-US" dirty="0">
              <a:cs typeface="Calibri"/>
            </a:endParaRPr>
          </a:p>
          <a:p>
            <a:r>
              <a:rPr lang="en-US" dirty="0"/>
              <a:t> </a:t>
            </a:r>
            <a:endParaRPr lang="en-US" dirty="0">
              <a:cs typeface="Calibri"/>
            </a:endParaRPr>
          </a:p>
          <a:p>
            <a:r>
              <a:rPr lang="en-US" dirty="0"/>
              <a:t>**Database Permissions:** Databases provide mechanisms to control access to data through permissions. Permissions define what actions users or applications are allowed to perform on the data. This includes actions like reading, writing, modifying, or deleting records. Database administrators can assign different levels of access to different users or roles, ensuring data security and integrity.</a:t>
            </a:r>
            <a:endParaRPr lang="en-US" dirty="0">
              <a:cs typeface="Calibri"/>
            </a:endParaRPr>
          </a:p>
          <a:p>
            <a:r>
              <a:rPr lang="en-US" dirty="0"/>
              <a:t> </a:t>
            </a:r>
            <a:endParaRPr lang="en-US" dirty="0">
              <a:cs typeface="Calibri"/>
            </a:endParaRPr>
          </a:p>
          <a:p>
            <a:r>
              <a:rPr lang="en-US" dirty="0"/>
              <a:t>In a working database environment, you might have database administrators managing permissions and ensuring data integrity, developers writing code to access and manipulate data programmatically, users using interfaces to perform manual tasks, and analysts running SQL queries to extract insights from the data. The choice of access method depends on the task at hand and the expertise of the individual interacting with the database.</a:t>
            </a:r>
          </a:p>
        </p:txBody>
      </p:sp>
      <p:sp>
        <p:nvSpPr>
          <p:cNvPr id="4" name="Slide Number Placeholder 3"/>
          <p:cNvSpPr>
            <a:spLocks noGrp="1"/>
          </p:cNvSpPr>
          <p:nvPr>
            <p:ph type="sldNum" sz="quarter" idx="5"/>
          </p:nvPr>
        </p:nvSpPr>
        <p:spPr/>
        <p:txBody>
          <a:bodyPr/>
          <a:lstStyle/>
          <a:p>
            <a:fld id="{6D5540E0-A613-4087-86B8-AF1BB0E11693}" type="slidenum">
              <a:rPr lang="en-US" smtClean="0"/>
              <a:t>6</a:t>
            </a:fld>
            <a:endParaRPr lang="en-US"/>
          </a:p>
        </p:txBody>
      </p:sp>
    </p:spTree>
    <p:extLst>
      <p:ext uri="{BB962C8B-B14F-4D97-AF65-F5344CB8AC3E}">
        <p14:creationId xmlns:p14="http://schemas.microsoft.com/office/powerpoint/2010/main" val="920899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Creating and managing a relational database involves a series of commands and actions to set up, modify, import data, and remove the database and its tables. Here's an overview of the key commands and steps involved:</a:t>
            </a:r>
          </a:p>
          <a:p>
            <a:r>
              <a:rPr lang="en-US" dirty="0"/>
              <a:t> </a:t>
            </a:r>
            <a:endParaRPr lang="en-US" dirty="0">
              <a:cs typeface="Calibri"/>
            </a:endParaRPr>
          </a:p>
          <a:p>
            <a:r>
              <a:rPr lang="en-US"/>
              <a:t>**Creating a Database:**</a:t>
            </a:r>
          </a:p>
          <a:p>
            <a:r>
              <a:rPr lang="en-US"/>
              <a:t>1. **Create Database:** To create a new database, you use the `CREATE DATABASE` command followed by the desired name of the database. For example:</a:t>
            </a:r>
          </a:p>
          <a:p>
            <a:r>
              <a:rPr lang="en-US" dirty="0"/>
              <a:t>   </a:t>
            </a:r>
            <a:endParaRPr lang="en-US" dirty="0">
              <a:cs typeface="Calibri"/>
            </a:endParaRPr>
          </a:p>
          <a:p>
            <a:r>
              <a:rPr lang="en-US" dirty="0"/>
              <a:t>   ```</a:t>
            </a:r>
            <a:r>
              <a:rPr lang="en-US" dirty="0" err="1"/>
              <a:t>sql</a:t>
            </a:r>
            <a:endParaRPr lang="en-US" dirty="0">
              <a:cs typeface="Calibri"/>
            </a:endParaRPr>
          </a:p>
          <a:p>
            <a:r>
              <a:rPr lang="en-US" dirty="0"/>
              <a:t>   CREATE DATABASE </a:t>
            </a:r>
            <a:r>
              <a:rPr lang="en-US" dirty="0" err="1"/>
              <a:t>MyDatabase</a:t>
            </a:r>
            <a:r>
              <a:rPr lang="en-US" dirty="0"/>
              <a:t>;</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**Altering a Database:**</a:t>
            </a:r>
            <a:endParaRPr lang="en-US" dirty="0">
              <a:cs typeface="Calibri"/>
            </a:endParaRPr>
          </a:p>
          <a:p>
            <a:r>
              <a:rPr lang="en-US" dirty="0"/>
              <a:t>2. **Alter Database:** The `ALTER DATABASE` command is used to modify the attributes or properties of an existing database. This may include changing the database's name, collation, or other settings.</a:t>
            </a:r>
            <a:endParaRPr lang="en-US" dirty="0">
              <a:cs typeface="Calibri"/>
            </a:endParaRPr>
          </a:p>
          <a:p>
            <a:r>
              <a:rPr lang="en-US" dirty="0"/>
              <a:t> </a:t>
            </a:r>
            <a:endParaRPr lang="en-US" dirty="0">
              <a:cs typeface="Calibri"/>
            </a:endParaRPr>
          </a:p>
          <a:p>
            <a:r>
              <a:rPr lang="en-US" dirty="0"/>
              <a:t>   ```</a:t>
            </a:r>
            <a:r>
              <a:rPr lang="en-US" dirty="0" err="1"/>
              <a:t>sql</a:t>
            </a:r>
            <a:endParaRPr lang="en-US" dirty="0">
              <a:cs typeface="Calibri"/>
            </a:endParaRPr>
          </a:p>
          <a:p>
            <a:r>
              <a:rPr lang="en-US" dirty="0"/>
              <a:t>   ALTER DATABASE </a:t>
            </a:r>
            <a:r>
              <a:rPr lang="en-US" dirty="0" err="1"/>
              <a:t>MyDatabase</a:t>
            </a:r>
            <a:endParaRPr lang="en-US" dirty="0">
              <a:cs typeface="Calibri"/>
            </a:endParaRPr>
          </a:p>
          <a:p>
            <a:r>
              <a:rPr lang="en-US" dirty="0"/>
              <a:t>   COLLATE Latin1_General_CI_AS;</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**Importing Data:**</a:t>
            </a:r>
            <a:endParaRPr lang="en-US" dirty="0">
              <a:cs typeface="Calibri"/>
            </a:endParaRPr>
          </a:p>
          <a:p>
            <a:r>
              <a:rPr lang="en-US" dirty="0"/>
              <a:t>3. **Loading Data:** To import data into a database, you use various commands depending on the DBMS you are using. For example, SQL Server has the `BULK INSERT` command, while MySQL has the `LOAD DATA INFILE` command. These commands allow you to load data from external files into database tables.</a:t>
            </a:r>
            <a:endParaRPr lang="en-US" dirty="0">
              <a:cs typeface="Calibri"/>
            </a:endParaRPr>
          </a:p>
          <a:p>
            <a:r>
              <a:rPr lang="en-US" dirty="0"/>
              <a:t> </a:t>
            </a:r>
            <a:endParaRPr lang="en-US" dirty="0">
              <a:cs typeface="Calibri"/>
            </a:endParaRPr>
          </a:p>
          <a:p>
            <a:r>
              <a:rPr lang="en-US" dirty="0"/>
              <a:t>   ```</a:t>
            </a:r>
            <a:r>
              <a:rPr lang="en-US" dirty="0" err="1"/>
              <a:t>sql</a:t>
            </a:r>
            <a:endParaRPr lang="en-US" dirty="0">
              <a:cs typeface="Calibri"/>
            </a:endParaRPr>
          </a:p>
          <a:p>
            <a:r>
              <a:rPr lang="en-US" dirty="0"/>
              <a:t>   BULK INSERT Employees</a:t>
            </a:r>
            <a:endParaRPr lang="en-US" dirty="0">
              <a:cs typeface="Calibri"/>
            </a:endParaRPr>
          </a:p>
          <a:p>
            <a:r>
              <a:rPr lang="en-US" dirty="0"/>
              <a:t>   FROM 'C:\Data\Employees.csv'</a:t>
            </a:r>
            <a:endParaRPr lang="en-US" dirty="0">
              <a:cs typeface="Calibri"/>
            </a:endParaRPr>
          </a:p>
          <a:p>
            <a:r>
              <a:rPr lang="en-US" dirty="0"/>
              <a:t>   WITH (FIELDTERMINATOR = ',', ROWTERMINATOR = '\n');</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**Removing Databases and Tables:**</a:t>
            </a:r>
            <a:endParaRPr lang="en-US" dirty="0">
              <a:cs typeface="Calibri"/>
            </a:endParaRPr>
          </a:p>
          <a:p>
            <a:r>
              <a:rPr lang="en-US" dirty="0"/>
              <a:t>4. **Drop Database:** The `DROP DATABASE` command is used to completely remove a database and its associated tables, data, and objects. Be cautious when using this command, as it irreversibly deletes all data.</a:t>
            </a:r>
            <a:endParaRPr lang="en-US" dirty="0">
              <a:cs typeface="Calibri"/>
            </a:endParaRPr>
          </a:p>
          <a:p>
            <a:r>
              <a:rPr lang="en-US" dirty="0"/>
              <a:t> </a:t>
            </a:r>
            <a:endParaRPr lang="en-US" dirty="0">
              <a:cs typeface="Calibri"/>
            </a:endParaRPr>
          </a:p>
          <a:p>
            <a:r>
              <a:rPr lang="en-US" dirty="0"/>
              <a:t>   ```</a:t>
            </a:r>
            <a:r>
              <a:rPr lang="en-US" dirty="0" err="1"/>
              <a:t>sql</a:t>
            </a:r>
            <a:endParaRPr lang="en-US" dirty="0">
              <a:cs typeface="Calibri"/>
            </a:endParaRPr>
          </a:p>
          <a:p>
            <a:r>
              <a:rPr lang="en-US" dirty="0"/>
              <a:t>   DROP DATABASE </a:t>
            </a:r>
            <a:r>
              <a:rPr lang="en-US" dirty="0" err="1"/>
              <a:t>MyDatabase</a:t>
            </a:r>
            <a:r>
              <a:rPr lang="en-US" dirty="0"/>
              <a:t>;</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5. **Drop Table:** The `DROP TABLE` command removes a specific table from the database. Similar to dropping a database, this action is irreversible.</a:t>
            </a:r>
            <a:endParaRPr lang="en-US" dirty="0">
              <a:cs typeface="Calibri"/>
            </a:endParaRPr>
          </a:p>
          <a:p>
            <a:r>
              <a:rPr lang="en-US" dirty="0"/>
              <a:t> </a:t>
            </a:r>
            <a:endParaRPr lang="en-US" dirty="0">
              <a:cs typeface="Calibri"/>
            </a:endParaRPr>
          </a:p>
          <a:p>
            <a:r>
              <a:rPr lang="en-US" dirty="0"/>
              <a:t>   ```</a:t>
            </a:r>
            <a:r>
              <a:rPr lang="en-US" dirty="0" err="1"/>
              <a:t>sql</a:t>
            </a:r>
            <a:endParaRPr lang="en-US" dirty="0">
              <a:cs typeface="Calibri"/>
            </a:endParaRPr>
          </a:p>
          <a:p>
            <a:r>
              <a:rPr lang="en-US" dirty="0"/>
              <a:t>   DROP TABLE Employees;</a:t>
            </a:r>
            <a:endParaRPr lang="en-US" dirty="0">
              <a:cs typeface="Calibri"/>
            </a:endParaRPr>
          </a:p>
          <a:p>
            <a:r>
              <a:rPr lang="en-US" dirty="0"/>
              <a:t>   ```</a:t>
            </a:r>
            <a:endParaRPr lang="en-US" dirty="0">
              <a:cs typeface="Calibri"/>
            </a:endParaRPr>
          </a:p>
          <a:p>
            <a:r>
              <a:rPr lang="en-US" dirty="0"/>
              <a:t> </a:t>
            </a:r>
            <a:endParaRPr lang="en-US" dirty="0">
              <a:cs typeface="Calibri"/>
            </a:endParaRPr>
          </a:p>
          <a:p>
            <a:r>
              <a:rPr lang="en-US" dirty="0"/>
              <a:t>These are some of the fundamental commands for creating and managing relational databases. They allow you to create new databases, modify their attributes, import data, and remove databases or tables when necessary. It's important to exercise caution when using commands that can result in data loss, and to ensure you have backups in place before performing irreversible actions. Additionally, the exact syntax and behavior of these commands may vary depending on the specific relational database management system you are using.</a:t>
            </a:r>
          </a:p>
        </p:txBody>
      </p:sp>
      <p:sp>
        <p:nvSpPr>
          <p:cNvPr id="4" name="Slide Number Placeholder 3"/>
          <p:cNvSpPr>
            <a:spLocks noGrp="1"/>
          </p:cNvSpPr>
          <p:nvPr>
            <p:ph type="sldNum" sz="quarter" idx="5"/>
          </p:nvPr>
        </p:nvSpPr>
        <p:spPr/>
        <p:txBody>
          <a:bodyPr/>
          <a:lstStyle/>
          <a:p>
            <a:fld id="{6D5540E0-A613-4087-86B8-AF1BB0E11693}" type="slidenum">
              <a:rPr lang="en-US" smtClean="0"/>
              <a:t>7</a:t>
            </a:fld>
            <a:endParaRPr lang="en-US"/>
          </a:p>
        </p:txBody>
      </p:sp>
    </p:spTree>
    <p:extLst>
      <p:ext uri="{BB962C8B-B14F-4D97-AF65-F5344CB8AC3E}">
        <p14:creationId xmlns:p14="http://schemas.microsoft.com/office/powerpoint/2010/main" val="14952858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Manipulating databases involves using various commands to perform operations such as inserting, updating, deleting, and selecting data within database tables. Here's an explanation of these commands:</a:t>
            </a:r>
          </a:p>
          <a:p>
            <a:r>
              <a:rPr lang="en-US" dirty="0"/>
              <a:t> </a:t>
            </a:r>
            <a:endParaRPr lang="en-US" dirty="0">
              <a:cs typeface="Calibri"/>
            </a:endParaRPr>
          </a:p>
          <a:p>
            <a:r>
              <a:rPr lang="en-US" dirty="0"/>
              <a:t>**Insert:**</a:t>
            </a:r>
            <a:endParaRPr lang="en-US" dirty="0">
              <a:cs typeface="Calibri"/>
            </a:endParaRPr>
          </a:p>
          <a:p>
            <a:r>
              <a:rPr lang="en-US" dirty="0"/>
              <a:t>The `INSERT` command is used to add new records or rows to a database table. It specifies the table name and the values to be inserted into the corresponding columns.</a:t>
            </a:r>
          </a:p>
          <a:p>
            <a:r>
              <a:rPr lang="en-US" dirty="0"/>
              <a:t> </a:t>
            </a:r>
            <a:endParaRPr lang="en-US" dirty="0">
              <a:cs typeface="Calibri"/>
            </a:endParaRPr>
          </a:p>
          <a:p>
            <a:r>
              <a:rPr lang="en-US" dirty="0"/>
              <a:t>```</a:t>
            </a:r>
            <a:r>
              <a:rPr lang="en-US" dirty="0" err="1"/>
              <a:t>sql</a:t>
            </a:r>
            <a:endParaRPr lang="en-US" dirty="0" err="1">
              <a:cs typeface="Calibri"/>
            </a:endParaRPr>
          </a:p>
          <a:p>
            <a:r>
              <a:rPr lang="en-US" dirty="0"/>
              <a:t>INSERT INTO Employees (FirstName, LastName, Age)</a:t>
            </a:r>
          </a:p>
          <a:p>
            <a:r>
              <a:rPr lang="en-US" dirty="0"/>
              <a:t>VALUES ('John', 'Doe', 30);</a:t>
            </a:r>
          </a:p>
          <a:p>
            <a:r>
              <a:rPr lang="en-US" dirty="0"/>
              <a:t>```</a:t>
            </a:r>
            <a:endParaRPr lang="en-US" dirty="0">
              <a:cs typeface="Calibri"/>
            </a:endParaRPr>
          </a:p>
          <a:p>
            <a:r>
              <a:rPr lang="en-US" dirty="0"/>
              <a:t> </a:t>
            </a:r>
            <a:endParaRPr lang="en-US" dirty="0">
              <a:cs typeface="Calibri"/>
            </a:endParaRPr>
          </a:p>
          <a:p>
            <a:r>
              <a:rPr lang="en-US" dirty="0"/>
              <a:t>**Update:**</a:t>
            </a:r>
            <a:endParaRPr lang="en-US" dirty="0">
              <a:cs typeface="Calibri"/>
            </a:endParaRPr>
          </a:p>
          <a:p>
            <a:r>
              <a:rPr lang="en-US" dirty="0"/>
              <a:t>The `UPDATE` command modifies existing records in a database table. It allows you to change the values of specific columns based on certain conditions.</a:t>
            </a:r>
          </a:p>
          <a:p>
            <a:r>
              <a:rPr lang="en-US" dirty="0"/>
              <a:t> </a:t>
            </a:r>
            <a:endParaRPr lang="en-US" dirty="0">
              <a:cs typeface="Calibri"/>
            </a:endParaRPr>
          </a:p>
          <a:p>
            <a:r>
              <a:rPr lang="en-US" dirty="0"/>
              <a:t>```</a:t>
            </a:r>
            <a:r>
              <a:rPr lang="en-US" dirty="0" err="1"/>
              <a:t>sql</a:t>
            </a:r>
            <a:endParaRPr lang="en-US" dirty="0" err="1">
              <a:cs typeface="Calibri"/>
            </a:endParaRPr>
          </a:p>
          <a:p>
            <a:r>
              <a:rPr lang="en-US" dirty="0"/>
              <a:t>UPDATE Employees</a:t>
            </a:r>
            <a:endParaRPr lang="en-US" dirty="0">
              <a:cs typeface="Calibri"/>
            </a:endParaRPr>
          </a:p>
          <a:p>
            <a:r>
              <a:rPr lang="en-US" dirty="0"/>
              <a:t>SET Age = 31</a:t>
            </a:r>
          </a:p>
          <a:p>
            <a:r>
              <a:rPr lang="en-US" dirty="0"/>
              <a:t>WHERE LastName = 'Doe';</a:t>
            </a:r>
          </a:p>
          <a:p>
            <a:r>
              <a:rPr lang="en-US" dirty="0"/>
              <a:t>```</a:t>
            </a:r>
            <a:endParaRPr lang="en-US" dirty="0">
              <a:cs typeface="Calibri"/>
            </a:endParaRPr>
          </a:p>
          <a:p>
            <a:r>
              <a:rPr lang="en-US" dirty="0"/>
              <a:t> </a:t>
            </a:r>
            <a:endParaRPr lang="en-US" dirty="0">
              <a:cs typeface="Calibri"/>
            </a:endParaRPr>
          </a:p>
          <a:p>
            <a:r>
              <a:rPr lang="en-US" dirty="0"/>
              <a:t>**Delete:**</a:t>
            </a:r>
            <a:endParaRPr lang="en-US" dirty="0">
              <a:cs typeface="Calibri"/>
            </a:endParaRPr>
          </a:p>
          <a:p>
            <a:r>
              <a:rPr lang="en-US" dirty="0"/>
              <a:t>The `DELETE` command is used to remove records from a database table. Similar to the `UPDATE` command, you can specify conditions to identify which records should be deleted.</a:t>
            </a:r>
          </a:p>
          <a:p>
            <a:r>
              <a:rPr lang="en-US" dirty="0"/>
              <a:t> </a:t>
            </a:r>
            <a:endParaRPr lang="en-US" dirty="0">
              <a:cs typeface="Calibri"/>
            </a:endParaRPr>
          </a:p>
          <a:p>
            <a:r>
              <a:rPr lang="en-US" dirty="0"/>
              <a:t>```</a:t>
            </a:r>
            <a:r>
              <a:rPr lang="en-US" dirty="0" err="1"/>
              <a:t>sql</a:t>
            </a:r>
            <a:endParaRPr lang="en-US" dirty="0" err="1">
              <a:cs typeface="Calibri"/>
            </a:endParaRPr>
          </a:p>
          <a:p>
            <a:r>
              <a:rPr lang="en-US" dirty="0"/>
              <a:t>DELETE FROM Employees</a:t>
            </a:r>
            <a:endParaRPr lang="en-US" dirty="0">
              <a:cs typeface="Calibri"/>
            </a:endParaRPr>
          </a:p>
          <a:p>
            <a:r>
              <a:rPr lang="en-US" dirty="0"/>
              <a:t>WHERE LastName = 'Doe';</a:t>
            </a:r>
          </a:p>
          <a:p>
            <a:r>
              <a:rPr lang="en-US" dirty="0"/>
              <a:t>```</a:t>
            </a:r>
            <a:endParaRPr lang="en-US" dirty="0">
              <a:cs typeface="Calibri"/>
            </a:endParaRPr>
          </a:p>
          <a:p>
            <a:r>
              <a:rPr lang="en-US" dirty="0"/>
              <a:t> </a:t>
            </a:r>
            <a:endParaRPr lang="en-US" dirty="0">
              <a:cs typeface="Calibri"/>
            </a:endParaRPr>
          </a:p>
          <a:p>
            <a:r>
              <a:rPr lang="en-US" dirty="0"/>
              <a:t>**Select:**</a:t>
            </a:r>
            <a:endParaRPr lang="en-US" dirty="0">
              <a:cs typeface="Calibri"/>
            </a:endParaRPr>
          </a:p>
          <a:p>
            <a:r>
              <a:rPr lang="en-US" dirty="0"/>
              <a:t>The `SELECT` command retrieves data from a database table. It allows you to specify which columns you want to retrieve and apply conditions to filter the results.</a:t>
            </a:r>
          </a:p>
          <a:p>
            <a:r>
              <a:rPr lang="en-US" dirty="0"/>
              <a:t> </a:t>
            </a:r>
            <a:endParaRPr lang="en-US" dirty="0">
              <a:cs typeface="Calibri"/>
            </a:endParaRPr>
          </a:p>
          <a:p>
            <a:r>
              <a:rPr lang="en-US" dirty="0"/>
              <a:t>```</a:t>
            </a:r>
            <a:r>
              <a:rPr lang="en-US" dirty="0" err="1"/>
              <a:t>sql</a:t>
            </a:r>
            <a:endParaRPr lang="en-US" dirty="0" err="1">
              <a:cs typeface="Calibri"/>
            </a:endParaRPr>
          </a:p>
          <a:p>
            <a:r>
              <a:rPr lang="en-US" dirty="0"/>
              <a:t>SELECT FirstName, LastName</a:t>
            </a:r>
            <a:endParaRPr lang="en-US" dirty="0">
              <a:cs typeface="Calibri"/>
            </a:endParaRPr>
          </a:p>
          <a:p>
            <a:r>
              <a:rPr lang="en-US" dirty="0"/>
              <a:t>FROM Employees</a:t>
            </a:r>
          </a:p>
          <a:p>
            <a:r>
              <a:rPr lang="en-US" dirty="0"/>
              <a:t>WHERE Age &gt; 25;</a:t>
            </a:r>
          </a:p>
          <a:p>
            <a:r>
              <a:rPr lang="en-US" dirty="0"/>
              <a:t>```</a:t>
            </a:r>
          </a:p>
          <a:p>
            <a:r>
              <a:rPr lang="en-US" dirty="0"/>
              <a:t> </a:t>
            </a:r>
            <a:endParaRPr lang="en-US" dirty="0">
              <a:cs typeface="Calibri"/>
            </a:endParaRPr>
          </a:p>
          <a:p>
            <a:r>
              <a:rPr lang="en-US" dirty="0"/>
              <a:t>These commands are essential for manipulating the data within a relational database. `INSERT` is used to add new records, `UPDATE` modifies existing records, `DELETE` removes records, and `SELECT` retrieves specific data based on specified conditions. Using these commands, you can effectively manage the content of your database tables. Remember to exercise caution when performing `UPDATE` and `DELETE` operations, as they can impact a significant amount of data if not used carefully.</a:t>
            </a:r>
          </a:p>
        </p:txBody>
      </p:sp>
      <p:sp>
        <p:nvSpPr>
          <p:cNvPr id="4" name="Slide Number Placeholder 3"/>
          <p:cNvSpPr>
            <a:spLocks noGrp="1"/>
          </p:cNvSpPr>
          <p:nvPr>
            <p:ph type="sldNum" sz="quarter" idx="5"/>
          </p:nvPr>
        </p:nvSpPr>
        <p:spPr/>
        <p:txBody>
          <a:bodyPr/>
          <a:lstStyle/>
          <a:p>
            <a:fld id="{6D5540E0-A613-4087-86B8-AF1BB0E11693}" type="slidenum">
              <a:rPr lang="en-US" smtClean="0"/>
              <a:t>8</a:t>
            </a:fld>
            <a:endParaRPr lang="en-US"/>
          </a:p>
        </p:txBody>
      </p:sp>
    </p:spTree>
    <p:extLst>
      <p:ext uri="{BB962C8B-B14F-4D97-AF65-F5344CB8AC3E}">
        <p14:creationId xmlns:p14="http://schemas.microsoft.com/office/powerpoint/2010/main" val="2374213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Backing up databases is a crucial practice to ensure the safety and availability of your data. There are various methods for backing up databases, and two common approaches are database dumps and backups:</a:t>
            </a:r>
          </a:p>
          <a:p>
            <a:r>
              <a:rPr lang="en-US" dirty="0"/>
              <a:t> </a:t>
            </a:r>
            <a:endParaRPr lang="en-US" dirty="0">
              <a:cs typeface="Calibri"/>
            </a:endParaRPr>
          </a:p>
          <a:p>
            <a:r>
              <a:rPr lang="en-US" dirty="0"/>
              <a:t>**Database Dump:**</a:t>
            </a:r>
            <a:endParaRPr lang="en-US" dirty="0">
              <a:cs typeface="Calibri"/>
            </a:endParaRPr>
          </a:p>
          <a:p>
            <a:r>
              <a:rPr lang="en-US" dirty="0"/>
              <a:t>A database dump is a snapshot of the entire database or specific tables that are exported to a file. This file contains the structure of the database, as well as the data stored within it. The dump file can be used to recreate the database in case of data loss or system failures.</a:t>
            </a:r>
            <a:endParaRPr lang="en-US" dirty="0">
              <a:cs typeface="Calibri"/>
            </a:endParaRPr>
          </a:p>
          <a:p>
            <a:r>
              <a:rPr lang="en-US" dirty="0"/>
              <a:t> </a:t>
            </a:r>
            <a:endParaRPr lang="en-US" dirty="0">
              <a:cs typeface="Calibri"/>
            </a:endParaRPr>
          </a:p>
          <a:p>
            <a:r>
              <a:rPr lang="en-US" dirty="0"/>
              <a:t>**Backup:**</a:t>
            </a:r>
            <a:endParaRPr lang="en-US" dirty="0">
              <a:cs typeface="Calibri"/>
            </a:endParaRPr>
          </a:p>
          <a:p>
            <a:r>
              <a:rPr lang="en-US" dirty="0"/>
              <a:t>Backups involve creating copies of the database's files or data and storing them in a separate location. These backups can be incremental or full, and they serve as a way to recover data if the original database becomes corrupted, inaccessible, or compromised.</a:t>
            </a:r>
            <a:endParaRPr lang="en-US" dirty="0">
              <a:cs typeface="Calibri"/>
            </a:endParaRPr>
          </a:p>
          <a:p>
            <a:r>
              <a:rPr lang="en-US" dirty="0"/>
              <a:t> </a:t>
            </a:r>
            <a:endParaRPr lang="en-US" dirty="0">
              <a:cs typeface="Calibri"/>
            </a:endParaRPr>
          </a:p>
          <a:p>
            <a:r>
              <a:rPr lang="en-US" dirty="0"/>
              <a:t>Both database dumps and backups serve the purpose of safeguarding your data. Database dumps are often used for transferring data between different database systems or versions, while backups are more comprehensive and provide a way to restore the entire database or selected parts of it. Regularly performing backups, whether in the form of database dumps or full backups, is essential to prevent data loss and maintain the integrity of your database.</a:t>
            </a:r>
          </a:p>
        </p:txBody>
      </p:sp>
      <p:sp>
        <p:nvSpPr>
          <p:cNvPr id="4" name="Slide Number Placeholder 3"/>
          <p:cNvSpPr>
            <a:spLocks noGrp="1"/>
          </p:cNvSpPr>
          <p:nvPr>
            <p:ph type="sldNum" sz="quarter" idx="5"/>
          </p:nvPr>
        </p:nvSpPr>
        <p:spPr/>
        <p:txBody>
          <a:bodyPr/>
          <a:lstStyle/>
          <a:p>
            <a:fld id="{6D5540E0-A613-4087-86B8-AF1BB0E11693}" type="slidenum">
              <a:rPr lang="en-US" smtClean="0"/>
              <a:t>9</a:t>
            </a:fld>
            <a:endParaRPr lang="en-US"/>
          </a:p>
        </p:txBody>
      </p:sp>
    </p:spTree>
    <p:extLst>
      <p:ext uri="{BB962C8B-B14F-4D97-AF65-F5344CB8AC3E}">
        <p14:creationId xmlns:p14="http://schemas.microsoft.com/office/powerpoint/2010/main" val="16286699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9" name="Rectangle 8"/>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Oval 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866440" y="2226503"/>
            <a:ext cx="5917679" cy="2550877"/>
          </a:xfrm>
        </p:spPr>
        <p:txBody>
          <a:bodyPr anchor="b"/>
          <a:lstStyle>
            <a:lvl1pPr>
              <a:defRPr sz="4800"/>
            </a:lvl1pPr>
          </a:lstStyle>
          <a:p>
            <a:r>
              <a:rPr lang="en-US" dirty="0"/>
              <a:t>Click to edit Master title style</a:t>
            </a:r>
          </a:p>
        </p:txBody>
      </p:sp>
      <p:sp>
        <p:nvSpPr>
          <p:cNvPr id="3" name="Subtitle 2"/>
          <p:cNvSpPr>
            <a:spLocks noGrp="1"/>
          </p:cNvSpPr>
          <p:nvPr>
            <p:ph type="subTitle" idx="1"/>
          </p:nvPr>
        </p:nvSpPr>
        <p:spPr>
          <a:xfrm>
            <a:off x="866440" y="4777380"/>
            <a:ext cx="5917679"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bwMode="gray">
          <a:xfrm rot="5400000">
            <a:off x="7498080" y="1828800"/>
            <a:ext cx="990599" cy="228659"/>
          </a:xfrm>
        </p:spPr>
        <p:txBody>
          <a:bodyPr anchor="t"/>
          <a:lstStyle>
            <a:lvl1pPr algn="l">
              <a:defRPr b="0" i="0">
                <a:solidFill>
                  <a:schemeClr val="bg1">
                    <a:alpha val="60000"/>
                  </a:schemeClr>
                </a:solidFill>
              </a:defRPr>
            </a:lvl1pPr>
          </a:lstStyle>
          <a:p>
            <a:fld id="{AF8DD645-B9B4-46EE-B031-35C24A448A04}" type="datetimeFigureOut">
              <a:rPr lang="en-US" dirty="0"/>
              <a:t>9/5/2023</a:t>
            </a:fld>
            <a:endParaRPr lang="en-US" dirty="0"/>
          </a:p>
        </p:txBody>
      </p:sp>
      <p:sp>
        <p:nvSpPr>
          <p:cNvPr id="5" name="Footer Placeholder 4"/>
          <p:cNvSpPr>
            <a:spLocks noGrp="1"/>
          </p:cNvSpPr>
          <p:nvPr>
            <p:ph type="ftr" sz="quarter" idx="11"/>
          </p:nvPr>
        </p:nvSpPr>
        <p:spPr bwMode="gray">
          <a:xfrm rot="5400000">
            <a:off x="6236208" y="3264408"/>
            <a:ext cx="3859795" cy="228660"/>
          </a:xfrm>
        </p:spPr>
        <p:txBody>
          <a:bodyPr/>
          <a:lstStyle>
            <a:lvl1pPr>
              <a:defRPr b="0" i="0">
                <a:solidFill>
                  <a:schemeClr val="bg1">
                    <a:alpha val="60000"/>
                  </a:schemeClr>
                </a:solidFill>
              </a:defRPr>
            </a:lvl1pPr>
          </a:lstStyle>
          <a:p>
            <a:r>
              <a:rPr lang="en-US" dirty="0"/>
              <a:t>
              </a:t>
            </a:r>
          </a:p>
        </p:txBody>
      </p:sp>
      <p:sp>
        <p:nvSpPr>
          <p:cNvPr id="11" name="Rectangle 10"/>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560181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10204164">
              <a:off x="426788" y="456424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Rectangle 15"/>
            <p:cNvSpPr/>
            <p:nvPr/>
          </p:nvSpPr>
          <p:spPr>
            <a:xfrm>
              <a:off x="421503" y="402165"/>
              <a:ext cx="8327939" cy="314113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0800000">
              <a:off x="485023" y="2670079"/>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1" y="4961454"/>
            <a:ext cx="6422004" cy="56673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866441" y="685800"/>
            <a:ext cx="6422004"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bwMode="gray">
          <a:xfrm>
            <a:off x="866440" y="5528192"/>
            <a:ext cx="6422004"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7059E700-EF95-463F-B75A-2CDEC15C5A37}"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57278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2780895"/>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Rectangle 8"/>
            <p:cNvSpPr/>
            <p:nvPr/>
          </p:nvSpPr>
          <p:spPr>
            <a:xfrm>
              <a:off x="485023" y="4343399"/>
              <a:ext cx="8182128" cy="21124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a:off x="485023" y="2854646"/>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927100"/>
            <a:ext cx="6422005" cy="1692720"/>
          </a:xfrm>
        </p:spPr>
        <p:txBody>
          <a:bodyPr/>
          <a:lstStyle>
            <a:lvl1pPr>
              <a:defRPr sz="3600"/>
            </a:lvl1pPr>
          </a:lstStyle>
          <a:p>
            <a:r>
              <a:rPr lang="en-US" dirty="0"/>
              <a:t>Click to edit Master title style</a:t>
            </a:r>
          </a:p>
        </p:txBody>
      </p:sp>
      <p:sp>
        <p:nvSpPr>
          <p:cNvPr id="13" name="Text Placeholder 3"/>
          <p:cNvSpPr>
            <a:spLocks noGrp="1"/>
          </p:cNvSpPr>
          <p:nvPr>
            <p:ph type="body" sz="half" idx="2"/>
          </p:nvPr>
        </p:nvSpPr>
        <p:spPr>
          <a:xfrm>
            <a:off x="866440" y="3488023"/>
            <a:ext cx="6422005"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857C6CC6-9B37-4318-8876-62F2332BE330}"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13883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21010068">
              <a:off x="6359946" y="4309201"/>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10"/>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24"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3" name="TextBox 22"/>
          <p:cNvSpPr txBox="1"/>
          <p:nvPr/>
        </p:nvSpPr>
        <p:spPr bwMode="gray">
          <a:xfrm>
            <a:off x="647430" y="651690"/>
            <a:ext cx="601591"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14" name="TextBox 13"/>
          <p:cNvSpPr txBox="1"/>
          <p:nvPr/>
        </p:nvSpPr>
        <p:spPr bwMode="gray">
          <a:xfrm>
            <a:off x="7069418" y="2900292"/>
            <a:ext cx="619063" cy="1323439"/>
          </a:xfrm>
          <a:prstGeom prst="rect">
            <a:avLst/>
          </a:prstGeom>
          <a:noFill/>
        </p:spPr>
        <p:txBody>
          <a:bodyPr wrap="square" rtlCol="0">
            <a:spAutoFit/>
          </a:bodyPr>
          <a:lstStyle/>
          <a:p>
            <a:pPr algn="r"/>
            <a:r>
              <a:rPr lang="en-US" sz="80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128060" y="927099"/>
            <a:ext cx="6160385" cy="2882179"/>
          </a:xfrm>
        </p:spPr>
        <p:txBody>
          <a:bodyPr anchor="ctr"/>
          <a:lstStyle>
            <a:lvl1pPr>
              <a:defRPr sz="3600"/>
            </a:lvl1pPr>
          </a:lstStyle>
          <a:p>
            <a:r>
              <a:rPr lang="en-US" dirty="0"/>
              <a:t>Click to edit Master title style</a:t>
            </a:r>
          </a:p>
        </p:txBody>
      </p:sp>
      <p:sp>
        <p:nvSpPr>
          <p:cNvPr id="17" name="Text Placeholder 3"/>
          <p:cNvSpPr>
            <a:spLocks noGrp="1"/>
          </p:cNvSpPr>
          <p:nvPr>
            <p:ph type="body" sz="half" idx="13"/>
          </p:nvPr>
        </p:nvSpPr>
        <p:spPr bwMode="gray">
          <a:xfrm>
            <a:off x="1387278" y="3809278"/>
            <a:ext cx="5646143"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6" name="Text Placeholder 3"/>
          <p:cNvSpPr>
            <a:spLocks noGrp="1"/>
          </p:cNvSpPr>
          <p:nvPr>
            <p:ph type="body" sz="half" idx="2"/>
          </p:nvPr>
        </p:nvSpPr>
        <p:spPr>
          <a:xfrm>
            <a:off x="866440" y="5000816"/>
            <a:ext cx="6343673"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4" name="Date Placeholder 3"/>
          <p:cNvSpPr>
            <a:spLocks noGrp="1"/>
          </p:cNvSpPr>
          <p:nvPr>
            <p:ph type="dt" sz="half" idx="10"/>
          </p:nvPr>
        </p:nvSpPr>
        <p:spPr/>
        <p:txBody>
          <a:bodyPr/>
          <a:lstStyle/>
          <a:p>
            <a:fld id="{171C7781-F104-4BD5-BC26-3DB2DD695986}"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4864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1588" y="0"/>
            <a:ext cx="9145588" cy="6860798"/>
            <a:chOff x="-1588" y="0"/>
            <a:chExt cx="9145588" cy="6860798"/>
          </a:xfrm>
        </p:grpSpPr>
        <p:sp>
          <p:nvSpPr>
            <p:cNvPr id="10" name="Rectangle 9"/>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p:nvPr/>
          </p:nvSpPr>
          <p:spPr bwMode="gray">
            <a:xfrm rot="21010068">
              <a:off x="6359946" y="431124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7"/>
            <p:cNvSpPr/>
            <p:nvPr/>
          </p:nvSpPr>
          <p:spPr bwMode="gray">
            <a:xfrm>
              <a:off x="485023" y="4381500"/>
              <a:ext cx="8182128" cy="2130508"/>
            </a:xfrm>
            <a:custGeom>
              <a:avLst/>
              <a:gdLst/>
              <a:ahLst/>
              <a:cxnLst/>
              <a:rect l="l" t="t"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lnTo>
                    <a:pt x="0" y="0"/>
                  </a:lnTo>
                  <a:close/>
                </a:path>
              </a:pathLst>
            </a:custGeom>
            <a:solidFill>
              <a:schemeClr val="bg1"/>
            </a:solidFill>
            <a:ln>
              <a:noFill/>
            </a:ln>
          </p:spPr>
        </p:sp>
        <p:sp>
          <p:nvSpPr>
            <p:cNvPr id="17"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2057400"/>
            <a:ext cx="6422005" cy="20955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p:nvPr>
        </p:nvSpPr>
        <p:spPr>
          <a:xfrm>
            <a:off x="866441" y="5024908"/>
            <a:ext cx="6422004" cy="994891"/>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3BBB9AD0-4BAD-48BB-B06C-62CAB66B1652}"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7" name="Rectangle 6"/>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021264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423593"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2489200"/>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Text Placeholder 3"/>
          <p:cNvSpPr>
            <a:spLocks noGrp="1"/>
          </p:cNvSpPr>
          <p:nvPr>
            <p:ph type="body" sz="half" idx="15"/>
          </p:nvPr>
        </p:nvSpPr>
        <p:spPr>
          <a:xfrm>
            <a:off x="866440" y="3147164"/>
            <a:ext cx="2313432"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05614"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3" name="Text Placeholder 3"/>
          <p:cNvSpPr>
            <a:spLocks noGrp="1"/>
          </p:cNvSpPr>
          <p:nvPr>
            <p:ph type="body" sz="half" idx="16"/>
          </p:nvPr>
        </p:nvSpPr>
        <p:spPr>
          <a:xfrm>
            <a:off x="3408471" y="3147164"/>
            <a:ext cx="2318918"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2489200"/>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4" name="Text Placeholder 3"/>
          <p:cNvSpPr>
            <a:spLocks noGrp="1"/>
          </p:cNvSpPr>
          <p:nvPr>
            <p:ph type="body" sz="half" idx="17"/>
          </p:nvPr>
        </p:nvSpPr>
        <p:spPr>
          <a:xfrm>
            <a:off x="5960935" y="3147164"/>
            <a:ext cx="2316625" cy="2888366"/>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17" name="Straight Connector 16"/>
          <p:cNvCxnSpPr/>
          <p:nvPr/>
        </p:nvCxnSpPr>
        <p:spPr>
          <a:xfrm>
            <a:off x="3294530"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6347D66-9247-4313-B245-9F882A4407CD}"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19285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866440" y="927100"/>
            <a:ext cx="6345260" cy="709864"/>
          </a:xfrm>
        </p:spPr>
        <p:txBody>
          <a:bodyPr/>
          <a:lstStyle>
            <a:lvl1pPr>
              <a:defRPr sz="3200"/>
            </a:lvl1pPr>
          </a:lstStyle>
          <a:p>
            <a:r>
              <a:rPr lang="en-US" dirty="0"/>
              <a:t>Click to edit Master title style</a:t>
            </a:r>
          </a:p>
        </p:txBody>
      </p:sp>
      <p:sp>
        <p:nvSpPr>
          <p:cNvPr id="3" name="Text Placeholder 2"/>
          <p:cNvSpPr>
            <a:spLocks noGrp="1"/>
          </p:cNvSpPr>
          <p:nvPr>
            <p:ph type="body" idx="1"/>
          </p:nvPr>
        </p:nvSpPr>
        <p:spPr>
          <a:xfrm>
            <a:off x="866440" y="4179596"/>
            <a:ext cx="2313432"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22" name="Picture Placeholder 2"/>
          <p:cNvSpPr>
            <a:spLocks noGrp="1" noChangeAspect="1"/>
          </p:cNvSpPr>
          <p:nvPr>
            <p:ph type="pic" idx="15"/>
          </p:nvPr>
        </p:nvSpPr>
        <p:spPr>
          <a:xfrm>
            <a:off x="1019055"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3" name="Text Placeholder 3"/>
          <p:cNvSpPr>
            <a:spLocks noGrp="1"/>
          </p:cNvSpPr>
          <p:nvPr>
            <p:ph type="body" sz="half" idx="18"/>
          </p:nvPr>
        </p:nvSpPr>
        <p:spPr>
          <a:xfrm>
            <a:off x="866439" y="4837558"/>
            <a:ext cx="2313432"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Text Placeholder 4"/>
          <p:cNvSpPr>
            <a:spLocks noGrp="1"/>
          </p:cNvSpPr>
          <p:nvPr>
            <p:ph type="body" sz="quarter" idx="3"/>
          </p:nvPr>
        </p:nvSpPr>
        <p:spPr>
          <a:xfrm>
            <a:off x="3411125" y="4179595"/>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8" name="Picture Placeholder 2"/>
          <p:cNvSpPr>
            <a:spLocks noGrp="1" noChangeAspect="1"/>
          </p:cNvSpPr>
          <p:nvPr>
            <p:ph type="pic" idx="21"/>
          </p:nvPr>
        </p:nvSpPr>
        <p:spPr>
          <a:xfrm>
            <a:off x="3553189"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4" name="Text Placeholder 3"/>
          <p:cNvSpPr>
            <a:spLocks noGrp="1"/>
          </p:cNvSpPr>
          <p:nvPr>
            <p:ph type="body" sz="half" idx="19"/>
          </p:nvPr>
        </p:nvSpPr>
        <p:spPr>
          <a:xfrm>
            <a:off x="3411125" y="484820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14" name="Text Placeholder 4"/>
          <p:cNvSpPr>
            <a:spLocks noGrp="1"/>
          </p:cNvSpPr>
          <p:nvPr>
            <p:ph type="body" sz="quarter" idx="13"/>
          </p:nvPr>
        </p:nvSpPr>
        <p:spPr>
          <a:xfrm>
            <a:off x="5958642" y="4179596"/>
            <a:ext cx="2318918"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39" name="Picture Placeholder 2"/>
          <p:cNvSpPr>
            <a:spLocks noGrp="1" noChangeAspect="1"/>
          </p:cNvSpPr>
          <p:nvPr>
            <p:ph type="pic" idx="22"/>
          </p:nvPr>
        </p:nvSpPr>
        <p:spPr>
          <a:xfrm>
            <a:off x="6108641" y="2489200"/>
            <a:ext cx="2015144" cy="1447342"/>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27" name="Text Placeholder 3"/>
          <p:cNvSpPr>
            <a:spLocks noGrp="1"/>
          </p:cNvSpPr>
          <p:nvPr>
            <p:ph type="body" sz="half" idx="20"/>
          </p:nvPr>
        </p:nvSpPr>
        <p:spPr>
          <a:xfrm>
            <a:off x="5958642" y="4837558"/>
            <a:ext cx="2318918" cy="1187321"/>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cxnSp>
        <p:nvCxnSpPr>
          <p:cNvPr id="40" name="Straight Connector 39"/>
          <p:cNvCxnSpPr/>
          <p:nvPr/>
        </p:nvCxnSpPr>
        <p:spPr>
          <a:xfrm>
            <a:off x="3290019"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1" name="Straight Connector 40"/>
          <p:cNvCxnSpPr/>
          <p:nvPr/>
        </p:nvCxnSpPr>
        <p:spPr>
          <a:xfrm>
            <a:off x="5849521" y="2489201"/>
            <a:ext cx="0" cy="3546328"/>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375022A5-2C49-4E61-8AF1-56B5ABF57608}"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947739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7621301" y="6387910"/>
            <a:ext cx="990599" cy="228659"/>
          </a:xfrm>
        </p:spPr>
        <p:txBody>
          <a:bodyPr/>
          <a:lstStyle/>
          <a:p>
            <a:fld id="{1F1580A0-ED6C-4884-9FFE-87471827F59A}" type="datetimeFigureOut">
              <a:rPr lang="en-US" dirty="0"/>
              <a:t>9/5/2023</a:t>
            </a:fld>
            <a:endParaRPr lang="en-US" dirty="0"/>
          </a:p>
        </p:txBody>
      </p:sp>
      <p:sp>
        <p:nvSpPr>
          <p:cNvPr id="5" name="Footer Placeholder 4"/>
          <p:cNvSpPr>
            <a:spLocks noGrp="1"/>
          </p:cNvSpPr>
          <p:nvPr>
            <p:ph type="ftr" sz="quarter" idx="11"/>
          </p:nvPr>
        </p:nvSpPr>
        <p:spPr>
          <a:xfrm>
            <a:off x="516133" y="6387910"/>
            <a:ext cx="3859795" cy="228660"/>
          </a:xfrm>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02098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1588" y="0"/>
            <a:ext cx="9120420" cy="6860798"/>
            <a:chOff x="-1588" y="0"/>
            <a:chExt cx="9120420" cy="6860798"/>
          </a:xfrm>
        </p:grpSpPr>
        <p:sp>
          <p:nvSpPr>
            <p:cNvPr id="11" name="Rectangle 10"/>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4966650">
              <a:off x="4673046" y="5107506"/>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sp>
        <p:nvSpPr>
          <p:cNvPr id="17" name="Rectangle 16"/>
          <p:cNvSpPr/>
          <p:nvPr/>
        </p:nvSpPr>
        <p:spPr>
          <a:xfrm>
            <a:off x="414867" y="402165"/>
            <a:ext cx="46105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bwMode="gray">
          <a:xfrm rot="5400000">
            <a:off x="1299309"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sp>
        <p:nvSpPr>
          <p:cNvPr id="2" name="Vertical Title 1"/>
          <p:cNvSpPr>
            <a:spLocks noGrp="1"/>
          </p:cNvSpPr>
          <p:nvPr>
            <p:ph type="title" orient="vert"/>
          </p:nvPr>
        </p:nvSpPr>
        <p:spPr>
          <a:xfrm>
            <a:off x="6174928" y="1447799"/>
            <a:ext cx="1113516" cy="4572001"/>
          </a:xfrm>
        </p:spPr>
        <p:txBody>
          <a:bodyPr vert="eaVert" anchor="ctr" anchorCtr="0"/>
          <a:lstStyle/>
          <a:p>
            <a:r>
              <a:rPr lang="en-US" dirty="0"/>
              <a:t>Click to edit Master title style</a:t>
            </a:r>
          </a:p>
        </p:txBody>
      </p:sp>
      <p:sp>
        <p:nvSpPr>
          <p:cNvPr id="3" name="Vertical Text Placeholder 2"/>
          <p:cNvSpPr>
            <a:spLocks noGrp="1"/>
          </p:cNvSpPr>
          <p:nvPr>
            <p:ph type="body" orient="vert" idx="1"/>
          </p:nvPr>
        </p:nvSpPr>
        <p:spPr>
          <a:xfrm>
            <a:off x="866738" y="1447799"/>
            <a:ext cx="4416936" cy="4572001"/>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9474D98-3273-47CE-B312-A00AAFA2779F}" type="datetimeFigureOut">
              <a:rPr lang="en-US" dirty="0"/>
              <a:t>9/5/2023</a:t>
            </a:fld>
            <a:endParaRPr lang="en-US" dirty="0"/>
          </a:p>
        </p:txBody>
      </p:sp>
      <p:sp>
        <p:nvSpPr>
          <p:cNvPr id="5" name="Footer Placeholder 4"/>
          <p:cNvSpPr>
            <a:spLocks noGrp="1"/>
          </p:cNvSpPr>
          <p:nvPr>
            <p:ph type="ftr" sz="quarter" idx="11"/>
          </p:nvPr>
        </p:nvSpPr>
        <p:spPr>
          <a:xfrm>
            <a:off x="538546" y="6365498"/>
            <a:ext cx="3859795" cy="228660"/>
          </a:xfrm>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8906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65970" y="927098"/>
            <a:ext cx="6343672" cy="709865"/>
          </a:xfrm>
        </p:spPr>
        <p:txBody>
          <a:bodyPr anchor="ctr"/>
          <a:lstStyle>
            <a:lvl1pPr>
              <a:defRPr sz="3200"/>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16993E9-CEF0-47B7-AEA6-AFACC79966BA}"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646728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7" name="Group 6"/>
          <p:cNvGrpSpPr/>
          <p:nvPr/>
        </p:nvGrpSpPr>
        <p:grpSpPr>
          <a:xfrm>
            <a:off x="-1588" y="0"/>
            <a:ext cx="9145588" cy="6860798"/>
            <a:chOff x="-1588" y="0"/>
            <a:chExt cx="9145588" cy="6860798"/>
          </a:xfrm>
        </p:grpSpPr>
        <p:sp>
          <p:nvSpPr>
            <p:cNvPr id="12" name="Rectangle 11"/>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bwMode="gray">
            <a:xfrm rot="16200000">
              <a:off x="3105027"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8" name="Freeform 5"/>
            <p:cNvSpPr/>
            <p:nvPr/>
          </p:nvSpPr>
          <p:spPr bwMode="gray">
            <a:xfrm rot="15687606">
              <a:off x="3320102"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77534" y="2257588"/>
            <a:ext cx="3090672" cy="3020344"/>
          </a:xfrm>
        </p:spPr>
        <p:txBody>
          <a:bodyPr anchor="ct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5119261" y="2257588"/>
            <a:ext cx="3082516"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434F47-3A99-4701-A7D9-FE6C4D9DA92E}" type="datetimeFigureOut">
              <a:rPr lang="en-US" dirty="0"/>
              <a:t>9/5/2023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8" name="Rectangle 7"/>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632534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a:t>Click to edit Master title style</a:t>
            </a:r>
          </a:p>
        </p:txBody>
      </p:sp>
      <p:sp>
        <p:nvSpPr>
          <p:cNvPr id="3" name="Content Placeholder 2"/>
          <p:cNvSpPr>
            <a:spLocks noGrp="1"/>
          </p:cNvSpPr>
          <p:nvPr>
            <p:ph sz="half" idx="1"/>
          </p:nvPr>
        </p:nvSpPr>
        <p:spPr>
          <a:xfrm>
            <a:off x="866440" y="2489200"/>
            <a:ext cx="3636980" cy="3530603"/>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0581" y="2489203"/>
            <a:ext cx="3636980" cy="3530600"/>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99E62588-EC5C-453B-A942-AA1C7EFEEF33}"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783333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869918" y="2489200"/>
            <a:ext cx="3633502"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66440" y="3248490"/>
            <a:ext cx="3636980" cy="2771311"/>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0581" y="2489200"/>
            <a:ext cx="3636979"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40581" y="3245835"/>
            <a:ext cx="3636980" cy="2773967"/>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22D5D575-BDA5-4AAF-81DC-5D38C213A391}" type="datetimeFigureOut">
              <a:rPr lang="en-US" dirty="0"/>
              <a:t>9/5/2023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12697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8F9C5B0-21BA-48EA-B067-5E37072B4F18}" type="datetimeFigureOut">
              <a:rPr lang="en-US" dirty="0"/>
              <a:t>9/5/2023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a:xfrm>
            <a:off x="7678616" y="295730"/>
            <a:ext cx="791308" cy="767687"/>
          </a:xfrm>
          <a:prstGeom prst="rect">
            <a:avLst/>
          </a:prstGeom>
        </p:spPr>
        <p:txBody>
          <a:bodyPr anchor="b"/>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1474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Date Placeholder 1"/>
          <p:cNvSpPr>
            <a:spLocks noGrp="1"/>
          </p:cNvSpPr>
          <p:nvPr>
            <p:ph type="dt" sz="half" idx="10"/>
          </p:nvPr>
        </p:nvSpPr>
        <p:spPr/>
        <p:txBody>
          <a:bodyPr/>
          <a:lstStyle/>
          <a:p>
            <a:fld id="{9CB959AD-49F4-478E-A013-BE606CDD1B41}" type="datetimeFigureOut">
              <a:rPr lang="en-US" dirty="0"/>
              <a:t>9/5/2023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23406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548536"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2" name="Freeform 5"/>
            <p:cNvSpPr/>
            <p:nvPr/>
          </p:nvSpPr>
          <p:spPr bwMode="gray">
            <a:xfrm rot="15687606">
              <a:off x="2769747"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447800"/>
            <a:ext cx="2712590" cy="1495588"/>
          </a:xfrm>
        </p:spPr>
        <p:txBody>
          <a:bodyPr anchor="b"/>
          <a:lstStyle>
            <a:lvl1pPr algn="l">
              <a:defRPr sz="2400" b="0"/>
            </a:lvl1pPr>
          </a:lstStyle>
          <a:p>
            <a:r>
              <a:rPr lang="en-US" dirty="0"/>
              <a:t>Click to edit Master title style</a:t>
            </a:r>
          </a:p>
        </p:txBody>
      </p:sp>
      <p:sp>
        <p:nvSpPr>
          <p:cNvPr id="3" name="Content Placeholder 2"/>
          <p:cNvSpPr>
            <a:spLocks noGrp="1"/>
          </p:cNvSpPr>
          <p:nvPr>
            <p:ph idx="1"/>
          </p:nvPr>
        </p:nvSpPr>
        <p:spPr>
          <a:xfrm>
            <a:off x="4568927" y="1447800"/>
            <a:ext cx="3632850" cy="4572000"/>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bwMode="gray">
          <a:xfrm>
            <a:off x="866441" y="3086845"/>
            <a:ext cx="2712589"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9755E8D2-BCEE-4D3D-AE6D-93BD204BAD0C}"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9" name="Rectangle 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15702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1588" y="0"/>
            <a:ext cx="9145588" cy="6860798"/>
            <a:chOff x="-1588" y="0"/>
            <a:chExt cx="9145588" cy="6860798"/>
          </a:xfrm>
        </p:grpSpPr>
        <p:sp>
          <p:nvSpPr>
            <p:cNvPr id="13" name="Rectangle 12"/>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673" y="402165"/>
              <a:ext cx="346576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bwMode="gray">
            <a:xfrm rot="16200000">
              <a:off x="2852610" y="1765596"/>
              <a:ext cx="5995993" cy="3326809"/>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24" name="Freeform 5"/>
            <p:cNvSpPr/>
            <p:nvPr/>
          </p:nvSpPr>
          <p:spPr bwMode="gray">
            <a:xfrm rot="15687606">
              <a:off x="3074559" y="145837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title"/>
          </p:nvPr>
        </p:nvSpPr>
        <p:spPr>
          <a:xfrm>
            <a:off x="866440" y="1381390"/>
            <a:ext cx="2987089" cy="1574808"/>
          </a:xfrm>
        </p:spPr>
        <p:txBody>
          <a:bodyPr anchor="b">
            <a:normAutofit/>
          </a:bodyPr>
          <a:lstStyle>
            <a:lvl1pPr algn="l">
              <a:defRPr sz="2400" b="0"/>
            </a:lvl1pPr>
          </a:lstStyle>
          <a:p>
            <a:r>
              <a:rPr lang="en-US" dirty="0"/>
              <a:t>Click to edit Master title style</a:t>
            </a:r>
          </a:p>
        </p:txBody>
      </p:sp>
      <p:sp>
        <p:nvSpPr>
          <p:cNvPr id="3" name="Picture Placeholder 2"/>
          <p:cNvSpPr>
            <a:spLocks noGrp="1" noChangeAspect="1"/>
          </p:cNvSpPr>
          <p:nvPr>
            <p:ph type="pic" idx="1"/>
          </p:nvPr>
        </p:nvSpPr>
        <p:spPr>
          <a:xfrm>
            <a:off x="4722909" y="1320800"/>
            <a:ext cx="2791102" cy="42164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866440" y="3086100"/>
            <a:ext cx="2987089"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BBF110E-D48F-4A61-BE6D-11D38A61FE05}" type="datetimeFigureOut">
              <a:rPr lang="en-US" dirty="0"/>
              <a:t>9/5/2023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10" name="Rectangle 9"/>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a:xfrm>
            <a:off x="7678616" y="295730"/>
            <a:ext cx="791308" cy="767687"/>
          </a:xfrm>
          <a:prstGeom prst="rect">
            <a:avLst/>
          </a:prstGeom>
        </p:spPr>
        <p:txBody>
          <a:bodyPr/>
          <a:lstStyle>
            <a:lvl1pPr algn="ctr">
              <a:defRPr sz="2800"/>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620415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p:cNvGrpSpPr/>
          <p:nvPr/>
        </p:nvGrpSpPr>
        <p:grpSpPr>
          <a:xfrm>
            <a:off x="-1588" y="0"/>
            <a:ext cx="9145588" cy="6860798"/>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Freeform 5"/>
            <p:cNvSpPr/>
            <p:nvPr/>
          </p:nvSpPr>
          <p:spPr bwMode="gray">
            <a:xfrm rot="21010068">
              <a:off x="6359946" y="1790293"/>
              <a:ext cx="2377690" cy="317748"/>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5" name="Freeform 24"/>
            <p:cNvSpPr/>
            <p:nvPr/>
          </p:nvSpPr>
          <p:spPr bwMode="gray">
            <a:xfrm>
              <a:off x="485023" y="1856450"/>
              <a:ext cx="8173954" cy="4535226"/>
            </a:xfrm>
            <a:custGeom>
              <a:avLst/>
              <a:gdLst/>
              <a:ahLst/>
              <a:cxnLst/>
              <a:rect l="0" t="0" r="r" b="b"/>
              <a:pathLst>
                <a:path w="4960" h="2752">
                  <a:moveTo>
                    <a:pt x="0" y="0"/>
                  </a:moveTo>
                  <a:lnTo>
                    <a:pt x="0" y="324"/>
                  </a:lnTo>
                  <a:lnTo>
                    <a:pt x="0" y="1992"/>
                  </a:lnTo>
                  <a:lnTo>
                    <a:pt x="0" y="2752"/>
                  </a:lnTo>
                  <a:lnTo>
                    <a:pt x="4960" y="2752"/>
                  </a:lnTo>
                  <a:lnTo>
                    <a:pt x="4960" y="1992"/>
                  </a:lnTo>
                  <a:lnTo>
                    <a:pt x="4960" y="324"/>
                  </a:lnTo>
                  <a:lnTo>
                    <a:pt x="4960" y="0"/>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lnTo>
                    <a:pt x="0" y="0"/>
                  </a:lnTo>
                  <a:close/>
                </a:path>
              </a:pathLst>
            </a:custGeom>
            <a:solidFill>
              <a:schemeClr val="bg1"/>
            </a:solidFill>
            <a:ln>
              <a:noFill/>
            </a:ln>
          </p:spPr>
        </p:sp>
        <p:sp>
          <p:nvSpPr>
            <p:cNvPr id="10" name="Freeform 5"/>
            <p:cNvSpPr>
              <a:spLocks noEditPoints="1"/>
            </p:cNvSpPr>
            <p:nvPr/>
          </p:nvSpPr>
          <p:spPr bwMode="gray">
            <a:xfrm>
              <a:off x="0" y="0"/>
              <a:ext cx="9144000" cy="6858000"/>
            </a:xfrm>
            <a:custGeom>
              <a:avLst/>
              <a:gdLst/>
              <a:ahLst/>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Placeholder 1"/>
          <p:cNvSpPr>
            <a:spLocks noGrp="1"/>
          </p:cNvSpPr>
          <p:nvPr>
            <p:ph type="title"/>
          </p:nvPr>
        </p:nvSpPr>
        <p:spPr bwMode="gray">
          <a:xfrm>
            <a:off x="866440" y="927099"/>
            <a:ext cx="6345260" cy="709865"/>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864382" y="2489200"/>
            <a:ext cx="6345260" cy="35306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574443" y="6365498"/>
            <a:ext cx="990599" cy="228659"/>
          </a:xfrm>
          <a:prstGeom prst="rect">
            <a:avLst/>
          </a:prstGeom>
        </p:spPr>
        <p:txBody>
          <a:bodyPr vert="horz" lIns="91440" tIns="45720" rIns="91440" bIns="45720" rtlCol="0" anchor="b"/>
          <a:lstStyle>
            <a:lvl1pPr algn="r">
              <a:defRPr sz="900" b="1" i="0">
                <a:solidFill>
                  <a:schemeClr val="accent1"/>
                </a:solidFill>
              </a:defRPr>
            </a:lvl1pPr>
          </a:lstStyle>
          <a:p>
            <a:fld id="{0FE61780-2E25-4081-A2D9-4C0805256F67}" type="datetimeFigureOut">
              <a:rPr lang="en-US" dirty="0"/>
              <a:t>9/5/2023</a:t>
            </a:fld>
            <a:endParaRPr lang="en-US" dirty="0"/>
          </a:p>
        </p:txBody>
      </p:sp>
      <p:sp>
        <p:nvSpPr>
          <p:cNvPr id="5" name="Footer Placeholder 4"/>
          <p:cNvSpPr>
            <a:spLocks noGrp="1"/>
          </p:cNvSpPr>
          <p:nvPr>
            <p:ph type="ftr" sz="quarter" idx="3"/>
          </p:nvPr>
        </p:nvSpPr>
        <p:spPr>
          <a:xfrm>
            <a:off x="590843" y="6365497"/>
            <a:ext cx="3859795" cy="228660"/>
          </a:xfrm>
          <a:prstGeom prst="rect">
            <a:avLst/>
          </a:prstGeom>
        </p:spPr>
        <p:txBody>
          <a:bodyPr vert="horz" lIns="91440" tIns="45720" rIns="91440" bIns="45720" rtlCol="0" anchor="b"/>
          <a:lstStyle>
            <a:lvl1pPr algn="l">
              <a:defRPr sz="900" b="1" i="0">
                <a:solidFill>
                  <a:schemeClr val="accent1"/>
                </a:solidFill>
              </a:defRPr>
            </a:lvl1pPr>
          </a:lstStyle>
          <a:p>
            <a:r>
              <a:rPr lang="en-US" dirty="0"/>
              <a:t>
              </a:t>
            </a:r>
          </a:p>
        </p:txBody>
      </p:sp>
      <p:sp>
        <p:nvSpPr>
          <p:cNvPr id="26" name="Rectangle 25"/>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7678616" y="295730"/>
            <a:ext cx="791308" cy="767687"/>
          </a:xfrm>
          <a:prstGeom prst="rect">
            <a:avLst/>
          </a:prstGeom>
        </p:spPr>
        <p:txBody>
          <a:bodyPr anchor="b"/>
          <a:lstStyle>
            <a:lvl1pPr algn="ctr">
              <a:defRPr sz="2800">
                <a:solidFill>
                  <a:schemeClr val="bg1"/>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9213008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hf sldNum="0" hdr="0" ftr="0" dt="0"/>
  <p:txStyles>
    <p:titleStyle>
      <a:lvl1pPr algn="l" defTabSz="457200" rtl="0" eaLnBrk="1" latinLnBrk="0" hangingPunct="1">
        <a:spcBef>
          <a:spcPct val="0"/>
        </a:spcBef>
        <a:buNone/>
        <a:defRPr sz="3200" b="0" i="0" kern="120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685800" indent="-283464"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96012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23444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150876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tackoverflow.com/questions/21148741/many-to-many-relationship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tackoverflow.com/questions/21148741/many-to-many-relationship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ackoverflow.com/questions/19519688/differences-between-nosql-database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en.wikipedia.org/wiki/Database_machin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picpedia.org/chalkboard/d/database-management.html"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picpedia.org/chalkboard/d/database-management.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technofaq.org/posts/2017/05/important-features-your-data-replication-solution-should-hav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255358" y="1241266"/>
            <a:ext cx="3401945" cy="3153753"/>
          </a:xfrm>
        </p:spPr>
        <p:txBody>
          <a:bodyPr>
            <a:normAutofit/>
          </a:bodyPr>
          <a:lstStyle/>
          <a:p>
            <a:r>
              <a:rPr lang="en-US" altLang="en-US" sz="3700" b="1">
                <a:solidFill>
                  <a:srgbClr val="EBEBEB"/>
                </a:solidFill>
              </a:rPr>
              <a:t>IT Fundamentals</a:t>
            </a:r>
            <a:br>
              <a:rPr lang="en-US" altLang="en-US" sz="3700" b="1">
                <a:solidFill>
                  <a:srgbClr val="EBEBEB"/>
                </a:solidFill>
              </a:rPr>
            </a:br>
            <a:endParaRPr lang="en-US" altLang="en-US" sz="3700" b="1">
              <a:solidFill>
                <a:srgbClr val="EBEBEB"/>
              </a:solidFill>
            </a:endParaRPr>
          </a:p>
        </p:txBody>
      </p:sp>
      <p:sp>
        <p:nvSpPr>
          <p:cNvPr id="2051" name="Rectangle 3"/>
          <p:cNvSpPr>
            <a:spLocks noGrp="1" noChangeArrowheads="1"/>
          </p:cNvSpPr>
          <p:nvPr>
            <p:ph type="subTitle" idx="1"/>
          </p:nvPr>
        </p:nvSpPr>
        <p:spPr>
          <a:xfrm>
            <a:off x="5255358" y="4591665"/>
            <a:ext cx="3401945" cy="1622322"/>
          </a:xfrm>
        </p:spPr>
        <p:txBody>
          <a:bodyPr>
            <a:normAutofit/>
          </a:bodyPr>
          <a:lstStyle/>
          <a:p>
            <a:r>
              <a:rPr lang="en-US" altLang="en-US" dirty="0">
                <a:solidFill>
                  <a:schemeClr val="bg1"/>
                </a:solidFill>
              </a:rPr>
              <a:t>Chapter 7:</a:t>
            </a:r>
          </a:p>
          <a:p>
            <a:r>
              <a:rPr lang="en-US" altLang="en-US" dirty="0">
                <a:solidFill>
                  <a:schemeClr val="bg1"/>
                </a:solidFill>
              </a:rPr>
              <a:t>Database Fundamentals</a:t>
            </a:r>
          </a:p>
        </p:txBody>
      </p:sp>
      <p:grpSp>
        <p:nvGrpSpPr>
          <p:cNvPr id="2056" name="Group 2055">
            <a:extLst>
              <a:ext uri="{FF2B5EF4-FFF2-40B4-BE49-F238E27FC236}">
                <a16:creationId xmlns:a16="http://schemas.microsoft.com/office/drawing/2014/main" id="{7E2D86BB-893F-471B-AD66-50E01777C08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17499" y="396837"/>
            <a:ext cx="4838628" cy="6058999"/>
            <a:chOff x="423333" y="396837"/>
            <a:chExt cx="6451503" cy="6058999"/>
          </a:xfrm>
        </p:grpSpPr>
        <p:sp>
          <p:nvSpPr>
            <p:cNvPr id="2057" name="Rectangle 2056">
              <a:extLst>
                <a:ext uri="{FF2B5EF4-FFF2-40B4-BE49-F238E27FC236}">
                  <a16:creationId xmlns:a16="http://schemas.microsoft.com/office/drawing/2014/main" id="{61E3F80D-79C6-468A-83E4-3FEA585566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flipH="1">
              <a:off x="423333" y="402165"/>
              <a:ext cx="5229339"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58" name="Freeform 5">
              <a:extLst>
                <a:ext uri="{FF2B5EF4-FFF2-40B4-BE49-F238E27FC236}">
                  <a16:creationId xmlns:a16="http://schemas.microsoft.com/office/drawing/2014/main" id="{009504C1-96CE-44B4-8DF0-613CF9D1DA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400000" flipH="1">
              <a:off x="3161515" y="2801722"/>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059" name="Freeform 5">
              <a:extLst>
                <a:ext uri="{FF2B5EF4-FFF2-40B4-BE49-F238E27FC236}">
                  <a16:creationId xmlns:a16="http://schemas.microsoft.com/office/drawing/2014/main" id="{1F299836-4C10-4395-B386-C0FA537C41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5677511" flipH="1">
              <a:off x="5004670" y="1826079"/>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grpSp>
      <p:pic>
        <p:nvPicPr>
          <p:cNvPr id="2" name="Picture 2" descr="Logo, company name&#10;&#10;Description automatically generated">
            <a:extLst>
              <a:ext uri="{FF2B5EF4-FFF2-40B4-BE49-F238E27FC236}">
                <a16:creationId xmlns:a16="http://schemas.microsoft.com/office/drawing/2014/main" id="{6C387D56-483A-B3FA-1BAC-9EFF29565CDC}"/>
              </a:ext>
            </a:extLst>
          </p:cNvPr>
          <p:cNvPicPr>
            <a:picLocks noChangeAspect="1"/>
          </p:cNvPicPr>
          <p:nvPr/>
        </p:nvPicPr>
        <p:blipFill>
          <a:blip r:embed="rId3"/>
          <a:stretch>
            <a:fillRect/>
          </a:stretch>
        </p:blipFill>
        <p:spPr>
          <a:xfrm>
            <a:off x="832322" y="1560098"/>
            <a:ext cx="3737803" cy="3737803"/>
          </a:xfrm>
          <a:prstGeom prst="rect">
            <a:avLst/>
          </a:prstGeom>
        </p:spPr>
      </p:pic>
    </p:spTree>
    <p:extLst>
      <p:ext uri="{BB962C8B-B14F-4D97-AF65-F5344CB8AC3E}">
        <p14:creationId xmlns:p14="http://schemas.microsoft.com/office/powerpoint/2010/main" val="25666393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080" name="Group 3079">
            <a:extLst>
              <a:ext uri="{FF2B5EF4-FFF2-40B4-BE49-F238E27FC236}">
                <a16:creationId xmlns:a16="http://schemas.microsoft.com/office/drawing/2014/main" id="{E5D4A15D-C852-47D7-A7E3-7F8FEE9FCA9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81" name="Rectangle 3080">
              <a:extLst>
                <a:ext uri="{FF2B5EF4-FFF2-40B4-BE49-F238E27FC236}">
                  <a16:creationId xmlns:a16="http://schemas.microsoft.com/office/drawing/2014/main" id="{C06AA6A2-9E5B-46E6-82B0-8FC1CA7231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82" name="Oval 3081">
              <a:extLst>
                <a:ext uri="{FF2B5EF4-FFF2-40B4-BE49-F238E27FC236}">
                  <a16:creationId xmlns:a16="http://schemas.microsoft.com/office/drawing/2014/main" id="{11E7C01A-5F5B-4E17-B91B-26FA9ADB54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3" name="Oval 3082">
              <a:extLst>
                <a:ext uri="{FF2B5EF4-FFF2-40B4-BE49-F238E27FC236}">
                  <a16:creationId xmlns:a16="http://schemas.microsoft.com/office/drawing/2014/main" id="{71DA43BF-6FE1-458D-A112-1687677B00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4" name="Oval 3083">
              <a:extLst>
                <a:ext uri="{FF2B5EF4-FFF2-40B4-BE49-F238E27FC236}">
                  <a16:creationId xmlns:a16="http://schemas.microsoft.com/office/drawing/2014/main" id="{FAA5FF03-83FF-43B9-B66B-5FD05A9589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5" name="Oval 3084">
              <a:extLst>
                <a:ext uri="{FF2B5EF4-FFF2-40B4-BE49-F238E27FC236}">
                  <a16:creationId xmlns:a16="http://schemas.microsoft.com/office/drawing/2014/main" id="{BC4D7AA7-0424-4C72-AE55-4B413DD471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6" name="Oval 3085">
              <a:extLst>
                <a:ext uri="{FF2B5EF4-FFF2-40B4-BE49-F238E27FC236}">
                  <a16:creationId xmlns:a16="http://schemas.microsoft.com/office/drawing/2014/main" id="{BC2D80F1-5DC4-4396-B0E1-C774E82EC77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87" name="Freeform 5">
              <a:extLst>
                <a:ext uri="{FF2B5EF4-FFF2-40B4-BE49-F238E27FC236}">
                  <a16:creationId xmlns:a16="http://schemas.microsoft.com/office/drawing/2014/main" id="{48171057-920A-4188-A18E-97D710A35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88" name="Freeform 5">
              <a:extLst>
                <a:ext uri="{FF2B5EF4-FFF2-40B4-BE49-F238E27FC236}">
                  <a16:creationId xmlns:a16="http://schemas.microsoft.com/office/drawing/2014/main" id="{1C871B74-1D69-47F0-A28D-8F3454779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3089" name="Freeform 5">
              <a:extLst>
                <a:ext uri="{FF2B5EF4-FFF2-40B4-BE49-F238E27FC236}">
                  <a16:creationId xmlns:a16="http://schemas.microsoft.com/office/drawing/2014/main" id="{63001BDC-368C-49CC-9F3F-EAF38A0A49E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91" name="Rectangle 3090">
            <a:extLst>
              <a:ext uri="{FF2B5EF4-FFF2-40B4-BE49-F238E27FC236}">
                <a16:creationId xmlns:a16="http://schemas.microsoft.com/office/drawing/2014/main" id="{6288FC2F-B192-42B2-90BE-517E1039BE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pSp>
        <p:nvGrpSpPr>
          <p:cNvPr id="3093" name="Group 3092">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4000" cy="6858000"/>
            <a:chOff x="0" y="0"/>
            <a:chExt cx="12192000" cy="6858000"/>
          </a:xfrm>
        </p:grpSpPr>
        <p:sp>
          <p:nvSpPr>
            <p:cNvPr id="3094" name="Rectangle 3093">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095" name="Oval 3094">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6" name="Oval 3095">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097" name="Rectangle 3096">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3098"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3099"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3100"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74" name="Rectangle 2"/>
          <p:cNvSpPr>
            <a:spLocks noGrp="1" noChangeArrowheads="1"/>
          </p:cNvSpPr>
          <p:nvPr>
            <p:ph type="title"/>
          </p:nvPr>
        </p:nvSpPr>
        <p:spPr>
          <a:xfrm>
            <a:off x="866216" y="973667"/>
            <a:ext cx="2206657" cy="4833745"/>
          </a:xfrm>
        </p:spPr>
        <p:txBody>
          <a:bodyPr vert="horz" lIns="91440" tIns="45720" rIns="91440" bIns="45720" rtlCol="0" anchor="ctr">
            <a:normAutofit/>
          </a:bodyPr>
          <a:lstStyle/>
          <a:p>
            <a:r>
              <a:rPr lang="en-US" altLang="en-US" sz="2300">
                <a:solidFill>
                  <a:srgbClr val="EBEBEB"/>
                </a:solidFill>
              </a:rPr>
              <a:t>Chapter 7: Database Fundamentals</a:t>
            </a:r>
          </a:p>
        </p:txBody>
      </p:sp>
      <p:sp>
        <p:nvSpPr>
          <p:cNvPr id="3102" name="Rectangle 3101">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8359"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75" name="Rectangle 3"/>
          <p:cNvSpPr>
            <a:spLocks noGrp="1" noChangeArrowheads="1"/>
          </p:cNvSpPr>
          <p:nvPr>
            <p:ph sz="half" idx="1"/>
          </p:nvPr>
        </p:nvSpPr>
        <p:spPr>
          <a:xfrm>
            <a:off x="3895725" y="1419150"/>
            <a:ext cx="2346422" cy="4024462"/>
          </a:xfrm>
          <a:noFill/>
        </p:spPr>
        <p:txBody>
          <a:bodyPr vert="horz" lIns="91440" tIns="45720" rIns="91440" bIns="45720" rtlCol="0" anchor="t">
            <a:noAutofit/>
          </a:bodyPr>
          <a:lstStyle/>
          <a:p>
            <a:pPr marL="277495" indent="-277495" defTabSz="370332">
              <a:lnSpc>
                <a:spcPct val="90000"/>
              </a:lnSpc>
              <a:spcBef>
                <a:spcPts val="810"/>
              </a:spcBef>
            </a:pPr>
            <a:r>
              <a:rPr lang="en-US" altLang="en-US" sz="700" b="0" i="0" kern="1200" dirty="0">
                <a:latin typeface="+mn-lt"/>
                <a:ea typeface="+mn-ea"/>
                <a:cs typeface="+mn-cs"/>
              </a:rPr>
              <a:t>Explain database concepts and the purpose of a database</a:t>
            </a:r>
            <a:endParaRPr lang="en-US" altLang="en-US" sz="700" b="0" i="0" kern="1200" dirty="0">
              <a:latin typeface="+mn-lt"/>
            </a:endParaRPr>
          </a:p>
          <a:p>
            <a:pPr marL="554990" lvl="1" indent="-229235" defTabSz="370332">
              <a:lnSpc>
                <a:spcPct val="90000"/>
              </a:lnSpc>
              <a:spcBef>
                <a:spcPts val="810"/>
              </a:spcBef>
            </a:pPr>
            <a:r>
              <a:rPr lang="en-US" altLang="en-US" sz="700" b="0" i="0" kern="1200" dirty="0">
                <a:latin typeface="+mn-lt"/>
                <a:ea typeface="+mn-ea"/>
                <a:cs typeface="+mn-cs"/>
              </a:rPr>
              <a:t>Usage of database</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Create</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Import/input</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Query</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Reports</a:t>
            </a:r>
            <a:endParaRPr lang="en-US" altLang="en-US" sz="700" b="0" i="0" kern="1200" dirty="0">
              <a:latin typeface="+mn-lt"/>
            </a:endParaRPr>
          </a:p>
          <a:p>
            <a:pPr marL="554990" lvl="1" indent="-229235" defTabSz="370332">
              <a:lnSpc>
                <a:spcPct val="90000"/>
              </a:lnSpc>
              <a:spcBef>
                <a:spcPts val="810"/>
              </a:spcBef>
            </a:pPr>
            <a:r>
              <a:rPr lang="en-US" altLang="en-US" sz="700" b="0" i="0" kern="1200" dirty="0">
                <a:latin typeface="+mn-lt"/>
                <a:ea typeface="+mn-ea"/>
                <a:cs typeface="+mn-cs"/>
              </a:rPr>
              <a:t>Flat file vs. database</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Multiple concurrent users</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Scalability</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Speed</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Variety of data</a:t>
            </a:r>
            <a:endParaRPr lang="en-US" altLang="en-US" sz="700" b="0" i="0" kern="1200" dirty="0">
              <a:latin typeface="+mn-lt"/>
            </a:endParaRPr>
          </a:p>
          <a:p>
            <a:pPr marL="554990" lvl="1" indent="-229235" defTabSz="370332">
              <a:lnSpc>
                <a:spcPct val="90000"/>
              </a:lnSpc>
              <a:spcBef>
                <a:spcPts val="810"/>
              </a:spcBef>
            </a:pPr>
            <a:r>
              <a:rPr lang="en-US" altLang="en-US" sz="700" b="0" i="0" kern="1200" dirty="0">
                <a:latin typeface="+mn-lt"/>
                <a:ea typeface="+mn-ea"/>
                <a:cs typeface="+mn-cs"/>
              </a:rPr>
              <a:t>Records</a:t>
            </a:r>
            <a:endParaRPr lang="en-US" altLang="en-US" sz="700" b="0" i="0" kern="1200" dirty="0">
              <a:latin typeface="+mn-lt"/>
            </a:endParaRPr>
          </a:p>
          <a:p>
            <a:pPr marL="554990" lvl="1" indent="-229235" defTabSz="370332">
              <a:lnSpc>
                <a:spcPct val="90000"/>
              </a:lnSpc>
              <a:spcBef>
                <a:spcPts val="810"/>
              </a:spcBef>
            </a:pPr>
            <a:r>
              <a:rPr lang="en-US" altLang="en-US" sz="700" b="0" i="0" kern="1200" dirty="0">
                <a:latin typeface="+mn-lt"/>
                <a:ea typeface="+mn-ea"/>
                <a:cs typeface="+mn-cs"/>
              </a:rPr>
              <a:t>Storage</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Data persistence</a:t>
            </a:r>
            <a:endParaRPr lang="en-US" altLang="en-US" sz="700" b="0" i="0" kern="1200" dirty="0">
              <a:latin typeface="+mn-lt"/>
            </a:endParaRPr>
          </a:p>
          <a:p>
            <a:pPr marL="277495" indent="-277495" defTabSz="370332">
              <a:lnSpc>
                <a:spcPct val="90000"/>
              </a:lnSpc>
              <a:spcBef>
                <a:spcPts val="810"/>
              </a:spcBef>
            </a:pPr>
            <a:r>
              <a:rPr lang="en-US" altLang="en-US" sz="700" b="0" i="0" kern="1200" dirty="0">
                <a:latin typeface="+mn-lt"/>
                <a:ea typeface="+mn-ea"/>
                <a:cs typeface="+mn-cs"/>
              </a:rPr>
              <a:t>Compare and contrast various database structures</a:t>
            </a:r>
            <a:endParaRPr lang="en-US" altLang="en-US" sz="700" b="0" i="0" kern="1200" dirty="0">
              <a:latin typeface="+mn-lt"/>
            </a:endParaRPr>
          </a:p>
          <a:p>
            <a:pPr marL="554990" lvl="1" indent="-229235" defTabSz="370332">
              <a:lnSpc>
                <a:spcPct val="90000"/>
              </a:lnSpc>
              <a:spcBef>
                <a:spcPts val="810"/>
              </a:spcBef>
            </a:pPr>
            <a:r>
              <a:rPr lang="en-US" altLang="en-US" sz="700" b="0" i="0" kern="1200" dirty="0">
                <a:latin typeface="+mn-lt"/>
                <a:ea typeface="+mn-ea"/>
                <a:cs typeface="+mn-cs"/>
              </a:rPr>
              <a:t>Structured vs. semi-structured vs. non-structured</a:t>
            </a:r>
            <a:endParaRPr lang="en-US" altLang="en-US" sz="700" b="0" i="0" kern="1200" dirty="0">
              <a:latin typeface="+mn-lt"/>
            </a:endParaRPr>
          </a:p>
          <a:p>
            <a:pPr marL="554990" lvl="1" indent="-229235" defTabSz="370332">
              <a:lnSpc>
                <a:spcPct val="90000"/>
              </a:lnSpc>
              <a:spcBef>
                <a:spcPts val="810"/>
              </a:spcBef>
            </a:pPr>
            <a:r>
              <a:rPr lang="en-US" altLang="en-US" sz="700" b="0" i="0" kern="1200" dirty="0">
                <a:latin typeface="+mn-lt"/>
                <a:ea typeface="+mn-ea"/>
                <a:cs typeface="+mn-cs"/>
              </a:rPr>
              <a:t>Relational databases</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Schema</a:t>
            </a:r>
            <a:endParaRPr lang="en-US" altLang="en-US" sz="700" b="0" i="0" kern="1200" dirty="0">
              <a:latin typeface="+mn-lt"/>
            </a:endParaRPr>
          </a:p>
          <a:p>
            <a:pPr marL="777240" lvl="2" indent="-184785" defTabSz="370332">
              <a:lnSpc>
                <a:spcPct val="90000"/>
              </a:lnSpc>
              <a:spcBef>
                <a:spcPts val="810"/>
              </a:spcBef>
            </a:pPr>
            <a:r>
              <a:rPr lang="en-US" altLang="en-US" sz="700" b="0" i="0" kern="1200" dirty="0">
                <a:latin typeface="+mn-lt"/>
                <a:ea typeface="+mn-ea"/>
                <a:cs typeface="+mn-cs"/>
              </a:rPr>
              <a:t>Tables</a:t>
            </a:r>
            <a:endParaRPr lang="en-US" altLang="en-US" sz="700" b="0" i="0" kern="1200" dirty="0">
              <a:latin typeface="+mn-lt"/>
            </a:endParaRPr>
          </a:p>
          <a:p>
            <a:pPr marL="999490" lvl="3" indent="-184785" defTabSz="370332">
              <a:lnSpc>
                <a:spcPct val="90000"/>
              </a:lnSpc>
              <a:spcBef>
                <a:spcPts val="810"/>
              </a:spcBef>
            </a:pPr>
            <a:r>
              <a:rPr lang="en-US" altLang="en-US" sz="700" b="0" i="0" kern="1200" dirty="0">
                <a:latin typeface="+mn-lt"/>
                <a:ea typeface="+mn-ea"/>
                <a:cs typeface="+mn-cs"/>
              </a:rPr>
              <a:t>Rows/records</a:t>
            </a:r>
            <a:endParaRPr lang="en-US" alt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Fields/columns</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Primary key</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Foreign key</a:t>
            </a:r>
            <a:endParaRPr lang="en-US" sz="700" b="0" i="0" kern="1200" dirty="0">
              <a:latin typeface="+mn-lt"/>
            </a:endParaRPr>
          </a:p>
          <a:p>
            <a:pPr lvl="3">
              <a:lnSpc>
                <a:spcPct val="90000"/>
              </a:lnSpc>
            </a:pPr>
            <a:endParaRPr lang="en-US" altLang="en-US" sz="700" b="0" dirty="0"/>
          </a:p>
        </p:txBody>
      </p:sp>
      <p:sp>
        <p:nvSpPr>
          <p:cNvPr id="2" name="Content Placeholder 1"/>
          <p:cNvSpPr>
            <a:spLocks noGrp="1"/>
          </p:cNvSpPr>
          <p:nvPr>
            <p:ph sz="half" idx="2"/>
          </p:nvPr>
        </p:nvSpPr>
        <p:spPr>
          <a:xfrm>
            <a:off x="6198381" y="1419356"/>
            <a:ext cx="2947192" cy="2860988"/>
          </a:xfrm>
        </p:spPr>
        <p:txBody>
          <a:bodyPr vert="horz" lIns="91440" tIns="45720" rIns="91440" bIns="45720" rtlCol="0" anchor="t">
            <a:noAutofit/>
          </a:bodyPr>
          <a:lstStyle/>
          <a:p>
            <a:pPr marL="777240" lvl="2" indent="-184785" defTabSz="370332">
              <a:lnSpc>
                <a:spcPct val="90000"/>
              </a:lnSpc>
              <a:spcBef>
                <a:spcPts val="810"/>
              </a:spcBef>
            </a:pPr>
            <a:r>
              <a:rPr lang="en-US" sz="700" b="0" i="0" kern="1200" dirty="0">
                <a:latin typeface="+mn-lt"/>
                <a:ea typeface="+mn-ea"/>
                <a:cs typeface="+mn-cs"/>
              </a:rPr>
              <a:t>Constraints</a:t>
            </a:r>
            <a:endParaRPr lang="en-US" sz="700" b="0" i="0" kern="1200" dirty="0">
              <a:latin typeface="+mn-lt"/>
            </a:endParaRPr>
          </a:p>
          <a:p>
            <a:pPr marL="554990" lvl="1" indent="-229235" defTabSz="370332">
              <a:lnSpc>
                <a:spcPct val="90000"/>
              </a:lnSpc>
              <a:spcBef>
                <a:spcPts val="810"/>
              </a:spcBef>
            </a:pPr>
            <a:r>
              <a:rPr lang="en-US" sz="700" b="0" i="0" kern="1200" dirty="0">
                <a:latin typeface="+mn-lt"/>
                <a:ea typeface="+mn-ea"/>
                <a:cs typeface="+mn-cs"/>
              </a:rPr>
              <a:t>Non-relational databases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Key/value databases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Document databases</a:t>
            </a:r>
            <a:endParaRPr lang="en-US" sz="700" b="0" i="0" kern="1200" dirty="0">
              <a:latin typeface="+mn-lt"/>
            </a:endParaRPr>
          </a:p>
          <a:p>
            <a:pPr marL="277495" indent="-277495" defTabSz="370332">
              <a:lnSpc>
                <a:spcPct val="90000"/>
              </a:lnSpc>
              <a:spcBef>
                <a:spcPts val="810"/>
              </a:spcBef>
            </a:pPr>
            <a:r>
              <a:rPr lang="en-US" sz="700" b="0" i="0" kern="1200" dirty="0">
                <a:latin typeface="+mn-lt"/>
                <a:ea typeface="+mn-ea"/>
                <a:cs typeface="+mn-cs"/>
              </a:rPr>
              <a:t>Summarize methods used to interface with databases</a:t>
            </a:r>
            <a:endParaRPr lang="en-US" sz="700" b="0" i="0" kern="1200" dirty="0">
              <a:latin typeface="+mn-lt"/>
            </a:endParaRPr>
          </a:p>
          <a:p>
            <a:pPr marL="554990" lvl="1" indent="-229235" defTabSz="370332">
              <a:lnSpc>
                <a:spcPct val="90000"/>
              </a:lnSpc>
              <a:spcBef>
                <a:spcPts val="810"/>
              </a:spcBef>
            </a:pPr>
            <a:r>
              <a:rPr lang="en-US" sz="700" b="0" i="0" kern="1200" dirty="0">
                <a:latin typeface="+mn-lt"/>
                <a:ea typeface="+mn-ea"/>
                <a:cs typeface="+mn-cs"/>
              </a:rPr>
              <a:t>Relational methods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Data manipulation</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Select</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Insert</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Delete</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Update</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Data definition</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Create</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Alter</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Drop</a:t>
            </a:r>
            <a:endParaRPr lang="en-US" sz="700" b="0" i="0" kern="1200" dirty="0">
              <a:latin typeface="+mn-lt"/>
            </a:endParaRPr>
          </a:p>
          <a:p>
            <a:pPr marL="999490" lvl="3" indent="-184785" defTabSz="370332">
              <a:lnSpc>
                <a:spcPct val="90000"/>
              </a:lnSpc>
              <a:spcBef>
                <a:spcPts val="810"/>
              </a:spcBef>
            </a:pPr>
            <a:r>
              <a:rPr lang="en-US" sz="700" b="0" i="0" kern="1200" dirty="0">
                <a:latin typeface="+mn-lt"/>
                <a:ea typeface="+mn-ea"/>
                <a:cs typeface="+mn-cs"/>
              </a:rPr>
              <a:t>Permissions</a:t>
            </a:r>
            <a:endParaRPr lang="en-US" sz="700" b="0" i="0" kern="1200" dirty="0">
              <a:latin typeface="+mn-lt"/>
            </a:endParaRPr>
          </a:p>
          <a:p>
            <a:pPr marL="554990" lvl="1" indent="-229235" defTabSz="370332">
              <a:lnSpc>
                <a:spcPct val="90000"/>
              </a:lnSpc>
              <a:spcBef>
                <a:spcPts val="810"/>
              </a:spcBef>
            </a:pPr>
            <a:r>
              <a:rPr lang="en-US" sz="700" b="0" i="0" kern="1200" dirty="0">
                <a:latin typeface="+mn-lt"/>
                <a:ea typeface="+mn-ea"/>
                <a:cs typeface="+mn-cs"/>
              </a:rPr>
              <a:t>Database access methods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Direct/manual access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Programmatic access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User interface/utility access</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Query/report builders</a:t>
            </a:r>
            <a:endParaRPr lang="en-US" sz="700" b="0" i="0" kern="1200" dirty="0">
              <a:latin typeface="+mn-lt"/>
            </a:endParaRPr>
          </a:p>
          <a:p>
            <a:pPr marL="554990" lvl="1" indent="-229235" defTabSz="370332">
              <a:lnSpc>
                <a:spcPct val="90000"/>
              </a:lnSpc>
              <a:spcBef>
                <a:spcPts val="810"/>
              </a:spcBef>
            </a:pPr>
            <a:r>
              <a:rPr lang="en-US" sz="700" b="0" i="0" kern="1200" dirty="0">
                <a:latin typeface="+mn-lt"/>
                <a:ea typeface="+mn-ea"/>
                <a:cs typeface="+mn-cs"/>
              </a:rPr>
              <a:t>Export/import</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Database dump</a:t>
            </a:r>
            <a:endParaRPr lang="en-US" sz="700" b="0" i="0" kern="1200" dirty="0">
              <a:latin typeface="+mn-lt"/>
            </a:endParaRPr>
          </a:p>
          <a:p>
            <a:pPr marL="777240" lvl="2" indent="-184785" defTabSz="370332">
              <a:lnSpc>
                <a:spcPct val="90000"/>
              </a:lnSpc>
              <a:spcBef>
                <a:spcPts val="810"/>
              </a:spcBef>
            </a:pPr>
            <a:r>
              <a:rPr lang="en-US" sz="700" b="0" i="0" kern="1200" dirty="0">
                <a:latin typeface="+mn-lt"/>
                <a:ea typeface="+mn-ea"/>
                <a:cs typeface="+mn-cs"/>
              </a:rPr>
              <a:t>Backup</a:t>
            </a:r>
            <a:endParaRPr lang="en-US" sz="700" dirty="0"/>
          </a:p>
        </p:txBody>
      </p:sp>
    </p:spTree>
    <p:extLst>
      <p:ext uri="{BB962C8B-B14F-4D97-AF65-F5344CB8AC3E}">
        <p14:creationId xmlns:p14="http://schemas.microsoft.com/office/powerpoint/2010/main" val="392661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When to Use Databases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Multiple concurrent users</a:t>
            </a:r>
          </a:p>
          <a:p>
            <a:r>
              <a:rPr lang="en-US" sz="1400"/>
              <a:t>Scalability</a:t>
            </a:r>
          </a:p>
          <a:p>
            <a:r>
              <a:rPr lang="en-US" sz="1400"/>
              <a:t>Speed</a:t>
            </a:r>
          </a:p>
          <a:p>
            <a:r>
              <a:rPr lang="en-US" sz="1400"/>
              <a:t>Variety of data</a:t>
            </a:r>
          </a:p>
          <a:p>
            <a:r>
              <a:rPr lang="en-US" sz="1400"/>
              <a:t>Number of records</a:t>
            </a:r>
          </a:p>
          <a:p>
            <a:r>
              <a:rPr lang="en-US" sz="1400"/>
              <a:t>Data persistence</a:t>
            </a:r>
          </a:p>
          <a:p>
            <a:r>
              <a:rPr lang="en-US" sz="1400"/>
              <a:t>Security</a:t>
            </a:r>
          </a:p>
        </p:txBody>
      </p:sp>
      <p:pic>
        <p:nvPicPr>
          <p:cNvPr id="4" name="Picture 4" descr="Advantage and Disadvantage of Distributed Database Management System ...">
            <a:extLst>
              <a:ext uri="{FF2B5EF4-FFF2-40B4-BE49-F238E27FC236}">
                <a16:creationId xmlns:a16="http://schemas.microsoft.com/office/drawing/2014/main" id="{0EAF3D2B-C351-32DB-A4CC-AE2719F6B47C}"/>
              </a:ext>
            </a:extLst>
          </p:cNvPr>
          <p:cNvPicPr>
            <a:picLocks noChangeAspect="1"/>
          </p:cNvPicPr>
          <p:nvPr/>
        </p:nvPicPr>
        <p:blipFill rotWithShape="1">
          <a:blip r:embed="rId3"/>
          <a:srcRect l="5831" r="3811" b="1"/>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8168376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Relational Databases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Managed by a relational database management system (RDBMS)</a:t>
            </a:r>
          </a:p>
          <a:p>
            <a:endParaRPr lang="en-US" sz="1400"/>
          </a:p>
          <a:p>
            <a:r>
              <a:rPr lang="en-US" sz="1400"/>
              <a:t>Schema</a:t>
            </a:r>
          </a:p>
          <a:p>
            <a:pPr lvl="1"/>
            <a:r>
              <a:rPr lang="en-US" sz="1400"/>
              <a:t>Logical schema</a:t>
            </a:r>
          </a:p>
          <a:p>
            <a:pPr lvl="1"/>
            <a:r>
              <a:rPr lang="en-US" sz="1400"/>
              <a:t>Physical schema</a:t>
            </a:r>
          </a:p>
          <a:p>
            <a:pPr lvl="1"/>
            <a:endParaRPr lang="en-US" sz="1400"/>
          </a:p>
        </p:txBody>
      </p:sp>
      <p:pic>
        <p:nvPicPr>
          <p:cNvPr id="4" name="Picture 4" descr="Diagram&#10;&#10;Description automatically generated">
            <a:extLst>
              <a:ext uri="{FF2B5EF4-FFF2-40B4-BE49-F238E27FC236}">
                <a16:creationId xmlns:a16="http://schemas.microsoft.com/office/drawing/2014/main" id="{DDE1D641-7CCE-EAF3-8ECA-A55F8446A30C}"/>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980" b="-2"/>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4239143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sz="3000"/>
              <a:t>Relational Database Components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Tables</a:t>
            </a:r>
          </a:p>
          <a:p>
            <a:r>
              <a:rPr lang="en-US" sz="1400"/>
              <a:t>Fields</a:t>
            </a:r>
          </a:p>
          <a:p>
            <a:r>
              <a:rPr lang="en-US" sz="1400"/>
              <a:t>Records</a:t>
            </a:r>
          </a:p>
          <a:p>
            <a:r>
              <a:rPr lang="en-US" sz="1400"/>
              <a:t>Forms</a:t>
            </a:r>
          </a:p>
          <a:p>
            <a:r>
              <a:rPr lang="en-US" sz="1400"/>
              <a:t>Queries</a:t>
            </a:r>
          </a:p>
          <a:p>
            <a:r>
              <a:rPr lang="en-US" sz="1400"/>
              <a:t>Reports</a:t>
            </a:r>
          </a:p>
          <a:p>
            <a:r>
              <a:rPr lang="en-US" sz="1400"/>
              <a:t>Macros and modules</a:t>
            </a:r>
          </a:p>
        </p:txBody>
      </p:sp>
      <p:pic>
        <p:nvPicPr>
          <p:cNvPr id="5" name="Picture 4" descr="Diagram&#10;&#10;Description automatically generated">
            <a:extLst>
              <a:ext uri="{FF2B5EF4-FFF2-40B4-BE49-F238E27FC236}">
                <a16:creationId xmlns:a16="http://schemas.microsoft.com/office/drawing/2014/main" id="{92A1B0CB-45B7-0F2A-D4EE-DC98D41DE3C6}"/>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r="980" b="-2"/>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512280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Non-relational databases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Managed by a database management system (DBMS)</a:t>
            </a:r>
          </a:p>
          <a:p>
            <a:r>
              <a:rPr lang="en-US" sz="1400"/>
              <a:t>Hold non-structured (or unstructured) or semi-structured data</a:t>
            </a:r>
          </a:p>
          <a:p>
            <a:endParaRPr lang="en-US" sz="1400"/>
          </a:p>
          <a:p>
            <a:r>
              <a:rPr lang="en-US" sz="1400"/>
              <a:t>Document databases</a:t>
            </a:r>
          </a:p>
          <a:p>
            <a:r>
              <a:rPr lang="en-US" sz="1400"/>
              <a:t>Key/value databases</a:t>
            </a:r>
          </a:p>
        </p:txBody>
      </p:sp>
      <p:pic>
        <p:nvPicPr>
          <p:cNvPr id="4" name="Picture 4">
            <a:extLst>
              <a:ext uri="{FF2B5EF4-FFF2-40B4-BE49-F238E27FC236}">
                <a16:creationId xmlns:a16="http://schemas.microsoft.com/office/drawing/2014/main" id="{0E150FD4-16DE-B1E6-6A68-AFDD881421E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270235"/>
            <a:ext cx="4619101" cy="2078595"/>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143075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Working with Databases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Manual access</a:t>
            </a:r>
          </a:p>
          <a:p>
            <a:endParaRPr lang="en-US" sz="1400"/>
          </a:p>
          <a:p>
            <a:r>
              <a:rPr lang="en-US" sz="1400"/>
              <a:t>Direct access</a:t>
            </a:r>
          </a:p>
          <a:p>
            <a:endParaRPr lang="en-US" sz="1400"/>
          </a:p>
          <a:p>
            <a:r>
              <a:rPr lang="en-US" sz="1400"/>
              <a:t>Programmatic access</a:t>
            </a:r>
          </a:p>
          <a:p>
            <a:endParaRPr lang="en-US" sz="1400"/>
          </a:p>
          <a:p>
            <a:r>
              <a:rPr lang="en-US" sz="1400"/>
              <a:t>User interface and utility access</a:t>
            </a:r>
          </a:p>
          <a:p>
            <a:endParaRPr lang="en-US" sz="1400"/>
          </a:p>
          <a:p>
            <a:r>
              <a:rPr lang="en-US" sz="1400"/>
              <a:t>Database permissions</a:t>
            </a:r>
          </a:p>
        </p:txBody>
      </p:sp>
      <p:pic>
        <p:nvPicPr>
          <p:cNvPr id="4" name="Picture 4" descr="A picture containing text, electronics, computer&#10;&#10;Description automatically generated">
            <a:extLst>
              <a:ext uri="{FF2B5EF4-FFF2-40B4-BE49-F238E27FC236}">
                <a16:creationId xmlns:a16="http://schemas.microsoft.com/office/drawing/2014/main" id="{368C6109-8789-5467-BE41-222C4B361380}"/>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350" r="2" b="2"/>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2126475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pPr>
              <a:lnSpc>
                <a:spcPct val="90000"/>
              </a:lnSpc>
            </a:pPr>
            <a:r>
              <a:rPr lang="en-US" sz="2200"/>
              <a:t>Creating and Managing a Relational Database</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Commands</a:t>
            </a:r>
          </a:p>
          <a:p>
            <a:pPr lvl="1"/>
            <a:r>
              <a:rPr lang="en-US" sz="1400"/>
              <a:t>Create</a:t>
            </a:r>
          </a:p>
          <a:p>
            <a:pPr lvl="1"/>
            <a:r>
              <a:rPr lang="en-US" sz="1400"/>
              <a:t>Alter</a:t>
            </a:r>
          </a:p>
          <a:p>
            <a:r>
              <a:rPr lang="en-US" sz="1400"/>
              <a:t>Importing data</a:t>
            </a:r>
          </a:p>
          <a:p>
            <a:pPr lvl="1"/>
            <a:r>
              <a:rPr lang="en-US" sz="1400"/>
              <a:t>Load command</a:t>
            </a:r>
          </a:p>
          <a:p>
            <a:r>
              <a:rPr lang="en-US" sz="1400"/>
              <a:t>Removing databases and tables</a:t>
            </a:r>
          </a:p>
          <a:p>
            <a:pPr lvl="1"/>
            <a:r>
              <a:rPr lang="en-US" sz="1400"/>
              <a:t>Drop command</a:t>
            </a:r>
          </a:p>
        </p:txBody>
      </p:sp>
      <p:pic>
        <p:nvPicPr>
          <p:cNvPr id="4" name="Picture 4" descr="Text&#10;&#10;Description automatically generated">
            <a:extLst>
              <a:ext uri="{FF2B5EF4-FFF2-40B4-BE49-F238E27FC236}">
                <a16:creationId xmlns:a16="http://schemas.microsoft.com/office/drawing/2014/main" id="{8A2217DF-1C49-AD14-9561-BCAD69998A8B}"/>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82" r="-2" b="-2"/>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3551882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dirty="0"/>
              <a:t>Manipulating Data</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dirty="0"/>
              <a:t>Commands</a:t>
            </a:r>
          </a:p>
          <a:p>
            <a:pPr lvl="1"/>
            <a:r>
              <a:rPr lang="en-US" sz="1400" dirty="0"/>
              <a:t>Insert</a:t>
            </a:r>
          </a:p>
          <a:p>
            <a:pPr lvl="1"/>
            <a:endParaRPr lang="en-US" sz="1400"/>
          </a:p>
          <a:p>
            <a:pPr lvl="1"/>
            <a:r>
              <a:rPr lang="en-US" sz="1400" dirty="0"/>
              <a:t>Update</a:t>
            </a:r>
          </a:p>
          <a:p>
            <a:pPr lvl="1"/>
            <a:endParaRPr lang="en-US" sz="1400"/>
          </a:p>
          <a:p>
            <a:pPr lvl="1"/>
            <a:r>
              <a:rPr lang="en-US" sz="1400" dirty="0"/>
              <a:t>Delete</a:t>
            </a:r>
          </a:p>
          <a:p>
            <a:pPr lvl="1"/>
            <a:endParaRPr lang="en-US" sz="1400"/>
          </a:p>
          <a:p>
            <a:pPr lvl="1"/>
            <a:r>
              <a:rPr lang="en-US" sz="1400" dirty="0"/>
              <a:t>Select</a:t>
            </a:r>
          </a:p>
        </p:txBody>
      </p:sp>
      <p:pic>
        <p:nvPicPr>
          <p:cNvPr id="5" name="Picture 4" descr="Text&#10;&#10;Description automatically generated">
            <a:extLst>
              <a:ext uri="{FF2B5EF4-FFF2-40B4-BE49-F238E27FC236}">
                <a16:creationId xmlns:a16="http://schemas.microsoft.com/office/drawing/2014/main" id="{9D21921E-B5F5-C9A5-F2A7-D82911871FC7}"/>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l="982" r="-2" b="-2"/>
          <a:stretch/>
        </p:blipFill>
        <p:spPr>
          <a:xfrm>
            <a:off x="3738717" y="2775951"/>
            <a:ext cx="4619101" cy="3067163"/>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996947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66215" y="973668"/>
            <a:ext cx="6571060" cy="706964"/>
          </a:xfrm>
        </p:spPr>
        <p:txBody>
          <a:bodyPr>
            <a:normAutofit/>
          </a:bodyPr>
          <a:lstStyle/>
          <a:p>
            <a:r>
              <a:rPr lang="en-US">
                <a:solidFill>
                  <a:srgbClr val="EBEBEB"/>
                </a:solidFill>
              </a:rPr>
              <a:t>Backing Up Databases</a:t>
            </a:r>
          </a:p>
        </p:txBody>
      </p:sp>
      <p:sp>
        <p:nvSpPr>
          <p:cNvPr id="3" name="Content Placeholder 2"/>
          <p:cNvSpPr>
            <a:spLocks noGrp="1"/>
          </p:cNvSpPr>
          <p:nvPr>
            <p:ph idx="1"/>
          </p:nvPr>
        </p:nvSpPr>
        <p:spPr>
          <a:xfrm>
            <a:off x="866216" y="2603500"/>
            <a:ext cx="2610790" cy="3416300"/>
          </a:xfrm>
        </p:spPr>
        <p:txBody>
          <a:bodyPr anchor="ctr">
            <a:normAutofit/>
          </a:bodyPr>
          <a:lstStyle/>
          <a:p>
            <a:r>
              <a:rPr lang="en-US" sz="1400"/>
              <a:t>Database dump</a:t>
            </a:r>
          </a:p>
          <a:p>
            <a:endParaRPr lang="en-US" sz="1400"/>
          </a:p>
          <a:p>
            <a:r>
              <a:rPr lang="en-US" sz="1400"/>
              <a:t>Backup</a:t>
            </a:r>
          </a:p>
        </p:txBody>
      </p:sp>
      <p:pic>
        <p:nvPicPr>
          <p:cNvPr id="4" name="Picture 4" descr="A picture containing indoor, floor, pan&#10;&#10;Description automatically generated">
            <a:extLst>
              <a:ext uri="{FF2B5EF4-FFF2-40B4-BE49-F238E27FC236}">
                <a16:creationId xmlns:a16="http://schemas.microsoft.com/office/drawing/2014/main" id="{85455F93-3A5C-28FC-9C27-26C32EA79C25}"/>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3738717" y="3079697"/>
            <a:ext cx="4619101" cy="2459671"/>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8022294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TotalTime>
  <Words>4082</Words>
  <Application>Microsoft Office PowerPoint</Application>
  <PresentationFormat>On-screen Show (4:3)</PresentationFormat>
  <Paragraphs>341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Century Gothic</vt:lpstr>
      <vt:lpstr>Times New Roman</vt:lpstr>
      <vt:lpstr>Wingdings 3</vt:lpstr>
      <vt:lpstr>Ion Boardroom</vt:lpstr>
      <vt:lpstr>IT Fundamentals </vt:lpstr>
      <vt:lpstr>When to Use Databases</vt:lpstr>
      <vt:lpstr>Relational Databases</vt:lpstr>
      <vt:lpstr>Relational Database Components</vt:lpstr>
      <vt:lpstr>Non-relational databases</vt:lpstr>
      <vt:lpstr>Working with Databases</vt:lpstr>
      <vt:lpstr>Creating and Managing a Relational Database</vt:lpstr>
      <vt:lpstr>Manipulating Data</vt:lpstr>
      <vt:lpstr>Backing Up Databases</vt:lpstr>
      <vt:lpstr>Chapter 7: Database Fundamentals</vt:lpstr>
    </vt:vector>
  </TitlesOfParts>
  <Company>John Wiley and Sons,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O'Brien, Connor - San Francisco</dc:creator>
  <cp:lastModifiedBy>Brown, Justin R</cp:lastModifiedBy>
  <cp:revision>72</cp:revision>
  <dcterms:created xsi:type="dcterms:W3CDTF">2013-06-05T20:52:46Z</dcterms:created>
  <dcterms:modified xsi:type="dcterms:W3CDTF">2023-09-05T20:00:36Z</dcterms:modified>
</cp:coreProperties>
</file>