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62" r:id="rId3"/>
    <p:sldId id="260" r:id="rId4"/>
    <p:sldId id="261" r:id="rId5"/>
    <p:sldId id="263" r:id="rId6"/>
    <p:sldId id="264" r:id="rId7"/>
    <p:sldId id="265" r:id="rId8"/>
    <p:sldId id="267" r:id="rId9"/>
    <p:sldId id="266" r:id="rId10"/>
    <p:sldId id="268"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B79D7-CCFF-A9D4-6553-2AD7C4325D7F}" v="1" dt="2023-08-30T21:36:59.279"/>
    <p1510:client id="{B5821A82-AA05-00D5-6676-B0EE868027F8}" v="1" dt="2023-05-04T15:30:16.146"/>
    <p1510:client id="{B94CBB26-0D27-52AE-D0B0-DB5740853A33}" v="83" dt="2023-04-12T17:51:55.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56"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36" y="14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CB540-08ED-485A-8919-A6842F88B74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548BAF8-EF88-426A-A10F-53A932D08DE5}">
      <dgm:prSet/>
      <dgm:spPr/>
      <dgm:t>
        <a:bodyPr/>
        <a:lstStyle/>
        <a:p>
          <a:pPr>
            <a:lnSpc>
              <a:spcPct val="100000"/>
            </a:lnSpc>
          </a:pPr>
          <a:r>
            <a:rPr lang="en-US" b="0"/>
            <a:t>Assembly</a:t>
          </a:r>
          <a:endParaRPr lang="en-US"/>
        </a:p>
      </dgm:t>
    </dgm:pt>
    <dgm:pt modelId="{FB982F9C-A53B-48AC-90A0-9A7EE970A4D0}" type="parTrans" cxnId="{651C7BC6-1AE2-49C0-99D1-0602D6BD8367}">
      <dgm:prSet/>
      <dgm:spPr/>
      <dgm:t>
        <a:bodyPr/>
        <a:lstStyle/>
        <a:p>
          <a:endParaRPr lang="en-US"/>
        </a:p>
      </dgm:t>
    </dgm:pt>
    <dgm:pt modelId="{33878D2E-DC20-42C0-A140-47A6D18D9067}" type="sibTrans" cxnId="{651C7BC6-1AE2-49C0-99D1-0602D6BD8367}">
      <dgm:prSet/>
      <dgm:spPr/>
      <dgm:t>
        <a:bodyPr/>
        <a:lstStyle/>
        <a:p>
          <a:pPr>
            <a:lnSpc>
              <a:spcPct val="100000"/>
            </a:lnSpc>
          </a:pPr>
          <a:endParaRPr lang="en-US"/>
        </a:p>
      </dgm:t>
    </dgm:pt>
    <dgm:pt modelId="{D2557DD8-0234-41DA-BFCE-0AE5B8780958}">
      <dgm:prSet/>
      <dgm:spPr/>
      <dgm:t>
        <a:bodyPr/>
        <a:lstStyle/>
        <a:p>
          <a:pPr>
            <a:lnSpc>
              <a:spcPct val="100000"/>
            </a:lnSpc>
          </a:pPr>
          <a:r>
            <a:rPr lang="en-US" baseline="0"/>
            <a:t>Compiled</a:t>
          </a:r>
          <a:endParaRPr lang="en-US"/>
        </a:p>
      </dgm:t>
    </dgm:pt>
    <dgm:pt modelId="{53045C6B-71A6-4D4B-A46B-986AE7C5E04C}" type="parTrans" cxnId="{DDC3E0F6-B661-4B94-9F9D-5199483D0111}">
      <dgm:prSet/>
      <dgm:spPr/>
      <dgm:t>
        <a:bodyPr/>
        <a:lstStyle/>
        <a:p>
          <a:endParaRPr lang="en-US"/>
        </a:p>
      </dgm:t>
    </dgm:pt>
    <dgm:pt modelId="{C143B69F-C3AE-46AC-896D-871AAC446F14}" type="sibTrans" cxnId="{DDC3E0F6-B661-4B94-9F9D-5199483D0111}">
      <dgm:prSet/>
      <dgm:spPr/>
      <dgm:t>
        <a:bodyPr/>
        <a:lstStyle/>
        <a:p>
          <a:pPr>
            <a:lnSpc>
              <a:spcPct val="100000"/>
            </a:lnSpc>
          </a:pPr>
          <a:endParaRPr lang="en-US"/>
        </a:p>
      </dgm:t>
    </dgm:pt>
    <dgm:pt modelId="{0133B76B-D94D-42D2-8BC8-DB08392FDA7E}">
      <dgm:prSet/>
      <dgm:spPr/>
      <dgm:t>
        <a:bodyPr/>
        <a:lstStyle/>
        <a:p>
          <a:pPr>
            <a:lnSpc>
              <a:spcPct val="100000"/>
            </a:lnSpc>
          </a:pPr>
          <a:r>
            <a:rPr lang="en-US" b="0"/>
            <a:t>Interpreted</a:t>
          </a:r>
          <a:endParaRPr lang="en-US"/>
        </a:p>
      </dgm:t>
    </dgm:pt>
    <dgm:pt modelId="{C7868D1E-8F23-44F7-AA30-9A0BB06F3F9F}" type="parTrans" cxnId="{3F6B267B-14CD-4DC3-A595-DED11A756FA4}">
      <dgm:prSet/>
      <dgm:spPr/>
      <dgm:t>
        <a:bodyPr/>
        <a:lstStyle/>
        <a:p>
          <a:endParaRPr lang="en-US"/>
        </a:p>
      </dgm:t>
    </dgm:pt>
    <dgm:pt modelId="{542C9873-4E99-4919-A4D0-B08861FF0CD7}" type="sibTrans" cxnId="{3F6B267B-14CD-4DC3-A595-DED11A756FA4}">
      <dgm:prSet/>
      <dgm:spPr/>
      <dgm:t>
        <a:bodyPr/>
        <a:lstStyle/>
        <a:p>
          <a:pPr>
            <a:lnSpc>
              <a:spcPct val="100000"/>
            </a:lnSpc>
          </a:pPr>
          <a:endParaRPr lang="en-US"/>
        </a:p>
      </dgm:t>
    </dgm:pt>
    <dgm:pt modelId="{17B8B6C7-3EA4-4C7C-A0F1-2EAF9B400AE8}">
      <dgm:prSet/>
      <dgm:spPr/>
      <dgm:t>
        <a:bodyPr/>
        <a:lstStyle/>
        <a:p>
          <a:pPr>
            <a:lnSpc>
              <a:spcPct val="100000"/>
            </a:lnSpc>
          </a:pPr>
          <a:r>
            <a:rPr lang="en-US" baseline="0"/>
            <a:t>Query</a:t>
          </a:r>
          <a:endParaRPr lang="en-US"/>
        </a:p>
      </dgm:t>
    </dgm:pt>
    <dgm:pt modelId="{AF7195FE-F9A4-42BD-878F-DFB0456A57BD}" type="parTrans" cxnId="{1E14B6CE-1592-4BF8-A3BA-7FFF50257BD0}">
      <dgm:prSet/>
      <dgm:spPr/>
      <dgm:t>
        <a:bodyPr/>
        <a:lstStyle/>
        <a:p>
          <a:endParaRPr lang="en-US"/>
        </a:p>
      </dgm:t>
    </dgm:pt>
    <dgm:pt modelId="{982B5A05-93AF-4D92-A57C-A6B8305C1C92}" type="sibTrans" cxnId="{1E14B6CE-1592-4BF8-A3BA-7FFF50257BD0}">
      <dgm:prSet/>
      <dgm:spPr/>
      <dgm:t>
        <a:bodyPr/>
        <a:lstStyle/>
        <a:p>
          <a:endParaRPr lang="en-US"/>
        </a:p>
      </dgm:t>
    </dgm:pt>
    <dgm:pt modelId="{CCACF254-C9CE-46BE-9E7B-26A88AFC6DDB}" type="pres">
      <dgm:prSet presAssocID="{ECCCB540-08ED-485A-8919-A6842F88B74D}" presName="root" presStyleCnt="0">
        <dgm:presLayoutVars>
          <dgm:dir/>
          <dgm:resizeHandles val="exact"/>
        </dgm:presLayoutVars>
      </dgm:prSet>
      <dgm:spPr/>
    </dgm:pt>
    <dgm:pt modelId="{0CD4CD31-CAF4-4191-8470-54C7B7B48BFC}" type="pres">
      <dgm:prSet presAssocID="{ECCCB540-08ED-485A-8919-A6842F88B74D}" presName="container" presStyleCnt="0">
        <dgm:presLayoutVars>
          <dgm:dir/>
          <dgm:resizeHandles val="exact"/>
        </dgm:presLayoutVars>
      </dgm:prSet>
      <dgm:spPr/>
    </dgm:pt>
    <dgm:pt modelId="{8F8A9221-F5BF-4198-A0B5-8C57B3D80282}" type="pres">
      <dgm:prSet presAssocID="{D548BAF8-EF88-426A-A10F-53A932D08DE5}" presName="compNode" presStyleCnt="0"/>
      <dgm:spPr/>
    </dgm:pt>
    <dgm:pt modelId="{8C63704C-EC51-449E-A83C-F8E6D7EE6C82}" type="pres">
      <dgm:prSet presAssocID="{D548BAF8-EF88-426A-A10F-53A932D08DE5}" presName="iconBgRect" presStyleLbl="bgShp" presStyleIdx="0" presStyleCnt="4"/>
      <dgm:spPr/>
    </dgm:pt>
    <dgm:pt modelId="{B531FB75-A1B0-4463-8241-01BAF57C49D1}" type="pres">
      <dgm:prSet presAssocID="{D548BAF8-EF88-426A-A10F-53A932D08D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00AABE1B-01AD-423F-BD0E-FFB9FDA097F6}" type="pres">
      <dgm:prSet presAssocID="{D548BAF8-EF88-426A-A10F-53A932D08DE5}" presName="spaceRect" presStyleCnt="0"/>
      <dgm:spPr/>
    </dgm:pt>
    <dgm:pt modelId="{10909448-415B-4E7C-A852-69749E88F5E4}" type="pres">
      <dgm:prSet presAssocID="{D548BAF8-EF88-426A-A10F-53A932D08DE5}" presName="textRect" presStyleLbl="revTx" presStyleIdx="0" presStyleCnt="4">
        <dgm:presLayoutVars>
          <dgm:chMax val="1"/>
          <dgm:chPref val="1"/>
        </dgm:presLayoutVars>
      </dgm:prSet>
      <dgm:spPr/>
    </dgm:pt>
    <dgm:pt modelId="{2B207A3B-0173-4611-BF57-196765C9640D}" type="pres">
      <dgm:prSet presAssocID="{33878D2E-DC20-42C0-A140-47A6D18D9067}" presName="sibTrans" presStyleLbl="sibTrans2D1" presStyleIdx="0" presStyleCnt="0"/>
      <dgm:spPr/>
    </dgm:pt>
    <dgm:pt modelId="{AB5295E5-3646-4F7C-BE5E-C7FCA0A2B604}" type="pres">
      <dgm:prSet presAssocID="{D2557DD8-0234-41DA-BFCE-0AE5B8780958}" presName="compNode" presStyleCnt="0"/>
      <dgm:spPr/>
    </dgm:pt>
    <dgm:pt modelId="{70C088FC-52DD-42C6-9F68-14CA1BB9AE0C}" type="pres">
      <dgm:prSet presAssocID="{D2557DD8-0234-41DA-BFCE-0AE5B8780958}" presName="iconBgRect" presStyleLbl="bgShp" presStyleIdx="1" presStyleCnt="4"/>
      <dgm:spPr/>
    </dgm:pt>
    <dgm:pt modelId="{0A6AB043-2D9D-45FC-8F9B-1745DA06019A}" type="pres">
      <dgm:prSet presAssocID="{D2557DD8-0234-41DA-BFCE-0AE5B87809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59D62670-45F2-4533-8154-AC4385A44F14}" type="pres">
      <dgm:prSet presAssocID="{D2557DD8-0234-41DA-BFCE-0AE5B8780958}" presName="spaceRect" presStyleCnt="0"/>
      <dgm:spPr/>
    </dgm:pt>
    <dgm:pt modelId="{4F0F49AC-AE5E-4387-BAE3-01CFD2E8F38B}" type="pres">
      <dgm:prSet presAssocID="{D2557DD8-0234-41DA-BFCE-0AE5B8780958}" presName="textRect" presStyleLbl="revTx" presStyleIdx="1" presStyleCnt="4">
        <dgm:presLayoutVars>
          <dgm:chMax val="1"/>
          <dgm:chPref val="1"/>
        </dgm:presLayoutVars>
      </dgm:prSet>
      <dgm:spPr/>
    </dgm:pt>
    <dgm:pt modelId="{B650FB6D-DB8A-4F4F-A22E-4E25B9A6ABFB}" type="pres">
      <dgm:prSet presAssocID="{C143B69F-C3AE-46AC-896D-871AAC446F14}" presName="sibTrans" presStyleLbl="sibTrans2D1" presStyleIdx="0" presStyleCnt="0"/>
      <dgm:spPr/>
    </dgm:pt>
    <dgm:pt modelId="{340167CC-E7DF-43E7-87C1-DD6E9AAFA362}" type="pres">
      <dgm:prSet presAssocID="{0133B76B-D94D-42D2-8BC8-DB08392FDA7E}" presName="compNode" presStyleCnt="0"/>
      <dgm:spPr/>
    </dgm:pt>
    <dgm:pt modelId="{5F4961C8-6E10-40D3-81A6-A20E8E6A2455}" type="pres">
      <dgm:prSet presAssocID="{0133B76B-D94D-42D2-8BC8-DB08392FDA7E}" presName="iconBgRect" presStyleLbl="bgShp" presStyleIdx="2" presStyleCnt="4"/>
      <dgm:spPr/>
    </dgm:pt>
    <dgm:pt modelId="{DD9CA36E-34F7-4A7E-90D3-D218545A7DAC}" type="pres">
      <dgm:prSet presAssocID="{0133B76B-D94D-42D2-8BC8-DB08392FDA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658C65DC-F149-4B1E-9F94-88B82C28A7F6}" type="pres">
      <dgm:prSet presAssocID="{0133B76B-D94D-42D2-8BC8-DB08392FDA7E}" presName="spaceRect" presStyleCnt="0"/>
      <dgm:spPr/>
    </dgm:pt>
    <dgm:pt modelId="{0C93DA9A-9EC2-4092-82A8-E41E5ADC97AE}" type="pres">
      <dgm:prSet presAssocID="{0133B76B-D94D-42D2-8BC8-DB08392FDA7E}" presName="textRect" presStyleLbl="revTx" presStyleIdx="2" presStyleCnt="4">
        <dgm:presLayoutVars>
          <dgm:chMax val="1"/>
          <dgm:chPref val="1"/>
        </dgm:presLayoutVars>
      </dgm:prSet>
      <dgm:spPr/>
    </dgm:pt>
    <dgm:pt modelId="{B4D00276-B919-47D2-B6DE-E3D5C6C313F0}" type="pres">
      <dgm:prSet presAssocID="{542C9873-4E99-4919-A4D0-B08861FF0CD7}" presName="sibTrans" presStyleLbl="sibTrans2D1" presStyleIdx="0" presStyleCnt="0"/>
      <dgm:spPr/>
    </dgm:pt>
    <dgm:pt modelId="{C42C7F6F-8597-4691-A5EE-933A6B7CABAC}" type="pres">
      <dgm:prSet presAssocID="{17B8B6C7-3EA4-4C7C-A0F1-2EAF9B400AE8}" presName="compNode" presStyleCnt="0"/>
      <dgm:spPr/>
    </dgm:pt>
    <dgm:pt modelId="{097D546D-2A9C-4508-A487-39231C5544E1}" type="pres">
      <dgm:prSet presAssocID="{17B8B6C7-3EA4-4C7C-A0F1-2EAF9B400AE8}" presName="iconBgRect" presStyleLbl="bgShp" presStyleIdx="3" presStyleCnt="4"/>
      <dgm:spPr/>
    </dgm:pt>
    <dgm:pt modelId="{E326A866-21DE-4F2D-A974-1F7124EF4DA8}" type="pres">
      <dgm:prSet presAssocID="{17B8B6C7-3EA4-4C7C-A0F1-2EAF9B400A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 mark"/>
        </a:ext>
      </dgm:extLst>
    </dgm:pt>
    <dgm:pt modelId="{4C86FABD-BD63-429D-8B92-0777A4D6F8CC}" type="pres">
      <dgm:prSet presAssocID="{17B8B6C7-3EA4-4C7C-A0F1-2EAF9B400AE8}" presName="spaceRect" presStyleCnt="0"/>
      <dgm:spPr/>
    </dgm:pt>
    <dgm:pt modelId="{1D7AE67E-97E3-43BD-A230-F67573CCCDE9}" type="pres">
      <dgm:prSet presAssocID="{17B8B6C7-3EA4-4C7C-A0F1-2EAF9B400AE8}" presName="textRect" presStyleLbl="revTx" presStyleIdx="3" presStyleCnt="4">
        <dgm:presLayoutVars>
          <dgm:chMax val="1"/>
          <dgm:chPref val="1"/>
        </dgm:presLayoutVars>
      </dgm:prSet>
      <dgm:spPr/>
    </dgm:pt>
  </dgm:ptLst>
  <dgm:cxnLst>
    <dgm:cxn modelId="{D4DD8513-9D15-4203-8A4E-DD6C37E654A6}" type="presOf" srcId="{0133B76B-D94D-42D2-8BC8-DB08392FDA7E}" destId="{0C93DA9A-9EC2-4092-82A8-E41E5ADC97AE}" srcOrd="0" destOrd="0" presId="urn:microsoft.com/office/officeart/2018/2/layout/IconCircleList"/>
    <dgm:cxn modelId="{B30CAD48-A831-4D31-9379-4930E79E41D4}" type="presOf" srcId="{17B8B6C7-3EA4-4C7C-A0F1-2EAF9B400AE8}" destId="{1D7AE67E-97E3-43BD-A230-F67573CCCDE9}" srcOrd="0" destOrd="0" presId="urn:microsoft.com/office/officeart/2018/2/layout/IconCircleList"/>
    <dgm:cxn modelId="{96E4F348-C6B8-44AD-9750-49D2F10C2ABB}" type="presOf" srcId="{C143B69F-C3AE-46AC-896D-871AAC446F14}" destId="{B650FB6D-DB8A-4F4F-A22E-4E25B9A6ABFB}" srcOrd="0" destOrd="0" presId="urn:microsoft.com/office/officeart/2018/2/layout/IconCircleList"/>
    <dgm:cxn modelId="{3F6B267B-14CD-4DC3-A595-DED11A756FA4}" srcId="{ECCCB540-08ED-485A-8919-A6842F88B74D}" destId="{0133B76B-D94D-42D2-8BC8-DB08392FDA7E}" srcOrd="2" destOrd="0" parTransId="{C7868D1E-8F23-44F7-AA30-9A0BB06F3F9F}" sibTransId="{542C9873-4E99-4919-A4D0-B08861FF0CD7}"/>
    <dgm:cxn modelId="{D300337F-0C46-47B8-8082-26E9658C64A6}" type="presOf" srcId="{D548BAF8-EF88-426A-A10F-53A932D08DE5}" destId="{10909448-415B-4E7C-A852-69749E88F5E4}" srcOrd="0" destOrd="0" presId="urn:microsoft.com/office/officeart/2018/2/layout/IconCircleList"/>
    <dgm:cxn modelId="{D0B29494-8EED-4DB5-9232-8A683C5538AE}" type="presOf" srcId="{33878D2E-DC20-42C0-A140-47A6D18D9067}" destId="{2B207A3B-0173-4611-BF57-196765C9640D}" srcOrd="0" destOrd="0" presId="urn:microsoft.com/office/officeart/2018/2/layout/IconCircleList"/>
    <dgm:cxn modelId="{D3678296-6470-433B-9F54-EC14732B08C0}" type="presOf" srcId="{542C9873-4E99-4919-A4D0-B08861FF0CD7}" destId="{B4D00276-B919-47D2-B6DE-E3D5C6C313F0}" srcOrd="0" destOrd="0" presId="urn:microsoft.com/office/officeart/2018/2/layout/IconCircleList"/>
    <dgm:cxn modelId="{586352AC-2E95-40B2-AF71-E68734904288}" type="presOf" srcId="{ECCCB540-08ED-485A-8919-A6842F88B74D}" destId="{CCACF254-C9CE-46BE-9E7B-26A88AFC6DDB}" srcOrd="0" destOrd="0" presId="urn:microsoft.com/office/officeart/2018/2/layout/IconCircleList"/>
    <dgm:cxn modelId="{253A79C0-EBED-4F62-A06A-728E07051A25}" type="presOf" srcId="{D2557DD8-0234-41DA-BFCE-0AE5B8780958}" destId="{4F0F49AC-AE5E-4387-BAE3-01CFD2E8F38B}" srcOrd="0" destOrd="0" presId="urn:microsoft.com/office/officeart/2018/2/layout/IconCircleList"/>
    <dgm:cxn modelId="{651C7BC6-1AE2-49C0-99D1-0602D6BD8367}" srcId="{ECCCB540-08ED-485A-8919-A6842F88B74D}" destId="{D548BAF8-EF88-426A-A10F-53A932D08DE5}" srcOrd="0" destOrd="0" parTransId="{FB982F9C-A53B-48AC-90A0-9A7EE970A4D0}" sibTransId="{33878D2E-DC20-42C0-A140-47A6D18D9067}"/>
    <dgm:cxn modelId="{1E14B6CE-1592-4BF8-A3BA-7FFF50257BD0}" srcId="{ECCCB540-08ED-485A-8919-A6842F88B74D}" destId="{17B8B6C7-3EA4-4C7C-A0F1-2EAF9B400AE8}" srcOrd="3" destOrd="0" parTransId="{AF7195FE-F9A4-42BD-878F-DFB0456A57BD}" sibTransId="{982B5A05-93AF-4D92-A57C-A6B8305C1C92}"/>
    <dgm:cxn modelId="{DDC3E0F6-B661-4B94-9F9D-5199483D0111}" srcId="{ECCCB540-08ED-485A-8919-A6842F88B74D}" destId="{D2557DD8-0234-41DA-BFCE-0AE5B8780958}" srcOrd="1" destOrd="0" parTransId="{53045C6B-71A6-4D4B-A46B-986AE7C5E04C}" sibTransId="{C143B69F-C3AE-46AC-896D-871AAC446F14}"/>
    <dgm:cxn modelId="{0994D962-FE06-49A4-AB2E-C675F896B349}" type="presParOf" srcId="{CCACF254-C9CE-46BE-9E7B-26A88AFC6DDB}" destId="{0CD4CD31-CAF4-4191-8470-54C7B7B48BFC}" srcOrd="0" destOrd="0" presId="urn:microsoft.com/office/officeart/2018/2/layout/IconCircleList"/>
    <dgm:cxn modelId="{2869AD6A-B947-455C-9AEA-E61B6543889A}" type="presParOf" srcId="{0CD4CD31-CAF4-4191-8470-54C7B7B48BFC}" destId="{8F8A9221-F5BF-4198-A0B5-8C57B3D80282}" srcOrd="0" destOrd="0" presId="urn:microsoft.com/office/officeart/2018/2/layout/IconCircleList"/>
    <dgm:cxn modelId="{9F5FF53F-8614-4B66-A7FF-10E5F7D6DDC3}" type="presParOf" srcId="{8F8A9221-F5BF-4198-A0B5-8C57B3D80282}" destId="{8C63704C-EC51-449E-A83C-F8E6D7EE6C82}" srcOrd="0" destOrd="0" presId="urn:microsoft.com/office/officeart/2018/2/layout/IconCircleList"/>
    <dgm:cxn modelId="{DBBB9ED6-8E98-411A-A052-C8F6AB0D73BB}" type="presParOf" srcId="{8F8A9221-F5BF-4198-A0B5-8C57B3D80282}" destId="{B531FB75-A1B0-4463-8241-01BAF57C49D1}" srcOrd="1" destOrd="0" presId="urn:microsoft.com/office/officeart/2018/2/layout/IconCircleList"/>
    <dgm:cxn modelId="{2EA8F011-710A-424C-880E-E67DBC56DE95}" type="presParOf" srcId="{8F8A9221-F5BF-4198-A0B5-8C57B3D80282}" destId="{00AABE1B-01AD-423F-BD0E-FFB9FDA097F6}" srcOrd="2" destOrd="0" presId="urn:microsoft.com/office/officeart/2018/2/layout/IconCircleList"/>
    <dgm:cxn modelId="{F4838E47-F275-4C73-AF94-C2BFBB8EEFFF}" type="presParOf" srcId="{8F8A9221-F5BF-4198-A0B5-8C57B3D80282}" destId="{10909448-415B-4E7C-A852-69749E88F5E4}" srcOrd="3" destOrd="0" presId="urn:microsoft.com/office/officeart/2018/2/layout/IconCircleList"/>
    <dgm:cxn modelId="{4D03BA13-DAC1-4FBD-91CA-530DC2FF96AD}" type="presParOf" srcId="{0CD4CD31-CAF4-4191-8470-54C7B7B48BFC}" destId="{2B207A3B-0173-4611-BF57-196765C9640D}" srcOrd="1" destOrd="0" presId="urn:microsoft.com/office/officeart/2018/2/layout/IconCircleList"/>
    <dgm:cxn modelId="{7A1115F8-9D90-4EEA-94F2-61BE41C5533D}" type="presParOf" srcId="{0CD4CD31-CAF4-4191-8470-54C7B7B48BFC}" destId="{AB5295E5-3646-4F7C-BE5E-C7FCA0A2B604}" srcOrd="2" destOrd="0" presId="urn:microsoft.com/office/officeart/2018/2/layout/IconCircleList"/>
    <dgm:cxn modelId="{98681B49-F2AC-4BE0-B6CC-76A6F2F6C748}" type="presParOf" srcId="{AB5295E5-3646-4F7C-BE5E-C7FCA0A2B604}" destId="{70C088FC-52DD-42C6-9F68-14CA1BB9AE0C}" srcOrd="0" destOrd="0" presId="urn:microsoft.com/office/officeart/2018/2/layout/IconCircleList"/>
    <dgm:cxn modelId="{5A1D60C5-5A30-470E-9A6C-E0D988CC9F2A}" type="presParOf" srcId="{AB5295E5-3646-4F7C-BE5E-C7FCA0A2B604}" destId="{0A6AB043-2D9D-45FC-8F9B-1745DA06019A}" srcOrd="1" destOrd="0" presId="urn:microsoft.com/office/officeart/2018/2/layout/IconCircleList"/>
    <dgm:cxn modelId="{8839CDCE-FD39-474E-AC41-FDF12D0BD188}" type="presParOf" srcId="{AB5295E5-3646-4F7C-BE5E-C7FCA0A2B604}" destId="{59D62670-45F2-4533-8154-AC4385A44F14}" srcOrd="2" destOrd="0" presId="urn:microsoft.com/office/officeart/2018/2/layout/IconCircleList"/>
    <dgm:cxn modelId="{A05700B1-AE77-434E-8202-879C01E5E189}" type="presParOf" srcId="{AB5295E5-3646-4F7C-BE5E-C7FCA0A2B604}" destId="{4F0F49AC-AE5E-4387-BAE3-01CFD2E8F38B}" srcOrd="3" destOrd="0" presId="urn:microsoft.com/office/officeart/2018/2/layout/IconCircleList"/>
    <dgm:cxn modelId="{0CBC8118-FFFD-49EB-BAB5-5DD591B2FF70}" type="presParOf" srcId="{0CD4CD31-CAF4-4191-8470-54C7B7B48BFC}" destId="{B650FB6D-DB8A-4F4F-A22E-4E25B9A6ABFB}" srcOrd="3" destOrd="0" presId="urn:microsoft.com/office/officeart/2018/2/layout/IconCircleList"/>
    <dgm:cxn modelId="{112E1A21-0192-4B8A-B774-07BBD9B2211F}" type="presParOf" srcId="{0CD4CD31-CAF4-4191-8470-54C7B7B48BFC}" destId="{340167CC-E7DF-43E7-87C1-DD6E9AAFA362}" srcOrd="4" destOrd="0" presId="urn:microsoft.com/office/officeart/2018/2/layout/IconCircleList"/>
    <dgm:cxn modelId="{EEDE0A18-44BC-4049-B27A-376AA36CE100}" type="presParOf" srcId="{340167CC-E7DF-43E7-87C1-DD6E9AAFA362}" destId="{5F4961C8-6E10-40D3-81A6-A20E8E6A2455}" srcOrd="0" destOrd="0" presId="urn:microsoft.com/office/officeart/2018/2/layout/IconCircleList"/>
    <dgm:cxn modelId="{624D2F34-B182-4C4A-88A2-5B36692B45BB}" type="presParOf" srcId="{340167CC-E7DF-43E7-87C1-DD6E9AAFA362}" destId="{DD9CA36E-34F7-4A7E-90D3-D218545A7DAC}" srcOrd="1" destOrd="0" presId="urn:microsoft.com/office/officeart/2018/2/layout/IconCircleList"/>
    <dgm:cxn modelId="{B69732BD-8ADE-41C0-815A-C79329E95F45}" type="presParOf" srcId="{340167CC-E7DF-43E7-87C1-DD6E9AAFA362}" destId="{658C65DC-F149-4B1E-9F94-88B82C28A7F6}" srcOrd="2" destOrd="0" presId="urn:microsoft.com/office/officeart/2018/2/layout/IconCircleList"/>
    <dgm:cxn modelId="{292C793F-413B-44F4-9601-D80894541178}" type="presParOf" srcId="{340167CC-E7DF-43E7-87C1-DD6E9AAFA362}" destId="{0C93DA9A-9EC2-4092-82A8-E41E5ADC97AE}" srcOrd="3" destOrd="0" presId="urn:microsoft.com/office/officeart/2018/2/layout/IconCircleList"/>
    <dgm:cxn modelId="{E7C118D8-D650-4BB1-BC32-F54C69564480}" type="presParOf" srcId="{0CD4CD31-CAF4-4191-8470-54C7B7B48BFC}" destId="{B4D00276-B919-47D2-B6DE-E3D5C6C313F0}" srcOrd="5" destOrd="0" presId="urn:microsoft.com/office/officeart/2018/2/layout/IconCircleList"/>
    <dgm:cxn modelId="{A292462E-25F7-408B-A993-D5D3711DB88C}" type="presParOf" srcId="{0CD4CD31-CAF4-4191-8470-54C7B7B48BFC}" destId="{C42C7F6F-8597-4691-A5EE-933A6B7CABAC}" srcOrd="6" destOrd="0" presId="urn:microsoft.com/office/officeart/2018/2/layout/IconCircleList"/>
    <dgm:cxn modelId="{D663438E-3AC2-4548-8572-1EC7DC8D153F}" type="presParOf" srcId="{C42C7F6F-8597-4691-A5EE-933A6B7CABAC}" destId="{097D546D-2A9C-4508-A487-39231C5544E1}" srcOrd="0" destOrd="0" presId="urn:microsoft.com/office/officeart/2018/2/layout/IconCircleList"/>
    <dgm:cxn modelId="{F704343A-5974-4039-8785-D2D7E361E5A2}" type="presParOf" srcId="{C42C7F6F-8597-4691-A5EE-933A6B7CABAC}" destId="{E326A866-21DE-4F2D-A974-1F7124EF4DA8}" srcOrd="1" destOrd="0" presId="urn:microsoft.com/office/officeart/2018/2/layout/IconCircleList"/>
    <dgm:cxn modelId="{81753CBB-B511-43CD-A63C-E1A81694CEB3}" type="presParOf" srcId="{C42C7F6F-8597-4691-A5EE-933A6B7CABAC}" destId="{4C86FABD-BD63-429D-8B92-0777A4D6F8CC}" srcOrd="2" destOrd="0" presId="urn:microsoft.com/office/officeart/2018/2/layout/IconCircleList"/>
    <dgm:cxn modelId="{24CF8431-368D-4905-BC63-81AA5988DEC3}" type="presParOf" srcId="{C42C7F6F-8597-4691-A5EE-933A6B7CABAC}" destId="{1D7AE67E-97E3-43BD-A230-F67573CCCDE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9BAFE-9920-48B3-B2AE-FDA541D6D3B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A6BEC36-339F-48D3-A490-C7FD7855CEA1}">
      <dgm:prSet/>
      <dgm:spPr/>
      <dgm:t>
        <a:bodyPr/>
        <a:lstStyle/>
        <a:p>
          <a:r>
            <a:rPr lang="en-US"/>
            <a:t>Flowcharts</a:t>
          </a:r>
        </a:p>
      </dgm:t>
    </dgm:pt>
    <dgm:pt modelId="{D126F11D-CC84-48A0-91F6-060CBEA7169D}" type="parTrans" cxnId="{66E6E26A-435A-457D-B588-B2CA114C3F52}">
      <dgm:prSet/>
      <dgm:spPr/>
      <dgm:t>
        <a:bodyPr/>
        <a:lstStyle/>
        <a:p>
          <a:endParaRPr lang="en-US"/>
        </a:p>
      </dgm:t>
    </dgm:pt>
    <dgm:pt modelId="{E70F6672-62C2-441F-BF56-7FD569529E02}" type="sibTrans" cxnId="{66E6E26A-435A-457D-B588-B2CA114C3F52}">
      <dgm:prSet/>
      <dgm:spPr/>
      <dgm:t>
        <a:bodyPr/>
        <a:lstStyle/>
        <a:p>
          <a:endParaRPr lang="en-US"/>
        </a:p>
      </dgm:t>
    </dgm:pt>
    <dgm:pt modelId="{E4BA769F-3878-4348-A2EE-94EFC1001BB7}">
      <dgm:prSet/>
      <dgm:spPr/>
      <dgm:t>
        <a:bodyPr/>
        <a:lstStyle/>
        <a:p>
          <a:r>
            <a:rPr lang="en-US"/>
            <a:t>Pseudocode</a:t>
          </a:r>
        </a:p>
      </dgm:t>
    </dgm:pt>
    <dgm:pt modelId="{4C07B9A4-4026-4059-B357-7068AD32444D}" type="parTrans" cxnId="{FB94DAE7-03B9-4BD4-B726-7DEA67632C99}">
      <dgm:prSet/>
      <dgm:spPr/>
      <dgm:t>
        <a:bodyPr/>
        <a:lstStyle/>
        <a:p>
          <a:endParaRPr lang="en-US"/>
        </a:p>
      </dgm:t>
    </dgm:pt>
    <dgm:pt modelId="{5FF732AD-9108-4BCA-8E7A-6B6CF303E4ED}" type="sibTrans" cxnId="{FB94DAE7-03B9-4BD4-B726-7DEA67632C99}">
      <dgm:prSet/>
      <dgm:spPr/>
      <dgm:t>
        <a:bodyPr/>
        <a:lstStyle/>
        <a:p>
          <a:endParaRPr lang="en-US"/>
        </a:p>
      </dgm:t>
    </dgm:pt>
    <dgm:pt modelId="{82F7EC60-D438-43CD-A9CA-763B7C77EE55}">
      <dgm:prSet/>
      <dgm:spPr/>
      <dgm:t>
        <a:bodyPr/>
        <a:lstStyle/>
        <a:p>
          <a:r>
            <a:rPr lang="en-US"/>
            <a:t>Containers</a:t>
          </a:r>
        </a:p>
      </dgm:t>
    </dgm:pt>
    <dgm:pt modelId="{4F908921-EA87-407F-8C93-E6EBC9034178}" type="parTrans" cxnId="{1082873F-621B-4FC9-909A-B06C50166188}">
      <dgm:prSet/>
      <dgm:spPr/>
      <dgm:t>
        <a:bodyPr/>
        <a:lstStyle/>
        <a:p>
          <a:endParaRPr lang="en-US"/>
        </a:p>
      </dgm:t>
    </dgm:pt>
    <dgm:pt modelId="{DCD14D4D-0170-4940-8BDB-7B964FEBB016}" type="sibTrans" cxnId="{1082873F-621B-4FC9-909A-B06C50166188}">
      <dgm:prSet/>
      <dgm:spPr/>
      <dgm:t>
        <a:bodyPr/>
        <a:lstStyle/>
        <a:p>
          <a:endParaRPr lang="en-US"/>
        </a:p>
      </dgm:t>
    </dgm:pt>
    <dgm:pt modelId="{DABA0C7D-02C5-4E34-A68E-C111600B791A}">
      <dgm:prSet/>
      <dgm:spPr/>
      <dgm:t>
        <a:bodyPr/>
        <a:lstStyle/>
        <a:p>
          <a:r>
            <a:rPr lang="en-US"/>
            <a:t>Functions</a:t>
          </a:r>
        </a:p>
      </dgm:t>
    </dgm:pt>
    <dgm:pt modelId="{C5773A00-4E53-4013-82BE-48823669C6D9}" type="parTrans" cxnId="{420B6264-F746-410F-B173-42FA7F9F935B}">
      <dgm:prSet/>
      <dgm:spPr/>
      <dgm:t>
        <a:bodyPr/>
        <a:lstStyle/>
        <a:p>
          <a:endParaRPr lang="en-US"/>
        </a:p>
      </dgm:t>
    </dgm:pt>
    <dgm:pt modelId="{56038195-8941-4CC5-B115-5DFF6D59C258}" type="sibTrans" cxnId="{420B6264-F746-410F-B173-42FA7F9F935B}">
      <dgm:prSet/>
      <dgm:spPr/>
      <dgm:t>
        <a:bodyPr/>
        <a:lstStyle/>
        <a:p>
          <a:endParaRPr lang="en-US"/>
        </a:p>
      </dgm:t>
    </dgm:pt>
    <dgm:pt modelId="{1C66522F-C1D4-49A3-A790-A7E180CC52A8}">
      <dgm:prSet/>
      <dgm:spPr/>
      <dgm:t>
        <a:bodyPr/>
        <a:lstStyle/>
        <a:p>
          <a:r>
            <a:rPr lang="en-US"/>
            <a:t>Objects</a:t>
          </a:r>
        </a:p>
      </dgm:t>
    </dgm:pt>
    <dgm:pt modelId="{0173B182-8909-4062-BA81-5280AD41E96C}" type="parTrans" cxnId="{19BA5684-23EC-4EF4-B061-C65F58014E2D}">
      <dgm:prSet/>
      <dgm:spPr/>
      <dgm:t>
        <a:bodyPr/>
        <a:lstStyle/>
        <a:p>
          <a:endParaRPr lang="en-US"/>
        </a:p>
      </dgm:t>
    </dgm:pt>
    <dgm:pt modelId="{4EE902EB-3D1F-4CAD-9508-9D5AC693D53D}" type="sibTrans" cxnId="{19BA5684-23EC-4EF4-B061-C65F58014E2D}">
      <dgm:prSet/>
      <dgm:spPr/>
      <dgm:t>
        <a:bodyPr/>
        <a:lstStyle/>
        <a:p>
          <a:endParaRPr lang="en-US"/>
        </a:p>
      </dgm:t>
    </dgm:pt>
    <dgm:pt modelId="{58C06C99-8716-4C10-8DB0-08635866E9B8}" type="pres">
      <dgm:prSet presAssocID="{A559BAFE-9920-48B3-B2AE-FDA541D6D3B9}" presName="root" presStyleCnt="0">
        <dgm:presLayoutVars>
          <dgm:dir/>
          <dgm:resizeHandles val="exact"/>
        </dgm:presLayoutVars>
      </dgm:prSet>
      <dgm:spPr/>
    </dgm:pt>
    <dgm:pt modelId="{212CE7A8-6E3D-4727-A4E7-E85D33EA60B9}" type="pres">
      <dgm:prSet presAssocID="{3A6BEC36-339F-48D3-A490-C7FD7855CEA1}" presName="compNode" presStyleCnt="0"/>
      <dgm:spPr/>
    </dgm:pt>
    <dgm:pt modelId="{F0ED9463-D84F-429D-A542-02D32F47058D}" type="pres">
      <dgm:prSet presAssocID="{3A6BEC36-339F-48D3-A490-C7FD7855CEA1}" presName="bgRect" presStyleLbl="bgShp" presStyleIdx="0" presStyleCnt="5"/>
      <dgm:spPr/>
    </dgm:pt>
    <dgm:pt modelId="{6D9F5772-E8E1-442E-8E3B-DA44F4DD549F}" type="pres">
      <dgm:prSet presAssocID="{3A6BEC36-339F-48D3-A490-C7FD7855CE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7033E3B3-2261-48F5-A35B-24CA0F07A300}" type="pres">
      <dgm:prSet presAssocID="{3A6BEC36-339F-48D3-A490-C7FD7855CEA1}" presName="spaceRect" presStyleCnt="0"/>
      <dgm:spPr/>
    </dgm:pt>
    <dgm:pt modelId="{F9BD1B5F-1395-476F-86C3-C4A0473E5800}" type="pres">
      <dgm:prSet presAssocID="{3A6BEC36-339F-48D3-A490-C7FD7855CEA1}" presName="parTx" presStyleLbl="revTx" presStyleIdx="0" presStyleCnt="5">
        <dgm:presLayoutVars>
          <dgm:chMax val="0"/>
          <dgm:chPref val="0"/>
        </dgm:presLayoutVars>
      </dgm:prSet>
      <dgm:spPr/>
    </dgm:pt>
    <dgm:pt modelId="{E0C7E7FA-99F4-48A5-96D6-2231F2B11A27}" type="pres">
      <dgm:prSet presAssocID="{E70F6672-62C2-441F-BF56-7FD569529E02}" presName="sibTrans" presStyleCnt="0"/>
      <dgm:spPr/>
    </dgm:pt>
    <dgm:pt modelId="{132A1E32-BC2E-4AA5-BF13-236EF58BA74E}" type="pres">
      <dgm:prSet presAssocID="{E4BA769F-3878-4348-A2EE-94EFC1001BB7}" presName="compNode" presStyleCnt="0"/>
      <dgm:spPr/>
    </dgm:pt>
    <dgm:pt modelId="{9D06C7F6-E6BE-4510-87E9-56D65CB0EC14}" type="pres">
      <dgm:prSet presAssocID="{E4BA769F-3878-4348-A2EE-94EFC1001BB7}" presName="bgRect" presStyleLbl="bgShp" presStyleIdx="1" presStyleCnt="5"/>
      <dgm:spPr/>
    </dgm:pt>
    <dgm:pt modelId="{CF7DB66E-8875-43D9-8F66-59AC485F5E94}" type="pres">
      <dgm:prSet presAssocID="{E4BA769F-3878-4348-A2EE-94EFC1001BB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0CEF071B-3CE2-4A48-9230-4E66E13FFF61}" type="pres">
      <dgm:prSet presAssocID="{E4BA769F-3878-4348-A2EE-94EFC1001BB7}" presName="spaceRect" presStyleCnt="0"/>
      <dgm:spPr/>
    </dgm:pt>
    <dgm:pt modelId="{E083246E-D3D9-4832-A5D8-CF6D088C1127}" type="pres">
      <dgm:prSet presAssocID="{E4BA769F-3878-4348-A2EE-94EFC1001BB7}" presName="parTx" presStyleLbl="revTx" presStyleIdx="1" presStyleCnt="5">
        <dgm:presLayoutVars>
          <dgm:chMax val="0"/>
          <dgm:chPref val="0"/>
        </dgm:presLayoutVars>
      </dgm:prSet>
      <dgm:spPr/>
    </dgm:pt>
    <dgm:pt modelId="{2FA92C00-DC28-43E0-9779-F7E14CA4C38F}" type="pres">
      <dgm:prSet presAssocID="{5FF732AD-9108-4BCA-8E7A-6B6CF303E4ED}" presName="sibTrans" presStyleCnt="0"/>
      <dgm:spPr/>
    </dgm:pt>
    <dgm:pt modelId="{3C0CB01F-7376-4357-8F9F-CDE6C7A0C6C7}" type="pres">
      <dgm:prSet presAssocID="{82F7EC60-D438-43CD-A9CA-763B7C77EE55}" presName="compNode" presStyleCnt="0"/>
      <dgm:spPr/>
    </dgm:pt>
    <dgm:pt modelId="{325B0839-50CF-4721-8651-9E042AA59E37}" type="pres">
      <dgm:prSet presAssocID="{82F7EC60-D438-43CD-A9CA-763B7C77EE55}" presName="bgRect" presStyleLbl="bgShp" presStyleIdx="2" presStyleCnt="5"/>
      <dgm:spPr/>
    </dgm:pt>
    <dgm:pt modelId="{AF6BB757-8EDD-46B1-A48D-CCDF7DE4F685}" type="pres">
      <dgm:prSet presAssocID="{82F7EC60-D438-43CD-A9CA-763B7C77EE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a:ext>
      </dgm:extLst>
    </dgm:pt>
    <dgm:pt modelId="{A24BD0CE-7E84-4AE2-B4C7-CB2BC2C43756}" type="pres">
      <dgm:prSet presAssocID="{82F7EC60-D438-43CD-A9CA-763B7C77EE55}" presName="spaceRect" presStyleCnt="0"/>
      <dgm:spPr/>
    </dgm:pt>
    <dgm:pt modelId="{157B8E57-9970-45C8-AB74-B1DC1C18AB69}" type="pres">
      <dgm:prSet presAssocID="{82F7EC60-D438-43CD-A9CA-763B7C77EE55}" presName="parTx" presStyleLbl="revTx" presStyleIdx="2" presStyleCnt="5">
        <dgm:presLayoutVars>
          <dgm:chMax val="0"/>
          <dgm:chPref val="0"/>
        </dgm:presLayoutVars>
      </dgm:prSet>
      <dgm:spPr/>
    </dgm:pt>
    <dgm:pt modelId="{60FE80B3-E6D1-491A-992F-13175BED4EB0}" type="pres">
      <dgm:prSet presAssocID="{DCD14D4D-0170-4940-8BDB-7B964FEBB016}" presName="sibTrans" presStyleCnt="0"/>
      <dgm:spPr/>
    </dgm:pt>
    <dgm:pt modelId="{99B28266-B2D4-43AB-96B4-696B8F4749F0}" type="pres">
      <dgm:prSet presAssocID="{DABA0C7D-02C5-4E34-A68E-C111600B791A}" presName="compNode" presStyleCnt="0"/>
      <dgm:spPr/>
    </dgm:pt>
    <dgm:pt modelId="{6FEAA48B-3363-4647-B3BF-6B7980D47B0B}" type="pres">
      <dgm:prSet presAssocID="{DABA0C7D-02C5-4E34-A68E-C111600B791A}" presName="bgRect" presStyleLbl="bgShp" presStyleIdx="3" presStyleCnt="5"/>
      <dgm:spPr/>
    </dgm:pt>
    <dgm:pt modelId="{1FA803C9-3696-49A3-A394-E460CD5E8D2A}" type="pres">
      <dgm:prSet presAssocID="{DABA0C7D-02C5-4E34-A68E-C111600B79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89A207DF-6053-48BB-A3D6-ABC205F0BB3D}" type="pres">
      <dgm:prSet presAssocID="{DABA0C7D-02C5-4E34-A68E-C111600B791A}" presName="spaceRect" presStyleCnt="0"/>
      <dgm:spPr/>
    </dgm:pt>
    <dgm:pt modelId="{7F4FF886-44E7-41BB-866F-91CB3CEE95C4}" type="pres">
      <dgm:prSet presAssocID="{DABA0C7D-02C5-4E34-A68E-C111600B791A}" presName="parTx" presStyleLbl="revTx" presStyleIdx="3" presStyleCnt="5">
        <dgm:presLayoutVars>
          <dgm:chMax val="0"/>
          <dgm:chPref val="0"/>
        </dgm:presLayoutVars>
      </dgm:prSet>
      <dgm:spPr/>
    </dgm:pt>
    <dgm:pt modelId="{EB9C4D66-B9B9-48BB-BAC8-303912BEE377}" type="pres">
      <dgm:prSet presAssocID="{56038195-8941-4CC5-B115-5DFF6D59C258}" presName="sibTrans" presStyleCnt="0"/>
      <dgm:spPr/>
    </dgm:pt>
    <dgm:pt modelId="{A7862727-D87A-456D-8F75-2B663FFC9701}" type="pres">
      <dgm:prSet presAssocID="{1C66522F-C1D4-49A3-A790-A7E180CC52A8}" presName="compNode" presStyleCnt="0"/>
      <dgm:spPr/>
    </dgm:pt>
    <dgm:pt modelId="{0E30EF18-F9DC-4E63-951E-B694965B6A36}" type="pres">
      <dgm:prSet presAssocID="{1C66522F-C1D4-49A3-A790-A7E180CC52A8}" presName="bgRect" presStyleLbl="bgShp" presStyleIdx="4" presStyleCnt="5"/>
      <dgm:spPr/>
    </dgm:pt>
    <dgm:pt modelId="{AE4B632C-B834-4D2E-8E06-B01DD25896CD}" type="pres">
      <dgm:prSet presAssocID="{1C66522F-C1D4-49A3-A790-A7E180CC52A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s"/>
        </a:ext>
      </dgm:extLst>
    </dgm:pt>
    <dgm:pt modelId="{9B1F1C9F-981F-4EB4-BF23-CE60429F0E1A}" type="pres">
      <dgm:prSet presAssocID="{1C66522F-C1D4-49A3-A790-A7E180CC52A8}" presName="spaceRect" presStyleCnt="0"/>
      <dgm:spPr/>
    </dgm:pt>
    <dgm:pt modelId="{AB9D5550-E220-4E5E-AE2E-E2DB85EDA898}" type="pres">
      <dgm:prSet presAssocID="{1C66522F-C1D4-49A3-A790-A7E180CC52A8}" presName="parTx" presStyleLbl="revTx" presStyleIdx="4" presStyleCnt="5">
        <dgm:presLayoutVars>
          <dgm:chMax val="0"/>
          <dgm:chPref val="0"/>
        </dgm:presLayoutVars>
      </dgm:prSet>
      <dgm:spPr/>
    </dgm:pt>
  </dgm:ptLst>
  <dgm:cxnLst>
    <dgm:cxn modelId="{0819692E-29F4-4168-A6D7-A139BF810E71}" type="presOf" srcId="{DABA0C7D-02C5-4E34-A68E-C111600B791A}" destId="{7F4FF886-44E7-41BB-866F-91CB3CEE95C4}" srcOrd="0" destOrd="0" presId="urn:microsoft.com/office/officeart/2018/2/layout/IconVerticalSolidList"/>
    <dgm:cxn modelId="{4626B238-5791-4868-B3A4-67A50DFC0576}" type="presOf" srcId="{3A6BEC36-339F-48D3-A490-C7FD7855CEA1}" destId="{F9BD1B5F-1395-476F-86C3-C4A0473E5800}" srcOrd="0" destOrd="0" presId="urn:microsoft.com/office/officeart/2018/2/layout/IconVerticalSolidList"/>
    <dgm:cxn modelId="{1082873F-621B-4FC9-909A-B06C50166188}" srcId="{A559BAFE-9920-48B3-B2AE-FDA541D6D3B9}" destId="{82F7EC60-D438-43CD-A9CA-763B7C77EE55}" srcOrd="2" destOrd="0" parTransId="{4F908921-EA87-407F-8C93-E6EBC9034178}" sibTransId="{DCD14D4D-0170-4940-8BDB-7B964FEBB016}"/>
    <dgm:cxn modelId="{420B6264-F746-410F-B173-42FA7F9F935B}" srcId="{A559BAFE-9920-48B3-B2AE-FDA541D6D3B9}" destId="{DABA0C7D-02C5-4E34-A68E-C111600B791A}" srcOrd="3" destOrd="0" parTransId="{C5773A00-4E53-4013-82BE-48823669C6D9}" sibTransId="{56038195-8941-4CC5-B115-5DFF6D59C258}"/>
    <dgm:cxn modelId="{66E6E26A-435A-457D-B588-B2CA114C3F52}" srcId="{A559BAFE-9920-48B3-B2AE-FDA541D6D3B9}" destId="{3A6BEC36-339F-48D3-A490-C7FD7855CEA1}" srcOrd="0" destOrd="0" parTransId="{D126F11D-CC84-48A0-91F6-060CBEA7169D}" sibTransId="{E70F6672-62C2-441F-BF56-7FD569529E02}"/>
    <dgm:cxn modelId="{D9CFA455-41CA-47BF-979A-9C2D26C42777}" type="presOf" srcId="{E4BA769F-3878-4348-A2EE-94EFC1001BB7}" destId="{E083246E-D3D9-4832-A5D8-CF6D088C1127}" srcOrd="0" destOrd="0" presId="urn:microsoft.com/office/officeart/2018/2/layout/IconVerticalSolidList"/>
    <dgm:cxn modelId="{7121B67B-8AF4-4783-80C8-7DCC196A6C6D}" type="presOf" srcId="{1C66522F-C1D4-49A3-A790-A7E180CC52A8}" destId="{AB9D5550-E220-4E5E-AE2E-E2DB85EDA898}" srcOrd="0" destOrd="0" presId="urn:microsoft.com/office/officeart/2018/2/layout/IconVerticalSolidList"/>
    <dgm:cxn modelId="{0409F582-AD42-46E8-B309-7689D1D0118D}" type="presOf" srcId="{A559BAFE-9920-48B3-B2AE-FDA541D6D3B9}" destId="{58C06C99-8716-4C10-8DB0-08635866E9B8}" srcOrd="0" destOrd="0" presId="urn:microsoft.com/office/officeart/2018/2/layout/IconVerticalSolidList"/>
    <dgm:cxn modelId="{19BA5684-23EC-4EF4-B061-C65F58014E2D}" srcId="{A559BAFE-9920-48B3-B2AE-FDA541D6D3B9}" destId="{1C66522F-C1D4-49A3-A790-A7E180CC52A8}" srcOrd="4" destOrd="0" parTransId="{0173B182-8909-4062-BA81-5280AD41E96C}" sibTransId="{4EE902EB-3D1F-4CAD-9508-9D5AC693D53D}"/>
    <dgm:cxn modelId="{BE29FFA8-815A-46A3-90EF-85EFF1E9EAE6}" type="presOf" srcId="{82F7EC60-D438-43CD-A9CA-763B7C77EE55}" destId="{157B8E57-9970-45C8-AB74-B1DC1C18AB69}" srcOrd="0" destOrd="0" presId="urn:microsoft.com/office/officeart/2018/2/layout/IconVerticalSolidList"/>
    <dgm:cxn modelId="{FB94DAE7-03B9-4BD4-B726-7DEA67632C99}" srcId="{A559BAFE-9920-48B3-B2AE-FDA541D6D3B9}" destId="{E4BA769F-3878-4348-A2EE-94EFC1001BB7}" srcOrd="1" destOrd="0" parTransId="{4C07B9A4-4026-4059-B357-7068AD32444D}" sibTransId="{5FF732AD-9108-4BCA-8E7A-6B6CF303E4ED}"/>
    <dgm:cxn modelId="{387D06CC-0169-47B5-AC1E-FBB1C8349476}" type="presParOf" srcId="{58C06C99-8716-4C10-8DB0-08635866E9B8}" destId="{212CE7A8-6E3D-4727-A4E7-E85D33EA60B9}" srcOrd="0" destOrd="0" presId="urn:microsoft.com/office/officeart/2018/2/layout/IconVerticalSolidList"/>
    <dgm:cxn modelId="{B399FBCB-1689-46EF-B787-3C1AD0DF9C17}" type="presParOf" srcId="{212CE7A8-6E3D-4727-A4E7-E85D33EA60B9}" destId="{F0ED9463-D84F-429D-A542-02D32F47058D}" srcOrd="0" destOrd="0" presId="urn:microsoft.com/office/officeart/2018/2/layout/IconVerticalSolidList"/>
    <dgm:cxn modelId="{4E44999A-77A1-47B0-AF1E-8FB52050AD73}" type="presParOf" srcId="{212CE7A8-6E3D-4727-A4E7-E85D33EA60B9}" destId="{6D9F5772-E8E1-442E-8E3B-DA44F4DD549F}" srcOrd="1" destOrd="0" presId="urn:microsoft.com/office/officeart/2018/2/layout/IconVerticalSolidList"/>
    <dgm:cxn modelId="{C5C74737-DF1D-40F7-80D7-A78BED78D478}" type="presParOf" srcId="{212CE7A8-6E3D-4727-A4E7-E85D33EA60B9}" destId="{7033E3B3-2261-48F5-A35B-24CA0F07A300}" srcOrd="2" destOrd="0" presId="urn:microsoft.com/office/officeart/2018/2/layout/IconVerticalSolidList"/>
    <dgm:cxn modelId="{97684DC0-6063-4F14-89DD-72775AFAF78D}" type="presParOf" srcId="{212CE7A8-6E3D-4727-A4E7-E85D33EA60B9}" destId="{F9BD1B5F-1395-476F-86C3-C4A0473E5800}" srcOrd="3" destOrd="0" presId="urn:microsoft.com/office/officeart/2018/2/layout/IconVerticalSolidList"/>
    <dgm:cxn modelId="{538EEC12-A815-45C3-AEA9-197C55265064}" type="presParOf" srcId="{58C06C99-8716-4C10-8DB0-08635866E9B8}" destId="{E0C7E7FA-99F4-48A5-96D6-2231F2B11A27}" srcOrd="1" destOrd="0" presId="urn:microsoft.com/office/officeart/2018/2/layout/IconVerticalSolidList"/>
    <dgm:cxn modelId="{D1D3FA83-AB70-4AF2-B6B8-B1DE12443F30}" type="presParOf" srcId="{58C06C99-8716-4C10-8DB0-08635866E9B8}" destId="{132A1E32-BC2E-4AA5-BF13-236EF58BA74E}" srcOrd="2" destOrd="0" presId="urn:microsoft.com/office/officeart/2018/2/layout/IconVerticalSolidList"/>
    <dgm:cxn modelId="{EC7C3854-7F7E-4171-9606-0D515B11F98D}" type="presParOf" srcId="{132A1E32-BC2E-4AA5-BF13-236EF58BA74E}" destId="{9D06C7F6-E6BE-4510-87E9-56D65CB0EC14}" srcOrd="0" destOrd="0" presId="urn:microsoft.com/office/officeart/2018/2/layout/IconVerticalSolidList"/>
    <dgm:cxn modelId="{A3E1B504-600F-457C-BB0C-034CB56CE7B5}" type="presParOf" srcId="{132A1E32-BC2E-4AA5-BF13-236EF58BA74E}" destId="{CF7DB66E-8875-43D9-8F66-59AC485F5E94}" srcOrd="1" destOrd="0" presId="urn:microsoft.com/office/officeart/2018/2/layout/IconVerticalSolidList"/>
    <dgm:cxn modelId="{CF12E865-0136-422A-8FAB-E9B71021A201}" type="presParOf" srcId="{132A1E32-BC2E-4AA5-BF13-236EF58BA74E}" destId="{0CEF071B-3CE2-4A48-9230-4E66E13FFF61}" srcOrd="2" destOrd="0" presId="urn:microsoft.com/office/officeart/2018/2/layout/IconVerticalSolidList"/>
    <dgm:cxn modelId="{603D681C-EF04-433C-90CC-02389A2D35D0}" type="presParOf" srcId="{132A1E32-BC2E-4AA5-BF13-236EF58BA74E}" destId="{E083246E-D3D9-4832-A5D8-CF6D088C1127}" srcOrd="3" destOrd="0" presId="urn:microsoft.com/office/officeart/2018/2/layout/IconVerticalSolidList"/>
    <dgm:cxn modelId="{316840CC-36FB-43B6-ACD6-910B6D843EA8}" type="presParOf" srcId="{58C06C99-8716-4C10-8DB0-08635866E9B8}" destId="{2FA92C00-DC28-43E0-9779-F7E14CA4C38F}" srcOrd="3" destOrd="0" presId="urn:microsoft.com/office/officeart/2018/2/layout/IconVerticalSolidList"/>
    <dgm:cxn modelId="{78D6505B-F513-462B-81AC-2574AA30B92D}" type="presParOf" srcId="{58C06C99-8716-4C10-8DB0-08635866E9B8}" destId="{3C0CB01F-7376-4357-8F9F-CDE6C7A0C6C7}" srcOrd="4" destOrd="0" presId="urn:microsoft.com/office/officeart/2018/2/layout/IconVerticalSolidList"/>
    <dgm:cxn modelId="{FEE4A1DF-BCE4-45DD-9D3C-413073AEABC8}" type="presParOf" srcId="{3C0CB01F-7376-4357-8F9F-CDE6C7A0C6C7}" destId="{325B0839-50CF-4721-8651-9E042AA59E37}" srcOrd="0" destOrd="0" presId="urn:microsoft.com/office/officeart/2018/2/layout/IconVerticalSolidList"/>
    <dgm:cxn modelId="{AC5EFEAC-2EB0-4904-B059-75C38E7BCBF4}" type="presParOf" srcId="{3C0CB01F-7376-4357-8F9F-CDE6C7A0C6C7}" destId="{AF6BB757-8EDD-46B1-A48D-CCDF7DE4F685}" srcOrd="1" destOrd="0" presId="urn:microsoft.com/office/officeart/2018/2/layout/IconVerticalSolidList"/>
    <dgm:cxn modelId="{9D256D12-0C65-441A-A1B4-C222B883574E}" type="presParOf" srcId="{3C0CB01F-7376-4357-8F9F-CDE6C7A0C6C7}" destId="{A24BD0CE-7E84-4AE2-B4C7-CB2BC2C43756}" srcOrd="2" destOrd="0" presId="urn:microsoft.com/office/officeart/2018/2/layout/IconVerticalSolidList"/>
    <dgm:cxn modelId="{00241075-A1C9-4777-B15C-ECBA769D0A8B}" type="presParOf" srcId="{3C0CB01F-7376-4357-8F9F-CDE6C7A0C6C7}" destId="{157B8E57-9970-45C8-AB74-B1DC1C18AB69}" srcOrd="3" destOrd="0" presId="urn:microsoft.com/office/officeart/2018/2/layout/IconVerticalSolidList"/>
    <dgm:cxn modelId="{992186A1-C262-432E-AC00-293C57AD9707}" type="presParOf" srcId="{58C06C99-8716-4C10-8DB0-08635866E9B8}" destId="{60FE80B3-E6D1-491A-992F-13175BED4EB0}" srcOrd="5" destOrd="0" presId="urn:microsoft.com/office/officeart/2018/2/layout/IconVerticalSolidList"/>
    <dgm:cxn modelId="{50355CA2-A49B-4E63-85D4-B9BFA676444C}" type="presParOf" srcId="{58C06C99-8716-4C10-8DB0-08635866E9B8}" destId="{99B28266-B2D4-43AB-96B4-696B8F4749F0}" srcOrd="6" destOrd="0" presId="urn:microsoft.com/office/officeart/2018/2/layout/IconVerticalSolidList"/>
    <dgm:cxn modelId="{113E0A51-C1E4-4495-B073-883C926E84E5}" type="presParOf" srcId="{99B28266-B2D4-43AB-96B4-696B8F4749F0}" destId="{6FEAA48B-3363-4647-B3BF-6B7980D47B0B}" srcOrd="0" destOrd="0" presId="urn:microsoft.com/office/officeart/2018/2/layout/IconVerticalSolidList"/>
    <dgm:cxn modelId="{D9C34FD1-0F69-4FC6-B721-F260DB6B5212}" type="presParOf" srcId="{99B28266-B2D4-43AB-96B4-696B8F4749F0}" destId="{1FA803C9-3696-49A3-A394-E460CD5E8D2A}" srcOrd="1" destOrd="0" presId="urn:microsoft.com/office/officeart/2018/2/layout/IconVerticalSolidList"/>
    <dgm:cxn modelId="{D692E2A6-D318-4AD3-AA5F-4F88A242051E}" type="presParOf" srcId="{99B28266-B2D4-43AB-96B4-696B8F4749F0}" destId="{89A207DF-6053-48BB-A3D6-ABC205F0BB3D}" srcOrd="2" destOrd="0" presId="urn:microsoft.com/office/officeart/2018/2/layout/IconVerticalSolidList"/>
    <dgm:cxn modelId="{BD84DE75-B126-49F0-AF65-72D118BE0BF0}" type="presParOf" srcId="{99B28266-B2D4-43AB-96B4-696B8F4749F0}" destId="{7F4FF886-44E7-41BB-866F-91CB3CEE95C4}" srcOrd="3" destOrd="0" presId="urn:microsoft.com/office/officeart/2018/2/layout/IconVerticalSolidList"/>
    <dgm:cxn modelId="{0453E244-7E39-4DD7-A5A7-91B43305AA5F}" type="presParOf" srcId="{58C06C99-8716-4C10-8DB0-08635866E9B8}" destId="{EB9C4D66-B9B9-48BB-BAC8-303912BEE377}" srcOrd="7" destOrd="0" presId="urn:microsoft.com/office/officeart/2018/2/layout/IconVerticalSolidList"/>
    <dgm:cxn modelId="{7365DD0A-751F-46B6-8000-0466F339BCCA}" type="presParOf" srcId="{58C06C99-8716-4C10-8DB0-08635866E9B8}" destId="{A7862727-D87A-456D-8F75-2B663FFC9701}" srcOrd="8" destOrd="0" presId="urn:microsoft.com/office/officeart/2018/2/layout/IconVerticalSolidList"/>
    <dgm:cxn modelId="{6C8F4CCC-38D8-422E-A632-AD903853F93C}" type="presParOf" srcId="{A7862727-D87A-456D-8F75-2B663FFC9701}" destId="{0E30EF18-F9DC-4E63-951E-B694965B6A36}" srcOrd="0" destOrd="0" presId="urn:microsoft.com/office/officeart/2018/2/layout/IconVerticalSolidList"/>
    <dgm:cxn modelId="{7C10508B-4785-4DC4-87C5-2375BE962D6D}" type="presParOf" srcId="{A7862727-D87A-456D-8F75-2B663FFC9701}" destId="{AE4B632C-B834-4D2E-8E06-B01DD25896CD}" srcOrd="1" destOrd="0" presId="urn:microsoft.com/office/officeart/2018/2/layout/IconVerticalSolidList"/>
    <dgm:cxn modelId="{295D89AF-6FF6-4C49-90E0-3130D1F8C6CC}" type="presParOf" srcId="{A7862727-D87A-456D-8F75-2B663FFC9701}" destId="{9B1F1C9F-981F-4EB4-BF23-CE60429F0E1A}" srcOrd="2" destOrd="0" presId="urn:microsoft.com/office/officeart/2018/2/layout/IconVerticalSolidList"/>
    <dgm:cxn modelId="{D52EF674-0329-4687-B06F-85E313E870B8}" type="presParOf" srcId="{A7862727-D87A-456D-8F75-2B663FFC9701}" destId="{AB9D5550-E220-4E5E-AE2E-E2DB85EDA89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3704C-EC51-449E-A83C-F8E6D7EE6C82}">
      <dsp:nvSpPr>
        <dsp:cNvPr id="0" name=""/>
        <dsp:cNvSpPr/>
      </dsp:nvSpPr>
      <dsp:spPr>
        <a:xfrm>
          <a:off x="58571" y="640672"/>
          <a:ext cx="824526" cy="82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1FB75-A1B0-4463-8241-01BAF57C49D1}">
      <dsp:nvSpPr>
        <dsp:cNvPr id="0" name=""/>
        <dsp:cNvSpPr/>
      </dsp:nvSpPr>
      <dsp:spPr>
        <a:xfrm>
          <a:off x="231721" y="813823"/>
          <a:ext cx="478225" cy="478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09448-415B-4E7C-A852-69749E88F5E4}">
      <dsp:nvSpPr>
        <dsp:cNvPr id="0" name=""/>
        <dsp:cNvSpPr/>
      </dsp:nvSpPr>
      <dsp:spPr>
        <a:xfrm>
          <a:off x="1059781" y="640672"/>
          <a:ext cx="1943525" cy="82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a:t>Assembly</a:t>
          </a:r>
          <a:endParaRPr lang="en-US" sz="2400" kern="1200"/>
        </a:p>
      </dsp:txBody>
      <dsp:txXfrm>
        <a:off x="1059781" y="640672"/>
        <a:ext cx="1943525" cy="824526"/>
      </dsp:txXfrm>
    </dsp:sp>
    <dsp:sp modelId="{70C088FC-52DD-42C6-9F68-14CA1BB9AE0C}">
      <dsp:nvSpPr>
        <dsp:cNvPr id="0" name=""/>
        <dsp:cNvSpPr/>
      </dsp:nvSpPr>
      <dsp:spPr>
        <a:xfrm>
          <a:off x="3341952" y="640672"/>
          <a:ext cx="824526" cy="82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AB043-2D9D-45FC-8F9B-1745DA06019A}">
      <dsp:nvSpPr>
        <dsp:cNvPr id="0" name=""/>
        <dsp:cNvSpPr/>
      </dsp:nvSpPr>
      <dsp:spPr>
        <a:xfrm>
          <a:off x="3515102" y="813823"/>
          <a:ext cx="478225" cy="478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F49AC-AE5E-4387-BAE3-01CFD2E8F38B}">
      <dsp:nvSpPr>
        <dsp:cNvPr id="0" name=""/>
        <dsp:cNvSpPr/>
      </dsp:nvSpPr>
      <dsp:spPr>
        <a:xfrm>
          <a:off x="4343162" y="640672"/>
          <a:ext cx="1943525" cy="82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baseline="0"/>
            <a:t>Compiled</a:t>
          </a:r>
          <a:endParaRPr lang="en-US" sz="2400" kern="1200"/>
        </a:p>
      </dsp:txBody>
      <dsp:txXfrm>
        <a:off x="4343162" y="640672"/>
        <a:ext cx="1943525" cy="824526"/>
      </dsp:txXfrm>
    </dsp:sp>
    <dsp:sp modelId="{5F4961C8-6E10-40D3-81A6-A20E8E6A2455}">
      <dsp:nvSpPr>
        <dsp:cNvPr id="0" name=""/>
        <dsp:cNvSpPr/>
      </dsp:nvSpPr>
      <dsp:spPr>
        <a:xfrm>
          <a:off x="58571" y="2065401"/>
          <a:ext cx="824526" cy="82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CA36E-34F7-4A7E-90D3-D218545A7DAC}">
      <dsp:nvSpPr>
        <dsp:cNvPr id="0" name=""/>
        <dsp:cNvSpPr/>
      </dsp:nvSpPr>
      <dsp:spPr>
        <a:xfrm>
          <a:off x="231721" y="2238551"/>
          <a:ext cx="478225" cy="478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3DA9A-9EC2-4092-82A8-E41E5ADC97AE}">
      <dsp:nvSpPr>
        <dsp:cNvPr id="0" name=""/>
        <dsp:cNvSpPr/>
      </dsp:nvSpPr>
      <dsp:spPr>
        <a:xfrm>
          <a:off x="1059781" y="2065401"/>
          <a:ext cx="1943525" cy="82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a:t>Interpreted</a:t>
          </a:r>
          <a:endParaRPr lang="en-US" sz="2400" kern="1200"/>
        </a:p>
      </dsp:txBody>
      <dsp:txXfrm>
        <a:off x="1059781" y="2065401"/>
        <a:ext cx="1943525" cy="824526"/>
      </dsp:txXfrm>
    </dsp:sp>
    <dsp:sp modelId="{097D546D-2A9C-4508-A487-39231C5544E1}">
      <dsp:nvSpPr>
        <dsp:cNvPr id="0" name=""/>
        <dsp:cNvSpPr/>
      </dsp:nvSpPr>
      <dsp:spPr>
        <a:xfrm>
          <a:off x="3341952" y="2065401"/>
          <a:ext cx="824526" cy="82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6A866-21DE-4F2D-A974-1F7124EF4DA8}">
      <dsp:nvSpPr>
        <dsp:cNvPr id="0" name=""/>
        <dsp:cNvSpPr/>
      </dsp:nvSpPr>
      <dsp:spPr>
        <a:xfrm>
          <a:off x="3515102" y="2238551"/>
          <a:ext cx="478225" cy="478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AE67E-97E3-43BD-A230-F67573CCCDE9}">
      <dsp:nvSpPr>
        <dsp:cNvPr id="0" name=""/>
        <dsp:cNvSpPr/>
      </dsp:nvSpPr>
      <dsp:spPr>
        <a:xfrm>
          <a:off x="4343162" y="2065401"/>
          <a:ext cx="1943525" cy="82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baseline="0"/>
            <a:t>Query</a:t>
          </a:r>
          <a:endParaRPr lang="en-US" sz="2400" kern="1200"/>
        </a:p>
      </dsp:txBody>
      <dsp:txXfrm>
        <a:off x="4343162" y="2065401"/>
        <a:ext cx="1943525" cy="824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D9463-D84F-429D-A542-02D32F47058D}">
      <dsp:nvSpPr>
        <dsp:cNvPr id="0" name=""/>
        <dsp:cNvSpPr/>
      </dsp:nvSpPr>
      <dsp:spPr>
        <a:xfrm>
          <a:off x="0" y="4098"/>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F5772-E8E1-442E-8E3B-DA44F4DD549F}">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BD1B5F-1395-476F-86C3-C4A0473E5800}">
      <dsp:nvSpPr>
        <dsp:cNvPr id="0" name=""/>
        <dsp:cNvSpPr/>
      </dsp:nvSpPr>
      <dsp:spPr>
        <a:xfrm>
          <a:off x="1008409" y="4098"/>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kern="1200"/>
            <a:t>Flowcharts</a:t>
          </a:r>
        </a:p>
      </dsp:txBody>
      <dsp:txXfrm>
        <a:off x="1008409" y="4098"/>
        <a:ext cx="3785046" cy="873081"/>
      </dsp:txXfrm>
    </dsp:sp>
    <dsp:sp modelId="{9D06C7F6-E6BE-4510-87E9-56D65CB0EC14}">
      <dsp:nvSpPr>
        <dsp:cNvPr id="0" name=""/>
        <dsp:cNvSpPr/>
      </dsp:nvSpPr>
      <dsp:spPr>
        <a:xfrm>
          <a:off x="0" y="1095450"/>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DB66E-8875-43D9-8F66-59AC485F5E94}">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83246E-D3D9-4832-A5D8-CF6D088C1127}">
      <dsp:nvSpPr>
        <dsp:cNvPr id="0" name=""/>
        <dsp:cNvSpPr/>
      </dsp:nvSpPr>
      <dsp:spPr>
        <a:xfrm>
          <a:off x="1008409" y="1095450"/>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kern="1200"/>
            <a:t>Pseudocode</a:t>
          </a:r>
        </a:p>
      </dsp:txBody>
      <dsp:txXfrm>
        <a:off x="1008409" y="1095450"/>
        <a:ext cx="3785046" cy="873081"/>
      </dsp:txXfrm>
    </dsp:sp>
    <dsp:sp modelId="{325B0839-50CF-4721-8651-9E042AA59E37}">
      <dsp:nvSpPr>
        <dsp:cNvPr id="0" name=""/>
        <dsp:cNvSpPr/>
      </dsp:nvSpPr>
      <dsp:spPr>
        <a:xfrm>
          <a:off x="0" y="2186802"/>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BB757-8EDD-46B1-A48D-CCDF7DE4F685}">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7B8E57-9970-45C8-AB74-B1DC1C18AB69}">
      <dsp:nvSpPr>
        <dsp:cNvPr id="0" name=""/>
        <dsp:cNvSpPr/>
      </dsp:nvSpPr>
      <dsp:spPr>
        <a:xfrm>
          <a:off x="1008409" y="2186802"/>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kern="1200"/>
            <a:t>Containers</a:t>
          </a:r>
        </a:p>
      </dsp:txBody>
      <dsp:txXfrm>
        <a:off x="1008409" y="2186802"/>
        <a:ext cx="3785046" cy="873081"/>
      </dsp:txXfrm>
    </dsp:sp>
    <dsp:sp modelId="{6FEAA48B-3363-4647-B3BF-6B7980D47B0B}">
      <dsp:nvSpPr>
        <dsp:cNvPr id="0" name=""/>
        <dsp:cNvSpPr/>
      </dsp:nvSpPr>
      <dsp:spPr>
        <a:xfrm>
          <a:off x="0" y="3278154"/>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803C9-3696-49A3-A394-E460CD5E8D2A}">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4FF886-44E7-41BB-866F-91CB3CEE95C4}">
      <dsp:nvSpPr>
        <dsp:cNvPr id="0" name=""/>
        <dsp:cNvSpPr/>
      </dsp:nvSpPr>
      <dsp:spPr>
        <a:xfrm>
          <a:off x="1008409" y="3278154"/>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kern="1200"/>
            <a:t>Functions</a:t>
          </a:r>
        </a:p>
      </dsp:txBody>
      <dsp:txXfrm>
        <a:off x="1008409" y="3278154"/>
        <a:ext cx="3785046" cy="873081"/>
      </dsp:txXfrm>
    </dsp:sp>
    <dsp:sp modelId="{0E30EF18-F9DC-4E63-951E-B694965B6A36}">
      <dsp:nvSpPr>
        <dsp:cNvPr id="0" name=""/>
        <dsp:cNvSpPr/>
      </dsp:nvSpPr>
      <dsp:spPr>
        <a:xfrm>
          <a:off x="0" y="4369506"/>
          <a:ext cx="4793456" cy="87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B632C-B834-4D2E-8E06-B01DD25896CD}">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9D5550-E220-4E5E-AE2E-E2DB85EDA898}">
      <dsp:nvSpPr>
        <dsp:cNvPr id="0" name=""/>
        <dsp:cNvSpPr/>
      </dsp:nvSpPr>
      <dsp:spPr>
        <a:xfrm>
          <a:off x="1008409" y="4369506"/>
          <a:ext cx="3785046"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844550">
            <a:lnSpc>
              <a:spcPct val="90000"/>
            </a:lnSpc>
            <a:spcBef>
              <a:spcPct val="0"/>
            </a:spcBef>
            <a:spcAft>
              <a:spcPct val="35000"/>
            </a:spcAft>
            <a:buNone/>
          </a:pPr>
          <a:r>
            <a:rPr lang="en-US" sz="1900" kern="1200"/>
            <a:t>Objects</a:t>
          </a:r>
        </a:p>
      </dsp:txBody>
      <dsp:txXfrm>
        <a:off x="1008409" y="4369506"/>
        <a:ext cx="3785046" cy="87308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Certainly, let's dive into these concepts in a straightforward manner.</a:t>
            </a:r>
            <a:endParaRPr lang="en-US" dirty="0">
              <a:cs typeface="Calibri"/>
            </a:endParaRPr>
          </a:p>
          <a:p>
            <a:pPr>
              <a:buFont typeface="Arial"/>
              <a:buChar char="•"/>
            </a:pPr>
            <a:r>
              <a:rPr lang="en-US" dirty="0"/>
              <a:t> </a:t>
            </a:r>
            <a:endParaRPr lang="en-US" dirty="0">
              <a:cs typeface="Calibri"/>
            </a:endParaRPr>
          </a:p>
          <a:p>
            <a:pPr>
              <a:buFont typeface="Arial"/>
              <a:buChar char="•"/>
            </a:pPr>
            <a:r>
              <a:rPr lang="en-US"/>
              <a:t>**Flowcharts:**</a:t>
            </a:r>
          </a:p>
          <a:p>
            <a:pPr>
              <a:buFont typeface="Arial"/>
              <a:buChar char="•"/>
            </a:pPr>
            <a:r>
              <a:rPr lang="en-US"/>
              <a:t>Imagine creating a map for completing a task, like making a sandwich. Flowcharts do something similar for computer programs. They use symbols to show the steps and choices a program takes. Just like following a map to make a sandwich, a flowchart helps programmers follow the path of a program.</a:t>
            </a:r>
          </a:p>
          <a:p>
            <a:pPr>
              <a:buFont typeface="Arial"/>
              <a:buChar char="•"/>
            </a:pPr>
            <a:r>
              <a:rPr lang="en-US" dirty="0"/>
              <a:t> </a:t>
            </a:r>
            <a:endParaRPr lang="en-US" dirty="0">
              <a:cs typeface="Calibri"/>
            </a:endParaRPr>
          </a:p>
          <a:p>
            <a:pPr>
              <a:buFont typeface="Arial"/>
              <a:buChar char="•"/>
            </a:pPr>
            <a:r>
              <a:rPr lang="en-US"/>
              <a:t>**Pseudocode:**</a:t>
            </a:r>
          </a:p>
          <a:p>
            <a:pPr>
              <a:buFont typeface="Arial"/>
              <a:buChar char="•"/>
            </a:pPr>
            <a:r>
              <a:rPr lang="en-US" dirty="0"/>
              <a:t>Think of pseudocode as a mix between human language and programming. It's like jotting down the steps of a recipe without worrying about perfect grammar. Pseudocode helps programmers plan out how their program will work before actually writing detailed code. It's like outlining your thoughts before writing a story.</a:t>
            </a:r>
            <a:endParaRPr lang="en-US" dirty="0">
              <a:cs typeface="Calibri"/>
            </a:endParaRPr>
          </a:p>
          <a:p>
            <a:pPr>
              <a:buFont typeface="Arial"/>
              <a:buChar char="•"/>
            </a:pPr>
            <a:r>
              <a:rPr lang="en-US" dirty="0"/>
              <a:t> </a:t>
            </a:r>
            <a:endParaRPr lang="en-US" dirty="0">
              <a:cs typeface="Calibri"/>
            </a:endParaRPr>
          </a:p>
          <a:p>
            <a:pPr>
              <a:buFont typeface="Arial"/>
              <a:buChar char="•"/>
            </a:pPr>
            <a:r>
              <a:rPr lang="en-US" dirty="0"/>
              <a:t>**Containers:**</a:t>
            </a:r>
            <a:endParaRPr lang="en-US" dirty="0">
              <a:cs typeface="Calibri"/>
            </a:endParaRPr>
          </a:p>
          <a:p>
            <a:pPr>
              <a:buFont typeface="Arial"/>
              <a:buChar char="•"/>
            </a:pPr>
            <a:r>
              <a:rPr lang="en-US" dirty="0"/>
              <a:t>Containers are like virtual boxes where you can keep things. Imagine a box where you put all your toys. In programming, containers hold different pieces of data, like numbers or words. Containers help keep data organized, and you can easily find, add, or remove items from them.</a:t>
            </a:r>
            <a:endParaRPr lang="en-US" dirty="0">
              <a:cs typeface="Calibri"/>
            </a:endParaRPr>
          </a:p>
          <a:p>
            <a:pPr>
              <a:buFont typeface="Arial"/>
              <a:buChar char="•"/>
            </a:pPr>
            <a:r>
              <a:rPr lang="en-US" dirty="0"/>
              <a:t> </a:t>
            </a:r>
            <a:endParaRPr lang="en-US" dirty="0">
              <a:cs typeface="Calibri"/>
            </a:endParaRPr>
          </a:p>
          <a:p>
            <a:pPr>
              <a:buFont typeface="Arial"/>
              <a:buChar char="•"/>
            </a:pPr>
            <a:r>
              <a:rPr lang="en-US" dirty="0"/>
              <a:t>**Functions:**</a:t>
            </a:r>
            <a:endParaRPr lang="en-US" dirty="0">
              <a:cs typeface="Calibri"/>
            </a:endParaRPr>
          </a:p>
          <a:p>
            <a:pPr>
              <a:buFont typeface="Arial"/>
              <a:buChar char="•"/>
            </a:pPr>
            <a:r>
              <a:rPr lang="en-US" dirty="0"/>
              <a:t>Functions are like helpers you call by name. Imagine you have a friend who's great at drawing, so whenever you need a picture, you just say, "Hey, draw me a cat!" In programming, functions are those helpers. You give them information, they do something with it, and then they give you back a result.</a:t>
            </a:r>
            <a:endParaRPr lang="en-US" dirty="0">
              <a:cs typeface="Calibri"/>
            </a:endParaRPr>
          </a:p>
          <a:p>
            <a:pPr>
              <a:buFont typeface="Arial"/>
              <a:buChar char="•"/>
            </a:pPr>
            <a:r>
              <a:rPr lang="en-US" dirty="0"/>
              <a:t> </a:t>
            </a:r>
            <a:endParaRPr lang="en-US" dirty="0">
              <a:cs typeface="Calibri"/>
            </a:endParaRPr>
          </a:p>
          <a:p>
            <a:pPr>
              <a:buFont typeface="Arial"/>
              <a:buChar char="•"/>
            </a:pPr>
            <a:r>
              <a:rPr lang="en-US" dirty="0"/>
              <a:t>**Objects:**</a:t>
            </a:r>
            <a:endParaRPr lang="en-US" dirty="0">
              <a:cs typeface="Calibri"/>
            </a:endParaRPr>
          </a:p>
          <a:p>
            <a:pPr>
              <a:buFont typeface="Arial"/>
              <a:buChar char="•"/>
            </a:pPr>
            <a:r>
              <a:rPr lang="en-US" dirty="0"/>
              <a:t>Think of objects like little software machines. Imagine a toy car – it has a color (data) and can move (behavior). In programming, objects are like these toy cars. They combine information (data) and actions (methods) into one package. This way, you can create more complex programs that mimic real-world things and actions.</a:t>
            </a:r>
            <a:endParaRPr lang="en-US" dirty="0">
              <a:cs typeface="Calibri"/>
            </a:endParaRPr>
          </a:p>
          <a:p>
            <a:pPr>
              <a:buFont typeface="Arial"/>
              <a:buChar char="•"/>
            </a:pPr>
            <a:r>
              <a:rPr lang="en-US" dirty="0"/>
              <a:t> </a:t>
            </a:r>
            <a:endParaRPr lang="en-US" dirty="0">
              <a:cs typeface="Calibri"/>
            </a:endParaRPr>
          </a:p>
          <a:p>
            <a:pPr marL="285750" indent="-285750">
              <a:buFont typeface="Arial"/>
              <a:buChar char="•"/>
            </a:pPr>
            <a:r>
              <a:rPr lang="en-US" dirty="0"/>
              <a:t>These concepts help programmers plan, design, and create software in a more organized and understandable way. Just like having a recipe or a blueprint makes building things easier, using flowcharts, pseudocode, containers, functions, and objects makes programming more efficient and manageable.</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124923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11</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**Notational Systems:**</a:t>
            </a:r>
          </a:p>
          <a:p>
            <a:r>
              <a:rPr lang="en-US" dirty="0"/>
              <a:t> </a:t>
            </a:r>
            <a:endParaRPr lang="en-US" dirty="0">
              <a:cs typeface="Calibri"/>
            </a:endParaRPr>
          </a:p>
          <a:p>
            <a:r>
              <a:rPr lang="en-US"/>
              <a:t>Binary, hexadecimal, and decimal are ways to represent numbers. Binary uses only 0s and 1s and is how computers internally work. Hexadecimal uses 16 symbols (0-9 and A-F) and is often used to write memory addresses and colors. Decimal is what we use in everyday life, with base 10 numbers.</a:t>
            </a:r>
          </a:p>
          <a:p>
            <a:r>
              <a:rPr lang="en-US" dirty="0"/>
              <a:t> </a:t>
            </a:r>
            <a:endParaRPr lang="en-US" dirty="0">
              <a:cs typeface="Calibri"/>
            </a:endParaRPr>
          </a:p>
          <a:p>
            <a:r>
              <a:rPr lang="en-US" dirty="0"/>
              <a:t>**Data Representation:**</a:t>
            </a:r>
            <a:endParaRPr lang="en-US" dirty="0">
              <a:cs typeface="Calibri"/>
            </a:endParaRPr>
          </a:p>
          <a:p>
            <a:r>
              <a:rPr lang="en-US" dirty="0"/>
              <a:t> </a:t>
            </a:r>
            <a:endParaRPr lang="en-US" dirty="0">
              <a:cs typeface="Calibri"/>
            </a:endParaRPr>
          </a:p>
          <a:p>
            <a:r>
              <a:rPr lang="en-US" dirty="0"/>
              <a:t>ASCII and Unicode are encoding systems for representing characters. ASCII uses 7 or 8 bits to represent common characters in English, like letters and symbols. Unicode is a more extensive system that assigns unique codes to characters from many languages, allowing computers to handle text in different scripts.</a:t>
            </a:r>
            <a:endParaRPr lang="en-US" dirty="0">
              <a:cs typeface="Calibri"/>
            </a:endParaRPr>
          </a:p>
          <a:p>
            <a:r>
              <a:rPr lang="en-US" dirty="0"/>
              <a:t> </a:t>
            </a:r>
            <a:endParaRPr lang="en-US" dirty="0">
              <a:cs typeface="Calibri"/>
            </a:endParaRPr>
          </a:p>
          <a:p>
            <a:r>
              <a:rPr lang="en-US" dirty="0"/>
              <a:t>**Fundamental Data Types:**</a:t>
            </a:r>
            <a:endParaRPr lang="en-US" dirty="0">
              <a:cs typeface="Calibri"/>
            </a:endParaRPr>
          </a:p>
          <a:p>
            <a:r>
              <a:rPr lang="en-US" dirty="0"/>
              <a:t> </a:t>
            </a:r>
            <a:endParaRPr lang="en-US" dirty="0">
              <a:cs typeface="Calibri"/>
            </a:endParaRPr>
          </a:p>
          <a:p>
            <a:r>
              <a:rPr lang="en-US" dirty="0"/>
              <a:t>- Char: Represents a single character, like 'A'.</a:t>
            </a:r>
            <a:endParaRPr lang="en-US" dirty="0">
              <a:cs typeface="Calibri"/>
            </a:endParaRPr>
          </a:p>
          <a:p>
            <a:r>
              <a:rPr lang="en-US" dirty="0"/>
              <a:t>- Strings: Represents a sequence of characters, like "Hello, World!".</a:t>
            </a:r>
            <a:endParaRPr lang="en-US" dirty="0">
              <a:cs typeface="Calibri"/>
            </a:endParaRPr>
          </a:p>
          <a:p>
            <a:r>
              <a:rPr lang="en-US" dirty="0"/>
              <a:t>- Integers: Whole numbers without decimal points.</a:t>
            </a:r>
            <a:endParaRPr lang="en-US" dirty="0">
              <a:cs typeface="Calibri"/>
            </a:endParaRPr>
          </a:p>
          <a:p>
            <a:r>
              <a:rPr lang="en-US" dirty="0"/>
              <a:t>- Floats: Numbers with decimal points.</a:t>
            </a:r>
            <a:endParaRPr lang="en-US" dirty="0">
              <a:cs typeface="Calibri"/>
            </a:endParaRPr>
          </a:p>
          <a:p>
            <a:r>
              <a:rPr lang="en-US" dirty="0"/>
              <a:t>- Boolean: Represents either true or false.</a:t>
            </a:r>
            <a:endParaRPr lang="en-US" dirty="0">
              <a:cs typeface="Calibri"/>
            </a:endParaRPr>
          </a:p>
          <a:p>
            <a:r>
              <a:rPr lang="en-US" dirty="0"/>
              <a:t> </a:t>
            </a:r>
            <a:endParaRPr lang="en-US" dirty="0">
              <a:cs typeface="Calibri"/>
            </a:endParaRPr>
          </a:p>
          <a:p>
            <a:r>
              <a:rPr lang="en-US" dirty="0"/>
              <a:t>**Programming Language Categories:**</a:t>
            </a:r>
            <a:endParaRPr lang="en-US" dirty="0">
              <a:cs typeface="Calibri"/>
            </a:endParaRPr>
          </a:p>
          <a:p>
            <a:r>
              <a:rPr lang="en-US" dirty="0"/>
              <a:t> </a:t>
            </a:r>
            <a:endParaRPr lang="en-US" dirty="0">
              <a:cs typeface="Calibri"/>
            </a:endParaRPr>
          </a:p>
          <a:p>
            <a:r>
              <a:rPr lang="en-US" dirty="0"/>
              <a:t>- Interpreted: Code is executed line by line, directly from the source code.</a:t>
            </a:r>
            <a:endParaRPr lang="en-US" dirty="0">
              <a:cs typeface="Calibri"/>
            </a:endParaRPr>
          </a:p>
          <a:p>
            <a:r>
              <a:rPr lang="en-US" dirty="0"/>
              <a:t>- Scripting Languages: Special type of interpreted language for automating tasks.</a:t>
            </a:r>
            <a:endParaRPr lang="en-US" dirty="0">
              <a:cs typeface="Calibri"/>
            </a:endParaRPr>
          </a:p>
          <a:p>
            <a:r>
              <a:rPr lang="en-US" dirty="0"/>
              <a:t>- Scripted Languages: Another term for scripting languages.</a:t>
            </a:r>
            <a:endParaRPr lang="en-US" dirty="0">
              <a:cs typeface="Calibri"/>
            </a:endParaRPr>
          </a:p>
          <a:p>
            <a:r>
              <a:rPr lang="en-US" dirty="0"/>
              <a:t>- Markup Languages: Used to describe the structure of documents, like HTML for web pages.</a:t>
            </a:r>
            <a:endParaRPr lang="en-US" dirty="0">
              <a:cs typeface="Calibri"/>
            </a:endParaRPr>
          </a:p>
          <a:p>
            <a:r>
              <a:rPr lang="en-US" dirty="0"/>
              <a:t>- Compiled Programming Languages: Code is transformed into machine-readable format before execution.</a:t>
            </a:r>
            <a:endParaRPr lang="en-US" dirty="0">
              <a:cs typeface="Calibri"/>
            </a:endParaRPr>
          </a:p>
          <a:p>
            <a:r>
              <a:rPr lang="en-US" dirty="0"/>
              <a:t>- Query Languages: Used to interact with databases.</a:t>
            </a:r>
            <a:endParaRPr lang="en-US" dirty="0">
              <a:cs typeface="Calibri"/>
            </a:endParaRPr>
          </a:p>
          <a:p>
            <a:r>
              <a:rPr lang="en-US" dirty="0"/>
              <a:t>- Assembly Language: Low-level language that's a step above machine code.</a:t>
            </a:r>
            <a:endParaRPr lang="en-US" dirty="0">
              <a:cs typeface="Calibri"/>
            </a:endParaRPr>
          </a:p>
          <a:p>
            <a:r>
              <a:rPr lang="en-US" dirty="0"/>
              <a:t> </a:t>
            </a:r>
            <a:endParaRPr lang="en-US" dirty="0">
              <a:cs typeface="Calibri"/>
            </a:endParaRPr>
          </a:p>
          <a:p>
            <a:r>
              <a:rPr lang="en-US" dirty="0"/>
              <a:t>**Programming Organizational Techniques:**</a:t>
            </a:r>
            <a:endParaRPr lang="en-US" dirty="0">
              <a:cs typeface="Calibri"/>
            </a:endParaRPr>
          </a:p>
          <a:p>
            <a:r>
              <a:rPr lang="en-US" dirty="0"/>
              <a:t> </a:t>
            </a:r>
            <a:endParaRPr lang="en-US" dirty="0">
              <a:cs typeface="Calibri"/>
            </a:endParaRPr>
          </a:p>
          <a:p>
            <a:r>
              <a:rPr lang="en-US" dirty="0"/>
              <a:t>- Pseudocode Concepts: Informal, high-level way to plan out code.</a:t>
            </a:r>
            <a:endParaRPr lang="en-US" dirty="0">
              <a:cs typeface="Calibri"/>
            </a:endParaRPr>
          </a:p>
          <a:p>
            <a:r>
              <a:rPr lang="en-US" dirty="0"/>
              <a:t>- Flow Chart Concepts: Visual representation of a process or algorithm.</a:t>
            </a:r>
            <a:endParaRPr lang="en-US" dirty="0">
              <a:cs typeface="Calibri"/>
            </a:endParaRPr>
          </a:p>
          <a:p>
            <a:r>
              <a:rPr lang="en-US" dirty="0"/>
              <a:t>- Sequence: Doing things step by step.</a:t>
            </a:r>
            <a:endParaRPr lang="en-US" dirty="0">
              <a:cs typeface="Calibri"/>
            </a:endParaRPr>
          </a:p>
          <a:p>
            <a:r>
              <a:rPr lang="en-US" dirty="0"/>
              <a:t>- Logic Components: Using if-else conditions, loops, and functions.</a:t>
            </a:r>
            <a:endParaRPr lang="en-US" dirty="0">
              <a:cs typeface="Calibri"/>
            </a:endParaRPr>
          </a:p>
          <a:p>
            <a:r>
              <a:rPr lang="en-US" dirty="0"/>
              <a:t>- Branching: Making decisions in code.</a:t>
            </a:r>
            <a:endParaRPr lang="en-US" dirty="0">
              <a:cs typeface="Calibri"/>
            </a:endParaRPr>
          </a:p>
          <a:p>
            <a:r>
              <a:rPr lang="en-US" dirty="0"/>
              <a:t>- Looping: Repeating actions until a condition is met.</a:t>
            </a:r>
            <a:endParaRPr lang="en-US" dirty="0">
              <a:cs typeface="Calibri"/>
            </a:endParaRPr>
          </a:p>
          <a:p>
            <a:r>
              <a:rPr lang="en-US" dirty="0"/>
              <a:t> </a:t>
            </a:r>
            <a:endParaRPr lang="en-US" dirty="0">
              <a:cs typeface="Calibri"/>
            </a:endParaRPr>
          </a:p>
          <a:p>
            <a:r>
              <a:rPr lang="en-US" dirty="0"/>
              <a:t>**Programming Concepts:**</a:t>
            </a:r>
            <a:endParaRPr lang="en-US" dirty="0">
              <a:cs typeface="Calibri"/>
            </a:endParaRPr>
          </a:p>
          <a:p>
            <a:r>
              <a:rPr lang="en-US" dirty="0"/>
              <a:t> </a:t>
            </a:r>
            <a:endParaRPr lang="en-US" dirty="0">
              <a:cs typeface="Calibri"/>
            </a:endParaRPr>
          </a:p>
          <a:p>
            <a:r>
              <a:rPr lang="en-US" dirty="0"/>
              <a:t>- Identifiers: Names given to entities like variables and functions.</a:t>
            </a:r>
            <a:endParaRPr lang="en-US" dirty="0">
              <a:cs typeface="Calibri"/>
            </a:endParaRPr>
          </a:p>
          <a:p>
            <a:r>
              <a:rPr lang="en-US" dirty="0"/>
              <a:t>- Variables: Containers for storing data during program execution.</a:t>
            </a:r>
            <a:endParaRPr lang="en-US" dirty="0">
              <a:cs typeface="Calibri"/>
            </a:endParaRPr>
          </a:p>
          <a:p>
            <a:r>
              <a:rPr lang="en-US" dirty="0"/>
              <a:t>- Constants: Fixed values that don't change during program execution.</a:t>
            </a:r>
            <a:endParaRPr lang="en-US" dirty="0">
              <a:cs typeface="Calibri"/>
            </a:endParaRPr>
          </a:p>
          <a:p>
            <a:r>
              <a:rPr lang="en-US" dirty="0"/>
              <a:t>- Containers: Data structures like arrays and lists.</a:t>
            </a:r>
            <a:endParaRPr lang="en-US" dirty="0">
              <a:cs typeface="Calibri"/>
            </a:endParaRPr>
          </a:p>
          <a:p>
            <a:r>
              <a:rPr lang="en-US" dirty="0"/>
              <a:t>- Arrays: Collections of similar data items.</a:t>
            </a:r>
            <a:endParaRPr lang="en-US" dirty="0">
              <a:cs typeface="Calibri"/>
            </a:endParaRPr>
          </a:p>
          <a:p>
            <a:r>
              <a:rPr lang="en-US" dirty="0"/>
              <a:t>- Vectors: Similar to arrays but often used in mathematical contexts.</a:t>
            </a:r>
            <a:endParaRPr lang="en-US" dirty="0">
              <a:cs typeface="Calibri"/>
            </a:endParaRPr>
          </a:p>
          <a:p>
            <a:r>
              <a:rPr lang="en-US" dirty="0"/>
              <a:t>- Functions: Reusable blocks of code that perform specific tasks.</a:t>
            </a:r>
            <a:endParaRPr lang="en-US" dirty="0">
              <a:cs typeface="Calibri"/>
            </a:endParaRPr>
          </a:p>
          <a:p>
            <a:r>
              <a:rPr lang="en-US" dirty="0"/>
              <a:t>- Objects: Instances of classes in object-oriented programming.</a:t>
            </a:r>
            <a:endParaRPr lang="en-US" dirty="0">
              <a:cs typeface="Calibri"/>
            </a:endParaRPr>
          </a:p>
          <a:p>
            <a:r>
              <a:rPr lang="en-US" dirty="0"/>
              <a:t>- Properties: Characteristics of objects.</a:t>
            </a:r>
            <a:endParaRPr lang="en-US" dirty="0">
              <a:cs typeface="Calibri"/>
            </a:endParaRPr>
          </a:p>
          <a:p>
            <a:r>
              <a:rPr lang="en-US" dirty="0"/>
              <a:t>- Attributes: Another term for properties.</a:t>
            </a:r>
            <a:endParaRPr lang="en-US" dirty="0">
              <a:cs typeface="Calibri"/>
            </a:endParaRPr>
          </a:p>
          <a:p>
            <a:r>
              <a:rPr lang="en-US" dirty="0"/>
              <a:t>- Methods: Functions that belong to objects and perform actions on them.</a:t>
            </a:r>
            <a:endParaRPr lang="en-US" dirty="0">
              <a:cs typeface="Calibri"/>
            </a:endParaRPr>
          </a:p>
          <a:p>
            <a:r>
              <a:rPr lang="en-US" dirty="0"/>
              <a:t> </a:t>
            </a:r>
            <a:endParaRPr lang="en-US" dirty="0">
              <a:cs typeface="Calibri"/>
            </a:endParaRPr>
          </a:p>
          <a:p>
            <a:r>
              <a:rPr lang="en-US" dirty="0"/>
              <a:t>Understanding these concepts helps programmers work with data, design code, and build software that accomplishes specific tasks. Just like learning the alphabet, understanding these programming elements is essential for writing effective and functional programs.</a:t>
            </a:r>
            <a:endParaRPr lang="en-US" dirty="0">
              <a:cs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Notational systems are used to represent data in a way that can be understood by humans and computers. There are several notational systems used in computer science, each with its specific purpose and representation. Here's a quick summary of some common notational systems:</a:t>
            </a:r>
          </a:p>
          <a:p>
            <a:pPr marL="285750" indent="-285750">
              <a:buFont typeface="Arial"/>
              <a:buChar char="•"/>
            </a:pPr>
            <a:r>
              <a:rPr lang="en-US" dirty="0"/>
              <a:t>Binary (Base-2): The binary system uses only two digits: 0 and 1, to represent data. It is the foundation of digital computing, as the basic components of computers, like transistors, can represent these two states (on/off, high/low). In binary, numbers are expressed as a sequence of 0s and 1s.</a:t>
            </a:r>
            <a:endParaRPr lang="en-US" dirty="0">
              <a:cs typeface="Calibri"/>
            </a:endParaRPr>
          </a:p>
          <a:p>
            <a:pPr marL="285750" indent="-285750">
              <a:buFont typeface="Arial"/>
              <a:buChar char="•"/>
            </a:pPr>
            <a:r>
              <a:rPr lang="en-US" dirty="0"/>
              <a:t>Decimal (Base-10): The decimal system, also known as the base-10 system, is the most common numerical system used by humans. It consists of 10 digits: 0, 1, 2, 3, 4, 5, 6, 7, 8, and 9. Computers often use decimal notation for data input and output, as it is more intuitive for humans to work with.</a:t>
            </a:r>
            <a:endParaRPr lang="en-US" dirty="0">
              <a:cs typeface="Calibri"/>
            </a:endParaRPr>
          </a:p>
          <a:p>
            <a:pPr marL="285750" indent="-285750">
              <a:buFont typeface="Arial"/>
              <a:buChar char="•"/>
            </a:pPr>
            <a:r>
              <a:rPr lang="en-US" dirty="0"/>
              <a:t>Octal (Base-8): The octal system uses a base of 8, with digits ranging from 0 to 7. Octal notation is less common today but was historically used in computer systems, particularly for representing file permissions in UNIX-based operating systems.</a:t>
            </a:r>
            <a:endParaRPr lang="en-US" dirty="0">
              <a:cs typeface="Calibri"/>
            </a:endParaRPr>
          </a:p>
          <a:p>
            <a:pPr marL="285750" indent="-285750">
              <a:buFont typeface="Arial"/>
              <a:buChar char="•"/>
            </a:pPr>
            <a:r>
              <a:rPr lang="en-US" dirty="0"/>
              <a:t>Hexadecimal (Base-16): The hexadecimal system, or base-16, uses 16 symbols: 0, 1, 2, 3, 4, 5, 6, 7, 8, 9, A, B, C, D, E, and F. Hexadecimal is a more compact way of representing binary data, as each hexadecimal digit can represent four binary digits (bits). It is often used in programming and computing for tasks like memory addressing, color codes, and debugging.</a:t>
            </a:r>
            <a:endParaRPr lang="en-US" dirty="0">
              <a:cs typeface="Calibri"/>
            </a:endParaRPr>
          </a:p>
          <a:p>
            <a:pPr marL="285750" indent="-285750">
              <a:buFont typeface="Arial"/>
              <a:buChar char="•"/>
            </a:pPr>
            <a:r>
              <a:rPr lang="en-US" dirty="0"/>
              <a:t>ASCII (American Standard Code for Information Interchange): ASCII is a character encoding standard that assigns unique numeric values to letters, digits, punctuation marks, and control characters. It is used as a common format for representing text data in computers and communication systems. ASCII uses 7 bits to represent 128 different characters, with values ranging from 0 to 127.</a:t>
            </a:r>
            <a:endParaRPr lang="en-US" dirty="0">
              <a:cs typeface="Calibri"/>
            </a:endParaRPr>
          </a:p>
          <a:p>
            <a:r>
              <a:rPr lang="en-US" dirty="0"/>
              <a:t>These notational systems are essential for computer science and programming, as they facilitate data representation, storage, and manipulation in ways that both humans and machines can understand and process.</a:t>
            </a:r>
            <a:endParaRPr lang="en-US" dirty="0">
              <a:cs typeface="Calibri"/>
            </a:endParaRPr>
          </a:p>
          <a:p>
            <a:endParaRPr lang="en-US" dirty="0">
              <a:cs typeface="Calibri"/>
            </a:endParaRPr>
          </a:p>
          <a:p>
            <a:r>
              <a:rPr lang="en-US" dirty="0"/>
              <a:t>Unicode is a computing industry standard for the consistent encoding, representation, and handling of text expressed in most of the world's writing systems. Developed by the Unicode Consortium, the primary goal of Unicode is to provide a unique code point (numeric value) for every character, regardless of the platform, program, or language.</a:t>
            </a:r>
            <a:endParaRPr lang="en-US" dirty="0">
              <a:cs typeface="Calibri"/>
            </a:endParaRPr>
          </a:p>
          <a:p>
            <a:r>
              <a:rPr lang="en-US" dirty="0"/>
              <a:t>Unicode has several advantages over other character encoding standards, such as ASCII:</a:t>
            </a:r>
            <a:endParaRPr lang="en-US" dirty="0">
              <a:cs typeface="Calibri"/>
            </a:endParaRPr>
          </a:p>
          <a:p>
            <a:pPr marL="171450" indent="-171450">
              <a:buFont typeface="Arial"/>
              <a:buChar char="•"/>
            </a:pPr>
            <a:r>
              <a:rPr lang="en-US" dirty="0"/>
              <a:t>Universal Character Set: Unicode covers a vast range of characters, including letters, digits, symbols, and emojis from many languages and scripts worldwide. This enables the representation of text in various languages, facilitating global communication and data exchange.</a:t>
            </a:r>
            <a:endParaRPr lang="en-US" dirty="0">
              <a:cs typeface="Calibri"/>
            </a:endParaRPr>
          </a:p>
          <a:p>
            <a:pPr marL="171450" indent="-171450">
              <a:buFont typeface="Arial"/>
              <a:buChar char="•"/>
            </a:pPr>
            <a:r>
              <a:rPr lang="en-US" dirty="0"/>
              <a:t>Consistency: Unicode ensures that the same character encoding is used across different platforms, operating systems, and applications, allowing for consistent text display and data interchange.</a:t>
            </a:r>
            <a:endParaRPr lang="en-US" dirty="0">
              <a:cs typeface="Calibri"/>
            </a:endParaRPr>
          </a:p>
          <a:p>
            <a:pPr marL="171450" indent="-171450">
              <a:buFont typeface="Arial"/>
              <a:buChar char="•"/>
            </a:pPr>
            <a:r>
              <a:rPr lang="en-US" dirty="0"/>
              <a:t>Extensibility: Unicode has a large address space, with over 1.1 million code points available. This allows for the addition of new characters and scripts as they are developed or discovered.</a:t>
            </a:r>
            <a:endParaRPr lang="en-US" dirty="0">
              <a:cs typeface="Calibri"/>
            </a:endParaRPr>
          </a:p>
          <a:p>
            <a:pPr marL="171450" indent="-171450">
              <a:buFont typeface="Arial"/>
              <a:buChar char="•"/>
            </a:pPr>
            <a:r>
              <a:rPr lang="en-US" dirty="0"/>
              <a:t>Compatibility: Unicode is designed to be compatible with existing character encoding standards, such as ASCII. The first 128 characters of Unicode are identical to ASCII, allowing for easy conversion and backward compatibility.</a:t>
            </a:r>
            <a:endParaRPr lang="en-US" dirty="0">
              <a:cs typeface="Calibri"/>
            </a:endParaRPr>
          </a:p>
          <a:p>
            <a:r>
              <a:rPr lang="en-US" dirty="0"/>
              <a:t>In practice, Unicode is often implemented using different character encoding schemes, such as:</a:t>
            </a:r>
            <a:endParaRPr lang="en-US" dirty="0">
              <a:cs typeface="Calibri"/>
            </a:endParaRPr>
          </a:p>
          <a:p>
            <a:pPr marL="171450" indent="-171450">
              <a:buFont typeface="Arial"/>
              <a:buChar char="•"/>
            </a:pPr>
            <a:r>
              <a:rPr lang="en-US" dirty="0"/>
              <a:t>UTF-8: A variable-length encoding that uses 1 to 4 bytes to represent each Unicode code point. It is the most widely used Unicode encoding on the internet, as it is backward compatible with ASCII and more efficient for representing common characters.</a:t>
            </a:r>
            <a:endParaRPr lang="en-US" dirty="0">
              <a:cs typeface="Calibri"/>
            </a:endParaRPr>
          </a:p>
          <a:p>
            <a:pPr marL="171450" indent="-171450">
              <a:buFont typeface="Arial"/>
              <a:buChar char="•"/>
            </a:pPr>
            <a:r>
              <a:rPr lang="en-US" dirty="0"/>
              <a:t>UTF-16: A variable-length encoding that uses 2 or 4 bytes to represent Unicode code points. It is commonly used in programming languages and operating systems, like Windows and Java, where it provides a balance between storage efficiency and processing simplicity.</a:t>
            </a:r>
            <a:endParaRPr lang="en-US" dirty="0">
              <a:cs typeface="Calibri"/>
            </a:endParaRPr>
          </a:p>
          <a:p>
            <a:pPr marL="171450" indent="-171450">
              <a:buFont typeface="Arial"/>
              <a:buChar char="•"/>
            </a:pPr>
            <a:r>
              <a:rPr lang="en-US" dirty="0"/>
              <a:t>UTF-32: A fixed-length encoding that uses 4 bytes to represent each Unicode code point. It is less commonly used due to its larger storage requirements but provides faster random access and processing of characters in some cases.</a:t>
            </a:r>
            <a:endParaRPr lang="en-US" dirty="0">
              <a:cs typeface="Calibri"/>
            </a:endParaRPr>
          </a:p>
          <a:p>
            <a:r>
              <a:rPr lang="en-US" dirty="0"/>
              <a:t>Unicode has become the standard for text representation in modern computing, allowing for consistent handling of text data across languages, platforms, and applications.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2</a:t>
            </a:fld>
            <a:endParaRPr lang="en-US"/>
          </a:p>
        </p:txBody>
      </p:sp>
    </p:spTree>
    <p:extLst>
      <p:ext uri="{BB962C8B-B14F-4D97-AF65-F5344CB8AC3E}">
        <p14:creationId xmlns:p14="http://schemas.microsoft.com/office/powerpoint/2010/main" val="109139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4ED5ADA-5231-4FBE-86AD-8A44EB707B4F}" type="slidenum">
              <a:rPr lang="en-US" altLang="en-US" sz="1200" smtClean="0"/>
              <a:pPr/>
              <a:t>3</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a:t>Assembly language is often considered the lowest-level of programming languages. It provides a way to write instructions that are understood directly by the computer's central processing unit (CPU). Unlike higher-level languages that are more human-readable, assembly language instructions closely resemble the machine code that the CPU can execute.</a:t>
            </a:r>
          </a:p>
          <a:p>
            <a:r>
              <a:rPr lang="en-US" dirty="0"/>
              <a:t> </a:t>
            </a:r>
            <a:endParaRPr lang="en-US" dirty="0">
              <a:cs typeface="Calibri"/>
            </a:endParaRPr>
          </a:p>
          <a:p>
            <a:r>
              <a:rPr lang="en-US"/>
              <a:t>In assembly language, you work with mnemonic codes (short, symbolic names) that correspond to specific machine code instructions. These instructions perform basic operations like arithmetic calculations, memory access, and control flow. For example, an assembly instruction might represent adding two numbers together, storing data in memory, or jumping to a different part of the program.</a:t>
            </a:r>
          </a:p>
          <a:p>
            <a:r>
              <a:rPr lang="en-US" dirty="0"/>
              <a:t> </a:t>
            </a:r>
            <a:endParaRPr lang="en-US" dirty="0">
              <a:cs typeface="Calibri"/>
            </a:endParaRPr>
          </a:p>
          <a:p>
            <a:r>
              <a:rPr lang="en-US" dirty="0"/>
              <a:t>Assembly language offers a level of control over the hardware that higher-level languages can't achieve. This makes it ideal for tasks that require precise control over hardware resources and performance, such as programming microcontrollers or other embedded systems. Embedded systems often have limited resources, and assembly programming allows developers to optimize code to run efficiently on such systems.</a:t>
            </a:r>
            <a:endParaRPr lang="en-US" dirty="0">
              <a:cs typeface="Calibri"/>
            </a:endParaRPr>
          </a:p>
          <a:p>
            <a:r>
              <a:rPr lang="en-US" dirty="0"/>
              <a:t> </a:t>
            </a:r>
            <a:endParaRPr lang="en-US" dirty="0">
              <a:cs typeface="Calibri"/>
            </a:endParaRPr>
          </a:p>
          <a:p>
            <a:r>
              <a:rPr lang="en-US" dirty="0"/>
              <a:t>However, writing in assembly language can be complex and time-consuming. Each CPU architecture has its own set of instructions and syntax, so code written in assembly is not easily portable between different hardware platforms. Additionally, assembly programming requires a deep understanding of the underlying hardware, which can make it more challenging for newcomers to grasp compared to higher-level languages.</a:t>
            </a:r>
            <a:endParaRPr lang="en-US" dirty="0">
              <a:cs typeface="Calibri"/>
            </a:endParaRPr>
          </a:p>
          <a:p>
            <a:r>
              <a:rPr lang="en-US" dirty="0"/>
              <a:t> </a:t>
            </a:r>
            <a:endParaRPr lang="en-US" dirty="0">
              <a:cs typeface="Calibri"/>
            </a:endParaRPr>
          </a:p>
          <a:p>
            <a:r>
              <a:rPr lang="en-US" dirty="0"/>
              <a:t>Despite its challenges, assembly language is still valuable for specific use cases where performance and control are paramount. Programmers who work with assembly language gain insights into how computers work at a fundamental level, which can be useful even when working with higher-level languages.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358952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Compiled languages are a category of programming languages that follow a distinct process before code can be executed. When a programmer writes code in a compiled language, it's referred to as the "source code." However, this source code is not directly understood by a computer's processor. Instead, it needs to be translated into machine code, which is a set of instructions that the computer can execute.</a:t>
            </a:r>
            <a:endParaRPr lang="en-US" dirty="0">
              <a:cs typeface="Calibri"/>
            </a:endParaRPr>
          </a:p>
          <a:p>
            <a:r>
              <a:rPr lang="en-US" dirty="0"/>
              <a:t> </a:t>
            </a:r>
            <a:endParaRPr lang="en-US" dirty="0">
              <a:cs typeface="Calibri"/>
            </a:endParaRPr>
          </a:p>
          <a:p>
            <a:r>
              <a:rPr lang="en-US" dirty="0"/>
              <a:t>The translation process is carried out by a special software tool called a "compiler." This compiler takes the human-readable source code as input and generates either machine code or an intermediate form known as "bytecode." This machine code or bytecode is what the computer's processor can execute to perform the desired tasks outlined in the source code.</a:t>
            </a:r>
            <a:endParaRPr lang="en-US" dirty="0">
              <a:cs typeface="Calibri"/>
            </a:endParaRPr>
          </a:p>
          <a:p>
            <a:r>
              <a:rPr lang="en-US" dirty="0"/>
              <a:t> </a:t>
            </a:r>
            <a:endParaRPr lang="en-US" dirty="0">
              <a:cs typeface="Calibri"/>
            </a:endParaRPr>
          </a:p>
          <a:p>
            <a:r>
              <a:rPr lang="en-US" dirty="0"/>
              <a:t>Some important points about compiled languages include:</a:t>
            </a:r>
            <a:endParaRPr lang="en-US" dirty="0">
              <a:cs typeface="Calibri"/>
            </a:endParaRPr>
          </a:p>
          <a:p>
            <a:r>
              <a:rPr lang="en-US" dirty="0"/>
              <a:t> </a:t>
            </a:r>
            <a:endParaRPr lang="en-US" dirty="0">
              <a:cs typeface="Calibri"/>
            </a:endParaRPr>
          </a:p>
          <a:p>
            <a:r>
              <a:rPr lang="en-US" dirty="0"/>
              <a:t>1. **Performance:** One of the key advantages of compiled languages is their performance. Because the code is translated into machine code ahead of time, it's optimized for direct execution by the computer's processor. This results in faster execution times compared to languages that are interpreted line by line at runtime.</a:t>
            </a:r>
            <a:endParaRPr lang="en-US" dirty="0">
              <a:cs typeface="Calibri"/>
            </a:endParaRPr>
          </a:p>
          <a:p>
            <a:r>
              <a:rPr lang="en-US" dirty="0"/>
              <a:t> </a:t>
            </a:r>
            <a:endParaRPr lang="en-US" dirty="0">
              <a:cs typeface="Calibri"/>
            </a:endParaRPr>
          </a:p>
          <a:p>
            <a:r>
              <a:rPr lang="en-US" dirty="0"/>
              <a:t>2. **Compilation Time:** The compilation step adds an extra layer of preparation before the program can be run. This can increase the time it takes to develop and test software. However, the trade-off is often well worth it, as compiled programs tend to be more efficient and faster during actual execution.</a:t>
            </a:r>
            <a:endParaRPr lang="en-US" dirty="0">
              <a:cs typeface="Calibri"/>
            </a:endParaRPr>
          </a:p>
          <a:p>
            <a:r>
              <a:rPr lang="en-US" dirty="0"/>
              <a:t> </a:t>
            </a:r>
            <a:endParaRPr lang="en-US" dirty="0">
              <a:cs typeface="Calibri"/>
            </a:endParaRPr>
          </a:p>
          <a:p>
            <a:r>
              <a:rPr lang="en-US" dirty="0"/>
              <a:t>3. **Platform Dependency:** Compiled languages often produce platform-specific executables. This means that the resulting compiled program may work on one operating system or hardware architecture but might need to be recompiled for it to work on a different system. This can add some complexity when trying to make a program run on multiple platforms.</a:t>
            </a:r>
            <a:endParaRPr lang="en-US" dirty="0">
              <a:cs typeface="Calibri"/>
            </a:endParaRPr>
          </a:p>
          <a:p>
            <a:r>
              <a:rPr lang="en-US" dirty="0"/>
              <a:t> </a:t>
            </a:r>
            <a:endParaRPr lang="en-US" dirty="0">
              <a:cs typeface="Calibri"/>
            </a:endParaRPr>
          </a:p>
          <a:p>
            <a:r>
              <a:rPr lang="en-US" dirty="0"/>
              <a:t>4. **Runtime Flexibility:** Unlike interpreted languages, compiled languages offer less flexibility at runtime. If you want to make changes to the program's behavior or functionality, you typically need to make those changes in the source code and then recompile the program. This can slow down the process of making quick adjustments.</a:t>
            </a:r>
            <a:endParaRPr lang="en-US" dirty="0">
              <a:cs typeface="Calibri"/>
            </a:endParaRPr>
          </a:p>
          <a:p>
            <a:r>
              <a:rPr lang="en-US" dirty="0"/>
              <a:t> </a:t>
            </a:r>
            <a:endParaRPr lang="en-US" dirty="0">
              <a:cs typeface="Calibri"/>
            </a:endParaRPr>
          </a:p>
          <a:p>
            <a:r>
              <a:rPr lang="en-US" dirty="0"/>
              <a:t>Examples of compiled languages include C, C++, and Rust. These languages are often used in scenarios where performance is critical, such as system-level programming, game development, or applications that require fine-tuned control over hardware resources. The compilation process contributes to their ability to produce efficient and high-performance software.</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130539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Interpreted languages belong to a category of programming languages that are executed directly from the source code, skipping the compilation step that is common in compiled languages. Instead of converting the source code into machine code or bytecode before execution, an interpreter reads and processes the source code line by line in real-time during the program's runtime.</a:t>
            </a:r>
            <a:endParaRPr lang="en-US" dirty="0">
              <a:cs typeface="Calibri"/>
            </a:endParaRPr>
          </a:p>
          <a:p>
            <a:r>
              <a:rPr lang="en-US" dirty="0"/>
              <a:t> </a:t>
            </a:r>
            <a:endParaRPr lang="en-US" dirty="0">
              <a:cs typeface="Calibri"/>
            </a:endParaRPr>
          </a:p>
          <a:p>
            <a:r>
              <a:rPr lang="en-US" dirty="0"/>
              <a:t>Here are some important points to understand about interpreted languages:</a:t>
            </a:r>
            <a:endParaRPr lang="en-US" dirty="0">
              <a:cs typeface="Calibri"/>
            </a:endParaRPr>
          </a:p>
          <a:p>
            <a:r>
              <a:rPr lang="en-US" dirty="0"/>
              <a:t> </a:t>
            </a:r>
            <a:endParaRPr lang="en-US" dirty="0">
              <a:cs typeface="Calibri"/>
            </a:endParaRPr>
          </a:p>
          <a:p>
            <a:r>
              <a:rPr lang="en-US" dirty="0"/>
              <a:t>1. **Flexibility:** Interpreted languages offer a higher degree of flexibility at runtime. This means that changes made to the source code can take effect immediately without the need to go through a separate compilation process. This flexibility can speed up development and allow for quicker adjustments to the program's behavior.</a:t>
            </a:r>
            <a:endParaRPr lang="en-US" dirty="0">
              <a:cs typeface="Calibri"/>
            </a:endParaRPr>
          </a:p>
          <a:p>
            <a:r>
              <a:rPr lang="en-US" dirty="0"/>
              <a:t> </a:t>
            </a:r>
            <a:endParaRPr lang="en-US" dirty="0">
              <a:cs typeface="Calibri"/>
            </a:endParaRPr>
          </a:p>
          <a:p>
            <a:r>
              <a:rPr lang="en-US" dirty="0"/>
              <a:t>2. **Platform Independence:** Since interpreted languages rely on an interpreter to execute the source code, they are generally platform-independent. The same source code can be executed on different operating systems or hardware architectures as long as a compatible interpreter is available for each platform.</a:t>
            </a:r>
            <a:endParaRPr lang="en-US" dirty="0">
              <a:cs typeface="Calibri"/>
            </a:endParaRPr>
          </a:p>
          <a:p>
            <a:r>
              <a:rPr lang="en-US" dirty="0"/>
              <a:t> </a:t>
            </a:r>
            <a:endParaRPr lang="en-US" dirty="0">
              <a:cs typeface="Calibri"/>
            </a:endParaRPr>
          </a:p>
          <a:p>
            <a:r>
              <a:rPr lang="en-US" dirty="0"/>
              <a:t>3. **Slower Performance:** One of the trade-offs of interpreted languages is that they tend to have slower runtime performance compared to compiled languages. This is because the interpreter needs to read, translate, and execute each line of the source code in sequence. This approach is more time-consuming than executing compiled machine code directly.</a:t>
            </a:r>
            <a:endParaRPr lang="en-US" dirty="0">
              <a:cs typeface="Calibri"/>
            </a:endParaRPr>
          </a:p>
          <a:p>
            <a:r>
              <a:rPr lang="en-US" dirty="0"/>
              <a:t> </a:t>
            </a:r>
            <a:endParaRPr lang="en-US" dirty="0">
              <a:cs typeface="Calibri"/>
            </a:endParaRPr>
          </a:p>
          <a:p>
            <a:r>
              <a:rPr lang="en-US" dirty="0"/>
              <a:t>4. **Ease of Development:** Interpreted languages often prioritize simplicity and ease of development. They are frequently used for rapid application development, scripting, and prototyping. This makes them particularly well-suited for scenarios where getting a functional program quickly is more important than achieving the highest performance.</a:t>
            </a:r>
            <a:endParaRPr lang="en-US" dirty="0">
              <a:cs typeface="Calibri"/>
            </a:endParaRPr>
          </a:p>
          <a:p>
            <a:r>
              <a:rPr lang="en-US" dirty="0"/>
              <a:t> </a:t>
            </a:r>
            <a:endParaRPr lang="en-US" dirty="0">
              <a:cs typeface="Calibri"/>
            </a:endParaRPr>
          </a:p>
          <a:p>
            <a:r>
              <a:rPr lang="en-US" dirty="0"/>
              <a:t>Examples of interpreted languages include Python, JavaScript, Ruby, and PHP. These languages are widely used in various domains, such as web development, scripting, automation, and data analysis. Their focus on quick development turnaround, platform independence, and ease of use makes them popular among developers working on a wide range of projects.</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18236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Query languages belong to a specific group of programming languages that are designed with a particular purpose: querying, managing, and manipulating data stored in databases, data warehouses, and similar data storage systems. These languages provide a way for humans to interact with structured or semi-structured data, allowing them to retrieve, insert, update, or delete data based on specific criteria.</a:t>
            </a:r>
            <a:endParaRPr lang="en-US" dirty="0">
              <a:cs typeface="Calibri"/>
            </a:endParaRPr>
          </a:p>
          <a:p>
            <a:r>
              <a:rPr lang="en-US" dirty="0"/>
              <a:t> </a:t>
            </a:r>
            <a:endParaRPr lang="en-US" dirty="0">
              <a:cs typeface="Calibri"/>
            </a:endParaRPr>
          </a:p>
          <a:p>
            <a:r>
              <a:rPr lang="en-US" dirty="0"/>
              <a:t>Here are some key points to understand about query languages:</a:t>
            </a:r>
            <a:endParaRPr lang="en-US" dirty="0">
              <a:cs typeface="Calibri"/>
            </a:endParaRPr>
          </a:p>
          <a:p>
            <a:r>
              <a:rPr lang="en-US" dirty="0"/>
              <a:t> </a:t>
            </a:r>
            <a:endParaRPr lang="en-US" dirty="0">
              <a:cs typeface="Calibri"/>
            </a:endParaRPr>
          </a:p>
          <a:p>
            <a:r>
              <a:rPr lang="en-US" dirty="0"/>
              <a:t>1. **Focus on Data:** Query languages are all about working with data. They're used to perform various tasks like searching for specific information, filtering data, calculating aggregates (like sums or averages), and transforming data from one form to another.</a:t>
            </a:r>
            <a:endParaRPr lang="en-US" dirty="0">
              <a:cs typeface="Calibri"/>
            </a:endParaRPr>
          </a:p>
          <a:p>
            <a:r>
              <a:rPr lang="en-US" dirty="0"/>
              <a:t> </a:t>
            </a:r>
            <a:endParaRPr lang="en-US" dirty="0">
              <a:cs typeface="Calibri"/>
            </a:endParaRPr>
          </a:p>
          <a:p>
            <a:r>
              <a:rPr lang="en-US" dirty="0"/>
              <a:t>2. **Declarative Nature:** Most query languages are declarative, which means users state what they want to achieve without specifying the detailed steps to get there. This allows the underlying database system to optimize how the queries are executed, making them more efficient.</a:t>
            </a:r>
            <a:endParaRPr lang="en-US" dirty="0">
              <a:cs typeface="Calibri"/>
            </a:endParaRPr>
          </a:p>
          <a:p>
            <a:r>
              <a:rPr lang="en-US" dirty="0"/>
              <a:t> </a:t>
            </a:r>
            <a:endParaRPr lang="en-US" dirty="0">
              <a:cs typeface="Calibri"/>
            </a:endParaRPr>
          </a:p>
          <a:p>
            <a:r>
              <a:rPr lang="en-US" dirty="0"/>
              <a:t>3. **Tailored to Data Models:** Query languages are often designed to work with specific data models, like relational databases, hierarchical data, or graphs. They're customized to work seamlessly with the underlying database structures.</a:t>
            </a:r>
            <a:endParaRPr lang="en-US" dirty="0">
              <a:cs typeface="Calibri"/>
            </a:endParaRPr>
          </a:p>
          <a:p>
            <a:r>
              <a:rPr lang="en-US" dirty="0"/>
              <a:t> </a:t>
            </a:r>
            <a:endParaRPr lang="en-US" dirty="0">
              <a:cs typeface="Calibri"/>
            </a:endParaRPr>
          </a:p>
          <a:p>
            <a:r>
              <a:rPr lang="en-US" dirty="0"/>
              <a:t>4. **Integration with Other Languages:** These languages can be integrated into other programming languages. Developers can embed queries within their code to perform data-related tasks within their applications.</a:t>
            </a:r>
            <a:endParaRPr lang="en-US" dirty="0">
              <a:cs typeface="Calibri"/>
            </a:endParaRPr>
          </a:p>
          <a:p>
            <a:r>
              <a:rPr lang="en-US" dirty="0"/>
              <a:t> </a:t>
            </a:r>
            <a:endParaRPr lang="en-US" dirty="0">
              <a:cs typeface="Calibri"/>
            </a:endParaRPr>
          </a:p>
          <a:p>
            <a:r>
              <a:rPr lang="en-US" dirty="0"/>
              <a:t>Examples of query languages include:</a:t>
            </a:r>
            <a:endParaRPr lang="en-US" dirty="0">
              <a:cs typeface="Calibri"/>
            </a:endParaRPr>
          </a:p>
          <a:p>
            <a:r>
              <a:rPr lang="en-US" dirty="0"/>
              <a:t> </a:t>
            </a:r>
            <a:endParaRPr lang="en-US" dirty="0">
              <a:cs typeface="Calibri"/>
            </a:endParaRPr>
          </a:p>
          <a:p>
            <a:r>
              <a:rPr lang="en-US" dirty="0"/>
              <a:t>- **SQL (Structured Query Language):** Used for managing relational databases like MySQL, PostgreSQL, and Microsoft SQL Server. It's used to create, retrieve, update, and delete data in tables.</a:t>
            </a:r>
            <a:endParaRPr lang="en-US" dirty="0">
              <a:cs typeface="Calibri"/>
            </a:endParaRPr>
          </a:p>
          <a:p>
            <a:r>
              <a:rPr lang="en-US" dirty="0"/>
              <a:t> </a:t>
            </a:r>
            <a:endParaRPr lang="en-US" dirty="0">
              <a:cs typeface="Calibri"/>
            </a:endParaRPr>
          </a:p>
          <a:p>
            <a:r>
              <a:rPr lang="en-US" dirty="0"/>
              <a:t>- **XPath and XQuery:** These are used for querying and manipulating XML data. They're often used in situations where data is stored in XML format.</a:t>
            </a:r>
            <a:endParaRPr lang="en-US" dirty="0">
              <a:cs typeface="Calibri"/>
            </a:endParaRPr>
          </a:p>
          <a:p>
            <a:r>
              <a:rPr lang="en-US" dirty="0"/>
              <a:t> </a:t>
            </a:r>
            <a:endParaRPr lang="en-US" dirty="0">
              <a:cs typeface="Calibri"/>
            </a:endParaRPr>
          </a:p>
          <a:p>
            <a:r>
              <a:rPr lang="en-US" dirty="0"/>
              <a:t>- **SPARQL:** This is used to query RDF (Resource Description Framework) data, which is commonly used in applications involving the semantic web.</a:t>
            </a:r>
            <a:endParaRPr lang="en-US" dirty="0">
              <a:cs typeface="Calibri"/>
            </a:endParaRPr>
          </a:p>
          <a:p>
            <a:r>
              <a:rPr lang="en-US" dirty="0"/>
              <a:t> </a:t>
            </a:r>
            <a:endParaRPr lang="en-US" dirty="0">
              <a:cs typeface="Calibri"/>
            </a:endParaRPr>
          </a:p>
          <a:p>
            <a:r>
              <a:rPr lang="en-US" dirty="0"/>
              <a:t>- **</a:t>
            </a:r>
            <a:r>
              <a:rPr lang="en-US" dirty="0" err="1"/>
              <a:t>GraphQL</a:t>
            </a:r>
            <a:r>
              <a:rPr lang="en-US" dirty="0"/>
              <a:t>:** A modern query language used to request specific data from servers via APIs. It gives clients more control over the data they receive.</a:t>
            </a:r>
            <a:endParaRPr lang="en-US" dirty="0">
              <a:cs typeface="Calibri"/>
            </a:endParaRPr>
          </a:p>
          <a:p>
            <a:r>
              <a:rPr lang="en-US" dirty="0"/>
              <a:t> </a:t>
            </a:r>
            <a:endParaRPr lang="en-US" dirty="0">
              <a:cs typeface="Calibri"/>
            </a:endParaRPr>
          </a:p>
          <a:p>
            <a:r>
              <a:rPr lang="en-US" dirty="0"/>
              <a:t>Query languages are fundamental for data-driven applications. They allow efficient interaction with various data storage systems and simplify complex data management tasks. Whether it's retrieving specific customer data from a database or finding relevant information from a massive dataset, query languages are a crucial tool in the realm of data management and utilization.</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47256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Think of data types as different categories that data can belong to. Just like you sort things into boxes based on what they are, data types help computers understand and manage the information you give them. Here are some common data types and what they mean:</a:t>
            </a:r>
            <a:endParaRPr lang="en-US" dirty="0">
              <a:cs typeface="Calibri"/>
            </a:endParaRPr>
          </a:p>
          <a:p>
            <a:r>
              <a:rPr lang="en-US" dirty="0"/>
              <a:t> </a:t>
            </a:r>
            <a:endParaRPr lang="en-US" dirty="0">
              <a:cs typeface="Calibri"/>
            </a:endParaRPr>
          </a:p>
          <a:p>
            <a:r>
              <a:rPr lang="en-US" dirty="0"/>
              <a:t>1. **Char (Character):** This represents a single character, like a letter, number, or symbol. For example, the letter 'a' or the number '5'.</a:t>
            </a:r>
            <a:endParaRPr lang="en-US" dirty="0">
              <a:cs typeface="Calibri"/>
            </a:endParaRPr>
          </a:p>
          <a:p>
            <a:r>
              <a:rPr lang="en-US" dirty="0"/>
              <a:t> </a:t>
            </a:r>
            <a:endParaRPr lang="en-US" dirty="0">
              <a:cs typeface="Calibri"/>
            </a:endParaRPr>
          </a:p>
          <a:p>
            <a:r>
              <a:rPr lang="en-US" dirty="0"/>
              <a:t>2. **String:** A string is a sequence of characters, like a word or a sentence. It's enclosed within quotation marks. For instance, "Hello, World!" is a string.</a:t>
            </a:r>
            <a:endParaRPr lang="en-US" dirty="0">
              <a:cs typeface="Calibri"/>
            </a:endParaRPr>
          </a:p>
          <a:p>
            <a:r>
              <a:rPr lang="en-US" dirty="0"/>
              <a:t> </a:t>
            </a:r>
            <a:endParaRPr lang="en-US" dirty="0">
              <a:cs typeface="Calibri"/>
            </a:endParaRPr>
          </a:p>
          <a:p>
            <a:r>
              <a:rPr lang="en-US" dirty="0"/>
              <a:t>3. **Integer:** An integer is a whole number without any decimal places. It's used to represent things like counts or quantities. So, 19 is an integer.</a:t>
            </a:r>
            <a:endParaRPr lang="en-US" dirty="0">
              <a:cs typeface="Calibri"/>
            </a:endParaRPr>
          </a:p>
          <a:p>
            <a:r>
              <a:rPr lang="en-US" dirty="0"/>
              <a:t> </a:t>
            </a:r>
            <a:endParaRPr lang="en-US" dirty="0">
              <a:cs typeface="Calibri"/>
            </a:endParaRPr>
          </a:p>
          <a:p>
            <a:r>
              <a:rPr lang="en-US" dirty="0"/>
              <a:t>4. **Float (Floating Point):** This is used for numbers with decimal places. It can represent fractions or more precise values. For example, 19.1 is a float.</a:t>
            </a:r>
            <a:endParaRPr lang="en-US" dirty="0">
              <a:cs typeface="Calibri"/>
            </a:endParaRPr>
          </a:p>
          <a:p>
            <a:r>
              <a:rPr lang="en-US" dirty="0"/>
              <a:t> </a:t>
            </a:r>
            <a:endParaRPr lang="en-US" dirty="0">
              <a:cs typeface="Calibri"/>
            </a:endParaRPr>
          </a:p>
          <a:p>
            <a:r>
              <a:rPr lang="en-US" dirty="0"/>
              <a:t>5. **Boolean:** Booleans are like switches. They can have only two values: True (meaning on or yes, often represented as 1) or False (meaning off or no, often represented as 0). They're used for making decisions in programming.</a:t>
            </a:r>
            <a:endParaRPr lang="en-US" dirty="0">
              <a:cs typeface="Calibri"/>
            </a:endParaRPr>
          </a:p>
          <a:p>
            <a:r>
              <a:rPr lang="en-US" dirty="0"/>
              <a:t> </a:t>
            </a:r>
            <a:endParaRPr lang="en-US" dirty="0">
              <a:cs typeface="Calibri"/>
            </a:endParaRPr>
          </a:p>
          <a:p>
            <a:r>
              <a:rPr lang="en-US" dirty="0"/>
              <a:t>Imagine you're telling a computer about different things: letters, numbers, sentences, and whether something is true or false. These data types help you explain to the computer what kind of information you're giving it, so it knows how to handle and work with that information correctly.</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318872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Absolutely! Let's dive into the world of programming logic.</a:t>
            </a:r>
          </a:p>
          <a:p>
            <a:r>
              <a:rPr lang="en-US" dirty="0"/>
              <a:t> </a:t>
            </a:r>
            <a:endParaRPr lang="en-US" dirty="0">
              <a:cs typeface="Calibri"/>
            </a:endParaRPr>
          </a:p>
          <a:p>
            <a:r>
              <a:rPr lang="en-US" dirty="0"/>
              <a:t>Imagine you're trying to teach a computer how to solve problems. Programming logic is like giving the computer a set of clear instructions, just like a recipe, to accomplish a task. Here's what it's all about:</a:t>
            </a:r>
            <a:endParaRPr lang="en-US" dirty="0">
              <a:cs typeface="Calibri"/>
            </a:endParaRPr>
          </a:p>
          <a:p>
            <a:r>
              <a:rPr lang="en-US" dirty="0"/>
              <a:t> </a:t>
            </a:r>
            <a:endParaRPr lang="en-US" dirty="0">
              <a:cs typeface="Calibri"/>
            </a:endParaRPr>
          </a:p>
          <a:p>
            <a:r>
              <a:rPr lang="en-US" dirty="0"/>
              <a:t>1. **Algorithms:** Think of algorithms as recipes. They're step-by-step instructions that tell the computer exactly what to do. Just like you follow a recipe to make a cake, algorithms break down complex tasks into smaller, manageable steps that the computer can understand.</a:t>
            </a:r>
            <a:endParaRPr lang="en-US" dirty="0">
              <a:cs typeface="Calibri"/>
            </a:endParaRPr>
          </a:p>
          <a:p>
            <a:r>
              <a:rPr lang="en-US" dirty="0"/>
              <a:t> </a:t>
            </a:r>
            <a:endParaRPr lang="en-US" dirty="0">
              <a:cs typeface="Calibri"/>
            </a:endParaRPr>
          </a:p>
          <a:p>
            <a:r>
              <a:rPr lang="en-US" dirty="0"/>
              <a:t>2. **Control Structures:** These are like traffic signs for your code. They help the computer decide what to do next. For example, "if-else" statements act like forks in the road, where the computer chooses one path based on certain conditions. "Loops" make the computer repeat a task until it's done, like a song on repeat.</a:t>
            </a:r>
            <a:endParaRPr lang="en-US" dirty="0">
              <a:cs typeface="Calibri"/>
            </a:endParaRPr>
          </a:p>
          <a:p>
            <a:r>
              <a:rPr lang="en-US" dirty="0"/>
              <a:t> </a:t>
            </a:r>
            <a:endParaRPr lang="en-US" dirty="0">
              <a:cs typeface="Calibri"/>
            </a:endParaRPr>
          </a:p>
          <a:p>
            <a:r>
              <a:rPr lang="en-US" dirty="0"/>
              <a:t>3. **Data Structures:** Picture data structures as containers for your information. They help you store and organize data so that the computer can access it efficiently. Imagine a tool belt with different pockets for different tools – that's how data structures hold various types of data.</a:t>
            </a:r>
            <a:endParaRPr lang="en-US" dirty="0">
              <a:cs typeface="Calibri"/>
            </a:endParaRPr>
          </a:p>
          <a:p>
            <a:r>
              <a:rPr lang="en-US" dirty="0"/>
              <a:t> </a:t>
            </a:r>
            <a:endParaRPr lang="en-US" dirty="0">
              <a:cs typeface="Calibri"/>
            </a:endParaRPr>
          </a:p>
          <a:p>
            <a:r>
              <a:rPr lang="en-US" dirty="0"/>
              <a:t>4. **Functions and Modularity:** Functions are like magic spells that you create. You give them a name, and when you say the name, they perform a specific task. This makes your code organized and easier to understand. Think of them as building blocks you can use again and again.</a:t>
            </a:r>
            <a:endParaRPr lang="en-US" dirty="0">
              <a:cs typeface="Calibri"/>
            </a:endParaRPr>
          </a:p>
          <a:p>
            <a:r>
              <a:rPr lang="en-US" dirty="0"/>
              <a:t> </a:t>
            </a:r>
            <a:endParaRPr lang="en-US" dirty="0">
              <a:cs typeface="Calibri"/>
            </a:endParaRPr>
          </a:p>
          <a:p>
            <a:r>
              <a:rPr lang="en-US" dirty="0"/>
              <a:t>5. **Variables and Data Types:** Imagine a box where you keep things. Variables are those boxes, and they hold different types of information. Just like you can't fit a soccer ball into a small box, you can't put letters in a box meant for numbers. Data types help the computer understand what's inside the box.</a:t>
            </a:r>
            <a:endParaRPr lang="en-US" dirty="0">
              <a:cs typeface="Calibri"/>
            </a:endParaRPr>
          </a:p>
          <a:p>
            <a:r>
              <a:rPr lang="en-US" dirty="0"/>
              <a:t> </a:t>
            </a:r>
            <a:endParaRPr lang="en-US" dirty="0">
              <a:cs typeface="Calibri"/>
            </a:endParaRPr>
          </a:p>
          <a:p>
            <a:r>
              <a:rPr lang="en-US" dirty="0"/>
              <a:t>6. **Problem-Solving and Critical Thinking:** Programming is like solving puzzles. You need to break down big problems into smaller pieces, figure out how to put them together, and find creative solutions. It's like being a detective – you gather clues (data) and use your brainpower to crack the case (solve the problem).</a:t>
            </a:r>
            <a:endParaRPr lang="en-US" dirty="0">
              <a:cs typeface="Calibri"/>
            </a:endParaRPr>
          </a:p>
          <a:p>
            <a:r>
              <a:rPr lang="en-US" dirty="0"/>
              <a:t> </a:t>
            </a:r>
            <a:endParaRPr lang="en-US" dirty="0">
              <a:cs typeface="Calibri"/>
            </a:endParaRPr>
          </a:p>
          <a:p>
            <a:r>
              <a:rPr lang="en-US" dirty="0"/>
              <a:t>Programming logic is the language that computers understand. It's the art of teaching a computer how to think and act in a logical, organized, and efficient way. Just like learning a new language, understanding programming logic empowers you to communicate and create with computers.</a:t>
            </a:r>
          </a:p>
          <a:p>
            <a:endParaRPr lang="en-US" dirty="0">
              <a:cs typeface="Calibri"/>
            </a:endParaRPr>
          </a:p>
          <a:p>
            <a:r>
              <a:rPr lang="en-US"/>
              <a:t>Absolutely, let's explore branching and looping in programming.</a:t>
            </a:r>
          </a:p>
          <a:p>
            <a:r>
              <a:rPr lang="en-US" dirty="0"/>
              <a:t> </a:t>
            </a:r>
            <a:endParaRPr lang="en-US" dirty="0">
              <a:cs typeface="Calibri"/>
            </a:endParaRPr>
          </a:p>
          <a:p>
            <a:r>
              <a:rPr lang="en-US"/>
              <a:t>**Branching:**</a:t>
            </a:r>
          </a:p>
          <a:p>
            <a:r>
              <a:rPr lang="en-US" dirty="0"/>
              <a:t>Think of branching like making decisions in real life. You're faced with choices, and each choice leads to a different outcome. In programming, "if" statements help the computer make decisions. It's like telling the computer, "If something is true, then do this; otherwise, do something else."</a:t>
            </a:r>
            <a:endParaRPr lang="en-US" dirty="0">
              <a:cs typeface="Calibri"/>
            </a:endParaRPr>
          </a:p>
          <a:p>
            <a:r>
              <a:rPr lang="en-US" dirty="0"/>
              <a:t> </a:t>
            </a:r>
            <a:endParaRPr lang="en-US" dirty="0">
              <a:cs typeface="Calibri"/>
            </a:endParaRPr>
          </a:p>
          <a:p>
            <a:r>
              <a:rPr lang="en-US" dirty="0"/>
              <a:t>- **if, then:** Imagine you're deciding whether to go out based on the weather. If it's sunny, you go for a walk. If it's not sunny, you stay in. In code, it's like saying:</a:t>
            </a:r>
            <a:endParaRPr lang="en-US" dirty="0">
              <a:cs typeface="Calibri"/>
            </a:endParaRPr>
          </a:p>
          <a:p>
            <a:r>
              <a:rPr lang="en-US" dirty="0"/>
              <a:t>  ```python</a:t>
            </a:r>
            <a:endParaRPr lang="en-US" dirty="0">
              <a:cs typeface="Calibri"/>
            </a:endParaRPr>
          </a:p>
          <a:p>
            <a:r>
              <a:rPr lang="en-US" dirty="0"/>
              <a:t>  if sunny:</a:t>
            </a:r>
            <a:endParaRPr lang="en-US" dirty="0">
              <a:cs typeface="Calibri"/>
            </a:endParaRPr>
          </a:p>
          <a:p>
            <a:r>
              <a:rPr lang="en-US" dirty="0"/>
              <a:t>      </a:t>
            </a:r>
            <a:r>
              <a:rPr lang="en-US" dirty="0" err="1"/>
              <a:t>go_for_a_walk</a:t>
            </a:r>
            <a:r>
              <a:rPr lang="en-US" dirty="0"/>
              <a:t>()</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 **else if, then:** Sometimes you have more than two choices. It's like ordering food – if you want pizza, great! If not, maybe you'll have a burger. In code, it looks like:</a:t>
            </a:r>
            <a:endParaRPr lang="en-US" dirty="0">
              <a:cs typeface="Calibri"/>
            </a:endParaRPr>
          </a:p>
          <a:p>
            <a:r>
              <a:rPr lang="en-US" dirty="0"/>
              <a:t>  ```python</a:t>
            </a:r>
            <a:endParaRPr lang="en-US" dirty="0">
              <a:cs typeface="Calibri"/>
            </a:endParaRPr>
          </a:p>
          <a:p>
            <a:r>
              <a:rPr lang="en-US" dirty="0"/>
              <a:t>  if hungry and </a:t>
            </a:r>
            <a:r>
              <a:rPr lang="en-US" dirty="0" err="1"/>
              <a:t>want_pizza</a:t>
            </a:r>
            <a:r>
              <a:rPr lang="en-US" dirty="0"/>
              <a:t>:</a:t>
            </a:r>
            <a:endParaRPr lang="en-US" dirty="0">
              <a:cs typeface="Calibri"/>
            </a:endParaRPr>
          </a:p>
          <a:p>
            <a:r>
              <a:rPr lang="en-US" dirty="0"/>
              <a:t>      </a:t>
            </a:r>
            <a:r>
              <a:rPr lang="en-US" dirty="0" err="1"/>
              <a:t>order_pizza</a:t>
            </a:r>
            <a:r>
              <a:rPr lang="en-US" dirty="0"/>
              <a:t>()</a:t>
            </a:r>
            <a:endParaRPr lang="en-US" dirty="0">
              <a:cs typeface="Calibri"/>
            </a:endParaRPr>
          </a:p>
          <a:p>
            <a:r>
              <a:rPr lang="en-US" dirty="0"/>
              <a:t>  </a:t>
            </a:r>
            <a:r>
              <a:rPr lang="en-US" dirty="0" err="1"/>
              <a:t>elif</a:t>
            </a:r>
            <a:r>
              <a:rPr lang="en-US" dirty="0"/>
              <a:t> hungry and </a:t>
            </a:r>
            <a:r>
              <a:rPr lang="en-US" dirty="0" err="1"/>
              <a:t>want_burger</a:t>
            </a:r>
            <a:r>
              <a:rPr lang="en-US" dirty="0"/>
              <a:t>:</a:t>
            </a:r>
            <a:endParaRPr lang="en-US" dirty="0">
              <a:cs typeface="Calibri"/>
            </a:endParaRPr>
          </a:p>
          <a:p>
            <a:r>
              <a:rPr lang="en-US" dirty="0"/>
              <a:t>      </a:t>
            </a:r>
            <a:r>
              <a:rPr lang="en-US" dirty="0" err="1"/>
              <a:t>order_burger</a:t>
            </a:r>
            <a:r>
              <a:rPr lang="en-US" dirty="0"/>
              <a:t>()</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**Looping:**</a:t>
            </a:r>
            <a:endParaRPr lang="en-US" dirty="0">
              <a:cs typeface="Calibri"/>
            </a:endParaRPr>
          </a:p>
          <a:p>
            <a:r>
              <a:rPr lang="en-US" dirty="0"/>
              <a:t>Looping is like repeating a task until you're satisfied. It's like practicing a dance move until you get it right. In programming, "while" loops help you repeat a block of code as long as a condition is true.</a:t>
            </a:r>
            <a:endParaRPr lang="en-US" dirty="0">
              <a:cs typeface="Calibri"/>
            </a:endParaRPr>
          </a:p>
          <a:p>
            <a:r>
              <a:rPr lang="en-US" dirty="0"/>
              <a:t> </a:t>
            </a:r>
            <a:endParaRPr lang="en-US" dirty="0">
              <a:cs typeface="Calibri"/>
            </a:endParaRPr>
          </a:p>
          <a:p>
            <a:r>
              <a:rPr lang="en-US" dirty="0"/>
              <a:t>- **while:** Imagine you're playing a game where you roll dice until you get a 6. You keep rolling until you achieve the desired outcome. In code, it's like:</a:t>
            </a:r>
            <a:endParaRPr lang="en-US" dirty="0">
              <a:cs typeface="Calibri"/>
            </a:endParaRPr>
          </a:p>
          <a:p>
            <a:r>
              <a:rPr lang="en-US" dirty="0"/>
              <a:t>  ```python</a:t>
            </a:r>
            <a:endParaRPr lang="en-US" dirty="0">
              <a:cs typeface="Calibri"/>
            </a:endParaRPr>
          </a:p>
          <a:p>
            <a:r>
              <a:rPr lang="en-US" dirty="0"/>
              <a:t>  while </a:t>
            </a:r>
            <a:r>
              <a:rPr lang="en-US" dirty="0" err="1"/>
              <a:t>dice_roll</a:t>
            </a:r>
            <a:r>
              <a:rPr lang="en-US" dirty="0"/>
              <a:t> != 6:</a:t>
            </a:r>
            <a:endParaRPr lang="en-US" dirty="0">
              <a:cs typeface="Calibri"/>
            </a:endParaRPr>
          </a:p>
          <a:p>
            <a:r>
              <a:rPr lang="en-US" dirty="0"/>
              <a:t>      </a:t>
            </a:r>
            <a:r>
              <a:rPr lang="en-US" dirty="0" err="1"/>
              <a:t>roll_dice</a:t>
            </a:r>
            <a:r>
              <a:rPr lang="en-US" dirty="0"/>
              <a:t>()</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These concepts make your programs smarter and more interactive. Branching helps your programs make choices, and looping makes them repeat actions until they're done. Together, they give your code the ability to make decisions and keep working until the task is complete.</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2567763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265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354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876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9588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825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787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9073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95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63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303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586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52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385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517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665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561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43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8624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nternationaljournalofresearch.com/2020/06/29/binary-number-system-and-indian-history/"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mputerscience.chemeketa.edu/cs160Reader/ProgrammingLanguages/Assembly.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osinmiubuntu.com/curso-de-desarrollo-en-html5-css-y-javascript-de-apps-web-octava-edicion/html5_css3_javascript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ngimg.com/download/6028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lickr.com/photos/lwr/73264154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br>
              <a:rPr lang="en-US" altLang="en-US" sz="3700" b="1">
                <a:solidFill>
                  <a:srgbClr val="EBEBEB"/>
                </a:solidFill>
              </a:rPr>
            </a:br>
            <a:endParaRPr lang="en-US" altLang="en-US" sz="3700" b="1">
              <a:solidFill>
                <a:srgbClr val="EBEBEB"/>
              </a:solidFill>
            </a:endParaRP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6:</a:t>
            </a:r>
          </a:p>
          <a:p>
            <a:r>
              <a:rPr lang="en-US" altLang="en-US" dirty="0">
                <a:solidFill>
                  <a:schemeClr val="bg1"/>
                </a:solidFill>
              </a:rPr>
              <a:t>Software Development</a:t>
            </a: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0ABDE835-36B9-92AB-4370-F402A50C483F}"/>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sz="3000">
                <a:solidFill>
                  <a:srgbClr val="EBEBEB"/>
                </a:solidFill>
              </a:rPr>
              <a:t>Organizing Code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DBFA32D-557D-BF9F-5C27-DCBC10ABD080}"/>
              </a:ext>
            </a:extLst>
          </p:cNvPr>
          <p:cNvGraphicFramePr>
            <a:graphicFrameLocks noGrp="1"/>
          </p:cNvGraphicFramePr>
          <p:nvPr>
            <p:ph idx="1"/>
            <p:extLst>
              <p:ext uri="{D42A27DB-BD31-4B8C-83A1-F6EECF244321}">
                <p14:modId xmlns:p14="http://schemas.microsoft.com/office/powerpoint/2010/main" val="683312669"/>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37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300">
                <a:solidFill>
                  <a:srgbClr val="EBEBEB"/>
                </a:solidFill>
              </a:rPr>
              <a:t>Chapter 6: Software Development</a:t>
            </a: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2289598"/>
            <a:ext cx="2352371" cy="2283567"/>
          </a:xfrm>
          <a:noFill/>
        </p:spPr>
        <p:txBody>
          <a:bodyPr vert="horz" lIns="91440" tIns="45720" rIns="91440" bIns="45720" rtlCol="0" anchor="t">
            <a:noAutofit/>
          </a:bodyPr>
          <a:lstStyle/>
          <a:p>
            <a:pPr marL="219075" indent="-219075" defTabSz="292608">
              <a:lnSpc>
                <a:spcPct val="90000"/>
              </a:lnSpc>
              <a:spcBef>
                <a:spcPts val="640"/>
              </a:spcBef>
            </a:pPr>
            <a:r>
              <a:rPr lang="en-US" altLang="en-US" sz="700" b="0" i="0" kern="1200" dirty="0">
                <a:latin typeface="+mn-lt"/>
                <a:ea typeface="+mn-ea"/>
                <a:cs typeface="+mn-cs"/>
              </a:rPr>
              <a:t>Compare and contrast notational systems</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Binary</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Hexadecimal</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Decimal</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Data representation</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ASCII</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Unicode</a:t>
            </a:r>
            <a:endParaRPr lang="en-US" altLang="en-US" sz="700" b="0" i="0" kern="1200" dirty="0">
              <a:latin typeface="+mn-lt"/>
            </a:endParaRPr>
          </a:p>
          <a:p>
            <a:pPr marL="219075" indent="-219075" defTabSz="292608">
              <a:lnSpc>
                <a:spcPct val="90000"/>
              </a:lnSpc>
              <a:spcBef>
                <a:spcPts val="640"/>
              </a:spcBef>
            </a:pPr>
            <a:r>
              <a:rPr lang="en-US" altLang="en-US" sz="700" b="0" i="0" kern="1200" dirty="0">
                <a:latin typeface="+mn-lt"/>
                <a:ea typeface="+mn-ea"/>
                <a:cs typeface="+mn-cs"/>
              </a:rPr>
              <a:t>Compare and contrast fundamental data types and their characteristics</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Char</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Strings</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Numbers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Integers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Floats</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Boolean</a:t>
            </a:r>
            <a:endParaRPr lang="en-US" altLang="en-US" sz="700" b="0" i="0" kern="1200" dirty="0">
              <a:latin typeface="+mn-lt"/>
            </a:endParaRPr>
          </a:p>
          <a:p>
            <a:pPr marL="219075" indent="-219075" defTabSz="292608">
              <a:lnSpc>
                <a:spcPct val="90000"/>
              </a:lnSpc>
              <a:spcBef>
                <a:spcPts val="640"/>
              </a:spcBef>
            </a:pPr>
            <a:r>
              <a:rPr lang="en-US" altLang="en-US" sz="700" b="0" i="0" kern="1200" dirty="0">
                <a:latin typeface="+mn-lt"/>
                <a:ea typeface="+mn-ea"/>
                <a:cs typeface="+mn-cs"/>
              </a:rPr>
              <a:t>Compare and contrast programming language categories</a:t>
            </a:r>
            <a:endParaRPr lang="en-US" altLang="en-US" sz="700" b="0" i="0" kern="1200" dirty="0">
              <a:latin typeface="+mn-lt"/>
            </a:endParaRPr>
          </a:p>
          <a:p>
            <a:pPr marL="438785" lvl="1" indent="-180975" defTabSz="292608">
              <a:lnSpc>
                <a:spcPct val="90000"/>
              </a:lnSpc>
              <a:spcBef>
                <a:spcPts val="640"/>
              </a:spcBef>
            </a:pPr>
            <a:r>
              <a:rPr lang="en-US" altLang="en-US" sz="700" b="0" i="0" kern="1200" dirty="0">
                <a:latin typeface="+mn-lt"/>
                <a:ea typeface="+mn-ea"/>
                <a:cs typeface="+mn-cs"/>
              </a:rPr>
              <a:t>Interpreted</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Scripting languages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Scripted languages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Markup languages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Compiled programming languages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Query languages</a:t>
            </a:r>
            <a:endParaRPr lang="en-US" altLang="en-US" sz="700" b="0" i="0" kern="1200" dirty="0">
              <a:latin typeface="+mn-lt"/>
            </a:endParaRPr>
          </a:p>
          <a:p>
            <a:pPr marL="614045" lvl="2" indent="-146050" defTabSz="292608">
              <a:lnSpc>
                <a:spcPct val="90000"/>
              </a:lnSpc>
              <a:spcBef>
                <a:spcPts val="640"/>
              </a:spcBef>
            </a:pPr>
            <a:r>
              <a:rPr lang="en-US" altLang="en-US" sz="700" b="0" i="0" kern="1200" dirty="0">
                <a:latin typeface="+mn-lt"/>
                <a:ea typeface="+mn-ea"/>
                <a:cs typeface="+mn-cs"/>
              </a:rPr>
              <a:t>Assembly language</a:t>
            </a:r>
            <a:endParaRPr lang="en-US" altLang="en-US" sz="700" b="0" dirty="0"/>
          </a:p>
        </p:txBody>
      </p:sp>
      <p:sp>
        <p:nvSpPr>
          <p:cNvPr id="2" name="Content Placeholder 1"/>
          <p:cNvSpPr>
            <a:spLocks noGrp="1"/>
          </p:cNvSpPr>
          <p:nvPr>
            <p:ph sz="half" idx="2"/>
          </p:nvPr>
        </p:nvSpPr>
        <p:spPr>
          <a:xfrm>
            <a:off x="6336810" y="2289600"/>
            <a:ext cx="2352371" cy="2283565"/>
          </a:xfrm>
        </p:spPr>
        <p:txBody>
          <a:bodyPr vert="horz" lIns="91440" tIns="45720" rIns="91440" bIns="45720" rtlCol="0" anchor="t">
            <a:noAutofit/>
          </a:bodyPr>
          <a:lstStyle/>
          <a:p>
            <a:pPr marL="219075" indent="-219075" defTabSz="292608">
              <a:lnSpc>
                <a:spcPct val="90000"/>
              </a:lnSpc>
              <a:spcBef>
                <a:spcPts val="640"/>
              </a:spcBef>
            </a:pPr>
            <a:r>
              <a:rPr lang="en-US" sz="700" b="0" i="0" kern="1200" dirty="0">
                <a:latin typeface="+mn-lt"/>
                <a:ea typeface="+mn-ea"/>
                <a:cs typeface="+mn-cs"/>
              </a:rPr>
              <a:t>Given a scenario, use programming organizational techniques and interpret logic</a:t>
            </a:r>
            <a:endParaRPr lang="en-US" sz="700" b="0" i="0" kern="1200" dirty="0">
              <a:latin typeface="+mn-lt"/>
            </a:endParaRPr>
          </a:p>
          <a:p>
            <a:pPr marL="438785" lvl="1" indent="-180975" defTabSz="292608">
              <a:lnSpc>
                <a:spcPct val="90000"/>
              </a:lnSpc>
              <a:spcBef>
                <a:spcPts val="640"/>
              </a:spcBef>
            </a:pPr>
            <a:r>
              <a:rPr lang="en-US" sz="700" b="0" i="0" kern="1200" dirty="0">
                <a:latin typeface="+mn-lt"/>
                <a:ea typeface="+mn-ea"/>
                <a:cs typeface="+mn-cs"/>
              </a:rPr>
              <a:t>Organizational techniques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Pseudocode concepts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Flow chart concepts</a:t>
            </a:r>
            <a:endParaRPr lang="en-US" sz="700" b="0" i="0" kern="1200" dirty="0">
              <a:latin typeface="+mn-lt"/>
            </a:endParaRPr>
          </a:p>
          <a:p>
            <a:pPr marL="789940" lvl="3" indent="-146050" defTabSz="292608">
              <a:lnSpc>
                <a:spcPct val="90000"/>
              </a:lnSpc>
              <a:spcBef>
                <a:spcPts val="640"/>
              </a:spcBef>
            </a:pPr>
            <a:r>
              <a:rPr lang="en-US" sz="700" b="0" i="0" kern="1200" dirty="0">
                <a:latin typeface="+mn-lt"/>
                <a:ea typeface="+mn-ea"/>
                <a:cs typeface="+mn-cs"/>
              </a:rPr>
              <a:t>Sequence</a:t>
            </a:r>
            <a:endParaRPr lang="en-US" sz="700" b="0" i="0" kern="1200" dirty="0">
              <a:latin typeface="+mn-lt"/>
            </a:endParaRPr>
          </a:p>
          <a:p>
            <a:pPr marL="438785" lvl="1" indent="-180975" defTabSz="292608">
              <a:lnSpc>
                <a:spcPct val="90000"/>
              </a:lnSpc>
              <a:spcBef>
                <a:spcPts val="640"/>
              </a:spcBef>
            </a:pPr>
            <a:r>
              <a:rPr lang="en-US" sz="700" b="0" i="0" kern="1200" dirty="0">
                <a:latin typeface="+mn-lt"/>
                <a:ea typeface="+mn-ea"/>
                <a:cs typeface="+mn-cs"/>
              </a:rPr>
              <a:t>Logic components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Branching</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Looping</a:t>
            </a:r>
            <a:endParaRPr lang="en-US" sz="700" b="0" i="0" kern="1200" dirty="0">
              <a:latin typeface="+mn-lt"/>
            </a:endParaRPr>
          </a:p>
          <a:p>
            <a:pPr marL="219075" indent="-219075" defTabSz="292608">
              <a:lnSpc>
                <a:spcPct val="90000"/>
              </a:lnSpc>
              <a:spcBef>
                <a:spcPts val="640"/>
              </a:spcBef>
            </a:pPr>
            <a:r>
              <a:rPr lang="en-US" sz="700" b="0" i="0" kern="1200" dirty="0">
                <a:latin typeface="+mn-lt"/>
                <a:ea typeface="+mn-ea"/>
                <a:cs typeface="+mn-cs"/>
              </a:rPr>
              <a:t>Explain the purpose and use of programming concepts</a:t>
            </a:r>
            <a:endParaRPr lang="en-US" sz="700" b="0" i="0" kern="1200" dirty="0">
              <a:latin typeface="+mn-lt"/>
            </a:endParaRPr>
          </a:p>
          <a:p>
            <a:pPr marL="438785" lvl="1" indent="-180975" defTabSz="292608">
              <a:lnSpc>
                <a:spcPct val="90000"/>
              </a:lnSpc>
              <a:spcBef>
                <a:spcPts val="640"/>
              </a:spcBef>
            </a:pPr>
            <a:r>
              <a:rPr lang="en-US" sz="700" b="0" i="0" kern="1200" dirty="0">
                <a:latin typeface="+mn-lt"/>
                <a:ea typeface="+mn-ea"/>
                <a:cs typeface="+mn-cs"/>
              </a:rPr>
              <a:t>Identifiers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Variables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Constants</a:t>
            </a:r>
            <a:endParaRPr lang="en-US" sz="700" b="0" i="0" kern="1200" dirty="0">
              <a:latin typeface="+mn-lt"/>
            </a:endParaRPr>
          </a:p>
          <a:p>
            <a:pPr marL="438785" lvl="1" indent="-180975" defTabSz="292608">
              <a:lnSpc>
                <a:spcPct val="90000"/>
              </a:lnSpc>
              <a:spcBef>
                <a:spcPts val="640"/>
              </a:spcBef>
            </a:pPr>
            <a:r>
              <a:rPr lang="en-US" sz="700" b="0" i="0" kern="1200" dirty="0">
                <a:latin typeface="+mn-lt"/>
                <a:ea typeface="+mn-ea"/>
                <a:cs typeface="+mn-cs"/>
              </a:rPr>
              <a:t>Containers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Arrays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Vectors</a:t>
            </a:r>
            <a:endParaRPr lang="en-US" sz="700" b="0" i="0" kern="1200" dirty="0">
              <a:latin typeface="+mn-lt"/>
            </a:endParaRPr>
          </a:p>
          <a:p>
            <a:pPr marL="438785" lvl="1" indent="-180975" defTabSz="292608">
              <a:lnSpc>
                <a:spcPct val="90000"/>
              </a:lnSpc>
              <a:spcBef>
                <a:spcPts val="640"/>
              </a:spcBef>
            </a:pPr>
            <a:r>
              <a:rPr lang="en-US" sz="700" b="0" i="0" kern="1200" dirty="0">
                <a:latin typeface="+mn-lt"/>
                <a:ea typeface="+mn-ea"/>
                <a:cs typeface="+mn-cs"/>
              </a:rPr>
              <a:t>Functions</a:t>
            </a:r>
            <a:endParaRPr lang="en-US" sz="700" b="0" i="0" kern="1200" dirty="0">
              <a:latin typeface="+mn-lt"/>
            </a:endParaRPr>
          </a:p>
          <a:p>
            <a:pPr marL="438785" lvl="1" indent="-180975" defTabSz="292608">
              <a:lnSpc>
                <a:spcPct val="90000"/>
              </a:lnSpc>
              <a:spcBef>
                <a:spcPts val="640"/>
              </a:spcBef>
            </a:pPr>
            <a:r>
              <a:rPr lang="en-US" sz="700" b="0" i="0" kern="1200" dirty="0">
                <a:latin typeface="+mn-lt"/>
                <a:ea typeface="+mn-ea"/>
                <a:cs typeface="+mn-cs"/>
              </a:rPr>
              <a:t>Objects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Properties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Attributes</a:t>
            </a:r>
            <a:endParaRPr lang="en-US" sz="700" b="0" i="0" kern="1200" dirty="0">
              <a:latin typeface="+mn-lt"/>
            </a:endParaRPr>
          </a:p>
          <a:p>
            <a:pPr marL="614045" lvl="2" indent="-146050" defTabSz="292608">
              <a:lnSpc>
                <a:spcPct val="90000"/>
              </a:lnSpc>
              <a:spcBef>
                <a:spcPts val="640"/>
              </a:spcBef>
            </a:pPr>
            <a:r>
              <a:rPr lang="en-US" sz="700" b="0" i="0" kern="1200" dirty="0">
                <a:latin typeface="+mn-lt"/>
                <a:ea typeface="+mn-ea"/>
                <a:cs typeface="+mn-cs"/>
              </a:rPr>
              <a:t>Methods</a:t>
            </a:r>
            <a:endParaRPr lang="en-US" sz="700" dirty="0"/>
          </a:p>
        </p:txBody>
      </p:sp>
    </p:spTree>
    <p:extLst>
      <p:ext uri="{BB962C8B-B14F-4D97-AF65-F5344CB8AC3E}">
        <p14:creationId xmlns:p14="http://schemas.microsoft.com/office/powerpoint/2010/main" val="392661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6215" y="973668"/>
            <a:ext cx="6571060" cy="706964"/>
          </a:xfrm>
        </p:spPr>
        <p:txBody>
          <a:bodyPr>
            <a:normAutofit/>
          </a:bodyPr>
          <a:lstStyle/>
          <a:p>
            <a:r>
              <a:rPr lang="en-US" dirty="0"/>
              <a:t>Notational Systems</a:t>
            </a:r>
          </a:p>
        </p:txBody>
      </p:sp>
      <p:sp>
        <p:nvSpPr>
          <p:cNvPr id="6" name="Content Placeholder 5"/>
          <p:cNvSpPr>
            <a:spLocks noGrp="1"/>
          </p:cNvSpPr>
          <p:nvPr>
            <p:ph idx="1"/>
          </p:nvPr>
        </p:nvSpPr>
        <p:spPr>
          <a:xfrm>
            <a:off x="866216" y="2603500"/>
            <a:ext cx="2610790" cy="3416300"/>
          </a:xfrm>
        </p:spPr>
        <p:txBody>
          <a:bodyPr anchor="ctr">
            <a:normAutofit/>
          </a:bodyPr>
          <a:lstStyle/>
          <a:p>
            <a:r>
              <a:rPr lang="en-US" sz="1400"/>
              <a:t>Binary – 1s and 0s</a:t>
            </a:r>
          </a:p>
          <a:p>
            <a:r>
              <a:rPr lang="en-US" sz="1400"/>
              <a:t>Decimal – 0 through 9</a:t>
            </a:r>
          </a:p>
          <a:p>
            <a:r>
              <a:rPr lang="en-US" sz="1400"/>
              <a:t>Hexadecimal – 0 through F (15)</a:t>
            </a:r>
          </a:p>
          <a:p>
            <a:endParaRPr lang="en-US" sz="1400"/>
          </a:p>
          <a:p>
            <a:r>
              <a:rPr lang="en-US" sz="1400"/>
              <a:t>ASCII</a:t>
            </a:r>
          </a:p>
          <a:p>
            <a:r>
              <a:rPr lang="en-US" sz="1400"/>
              <a:t>Unicode – superset of ASCII</a:t>
            </a:r>
          </a:p>
        </p:txBody>
      </p:sp>
      <p:pic>
        <p:nvPicPr>
          <p:cNvPr id="2" name="Picture 2" descr="Text&#10;&#10;Description automatically generated">
            <a:extLst>
              <a:ext uri="{FF2B5EF4-FFF2-40B4-BE49-F238E27FC236}">
                <a16:creationId xmlns:a16="http://schemas.microsoft.com/office/drawing/2014/main" id="{FDECE14E-D9A2-B8B8-2F1C-6F5D843ABEE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207" r="6590" b="3"/>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573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ltLang="en-US" sz="4000" dirty="0"/>
              <a:t>Categories of Programming Languages</a:t>
            </a:r>
          </a:p>
        </p:txBody>
      </p:sp>
      <p:graphicFrame>
        <p:nvGraphicFramePr>
          <p:cNvPr id="4101" name="Rectangle 3">
            <a:extLst>
              <a:ext uri="{FF2B5EF4-FFF2-40B4-BE49-F238E27FC236}">
                <a16:creationId xmlns:a16="http://schemas.microsoft.com/office/drawing/2014/main" id="{7A35175A-1274-5951-5E66-D75BE463B395}"/>
              </a:ext>
            </a:extLst>
          </p:cNvPr>
          <p:cNvGraphicFramePr>
            <a:graphicFrameLocks noGrp="1"/>
          </p:cNvGraphicFramePr>
          <p:nvPr>
            <p:ph idx="1"/>
            <p:extLst>
              <p:ext uri="{D42A27DB-BD31-4B8C-83A1-F6EECF244321}">
                <p14:modId xmlns:p14="http://schemas.microsoft.com/office/powerpoint/2010/main" val="135905590"/>
              </p:ext>
            </p:extLst>
          </p:nvPr>
        </p:nvGraphicFramePr>
        <p:xfrm>
          <a:off x="864382" y="2489200"/>
          <a:ext cx="634526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706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Assembly Language</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Lowest-level of code</a:t>
            </a:r>
          </a:p>
          <a:p>
            <a:endParaRPr lang="en-US" sz="1400"/>
          </a:p>
          <a:p>
            <a:r>
              <a:rPr lang="en-US" sz="1400"/>
              <a:t>Write instructions directly to the CPU</a:t>
            </a:r>
          </a:p>
          <a:p>
            <a:endParaRPr lang="en-US" sz="1400"/>
          </a:p>
          <a:p>
            <a:r>
              <a:rPr lang="en-US" sz="1400"/>
              <a:t>Used a lot in embedded systems</a:t>
            </a:r>
          </a:p>
        </p:txBody>
      </p:sp>
      <p:pic>
        <p:nvPicPr>
          <p:cNvPr id="4" name="Picture 4" descr="Table&#10;&#10;Description automatically generated">
            <a:extLst>
              <a:ext uri="{FF2B5EF4-FFF2-40B4-BE49-F238E27FC236}">
                <a16:creationId xmlns:a16="http://schemas.microsoft.com/office/drawing/2014/main" id="{1C91A721-7F26-8BAC-1650-DB7A5B8426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538832"/>
            <a:ext cx="4619101" cy="154140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4992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Compiled Languages</a:t>
            </a:r>
          </a:p>
        </p:txBody>
      </p:sp>
      <p:sp>
        <p:nvSpPr>
          <p:cNvPr id="3" name="Content Placeholder 2"/>
          <p:cNvSpPr>
            <a:spLocks noGrp="1"/>
          </p:cNvSpPr>
          <p:nvPr>
            <p:ph idx="1"/>
          </p:nvPr>
        </p:nvSpPr>
        <p:spPr>
          <a:xfrm>
            <a:off x="3481002" y="2603500"/>
            <a:ext cx="4913697" cy="3416300"/>
          </a:xfrm>
        </p:spPr>
        <p:txBody>
          <a:bodyPr anchor="ctr">
            <a:normAutofit/>
          </a:bodyPr>
          <a:lstStyle/>
          <a:p>
            <a:r>
              <a:rPr lang="en-US" dirty="0"/>
              <a:t>Requires the use of a compiler before it can be executed</a:t>
            </a:r>
          </a:p>
          <a:p>
            <a:endParaRPr lang="en-US" dirty="0"/>
          </a:p>
          <a:p>
            <a:r>
              <a:rPr lang="en-US" dirty="0"/>
              <a:t>Compile once, run many times</a:t>
            </a:r>
          </a:p>
          <a:p>
            <a:endParaRPr lang="en-US" dirty="0"/>
          </a:p>
          <a:p>
            <a:r>
              <a:rPr lang="en-US" dirty="0"/>
              <a:t>Java, C, C++, C#</a:t>
            </a:r>
          </a:p>
        </p:txBody>
      </p:sp>
      <p:pic>
        <p:nvPicPr>
          <p:cNvPr id="7" name="Picture 7" descr="Difference Between Java and Core Java | Difference Between">
            <a:extLst>
              <a:ext uri="{FF2B5EF4-FFF2-40B4-BE49-F238E27FC236}">
                <a16:creationId xmlns:a16="http://schemas.microsoft.com/office/drawing/2014/main" id="{8DE80830-D195-7078-B921-39EE6AB37B4D}"/>
              </a:ext>
            </a:extLst>
          </p:cNvPr>
          <p:cNvPicPr>
            <a:picLocks noChangeAspect="1"/>
          </p:cNvPicPr>
          <p:nvPr/>
        </p:nvPicPr>
        <p:blipFill>
          <a:blip r:embed="rId3"/>
          <a:stretch>
            <a:fillRect/>
          </a:stretch>
        </p:blipFill>
        <p:spPr>
          <a:xfrm>
            <a:off x="163024" y="3317774"/>
            <a:ext cx="3230454" cy="1989319"/>
          </a:xfrm>
          <a:prstGeom prst="rect">
            <a:avLst/>
          </a:prstGeom>
        </p:spPr>
      </p:pic>
    </p:spTree>
    <p:extLst>
      <p:ext uri="{BB962C8B-B14F-4D97-AF65-F5344CB8AC3E}">
        <p14:creationId xmlns:p14="http://schemas.microsoft.com/office/powerpoint/2010/main" val="385619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Interpreted Languages</a:t>
            </a:r>
          </a:p>
        </p:txBody>
      </p:sp>
      <p:pic>
        <p:nvPicPr>
          <p:cNvPr id="4" name="Picture 4" descr="A picture containing text, first-aid kit, sign&#10;&#10;Description automatically generated">
            <a:extLst>
              <a:ext uri="{FF2B5EF4-FFF2-40B4-BE49-F238E27FC236}">
                <a16:creationId xmlns:a16="http://schemas.microsoft.com/office/drawing/2014/main" id="{A41FCA08-D3B2-C85F-4B98-0B3D095968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2987921"/>
            <a:ext cx="3258768" cy="2643222"/>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sz="1700"/>
              <a:t>Each line of code is interpreted (by an interpreter) every time the program is executed</a:t>
            </a:r>
          </a:p>
          <a:p>
            <a:r>
              <a:rPr lang="en-US" sz="1700"/>
              <a:t>Often used for shorter elements and specific tasks</a:t>
            </a:r>
          </a:p>
          <a:p>
            <a:r>
              <a:rPr lang="en-US" sz="1700"/>
              <a:t>Three types:</a:t>
            </a:r>
          </a:p>
          <a:p>
            <a:pPr lvl="1"/>
            <a:r>
              <a:rPr lang="en-US" sz="1700"/>
              <a:t>Markup languages (HTML, XML)</a:t>
            </a:r>
          </a:p>
          <a:p>
            <a:pPr lvl="1"/>
            <a:r>
              <a:rPr lang="en-US" sz="1700"/>
              <a:t>Scripting languages (JavaScript, VB Script, PHP, Python)</a:t>
            </a:r>
          </a:p>
          <a:p>
            <a:pPr lvl="1"/>
            <a:r>
              <a:rPr lang="en-US" sz="1700"/>
              <a:t>Scripted languages (</a:t>
            </a:r>
            <a:r>
              <a:rPr lang="en-US" sz="1700" err="1"/>
              <a:t>Lua</a:t>
            </a:r>
            <a:r>
              <a:rPr lang="en-US" sz="1700"/>
              <a:t>, Lisp)</a:t>
            </a:r>
          </a:p>
        </p:txBody>
      </p:sp>
    </p:spTree>
    <p:extLst>
      <p:ext uri="{BB962C8B-B14F-4D97-AF65-F5344CB8AC3E}">
        <p14:creationId xmlns:p14="http://schemas.microsoft.com/office/powerpoint/2010/main" val="102307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Query Languages</a:t>
            </a:r>
          </a:p>
        </p:txBody>
      </p:sp>
      <p:pic>
        <p:nvPicPr>
          <p:cNvPr id="4" name="Picture 4" descr="Logo&#10;&#10;Description automatically generated">
            <a:extLst>
              <a:ext uri="{FF2B5EF4-FFF2-40B4-BE49-F238E27FC236}">
                <a16:creationId xmlns:a16="http://schemas.microsoft.com/office/drawing/2014/main" id="{0CC25BC9-6D85-0091-9463-5F80334AE3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303388"/>
            <a:ext cx="3258768" cy="2012289"/>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dirty="0"/>
              <a:t>Used to retrieve (query) data from databases</a:t>
            </a:r>
          </a:p>
          <a:p>
            <a:endParaRPr lang="en-US" dirty="0"/>
          </a:p>
          <a:p>
            <a:r>
              <a:rPr lang="en-US" dirty="0"/>
              <a:t>Very specialized, limited syntax</a:t>
            </a:r>
          </a:p>
          <a:p>
            <a:endParaRPr lang="en-US" dirty="0"/>
          </a:p>
          <a:p>
            <a:r>
              <a:rPr lang="en-US" dirty="0"/>
              <a:t>SQL</a:t>
            </a:r>
          </a:p>
          <a:p>
            <a:endParaRPr lang="en-US" dirty="0"/>
          </a:p>
          <a:p>
            <a:r>
              <a:rPr lang="en-US" dirty="0"/>
              <a:t>LDAP</a:t>
            </a:r>
          </a:p>
        </p:txBody>
      </p:sp>
    </p:spTree>
    <p:extLst>
      <p:ext uri="{BB962C8B-B14F-4D97-AF65-F5344CB8AC3E}">
        <p14:creationId xmlns:p14="http://schemas.microsoft.com/office/powerpoint/2010/main" val="137607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Data Types</a:t>
            </a:r>
          </a:p>
        </p:txBody>
      </p:sp>
      <p:sp>
        <p:nvSpPr>
          <p:cNvPr id="3" name="Content Placeholder 2"/>
          <p:cNvSpPr>
            <a:spLocks noGrp="1"/>
          </p:cNvSpPr>
          <p:nvPr>
            <p:ph idx="1"/>
          </p:nvPr>
        </p:nvSpPr>
        <p:spPr>
          <a:xfrm>
            <a:off x="866215" y="2603500"/>
            <a:ext cx="4797985" cy="3416300"/>
          </a:xfrm>
        </p:spPr>
        <p:txBody>
          <a:bodyPr anchor="ctr">
            <a:normAutofit/>
          </a:bodyPr>
          <a:lstStyle/>
          <a:p>
            <a:pPr>
              <a:lnSpc>
                <a:spcPct val="90000"/>
              </a:lnSpc>
            </a:pPr>
            <a:r>
              <a:rPr lang="en-US" sz="1500"/>
              <a:t>Char</a:t>
            </a:r>
          </a:p>
          <a:p>
            <a:pPr lvl="1">
              <a:lnSpc>
                <a:spcPct val="90000"/>
              </a:lnSpc>
            </a:pPr>
            <a:r>
              <a:rPr lang="en-US" sz="1500"/>
              <a:t>a</a:t>
            </a:r>
          </a:p>
          <a:p>
            <a:pPr>
              <a:lnSpc>
                <a:spcPct val="90000"/>
              </a:lnSpc>
            </a:pPr>
            <a:r>
              <a:rPr lang="en-US" sz="1500"/>
              <a:t>String</a:t>
            </a:r>
          </a:p>
          <a:p>
            <a:pPr lvl="1">
              <a:lnSpc>
                <a:spcPct val="90000"/>
              </a:lnSpc>
            </a:pPr>
            <a:r>
              <a:rPr lang="en-US" sz="1500"/>
              <a:t>“a string”</a:t>
            </a:r>
          </a:p>
          <a:p>
            <a:pPr>
              <a:lnSpc>
                <a:spcPct val="90000"/>
              </a:lnSpc>
            </a:pPr>
            <a:r>
              <a:rPr lang="en-US" sz="1500"/>
              <a:t>Integer</a:t>
            </a:r>
          </a:p>
          <a:p>
            <a:pPr lvl="1">
              <a:lnSpc>
                <a:spcPct val="90000"/>
              </a:lnSpc>
            </a:pPr>
            <a:r>
              <a:rPr lang="en-US" sz="1500"/>
              <a:t>19</a:t>
            </a:r>
          </a:p>
          <a:p>
            <a:pPr>
              <a:lnSpc>
                <a:spcPct val="90000"/>
              </a:lnSpc>
            </a:pPr>
            <a:r>
              <a:rPr lang="en-US" sz="1500"/>
              <a:t>Floats</a:t>
            </a:r>
          </a:p>
          <a:p>
            <a:pPr lvl="1">
              <a:lnSpc>
                <a:spcPct val="90000"/>
              </a:lnSpc>
            </a:pPr>
            <a:r>
              <a:rPr lang="en-US" sz="1500"/>
              <a:t>19.1</a:t>
            </a:r>
          </a:p>
          <a:p>
            <a:pPr>
              <a:lnSpc>
                <a:spcPct val="90000"/>
              </a:lnSpc>
            </a:pPr>
            <a:r>
              <a:rPr lang="en-US" sz="1500"/>
              <a:t>Boolean</a:t>
            </a:r>
          </a:p>
          <a:p>
            <a:pPr lvl="1">
              <a:lnSpc>
                <a:spcPct val="90000"/>
              </a:lnSpc>
            </a:pPr>
            <a:r>
              <a:rPr lang="en-US" sz="1500"/>
              <a:t>True (1) or False (0)</a:t>
            </a:r>
          </a:p>
        </p:txBody>
      </p:sp>
      <p:pic>
        <p:nvPicPr>
          <p:cNvPr id="4" name="Picture 4" descr="A picture containing table&#10;&#10;Description automatically generated">
            <a:extLst>
              <a:ext uri="{FF2B5EF4-FFF2-40B4-BE49-F238E27FC236}">
                <a16:creationId xmlns:a16="http://schemas.microsoft.com/office/drawing/2014/main" id="{207066F7-13DB-2C3F-A56E-F0D9BE58D7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31261" y="2608060"/>
            <a:ext cx="3402945" cy="341205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2011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4335F11-74A2-4711-AC50-CBE410949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1CB9A032-7D2A-4CEC-8222-E350EEBFE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035590"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7" name="Freeform: Shape 26">
            <a:extLst>
              <a:ext uri="{FF2B5EF4-FFF2-40B4-BE49-F238E27FC236}">
                <a16:creationId xmlns:a16="http://schemas.microsoft.com/office/drawing/2014/main" id="{800D0616-B405-4CE3-8A73-14F11603E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68591" y="1297927"/>
            <a:ext cx="6053670" cy="4262147"/>
          </a:xfrm>
          <a:custGeom>
            <a:avLst/>
            <a:gdLst>
              <a:gd name="connsiteX0" fmla="*/ 6053670 w 6053670"/>
              <a:gd name="connsiteY0" fmla="*/ 1098 h 5682862"/>
              <a:gd name="connsiteX1" fmla="*/ 6053670 w 6053670"/>
              <a:gd name="connsiteY1" fmla="*/ 1014925 h 5682862"/>
              <a:gd name="connsiteX2" fmla="*/ 6053670 w 6053670"/>
              <a:gd name="connsiteY2" fmla="*/ 1254558 h 5682862"/>
              <a:gd name="connsiteX3" fmla="*/ 6053670 w 6053670"/>
              <a:gd name="connsiteY3" fmla="*/ 5682862 h 5682862"/>
              <a:gd name="connsiteX4" fmla="*/ 0 w 6053670"/>
              <a:gd name="connsiteY4" fmla="*/ 5682862 h 5682862"/>
              <a:gd name="connsiteX5" fmla="*/ 0 w 6053670"/>
              <a:gd name="connsiteY5" fmla="*/ 1249853 h 5682862"/>
              <a:gd name="connsiteX6" fmla="*/ 0 w 6053670"/>
              <a:gd name="connsiteY6" fmla="*/ 1014925 h 5682862"/>
              <a:gd name="connsiteX7" fmla="*/ 0 w 6053670"/>
              <a:gd name="connsiteY7" fmla="*/ 0 h 5682862"/>
              <a:gd name="connsiteX8" fmla="*/ 35717 w 6053670"/>
              <a:gd name="connsiteY8" fmla="*/ 5488 h 5682862"/>
              <a:gd name="connsiteX9" fmla="*/ 140445 w 6053670"/>
              <a:gd name="connsiteY9" fmla="*/ 21641 h 5682862"/>
              <a:gd name="connsiteX10" fmla="*/ 216722 w 6053670"/>
              <a:gd name="connsiteY10" fmla="*/ 32932 h 5682862"/>
              <a:gd name="connsiteX11" fmla="*/ 307527 w 6053670"/>
              <a:gd name="connsiteY11" fmla="*/ 44850 h 5682862"/>
              <a:gd name="connsiteX12" fmla="*/ 415282 w 6053670"/>
              <a:gd name="connsiteY12" fmla="*/ 59121 h 5682862"/>
              <a:gd name="connsiteX13" fmla="*/ 534539 w 6053670"/>
              <a:gd name="connsiteY13" fmla="*/ 74175 h 5682862"/>
              <a:gd name="connsiteX14" fmla="*/ 668931 w 6053670"/>
              <a:gd name="connsiteY14" fmla="*/ 90014 h 5682862"/>
              <a:gd name="connsiteX15" fmla="*/ 815430 w 6053670"/>
              <a:gd name="connsiteY15" fmla="*/ 106794 h 5682862"/>
              <a:gd name="connsiteX16" fmla="*/ 974641 w 6053670"/>
              <a:gd name="connsiteY16" fmla="*/ 123574 h 5682862"/>
              <a:gd name="connsiteX17" fmla="*/ 1144144 w 6053670"/>
              <a:gd name="connsiteY17" fmla="*/ 140667 h 5682862"/>
              <a:gd name="connsiteX18" fmla="*/ 1326965 w 6053670"/>
              <a:gd name="connsiteY18" fmla="*/ 156506 h 5682862"/>
              <a:gd name="connsiteX19" fmla="*/ 1518261 w 6053670"/>
              <a:gd name="connsiteY19" fmla="*/ 171717 h 5682862"/>
              <a:gd name="connsiteX20" fmla="*/ 1720453 w 6053670"/>
              <a:gd name="connsiteY20" fmla="*/ 185518 h 5682862"/>
              <a:gd name="connsiteX21" fmla="*/ 1931121 w 6053670"/>
              <a:gd name="connsiteY21" fmla="*/ 198690 h 5682862"/>
              <a:gd name="connsiteX22" fmla="*/ 2150869 w 6053670"/>
              <a:gd name="connsiteY22" fmla="*/ 211079 h 5682862"/>
              <a:gd name="connsiteX23" fmla="*/ 2263467 w 6053670"/>
              <a:gd name="connsiteY23" fmla="*/ 215470 h 5682862"/>
              <a:gd name="connsiteX24" fmla="*/ 2378487 w 6053670"/>
              <a:gd name="connsiteY24" fmla="*/ 220332 h 5682862"/>
              <a:gd name="connsiteX25" fmla="*/ 2495323 w 6053670"/>
              <a:gd name="connsiteY25" fmla="*/ 224879 h 5682862"/>
              <a:gd name="connsiteX26" fmla="*/ 2612764 w 6053670"/>
              <a:gd name="connsiteY26" fmla="*/ 227859 h 5682862"/>
              <a:gd name="connsiteX27" fmla="*/ 2732627 w 6053670"/>
              <a:gd name="connsiteY27" fmla="*/ 230525 h 5682862"/>
              <a:gd name="connsiteX28" fmla="*/ 2853700 w 6053670"/>
              <a:gd name="connsiteY28" fmla="*/ 233348 h 5682862"/>
              <a:gd name="connsiteX29" fmla="*/ 2977195 w 6053670"/>
              <a:gd name="connsiteY29" fmla="*/ 235229 h 5682862"/>
              <a:gd name="connsiteX30" fmla="*/ 3101901 w 6053670"/>
              <a:gd name="connsiteY30" fmla="*/ 235229 h 5682862"/>
              <a:gd name="connsiteX31" fmla="*/ 3227817 w 6053670"/>
              <a:gd name="connsiteY31" fmla="*/ 236170 h 5682862"/>
              <a:gd name="connsiteX32" fmla="*/ 3354944 w 6053670"/>
              <a:gd name="connsiteY32" fmla="*/ 235229 h 5682862"/>
              <a:gd name="connsiteX33" fmla="*/ 3483887 w 6053670"/>
              <a:gd name="connsiteY33" fmla="*/ 233348 h 5682862"/>
              <a:gd name="connsiteX34" fmla="*/ 3612830 w 6053670"/>
              <a:gd name="connsiteY34" fmla="*/ 231623 h 5682862"/>
              <a:gd name="connsiteX35" fmla="*/ 3743590 w 6053670"/>
              <a:gd name="connsiteY35" fmla="*/ 227859 h 5682862"/>
              <a:gd name="connsiteX36" fmla="*/ 3875560 w 6053670"/>
              <a:gd name="connsiteY36" fmla="*/ 223938 h 5682862"/>
              <a:gd name="connsiteX37" fmla="*/ 4007530 w 6053670"/>
              <a:gd name="connsiteY37" fmla="*/ 219391 h 5682862"/>
              <a:gd name="connsiteX38" fmla="*/ 4140710 w 6053670"/>
              <a:gd name="connsiteY38" fmla="*/ 212961 h 5682862"/>
              <a:gd name="connsiteX39" fmla="*/ 4275102 w 6053670"/>
              <a:gd name="connsiteY39" fmla="*/ 205277 h 5682862"/>
              <a:gd name="connsiteX40" fmla="*/ 4410098 w 6053670"/>
              <a:gd name="connsiteY40" fmla="*/ 197907 h 5682862"/>
              <a:gd name="connsiteX41" fmla="*/ 4545096 w 6053670"/>
              <a:gd name="connsiteY41" fmla="*/ 188498 h 5682862"/>
              <a:gd name="connsiteX42" fmla="*/ 4681909 w 6053670"/>
              <a:gd name="connsiteY42" fmla="*/ 177207 h 5682862"/>
              <a:gd name="connsiteX43" fmla="*/ 4816905 w 6053670"/>
              <a:gd name="connsiteY43" fmla="*/ 165916 h 5682862"/>
              <a:gd name="connsiteX44" fmla="*/ 4954323 w 6053670"/>
              <a:gd name="connsiteY44" fmla="*/ 152899 h 5682862"/>
              <a:gd name="connsiteX45" fmla="*/ 5092347 w 6053670"/>
              <a:gd name="connsiteY45" fmla="*/ 138629 h 5682862"/>
              <a:gd name="connsiteX46" fmla="*/ 5228555 w 6053670"/>
              <a:gd name="connsiteY46" fmla="*/ 123574 h 5682862"/>
              <a:gd name="connsiteX47" fmla="*/ 5366578 w 6053670"/>
              <a:gd name="connsiteY47" fmla="*/ 106010 h 5682862"/>
              <a:gd name="connsiteX48" fmla="*/ 5503997 w 6053670"/>
              <a:gd name="connsiteY48" fmla="*/ 87192 h 5682862"/>
              <a:gd name="connsiteX49" fmla="*/ 5642020 w 6053670"/>
              <a:gd name="connsiteY49" fmla="*/ 68530 h 5682862"/>
              <a:gd name="connsiteX50" fmla="*/ 5779438 w 6053670"/>
              <a:gd name="connsiteY50" fmla="*/ 46733 h 5682862"/>
              <a:gd name="connsiteX51" fmla="*/ 5916251 w 6053670"/>
              <a:gd name="connsiteY51" fmla="*/ 24464 h 56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682862">
                <a:moveTo>
                  <a:pt x="6053670" y="1098"/>
                </a:moveTo>
                <a:lnTo>
                  <a:pt x="6053670" y="1014925"/>
                </a:lnTo>
                <a:lnTo>
                  <a:pt x="6053670" y="1254558"/>
                </a:lnTo>
                <a:lnTo>
                  <a:pt x="6053670" y="5682862"/>
                </a:lnTo>
                <a:lnTo>
                  <a:pt x="0" y="5682862"/>
                </a:lnTo>
                <a:lnTo>
                  <a:pt x="0" y="1249853"/>
                </a:lnTo>
                <a:lnTo>
                  <a:pt x="0" y="1014925"/>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9" name="Freeform 5">
            <a:extLst>
              <a:ext uri="{FF2B5EF4-FFF2-40B4-BE49-F238E27FC236}">
                <a16:creationId xmlns:a16="http://schemas.microsoft.com/office/drawing/2014/main" id="{6E2FE09B-7419-43C3-85D2-C804F1BE3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479323" y="629265"/>
            <a:ext cx="3849329" cy="1622322"/>
          </a:xfrm>
        </p:spPr>
        <p:txBody>
          <a:bodyPr>
            <a:normAutofit/>
          </a:bodyPr>
          <a:lstStyle/>
          <a:p>
            <a:r>
              <a:rPr lang="en-US">
                <a:solidFill>
                  <a:schemeClr val="tx1"/>
                </a:solidFill>
              </a:rPr>
              <a:t>Programming Logic</a:t>
            </a:r>
          </a:p>
        </p:txBody>
      </p:sp>
      <p:sp>
        <p:nvSpPr>
          <p:cNvPr id="31" name="Rectangle 30">
            <a:extLst>
              <a:ext uri="{FF2B5EF4-FFF2-40B4-BE49-F238E27FC236}">
                <a16:creationId xmlns:a16="http://schemas.microsoft.com/office/drawing/2014/main" id="{BCDD2921-DE0D-4418-8566-F7F18DCB7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2418735"/>
            <a:ext cx="3849329" cy="3811742"/>
          </a:xfrm>
        </p:spPr>
        <p:txBody>
          <a:bodyPr anchor="ctr">
            <a:normAutofit/>
          </a:bodyPr>
          <a:lstStyle/>
          <a:p>
            <a:r>
              <a:rPr lang="en-US">
                <a:solidFill>
                  <a:schemeClr val="tx1"/>
                </a:solidFill>
              </a:rPr>
              <a:t>Branching</a:t>
            </a:r>
          </a:p>
          <a:p>
            <a:pPr lvl="1"/>
            <a:r>
              <a:rPr lang="en-US">
                <a:solidFill>
                  <a:schemeClr val="tx1"/>
                </a:solidFill>
              </a:rPr>
              <a:t>if, then</a:t>
            </a:r>
          </a:p>
          <a:p>
            <a:pPr lvl="1"/>
            <a:r>
              <a:rPr lang="en-US">
                <a:solidFill>
                  <a:schemeClr val="tx1"/>
                </a:solidFill>
              </a:rPr>
              <a:t>else if, then</a:t>
            </a:r>
          </a:p>
          <a:p>
            <a:endParaRPr lang="en-US">
              <a:solidFill>
                <a:schemeClr val="tx1"/>
              </a:solidFill>
            </a:endParaRPr>
          </a:p>
          <a:p>
            <a:r>
              <a:rPr lang="en-US">
                <a:solidFill>
                  <a:schemeClr val="tx1"/>
                </a:solidFill>
              </a:rPr>
              <a:t>Looping</a:t>
            </a:r>
          </a:p>
          <a:p>
            <a:pPr lvl="1"/>
            <a:r>
              <a:rPr lang="en-US">
                <a:solidFill>
                  <a:schemeClr val="tx1"/>
                </a:solidFill>
              </a:rPr>
              <a:t>while</a:t>
            </a:r>
          </a:p>
          <a:p>
            <a:pPr lvl="1"/>
            <a:endParaRPr lang="en-US">
              <a:solidFill>
                <a:schemeClr val="tx1"/>
              </a:solidFill>
            </a:endParaRPr>
          </a:p>
        </p:txBody>
      </p:sp>
      <p:pic>
        <p:nvPicPr>
          <p:cNvPr id="4" name="Picture 4" descr="R : Control Flow">
            <a:extLst>
              <a:ext uri="{FF2B5EF4-FFF2-40B4-BE49-F238E27FC236}">
                <a16:creationId xmlns:a16="http://schemas.microsoft.com/office/drawing/2014/main" id="{6FB2983D-5EE6-6F84-EFF4-AD969B2CA21F}"/>
              </a:ext>
            </a:extLst>
          </p:cNvPr>
          <p:cNvPicPr>
            <a:picLocks noChangeAspect="1"/>
          </p:cNvPicPr>
          <p:nvPr/>
        </p:nvPicPr>
        <p:blipFill>
          <a:blip r:embed="rId3"/>
          <a:stretch>
            <a:fillRect/>
          </a:stretch>
        </p:blipFill>
        <p:spPr>
          <a:xfrm>
            <a:off x="5027911" y="1176459"/>
            <a:ext cx="3629746" cy="2223219"/>
          </a:xfrm>
          <a:prstGeom prst="rect">
            <a:avLst/>
          </a:prstGeom>
        </p:spPr>
      </p:pic>
      <p:pic>
        <p:nvPicPr>
          <p:cNvPr id="5" name="Picture 5" descr="If, Else &amp; If-Else Statements in C Programming | Study.com">
            <a:extLst>
              <a:ext uri="{FF2B5EF4-FFF2-40B4-BE49-F238E27FC236}">
                <a16:creationId xmlns:a16="http://schemas.microsoft.com/office/drawing/2014/main" id="{DD6C60F3-4737-DD34-B0B1-ADFC53DC5B0E}"/>
              </a:ext>
            </a:extLst>
          </p:cNvPr>
          <p:cNvPicPr>
            <a:picLocks noChangeAspect="1"/>
          </p:cNvPicPr>
          <p:nvPr/>
        </p:nvPicPr>
        <p:blipFill>
          <a:blip r:embed="rId4"/>
          <a:stretch>
            <a:fillRect/>
          </a:stretch>
        </p:blipFill>
        <p:spPr>
          <a:xfrm>
            <a:off x="5025408" y="4148210"/>
            <a:ext cx="1752879" cy="2026450"/>
          </a:xfrm>
          <a:prstGeom prst="rect">
            <a:avLst/>
          </a:prstGeom>
        </p:spPr>
      </p:pic>
      <p:pic>
        <p:nvPicPr>
          <p:cNvPr id="6" name="Picture 6" descr="Girl With Umbrella Free Stock Photo - Public Domain Pictures">
            <a:extLst>
              <a:ext uri="{FF2B5EF4-FFF2-40B4-BE49-F238E27FC236}">
                <a16:creationId xmlns:a16="http://schemas.microsoft.com/office/drawing/2014/main" id="{0C622386-3CEF-F68C-58EE-F2EABFF58819}"/>
              </a:ext>
            </a:extLst>
          </p:cNvPr>
          <p:cNvPicPr>
            <a:picLocks noChangeAspect="1"/>
          </p:cNvPicPr>
          <p:nvPr/>
        </p:nvPicPr>
        <p:blipFill>
          <a:blip r:embed="rId5"/>
          <a:stretch>
            <a:fillRect/>
          </a:stretch>
        </p:blipFill>
        <p:spPr>
          <a:xfrm>
            <a:off x="6904779" y="4284996"/>
            <a:ext cx="1752878" cy="1752878"/>
          </a:xfrm>
          <a:prstGeom prst="rect">
            <a:avLst/>
          </a:prstGeom>
        </p:spPr>
      </p:pic>
    </p:spTree>
    <p:extLst>
      <p:ext uri="{BB962C8B-B14F-4D97-AF65-F5344CB8AC3E}">
        <p14:creationId xmlns:p14="http://schemas.microsoft.com/office/powerpoint/2010/main" val="16222717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4742</Words>
  <Application>Microsoft Office PowerPoint</Application>
  <PresentationFormat>On-screen Show (4:3)</PresentationFormat>
  <Paragraphs>332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 Boardroom</vt:lpstr>
      <vt:lpstr>IT Fundamentals </vt:lpstr>
      <vt:lpstr>Notational Systems</vt:lpstr>
      <vt:lpstr>Categories of Programming Languages</vt:lpstr>
      <vt:lpstr>Assembly Language</vt:lpstr>
      <vt:lpstr>Compiled Languages</vt:lpstr>
      <vt:lpstr>Interpreted Languages</vt:lpstr>
      <vt:lpstr>Query Languages</vt:lpstr>
      <vt:lpstr>Data Types</vt:lpstr>
      <vt:lpstr>Programming Logic</vt:lpstr>
      <vt:lpstr>Organizing Code</vt:lpstr>
      <vt:lpstr>Chapter 6: Software Development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102</cp:revision>
  <dcterms:created xsi:type="dcterms:W3CDTF">2013-06-05T20:52:46Z</dcterms:created>
  <dcterms:modified xsi:type="dcterms:W3CDTF">2023-09-05T20:00:14Z</dcterms:modified>
</cp:coreProperties>
</file>