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259" r:id="rId3"/>
    <p:sldId id="290" r:id="rId4"/>
    <p:sldId id="291" r:id="rId5"/>
    <p:sldId id="292" r:id="rId6"/>
    <p:sldId id="293" r:id="rId7"/>
    <p:sldId id="294" r:id="rId8"/>
    <p:sldId id="295" r:id="rId9"/>
    <p:sldId id="260" r:id="rId10"/>
    <p:sldId id="261" r:id="rId11"/>
    <p:sldId id="296" r:id="rId12"/>
    <p:sldId id="29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5EE60-D881-B1D6-7337-CA0C22FBB8AE}" v="52" dt="2023-08-30T21:26:47.201"/>
    <p1510:client id="{19492268-B18A-DAD5-2203-41A7116E34E6}" v="46" dt="2023-04-12T15:25:46.301"/>
    <p1510:client id="{4E90C8F1-B2DF-1A81-182B-54011FD2995A}" v="1" dt="2023-05-04T15:22:32.681"/>
    <p1510:client id="{97DD28E1-7EB5-3342-94E6-45B7CE7AE9D4}" v="19" dt="2023-04-12T15:34:13.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328" autoAdjust="0"/>
    <p:restoredTop sz="86443" autoAdjust="0"/>
  </p:normalViewPr>
  <p:slideViewPr>
    <p:cSldViewPr>
      <p:cViewPr varScale="1">
        <p:scale>
          <a:sx n="95" d="100"/>
          <a:sy n="95" d="100"/>
        </p:scale>
        <p:origin x="1584" y="78"/>
      </p:cViewPr>
      <p:guideLst>
        <p:guide orient="horz" pos="2160"/>
        <p:guide pos="2880"/>
      </p:guideLst>
    </p:cSldViewPr>
  </p:slideViewPr>
  <p:outlineViewPr>
    <p:cViewPr>
      <p:scale>
        <a:sx n="33" d="100"/>
        <a:sy n="33" d="100"/>
      </p:scale>
      <p:origin x="18" y="244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B6611-9D5D-49C2-A4CE-A209260DF5C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A6DE46C-0FA1-4134-AA25-3EF98E384845}">
      <dgm:prSet/>
      <dgm:spPr/>
      <dgm:t>
        <a:bodyPr/>
        <a:lstStyle/>
        <a:p>
          <a:r>
            <a:rPr lang="en-US" b="0" i="0"/>
            <a:t>Software platforms – what does the software work on?</a:t>
          </a:r>
          <a:endParaRPr lang="en-US"/>
        </a:p>
      </dgm:t>
    </dgm:pt>
    <dgm:pt modelId="{881CD34F-7E03-4C44-B18C-9492D4FE606D}" type="parTrans" cxnId="{4A277132-E178-41F5-91C2-3D1F72909199}">
      <dgm:prSet/>
      <dgm:spPr/>
      <dgm:t>
        <a:bodyPr/>
        <a:lstStyle/>
        <a:p>
          <a:endParaRPr lang="en-US"/>
        </a:p>
      </dgm:t>
    </dgm:pt>
    <dgm:pt modelId="{EE8FD7CB-0E34-42CD-BE00-A85B94E208A3}" type="sibTrans" cxnId="{4A277132-E178-41F5-91C2-3D1F72909199}">
      <dgm:prSet/>
      <dgm:spPr/>
      <dgm:t>
        <a:bodyPr/>
        <a:lstStyle/>
        <a:p>
          <a:endParaRPr lang="en-US"/>
        </a:p>
      </dgm:t>
    </dgm:pt>
    <dgm:pt modelId="{4BDC7FB2-0783-44D4-9433-F70C035C3E99}">
      <dgm:prSet/>
      <dgm:spPr/>
      <dgm:t>
        <a:bodyPr/>
        <a:lstStyle/>
        <a:p>
          <a:r>
            <a:rPr lang="en-US" b="0" i="0"/>
            <a:t>Single platform</a:t>
          </a:r>
          <a:endParaRPr lang="en-US"/>
        </a:p>
      </dgm:t>
    </dgm:pt>
    <dgm:pt modelId="{7AE50E14-A988-423E-870C-E614495847F4}" type="parTrans" cxnId="{B13077B2-0879-4655-90A0-F943C6D3BFE9}">
      <dgm:prSet/>
      <dgm:spPr/>
      <dgm:t>
        <a:bodyPr/>
        <a:lstStyle/>
        <a:p>
          <a:endParaRPr lang="en-US"/>
        </a:p>
      </dgm:t>
    </dgm:pt>
    <dgm:pt modelId="{F58B2428-274F-4894-B5F5-5E5CCC7F9DC4}" type="sibTrans" cxnId="{B13077B2-0879-4655-90A0-F943C6D3BFE9}">
      <dgm:prSet/>
      <dgm:spPr/>
      <dgm:t>
        <a:bodyPr/>
        <a:lstStyle/>
        <a:p>
          <a:endParaRPr lang="en-US"/>
        </a:p>
      </dgm:t>
    </dgm:pt>
    <dgm:pt modelId="{6AB00D23-3E04-475A-BFA3-DF7AA6CC50C6}">
      <dgm:prSet/>
      <dgm:spPr/>
      <dgm:t>
        <a:bodyPr/>
        <a:lstStyle/>
        <a:p>
          <a:r>
            <a:rPr lang="en-US" b="0" i="0"/>
            <a:t>Cross-platform</a:t>
          </a:r>
          <a:endParaRPr lang="en-US"/>
        </a:p>
      </dgm:t>
    </dgm:pt>
    <dgm:pt modelId="{52B55A1E-47E4-4A86-94FB-1FE5B422F9A9}" type="parTrans" cxnId="{92CCCE63-E857-4908-9E65-863F7ADAE042}">
      <dgm:prSet/>
      <dgm:spPr/>
      <dgm:t>
        <a:bodyPr/>
        <a:lstStyle/>
        <a:p>
          <a:endParaRPr lang="en-US"/>
        </a:p>
      </dgm:t>
    </dgm:pt>
    <dgm:pt modelId="{B514009D-7C6B-4043-8079-57E680464B20}" type="sibTrans" cxnId="{92CCCE63-E857-4908-9E65-863F7ADAE042}">
      <dgm:prSet/>
      <dgm:spPr/>
      <dgm:t>
        <a:bodyPr/>
        <a:lstStyle/>
        <a:p>
          <a:endParaRPr lang="en-US"/>
        </a:p>
      </dgm:t>
    </dgm:pt>
    <dgm:pt modelId="{5BC5D30B-8FA5-4C86-B2BA-B1D45FC314AA}">
      <dgm:prSet/>
      <dgm:spPr/>
      <dgm:t>
        <a:bodyPr/>
        <a:lstStyle/>
        <a:p>
          <a:r>
            <a:rPr lang="en-US" b="0" i="0"/>
            <a:t>Delivery methods</a:t>
          </a:r>
          <a:endParaRPr lang="en-US"/>
        </a:p>
      </dgm:t>
    </dgm:pt>
    <dgm:pt modelId="{153FAC35-8C55-4299-B6A0-60E354A24063}" type="parTrans" cxnId="{E634B575-83BE-4AF0-8DEE-CDA6B51CBE61}">
      <dgm:prSet/>
      <dgm:spPr/>
      <dgm:t>
        <a:bodyPr/>
        <a:lstStyle/>
        <a:p>
          <a:endParaRPr lang="en-US"/>
        </a:p>
      </dgm:t>
    </dgm:pt>
    <dgm:pt modelId="{87DD9501-0DAE-40A0-8B75-F1AF8F2BCD2E}" type="sibTrans" cxnId="{E634B575-83BE-4AF0-8DEE-CDA6B51CBE61}">
      <dgm:prSet/>
      <dgm:spPr/>
      <dgm:t>
        <a:bodyPr/>
        <a:lstStyle/>
        <a:p>
          <a:endParaRPr lang="en-US"/>
        </a:p>
      </dgm:t>
    </dgm:pt>
    <dgm:pt modelId="{B6E43F91-FA69-4BD4-877C-8D3D8FC18412}">
      <dgm:prSet/>
      <dgm:spPr/>
      <dgm:t>
        <a:bodyPr/>
        <a:lstStyle/>
        <a:p>
          <a:r>
            <a:rPr lang="en-US" b="0" i="0"/>
            <a:t>Locally installed</a:t>
          </a:r>
          <a:endParaRPr lang="en-US"/>
        </a:p>
      </dgm:t>
    </dgm:pt>
    <dgm:pt modelId="{3AF64AB4-7F42-4953-BD2F-DC4446319ADE}" type="parTrans" cxnId="{F3CB7838-7106-463A-AD59-1D55A134DCFB}">
      <dgm:prSet/>
      <dgm:spPr/>
      <dgm:t>
        <a:bodyPr/>
        <a:lstStyle/>
        <a:p>
          <a:endParaRPr lang="en-US"/>
        </a:p>
      </dgm:t>
    </dgm:pt>
    <dgm:pt modelId="{93E15848-E3C6-4E67-9165-92D61435F0DE}" type="sibTrans" cxnId="{F3CB7838-7106-463A-AD59-1D55A134DCFB}">
      <dgm:prSet/>
      <dgm:spPr/>
      <dgm:t>
        <a:bodyPr/>
        <a:lstStyle/>
        <a:p>
          <a:endParaRPr lang="en-US"/>
        </a:p>
      </dgm:t>
    </dgm:pt>
    <dgm:pt modelId="{D2BA7536-B35E-463A-81FE-A105813CC86E}">
      <dgm:prSet/>
      <dgm:spPr/>
      <dgm:t>
        <a:bodyPr/>
        <a:lstStyle/>
        <a:p>
          <a:r>
            <a:rPr lang="en-US" b="0" i="0"/>
            <a:t>Local network hosted</a:t>
          </a:r>
          <a:endParaRPr lang="en-US"/>
        </a:p>
      </dgm:t>
    </dgm:pt>
    <dgm:pt modelId="{2A41E1D9-BC9D-4A90-9C5D-0325790439B4}" type="parTrans" cxnId="{23EE10F8-78CE-4A1F-AAF7-1CDE2E30F602}">
      <dgm:prSet/>
      <dgm:spPr/>
      <dgm:t>
        <a:bodyPr/>
        <a:lstStyle/>
        <a:p>
          <a:endParaRPr lang="en-US"/>
        </a:p>
      </dgm:t>
    </dgm:pt>
    <dgm:pt modelId="{73832141-32B2-435C-A546-6FFBB013A153}" type="sibTrans" cxnId="{23EE10F8-78CE-4A1F-AAF7-1CDE2E30F602}">
      <dgm:prSet/>
      <dgm:spPr/>
      <dgm:t>
        <a:bodyPr/>
        <a:lstStyle/>
        <a:p>
          <a:endParaRPr lang="en-US"/>
        </a:p>
      </dgm:t>
    </dgm:pt>
    <dgm:pt modelId="{5C4E112C-87AF-4C1A-8E2E-5C274171826E}">
      <dgm:prSet/>
      <dgm:spPr/>
      <dgm:t>
        <a:bodyPr/>
        <a:lstStyle/>
        <a:p>
          <a:r>
            <a:rPr lang="en-US" b="0" i="0"/>
            <a:t>Cloud-based</a:t>
          </a:r>
          <a:endParaRPr lang="en-US"/>
        </a:p>
      </dgm:t>
    </dgm:pt>
    <dgm:pt modelId="{09611415-061B-49A2-98FD-3C3DD7F989D9}" type="parTrans" cxnId="{EA494617-8975-49C8-B8EB-C7785D08EC1E}">
      <dgm:prSet/>
      <dgm:spPr/>
      <dgm:t>
        <a:bodyPr/>
        <a:lstStyle/>
        <a:p>
          <a:endParaRPr lang="en-US"/>
        </a:p>
      </dgm:t>
    </dgm:pt>
    <dgm:pt modelId="{B7350C46-6060-4766-A0D3-11D1E889DB0A}" type="sibTrans" cxnId="{EA494617-8975-49C8-B8EB-C7785D08EC1E}">
      <dgm:prSet/>
      <dgm:spPr/>
      <dgm:t>
        <a:bodyPr/>
        <a:lstStyle/>
        <a:p>
          <a:endParaRPr lang="en-US"/>
        </a:p>
      </dgm:t>
    </dgm:pt>
    <dgm:pt modelId="{5CE173C5-A50E-4B30-812D-2D1A05E6A408}" type="pres">
      <dgm:prSet presAssocID="{E0CB6611-9D5D-49C2-A4CE-A209260DF5C9}" presName="root" presStyleCnt="0">
        <dgm:presLayoutVars>
          <dgm:dir/>
          <dgm:resizeHandles val="exact"/>
        </dgm:presLayoutVars>
      </dgm:prSet>
      <dgm:spPr/>
    </dgm:pt>
    <dgm:pt modelId="{6EA79C15-D744-4113-A4E2-4660117B125E}" type="pres">
      <dgm:prSet presAssocID="{3A6DE46C-0FA1-4134-AA25-3EF98E384845}" presName="compNode" presStyleCnt="0"/>
      <dgm:spPr/>
    </dgm:pt>
    <dgm:pt modelId="{9F73F40C-1164-4FFD-BEA7-48B27F0AEF7F}" type="pres">
      <dgm:prSet presAssocID="{3A6DE46C-0FA1-4134-AA25-3EF98E384845}" presName="bgRect" presStyleLbl="bgShp" presStyleIdx="0" presStyleCnt="2"/>
      <dgm:spPr/>
    </dgm:pt>
    <dgm:pt modelId="{27806744-92A4-49EB-841D-E11545506F72}" type="pres">
      <dgm:prSet presAssocID="{3A6DE46C-0FA1-4134-AA25-3EF98E38484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ing Cloud"/>
        </a:ext>
      </dgm:extLst>
    </dgm:pt>
    <dgm:pt modelId="{22A31ED7-6595-41A6-BC4C-B98D58E13F1E}" type="pres">
      <dgm:prSet presAssocID="{3A6DE46C-0FA1-4134-AA25-3EF98E384845}" presName="spaceRect" presStyleCnt="0"/>
      <dgm:spPr/>
    </dgm:pt>
    <dgm:pt modelId="{AEC7DC96-E83E-4C4D-91D9-200CB280673F}" type="pres">
      <dgm:prSet presAssocID="{3A6DE46C-0FA1-4134-AA25-3EF98E384845}" presName="parTx" presStyleLbl="revTx" presStyleIdx="0" presStyleCnt="4">
        <dgm:presLayoutVars>
          <dgm:chMax val="0"/>
          <dgm:chPref val="0"/>
        </dgm:presLayoutVars>
      </dgm:prSet>
      <dgm:spPr/>
    </dgm:pt>
    <dgm:pt modelId="{0EE453A9-F10E-4B13-A801-4BBDBCC5AD0B}" type="pres">
      <dgm:prSet presAssocID="{3A6DE46C-0FA1-4134-AA25-3EF98E384845}" presName="desTx" presStyleLbl="revTx" presStyleIdx="1" presStyleCnt="4">
        <dgm:presLayoutVars/>
      </dgm:prSet>
      <dgm:spPr/>
    </dgm:pt>
    <dgm:pt modelId="{966F110A-40C2-4B9D-B5E1-3AB5F6477498}" type="pres">
      <dgm:prSet presAssocID="{EE8FD7CB-0E34-42CD-BE00-A85B94E208A3}" presName="sibTrans" presStyleCnt="0"/>
      <dgm:spPr/>
    </dgm:pt>
    <dgm:pt modelId="{52360B4C-D9DB-49AB-AF4A-CA5719098BBB}" type="pres">
      <dgm:prSet presAssocID="{5BC5D30B-8FA5-4C86-B2BA-B1D45FC314AA}" presName="compNode" presStyleCnt="0"/>
      <dgm:spPr/>
    </dgm:pt>
    <dgm:pt modelId="{C0038531-1865-44AB-8E6A-B76D96EBA61B}" type="pres">
      <dgm:prSet presAssocID="{5BC5D30B-8FA5-4C86-B2BA-B1D45FC314AA}" presName="bgRect" presStyleLbl="bgShp" presStyleIdx="1" presStyleCnt="2"/>
      <dgm:spPr/>
    </dgm:pt>
    <dgm:pt modelId="{BBE64D3A-6E21-4B4E-B6CC-64C7D796A869}" type="pres">
      <dgm:prSet presAssocID="{5BC5D30B-8FA5-4C86-B2BA-B1D45FC314A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ud"/>
        </a:ext>
      </dgm:extLst>
    </dgm:pt>
    <dgm:pt modelId="{003E688B-60FB-4EE5-9BF8-2527F74B9F2C}" type="pres">
      <dgm:prSet presAssocID="{5BC5D30B-8FA5-4C86-B2BA-B1D45FC314AA}" presName="spaceRect" presStyleCnt="0"/>
      <dgm:spPr/>
    </dgm:pt>
    <dgm:pt modelId="{0CFA68A0-712E-46FC-8FE3-A44C48745951}" type="pres">
      <dgm:prSet presAssocID="{5BC5D30B-8FA5-4C86-B2BA-B1D45FC314AA}" presName="parTx" presStyleLbl="revTx" presStyleIdx="2" presStyleCnt="4">
        <dgm:presLayoutVars>
          <dgm:chMax val="0"/>
          <dgm:chPref val="0"/>
        </dgm:presLayoutVars>
      </dgm:prSet>
      <dgm:spPr/>
    </dgm:pt>
    <dgm:pt modelId="{E531C006-2D54-4334-8216-62CB948900B2}" type="pres">
      <dgm:prSet presAssocID="{5BC5D30B-8FA5-4C86-B2BA-B1D45FC314AA}" presName="desTx" presStyleLbl="revTx" presStyleIdx="3" presStyleCnt="4">
        <dgm:presLayoutVars/>
      </dgm:prSet>
      <dgm:spPr/>
    </dgm:pt>
  </dgm:ptLst>
  <dgm:cxnLst>
    <dgm:cxn modelId="{EA494617-8975-49C8-B8EB-C7785D08EC1E}" srcId="{5BC5D30B-8FA5-4C86-B2BA-B1D45FC314AA}" destId="{5C4E112C-87AF-4C1A-8E2E-5C274171826E}" srcOrd="2" destOrd="0" parTransId="{09611415-061B-49A2-98FD-3C3DD7F989D9}" sibTransId="{B7350C46-6060-4766-A0D3-11D1E889DB0A}"/>
    <dgm:cxn modelId="{E4D1A32A-957A-496A-8F43-D6F641304179}" type="presOf" srcId="{5BC5D30B-8FA5-4C86-B2BA-B1D45FC314AA}" destId="{0CFA68A0-712E-46FC-8FE3-A44C48745951}" srcOrd="0" destOrd="0" presId="urn:microsoft.com/office/officeart/2018/2/layout/IconVerticalSolidList"/>
    <dgm:cxn modelId="{4A277132-E178-41F5-91C2-3D1F72909199}" srcId="{E0CB6611-9D5D-49C2-A4CE-A209260DF5C9}" destId="{3A6DE46C-0FA1-4134-AA25-3EF98E384845}" srcOrd="0" destOrd="0" parTransId="{881CD34F-7E03-4C44-B18C-9492D4FE606D}" sibTransId="{EE8FD7CB-0E34-42CD-BE00-A85B94E208A3}"/>
    <dgm:cxn modelId="{F3CB7838-7106-463A-AD59-1D55A134DCFB}" srcId="{5BC5D30B-8FA5-4C86-B2BA-B1D45FC314AA}" destId="{B6E43F91-FA69-4BD4-877C-8D3D8FC18412}" srcOrd="0" destOrd="0" parTransId="{3AF64AB4-7F42-4953-BD2F-DC4446319ADE}" sibTransId="{93E15848-E3C6-4E67-9165-92D61435F0DE}"/>
    <dgm:cxn modelId="{718AFA3F-8380-4663-8E65-2B1B0233E8FA}" type="presOf" srcId="{3A6DE46C-0FA1-4134-AA25-3EF98E384845}" destId="{AEC7DC96-E83E-4C4D-91D9-200CB280673F}" srcOrd="0" destOrd="0" presId="urn:microsoft.com/office/officeart/2018/2/layout/IconVerticalSolidList"/>
    <dgm:cxn modelId="{92CCCE63-E857-4908-9E65-863F7ADAE042}" srcId="{3A6DE46C-0FA1-4134-AA25-3EF98E384845}" destId="{6AB00D23-3E04-475A-BFA3-DF7AA6CC50C6}" srcOrd="1" destOrd="0" parTransId="{52B55A1E-47E4-4A86-94FB-1FE5B422F9A9}" sibTransId="{B514009D-7C6B-4043-8079-57E680464B20}"/>
    <dgm:cxn modelId="{91976368-A9CB-460D-BFBE-7B2CB2CC365F}" type="presOf" srcId="{E0CB6611-9D5D-49C2-A4CE-A209260DF5C9}" destId="{5CE173C5-A50E-4B30-812D-2D1A05E6A408}" srcOrd="0" destOrd="0" presId="urn:microsoft.com/office/officeart/2018/2/layout/IconVerticalSolidList"/>
    <dgm:cxn modelId="{6BB0606F-C7C5-4BC9-8044-3C18BA0225E0}" type="presOf" srcId="{D2BA7536-B35E-463A-81FE-A105813CC86E}" destId="{E531C006-2D54-4334-8216-62CB948900B2}" srcOrd="0" destOrd="1" presId="urn:microsoft.com/office/officeart/2018/2/layout/IconVerticalSolidList"/>
    <dgm:cxn modelId="{E634B575-83BE-4AF0-8DEE-CDA6B51CBE61}" srcId="{E0CB6611-9D5D-49C2-A4CE-A209260DF5C9}" destId="{5BC5D30B-8FA5-4C86-B2BA-B1D45FC314AA}" srcOrd="1" destOrd="0" parTransId="{153FAC35-8C55-4299-B6A0-60E354A24063}" sibTransId="{87DD9501-0DAE-40A0-8B75-F1AF8F2BCD2E}"/>
    <dgm:cxn modelId="{06ACC358-0206-43A7-AAB1-DA4AE3EDEFEA}" type="presOf" srcId="{4BDC7FB2-0783-44D4-9433-F70C035C3E99}" destId="{0EE453A9-F10E-4B13-A801-4BBDBCC5AD0B}" srcOrd="0" destOrd="0" presId="urn:microsoft.com/office/officeart/2018/2/layout/IconVerticalSolidList"/>
    <dgm:cxn modelId="{57439A79-B1EE-4633-983C-A9A85547FFA2}" type="presOf" srcId="{6AB00D23-3E04-475A-BFA3-DF7AA6CC50C6}" destId="{0EE453A9-F10E-4B13-A801-4BBDBCC5AD0B}" srcOrd="0" destOrd="1" presId="urn:microsoft.com/office/officeart/2018/2/layout/IconVerticalSolidList"/>
    <dgm:cxn modelId="{43323E85-85F2-4A88-B9B5-5625ABC8A72C}" type="presOf" srcId="{B6E43F91-FA69-4BD4-877C-8D3D8FC18412}" destId="{E531C006-2D54-4334-8216-62CB948900B2}" srcOrd="0" destOrd="0" presId="urn:microsoft.com/office/officeart/2018/2/layout/IconVerticalSolidList"/>
    <dgm:cxn modelId="{B13077B2-0879-4655-90A0-F943C6D3BFE9}" srcId="{3A6DE46C-0FA1-4134-AA25-3EF98E384845}" destId="{4BDC7FB2-0783-44D4-9433-F70C035C3E99}" srcOrd="0" destOrd="0" parTransId="{7AE50E14-A988-423E-870C-E614495847F4}" sibTransId="{F58B2428-274F-4894-B5F5-5E5CCC7F9DC4}"/>
    <dgm:cxn modelId="{23EE10F8-78CE-4A1F-AAF7-1CDE2E30F602}" srcId="{5BC5D30B-8FA5-4C86-B2BA-B1D45FC314AA}" destId="{D2BA7536-B35E-463A-81FE-A105813CC86E}" srcOrd="1" destOrd="0" parTransId="{2A41E1D9-BC9D-4A90-9C5D-0325790439B4}" sibTransId="{73832141-32B2-435C-A546-6FFBB013A153}"/>
    <dgm:cxn modelId="{927D9BFF-1CD2-4D93-8FD3-5978F71F0637}" type="presOf" srcId="{5C4E112C-87AF-4C1A-8E2E-5C274171826E}" destId="{E531C006-2D54-4334-8216-62CB948900B2}" srcOrd="0" destOrd="2" presId="urn:microsoft.com/office/officeart/2018/2/layout/IconVerticalSolidList"/>
    <dgm:cxn modelId="{124E3764-4C4F-451E-B823-A10E599CB62F}" type="presParOf" srcId="{5CE173C5-A50E-4B30-812D-2D1A05E6A408}" destId="{6EA79C15-D744-4113-A4E2-4660117B125E}" srcOrd="0" destOrd="0" presId="urn:microsoft.com/office/officeart/2018/2/layout/IconVerticalSolidList"/>
    <dgm:cxn modelId="{D69268B8-1D96-4CE0-B62D-A10596AE9027}" type="presParOf" srcId="{6EA79C15-D744-4113-A4E2-4660117B125E}" destId="{9F73F40C-1164-4FFD-BEA7-48B27F0AEF7F}" srcOrd="0" destOrd="0" presId="urn:microsoft.com/office/officeart/2018/2/layout/IconVerticalSolidList"/>
    <dgm:cxn modelId="{DAE73921-1150-4F39-9E72-610FF02E2358}" type="presParOf" srcId="{6EA79C15-D744-4113-A4E2-4660117B125E}" destId="{27806744-92A4-49EB-841D-E11545506F72}" srcOrd="1" destOrd="0" presId="urn:microsoft.com/office/officeart/2018/2/layout/IconVerticalSolidList"/>
    <dgm:cxn modelId="{3CA4C745-26E5-4C5D-9EE1-07A9718591BF}" type="presParOf" srcId="{6EA79C15-D744-4113-A4E2-4660117B125E}" destId="{22A31ED7-6595-41A6-BC4C-B98D58E13F1E}" srcOrd="2" destOrd="0" presId="urn:microsoft.com/office/officeart/2018/2/layout/IconVerticalSolidList"/>
    <dgm:cxn modelId="{3E52488A-F575-463D-9312-3B002F1892E5}" type="presParOf" srcId="{6EA79C15-D744-4113-A4E2-4660117B125E}" destId="{AEC7DC96-E83E-4C4D-91D9-200CB280673F}" srcOrd="3" destOrd="0" presId="urn:microsoft.com/office/officeart/2018/2/layout/IconVerticalSolidList"/>
    <dgm:cxn modelId="{65864D30-4677-48C1-808B-2EE1D70F4B05}" type="presParOf" srcId="{6EA79C15-D744-4113-A4E2-4660117B125E}" destId="{0EE453A9-F10E-4B13-A801-4BBDBCC5AD0B}" srcOrd="4" destOrd="0" presId="urn:microsoft.com/office/officeart/2018/2/layout/IconVerticalSolidList"/>
    <dgm:cxn modelId="{2FD61306-F1FD-4F1E-8022-100E4466D2D3}" type="presParOf" srcId="{5CE173C5-A50E-4B30-812D-2D1A05E6A408}" destId="{966F110A-40C2-4B9D-B5E1-3AB5F6477498}" srcOrd="1" destOrd="0" presId="urn:microsoft.com/office/officeart/2018/2/layout/IconVerticalSolidList"/>
    <dgm:cxn modelId="{A1058B3D-52BD-4E1B-B556-847E6E9BF5F8}" type="presParOf" srcId="{5CE173C5-A50E-4B30-812D-2D1A05E6A408}" destId="{52360B4C-D9DB-49AB-AF4A-CA5719098BBB}" srcOrd="2" destOrd="0" presId="urn:microsoft.com/office/officeart/2018/2/layout/IconVerticalSolidList"/>
    <dgm:cxn modelId="{94596E29-AF7E-4E50-8C63-83407BFAB6C3}" type="presParOf" srcId="{52360B4C-D9DB-49AB-AF4A-CA5719098BBB}" destId="{C0038531-1865-44AB-8E6A-B76D96EBA61B}" srcOrd="0" destOrd="0" presId="urn:microsoft.com/office/officeart/2018/2/layout/IconVerticalSolidList"/>
    <dgm:cxn modelId="{8DDEDA2D-C909-4EBD-A6AE-3AE9ACEEC1CF}" type="presParOf" srcId="{52360B4C-D9DB-49AB-AF4A-CA5719098BBB}" destId="{BBE64D3A-6E21-4B4E-B6CC-64C7D796A869}" srcOrd="1" destOrd="0" presId="urn:microsoft.com/office/officeart/2018/2/layout/IconVerticalSolidList"/>
    <dgm:cxn modelId="{2AE4B4F1-0052-4C05-8D2B-6F512347E8E0}" type="presParOf" srcId="{52360B4C-D9DB-49AB-AF4A-CA5719098BBB}" destId="{003E688B-60FB-4EE5-9BF8-2527F74B9F2C}" srcOrd="2" destOrd="0" presId="urn:microsoft.com/office/officeart/2018/2/layout/IconVerticalSolidList"/>
    <dgm:cxn modelId="{8984F6F7-1833-4099-98A3-75DA05E0493A}" type="presParOf" srcId="{52360B4C-D9DB-49AB-AF4A-CA5719098BBB}" destId="{0CFA68A0-712E-46FC-8FE3-A44C48745951}" srcOrd="3" destOrd="0" presId="urn:microsoft.com/office/officeart/2018/2/layout/IconVerticalSolidList"/>
    <dgm:cxn modelId="{83EE24A0-31D1-4AE3-AB3A-1B3ABDD38EF3}" type="presParOf" srcId="{52360B4C-D9DB-49AB-AF4A-CA5719098BBB}" destId="{E531C006-2D54-4334-8216-62CB948900B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30D1BE-2F36-493E-AB08-F05B120C9D58}"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5FC4E5CB-9ED1-4FC9-B665-3D189D83DB5B}">
      <dgm:prSet/>
      <dgm:spPr/>
      <dgm:t>
        <a:bodyPr/>
        <a:lstStyle/>
        <a:p>
          <a:r>
            <a:rPr lang="en-US" b="0" i="0"/>
            <a:t>Operating system features</a:t>
          </a:r>
          <a:endParaRPr lang="en-US"/>
        </a:p>
      </dgm:t>
    </dgm:pt>
    <dgm:pt modelId="{6B1E6C16-7765-4A19-9CDC-86CA01FA6D3A}" type="parTrans" cxnId="{740CBB57-AB91-4816-B1B9-DEE780C2AAE2}">
      <dgm:prSet/>
      <dgm:spPr/>
      <dgm:t>
        <a:bodyPr/>
        <a:lstStyle/>
        <a:p>
          <a:endParaRPr lang="en-US"/>
        </a:p>
      </dgm:t>
    </dgm:pt>
    <dgm:pt modelId="{7C094824-AFE6-446D-BDCF-2392567B2F17}" type="sibTrans" cxnId="{740CBB57-AB91-4816-B1B9-DEE780C2AAE2}">
      <dgm:prSet/>
      <dgm:spPr/>
      <dgm:t>
        <a:bodyPr/>
        <a:lstStyle/>
        <a:p>
          <a:endParaRPr lang="en-US"/>
        </a:p>
      </dgm:t>
    </dgm:pt>
    <dgm:pt modelId="{B1A8F5A8-C0CB-438E-84AD-532AAE130CCB}">
      <dgm:prSet/>
      <dgm:spPr/>
      <dgm:t>
        <a:bodyPr/>
        <a:lstStyle/>
        <a:p>
          <a:r>
            <a:rPr lang="en-US" b="0" i="0"/>
            <a:t>Games and other features</a:t>
          </a:r>
          <a:r>
            <a:rPr lang="en-US" b="0" i="0" baseline="0"/>
            <a:t> can be turned on or off in Control Panel</a:t>
          </a:r>
          <a:endParaRPr lang="en-US"/>
        </a:p>
      </dgm:t>
    </dgm:pt>
    <dgm:pt modelId="{0DABA79B-21EE-4F8A-B167-FA672033B97D}" type="parTrans" cxnId="{414E9673-6CCD-4320-AD61-457287FC1551}">
      <dgm:prSet/>
      <dgm:spPr/>
      <dgm:t>
        <a:bodyPr/>
        <a:lstStyle/>
        <a:p>
          <a:endParaRPr lang="en-US"/>
        </a:p>
      </dgm:t>
    </dgm:pt>
    <dgm:pt modelId="{E5D87E8A-F077-4573-B049-5AEFA8F9A5F6}" type="sibTrans" cxnId="{414E9673-6CCD-4320-AD61-457287FC1551}">
      <dgm:prSet/>
      <dgm:spPr/>
      <dgm:t>
        <a:bodyPr/>
        <a:lstStyle/>
        <a:p>
          <a:endParaRPr lang="en-US"/>
        </a:p>
      </dgm:t>
    </dgm:pt>
    <dgm:pt modelId="{8C69EC04-E267-40D9-A292-2D39BCEDA00F}">
      <dgm:prSet/>
      <dgm:spPr/>
      <dgm:t>
        <a:bodyPr/>
        <a:lstStyle/>
        <a:p>
          <a:r>
            <a:rPr lang="en-US" b="0" i="0"/>
            <a:t>Applications</a:t>
          </a:r>
          <a:endParaRPr lang="en-US"/>
        </a:p>
      </dgm:t>
    </dgm:pt>
    <dgm:pt modelId="{F5C23C5D-D971-40CB-80F4-A372B571E39A}" type="parTrans" cxnId="{BF2831CB-21AB-4D35-94D2-E57DD6C8F6FD}">
      <dgm:prSet/>
      <dgm:spPr/>
      <dgm:t>
        <a:bodyPr/>
        <a:lstStyle/>
        <a:p>
          <a:endParaRPr lang="en-US"/>
        </a:p>
      </dgm:t>
    </dgm:pt>
    <dgm:pt modelId="{36FF07DD-977A-4D7D-A134-E2D5DD6962D9}" type="sibTrans" cxnId="{BF2831CB-21AB-4D35-94D2-E57DD6C8F6FD}">
      <dgm:prSet/>
      <dgm:spPr/>
      <dgm:t>
        <a:bodyPr/>
        <a:lstStyle/>
        <a:p>
          <a:endParaRPr lang="en-US"/>
        </a:p>
      </dgm:t>
    </dgm:pt>
    <dgm:pt modelId="{542F9902-754D-4E73-84DC-EAFA15EF7E3C}">
      <dgm:prSet/>
      <dgm:spPr/>
      <dgm:t>
        <a:bodyPr/>
        <a:lstStyle/>
        <a:p>
          <a:r>
            <a:rPr lang="en-US" b="0" i="0"/>
            <a:t>Registration and Activation</a:t>
          </a:r>
          <a:endParaRPr lang="en-US"/>
        </a:p>
      </dgm:t>
    </dgm:pt>
    <dgm:pt modelId="{C9C11F48-2CDC-4E0C-92B0-69E6E49FBD9D}" type="parTrans" cxnId="{BABC9EC6-D951-4C0C-9B43-0818B5D490F3}">
      <dgm:prSet/>
      <dgm:spPr/>
      <dgm:t>
        <a:bodyPr/>
        <a:lstStyle/>
        <a:p>
          <a:endParaRPr lang="en-US"/>
        </a:p>
      </dgm:t>
    </dgm:pt>
    <dgm:pt modelId="{B5FC68F3-BD48-4F00-BB4C-B628A8EB12B9}" type="sibTrans" cxnId="{BABC9EC6-D951-4C0C-9B43-0818B5D490F3}">
      <dgm:prSet/>
      <dgm:spPr/>
      <dgm:t>
        <a:bodyPr/>
        <a:lstStyle/>
        <a:p>
          <a:endParaRPr lang="en-US"/>
        </a:p>
      </dgm:t>
    </dgm:pt>
    <dgm:pt modelId="{E5109033-F2A0-4B4E-BA75-E0FA944880A6}">
      <dgm:prSet/>
      <dgm:spPr/>
      <dgm:t>
        <a:bodyPr/>
        <a:lstStyle/>
        <a:p>
          <a:r>
            <a:rPr lang="en-US" b="0" i="0"/>
            <a:t>Uninstalling apps</a:t>
          </a:r>
          <a:endParaRPr lang="en-US"/>
        </a:p>
      </dgm:t>
    </dgm:pt>
    <dgm:pt modelId="{312C89EA-8E88-4617-9C19-9316E24903D6}" type="parTrans" cxnId="{F9A7A231-EC04-46F8-9FB1-480C5CA05061}">
      <dgm:prSet/>
      <dgm:spPr/>
      <dgm:t>
        <a:bodyPr/>
        <a:lstStyle/>
        <a:p>
          <a:endParaRPr lang="en-US"/>
        </a:p>
      </dgm:t>
    </dgm:pt>
    <dgm:pt modelId="{400DE254-1FA3-4C9E-8C6E-9E7768EBC76D}" type="sibTrans" cxnId="{F9A7A231-EC04-46F8-9FB1-480C5CA05061}">
      <dgm:prSet/>
      <dgm:spPr/>
      <dgm:t>
        <a:bodyPr/>
        <a:lstStyle/>
        <a:p>
          <a:endParaRPr lang="en-US"/>
        </a:p>
      </dgm:t>
    </dgm:pt>
    <dgm:pt modelId="{4211C7C3-6665-4D45-B7DA-669E96468978}">
      <dgm:prSet/>
      <dgm:spPr/>
      <dgm:t>
        <a:bodyPr/>
        <a:lstStyle/>
        <a:p>
          <a:r>
            <a:rPr lang="en-US" b="0" i="0"/>
            <a:t>Drivers</a:t>
          </a:r>
          <a:endParaRPr lang="en-US"/>
        </a:p>
      </dgm:t>
    </dgm:pt>
    <dgm:pt modelId="{7B31734A-0677-4FE6-90BF-26A77FF0596A}" type="parTrans" cxnId="{4D708CE4-9B0E-488F-BE1E-9637814ABF43}">
      <dgm:prSet/>
      <dgm:spPr/>
      <dgm:t>
        <a:bodyPr/>
        <a:lstStyle/>
        <a:p>
          <a:endParaRPr lang="en-US"/>
        </a:p>
      </dgm:t>
    </dgm:pt>
    <dgm:pt modelId="{EBC51F17-2D7E-403D-95B0-45EAC2A10EC3}" type="sibTrans" cxnId="{4D708CE4-9B0E-488F-BE1E-9637814ABF43}">
      <dgm:prSet/>
      <dgm:spPr/>
      <dgm:t>
        <a:bodyPr/>
        <a:lstStyle/>
        <a:p>
          <a:endParaRPr lang="en-US"/>
        </a:p>
      </dgm:t>
    </dgm:pt>
    <dgm:pt modelId="{BC9FC269-1BA3-4F5E-B272-B01D1FD9F147}">
      <dgm:prSet/>
      <dgm:spPr/>
      <dgm:t>
        <a:bodyPr/>
        <a:lstStyle/>
        <a:p>
          <a:r>
            <a:rPr lang="en-US" b="0" i="0"/>
            <a:t>Usually installed when new hardware added</a:t>
          </a:r>
          <a:endParaRPr lang="en-US"/>
        </a:p>
      </dgm:t>
    </dgm:pt>
    <dgm:pt modelId="{DB468738-3A51-4DF2-8739-F40A66506F8B}" type="parTrans" cxnId="{2F3F21B4-099D-49CF-B239-73908DF3DEEA}">
      <dgm:prSet/>
      <dgm:spPr/>
      <dgm:t>
        <a:bodyPr/>
        <a:lstStyle/>
        <a:p>
          <a:endParaRPr lang="en-US"/>
        </a:p>
      </dgm:t>
    </dgm:pt>
    <dgm:pt modelId="{CCF3DCE4-DD90-4C2F-847B-8433F44366BA}" type="sibTrans" cxnId="{2F3F21B4-099D-49CF-B239-73908DF3DEEA}">
      <dgm:prSet/>
      <dgm:spPr/>
      <dgm:t>
        <a:bodyPr/>
        <a:lstStyle/>
        <a:p>
          <a:endParaRPr lang="en-US"/>
        </a:p>
      </dgm:t>
    </dgm:pt>
    <dgm:pt modelId="{F6EDBC46-070A-4D0A-B906-E7E692371D86}" type="pres">
      <dgm:prSet presAssocID="{3130D1BE-2F36-493E-AB08-F05B120C9D58}" presName="linear" presStyleCnt="0">
        <dgm:presLayoutVars>
          <dgm:dir/>
          <dgm:animLvl val="lvl"/>
          <dgm:resizeHandles val="exact"/>
        </dgm:presLayoutVars>
      </dgm:prSet>
      <dgm:spPr/>
    </dgm:pt>
    <dgm:pt modelId="{C59BBD98-4043-401E-A6E6-5C92C91FD6EC}" type="pres">
      <dgm:prSet presAssocID="{5FC4E5CB-9ED1-4FC9-B665-3D189D83DB5B}" presName="parentLin" presStyleCnt="0"/>
      <dgm:spPr/>
    </dgm:pt>
    <dgm:pt modelId="{1A291314-F826-448C-9B26-C3B2C600EF36}" type="pres">
      <dgm:prSet presAssocID="{5FC4E5CB-9ED1-4FC9-B665-3D189D83DB5B}" presName="parentLeftMargin" presStyleLbl="node1" presStyleIdx="0" presStyleCnt="3"/>
      <dgm:spPr/>
    </dgm:pt>
    <dgm:pt modelId="{A10B79FD-5D1F-4A58-AE03-8BA750476FAE}" type="pres">
      <dgm:prSet presAssocID="{5FC4E5CB-9ED1-4FC9-B665-3D189D83DB5B}" presName="parentText" presStyleLbl="node1" presStyleIdx="0" presStyleCnt="3">
        <dgm:presLayoutVars>
          <dgm:chMax val="0"/>
          <dgm:bulletEnabled val="1"/>
        </dgm:presLayoutVars>
      </dgm:prSet>
      <dgm:spPr/>
    </dgm:pt>
    <dgm:pt modelId="{76A156AC-EB2C-4F19-BD46-CB41370E4A8C}" type="pres">
      <dgm:prSet presAssocID="{5FC4E5CB-9ED1-4FC9-B665-3D189D83DB5B}" presName="negativeSpace" presStyleCnt="0"/>
      <dgm:spPr/>
    </dgm:pt>
    <dgm:pt modelId="{A78B171C-DE6D-4C1F-AD3D-325865D34465}" type="pres">
      <dgm:prSet presAssocID="{5FC4E5CB-9ED1-4FC9-B665-3D189D83DB5B}" presName="childText" presStyleLbl="conFgAcc1" presStyleIdx="0" presStyleCnt="3">
        <dgm:presLayoutVars>
          <dgm:bulletEnabled val="1"/>
        </dgm:presLayoutVars>
      </dgm:prSet>
      <dgm:spPr/>
    </dgm:pt>
    <dgm:pt modelId="{DE1BFDCB-D35B-44F5-B121-F08CACBD7610}" type="pres">
      <dgm:prSet presAssocID="{7C094824-AFE6-446D-BDCF-2392567B2F17}" presName="spaceBetweenRectangles" presStyleCnt="0"/>
      <dgm:spPr/>
    </dgm:pt>
    <dgm:pt modelId="{41A512A2-7042-4B12-9777-B6D5FC53D53F}" type="pres">
      <dgm:prSet presAssocID="{8C69EC04-E267-40D9-A292-2D39BCEDA00F}" presName="parentLin" presStyleCnt="0"/>
      <dgm:spPr/>
    </dgm:pt>
    <dgm:pt modelId="{5B1C978F-BD43-4898-BDD6-43CE221FF1AB}" type="pres">
      <dgm:prSet presAssocID="{8C69EC04-E267-40D9-A292-2D39BCEDA00F}" presName="parentLeftMargin" presStyleLbl="node1" presStyleIdx="0" presStyleCnt="3"/>
      <dgm:spPr/>
    </dgm:pt>
    <dgm:pt modelId="{2BDA3934-1BE0-4E19-A902-BA6402652D96}" type="pres">
      <dgm:prSet presAssocID="{8C69EC04-E267-40D9-A292-2D39BCEDA00F}" presName="parentText" presStyleLbl="node1" presStyleIdx="1" presStyleCnt="3">
        <dgm:presLayoutVars>
          <dgm:chMax val="0"/>
          <dgm:bulletEnabled val="1"/>
        </dgm:presLayoutVars>
      </dgm:prSet>
      <dgm:spPr/>
    </dgm:pt>
    <dgm:pt modelId="{1DDEE1AA-A139-4A3E-913F-EC81A9AFEA8D}" type="pres">
      <dgm:prSet presAssocID="{8C69EC04-E267-40D9-A292-2D39BCEDA00F}" presName="negativeSpace" presStyleCnt="0"/>
      <dgm:spPr/>
    </dgm:pt>
    <dgm:pt modelId="{F2FD5093-886E-45C7-89E2-1D897DF5BCC4}" type="pres">
      <dgm:prSet presAssocID="{8C69EC04-E267-40D9-A292-2D39BCEDA00F}" presName="childText" presStyleLbl="conFgAcc1" presStyleIdx="1" presStyleCnt="3">
        <dgm:presLayoutVars>
          <dgm:bulletEnabled val="1"/>
        </dgm:presLayoutVars>
      </dgm:prSet>
      <dgm:spPr/>
    </dgm:pt>
    <dgm:pt modelId="{1CE1C478-9F4B-4F30-BC8A-237BA38AA810}" type="pres">
      <dgm:prSet presAssocID="{36FF07DD-977A-4D7D-A134-E2D5DD6962D9}" presName="spaceBetweenRectangles" presStyleCnt="0"/>
      <dgm:spPr/>
    </dgm:pt>
    <dgm:pt modelId="{3588B349-090A-44DB-AD3D-BFAF6A7EF020}" type="pres">
      <dgm:prSet presAssocID="{4211C7C3-6665-4D45-B7DA-669E96468978}" presName="parentLin" presStyleCnt="0"/>
      <dgm:spPr/>
    </dgm:pt>
    <dgm:pt modelId="{B08A6EE8-CF2C-4C62-AF34-29E9F4ABDE64}" type="pres">
      <dgm:prSet presAssocID="{4211C7C3-6665-4D45-B7DA-669E96468978}" presName="parentLeftMargin" presStyleLbl="node1" presStyleIdx="1" presStyleCnt="3"/>
      <dgm:spPr/>
    </dgm:pt>
    <dgm:pt modelId="{639EC9B7-3B19-4444-823A-DF210AE0C0AC}" type="pres">
      <dgm:prSet presAssocID="{4211C7C3-6665-4D45-B7DA-669E96468978}" presName="parentText" presStyleLbl="node1" presStyleIdx="2" presStyleCnt="3">
        <dgm:presLayoutVars>
          <dgm:chMax val="0"/>
          <dgm:bulletEnabled val="1"/>
        </dgm:presLayoutVars>
      </dgm:prSet>
      <dgm:spPr/>
    </dgm:pt>
    <dgm:pt modelId="{E2A75C77-0DE8-41F2-976F-B1DDD456E058}" type="pres">
      <dgm:prSet presAssocID="{4211C7C3-6665-4D45-B7DA-669E96468978}" presName="negativeSpace" presStyleCnt="0"/>
      <dgm:spPr/>
    </dgm:pt>
    <dgm:pt modelId="{7284130E-2751-4715-B501-F86FD51386A9}" type="pres">
      <dgm:prSet presAssocID="{4211C7C3-6665-4D45-B7DA-669E96468978}" presName="childText" presStyleLbl="conFgAcc1" presStyleIdx="2" presStyleCnt="3">
        <dgm:presLayoutVars>
          <dgm:bulletEnabled val="1"/>
        </dgm:presLayoutVars>
      </dgm:prSet>
      <dgm:spPr/>
    </dgm:pt>
  </dgm:ptLst>
  <dgm:cxnLst>
    <dgm:cxn modelId="{6AC6A10E-9029-483C-A221-66F0AD69C2CA}" type="presOf" srcId="{8C69EC04-E267-40D9-A292-2D39BCEDA00F}" destId="{2BDA3934-1BE0-4E19-A902-BA6402652D96}" srcOrd="1" destOrd="0" presId="urn:microsoft.com/office/officeart/2005/8/layout/list1"/>
    <dgm:cxn modelId="{6117E530-0C24-43A8-8526-F12B4E83B434}" type="presOf" srcId="{8C69EC04-E267-40D9-A292-2D39BCEDA00F}" destId="{5B1C978F-BD43-4898-BDD6-43CE221FF1AB}" srcOrd="0" destOrd="0" presId="urn:microsoft.com/office/officeart/2005/8/layout/list1"/>
    <dgm:cxn modelId="{F9A7A231-EC04-46F8-9FB1-480C5CA05061}" srcId="{8C69EC04-E267-40D9-A292-2D39BCEDA00F}" destId="{E5109033-F2A0-4B4E-BA75-E0FA944880A6}" srcOrd="1" destOrd="0" parTransId="{312C89EA-8E88-4617-9C19-9316E24903D6}" sibTransId="{400DE254-1FA3-4C9E-8C6E-9E7768EBC76D}"/>
    <dgm:cxn modelId="{F8812A32-DCFF-4448-973C-E455F0536AAE}" type="presOf" srcId="{5FC4E5CB-9ED1-4FC9-B665-3D189D83DB5B}" destId="{A10B79FD-5D1F-4A58-AE03-8BA750476FAE}" srcOrd="1" destOrd="0" presId="urn:microsoft.com/office/officeart/2005/8/layout/list1"/>
    <dgm:cxn modelId="{9387FE4B-41CD-48CA-BD46-85351D64CFA0}" type="presOf" srcId="{5FC4E5CB-9ED1-4FC9-B665-3D189D83DB5B}" destId="{1A291314-F826-448C-9B26-C3B2C600EF36}" srcOrd="0" destOrd="0" presId="urn:microsoft.com/office/officeart/2005/8/layout/list1"/>
    <dgm:cxn modelId="{414E9673-6CCD-4320-AD61-457287FC1551}" srcId="{5FC4E5CB-9ED1-4FC9-B665-3D189D83DB5B}" destId="{B1A8F5A8-C0CB-438E-84AD-532AAE130CCB}" srcOrd="0" destOrd="0" parTransId="{0DABA79B-21EE-4F8A-B167-FA672033B97D}" sibTransId="{E5D87E8A-F077-4573-B049-5AEFA8F9A5F6}"/>
    <dgm:cxn modelId="{740CBB57-AB91-4816-B1B9-DEE780C2AAE2}" srcId="{3130D1BE-2F36-493E-AB08-F05B120C9D58}" destId="{5FC4E5CB-9ED1-4FC9-B665-3D189D83DB5B}" srcOrd="0" destOrd="0" parTransId="{6B1E6C16-7765-4A19-9CDC-86CA01FA6D3A}" sibTransId="{7C094824-AFE6-446D-BDCF-2392567B2F17}"/>
    <dgm:cxn modelId="{94A9E680-DBB4-4420-B484-61D7EC8E017E}" type="presOf" srcId="{BC9FC269-1BA3-4F5E-B272-B01D1FD9F147}" destId="{7284130E-2751-4715-B501-F86FD51386A9}" srcOrd="0" destOrd="0" presId="urn:microsoft.com/office/officeart/2005/8/layout/list1"/>
    <dgm:cxn modelId="{2F3F21B4-099D-49CF-B239-73908DF3DEEA}" srcId="{4211C7C3-6665-4D45-B7DA-669E96468978}" destId="{BC9FC269-1BA3-4F5E-B272-B01D1FD9F147}" srcOrd="0" destOrd="0" parTransId="{DB468738-3A51-4DF2-8739-F40A66506F8B}" sibTransId="{CCF3DCE4-DD90-4C2F-847B-8433F44366BA}"/>
    <dgm:cxn modelId="{DA845AB4-6C0A-45B2-A83E-26A3438F1B15}" type="presOf" srcId="{4211C7C3-6665-4D45-B7DA-669E96468978}" destId="{B08A6EE8-CF2C-4C62-AF34-29E9F4ABDE64}" srcOrd="0" destOrd="0" presId="urn:microsoft.com/office/officeart/2005/8/layout/list1"/>
    <dgm:cxn modelId="{412BAAB9-5707-44A0-BD08-F62711E72B2A}" type="presOf" srcId="{542F9902-754D-4E73-84DC-EAFA15EF7E3C}" destId="{F2FD5093-886E-45C7-89E2-1D897DF5BCC4}" srcOrd="0" destOrd="0" presId="urn:microsoft.com/office/officeart/2005/8/layout/list1"/>
    <dgm:cxn modelId="{F572A8C4-57A3-47F5-93CC-4FC58C5D3487}" type="presOf" srcId="{E5109033-F2A0-4B4E-BA75-E0FA944880A6}" destId="{F2FD5093-886E-45C7-89E2-1D897DF5BCC4}" srcOrd="0" destOrd="1" presId="urn:microsoft.com/office/officeart/2005/8/layout/list1"/>
    <dgm:cxn modelId="{BABC9EC6-D951-4C0C-9B43-0818B5D490F3}" srcId="{8C69EC04-E267-40D9-A292-2D39BCEDA00F}" destId="{542F9902-754D-4E73-84DC-EAFA15EF7E3C}" srcOrd="0" destOrd="0" parTransId="{C9C11F48-2CDC-4E0C-92B0-69E6E49FBD9D}" sibTransId="{B5FC68F3-BD48-4F00-BB4C-B628A8EB12B9}"/>
    <dgm:cxn modelId="{BF2831CB-21AB-4D35-94D2-E57DD6C8F6FD}" srcId="{3130D1BE-2F36-493E-AB08-F05B120C9D58}" destId="{8C69EC04-E267-40D9-A292-2D39BCEDA00F}" srcOrd="1" destOrd="0" parTransId="{F5C23C5D-D971-40CB-80F4-A372B571E39A}" sibTransId="{36FF07DD-977A-4D7D-A134-E2D5DD6962D9}"/>
    <dgm:cxn modelId="{84BE10CF-F0F7-4A6A-A79C-963B6A9B46E0}" type="presOf" srcId="{4211C7C3-6665-4D45-B7DA-669E96468978}" destId="{639EC9B7-3B19-4444-823A-DF210AE0C0AC}" srcOrd="1" destOrd="0" presId="urn:microsoft.com/office/officeart/2005/8/layout/list1"/>
    <dgm:cxn modelId="{26C1DCD4-189E-4067-B440-B2EB9BD781DA}" type="presOf" srcId="{B1A8F5A8-C0CB-438E-84AD-532AAE130CCB}" destId="{A78B171C-DE6D-4C1F-AD3D-325865D34465}" srcOrd="0" destOrd="0" presId="urn:microsoft.com/office/officeart/2005/8/layout/list1"/>
    <dgm:cxn modelId="{4D708CE4-9B0E-488F-BE1E-9637814ABF43}" srcId="{3130D1BE-2F36-493E-AB08-F05B120C9D58}" destId="{4211C7C3-6665-4D45-B7DA-669E96468978}" srcOrd="2" destOrd="0" parTransId="{7B31734A-0677-4FE6-90BF-26A77FF0596A}" sibTransId="{EBC51F17-2D7E-403D-95B0-45EAC2A10EC3}"/>
    <dgm:cxn modelId="{2C67B6E6-6D39-4C1C-A61F-318F731D4310}" type="presOf" srcId="{3130D1BE-2F36-493E-AB08-F05B120C9D58}" destId="{F6EDBC46-070A-4D0A-B906-E7E692371D86}" srcOrd="0" destOrd="0" presId="urn:microsoft.com/office/officeart/2005/8/layout/list1"/>
    <dgm:cxn modelId="{02B9B441-517E-46A5-99E3-856B09FAFDD8}" type="presParOf" srcId="{F6EDBC46-070A-4D0A-B906-E7E692371D86}" destId="{C59BBD98-4043-401E-A6E6-5C92C91FD6EC}" srcOrd="0" destOrd="0" presId="urn:microsoft.com/office/officeart/2005/8/layout/list1"/>
    <dgm:cxn modelId="{B8F56C36-89C0-4693-A100-C14C808FAD25}" type="presParOf" srcId="{C59BBD98-4043-401E-A6E6-5C92C91FD6EC}" destId="{1A291314-F826-448C-9B26-C3B2C600EF36}" srcOrd="0" destOrd="0" presId="urn:microsoft.com/office/officeart/2005/8/layout/list1"/>
    <dgm:cxn modelId="{140D4113-3BF8-4625-BE8B-F039B0A545FE}" type="presParOf" srcId="{C59BBD98-4043-401E-A6E6-5C92C91FD6EC}" destId="{A10B79FD-5D1F-4A58-AE03-8BA750476FAE}" srcOrd="1" destOrd="0" presId="urn:microsoft.com/office/officeart/2005/8/layout/list1"/>
    <dgm:cxn modelId="{D0E42C26-77EF-4BDE-81AE-1BA05A74FC5F}" type="presParOf" srcId="{F6EDBC46-070A-4D0A-B906-E7E692371D86}" destId="{76A156AC-EB2C-4F19-BD46-CB41370E4A8C}" srcOrd="1" destOrd="0" presId="urn:microsoft.com/office/officeart/2005/8/layout/list1"/>
    <dgm:cxn modelId="{844284D5-7972-4477-BBF3-994715A07383}" type="presParOf" srcId="{F6EDBC46-070A-4D0A-B906-E7E692371D86}" destId="{A78B171C-DE6D-4C1F-AD3D-325865D34465}" srcOrd="2" destOrd="0" presId="urn:microsoft.com/office/officeart/2005/8/layout/list1"/>
    <dgm:cxn modelId="{25F86BD1-AD6B-4ED1-AC11-F3C76AA5CD28}" type="presParOf" srcId="{F6EDBC46-070A-4D0A-B906-E7E692371D86}" destId="{DE1BFDCB-D35B-44F5-B121-F08CACBD7610}" srcOrd="3" destOrd="0" presId="urn:microsoft.com/office/officeart/2005/8/layout/list1"/>
    <dgm:cxn modelId="{0032B3AA-C688-486E-BF6F-D482742EBA43}" type="presParOf" srcId="{F6EDBC46-070A-4D0A-B906-E7E692371D86}" destId="{41A512A2-7042-4B12-9777-B6D5FC53D53F}" srcOrd="4" destOrd="0" presId="urn:microsoft.com/office/officeart/2005/8/layout/list1"/>
    <dgm:cxn modelId="{7F08198A-CF47-46E2-92D2-F8426A87E7B2}" type="presParOf" srcId="{41A512A2-7042-4B12-9777-B6D5FC53D53F}" destId="{5B1C978F-BD43-4898-BDD6-43CE221FF1AB}" srcOrd="0" destOrd="0" presId="urn:microsoft.com/office/officeart/2005/8/layout/list1"/>
    <dgm:cxn modelId="{422C8EAC-4284-421B-8CF7-5C0A918EB210}" type="presParOf" srcId="{41A512A2-7042-4B12-9777-B6D5FC53D53F}" destId="{2BDA3934-1BE0-4E19-A902-BA6402652D96}" srcOrd="1" destOrd="0" presId="urn:microsoft.com/office/officeart/2005/8/layout/list1"/>
    <dgm:cxn modelId="{C637D38F-CF66-4D4D-9897-C808E37692F9}" type="presParOf" srcId="{F6EDBC46-070A-4D0A-B906-E7E692371D86}" destId="{1DDEE1AA-A139-4A3E-913F-EC81A9AFEA8D}" srcOrd="5" destOrd="0" presId="urn:microsoft.com/office/officeart/2005/8/layout/list1"/>
    <dgm:cxn modelId="{E9D38E49-CB74-4AD0-AB76-A29BF703FF29}" type="presParOf" srcId="{F6EDBC46-070A-4D0A-B906-E7E692371D86}" destId="{F2FD5093-886E-45C7-89E2-1D897DF5BCC4}" srcOrd="6" destOrd="0" presId="urn:microsoft.com/office/officeart/2005/8/layout/list1"/>
    <dgm:cxn modelId="{675A576E-6707-4FB6-8F8F-5DFEF79AC0B1}" type="presParOf" srcId="{F6EDBC46-070A-4D0A-B906-E7E692371D86}" destId="{1CE1C478-9F4B-4F30-BC8A-237BA38AA810}" srcOrd="7" destOrd="0" presId="urn:microsoft.com/office/officeart/2005/8/layout/list1"/>
    <dgm:cxn modelId="{E03D808B-3A45-4EF0-974D-63DD9BBB0360}" type="presParOf" srcId="{F6EDBC46-070A-4D0A-B906-E7E692371D86}" destId="{3588B349-090A-44DB-AD3D-BFAF6A7EF020}" srcOrd="8" destOrd="0" presId="urn:microsoft.com/office/officeart/2005/8/layout/list1"/>
    <dgm:cxn modelId="{E03C7D32-4DAB-4844-9C3A-0F1EDFAB6FFE}" type="presParOf" srcId="{3588B349-090A-44DB-AD3D-BFAF6A7EF020}" destId="{B08A6EE8-CF2C-4C62-AF34-29E9F4ABDE64}" srcOrd="0" destOrd="0" presId="urn:microsoft.com/office/officeart/2005/8/layout/list1"/>
    <dgm:cxn modelId="{44225B30-A7FF-49BE-9434-A3F8CAD20B9F}" type="presParOf" srcId="{3588B349-090A-44DB-AD3D-BFAF6A7EF020}" destId="{639EC9B7-3B19-4444-823A-DF210AE0C0AC}" srcOrd="1" destOrd="0" presId="urn:microsoft.com/office/officeart/2005/8/layout/list1"/>
    <dgm:cxn modelId="{E882251D-BCD9-4233-8715-99700B605BAC}" type="presParOf" srcId="{F6EDBC46-070A-4D0A-B906-E7E692371D86}" destId="{E2A75C77-0DE8-41F2-976F-B1DDD456E058}" srcOrd="9" destOrd="0" presId="urn:microsoft.com/office/officeart/2005/8/layout/list1"/>
    <dgm:cxn modelId="{E71E5BC3-1816-45AE-A39D-76657F5A9951}" type="presParOf" srcId="{F6EDBC46-070A-4D0A-B906-E7E692371D86}" destId="{7284130E-2751-4715-B501-F86FD51386A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4D2476-D1D5-4D23-AD1A-64A1CD9FAD37}"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3A600E21-11C7-4942-8263-5AD83FBFDF54}">
      <dgm:prSet/>
      <dgm:spPr/>
      <dgm:t>
        <a:bodyPr/>
        <a:lstStyle/>
        <a:p>
          <a:r>
            <a:rPr lang="en-US" b="0" i="0"/>
            <a:t>Remember key concepts</a:t>
          </a:r>
          <a:endParaRPr lang="en-US"/>
        </a:p>
      </dgm:t>
    </dgm:pt>
    <dgm:pt modelId="{1487A8B2-DA80-47C5-9D24-29C2744C5069}" type="parTrans" cxnId="{AE5FAB55-02FD-46FB-B0AF-0ECAF502D01C}">
      <dgm:prSet/>
      <dgm:spPr/>
      <dgm:t>
        <a:bodyPr/>
        <a:lstStyle/>
        <a:p>
          <a:endParaRPr lang="en-US"/>
        </a:p>
      </dgm:t>
    </dgm:pt>
    <dgm:pt modelId="{13D3F216-2F66-486B-A0DD-52F7B6CB2718}" type="sibTrans" cxnId="{AE5FAB55-02FD-46FB-B0AF-0ECAF502D01C}">
      <dgm:prSet/>
      <dgm:spPr/>
      <dgm:t>
        <a:bodyPr/>
        <a:lstStyle/>
        <a:p>
          <a:endParaRPr lang="en-US"/>
        </a:p>
      </dgm:t>
    </dgm:pt>
    <dgm:pt modelId="{D363BBBA-4DDA-46CB-B02D-4F6E72ECE0F8}">
      <dgm:prSet/>
      <dgm:spPr/>
      <dgm:t>
        <a:bodyPr/>
        <a:lstStyle/>
        <a:p>
          <a:r>
            <a:rPr lang="en-US" b="0" i="0"/>
            <a:t>Software platforms</a:t>
          </a:r>
          <a:endParaRPr lang="en-US"/>
        </a:p>
      </dgm:t>
    </dgm:pt>
    <dgm:pt modelId="{40A2C50C-BA31-423E-88D5-5FFAD89253CE}" type="parTrans" cxnId="{EE9025DF-0A5D-46C6-83D7-0C9BF7AB243E}">
      <dgm:prSet/>
      <dgm:spPr/>
      <dgm:t>
        <a:bodyPr/>
        <a:lstStyle/>
        <a:p>
          <a:endParaRPr lang="en-US"/>
        </a:p>
      </dgm:t>
    </dgm:pt>
    <dgm:pt modelId="{95C38D52-CD9A-4718-9E89-98B22F0DAD73}" type="sibTrans" cxnId="{EE9025DF-0A5D-46C6-83D7-0C9BF7AB243E}">
      <dgm:prSet/>
      <dgm:spPr/>
      <dgm:t>
        <a:bodyPr/>
        <a:lstStyle/>
        <a:p>
          <a:endParaRPr lang="en-US"/>
        </a:p>
      </dgm:t>
    </dgm:pt>
    <dgm:pt modelId="{E12BB788-742E-4DFA-9E4F-E3CBFD23DAB9}">
      <dgm:prSet/>
      <dgm:spPr/>
      <dgm:t>
        <a:bodyPr/>
        <a:lstStyle/>
        <a:p>
          <a:r>
            <a:rPr lang="en-US" b="0" i="0"/>
            <a:t>Mobile, desktop,</a:t>
          </a:r>
          <a:r>
            <a:rPr lang="en-US" b="0" i="0" baseline="0"/>
            <a:t> web-based</a:t>
          </a:r>
          <a:endParaRPr lang="en-US"/>
        </a:p>
      </dgm:t>
    </dgm:pt>
    <dgm:pt modelId="{B87F5158-44A1-4296-BD3E-2C0BF6B22C93}" type="parTrans" cxnId="{843733BC-4D4A-4AEC-A366-7679D9161D77}">
      <dgm:prSet/>
      <dgm:spPr/>
      <dgm:t>
        <a:bodyPr/>
        <a:lstStyle/>
        <a:p>
          <a:endParaRPr lang="en-US"/>
        </a:p>
      </dgm:t>
    </dgm:pt>
    <dgm:pt modelId="{B5E7EAFF-2B6E-4A4B-851D-E9245C24369A}" type="sibTrans" cxnId="{843733BC-4D4A-4AEC-A366-7679D9161D77}">
      <dgm:prSet/>
      <dgm:spPr/>
      <dgm:t>
        <a:bodyPr/>
        <a:lstStyle/>
        <a:p>
          <a:endParaRPr lang="en-US"/>
        </a:p>
      </dgm:t>
    </dgm:pt>
    <dgm:pt modelId="{70FDCFB3-5C18-49DC-B645-CFDD08938EE5}">
      <dgm:prSet/>
      <dgm:spPr/>
      <dgm:t>
        <a:bodyPr/>
        <a:lstStyle/>
        <a:p>
          <a:r>
            <a:rPr lang="en-US" b="0" i="0" baseline="0"/>
            <a:t>Designed for different OSs</a:t>
          </a:r>
          <a:endParaRPr lang="en-US"/>
        </a:p>
      </dgm:t>
    </dgm:pt>
    <dgm:pt modelId="{1895B1EE-217F-4687-97C3-A3E00108A27B}" type="parTrans" cxnId="{B3FBC1B0-172D-4A15-8F9A-F1310350E041}">
      <dgm:prSet/>
      <dgm:spPr/>
      <dgm:t>
        <a:bodyPr/>
        <a:lstStyle/>
        <a:p>
          <a:endParaRPr lang="en-US"/>
        </a:p>
      </dgm:t>
    </dgm:pt>
    <dgm:pt modelId="{BE660E8A-CB84-4425-A5FE-9EDA034A3C6B}" type="sibTrans" cxnId="{B3FBC1B0-172D-4A15-8F9A-F1310350E041}">
      <dgm:prSet/>
      <dgm:spPr/>
      <dgm:t>
        <a:bodyPr/>
        <a:lstStyle/>
        <a:p>
          <a:endParaRPr lang="en-US"/>
        </a:p>
      </dgm:t>
    </dgm:pt>
    <dgm:pt modelId="{01123DB8-1CF2-462A-86AF-CD2F4743C1BD}">
      <dgm:prSet/>
      <dgm:spPr/>
      <dgm:t>
        <a:bodyPr/>
        <a:lstStyle/>
        <a:p>
          <a:r>
            <a:rPr lang="en-US" b="0" i="0"/>
            <a:t>Open source vs. commercial</a:t>
          </a:r>
          <a:endParaRPr lang="en-US"/>
        </a:p>
      </dgm:t>
    </dgm:pt>
    <dgm:pt modelId="{3BB8EC06-3911-4395-A0CB-F9BE64FDB5E6}" type="parTrans" cxnId="{C9FDE39C-35F0-4376-96ED-99E51E1B898C}">
      <dgm:prSet/>
      <dgm:spPr/>
      <dgm:t>
        <a:bodyPr/>
        <a:lstStyle/>
        <a:p>
          <a:endParaRPr lang="en-US"/>
        </a:p>
      </dgm:t>
    </dgm:pt>
    <dgm:pt modelId="{6A1E31CE-2D89-4A96-9D83-4FC026B4906D}" type="sibTrans" cxnId="{C9FDE39C-35F0-4376-96ED-99E51E1B898C}">
      <dgm:prSet/>
      <dgm:spPr/>
      <dgm:t>
        <a:bodyPr/>
        <a:lstStyle/>
        <a:p>
          <a:endParaRPr lang="en-US"/>
        </a:p>
      </dgm:t>
    </dgm:pt>
    <dgm:pt modelId="{7862323B-720C-4DF5-852C-FC8EFA2E8636}">
      <dgm:prSet/>
      <dgm:spPr/>
      <dgm:t>
        <a:bodyPr/>
        <a:lstStyle/>
        <a:p>
          <a:r>
            <a:rPr lang="en-US" b="0" i="0"/>
            <a:t>File</a:t>
          </a:r>
          <a:r>
            <a:rPr lang="en-US" b="0" i="0" baseline="0"/>
            <a:t> extensions</a:t>
          </a:r>
          <a:endParaRPr lang="en-US"/>
        </a:p>
      </dgm:t>
    </dgm:pt>
    <dgm:pt modelId="{6195BB49-D4CB-4E68-AA77-CCBDB06AC038}" type="parTrans" cxnId="{88E20CE2-98F6-4707-8C76-A136CC391809}">
      <dgm:prSet/>
      <dgm:spPr/>
      <dgm:t>
        <a:bodyPr/>
        <a:lstStyle/>
        <a:p>
          <a:endParaRPr lang="en-US"/>
        </a:p>
      </dgm:t>
    </dgm:pt>
    <dgm:pt modelId="{1EFFA3FD-160E-42F1-8C13-75B8CC5FEBEC}" type="sibTrans" cxnId="{88E20CE2-98F6-4707-8C76-A136CC391809}">
      <dgm:prSet/>
      <dgm:spPr/>
      <dgm:t>
        <a:bodyPr/>
        <a:lstStyle/>
        <a:p>
          <a:endParaRPr lang="en-US"/>
        </a:p>
      </dgm:t>
    </dgm:pt>
    <dgm:pt modelId="{167D4724-9AE0-477F-8375-15BF475C6D7E}">
      <dgm:prSet/>
      <dgm:spPr/>
      <dgm:t>
        <a:bodyPr/>
        <a:lstStyle/>
        <a:p>
          <a:r>
            <a:rPr lang="en-US" b="0" i="0"/>
            <a:t>.exe</a:t>
          </a:r>
          <a:endParaRPr lang="en-US"/>
        </a:p>
      </dgm:t>
    </dgm:pt>
    <dgm:pt modelId="{4184231E-842A-4036-BE7C-E1A1C305715C}" type="parTrans" cxnId="{611AAD3E-21A4-4602-AD93-E987A5035C87}">
      <dgm:prSet/>
      <dgm:spPr/>
      <dgm:t>
        <a:bodyPr/>
        <a:lstStyle/>
        <a:p>
          <a:endParaRPr lang="en-US"/>
        </a:p>
      </dgm:t>
    </dgm:pt>
    <dgm:pt modelId="{58C5BA96-E443-49B3-A198-AADBA954C530}" type="sibTrans" cxnId="{611AAD3E-21A4-4602-AD93-E987A5035C87}">
      <dgm:prSet/>
      <dgm:spPr/>
      <dgm:t>
        <a:bodyPr/>
        <a:lstStyle/>
        <a:p>
          <a:endParaRPr lang="en-US"/>
        </a:p>
      </dgm:t>
    </dgm:pt>
    <dgm:pt modelId="{5F8D0507-2F92-4F78-BF8E-C08F6D9920DD}">
      <dgm:prSet/>
      <dgm:spPr/>
      <dgm:t>
        <a:bodyPr/>
        <a:lstStyle/>
        <a:p>
          <a:r>
            <a:rPr lang="en-US" b="0" i="0"/>
            <a:t>.msi</a:t>
          </a:r>
          <a:endParaRPr lang="en-US"/>
        </a:p>
      </dgm:t>
    </dgm:pt>
    <dgm:pt modelId="{148FB55D-6420-4BA6-8F23-AB5573E94A88}" type="parTrans" cxnId="{6298110A-7CA3-4F15-BA2A-418692245E2F}">
      <dgm:prSet/>
      <dgm:spPr/>
      <dgm:t>
        <a:bodyPr/>
        <a:lstStyle/>
        <a:p>
          <a:endParaRPr lang="en-US"/>
        </a:p>
      </dgm:t>
    </dgm:pt>
    <dgm:pt modelId="{B3DC9D7D-2DC0-4F77-8FBC-F3AC7C34F27B}" type="sibTrans" cxnId="{6298110A-7CA3-4F15-BA2A-418692245E2F}">
      <dgm:prSet/>
      <dgm:spPr/>
      <dgm:t>
        <a:bodyPr/>
        <a:lstStyle/>
        <a:p>
          <a:endParaRPr lang="en-US"/>
        </a:p>
      </dgm:t>
    </dgm:pt>
    <dgm:pt modelId="{DD29ECE8-824F-448D-B603-D2157997774B}">
      <dgm:prSet/>
      <dgm:spPr/>
      <dgm:t>
        <a:bodyPr/>
        <a:lstStyle/>
        <a:p>
          <a:r>
            <a:rPr lang="en-US" b="0" i="0"/>
            <a:t>.app</a:t>
          </a:r>
          <a:endParaRPr lang="en-US"/>
        </a:p>
      </dgm:t>
    </dgm:pt>
    <dgm:pt modelId="{5A29738A-BFC6-4375-A8F2-D2E2D00E01E8}" type="parTrans" cxnId="{139E0DCB-0AD5-460B-AC8C-C64A79779DBB}">
      <dgm:prSet/>
      <dgm:spPr/>
      <dgm:t>
        <a:bodyPr/>
        <a:lstStyle/>
        <a:p>
          <a:endParaRPr lang="en-US"/>
        </a:p>
      </dgm:t>
    </dgm:pt>
    <dgm:pt modelId="{D6573F5B-4D26-4119-B6BC-5CC13E63369B}" type="sibTrans" cxnId="{139E0DCB-0AD5-460B-AC8C-C64A79779DBB}">
      <dgm:prSet/>
      <dgm:spPr/>
      <dgm:t>
        <a:bodyPr/>
        <a:lstStyle/>
        <a:p>
          <a:endParaRPr lang="en-US"/>
        </a:p>
      </dgm:t>
    </dgm:pt>
    <dgm:pt modelId="{32DB6BD4-F2F6-4B80-8B6B-61FFB2A95CD4}">
      <dgm:prSet/>
      <dgm:spPr/>
      <dgm:t>
        <a:bodyPr/>
        <a:lstStyle/>
        <a:p>
          <a:r>
            <a:rPr lang="en-US" b="0" i="0"/>
            <a:t>.bat</a:t>
          </a:r>
          <a:endParaRPr lang="en-US"/>
        </a:p>
      </dgm:t>
    </dgm:pt>
    <dgm:pt modelId="{29B0DBFA-1CD5-440D-A3FF-7A236E7634C3}" type="parTrans" cxnId="{C5D29672-5246-4EB1-B569-0426E9E6E14D}">
      <dgm:prSet/>
      <dgm:spPr/>
      <dgm:t>
        <a:bodyPr/>
        <a:lstStyle/>
        <a:p>
          <a:endParaRPr lang="en-US"/>
        </a:p>
      </dgm:t>
    </dgm:pt>
    <dgm:pt modelId="{079E05EB-11FB-477B-8E93-96C8196B64E4}" type="sibTrans" cxnId="{C5D29672-5246-4EB1-B569-0426E9E6E14D}">
      <dgm:prSet/>
      <dgm:spPr/>
      <dgm:t>
        <a:bodyPr/>
        <a:lstStyle/>
        <a:p>
          <a:endParaRPr lang="en-US"/>
        </a:p>
      </dgm:t>
    </dgm:pt>
    <dgm:pt modelId="{30376615-86E3-454A-85C9-7D64233E540B}">
      <dgm:prSet/>
      <dgm:spPr/>
      <dgm:t>
        <a:bodyPr/>
        <a:lstStyle/>
        <a:p>
          <a:r>
            <a:rPr lang="en-US" b="0" i="0"/>
            <a:t>.scexe</a:t>
          </a:r>
          <a:endParaRPr lang="en-US"/>
        </a:p>
      </dgm:t>
    </dgm:pt>
    <dgm:pt modelId="{1EA96E41-08D7-44A6-BE57-3DE6A6409C26}" type="parTrans" cxnId="{4598BC20-4F95-4D9D-967B-F236892B2CA3}">
      <dgm:prSet/>
      <dgm:spPr/>
      <dgm:t>
        <a:bodyPr/>
        <a:lstStyle/>
        <a:p>
          <a:endParaRPr lang="en-US"/>
        </a:p>
      </dgm:t>
    </dgm:pt>
    <dgm:pt modelId="{9F4EE1E8-1CA0-43F7-8DB6-907B07022B48}" type="sibTrans" cxnId="{4598BC20-4F95-4D9D-967B-F236892B2CA3}">
      <dgm:prSet/>
      <dgm:spPr/>
      <dgm:t>
        <a:bodyPr/>
        <a:lstStyle/>
        <a:p>
          <a:endParaRPr lang="en-US"/>
        </a:p>
      </dgm:t>
    </dgm:pt>
    <dgm:pt modelId="{296025C5-6B8B-4E0A-97CF-55A51C30C071}" type="pres">
      <dgm:prSet presAssocID="{0E4D2476-D1D5-4D23-AD1A-64A1CD9FAD37}" presName="linear" presStyleCnt="0">
        <dgm:presLayoutVars>
          <dgm:dir/>
          <dgm:animLvl val="lvl"/>
          <dgm:resizeHandles val="exact"/>
        </dgm:presLayoutVars>
      </dgm:prSet>
      <dgm:spPr/>
    </dgm:pt>
    <dgm:pt modelId="{73BEC005-6AB3-4FA0-9D6F-AD375D3CA98C}" type="pres">
      <dgm:prSet presAssocID="{3A600E21-11C7-4942-8263-5AD83FBFDF54}" presName="parentLin" presStyleCnt="0"/>
      <dgm:spPr/>
    </dgm:pt>
    <dgm:pt modelId="{99F3C819-B89F-4A76-BD3F-C03338D7A237}" type="pres">
      <dgm:prSet presAssocID="{3A600E21-11C7-4942-8263-5AD83FBFDF54}" presName="parentLeftMargin" presStyleLbl="node1" presStyleIdx="0" presStyleCnt="2"/>
      <dgm:spPr/>
    </dgm:pt>
    <dgm:pt modelId="{BC1611F9-BA76-4122-BB1F-D7D5325D2106}" type="pres">
      <dgm:prSet presAssocID="{3A600E21-11C7-4942-8263-5AD83FBFDF54}" presName="parentText" presStyleLbl="node1" presStyleIdx="0" presStyleCnt="2">
        <dgm:presLayoutVars>
          <dgm:chMax val="0"/>
          <dgm:bulletEnabled val="1"/>
        </dgm:presLayoutVars>
      </dgm:prSet>
      <dgm:spPr/>
    </dgm:pt>
    <dgm:pt modelId="{63017454-51F3-4656-A30B-426DB67BC61A}" type="pres">
      <dgm:prSet presAssocID="{3A600E21-11C7-4942-8263-5AD83FBFDF54}" presName="negativeSpace" presStyleCnt="0"/>
      <dgm:spPr/>
    </dgm:pt>
    <dgm:pt modelId="{FCD6CFF2-3CFA-4C7C-A46F-5CAF06F8242A}" type="pres">
      <dgm:prSet presAssocID="{3A600E21-11C7-4942-8263-5AD83FBFDF54}" presName="childText" presStyleLbl="conFgAcc1" presStyleIdx="0" presStyleCnt="2">
        <dgm:presLayoutVars>
          <dgm:bulletEnabled val="1"/>
        </dgm:presLayoutVars>
      </dgm:prSet>
      <dgm:spPr/>
    </dgm:pt>
    <dgm:pt modelId="{E05F0B32-166B-4F26-BAF3-14D20C1A16E0}" type="pres">
      <dgm:prSet presAssocID="{13D3F216-2F66-486B-A0DD-52F7B6CB2718}" presName="spaceBetweenRectangles" presStyleCnt="0"/>
      <dgm:spPr/>
    </dgm:pt>
    <dgm:pt modelId="{1FB0E893-3BD9-4C56-ABA2-73080E8F1223}" type="pres">
      <dgm:prSet presAssocID="{7862323B-720C-4DF5-852C-FC8EFA2E8636}" presName="parentLin" presStyleCnt="0"/>
      <dgm:spPr/>
    </dgm:pt>
    <dgm:pt modelId="{7245D211-C3C7-4F8E-A31D-973E508B4E8D}" type="pres">
      <dgm:prSet presAssocID="{7862323B-720C-4DF5-852C-FC8EFA2E8636}" presName="parentLeftMargin" presStyleLbl="node1" presStyleIdx="0" presStyleCnt="2"/>
      <dgm:spPr/>
    </dgm:pt>
    <dgm:pt modelId="{2B1D5FB5-CA91-41DC-BBEF-7E47CBF21F85}" type="pres">
      <dgm:prSet presAssocID="{7862323B-720C-4DF5-852C-FC8EFA2E8636}" presName="parentText" presStyleLbl="node1" presStyleIdx="1" presStyleCnt="2">
        <dgm:presLayoutVars>
          <dgm:chMax val="0"/>
          <dgm:bulletEnabled val="1"/>
        </dgm:presLayoutVars>
      </dgm:prSet>
      <dgm:spPr/>
    </dgm:pt>
    <dgm:pt modelId="{D5AB32FC-30A0-4C82-97C5-575639F6F0C9}" type="pres">
      <dgm:prSet presAssocID="{7862323B-720C-4DF5-852C-FC8EFA2E8636}" presName="negativeSpace" presStyleCnt="0"/>
      <dgm:spPr/>
    </dgm:pt>
    <dgm:pt modelId="{437E9EFB-6D02-4EC6-BB73-C4199E7C7088}" type="pres">
      <dgm:prSet presAssocID="{7862323B-720C-4DF5-852C-FC8EFA2E8636}" presName="childText" presStyleLbl="conFgAcc1" presStyleIdx="1" presStyleCnt="2">
        <dgm:presLayoutVars>
          <dgm:bulletEnabled val="1"/>
        </dgm:presLayoutVars>
      </dgm:prSet>
      <dgm:spPr/>
    </dgm:pt>
  </dgm:ptLst>
  <dgm:cxnLst>
    <dgm:cxn modelId="{45449D08-33B2-43DF-B42A-6FA6CCB8025F}" type="presOf" srcId="{70FDCFB3-5C18-49DC-B645-CFDD08938EE5}" destId="{FCD6CFF2-3CFA-4C7C-A46F-5CAF06F8242A}" srcOrd="0" destOrd="2" presId="urn:microsoft.com/office/officeart/2005/8/layout/list1"/>
    <dgm:cxn modelId="{6298110A-7CA3-4F15-BA2A-418692245E2F}" srcId="{7862323B-720C-4DF5-852C-FC8EFA2E8636}" destId="{5F8D0507-2F92-4F78-BF8E-C08F6D9920DD}" srcOrd="1" destOrd="0" parTransId="{148FB55D-6420-4BA6-8F23-AB5573E94A88}" sibTransId="{B3DC9D7D-2DC0-4F77-8FBC-F3AC7C34F27B}"/>
    <dgm:cxn modelId="{2EC5070B-CDC8-4022-9616-9C04A2E1076C}" type="presOf" srcId="{3A600E21-11C7-4942-8263-5AD83FBFDF54}" destId="{99F3C819-B89F-4A76-BD3F-C03338D7A237}" srcOrd="0" destOrd="0" presId="urn:microsoft.com/office/officeart/2005/8/layout/list1"/>
    <dgm:cxn modelId="{7E2F670F-3035-4712-86F1-5FA7556F764F}" type="presOf" srcId="{01123DB8-1CF2-462A-86AF-CD2F4743C1BD}" destId="{FCD6CFF2-3CFA-4C7C-A46F-5CAF06F8242A}" srcOrd="0" destOrd="3" presId="urn:microsoft.com/office/officeart/2005/8/layout/list1"/>
    <dgm:cxn modelId="{4598BC20-4F95-4D9D-967B-F236892B2CA3}" srcId="{7862323B-720C-4DF5-852C-FC8EFA2E8636}" destId="{30376615-86E3-454A-85C9-7D64233E540B}" srcOrd="4" destOrd="0" parTransId="{1EA96E41-08D7-44A6-BE57-3DE6A6409C26}" sibTransId="{9F4EE1E8-1CA0-43F7-8DB6-907B07022B48}"/>
    <dgm:cxn modelId="{33E21F3A-EA1C-4C7C-BBFD-904F45D734E3}" type="presOf" srcId="{7862323B-720C-4DF5-852C-FC8EFA2E8636}" destId="{2B1D5FB5-CA91-41DC-BBEF-7E47CBF21F85}" srcOrd="1" destOrd="0" presId="urn:microsoft.com/office/officeart/2005/8/layout/list1"/>
    <dgm:cxn modelId="{611AAD3E-21A4-4602-AD93-E987A5035C87}" srcId="{7862323B-720C-4DF5-852C-FC8EFA2E8636}" destId="{167D4724-9AE0-477F-8375-15BF475C6D7E}" srcOrd="0" destOrd="0" parTransId="{4184231E-842A-4036-BE7C-E1A1C305715C}" sibTransId="{58C5BA96-E443-49B3-A198-AADBA954C530}"/>
    <dgm:cxn modelId="{1795CE66-182E-4BA8-993E-9F2A3EEBB558}" type="presOf" srcId="{5F8D0507-2F92-4F78-BF8E-C08F6D9920DD}" destId="{437E9EFB-6D02-4EC6-BB73-C4199E7C7088}" srcOrd="0" destOrd="1" presId="urn:microsoft.com/office/officeart/2005/8/layout/list1"/>
    <dgm:cxn modelId="{C5D29672-5246-4EB1-B569-0426E9E6E14D}" srcId="{7862323B-720C-4DF5-852C-FC8EFA2E8636}" destId="{32DB6BD4-F2F6-4B80-8B6B-61FFB2A95CD4}" srcOrd="3" destOrd="0" parTransId="{29B0DBFA-1CD5-440D-A3FF-7A236E7634C3}" sibTransId="{079E05EB-11FB-477B-8E93-96C8196B64E4}"/>
    <dgm:cxn modelId="{AE5FAB55-02FD-46FB-B0AF-0ECAF502D01C}" srcId="{0E4D2476-D1D5-4D23-AD1A-64A1CD9FAD37}" destId="{3A600E21-11C7-4942-8263-5AD83FBFDF54}" srcOrd="0" destOrd="0" parTransId="{1487A8B2-DA80-47C5-9D24-29C2744C5069}" sibTransId="{13D3F216-2F66-486B-A0DD-52F7B6CB2718}"/>
    <dgm:cxn modelId="{4E132788-F9C8-430F-B792-725D0FD2009B}" type="presOf" srcId="{7862323B-720C-4DF5-852C-FC8EFA2E8636}" destId="{7245D211-C3C7-4F8E-A31D-973E508B4E8D}" srcOrd="0" destOrd="0" presId="urn:microsoft.com/office/officeart/2005/8/layout/list1"/>
    <dgm:cxn modelId="{492E829B-FC9A-4C0D-BF97-D12A186C6A68}" type="presOf" srcId="{167D4724-9AE0-477F-8375-15BF475C6D7E}" destId="{437E9EFB-6D02-4EC6-BB73-C4199E7C7088}" srcOrd="0" destOrd="0" presId="urn:microsoft.com/office/officeart/2005/8/layout/list1"/>
    <dgm:cxn modelId="{C9FDE39C-35F0-4376-96ED-99E51E1B898C}" srcId="{3A600E21-11C7-4942-8263-5AD83FBFDF54}" destId="{01123DB8-1CF2-462A-86AF-CD2F4743C1BD}" srcOrd="1" destOrd="0" parTransId="{3BB8EC06-3911-4395-A0CB-F9BE64FDB5E6}" sibTransId="{6A1E31CE-2D89-4A96-9D83-4FC026B4906D}"/>
    <dgm:cxn modelId="{10B3D6A6-4370-4412-88B0-A199F2AD1FC8}" type="presOf" srcId="{D363BBBA-4DDA-46CB-B02D-4F6E72ECE0F8}" destId="{FCD6CFF2-3CFA-4C7C-A46F-5CAF06F8242A}" srcOrd="0" destOrd="0" presId="urn:microsoft.com/office/officeart/2005/8/layout/list1"/>
    <dgm:cxn modelId="{B3FBC1B0-172D-4A15-8F9A-F1310350E041}" srcId="{D363BBBA-4DDA-46CB-B02D-4F6E72ECE0F8}" destId="{70FDCFB3-5C18-49DC-B645-CFDD08938EE5}" srcOrd="1" destOrd="0" parTransId="{1895B1EE-217F-4687-97C3-A3E00108A27B}" sibTransId="{BE660E8A-CB84-4425-A5FE-9EDA034A3C6B}"/>
    <dgm:cxn modelId="{2E00EBB4-94FD-4696-B921-2CCA1B7CA3F6}" type="presOf" srcId="{32DB6BD4-F2F6-4B80-8B6B-61FFB2A95CD4}" destId="{437E9EFB-6D02-4EC6-BB73-C4199E7C7088}" srcOrd="0" destOrd="3" presId="urn:microsoft.com/office/officeart/2005/8/layout/list1"/>
    <dgm:cxn modelId="{6C566FB8-9F03-4DAA-AAFE-7A813EF14E0D}" type="presOf" srcId="{30376615-86E3-454A-85C9-7D64233E540B}" destId="{437E9EFB-6D02-4EC6-BB73-C4199E7C7088}" srcOrd="0" destOrd="4" presId="urn:microsoft.com/office/officeart/2005/8/layout/list1"/>
    <dgm:cxn modelId="{79BBBBB9-4998-4ECD-A1D5-1D36C9E8BE99}" type="presOf" srcId="{E12BB788-742E-4DFA-9E4F-E3CBFD23DAB9}" destId="{FCD6CFF2-3CFA-4C7C-A46F-5CAF06F8242A}" srcOrd="0" destOrd="1" presId="urn:microsoft.com/office/officeart/2005/8/layout/list1"/>
    <dgm:cxn modelId="{DD67D8B9-2238-4172-9627-651CE1B8113F}" type="presOf" srcId="{DD29ECE8-824F-448D-B603-D2157997774B}" destId="{437E9EFB-6D02-4EC6-BB73-C4199E7C7088}" srcOrd="0" destOrd="2" presId="urn:microsoft.com/office/officeart/2005/8/layout/list1"/>
    <dgm:cxn modelId="{843733BC-4D4A-4AEC-A366-7679D9161D77}" srcId="{D363BBBA-4DDA-46CB-B02D-4F6E72ECE0F8}" destId="{E12BB788-742E-4DFA-9E4F-E3CBFD23DAB9}" srcOrd="0" destOrd="0" parTransId="{B87F5158-44A1-4296-BD3E-2C0BF6B22C93}" sibTransId="{B5E7EAFF-2B6E-4A4B-851D-E9245C24369A}"/>
    <dgm:cxn modelId="{139E0DCB-0AD5-460B-AC8C-C64A79779DBB}" srcId="{7862323B-720C-4DF5-852C-FC8EFA2E8636}" destId="{DD29ECE8-824F-448D-B603-D2157997774B}" srcOrd="2" destOrd="0" parTransId="{5A29738A-BFC6-4375-A8F2-D2E2D00E01E8}" sibTransId="{D6573F5B-4D26-4119-B6BC-5CC13E63369B}"/>
    <dgm:cxn modelId="{EE9025DF-0A5D-46C6-83D7-0C9BF7AB243E}" srcId="{3A600E21-11C7-4942-8263-5AD83FBFDF54}" destId="{D363BBBA-4DDA-46CB-B02D-4F6E72ECE0F8}" srcOrd="0" destOrd="0" parTransId="{40A2C50C-BA31-423E-88D5-5FFAD89253CE}" sibTransId="{95C38D52-CD9A-4718-9E89-98B22F0DAD73}"/>
    <dgm:cxn modelId="{88E20CE2-98F6-4707-8C76-A136CC391809}" srcId="{0E4D2476-D1D5-4D23-AD1A-64A1CD9FAD37}" destId="{7862323B-720C-4DF5-852C-FC8EFA2E8636}" srcOrd="1" destOrd="0" parTransId="{6195BB49-D4CB-4E68-AA77-CCBDB06AC038}" sibTransId="{1EFFA3FD-160E-42F1-8C13-75B8CC5FEBEC}"/>
    <dgm:cxn modelId="{AACC9BE7-622C-49E1-B18E-3215270ABAD3}" type="presOf" srcId="{0E4D2476-D1D5-4D23-AD1A-64A1CD9FAD37}" destId="{296025C5-6B8B-4E0A-97CF-55A51C30C071}" srcOrd="0" destOrd="0" presId="urn:microsoft.com/office/officeart/2005/8/layout/list1"/>
    <dgm:cxn modelId="{16FFE4EB-B867-4673-89B9-4BD758D7C77C}" type="presOf" srcId="{3A600E21-11C7-4942-8263-5AD83FBFDF54}" destId="{BC1611F9-BA76-4122-BB1F-D7D5325D2106}" srcOrd="1" destOrd="0" presId="urn:microsoft.com/office/officeart/2005/8/layout/list1"/>
    <dgm:cxn modelId="{D504CCAC-26BB-46D0-B7F2-F8ACF33E142C}" type="presParOf" srcId="{296025C5-6B8B-4E0A-97CF-55A51C30C071}" destId="{73BEC005-6AB3-4FA0-9D6F-AD375D3CA98C}" srcOrd="0" destOrd="0" presId="urn:microsoft.com/office/officeart/2005/8/layout/list1"/>
    <dgm:cxn modelId="{9F9EEC17-323E-4026-9D7A-3D7CABB49F32}" type="presParOf" srcId="{73BEC005-6AB3-4FA0-9D6F-AD375D3CA98C}" destId="{99F3C819-B89F-4A76-BD3F-C03338D7A237}" srcOrd="0" destOrd="0" presId="urn:microsoft.com/office/officeart/2005/8/layout/list1"/>
    <dgm:cxn modelId="{3ACF1998-0EF2-4390-84D6-916C3852F5CB}" type="presParOf" srcId="{73BEC005-6AB3-4FA0-9D6F-AD375D3CA98C}" destId="{BC1611F9-BA76-4122-BB1F-D7D5325D2106}" srcOrd="1" destOrd="0" presId="urn:microsoft.com/office/officeart/2005/8/layout/list1"/>
    <dgm:cxn modelId="{4AF98B34-8E94-4D67-975A-3F097A66FEE1}" type="presParOf" srcId="{296025C5-6B8B-4E0A-97CF-55A51C30C071}" destId="{63017454-51F3-4656-A30B-426DB67BC61A}" srcOrd="1" destOrd="0" presId="urn:microsoft.com/office/officeart/2005/8/layout/list1"/>
    <dgm:cxn modelId="{2E7D8458-0D49-45AC-B59A-EB6F556DF4E3}" type="presParOf" srcId="{296025C5-6B8B-4E0A-97CF-55A51C30C071}" destId="{FCD6CFF2-3CFA-4C7C-A46F-5CAF06F8242A}" srcOrd="2" destOrd="0" presId="urn:microsoft.com/office/officeart/2005/8/layout/list1"/>
    <dgm:cxn modelId="{2E0A5AB2-DAE9-4ADA-B4D7-BE0C2291CC89}" type="presParOf" srcId="{296025C5-6B8B-4E0A-97CF-55A51C30C071}" destId="{E05F0B32-166B-4F26-BAF3-14D20C1A16E0}" srcOrd="3" destOrd="0" presId="urn:microsoft.com/office/officeart/2005/8/layout/list1"/>
    <dgm:cxn modelId="{FC61F4EA-B2A3-4882-A036-9E02708DCE8B}" type="presParOf" srcId="{296025C5-6B8B-4E0A-97CF-55A51C30C071}" destId="{1FB0E893-3BD9-4C56-ABA2-73080E8F1223}" srcOrd="4" destOrd="0" presId="urn:microsoft.com/office/officeart/2005/8/layout/list1"/>
    <dgm:cxn modelId="{F4CB1CA1-8164-4BE7-B71F-ABDD6ACE0D2C}" type="presParOf" srcId="{1FB0E893-3BD9-4C56-ABA2-73080E8F1223}" destId="{7245D211-C3C7-4F8E-A31D-973E508B4E8D}" srcOrd="0" destOrd="0" presId="urn:microsoft.com/office/officeart/2005/8/layout/list1"/>
    <dgm:cxn modelId="{0F34F96D-F39A-4E06-A106-4D89C137E5EC}" type="presParOf" srcId="{1FB0E893-3BD9-4C56-ABA2-73080E8F1223}" destId="{2B1D5FB5-CA91-41DC-BBEF-7E47CBF21F85}" srcOrd="1" destOrd="0" presId="urn:microsoft.com/office/officeart/2005/8/layout/list1"/>
    <dgm:cxn modelId="{F715CCBD-732B-4C55-A318-1C3B4E23EA0F}" type="presParOf" srcId="{296025C5-6B8B-4E0A-97CF-55A51C30C071}" destId="{D5AB32FC-30A0-4C82-97C5-575639F6F0C9}" srcOrd="5" destOrd="0" presId="urn:microsoft.com/office/officeart/2005/8/layout/list1"/>
    <dgm:cxn modelId="{F1414D1C-3A15-492D-97F2-54F4F499CD5A}" type="presParOf" srcId="{296025C5-6B8B-4E0A-97CF-55A51C30C071}" destId="{437E9EFB-6D02-4EC6-BB73-C4199E7C7088}"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3F40C-1164-4FFD-BEA7-48B27F0AEF7F}">
      <dsp:nvSpPr>
        <dsp:cNvPr id="0" name=""/>
        <dsp:cNvSpPr/>
      </dsp:nvSpPr>
      <dsp:spPr>
        <a:xfrm>
          <a:off x="0" y="501549"/>
          <a:ext cx="7219037" cy="9259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06744-92A4-49EB-841D-E11545506F72}">
      <dsp:nvSpPr>
        <dsp:cNvPr id="0" name=""/>
        <dsp:cNvSpPr/>
      </dsp:nvSpPr>
      <dsp:spPr>
        <a:xfrm>
          <a:off x="280096" y="709886"/>
          <a:ext cx="509266" cy="5092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C7DC96-E83E-4C4D-91D9-200CB280673F}">
      <dsp:nvSpPr>
        <dsp:cNvPr id="0" name=""/>
        <dsp:cNvSpPr/>
      </dsp:nvSpPr>
      <dsp:spPr>
        <a:xfrm>
          <a:off x="1069458" y="501549"/>
          <a:ext cx="3248566" cy="92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95" tIns="97995" rIns="97995" bIns="97995" numCol="1" spcCol="1270" anchor="ctr" anchorCtr="0">
          <a:noAutofit/>
        </a:bodyPr>
        <a:lstStyle/>
        <a:p>
          <a:pPr marL="0" lvl="0" indent="0" algn="l" defTabSz="755650">
            <a:lnSpc>
              <a:spcPct val="90000"/>
            </a:lnSpc>
            <a:spcBef>
              <a:spcPct val="0"/>
            </a:spcBef>
            <a:spcAft>
              <a:spcPct val="35000"/>
            </a:spcAft>
            <a:buNone/>
          </a:pPr>
          <a:r>
            <a:rPr lang="en-US" sz="1700" b="0" i="0" kern="1200"/>
            <a:t>Software platforms – what does the software work on?</a:t>
          </a:r>
          <a:endParaRPr lang="en-US" sz="1700" kern="1200"/>
        </a:p>
      </dsp:txBody>
      <dsp:txXfrm>
        <a:off x="1069458" y="501549"/>
        <a:ext cx="3248566" cy="925938"/>
      </dsp:txXfrm>
    </dsp:sp>
    <dsp:sp modelId="{0EE453A9-F10E-4B13-A801-4BBDBCC5AD0B}">
      <dsp:nvSpPr>
        <dsp:cNvPr id="0" name=""/>
        <dsp:cNvSpPr/>
      </dsp:nvSpPr>
      <dsp:spPr>
        <a:xfrm>
          <a:off x="4318025" y="501549"/>
          <a:ext cx="2901011" cy="92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95" tIns="97995" rIns="97995" bIns="97995" numCol="1" spcCol="1270" anchor="ctr" anchorCtr="0">
          <a:noAutofit/>
        </a:bodyPr>
        <a:lstStyle/>
        <a:p>
          <a:pPr marL="0" lvl="0" indent="0" algn="l" defTabSz="577850">
            <a:lnSpc>
              <a:spcPct val="90000"/>
            </a:lnSpc>
            <a:spcBef>
              <a:spcPct val="0"/>
            </a:spcBef>
            <a:spcAft>
              <a:spcPct val="35000"/>
            </a:spcAft>
            <a:buNone/>
          </a:pPr>
          <a:r>
            <a:rPr lang="en-US" sz="1300" b="0" i="0" kern="1200"/>
            <a:t>Single platform</a:t>
          </a:r>
          <a:endParaRPr lang="en-US" sz="1300" kern="1200"/>
        </a:p>
        <a:p>
          <a:pPr marL="0" lvl="0" indent="0" algn="l" defTabSz="577850">
            <a:lnSpc>
              <a:spcPct val="90000"/>
            </a:lnSpc>
            <a:spcBef>
              <a:spcPct val="0"/>
            </a:spcBef>
            <a:spcAft>
              <a:spcPct val="35000"/>
            </a:spcAft>
            <a:buNone/>
          </a:pPr>
          <a:r>
            <a:rPr lang="en-US" sz="1300" b="0" i="0" kern="1200"/>
            <a:t>Cross-platform</a:t>
          </a:r>
          <a:endParaRPr lang="en-US" sz="1300" kern="1200"/>
        </a:p>
      </dsp:txBody>
      <dsp:txXfrm>
        <a:off x="4318025" y="501549"/>
        <a:ext cx="2901011" cy="925938"/>
      </dsp:txXfrm>
    </dsp:sp>
    <dsp:sp modelId="{C0038531-1865-44AB-8E6A-B76D96EBA61B}">
      <dsp:nvSpPr>
        <dsp:cNvPr id="0" name=""/>
        <dsp:cNvSpPr/>
      </dsp:nvSpPr>
      <dsp:spPr>
        <a:xfrm>
          <a:off x="0" y="1658972"/>
          <a:ext cx="7219037" cy="9259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E64D3A-6E21-4B4E-B6CC-64C7D796A869}">
      <dsp:nvSpPr>
        <dsp:cNvPr id="0" name=""/>
        <dsp:cNvSpPr/>
      </dsp:nvSpPr>
      <dsp:spPr>
        <a:xfrm>
          <a:off x="280096" y="1867308"/>
          <a:ext cx="509266" cy="5092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FA68A0-712E-46FC-8FE3-A44C48745951}">
      <dsp:nvSpPr>
        <dsp:cNvPr id="0" name=""/>
        <dsp:cNvSpPr/>
      </dsp:nvSpPr>
      <dsp:spPr>
        <a:xfrm>
          <a:off x="1069458" y="1658972"/>
          <a:ext cx="3248566" cy="92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95" tIns="97995" rIns="97995" bIns="97995" numCol="1" spcCol="1270" anchor="ctr" anchorCtr="0">
          <a:noAutofit/>
        </a:bodyPr>
        <a:lstStyle/>
        <a:p>
          <a:pPr marL="0" lvl="0" indent="0" algn="l" defTabSz="755650">
            <a:lnSpc>
              <a:spcPct val="90000"/>
            </a:lnSpc>
            <a:spcBef>
              <a:spcPct val="0"/>
            </a:spcBef>
            <a:spcAft>
              <a:spcPct val="35000"/>
            </a:spcAft>
            <a:buNone/>
          </a:pPr>
          <a:r>
            <a:rPr lang="en-US" sz="1700" b="0" i="0" kern="1200"/>
            <a:t>Delivery methods</a:t>
          </a:r>
          <a:endParaRPr lang="en-US" sz="1700" kern="1200"/>
        </a:p>
      </dsp:txBody>
      <dsp:txXfrm>
        <a:off x="1069458" y="1658972"/>
        <a:ext cx="3248566" cy="925938"/>
      </dsp:txXfrm>
    </dsp:sp>
    <dsp:sp modelId="{E531C006-2D54-4334-8216-62CB948900B2}">
      <dsp:nvSpPr>
        <dsp:cNvPr id="0" name=""/>
        <dsp:cNvSpPr/>
      </dsp:nvSpPr>
      <dsp:spPr>
        <a:xfrm>
          <a:off x="4318025" y="1658972"/>
          <a:ext cx="2901011" cy="92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95" tIns="97995" rIns="97995" bIns="97995" numCol="1" spcCol="1270" anchor="ctr" anchorCtr="0">
          <a:noAutofit/>
        </a:bodyPr>
        <a:lstStyle/>
        <a:p>
          <a:pPr marL="0" lvl="0" indent="0" algn="l" defTabSz="577850">
            <a:lnSpc>
              <a:spcPct val="90000"/>
            </a:lnSpc>
            <a:spcBef>
              <a:spcPct val="0"/>
            </a:spcBef>
            <a:spcAft>
              <a:spcPct val="35000"/>
            </a:spcAft>
            <a:buNone/>
          </a:pPr>
          <a:r>
            <a:rPr lang="en-US" sz="1300" b="0" i="0" kern="1200"/>
            <a:t>Locally installed</a:t>
          </a:r>
          <a:endParaRPr lang="en-US" sz="1300" kern="1200"/>
        </a:p>
        <a:p>
          <a:pPr marL="0" lvl="0" indent="0" algn="l" defTabSz="577850">
            <a:lnSpc>
              <a:spcPct val="90000"/>
            </a:lnSpc>
            <a:spcBef>
              <a:spcPct val="0"/>
            </a:spcBef>
            <a:spcAft>
              <a:spcPct val="35000"/>
            </a:spcAft>
            <a:buNone/>
          </a:pPr>
          <a:r>
            <a:rPr lang="en-US" sz="1300" b="0" i="0" kern="1200"/>
            <a:t>Local network hosted</a:t>
          </a:r>
          <a:endParaRPr lang="en-US" sz="1300" kern="1200"/>
        </a:p>
        <a:p>
          <a:pPr marL="0" lvl="0" indent="0" algn="l" defTabSz="577850">
            <a:lnSpc>
              <a:spcPct val="90000"/>
            </a:lnSpc>
            <a:spcBef>
              <a:spcPct val="0"/>
            </a:spcBef>
            <a:spcAft>
              <a:spcPct val="35000"/>
            </a:spcAft>
            <a:buNone/>
          </a:pPr>
          <a:r>
            <a:rPr lang="en-US" sz="1300" b="0" i="0" kern="1200"/>
            <a:t>Cloud-based</a:t>
          </a:r>
          <a:endParaRPr lang="en-US" sz="1300" kern="1200"/>
        </a:p>
      </dsp:txBody>
      <dsp:txXfrm>
        <a:off x="4318025" y="1658972"/>
        <a:ext cx="2901011" cy="925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B171C-DE6D-4C1F-AD3D-325865D34465}">
      <dsp:nvSpPr>
        <dsp:cNvPr id="0" name=""/>
        <dsp:cNvSpPr/>
      </dsp:nvSpPr>
      <dsp:spPr>
        <a:xfrm>
          <a:off x="0" y="307119"/>
          <a:ext cx="6345260" cy="907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463" tIns="333248" rIns="49246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a:t>Games and other features</a:t>
          </a:r>
          <a:r>
            <a:rPr lang="en-US" sz="1600" b="0" i="0" kern="1200" baseline="0"/>
            <a:t> can be turned on or off in Control Panel</a:t>
          </a:r>
          <a:endParaRPr lang="en-US" sz="1600" kern="1200"/>
        </a:p>
      </dsp:txBody>
      <dsp:txXfrm>
        <a:off x="0" y="307119"/>
        <a:ext cx="6345260" cy="907200"/>
      </dsp:txXfrm>
    </dsp:sp>
    <dsp:sp modelId="{A10B79FD-5D1F-4A58-AE03-8BA750476FAE}">
      <dsp:nvSpPr>
        <dsp:cNvPr id="0" name=""/>
        <dsp:cNvSpPr/>
      </dsp:nvSpPr>
      <dsp:spPr>
        <a:xfrm>
          <a:off x="317263" y="70959"/>
          <a:ext cx="4441682"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885" tIns="0" rIns="167885" bIns="0" numCol="1" spcCol="1270" anchor="ctr" anchorCtr="0">
          <a:noAutofit/>
        </a:bodyPr>
        <a:lstStyle/>
        <a:p>
          <a:pPr marL="0" lvl="0" indent="0" algn="l" defTabSz="711200">
            <a:lnSpc>
              <a:spcPct val="90000"/>
            </a:lnSpc>
            <a:spcBef>
              <a:spcPct val="0"/>
            </a:spcBef>
            <a:spcAft>
              <a:spcPct val="35000"/>
            </a:spcAft>
            <a:buNone/>
          </a:pPr>
          <a:r>
            <a:rPr lang="en-US" sz="1600" b="0" i="0" kern="1200"/>
            <a:t>Operating system features</a:t>
          </a:r>
          <a:endParaRPr lang="en-US" sz="1600" kern="1200"/>
        </a:p>
      </dsp:txBody>
      <dsp:txXfrm>
        <a:off x="340320" y="94016"/>
        <a:ext cx="4395568" cy="426206"/>
      </dsp:txXfrm>
    </dsp:sp>
    <dsp:sp modelId="{F2FD5093-886E-45C7-89E2-1D897DF5BCC4}">
      <dsp:nvSpPr>
        <dsp:cNvPr id="0" name=""/>
        <dsp:cNvSpPr/>
      </dsp:nvSpPr>
      <dsp:spPr>
        <a:xfrm>
          <a:off x="0" y="1536879"/>
          <a:ext cx="6345260" cy="932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463" tIns="333248" rIns="49246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a:t>Registration and Activation</a:t>
          </a:r>
          <a:endParaRPr lang="en-US" sz="1600" kern="1200"/>
        </a:p>
        <a:p>
          <a:pPr marL="171450" lvl="1" indent="-171450" algn="l" defTabSz="711200">
            <a:lnSpc>
              <a:spcPct val="90000"/>
            </a:lnSpc>
            <a:spcBef>
              <a:spcPct val="0"/>
            </a:spcBef>
            <a:spcAft>
              <a:spcPct val="15000"/>
            </a:spcAft>
            <a:buChar char="•"/>
          </a:pPr>
          <a:r>
            <a:rPr lang="en-US" sz="1600" b="0" i="0" kern="1200"/>
            <a:t>Uninstalling apps</a:t>
          </a:r>
          <a:endParaRPr lang="en-US" sz="1600" kern="1200"/>
        </a:p>
      </dsp:txBody>
      <dsp:txXfrm>
        <a:off x="0" y="1536879"/>
        <a:ext cx="6345260" cy="932400"/>
      </dsp:txXfrm>
    </dsp:sp>
    <dsp:sp modelId="{2BDA3934-1BE0-4E19-A902-BA6402652D96}">
      <dsp:nvSpPr>
        <dsp:cNvPr id="0" name=""/>
        <dsp:cNvSpPr/>
      </dsp:nvSpPr>
      <dsp:spPr>
        <a:xfrm>
          <a:off x="317263" y="1300719"/>
          <a:ext cx="4441682"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885" tIns="0" rIns="167885" bIns="0" numCol="1" spcCol="1270" anchor="ctr" anchorCtr="0">
          <a:noAutofit/>
        </a:bodyPr>
        <a:lstStyle/>
        <a:p>
          <a:pPr marL="0" lvl="0" indent="0" algn="l" defTabSz="711200">
            <a:lnSpc>
              <a:spcPct val="90000"/>
            </a:lnSpc>
            <a:spcBef>
              <a:spcPct val="0"/>
            </a:spcBef>
            <a:spcAft>
              <a:spcPct val="35000"/>
            </a:spcAft>
            <a:buNone/>
          </a:pPr>
          <a:r>
            <a:rPr lang="en-US" sz="1600" b="0" i="0" kern="1200"/>
            <a:t>Applications</a:t>
          </a:r>
          <a:endParaRPr lang="en-US" sz="1600" kern="1200"/>
        </a:p>
      </dsp:txBody>
      <dsp:txXfrm>
        <a:off x="340320" y="1323776"/>
        <a:ext cx="4395568" cy="426206"/>
      </dsp:txXfrm>
    </dsp:sp>
    <dsp:sp modelId="{7284130E-2751-4715-B501-F86FD51386A9}">
      <dsp:nvSpPr>
        <dsp:cNvPr id="0" name=""/>
        <dsp:cNvSpPr/>
      </dsp:nvSpPr>
      <dsp:spPr>
        <a:xfrm>
          <a:off x="0" y="2791840"/>
          <a:ext cx="6345260" cy="667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463" tIns="333248" rIns="492463"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a:t>Usually installed when new hardware added</a:t>
          </a:r>
          <a:endParaRPr lang="en-US" sz="1600" kern="1200"/>
        </a:p>
      </dsp:txBody>
      <dsp:txXfrm>
        <a:off x="0" y="2791840"/>
        <a:ext cx="6345260" cy="667800"/>
      </dsp:txXfrm>
    </dsp:sp>
    <dsp:sp modelId="{639EC9B7-3B19-4444-823A-DF210AE0C0AC}">
      <dsp:nvSpPr>
        <dsp:cNvPr id="0" name=""/>
        <dsp:cNvSpPr/>
      </dsp:nvSpPr>
      <dsp:spPr>
        <a:xfrm>
          <a:off x="317263" y="2555680"/>
          <a:ext cx="4441682" cy="472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885" tIns="0" rIns="167885" bIns="0" numCol="1" spcCol="1270" anchor="ctr" anchorCtr="0">
          <a:noAutofit/>
        </a:bodyPr>
        <a:lstStyle/>
        <a:p>
          <a:pPr marL="0" lvl="0" indent="0" algn="l" defTabSz="711200">
            <a:lnSpc>
              <a:spcPct val="90000"/>
            </a:lnSpc>
            <a:spcBef>
              <a:spcPct val="0"/>
            </a:spcBef>
            <a:spcAft>
              <a:spcPct val="35000"/>
            </a:spcAft>
            <a:buNone/>
          </a:pPr>
          <a:r>
            <a:rPr lang="en-US" sz="1600" b="0" i="0" kern="1200"/>
            <a:t>Drivers</a:t>
          </a:r>
          <a:endParaRPr lang="en-US" sz="1600" kern="1200"/>
        </a:p>
      </dsp:txBody>
      <dsp:txXfrm>
        <a:off x="340320" y="2578737"/>
        <a:ext cx="4395568"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6CFF2-3CFA-4C7C-A46F-5CAF06F8242A}">
      <dsp:nvSpPr>
        <dsp:cNvPr id="0" name=""/>
        <dsp:cNvSpPr/>
      </dsp:nvSpPr>
      <dsp:spPr>
        <a:xfrm>
          <a:off x="0" y="701730"/>
          <a:ext cx="4793456" cy="170572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2025" tIns="395732" rIns="372025" bIns="135128" numCol="1" spcCol="1270" anchor="t" anchorCtr="0">
          <a:noAutofit/>
        </a:bodyPr>
        <a:lstStyle/>
        <a:p>
          <a:pPr marL="171450" lvl="1" indent="-171450" algn="l" defTabSz="844550">
            <a:lnSpc>
              <a:spcPct val="90000"/>
            </a:lnSpc>
            <a:spcBef>
              <a:spcPct val="0"/>
            </a:spcBef>
            <a:spcAft>
              <a:spcPct val="15000"/>
            </a:spcAft>
            <a:buChar char="•"/>
          </a:pPr>
          <a:r>
            <a:rPr lang="en-US" sz="1900" b="0" i="0" kern="1200"/>
            <a:t>Software platforms</a:t>
          </a:r>
          <a:endParaRPr lang="en-US" sz="1900" kern="1200"/>
        </a:p>
        <a:p>
          <a:pPr marL="342900" lvl="2" indent="-171450" algn="l" defTabSz="844550">
            <a:lnSpc>
              <a:spcPct val="90000"/>
            </a:lnSpc>
            <a:spcBef>
              <a:spcPct val="0"/>
            </a:spcBef>
            <a:spcAft>
              <a:spcPct val="15000"/>
            </a:spcAft>
            <a:buChar char="•"/>
          </a:pPr>
          <a:r>
            <a:rPr lang="en-US" sz="1900" b="0" i="0" kern="1200"/>
            <a:t>Mobile, desktop,</a:t>
          </a:r>
          <a:r>
            <a:rPr lang="en-US" sz="1900" b="0" i="0" kern="1200" baseline="0"/>
            <a:t> web-based</a:t>
          </a:r>
          <a:endParaRPr lang="en-US" sz="1900" kern="1200"/>
        </a:p>
        <a:p>
          <a:pPr marL="342900" lvl="2" indent="-171450" algn="l" defTabSz="844550">
            <a:lnSpc>
              <a:spcPct val="90000"/>
            </a:lnSpc>
            <a:spcBef>
              <a:spcPct val="0"/>
            </a:spcBef>
            <a:spcAft>
              <a:spcPct val="15000"/>
            </a:spcAft>
            <a:buChar char="•"/>
          </a:pPr>
          <a:r>
            <a:rPr lang="en-US" sz="1900" b="0" i="0" kern="1200" baseline="0"/>
            <a:t>Designed for different OSs</a:t>
          </a:r>
          <a:endParaRPr lang="en-US" sz="1900" kern="1200"/>
        </a:p>
        <a:p>
          <a:pPr marL="171450" lvl="1" indent="-171450" algn="l" defTabSz="844550">
            <a:lnSpc>
              <a:spcPct val="90000"/>
            </a:lnSpc>
            <a:spcBef>
              <a:spcPct val="0"/>
            </a:spcBef>
            <a:spcAft>
              <a:spcPct val="15000"/>
            </a:spcAft>
            <a:buChar char="•"/>
          </a:pPr>
          <a:r>
            <a:rPr lang="en-US" sz="1900" b="0" i="0" kern="1200"/>
            <a:t>Open source vs. commercial</a:t>
          </a:r>
          <a:endParaRPr lang="en-US" sz="1900" kern="1200"/>
        </a:p>
      </dsp:txBody>
      <dsp:txXfrm>
        <a:off x="0" y="701730"/>
        <a:ext cx="4793456" cy="1705725"/>
      </dsp:txXfrm>
    </dsp:sp>
    <dsp:sp modelId="{BC1611F9-BA76-4122-BB1F-D7D5325D2106}">
      <dsp:nvSpPr>
        <dsp:cNvPr id="0" name=""/>
        <dsp:cNvSpPr/>
      </dsp:nvSpPr>
      <dsp:spPr>
        <a:xfrm>
          <a:off x="239672" y="421290"/>
          <a:ext cx="3355419"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827" tIns="0" rIns="126827" bIns="0" numCol="1" spcCol="1270" anchor="ctr" anchorCtr="0">
          <a:noAutofit/>
        </a:bodyPr>
        <a:lstStyle/>
        <a:p>
          <a:pPr marL="0" lvl="0" indent="0" algn="l" defTabSz="844550">
            <a:lnSpc>
              <a:spcPct val="90000"/>
            </a:lnSpc>
            <a:spcBef>
              <a:spcPct val="0"/>
            </a:spcBef>
            <a:spcAft>
              <a:spcPct val="35000"/>
            </a:spcAft>
            <a:buNone/>
          </a:pPr>
          <a:r>
            <a:rPr lang="en-US" sz="1900" b="0" i="0" kern="1200"/>
            <a:t>Remember key concepts</a:t>
          </a:r>
          <a:endParaRPr lang="en-US" sz="1900" kern="1200"/>
        </a:p>
      </dsp:txBody>
      <dsp:txXfrm>
        <a:off x="267052" y="448670"/>
        <a:ext cx="3300659" cy="506120"/>
      </dsp:txXfrm>
    </dsp:sp>
    <dsp:sp modelId="{437E9EFB-6D02-4EC6-BB73-C4199E7C7088}">
      <dsp:nvSpPr>
        <dsp:cNvPr id="0" name=""/>
        <dsp:cNvSpPr/>
      </dsp:nvSpPr>
      <dsp:spPr>
        <a:xfrm>
          <a:off x="0" y="2790496"/>
          <a:ext cx="4793456" cy="20349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2025" tIns="395732" rIns="372025" bIns="135128" numCol="1" spcCol="1270" anchor="t" anchorCtr="0">
          <a:noAutofit/>
        </a:bodyPr>
        <a:lstStyle/>
        <a:p>
          <a:pPr marL="171450" lvl="1" indent="-171450" algn="l" defTabSz="844550">
            <a:lnSpc>
              <a:spcPct val="90000"/>
            </a:lnSpc>
            <a:spcBef>
              <a:spcPct val="0"/>
            </a:spcBef>
            <a:spcAft>
              <a:spcPct val="15000"/>
            </a:spcAft>
            <a:buChar char="•"/>
          </a:pPr>
          <a:r>
            <a:rPr lang="en-US" sz="1900" b="0" i="0" kern="1200"/>
            <a:t>.exe</a:t>
          </a:r>
          <a:endParaRPr lang="en-US" sz="1900" kern="1200"/>
        </a:p>
        <a:p>
          <a:pPr marL="171450" lvl="1" indent="-171450" algn="l" defTabSz="844550">
            <a:lnSpc>
              <a:spcPct val="90000"/>
            </a:lnSpc>
            <a:spcBef>
              <a:spcPct val="0"/>
            </a:spcBef>
            <a:spcAft>
              <a:spcPct val="15000"/>
            </a:spcAft>
            <a:buChar char="•"/>
          </a:pPr>
          <a:r>
            <a:rPr lang="en-US" sz="1900" b="0" i="0" kern="1200"/>
            <a:t>.msi</a:t>
          </a:r>
          <a:endParaRPr lang="en-US" sz="1900" kern="1200"/>
        </a:p>
        <a:p>
          <a:pPr marL="171450" lvl="1" indent="-171450" algn="l" defTabSz="844550">
            <a:lnSpc>
              <a:spcPct val="90000"/>
            </a:lnSpc>
            <a:spcBef>
              <a:spcPct val="0"/>
            </a:spcBef>
            <a:spcAft>
              <a:spcPct val="15000"/>
            </a:spcAft>
            <a:buChar char="•"/>
          </a:pPr>
          <a:r>
            <a:rPr lang="en-US" sz="1900" b="0" i="0" kern="1200"/>
            <a:t>.app</a:t>
          </a:r>
          <a:endParaRPr lang="en-US" sz="1900" kern="1200"/>
        </a:p>
        <a:p>
          <a:pPr marL="171450" lvl="1" indent="-171450" algn="l" defTabSz="844550">
            <a:lnSpc>
              <a:spcPct val="90000"/>
            </a:lnSpc>
            <a:spcBef>
              <a:spcPct val="0"/>
            </a:spcBef>
            <a:spcAft>
              <a:spcPct val="15000"/>
            </a:spcAft>
            <a:buChar char="•"/>
          </a:pPr>
          <a:r>
            <a:rPr lang="en-US" sz="1900" b="0" i="0" kern="1200"/>
            <a:t>.bat</a:t>
          </a:r>
          <a:endParaRPr lang="en-US" sz="1900" kern="1200"/>
        </a:p>
        <a:p>
          <a:pPr marL="171450" lvl="1" indent="-171450" algn="l" defTabSz="844550">
            <a:lnSpc>
              <a:spcPct val="90000"/>
            </a:lnSpc>
            <a:spcBef>
              <a:spcPct val="0"/>
            </a:spcBef>
            <a:spcAft>
              <a:spcPct val="15000"/>
            </a:spcAft>
            <a:buChar char="•"/>
          </a:pPr>
          <a:r>
            <a:rPr lang="en-US" sz="1900" b="0" i="0" kern="1200"/>
            <a:t>.scexe</a:t>
          </a:r>
          <a:endParaRPr lang="en-US" sz="1900" kern="1200"/>
        </a:p>
      </dsp:txBody>
      <dsp:txXfrm>
        <a:off x="0" y="2790496"/>
        <a:ext cx="4793456" cy="2034900"/>
      </dsp:txXfrm>
    </dsp:sp>
    <dsp:sp modelId="{2B1D5FB5-CA91-41DC-BBEF-7E47CBF21F85}">
      <dsp:nvSpPr>
        <dsp:cNvPr id="0" name=""/>
        <dsp:cNvSpPr/>
      </dsp:nvSpPr>
      <dsp:spPr>
        <a:xfrm>
          <a:off x="239672" y="2510056"/>
          <a:ext cx="3355419"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827" tIns="0" rIns="126827" bIns="0" numCol="1" spcCol="1270" anchor="ctr" anchorCtr="0">
          <a:noAutofit/>
        </a:bodyPr>
        <a:lstStyle/>
        <a:p>
          <a:pPr marL="0" lvl="0" indent="0" algn="l" defTabSz="844550">
            <a:lnSpc>
              <a:spcPct val="90000"/>
            </a:lnSpc>
            <a:spcBef>
              <a:spcPct val="0"/>
            </a:spcBef>
            <a:spcAft>
              <a:spcPct val="35000"/>
            </a:spcAft>
            <a:buNone/>
          </a:pPr>
          <a:r>
            <a:rPr lang="en-US" sz="1900" b="0" i="0" kern="1200"/>
            <a:t>File</a:t>
          </a:r>
          <a:r>
            <a:rPr lang="en-US" sz="1900" b="0" i="0" kern="1200" baseline="0"/>
            <a:t> extensions</a:t>
          </a:r>
          <a:endParaRPr lang="en-US" sz="1900" kern="1200"/>
        </a:p>
      </dsp:txBody>
      <dsp:txXfrm>
        <a:off x="267052" y="2537436"/>
        <a:ext cx="3300659" cy="5061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EAF1B-7AFA-4FED-BE15-B45A2E3AC6F5}" type="datetimeFigureOut">
              <a:rPr lang="en-US" smtClean="0"/>
              <a:t>9/5/2023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540E0-A613-4087-86B8-AF1BB0E11693}" type="slidenum">
              <a:rPr lang="en-US" smtClean="0"/>
              <a:t>‹#›</a:t>
            </a:fld>
            <a:endParaRPr lang="en-US"/>
          </a:p>
        </p:txBody>
      </p:sp>
    </p:spTree>
    <p:extLst>
      <p:ext uri="{BB962C8B-B14F-4D97-AF65-F5344CB8AC3E}">
        <p14:creationId xmlns:p14="http://schemas.microsoft.com/office/powerpoint/2010/main" val="221291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010E2AE0-5C15-49BD-99C9-4FD89764F1A2}" type="slidenum">
              <a:rPr lang="en-US" altLang="en-US" sz="1200" smtClean="0"/>
              <a:pPr/>
              <a:t>1</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Productivity software refers to a category of computer programs designed to help individuals and teams complete tasks efficiently and manage their work effectively. Here's an expanded explanation of the types of productivity software you mentioned:</a:t>
            </a:r>
          </a:p>
          <a:p>
            <a:r>
              <a:rPr lang="en-US" dirty="0"/>
              <a:t> </a:t>
            </a:r>
            <a:endParaRPr lang="en-US" dirty="0">
              <a:cs typeface="Calibri"/>
            </a:endParaRPr>
          </a:p>
          <a:p>
            <a:r>
              <a:rPr lang="en-US" dirty="0"/>
              <a:t>**Word Processing:**</a:t>
            </a:r>
            <a:endParaRPr lang="en-US" dirty="0">
              <a:cs typeface="Calibri"/>
            </a:endParaRPr>
          </a:p>
          <a:p>
            <a:r>
              <a:rPr lang="en-US" dirty="0"/>
              <a:t>Word processing software allows users to create, edit, format, and print text documents. It's commonly used for tasks like writing essays, reports, letters, and other text-based content. Popular word processing software includes Microsoft Word, Google Docs, and Apple Pages.</a:t>
            </a:r>
            <a:endParaRPr lang="en-US" dirty="0">
              <a:cs typeface="Calibri"/>
            </a:endParaRPr>
          </a:p>
          <a:p>
            <a:r>
              <a:rPr lang="en-US" dirty="0"/>
              <a:t> </a:t>
            </a:r>
            <a:endParaRPr lang="en-US" dirty="0">
              <a:cs typeface="Calibri"/>
            </a:endParaRPr>
          </a:p>
          <a:p>
            <a:r>
              <a:rPr lang="en-US" dirty="0"/>
              <a:t>**Spreadsheet Software:**</a:t>
            </a:r>
            <a:endParaRPr lang="en-US" dirty="0">
              <a:cs typeface="Calibri"/>
            </a:endParaRPr>
          </a:p>
          <a:p>
            <a:r>
              <a:rPr lang="en-US" dirty="0"/>
              <a:t>Spreadsheet software enables users to create and manipulate data in tabular form, usually using rows and columns. It's used for tasks like financial calculations, data analysis, and organizing information. Microsoft Excel, Google Sheets, and Apple Numbers are well-known spreadsheet applications.</a:t>
            </a:r>
            <a:endParaRPr lang="en-US" dirty="0">
              <a:cs typeface="Calibri"/>
            </a:endParaRPr>
          </a:p>
          <a:p>
            <a:r>
              <a:rPr lang="en-US" dirty="0"/>
              <a:t> </a:t>
            </a:r>
            <a:endParaRPr lang="en-US" dirty="0">
              <a:cs typeface="Calibri"/>
            </a:endParaRPr>
          </a:p>
          <a:p>
            <a:r>
              <a:rPr lang="en-US" dirty="0"/>
              <a:t>**Presentation Software:**</a:t>
            </a:r>
            <a:endParaRPr lang="en-US" dirty="0">
              <a:cs typeface="Calibri"/>
            </a:endParaRPr>
          </a:p>
          <a:p>
            <a:r>
              <a:rPr lang="en-US" dirty="0"/>
              <a:t>Presentation software helps users create visual slideshows for conveying information to an audience. Users can include text, images, charts, and animations to make their presentations engaging. Microsoft PowerPoint, Google Slides, and Apple Keynote are common tools for creating presentations.</a:t>
            </a:r>
            <a:endParaRPr lang="en-US" dirty="0">
              <a:cs typeface="Calibri"/>
            </a:endParaRPr>
          </a:p>
          <a:p>
            <a:r>
              <a:rPr lang="en-US" dirty="0"/>
              <a:t> </a:t>
            </a:r>
            <a:endParaRPr lang="en-US" dirty="0">
              <a:cs typeface="Calibri"/>
            </a:endParaRPr>
          </a:p>
          <a:p>
            <a:r>
              <a:rPr lang="en-US" dirty="0"/>
              <a:t>**Visual Diagramming Software:**</a:t>
            </a:r>
            <a:endParaRPr lang="en-US" dirty="0">
              <a:cs typeface="Calibri"/>
            </a:endParaRPr>
          </a:p>
          <a:p>
            <a:r>
              <a:rPr lang="en-US" dirty="0"/>
              <a:t>Visual diagramming software allows users to create diagrams, flowcharts, mind maps, and other visual representations of concepts and ideas. These tools help in brainstorming, planning, and illustrating complex relationships. Microsoft Visio and </a:t>
            </a:r>
            <a:r>
              <a:rPr lang="en-US" dirty="0" err="1"/>
              <a:t>Lucidchart</a:t>
            </a:r>
            <a:r>
              <a:rPr lang="en-US" dirty="0"/>
              <a:t> are examples of such software.</a:t>
            </a:r>
          </a:p>
          <a:p>
            <a:r>
              <a:rPr lang="en-US" dirty="0"/>
              <a:t> </a:t>
            </a:r>
            <a:endParaRPr lang="en-US" dirty="0">
              <a:cs typeface="Calibri"/>
            </a:endParaRPr>
          </a:p>
          <a:p>
            <a:r>
              <a:rPr lang="en-US" dirty="0"/>
              <a:t>**Collaboration Software:**</a:t>
            </a:r>
            <a:endParaRPr lang="en-US" dirty="0">
              <a:cs typeface="Calibri"/>
            </a:endParaRPr>
          </a:p>
          <a:p>
            <a:r>
              <a:rPr lang="en-US" dirty="0"/>
              <a:t>Collaboration software facilitates teamwork by allowing multiple users to work on the same project simultaneously, regardless of their physical locations. It includes features like real-time editing, commenting, and version tracking. Examples are Microsoft Teams, Slack, and Asana.</a:t>
            </a:r>
          </a:p>
          <a:p>
            <a:r>
              <a:rPr lang="en-US" dirty="0"/>
              <a:t> </a:t>
            </a:r>
            <a:endParaRPr lang="en-US" dirty="0">
              <a:cs typeface="Calibri"/>
            </a:endParaRPr>
          </a:p>
          <a:p>
            <a:r>
              <a:rPr lang="en-US" dirty="0"/>
              <a:t>**Email Client Software:**</a:t>
            </a:r>
            <a:endParaRPr lang="en-US" dirty="0">
              <a:cs typeface="Calibri"/>
            </a:endParaRPr>
          </a:p>
          <a:p>
            <a:r>
              <a:rPr lang="en-US" dirty="0"/>
              <a:t>Email client software enables users to manage their email accounts, send and receive messages, and organize their emails efficiently. Popular email clients include Microsoft Outlook, Mozilla Thunderbird, and Apple Mail.</a:t>
            </a:r>
          </a:p>
          <a:p>
            <a:r>
              <a:rPr lang="en-US" dirty="0"/>
              <a:t> </a:t>
            </a:r>
            <a:endParaRPr lang="en-US" dirty="0">
              <a:cs typeface="Calibri"/>
            </a:endParaRPr>
          </a:p>
          <a:p>
            <a:r>
              <a:rPr lang="en-US" dirty="0"/>
              <a:t>**Conferencing Software:**</a:t>
            </a:r>
            <a:endParaRPr lang="en-US" dirty="0">
              <a:cs typeface="Calibri"/>
            </a:endParaRPr>
          </a:p>
          <a:p>
            <a:r>
              <a:rPr lang="en-US" dirty="0"/>
              <a:t>Conferencing software allows users to hold virtual meetings, video conferences, and webinars. Participants can communicate through audio, video, and chat, making it easier to collaborate remotely. Examples are Zoom, Microsoft Teams, and Cisco Webex.</a:t>
            </a:r>
          </a:p>
          <a:p>
            <a:r>
              <a:rPr lang="en-US" dirty="0"/>
              <a:t> </a:t>
            </a:r>
            <a:endParaRPr lang="en-US" dirty="0">
              <a:cs typeface="Calibri"/>
            </a:endParaRPr>
          </a:p>
          <a:p>
            <a:r>
              <a:rPr lang="en-US" dirty="0"/>
              <a:t>**Instant Messaging Software:**</a:t>
            </a:r>
            <a:endParaRPr lang="en-US" dirty="0">
              <a:cs typeface="Calibri"/>
            </a:endParaRPr>
          </a:p>
          <a:p>
            <a:r>
              <a:rPr lang="en-US" dirty="0"/>
              <a:t>Instant messaging software enables real-time text-based communication between users. It's commonly used for quick and informal conversations. Examples include WhatsApp, Slack, and Microsoft Teams' chat feature.</a:t>
            </a:r>
          </a:p>
          <a:p>
            <a:r>
              <a:rPr lang="en-US" dirty="0"/>
              <a:t> </a:t>
            </a:r>
            <a:endParaRPr lang="en-US" dirty="0">
              <a:cs typeface="Calibri"/>
            </a:endParaRPr>
          </a:p>
          <a:p>
            <a:r>
              <a:rPr lang="en-US" dirty="0"/>
              <a:t>**Online Workspace:**</a:t>
            </a:r>
            <a:endParaRPr lang="en-US" dirty="0">
              <a:cs typeface="Calibri"/>
            </a:endParaRPr>
          </a:p>
          <a:p>
            <a:r>
              <a:rPr lang="en-US" dirty="0"/>
              <a:t>Online workspaces provide a digital environment where teams can collaborate on projects, store files, share documents, and communicate. These platforms often include a combination of productivity tools and communication features. Examples are Microsoft 365 (formerly Office 365), Google Workspace (formerly G Suite), and Dropbox Business.</a:t>
            </a:r>
          </a:p>
          <a:p>
            <a:r>
              <a:rPr lang="en-US" dirty="0"/>
              <a:t> </a:t>
            </a:r>
            <a:endParaRPr lang="en-US" dirty="0">
              <a:cs typeface="Calibri"/>
            </a:endParaRPr>
          </a:p>
          <a:p>
            <a:r>
              <a:rPr lang="en-US" dirty="0"/>
              <a:t>**Document Storage and Sharing:**</a:t>
            </a:r>
          </a:p>
          <a:p>
            <a:r>
              <a:rPr lang="en-US" dirty="0"/>
              <a:t>Document storage and sharing platforms allow users to store files in the cloud and share them with others. This ensures easy access and collaboration while minimizing the risk of data loss. Examples include Google Drive, Dropbox, and Microsoft OneDrive.</a:t>
            </a:r>
          </a:p>
          <a:p>
            <a:r>
              <a:rPr lang="en-US" dirty="0"/>
              <a:t> </a:t>
            </a:r>
            <a:endParaRPr lang="en-US" dirty="0">
              <a:cs typeface="Calibri"/>
            </a:endParaRPr>
          </a:p>
          <a:p>
            <a:r>
              <a:rPr lang="en-US" dirty="0"/>
              <a:t>Productivity software plays a crucial role in enhancing efficiency, communication, and organization in both personal and professional contexts. These tools empower users to create, collaborate, and manage their work effectively.</a:t>
            </a:r>
          </a:p>
        </p:txBody>
      </p:sp>
      <p:sp>
        <p:nvSpPr>
          <p:cNvPr id="4" name="Slide Number Placeholder 3"/>
          <p:cNvSpPr>
            <a:spLocks noGrp="1"/>
          </p:cNvSpPr>
          <p:nvPr>
            <p:ph type="sldNum" sz="quarter" idx="5"/>
          </p:nvPr>
        </p:nvSpPr>
        <p:spPr/>
        <p:txBody>
          <a:bodyPr/>
          <a:lstStyle/>
          <a:p>
            <a:fld id="{6D5540E0-A613-4087-86B8-AF1BB0E11693}" type="slidenum">
              <a:rPr lang="en-US" smtClean="0"/>
              <a:t>10</a:t>
            </a:fld>
            <a:endParaRPr lang="en-US"/>
          </a:p>
        </p:txBody>
      </p:sp>
    </p:spTree>
    <p:extLst>
      <p:ext uri="{BB962C8B-B14F-4D97-AF65-F5344CB8AC3E}">
        <p14:creationId xmlns:p14="http://schemas.microsoft.com/office/powerpoint/2010/main" val="2600366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a:cs typeface="Calibri"/>
            </a:endParaRPr>
          </a:p>
          <a:p>
            <a:r>
              <a:rPr lang="en-US" dirty="0"/>
              <a:t>**Basic Database Software:**</a:t>
            </a:r>
            <a:endParaRPr lang="en-US" dirty="0">
              <a:cs typeface="Calibri"/>
            </a:endParaRPr>
          </a:p>
          <a:p>
            <a:r>
              <a:rPr lang="en-US" dirty="0"/>
              <a:t>Basic database software allows users to create and manage databases to organize and store structured information. It's commonly used to keep track of inventory, customer information, and other data. Microsoft Access and MySQL are examples of such software.</a:t>
            </a:r>
          </a:p>
          <a:p>
            <a:r>
              <a:rPr lang="en-US" dirty="0"/>
              <a:t> </a:t>
            </a:r>
            <a:endParaRPr lang="en-US" dirty="0">
              <a:cs typeface="Calibri"/>
            </a:endParaRPr>
          </a:p>
          <a:p>
            <a:r>
              <a:rPr lang="en-US" dirty="0"/>
              <a:t>**Project Management Software:**</a:t>
            </a:r>
          </a:p>
          <a:p>
            <a:r>
              <a:rPr lang="en-US" dirty="0"/>
              <a:t>Project management software helps individuals and teams plan, execute, and track projects. It facilitates task scheduling, resource allocation, collaboration, and progress monitoring. Examples include Microsoft Project, Trello, and Asana.</a:t>
            </a:r>
          </a:p>
          <a:p>
            <a:r>
              <a:rPr lang="en-US" dirty="0"/>
              <a:t> </a:t>
            </a:r>
            <a:endParaRPr lang="en-US" dirty="0">
              <a:cs typeface="Calibri"/>
            </a:endParaRPr>
          </a:p>
          <a:p>
            <a:r>
              <a:rPr lang="en-US" dirty="0"/>
              <a:t>**Business-Specific Software:**</a:t>
            </a:r>
          </a:p>
          <a:p>
            <a:r>
              <a:rPr lang="en-US" dirty="0"/>
              <a:t>Business-specific software refers to applications tailored for specific industries or tasks. These software solutions address the unique needs of various businesses, such as retail, manufacturing, healthcare, and more. Examples include Point of Sale (POS) software for retail and Electronic Health Record (EHR) software for healthcare.</a:t>
            </a:r>
          </a:p>
          <a:p>
            <a:r>
              <a:rPr lang="en-US" dirty="0"/>
              <a:t> </a:t>
            </a:r>
            <a:endParaRPr lang="en-US" dirty="0">
              <a:cs typeface="Calibri"/>
            </a:endParaRPr>
          </a:p>
          <a:p>
            <a:r>
              <a:rPr lang="en-US" dirty="0"/>
              <a:t>**Desktop Publishing or Page Layout Software:**</a:t>
            </a:r>
          </a:p>
          <a:p>
            <a:r>
              <a:rPr lang="en-US" dirty="0"/>
              <a:t>Desktop publishing software is used to create documents that combine text and visuals for publishing purposes. It's commonly used for designing brochures, newsletters, magazines, and other printed materials. Adobe InDesign and QuarkXPress are popular tools for desktop publishing.</a:t>
            </a:r>
          </a:p>
          <a:p>
            <a:r>
              <a:rPr lang="en-US" dirty="0"/>
              <a:t> </a:t>
            </a:r>
            <a:endParaRPr lang="en-US" dirty="0">
              <a:cs typeface="Calibri"/>
            </a:endParaRPr>
          </a:p>
          <a:p>
            <a:r>
              <a:rPr lang="en-US" dirty="0"/>
              <a:t>**Computer-Aided Design (CAD) or Graphic Design Software:**</a:t>
            </a:r>
          </a:p>
          <a:p>
            <a:r>
              <a:rPr lang="en-US" dirty="0"/>
              <a:t>CAD software enables users to create detailed designs and models for products, buildings, and other objects. Graphic design software is used to create visual content, such as illustrations, logos, and digital artwork. AutoCAD, Adobe Illustrator, and CorelDRAW are well-known software in these categories.</a:t>
            </a:r>
          </a:p>
          <a:p>
            <a:r>
              <a:rPr lang="en-US" dirty="0"/>
              <a:t> </a:t>
            </a:r>
            <a:endParaRPr lang="en-US" dirty="0">
              <a:cs typeface="Calibri"/>
            </a:endParaRPr>
          </a:p>
          <a:p>
            <a:r>
              <a:rPr lang="en-US" dirty="0"/>
              <a:t>**Medical and Scientific Software:**</a:t>
            </a:r>
          </a:p>
          <a:p>
            <a:r>
              <a:rPr lang="en-US" dirty="0"/>
              <a:t>Medical and scientific software is designed for professionals in healthcare and research fields. It includes tools for data analysis, simulations, medical imaging, and clinical documentation. Examples are MATLAB for data analysis and imaging software like ImageJ for medical research.</a:t>
            </a:r>
          </a:p>
          <a:p>
            <a:r>
              <a:rPr lang="en-US" dirty="0"/>
              <a:t> </a:t>
            </a:r>
            <a:endParaRPr lang="en-US" dirty="0">
              <a:cs typeface="Calibri"/>
            </a:endParaRPr>
          </a:p>
          <a:p>
            <a:r>
              <a:rPr lang="en-US" dirty="0"/>
              <a:t>**Accounting Software:**</a:t>
            </a:r>
          </a:p>
          <a:p>
            <a:r>
              <a:rPr lang="en-US" dirty="0"/>
              <a:t>Accounting software helps businesses and individuals manage financial transactions, track expenses, generate invoices, and maintain financial records. It streamlines bookkeeping processes and provides insights into financial health. QuickBooks, Xero, and FreshBooks are widely used accounting software options.</a:t>
            </a:r>
          </a:p>
          <a:p>
            <a:r>
              <a:rPr lang="en-US" dirty="0"/>
              <a:t> </a:t>
            </a:r>
            <a:endParaRPr lang="en-US" dirty="0">
              <a:cs typeface="Calibri"/>
            </a:endParaRPr>
          </a:p>
          <a:p>
            <a:r>
              <a:rPr lang="en-US" dirty="0"/>
              <a:t>Each of these software categories serves specific purposes and plays a vital role in various industries and domains. They contribute to efficiency, organization, creativity, and better decision-making in their respective fields.</a:t>
            </a:r>
          </a:p>
        </p:txBody>
      </p:sp>
      <p:sp>
        <p:nvSpPr>
          <p:cNvPr id="4" name="Slide Number Placeholder 3"/>
          <p:cNvSpPr>
            <a:spLocks noGrp="1"/>
          </p:cNvSpPr>
          <p:nvPr>
            <p:ph type="sldNum" sz="quarter" idx="5"/>
          </p:nvPr>
        </p:nvSpPr>
        <p:spPr/>
        <p:txBody>
          <a:bodyPr/>
          <a:lstStyle/>
          <a:p>
            <a:fld id="{6D5540E0-A613-4087-86B8-AF1BB0E11693}" type="slidenum">
              <a:rPr lang="en-US" smtClean="0"/>
              <a:t>11</a:t>
            </a:fld>
            <a:endParaRPr lang="en-US"/>
          </a:p>
        </p:txBody>
      </p:sp>
    </p:spTree>
    <p:extLst>
      <p:ext uri="{BB962C8B-B14F-4D97-AF65-F5344CB8AC3E}">
        <p14:creationId xmlns:p14="http://schemas.microsoft.com/office/powerpoint/2010/main" val="3779396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a:t>**Maintaining Current Versions:**</a:t>
            </a:r>
          </a:p>
          <a:p>
            <a:r>
              <a:rPr lang="en-US" dirty="0"/>
              <a:t>Keeping your web browser up to date is essential for security and performance. Updates often include bug fixes, security patches, and new features.</a:t>
            </a:r>
            <a:endParaRPr lang="en-US" dirty="0">
              <a:cs typeface="Calibri"/>
            </a:endParaRPr>
          </a:p>
          <a:p>
            <a:r>
              <a:rPr lang="en-US" dirty="0"/>
              <a:t> </a:t>
            </a:r>
            <a:endParaRPr lang="en-US" dirty="0">
              <a:cs typeface="Calibri"/>
            </a:endParaRPr>
          </a:p>
          <a:p>
            <a:r>
              <a:rPr lang="en-US" dirty="0"/>
              <a:t>**Managing Plug-ins, Add-ons, Toolbars, and Extensions:**</a:t>
            </a:r>
            <a:endParaRPr lang="en-US" dirty="0">
              <a:cs typeface="Calibri"/>
            </a:endParaRPr>
          </a:p>
          <a:p>
            <a:r>
              <a:rPr lang="en-US" dirty="0"/>
              <a:t>Web browsers allow you to enhance functionality through various add-ons, extensions, or plugins. However, it's important to manage these to prevent conflicts or security vulnerabilities.</a:t>
            </a:r>
            <a:endParaRPr lang="en-US" dirty="0">
              <a:cs typeface="Calibri"/>
            </a:endParaRPr>
          </a:p>
          <a:p>
            <a:r>
              <a:rPr lang="en-US" dirty="0"/>
              <a:t> </a:t>
            </a:r>
            <a:endParaRPr lang="en-US" dirty="0">
              <a:cs typeface="Calibri"/>
            </a:endParaRPr>
          </a:p>
          <a:p>
            <a:r>
              <a:rPr lang="en-US" dirty="0"/>
              <a:t>**Proxy Settings:**</a:t>
            </a:r>
            <a:endParaRPr lang="en-US" dirty="0">
              <a:cs typeface="Calibri"/>
            </a:endParaRPr>
          </a:p>
          <a:p>
            <a:r>
              <a:rPr lang="en-US" dirty="0"/>
              <a:t>Proxy settings enable you to route your internet traffic through a proxy server, which can help with privacy, security, and accessing restricted content.</a:t>
            </a:r>
            <a:endParaRPr lang="en-US" dirty="0">
              <a:cs typeface="Calibri"/>
            </a:endParaRPr>
          </a:p>
          <a:p>
            <a:r>
              <a:rPr lang="en-US" dirty="0"/>
              <a:t> </a:t>
            </a:r>
            <a:endParaRPr lang="en-US" dirty="0">
              <a:cs typeface="Calibri"/>
            </a:endParaRPr>
          </a:p>
          <a:p>
            <a:r>
              <a:rPr lang="en-US" dirty="0"/>
              <a:t>**Security Settings:**</a:t>
            </a:r>
            <a:endParaRPr lang="en-US" dirty="0">
              <a:cs typeface="Calibri"/>
            </a:endParaRPr>
          </a:p>
          <a:p>
            <a:r>
              <a:rPr lang="en-US" dirty="0"/>
              <a:t>Configuring security settings in your browser helps protect against malicious websites and downloads. Adjust settings to control warnings, blocking unsafe content, and managing certificates.</a:t>
            </a:r>
            <a:endParaRPr lang="en-US" dirty="0">
              <a:cs typeface="Calibri"/>
            </a:endParaRPr>
          </a:p>
          <a:p>
            <a:r>
              <a:rPr lang="en-US" dirty="0"/>
              <a:t> </a:t>
            </a:r>
            <a:endParaRPr lang="en-US" dirty="0">
              <a:cs typeface="Calibri"/>
            </a:endParaRPr>
          </a:p>
          <a:p>
            <a:r>
              <a:rPr lang="en-US" dirty="0"/>
              <a:t>**Cookies and Cache:**</a:t>
            </a:r>
            <a:endParaRPr lang="en-US" dirty="0">
              <a:cs typeface="Calibri"/>
            </a:endParaRPr>
          </a:p>
          <a:p>
            <a:r>
              <a:rPr lang="en-US" dirty="0"/>
              <a:t>Cookies store data from websites to enhance user experience, while the cache stores temporary data to speed up browsing. You can clear cookies and cache to improve privacy and resolve browsing issues.</a:t>
            </a:r>
            <a:endParaRPr lang="en-US" dirty="0">
              <a:cs typeface="Calibri"/>
            </a:endParaRPr>
          </a:p>
          <a:p>
            <a:r>
              <a:rPr lang="en-US" dirty="0"/>
              <a:t> </a:t>
            </a:r>
            <a:endParaRPr lang="en-US" dirty="0">
              <a:cs typeface="Calibri"/>
            </a:endParaRPr>
          </a:p>
          <a:p>
            <a:r>
              <a:rPr lang="en-US" dirty="0"/>
              <a:t>**Blocking Scripts:**</a:t>
            </a:r>
            <a:endParaRPr lang="en-US" dirty="0">
              <a:cs typeface="Calibri"/>
            </a:endParaRPr>
          </a:p>
          <a:p>
            <a:r>
              <a:rPr lang="en-US" dirty="0"/>
              <a:t>Scripts on websites can enhance functionality, but malicious scripts can pose security risks. Some browsers allow you to control which scripts are allowed to run.</a:t>
            </a:r>
            <a:endParaRPr lang="en-US" dirty="0">
              <a:cs typeface="Calibri"/>
            </a:endParaRPr>
          </a:p>
          <a:p>
            <a:r>
              <a:rPr lang="en-US" dirty="0"/>
              <a:t> </a:t>
            </a:r>
            <a:endParaRPr lang="en-US" dirty="0">
              <a:cs typeface="Calibri"/>
            </a:endParaRPr>
          </a:p>
          <a:p>
            <a:r>
              <a:rPr lang="en-US" dirty="0"/>
              <a:t>**Controlling Pop-ups:**</a:t>
            </a:r>
            <a:endParaRPr lang="en-US" dirty="0">
              <a:cs typeface="Calibri"/>
            </a:endParaRPr>
          </a:p>
          <a:p>
            <a:r>
              <a:rPr lang="en-US" dirty="0"/>
              <a:t>Pop-up windows can be intrusive or carry malicious content. You can choose to block or allow pop-ups based on your preferences.</a:t>
            </a:r>
            <a:endParaRPr lang="en-US" dirty="0">
              <a:cs typeface="Calibri"/>
            </a:endParaRPr>
          </a:p>
          <a:p>
            <a:r>
              <a:rPr lang="en-US" dirty="0"/>
              <a:t> </a:t>
            </a:r>
            <a:endParaRPr lang="en-US" dirty="0">
              <a:cs typeface="Calibri"/>
            </a:endParaRPr>
          </a:p>
          <a:p>
            <a:r>
              <a:rPr lang="en-US" dirty="0"/>
              <a:t>**Visiting Secure Websites:**</a:t>
            </a:r>
            <a:endParaRPr lang="en-US" dirty="0">
              <a:cs typeface="Calibri"/>
            </a:endParaRPr>
          </a:p>
          <a:p>
            <a:r>
              <a:rPr lang="en-US" dirty="0"/>
              <a:t>Always look for the "</a:t>
            </a:r>
            <a:r>
              <a:rPr lang="en-US" dirty="0">
                <a:hlinkClick r:id="rId3" invalidUrl="https://"/>
              </a:rPr>
              <a:t>https://</a:t>
            </a:r>
            <a:r>
              <a:rPr lang="en-US" dirty="0"/>
              <a:t>" and padlock icon in the address bar when visiting websites. This indicates a secure connection using encryption to protect your data.</a:t>
            </a:r>
            <a:endParaRPr lang="en-US" dirty="0">
              <a:cs typeface="Calibri"/>
            </a:endParaRPr>
          </a:p>
          <a:p>
            <a:r>
              <a:rPr lang="en-US" dirty="0"/>
              <a:t> </a:t>
            </a:r>
            <a:endParaRPr lang="en-US" dirty="0">
              <a:cs typeface="Calibri"/>
            </a:endParaRPr>
          </a:p>
          <a:p>
            <a:r>
              <a:rPr lang="en-US" dirty="0"/>
              <a:t>**Private Browsing:**</a:t>
            </a:r>
            <a:endParaRPr lang="en-US" dirty="0">
              <a:cs typeface="Calibri"/>
            </a:endParaRPr>
          </a:p>
          <a:p>
            <a:r>
              <a:rPr lang="en-US" dirty="0"/>
              <a:t>Most browsers offer a private or incognito mode, which doesn't store browsing history, cookies, or search data. This can be useful for maintaining privacy.</a:t>
            </a:r>
            <a:endParaRPr lang="en-US" dirty="0">
              <a:cs typeface="Calibri"/>
            </a:endParaRPr>
          </a:p>
          <a:p>
            <a:r>
              <a:rPr lang="en-US" dirty="0"/>
              <a:t> </a:t>
            </a:r>
            <a:endParaRPr lang="en-US" dirty="0">
              <a:cs typeface="Calibri"/>
            </a:endParaRPr>
          </a:p>
          <a:p>
            <a:r>
              <a:rPr lang="en-US" dirty="0"/>
              <a:t>Configuring these settings in your web browser ensures a personalized, secure, and efficient browsing experience while safeguarding your privacy and data.</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12</a:t>
            </a:fld>
            <a:endParaRPr lang="en-US"/>
          </a:p>
        </p:txBody>
      </p:sp>
    </p:spTree>
    <p:extLst>
      <p:ext uri="{BB962C8B-B14F-4D97-AF65-F5344CB8AC3E}">
        <p14:creationId xmlns:p14="http://schemas.microsoft.com/office/powerpoint/2010/main" val="65717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33C3C238-9A65-4388-B9FF-37F08954E1EF}" type="slidenum">
              <a:rPr lang="en-US" altLang="en-US" sz="1200" smtClean="0"/>
              <a:pPr/>
              <a:t>2</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33C3C238-9A65-4388-B9FF-37F08954E1EF}" type="slidenum">
              <a:rPr lang="en-US" altLang="en-US" sz="1200" smtClean="0"/>
              <a:pPr/>
              <a:t>3</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**Exploring Application Design Concepts**</a:t>
            </a:r>
          </a:p>
          <a:p>
            <a:r>
              <a:rPr lang="en-US" dirty="0"/>
              <a:t> </a:t>
            </a:r>
            <a:endParaRPr lang="en-US" dirty="0">
              <a:cs typeface="Calibri"/>
            </a:endParaRPr>
          </a:p>
          <a:p>
            <a:r>
              <a:rPr lang="en-US"/>
              <a:t>Developing applications involves considering various design concepts to ensure optimal functionality, compatibility, and accessibility. Here's an exploration of key concepts in application design:</a:t>
            </a:r>
          </a:p>
          <a:p>
            <a:r>
              <a:rPr lang="en-US" dirty="0"/>
              <a:t> </a:t>
            </a:r>
            <a:endParaRPr lang="en-US" dirty="0">
              <a:cs typeface="Calibri"/>
            </a:endParaRPr>
          </a:p>
          <a:p>
            <a:r>
              <a:rPr lang="en-US"/>
              <a:t>**Software Platforms:**</a:t>
            </a:r>
          </a:p>
          <a:p>
            <a:r>
              <a:rPr lang="en-US" dirty="0"/>
              <a:t> </a:t>
            </a:r>
            <a:endParaRPr lang="en-US" dirty="0">
              <a:cs typeface="Calibri"/>
            </a:endParaRPr>
          </a:p>
          <a:p>
            <a:r>
              <a:rPr lang="en-US"/>
              <a:t>**Single Platform:**</a:t>
            </a:r>
          </a:p>
          <a:p>
            <a:r>
              <a:rPr lang="en-US"/>
              <a:t>- Application designed to run exclusively on a specific operating system or device.</a:t>
            </a:r>
          </a:p>
          <a:p>
            <a:r>
              <a:rPr lang="en-US"/>
              <a:t>- Provides deep integration with the chosen platform's features and capabilities.</a:t>
            </a:r>
          </a:p>
          <a:p>
            <a:r>
              <a:rPr lang="en-US"/>
              <a:t>- Examples: Native iOS apps, Windows desktop applications.</a:t>
            </a:r>
          </a:p>
          <a:p>
            <a:r>
              <a:rPr lang="en-US" dirty="0"/>
              <a:t> </a:t>
            </a:r>
            <a:endParaRPr lang="en-US" dirty="0">
              <a:cs typeface="Calibri"/>
            </a:endParaRPr>
          </a:p>
          <a:p>
            <a:r>
              <a:rPr lang="en-US" dirty="0"/>
              <a:t>**Cross-Platform:**</a:t>
            </a:r>
            <a:endParaRPr lang="en-US" dirty="0">
              <a:cs typeface="Calibri"/>
            </a:endParaRPr>
          </a:p>
          <a:p>
            <a:r>
              <a:rPr lang="en-US" dirty="0"/>
              <a:t>- Application designed to work across multiple operating systems and devices.</a:t>
            </a:r>
          </a:p>
          <a:p>
            <a:r>
              <a:rPr lang="en-US" dirty="0"/>
              <a:t>- Requires frameworks or technologies that support development for various platforms.</a:t>
            </a:r>
          </a:p>
          <a:p>
            <a:r>
              <a:rPr lang="en-US" dirty="0"/>
              <a:t>- Examples: React Native, Flutter, Xamarin.</a:t>
            </a:r>
          </a:p>
          <a:p>
            <a:r>
              <a:rPr lang="en-US" dirty="0"/>
              <a:t> </a:t>
            </a:r>
            <a:endParaRPr lang="en-US" dirty="0">
              <a:cs typeface="Calibri"/>
            </a:endParaRPr>
          </a:p>
          <a:p>
            <a:r>
              <a:rPr lang="en-US" dirty="0"/>
              <a:t>**Delivery Methods:**</a:t>
            </a:r>
            <a:endParaRPr lang="en-US" dirty="0">
              <a:cs typeface="Calibri"/>
            </a:endParaRPr>
          </a:p>
          <a:p>
            <a:r>
              <a:rPr lang="en-US" dirty="0"/>
              <a:t> </a:t>
            </a:r>
            <a:endParaRPr lang="en-US" dirty="0">
              <a:cs typeface="Calibri"/>
            </a:endParaRPr>
          </a:p>
          <a:p>
            <a:r>
              <a:rPr lang="en-US" dirty="0"/>
              <a:t>**Locally Installed:**</a:t>
            </a:r>
            <a:endParaRPr lang="en-US" dirty="0">
              <a:cs typeface="Calibri"/>
            </a:endParaRPr>
          </a:p>
          <a:p>
            <a:r>
              <a:rPr lang="en-US" dirty="0"/>
              <a:t>- Application installed directly on the user's device.</a:t>
            </a:r>
          </a:p>
          <a:p>
            <a:r>
              <a:rPr lang="en-US" dirty="0"/>
              <a:t>- Offers full functionality and may work offline.</a:t>
            </a:r>
          </a:p>
          <a:p>
            <a:r>
              <a:rPr lang="en-US" dirty="0"/>
              <a:t>- Requires regular updates to ensure security and feature enhancements.</a:t>
            </a:r>
          </a:p>
          <a:p>
            <a:r>
              <a:rPr lang="en-US" dirty="0"/>
              <a:t>- Examples: Traditional desktop applications, mobile apps.</a:t>
            </a:r>
          </a:p>
          <a:p>
            <a:r>
              <a:rPr lang="en-US" dirty="0"/>
              <a:t> </a:t>
            </a:r>
            <a:endParaRPr lang="en-US" dirty="0">
              <a:cs typeface="Calibri"/>
            </a:endParaRPr>
          </a:p>
          <a:p>
            <a:r>
              <a:rPr lang="en-US" dirty="0"/>
              <a:t>**Local Network Hosted:**</a:t>
            </a:r>
          </a:p>
          <a:p>
            <a:r>
              <a:rPr lang="en-US" dirty="0"/>
              <a:t>- Application hosted on a local network server.</a:t>
            </a:r>
          </a:p>
          <a:p>
            <a:r>
              <a:rPr lang="en-US" dirty="0"/>
              <a:t>- Accessed by devices connected to the same network.</a:t>
            </a:r>
          </a:p>
          <a:p>
            <a:r>
              <a:rPr lang="en-US" dirty="0"/>
              <a:t>- Useful for shared data and collaboration within an organization.</a:t>
            </a:r>
          </a:p>
          <a:p>
            <a:r>
              <a:rPr lang="en-US" dirty="0"/>
              <a:t>- Examples: Intranet applications, LAN-based tools.</a:t>
            </a:r>
          </a:p>
          <a:p>
            <a:r>
              <a:rPr lang="en-US" dirty="0"/>
              <a:t> </a:t>
            </a:r>
            <a:endParaRPr lang="en-US" dirty="0">
              <a:cs typeface="Calibri"/>
            </a:endParaRPr>
          </a:p>
          <a:p>
            <a:r>
              <a:rPr lang="en-US" dirty="0"/>
              <a:t>**Cloud-Based:**</a:t>
            </a:r>
          </a:p>
          <a:p>
            <a:r>
              <a:rPr lang="en-US" dirty="0"/>
              <a:t>- Application hosted on remote servers and accessed via the internet.</a:t>
            </a:r>
          </a:p>
          <a:p>
            <a:r>
              <a:rPr lang="en-US" dirty="0"/>
              <a:t>- Offers scalability, accessibility from various devices, and automatic updates.</a:t>
            </a:r>
          </a:p>
          <a:p>
            <a:r>
              <a:rPr lang="en-US" dirty="0"/>
              <a:t>- May require an active internet connection for operation.</a:t>
            </a:r>
          </a:p>
          <a:p>
            <a:r>
              <a:rPr lang="en-US" dirty="0"/>
              <a:t>- Examples: Web applications, Software-as-a-Service (SaaS) solutions.</a:t>
            </a:r>
          </a:p>
          <a:p>
            <a:r>
              <a:rPr lang="en-US" dirty="0"/>
              <a:t> </a:t>
            </a:r>
            <a:endParaRPr lang="en-US" dirty="0">
              <a:cs typeface="Calibri"/>
            </a:endParaRPr>
          </a:p>
          <a:p>
            <a:r>
              <a:rPr lang="en-US" dirty="0"/>
              <a:t>**Additional Design Considerations:**</a:t>
            </a:r>
          </a:p>
          <a:p>
            <a:r>
              <a:rPr lang="en-US" dirty="0"/>
              <a:t> </a:t>
            </a:r>
            <a:endParaRPr lang="en-US" dirty="0">
              <a:cs typeface="Calibri"/>
            </a:endParaRPr>
          </a:p>
          <a:p>
            <a:r>
              <a:rPr lang="en-US" dirty="0"/>
              <a:t>**User Experience (UX):**</a:t>
            </a:r>
          </a:p>
          <a:p>
            <a:r>
              <a:rPr lang="en-US" dirty="0"/>
              <a:t>- Focuses on creating a positive interaction between users and the application.</a:t>
            </a:r>
          </a:p>
          <a:p>
            <a:r>
              <a:rPr lang="en-US" dirty="0"/>
              <a:t>- Considers layout, navigation, aesthetics, and user-friendly features.</a:t>
            </a:r>
          </a:p>
          <a:p>
            <a:r>
              <a:rPr lang="en-US" dirty="0"/>
              <a:t> </a:t>
            </a:r>
            <a:endParaRPr lang="en-US" dirty="0">
              <a:cs typeface="Calibri"/>
            </a:endParaRPr>
          </a:p>
          <a:p>
            <a:r>
              <a:rPr lang="en-US" dirty="0"/>
              <a:t>**User Interface (UI):**</a:t>
            </a:r>
          </a:p>
          <a:p>
            <a:r>
              <a:rPr lang="en-US" dirty="0"/>
              <a:t>- Designs the visual elements and layout of the application.</a:t>
            </a:r>
          </a:p>
          <a:p>
            <a:r>
              <a:rPr lang="en-US" dirty="0"/>
              <a:t>- Aims to provide an intuitive and visually appealing interface.</a:t>
            </a:r>
          </a:p>
          <a:p>
            <a:r>
              <a:rPr lang="en-US" dirty="0"/>
              <a:t> </a:t>
            </a:r>
            <a:endParaRPr lang="en-US" dirty="0">
              <a:cs typeface="Calibri"/>
            </a:endParaRPr>
          </a:p>
          <a:p>
            <a:r>
              <a:rPr lang="en-US" dirty="0"/>
              <a:t>**Responsive Design:**</a:t>
            </a:r>
          </a:p>
          <a:p>
            <a:r>
              <a:rPr lang="en-US" dirty="0"/>
              <a:t>- Ensures the application adapts to different screen sizes and orientations.</a:t>
            </a:r>
          </a:p>
          <a:p>
            <a:r>
              <a:rPr lang="en-US" dirty="0"/>
              <a:t>- Crucial for cross-platform applications to maintain usability on various devices.</a:t>
            </a:r>
          </a:p>
          <a:p>
            <a:r>
              <a:rPr lang="en-US" dirty="0"/>
              <a:t> </a:t>
            </a:r>
            <a:endParaRPr lang="en-US" dirty="0">
              <a:cs typeface="Calibri"/>
            </a:endParaRPr>
          </a:p>
          <a:p>
            <a:r>
              <a:rPr lang="en-US" dirty="0"/>
              <a:t>**Accessibility:**</a:t>
            </a:r>
          </a:p>
          <a:p>
            <a:r>
              <a:rPr lang="en-US" dirty="0"/>
              <a:t>- Designs applications to be usable by people with disabilities.</a:t>
            </a:r>
          </a:p>
          <a:p>
            <a:r>
              <a:rPr lang="en-US" dirty="0"/>
              <a:t>- Considers screen readers, keyboard navigation, and other assistive technologies.</a:t>
            </a:r>
          </a:p>
          <a:p>
            <a:r>
              <a:rPr lang="en-US" dirty="0"/>
              <a:t> </a:t>
            </a:r>
            <a:endParaRPr lang="en-US" dirty="0">
              <a:cs typeface="Calibri"/>
            </a:endParaRPr>
          </a:p>
          <a:p>
            <a:r>
              <a:rPr lang="en-US" dirty="0"/>
              <a:t>**Security:**</a:t>
            </a:r>
          </a:p>
          <a:p>
            <a:r>
              <a:rPr lang="en-US" dirty="0"/>
              <a:t>- Incorporates security measures to protect user data and prevent unauthorized access.</a:t>
            </a:r>
          </a:p>
          <a:p>
            <a:r>
              <a:rPr lang="en-US" dirty="0"/>
              <a:t>- Encrypts sensitive information, implements authentication, and follows best practices.</a:t>
            </a:r>
          </a:p>
          <a:p>
            <a:r>
              <a:rPr lang="en-US" dirty="0"/>
              <a:t> </a:t>
            </a:r>
            <a:endParaRPr lang="en-US" dirty="0">
              <a:cs typeface="Calibri"/>
            </a:endParaRPr>
          </a:p>
          <a:p>
            <a:r>
              <a:rPr lang="en-US" dirty="0"/>
              <a:t>**Performance:**</a:t>
            </a:r>
          </a:p>
          <a:p>
            <a:r>
              <a:rPr lang="en-US" dirty="0"/>
              <a:t>- Focuses on optimizing application speed and responsiveness.</a:t>
            </a:r>
          </a:p>
          <a:p>
            <a:r>
              <a:rPr lang="en-US" dirty="0"/>
              <a:t>- Efficient coding, minimizing resource usage, and optimizing database queries are key.</a:t>
            </a:r>
          </a:p>
          <a:p>
            <a:r>
              <a:rPr lang="en-US" dirty="0"/>
              <a:t> </a:t>
            </a:r>
            <a:endParaRPr lang="en-US" dirty="0">
              <a:cs typeface="Calibri"/>
            </a:endParaRPr>
          </a:p>
          <a:p>
            <a:r>
              <a:rPr lang="en-US" dirty="0"/>
              <a:t>**Scalability:**</a:t>
            </a:r>
          </a:p>
          <a:p>
            <a:r>
              <a:rPr lang="en-US" dirty="0"/>
              <a:t>- Designs applications to handle increased user load and data volume.</a:t>
            </a:r>
          </a:p>
          <a:p>
            <a:r>
              <a:rPr lang="en-US" dirty="0"/>
              <a:t>- Ensures the application can grow without compromising performance.</a:t>
            </a:r>
          </a:p>
          <a:p>
            <a:r>
              <a:rPr lang="en-US" dirty="0"/>
              <a:t> </a:t>
            </a:r>
            <a:endParaRPr lang="en-US" dirty="0">
              <a:cs typeface="Calibri"/>
            </a:endParaRPr>
          </a:p>
          <a:p>
            <a:r>
              <a:rPr lang="en-US" dirty="0"/>
              <a:t>**Conclusion:**</a:t>
            </a:r>
          </a:p>
          <a:p>
            <a:r>
              <a:rPr lang="en-US" dirty="0"/>
              <a:t>Application design concepts encompass a range of considerations that impact how software functions and interacts with users. The choice of software platform, delivery method, and the integration of user experience, security, and performance elements are pivotal in creating successful and user-friendly applications that cater to the diverse needs of modern users.</a:t>
            </a:r>
          </a:p>
        </p:txBody>
      </p:sp>
      <p:sp>
        <p:nvSpPr>
          <p:cNvPr id="4" name="Slide Number Placeholder 3"/>
          <p:cNvSpPr>
            <a:spLocks noGrp="1"/>
          </p:cNvSpPr>
          <p:nvPr>
            <p:ph type="sldNum" sz="quarter" idx="5"/>
          </p:nvPr>
        </p:nvSpPr>
        <p:spPr/>
        <p:txBody>
          <a:bodyPr/>
          <a:lstStyle/>
          <a:p>
            <a:fld id="{6D5540E0-A613-4087-86B8-AF1BB0E11693}" type="slidenum">
              <a:rPr lang="en-US" smtClean="0"/>
              <a:t>4</a:t>
            </a:fld>
            <a:endParaRPr lang="en-US"/>
          </a:p>
        </p:txBody>
      </p:sp>
    </p:spTree>
    <p:extLst>
      <p:ext uri="{BB962C8B-B14F-4D97-AF65-F5344CB8AC3E}">
        <p14:creationId xmlns:p14="http://schemas.microsoft.com/office/powerpoint/2010/main" val="2199585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Application architecture is like the blueprint for building a house. It's a plan for how the different parts of a computer program will work together efficiently. Just like a house has different rooms for different purposes, an application has different parts that do different jobs.</a:t>
            </a:r>
          </a:p>
          <a:p>
            <a:r>
              <a:rPr lang="en-US" dirty="0"/>
              <a:t> </a:t>
            </a:r>
            <a:endParaRPr lang="en-US" dirty="0">
              <a:cs typeface="Calibri"/>
            </a:endParaRPr>
          </a:p>
          <a:p>
            <a:r>
              <a:rPr lang="en-US"/>
              <a:t>Imagine you're building a special app for a phone. There are different ways to organize how the app works:</a:t>
            </a:r>
          </a:p>
          <a:p>
            <a:r>
              <a:rPr lang="en-US" dirty="0"/>
              <a:t> </a:t>
            </a:r>
            <a:endParaRPr lang="en-US" dirty="0">
              <a:cs typeface="Calibri"/>
            </a:endParaRPr>
          </a:p>
          <a:p>
            <a:r>
              <a:rPr lang="en-US"/>
              <a:t>1. **1-Tier Architecture (Monolithic):** This is like putting everything in one big room. The app's design, its functions, and the storage of data are all crammed together. It's easy to set up, but it can become messy and hard to manage as the app gets bigger.</a:t>
            </a:r>
          </a:p>
          <a:p>
            <a:r>
              <a:rPr lang="en-US" dirty="0"/>
              <a:t> </a:t>
            </a:r>
            <a:endParaRPr lang="en-US" dirty="0">
              <a:cs typeface="Calibri"/>
            </a:endParaRPr>
          </a:p>
          <a:p>
            <a:r>
              <a:rPr lang="en-US"/>
              <a:t>2. **2-Tier Architecture (Client-Server):** This is like having two rooms connected by a door. One room is where you interact with the app, like clicking buttons. The other room holds all the important stuff, like calculations and data storage. It's better organized, and the two rooms can talk to each other.</a:t>
            </a:r>
          </a:p>
          <a:p>
            <a:r>
              <a:rPr lang="en-US" dirty="0"/>
              <a:t> </a:t>
            </a:r>
            <a:endParaRPr lang="en-US" dirty="0">
              <a:cs typeface="Calibri"/>
            </a:endParaRPr>
          </a:p>
          <a:p>
            <a:r>
              <a:rPr lang="en-US"/>
              <a:t>3. **3-Tier Architecture:** This is like having three rooms with specific jobs. One room is for you to use the app, another room handles the important work, and the last room stores all the data. Each room has its own tasks, which makes everything more organized and easier to handle.</a:t>
            </a:r>
          </a:p>
          <a:p>
            <a:r>
              <a:rPr lang="en-US" dirty="0"/>
              <a:t> </a:t>
            </a:r>
            <a:endParaRPr lang="en-US" dirty="0">
              <a:cs typeface="Calibri"/>
            </a:endParaRPr>
          </a:p>
          <a:p>
            <a:r>
              <a:rPr lang="en-US"/>
              <a:t>4. **N-Tier Architecture (Multi-Tier):** Imagine having as many rooms as you need, each with a specific task. You can organize things very precisely. Each room has a clear job, and they can work together smoothly.</a:t>
            </a:r>
          </a:p>
          <a:p>
            <a:r>
              <a:rPr lang="en-US" dirty="0"/>
              <a:t> </a:t>
            </a:r>
            <a:endParaRPr lang="en-US" dirty="0">
              <a:cs typeface="Calibri"/>
            </a:endParaRPr>
          </a:p>
          <a:p>
            <a:r>
              <a:rPr lang="en-US"/>
              <a:t>For most apps, the 3-tier architecture is like having three well-organized rooms. The first room (presentation tier) is where you see and use the app. The second room (business logic tier) handles all the calculations and rules. The third room (data tier) is where the app keeps its information.</a:t>
            </a:r>
          </a:p>
          <a:p>
            <a:r>
              <a:rPr lang="en-US" dirty="0"/>
              <a:t> </a:t>
            </a:r>
            <a:endParaRPr lang="en-US" dirty="0">
              <a:cs typeface="Calibri"/>
            </a:endParaRPr>
          </a:p>
          <a:p>
            <a:r>
              <a:rPr lang="en-US"/>
              <a:t>These rooms, or tiers, talk to each other using specific ways of communicating. This makes sure that each part does its job well without causing problems for the others. It's like having rooms in a house that are well-connected but still separate.</a:t>
            </a:r>
          </a:p>
          <a:p>
            <a:r>
              <a:rPr lang="en-US" dirty="0"/>
              <a:t> </a:t>
            </a:r>
            <a:endParaRPr lang="en-US" dirty="0">
              <a:cs typeface="Calibri"/>
            </a:endParaRPr>
          </a:p>
          <a:p>
            <a:r>
              <a:rPr lang="en-US" dirty="0"/>
              <a:t>The type of architecture you choose depends on the size and complexity of your app. Just like building a house, you need to decide how many rooms you need and how they should be connected to make your app work smoothly and efficiently.</a:t>
            </a:r>
          </a:p>
        </p:txBody>
      </p:sp>
      <p:sp>
        <p:nvSpPr>
          <p:cNvPr id="4" name="Slide Number Placeholder 3"/>
          <p:cNvSpPr>
            <a:spLocks noGrp="1"/>
          </p:cNvSpPr>
          <p:nvPr>
            <p:ph type="sldNum" sz="quarter" idx="5"/>
          </p:nvPr>
        </p:nvSpPr>
        <p:spPr/>
        <p:txBody>
          <a:bodyPr/>
          <a:lstStyle/>
          <a:p>
            <a:fld id="{6D5540E0-A613-4087-86B8-AF1BB0E11693}" type="slidenum">
              <a:rPr lang="en-US" smtClean="0"/>
              <a:t>5</a:t>
            </a:fld>
            <a:endParaRPr lang="en-US"/>
          </a:p>
        </p:txBody>
      </p:sp>
    </p:spTree>
    <p:extLst>
      <p:ext uri="{BB962C8B-B14F-4D97-AF65-F5344CB8AC3E}">
        <p14:creationId xmlns:p14="http://schemas.microsoft.com/office/powerpoint/2010/main" val="419460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using software, it's essential to understand the licensing requirements, as each license type comes with its own set of terms, conditions, and restrictions. Some common types of software licenses include:</a:t>
            </a:r>
          </a:p>
          <a:p>
            <a:pPr marL="285750" indent="-285750">
              <a:buFont typeface="Arial"/>
              <a:buChar char="•"/>
            </a:pPr>
            <a:r>
              <a:rPr lang="en-US" dirty="0"/>
              <a:t>Freeware: Freeware is software that is available for use at no cost. Users can download, install, and use the software without paying any fees. Freeware often comes with some limitations, such as reduced functionality or lack of support, compared to paid versions. Examples include PDF readers like Adobe Acrobat Reader and some antivirus software.</a:t>
            </a:r>
            <a:endParaRPr lang="en-US" dirty="0">
              <a:cs typeface="Calibri"/>
            </a:endParaRPr>
          </a:p>
          <a:p>
            <a:pPr marL="285750" indent="-285750">
              <a:buFont typeface="Arial"/>
              <a:buChar char="•"/>
            </a:pPr>
            <a:r>
              <a:rPr lang="en-US" dirty="0"/>
              <a:t>Open Source: Open source software is released under a license that grants users the right to access, modify, and distribute the source code. This allows for a collaborative development model, where users can contribute to the improvement of the software. Popular open source licenses include the GNU General Public License (GPL), Apache License, and MIT License. Examples of open source software are the Linux operating system, the Apache web server, and the LibreOffice suite.</a:t>
            </a:r>
            <a:endParaRPr lang="en-US" dirty="0">
              <a:cs typeface="Calibri"/>
            </a:endParaRPr>
          </a:p>
          <a:p>
            <a:pPr marL="285750" indent="-285750">
              <a:buFont typeface="Arial"/>
              <a:buChar char="•"/>
            </a:pPr>
            <a:r>
              <a:rPr lang="en-US" dirty="0"/>
              <a:t>Shareware: Shareware is software that is distributed for free on a trial basis, with the understanding that users will pay for the full version if they find it useful. Shareware often includes limitations such as time restrictions, limited features, or frequent reminders to purchase the full version. Examples of shareware include WinRAR and some video editing software.</a:t>
            </a:r>
            <a:endParaRPr lang="en-US" dirty="0">
              <a:cs typeface="Calibri"/>
            </a:endParaRPr>
          </a:p>
          <a:p>
            <a:pPr marL="285750" indent="-285750">
              <a:buFont typeface="Arial"/>
              <a:buChar char="•"/>
            </a:pPr>
            <a:r>
              <a:rPr lang="en-US" dirty="0"/>
              <a:t>Single Use: A single-use license allows the software to be installed and used on one computer or device. This type of license is often more affordable than other licenses, but it limits the number of installations allowed. Examples include individual licenses for Microsoft Office or Adobe Creative Suite.</a:t>
            </a:r>
            <a:endParaRPr lang="en-US" dirty="0">
              <a:cs typeface="Calibri"/>
            </a:endParaRPr>
          </a:p>
          <a:p>
            <a:pPr marL="285750" indent="-285750">
              <a:buFont typeface="Arial"/>
              <a:buChar char="•"/>
            </a:pPr>
            <a:r>
              <a:rPr lang="en-US" dirty="0"/>
              <a:t>Concurrent: A concurrent license allows a specific number of users to access and use the software simultaneously. This type of license is commonly used in organizations where multiple users need access to the software, but not all at the same time. Concurrent licenses can help reduce the overall cost of software ownership compared to purchasing individual licenses for each user.</a:t>
            </a:r>
            <a:endParaRPr lang="en-US" dirty="0">
              <a:cs typeface="Calibri"/>
            </a:endParaRPr>
          </a:p>
          <a:p>
            <a:pPr marL="285750" indent="-285750">
              <a:buFont typeface="Arial"/>
              <a:buChar char="•"/>
            </a:pPr>
            <a:r>
              <a:rPr lang="en-US" dirty="0"/>
              <a:t>Corporate, Campus, Group, or Site: These types of licenses are tailored for organizations, educational institutions, or specific sites and allow for a predefined number of installations or users. These licenses often come with volume discounts and can include additional features, support, or customization options. Examples include Microsoft Office 365 for Business or Adobe Creative Cloud for Teams.</a:t>
            </a:r>
            <a:endParaRPr lang="en-US" dirty="0">
              <a:cs typeface="Calibri"/>
            </a:endParaRPr>
          </a:p>
          <a:p>
            <a:r>
              <a:rPr lang="en-US" dirty="0"/>
              <a:t>It's crucial to understand the licensing requirements of any software you use or plan to use to ensure compliance with the terms and conditions and avoid potential legal issues.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6</a:t>
            </a:fld>
            <a:endParaRPr lang="en-US"/>
          </a:p>
        </p:txBody>
      </p:sp>
    </p:spTree>
    <p:extLst>
      <p:ext uri="{BB962C8B-B14F-4D97-AF65-F5344CB8AC3E}">
        <p14:creationId xmlns:p14="http://schemas.microsoft.com/office/powerpoint/2010/main" val="1830716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**Operating System Features:**</a:t>
            </a:r>
            <a:endParaRPr lang="en-US" dirty="0">
              <a:cs typeface="Calibri"/>
            </a:endParaRPr>
          </a:p>
          <a:p>
            <a:r>
              <a:rPr lang="en-US" dirty="0"/>
              <a:t>The operating system on your computer has various functions or features. Some of these can be controlled through the Control Panel. For example, you can enable or disable games and other features from there.</a:t>
            </a:r>
            <a:endParaRPr lang="en-US" dirty="0">
              <a:cs typeface="Calibri"/>
            </a:endParaRPr>
          </a:p>
          <a:p>
            <a:r>
              <a:rPr lang="en-US" dirty="0"/>
              <a:t> </a:t>
            </a:r>
            <a:endParaRPr lang="en-US" dirty="0">
              <a:cs typeface="Calibri"/>
            </a:endParaRPr>
          </a:p>
          <a:p>
            <a:r>
              <a:rPr lang="en-US" dirty="0"/>
              <a:t>**Applications:**</a:t>
            </a:r>
            <a:endParaRPr lang="en-US" dirty="0">
              <a:cs typeface="Calibri"/>
            </a:endParaRPr>
          </a:p>
          <a:p>
            <a:r>
              <a:rPr lang="en-US" dirty="0"/>
              <a:t>Applications are the software programs you use on your computer. These programs help you perform specific tasks, like browsing the internet, editing documents, or playing games.</a:t>
            </a:r>
            <a:endParaRPr lang="en-US" dirty="0">
              <a:cs typeface="Calibri"/>
            </a:endParaRPr>
          </a:p>
          <a:p>
            <a:r>
              <a:rPr lang="en-US" dirty="0"/>
              <a:t> </a:t>
            </a:r>
            <a:endParaRPr lang="en-US" dirty="0">
              <a:cs typeface="Calibri"/>
            </a:endParaRPr>
          </a:p>
          <a:p>
            <a:r>
              <a:rPr lang="en-US" dirty="0"/>
              <a:t>**Registration and Activation:**</a:t>
            </a:r>
            <a:endParaRPr lang="en-US" dirty="0">
              <a:cs typeface="Calibri"/>
            </a:endParaRPr>
          </a:p>
          <a:p>
            <a:r>
              <a:rPr lang="en-US" dirty="0"/>
              <a:t>When you get a new computer or software, you might need to register it with the manufacturer. This is like telling them you have their product. Activation involves confirming your right to use that product by entering a special code.</a:t>
            </a:r>
            <a:endParaRPr lang="en-US" dirty="0">
              <a:cs typeface="Calibri"/>
            </a:endParaRPr>
          </a:p>
          <a:p>
            <a:r>
              <a:rPr lang="en-US" dirty="0"/>
              <a:t> </a:t>
            </a:r>
            <a:endParaRPr lang="en-US" dirty="0">
              <a:cs typeface="Calibri"/>
            </a:endParaRPr>
          </a:p>
          <a:p>
            <a:r>
              <a:rPr lang="en-US" dirty="0"/>
              <a:t>**Uninstalling Apps:**</a:t>
            </a:r>
            <a:endParaRPr lang="en-US" dirty="0">
              <a:cs typeface="Calibri"/>
            </a:endParaRPr>
          </a:p>
          <a:p>
            <a:r>
              <a:rPr lang="en-US" dirty="0"/>
              <a:t>Uninstalling apps means removing software programs from your computer that you no longer need or want. It's similar to deleting files, but specifically for software.</a:t>
            </a:r>
            <a:endParaRPr lang="en-US" dirty="0">
              <a:cs typeface="Calibri"/>
            </a:endParaRPr>
          </a:p>
          <a:p>
            <a:r>
              <a:rPr lang="en-US" dirty="0"/>
              <a:t> </a:t>
            </a:r>
            <a:endParaRPr lang="en-US" dirty="0">
              <a:cs typeface="Calibri"/>
            </a:endParaRPr>
          </a:p>
          <a:p>
            <a:r>
              <a:rPr lang="en-US" dirty="0"/>
              <a:t>**Drivers:**</a:t>
            </a:r>
            <a:endParaRPr lang="en-US" dirty="0">
              <a:cs typeface="Calibri"/>
            </a:endParaRPr>
          </a:p>
          <a:p>
            <a:r>
              <a:rPr lang="en-US" dirty="0"/>
              <a:t>Drivers are small pieces of software that help your computer communicate with hardware devices like printers, scanners, or graphic cards. They enable the computer to understand how to work with these devices and make sure everything functions correctly when you connect new hardware.</a:t>
            </a:r>
            <a:endParaRPr lang="en-US" dirty="0">
              <a:cs typeface="Calibri"/>
            </a:endParaRPr>
          </a:p>
          <a:p>
            <a:r>
              <a:rPr lang="en-US" dirty="0"/>
              <a:t> </a:t>
            </a:r>
            <a:endParaRPr lang="en-US" dirty="0">
              <a:cs typeface="Calibri"/>
            </a:endParaRPr>
          </a:p>
          <a:p>
            <a:r>
              <a:rPr lang="en-US" dirty="0"/>
              <a:t>I hope this explanation is helpful! If you have any further questions, feel free to ask.</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7</a:t>
            </a:fld>
            <a:endParaRPr lang="en-US"/>
          </a:p>
        </p:txBody>
      </p:sp>
    </p:spTree>
    <p:extLst>
      <p:ext uri="{BB962C8B-B14F-4D97-AF65-F5344CB8AC3E}">
        <p14:creationId xmlns:p14="http://schemas.microsoft.com/office/powerpoint/2010/main" val="13233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Updating and patching software is crucial to ensure the security and optimal performance of your computer. Here's a breakdown of the process:</a:t>
            </a:r>
          </a:p>
          <a:p>
            <a:r>
              <a:rPr lang="en-US" dirty="0"/>
              <a:t> </a:t>
            </a:r>
            <a:endParaRPr lang="en-US" dirty="0">
              <a:cs typeface="Calibri"/>
            </a:endParaRPr>
          </a:p>
          <a:p>
            <a:r>
              <a:rPr lang="en-US" dirty="0"/>
              <a:t>**Keeping OS and Software Current:**</a:t>
            </a:r>
            <a:endParaRPr lang="en-US" dirty="0">
              <a:cs typeface="Calibri"/>
            </a:endParaRPr>
          </a:p>
          <a:p>
            <a:r>
              <a:rPr lang="en-US" dirty="0"/>
              <a:t>Regularly updating your operating system (OS) and other software is essential for security. These updates, also known as patches, fix vulnerabilities and bugs that could be exploited by malicious software. For example, Windows computers often have a feature called Windows Update that automatically downloads and installs these updates for you.</a:t>
            </a:r>
            <a:endParaRPr lang="en-US" dirty="0">
              <a:cs typeface="Calibri"/>
            </a:endParaRPr>
          </a:p>
          <a:p>
            <a:r>
              <a:rPr lang="en-US" dirty="0"/>
              <a:t> </a:t>
            </a:r>
            <a:endParaRPr lang="en-US" dirty="0">
              <a:cs typeface="Calibri"/>
            </a:endParaRPr>
          </a:p>
          <a:p>
            <a:r>
              <a:rPr lang="en-US" dirty="0"/>
              <a:t>**Security Software Updates:**</a:t>
            </a:r>
            <a:endParaRPr lang="en-US" dirty="0">
              <a:cs typeface="Calibri"/>
            </a:endParaRPr>
          </a:p>
          <a:p>
            <a:r>
              <a:rPr lang="en-US" dirty="0"/>
              <a:t>It's equally important to keep your security software up to date. This software, like antivirus or firewall programs, helps protect your computer from viruses, malware, and other threats. Just like with your OS, security software companies release updates to stay ahead of new threats and ensure your computer's safety.</a:t>
            </a:r>
            <a:endParaRPr lang="en-US" dirty="0">
              <a:cs typeface="Calibri"/>
            </a:endParaRPr>
          </a:p>
          <a:p>
            <a:r>
              <a:rPr lang="en-US" dirty="0"/>
              <a:t> </a:t>
            </a:r>
            <a:endParaRPr lang="en-US" dirty="0">
              <a:cs typeface="Calibri"/>
            </a:endParaRPr>
          </a:p>
          <a:p>
            <a:r>
              <a:rPr lang="en-US" dirty="0"/>
              <a:t>**Driver Updates:**</a:t>
            </a:r>
            <a:endParaRPr lang="en-US" dirty="0">
              <a:cs typeface="Calibri"/>
            </a:endParaRPr>
          </a:p>
          <a:p>
            <a:r>
              <a:rPr lang="en-US" dirty="0"/>
              <a:t>While OS and security software updates are frequent, driver updates happen less often. Drivers are specific software that allow your hardware (like printers or graphics cards) to work with your OS. Manufacturers release driver updates to improve compatibility and fix issues. Although not as frequent as other updates, keeping your drivers up to date can prevent hardware problems and improve performance.</a:t>
            </a:r>
            <a:endParaRPr lang="en-US" dirty="0">
              <a:cs typeface="Calibri"/>
            </a:endParaRPr>
          </a:p>
          <a:p>
            <a:r>
              <a:rPr lang="en-US" dirty="0"/>
              <a:t> </a:t>
            </a:r>
            <a:endParaRPr lang="en-US" dirty="0">
              <a:cs typeface="Calibri"/>
            </a:endParaRPr>
          </a:p>
          <a:p>
            <a:r>
              <a:rPr lang="en-US" dirty="0"/>
              <a:t>Remember, these updates help keep your computer secure and running smoothly, so it's a good habit to regularly check for and apply them.</a:t>
            </a:r>
          </a:p>
        </p:txBody>
      </p:sp>
      <p:sp>
        <p:nvSpPr>
          <p:cNvPr id="4" name="Slide Number Placeholder 3"/>
          <p:cNvSpPr>
            <a:spLocks noGrp="1"/>
          </p:cNvSpPr>
          <p:nvPr>
            <p:ph type="sldNum" sz="quarter" idx="5"/>
          </p:nvPr>
        </p:nvSpPr>
        <p:spPr/>
        <p:txBody>
          <a:bodyPr/>
          <a:lstStyle/>
          <a:p>
            <a:fld id="{6D5540E0-A613-4087-86B8-AF1BB0E11693}" type="slidenum">
              <a:rPr lang="en-US" smtClean="0"/>
              <a:t>8</a:t>
            </a:fld>
            <a:endParaRPr lang="en-US"/>
          </a:p>
        </p:txBody>
      </p:sp>
    </p:spTree>
    <p:extLst>
      <p:ext uri="{BB962C8B-B14F-4D97-AF65-F5344CB8AC3E}">
        <p14:creationId xmlns:p14="http://schemas.microsoft.com/office/powerpoint/2010/main" val="4025098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Certainly, here's an expanded explanation of the key concepts related to software platforms, OS compatibility, open source vs. commercial software, and common file extensions:</a:t>
            </a:r>
          </a:p>
          <a:p>
            <a:r>
              <a:rPr lang="en-US" dirty="0"/>
              <a:t> </a:t>
            </a:r>
            <a:endParaRPr lang="en-US" dirty="0">
              <a:cs typeface="Calibri"/>
            </a:endParaRPr>
          </a:p>
          <a:p>
            <a:r>
              <a:rPr lang="en-US"/>
              <a:t>**Software Platforms:**</a:t>
            </a:r>
          </a:p>
          <a:p>
            <a:r>
              <a:rPr lang="en-US"/>
              <a:t>Software comes in various forms, each tailored to work efficiently on specific types of devices. There are three main platforms: mobile, desktop, and web-based.</a:t>
            </a:r>
          </a:p>
          <a:p>
            <a:r>
              <a:rPr lang="en-US" dirty="0"/>
              <a:t> </a:t>
            </a:r>
            <a:endParaRPr lang="en-US" dirty="0">
              <a:cs typeface="Calibri"/>
            </a:endParaRPr>
          </a:p>
          <a:p>
            <a:r>
              <a:rPr lang="en-US"/>
              <a:t>- **Mobile:** Mobile software is designed for smartphones and tablets. Apps on mobile platforms are often available through app stores and can provide a wide range of functionalities, from games to productivity tools.</a:t>
            </a:r>
          </a:p>
          <a:p>
            <a:r>
              <a:rPr lang="en-US" dirty="0"/>
              <a:t> </a:t>
            </a:r>
            <a:endParaRPr lang="en-US" dirty="0">
              <a:cs typeface="Calibri"/>
            </a:endParaRPr>
          </a:p>
          <a:p>
            <a:r>
              <a:rPr lang="en-US"/>
              <a:t>- **Desktop:** Desktop software is intended for use on traditional computers or laptops. These applications are installed locally and offer more extensive capabilities compared to mobile apps due to the larger screen and computing power.</a:t>
            </a:r>
          </a:p>
          <a:p>
            <a:r>
              <a:rPr lang="en-US" dirty="0"/>
              <a:t> </a:t>
            </a:r>
            <a:endParaRPr lang="en-US" dirty="0">
              <a:cs typeface="Calibri"/>
            </a:endParaRPr>
          </a:p>
          <a:p>
            <a:r>
              <a:rPr lang="en-US"/>
              <a:t>- **Web-Based:** Web-based software, also known as web applications, runs within web browsers. These applications are accessed through the internet, offering convenience and accessibility across different devices.</a:t>
            </a:r>
          </a:p>
          <a:p>
            <a:r>
              <a:rPr lang="en-US" dirty="0"/>
              <a:t> </a:t>
            </a:r>
            <a:endParaRPr lang="en-US" dirty="0">
              <a:cs typeface="Calibri"/>
            </a:endParaRPr>
          </a:p>
          <a:p>
            <a:r>
              <a:rPr lang="en-US" dirty="0"/>
              <a:t>**Different OS Compatibility:**</a:t>
            </a:r>
            <a:endParaRPr lang="en-US" dirty="0">
              <a:cs typeface="Calibri"/>
            </a:endParaRPr>
          </a:p>
          <a:p>
            <a:r>
              <a:rPr lang="en-US" dirty="0"/>
              <a:t>Software needs to be compatible with the operating system (OS) of the device it will run on. Different OSs have distinct requirements, and software developers often create versions optimized for each.</a:t>
            </a:r>
          </a:p>
          <a:p>
            <a:r>
              <a:rPr lang="en-US" dirty="0"/>
              <a:t> </a:t>
            </a:r>
            <a:endParaRPr lang="en-US" dirty="0">
              <a:cs typeface="Calibri"/>
            </a:endParaRPr>
          </a:p>
          <a:p>
            <a:r>
              <a:rPr lang="en-US" dirty="0"/>
              <a:t>- **Windows:** Software designed for Windows OS will work on computers running Windows. Windows is widely used in desktop and laptop computers.</a:t>
            </a:r>
          </a:p>
          <a:p>
            <a:r>
              <a:rPr lang="en-US" dirty="0"/>
              <a:t> </a:t>
            </a:r>
            <a:endParaRPr lang="en-US" dirty="0">
              <a:cs typeface="Calibri"/>
            </a:endParaRPr>
          </a:p>
          <a:p>
            <a:r>
              <a:rPr lang="en-US" dirty="0"/>
              <a:t>- **macOS:** Software designed for macOS will work on Apple's Mac computers. macOS is known for its user-friendly interface and integration with Apple hardware.</a:t>
            </a:r>
          </a:p>
          <a:p>
            <a:r>
              <a:rPr lang="en-US" dirty="0"/>
              <a:t> </a:t>
            </a:r>
            <a:endParaRPr lang="en-US" dirty="0">
              <a:cs typeface="Calibri"/>
            </a:endParaRPr>
          </a:p>
          <a:p>
            <a:r>
              <a:rPr lang="en-US" dirty="0"/>
              <a:t>- **Linux:** Linux software is developed for systems running Linux OS, which is open source and often used for servers and technical applications.</a:t>
            </a:r>
          </a:p>
          <a:p>
            <a:r>
              <a:rPr lang="en-US" dirty="0"/>
              <a:t> </a:t>
            </a:r>
            <a:endParaRPr lang="en-US" dirty="0">
              <a:cs typeface="Calibri"/>
            </a:endParaRPr>
          </a:p>
          <a:p>
            <a:r>
              <a:rPr lang="en-US" dirty="0"/>
              <a:t>**Open Source vs. Commercial Software:**</a:t>
            </a:r>
          </a:p>
          <a:p>
            <a:r>
              <a:rPr lang="en-US" dirty="0"/>
              <a:t>Software can be categorized as open source or commercial based on its licensing and distribution model.</a:t>
            </a:r>
          </a:p>
          <a:p>
            <a:r>
              <a:rPr lang="en-US" dirty="0"/>
              <a:t> </a:t>
            </a:r>
            <a:endParaRPr lang="en-US" dirty="0">
              <a:cs typeface="Calibri"/>
            </a:endParaRPr>
          </a:p>
          <a:p>
            <a:r>
              <a:rPr lang="en-US" dirty="0"/>
              <a:t>- **Open Source:** Open source software allows users to access and modify its source code. This fosters collaboration and customization, and it's often community-driven. Examples include the Linux operating system and the Mozilla Firefox browser.</a:t>
            </a:r>
          </a:p>
          <a:p>
            <a:r>
              <a:rPr lang="en-US" dirty="0"/>
              <a:t> </a:t>
            </a:r>
            <a:endParaRPr lang="en-US" dirty="0">
              <a:cs typeface="Calibri"/>
            </a:endParaRPr>
          </a:p>
          <a:p>
            <a:r>
              <a:rPr lang="en-US" dirty="0"/>
              <a:t>- **Commercial:** Commercial software is developed by companies and is usually proprietary. Users need to pay for licenses, and the source code is typically not available. Microsoft Office and Adobe Photoshop are examples of commercial software.</a:t>
            </a:r>
          </a:p>
          <a:p>
            <a:r>
              <a:rPr lang="en-US" dirty="0"/>
              <a:t> </a:t>
            </a:r>
            <a:endParaRPr lang="en-US" dirty="0">
              <a:cs typeface="Calibri"/>
            </a:endParaRPr>
          </a:p>
          <a:p>
            <a:r>
              <a:rPr lang="en-US" dirty="0"/>
              <a:t>**Common File Extensions:**</a:t>
            </a:r>
          </a:p>
          <a:p>
            <a:r>
              <a:rPr lang="en-US" dirty="0"/>
              <a:t>File extensions are three or four-letter codes at the end of a filename, indicating the type of file and the format it's in.</a:t>
            </a:r>
          </a:p>
          <a:p>
            <a:r>
              <a:rPr lang="en-US" dirty="0"/>
              <a:t> </a:t>
            </a:r>
            <a:endParaRPr lang="en-US" dirty="0">
              <a:cs typeface="Calibri"/>
            </a:endParaRPr>
          </a:p>
          <a:p>
            <a:r>
              <a:rPr lang="en-US" dirty="0"/>
              <a:t>- **.exe:** Executable files contain programs that can be run on a computer. They initiate software and perform tasks when opened.</a:t>
            </a:r>
          </a:p>
          <a:p>
            <a:r>
              <a:rPr lang="en-US" dirty="0"/>
              <a:t> </a:t>
            </a:r>
            <a:endParaRPr lang="en-US" dirty="0">
              <a:cs typeface="Calibri"/>
            </a:endParaRPr>
          </a:p>
          <a:p>
            <a:r>
              <a:rPr lang="en-US" dirty="0"/>
              <a:t>- **.</a:t>
            </a:r>
            <a:r>
              <a:rPr lang="en-US" dirty="0" err="1"/>
              <a:t>msi</a:t>
            </a:r>
            <a:r>
              <a:rPr lang="en-US" dirty="0"/>
              <a:t>:** Windows Installer packages are used to install software on Windows systems. They contain installation instructions and necessary files.</a:t>
            </a:r>
          </a:p>
          <a:p>
            <a:r>
              <a:rPr lang="en-US" dirty="0"/>
              <a:t> </a:t>
            </a:r>
            <a:endParaRPr lang="en-US" dirty="0">
              <a:cs typeface="Calibri"/>
            </a:endParaRPr>
          </a:p>
          <a:p>
            <a:r>
              <a:rPr lang="en-US" dirty="0"/>
              <a:t>- **.app:** This extension is used for application files on macOS. When you double-click an .app file, it launches the associated application.</a:t>
            </a:r>
          </a:p>
          <a:p>
            <a:r>
              <a:rPr lang="en-US" dirty="0"/>
              <a:t> </a:t>
            </a:r>
            <a:endParaRPr lang="en-US" dirty="0">
              <a:cs typeface="Calibri"/>
            </a:endParaRPr>
          </a:p>
          <a:p>
            <a:r>
              <a:rPr lang="en-US" dirty="0"/>
              <a:t>- **.bat:** Batch files are scripts containing a series of commands that are executed in sequence. They are often used for automating tasks in Windows.</a:t>
            </a:r>
          </a:p>
          <a:p>
            <a:r>
              <a:rPr lang="en-US" dirty="0"/>
              <a:t> </a:t>
            </a:r>
            <a:endParaRPr lang="en-US" dirty="0">
              <a:cs typeface="Calibri"/>
            </a:endParaRPr>
          </a:p>
          <a:p>
            <a:r>
              <a:rPr lang="en-US" dirty="0"/>
              <a:t>- **.</a:t>
            </a:r>
            <a:r>
              <a:rPr lang="en-US" dirty="0" err="1"/>
              <a:t>scexe</a:t>
            </a:r>
            <a:r>
              <a:rPr lang="en-US" dirty="0"/>
              <a:t>:** Scripted Compressed Executable files are used to execute scripts on servers. They are often used in data centers for automated operations.</a:t>
            </a:r>
          </a:p>
          <a:p>
            <a:r>
              <a:rPr lang="en-US" dirty="0"/>
              <a:t> </a:t>
            </a:r>
            <a:endParaRPr lang="en-US" dirty="0">
              <a:cs typeface="Calibri"/>
            </a:endParaRPr>
          </a:p>
          <a:p>
            <a:r>
              <a:rPr lang="en-US" dirty="0"/>
              <a:t>Understanding these concepts will help you make informed decisions about the software you use, ensuring compatibility, security, and functionality for your devices.</a:t>
            </a:r>
          </a:p>
        </p:txBody>
      </p:sp>
      <p:sp>
        <p:nvSpPr>
          <p:cNvPr id="4" name="Slide Number Placeholder 3"/>
          <p:cNvSpPr>
            <a:spLocks noGrp="1"/>
          </p:cNvSpPr>
          <p:nvPr>
            <p:ph type="sldNum" sz="quarter" idx="5"/>
          </p:nvPr>
        </p:nvSpPr>
        <p:spPr/>
        <p:txBody>
          <a:bodyPr/>
          <a:lstStyle/>
          <a:p>
            <a:fld id="{6D5540E0-A613-4087-86B8-AF1BB0E11693}" type="slidenum">
              <a:rPr lang="en-US" smtClean="0"/>
              <a:t>9</a:t>
            </a:fld>
            <a:endParaRPr lang="en-US"/>
          </a:p>
        </p:txBody>
      </p:sp>
    </p:spTree>
    <p:extLst>
      <p:ext uri="{BB962C8B-B14F-4D97-AF65-F5344CB8AC3E}">
        <p14:creationId xmlns:p14="http://schemas.microsoft.com/office/powerpoint/2010/main" val="2227684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dirty="0"/>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9/5/2023</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767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701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dirty="0"/>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06349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dirty="0"/>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8875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03273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9551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518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9/5/2023</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9511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dirty="0"/>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9474D98-3273-47CE-B312-A00AAFA2779F}" type="datetimeFigureOut">
              <a:rPr lang="en-US" dirty="0"/>
              <a:t>9/5/2023</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565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6993E9-CEF0-47B7-AEA6-AFACC79966BA}"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3283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3537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E62588-EC5C-453B-A942-AA1C7EFEEF33}"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4366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2D5D575-BDA5-4AAF-81DC-5D38C213A391}"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6438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dirty="0"/>
              <a:t>9/5/2023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295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9/5/2023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7773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0121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31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9/5/2023</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dirty="0"/>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1804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technofaq.org/posts/2021/01/game-changing-business-software-for-your-compan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pngall.com/browsers-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myfreax.com/what-is-serverles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255358" y="1241266"/>
            <a:ext cx="3401945" cy="3153753"/>
          </a:xfrm>
        </p:spPr>
        <p:txBody>
          <a:bodyPr>
            <a:normAutofit/>
          </a:bodyPr>
          <a:lstStyle/>
          <a:p>
            <a:r>
              <a:rPr lang="en-US" altLang="en-US" sz="3700" b="1">
                <a:solidFill>
                  <a:srgbClr val="EBEBEB"/>
                </a:solidFill>
              </a:rPr>
              <a:t>IT Fundamentals</a:t>
            </a:r>
            <a:br>
              <a:rPr lang="en-US" altLang="en-US" sz="3700" b="1">
                <a:solidFill>
                  <a:srgbClr val="EBEBEB"/>
                </a:solidFill>
              </a:rPr>
            </a:br>
            <a:endParaRPr lang="en-US" altLang="en-US" sz="3700" b="1">
              <a:solidFill>
                <a:srgbClr val="EBEBEB"/>
              </a:solidFill>
            </a:endParaRPr>
          </a:p>
        </p:txBody>
      </p:sp>
      <p:sp>
        <p:nvSpPr>
          <p:cNvPr id="2051" name="Rectangle 3"/>
          <p:cNvSpPr>
            <a:spLocks noGrp="1" noChangeArrowheads="1"/>
          </p:cNvSpPr>
          <p:nvPr>
            <p:ph type="subTitle" idx="1"/>
          </p:nvPr>
        </p:nvSpPr>
        <p:spPr>
          <a:xfrm>
            <a:off x="5255358" y="4591665"/>
            <a:ext cx="3401945" cy="1622322"/>
          </a:xfrm>
        </p:spPr>
        <p:txBody>
          <a:bodyPr>
            <a:normAutofit/>
          </a:bodyPr>
          <a:lstStyle/>
          <a:p>
            <a:r>
              <a:rPr lang="en-US" altLang="en-US" dirty="0">
                <a:solidFill>
                  <a:schemeClr val="bg1"/>
                </a:solidFill>
              </a:rPr>
              <a:t>Chapter 5:</a:t>
            </a:r>
          </a:p>
          <a:p>
            <a:r>
              <a:rPr lang="en-US" altLang="en-US" dirty="0">
                <a:solidFill>
                  <a:schemeClr val="bg1"/>
                </a:solidFill>
              </a:rPr>
              <a:t>Software Applications</a:t>
            </a:r>
          </a:p>
        </p:txBody>
      </p:sp>
      <p:grpSp>
        <p:nvGrpSpPr>
          <p:cNvPr id="2061" name="Group 2055">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4838628" cy="6058999"/>
            <a:chOff x="423333" y="396837"/>
            <a:chExt cx="6451503" cy="6058999"/>
          </a:xfrm>
        </p:grpSpPr>
        <p:sp>
          <p:nvSpPr>
            <p:cNvPr id="2057" name="Rectangle 2056">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58"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59"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 name="Picture 2" descr="Logo, company name&#10;&#10;Description automatically generated">
            <a:extLst>
              <a:ext uri="{FF2B5EF4-FFF2-40B4-BE49-F238E27FC236}">
                <a16:creationId xmlns:a16="http://schemas.microsoft.com/office/drawing/2014/main" id="{23FC390E-BC44-DC05-DB8E-D9802C24D0C1}"/>
              </a:ext>
            </a:extLst>
          </p:cNvPr>
          <p:cNvPicPr>
            <a:picLocks noChangeAspect="1"/>
          </p:cNvPicPr>
          <p:nvPr/>
        </p:nvPicPr>
        <p:blipFill>
          <a:blip r:embed="rId3"/>
          <a:stretch>
            <a:fillRect/>
          </a:stretch>
        </p:blipFill>
        <p:spPr>
          <a:xfrm>
            <a:off x="832322" y="1560098"/>
            <a:ext cx="3737803" cy="3737803"/>
          </a:xfrm>
          <a:prstGeom prst="rect">
            <a:avLst/>
          </a:prstGeom>
        </p:spPr>
      </p:pic>
    </p:spTree>
    <p:extLst>
      <p:ext uri="{BB962C8B-B14F-4D97-AF65-F5344CB8AC3E}">
        <p14:creationId xmlns:p14="http://schemas.microsoft.com/office/powerpoint/2010/main" val="256663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Productivity Software</a:t>
            </a:r>
          </a:p>
        </p:txBody>
      </p:sp>
      <p:pic>
        <p:nvPicPr>
          <p:cNvPr id="4" name="Picture 4" descr="What Is an Adjustable Computer Workstation? (with pictures)">
            <a:extLst>
              <a:ext uri="{FF2B5EF4-FFF2-40B4-BE49-F238E27FC236}">
                <a16:creationId xmlns:a16="http://schemas.microsoft.com/office/drawing/2014/main" id="{BDAE0E6B-63D6-2554-E533-9A395B89E819}"/>
              </a:ext>
            </a:extLst>
          </p:cNvPr>
          <p:cNvPicPr>
            <a:picLocks noChangeAspect="1"/>
          </p:cNvPicPr>
          <p:nvPr/>
        </p:nvPicPr>
        <p:blipFill rotWithShape="1">
          <a:blip r:embed="rId3"/>
          <a:srcRect l="25671" r="10049" b="-2"/>
          <a:stretch/>
        </p:blipFill>
        <p:spPr>
          <a:xfrm>
            <a:off x="863600" y="2775951"/>
            <a:ext cx="3258768"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pPr>
              <a:lnSpc>
                <a:spcPct val="90000"/>
              </a:lnSpc>
            </a:pPr>
            <a:r>
              <a:rPr lang="en-US" sz="1500"/>
              <a:t>Word processing</a:t>
            </a:r>
          </a:p>
          <a:p>
            <a:pPr>
              <a:lnSpc>
                <a:spcPct val="90000"/>
              </a:lnSpc>
            </a:pPr>
            <a:r>
              <a:rPr lang="en-US" sz="1500"/>
              <a:t>Spreadsheet software</a:t>
            </a:r>
          </a:p>
          <a:p>
            <a:pPr>
              <a:lnSpc>
                <a:spcPct val="90000"/>
              </a:lnSpc>
            </a:pPr>
            <a:r>
              <a:rPr lang="en-US" sz="1500"/>
              <a:t>Presentation software</a:t>
            </a:r>
          </a:p>
          <a:p>
            <a:pPr>
              <a:lnSpc>
                <a:spcPct val="90000"/>
              </a:lnSpc>
            </a:pPr>
            <a:r>
              <a:rPr lang="en-US" sz="1500"/>
              <a:t>Visual diagramming software</a:t>
            </a:r>
          </a:p>
          <a:p>
            <a:pPr>
              <a:lnSpc>
                <a:spcPct val="90000"/>
              </a:lnSpc>
            </a:pPr>
            <a:r>
              <a:rPr lang="en-US" sz="1500"/>
              <a:t>Collaboration software</a:t>
            </a:r>
          </a:p>
          <a:p>
            <a:pPr>
              <a:lnSpc>
                <a:spcPct val="90000"/>
              </a:lnSpc>
            </a:pPr>
            <a:r>
              <a:rPr lang="en-US" sz="1500"/>
              <a:t>Email client software</a:t>
            </a:r>
          </a:p>
          <a:p>
            <a:pPr>
              <a:lnSpc>
                <a:spcPct val="90000"/>
              </a:lnSpc>
            </a:pPr>
            <a:r>
              <a:rPr lang="en-US" sz="1500"/>
              <a:t>Conferencing software</a:t>
            </a:r>
          </a:p>
          <a:p>
            <a:pPr>
              <a:lnSpc>
                <a:spcPct val="90000"/>
              </a:lnSpc>
            </a:pPr>
            <a:r>
              <a:rPr lang="en-US" sz="1500"/>
              <a:t>Instant messaging software</a:t>
            </a:r>
          </a:p>
          <a:p>
            <a:pPr>
              <a:lnSpc>
                <a:spcPct val="90000"/>
              </a:lnSpc>
            </a:pPr>
            <a:r>
              <a:rPr lang="en-US" sz="1500"/>
              <a:t>Online workspace</a:t>
            </a:r>
          </a:p>
          <a:p>
            <a:pPr>
              <a:lnSpc>
                <a:spcPct val="90000"/>
              </a:lnSpc>
            </a:pPr>
            <a:r>
              <a:rPr lang="en-US" sz="1500"/>
              <a:t>Document storage and sharing</a:t>
            </a:r>
          </a:p>
        </p:txBody>
      </p:sp>
    </p:spTree>
    <p:extLst>
      <p:ext uri="{BB962C8B-B14F-4D97-AF65-F5344CB8AC3E}">
        <p14:creationId xmlns:p14="http://schemas.microsoft.com/office/powerpoint/2010/main" val="168542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Business Software</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300"/>
              <a:t>Basic database software</a:t>
            </a:r>
          </a:p>
          <a:p>
            <a:r>
              <a:rPr lang="en-US" sz="1300"/>
              <a:t>Project management software</a:t>
            </a:r>
          </a:p>
          <a:p>
            <a:r>
              <a:rPr lang="en-US" sz="1300"/>
              <a:t>Business-specific software</a:t>
            </a:r>
          </a:p>
          <a:p>
            <a:pPr lvl="1"/>
            <a:r>
              <a:rPr lang="en-US" sz="1300"/>
              <a:t>Desktop publishing or page layout software</a:t>
            </a:r>
          </a:p>
          <a:p>
            <a:pPr lvl="1"/>
            <a:r>
              <a:rPr lang="en-US" sz="1300"/>
              <a:t>Computer-aided design or graphic design</a:t>
            </a:r>
          </a:p>
          <a:p>
            <a:pPr lvl="1"/>
            <a:r>
              <a:rPr lang="en-US" sz="1300"/>
              <a:t>Medical and scientific software</a:t>
            </a:r>
          </a:p>
          <a:p>
            <a:r>
              <a:rPr lang="en-US" sz="1300"/>
              <a:t>Accounting software</a:t>
            </a:r>
          </a:p>
          <a:p>
            <a:endParaRPr lang="en-US" sz="1300"/>
          </a:p>
        </p:txBody>
      </p:sp>
      <p:pic>
        <p:nvPicPr>
          <p:cNvPr id="4" name="Picture 4">
            <a:extLst>
              <a:ext uri="{FF2B5EF4-FFF2-40B4-BE49-F238E27FC236}">
                <a16:creationId xmlns:a16="http://schemas.microsoft.com/office/drawing/2014/main" id="{D80633A4-7399-6252-65EC-20E488B14AF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311" r="4697" b="3"/>
          <a:stretch/>
        </p:blipFill>
        <p:spPr>
          <a:xfrm>
            <a:off x="3738717" y="2775951"/>
            <a:ext cx="4619101"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930496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Web Browsers</a:t>
            </a:r>
          </a:p>
        </p:txBody>
      </p:sp>
      <p:sp>
        <p:nvSpPr>
          <p:cNvPr id="3" name="Content Placeholder 2"/>
          <p:cNvSpPr>
            <a:spLocks noGrp="1"/>
          </p:cNvSpPr>
          <p:nvPr>
            <p:ph idx="1"/>
          </p:nvPr>
        </p:nvSpPr>
        <p:spPr>
          <a:xfrm>
            <a:off x="866216" y="2603500"/>
            <a:ext cx="2610790" cy="3416300"/>
          </a:xfrm>
        </p:spPr>
        <p:txBody>
          <a:bodyPr anchor="ctr">
            <a:normAutofit/>
          </a:bodyPr>
          <a:lstStyle/>
          <a:p>
            <a:pPr>
              <a:lnSpc>
                <a:spcPct val="90000"/>
              </a:lnSpc>
            </a:pPr>
            <a:r>
              <a:rPr lang="en-US" sz="1200"/>
              <a:t>Configuring</a:t>
            </a:r>
          </a:p>
          <a:p>
            <a:pPr lvl="1">
              <a:lnSpc>
                <a:spcPct val="90000"/>
              </a:lnSpc>
            </a:pPr>
            <a:r>
              <a:rPr lang="en-US" sz="1200"/>
              <a:t>Maintain current versions</a:t>
            </a:r>
          </a:p>
          <a:p>
            <a:pPr lvl="1">
              <a:lnSpc>
                <a:spcPct val="90000"/>
              </a:lnSpc>
            </a:pPr>
            <a:r>
              <a:rPr lang="en-US" sz="1200"/>
              <a:t>Managing plug-ins, add-ons, toolbars, and extensions</a:t>
            </a:r>
          </a:p>
          <a:p>
            <a:pPr lvl="1">
              <a:lnSpc>
                <a:spcPct val="90000"/>
              </a:lnSpc>
            </a:pPr>
            <a:r>
              <a:rPr lang="en-US" sz="1200"/>
              <a:t>Proxy settings</a:t>
            </a:r>
          </a:p>
          <a:p>
            <a:pPr>
              <a:lnSpc>
                <a:spcPct val="90000"/>
              </a:lnSpc>
            </a:pPr>
            <a:r>
              <a:rPr lang="en-US" sz="1200"/>
              <a:t>Security settings</a:t>
            </a:r>
          </a:p>
          <a:p>
            <a:pPr lvl="1">
              <a:lnSpc>
                <a:spcPct val="90000"/>
              </a:lnSpc>
            </a:pPr>
            <a:r>
              <a:rPr lang="en-US" sz="1200"/>
              <a:t>Cookies and cache</a:t>
            </a:r>
          </a:p>
          <a:p>
            <a:pPr lvl="1">
              <a:lnSpc>
                <a:spcPct val="90000"/>
              </a:lnSpc>
            </a:pPr>
            <a:r>
              <a:rPr lang="en-US" sz="1200"/>
              <a:t>Blocking scripts</a:t>
            </a:r>
          </a:p>
          <a:p>
            <a:pPr lvl="1">
              <a:lnSpc>
                <a:spcPct val="90000"/>
              </a:lnSpc>
            </a:pPr>
            <a:r>
              <a:rPr lang="en-US" sz="1200"/>
              <a:t>Controlling pop-ups</a:t>
            </a:r>
          </a:p>
          <a:p>
            <a:pPr lvl="1">
              <a:lnSpc>
                <a:spcPct val="90000"/>
              </a:lnSpc>
            </a:pPr>
            <a:r>
              <a:rPr lang="en-US" sz="1200"/>
              <a:t>Visiting secure websites</a:t>
            </a:r>
          </a:p>
          <a:p>
            <a:pPr>
              <a:lnSpc>
                <a:spcPct val="90000"/>
              </a:lnSpc>
            </a:pPr>
            <a:r>
              <a:rPr lang="en-US" sz="1200"/>
              <a:t>Private browsing</a:t>
            </a:r>
          </a:p>
        </p:txBody>
      </p:sp>
      <p:pic>
        <p:nvPicPr>
          <p:cNvPr id="4" name="Picture 4" descr="Logo&#10;&#10;Description automatically generated">
            <a:extLst>
              <a:ext uri="{FF2B5EF4-FFF2-40B4-BE49-F238E27FC236}">
                <a16:creationId xmlns:a16="http://schemas.microsoft.com/office/drawing/2014/main" id="{B289E3F7-BF12-13D6-0A02-3D6D23C17F7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3322200"/>
            <a:ext cx="4619101" cy="1974665"/>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63385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80" name="Group 3079">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81" name="Rectangle 3080">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82" name="Oval 3081">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3" name="Oval 3082">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4" name="Oval 3083">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5" name="Oval 3084">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6" name="Oval 3085">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7"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88"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089"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91" name="Rectangle 3090">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093" name="Group 309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94" name="Rectangle 309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95" name="Oval 309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6" name="Oval 309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7" name="Rectangle 309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9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9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0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74" name="Rectangle 2"/>
          <p:cNvSpPr>
            <a:spLocks noGrp="1" noChangeArrowheads="1"/>
          </p:cNvSpPr>
          <p:nvPr>
            <p:ph type="title"/>
          </p:nvPr>
        </p:nvSpPr>
        <p:spPr>
          <a:xfrm>
            <a:off x="866216" y="973667"/>
            <a:ext cx="2206657" cy="4833745"/>
          </a:xfrm>
        </p:spPr>
        <p:txBody>
          <a:bodyPr vert="horz" lIns="91440" tIns="45720" rIns="91440" bIns="45720" rtlCol="0" anchor="ctr">
            <a:normAutofit/>
          </a:bodyPr>
          <a:lstStyle/>
          <a:p>
            <a:r>
              <a:rPr lang="en-US" altLang="en-US" sz="2500">
                <a:solidFill>
                  <a:srgbClr val="EBEBEB"/>
                </a:solidFill>
              </a:rPr>
              <a:t>Chapter 5: Software Applications</a:t>
            </a:r>
          </a:p>
        </p:txBody>
      </p:sp>
      <p:sp>
        <p:nvSpPr>
          <p:cNvPr id="3102" name="Rectangle 310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75" name="Rectangle 3"/>
          <p:cNvSpPr>
            <a:spLocks noGrp="1" noChangeArrowheads="1"/>
          </p:cNvSpPr>
          <p:nvPr>
            <p:ph sz="half" idx="1"/>
          </p:nvPr>
        </p:nvSpPr>
        <p:spPr>
          <a:xfrm>
            <a:off x="3895725" y="1520477"/>
            <a:ext cx="2194594" cy="3706303"/>
          </a:xfrm>
          <a:noFill/>
        </p:spPr>
        <p:txBody>
          <a:bodyPr>
            <a:normAutofit/>
          </a:bodyPr>
          <a:lstStyle/>
          <a:p>
            <a:pPr marL="257175" indent="-257175" defTabSz="342900">
              <a:lnSpc>
                <a:spcPct val="90000"/>
              </a:lnSpc>
              <a:spcBef>
                <a:spcPts val="750"/>
              </a:spcBef>
            </a:pPr>
            <a:r>
              <a:rPr lang="en-US" altLang="en-US" sz="900" b="0" i="0" kern="1200">
                <a:solidFill>
                  <a:schemeClr val="tx1">
                    <a:lumMod val="75000"/>
                    <a:lumOff val="25000"/>
                  </a:schemeClr>
                </a:solidFill>
                <a:latin typeface="+mn-lt"/>
                <a:ea typeface="+mn-ea"/>
                <a:cs typeface="+mn-cs"/>
              </a:rPr>
              <a:t>Explain the purpose and proper use of software</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Productivity software</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Word processing software</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Spreadsheet software</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Presentation software</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Web browser</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Visual diagramming software</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Collaboration software</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Email client</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Conferencing software</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Instant messaging software</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Online workspace</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Document sharing</a:t>
            </a:r>
          </a:p>
          <a:p>
            <a:pPr marL="514350" lvl="1" indent="-212598" defTabSz="342900">
              <a:lnSpc>
                <a:spcPct val="90000"/>
              </a:lnSpc>
              <a:spcBef>
                <a:spcPts val="750"/>
              </a:spcBef>
            </a:pPr>
            <a:r>
              <a:rPr lang="en-US" altLang="en-US" sz="900" b="0" i="0" kern="1200">
                <a:solidFill>
                  <a:schemeClr val="tx1">
                    <a:lumMod val="75000"/>
                    <a:lumOff val="25000"/>
                  </a:schemeClr>
                </a:solidFill>
                <a:latin typeface="+mn-lt"/>
                <a:ea typeface="+mn-ea"/>
                <a:cs typeface="+mn-cs"/>
              </a:rPr>
              <a:t>Business software</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Database software</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Project management software</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Business-specific applications</a:t>
            </a:r>
          </a:p>
          <a:p>
            <a:pPr marL="720090" lvl="2" indent="-171450" defTabSz="342900">
              <a:lnSpc>
                <a:spcPct val="90000"/>
              </a:lnSpc>
              <a:spcBef>
                <a:spcPts val="750"/>
              </a:spcBef>
            </a:pPr>
            <a:r>
              <a:rPr lang="en-US" altLang="en-US" sz="900" b="0" i="0" kern="1200">
                <a:solidFill>
                  <a:schemeClr val="tx1">
                    <a:lumMod val="75000"/>
                    <a:lumOff val="25000"/>
                  </a:schemeClr>
                </a:solidFill>
                <a:latin typeface="+mn-lt"/>
                <a:ea typeface="+mn-ea"/>
                <a:cs typeface="+mn-cs"/>
              </a:rPr>
              <a:t>Accounting software</a:t>
            </a:r>
            <a:endParaRPr lang="en-US" altLang="en-US" sz="900"/>
          </a:p>
        </p:txBody>
      </p:sp>
      <p:sp>
        <p:nvSpPr>
          <p:cNvPr id="2" name="Content Placeholder 1"/>
          <p:cNvSpPr>
            <a:spLocks noGrp="1"/>
          </p:cNvSpPr>
          <p:nvPr>
            <p:ph sz="half" idx="2"/>
          </p:nvPr>
        </p:nvSpPr>
        <p:spPr>
          <a:xfrm>
            <a:off x="6263577" y="1530621"/>
            <a:ext cx="2425604" cy="3811664"/>
          </a:xfrm>
        </p:spPr>
        <p:txBody>
          <a:bodyPr vert="horz" lIns="91440" tIns="45720" rIns="91440" bIns="45720" rtlCol="0" anchor="t">
            <a:noAutofit/>
          </a:bodyPr>
          <a:lstStyle/>
          <a:p>
            <a:pPr marL="257175" indent="-257175" defTabSz="342900">
              <a:lnSpc>
                <a:spcPct val="90000"/>
              </a:lnSpc>
              <a:spcBef>
                <a:spcPts val="750"/>
              </a:spcBef>
            </a:pPr>
            <a:r>
              <a:rPr lang="en-US" altLang="en-US" sz="900" b="0" i="0" kern="1200" dirty="0">
                <a:latin typeface="+mn-lt"/>
                <a:ea typeface="+mn-ea"/>
                <a:cs typeface="+mn-cs"/>
              </a:rPr>
              <a:t>Explain methods of application architecture and delivery models</a:t>
            </a:r>
            <a:endParaRPr lang="en-US" altLang="en-US" sz="900" b="0" i="0" kern="1200" dirty="0">
              <a:latin typeface="+mn-lt"/>
            </a:endParaRPr>
          </a:p>
          <a:p>
            <a:pPr marL="514350" lvl="1" indent="-212090" defTabSz="342900">
              <a:lnSpc>
                <a:spcPct val="90000"/>
              </a:lnSpc>
              <a:spcBef>
                <a:spcPts val="750"/>
              </a:spcBef>
            </a:pPr>
            <a:r>
              <a:rPr lang="en-US" altLang="en-US" sz="900" b="0" i="0" kern="1200" dirty="0">
                <a:latin typeface="+mn-lt"/>
                <a:ea typeface="+mn-ea"/>
                <a:cs typeface="+mn-cs"/>
              </a:rPr>
              <a:t>Application delivery methods</a:t>
            </a:r>
            <a:endParaRPr lang="en-US" altLang="en-US" sz="900" b="0" i="0" kern="1200" dirty="0">
              <a:latin typeface="+mn-lt"/>
            </a:endParaRPr>
          </a:p>
          <a:p>
            <a:pPr marL="720090" lvl="2" indent="-171450" defTabSz="342900">
              <a:lnSpc>
                <a:spcPct val="90000"/>
              </a:lnSpc>
              <a:spcBef>
                <a:spcPts val="750"/>
              </a:spcBef>
            </a:pPr>
            <a:r>
              <a:rPr lang="en-US" altLang="en-US" sz="900" b="0" i="0" kern="1200" dirty="0">
                <a:latin typeface="+mn-lt"/>
                <a:ea typeface="+mn-ea"/>
                <a:cs typeface="+mn-cs"/>
              </a:rPr>
              <a:t>Locally installed</a:t>
            </a:r>
            <a:endParaRPr lang="en-US" altLang="en-US" sz="900" b="0" i="0" kern="1200" dirty="0">
              <a:latin typeface="+mn-lt"/>
            </a:endParaRPr>
          </a:p>
          <a:p>
            <a:pPr marL="925830" lvl="3" indent="-171450" defTabSz="342900">
              <a:lnSpc>
                <a:spcPct val="90000"/>
              </a:lnSpc>
              <a:spcBef>
                <a:spcPts val="750"/>
              </a:spcBef>
            </a:pPr>
            <a:r>
              <a:rPr lang="en-US" altLang="en-US" sz="900" b="0" i="0" kern="1200" dirty="0">
                <a:latin typeface="+mn-lt"/>
                <a:ea typeface="+mn-ea"/>
                <a:cs typeface="+mn-cs"/>
              </a:rPr>
              <a:t>Network not required</a:t>
            </a:r>
            <a:endParaRPr lang="en-US" altLang="en-US" sz="900" b="0" i="0" kern="1200" dirty="0">
              <a:latin typeface="+mn-lt"/>
            </a:endParaRPr>
          </a:p>
          <a:p>
            <a:pPr marL="925830" lvl="3" indent="-171450" defTabSz="342900">
              <a:lnSpc>
                <a:spcPct val="90000"/>
              </a:lnSpc>
              <a:spcBef>
                <a:spcPts val="750"/>
              </a:spcBef>
            </a:pPr>
            <a:r>
              <a:rPr lang="en-US" altLang="en-US" sz="900" b="0" i="0" kern="1200" dirty="0">
                <a:latin typeface="+mn-lt"/>
                <a:ea typeface="+mn-ea"/>
                <a:cs typeface="+mn-cs"/>
              </a:rPr>
              <a:t>Application exists locally</a:t>
            </a:r>
            <a:endParaRPr lang="en-US" altLang="en-US" sz="900" b="0" i="0" kern="1200" dirty="0">
              <a:latin typeface="+mn-lt"/>
            </a:endParaRPr>
          </a:p>
          <a:p>
            <a:pPr marL="925830" lvl="3" indent="-171450" defTabSz="342900">
              <a:lnSpc>
                <a:spcPct val="90000"/>
              </a:lnSpc>
              <a:spcBef>
                <a:spcPts val="750"/>
              </a:spcBef>
            </a:pPr>
            <a:r>
              <a:rPr lang="en-US" altLang="en-US" sz="900" b="0" i="0" kern="1200" dirty="0">
                <a:latin typeface="+mn-lt"/>
                <a:ea typeface="+mn-ea"/>
                <a:cs typeface="+mn-cs"/>
              </a:rPr>
              <a:t>Files saved locally</a:t>
            </a:r>
            <a:endParaRPr lang="en-US" altLang="en-US" sz="900" b="0" i="0" kern="1200" dirty="0">
              <a:latin typeface="+mn-lt"/>
            </a:endParaRPr>
          </a:p>
          <a:p>
            <a:pPr marL="720090" lvl="2" indent="-171450" defTabSz="342900">
              <a:lnSpc>
                <a:spcPct val="90000"/>
              </a:lnSpc>
              <a:spcBef>
                <a:spcPts val="750"/>
              </a:spcBef>
            </a:pPr>
            <a:r>
              <a:rPr lang="en-US" altLang="en-US" sz="900" b="0" i="0" kern="1200" dirty="0">
                <a:latin typeface="+mn-lt"/>
                <a:ea typeface="+mn-ea"/>
                <a:cs typeface="+mn-cs"/>
              </a:rPr>
              <a:t>Local network hosted</a:t>
            </a:r>
            <a:endParaRPr lang="en-US" altLang="en-US" sz="900" b="0" i="0" kern="1200" dirty="0">
              <a:latin typeface="+mn-lt"/>
            </a:endParaRPr>
          </a:p>
          <a:p>
            <a:pPr marL="925830" lvl="3" indent="-171450" defTabSz="342900">
              <a:lnSpc>
                <a:spcPct val="90000"/>
              </a:lnSpc>
              <a:spcBef>
                <a:spcPts val="750"/>
              </a:spcBef>
            </a:pPr>
            <a:r>
              <a:rPr lang="en-US" altLang="en-US" sz="900" b="0" i="0" kern="1200" dirty="0">
                <a:latin typeface="+mn-lt"/>
                <a:ea typeface="+mn-ea"/>
                <a:cs typeface="+mn-cs"/>
              </a:rPr>
              <a:t>Network required</a:t>
            </a:r>
            <a:endParaRPr lang="en-US" altLang="en-US" sz="900" b="0" i="0" kern="1200" dirty="0">
              <a:latin typeface="+mn-lt"/>
            </a:endParaRPr>
          </a:p>
          <a:p>
            <a:pPr marL="925830" lvl="3" indent="-171450" defTabSz="342900">
              <a:lnSpc>
                <a:spcPct val="90000"/>
              </a:lnSpc>
              <a:spcBef>
                <a:spcPts val="750"/>
              </a:spcBef>
            </a:pPr>
            <a:r>
              <a:rPr lang="en-US" altLang="en-US" sz="900" b="0" i="0" kern="1200" dirty="0">
                <a:latin typeface="+mn-lt"/>
                <a:ea typeface="+mn-ea"/>
                <a:cs typeface="+mn-cs"/>
              </a:rPr>
              <a:t>Internet access not required</a:t>
            </a:r>
            <a:endParaRPr lang="en-US" altLang="en-US" sz="900" b="0" i="0" kern="1200" dirty="0">
              <a:latin typeface="+mn-lt"/>
            </a:endParaRPr>
          </a:p>
          <a:p>
            <a:pPr marL="720090" lvl="2" indent="-171450" defTabSz="342900">
              <a:lnSpc>
                <a:spcPct val="90000"/>
              </a:lnSpc>
              <a:spcBef>
                <a:spcPts val="750"/>
              </a:spcBef>
            </a:pPr>
            <a:r>
              <a:rPr lang="en-US" altLang="en-US" sz="900" b="0" i="0" kern="1200" dirty="0">
                <a:latin typeface="+mn-lt"/>
                <a:ea typeface="+mn-ea"/>
                <a:cs typeface="+mn-cs"/>
              </a:rPr>
              <a:t>Cloud hosted</a:t>
            </a:r>
            <a:endParaRPr lang="en-US" altLang="en-US" sz="900" b="0" i="0" kern="1200" dirty="0">
              <a:latin typeface="+mn-lt"/>
            </a:endParaRPr>
          </a:p>
          <a:p>
            <a:pPr marL="925830" lvl="3" indent="-171450" defTabSz="342900">
              <a:lnSpc>
                <a:spcPct val="90000"/>
              </a:lnSpc>
              <a:spcBef>
                <a:spcPts val="750"/>
              </a:spcBef>
            </a:pPr>
            <a:r>
              <a:rPr lang="en-US" altLang="en-US" sz="900" b="0" i="0" kern="1200" dirty="0">
                <a:latin typeface="+mn-lt"/>
                <a:ea typeface="+mn-ea"/>
                <a:cs typeface="+mn-cs"/>
              </a:rPr>
              <a:t>Internet access required</a:t>
            </a:r>
            <a:endParaRPr lang="en-US" altLang="en-US" sz="900" b="0" i="0" kern="1200" dirty="0">
              <a:latin typeface="+mn-lt"/>
            </a:endParaRPr>
          </a:p>
          <a:p>
            <a:pPr marL="925830" lvl="3" indent="-171450" defTabSz="342900">
              <a:lnSpc>
                <a:spcPct val="90000"/>
              </a:lnSpc>
              <a:spcBef>
                <a:spcPts val="750"/>
              </a:spcBef>
            </a:pPr>
            <a:r>
              <a:rPr lang="en-US" altLang="en-US" sz="900" b="0" i="0" kern="1200" dirty="0">
                <a:latin typeface="+mn-lt"/>
                <a:ea typeface="+mn-ea"/>
                <a:cs typeface="+mn-cs"/>
              </a:rPr>
              <a:t>Service required</a:t>
            </a:r>
            <a:endParaRPr lang="en-US" altLang="en-US" sz="900" b="0" i="0" kern="1200" dirty="0">
              <a:latin typeface="+mn-lt"/>
            </a:endParaRPr>
          </a:p>
          <a:p>
            <a:pPr marL="925830" lvl="3" indent="-171450" defTabSz="342900">
              <a:lnSpc>
                <a:spcPct val="90000"/>
              </a:lnSpc>
              <a:spcBef>
                <a:spcPts val="750"/>
              </a:spcBef>
            </a:pPr>
            <a:r>
              <a:rPr lang="en-US" altLang="en-US" sz="900" b="0" i="0" kern="1200" dirty="0">
                <a:latin typeface="+mn-lt"/>
                <a:ea typeface="+mn-ea"/>
                <a:cs typeface="+mn-cs"/>
              </a:rPr>
              <a:t>Files saved in cloud</a:t>
            </a:r>
            <a:endParaRPr lang="en-US" altLang="en-US" sz="900" b="0" i="0" kern="1200" dirty="0">
              <a:latin typeface="+mn-lt"/>
            </a:endParaRPr>
          </a:p>
          <a:p>
            <a:pPr marL="514350" lvl="1" indent="-212090" defTabSz="342900">
              <a:lnSpc>
                <a:spcPct val="90000"/>
              </a:lnSpc>
              <a:spcBef>
                <a:spcPts val="750"/>
              </a:spcBef>
            </a:pPr>
            <a:r>
              <a:rPr lang="en-US" altLang="en-US" sz="900" b="0" i="0" kern="1200" dirty="0">
                <a:latin typeface="+mn-lt"/>
                <a:ea typeface="+mn-ea"/>
                <a:cs typeface="+mn-cs"/>
              </a:rPr>
              <a:t>Application architecture models</a:t>
            </a:r>
            <a:endParaRPr lang="en-US" altLang="en-US" sz="900" b="0" i="0" kern="1200" dirty="0">
              <a:latin typeface="+mn-lt"/>
            </a:endParaRPr>
          </a:p>
          <a:p>
            <a:pPr marL="720090" lvl="2" indent="-171450" defTabSz="342900">
              <a:lnSpc>
                <a:spcPct val="90000"/>
              </a:lnSpc>
              <a:spcBef>
                <a:spcPts val="750"/>
              </a:spcBef>
            </a:pPr>
            <a:r>
              <a:rPr lang="en-US" altLang="en-US" sz="900" b="0" i="0" kern="1200" dirty="0">
                <a:latin typeface="+mn-lt"/>
                <a:ea typeface="+mn-ea"/>
                <a:cs typeface="+mn-cs"/>
              </a:rPr>
              <a:t>One tier</a:t>
            </a:r>
            <a:endParaRPr lang="en-US" altLang="en-US" sz="900" b="0" i="0" kern="1200" dirty="0">
              <a:latin typeface="+mn-lt"/>
            </a:endParaRPr>
          </a:p>
          <a:p>
            <a:pPr marL="720090" lvl="2" indent="-171450" defTabSz="342900">
              <a:lnSpc>
                <a:spcPct val="90000"/>
              </a:lnSpc>
              <a:spcBef>
                <a:spcPts val="750"/>
              </a:spcBef>
            </a:pPr>
            <a:r>
              <a:rPr lang="en-US" altLang="en-US" sz="900" b="0" i="0" kern="1200" dirty="0">
                <a:latin typeface="+mn-lt"/>
                <a:ea typeface="+mn-ea"/>
                <a:cs typeface="+mn-cs"/>
              </a:rPr>
              <a:t>Two tier</a:t>
            </a:r>
            <a:endParaRPr lang="en-US" altLang="en-US" sz="900" b="0" i="0" kern="1200" dirty="0">
              <a:latin typeface="+mn-lt"/>
            </a:endParaRPr>
          </a:p>
          <a:p>
            <a:pPr marL="720090" lvl="2" indent="-171450" defTabSz="342900">
              <a:lnSpc>
                <a:spcPct val="90000"/>
              </a:lnSpc>
              <a:spcBef>
                <a:spcPts val="750"/>
              </a:spcBef>
            </a:pPr>
            <a:r>
              <a:rPr lang="en-US" altLang="en-US" sz="900" b="0" i="0" kern="1200" dirty="0">
                <a:latin typeface="+mn-lt"/>
                <a:ea typeface="+mn-ea"/>
                <a:cs typeface="+mn-cs"/>
              </a:rPr>
              <a:t>Three tier</a:t>
            </a:r>
            <a:endParaRPr lang="en-US" altLang="en-US" sz="900" b="0" i="0" kern="1200" dirty="0">
              <a:latin typeface="+mn-lt"/>
            </a:endParaRPr>
          </a:p>
          <a:p>
            <a:pPr marL="720090" lvl="2" indent="-171450" defTabSz="342900">
              <a:lnSpc>
                <a:spcPct val="90000"/>
              </a:lnSpc>
              <a:spcBef>
                <a:spcPts val="750"/>
              </a:spcBef>
            </a:pPr>
            <a:r>
              <a:rPr lang="en-US" altLang="en-US" sz="900" b="0" i="0" kern="1200" dirty="0">
                <a:latin typeface="+mn-lt"/>
                <a:ea typeface="+mn-ea"/>
                <a:cs typeface="+mn-cs"/>
              </a:rPr>
              <a:t>n-tier</a:t>
            </a:r>
            <a:endParaRPr lang="en-US" altLang="en-US" sz="900" baseline="0" dirty="0"/>
          </a:p>
        </p:txBody>
      </p:sp>
    </p:spTree>
    <p:extLst>
      <p:ext uri="{BB962C8B-B14F-4D97-AF65-F5344CB8AC3E}">
        <p14:creationId xmlns:p14="http://schemas.microsoft.com/office/powerpoint/2010/main" val="392661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80" name="Group 3079">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81" name="Rectangle 3080">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82" name="Oval 3081">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3" name="Oval 3082">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4" name="Oval 3083">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5" name="Oval 3084">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6" name="Oval 3085">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7"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88"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089"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91" name="Rectangle 3090">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093" name="Group 309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94" name="Rectangle 309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95" name="Oval 309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6" name="Oval 309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7" name="Rectangle 309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9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9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0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74" name="Rectangle 2"/>
          <p:cNvSpPr>
            <a:spLocks noGrp="1" noChangeArrowheads="1"/>
          </p:cNvSpPr>
          <p:nvPr>
            <p:ph type="title"/>
          </p:nvPr>
        </p:nvSpPr>
        <p:spPr>
          <a:xfrm>
            <a:off x="866216" y="973667"/>
            <a:ext cx="2206657" cy="4833745"/>
          </a:xfrm>
        </p:spPr>
        <p:txBody>
          <a:bodyPr vert="horz" lIns="91440" tIns="45720" rIns="91440" bIns="45720" rtlCol="0" anchor="ctr">
            <a:normAutofit/>
          </a:bodyPr>
          <a:lstStyle/>
          <a:p>
            <a:r>
              <a:rPr lang="en-US" altLang="en-US" sz="2500">
                <a:solidFill>
                  <a:srgbClr val="EBEBEB"/>
                </a:solidFill>
              </a:rPr>
              <a:t>Chapter 5: Software Applications (con’t)</a:t>
            </a:r>
          </a:p>
        </p:txBody>
      </p:sp>
      <p:sp>
        <p:nvSpPr>
          <p:cNvPr id="3102" name="Rectangle 310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75" name="Rectangle 3"/>
          <p:cNvSpPr>
            <a:spLocks noGrp="1" noChangeArrowheads="1"/>
          </p:cNvSpPr>
          <p:nvPr>
            <p:ph sz="half" idx="1"/>
          </p:nvPr>
        </p:nvSpPr>
        <p:spPr>
          <a:xfrm>
            <a:off x="3895725" y="1520477"/>
            <a:ext cx="2194594" cy="3706303"/>
          </a:xfrm>
          <a:noFill/>
        </p:spPr>
        <p:txBody>
          <a:bodyPr vert="horz" lIns="91440" tIns="45720" rIns="91440" bIns="45720" rtlCol="0" anchor="t">
            <a:normAutofit fontScale="92500" lnSpcReduction="20000"/>
          </a:bodyPr>
          <a:lstStyle/>
          <a:p>
            <a:pPr marL="257175" indent="-257175" defTabSz="342900">
              <a:lnSpc>
                <a:spcPct val="90000"/>
              </a:lnSpc>
              <a:spcBef>
                <a:spcPts val="750"/>
              </a:spcBef>
            </a:pPr>
            <a:r>
              <a:rPr lang="en-US" altLang="en-US" sz="1100" b="0" i="0" kern="1200" dirty="0">
                <a:latin typeface="+mn-lt"/>
                <a:ea typeface="+mn-ea"/>
                <a:cs typeface="+mn-cs"/>
              </a:rPr>
              <a:t>Given a scenario, configure and use web browsers</a:t>
            </a:r>
            <a:endParaRPr lang="en-US" altLang="en-US" sz="1100" b="0" i="0" kern="1200">
              <a:latin typeface="+mn-lt"/>
            </a:endParaRPr>
          </a:p>
          <a:p>
            <a:pPr marL="514350" lvl="1" indent="-212090" defTabSz="342900">
              <a:lnSpc>
                <a:spcPct val="90000"/>
              </a:lnSpc>
              <a:spcBef>
                <a:spcPts val="750"/>
              </a:spcBef>
            </a:pPr>
            <a:r>
              <a:rPr lang="en-US" altLang="en-US" sz="1100" b="0" i="0" kern="1200" dirty="0">
                <a:latin typeface="+mn-lt"/>
                <a:ea typeface="+mn-ea"/>
                <a:cs typeface="+mn-cs"/>
              </a:rPr>
              <a:t>Caching/clearing cache</a:t>
            </a:r>
            <a:endParaRPr lang="en-US" altLang="en-US" sz="1100" b="0" i="0" kern="1200">
              <a:latin typeface="+mn-lt"/>
            </a:endParaRPr>
          </a:p>
          <a:p>
            <a:pPr marL="514350" lvl="1" indent="-212090" defTabSz="342900">
              <a:lnSpc>
                <a:spcPct val="90000"/>
              </a:lnSpc>
              <a:spcBef>
                <a:spcPts val="750"/>
              </a:spcBef>
            </a:pPr>
            <a:r>
              <a:rPr lang="en-US" altLang="en-US" sz="1100" b="0" i="0" kern="1200" dirty="0">
                <a:latin typeface="+mn-lt"/>
                <a:ea typeface="+mn-ea"/>
                <a:cs typeface="+mn-cs"/>
              </a:rPr>
              <a:t>Deactivate client-side scripting</a:t>
            </a:r>
            <a:endParaRPr lang="en-US" altLang="en-US" sz="1100" b="0" i="0" kern="1200">
              <a:latin typeface="+mn-lt"/>
            </a:endParaRPr>
          </a:p>
          <a:p>
            <a:pPr marL="514350" lvl="1" indent="-212090" defTabSz="342900">
              <a:lnSpc>
                <a:spcPct val="90000"/>
              </a:lnSpc>
              <a:spcBef>
                <a:spcPts val="750"/>
              </a:spcBef>
            </a:pPr>
            <a:r>
              <a:rPr lang="en-US" altLang="en-US" sz="1100" b="0" i="0" kern="1200" dirty="0">
                <a:latin typeface="+mn-lt"/>
                <a:ea typeface="+mn-ea"/>
                <a:cs typeface="+mn-cs"/>
              </a:rPr>
              <a:t>Browser add-ons/ extensions</a:t>
            </a:r>
            <a:endParaRPr lang="en-US" altLang="en-US" sz="1100" b="0" i="0" kern="1200">
              <a:latin typeface="+mn-lt"/>
            </a:endParaRPr>
          </a:p>
          <a:p>
            <a:pPr marL="720090" lvl="2" indent="-171450" defTabSz="342900">
              <a:lnSpc>
                <a:spcPct val="90000"/>
              </a:lnSpc>
              <a:spcBef>
                <a:spcPts val="750"/>
              </a:spcBef>
            </a:pPr>
            <a:r>
              <a:rPr lang="en-US" altLang="en-US" sz="1100" b="0" i="0" kern="1200" dirty="0">
                <a:latin typeface="+mn-lt"/>
                <a:ea typeface="+mn-ea"/>
                <a:cs typeface="+mn-cs"/>
              </a:rPr>
              <a:t>Add</a:t>
            </a:r>
            <a:endParaRPr lang="en-US" altLang="en-US" sz="1100" b="0" i="0" kern="1200" dirty="0">
              <a:latin typeface="+mn-lt"/>
            </a:endParaRPr>
          </a:p>
          <a:p>
            <a:pPr marL="720090" lvl="2" indent="-171450" defTabSz="342900">
              <a:lnSpc>
                <a:spcPct val="90000"/>
              </a:lnSpc>
              <a:spcBef>
                <a:spcPts val="750"/>
              </a:spcBef>
            </a:pPr>
            <a:r>
              <a:rPr lang="en-US" altLang="en-US" sz="1100" b="0" i="0" kern="1200" dirty="0">
                <a:latin typeface="+mn-lt"/>
                <a:ea typeface="+mn-ea"/>
                <a:cs typeface="+mn-cs"/>
              </a:rPr>
              <a:t>Remove</a:t>
            </a:r>
            <a:endParaRPr lang="en-US" altLang="en-US" sz="1100" b="0" i="0" kern="1200">
              <a:latin typeface="+mn-lt"/>
            </a:endParaRPr>
          </a:p>
          <a:p>
            <a:pPr marL="720090" lvl="2" indent="-171450" defTabSz="342900">
              <a:lnSpc>
                <a:spcPct val="90000"/>
              </a:lnSpc>
              <a:spcBef>
                <a:spcPts val="750"/>
              </a:spcBef>
            </a:pPr>
            <a:r>
              <a:rPr lang="en-US" altLang="en-US" sz="1100" b="0" i="0" kern="1200" dirty="0">
                <a:latin typeface="+mn-lt"/>
                <a:ea typeface="+mn-ea"/>
                <a:cs typeface="+mn-cs"/>
              </a:rPr>
              <a:t>Enable/disable</a:t>
            </a:r>
            <a:endParaRPr lang="en-US" altLang="en-US" sz="1100" b="0" i="0" kern="1200">
              <a:latin typeface="+mn-lt"/>
            </a:endParaRPr>
          </a:p>
          <a:p>
            <a:pPr marL="514350" lvl="1" indent="-212090" defTabSz="342900">
              <a:lnSpc>
                <a:spcPct val="90000"/>
              </a:lnSpc>
              <a:spcBef>
                <a:spcPts val="750"/>
              </a:spcBef>
            </a:pPr>
            <a:r>
              <a:rPr lang="en-US" altLang="en-US" sz="1100" b="0" i="0" kern="1200" dirty="0">
                <a:latin typeface="+mn-lt"/>
                <a:ea typeface="+mn-ea"/>
                <a:cs typeface="+mn-cs"/>
              </a:rPr>
              <a:t>Private browsing</a:t>
            </a:r>
            <a:endParaRPr lang="en-US" altLang="en-US" sz="1100" b="0" i="0" kern="1200">
              <a:latin typeface="+mn-lt"/>
            </a:endParaRPr>
          </a:p>
          <a:p>
            <a:pPr marL="514350" lvl="1" indent="-212090" defTabSz="342900">
              <a:lnSpc>
                <a:spcPct val="90000"/>
              </a:lnSpc>
              <a:spcBef>
                <a:spcPts val="750"/>
              </a:spcBef>
            </a:pPr>
            <a:r>
              <a:rPr lang="en-US" altLang="en-US" sz="1100" b="0" i="0" kern="1200" dirty="0">
                <a:latin typeface="+mn-lt"/>
                <a:ea typeface="+mn-ea"/>
                <a:cs typeface="+mn-cs"/>
              </a:rPr>
              <a:t>Proxy settings</a:t>
            </a:r>
            <a:endParaRPr lang="en-US" altLang="en-US" sz="1100" b="0" i="0" kern="1200">
              <a:latin typeface="+mn-lt"/>
            </a:endParaRPr>
          </a:p>
          <a:p>
            <a:pPr marL="514350" lvl="1" indent="-212090" defTabSz="342900">
              <a:lnSpc>
                <a:spcPct val="90000"/>
              </a:lnSpc>
              <a:spcBef>
                <a:spcPts val="750"/>
              </a:spcBef>
            </a:pPr>
            <a:r>
              <a:rPr lang="en-US" altLang="en-US" sz="1100" b="0" i="0" kern="1200" dirty="0">
                <a:latin typeface="+mn-lt"/>
                <a:ea typeface="+mn-ea"/>
                <a:cs typeface="+mn-cs"/>
              </a:rPr>
              <a:t>Certificates</a:t>
            </a:r>
            <a:endParaRPr lang="en-US" altLang="en-US" sz="1100" b="0" i="0" kern="1200">
              <a:latin typeface="+mn-lt"/>
            </a:endParaRPr>
          </a:p>
          <a:p>
            <a:pPr marL="720090" lvl="2" indent="-171450" defTabSz="342900">
              <a:lnSpc>
                <a:spcPct val="90000"/>
              </a:lnSpc>
              <a:spcBef>
                <a:spcPts val="750"/>
              </a:spcBef>
            </a:pPr>
            <a:r>
              <a:rPr lang="en-US" altLang="en-US" sz="1100" b="0" i="0" kern="1200" dirty="0">
                <a:latin typeface="+mn-lt"/>
                <a:ea typeface="+mn-ea"/>
                <a:cs typeface="+mn-cs"/>
              </a:rPr>
              <a:t>Valid</a:t>
            </a:r>
            <a:endParaRPr lang="en-US" altLang="en-US" sz="1100" b="0" i="0" kern="1200">
              <a:latin typeface="+mn-lt"/>
            </a:endParaRPr>
          </a:p>
          <a:p>
            <a:pPr marL="720090" lvl="2" indent="-171450" defTabSz="342900">
              <a:lnSpc>
                <a:spcPct val="90000"/>
              </a:lnSpc>
              <a:spcBef>
                <a:spcPts val="750"/>
              </a:spcBef>
            </a:pPr>
            <a:r>
              <a:rPr lang="en-US" altLang="en-US" sz="1100" b="0" i="0" kern="1200" dirty="0">
                <a:latin typeface="+mn-lt"/>
                <a:ea typeface="+mn-ea"/>
                <a:cs typeface="+mn-cs"/>
              </a:rPr>
              <a:t>Invalid</a:t>
            </a:r>
            <a:endParaRPr lang="en-US" altLang="en-US" sz="1100" b="0" i="0" kern="1200">
              <a:latin typeface="+mn-lt"/>
            </a:endParaRPr>
          </a:p>
          <a:p>
            <a:pPr marL="514350" lvl="1" indent="-212090" defTabSz="342900">
              <a:lnSpc>
                <a:spcPct val="90000"/>
              </a:lnSpc>
              <a:spcBef>
                <a:spcPts val="750"/>
              </a:spcBef>
            </a:pPr>
            <a:r>
              <a:rPr lang="en-US" altLang="en-US" sz="1100" b="0" i="0" kern="1200" dirty="0">
                <a:latin typeface="+mn-lt"/>
                <a:ea typeface="+mn-ea"/>
                <a:cs typeface="+mn-cs"/>
              </a:rPr>
              <a:t>Popup blockers</a:t>
            </a:r>
            <a:endParaRPr lang="en-US" altLang="en-US" sz="1100" b="0" i="0" kern="1200">
              <a:latin typeface="+mn-lt"/>
            </a:endParaRPr>
          </a:p>
          <a:p>
            <a:pPr marL="514350" lvl="1" indent="-212090" defTabSz="342900">
              <a:lnSpc>
                <a:spcPct val="90000"/>
              </a:lnSpc>
              <a:spcBef>
                <a:spcPts val="750"/>
              </a:spcBef>
            </a:pPr>
            <a:r>
              <a:rPr lang="en-US" altLang="en-US" sz="1100" b="0" i="0" kern="1200" dirty="0">
                <a:latin typeface="+mn-lt"/>
                <a:ea typeface="+mn-ea"/>
                <a:cs typeface="+mn-cs"/>
              </a:rPr>
              <a:t>Script blockers</a:t>
            </a:r>
            <a:endParaRPr lang="en-US" altLang="en-US" sz="1100" b="0" i="0" kern="1200">
              <a:latin typeface="+mn-lt"/>
            </a:endParaRPr>
          </a:p>
          <a:p>
            <a:pPr marL="514350" lvl="1" indent="-212090" defTabSz="342900">
              <a:lnSpc>
                <a:spcPct val="90000"/>
              </a:lnSpc>
              <a:spcBef>
                <a:spcPts val="750"/>
              </a:spcBef>
            </a:pPr>
            <a:r>
              <a:rPr lang="en-US" altLang="en-US" sz="1100" b="0" i="0" kern="1200" dirty="0">
                <a:latin typeface="+mn-lt"/>
                <a:ea typeface="+mn-ea"/>
                <a:cs typeface="+mn-cs"/>
              </a:rPr>
              <a:t>Compatible browser for application(s)</a:t>
            </a:r>
            <a:endParaRPr lang="en-US" altLang="en-US" sz="1100"/>
          </a:p>
        </p:txBody>
      </p:sp>
      <p:sp>
        <p:nvSpPr>
          <p:cNvPr id="2" name="Content Placeholder 1"/>
          <p:cNvSpPr>
            <a:spLocks noGrp="1"/>
          </p:cNvSpPr>
          <p:nvPr>
            <p:ph sz="half" idx="2"/>
          </p:nvPr>
        </p:nvSpPr>
        <p:spPr>
          <a:xfrm>
            <a:off x="6263577" y="1530621"/>
            <a:ext cx="2425604" cy="3811664"/>
          </a:xfrm>
        </p:spPr>
        <p:txBody>
          <a:bodyPr vert="horz" lIns="91440" tIns="45720" rIns="91440" bIns="45720" rtlCol="0" anchor="t">
            <a:noAutofit/>
          </a:bodyPr>
          <a:lstStyle/>
          <a:p>
            <a:pPr marL="257175" indent="-257175" defTabSz="342900">
              <a:lnSpc>
                <a:spcPct val="90000"/>
              </a:lnSpc>
              <a:spcBef>
                <a:spcPts val="750"/>
              </a:spcBef>
            </a:pPr>
            <a:r>
              <a:rPr lang="en-US" altLang="en-US" sz="1050" b="0" i="0" kern="1200" dirty="0">
                <a:latin typeface="+mn-lt"/>
                <a:ea typeface="+mn-ea"/>
                <a:cs typeface="+mn-cs"/>
              </a:rPr>
              <a:t>Compare and contrast general application concepts and uses</a:t>
            </a:r>
            <a:endParaRPr lang="en-US" altLang="en-US" sz="1050" b="0" i="0" kern="1200" dirty="0">
              <a:latin typeface="+mn-lt"/>
            </a:endParaRPr>
          </a:p>
          <a:p>
            <a:pPr marL="514350" lvl="1" indent="-212090" defTabSz="342900">
              <a:lnSpc>
                <a:spcPct val="90000"/>
              </a:lnSpc>
              <a:spcBef>
                <a:spcPts val="750"/>
              </a:spcBef>
            </a:pPr>
            <a:r>
              <a:rPr lang="en-US" altLang="en-US" sz="1050" b="0" i="0" kern="1200" dirty="0">
                <a:latin typeface="+mn-lt"/>
                <a:ea typeface="+mn-ea"/>
                <a:cs typeface="+mn-cs"/>
              </a:rPr>
              <a:t>Single-platform software</a:t>
            </a:r>
            <a:endParaRPr lang="en-US" altLang="en-US" sz="1050" b="0" i="0" kern="1200" dirty="0">
              <a:latin typeface="+mn-lt"/>
            </a:endParaRPr>
          </a:p>
          <a:p>
            <a:pPr marL="514350" lvl="1" indent="-212090" defTabSz="342900">
              <a:lnSpc>
                <a:spcPct val="90000"/>
              </a:lnSpc>
              <a:spcBef>
                <a:spcPts val="750"/>
              </a:spcBef>
            </a:pPr>
            <a:r>
              <a:rPr lang="en-US" altLang="en-US" sz="1050" b="0" i="0" kern="1200" dirty="0">
                <a:latin typeface="+mn-lt"/>
                <a:ea typeface="+mn-ea"/>
                <a:cs typeface="+mn-cs"/>
              </a:rPr>
              <a:t>Cross-platform software</a:t>
            </a:r>
            <a:endParaRPr lang="en-US" altLang="en-US" sz="1050" b="0" i="0" kern="1200" dirty="0">
              <a:latin typeface="+mn-lt"/>
            </a:endParaRPr>
          </a:p>
          <a:p>
            <a:pPr marL="720090" lvl="2" indent="-171450" defTabSz="342900">
              <a:lnSpc>
                <a:spcPct val="90000"/>
              </a:lnSpc>
              <a:spcBef>
                <a:spcPts val="750"/>
              </a:spcBef>
            </a:pPr>
            <a:r>
              <a:rPr lang="en-US" altLang="en-US" sz="1050" b="0" i="0" kern="1200" dirty="0">
                <a:latin typeface="+mn-lt"/>
                <a:ea typeface="+mn-ea"/>
                <a:cs typeface="+mn-cs"/>
              </a:rPr>
              <a:t>Compatibility concerns</a:t>
            </a:r>
            <a:endParaRPr lang="en-US" altLang="en-US" sz="1050" b="0" i="0" kern="1200" dirty="0">
              <a:latin typeface="+mn-lt"/>
            </a:endParaRPr>
          </a:p>
          <a:p>
            <a:pPr marL="514350" lvl="1" indent="-212090" defTabSz="342900">
              <a:lnSpc>
                <a:spcPct val="90000"/>
              </a:lnSpc>
              <a:spcBef>
                <a:spcPts val="750"/>
              </a:spcBef>
            </a:pPr>
            <a:r>
              <a:rPr lang="en-US" altLang="en-US" sz="1050" b="0" i="0" kern="1200" dirty="0">
                <a:latin typeface="+mn-lt"/>
                <a:ea typeface="+mn-ea"/>
                <a:cs typeface="+mn-cs"/>
              </a:rPr>
              <a:t>Licensing</a:t>
            </a:r>
            <a:endParaRPr lang="en-US" altLang="en-US" sz="1050" b="0" i="0" kern="1200" dirty="0">
              <a:latin typeface="+mn-lt"/>
            </a:endParaRPr>
          </a:p>
          <a:p>
            <a:pPr marL="720090" lvl="2" indent="-171450" defTabSz="342900">
              <a:lnSpc>
                <a:spcPct val="90000"/>
              </a:lnSpc>
              <a:spcBef>
                <a:spcPts val="750"/>
              </a:spcBef>
            </a:pPr>
            <a:r>
              <a:rPr lang="en-US" altLang="en-US" sz="1050" b="0" i="0" kern="1200" dirty="0">
                <a:latin typeface="+mn-lt"/>
                <a:ea typeface="+mn-ea"/>
                <a:cs typeface="+mn-cs"/>
              </a:rPr>
              <a:t>Single use</a:t>
            </a:r>
            <a:endParaRPr lang="en-US" altLang="en-US" sz="1050" b="0" i="0" kern="1200" dirty="0">
              <a:latin typeface="+mn-lt"/>
            </a:endParaRPr>
          </a:p>
          <a:p>
            <a:pPr marL="720090" lvl="2" indent="-171450" defTabSz="342900">
              <a:lnSpc>
                <a:spcPct val="90000"/>
              </a:lnSpc>
              <a:spcBef>
                <a:spcPts val="750"/>
              </a:spcBef>
            </a:pPr>
            <a:r>
              <a:rPr lang="en-US" altLang="en-US" sz="1050" b="0" i="0" kern="1200" dirty="0">
                <a:latin typeface="+mn-lt"/>
                <a:ea typeface="+mn-ea"/>
                <a:cs typeface="+mn-cs"/>
              </a:rPr>
              <a:t>Group use/site license</a:t>
            </a:r>
            <a:endParaRPr lang="en-US" altLang="en-US" sz="1050" b="0" i="0" kern="1200" dirty="0">
              <a:latin typeface="+mn-lt"/>
            </a:endParaRPr>
          </a:p>
          <a:p>
            <a:pPr marL="720090" lvl="2" indent="-171450" defTabSz="342900">
              <a:lnSpc>
                <a:spcPct val="90000"/>
              </a:lnSpc>
              <a:spcBef>
                <a:spcPts val="750"/>
              </a:spcBef>
            </a:pPr>
            <a:r>
              <a:rPr lang="en-US" altLang="en-US" sz="1050" b="0" i="0" kern="1200" dirty="0">
                <a:latin typeface="+mn-lt"/>
                <a:ea typeface="+mn-ea"/>
                <a:cs typeface="+mn-cs"/>
              </a:rPr>
              <a:t>Concurrent license</a:t>
            </a:r>
            <a:endParaRPr lang="en-US" altLang="en-US" sz="1050" b="0" i="0" kern="1200" dirty="0">
              <a:latin typeface="+mn-lt"/>
            </a:endParaRPr>
          </a:p>
          <a:p>
            <a:pPr marL="720090" lvl="2" indent="-171450" defTabSz="342900">
              <a:lnSpc>
                <a:spcPct val="90000"/>
              </a:lnSpc>
              <a:spcBef>
                <a:spcPts val="750"/>
              </a:spcBef>
            </a:pPr>
            <a:r>
              <a:rPr lang="en-US" altLang="en-US" sz="1050" b="0" i="0" kern="1200" dirty="0">
                <a:latin typeface="+mn-lt"/>
                <a:ea typeface="+mn-ea"/>
                <a:cs typeface="+mn-cs"/>
              </a:rPr>
              <a:t>Open source vs. proprietary</a:t>
            </a:r>
            <a:endParaRPr lang="en-US" altLang="en-US" sz="1050" b="0" i="0" kern="1200" dirty="0">
              <a:latin typeface="+mn-lt"/>
            </a:endParaRPr>
          </a:p>
          <a:p>
            <a:pPr marL="720090" lvl="2" indent="-171450" defTabSz="342900">
              <a:lnSpc>
                <a:spcPct val="90000"/>
              </a:lnSpc>
              <a:spcBef>
                <a:spcPts val="750"/>
              </a:spcBef>
            </a:pPr>
            <a:r>
              <a:rPr lang="en-US" altLang="en-US" sz="1050" b="0" i="0" kern="1200" dirty="0">
                <a:latin typeface="+mn-lt"/>
                <a:ea typeface="+mn-ea"/>
                <a:cs typeface="+mn-cs"/>
              </a:rPr>
              <a:t>Subscription vs. one-time purchase</a:t>
            </a:r>
            <a:endParaRPr lang="en-US" altLang="en-US" sz="1050" b="0" i="0" kern="1200" dirty="0">
              <a:latin typeface="+mn-lt"/>
            </a:endParaRPr>
          </a:p>
          <a:p>
            <a:pPr marL="720090" lvl="2" indent="-171450" defTabSz="342900">
              <a:lnSpc>
                <a:spcPct val="90000"/>
              </a:lnSpc>
              <a:spcBef>
                <a:spcPts val="750"/>
              </a:spcBef>
            </a:pPr>
            <a:r>
              <a:rPr lang="en-US" altLang="en-US" sz="1050" b="0" i="0" kern="1200" dirty="0">
                <a:latin typeface="+mn-lt"/>
                <a:ea typeface="+mn-ea"/>
                <a:cs typeface="+mn-cs"/>
              </a:rPr>
              <a:t>Product keys and serial numbers</a:t>
            </a:r>
            <a:endParaRPr lang="en-US" altLang="en-US" sz="1050" b="0" i="0" kern="1200" dirty="0">
              <a:latin typeface="+mn-lt"/>
            </a:endParaRPr>
          </a:p>
          <a:p>
            <a:pPr marL="514350" lvl="1" indent="-212090" defTabSz="342900">
              <a:lnSpc>
                <a:spcPct val="90000"/>
              </a:lnSpc>
              <a:spcBef>
                <a:spcPts val="750"/>
              </a:spcBef>
            </a:pPr>
            <a:r>
              <a:rPr lang="en-US" altLang="en-US" sz="1050" b="0" i="0" kern="1200" dirty="0">
                <a:latin typeface="+mn-lt"/>
                <a:ea typeface="+mn-ea"/>
                <a:cs typeface="+mn-cs"/>
              </a:rPr>
              <a:t>Software installation best practices</a:t>
            </a:r>
            <a:endParaRPr lang="en-US" altLang="en-US" sz="1050" b="0" i="0" kern="1200" dirty="0">
              <a:latin typeface="+mn-lt"/>
            </a:endParaRPr>
          </a:p>
          <a:p>
            <a:pPr marL="720090" lvl="2" indent="-171450" defTabSz="342900">
              <a:lnSpc>
                <a:spcPct val="90000"/>
              </a:lnSpc>
              <a:spcBef>
                <a:spcPts val="750"/>
              </a:spcBef>
            </a:pPr>
            <a:r>
              <a:rPr lang="en-US" altLang="en-US" sz="1050" b="0" i="0" kern="1200" dirty="0">
                <a:latin typeface="+mn-lt"/>
                <a:ea typeface="+mn-ea"/>
                <a:cs typeface="+mn-cs"/>
              </a:rPr>
              <a:t>Reading instructions</a:t>
            </a:r>
            <a:endParaRPr lang="en-US" altLang="en-US" sz="1050" b="0" i="0" kern="1200" dirty="0">
              <a:latin typeface="+mn-lt"/>
            </a:endParaRPr>
          </a:p>
          <a:p>
            <a:pPr marL="720090" lvl="2" indent="-171450" defTabSz="342900">
              <a:lnSpc>
                <a:spcPct val="90000"/>
              </a:lnSpc>
              <a:spcBef>
                <a:spcPts val="750"/>
              </a:spcBef>
            </a:pPr>
            <a:r>
              <a:rPr lang="en-US" altLang="en-US" sz="1050" b="0" i="0" kern="1200" dirty="0">
                <a:latin typeface="+mn-lt"/>
                <a:ea typeface="+mn-ea"/>
                <a:cs typeface="+mn-cs"/>
              </a:rPr>
              <a:t>Reading agreements</a:t>
            </a:r>
            <a:endParaRPr lang="en-US" altLang="en-US" sz="1050" b="0" i="0" kern="1200" dirty="0">
              <a:latin typeface="+mn-lt"/>
            </a:endParaRPr>
          </a:p>
          <a:p>
            <a:pPr marL="720090" lvl="2" indent="-171450" defTabSz="342900">
              <a:lnSpc>
                <a:spcPct val="90000"/>
              </a:lnSpc>
              <a:spcBef>
                <a:spcPts val="750"/>
              </a:spcBef>
            </a:pPr>
            <a:r>
              <a:rPr lang="en-US" altLang="en-US" sz="1050" b="0" i="0" kern="1200" dirty="0">
                <a:latin typeface="+mn-lt"/>
                <a:ea typeface="+mn-ea"/>
                <a:cs typeface="+mn-cs"/>
              </a:rPr>
              <a:t>Advanced options</a:t>
            </a:r>
            <a:endParaRPr lang="en-US" altLang="en-US" sz="1050" baseline="0" dirty="0"/>
          </a:p>
        </p:txBody>
      </p:sp>
    </p:spTree>
    <p:extLst>
      <p:ext uri="{BB962C8B-B14F-4D97-AF65-F5344CB8AC3E}">
        <p14:creationId xmlns:p14="http://schemas.microsoft.com/office/powerpoint/2010/main" val="327909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66215" y="973668"/>
            <a:ext cx="6571060" cy="706964"/>
          </a:xfrm>
        </p:spPr>
        <p:txBody>
          <a:bodyPr>
            <a:normAutofit/>
          </a:bodyPr>
          <a:lstStyle/>
          <a:p>
            <a:r>
              <a:rPr lang="en-US">
                <a:solidFill>
                  <a:srgbClr val="EBEBEB"/>
                </a:solidFill>
              </a:rPr>
              <a:t>Application Design Concepts</a:t>
            </a:r>
          </a:p>
        </p:txBody>
      </p:sp>
      <p:graphicFrame>
        <p:nvGraphicFramePr>
          <p:cNvPr id="25" name="Content Placeholder 5">
            <a:extLst>
              <a:ext uri="{FF2B5EF4-FFF2-40B4-BE49-F238E27FC236}">
                <a16:creationId xmlns:a16="http://schemas.microsoft.com/office/drawing/2014/main" id="{D223AC7C-0C0C-B68D-1868-A85D53C5ED23}"/>
              </a:ext>
            </a:extLst>
          </p:cNvPr>
          <p:cNvGraphicFramePr>
            <a:graphicFrameLocks noGrp="1"/>
          </p:cNvGraphicFramePr>
          <p:nvPr>
            <p:ph idx="1"/>
            <p:extLst>
              <p:ext uri="{D42A27DB-BD31-4B8C-83A1-F6EECF244321}">
                <p14:modId xmlns:p14="http://schemas.microsoft.com/office/powerpoint/2010/main" val="1143902963"/>
              </p:ext>
            </p:extLst>
          </p:nvPr>
        </p:nvGraphicFramePr>
        <p:xfrm>
          <a:off x="965200" y="2925232"/>
          <a:ext cx="7219037"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366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Application Architecture Models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1 tier, 2 tier, 3 tier</a:t>
            </a:r>
          </a:p>
          <a:p>
            <a:endParaRPr lang="en-US" sz="1400"/>
          </a:p>
          <a:p>
            <a:r>
              <a:rPr lang="en-US" sz="1400"/>
              <a:t>n-tier</a:t>
            </a:r>
          </a:p>
          <a:p>
            <a:endParaRPr lang="en-US" sz="1400"/>
          </a:p>
          <a:p>
            <a:r>
              <a:rPr lang="en-US" sz="1400"/>
              <a:t>Tiers</a:t>
            </a:r>
          </a:p>
          <a:p>
            <a:pPr lvl="1"/>
            <a:r>
              <a:rPr lang="en-US" sz="1400"/>
              <a:t>Presentation</a:t>
            </a:r>
          </a:p>
          <a:p>
            <a:pPr lvl="1"/>
            <a:r>
              <a:rPr lang="en-US" sz="1400"/>
              <a:t>Business logic</a:t>
            </a:r>
          </a:p>
          <a:p>
            <a:pPr lvl="1"/>
            <a:r>
              <a:rPr lang="en-US" sz="1400"/>
              <a:t>Data</a:t>
            </a:r>
          </a:p>
        </p:txBody>
      </p:sp>
      <p:pic>
        <p:nvPicPr>
          <p:cNvPr id="7" name="Picture 7" descr="Diagram&#10;&#10;Description automatically generated">
            <a:extLst>
              <a:ext uri="{FF2B5EF4-FFF2-40B4-BE49-F238E27FC236}">
                <a16:creationId xmlns:a16="http://schemas.microsoft.com/office/drawing/2014/main" id="{7FDF534C-0E7F-B779-F653-201F9C14893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3241366"/>
            <a:ext cx="4619101" cy="213633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741654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66215" y="973668"/>
            <a:ext cx="6571060" cy="706964"/>
          </a:xfrm>
        </p:spPr>
        <p:txBody>
          <a:bodyPr>
            <a:normAutofit/>
          </a:bodyPr>
          <a:lstStyle/>
          <a:p>
            <a:r>
              <a:rPr lang="en-US"/>
              <a:t>Installing Software</a:t>
            </a:r>
          </a:p>
        </p:txBody>
      </p:sp>
      <p:pic>
        <p:nvPicPr>
          <p:cNvPr id="17" name="Picture 18" descr="MacBook Software Installation Upgrade Dubai-042480522">
            <a:extLst>
              <a:ext uri="{FF2B5EF4-FFF2-40B4-BE49-F238E27FC236}">
                <a16:creationId xmlns:a16="http://schemas.microsoft.com/office/drawing/2014/main" id="{1463CCBF-CF2D-6B8D-D56E-E674DFD2C61A}"/>
              </a:ext>
            </a:extLst>
          </p:cNvPr>
          <p:cNvPicPr>
            <a:picLocks noChangeAspect="1"/>
          </p:cNvPicPr>
          <p:nvPr/>
        </p:nvPicPr>
        <p:blipFill rotWithShape="1">
          <a:blip r:embed="rId3"/>
          <a:srcRect r="17391" b="-3"/>
          <a:stretch/>
        </p:blipFill>
        <p:spPr>
          <a:xfrm>
            <a:off x="863600" y="2775951"/>
            <a:ext cx="3258768" cy="3067163"/>
          </a:xfrm>
          <a:prstGeom prst="roundRect">
            <a:avLst>
              <a:gd name="adj" fmla="val 1858"/>
            </a:avLst>
          </a:prstGeom>
          <a:effectLst>
            <a:outerShdw blurRad="50800" dist="50800" dir="5400000" algn="tl" rotWithShape="0">
              <a:srgbClr val="000000">
                <a:alpha val="43000"/>
              </a:srgbClr>
            </a:outerShdw>
          </a:effectLst>
        </p:spPr>
      </p:pic>
      <p:sp>
        <p:nvSpPr>
          <p:cNvPr id="11" name="Content Placeholder 4"/>
          <p:cNvSpPr>
            <a:spLocks noGrp="1"/>
          </p:cNvSpPr>
          <p:nvPr>
            <p:ph idx="1"/>
          </p:nvPr>
        </p:nvSpPr>
        <p:spPr>
          <a:xfrm>
            <a:off x="4485715" y="2603500"/>
            <a:ext cx="3908984" cy="3416300"/>
          </a:xfrm>
        </p:spPr>
        <p:txBody>
          <a:bodyPr anchor="ctr">
            <a:normAutofit/>
          </a:bodyPr>
          <a:lstStyle/>
          <a:p>
            <a:pPr>
              <a:lnSpc>
                <a:spcPct val="90000"/>
              </a:lnSpc>
            </a:pPr>
            <a:r>
              <a:rPr lang="en-US" sz="1500"/>
              <a:t>Check for software compatibility</a:t>
            </a:r>
          </a:p>
          <a:p>
            <a:pPr lvl="1">
              <a:lnSpc>
                <a:spcPct val="90000"/>
              </a:lnSpc>
            </a:pPr>
            <a:r>
              <a:rPr lang="en-US" sz="1500"/>
              <a:t>Does it work with the OS?</a:t>
            </a:r>
          </a:p>
          <a:p>
            <a:pPr lvl="1">
              <a:lnSpc>
                <a:spcPct val="90000"/>
              </a:lnSpc>
            </a:pPr>
            <a:r>
              <a:rPr lang="en-US" sz="1500"/>
              <a:t>Enough computer</a:t>
            </a:r>
            <a:r>
              <a:rPr lang="en-US" sz="1500" baseline="0"/>
              <a:t> hardware?</a:t>
            </a:r>
            <a:endParaRPr lang="en-US" sz="1500"/>
          </a:p>
          <a:p>
            <a:pPr lvl="0">
              <a:lnSpc>
                <a:spcPct val="90000"/>
              </a:lnSpc>
            </a:pPr>
            <a:r>
              <a:rPr lang="en-US" sz="1500"/>
              <a:t>Understand licensing requirements</a:t>
            </a:r>
          </a:p>
          <a:p>
            <a:pPr lvl="1">
              <a:lnSpc>
                <a:spcPct val="90000"/>
              </a:lnSpc>
            </a:pPr>
            <a:r>
              <a:rPr lang="en-US" sz="1500"/>
              <a:t>Freeware</a:t>
            </a:r>
          </a:p>
          <a:p>
            <a:pPr lvl="1">
              <a:lnSpc>
                <a:spcPct val="90000"/>
              </a:lnSpc>
            </a:pPr>
            <a:r>
              <a:rPr lang="en-US" sz="1500"/>
              <a:t>Open source</a:t>
            </a:r>
          </a:p>
          <a:p>
            <a:pPr lvl="1">
              <a:lnSpc>
                <a:spcPct val="90000"/>
              </a:lnSpc>
            </a:pPr>
            <a:r>
              <a:rPr lang="en-US" sz="1500"/>
              <a:t>Shareware</a:t>
            </a:r>
          </a:p>
          <a:p>
            <a:pPr lvl="1">
              <a:lnSpc>
                <a:spcPct val="90000"/>
              </a:lnSpc>
            </a:pPr>
            <a:r>
              <a:rPr lang="en-US" sz="1500"/>
              <a:t>Single</a:t>
            </a:r>
            <a:r>
              <a:rPr lang="en-US" sz="1500" baseline="0"/>
              <a:t> use</a:t>
            </a:r>
          </a:p>
          <a:p>
            <a:pPr lvl="1">
              <a:lnSpc>
                <a:spcPct val="90000"/>
              </a:lnSpc>
            </a:pPr>
            <a:r>
              <a:rPr lang="en-US" sz="1500" baseline="0"/>
              <a:t>Concurrent</a:t>
            </a:r>
          </a:p>
          <a:p>
            <a:pPr lvl="1">
              <a:lnSpc>
                <a:spcPct val="90000"/>
              </a:lnSpc>
            </a:pPr>
            <a:r>
              <a:rPr lang="en-US" sz="1500" baseline="0"/>
              <a:t>Corporate, Campus, Group, or Site</a:t>
            </a:r>
          </a:p>
        </p:txBody>
      </p:sp>
    </p:spTree>
    <p:extLst>
      <p:ext uri="{BB962C8B-B14F-4D97-AF65-F5344CB8AC3E}">
        <p14:creationId xmlns:p14="http://schemas.microsoft.com/office/powerpoint/2010/main" val="418869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Installing and Uninstalling</a:t>
            </a:r>
            <a:r>
              <a:rPr lang="en-US" baseline="0" dirty="0"/>
              <a:t> Software</a:t>
            </a:r>
            <a:endParaRPr lang="en-US" dirty="0"/>
          </a:p>
        </p:txBody>
      </p:sp>
      <p:graphicFrame>
        <p:nvGraphicFramePr>
          <p:cNvPr id="7" name="Content Placeholder 2">
            <a:extLst>
              <a:ext uri="{FF2B5EF4-FFF2-40B4-BE49-F238E27FC236}">
                <a16:creationId xmlns:a16="http://schemas.microsoft.com/office/drawing/2014/main" id="{23DDA6F4-AAA3-250C-84EA-E1E15269FF8B}"/>
              </a:ext>
            </a:extLst>
          </p:cNvPr>
          <p:cNvGraphicFramePr>
            <a:graphicFrameLocks noGrp="1"/>
          </p:cNvGraphicFramePr>
          <p:nvPr>
            <p:ph idx="1"/>
          </p:nvPr>
        </p:nvGraphicFramePr>
        <p:xfrm>
          <a:off x="864382" y="2489200"/>
          <a:ext cx="634526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449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sz="3000">
                <a:solidFill>
                  <a:srgbClr val="EBEBEB"/>
                </a:solidFill>
              </a:rPr>
              <a:t>Updating and Patching Software</a:t>
            </a:r>
          </a:p>
        </p:txBody>
      </p:sp>
      <p:sp>
        <p:nvSpPr>
          <p:cNvPr id="3" name="Content Placeholder 2"/>
          <p:cNvSpPr>
            <a:spLocks noGrp="1"/>
          </p:cNvSpPr>
          <p:nvPr>
            <p:ph idx="1"/>
          </p:nvPr>
        </p:nvSpPr>
        <p:spPr>
          <a:xfrm>
            <a:off x="866216" y="2603500"/>
            <a:ext cx="2610790" cy="3416300"/>
          </a:xfrm>
        </p:spPr>
        <p:txBody>
          <a:bodyPr anchor="ctr">
            <a:normAutofit/>
          </a:bodyPr>
          <a:lstStyle/>
          <a:p>
            <a:pPr>
              <a:lnSpc>
                <a:spcPct val="90000"/>
              </a:lnSpc>
            </a:pPr>
            <a:r>
              <a:rPr lang="en-US" sz="1400"/>
              <a:t>For security, always</a:t>
            </a:r>
            <a:r>
              <a:rPr lang="en-US" sz="1400" baseline="0"/>
              <a:t> keep OS and</a:t>
            </a:r>
            <a:r>
              <a:rPr lang="en-US" sz="1400"/>
              <a:t> other software </a:t>
            </a:r>
            <a:r>
              <a:rPr lang="en-US" sz="1400" baseline="0"/>
              <a:t>current</a:t>
            </a:r>
            <a:endParaRPr lang="en-US" sz="1400"/>
          </a:p>
          <a:p>
            <a:pPr lvl="1">
              <a:lnSpc>
                <a:spcPct val="90000"/>
              </a:lnSpc>
            </a:pPr>
            <a:r>
              <a:rPr lang="en-US" sz="1400"/>
              <a:t>OSs generally have an automatic update</a:t>
            </a:r>
            <a:r>
              <a:rPr lang="en-US" sz="1400" baseline="0"/>
              <a:t> feature (e.g</a:t>
            </a:r>
            <a:r>
              <a:rPr lang="en-US" sz="1400"/>
              <a:t>. Windows Update)</a:t>
            </a:r>
            <a:endParaRPr lang="en-US" sz="1400" baseline="0"/>
          </a:p>
          <a:p>
            <a:pPr lvl="0">
              <a:lnSpc>
                <a:spcPct val="90000"/>
              </a:lnSpc>
            </a:pPr>
            <a:endParaRPr lang="en-US" sz="1400"/>
          </a:p>
          <a:p>
            <a:pPr lvl="0">
              <a:lnSpc>
                <a:spcPct val="90000"/>
              </a:lnSpc>
            </a:pPr>
            <a:r>
              <a:rPr lang="en-US" sz="1400"/>
              <a:t>Always</a:t>
            </a:r>
            <a:r>
              <a:rPr lang="en-US" sz="1400" baseline="0"/>
              <a:t> keep security software updated</a:t>
            </a:r>
          </a:p>
          <a:p>
            <a:pPr lvl="0">
              <a:lnSpc>
                <a:spcPct val="90000"/>
              </a:lnSpc>
            </a:pPr>
            <a:endParaRPr lang="en-US" sz="1400" baseline="0"/>
          </a:p>
          <a:p>
            <a:pPr lvl="0">
              <a:lnSpc>
                <a:spcPct val="90000"/>
              </a:lnSpc>
            </a:pPr>
            <a:r>
              <a:rPr lang="en-US" sz="1400" baseline="0"/>
              <a:t>Drivers updated infrequently</a:t>
            </a:r>
            <a:endParaRPr lang="en-US" sz="1400"/>
          </a:p>
        </p:txBody>
      </p:sp>
      <p:pic>
        <p:nvPicPr>
          <p:cNvPr id="4" name="Picture 4" descr="Update Upgrade Renew · Free image on Pixabay">
            <a:extLst>
              <a:ext uri="{FF2B5EF4-FFF2-40B4-BE49-F238E27FC236}">
                <a16:creationId xmlns:a16="http://schemas.microsoft.com/office/drawing/2014/main" id="{FDC1C0C8-2E9D-CEE5-3382-597405A6ADD2}"/>
              </a:ext>
            </a:extLst>
          </p:cNvPr>
          <p:cNvPicPr>
            <a:picLocks noChangeAspect="1"/>
          </p:cNvPicPr>
          <p:nvPr/>
        </p:nvPicPr>
        <p:blipFill>
          <a:blip r:embed="rId3"/>
          <a:stretch>
            <a:fillRect/>
          </a:stretch>
        </p:blipFill>
        <p:spPr>
          <a:xfrm>
            <a:off x="3747895" y="2775951"/>
            <a:ext cx="4600744"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066405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6" name="Rectangle 25">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26">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2"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 name="Title 4"/>
          <p:cNvSpPr>
            <a:spLocks noGrp="1"/>
          </p:cNvSpPr>
          <p:nvPr>
            <p:ph type="title"/>
          </p:nvPr>
        </p:nvSpPr>
        <p:spPr>
          <a:xfrm>
            <a:off x="866216" y="973667"/>
            <a:ext cx="2206657" cy="4833745"/>
          </a:xfrm>
        </p:spPr>
        <p:txBody>
          <a:bodyPr>
            <a:normAutofit/>
          </a:bodyPr>
          <a:lstStyle/>
          <a:p>
            <a:r>
              <a:rPr lang="en-US">
                <a:solidFill>
                  <a:srgbClr val="EBEBEB"/>
                </a:solidFill>
              </a:rPr>
              <a:t>Software Concepts</a:t>
            </a:r>
          </a:p>
        </p:txBody>
      </p:sp>
      <p:sp>
        <p:nvSpPr>
          <p:cNvPr id="34" name="Rectangle 33">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1" name="Content Placeholder 5">
            <a:extLst>
              <a:ext uri="{FF2B5EF4-FFF2-40B4-BE49-F238E27FC236}">
                <a16:creationId xmlns:a16="http://schemas.microsoft.com/office/drawing/2014/main" id="{3C6F20F7-0D43-2303-2127-7EF35ED3619B}"/>
              </a:ext>
            </a:extLst>
          </p:cNvPr>
          <p:cNvGraphicFramePr>
            <a:graphicFrameLocks noGrp="1"/>
          </p:cNvGraphicFramePr>
          <p:nvPr>
            <p:ph idx="1"/>
            <p:extLst>
              <p:ext uri="{D42A27DB-BD31-4B8C-83A1-F6EECF244321}">
                <p14:modId xmlns:p14="http://schemas.microsoft.com/office/powerpoint/2010/main" val="2508725416"/>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67207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4363</Words>
  <Application>Microsoft Office PowerPoint</Application>
  <PresentationFormat>On-screen Show (4:3)</PresentationFormat>
  <Paragraphs>416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Times New Roman</vt:lpstr>
      <vt:lpstr>Wingdings 3</vt:lpstr>
      <vt:lpstr>Ion Boardroom</vt:lpstr>
      <vt:lpstr>IT Fundamentals </vt:lpstr>
      <vt:lpstr>Chapter 5: Software Applications</vt:lpstr>
      <vt:lpstr>Chapter 5: Software Applications (con’t)</vt:lpstr>
      <vt:lpstr>Application Design Concepts</vt:lpstr>
      <vt:lpstr>Application Architecture Models</vt:lpstr>
      <vt:lpstr>Installing Software</vt:lpstr>
      <vt:lpstr>Installing and Uninstalling Software</vt:lpstr>
      <vt:lpstr>Updating and Patching Software</vt:lpstr>
      <vt:lpstr>Software Concepts</vt:lpstr>
      <vt:lpstr>Productivity Software</vt:lpstr>
      <vt:lpstr>Business Software</vt:lpstr>
      <vt:lpstr>Web Browsers</vt:lpstr>
    </vt:vector>
  </TitlesOfParts>
  <Company>John Wiley and 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Connor - San Francisco</dc:creator>
  <cp:lastModifiedBy>Brown, Justin R</cp:lastModifiedBy>
  <cp:revision>133</cp:revision>
  <dcterms:created xsi:type="dcterms:W3CDTF">2013-06-05T20:52:46Z</dcterms:created>
  <dcterms:modified xsi:type="dcterms:W3CDTF">2023-09-05T19:59:51Z</dcterms:modified>
</cp:coreProperties>
</file>