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8" r:id="rId2"/>
    <p:sldId id="260" r:id="rId3"/>
    <p:sldId id="261" r:id="rId4"/>
    <p:sldId id="262" r:id="rId5"/>
    <p:sldId id="280" r:id="rId6"/>
    <p:sldId id="263" r:id="rId7"/>
    <p:sldId id="264" r:id="rId8"/>
    <p:sldId id="265" r:id="rId9"/>
    <p:sldId id="266" r:id="rId10"/>
    <p:sldId id="267" r:id="rId11"/>
    <p:sldId id="268" r:id="rId12"/>
    <p:sldId id="269" r:id="rId13"/>
    <p:sldId id="270" r:id="rId14"/>
    <p:sldId id="271" r:id="rId15"/>
    <p:sldId id="281" r:id="rId16"/>
    <p:sldId id="282" r:id="rId17"/>
    <p:sldId id="274" r:id="rId18"/>
    <p:sldId id="283" r:id="rId19"/>
    <p:sldId id="284" r:id="rId20"/>
    <p:sldId id="285" r:id="rId21"/>
    <p:sldId id="286" r:id="rId22"/>
    <p:sldId id="287" r:id="rId23"/>
    <p:sldId id="288" r:id="rId24"/>
    <p:sldId id="289" r:id="rId25"/>
    <p:sldId id="290" r:id="rId26"/>
    <p:sldId id="291" r:id="rId27"/>
    <p:sldId id="273" r:id="rId28"/>
    <p:sldId id="278" r:id="rId29"/>
    <p:sldId id="275" r:id="rId30"/>
    <p:sldId id="276" r:id="rId31"/>
    <p:sldId id="279" r:id="rId32"/>
    <p:sldId id="25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3DB38-75F6-4900-3AC1-E480870B4CED}" v="171" dt="2023-03-22T17:06:47.264"/>
    <p1510:client id="{21B65BD5-8305-0A28-AF84-C4603C63195E}" v="2" dt="2023-04-12T15:34:52.243"/>
    <p1510:client id="{9B9526B1-7014-6E55-FBE7-10D7C277D676}" v="59" dt="2023-04-26T15:48:41.816"/>
    <p1510:client id="{F3463627-5600-E60C-0241-277EB61F8E86}" v="1" dt="2023-05-04T15:21:31.507"/>
    <p1510:client id="{FB8667D3-A7F4-0309-0D92-268B80F45221}" v="354" dt="2023-08-30T17:10:59.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328" autoAdjust="0"/>
    <p:restoredTop sz="86443" autoAdjust="0"/>
  </p:normalViewPr>
  <p:slideViewPr>
    <p:cSldViewPr>
      <p:cViewPr varScale="1">
        <p:scale>
          <a:sx n="95" d="100"/>
          <a:sy n="95" d="100"/>
        </p:scale>
        <p:origin x="1584" y="78"/>
      </p:cViewPr>
      <p:guideLst>
        <p:guide orient="horz" pos="2160"/>
        <p:guide pos="2880"/>
      </p:guideLst>
    </p:cSldViewPr>
  </p:slideViewPr>
  <p:outlineViewPr>
    <p:cViewPr>
      <p:scale>
        <a:sx n="33" d="100"/>
        <a:sy n="33" d="100"/>
      </p:scale>
      <p:origin x="0" y="21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03A1C-A455-40A1-8B75-BDFE39CEEDFD}"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BDFBD1C-544B-44C4-9B16-B98D9E88529F}">
      <dgm:prSet/>
      <dgm:spPr/>
      <dgm:t>
        <a:bodyPr/>
        <a:lstStyle/>
        <a:p>
          <a:r>
            <a:rPr lang="en-US" b="0" i="0"/>
            <a:t>Coordinating users and hardware</a:t>
          </a:r>
          <a:endParaRPr lang="en-US"/>
        </a:p>
      </dgm:t>
    </dgm:pt>
    <dgm:pt modelId="{1AC8162C-25E0-438C-938D-952F72ABE031}" type="parTrans" cxnId="{9046967B-4F87-42FF-8CCC-82249A16207D}">
      <dgm:prSet/>
      <dgm:spPr/>
      <dgm:t>
        <a:bodyPr/>
        <a:lstStyle/>
        <a:p>
          <a:endParaRPr lang="en-US"/>
        </a:p>
      </dgm:t>
    </dgm:pt>
    <dgm:pt modelId="{6B73F418-64B6-40FD-8A2F-3628D0CDD455}" type="sibTrans" cxnId="{9046967B-4F87-42FF-8CCC-82249A16207D}">
      <dgm:prSet/>
      <dgm:spPr/>
      <dgm:t>
        <a:bodyPr/>
        <a:lstStyle/>
        <a:p>
          <a:endParaRPr lang="en-US"/>
        </a:p>
      </dgm:t>
    </dgm:pt>
    <dgm:pt modelId="{D6543A4C-7200-4E33-A5DB-25CA093E5E06}">
      <dgm:prSet/>
      <dgm:spPr/>
      <dgm:t>
        <a:bodyPr/>
        <a:lstStyle/>
        <a:p>
          <a:r>
            <a:rPr lang="en-US" b="0" i="0" baseline="0"/>
            <a:t>Provide environment for software to function</a:t>
          </a:r>
          <a:endParaRPr lang="en-US"/>
        </a:p>
      </dgm:t>
    </dgm:pt>
    <dgm:pt modelId="{81C1500A-B0A6-42B0-939E-1F72843BCDF4}" type="parTrans" cxnId="{063E3CF6-6BFB-41A3-9E96-D81A415C9CC8}">
      <dgm:prSet/>
      <dgm:spPr/>
      <dgm:t>
        <a:bodyPr/>
        <a:lstStyle/>
        <a:p>
          <a:endParaRPr lang="en-US"/>
        </a:p>
      </dgm:t>
    </dgm:pt>
    <dgm:pt modelId="{2B943DB5-E6F4-4525-B550-AA384CA6ACED}" type="sibTrans" cxnId="{063E3CF6-6BFB-41A3-9E96-D81A415C9CC8}">
      <dgm:prSet/>
      <dgm:spPr/>
      <dgm:t>
        <a:bodyPr/>
        <a:lstStyle/>
        <a:p>
          <a:endParaRPr lang="en-US"/>
        </a:p>
      </dgm:t>
    </dgm:pt>
    <dgm:pt modelId="{74CDC946-0C6B-431D-9876-CE35115198E5}">
      <dgm:prSet/>
      <dgm:spPr/>
      <dgm:t>
        <a:bodyPr/>
        <a:lstStyle/>
        <a:p>
          <a:r>
            <a:rPr lang="en-US" b="0" i="0" baseline="0"/>
            <a:t>Provide structure for data management</a:t>
          </a:r>
          <a:endParaRPr lang="en-US"/>
        </a:p>
      </dgm:t>
    </dgm:pt>
    <dgm:pt modelId="{479BEC95-63ED-4FD5-A628-E464451EC889}" type="parTrans" cxnId="{481331D0-57DC-413E-AE85-D229F880DE50}">
      <dgm:prSet/>
      <dgm:spPr/>
      <dgm:t>
        <a:bodyPr/>
        <a:lstStyle/>
        <a:p>
          <a:endParaRPr lang="en-US"/>
        </a:p>
      </dgm:t>
    </dgm:pt>
    <dgm:pt modelId="{FDA5B7F8-FCA3-4392-BCA0-EAA37C11811B}" type="sibTrans" cxnId="{481331D0-57DC-413E-AE85-D229F880DE50}">
      <dgm:prSet/>
      <dgm:spPr/>
      <dgm:t>
        <a:bodyPr/>
        <a:lstStyle/>
        <a:p>
          <a:endParaRPr lang="en-US"/>
        </a:p>
      </dgm:t>
    </dgm:pt>
    <dgm:pt modelId="{761085D5-FFF0-41A1-847A-CEDBCAB8C2B4}">
      <dgm:prSet/>
      <dgm:spPr/>
      <dgm:t>
        <a:bodyPr/>
        <a:lstStyle/>
        <a:p>
          <a:r>
            <a:rPr lang="en-US" b="0" i="0" baseline="0"/>
            <a:t>Monitor system health and functionality</a:t>
          </a:r>
          <a:endParaRPr lang="en-US"/>
        </a:p>
      </dgm:t>
    </dgm:pt>
    <dgm:pt modelId="{74CCF41B-F471-427E-8485-8FF0321E5E6B}" type="parTrans" cxnId="{F0655747-6EE7-4622-B4DA-696B9C8ECBF0}">
      <dgm:prSet/>
      <dgm:spPr/>
      <dgm:t>
        <a:bodyPr/>
        <a:lstStyle/>
        <a:p>
          <a:endParaRPr lang="en-US"/>
        </a:p>
      </dgm:t>
    </dgm:pt>
    <dgm:pt modelId="{5D4B01A3-92F3-4E59-B65E-E90C6B84BF56}" type="sibTrans" cxnId="{F0655747-6EE7-4622-B4DA-696B9C8ECBF0}">
      <dgm:prSet/>
      <dgm:spPr/>
      <dgm:t>
        <a:bodyPr/>
        <a:lstStyle/>
        <a:p>
          <a:endParaRPr lang="en-US"/>
        </a:p>
      </dgm:t>
    </dgm:pt>
    <dgm:pt modelId="{A9972B55-9299-4619-BDD1-B9770C095258}" type="pres">
      <dgm:prSet presAssocID="{8BE03A1C-A455-40A1-8B75-BDFE39CEEDFD}" presName="root" presStyleCnt="0">
        <dgm:presLayoutVars>
          <dgm:dir/>
          <dgm:resizeHandles val="exact"/>
        </dgm:presLayoutVars>
      </dgm:prSet>
      <dgm:spPr/>
    </dgm:pt>
    <dgm:pt modelId="{78BC4DF5-EDBB-408F-A5D6-0E458E79FC52}" type="pres">
      <dgm:prSet presAssocID="{3BDFBD1C-544B-44C4-9B16-B98D9E88529F}" presName="compNode" presStyleCnt="0"/>
      <dgm:spPr/>
    </dgm:pt>
    <dgm:pt modelId="{F8EEF20E-7928-4FDC-A8C5-874D918D4162}" type="pres">
      <dgm:prSet presAssocID="{3BDFBD1C-544B-44C4-9B16-B98D9E88529F}" presName="bgRect" presStyleLbl="bgShp" presStyleIdx="0" presStyleCnt="4"/>
      <dgm:spPr/>
    </dgm:pt>
    <dgm:pt modelId="{64B5142A-DF83-4323-8590-005A969F7500}" type="pres">
      <dgm:prSet presAssocID="{3BDFBD1C-544B-44C4-9B16-B98D9E88529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431E8FDE-BB70-4AFC-AFB8-B0B10758A683}" type="pres">
      <dgm:prSet presAssocID="{3BDFBD1C-544B-44C4-9B16-B98D9E88529F}" presName="spaceRect" presStyleCnt="0"/>
      <dgm:spPr/>
    </dgm:pt>
    <dgm:pt modelId="{269CB996-D801-488C-92AA-493A9338C7E3}" type="pres">
      <dgm:prSet presAssocID="{3BDFBD1C-544B-44C4-9B16-B98D9E88529F}" presName="parTx" presStyleLbl="revTx" presStyleIdx="0" presStyleCnt="4">
        <dgm:presLayoutVars>
          <dgm:chMax val="0"/>
          <dgm:chPref val="0"/>
        </dgm:presLayoutVars>
      </dgm:prSet>
      <dgm:spPr/>
    </dgm:pt>
    <dgm:pt modelId="{45E8C218-D9A3-454E-BA47-C3F53EEB21CE}" type="pres">
      <dgm:prSet presAssocID="{6B73F418-64B6-40FD-8A2F-3628D0CDD455}" presName="sibTrans" presStyleCnt="0"/>
      <dgm:spPr/>
    </dgm:pt>
    <dgm:pt modelId="{3E44AC9C-104B-48E0-B499-E7D1A39AC4E6}" type="pres">
      <dgm:prSet presAssocID="{D6543A4C-7200-4E33-A5DB-25CA093E5E06}" presName="compNode" presStyleCnt="0"/>
      <dgm:spPr/>
    </dgm:pt>
    <dgm:pt modelId="{6B50C260-6CE1-4443-BD77-B32D3F508722}" type="pres">
      <dgm:prSet presAssocID="{D6543A4C-7200-4E33-A5DB-25CA093E5E06}" presName="bgRect" presStyleLbl="bgShp" presStyleIdx="1" presStyleCnt="4"/>
      <dgm:spPr/>
    </dgm:pt>
    <dgm:pt modelId="{48552D3D-6089-4C82-B591-B90047884670}" type="pres">
      <dgm:prSet presAssocID="{D6543A4C-7200-4E33-A5DB-25CA093E5E0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9DC689E7-DC6A-4198-B00A-3239FCF108BD}" type="pres">
      <dgm:prSet presAssocID="{D6543A4C-7200-4E33-A5DB-25CA093E5E06}" presName="spaceRect" presStyleCnt="0"/>
      <dgm:spPr/>
    </dgm:pt>
    <dgm:pt modelId="{E36BD3B3-ED18-495E-90CA-A2EF7607F5AF}" type="pres">
      <dgm:prSet presAssocID="{D6543A4C-7200-4E33-A5DB-25CA093E5E06}" presName="parTx" presStyleLbl="revTx" presStyleIdx="1" presStyleCnt="4">
        <dgm:presLayoutVars>
          <dgm:chMax val="0"/>
          <dgm:chPref val="0"/>
        </dgm:presLayoutVars>
      </dgm:prSet>
      <dgm:spPr/>
    </dgm:pt>
    <dgm:pt modelId="{06758CF9-174C-4090-9852-D5792F70B5C5}" type="pres">
      <dgm:prSet presAssocID="{2B943DB5-E6F4-4525-B550-AA384CA6ACED}" presName="sibTrans" presStyleCnt="0"/>
      <dgm:spPr/>
    </dgm:pt>
    <dgm:pt modelId="{4F86CD57-1D68-4DAE-9BE5-A0C68A9F7D01}" type="pres">
      <dgm:prSet presAssocID="{74CDC946-0C6B-431D-9876-CE35115198E5}" presName="compNode" presStyleCnt="0"/>
      <dgm:spPr/>
    </dgm:pt>
    <dgm:pt modelId="{8621F3EC-94A7-42C3-8071-0192C78AFF05}" type="pres">
      <dgm:prSet presAssocID="{74CDC946-0C6B-431D-9876-CE35115198E5}" presName="bgRect" presStyleLbl="bgShp" presStyleIdx="2" presStyleCnt="4"/>
      <dgm:spPr/>
    </dgm:pt>
    <dgm:pt modelId="{9F267F23-3E63-47CC-B954-1B1CE86B5D97}" type="pres">
      <dgm:prSet presAssocID="{74CDC946-0C6B-431D-9876-CE35115198E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25CBF484-4E13-41A0-A27A-DAB99328E1DD}" type="pres">
      <dgm:prSet presAssocID="{74CDC946-0C6B-431D-9876-CE35115198E5}" presName="spaceRect" presStyleCnt="0"/>
      <dgm:spPr/>
    </dgm:pt>
    <dgm:pt modelId="{EAFBB70B-2763-4B66-8B68-10E1E8F0B478}" type="pres">
      <dgm:prSet presAssocID="{74CDC946-0C6B-431D-9876-CE35115198E5}" presName="parTx" presStyleLbl="revTx" presStyleIdx="2" presStyleCnt="4">
        <dgm:presLayoutVars>
          <dgm:chMax val="0"/>
          <dgm:chPref val="0"/>
        </dgm:presLayoutVars>
      </dgm:prSet>
      <dgm:spPr/>
    </dgm:pt>
    <dgm:pt modelId="{4A2184B1-289D-4677-8BE8-C5E33471E696}" type="pres">
      <dgm:prSet presAssocID="{FDA5B7F8-FCA3-4392-BCA0-EAA37C11811B}" presName="sibTrans" presStyleCnt="0"/>
      <dgm:spPr/>
    </dgm:pt>
    <dgm:pt modelId="{E1824B38-0B8F-4A61-9C44-F1CCD57D9C28}" type="pres">
      <dgm:prSet presAssocID="{761085D5-FFF0-41A1-847A-CEDBCAB8C2B4}" presName="compNode" presStyleCnt="0"/>
      <dgm:spPr/>
    </dgm:pt>
    <dgm:pt modelId="{E57402C7-453B-48EA-9530-51498B3B43EE}" type="pres">
      <dgm:prSet presAssocID="{761085D5-FFF0-41A1-847A-CEDBCAB8C2B4}" presName="bgRect" presStyleLbl="bgShp" presStyleIdx="3" presStyleCnt="4"/>
      <dgm:spPr/>
    </dgm:pt>
    <dgm:pt modelId="{658B69F7-3CCC-4A7A-9F60-E0742ACE08DA}" type="pres">
      <dgm:prSet presAssocID="{761085D5-FFF0-41A1-847A-CEDBCAB8C2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beat"/>
        </a:ext>
      </dgm:extLst>
    </dgm:pt>
    <dgm:pt modelId="{FCEC10AC-E792-439A-BC25-BFCBC771B586}" type="pres">
      <dgm:prSet presAssocID="{761085D5-FFF0-41A1-847A-CEDBCAB8C2B4}" presName="spaceRect" presStyleCnt="0"/>
      <dgm:spPr/>
    </dgm:pt>
    <dgm:pt modelId="{EE1BE868-DCBE-42F9-A91A-AB5D63ABA67F}" type="pres">
      <dgm:prSet presAssocID="{761085D5-FFF0-41A1-847A-CEDBCAB8C2B4}" presName="parTx" presStyleLbl="revTx" presStyleIdx="3" presStyleCnt="4">
        <dgm:presLayoutVars>
          <dgm:chMax val="0"/>
          <dgm:chPref val="0"/>
        </dgm:presLayoutVars>
      </dgm:prSet>
      <dgm:spPr/>
    </dgm:pt>
  </dgm:ptLst>
  <dgm:cxnLst>
    <dgm:cxn modelId="{F0655747-6EE7-4622-B4DA-696B9C8ECBF0}" srcId="{8BE03A1C-A455-40A1-8B75-BDFE39CEEDFD}" destId="{761085D5-FFF0-41A1-847A-CEDBCAB8C2B4}" srcOrd="3" destOrd="0" parTransId="{74CCF41B-F471-427E-8485-8FF0321E5E6B}" sibTransId="{5D4B01A3-92F3-4E59-B65E-E90C6B84BF56}"/>
    <dgm:cxn modelId="{9046967B-4F87-42FF-8CCC-82249A16207D}" srcId="{8BE03A1C-A455-40A1-8B75-BDFE39CEEDFD}" destId="{3BDFBD1C-544B-44C4-9B16-B98D9E88529F}" srcOrd="0" destOrd="0" parTransId="{1AC8162C-25E0-438C-938D-952F72ABE031}" sibTransId="{6B73F418-64B6-40FD-8A2F-3628D0CDD455}"/>
    <dgm:cxn modelId="{58556B8E-C043-45D0-8D1D-589879195071}" type="presOf" srcId="{761085D5-FFF0-41A1-847A-CEDBCAB8C2B4}" destId="{EE1BE868-DCBE-42F9-A91A-AB5D63ABA67F}" srcOrd="0" destOrd="0" presId="urn:microsoft.com/office/officeart/2018/2/layout/IconVerticalSolidList"/>
    <dgm:cxn modelId="{7BA5968F-75B7-4859-8A8C-9B5977DB7E86}" type="presOf" srcId="{8BE03A1C-A455-40A1-8B75-BDFE39CEEDFD}" destId="{A9972B55-9299-4619-BDD1-B9770C095258}" srcOrd="0" destOrd="0" presId="urn:microsoft.com/office/officeart/2018/2/layout/IconVerticalSolidList"/>
    <dgm:cxn modelId="{684814C8-8FFC-4D9F-ACAB-5ED75A92E382}" type="presOf" srcId="{74CDC946-0C6B-431D-9876-CE35115198E5}" destId="{EAFBB70B-2763-4B66-8B68-10E1E8F0B478}" srcOrd="0" destOrd="0" presId="urn:microsoft.com/office/officeart/2018/2/layout/IconVerticalSolidList"/>
    <dgm:cxn modelId="{481331D0-57DC-413E-AE85-D229F880DE50}" srcId="{8BE03A1C-A455-40A1-8B75-BDFE39CEEDFD}" destId="{74CDC946-0C6B-431D-9876-CE35115198E5}" srcOrd="2" destOrd="0" parTransId="{479BEC95-63ED-4FD5-A628-E464451EC889}" sibTransId="{FDA5B7F8-FCA3-4392-BCA0-EAA37C11811B}"/>
    <dgm:cxn modelId="{4BFFF2D9-428C-4D50-8069-95762196B422}" type="presOf" srcId="{D6543A4C-7200-4E33-A5DB-25CA093E5E06}" destId="{E36BD3B3-ED18-495E-90CA-A2EF7607F5AF}" srcOrd="0" destOrd="0" presId="urn:microsoft.com/office/officeart/2018/2/layout/IconVerticalSolidList"/>
    <dgm:cxn modelId="{063E3CF6-6BFB-41A3-9E96-D81A415C9CC8}" srcId="{8BE03A1C-A455-40A1-8B75-BDFE39CEEDFD}" destId="{D6543A4C-7200-4E33-A5DB-25CA093E5E06}" srcOrd="1" destOrd="0" parTransId="{81C1500A-B0A6-42B0-939E-1F72843BCDF4}" sibTransId="{2B943DB5-E6F4-4525-B550-AA384CA6ACED}"/>
    <dgm:cxn modelId="{779013F8-7EBA-4109-A1FE-80F258E995CF}" type="presOf" srcId="{3BDFBD1C-544B-44C4-9B16-B98D9E88529F}" destId="{269CB996-D801-488C-92AA-493A9338C7E3}" srcOrd="0" destOrd="0" presId="urn:microsoft.com/office/officeart/2018/2/layout/IconVerticalSolidList"/>
    <dgm:cxn modelId="{BD788125-C5B4-4BA8-84F4-7978F4C7FF55}" type="presParOf" srcId="{A9972B55-9299-4619-BDD1-B9770C095258}" destId="{78BC4DF5-EDBB-408F-A5D6-0E458E79FC52}" srcOrd="0" destOrd="0" presId="urn:microsoft.com/office/officeart/2018/2/layout/IconVerticalSolidList"/>
    <dgm:cxn modelId="{3C9E78F0-151A-4B29-B0B4-B2FEFCC6B577}" type="presParOf" srcId="{78BC4DF5-EDBB-408F-A5D6-0E458E79FC52}" destId="{F8EEF20E-7928-4FDC-A8C5-874D918D4162}" srcOrd="0" destOrd="0" presId="urn:microsoft.com/office/officeart/2018/2/layout/IconVerticalSolidList"/>
    <dgm:cxn modelId="{2C7209F9-320A-4F1F-9A6A-D76E0B7AF1EF}" type="presParOf" srcId="{78BC4DF5-EDBB-408F-A5D6-0E458E79FC52}" destId="{64B5142A-DF83-4323-8590-005A969F7500}" srcOrd="1" destOrd="0" presId="urn:microsoft.com/office/officeart/2018/2/layout/IconVerticalSolidList"/>
    <dgm:cxn modelId="{9670DD94-2626-4004-B29A-2734EB21B9F4}" type="presParOf" srcId="{78BC4DF5-EDBB-408F-A5D6-0E458E79FC52}" destId="{431E8FDE-BB70-4AFC-AFB8-B0B10758A683}" srcOrd="2" destOrd="0" presId="urn:microsoft.com/office/officeart/2018/2/layout/IconVerticalSolidList"/>
    <dgm:cxn modelId="{F6773EBB-1349-4588-9082-A6C45F0DE1AB}" type="presParOf" srcId="{78BC4DF5-EDBB-408F-A5D6-0E458E79FC52}" destId="{269CB996-D801-488C-92AA-493A9338C7E3}" srcOrd="3" destOrd="0" presId="urn:microsoft.com/office/officeart/2018/2/layout/IconVerticalSolidList"/>
    <dgm:cxn modelId="{D7E8AEDE-D49F-4017-A939-07FC9DB9638E}" type="presParOf" srcId="{A9972B55-9299-4619-BDD1-B9770C095258}" destId="{45E8C218-D9A3-454E-BA47-C3F53EEB21CE}" srcOrd="1" destOrd="0" presId="urn:microsoft.com/office/officeart/2018/2/layout/IconVerticalSolidList"/>
    <dgm:cxn modelId="{36667C79-1932-42A2-A6A8-ADC62C006EE3}" type="presParOf" srcId="{A9972B55-9299-4619-BDD1-B9770C095258}" destId="{3E44AC9C-104B-48E0-B499-E7D1A39AC4E6}" srcOrd="2" destOrd="0" presId="urn:microsoft.com/office/officeart/2018/2/layout/IconVerticalSolidList"/>
    <dgm:cxn modelId="{0C4C5AB8-94FD-4FED-A898-0ED87EB3AE10}" type="presParOf" srcId="{3E44AC9C-104B-48E0-B499-E7D1A39AC4E6}" destId="{6B50C260-6CE1-4443-BD77-B32D3F508722}" srcOrd="0" destOrd="0" presId="urn:microsoft.com/office/officeart/2018/2/layout/IconVerticalSolidList"/>
    <dgm:cxn modelId="{00815645-5A51-4F01-8F1E-5F4BAED4ED66}" type="presParOf" srcId="{3E44AC9C-104B-48E0-B499-E7D1A39AC4E6}" destId="{48552D3D-6089-4C82-B591-B90047884670}" srcOrd="1" destOrd="0" presId="urn:microsoft.com/office/officeart/2018/2/layout/IconVerticalSolidList"/>
    <dgm:cxn modelId="{8C1CACA2-F354-45DE-BDD6-26FAEE990E7D}" type="presParOf" srcId="{3E44AC9C-104B-48E0-B499-E7D1A39AC4E6}" destId="{9DC689E7-DC6A-4198-B00A-3239FCF108BD}" srcOrd="2" destOrd="0" presId="urn:microsoft.com/office/officeart/2018/2/layout/IconVerticalSolidList"/>
    <dgm:cxn modelId="{60C727A4-431F-4ECA-AD68-701298BC1A0D}" type="presParOf" srcId="{3E44AC9C-104B-48E0-B499-E7D1A39AC4E6}" destId="{E36BD3B3-ED18-495E-90CA-A2EF7607F5AF}" srcOrd="3" destOrd="0" presId="urn:microsoft.com/office/officeart/2018/2/layout/IconVerticalSolidList"/>
    <dgm:cxn modelId="{791872EA-BA6E-4F3E-BC75-4260980ED364}" type="presParOf" srcId="{A9972B55-9299-4619-BDD1-B9770C095258}" destId="{06758CF9-174C-4090-9852-D5792F70B5C5}" srcOrd="3" destOrd="0" presId="urn:microsoft.com/office/officeart/2018/2/layout/IconVerticalSolidList"/>
    <dgm:cxn modelId="{ECF441B8-BEA5-432D-AB5B-954C8F81C33E}" type="presParOf" srcId="{A9972B55-9299-4619-BDD1-B9770C095258}" destId="{4F86CD57-1D68-4DAE-9BE5-A0C68A9F7D01}" srcOrd="4" destOrd="0" presId="urn:microsoft.com/office/officeart/2018/2/layout/IconVerticalSolidList"/>
    <dgm:cxn modelId="{ABE62BC3-4E6E-443C-99DF-D1C82210555C}" type="presParOf" srcId="{4F86CD57-1D68-4DAE-9BE5-A0C68A9F7D01}" destId="{8621F3EC-94A7-42C3-8071-0192C78AFF05}" srcOrd="0" destOrd="0" presId="urn:microsoft.com/office/officeart/2018/2/layout/IconVerticalSolidList"/>
    <dgm:cxn modelId="{02E5135D-28ED-412F-8E42-9D8C13D6BA81}" type="presParOf" srcId="{4F86CD57-1D68-4DAE-9BE5-A0C68A9F7D01}" destId="{9F267F23-3E63-47CC-B954-1B1CE86B5D97}" srcOrd="1" destOrd="0" presId="urn:microsoft.com/office/officeart/2018/2/layout/IconVerticalSolidList"/>
    <dgm:cxn modelId="{77A3A52A-58BA-4304-85EB-5E1B690BA6B5}" type="presParOf" srcId="{4F86CD57-1D68-4DAE-9BE5-A0C68A9F7D01}" destId="{25CBF484-4E13-41A0-A27A-DAB99328E1DD}" srcOrd="2" destOrd="0" presId="urn:microsoft.com/office/officeart/2018/2/layout/IconVerticalSolidList"/>
    <dgm:cxn modelId="{0F059DD0-A6DC-48C8-BBA8-CEBBA18256E7}" type="presParOf" srcId="{4F86CD57-1D68-4DAE-9BE5-A0C68A9F7D01}" destId="{EAFBB70B-2763-4B66-8B68-10E1E8F0B478}" srcOrd="3" destOrd="0" presId="urn:microsoft.com/office/officeart/2018/2/layout/IconVerticalSolidList"/>
    <dgm:cxn modelId="{BA0DB03B-B81F-4791-A7DA-531C9F622995}" type="presParOf" srcId="{A9972B55-9299-4619-BDD1-B9770C095258}" destId="{4A2184B1-289D-4677-8BE8-C5E33471E696}" srcOrd="5" destOrd="0" presId="urn:microsoft.com/office/officeart/2018/2/layout/IconVerticalSolidList"/>
    <dgm:cxn modelId="{E726C6E4-AA3D-4191-8B3B-ED1ACE1CFC59}" type="presParOf" srcId="{A9972B55-9299-4619-BDD1-B9770C095258}" destId="{E1824B38-0B8F-4A61-9C44-F1CCD57D9C28}" srcOrd="6" destOrd="0" presId="urn:microsoft.com/office/officeart/2018/2/layout/IconVerticalSolidList"/>
    <dgm:cxn modelId="{5B8EF740-5699-41D0-9FB5-323E736674DE}" type="presParOf" srcId="{E1824B38-0B8F-4A61-9C44-F1CCD57D9C28}" destId="{E57402C7-453B-48EA-9530-51498B3B43EE}" srcOrd="0" destOrd="0" presId="urn:microsoft.com/office/officeart/2018/2/layout/IconVerticalSolidList"/>
    <dgm:cxn modelId="{18536369-D59F-4C00-9258-E3A7C9C1BD26}" type="presParOf" srcId="{E1824B38-0B8F-4A61-9C44-F1CCD57D9C28}" destId="{658B69F7-3CCC-4A7A-9F60-E0742ACE08DA}" srcOrd="1" destOrd="0" presId="urn:microsoft.com/office/officeart/2018/2/layout/IconVerticalSolidList"/>
    <dgm:cxn modelId="{B1320AE9-2F48-4AD5-A547-33B0AA7AB552}" type="presParOf" srcId="{E1824B38-0B8F-4A61-9C44-F1CCD57D9C28}" destId="{FCEC10AC-E792-439A-BC25-BFCBC771B586}" srcOrd="2" destOrd="0" presId="urn:microsoft.com/office/officeart/2018/2/layout/IconVerticalSolidList"/>
    <dgm:cxn modelId="{06EFE3DF-A73E-4EC0-BB6D-78B328AF60A4}" type="presParOf" srcId="{E1824B38-0B8F-4A61-9C44-F1CCD57D9C28}" destId="{EE1BE868-DCBE-42F9-A91A-AB5D63ABA67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EF20E-7928-4FDC-A8C5-874D918D4162}">
      <dsp:nvSpPr>
        <dsp:cNvPr id="0" name=""/>
        <dsp:cNvSpPr/>
      </dsp:nvSpPr>
      <dsp:spPr>
        <a:xfrm>
          <a:off x="0" y="2177"/>
          <a:ext cx="4793456"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5142A-DF83-4323-8590-005A969F7500}">
      <dsp:nvSpPr>
        <dsp:cNvPr id="0" name=""/>
        <dsp:cNvSpPr/>
      </dsp:nvSpPr>
      <dsp:spPr>
        <a:xfrm>
          <a:off x="333853" y="250498"/>
          <a:ext cx="607006" cy="607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9CB996-D801-488C-92AA-493A9338C7E3}">
      <dsp:nvSpPr>
        <dsp:cNvPr id="0" name=""/>
        <dsp:cNvSpPr/>
      </dsp:nvSpPr>
      <dsp:spPr>
        <a:xfrm>
          <a:off x="1274714" y="2177"/>
          <a:ext cx="3518741"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a:lnSpc>
              <a:spcPct val="90000"/>
            </a:lnSpc>
            <a:spcBef>
              <a:spcPct val="0"/>
            </a:spcBef>
            <a:spcAft>
              <a:spcPct val="35000"/>
            </a:spcAft>
            <a:buNone/>
          </a:pPr>
          <a:r>
            <a:rPr lang="en-US" sz="2200" b="0" i="0" kern="1200"/>
            <a:t>Coordinating users and hardware</a:t>
          </a:r>
          <a:endParaRPr lang="en-US" sz="2200" kern="1200"/>
        </a:p>
      </dsp:txBody>
      <dsp:txXfrm>
        <a:off x="1274714" y="2177"/>
        <a:ext cx="3518741" cy="1103648"/>
      </dsp:txXfrm>
    </dsp:sp>
    <dsp:sp modelId="{6B50C260-6CE1-4443-BD77-B32D3F508722}">
      <dsp:nvSpPr>
        <dsp:cNvPr id="0" name=""/>
        <dsp:cNvSpPr/>
      </dsp:nvSpPr>
      <dsp:spPr>
        <a:xfrm>
          <a:off x="0" y="1381738"/>
          <a:ext cx="4793456"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552D3D-6089-4C82-B591-B90047884670}">
      <dsp:nvSpPr>
        <dsp:cNvPr id="0" name=""/>
        <dsp:cNvSpPr/>
      </dsp:nvSpPr>
      <dsp:spPr>
        <a:xfrm>
          <a:off x="333853" y="1630059"/>
          <a:ext cx="607006" cy="607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6BD3B3-ED18-495E-90CA-A2EF7607F5AF}">
      <dsp:nvSpPr>
        <dsp:cNvPr id="0" name=""/>
        <dsp:cNvSpPr/>
      </dsp:nvSpPr>
      <dsp:spPr>
        <a:xfrm>
          <a:off x="1274714" y="1381738"/>
          <a:ext cx="3518741"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a:lnSpc>
              <a:spcPct val="90000"/>
            </a:lnSpc>
            <a:spcBef>
              <a:spcPct val="0"/>
            </a:spcBef>
            <a:spcAft>
              <a:spcPct val="35000"/>
            </a:spcAft>
            <a:buNone/>
          </a:pPr>
          <a:r>
            <a:rPr lang="en-US" sz="2200" b="0" i="0" kern="1200" baseline="0"/>
            <a:t>Provide environment for software to function</a:t>
          </a:r>
          <a:endParaRPr lang="en-US" sz="2200" kern="1200"/>
        </a:p>
      </dsp:txBody>
      <dsp:txXfrm>
        <a:off x="1274714" y="1381738"/>
        <a:ext cx="3518741" cy="1103648"/>
      </dsp:txXfrm>
    </dsp:sp>
    <dsp:sp modelId="{8621F3EC-94A7-42C3-8071-0192C78AFF05}">
      <dsp:nvSpPr>
        <dsp:cNvPr id="0" name=""/>
        <dsp:cNvSpPr/>
      </dsp:nvSpPr>
      <dsp:spPr>
        <a:xfrm>
          <a:off x="0" y="2761299"/>
          <a:ext cx="4793456"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267F23-3E63-47CC-B954-1B1CE86B5D97}">
      <dsp:nvSpPr>
        <dsp:cNvPr id="0" name=""/>
        <dsp:cNvSpPr/>
      </dsp:nvSpPr>
      <dsp:spPr>
        <a:xfrm>
          <a:off x="333853" y="3009620"/>
          <a:ext cx="607006" cy="6070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FBB70B-2763-4B66-8B68-10E1E8F0B478}">
      <dsp:nvSpPr>
        <dsp:cNvPr id="0" name=""/>
        <dsp:cNvSpPr/>
      </dsp:nvSpPr>
      <dsp:spPr>
        <a:xfrm>
          <a:off x="1274714" y="2761299"/>
          <a:ext cx="3518741"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a:lnSpc>
              <a:spcPct val="90000"/>
            </a:lnSpc>
            <a:spcBef>
              <a:spcPct val="0"/>
            </a:spcBef>
            <a:spcAft>
              <a:spcPct val="35000"/>
            </a:spcAft>
            <a:buNone/>
          </a:pPr>
          <a:r>
            <a:rPr lang="en-US" sz="2200" b="0" i="0" kern="1200" baseline="0"/>
            <a:t>Provide structure for data management</a:t>
          </a:r>
          <a:endParaRPr lang="en-US" sz="2200" kern="1200"/>
        </a:p>
      </dsp:txBody>
      <dsp:txXfrm>
        <a:off x="1274714" y="2761299"/>
        <a:ext cx="3518741" cy="1103648"/>
      </dsp:txXfrm>
    </dsp:sp>
    <dsp:sp modelId="{E57402C7-453B-48EA-9530-51498B3B43EE}">
      <dsp:nvSpPr>
        <dsp:cNvPr id="0" name=""/>
        <dsp:cNvSpPr/>
      </dsp:nvSpPr>
      <dsp:spPr>
        <a:xfrm>
          <a:off x="0" y="4140860"/>
          <a:ext cx="4793456"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B69F7-3CCC-4A7A-9F60-E0742ACE08DA}">
      <dsp:nvSpPr>
        <dsp:cNvPr id="0" name=""/>
        <dsp:cNvSpPr/>
      </dsp:nvSpPr>
      <dsp:spPr>
        <a:xfrm>
          <a:off x="333853" y="4389181"/>
          <a:ext cx="607006" cy="6070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1BE868-DCBE-42F9-A91A-AB5D63ABA67F}">
      <dsp:nvSpPr>
        <dsp:cNvPr id="0" name=""/>
        <dsp:cNvSpPr/>
      </dsp:nvSpPr>
      <dsp:spPr>
        <a:xfrm>
          <a:off x="1274714" y="4140860"/>
          <a:ext cx="3518741"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a:lnSpc>
              <a:spcPct val="90000"/>
            </a:lnSpc>
            <a:spcBef>
              <a:spcPct val="0"/>
            </a:spcBef>
            <a:spcAft>
              <a:spcPct val="35000"/>
            </a:spcAft>
            <a:buNone/>
          </a:pPr>
          <a:r>
            <a:rPr lang="en-US" sz="2200" b="0" i="0" kern="1200" baseline="0"/>
            <a:t>Monitor system health and functionality</a:t>
          </a:r>
          <a:endParaRPr lang="en-US" sz="2200" kern="1200"/>
        </a:p>
      </dsp:txBody>
      <dsp:txXfrm>
        <a:off x="1274714" y="4140860"/>
        <a:ext cx="3518741" cy="11036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EAF1B-7AFA-4FED-BE15-B45A2E3AC6F5}" type="datetimeFigureOut">
              <a:rPr lang="en-US" smtClean="0"/>
              <a:t>9/5/2023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540E0-A613-4087-86B8-AF1BB0E11693}" type="slidenum">
              <a:rPr lang="en-US" smtClean="0"/>
              <a:t>‹#›</a:t>
            </a:fld>
            <a:endParaRPr lang="en-US"/>
          </a:p>
        </p:txBody>
      </p:sp>
    </p:spTree>
    <p:extLst>
      <p:ext uri="{BB962C8B-B14F-4D97-AF65-F5344CB8AC3E}">
        <p14:creationId xmlns:p14="http://schemas.microsoft.com/office/powerpoint/2010/main" val="221291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010E2AE0-5C15-49BD-99C9-4FD89764F1A2}" type="slidenum">
              <a:rPr lang="en-US" altLang="en-US" sz="1200" smtClean="0"/>
              <a:pPr/>
              <a:t>1</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**Windows: Microsoft's Iconic Operating System**</a:t>
            </a:r>
          </a:p>
          <a:p>
            <a:r>
              <a:rPr lang="en-US" dirty="0"/>
              <a:t> </a:t>
            </a:r>
            <a:endParaRPr lang="en-US" dirty="0">
              <a:cs typeface="Calibri"/>
            </a:endParaRPr>
          </a:p>
          <a:p>
            <a:r>
              <a:rPr lang="en-US"/>
              <a:t>Since its launch in 1985, Windows has become synonymous with personal computing. Developed by Microsoft, Windows has left an indelible mark on the world of technology. Let's explore the key aspects and impact of the Windows operating system:</a:t>
            </a:r>
          </a:p>
          <a:p>
            <a:r>
              <a:rPr lang="en-US" dirty="0"/>
              <a:t> </a:t>
            </a:r>
            <a:endParaRPr lang="en-US" dirty="0">
              <a:cs typeface="Calibri"/>
            </a:endParaRPr>
          </a:p>
          <a:p>
            <a:r>
              <a:rPr lang="en-US"/>
              <a:t>**Inception and Early Years:**</a:t>
            </a:r>
          </a:p>
          <a:p>
            <a:r>
              <a:rPr lang="en-US"/>
              <a:t>- Windows was introduced by Microsoft in 1985 with Windows 1.0.</a:t>
            </a:r>
          </a:p>
          <a:p>
            <a:r>
              <a:rPr lang="en-US"/>
              <a:t>- It aimed to provide a graphical user interface (GUI) on top of the existing MS-DOS operating system, making computing more accessible and user-friendly.</a:t>
            </a:r>
          </a:p>
          <a:p>
            <a:r>
              <a:rPr lang="en-US" dirty="0"/>
              <a:t> </a:t>
            </a:r>
            <a:endParaRPr lang="en-US" dirty="0">
              <a:cs typeface="Calibri"/>
            </a:endParaRPr>
          </a:p>
          <a:p>
            <a:r>
              <a:rPr lang="en-US"/>
              <a:t>**Dominance in Workstations:**</a:t>
            </a:r>
          </a:p>
          <a:p>
            <a:r>
              <a:rPr lang="en-US" dirty="0"/>
              <a:t>- Windows has established itself as the most widely-used operating system for workstations around the globe.</a:t>
            </a:r>
            <a:endParaRPr lang="en-US" dirty="0">
              <a:cs typeface="Calibri"/>
            </a:endParaRPr>
          </a:p>
          <a:p>
            <a:r>
              <a:rPr lang="en-US" dirty="0"/>
              <a:t>- Its user-friendly interface, extensive software support, and compatibility with a wide range of hardware contributed to its popularity.</a:t>
            </a:r>
            <a:endParaRPr lang="en-US" dirty="0">
              <a:cs typeface="Calibri"/>
            </a:endParaRPr>
          </a:p>
          <a:p>
            <a:r>
              <a:rPr lang="en-US" dirty="0"/>
              <a:t> </a:t>
            </a:r>
            <a:endParaRPr lang="en-US" dirty="0">
              <a:cs typeface="Calibri"/>
            </a:endParaRPr>
          </a:p>
          <a:p>
            <a:r>
              <a:rPr lang="en-US" dirty="0"/>
              <a:t>**Evolution of Versions:**</a:t>
            </a:r>
            <a:endParaRPr lang="en-US" dirty="0">
              <a:cs typeface="Calibri"/>
            </a:endParaRPr>
          </a:p>
          <a:p>
            <a:r>
              <a:rPr lang="en-US" dirty="0"/>
              <a:t>- Windows evolved through various versions, including Windows 3.1, Windows 95, Windows 98, and Windows ME.</a:t>
            </a:r>
          </a:p>
          <a:p>
            <a:r>
              <a:rPr lang="en-US" dirty="0"/>
              <a:t>- Windows NT introduced a more robust and stable platform for businesses and professional users.</a:t>
            </a:r>
          </a:p>
          <a:p>
            <a:r>
              <a:rPr lang="en-US" dirty="0"/>
              <a:t>- Windows 2000, Windows XP, Windows Vista, Windows 7, Windows 8, and Windows 10 followed, each with its own improvements and features.</a:t>
            </a:r>
          </a:p>
          <a:p>
            <a:r>
              <a:rPr lang="en-US" dirty="0"/>
              <a:t> </a:t>
            </a:r>
            <a:endParaRPr lang="en-US" dirty="0">
              <a:cs typeface="Calibri"/>
            </a:endParaRPr>
          </a:p>
          <a:p>
            <a:r>
              <a:rPr lang="en-US" dirty="0"/>
              <a:t>**Closed Source Model:**</a:t>
            </a:r>
            <a:endParaRPr lang="en-US" dirty="0">
              <a:cs typeface="Calibri"/>
            </a:endParaRPr>
          </a:p>
          <a:p>
            <a:r>
              <a:rPr lang="en-US" dirty="0"/>
              <a:t>- Windows is considered a closed-source operating system, which means its source code is not publicly available.</a:t>
            </a:r>
          </a:p>
          <a:p>
            <a:r>
              <a:rPr lang="en-US" dirty="0"/>
              <a:t>- Microsoft controls the development, distribution, and licensing of Windows, allowing them to maintain a level of control over the platform.</a:t>
            </a:r>
          </a:p>
          <a:p>
            <a:r>
              <a:rPr lang="en-US" dirty="0"/>
              <a:t> </a:t>
            </a:r>
            <a:endParaRPr lang="en-US" dirty="0">
              <a:cs typeface="Calibri"/>
            </a:endParaRPr>
          </a:p>
          <a:p>
            <a:r>
              <a:rPr lang="en-US" dirty="0"/>
              <a:t>**Graphical User Interface (GUI) Standardization:**</a:t>
            </a:r>
          </a:p>
          <a:p>
            <a:r>
              <a:rPr lang="en-US" dirty="0"/>
              <a:t>- Windows played a pivotal role in popularizing the GUI paradigm in personal computing.</a:t>
            </a:r>
          </a:p>
          <a:p>
            <a:r>
              <a:rPr lang="en-US" dirty="0"/>
              <a:t>- The familiar Windows interface, featuring windows, icons, menus, and pointers (WIMP), became a standard for graphical interfaces.</a:t>
            </a:r>
          </a:p>
          <a:p>
            <a:r>
              <a:rPr lang="en-US" dirty="0"/>
              <a:t> </a:t>
            </a:r>
            <a:endParaRPr lang="en-US" dirty="0">
              <a:cs typeface="Calibri"/>
            </a:endParaRPr>
          </a:p>
          <a:p>
            <a:r>
              <a:rPr lang="en-US" dirty="0"/>
              <a:t>**Software Ecosystem:**</a:t>
            </a:r>
            <a:endParaRPr lang="en-US" dirty="0">
              <a:cs typeface="Calibri"/>
            </a:endParaRPr>
          </a:p>
          <a:p>
            <a:r>
              <a:rPr lang="en-US" dirty="0"/>
              <a:t>- The Windows ecosystem boasts a vast array of software applications, ranging from productivity tools to multimedia software and games.</a:t>
            </a:r>
          </a:p>
          <a:p>
            <a:r>
              <a:rPr lang="en-US" dirty="0"/>
              <a:t>- This software diversity has contributed to Windows' dominance in the consumer and business markets.</a:t>
            </a:r>
          </a:p>
          <a:p>
            <a:r>
              <a:rPr lang="en-US" dirty="0"/>
              <a:t> </a:t>
            </a:r>
            <a:endParaRPr lang="en-US" dirty="0">
              <a:cs typeface="Calibri"/>
            </a:endParaRPr>
          </a:p>
          <a:p>
            <a:r>
              <a:rPr lang="en-US" dirty="0"/>
              <a:t>**User Customization and Productivity:**</a:t>
            </a:r>
          </a:p>
          <a:p>
            <a:r>
              <a:rPr lang="en-US" dirty="0"/>
              <a:t>- Windows offers customization options, allowing users to personalize their desktops and workflows.</a:t>
            </a:r>
          </a:p>
          <a:p>
            <a:r>
              <a:rPr lang="en-US" dirty="0"/>
              <a:t>- Microsoft has continually worked to improve user productivity, introducing features like the Start Menu, taskbar, and virtual desktops.</a:t>
            </a:r>
          </a:p>
          <a:p>
            <a:r>
              <a:rPr lang="en-US" dirty="0"/>
              <a:t> </a:t>
            </a:r>
            <a:endParaRPr lang="en-US" dirty="0">
              <a:cs typeface="Calibri"/>
            </a:endParaRPr>
          </a:p>
          <a:p>
            <a:r>
              <a:rPr lang="en-US" dirty="0"/>
              <a:t>**Challenges and Innovations:**</a:t>
            </a:r>
            <a:endParaRPr lang="en-US" dirty="0">
              <a:cs typeface="Calibri"/>
            </a:endParaRPr>
          </a:p>
          <a:p>
            <a:r>
              <a:rPr lang="en-US" dirty="0"/>
              <a:t>- Windows faced challenges with certain versions, such as the mixed reception of Windows Vista and the radical departure from traditional interfaces in Windows 8.</a:t>
            </a:r>
          </a:p>
          <a:p>
            <a:r>
              <a:rPr lang="en-US" dirty="0"/>
              <a:t>- Microsoft addressed these challenges with subsequent releases, culminating in the well-received Windows 10.</a:t>
            </a:r>
          </a:p>
          <a:p>
            <a:r>
              <a:rPr lang="en-US" dirty="0"/>
              <a:t> </a:t>
            </a:r>
            <a:endParaRPr lang="en-US" dirty="0">
              <a:cs typeface="Calibri"/>
            </a:endParaRPr>
          </a:p>
          <a:p>
            <a:r>
              <a:rPr lang="en-US" dirty="0"/>
              <a:t>**Continued Relevance:**</a:t>
            </a:r>
            <a:endParaRPr lang="en-US" dirty="0">
              <a:cs typeface="Calibri"/>
            </a:endParaRPr>
          </a:p>
          <a:p>
            <a:r>
              <a:rPr lang="en-US" dirty="0"/>
              <a:t>- Windows remains an integral part of computing, serving as the foundation for a wide range of devices, including desktops, laptops, tablets, and even some smartphones.</a:t>
            </a:r>
          </a:p>
          <a:p>
            <a:r>
              <a:rPr lang="en-US" dirty="0"/>
              <a:t> </a:t>
            </a:r>
            <a:endParaRPr lang="en-US" dirty="0">
              <a:cs typeface="Calibri"/>
            </a:endParaRPr>
          </a:p>
          <a:p>
            <a:r>
              <a:rPr lang="en-US" dirty="0"/>
              <a:t>**Conclusion:**</a:t>
            </a:r>
            <a:endParaRPr lang="en-US" dirty="0">
              <a:cs typeface="Calibri"/>
            </a:endParaRPr>
          </a:p>
          <a:p>
            <a:r>
              <a:rPr lang="en-US" dirty="0"/>
              <a:t>Windows' journey from its inception in 1985 to its present state has solidified its place as a transformative and influential operating system. Its evolution, dominance in workstations, closed-source nature, and impact on user interfaces have left an enduring legacy in the world of technology. Windows continues to adapt to changing user needs and technological advancements, maintaining its role as a cornerstone of modern computing.</a:t>
            </a:r>
          </a:p>
        </p:txBody>
      </p:sp>
      <p:sp>
        <p:nvSpPr>
          <p:cNvPr id="4" name="Slide Number Placeholder 3"/>
          <p:cNvSpPr>
            <a:spLocks noGrp="1"/>
          </p:cNvSpPr>
          <p:nvPr>
            <p:ph type="sldNum" sz="quarter" idx="5"/>
          </p:nvPr>
        </p:nvSpPr>
        <p:spPr/>
        <p:txBody>
          <a:bodyPr/>
          <a:lstStyle/>
          <a:p>
            <a:fld id="{6D5540E0-A613-4087-86B8-AF1BB0E11693}" type="slidenum">
              <a:rPr lang="en-US" smtClean="0"/>
              <a:t>10</a:t>
            </a:fld>
            <a:endParaRPr lang="en-US"/>
          </a:p>
        </p:txBody>
      </p:sp>
    </p:spTree>
    <p:extLst>
      <p:ext uri="{BB962C8B-B14F-4D97-AF65-F5344CB8AC3E}">
        <p14:creationId xmlns:p14="http://schemas.microsoft.com/office/powerpoint/2010/main" val="470265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Chrome OS: Chrome OS is a lightweight operating system developed by Google, designed primarily for Chromebook laptops and other devices. It is built around the Google Chrome web browser and relies heavily on web-based applications and cloud storage, making it an ideal choice for users with constant internet access.</a:t>
            </a:r>
          </a:p>
          <a:p>
            <a:endParaRPr lang="en-US" dirty="0"/>
          </a:p>
          <a:p>
            <a:r>
              <a:rPr lang="en-US"/>
              <a:t>**Chrome OS: Streamlined Computing by Google**</a:t>
            </a:r>
          </a:p>
          <a:p>
            <a:r>
              <a:rPr lang="en-US" dirty="0"/>
              <a:t> </a:t>
            </a:r>
            <a:endParaRPr lang="en-US" dirty="0">
              <a:cs typeface="Calibri"/>
            </a:endParaRPr>
          </a:p>
          <a:p>
            <a:r>
              <a:rPr lang="en-US"/>
              <a:t>Introduced by Google in 2011, Chrome OS is a unique operating system that focuses on simplicity, speed, and cloud-centric computing. Let's delve deeper into the characteristics and impact of Chrome OS:</a:t>
            </a:r>
          </a:p>
          <a:p>
            <a:r>
              <a:rPr lang="en-US" dirty="0"/>
              <a:t> </a:t>
            </a:r>
            <a:endParaRPr lang="en-US" dirty="0">
              <a:cs typeface="Calibri"/>
            </a:endParaRPr>
          </a:p>
          <a:p>
            <a:r>
              <a:rPr lang="en-US"/>
              <a:t>**Inception and Purpose:**</a:t>
            </a:r>
          </a:p>
          <a:p>
            <a:r>
              <a:rPr lang="en-US" dirty="0"/>
              <a:t>- Google unveiled Chrome OS as an operating system designed to complement the Chrome web browser.</a:t>
            </a:r>
            <a:endParaRPr lang="en-US" dirty="0">
              <a:cs typeface="Calibri"/>
            </a:endParaRPr>
          </a:p>
          <a:p>
            <a:r>
              <a:rPr lang="en-US" dirty="0"/>
              <a:t>- It aimed to provide a lightweight, fast, and secure computing experience centered around web applications and services.</a:t>
            </a:r>
            <a:endParaRPr lang="en-US" dirty="0">
              <a:cs typeface="Calibri"/>
            </a:endParaRPr>
          </a:p>
          <a:p>
            <a:r>
              <a:rPr lang="en-US" dirty="0"/>
              <a:t> </a:t>
            </a:r>
            <a:endParaRPr lang="en-US" dirty="0">
              <a:cs typeface="Calibri"/>
            </a:endParaRPr>
          </a:p>
          <a:p>
            <a:r>
              <a:rPr lang="en-US" dirty="0"/>
              <a:t>**Chromebooks:**</a:t>
            </a:r>
            <a:endParaRPr lang="en-US" dirty="0">
              <a:cs typeface="Calibri"/>
            </a:endParaRPr>
          </a:p>
          <a:p>
            <a:r>
              <a:rPr lang="en-US" dirty="0"/>
              <a:t>- Chrome OS is predominantly found on devices known as Chromebooks.</a:t>
            </a:r>
            <a:endParaRPr lang="en-US" dirty="0">
              <a:cs typeface="Calibri"/>
            </a:endParaRPr>
          </a:p>
          <a:p>
            <a:r>
              <a:rPr lang="en-US" dirty="0"/>
              <a:t>- These laptops are optimized to run Chrome OS efficiently and are characterized by their simplicity, speed, and affordability.</a:t>
            </a:r>
            <a:endParaRPr lang="en-US" dirty="0">
              <a:cs typeface="Calibri"/>
            </a:endParaRPr>
          </a:p>
          <a:p>
            <a:r>
              <a:rPr lang="en-US" dirty="0"/>
              <a:t> </a:t>
            </a:r>
            <a:endParaRPr lang="en-US" dirty="0">
              <a:cs typeface="Calibri"/>
            </a:endParaRPr>
          </a:p>
          <a:p>
            <a:r>
              <a:rPr lang="en-US" dirty="0"/>
              <a:t>**Lightweight Design:**</a:t>
            </a:r>
            <a:endParaRPr lang="en-US" dirty="0">
              <a:cs typeface="Calibri"/>
            </a:endParaRPr>
          </a:p>
          <a:p>
            <a:r>
              <a:rPr lang="en-US" dirty="0"/>
              <a:t>- Chrome OS is intentionally designed to be lightweight, enabling quick boot times and responsive performance even on modest hardware.</a:t>
            </a:r>
            <a:endParaRPr lang="en-US" dirty="0">
              <a:cs typeface="Calibri"/>
            </a:endParaRPr>
          </a:p>
          <a:p>
            <a:r>
              <a:rPr lang="en-US" dirty="0"/>
              <a:t>- This design choice aligns with Google's vision for an efficient and streamlined computing experience.</a:t>
            </a:r>
            <a:endParaRPr lang="en-US" dirty="0">
              <a:cs typeface="Calibri"/>
            </a:endParaRPr>
          </a:p>
          <a:p>
            <a:r>
              <a:rPr lang="en-US" dirty="0"/>
              <a:t> </a:t>
            </a:r>
            <a:endParaRPr lang="en-US" dirty="0">
              <a:cs typeface="Calibri"/>
            </a:endParaRPr>
          </a:p>
          <a:p>
            <a:r>
              <a:rPr lang="en-US" dirty="0"/>
              <a:t>**Chrome Browser Integration:**</a:t>
            </a:r>
            <a:endParaRPr lang="en-US" dirty="0">
              <a:cs typeface="Calibri"/>
            </a:endParaRPr>
          </a:p>
          <a:p>
            <a:r>
              <a:rPr lang="en-US" dirty="0"/>
              <a:t>- Chrome OS is built on the foundation of the Chrome web browser, leveraging its speed and security features.</a:t>
            </a:r>
            <a:endParaRPr lang="en-US" dirty="0">
              <a:cs typeface="Calibri"/>
            </a:endParaRPr>
          </a:p>
          <a:p>
            <a:r>
              <a:rPr lang="en-US" dirty="0"/>
              <a:t>- Applications on Chrome OS are often web-based, utilizing the browser's capabilities to provide functionality.</a:t>
            </a:r>
            <a:endParaRPr lang="en-US" dirty="0">
              <a:cs typeface="Calibri"/>
            </a:endParaRPr>
          </a:p>
          <a:p>
            <a:r>
              <a:rPr lang="en-US" dirty="0"/>
              <a:t> </a:t>
            </a:r>
            <a:endParaRPr lang="en-US" dirty="0">
              <a:cs typeface="Calibri"/>
            </a:endParaRPr>
          </a:p>
          <a:p>
            <a:r>
              <a:rPr lang="en-US" dirty="0"/>
              <a:t>**Cloud-Centric Approach:**</a:t>
            </a:r>
            <a:endParaRPr lang="en-US" dirty="0">
              <a:cs typeface="Calibri"/>
            </a:endParaRPr>
          </a:p>
          <a:p>
            <a:r>
              <a:rPr lang="en-US" dirty="0"/>
              <a:t>- Chrome OS relies heavily on cloud services for storage, applications, and data.</a:t>
            </a:r>
            <a:endParaRPr lang="en-US" dirty="0">
              <a:cs typeface="Calibri"/>
            </a:endParaRPr>
          </a:p>
          <a:p>
            <a:r>
              <a:rPr lang="en-US" dirty="0"/>
              <a:t>- Local storage on Chromebooks is minimal, with the emphasis on storing data in the cloud and accessing it from anywhere with an internet connection.</a:t>
            </a:r>
            <a:endParaRPr lang="en-US" dirty="0">
              <a:cs typeface="Calibri"/>
            </a:endParaRPr>
          </a:p>
          <a:p>
            <a:r>
              <a:rPr lang="en-US" dirty="0"/>
              <a:t> </a:t>
            </a:r>
            <a:endParaRPr lang="en-US" dirty="0">
              <a:cs typeface="Calibri"/>
            </a:endParaRPr>
          </a:p>
          <a:p>
            <a:r>
              <a:rPr lang="en-US" dirty="0"/>
              <a:t>**Automatic Updates:**</a:t>
            </a:r>
            <a:endParaRPr lang="en-US" dirty="0">
              <a:cs typeface="Calibri"/>
            </a:endParaRPr>
          </a:p>
          <a:p>
            <a:r>
              <a:rPr lang="en-US" dirty="0"/>
              <a:t>- One of Chrome OS's distinctive features is its automatic update system.</a:t>
            </a:r>
            <a:endParaRPr lang="en-US" dirty="0">
              <a:cs typeface="Calibri"/>
            </a:endParaRPr>
          </a:p>
          <a:p>
            <a:r>
              <a:rPr lang="en-US" dirty="0"/>
              <a:t>- Chromebooks receive regular updates that ensure security, stability, and access to the latest features without user intervention.</a:t>
            </a:r>
            <a:endParaRPr lang="en-US" dirty="0">
              <a:cs typeface="Calibri"/>
            </a:endParaRPr>
          </a:p>
          <a:p>
            <a:r>
              <a:rPr lang="en-US" dirty="0"/>
              <a:t> </a:t>
            </a:r>
            <a:endParaRPr lang="en-US" dirty="0">
              <a:cs typeface="Calibri"/>
            </a:endParaRPr>
          </a:p>
          <a:p>
            <a:r>
              <a:rPr lang="en-US" dirty="0"/>
              <a:t>**User Interface:**</a:t>
            </a:r>
            <a:endParaRPr lang="en-US" dirty="0">
              <a:cs typeface="Calibri"/>
            </a:endParaRPr>
          </a:p>
          <a:p>
            <a:r>
              <a:rPr lang="en-US" dirty="0"/>
              <a:t>- Chrome OS offers a user-friendly interface that resembles a traditional desktop but is optimized for web-based tasks.</a:t>
            </a:r>
            <a:endParaRPr lang="en-US" dirty="0">
              <a:cs typeface="Calibri"/>
            </a:endParaRPr>
          </a:p>
          <a:p>
            <a:r>
              <a:rPr lang="en-US" dirty="0"/>
              <a:t>- The user interface emphasizes simplicity and ease of use.</a:t>
            </a:r>
            <a:endParaRPr lang="en-US" dirty="0">
              <a:cs typeface="Calibri"/>
            </a:endParaRPr>
          </a:p>
          <a:p>
            <a:r>
              <a:rPr lang="en-US" dirty="0"/>
              <a:t> </a:t>
            </a:r>
            <a:endParaRPr lang="en-US" dirty="0">
              <a:cs typeface="Calibri"/>
            </a:endParaRPr>
          </a:p>
          <a:p>
            <a:r>
              <a:rPr lang="en-US" dirty="0"/>
              <a:t>**Education and Enterprise Focus:**</a:t>
            </a:r>
            <a:endParaRPr lang="en-US" dirty="0">
              <a:cs typeface="Calibri"/>
            </a:endParaRPr>
          </a:p>
          <a:p>
            <a:r>
              <a:rPr lang="en-US" dirty="0"/>
              <a:t>- Chrome OS has gained traction in education and enterprise sectors due to its ease of management and cost-effectiveness.</a:t>
            </a:r>
            <a:endParaRPr lang="en-US" dirty="0">
              <a:cs typeface="Calibri"/>
            </a:endParaRPr>
          </a:p>
          <a:p>
            <a:r>
              <a:rPr lang="en-US" dirty="0"/>
              <a:t>- Schools and businesses appreciate its ability to provide a secure and controlled computing environment.</a:t>
            </a:r>
            <a:endParaRPr lang="en-US" dirty="0">
              <a:cs typeface="Calibri"/>
            </a:endParaRPr>
          </a:p>
          <a:p>
            <a:r>
              <a:rPr lang="en-US" dirty="0"/>
              <a:t> </a:t>
            </a:r>
            <a:endParaRPr lang="en-US" dirty="0">
              <a:cs typeface="Calibri"/>
            </a:endParaRPr>
          </a:p>
          <a:p>
            <a:r>
              <a:rPr lang="en-US" dirty="0"/>
              <a:t>**App Ecosystem:**</a:t>
            </a:r>
            <a:endParaRPr lang="en-US" dirty="0">
              <a:cs typeface="Calibri"/>
            </a:endParaRPr>
          </a:p>
          <a:p>
            <a:r>
              <a:rPr lang="en-US" dirty="0"/>
              <a:t>- While Chrome OS primarily relies on web applications, it also supports a variety of Android apps through the Google Play Store, broadening its software ecosystem.</a:t>
            </a:r>
            <a:endParaRPr lang="en-US" dirty="0">
              <a:cs typeface="Calibri"/>
            </a:endParaRPr>
          </a:p>
          <a:p>
            <a:r>
              <a:rPr lang="en-US" dirty="0"/>
              <a:t> </a:t>
            </a:r>
            <a:endParaRPr lang="en-US" dirty="0">
              <a:cs typeface="Calibri"/>
            </a:endParaRPr>
          </a:p>
          <a:p>
            <a:r>
              <a:rPr lang="en-US" dirty="0"/>
              <a:t>**Conclusion:**</a:t>
            </a:r>
            <a:endParaRPr lang="en-US" dirty="0">
              <a:cs typeface="Calibri"/>
            </a:endParaRPr>
          </a:p>
          <a:p>
            <a:r>
              <a:rPr lang="en-US" dirty="0"/>
              <a:t>Chrome OS's arrival in 2011 marked a departure from traditional operating systems, embracing cloud computing and streamlined functionality. Designed for users seeking a simple and efficient computing experience, Chrome OS has found its niche in education, enterprise, and casual use. With automatic updates, integration with the Chrome browser, and a focus on cloud services, Chrome OS continues to evolve and offer an alternative approach to computing in a world increasingly connected to the web.</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11</a:t>
            </a:fld>
            <a:endParaRPr lang="en-US"/>
          </a:p>
        </p:txBody>
      </p:sp>
    </p:spTree>
    <p:extLst>
      <p:ext uri="{BB962C8B-B14F-4D97-AF65-F5344CB8AC3E}">
        <p14:creationId xmlns:p14="http://schemas.microsoft.com/office/powerpoint/2010/main" val="2601046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**iOS: Apple's Mobile Operating System**</a:t>
            </a:r>
          </a:p>
          <a:p>
            <a:r>
              <a:rPr lang="en-US" dirty="0"/>
              <a:t> </a:t>
            </a:r>
            <a:endParaRPr lang="en-US" dirty="0">
              <a:cs typeface="Calibri"/>
            </a:endParaRPr>
          </a:p>
          <a:p>
            <a:r>
              <a:rPr lang="en-US"/>
              <a:t>Debuting in 2007 alongside the first iPhone, iOS has become synonymous with the seamless and intuitive mobile experience provided by Apple devices. Here's a closer look at the evolution and defining features of iOS:</a:t>
            </a:r>
          </a:p>
          <a:p>
            <a:r>
              <a:rPr lang="en-US" dirty="0"/>
              <a:t> </a:t>
            </a:r>
            <a:endParaRPr lang="en-US" dirty="0">
              <a:cs typeface="Calibri"/>
            </a:endParaRPr>
          </a:p>
          <a:p>
            <a:r>
              <a:rPr lang="en-US"/>
              <a:t>**Introduction with the iPhone:**</a:t>
            </a:r>
          </a:p>
          <a:p>
            <a:r>
              <a:rPr lang="en-US"/>
              <a:t>- iOS made its debut in 2007 as the operating system for the revolutionary iPhone, transforming the mobile landscape with its touch-based interface and innovative features.</a:t>
            </a:r>
          </a:p>
          <a:p>
            <a:r>
              <a:rPr lang="en-US" dirty="0"/>
              <a:t> </a:t>
            </a:r>
            <a:endParaRPr lang="en-US" dirty="0">
              <a:cs typeface="Calibri"/>
            </a:endParaRPr>
          </a:p>
          <a:p>
            <a:r>
              <a:rPr lang="en-US"/>
              <a:t>**Exclusively Apple:**</a:t>
            </a:r>
          </a:p>
          <a:p>
            <a:r>
              <a:rPr lang="en-US"/>
              <a:t>- iOS is exclusively developed for Apple devices, including the iPad, iPhone, and iPod Touch.</a:t>
            </a:r>
          </a:p>
          <a:p>
            <a:r>
              <a:rPr lang="en-US" dirty="0"/>
              <a:t>- This proprietary approach enables Apple to tightly integrate hardware and software, resulting in a cohesive user experience.</a:t>
            </a:r>
          </a:p>
          <a:p>
            <a:r>
              <a:rPr lang="en-US" dirty="0"/>
              <a:t> </a:t>
            </a:r>
            <a:endParaRPr lang="en-US" dirty="0">
              <a:cs typeface="Calibri"/>
            </a:endParaRPr>
          </a:p>
          <a:p>
            <a:r>
              <a:rPr lang="en-US" dirty="0"/>
              <a:t>**Range of Devices:**</a:t>
            </a:r>
            <a:endParaRPr lang="en-US" dirty="0">
              <a:cs typeface="Calibri"/>
            </a:endParaRPr>
          </a:p>
          <a:p>
            <a:r>
              <a:rPr lang="en-US" dirty="0"/>
              <a:t>- iOS powers a range of devices, from the compact iPod Touch to the iconic iPhone and the versatile iPad.</a:t>
            </a:r>
          </a:p>
          <a:p>
            <a:r>
              <a:rPr lang="en-US" dirty="0"/>
              <a:t>- Each device type offers a tailored experience, optimized for its form factor and capabilities.</a:t>
            </a:r>
          </a:p>
          <a:p>
            <a:r>
              <a:rPr lang="en-US" dirty="0"/>
              <a:t> </a:t>
            </a:r>
            <a:endParaRPr lang="en-US" dirty="0">
              <a:cs typeface="Calibri"/>
            </a:endParaRPr>
          </a:p>
          <a:p>
            <a:r>
              <a:rPr lang="en-US" dirty="0"/>
              <a:t>**User-Focused Design:**</a:t>
            </a:r>
            <a:endParaRPr lang="en-US" dirty="0">
              <a:cs typeface="Calibri"/>
            </a:endParaRPr>
          </a:p>
          <a:p>
            <a:r>
              <a:rPr lang="en-US" dirty="0"/>
              <a:t>- iOS is renowned for its user-focused design, characterized by a minimalist interface, fluid animations, and intuitive gestures.</a:t>
            </a:r>
          </a:p>
          <a:p>
            <a:r>
              <a:rPr lang="en-US" dirty="0"/>
              <a:t>- Apple's emphasis on simplicity and elegance has resonated with users worldwide.</a:t>
            </a:r>
          </a:p>
          <a:p>
            <a:r>
              <a:rPr lang="en-US" dirty="0"/>
              <a:t> </a:t>
            </a:r>
            <a:endParaRPr lang="en-US" dirty="0">
              <a:cs typeface="Calibri"/>
            </a:endParaRPr>
          </a:p>
          <a:p>
            <a:r>
              <a:rPr lang="en-US" dirty="0"/>
              <a:t>**App Ecosystem:**</a:t>
            </a:r>
            <a:endParaRPr lang="en-US" dirty="0">
              <a:cs typeface="Calibri"/>
            </a:endParaRPr>
          </a:p>
          <a:p>
            <a:r>
              <a:rPr lang="en-US" dirty="0"/>
              <a:t>- The App Store, an integral part of iOS, offers a vast array of applications covering diverse categories, from productivity to entertainment.</a:t>
            </a:r>
          </a:p>
          <a:p>
            <a:r>
              <a:rPr lang="en-US" dirty="0"/>
              <a:t>- The curated store ensures a level of quality and security for users.</a:t>
            </a:r>
          </a:p>
          <a:p>
            <a:r>
              <a:rPr lang="en-US" dirty="0"/>
              <a:t> </a:t>
            </a:r>
            <a:endParaRPr lang="en-US" dirty="0">
              <a:cs typeface="Calibri"/>
            </a:endParaRPr>
          </a:p>
          <a:p>
            <a:r>
              <a:rPr lang="en-US" dirty="0"/>
              <a:t>**Regular Updates:**</a:t>
            </a:r>
            <a:endParaRPr lang="en-US" dirty="0">
              <a:cs typeface="Calibri"/>
            </a:endParaRPr>
          </a:p>
          <a:p>
            <a:r>
              <a:rPr lang="en-US" dirty="0"/>
              <a:t>- iOS receives regular updates that introduce new features, enhancements, and security improvements.</a:t>
            </a:r>
          </a:p>
          <a:p>
            <a:r>
              <a:rPr lang="en-US" dirty="0"/>
              <a:t>- These updates often provide users with access to innovative capabilities and refinements.</a:t>
            </a:r>
          </a:p>
          <a:p>
            <a:r>
              <a:rPr lang="en-US" dirty="0"/>
              <a:t> </a:t>
            </a:r>
            <a:endParaRPr lang="en-US" dirty="0">
              <a:cs typeface="Calibri"/>
            </a:endParaRPr>
          </a:p>
          <a:p>
            <a:r>
              <a:rPr lang="en-US" dirty="0"/>
              <a:t>**Synchronization and Continuity:**</a:t>
            </a:r>
          </a:p>
          <a:p>
            <a:r>
              <a:rPr lang="en-US" dirty="0"/>
              <a:t>- iOS devices seamlessly integrate with other Apple devices, enabling features like Handoff, which allows users to start a task on one device and continue on another.</a:t>
            </a:r>
          </a:p>
          <a:p>
            <a:r>
              <a:rPr lang="en-US" dirty="0"/>
              <a:t> </a:t>
            </a:r>
            <a:endParaRPr lang="en-US" dirty="0">
              <a:cs typeface="Calibri"/>
            </a:endParaRPr>
          </a:p>
          <a:p>
            <a:r>
              <a:rPr lang="en-US" dirty="0"/>
              <a:t>**Privacy and Security:**</a:t>
            </a:r>
          </a:p>
          <a:p>
            <a:r>
              <a:rPr lang="en-US" dirty="0"/>
              <a:t>- Apple places a strong emphasis on user privacy and data security.</a:t>
            </a:r>
          </a:p>
          <a:p>
            <a:r>
              <a:rPr lang="en-US" dirty="0"/>
              <a:t>- iOS features privacy controls and encryption measures to safeguard user information.</a:t>
            </a:r>
          </a:p>
          <a:p>
            <a:r>
              <a:rPr lang="en-US" dirty="0"/>
              <a:t> </a:t>
            </a:r>
            <a:endParaRPr lang="en-US" dirty="0">
              <a:cs typeface="Calibri"/>
            </a:endParaRPr>
          </a:p>
          <a:p>
            <a:r>
              <a:rPr lang="en-US" dirty="0"/>
              <a:t>**Ecosystem Integration:**</a:t>
            </a:r>
          </a:p>
          <a:p>
            <a:r>
              <a:rPr lang="en-US" dirty="0"/>
              <a:t>- iOS devices are part of a larger Apple ecosystem that includes macOS, </a:t>
            </a:r>
            <a:r>
              <a:rPr lang="en-US" dirty="0" err="1"/>
              <a:t>watchOS</a:t>
            </a:r>
            <a:r>
              <a:rPr lang="en-US" dirty="0"/>
              <a:t>, and </a:t>
            </a:r>
            <a:r>
              <a:rPr lang="en-US" dirty="0" err="1"/>
              <a:t>tvOS</a:t>
            </a:r>
            <a:r>
              <a:rPr lang="en-US" dirty="0"/>
              <a:t>.</a:t>
            </a:r>
          </a:p>
          <a:p>
            <a:r>
              <a:rPr lang="en-US" dirty="0"/>
              <a:t>- This integration enables seamless interactions across devices and services.</a:t>
            </a:r>
          </a:p>
          <a:p>
            <a:r>
              <a:rPr lang="en-US" dirty="0"/>
              <a:t> </a:t>
            </a:r>
            <a:endParaRPr lang="en-US" dirty="0">
              <a:cs typeface="Calibri"/>
            </a:endParaRPr>
          </a:p>
          <a:p>
            <a:r>
              <a:rPr lang="en-US" dirty="0"/>
              <a:t>**App Store Ecosystem:**</a:t>
            </a:r>
          </a:p>
          <a:p>
            <a:r>
              <a:rPr lang="en-US" dirty="0"/>
              <a:t>- Developers have embraced the iOS platform, creating a wide range of applications that cater to various needs and interests.</a:t>
            </a:r>
          </a:p>
          <a:p>
            <a:r>
              <a:rPr lang="en-US" dirty="0"/>
              <a:t>- The App Store's popularity has contributed to iOS's widespread adoption.</a:t>
            </a:r>
          </a:p>
          <a:p>
            <a:r>
              <a:rPr lang="en-US" dirty="0"/>
              <a:t> </a:t>
            </a:r>
            <a:endParaRPr lang="en-US" dirty="0">
              <a:cs typeface="Calibri"/>
            </a:endParaRPr>
          </a:p>
          <a:p>
            <a:r>
              <a:rPr lang="en-US" dirty="0"/>
              <a:t>**Global Popularity:**</a:t>
            </a:r>
          </a:p>
          <a:p>
            <a:r>
              <a:rPr lang="en-US" dirty="0"/>
              <a:t>- iOS's user-friendly interface, strong security features, and vibrant app ecosystem have led to its widespread popularity around the world.</a:t>
            </a:r>
          </a:p>
          <a:p>
            <a:r>
              <a:rPr lang="en-US" dirty="0"/>
              <a:t> </a:t>
            </a:r>
            <a:endParaRPr lang="en-US" dirty="0">
              <a:cs typeface="Calibri"/>
            </a:endParaRPr>
          </a:p>
          <a:p>
            <a:r>
              <a:rPr lang="en-US" dirty="0"/>
              <a:t>**Conclusion:**</a:t>
            </a:r>
          </a:p>
          <a:p>
            <a:r>
              <a:rPr lang="en-US" dirty="0"/>
              <a:t>iOS's journey began with the launch of the first iPhone in 2007, ushering in a new era of mobile computing. Its focus on user experience, integration with Apple's ecosystem, emphasis on privacy, and robust app ecosystem have solidified iOS's position as a leading mobile operating system. As Apple continues to innovate and release new devices, iOS remains at the heart of its commitment to providing users with intuitive, reliable, and enjoyable digital experiences.</a:t>
            </a:r>
          </a:p>
        </p:txBody>
      </p:sp>
      <p:sp>
        <p:nvSpPr>
          <p:cNvPr id="4" name="Slide Number Placeholder 3"/>
          <p:cNvSpPr>
            <a:spLocks noGrp="1"/>
          </p:cNvSpPr>
          <p:nvPr>
            <p:ph type="sldNum" sz="quarter" idx="5"/>
          </p:nvPr>
        </p:nvSpPr>
        <p:spPr/>
        <p:txBody>
          <a:bodyPr/>
          <a:lstStyle/>
          <a:p>
            <a:fld id="{6D5540E0-A613-4087-86B8-AF1BB0E11693}" type="slidenum">
              <a:rPr lang="en-US" smtClean="0"/>
              <a:t>12</a:t>
            </a:fld>
            <a:endParaRPr lang="en-US"/>
          </a:p>
        </p:txBody>
      </p:sp>
    </p:spTree>
    <p:extLst>
      <p:ext uri="{BB962C8B-B14F-4D97-AF65-F5344CB8AC3E}">
        <p14:creationId xmlns:p14="http://schemas.microsoft.com/office/powerpoint/2010/main" val="3176211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**Android: A Global Mobile Operating System**</a:t>
            </a:r>
          </a:p>
          <a:p>
            <a:r>
              <a:rPr lang="en-US" dirty="0"/>
              <a:t> </a:t>
            </a:r>
            <a:endParaRPr lang="en-US" dirty="0">
              <a:cs typeface="Calibri"/>
            </a:endParaRPr>
          </a:p>
          <a:p>
            <a:r>
              <a:rPr lang="en-US"/>
              <a:t>Introduced by Google in 2008, Android has reshaped the mobile landscape by offering a versatile and open platform for a wide range of devices. Let's delve into the key characteristics and impact of the Android operating system:</a:t>
            </a:r>
          </a:p>
          <a:p>
            <a:r>
              <a:rPr lang="en-US" dirty="0"/>
              <a:t> </a:t>
            </a:r>
            <a:endParaRPr lang="en-US" dirty="0">
              <a:cs typeface="Calibri"/>
            </a:endParaRPr>
          </a:p>
          <a:p>
            <a:r>
              <a:rPr lang="en-US"/>
              <a:t>**Inception and Google's Involvement:**</a:t>
            </a:r>
          </a:p>
          <a:p>
            <a:r>
              <a:rPr lang="en-US" dirty="0"/>
              <a:t>- Android was founded in 2003 by Andy Rubin, Rich Miner, Nick Sears, and Chris White.</a:t>
            </a:r>
          </a:p>
          <a:p>
            <a:r>
              <a:rPr lang="en-US" dirty="0"/>
              <a:t>- Google acquired Android Inc. in 2005, which laid the foundation for its growth and eventual dominance.</a:t>
            </a:r>
          </a:p>
          <a:p>
            <a:r>
              <a:rPr lang="en-US" dirty="0"/>
              <a:t> </a:t>
            </a:r>
            <a:endParaRPr lang="en-US" dirty="0">
              <a:cs typeface="Calibri"/>
            </a:endParaRPr>
          </a:p>
          <a:p>
            <a:r>
              <a:rPr lang="en-US" dirty="0"/>
              <a:t>**Open and Cross-Platform:**</a:t>
            </a:r>
            <a:endParaRPr lang="en-US" dirty="0">
              <a:cs typeface="Calibri"/>
            </a:endParaRPr>
          </a:p>
          <a:p>
            <a:r>
              <a:rPr lang="en-US" dirty="0"/>
              <a:t>- Android is built on an open-source foundation, making its source code accessible to developers.</a:t>
            </a:r>
          </a:p>
          <a:p>
            <a:r>
              <a:rPr lang="en-US" dirty="0"/>
              <a:t>- It is designed to be cross-platform, meaning it can run on various hardware devices from multiple manufacturers.</a:t>
            </a:r>
          </a:p>
          <a:p>
            <a:r>
              <a:rPr lang="en-US" dirty="0"/>
              <a:t> </a:t>
            </a:r>
            <a:endParaRPr lang="en-US" dirty="0">
              <a:cs typeface="Calibri"/>
            </a:endParaRPr>
          </a:p>
          <a:p>
            <a:r>
              <a:rPr lang="en-US" dirty="0"/>
              <a:t>**Ecosystem Diversity:**</a:t>
            </a:r>
            <a:endParaRPr lang="en-US" dirty="0">
              <a:cs typeface="Calibri"/>
            </a:endParaRPr>
          </a:p>
          <a:p>
            <a:r>
              <a:rPr lang="en-US" dirty="0"/>
              <a:t>- Android is supported by a broad range of hardware vendors, leading to a diverse ecosystem of smartphones, tablets, smartwatches, and other devices.</a:t>
            </a:r>
          </a:p>
          <a:p>
            <a:r>
              <a:rPr lang="en-US" dirty="0"/>
              <a:t>- This diversity gives consumers a wide array of choices to fit their preferences and needs.</a:t>
            </a:r>
          </a:p>
          <a:p>
            <a:r>
              <a:rPr lang="en-US" dirty="0"/>
              <a:t> </a:t>
            </a:r>
            <a:endParaRPr lang="en-US" dirty="0">
              <a:cs typeface="Calibri"/>
            </a:endParaRPr>
          </a:p>
          <a:p>
            <a:r>
              <a:rPr lang="en-US" dirty="0"/>
              <a:t>**App Ecosystem:**</a:t>
            </a:r>
            <a:endParaRPr lang="en-US" dirty="0">
              <a:cs typeface="Calibri"/>
            </a:endParaRPr>
          </a:p>
          <a:p>
            <a:r>
              <a:rPr lang="en-US" dirty="0"/>
              <a:t>- The Google Play Store hosts an extensive collection of applications catering to various interests and requirements.</a:t>
            </a:r>
          </a:p>
          <a:p>
            <a:r>
              <a:rPr lang="en-US" dirty="0"/>
              <a:t>- The open nature of Android has encouraged developers to create a vast array of apps.</a:t>
            </a:r>
          </a:p>
          <a:p>
            <a:r>
              <a:rPr lang="en-US" dirty="0"/>
              <a:t> </a:t>
            </a:r>
            <a:endParaRPr lang="en-US" dirty="0">
              <a:cs typeface="Calibri"/>
            </a:endParaRPr>
          </a:p>
          <a:p>
            <a:r>
              <a:rPr lang="en-US" dirty="0"/>
              <a:t>**Customization and Personalization:**</a:t>
            </a:r>
            <a:endParaRPr lang="en-US" dirty="0">
              <a:cs typeface="Calibri"/>
            </a:endParaRPr>
          </a:p>
          <a:p>
            <a:r>
              <a:rPr lang="en-US" dirty="0"/>
              <a:t>- Android offers users a high degree of customization and personalization, allowing them to tweak the user interface, widgets, and overall experience.</a:t>
            </a:r>
          </a:p>
          <a:p>
            <a:r>
              <a:rPr lang="en-US" dirty="0"/>
              <a:t>- This flexibility has resonated with users who value individuality and control.</a:t>
            </a:r>
          </a:p>
          <a:p>
            <a:r>
              <a:rPr lang="en-US" dirty="0"/>
              <a:t> </a:t>
            </a:r>
            <a:endParaRPr lang="en-US" dirty="0">
              <a:cs typeface="Calibri"/>
            </a:endParaRPr>
          </a:p>
          <a:p>
            <a:r>
              <a:rPr lang="en-US" dirty="0"/>
              <a:t>**Regular Updates:**</a:t>
            </a:r>
          </a:p>
          <a:p>
            <a:r>
              <a:rPr lang="en-US" dirty="0"/>
              <a:t>- Android receives updates regularly, often improving performance, introducing new features, and enhancing security.</a:t>
            </a:r>
          </a:p>
          <a:p>
            <a:r>
              <a:rPr lang="en-US" dirty="0"/>
              <a:t>- However, due to fragmentation, not all devices receive updates simultaneously.</a:t>
            </a:r>
          </a:p>
          <a:p>
            <a:r>
              <a:rPr lang="en-US" dirty="0"/>
              <a:t> </a:t>
            </a:r>
            <a:endParaRPr lang="en-US" dirty="0">
              <a:cs typeface="Calibri"/>
            </a:endParaRPr>
          </a:p>
          <a:p>
            <a:r>
              <a:rPr lang="en-US" dirty="0"/>
              <a:t>**Global Reach:**</a:t>
            </a:r>
          </a:p>
          <a:p>
            <a:r>
              <a:rPr lang="en-US" dirty="0"/>
              <a:t>- Android has achieved remarkable global adoption, especially in emerging markets, due to its accessibility and affordability.</a:t>
            </a:r>
          </a:p>
          <a:p>
            <a:r>
              <a:rPr lang="en-US" dirty="0"/>
              <a:t> </a:t>
            </a:r>
            <a:endParaRPr lang="en-US" dirty="0">
              <a:cs typeface="Calibri"/>
            </a:endParaRPr>
          </a:p>
          <a:p>
            <a:r>
              <a:rPr lang="en-US" dirty="0"/>
              <a:t>**Fragmentation Challenges:**</a:t>
            </a:r>
          </a:p>
          <a:p>
            <a:r>
              <a:rPr lang="en-US" dirty="0"/>
              <a:t>- While the open nature of Android has contributed to its growth, it has also led to fragmentation.</a:t>
            </a:r>
          </a:p>
          <a:p>
            <a:r>
              <a:rPr lang="en-US" dirty="0"/>
              <a:t>- Different manufacturers customize Android's user interface and features, leading to variations in user experience and software availability.</a:t>
            </a:r>
          </a:p>
          <a:p>
            <a:r>
              <a:rPr lang="en-US" dirty="0"/>
              <a:t> </a:t>
            </a:r>
            <a:endParaRPr lang="en-US" dirty="0">
              <a:cs typeface="Calibri"/>
            </a:endParaRPr>
          </a:p>
          <a:p>
            <a:r>
              <a:rPr lang="en-US" dirty="0"/>
              <a:t>**Google Services Integration:**</a:t>
            </a:r>
          </a:p>
          <a:p>
            <a:r>
              <a:rPr lang="en-US" dirty="0"/>
              <a:t>- Android is deeply integrated with Google's suite of services, including Google Search, Maps, Gmail, and more.</a:t>
            </a:r>
          </a:p>
          <a:p>
            <a:r>
              <a:rPr lang="en-US" dirty="0"/>
              <a:t>- This integration enhances the overall user experience and provides seamless access to various Google offerings.</a:t>
            </a:r>
          </a:p>
          <a:p>
            <a:r>
              <a:rPr lang="en-US" dirty="0"/>
              <a:t> </a:t>
            </a:r>
            <a:endParaRPr lang="en-US" dirty="0">
              <a:cs typeface="Calibri"/>
            </a:endParaRPr>
          </a:p>
          <a:p>
            <a:r>
              <a:rPr lang="en-US" dirty="0"/>
              <a:t>**Versatility and Innovation:**</a:t>
            </a:r>
          </a:p>
          <a:p>
            <a:r>
              <a:rPr lang="en-US" dirty="0"/>
              <a:t>- Android's openness has fueled innovation, giving developers the freedom to experiment with new ideas and technologies.</a:t>
            </a:r>
          </a:p>
          <a:p>
            <a:r>
              <a:rPr lang="en-US" dirty="0"/>
              <a:t>- This adaptability has led to the development of various device types, including smartphones, tablets, smart TVs, and wearables.</a:t>
            </a:r>
          </a:p>
          <a:p>
            <a:r>
              <a:rPr lang="en-US" dirty="0"/>
              <a:t> </a:t>
            </a:r>
            <a:endParaRPr lang="en-US" dirty="0">
              <a:cs typeface="Calibri"/>
            </a:endParaRPr>
          </a:p>
          <a:p>
            <a:r>
              <a:rPr lang="en-US" dirty="0"/>
              <a:t>**Conclusion:**</a:t>
            </a:r>
          </a:p>
          <a:p>
            <a:r>
              <a:rPr lang="en-US" dirty="0"/>
              <a:t>Android's introduction in 2008 marked a significant turning point in the mobile industry. Its open nature, diverse ecosystem, customization options, and global reach have solidified its position as the largest mobile operating system in terms of the install base. While fragmentation poses challenges, Android's ability to cater to a wide range of user preferences and needs has contributed to its continued growth and innovation. As technology evolves, Android remains a driving force in shaping the future of mobile computing.</a:t>
            </a:r>
          </a:p>
        </p:txBody>
      </p:sp>
      <p:sp>
        <p:nvSpPr>
          <p:cNvPr id="4" name="Slide Number Placeholder 3"/>
          <p:cNvSpPr>
            <a:spLocks noGrp="1"/>
          </p:cNvSpPr>
          <p:nvPr>
            <p:ph type="sldNum" sz="quarter" idx="5"/>
          </p:nvPr>
        </p:nvSpPr>
        <p:spPr/>
        <p:txBody>
          <a:bodyPr/>
          <a:lstStyle/>
          <a:p>
            <a:fld id="{6D5540E0-A613-4087-86B8-AF1BB0E11693}" type="slidenum">
              <a:rPr lang="en-US" smtClean="0"/>
              <a:t>13</a:t>
            </a:fld>
            <a:endParaRPr lang="en-US"/>
          </a:p>
        </p:txBody>
      </p:sp>
    </p:spTree>
    <p:extLst>
      <p:ext uri="{BB962C8B-B14F-4D97-AF65-F5344CB8AC3E}">
        <p14:creationId xmlns:p14="http://schemas.microsoft.com/office/powerpoint/2010/main" val="4250033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**Windows Mobile: A Brief Journey**</a:t>
            </a:r>
          </a:p>
          <a:p>
            <a:r>
              <a:rPr lang="en-US" dirty="0"/>
              <a:t> </a:t>
            </a:r>
            <a:endParaRPr lang="en-US" dirty="0">
              <a:cs typeface="Calibri"/>
            </a:endParaRPr>
          </a:p>
          <a:p>
            <a:r>
              <a:rPr lang="en-US"/>
              <a:t>Developed by Microsoft, Windows Mobile had a journey marked by transformation and change. Although it did not achieve widespread popularity, it left its mark on the mobile operating system landscape. Here's a closer look at its key aspects:</a:t>
            </a:r>
          </a:p>
          <a:p>
            <a:r>
              <a:rPr lang="en-US" dirty="0"/>
              <a:t> </a:t>
            </a:r>
            <a:endParaRPr lang="en-US" dirty="0">
              <a:cs typeface="Calibri"/>
            </a:endParaRPr>
          </a:p>
          <a:p>
            <a:r>
              <a:rPr lang="en-US" dirty="0"/>
              <a:t>**Origins and Transformation:**</a:t>
            </a:r>
            <a:endParaRPr lang="en-US" dirty="0">
              <a:cs typeface="Calibri"/>
            </a:endParaRPr>
          </a:p>
          <a:p>
            <a:r>
              <a:rPr lang="en-US" dirty="0"/>
              <a:t>- Windows Mobile emerged as an early contender in the mobile operating system market, targeting PDAs and early smartphones.</a:t>
            </a:r>
          </a:p>
          <a:p>
            <a:r>
              <a:rPr lang="en-US" dirty="0"/>
              <a:t>- Over the years, Windows Mobile underwent multiple transformations in terms of user interface and functionality.</a:t>
            </a:r>
          </a:p>
          <a:p>
            <a:r>
              <a:rPr lang="en-US" dirty="0"/>
              <a:t> </a:t>
            </a:r>
            <a:endParaRPr lang="en-US" dirty="0">
              <a:cs typeface="Calibri"/>
            </a:endParaRPr>
          </a:p>
          <a:p>
            <a:r>
              <a:rPr lang="en-US" dirty="0"/>
              <a:t>**Unified Look and Feel:**</a:t>
            </a:r>
          </a:p>
          <a:p>
            <a:r>
              <a:rPr lang="en-US" dirty="0"/>
              <a:t>- In 2010, Microsoft introduced a new version of Windows Mobile with a look and feel that was reminiscent of Windows on desktop workstations.</a:t>
            </a:r>
          </a:p>
          <a:p>
            <a:r>
              <a:rPr lang="en-US" dirty="0"/>
              <a:t>- This design aimed to provide users with a consistent experience across different devices, leveraging their familiarity with Windows.</a:t>
            </a:r>
          </a:p>
          <a:p>
            <a:r>
              <a:rPr lang="en-US" dirty="0"/>
              <a:t> </a:t>
            </a:r>
            <a:endParaRPr lang="en-US" dirty="0">
              <a:cs typeface="Calibri"/>
            </a:endParaRPr>
          </a:p>
          <a:p>
            <a:r>
              <a:rPr lang="en-US" dirty="0"/>
              <a:t>**Similarity to Windows Workstations:**</a:t>
            </a:r>
          </a:p>
          <a:p>
            <a:r>
              <a:rPr lang="en-US" dirty="0"/>
              <a:t>- Windows Mobile's interface sought to emulate the desktop Windows experience, making it easier for users to transition between their computers and mobile devices.</a:t>
            </a:r>
          </a:p>
          <a:p>
            <a:r>
              <a:rPr lang="en-US" dirty="0"/>
              <a:t> </a:t>
            </a:r>
            <a:endParaRPr lang="en-US" dirty="0">
              <a:cs typeface="Calibri"/>
            </a:endParaRPr>
          </a:p>
          <a:p>
            <a:r>
              <a:rPr lang="en-US" dirty="0"/>
              <a:t>**Challenges and Popularity:**</a:t>
            </a:r>
            <a:endParaRPr lang="en-US" dirty="0">
              <a:cs typeface="Calibri"/>
            </a:endParaRPr>
          </a:p>
          <a:p>
            <a:r>
              <a:rPr lang="en-US" dirty="0"/>
              <a:t>- Despite Microsoft's efforts, Windows Mobile struggled to gain widespread popularity and market share, especially in comparison to competing platforms like Android and iOS.</a:t>
            </a:r>
          </a:p>
          <a:p>
            <a:r>
              <a:rPr lang="en-US" dirty="0"/>
              <a:t>- Factors such as user experience, app availability, and competition from other platforms played a role in its limited success.</a:t>
            </a:r>
          </a:p>
          <a:p>
            <a:r>
              <a:rPr lang="en-US" dirty="0"/>
              <a:t> </a:t>
            </a:r>
            <a:endParaRPr lang="en-US" dirty="0">
              <a:cs typeface="Calibri"/>
            </a:endParaRPr>
          </a:p>
          <a:p>
            <a:r>
              <a:rPr lang="en-US" dirty="0"/>
              <a:t>**Discontinuation:**</a:t>
            </a:r>
            <a:endParaRPr lang="en-US" dirty="0">
              <a:cs typeface="Calibri"/>
            </a:endParaRPr>
          </a:p>
          <a:p>
            <a:r>
              <a:rPr lang="en-US" dirty="0"/>
              <a:t>- In 2017, Microsoft officially announced the discontinuation of Windows Mobile and ceased active development.</a:t>
            </a:r>
          </a:p>
          <a:p>
            <a:r>
              <a:rPr lang="en-US" dirty="0"/>
              <a:t>- The decision to shift focus away from Windows Mobile reflected Microsoft's strategic redirection in the mobile space.</a:t>
            </a:r>
          </a:p>
          <a:p>
            <a:r>
              <a:rPr lang="en-US" dirty="0"/>
              <a:t> </a:t>
            </a:r>
            <a:endParaRPr lang="en-US" dirty="0">
              <a:cs typeface="Calibri"/>
            </a:endParaRPr>
          </a:p>
          <a:p>
            <a:r>
              <a:rPr lang="en-US" dirty="0"/>
              <a:t>**Legacy and Impact:**</a:t>
            </a:r>
          </a:p>
          <a:p>
            <a:r>
              <a:rPr lang="en-US" dirty="0"/>
              <a:t>- Windows Mobile's legacy is one of innovation and influence, even if it didn't attain the level of popularity Microsoft had hoped for.</a:t>
            </a:r>
          </a:p>
          <a:p>
            <a:r>
              <a:rPr lang="en-US" dirty="0"/>
              <a:t>- Its attempts to unify the experience across different devices laid the groundwork for the convergence of desktop and mobile computing.</a:t>
            </a:r>
          </a:p>
          <a:p>
            <a:r>
              <a:rPr lang="en-US" dirty="0"/>
              <a:t> </a:t>
            </a:r>
            <a:endParaRPr lang="en-US" dirty="0">
              <a:cs typeface="Calibri"/>
            </a:endParaRPr>
          </a:p>
          <a:p>
            <a:r>
              <a:rPr lang="en-US" dirty="0"/>
              <a:t>**Conclusion:**</a:t>
            </a:r>
          </a:p>
          <a:p>
            <a:r>
              <a:rPr lang="en-US" dirty="0"/>
              <a:t>Windows Mobile's journey from its early days to its discontinuation in 2017 reflects the complexities and challenges of the mobile operating system market. While it faced hurdles in terms of adoption and competition, its efforts to bridge the gap between desktop and mobile experiences had a lasting impact on the evolution of user interfaces and the concept of device convergence. Despite its discontinuation, Windows Mobile remains a part of Microsoft's history in the mobile space.</a:t>
            </a:r>
          </a:p>
        </p:txBody>
      </p:sp>
      <p:sp>
        <p:nvSpPr>
          <p:cNvPr id="4" name="Slide Number Placeholder 3"/>
          <p:cNvSpPr>
            <a:spLocks noGrp="1"/>
          </p:cNvSpPr>
          <p:nvPr>
            <p:ph type="sldNum" sz="quarter" idx="5"/>
          </p:nvPr>
        </p:nvSpPr>
        <p:spPr/>
        <p:txBody>
          <a:bodyPr/>
          <a:lstStyle/>
          <a:p>
            <a:fld id="{6D5540E0-A613-4087-86B8-AF1BB0E11693}" type="slidenum">
              <a:rPr lang="en-US" smtClean="0"/>
              <a:t>14</a:t>
            </a:fld>
            <a:endParaRPr lang="en-US"/>
          </a:p>
        </p:txBody>
      </p:sp>
    </p:spTree>
    <p:extLst>
      <p:ext uri="{BB962C8B-B14F-4D97-AF65-F5344CB8AC3E}">
        <p14:creationId xmlns:p14="http://schemas.microsoft.com/office/powerpoint/2010/main" val="3926920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**Virtual Operating Systems: Unlocking Multi-OS Environments**</a:t>
            </a:r>
          </a:p>
          <a:p>
            <a:r>
              <a:rPr lang="en-US" dirty="0"/>
              <a:t> </a:t>
            </a:r>
            <a:endParaRPr lang="en-US" dirty="0">
              <a:cs typeface="Calibri"/>
            </a:endParaRPr>
          </a:p>
          <a:p>
            <a:r>
              <a:rPr lang="en-US" dirty="0"/>
              <a:t>The concept of virtual operating systems (OSs) has transformed the way we interact with computing environments, allowing multiple operating systems to coexist on a single physical machine. This technological innovation, facilitated by virtualization, has profound implications for various industries, especially in the realm of cloud computing. Let's delve into the world of virtual OSs:</a:t>
            </a:r>
            <a:endParaRPr lang="en-US" dirty="0">
              <a:cs typeface="Calibri"/>
            </a:endParaRPr>
          </a:p>
          <a:p>
            <a:r>
              <a:rPr lang="en-US" dirty="0"/>
              <a:t> </a:t>
            </a:r>
            <a:endParaRPr lang="en-US" dirty="0">
              <a:cs typeface="Calibri"/>
            </a:endParaRPr>
          </a:p>
          <a:p>
            <a:r>
              <a:rPr lang="en-US" dirty="0"/>
              <a:t>**Introduction to Virtualization:**</a:t>
            </a:r>
            <a:endParaRPr lang="en-US" dirty="0">
              <a:cs typeface="Calibri"/>
            </a:endParaRPr>
          </a:p>
          <a:p>
            <a:r>
              <a:rPr lang="en-US" dirty="0"/>
              <a:t>- Virtualization involves creating a virtual instance of a computer system, including its operating system, applications, and resources.</a:t>
            </a:r>
            <a:endParaRPr lang="en-US" dirty="0">
              <a:cs typeface="Calibri"/>
            </a:endParaRPr>
          </a:p>
          <a:p>
            <a:r>
              <a:rPr lang="en-US" dirty="0"/>
              <a:t>- This technology allows multiple virtual machines (VMs) to run concurrently on a single physical host, each operating as if it were on its own dedicated hardware.</a:t>
            </a:r>
            <a:endParaRPr lang="en-US" dirty="0">
              <a:cs typeface="Calibri"/>
            </a:endParaRPr>
          </a:p>
          <a:p>
            <a:r>
              <a:rPr lang="en-US" dirty="0"/>
              <a:t> </a:t>
            </a:r>
            <a:endParaRPr lang="en-US" dirty="0">
              <a:cs typeface="Calibri"/>
            </a:endParaRPr>
          </a:p>
          <a:p>
            <a:r>
              <a:rPr lang="en-US" dirty="0"/>
              <a:t>**Key Components:**</a:t>
            </a:r>
            <a:endParaRPr lang="en-US" dirty="0">
              <a:cs typeface="Calibri"/>
            </a:endParaRPr>
          </a:p>
          <a:p>
            <a:r>
              <a:rPr lang="en-US" dirty="0"/>
              <a:t>- **Virtual Machine (VM):** A VM is a self-contained environment that emulates a complete computer system, including its OS, memory, storage, and network resources.</a:t>
            </a:r>
            <a:endParaRPr lang="en-US" dirty="0">
              <a:cs typeface="Calibri"/>
            </a:endParaRPr>
          </a:p>
          <a:p>
            <a:r>
              <a:rPr lang="en-US" dirty="0"/>
              <a:t>- **Hypervisor:** The hypervisor is the software layer responsible for managing and orchestrating VMs on the physical hardware.</a:t>
            </a:r>
          </a:p>
          <a:p>
            <a:r>
              <a:rPr lang="en-US" dirty="0"/>
              <a:t> </a:t>
            </a:r>
            <a:endParaRPr lang="en-US" dirty="0">
              <a:cs typeface="Calibri"/>
            </a:endParaRPr>
          </a:p>
          <a:p>
            <a:r>
              <a:rPr lang="en-US" dirty="0"/>
              <a:t>**Critical Role in Cloud Computing:**</a:t>
            </a:r>
          </a:p>
          <a:p>
            <a:r>
              <a:rPr lang="en-US" dirty="0"/>
              <a:t>- Virtualization is a cornerstone of cloud computing, enabling the creation and management of numerous virtualized instances on a shared physical infrastructure.</a:t>
            </a:r>
          </a:p>
          <a:p>
            <a:r>
              <a:rPr lang="en-US" dirty="0"/>
              <a:t>- Cloud service providers leverage virtualization to offer scalable and efficient computing resources to clients.</a:t>
            </a:r>
          </a:p>
          <a:p>
            <a:r>
              <a:rPr lang="en-US" dirty="0"/>
              <a:t> </a:t>
            </a:r>
            <a:endParaRPr lang="en-US" dirty="0">
              <a:cs typeface="Calibri"/>
            </a:endParaRPr>
          </a:p>
          <a:p>
            <a:r>
              <a:rPr lang="en-US" dirty="0"/>
              <a:t>**Types of Hypervisors:**</a:t>
            </a:r>
            <a:endParaRPr lang="en-US" dirty="0">
              <a:cs typeface="Calibri"/>
            </a:endParaRPr>
          </a:p>
          <a:p>
            <a:r>
              <a:rPr lang="en-US" dirty="0"/>
              <a:t>- **Type 1 (Bare-Metal Hypervisor):** This hypervisor runs directly on the physical hardware, without the need for a host operating system. It's ideal for enterprise environments and data centers.</a:t>
            </a:r>
          </a:p>
          <a:p>
            <a:r>
              <a:rPr lang="en-US" dirty="0"/>
              <a:t>- **Type 2 (Hosted Hypervisor):** Type 2 hypervisors are installed on top of an existing host operating system. They are commonly used for development, testing, and personal virtualization.</a:t>
            </a:r>
          </a:p>
          <a:p>
            <a:r>
              <a:rPr lang="en-US" dirty="0"/>
              <a:t> </a:t>
            </a:r>
            <a:endParaRPr lang="en-US" dirty="0">
              <a:cs typeface="Calibri"/>
            </a:endParaRPr>
          </a:p>
          <a:p>
            <a:r>
              <a:rPr lang="en-US" dirty="0"/>
              <a:t>**Benefits of Virtual OSs:**</a:t>
            </a:r>
          </a:p>
          <a:p>
            <a:r>
              <a:rPr lang="en-US" dirty="0"/>
              <a:t>- **Resource Efficiency:** Virtualization optimizes hardware utilization, allowing multiple VMs to share physical resources while maintaining isolation.</a:t>
            </a:r>
          </a:p>
          <a:p>
            <a:r>
              <a:rPr lang="en-US" dirty="0"/>
              <a:t>- **Isolation and Security:** Each VM operates independently, providing strong isolation between different OSs and applications.</a:t>
            </a:r>
          </a:p>
          <a:p>
            <a:r>
              <a:rPr lang="en-US" dirty="0"/>
              <a:t>- **Flexibility and Scalability:** Virtual OSs can be easily created, cloned, and scaled up or down as needed, offering flexibility to accommodate changing workloads.</a:t>
            </a:r>
          </a:p>
          <a:p>
            <a:r>
              <a:rPr lang="en-US" dirty="0"/>
              <a:t>- **Testing and Development:** Virtual environments provide a safe and controlled space for software testing, development, and experimentation.</a:t>
            </a:r>
          </a:p>
          <a:p>
            <a:r>
              <a:rPr lang="en-US" dirty="0"/>
              <a:t>- **Legacy Software Support:** Virtualization enables running legacy applications on modern hardware, preserving compatibility.</a:t>
            </a:r>
          </a:p>
          <a:p>
            <a:r>
              <a:rPr lang="en-US" dirty="0"/>
              <a:t> </a:t>
            </a:r>
            <a:endParaRPr lang="en-US" dirty="0">
              <a:cs typeface="Calibri"/>
            </a:endParaRPr>
          </a:p>
          <a:p>
            <a:r>
              <a:rPr lang="en-US" dirty="0"/>
              <a:t>**Challenges and Considerations:**</a:t>
            </a:r>
            <a:endParaRPr lang="en-US" dirty="0">
              <a:cs typeface="Calibri"/>
            </a:endParaRPr>
          </a:p>
          <a:p>
            <a:r>
              <a:rPr lang="en-US" dirty="0"/>
              <a:t>- **Performance Overhead:** Virtualization introduces some overhead due to the abstraction layer, which can impact performance compared to native systems.</a:t>
            </a:r>
          </a:p>
          <a:p>
            <a:r>
              <a:rPr lang="en-US" dirty="0"/>
              <a:t>- **Resource Allocation:** Proper allocation of resources among VMs is crucial to prevent resource contention and ensure optimal performance.</a:t>
            </a:r>
          </a:p>
          <a:p>
            <a:r>
              <a:rPr lang="en-US" dirty="0"/>
              <a:t>- **Security Management:** Managing security across multiple VMs requires careful consideration to prevent vulnerabilities and breaches.</a:t>
            </a:r>
          </a:p>
          <a:p>
            <a:r>
              <a:rPr lang="en-US" dirty="0"/>
              <a:t> </a:t>
            </a:r>
            <a:endParaRPr lang="en-US" dirty="0">
              <a:cs typeface="Calibri"/>
            </a:endParaRPr>
          </a:p>
          <a:p>
            <a:r>
              <a:rPr lang="en-US" dirty="0"/>
              <a:t>**Conclusion:**</a:t>
            </a:r>
            <a:endParaRPr lang="en-US" dirty="0">
              <a:cs typeface="Calibri"/>
            </a:endParaRPr>
          </a:p>
          <a:p>
            <a:r>
              <a:rPr lang="en-US" dirty="0"/>
              <a:t>Virtual OSs, empowered by virtualization technology, have revolutionized the way we harness computing power. From efficient resource utilization and scalable cloud environments to versatile development and testing platforms, virtualization offers a multitude of benefits. As technology advances and demands evolve, the role of virtual OSs will continue to shape the landscape of computing, contributing to innovation, agility, and efficiency across various sectors.</a:t>
            </a:r>
          </a:p>
        </p:txBody>
      </p:sp>
      <p:sp>
        <p:nvSpPr>
          <p:cNvPr id="4" name="Slide Number Placeholder 3"/>
          <p:cNvSpPr>
            <a:spLocks noGrp="1"/>
          </p:cNvSpPr>
          <p:nvPr>
            <p:ph type="sldNum" sz="quarter" idx="5"/>
          </p:nvPr>
        </p:nvSpPr>
        <p:spPr/>
        <p:txBody>
          <a:bodyPr/>
          <a:lstStyle/>
          <a:p>
            <a:fld id="{6D5540E0-A613-4087-86B8-AF1BB0E11693}" type="slidenum">
              <a:rPr lang="en-US" smtClean="0"/>
              <a:t>15</a:t>
            </a:fld>
            <a:endParaRPr lang="en-US"/>
          </a:p>
        </p:txBody>
      </p:sp>
    </p:spTree>
    <p:extLst>
      <p:ext uri="{BB962C8B-B14F-4D97-AF65-F5344CB8AC3E}">
        <p14:creationId xmlns:p14="http://schemas.microsoft.com/office/powerpoint/2010/main" val="4127800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**Embedded Operating Systems: Powering Specialized Devices**</a:t>
            </a:r>
          </a:p>
          <a:p>
            <a:r>
              <a:rPr lang="en-US" dirty="0"/>
              <a:t> </a:t>
            </a:r>
            <a:endParaRPr lang="en-US" dirty="0">
              <a:cs typeface="Calibri"/>
            </a:endParaRPr>
          </a:p>
          <a:p>
            <a:r>
              <a:rPr lang="en-US" dirty="0"/>
              <a:t>Embedded operating systems (OSs) play a crucial role in powering a wide range of specialized devices, from small gadgets to industrial machinery. These compact and purpose-built systems are tailored to specific tasks and have distinct characteristics that set them apart. Let's delve into the world of embedded OSs:</a:t>
            </a:r>
          </a:p>
          <a:p>
            <a:r>
              <a:rPr lang="en-US" dirty="0"/>
              <a:t> </a:t>
            </a:r>
            <a:endParaRPr lang="en-US" dirty="0">
              <a:cs typeface="Calibri"/>
            </a:endParaRPr>
          </a:p>
          <a:p>
            <a:r>
              <a:rPr lang="en-US" dirty="0"/>
              <a:t>**Small and Efficient Design:**</a:t>
            </a:r>
          </a:p>
          <a:p>
            <a:r>
              <a:rPr lang="en-US" dirty="0"/>
              <a:t>- Embedded OSs are crafted to be small and efficient, optimized for the limited resources available on embedded devices.</a:t>
            </a:r>
          </a:p>
          <a:p>
            <a:r>
              <a:rPr lang="en-US" dirty="0"/>
              <a:t>- They prioritize minimal memory usage and low processing power requirements to ensure smooth operation.</a:t>
            </a:r>
          </a:p>
          <a:p>
            <a:r>
              <a:rPr lang="en-US" dirty="0"/>
              <a:t> </a:t>
            </a:r>
            <a:endParaRPr lang="en-US" dirty="0">
              <a:cs typeface="Calibri"/>
            </a:endParaRPr>
          </a:p>
          <a:p>
            <a:r>
              <a:rPr lang="en-US" dirty="0"/>
              <a:t>**Single-Task Focus:**</a:t>
            </a:r>
            <a:endParaRPr lang="en-US" dirty="0">
              <a:cs typeface="Calibri"/>
            </a:endParaRPr>
          </a:p>
          <a:p>
            <a:r>
              <a:rPr lang="en-US" dirty="0"/>
              <a:t>- Often, embedded OSs are dedicated to a single task or a specific set of tasks.</a:t>
            </a:r>
          </a:p>
          <a:p>
            <a:r>
              <a:rPr lang="en-US" dirty="0"/>
              <a:t>- This focused approach ensures that the OS remains streamlined and dedicated to its intended purpose.</a:t>
            </a:r>
          </a:p>
          <a:p>
            <a:r>
              <a:rPr lang="en-US" dirty="0"/>
              <a:t> </a:t>
            </a:r>
            <a:endParaRPr lang="en-US" dirty="0">
              <a:cs typeface="Calibri"/>
            </a:endParaRPr>
          </a:p>
          <a:p>
            <a:r>
              <a:rPr lang="en-US" dirty="0"/>
              <a:t>**Firmware and Hardware Interaction:**</a:t>
            </a:r>
          </a:p>
          <a:p>
            <a:r>
              <a:rPr lang="en-US" dirty="0"/>
              <a:t>- Firmware is a prime example of an embedded OS. It's a type of software that is closely integrated with hardware components.</a:t>
            </a:r>
          </a:p>
          <a:p>
            <a:r>
              <a:rPr lang="en-US" dirty="0"/>
              <a:t>- Firmware provides essential functions for hardware initialization, configuration, and control.</a:t>
            </a:r>
          </a:p>
          <a:p>
            <a:r>
              <a:rPr lang="en-US" dirty="0"/>
              <a:t> </a:t>
            </a:r>
            <a:endParaRPr lang="en-US" dirty="0">
              <a:cs typeface="Calibri"/>
            </a:endParaRPr>
          </a:p>
          <a:p>
            <a:r>
              <a:rPr lang="en-US" dirty="0"/>
              <a:t>**Wide Range of Applications:**</a:t>
            </a:r>
          </a:p>
          <a:p>
            <a:r>
              <a:rPr lang="en-US" dirty="0"/>
              <a:t>- Embedded OSs are found in a diverse range of devices, including wristwatches, children's toys, medical devices, automotive systems, industrial equipment, and more.</a:t>
            </a:r>
          </a:p>
          <a:p>
            <a:r>
              <a:rPr lang="en-US" dirty="0"/>
              <a:t>- Their presence is often unnoticed by users as they quietly power everyday objects.</a:t>
            </a:r>
          </a:p>
          <a:p>
            <a:r>
              <a:rPr lang="en-US" dirty="0"/>
              <a:t> </a:t>
            </a:r>
            <a:endParaRPr lang="en-US" dirty="0">
              <a:cs typeface="Calibri"/>
            </a:endParaRPr>
          </a:p>
          <a:p>
            <a:r>
              <a:rPr lang="en-US" dirty="0"/>
              <a:t>**Notable Characteristics:**</a:t>
            </a:r>
          </a:p>
          <a:p>
            <a:r>
              <a:rPr lang="en-US" dirty="0"/>
              <a:t>- **Efficiency:** Embedded OSs prioritize efficient use of resources to ensure that devices can perform their tasks without excessive power consumption or slowdowns.</a:t>
            </a:r>
          </a:p>
          <a:p>
            <a:r>
              <a:rPr lang="en-US" dirty="0"/>
              <a:t>- **Predictability:** These OSs are engineered for deterministic behavior, ensuring that they consistently respond to inputs and events within predictable time frames.</a:t>
            </a:r>
          </a:p>
          <a:p>
            <a:r>
              <a:rPr lang="en-US" dirty="0"/>
              <a:t>- **Reliability:** Embedded OSs prioritize reliability to ensure that the devices they power function consistently and without interruptions.</a:t>
            </a:r>
          </a:p>
          <a:p>
            <a:r>
              <a:rPr lang="en-US" dirty="0"/>
              <a:t>- **Limited Upgradability:** Unlike consumer devices, embedded devices often lack the ability to upgrade their OSs due to hardware limitations or the complexity of the integration process.</a:t>
            </a:r>
          </a:p>
          <a:p>
            <a:r>
              <a:rPr lang="en-US" dirty="0"/>
              <a:t> </a:t>
            </a:r>
            <a:endParaRPr lang="en-US" dirty="0">
              <a:cs typeface="Calibri"/>
            </a:endParaRPr>
          </a:p>
          <a:p>
            <a:r>
              <a:rPr lang="en-US" dirty="0"/>
              <a:t>**Challenges and Trade-offs:**</a:t>
            </a:r>
          </a:p>
          <a:p>
            <a:r>
              <a:rPr lang="en-US" dirty="0"/>
              <a:t>- Developing embedded OSs involves striking a delicate balance between performance, resource constraints, and the specific needs of the device.</a:t>
            </a:r>
          </a:p>
          <a:p>
            <a:r>
              <a:rPr lang="en-US" dirty="0"/>
              <a:t>- Due to limited hardware resources, debugging and troubleshooting embedded systems can be more challenging.</a:t>
            </a:r>
          </a:p>
          <a:p>
            <a:r>
              <a:rPr lang="en-US" dirty="0"/>
              <a:t> </a:t>
            </a:r>
            <a:endParaRPr lang="en-US" dirty="0">
              <a:cs typeface="Calibri"/>
            </a:endParaRPr>
          </a:p>
          <a:p>
            <a:r>
              <a:rPr lang="en-US" dirty="0"/>
              <a:t>**Conclusion:**</a:t>
            </a:r>
          </a:p>
          <a:p>
            <a:r>
              <a:rPr lang="en-US" dirty="0"/>
              <a:t>Embedded operating systems are the unsung heroes that power a vast array of specialized devices, ranging from the smallest gadgets to complex industrial equipment. Their ability to efficiently manage resources, perform specific tasks reliably, and interact closely with hardware components makes them indispensable in the world of technology. As the Internet of Things (IoT) continues to expand, the role of embedded OSs will only become more crucial in powering the connected devices that shape our lives.</a:t>
            </a:r>
          </a:p>
        </p:txBody>
      </p:sp>
      <p:sp>
        <p:nvSpPr>
          <p:cNvPr id="4" name="Slide Number Placeholder 3"/>
          <p:cNvSpPr>
            <a:spLocks noGrp="1"/>
          </p:cNvSpPr>
          <p:nvPr>
            <p:ph type="sldNum" sz="quarter" idx="5"/>
          </p:nvPr>
        </p:nvSpPr>
        <p:spPr/>
        <p:txBody>
          <a:bodyPr/>
          <a:lstStyle/>
          <a:p>
            <a:fld id="{6D5540E0-A613-4087-86B8-AF1BB0E11693}" type="slidenum">
              <a:rPr lang="en-US" smtClean="0"/>
              <a:t>16</a:t>
            </a:fld>
            <a:endParaRPr lang="en-US"/>
          </a:p>
        </p:txBody>
      </p:sp>
    </p:spTree>
    <p:extLst>
      <p:ext uri="{BB962C8B-B14F-4D97-AF65-F5344CB8AC3E}">
        <p14:creationId xmlns:p14="http://schemas.microsoft.com/office/powerpoint/2010/main" val="3844547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Aspects of Operating System Management**</a:t>
            </a:r>
          </a:p>
          <a:p>
            <a:r>
              <a:rPr lang="en-US" dirty="0"/>
              <a:t> </a:t>
            </a:r>
            <a:endParaRPr lang="en-US" dirty="0">
              <a:cs typeface="Calibri"/>
            </a:endParaRPr>
          </a:p>
          <a:p>
            <a:r>
              <a:rPr lang="en-US"/>
              <a:t>Efficiently managing an operating system involves overseeing a multitude of essential components and processes. These aspects collectively ensure the proper functioning, security, and performance of the system. Let's explore these key aspects in detail:</a:t>
            </a:r>
          </a:p>
          <a:p>
            <a:r>
              <a:rPr lang="en-US" dirty="0"/>
              <a:t> </a:t>
            </a:r>
            <a:endParaRPr lang="en-US" dirty="0">
              <a:cs typeface="Calibri"/>
            </a:endParaRPr>
          </a:p>
          <a:p>
            <a:r>
              <a:rPr lang="en-US" dirty="0"/>
              <a:t>**User Accounts:**</a:t>
            </a:r>
            <a:endParaRPr lang="en-US" dirty="0">
              <a:cs typeface="Calibri"/>
            </a:endParaRPr>
          </a:p>
          <a:p>
            <a:r>
              <a:rPr lang="en-US" dirty="0"/>
              <a:t>- User accounts enable individuals to access the system and its resources while maintaining security through authentication.</a:t>
            </a:r>
          </a:p>
          <a:p>
            <a:r>
              <a:rPr lang="en-US" dirty="0"/>
              <a:t>- User account management involves creating, modifying, and deleting accounts, as well as defining their access privileges.</a:t>
            </a:r>
          </a:p>
          <a:p>
            <a:r>
              <a:rPr lang="en-US" dirty="0"/>
              <a:t> </a:t>
            </a:r>
            <a:endParaRPr lang="en-US" dirty="0">
              <a:cs typeface="Calibri"/>
            </a:endParaRPr>
          </a:p>
          <a:p>
            <a:r>
              <a:rPr lang="en-US" dirty="0"/>
              <a:t>**Access Control:**</a:t>
            </a:r>
          </a:p>
          <a:p>
            <a:r>
              <a:rPr lang="en-US" dirty="0"/>
              <a:t>- Access control governs who can access the system's resources and what actions they can perform.</a:t>
            </a:r>
          </a:p>
          <a:p>
            <a:r>
              <a:rPr lang="en-US" dirty="0"/>
              <a:t>- Permissions and privileges are assigned to users or groups, restricting unauthorized access and maintaining data security.</a:t>
            </a:r>
          </a:p>
          <a:p>
            <a:r>
              <a:rPr lang="en-US" dirty="0"/>
              <a:t> </a:t>
            </a:r>
            <a:endParaRPr lang="en-US" dirty="0">
              <a:cs typeface="Calibri"/>
            </a:endParaRPr>
          </a:p>
          <a:p>
            <a:r>
              <a:rPr lang="en-US" dirty="0"/>
              <a:t>**Applications:**</a:t>
            </a:r>
          </a:p>
          <a:p>
            <a:r>
              <a:rPr lang="en-US" dirty="0"/>
              <a:t>- Managing applications involves installing, updating, and uninstalling software programs on the system.</a:t>
            </a:r>
          </a:p>
          <a:p>
            <a:r>
              <a:rPr lang="en-US" dirty="0"/>
              <a:t>- Ensuring compatibility, resolving conflicts, and maintaining a balance between functionality and performance are crucial.</a:t>
            </a:r>
          </a:p>
          <a:p>
            <a:r>
              <a:rPr lang="en-US" dirty="0"/>
              <a:t> </a:t>
            </a:r>
            <a:endParaRPr lang="en-US" dirty="0">
              <a:cs typeface="Calibri"/>
            </a:endParaRPr>
          </a:p>
          <a:p>
            <a:r>
              <a:rPr lang="en-US" dirty="0"/>
              <a:t>**Processes:**</a:t>
            </a:r>
          </a:p>
          <a:p>
            <a:r>
              <a:rPr lang="en-US" dirty="0"/>
              <a:t>- Processes are running instances of programs that interact with the system's resources.</a:t>
            </a:r>
          </a:p>
          <a:p>
            <a:r>
              <a:rPr lang="en-US" dirty="0"/>
              <a:t>- Managing processes includes monitoring their performance, prioritizing their execution, and ensuring efficient resource allocation.</a:t>
            </a:r>
          </a:p>
          <a:p>
            <a:r>
              <a:rPr lang="en-US" dirty="0"/>
              <a:t> </a:t>
            </a:r>
            <a:endParaRPr lang="en-US" dirty="0">
              <a:cs typeface="Calibri"/>
            </a:endParaRPr>
          </a:p>
          <a:p>
            <a:r>
              <a:rPr lang="en-US" dirty="0"/>
              <a:t>**Services:**</a:t>
            </a:r>
          </a:p>
          <a:p>
            <a:r>
              <a:rPr lang="en-US" dirty="0"/>
              <a:t>- Services are background processes that provide system functionalities or network-related tasks.</a:t>
            </a:r>
          </a:p>
          <a:p>
            <a:r>
              <a:rPr lang="en-US" dirty="0"/>
              <a:t>- Managing services involves starting, stopping, and configuring them to optimize performance and resource utilization.</a:t>
            </a:r>
          </a:p>
          <a:p>
            <a:r>
              <a:rPr lang="en-US" dirty="0"/>
              <a:t> </a:t>
            </a:r>
            <a:endParaRPr lang="en-US" dirty="0">
              <a:cs typeface="Calibri"/>
            </a:endParaRPr>
          </a:p>
          <a:p>
            <a:r>
              <a:rPr lang="en-US" dirty="0"/>
              <a:t>**Devices:**</a:t>
            </a:r>
          </a:p>
          <a:p>
            <a:r>
              <a:rPr lang="en-US" dirty="0"/>
              <a:t>- Managing devices encompasses interactions with hardware components, such as printers, scanners, and external storage devices.</a:t>
            </a:r>
          </a:p>
          <a:p>
            <a:r>
              <a:rPr lang="en-US" dirty="0"/>
              <a:t>- Proper configuration and driver management are essential to ensure seamless device operation.</a:t>
            </a:r>
          </a:p>
          <a:p>
            <a:r>
              <a:rPr lang="en-US" dirty="0"/>
              <a:t> </a:t>
            </a:r>
            <a:endParaRPr lang="en-US" dirty="0">
              <a:cs typeface="Calibri"/>
            </a:endParaRPr>
          </a:p>
          <a:p>
            <a:r>
              <a:rPr lang="en-US" dirty="0"/>
              <a:t>**Disk Space:**</a:t>
            </a:r>
          </a:p>
          <a:p>
            <a:r>
              <a:rPr lang="en-US" dirty="0"/>
              <a:t>- Efficient disk space management involves monitoring storage usage, optimizing file systems, and performing routine maintenance tasks to prevent data loss and performance issues.</a:t>
            </a:r>
          </a:p>
          <a:p>
            <a:r>
              <a:rPr lang="en-US" dirty="0"/>
              <a:t> </a:t>
            </a:r>
            <a:endParaRPr lang="en-US" dirty="0">
              <a:cs typeface="Calibri"/>
            </a:endParaRPr>
          </a:p>
          <a:p>
            <a:r>
              <a:rPr lang="en-US" dirty="0"/>
              <a:t>**Memory:**</a:t>
            </a:r>
          </a:p>
          <a:p>
            <a:r>
              <a:rPr lang="en-US" dirty="0"/>
              <a:t>- Memory management focuses on allocating and deallocating memory resources for processes.</a:t>
            </a:r>
          </a:p>
          <a:p>
            <a:r>
              <a:rPr lang="en-US" dirty="0"/>
              <a:t>- Balancing memory demands, preventing memory leaks, and optimizing memory utilization are vital for system stability.</a:t>
            </a:r>
          </a:p>
          <a:p>
            <a:r>
              <a:rPr lang="en-US" dirty="0"/>
              <a:t> </a:t>
            </a:r>
            <a:endParaRPr lang="en-US" dirty="0">
              <a:cs typeface="Calibri"/>
            </a:endParaRPr>
          </a:p>
          <a:p>
            <a:r>
              <a:rPr lang="en-US" dirty="0"/>
              <a:t>**Files, Folders, and Permissions:**</a:t>
            </a:r>
          </a:p>
          <a:p>
            <a:r>
              <a:rPr lang="en-US" dirty="0"/>
              <a:t>- Managing files and folders includes creating, organizing, and securing data.</a:t>
            </a:r>
          </a:p>
          <a:p>
            <a:r>
              <a:rPr lang="en-US" dirty="0"/>
              <a:t>- Permissions dictate who can access, modify, or delete files and folders, safeguarding sensitive information.</a:t>
            </a:r>
          </a:p>
          <a:p>
            <a:r>
              <a:rPr lang="en-US" dirty="0"/>
              <a:t> </a:t>
            </a:r>
            <a:endParaRPr lang="en-US" dirty="0">
              <a:cs typeface="Calibri"/>
            </a:endParaRPr>
          </a:p>
          <a:p>
            <a:r>
              <a:rPr lang="en-US" dirty="0"/>
              <a:t>**Conclusion:**</a:t>
            </a:r>
          </a:p>
          <a:p>
            <a:r>
              <a:rPr lang="en-US" dirty="0"/>
              <a:t>The management of an operating system encompasses a wide array of crucial components, processes, and resources. Balancing efficient user account management, access control, applications, processes, services, devices, disk space, memory, and file systems contributes to a well-functioning and secure computing environment. By effectively overseeing these aspects, administrators ensure the optimal performance, stability, and reliability of the operating system, enabling users to harness its capabilities while maintaining data integrity and security.</a:t>
            </a:r>
          </a:p>
        </p:txBody>
      </p:sp>
      <p:sp>
        <p:nvSpPr>
          <p:cNvPr id="4" name="Slide Number Placeholder 3"/>
          <p:cNvSpPr>
            <a:spLocks noGrp="1"/>
          </p:cNvSpPr>
          <p:nvPr>
            <p:ph type="sldNum" sz="quarter" idx="5"/>
          </p:nvPr>
        </p:nvSpPr>
        <p:spPr/>
        <p:txBody>
          <a:bodyPr/>
          <a:lstStyle/>
          <a:p>
            <a:fld id="{6D5540E0-A613-4087-86B8-AF1BB0E11693}" type="slidenum">
              <a:rPr lang="en-US" smtClean="0"/>
              <a:t>18</a:t>
            </a:fld>
            <a:endParaRPr lang="en-US"/>
          </a:p>
        </p:txBody>
      </p:sp>
    </p:spTree>
    <p:extLst>
      <p:ext uri="{BB962C8B-B14F-4D97-AF65-F5344CB8AC3E}">
        <p14:creationId xmlns:p14="http://schemas.microsoft.com/office/powerpoint/2010/main" val="3204094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**User Accounts: Balancing Access and Control**</a:t>
            </a:r>
          </a:p>
          <a:p>
            <a:r>
              <a:rPr lang="en-US" dirty="0"/>
              <a:t> </a:t>
            </a:r>
            <a:endParaRPr lang="en-US" dirty="0">
              <a:cs typeface="Calibri"/>
            </a:endParaRPr>
          </a:p>
          <a:p>
            <a:r>
              <a:rPr lang="en-US"/>
              <a:t>User accounts are a fundamental element of operating systems, enabling users to interact with computers while maintaining security and control over system resources. Here's a closer look at the roles and functions of user accounts:</a:t>
            </a:r>
          </a:p>
          <a:p>
            <a:r>
              <a:rPr lang="en-US" dirty="0"/>
              <a:t> </a:t>
            </a:r>
            <a:endParaRPr lang="en-US" dirty="0">
              <a:cs typeface="Calibri"/>
            </a:endParaRPr>
          </a:p>
          <a:p>
            <a:r>
              <a:rPr lang="en-US" dirty="0"/>
              <a:t>**Access Provision:**</a:t>
            </a:r>
            <a:endParaRPr lang="en-US" dirty="0">
              <a:cs typeface="Calibri"/>
            </a:endParaRPr>
          </a:p>
          <a:p>
            <a:r>
              <a:rPr lang="en-US" dirty="0"/>
              <a:t>- User accounts serve as gateways to the computer system, allowing individuals to log in and gain access to its functionalities.</a:t>
            </a:r>
          </a:p>
          <a:p>
            <a:r>
              <a:rPr lang="en-US" dirty="0"/>
              <a:t>- Each user account is associated with a unique set of credentials, typically a username and password.</a:t>
            </a:r>
          </a:p>
          <a:p>
            <a:r>
              <a:rPr lang="en-US" dirty="0"/>
              <a:t> </a:t>
            </a:r>
            <a:endParaRPr lang="en-US" dirty="0">
              <a:cs typeface="Calibri"/>
            </a:endParaRPr>
          </a:p>
          <a:p>
            <a:r>
              <a:rPr lang="en-US" dirty="0"/>
              <a:t>**Resource Allocation:**</a:t>
            </a:r>
            <a:endParaRPr lang="en-US" dirty="0">
              <a:cs typeface="Calibri"/>
            </a:endParaRPr>
          </a:p>
          <a:p>
            <a:r>
              <a:rPr lang="en-US" dirty="0"/>
              <a:t>- User accounts determine the level of access a user has to various resources, including files, applications, and system settings.</a:t>
            </a:r>
          </a:p>
          <a:p>
            <a:r>
              <a:rPr lang="en-US" dirty="0"/>
              <a:t>- Access control mechanisms ensure that users can only interact with resources for which they have been granted permission.</a:t>
            </a:r>
          </a:p>
          <a:p>
            <a:r>
              <a:rPr lang="en-US" dirty="0"/>
              <a:t> </a:t>
            </a:r>
            <a:endParaRPr lang="en-US" dirty="0">
              <a:cs typeface="Calibri"/>
            </a:endParaRPr>
          </a:p>
          <a:p>
            <a:r>
              <a:rPr lang="en-US" dirty="0"/>
              <a:t>**User Roles:**</a:t>
            </a:r>
          </a:p>
          <a:p>
            <a:r>
              <a:rPr lang="en-US" dirty="0"/>
              <a:t>- **Administrator:** Administrators have elevated privileges, allowing them to configure system settings, install software, and manage user accounts.</a:t>
            </a:r>
          </a:p>
          <a:p>
            <a:r>
              <a:rPr lang="en-US" dirty="0"/>
              <a:t>- **User:** Regular users have standard access rights and can perform everyday tasks without altering system configurations.</a:t>
            </a:r>
          </a:p>
          <a:p>
            <a:r>
              <a:rPr lang="en-US" dirty="0"/>
              <a:t>- **Guest:** Guest accounts offer limited access, often restricting users from making significant changes to the system.</a:t>
            </a:r>
          </a:p>
          <a:p>
            <a:r>
              <a:rPr lang="en-US" dirty="0"/>
              <a:t> </a:t>
            </a:r>
            <a:endParaRPr lang="en-US" dirty="0">
              <a:cs typeface="Calibri"/>
            </a:endParaRPr>
          </a:p>
          <a:p>
            <a:r>
              <a:rPr lang="en-US" dirty="0"/>
              <a:t>**Functionality and Security:**</a:t>
            </a:r>
          </a:p>
          <a:p>
            <a:r>
              <a:rPr lang="en-US" dirty="0"/>
              <a:t>- User accounts balance the need for system functionality with security considerations.</a:t>
            </a:r>
          </a:p>
          <a:p>
            <a:r>
              <a:rPr lang="en-US" dirty="0"/>
              <a:t>- While administrators can make system-wide changes, the limitations of user and guest accounts prevent inadvertent or malicious alterations.</a:t>
            </a:r>
          </a:p>
          <a:p>
            <a:r>
              <a:rPr lang="en-US" dirty="0"/>
              <a:t> </a:t>
            </a:r>
            <a:endParaRPr lang="en-US" dirty="0">
              <a:cs typeface="Calibri"/>
            </a:endParaRPr>
          </a:p>
          <a:p>
            <a:r>
              <a:rPr lang="en-US" dirty="0"/>
              <a:t>**User Profiles:**</a:t>
            </a:r>
          </a:p>
          <a:p>
            <a:r>
              <a:rPr lang="en-US" dirty="0"/>
              <a:t>- Each user account is associated with a user profile, which stores personal settings, preferences, and customizations.</a:t>
            </a:r>
          </a:p>
          <a:p>
            <a:r>
              <a:rPr lang="en-US" dirty="0"/>
              <a:t>- User profiles ensure a personalized computing experience, even when multiple individuals share the same computer.</a:t>
            </a:r>
          </a:p>
          <a:p>
            <a:r>
              <a:rPr lang="en-US" dirty="0"/>
              <a:t> </a:t>
            </a:r>
            <a:endParaRPr lang="en-US" dirty="0">
              <a:cs typeface="Calibri"/>
            </a:endParaRPr>
          </a:p>
          <a:p>
            <a:r>
              <a:rPr lang="en-US" dirty="0"/>
              <a:t>**Single Sign-On and Authentication:**</a:t>
            </a:r>
          </a:p>
          <a:p>
            <a:r>
              <a:rPr lang="en-US" dirty="0"/>
              <a:t>- Some systems support single sign-on, enabling users to access multiple services with a single set of credentials.</a:t>
            </a:r>
          </a:p>
          <a:p>
            <a:r>
              <a:rPr lang="en-US" dirty="0"/>
              <a:t>- Strong authentication methods, such as two-factor authentication, enhance security by requiring additional verification steps.</a:t>
            </a:r>
          </a:p>
          <a:p>
            <a:r>
              <a:rPr lang="en-US" dirty="0"/>
              <a:t> </a:t>
            </a:r>
            <a:endParaRPr lang="en-US" dirty="0">
              <a:cs typeface="Calibri"/>
            </a:endParaRPr>
          </a:p>
          <a:p>
            <a:r>
              <a:rPr lang="en-US" dirty="0"/>
              <a:t>**Guest Accounts: A Limited Approach:**</a:t>
            </a:r>
          </a:p>
          <a:p>
            <a:r>
              <a:rPr lang="en-US" dirty="0"/>
              <a:t>- Guest accounts are often provided for temporary or restricted access, such as in public computing environments.</a:t>
            </a:r>
          </a:p>
          <a:p>
            <a:r>
              <a:rPr lang="en-US" dirty="0"/>
              <a:t>- These accounts typically have limited permissions and erase user data after each session.</a:t>
            </a:r>
          </a:p>
          <a:p>
            <a:r>
              <a:rPr lang="en-US" dirty="0"/>
              <a:t> </a:t>
            </a:r>
            <a:endParaRPr lang="en-US" dirty="0">
              <a:cs typeface="Calibri"/>
            </a:endParaRPr>
          </a:p>
          <a:p>
            <a:r>
              <a:rPr lang="en-US" dirty="0"/>
              <a:t>**Conclusion:**</a:t>
            </a:r>
          </a:p>
          <a:p>
            <a:r>
              <a:rPr lang="en-US" dirty="0"/>
              <a:t>User accounts play a pivotal role in managing access and control within operating systems. By defining roles, access levels, and privileges, user accounts strike a balance between enabling users to harness the system's capabilities and ensuring the security and integrity of the system and its resources. Through these mechanisms, operating systems provide a secure and efficient environment for users to perform tasks, customize settings, and interact with computing technologies.</a:t>
            </a:r>
          </a:p>
        </p:txBody>
      </p:sp>
      <p:sp>
        <p:nvSpPr>
          <p:cNvPr id="4" name="Slide Number Placeholder 3"/>
          <p:cNvSpPr>
            <a:spLocks noGrp="1"/>
          </p:cNvSpPr>
          <p:nvPr>
            <p:ph type="sldNum" sz="quarter" idx="5"/>
          </p:nvPr>
        </p:nvSpPr>
        <p:spPr/>
        <p:txBody>
          <a:bodyPr/>
          <a:lstStyle/>
          <a:p>
            <a:fld id="{6D5540E0-A613-4087-86B8-AF1BB0E11693}" type="slidenum">
              <a:rPr lang="en-US" smtClean="0"/>
              <a:t>19</a:t>
            </a:fld>
            <a:endParaRPr lang="en-US"/>
          </a:p>
        </p:txBody>
      </p:sp>
    </p:spTree>
    <p:extLst>
      <p:ext uri="{BB962C8B-B14F-4D97-AF65-F5344CB8AC3E}">
        <p14:creationId xmlns:p14="http://schemas.microsoft.com/office/powerpoint/2010/main" val="326387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**Access Control: Safeguarding System Integrity**</a:t>
            </a:r>
          </a:p>
          <a:p>
            <a:r>
              <a:rPr lang="en-US" dirty="0"/>
              <a:t> </a:t>
            </a:r>
            <a:endParaRPr lang="en-US" dirty="0">
              <a:cs typeface="Calibri"/>
            </a:endParaRPr>
          </a:p>
          <a:p>
            <a:r>
              <a:rPr lang="en-US"/>
              <a:t>Access control is a cornerstone of system security, ensuring that authorized users can access the resources they need while preventing unauthorized access or modifications. It plays a crucial role in maintaining the integrity and confidentiality of sensitive data within an operating system. Microsoft's User Account Control (UAC) is an example of how access control is implemented to enhance system security:</a:t>
            </a:r>
          </a:p>
          <a:p>
            <a:r>
              <a:rPr lang="en-US" dirty="0"/>
              <a:t> </a:t>
            </a:r>
            <a:endParaRPr lang="en-US" dirty="0">
              <a:cs typeface="Calibri"/>
            </a:endParaRPr>
          </a:p>
          <a:p>
            <a:r>
              <a:rPr lang="en-US" dirty="0"/>
              <a:t>**System Configuration Changes:**</a:t>
            </a:r>
            <a:endParaRPr lang="en-US" dirty="0">
              <a:cs typeface="Calibri"/>
            </a:endParaRPr>
          </a:p>
          <a:p>
            <a:r>
              <a:rPr lang="en-US" dirty="0"/>
              <a:t>- Access control focuses on regulating changes to the system's configuration, settings, and critical files.</a:t>
            </a:r>
          </a:p>
          <a:p>
            <a:r>
              <a:rPr lang="en-US" dirty="0"/>
              <a:t>- It prevents unauthorized users or processes from altering configurations that could compromise system stability or security.</a:t>
            </a:r>
          </a:p>
          <a:p>
            <a:r>
              <a:rPr lang="en-US" dirty="0"/>
              <a:t> </a:t>
            </a:r>
            <a:endParaRPr lang="en-US" dirty="0">
              <a:cs typeface="Calibri"/>
            </a:endParaRPr>
          </a:p>
          <a:p>
            <a:r>
              <a:rPr lang="en-US" dirty="0"/>
              <a:t>**User Account Control (UAC):**</a:t>
            </a:r>
          </a:p>
          <a:p>
            <a:r>
              <a:rPr lang="en-US" dirty="0"/>
              <a:t>- UAC is a security feature implemented in Microsoft Windows operating systems, starting with Windows Vista.</a:t>
            </a:r>
          </a:p>
          <a:p>
            <a:r>
              <a:rPr lang="en-US" dirty="0"/>
              <a:t>- It prompts users for permission or confirmation before allowing certain system-level changes to be made.</a:t>
            </a:r>
          </a:p>
          <a:p>
            <a:r>
              <a:rPr lang="en-US" dirty="0"/>
              <a:t> </a:t>
            </a:r>
            <a:endParaRPr lang="en-US" dirty="0">
              <a:cs typeface="Calibri"/>
            </a:endParaRPr>
          </a:p>
          <a:p>
            <a:r>
              <a:rPr lang="en-US" dirty="0"/>
              <a:t>**User Account Control Mechanisms:**</a:t>
            </a:r>
          </a:p>
          <a:p>
            <a:r>
              <a:rPr lang="en-US" dirty="0"/>
              <a:t>- UAC works by requesting user approval or administrative privileges when attempting actions that could affect system settings, files, or applications.</a:t>
            </a:r>
          </a:p>
          <a:p>
            <a:r>
              <a:rPr lang="en-US" dirty="0"/>
              <a:t>- It employs consent prompts, password requirements, and user prompts to ensure that only authorized users can make changes.</a:t>
            </a:r>
          </a:p>
          <a:p>
            <a:r>
              <a:rPr lang="en-US" dirty="0"/>
              <a:t> </a:t>
            </a:r>
            <a:endParaRPr lang="en-US" dirty="0">
              <a:cs typeface="Calibri"/>
            </a:endParaRPr>
          </a:p>
          <a:p>
            <a:r>
              <a:rPr lang="en-US" dirty="0"/>
              <a:t>**Elevated Privileges:**</a:t>
            </a:r>
            <a:endParaRPr lang="en-US" dirty="0">
              <a:cs typeface="Calibri"/>
            </a:endParaRPr>
          </a:p>
          <a:p>
            <a:r>
              <a:rPr lang="en-US" dirty="0"/>
              <a:t>- UAC separates standard user privileges from administrative privileges.</a:t>
            </a:r>
          </a:p>
          <a:p>
            <a:r>
              <a:rPr lang="en-US" dirty="0"/>
              <a:t>- Even users with administrative accounts must provide explicit consent to perform administrative tasks, reducing the risk of accidental or unauthorized changes.</a:t>
            </a:r>
          </a:p>
          <a:p>
            <a:r>
              <a:rPr lang="en-US" dirty="0"/>
              <a:t> </a:t>
            </a:r>
            <a:endParaRPr lang="en-US" dirty="0">
              <a:cs typeface="Calibri"/>
            </a:endParaRPr>
          </a:p>
          <a:p>
            <a:r>
              <a:rPr lang="en-US" dirty="0"/>
              <a:t>**Benefits of Access Control:**</a:t>
            </a:r>
          </a:p>
          <a:p>
            <a:r>
              <a:rPr lang="en-US" dirty="0"/>
              <a:t>- **Security:** Access control prevents unauthorized users or malicious software from making unauthorized changes that could compromise system security.</a:t>
            </a:r>
          </a:p>
          <a:p>
            <a:r>
              <a:rPr lang="en-US" dirty="0"/>
              <a:t>- **System Integrity:** It safeguards system files and configurations, ensuring that the operating system functions as intended.</a:t>
            </a:r>
          </a:p>
          <a:p>
            <a:r>
              <a:rPr lang="en-US" dirty="0"/>
              <a:t>- **Data Protection:** Access control prevents unauthorized access to sensitive data, safeguarding privacy and compliance.</a:t>
            </a:r>
          </a:p>
          <a:p>
            <a:r>
              <a:rPr lang="en-US" dirty="0"/>
              <a:t> </a:t>
            </a:r>
            <a:endParaRPr lang="en-US" dirty="0">
              <a:cs typeface="Calibri"/>
            </a:endParaRPr>
          </a:p>
          <a:p>
            <a:r>
              <a:rPr lang="en-US" dirty="0"/>
              <a:t>**Challenges and Considerations:**</a:t>
            </a:r>
            <a:endParaRPr lang="en-US" dirty="0">
              <a:cs typeface="Calibri"/>
            </a:endParaRPr>
          </a:p>
          <a:p>
            <a:r>
              <a:rPr lang="en-US" dirty="0"/>
              <a:t>- Striking the right balance between security and user experience is essential. Overly frequent prompts can be intrusive, while too few prompts may compromise security.</a:t>
            </a:r>
          </a:p>
          <a:p>
            <a:r>
              <a:rPr lang="en-US" dirty="0"/>
              <a:t>- Organizations need to establish proper access control policies and ensure that users understand the implications of their actions.</a:t>
            </a:r>
          </a:p>
          <a:p>
            <a:r>
              <a:rPr lang="en-US" dirty="0"/>
              <a:t> </a:t>
            </a:r>
            <a:endParaRPr lang="en-US" dirty="0">
              <a:cs typeface="Calibri"/>
            </a:endParaRPr>
          </a:p>
          <a:p>
            <a:r>
              <a:rPr lang="en-US" dirty="0"/>
              <a:t>**Conclusion:**</a:t>
            </a:r>
            <a:endParaRPr lang="en-US" dirty="0">
              <a:cs typeface="Calibri"/>
            </a:endParaRPr>
          </a:p>
          <a:p>
            <a:r>
              <a:rPr lang="en-US" dirty="0"/>
              <a:t>Access control is a vital component of system security, especially in environments where multiple users access the same operating system. Implementing mechanisms like User Account Control (UAC) helps prevent unauthorized or accidental system changes, enhancing the overall security and stability of the operating system. By striking a balance between user convenience and security, access control contributes to a robust computing environment where users can confidently perform tasks without compromising system integrity.</a:t>
            </a:r>
          </a:p>
        </p:txBody>
      </p:sp>
      <p:sp>
        <p:nvSpPr>
          <p:cNvPr id="4" name="Slide Number Placeholder 3"/>
          <p:cNvSpPr>
            <a:spLocks noGrp="1"/>
          </p:cNvSpPr>
          <p:nvPr>
            <p:ph type="sldNum" sz="quarter" idx="5"/>
          </p:nvPr>
        </p:nvSpPr>
        <p:spPr/>
        <p:txBody>
          <a:bodyPr/>
          <a:lstStyle/>
          <a:p>
            <a:fld id="{6D5540E0-A613-4087-86B8-AF1BB0E11693}" type="slidenum">
              <a:rPr lang="en-US" smtClean="0"/>
              <a:t>20</a:t>
            </a:fld>
            <a:endParaRPr lang="en-US"/>
          </a:p>
        </p:txBody>
      </p:sp>
    </p:spTree>
    <p:extLst>
      <p:ext uri="{BB962C8B-B14F-4D97-AF65-F5344CB8AC3E}">
        <p14:creationId xmlns:p14="http://schemas.microsoft.com/office/powerpoint/2010/main" val="227680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Understanding the distinctions between an operating system, an application, and a driver is fundamental to comprehending how computer systems function. Let's delve into the core characteristics of each:</a:t>
            </a:r>
          </a:p>
          <a:p>
            <a:r>
              <a:rPr lang="en-US" dirty="0"/>
              <a:t> </a:t>
            </a:r>
            <a:endParaRPr lang="en-US" dirty="0">
              <a:cs typeface="Calibri"/>
            </a:endParaRPr>
          </a:p>
          <a:p>
            <a:r>
              <a:rPr lang="en-US"/>
              <a:t>**Operating System:**</a:t>
            </a:r>
          </a:p>
          <a:p>
            <a:r>
              <a:rPr lang="en-US"/>
              <a:t>- The operating system (OS) is the fundamental software that manages and controls the computer's hardware and software resources.</a:t>
            </a:r>
          </a:p>
          <a:p>
            <a:r>
              <a:rPr lang="en-US"/>
              <a:t>- It acts as an intermediary between users, applications, and the computer's hardware components.</a:t>
            </a:r>
          </a:p>
          <a:p>
            <a:r>
              <a:rPr lang="en-US" dirty="0"/>
              <a:t>- The OS provides essential services such as managing memory, handling file systems, coordinating input and output operations, and ensuring security and user authentication.</a:t>
            </a:r>
          </a:p>
          <a:p>
            <a:r>
              <a:rPr lang="en-US" dirty="0"/>
              <a:t> </a:t>
            </a:r>
            <a:endParaRPr lang="en-US" dirty="0">
              <a:cs typeface="Calibri"/>
            </a:endParaRPr>
          </a:p>
          <a:p>
            <a:r>
              <a:rPr lang="en-US" dirty="0"/>
              <a:t>**Application:**</a:t>
            </a:r>
            <a:endParaRPr lang="en-US" dirty="0">
              <a:cs typeface="Calibri"/>
            </a:endParaRPr>
          </a:p>
          <a:p>
            <a:r>
              <a:rPr lang="en-US" dirty="0"/>
              <a:t>- An application is a program designed to perform specific tasks or provide functionalities to users.</a:t>
            </a:r>
          </a:p>
          <a:p>
            <a:r>
              <a:rPr lang="en-US" dirty="0"/>
              <a:t>- Applications can be diverse, ranging from word processors, web browsers, and media players to complex software like video editors, graphic design tools, and video games.</a:t>
            </a:r>
          </a:p>
          <a:p>
            <a:r>
              <a:rPr lang="en-US" dirty="0"/>
              <a:t>- Users interact with applications directly to achieve their intended tasks or goals.</a:t>
            </a:r>
          </a:p>
          <a:p>
            <a:r>
              <a:rPr lang="en-US" dirty="0"/>
              <a:t> </a:t>
            </a:r>
            <a:endParaRPr lang="en-US" dirty="0">
              <a:cs typeface="Calibri"/>
            </a:endParaRPr>
          </a:p>
          <a:p>
            <a:r>
              <a:rPr lang="en-US" dirty="0"/>
              <a:t>**Driver:**</a:t>
            </a:r>
          </a:p>
          <a:p>
            <a:r>
              <a:rPr lang="en-US" dirty="0"/>
              <a:t>- A driver is a software component that enables communication between the operating system and specific hardware devices.</a:t>
            </a:r>
          </a:p>
          <a:p>
            <a:r>
              <a:rPr lang="en-US" dirty="0"/>
              <a:t>- Drivers act as intermediaries, allowing the OS to control and utilize hardware devices such as printers, graphics cards, network adapters, and storage devices.</a:t>
            </a:r>
          </a:p>
          <a:p>
            <a:r>
              <a:rPr lang="en-US" dirty="0"/>
              <a:t>- Different types of hardware devices require specific drivers tailored to their functionality and compatibility.</a:t>
            </a:r>
          </a:p>
          <a:p>
            <a:r>
              <a:rPr lang="en-US" dirty="0"/>
              <a:t> </a:t>
            </a:r>
            <a:endParaRPr lang="en-US" dirty="0">
              <a:cs typeface="Calibri"/>
            </a:endParaRPr>
          </a:p>
          <a:p>
            <a:r>
              <a:rPr lang="en-US" dirty="0"/>
              <a:t>In summary, the operating system is the foundation that manages computer resources and provides an interface for users and applications. Applications are software programs used to perform tasks, while drivers facilitate communication between the operating system and hardware devices. Understanding these distinctions is crucial for comprehending the roles and interactions of these core components in a computer system.</a:t>
            </a:r>
          </a:p>
        </p:txBody>
      </p:sp>
      <p:sp>
        <p:nvSpPr>
          <p:cNvPr id="4" name="Slide Number Placeholder 3"/>
          <p:cNvSpPr>
            <a:spLocks noGrp="1"/>
          </p:cNvSpPr>
          <p:nvPr>
            <p:ph type="sldNum" sz="quarter" idx="5"/>
          </p:nvPr>
        </p:nvSpPr>
        <p:spPr/>
        <p:txBody>
          <a:bodyPr/>
          <a:lstStyle/>
          <a:p>
            <a:fld id="{6D5540E0-A613-4087-86B8-AF1BB0E11693}" type="slidenum">
              <a:rPr lang="en-US" smtClean="0"/>
              <a:t>2</a:t>
            </a:fld>
            <a:endParaRPr lang="en-US"/>
          </a:p>
        </p:txBody>
      </p:sp>
    </p:spTree>
    <p:extLst>
      <p:ext uri="{BB962C8B-B14F-4D97-AF65-F5344CB8AC3E}">
        <p14:creationId xmlns:p14="http://schemas.microsoft.com/office/powerpoint/2010/main" val="3284268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**Application Management: Organizing and Optimizing Software**</a:t>
            </a:r>
          </a:p>
          <a:p>
            <a:r>
              <a:rPr lang="en-US" dirty="0"/>
              <a:t> </a:t>
            </a:r>
            <a:endParaRPr lang="en-US" dirty="0">
              <a:cs typeface="Calibri"/>
            </a:endParaRPr>
          </a:p>
          <a:p>
            <a:r>
              <a:rPr lang="en-US"/>
              <a:t>Efficient application management is crucial for maintaining a well-organized and functional operating system. It involves installing, organizing, updating, and uninstalling software applications to ensure a seamless computing experience. Here's how application management is handled, with a focus on Windows systems:</a:t>
            </a:r>
          </a:p>
          <a:p>
            <a:r>
              <a:rPr lang="en-US" dirty="0"/>
              <a:t> </a:t>
            </a:r>
            <a:endParaRPr lang="en-US" dirty="0">
              <a:cs typeface="Calibri"/>
            </a:endParaRPr>
          </a:p>
          <a:p>
            <a:r>
              <a:rPr lang="en-US" dirty="0"/>
              <a:t>**Windows Registry: Central Configuration Hub:**</a:t>
            </a:r>
          </a:p>
          <a:p>
            <a:r>
              <a:rPr lang="en-US" dirty="0"/>
              <a:t>- The Windows Registry is a centralized database that stores configuration settings and options for both the operating system and installed applications.</a:t>
            </a:r>
          </a:p>
          <a:p>
            <a:r>
              <a:rPr lang="en-US" dirty="0"/>
              <a:t>- Applications may store their settings, preferences, and configuration details in the registry for easy access and retrieval.</a:t>
            </a:r>
          </a:p>
          <a:p>
            <a:r>
              <a:rPr lang="en-US" dirty="0"/>
              <a:t> </a:t>
            </a:r>
            <a:endParaRPr lang="en-US" dirty="0">
              <a:cs typeface="Calibri"/>
            </a:endParaRPr>
          </a:p>
          <a:p>
            <a:r>
              <a:rPr lang="en-US" dirty="0"/>
              <a:t>**Installation and Uninstallation:**</a:t>
            </a:r>
            <a:endParaRPr lang="en-US" dirty="0">
              <a:cs typeface="Calibri"/>
            </a:endParaRPr>
          </a:p>
          <a:p>
            <a:r>
              <a:rPr lang="en-US" dirty="0"/>
              <a:t>- Modern operating systems provide compartmentalized installation and uninstallation processes for applications.</a:t>
            </a:r>
          </a:p>
          <a:p>
            <a:r>
              <a:rPr lang="en-US" dirty="0"/>
              <a:t>- During installation, applications are typically placed in designated directories, ensuring organized storage and separation from system files.</a:t>
            </a:r>
          </a:p>
          <a:p>
            <a:r>
              <a:rPr lang="en-US" dirty="0"/>
              <a:t> </a:t>
            </a:r>
            <a:endParaRPr lang="en-US" dirty="0">
              <a:cs typeface="Calibri"/>
            </a:endParaRPr>
          </a:p>
          <a:p>
            <a:r>
              <a:rPr lang="en-US" dirty="0"/>
              <a:t>**Windows Programs and Features:**</a:t>
            </a:r>
          </a:p>
          <a:p>
            <a:r>
              <a:rPr lang="en-US" dirty="0"/>
              <a:t>- Windows provides a built-in utility called "Programs and Features" within the Control Panel.</a:t>
            </a:r>
          </a:p>
          <a:p>
            <a:r>
              <a:rPr lang="en-US" dirty="0"/>
              <a:t>- This utility allows users to view, modify, and uninstall installed applications in a user-friendly interface.</a:t>
            </a:r>
          </a:p>
          <a:p>
            <a:r>
              <a:rPr lang="en-US" dirty="0"/>
              <a:t> </a:t>
            </a:r>
            <a:endParaRPr lang="en-US" dirty="0">
              <a:cs typeface="Calibri"/>
            </a:endParaRPr>
          </a:p>
          <a:p>
            <a:r>
              <a:rPr lang="en-US" dirty="0"/>
              <a:t>**Benefits of Effective Application Management:**</a:t>
            </a:r>
          </a:p>
          <a:p>
            <a:r>
              <a:rPr lang="en-US" dirty="0"/>
              <a:t>- **Resource Optimization:** Efficient application management prevents unnecessary resource consumption, improving system performance.</a:t>
            </a:r>
          </a:p>
          <a:p>
            <a:r>
              <a:rPr lang="en-US" dirty="0"/>
              <a:t>- **Conflict Prevention:** Well-managed applications reduce the risk of conflicts and compatibility issues between different software packages.</a:t>
            </a:r>
          </a:p>
          <a:p>
            <a:r>
              <a:rPr lang="en-US" dirty="0"/>
              <a:t>- **Security:** Regularly updating applications ensures that security patches are applied, safeguarding against vulnerabilities.</a:t>
            </a:r>
          </a:p>
          <a:p>
            <a:r>
              <a:rPr lang="en-US" dirty="0"/>
              <a:t> </a:t>
            </a:r>
            <a:endParaRPr lang="en-US" dirty="0">
              <a:cs typeface="Calibri"/>
            </a:endParaRPr>
          </a:p>
          <a:p>
            <a:r>
              <a:rPr lang="en-US" dirty="0"/>
              <a:t>**Challenges and Considerations:**</a:t>
            </a:r>
          </a:p>
          <a:p>
            <a:r>
              <a:rPr lang="en-US" dirty="0"/>
              <a:t>- Over time, application clutter can accumulate, occupying storage space and potentially causing system slowdowns.</a:t>
            </a:r>
          </a:p>
          <a:p>
            <a:r>
              <a:rPr lang="en-US" dirty="0"/>
              <a:t>- Ensuring that users follow best practices when installing and uninstalling applications can prevent clutter and maintain system health.</a:t>
            </a:r>
          </a:p>
          <a:p>
            <a:r>
              <a:rPr lang="en-US" dirty="0"/>
              <a:t> </a:t>
            </a:r>
            <a:endParaRPr lang="en-US" dirty="0">
              <a:cs typeface="Calibri"/>
            </a:endParaRPr>
          </a:p>
          <a:p>
            <a:r>
              <a:rPr lang="en-US" dirty="0"/>
              <a:t>**Application Lifecycles:**</a:t>
            </a:r>
          </a:p>
          <a:p>
            <a:r>
              <a:rPr lang="en-US" dirty="0"/>
              <a:t>1. **Installation:** Users or administrators initiate the installation of an application. During this phase, the application's files and configurations are placed on the system.</a:t>
            </a:r>
          </a:p>
          <a:p>
            <a:r>
              <a:rPr lang="en-US" dirty="0"/>
              <a:t>2. **Configuration:** Users set preferences, customize settings, and configure the application according to their needs.</a:t>
            </a:r>
          </a:p>
          <a:p>
            <a:r>
              <a:rPr lang="en-US" dirty="0"/>
              <a:t>3. **Usage:** Users interact with the application, performing tasks and utilizing its features.</a:t>
            </a:r>
          </a:p>
          <a:p>
            <a:r>
              <a:rPr lang="en-US" dirty="0"/>
              <a:t>4. **Updates and Maintenance:** Developers release updates and patches to address bugs, security vulnerabilities, and introduce new features.</a:t>
            </a:r>
          </a:p>
          <a:p>
            <a:r>
              <a:rPr lang="en-US" dirty="0"/>
              <a:t>5. **Uninstallation:** If an application is no longer needed, it can be uninstalled to free up resources and space.</a:t>
            </a:r>
          </a:p>
          <a:p>
            <a:r>
              <a:rPr lang="en-US" dirty="0"/>
              <a:t> </a:t>
            </a:r>
            <a:endParaRPr lang="en-US" dirty="0">
              <a:cs typeface="Calibri"/>
            </a:endParaRPr>
          </a:p>
          <a:p>
            <a:r>
              <a:rPr lang="en-US" dirty="0"/>
              <a:t>**Conclusion:**</a:t>
            </a:r>
          </a:p>
          <a:p>
            <a:r>
              <a:rPr lang="en-US" dirty="0"/>
              <a:t>Efficient application management is essential for maintaining a well-organized and high-performing operating system. By effectively installing, organizing, updating, and uninstalling applications, users can optimize system resources, reduce conflicts, and ensure a secure and stable computing environment. The use of tools like the Windows Registry and built-in utilities simplifies the management process, contributing to a streamlined and productive user experience.</a:t>
            </a:r>
          </a:p>
        </p:txBody>
      </p:sp>
      <p:sp>
        <p:nvSpPr>
          <p:cNvPr id="4" name="Slide Number Placeholder 3"/>
          <p:cNvSpPr>
            <a:spLocks noGrp="1"/>
          </p:cNvSpPr>
          <p:nvPr>
            <p:ph type="sldNum" sz="quarter" idx="5"/>
          </p:nvPr>
        </p:nvSpPr>
        <p:spPr/>
        <p:txBody>
          <a:bodyPr/>
          <a:lstStyle/>
          <a:p>
            <a:fld id="{6D5540E0-A613-4087-86B8-AF1BB0E11693}" type="slidenum">
              <a:rPr lang="en-US" smtClean="0"/>
              <a:t>21</a:t>
            </a:fld>
            <a:endParaRPr lang="en-US"/>
          </a:p>
        </p:txBody>
      </p:sp>
    </p:spTree>
    <p:extLst>
      <p:ext uri="{BB962C8B-B14F-4D97-AF65-F5344CB8AC3E}">
        <p14:creationId xmlns:p14="http://schemas.microsoft.com/office/powerpoint/2010/main" val="191373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**Process Management on macOS and Windows: A Comparative Overview**</a:t>
            </a:r>
          </a:p>
          <a:p>
            <a:r>
              <a:rPr lang="en-US" dirty="0"/>
              <a:t> </a:t>
            </a:r>
            <a:endParaRPr lang="en-US" dirty="0">
              <a:cs typeface="Calibri"/>
            </a:endParaRPr>
          </a:p>
          <a:p>
            <a:r>
              <a:rPr lang="en-US"/>
              <a:t>Process management is a critical aspect of both macOS and Windows operating systems, ensuring efficient resource allocation and task execution. While both systems share common principles, they have distinct implementations to cater to their respective user experiences. Here's a comparative look at process management on macOS and Windows:</a:t>
            </a:r>
          </a:p>
          <a:p>
            <a:r>
              <a:rPr lang="en-US" dirty="0"/>
              <a:t> </a:t>
            </a:r>
            <a:endParaRPr lang="en-US" dirty="0">
              <a:cs typeface="Calibri"/>
            </a:endParaRPr>
          </a:p>
          <a:p>
            <a:r>
              <a:rPr lang="en-US"/>
              <a:t>**macOS Process Management:**</a:t>
            </a:r>
          </a:p>
          <a:p>
            <a:r>
              <a:rPr lang="en-US" dirty="0"/>
              <a:t>- **Activity Monitor:** macOS provides the "Activity Monitor" tool, which serves a similar purpose as the Windows Task Manager. It displays a list of running processes, resource utilization, and system performance metrics.</a:t>
            </a:r>
          </a:p>
          <a:p>
            <a:r>
              <a:rPr lang="en-US" dirty="0"/>
              <a:t>- **Force Quit:** In macOS, users can use the "Force Quit Applications" feature to terminate unresponsive or problematic applications. This is similar to the "End Task" function in Task Manager.</a:t>
            </a:r>
          </a:p>
          <a:p>
            <a:r>
              <a:rPr lang="en-US" dirty="0"/>
              <a:t> </a:t>
            </a:r>
            <a:endParaRPr lang="en-US" dirty="0">
              <a:cs typeface="Calibri"/>
            </a:endParaRPr>
          </a:p>
          <a:p>
            <a:r>
              <a:rPr lang="en-US" dirty="0"/>
              <a:t>**Windows Process Management:**</a:t>
            </a:r>
          </a:p>
          <a:p>
            <a:r>
              <a:rPr lang="en-US" dirty="0"/>
              <a:t>- **Task Manager:** Windows offers the Task Manager, a comprehensive utility for managing processes, applications, and system performance. Users can view running processes, monitor resource usage, and terminate unresponsive tasks.</a:t>
            </a:r>
          </a:p>
          <a:p>
            <a:r>
              <a:rPr lang="en-US" dirty="0"/>
              <a:t>- **Process Explorer:** For more advanced users, Windows also provides "Process Explorer," a tool that provides detailed information about running processes, including handles and DLLs.</a:t>
            </a:r>
          </a:p>
          <a:p>
            <a:r>
              <a:rPr lang="en-US" dirty="0"/>
              <a:t> </a:t>
            </a:r>
            <a:endParaRPr lang="en-US" dirty="0">
              <a:cs typeface="Calibri"/>
            </a:endParaRPr>
          </a:p>
          <a:p>
            <a:r>
              <a:rPr lang="en-US" dirty="0"/>
              <a:t>**Resource Allocation and Prioritization:**</a:t>
            </a:r>
          </a:p>
          <a:p>
            <a:r>
              <a:rPr lang="en-US" dirty="0"/>
              <a:t>- Both macOS and Windows employ process management to allocate system resources like CPU time, memory, and disk access.</a:t>
            </a:r>
          </a:p>
          <a:p>
            <a:r>
              <a:rPr lang="en-US" dirty="0"/>
              <a:t>- The operating systems prioritize processes based on factors like user interaction, task criticality, and system responsiveness.</a:t>
            </a:r>
          </a:p>
          <a:p>
            <a:r>
              <a:rPr lang="en-US" dirty="0"/>
              <a:t> </a:t>
            </a:r>
            <a:endParaRPr lang="en-US" dirty="0">
              <a:cs typeface="Calibri"/>
            </a:endParaRPr>
          </a:p>
          <a:p>
            <a:r>
              <a:rPr lang="en-US" dirty="0"/>
              <a:t>**Force Termination:**</a:t>
            </a:r>
          </a:p>
          <a:p>
            <a:r>
              <a:rPr lang="en-US" dirty="0"/>
              <a:t>- On both macOS and Windows, users can forcefully terminate unresponsive processes to free up system resources.</a:t>
            </a:r>
          </a:p>
          <a:p>
            <a:r>
              <a:rPr lang="en-US" dirty="0"/>
              <a:t>- Force termination helps prevent hung processes from affecting the overall system performance.</a:t>
            </a:r>
          </a:p>
          <a:p>
            <a:r>
              <a:rPr lang="en-US" dirty="0"/>
              <a:t> </a:t>
            </a:r>
            <a:endParaRPr lang="en-US" dirty="0">
              <a:cs typeface="Calibri"/>
            </a:endParaRPr>
          </a:p>
          <a:p>
            <a:r>
              <a:rPr lang="en-US" dirty="0"/>
              <a:t>**Process States:**</a:t>
            </a:r>
          </a:p>
          <a:p>
            <a:r>
              <a:rPr lang="en-US" dirty="0"/>
              <a:t>- Both operating systems recognize process states such as running, waiting, and terminated, providing insight into the status of each process.</a:t>
            </a:r>
          </a:p>
          <a:p>
            <a:r>
              <a:rPr lang="en-US" dirty="0"/>
              <a:t> </a:t>
            </a:r>
            <a:endParaRPr lang="en-US" dirty="0">
              <a:cs typeface="Calibri"/>
            </a:endParaRPr>
          </a:p>
          <a:p>
            <a:r>
              <a:rPr lang="en-US" dirty="0"/>
              <a:t>**User Experience:**</a:t>
            </a:r>
          </a:p>
          <a:p>
            <a:r>
              <a:rPr lang="en-US" dirty="0"/>
              <a:t>- macOS and Windows offer user-friendly interfaces to manage processes, with visual representations and detailed information about resource usage.</a:t>
            </a:r>
          </a:p>
          <a:p>
            <a:r>
              <a:rPr lang="en-US" dirty="0"/>
              <a:t>- The management tools aim to empower users to troubleshoot and optimize their systems for a smooth experience.</a:t>
            </a:r>
          </a:p>
          <a:p>
            <a:r>
              <a:rPr lang="en-US" dirty="0"/>
              <a:t> </a:t>
            </a:r>
            <a:endParaRPr lang="en-US" dirty="0">
              <a:cs typeface="Calibri"/>
            </a:endParaRPr>
          </a:p>
          <a:p>
            <a:r>
              <a:rPr lang="en-US" dirty="0"/>
              <a:t>**Conclusion:**</a:t>
            </a:r>
          </a:p>
          <a:p>
            <a:r>
              <a:rPr lang="en-US" dirty="0"/>
              <a:t>Process management is a universal necessity for maintaining system performance, stability, and user experience. While macOS and Windows have their own process management tools, they share common objectives in allocating resources, monitoring tasks, and providing users with the means to optimize their systems. Both operating systems aim to deliver efficient multitasking, responsive applications, and a seamless computing experience through effective process management.</a:t>
            </a:r>
          </a:p>
        </p:txBody>
      </p:sp>
      <p:sp>
        <p:nvSpPr>
          <p:cNvPr id="4" name="Slide Number Placeholder 3"/>
          <p:cNvSpPr>
            <a:spLocks noGrp="1"/>
          </p:cNvSpPr>
          <p:nvPr>
            <p:ph type="sldNum" sz="quarter" idx="5"/>
          </p:nvPr>
        </p:nvSpPr>
        <p:spPr/>
        <p:txBody>
          <a:bodyPr/>
          <a:lstStyle/>
          <a:p>
            <a:fld id="{6D5540E0-A613-4087-86B8-AF1BB0E11693}" type="slidenum">
              <a:rPr lang="en-US" smtClean="0"/>
              <a:t>22</a:t>
            </a:fld>
            <a:endParaRPr lang="en-US"/>
          </a:p>
        </p:txBody>
      </p:sp>
    </p:spTree>
    <p:extLst>
      <p:ext uri="{BB962C8B-B14F-4D97-AF65-F5344CB8AC3E}">
        <p14:creationId xmlns:p14="http://schemas.microsoft.com/office/powerpoint/2010/main" val="2143692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**Service Management on macOS and Windows: A Comparative Insight**</a:t>
            </a:r>
          </a:p>
          <a:p>
            <a:r>
              <a:rPr lang="en-US" dirty="0"/>
              <a:t> </a:t>
            </a:r>
            <a:endParaRPr lang="en-US" dirty="0">
              <a:cs typeface="Calibri"/>
            </a:endParaRPr>
          </a:p>
          <a:p>
            <a:r>
              <a:rPr lang="en-US" dirty="0"/>
              <a:t>Service management is a critical component of operating systems, allowing users to control and configure background processes and services that run continuously to support various functions. While both macOS and Windows offer service management functionalities, they have unique approaches tailored to their respective ecosystems. Here's a comparative overview of service management on macOS and Windows:</a:t>
            </a:r>
          </a:p>
          <a:p>
            <a:r>
              <a:rPr lang="en-US" dirty="0"/>
              <a:t> </a:t>
            </a:r>
            <a:endParaRPr lang="en-US" dirty="0">
              <a:cs typeface="Calibri"/>
            </a:endParaRPr>
          </a:p>
          <a:p>
            <a:r>
              <a:rPr lang="en-US" dirty="0"/>
              <a:t>**macOS Service Management:**</a:t>
            </a:r>
            <a:endParaRPr lang="en-US" dirty="0">
              <a:cs typeface="Calibri"/>
            </a:endParaRPr>
          </a:p>
          <a:p>
            <a:r>
              <a:rPr lang="en-US" dirty="0"/>
              <a:t>- **</a:t>
            </a:r>
            <a:r>
              <a:rPr lang="en-US" dirty="0" err="1"/>
              <a:t>LaunchDaemons</a:t>
            </a:r>
            <a:r>
              <a:rPr lang="en-US" dirty="0"/>
              <a:t> and </a:t>
            </a:r>
            <a:r>
              <a:rPr lang="en-US" dirty="0" err="1"/>
              <a:t>LaunchAgents</a:t>
            </a:r>
            <a:r>
              <a:rPr lang="en-US" dirty="0"/>
              <a:t>:** In macOS, services are managed through "</a:t>
            </a:r>
            <a:r>
              <a:rPr lang="en-US" dirty="0" err="1"/>
              <a:t>launchd</a:t>
            </a:r>
            <a:r>
              <a:rPr lang="en-US" dirty="0"/>
              <a:t>," a unified system that controls daemons (background services) and agents (processes started on user login). It replaces traditional system startup mechanisms.</a:t>
            </a:r>
          </a:p>
          <a:p>
            <a:r>
              <a:rPr lang="en-US" dirty="0"/>
              <a:t>- **Preference Panes:** Some services can be configured using preference panes accessible through the System Preferences. These panes allow users to manage specific services and their settings.</a:t>
            </a:r>
          </a:p>
          <a:p>
            <a:r>
              <a:rPr lang="en-US" dirty="0"/>
              <a:t> </a:t>
            </a:r>
            <a:endParaRPr lang="en-US" dirty="0">
              <a:cs typeface="Calibri"/>
            </a:endParaRPr>
          </a:p>
          <a:p>
            <a:r>
              <a:rPr lang="en-US" dirty="0"/>
              <a:t>**Windows Service Management:**</a:t>
            </a:r>
            <a:endParaRPr lang="en-US" dirty="0">
              <a:cs typeface="Calibri"/>
            </a:endParaRPr>
          </a:p>
          <a:p>
            <a:r>
              <a:rPr lang="en-US" dirty="0"/>
              <a:t>- **</a:t>
            </a:r>
            <a:r>
              <a:rPr lang="en-US" dirty="0" err="1"/>
              <a:t>Services.msc</a:t>
            </a:r>
            <a:r>
              <a:rPr lang="en-US" dirty="0"/>
              <a:t>:** Windows provides the "Services" management console (</a:t>
            </a:r>
            <a:r>
              <a:rPr lang="en-US" dirty="0" err="1"/>
              <a:t>services.msc</a:t>
            </a:r>
            <a:r>
              <a:rPr lang="en-US" dirty="0"/>
              <a:t>) to view and manage system and third-party services. Users can start, stop, and configure services through this utility.</a:t>
            </a:r>
          </a:p>
          <a:p>
            <a:r>
              <a:rPr lang="en-US" dirty="0"/>
              <a:t>- **Task Manager:** In recent Windows versions, Task Manager also includes a "Services" tab that displays running services and allows users to stop or restart them.</a:t>
            </a:r>
          </a:p>
          <a:p>
            <a:r>
              <a:rPr lang="en-US" dirty="0"/>
              <a:t> </a:t>
            </a:r>
            <a:endParaRPr lang="en-US" dirty="0">
              <a:cs typeface="Calibri"/>
            </a:endParaRPr>
          </a:p>
          <a:p>
            <a:r>
              <a:rPr lang="en-US" dirty="0"/>
              <a:t>**Service States and Configuration:**</a:t>
            </a:r>
          </a:p>
          <a:p>
            <a:r>
              <a:rPr lang="en-US" dirty="0"/>
              <a:t>- Both macOS and Windows allow users to start, stop, restart, and configure services according to their needs.</a:t>
            </a:r>
          </a:p>
          <a:p>
            <a:r>
              <a:rPr lang="en-US" dirty="0"/>
              <a:t>- Some services are set to start automatically during system boot, while others are triggered by specific events or user actions.</a:t>
            </a:r>
          </a:p>
          <a:p>
            <a:r>
              <a:rPr lang="en-US" dirty="0"/>
              <a:t> </a:t>
            </a:r>
            <a:endParaRPr lang="en-US" dirty="0">
              <a:cs typeface="Calibri"/>
            </a:endParaRPr>
          </a:p>
          <a:p>
            <a:r>
              <a:rPr lang="en-US" dirty="0"/>
              <a:t>**Automatic vs. Manual Startup:**</a:t>
            </a:r>
          </a:p>
          <a:p>
            <a:r>
              <a:rPr lang="en-US" dirty="0"/>
              <a:t>- On macOS, services can be configured to start automatically during system boot or on-demand based on user actions.</a:t>
            </a:r>
          </a:p>
          <a:p>
            <a:r>
              <a:rPr lang="en-US" dirty="0"/>
              <a:t>- Windows offers similar options, allowing users to set services to start automatically, manually, or only when required.</a:t>
            </a:r>
          </a:p>
          <a:p>
            <a:r>
              <a:rPr lang="en-US" dirty="0"/>
              <a:t> </a:t>
            </a:r>
            <a:endParaRPr lang="en-US" dirty="0">
              <a:cs typeface="Calibri"/>
            </a:endParaRPr>
          </a:p>
          <a:p>
            <a:r>
              <a:rPr lang="en-US" dirty="0"/>
              <a:t>**Service Dependencies:**</a:t>
            </a:r>
            <a:endParaRPr lang="en-US" dirty="0">
              <a:cs typeface="Calibri"/>
            </a:endParaRPr>
          </a:p>
          <a:p>
            <a:r>
              <a:rPr lang="en-US" dirty="0"/>
              <a:t>- Both operating systems support service dependencies, allowing one service to start based on the status of another.</a:t>
            </a:r>
          </a:p>
          <a:p>
            <a:r>
              <a:rPr lang="en-US" dirty="0"/>
              <a:t>- These dependencies help ensure that services required for specific tasks are available when needed.</a:t>
            </a:r>
          </a:p>
          <a:p>
            <a:r>
              <a:rPr lang="en-US" dirty="0"/>
              <a:t> </a:t>
            </a:r>
            <a:endParaRPr lang="en-US" dirty="0">
              <a:cs typeface="Calibri"/>
            </a:endParaRPr>
          </a:p>
          <a:p>
            <a:r>
              <a:rPr lang="en-US" dirty="0"/>
              <a:t>**User Experience and Customization:**</a:t>
            </a:r>
          </a:p>
          <a:p>
            <a:r>
              <a:rPr lang="en-US" dirty="0"/>
              <a:t>- macOS and Windows provide user-friendly interfaces to manage services, enabling users to control background processes.</a:t>
            </a:r>
          </a:p>
          <a:p>
            <a:r>
              <a:rPr lang="en-US" dirty="0"/>
              <a:t>- The management tools aim to enhance user control over system behavior while maintaining stability and performance.</a:t>
            </a:r>
          </a:p>
          <a:p>
            <a:r>
              <a:rPr lang="en-US" dirty="0"/>
              <a:t> </a:t>
            </a:r>
            <a:endParaRPr lang="en-US" dirty="0">
              <a:cs typeface="Calibri"/>
            </a:endParaRPr>
          </a:p>
          <a:p>
            <a:r>
              <a:rPr lang="en-US" dirty="0"/>
              <a:t>**Conclusion:**</a:t>
            </a:r>
            <a:endParaRPr lang="en-US" dirty="0">
              <a:cs typeface="Calibri"/>
            </a:endParaRPr>
          </a:p>
          <a:p>
            <a:r>
              <a:rPr lang="en-US" dirty="0"/>
              <a:t>Service management is crucial for ensuring a well-functioning operating system that supports various tasks and functions seamlessly. While macOS and Windows offer distinct tools for service management, they share common goals of allowing users to configure, control, and optimize background processes. Both operating systems empower users to tailor their system's behavior to their needs, contributing to a responsive and efficient computing experience.</a:t>
            </a:r>
          </a:p>
        </p:txBody>
      </p:sp>
      <p:sp>
        <p:nvSpPr>
          <p:cNvPr id="4" name="Slide Number Placeholder 3"/>
          <p:cNvSpPr>
            <a:spLocks noGrp="1"/>
          </p:cNvSpPr>
          <p:nvPr>
            <p:ph type="sldNum" sz="quarter" idx="5"/>
          </p:nvPr>
        </p:nvSpPr>
        <p:spPr/>
        <p:txBody>
          <a:bodyPr/>
          <a:lstStyle/>
          <a:p>
            <a:fld id="{6D5540E0-A613-4087-86B8-AF1BB0E11693}" type="slidenum">
              <a:rPr lang="en-US" smtClean="0"/>
              <a:t>23</a:t>
            </a:fld>
            <a:endParaRPr lang="en-US"/>
          </a:p>
        </p:txBody>
      </p:sp>
    </p:spTree>
    <p:extLst>
      <p:ext uri="{BB962C8B-B14F-4D97-AF65-F5344CB8AC3E}">
        <p14:creationId xmlns:p14="http://schemas.microsoft.com/office/powerpoint/2010/main" val="495124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**Device Management on macOS and Windows: A Comparative Overview**</a:t>
            </a:r>
          </a:p>
          <a:p>
            <a:r>
              <a:rPr lang="en-US" dirty="0"/>
              <a:t> </a:t>
            </a:r>
            <a:endParaRPr lang="en-US" dirty="0">
              <a:cs typeface="Calibri"/>
            </a:endParaRPr>
          </a:p>
          <a:p>
            <a:r>
              <a:rPr lang="en-US"/>
              <a:t>Device management is a fundamental aspect of operating systems, enabling users to interact with and control hardware components efficiently. Both macOS and Windows offer comprehensive device management capabilities, each tailored to their respective ecosystems. Here's a comparative look at device management on macOS and Windows:</a:t>
            </a:r>
          </a:p>
          <a:p>
            <a:r>
              <a:rPr lang="en-US" dirty="0"/>
              <a:t> </a:t>
            </a:r>
            <a:endParaRPr lang="en-US" dirty="0">
              <a:cs typeface="Calibri"/>
            </a:endParaRPr>
          </a:p>
          <a:p>
            <a:r>
              <a:rPr lang="en-US"/>
              <a:t>**Device Management on macOS:**</a:t>
            </a:r>
          </a:p>
          <a:p>
            <a:r>
              <a:rPr lang="en-US" dirty="0"/>
              <a:t>- **System Preferences:** macOS provides the "System Preferences" interface, where users can manage various hardware components and devices. This includes settings related to displays, printers, keyboards, mice, trackpads, and more.</a:t>
            </a:r>
          </a:p>
          <a:p>
            <a:r>
              <a:rPr lang="en-US" dirty="0"/>
              <a:t>- **Bluetooth and Wi-Fi:** macOS allows users to configure and manage Bluetooth devices and Wi-Fi connections through the "Bluetooth" and "Network" sections of System Preferences.</a:t>
            </a:r>
          </a:p>
          <a:p>
            <a:r>
              <a:rPr lang="en-US" dirty="0"/>
              <a:t>- **Automatically Installed Drivers:** macOS often includes drivers for a wide range of hardware components, reducing the need for manual driver installation.</a:t>
            </a:r>
          </a:p>
          <a:p>
            <a:r>
              <a:rPr lang="en-US" dirty="0"/>
              <a:t> </a:t>
            </a:r>
            <a:endParaRPr lang="en-US" dirty="0">
              <a:cs typeface="Calibri"/>
            </a:endParaRPr>
          </a:p>
          <a:p>
            <a:r>
              <a:rPr lang="en-US" dirty="0"/>
              <a:t>**Device Management on Windows:**</a:t>
            </a:r>
          </a:p>
          <a:p>
            <a:r>
              <a:rPr lang="en-US" dirty="0"/>
              <a:t>- **Device Manager:** Windows offers the "Device Manager" utility, allowing users to view and manage hardware devices, drivers, and their properties. Device Manager provides a detailed overview of connected hardware components.</a:t>
            </a:r>
          </a:p>
          <a:p>
            <a:r>
              <a:rPr lang="en-US" dirty="0"/>
              <a:t>- **Settings App:** Recent versions of Windows include the "Settings" app, where users can configure hardware settings, manage Bluetooth devices, printers, and more.</a:t>
            </a:r>
          </a:p>
          <a:p>
            <a:r>
              <a:rPr lang="en-US" dirty="0"/>
              <a:t>- **Driver Installation:** Windows often requires users to manually install drivers for specific hardware components. This is done through Windows Update, manufacturer websites, or installation files.</a:t>
            </a:r>
          </a:p>
          <a:p>
            <a:r>
              <a:rPr lang="en-US" dirty="0"/>
              <a:t> </a:t>
            </a:r>
            <a:endParaRPr lang="en-US" dirty="0">
              <a:cs typeface="Calibri"/>
            </a:endParaRPr>
          </a:p>
          <a:p>
            <a:r>
              <a:rPr lang="en-US" dirty="0"/>
              <a:t>**Plug and Play:** </a:t>
            </a:r>
            <a:endParaRPr lang="en-US" dirty="0">
              <a:cs typeface="Calibri"/>
            </a:endParaRPr>
          </a:p>
          <a:p>
            <a:r>
              <a:rPr lang="en-US" dirty="0"/>
              <a:t>- Both macOS and Windows support "plug and play," automatically recognizing and configuring new hardware devices when they are connected.</a:t>
            </a:r>
          </a:p>
          <a:p>
            <a:r>
              <a:rPr lang="en-US" dirty="0"/>
              <a:t> </a:t>
            </a:r>
            <a:endParaRPr lang="en-US" dirty="0">
              <a:cs typeface="Calibri"/>
            </a:endParaRPr>
          </a:p>
          <a:p>
            <a:r>
              <a:rPr lang="en-US" dirty="0"/>
              <a:t>**Device Drivers:**</a:t>
            </a:r>
            <a:endParaRPr lang="en-US" dirty="0">
              <a:cs typeface="Calibri"/>
            </a:endParaRPr>
          </a:p>
          <a:p>
            <a:r>
              <a:rPr lang="en-US" dirty="0"/>
              <a:t>- In Windows, device drivers are essential for hardware communication, and users often need to ensure that the correct drivers are installed for optimal device performance.</a:t>
            </a:r>
          </a:p>
          <a:p>
            <a:r>
              <a:rPr lang="en-US" dirty="0"/>
              <a:t>- macOS usually includes built-in drivers for a wide range of devices, reducing the need for manual installations.</a:t>
            </a:r>
          </a:p>
          <a:p>
            <a:r>
              <a:rPr lang="en-US" dirty="0"/>
              <a:t> </a:t>
            </a:r>
            <a:endParaRPr lang="en-US" dirty="0">
              <a:cs typeface="Calibri"/>
            </a:endParaRPr>
          </a:p>
          <a:p>
            <a:r>
              <a:rPr lang="en-US" dirty="0"/>
              <a:t>**User Experience and Customization:**</a:t>
            </a:r>
          </a:p>
          <a:p>
            <a:r>
              <a:rPr lang="en-US" dirty="0"/>
              <a:t>- Both operating systems aim to provide user-friendly interfaces for managing hardware devices, ensuring an intuitive and efficient experience.</a:t>
            </a:r>
          </a:p>
          <a:p>
            <a:r>
              <a:rPr lang="en-US" dirty="0"/>
              <a:t>- The tools and settings are designed to allow users to personalize their device settings and configurations.</a:t>
            </a:r>
          </a:p>
          <a:p>
            <a:r>
              <a:rPr lang="en-US" dirty="0"/>
              <a:t> </a:t>
            </a:r>
            <a:endParaRPr lang="en-US" dirty="0">
              <a:cs typeface="Calibri"/>
            </a:endParaRPr>
          </a:p>
          <a:p>
            <a:r>
              <a:rPr lang="en-US" dirty="0"/>
              <a:t>**Conclusion:**</a:t>
            </a:r>
            <a:endParaRPr lang="en-US" dirty="0">
              <a:cs typeface="Calibri"/>
            </a:endParaRPr>
          </a:p>
          <a:p>
            <a:r>
              <a:rPr lang="en-US" dirty="0"/>
              <a:t>Device management is crucial for enabling users to interact effectively with hardware components and peripherals. While macOS and Windows have distinct tools and interfaces for device management, their goals remain consistent: providing users with easy access to hardware settings, configurations, and drivers. Both operating systems strive to ensure that users can optimize the performance of their hardware devices while enjoying a seamless and personalized computing experience.</a:t>
            </a:r>
          </a:p>
        </p:txBody>
      </p:sp>
      <p:sp>
        <p:nvSpPr>
          <p:cNvPr id="4" name="Slide Number Placeholder 3"/>
          <p:cNvSpPr>
            <a:spLocks noGrp="1"/>
          </p:cNvSpPr>
          <p:nvPr>
            <p:ph type="sldNum" sz="quarter" idx="5"/>
          </p:nvPr>
        </p:nvSpPr>
        <p:spPr/>
        <p:txBody>
          <a:bodyPr/>
          <a:lstStyle/>
          <a:p>
            <a:fld id="{6D5540E0-A613-4087-86B8-AF1BB0E11693}" type="slidenum">
              <a:rPr lang="en-US" smtClean="0"/>
              <a:t>24</a:t>
            </a:fld>
            <a:endParaRPr lang="en-US"/>
          </a:p>
        </p:txBody>
      </p:sp>
    </p:spTree>
    <p:extLst>
      <p:ext uri="{BB962C8B-B14F-4D97-AF65-F5344CB8AC3E}">
        <p14:creationId xmlns:p14="http://schemas.microsoft.com/office/powerpoint/2010/main" val="2980637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**Disk Management: Ensuring Efficient Storage on Your Computer**</a:t>
            </a:r>
          </a:p>
          <a:p>
            <a:r>
              <a:rPr lang="en-US" dirty="0"/>
              <a:t> </a:t>
            </a:r>
            <a:endParaRPr lang="en-US" dirty="0">
              <a:cs typeface="Calibri"/>
            </a:endParaRPr>
          </a:p>
          <a:p>
            <a:r>
              <a:rPr lang="en-US"/>
              <a:t>Disk management is a vital component of operating systems that oversees the organization and utilization of storage media, including hard drives, optical drives, and other storage devices. Both Windows and macOS offer disk management tools to help users optimize their storage space and enhance system performance. Here's a closer look at disk management, with a focus on its implementation in Windows systems:</a:t>
            </a:r>
          </a:p>
          <a:p>
            <a:r>
              <a:rPr lang="en-US" dirty="0"/>
              <a:t> </a:t>
            </a:r>
            <a:endParaRPr lang="en-US" dirty="0">
              <a:cs typeface="Calibri"/>
            </a:endParaRPr>
          </a:p>
          <a:p>
            <a:r>
              <a:rPr lang="en-US"/>
              <a:t>**Hard Drive Management:**</a:t>
            </a:r>
          </a:p>
          <a:p>
            <a:r>
              <a:rPr lang="en-US" dirty="0"/>
              <a:t>- Disk management encompasses various tasks related to hard drives and storage media. It allows users to allocate space effectively, create partitions, format drives, and perform maintenance tasks.</a:t>
            </a:r>
          </a:p>
          <a:p>
            <a:r>
              <a:rPr lang="en-US" dirty="0"/>
              <a:t> </a:t>
            </a:r>
            <a:endParaRPr lang="en-US" dirty="0">
              <a:cs typeface="Calibri"/>
            </a:endParaRPr>
          </a:p>
          <a:p>
            <a:r>
              <a:rPr lang="en-US" dirty="0"/>
              <a:t>**Partition Creation and Deletion:**</a:t>
            </a:r>
          </a:p>
          <a:p>
            <a:r>
              <a:rPr lang="en-US" dirty="0"/>
              <a:t>- Disk management tools enable users to create multiple partitions on a single hard drive. Partitions can help segregate data and operating systems for better organization.</a:t>
            </a:r>
          </a:p>
          <a:p>
            <a:r>
              <a:rPr lang="en-US" dirty="0"/>
              <a:t>- Users can also delete partitions when they are no longer needed or to repurpose the space.</a:t>
            </a:r>
          </a:p>
          <a:p>
            <a:r>
              <a:rPr lang="en-US" dirty="0"/>
              <a:t> </a:t>
            </a:r>
            <a:endParaRPr lang="en-US" dirty="0">
              <a:cs typeface="Calibri"/>
            </a:endParaRPr>
          </a:p>
          <a:p>
            <a:r>
              <a:rPr lang="en-US" dirty="0"/>
              <a:t>**Partition Formatting:**</a:t>
            </a:r>
            <a:endParaRPr lang="en-US" dirty="0">
              <a:cs typeface="Calibri"/>
            </a:endParaRPr>
          </a:p>
          <a:p>
            <a:r>
              <a:rPr lang="en-US" dirty="0"/>
              <a:t>- Formatting is the process of preparing a partition for use. It involves setting up a file system that the operating system can understand.</a:t>
            </a:r>
          </a:p>
          <a:p>
            <a:r>
              <a:rPr lang="en-US" dirty="0"/>
              <a:t>- Common file systems include NTFS (Windows) and HFS+ (macOS).</a:t>
            </a:r>
          </a:p>
          <a:p>
            <a:r>
              <a:rPr lang="en-US" dirty="0"/>
              <a:t> </a:t>
            </a:r>
            <a:endParaRPr lang="en-US" dirty="0">
              <a:cs typeface="Calibri"/>
            </a:endParaRPr>
          </a:p>
          <a:p>
            <a:r>
              <a:rPr lang="en-US" dirty="0"/>
              <a:t>**Disk Management in Windows:**</a:t>
            </a:r>
          </a:p>
          <a:p>
            <a:r>
              <a:rPr lang="en-US" dirty="0"/>
              <a:t>- Windows provides the "Disk Management" console as the primary tool for disk management tasks.</a:t>
            </a:r>
          </a:p>
          <a:p>
            <a:r>
              <a:rPr lang="en-US" dirty="0"/>
              <a:t>- Users can access Disk Management through the Control Panel or by searching for "Disk Management" in the Start menu.</a:t>
            </a:r>
          </a:p>
          <a:p>
            <a:r>
              <a:rPr lang="en-US" dirty="0"/>
              <a:t> </a:t>
            </a:r>
            <a:endParaRPr lang="en-US" dirty="0">
              <a:cs typeface="Calibri"/>
            </a:endParaRPr>
          </a:p>
          <a:p>
            <a:r>
              <a:rPr lang="en-US" dirty="0"/>
              <a:t>**Disk Status and Information:**</a:t>
            </a:r>
          </a:p>
          <a:p>
            <a:r>
              <a:rPr lang="en-US" dirty="0"/>
              <a:t>- The Disk Management console displays a graphical representation of all connected hard drives and their partitions.</a:t>
            </a:r>
          </a:p>
          <a:p>
            <a:r>
              <a:rPr lang="en-US" dirty="0"/>
              <a:t>- Users can view details such as disk capacity, partition sizes, and the layout of the partitions.</a:t>
            </a:r>
          </a:p>
          <a:p>
            <a:r>
              <a:rPr lang="en-US" dirty="0"/>
              <a:t> </a:t>
            </a:r>
            <a:endParaRPr lang="en-US" dirty="0">
              <a:cs typeface="Calibri"/>
            </a:endParaRPr>
          </a:p>
          <a:p>
            <a:r>
              <a:rPr lang="en-US" dirty="0"/>
              <a:t>**Resizing Partitions:**</a:t>
            </a:r>
            <a:endParaRPr lang="en-US" dirty="0">
              <a:cs typeface="Calibri"/>
            </a:endParaRPr>
          </a:p>
          <a:p>
            <a:r>
              <a:rPr lang="en-US" dirty="0"/>
              <a:t>- Disk Management allows users to resize partitions, adjusting their sizes to accommodate changing storage needs.</a:t>
            </a:r>
          </a:p>
          <a:p>
            <a:r>
              <a:rPr lang="en-US" dirty="0"/>
              <a:t> </a:t>
            </a:r>
            <a:endParaRPr lang="en-US" dirty="0">
              <a:cs typeface="Calibri"/>
            </a:endParaRPr>
          </a:p>
          <a:p>
            <a:r>
              <a:rPr lang="en-US" dirty="0"/>
              <a:t>**Disk Maintenance and Troubleshooting:**</a:t>
            </a:r>
          </a:p>
          <a:p>
            <a:r>
              <a:rPr lang="en-US" dirty="0"/>
              <a:t>- Disk Management can also be used for disk maintenance, including marking partitions as active, changing drive letters, and checking disk integrity.</a:t>
            </a:r>
          </a:p>
          <a:p>
            <a:r>
              <a:rPr lang="en-US" dirty="0"/>
              <a:t> </a:t>
            </a:r>
            <a:endParaRPr lang="en-US" dirty="0">
              <a:cs typeface="Calibri"/>
            </a:endParaRPr>
          </a:p>
          <a:p>
            <a:r>
              <a:rPr lang="en-US" dirty="0"/>
              <a:t>**Benefits of Effective Disk Management:**</a:t>
            </a:r>
          </a:p>
          <a:p>
            <a:r>
              <a:rPr lang="en-US" dirty="0"/>
              <a:t>- **Optimized Storage:** Proper disk management prevents data fragmentation and ensures efficient use of available space.</a:t>
            </a:r>
          </a:p>
          <a:p>
            <a:r>
              <a:rPr lang="en-US" dirty="0"/>
              <a:t>- **Organization:** Creating multiple partitions aids in organizing data, applications, and system files separately.</a:t>
            </a:r>
          </a:p>
          <a:p>
            <a:r>
              <a:rPr lang="en-US" dirty="0"/>
              <a:t>- **System Performance:** Well-maintained disks contribute to faster data access and improved overall system performance.</a:t>
            </a:r>
          </a:p>
          <a:p>
            <a:r>
              <a:rPr lang="en-US" dirty="0"/>
              <a:t> </a:t>
            </a:r>
            <a:endParaRPr lang="en-US" dirty="0">
              <a:cs typeface="Calibri"/>
            </a:endParaRPr>
          </a:p>
          <a:p>
            <a:r>
              <a:rPr lang="en-US" dirty="0"/>
              <a:t>**Challenges and Considerations:**</a:t>
            </a:r>
          </a:p>
          <a:p>
            <a:r>
              <a:rPr lang="en-US" dirty="0"/>
              <a:t>- Resizing partitions can involve data loss, so it's important to back up data before making changes.</a:t>
            </a:r>
          </a:p>
          <a:p>
            <a:r>
              <a:rPr lang="en-US" dirty="0"/>
              <a:t>- Care should be taken to avoid inadvertently formatting or deleting partitions containing critical data.</a:t>
            </a:r>
          </a:p>
          <a:p>
            <a:r>
              <a:rPr lang="en-US" dirty="0"/>
              <a:t> </a:t>
            </a:r>
            <a:endParaRPr lang="en-US" dirty="0">
              <a:cs typeface="Calibri"/>
            </a:endParaRPr>
          </a:p>
          <a:p>
            <a:r>
              <a:rPr lang="en-US" dirty="0"/>
              <a:t>**Conclusion:**</a:t>
            </a:r>
          </a:p>
          <a:p>
            <a:r>
              <a:rPr lang="en-US" dirty="0"/>
              <a:t>Disk management plays a crucial role in maintaining an efficient and organized storage environment. Whether it's creating partitions, formatting drives, or resizing partitions, proper disk management tools and practices contribute to enhanced data management and system performance. Windows' Disk Management console empowers users to take control of their storage resources and optimize them according to their needs.</a:t>
            </a:r>
          </a:p>
        </p:txBody>
      </p:sp>
      <p:sp>
        <p:nvSpPr>
          <p:cNvPr id="4" name="Slide Number Placeholder 3"/>
          <p:cNvSpPr>
            <a:spLocks noGrp="1"/>
          </p:cNvSpPr>
          <p:nvPr>
            <p:ph type="sldNum" sz="quarter" idx="5"/>
          </p:nvPr>
        </p:nvSpPr>
        <p:spPr/>
        <p:txBody>
          <a:bodyPr/>
          <a:lstStyle/>
          <a:p>
            <a:fld id="{6D5540E0-A613-4087-86B8-AF1BB0E11693}" type="slidenum">
              <a:rPr lang="en-US" smtClean="0"/>
              <a:t>25</a:t>
            </a:fld>
            <a:endParaRPr lang="en-US"/>
          </a:p>
        </p:txBody>
      </p:sp>
    </p:spTree>
    <p:extLst>
      <p:ext uri="{BB962C8B-B14F-4D97-AF65-F5344CB8AC3E}">
        <p14:creationId xmlns:p14="http://schemas.microsoft.com/office/powerpoint/2010/main" val="2213172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**Memory Management: Ensuring Efficient Use of System Resources**</a:t>
            </a:r>
          </a:p>
          <a:p>
            <a:r>
              <a:rPr lang="en-US" dirty="0"/>
              <a:t> </a:t>
            </a:r>
            <a:endParaRPr lang="en-US" dirty="0">
              <a:cs typeface="Calibri"/>
            </a:endParaRPr>
          </a:p>
          <a:p>
            <a:r>
              <a:rPr lang="en-US" dirty="0"/>
              <a:t>Memory management is a pivotal function of operating systems that involves overseeing the allocation and utilization of both physical and virtual memory. Both Windows and macOS employ sophisticated memory management techniques to optimize system performance and ensure smooth multitasking. Here's a closer look at memory management, with a focus on its role in the operating systems:</a:t>
            </a:r>
          </a:p>
          <a:p>
            <a:r>
              <a:rPr lang="en-US" dirty="0"/>
              <a:t> </a:t>
            </a:r>
            <a:endParaRPr lang="en-US" dirty="0">
              <a:cs typeface="Calibri"/>
            </a:endParaRPr>
          </a:p>
          <a:p>
            <a:r>
              <a:rPr lang="en-US" dirty="0"/>
              <a:t>**Physical Memory Management:**</a:t>
            </a:r>
            <a:endParaRPr lang="en-US" dirty="0">
              <a:cs typeface="Calibri"/>
            </a:endParaRPr>
          </a:p>
          <a:p>
            <a:r>
              <a:rPr lang="en-US" dirty="0"/>
              <a:t>- Operating systems manage physical memory (RAM), ensuring that each running process has sufficient space to execute and store data.</a:t>
            </a:r>
          </a:p>
          <a:p>
            <a:r>
              <a:rPr lang="en-US" dirty="0"/>
              <a:t>- Memory management is responsible for allocating and deallocating memory blocks to processes as they are needed.</a:t>
            </a:r>
          </a:p>
          <a:p>
            <a:r>
              <a:rPr lang="en-US" dirty="0"/>
              <a:t> </a:t>
            </a:r>
            <a:endParaRPr lang="en-US" dirty="0">
              <a:cs typeface="Calibri"/>
            </a:endParaRPr>
          </a:p>
          <a:p>
            <a:r>
              <a:rPr lang="en-US" dirty="0"/>
              <a:t>**Virtual Memory:**</a:t>
            </a:r>
            <a:endParaRPr lang="en-US" dirty="0">
              <a:cs typeface="Calibri"/>
            </a:endParaRPr>
          </a:p>
          <a:p>
            <a:r>
              <a:rPr lang="en-US" dirty="0"/>
              <a:t>- To provide an extended pool of memory beyond physical RAM, operating systems use virtual memory, which involves utilizing hard drive space as an extension of RAM.</a:t>
            </a:r>
          </a:p>
          <a:p>
            <a:r>
              <a:rPr lang="en-US" dirty="0"/>
              <a:t>- The swap file or page file is a portion of the hard drive reserved for this purpose.</a:t>
            </a:r>
          </a:p>
          <a:p>
            <a:r>
              <a:rPr lang="en-US" dirty="0"/>
              <a:t> </a:t>
            </a:r>
            <a:endParaRPr lang="en-US" dirty="0">
              <a:cs typeface="Calibri"/>
            </a:endParaRPr>
          </a:p>
          <a:p>
            <a:r>
              <a:rPr lang="en-US" dirty="0"/>
              <a:t>**Page File and Swap File:**</a:t>
            </a:r>
          </a:p>
          <a:p>
            <a:r>
              <a:rPr lang="en-US" dirty="0"/>
              <a:t>- Windows and macOS use a page file (Windows) or swap file (macOS) to manage virtual memory.</a:t>
            </a:r>
          </a:p>
          <a:p>
            <a:r>
              <a:rPr lang="en-US" dirty="0"/>
              <a:t>- When physical memory becomes saturated, the operating system moves less-used data from RAM to the page or swap file, freeing up RAM for more critical processes.</a:t>
            </a:r>
          </a:p>
          <a:p>
            <a:r>
              <a:rPr lang="en-US" dirty="0"/>
              <a:t> </a:t>
            </a:r>
            <a:endParaRPr lang="en-US" dirty="0">
              <a:cs typeface="Calibri"/>
            </a:endParaRPr>
          </a:p>
          <a:p>
            <a:r>
              <a:rPr lang="en-US" dirty="0"/>
              <a:t>**Virtual Memory Manager:**</a:t>
            </a:r>
            <a:endParaRPr lang="en-US" dirty="0">
              <a:cs typeface="Calibri"/>
            </a:endParaRPr>
          </a:p>
          <a:p>
            <a:r>
              <a:rPr lang="en-US" dirty="0"/>
              <a:t>- The virtual memory manager is a key component of the operating system responsible for coordinating the interaction between physical and virtual memory.</a:t>
            </a:r>
          </a:p>
          <a:p>
            <a:r>
              <a:rPr lang="en-US" dirty="0"/>
              <a:t>- It determines what data should be swapped between RAM and the page or swap file.</a:t>
            </a:r>
          </a:p>
          <a:p>
            <a:r>
              <a:rPr lang="en-US" dirty="0"/>
              <a:t> </a:t>
            </a:r>
            <a:endParaRPr lang="en-US" dirty="0">
              <a:cs typeface="Calibri"/>
            </a:endParaRPr>
          </a:p>
          <a:p>
            <a:r>
              <a:rPr lang="en-US" dirty="0"/>
              <a:t>**Benefits of Effective Memory Management:**</a:t>
            </a:r>
          </a:p>
          <a:p>
            <a:r>
              <a:rPr lang="en-US" dirty="0"/>
              <a:t>- **Optimized Performance:** Proper memory management ensures that processes receive the memory resources they require, preventing slowdowns due to memory bottlenecks.</a:t>
            </a:r>
          </a:p>
          <a:p>
            <a:r>
              <a:rPr lang="en-US" dirty="0"/>
              <a:t>- **Multitasking:** Efficient memory allocation allows the system to support multiple processes simultaneously, enhancing multitasking capabilities.</a:t>
            </a:r>
          </a:p>
          <a:p>
            <a:r>
              <a:rPr lang="en-US" dirty="0"/>
              <a:t>- **Reduced Crashes:** By utilizing virtual memory as a backup, the risk of system crashes due to running out of physical memory is minimized.</a:t>
            </a:r>
          </a:p>
          <a:p>
            <a:r>
              <a:rPr lang="en-US" dirty="0"/>
              <a:t> </a:t>
            </a:r>
            <a:endParaRPr lang="en-US" dirty="0">
              <a:cs typeface="Calibri"/>
            </a:endParaRPr>
          </a:p>
          <a:p>
            <a:r>
              <a:rPr lang="en-US" dirty="0"/>
              <a:t>**Challenges and Considerations:**</a:t>
            </a:r>
          </a:p>
          <a:p>
            <a:r>
              <a:rPr lang="en-US" dirty="0"/>
              <a:t>- Overusing virtual memory can lead to reduced system performance, as accessing data from the hard drive is slower than accessing it from RAM.</a:t>
            </a:r>
          </a:p>
          <a:p>
            <a:r>
              <a:rPr lang="en-US" dirty="0"/>
              <a:t>- Insufficient memory allocation can lead to slowdowns, freezes, or even crashes.</a:t>
            </a:r>
          </a:p>
          <a:p>
            <a:r>
              <a:rPr lang="en-US" dirty="0"/>
              <a:t> </a:t>
            </a:r>
            <a:endParaRPr lang="en-US" dirty="0">
              <a:cs typeface="Calibri"/>
            </a:endParaRPr>
          </a:p>
          <a:p>
            <a:r>
              <a:rPr lang="en-US" dirty="0"/>
              <a:t>**Conclusion:**</a:t>
            </a:r>
          </a:p>
          <a:p>
            <a:r>
              <a:rPr lang="en-US" dirty="0"/>
              <a:t>Memory management is a crucial element of operating systems that contributes to overall system performance and user experience. By expertly managing physical and virtual memory resources, both Windows and macOS ensure that processes run efficiently, multitasking is smooth, and users can work without interruptions. Effective memory management is a cornerstone of modern computing, enabling users to harness the full potential of their systems.</a:t>
            </a:r>
          </a:p>
        </p:txBody>
      </p:sp>
      <p:sp>
        <p:nvSpPr>
          <p:cNvPr id="4" name="Slide Number Placeholder 3"/>
          <p:cNvSpPr>
            <a:spLocks noGrp="1"/>
          </p:cNvSpPr>
          <p:nvPr>
            <p:ph type="sldNum" sz="quarter" idx="5"/>
          </p:nvPr>
        </p:nvSpPr>
        <p:spPr/>
        <p:txBody>
          <a:bodyPr/>
          <a:lstStyle/>
          <a:p>
            <a:fld id="{6D5540E0-A613-4087-86B8-AF1BB0E11693}" type="slidenum">
              <a:rPr lang="en-US" smtClean="0"/>
              <a:t>26</a:t>
            </a:fld>
            <a:endParaRPr lang="en-US"/>
          </a:p>
        </p:txBody>
      </p:sp>
    </p:spTree>
    <p:extLst>
      <p:ext uri="{BB962C8B-B14F-4D97-AF65-F5344CB8AC3E}">
        <p14:creationId xmlns:p14="http://schemas.microsoft.com/office/powerpoint/2010/main" val="425630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**File Systems: Efficient Management of Data and Resources**</a:t>
            </a:r>
          </a:p>
          <a:p>
            <a:r>
              <a:rPr lang="en-US" dirty="0"/>
              <a:t> </a:t>
            </a:r>
            <a:endParaRPr lang="en-US" dirty="0">
              <a:cs typeface="Calibri"/>
            </a:endParaRPr>
          </a:p>
          <a:p>
            <a:r>
              <a:rPr lang="en-US"/>
              <a:t>File systems are a fundamental component of operating systems, responsible for organizing and managing data on storage devices. Both Windows and macOS incorporate sophisticated file systems to facilitate efficient data storage, access, and organization. Let's delve deeper into the role of file systems, focusing on their management of various aspects in both operating systems:</a:t>
            </a:r>
          </a:p>
          <a:p>
            <a:r>
              <a:rPr lang="en-US" dirty="0"/>
              <a:t> </a:t>
            </a:r>
            <a:endParaRPr lang="en-US" dirty="0">
              <a:cs typeface="Calibri"/>
            </a:endParaRPr>
          </a:p>
          <a:p>
            <a:r>
              <a:rPr lang="en-US" dirty="0"/>
              <a:t>**Disk Space and File Access:**</a:t>
            </a:r>
          </a:p>
          <a:p>
            <a:r>
              <a:rPr lang="en-US" dirty="0"/>
              <a:t>- File systems allocate and manage disk space to store files. They ensure that data is stored in a structured manner to prevent fragmentation.</a:t>
            </a:r>
          </a:p>
          <a:p>
            <a:r>
              <a:rPr lang="en-US" dirty="0"/>
              <a:t>- They handle file access, allowing users and applications to read, write, and modify files stored on the disk.</a:t>
            </a:r>
          </a:p>
          <a:p>
            <a:r>
              <a:rPr lang="en-US" dirty="0"/>
              <a:t> </a:t>
            </a:r>
            <a:endParaRPr lang="en-US" dirty="0">
              <a:cs typeface="Calibri"/>
            </a:endParaRPr>
          </a:p>
          <a:p>
            <a:r>
              <a:rPr lang="en-US" dirty="0"/>
              <a:t>**File Names and Directories (Folders):**</a:t>
            </a:r>
          </a:p>
          <a:p>
            <a:r>
              <a:rPr lang="en-US" dirty="0"/>
              <a:t>- File systems manage file names and organize files into directories (also known as folders).</a:t>
            </a:r>
          </a:p>
          <a:p>
            <a:r>
              <a:rPr lang="en-US" dirty="0"/>
              <a:t>- They maintain a hierarchical structure of directories, making it easier to locate and manage files.</a:t>
            </a:r>
          </a:p>
          <a:p>
            <a:r>
              <a:rPr lang="en-US" dirty="0"/>
              <a:t> </a:t>
            </a:r>
            <a:endParaRPr lang="en-US" dirty="0">
              <a:cs typeface="Calibri"/>
            </a:endParaRPr>
          </a:p>
          <a:p>
            <a:r>
              <a:rPr lang="en-US" dirty="0"/>
              <a:t>**File Metadata:**</a:t>
            </a:r>
            <a:endParaRPr lang="en-US" dirty="0">
              <a:cs typeface="Calibri"/>
            </a:endParaRPr>
          </a:p>
          <a:p>
            <a:r>
              <a:rPr lang="en-US" dirty="0"/>
              <a:t>- File systems store metadata associated with each file, including attributes like creation date, modification date, file size, and permissions.</a:t>
            </a:r>
          </a:p>
          <a:p>
            <a:r>
              <a:rPr lang="en-US" dirty="0"/>
              <a:t>- This metadata helps the operating system and users track and manage files effectively.</a:t>
            </a:r>
          </a:p>
          <a:p>
            <a:r>
              <a:rPr lang="en-US" dirty="0"/>
              <a:t> </a:t>
            </a:r>
            <a:endParaRPr lang="en-US" dirty="0">
              <a:cs typeface="Calibri"/>
            </a:endParaRPr>
          </a:p>
          <a:p>
            <a:r>
              <a:rPr lang="en-US" dirty="0"/>
              <a:t>**Security:**</a:t>
            </a:r>
            <a:endParaRPr lang="en-US" dirty="0">
              <a:cs typeface="Calibri"/>
            </a:endParaRPr>
          </a:p>
          <a:p>
            <a:r>
              <a:rPr lang="en-US" dirty="0"/>
              <a:t>- File systems implement security measures to control access to files and directories.</a:t>
            </a:r>
          </a:p>
          <a:p>
            <a:r>
              <a:rPr lang="en-US" dirty="0"/>
              <a:t>- They enforce file permissions, ensuring that only authorized users or applications can access or modify specific files.</a:t>
            </a:r>
          </a:p>
          <a:p>
            <a:r>
              <a:rPr lang="en-US" dirty="0"/>
              <a:t> </a:t>
            </a:r>
            <a:endParaRPr lang="en-US" dirty="0">
              <a:cs typeface="Calibri"/>
            </a:endParaRPr>
          </a:p>
          <a:p>
            <a:r>
              <a:rPr lang="en-US" dirty="0"/>
              <a:t>**File Systems in Windows:**</a:t>
            </a:r>
          </a:p>
          <a:p>
            <a:r>
              <a:rPr lang="en-US" dirty="0"/>
              <a:t>- Windows employs the New Technology File System (NTFS) as its primary file system.</a:t>
            </a:r>
          </a:p>
          <a:p>
            <a:r>
              <a:rPr lang="en-US" dirty="0"/>
              <a:t>- NTFS supports advanced features such as file encryption, compression, access control lists (ACLs), and more.</a:t>
            </a:r>
          </a:p>
          <a:p>
            <a:r>
              <a:rPr lang="en-US" dirty="0"/>
              <a:t> </a:t>
            </a:r>
            <a:endParaRPr lang="en-US" dirty="0">
              <a:cs typeface="Calibri"/>
            </a:endParaRPr>
          </a:p>
          <a:p>
            <a:r>
              <a:rPr lang="en-US" dirty="0"/>
              <a:t>**File Systems in macOS:**</a:t>
            </a:r>
          </a:p>
          <a:p>
            <a:r>
              <a:rPr lang="en-US" dirty="0"/>
              <a:t>- macOS uses the Hierarchical File System Plus (HFS+) as its traditional file system.</a:t>
            </a:r>
          </a:p>
          <a:p>
            <a:r>
              <a:rPr lang="en-US" dirty="0"/>
              <a:t>- In recent versions, macOS has transitioned to the Apple File System (APFS), which offers improved performance, space efficiency, and data integrity.</a:t>
            </a:r>
          </a:p>
          <a:p>
            <a:r>
              <a:rPr lang="en-US" dirty="0"/>
              <a:t> </a:t>
            </a:r>
            <a:endParaRPr lang="en-US" dirty="0">
              <a:cs typeface="Calibri"/>
            </a:endParaRPr>
          </a:p>
          <a:p>
            <a:r>
              <a:rPr lang="en-US" dirty="0"/>
              <a:t>**Benefits of Effective File Systems:**</a:t>
            </a:r>
          </a:p>
          <a:p>
            <a:r>
              <a:rPr lang="en-US" dirty="0"/>
              <a:t>- **Efficient Storage:** Proper file systems ensure that data is stored in a manner that minimizes fragmentation and optimizes disk space utilization.</a:t>
            </a:r>
          </a:p>
          <a:p>
            <a:r>
              <a:rPr lang="en-US" dirty="0"/>
              <a:t>- **Data Organization:** Hierarchical organization of directories and files makes it easy to find and manage data.</a:t>
            </a:r>
          </a:p>
          <a:p>
            <a:r>
              <a:rPr lang="en-US" dirty="0"/>
              <a:t>- **Data Integrity:** File systems maintain file metadata and provide mechanisms to prevent data corruption and ensure data consistency.</a:t>
            </a:r>
          </a:p>
          <a:p>
            <a:r>
              <a:rPr lang="en-US" dirty="0"/>
              <a:t> </a:t>
            </a:r>
            <a:endParaRPr lang="en-US" dirty="0">
              <a:cs typeface="Calibri"/>
            </a:endParaRPr>
          </a:p>
          <a:p>
            <a:r>
              <a:rPr lang="en-US" dirty="0"/>
              <a:t>**Challenges and Considerations:**</a:t>
            </a:r>
          </a:p>
          <a:p>
            <a:r>
              <a:rPr lang="en-US" dirty="0"/>
              <a:t>- Choosing the appropriate file system is important based on the intended use case and the operating system being used.</a:t>
            </a:r>
          </a:p>
          <a:p>
            <a:r>
              <a:rPr lang="en-US" dirty="0"/>
              <a:t>- File systems need to manage file system metadata efficiently to prevent performance degradation.</a:t>
            </a:r>
          </a:p>
          <a:p>
            <a:r>
              <a:rPr lang="en-US" dirty="0"/>
              <a:t> </a:t>
            </a:r>
            <a:endParaRPr lang="en-US" dirty="0">
              <a:cs typeface="Calibri"/>
            </a:endParaRPr>
          </a:p>
          <a:p>
            <a:r>
              <a:rPr lang="en-US" dirty="0"/>
              <a:t>**Conclusion:**</a:t>
            </a:r>
          </a:p>
          <a:p>
            <a:r>
              <a:rPr lang="en-US" dirty="0"/>
              <a:t>File systems are the backbone of data storage and management in operating systems. By effectively managing disk space, providing organized file access, maintaining metadata, and enforcing security measures, file systems contribute to the reliable and efficient storage and retrieval of data. Both Windows and macOS leverage sophisticated file systems to ensure that users can interact with their data seamlessly and securely.</a:t>
            </a:r>
          </a:p>
        </p:txBody>
      </p:sp>
      <p:sp>
        <p:nvSpPr>
          <p:cNvPr id="4" name="Slide Number Placeholder 3"/>
          <p:cNvSpPr>
            <a:spLocks noGrp="1"/>
          </p:cNvSpPr>
          <p:nvPr>
            <p:ph type="sldNum" sz="quarter" idx="5"/>
          </p:nvPr>
        </p:nvSpPr>
        <p:spPr/>
        <p:txBody>
          <a:bodyPr/>
          <a:lstStyle/>
          <a:p>
            <a:fld id="{6D5540E0-A613-4087-86B8-AF1BB0E11693}" type="slidenum">
              <a:rPr lang="en-US" smtClean="0"/>
              <a:t>27</a:t>
            </a:fld>
            <a:endParaRPr lang="en-US"/>
          </a:p>
        </p:txBody>
      </p:sp>
    </p:spTree>
    <p:extLst>
      <p:ext uri="{BB962C8B-B14F-4D97-AF65-F5344CB8AC3E}">
        <p14:creationId xmlns:p14="http://schemas.microsoft.com/office/powerpoint/2010/main" val="197441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**Exploring Different File Systems: FAT, NTFS, HFS, Ext4**</a:t>
            </a:r>
          </a:p>
          <a:p>
            <a:r>
              <a:rPr lang="en-US" dirty="0"/>
              <a:t> </a:t>
            </a:r>
            <a:endParaRPr lang="en-US" dirty="0">
              <a:cs typeface="Calibri"/>
            </a:endParaRPr>
          </a:p>
          <a:p>
            <a:r>
              <a:rPr lang="en-US"/>
              <a:t>File systems play a critical role in managing data on storage devices, and various file systems are used in different operating systems to meet specific needs. Let's take a closer look at some commonly used file systems—FAT, NTFS, HFS, and Ext4—exploring their characteristics and implementations:</a:t>
            </a:r>
          </a:p>
          <a:p>
            <a:r>
              <a:rPr lang="en-US" dirty="0"/>
              <a:t> </a:t>
            </a:r>
            <a:endParaRPr lang="en-US" dirty="0">
              <a:cs typeface="Calibri"/>
            </a:endParaRPr>
          </a:p>
          <a:p>
            <a:r>
              <a:rPr lang="en-US"/>
              <a:t>**FAT (File Allocation Table):**</a:t>
            </a:r>
          </a:p>
          <a:p>
            <a:r>
              <a:rPr lang="en-US"/>
              <a:t>- Developed in the 1970s, FAT was one of the earliest file systems used in computers.</a:t>
            </a:r>
          </a:p>
          <a:p>
            <a:r>
              <a:rPr lang="en-US"/>
              <a:t>- FAT file systems are simple and widely compatible, making them suitable for devices like USB drives and memory cards.</a:t>
            </a:r>
          </a:p>
          <a:p>
            <a:r>
              <a:rPr lang="en-US"/>
              <a:t>- Versions include FAT12, FAT16, and FAT32, each specifying the size of clusters used to store data.</a:t>
            </a:r>
          </a:p>
          <a:p>
            <a:r>
              <a:rPr lang="en-US"/>
              <a:t>- While suitable for small devices and compatibility, FAT lacks advanced features like journaling and security.</a:t>
            </a:r>
          </a:p>
          <a:p>
            <a:r>
              <a:rPr lang="en-US" dirty="0"/>
              <a:t> </a:t>
            </a:r>
            <a:endParaRPr lang="en-US" dirty="0">
              <a:cs typeface="Calibri"/>
            </a:endParaRPr>
          </a:p>
          <a:p>
            <a:r>
              <a:rPr lang="en-US" dirty="0"/>
              <a:t>**NTFS (New Technology File System):**</a:t>
            </a:r>
          </a:p>
          <a:p>
            <a:r>
              <a:rPr lang="en-US" dirty="0"/>
              <a:t>- Introduced by Microsoft in the mid-1990s, NTFS is the primary file system for Windows operating systems.</a:t>
            </a:r>
          </a:p>
          <a:p>
            <a:r>
              <a:rPr lang="en-US" dirty="0"/>
              <a:t>- NTFS offers advanced features such as support for large file sizes, file compression, encryption, access control lists (ACLs), and journaling for enhanced data integrity.</a:t>
            </a:r>
          </a:p>
          <a:p>
            <a:r>
              <a:rPr lang="en-US" dirty="0"/>
              <a:t>- Journaling helps prevent data loss in case of power outages or crashes.</a:t>
            </a:r>
          </a:p>
          <a:p>
            <a:r>
              <a:rPr lang="en-US" dirty="0"/>
              <a:t>- NTFS supports long file names and efficient storage of small files.</a:t>
            </a:r>
          </a:p>
          <a:p>
            <a:r>
              <a:rPr lang="en-US" dirty="0"/>
              <a:t> </a:t>
            </a:r>
            <a:endParaRPr lang="en-US" dirty="0">
              <a:cs typeface="Calibri"/>
            </a:endParaRPr>
          </a:p>
          <a:p>
            <a:r>
              <a:rPr lang="en-US" dirty="0"/>
              <a:t>**HFS (Hierarchical File System):**</a:t>
            </a:r>
          </a:p>
          <a:p>
            <a:r>
              <a:rPr lang="en-US" dirty="0"/>
              <a:t>- HFS was the original file system used in early Macintosh computers.</a:t>
            </a:r>
          </a:p>
          <a:p>
            <a:r>
              <a:rPr lang="en-US" dirty="0"/>
              <a:t>- HFS offered features like support for metadata and file forks, allowing the storage of resource and data forks in a single file.</a:t>
            </a:r>
          </a:p>
          <a:p>
            <a:r>
              <a:rPr lang="en-US" dirty="0"/>
              <a:t>- HFS underwent an evolution with HFS+ (also known as Mac OS Extended), which introduced enhancements like larger file sizes, improved data structure, and Unicode support.</a:t>
            </a:r>
          </a:p>
          <a:p>
            <a:r>
              <a:rPr lang="en-US" dirty="0"/>
              <a:t> </a:t>
            </a:r>
            <a:endParaRPr lang="en-US" dirty="0">
              <a:cs typeface="Calibri"/>
            </a:endParaRPr>
          </a:p>
          <a:p>
            <a:r>
              <a:rPr lang="en-US" dirty="0"/>
              <a:t>**Ext4 (Fourth Extended File System):**</a:t>
            </a:r>
          </a:p>
          <a:p>
            <a:r>
              <a:rPr lang="en-US" dirty="0"/>
              <a:t>- Ext4 is a widely used file system in Linux operating systems.</a:t>
            </a:r>
          </a:p>
          <a:p>
            <a:r>
              <a:rPr lang="en-US" dirty="0"/>
              <a:t>- It's a successor to Ext3, introducing improvements like support for larger file sizes and volumes, faster file system checks, and delayed allocation.</a:t>
            </a:r>
          </a:p>
          <a:p>
            <a:r>
              <a:rPr lang="en-US" dirty="0"/>
              <a:t>- Ext4 supports journaling, which aids in maintaining file system integrity.</a:t>
            </a:r>
          </a:p>
          <a:p>
            <a:r>
              <a:rPr lang="en-US" dirty="0"/>
              <a:t> </a:t>
            </a:r>
            <a:endParaRPr lang="en-US" dirty="0">
              <a:cs typeface="Calibri"/>
            </a:endParaRPr>
          </a:p>
          <a:p>
            <a:r>
              <a:rPr lang="en-US" dirty="0"/>
              <a:t>**Choosing the Right File System:**</a:t>
            </a:r>
          </a:p>
          <a:p>
            <a:r>
              <a:rPr lang="en-US" dirty="0"/>
              <a:t>- The choice of file system depends on factors like the operating system being used, the intended use case, and desired features.</a:t>
            </a:r>
          </a:p>
          <a:p>
            <a:r>
              <a:rPr lang="en-US" dirty="0"/>
              <a:t>- NTFS is ideal for Windows systems due to its advanced features, including security and data integrity.</a:t>
            </a:r>
          </a:p>
          <a:p>
            <a:r>
              <a:rPr lang="en-US" dirty="0"/>
              <a:t>- HFS and HFS+ are designed for macOS systems and offer compatibility and support for Mac-specific features.</a:t>
            </a:r>
          </a:p>
          <a:p>
            <a:r>
              <a:rPr lang="en-US" dirty="0"/>
              <a:t>- Ext4 is commonly used in Linux systems, offering reliability and performance for diverse workloads.</a:t>
            </a:r>
          </a:p>
          <a:p>
            <a:r>
              <a:rPr lang="en-US" dirty="0"/>
              <a:t> </a:t>
            </a:r>
            <a:endParaRPr lang="en-US" dirty="0">
              <a:cs typeface="Calibri"/>
            </a:endParaRPr>
          </a:p>
          <a:p>
            <a:r>
              <a:rPr lang="en-US" dirty="0"/>
              <a:t>**Compatibility and Interoperability:**</a:t>
            </a:r>
          </a:p>
          <a:p>
            <a:r>
              <a:rPr lang="en-US" dirty="0"/>
              <a:t>- While file systems are optimized for specific operating systems, tools and drivers can allow some level of compatibility between them.</a:t>
            </a:r>
          </a:p>
          <a:p>
            <a:r>
              <a:rPr lang="en-US" dirty="0"/>
              <a:t>- For example, Windows can read and write to FAT and NTFS, while Linux can read and write to Ext4.</a:t>
            </a:r>
          </a:p>
          <a:p>
            <a:r>
              <a:rPr lang="en-US" dirty="0"/>
              <a:t> </a:t>
            </a:r>
            <a:endParaRPr lang="en-US" dirty="0">
              <a:cs typeface="Calibri"/>
            </a:endParaRPr>
          </a:p>
          <a:p>
            <a:r>
              <a:rPr lang="en-US" dirty="0"/>
              <a:t>**Conclusion:**</a:t>
            </a:r>
          </a:p>
          <a:p>
            <a:r>
              <a:rPr lang="en-US" dirty="0"/>
              <a:t>File systems like FAT, NTFS, HFS, and Ext4 form the foundation of data storage and management in various operating systems. Each file system brings unique features and capabilities to the table, catering to specific needs and requirements. Selecting the appropriate file system is essential to ensure optimal data organization, performance, and security for the given operating system and use case.</a:t>
            </a:r>
          </a:p>
        </p:txBody>
      </p:sp>
      <p:sp>
        <p:nvSpPr>
          <p:cNvPr id="4" name="Slide Number Placeholder 3"/>
          <p:cNvSpPr>
            <a:spLocks noGrp="1"/>
          </p:cNvSpPr>
          <p:nvPr>
            <p:ph type="sldNum" sz="quarter" idx="5"/>
          </p:nvPr>
        </p:nvSpPr>
        <p:spPr/>
        <p:txBody>
          <a:bodyPr/>
          <a:lstStyle/>
          <a:p>
            <a:fld id="{6D5540E0-A613-4087-86B8-AF1BB0E11693}" type="slidenum">
              <a:rPr lang="en-US" smtClean="0"/>
              <a:t>28</a:t>
            </a:fld>
            <a:endParaRPr lang="en-US"/>
          </a:p>
        </p:txBody>
      </p:sp>
    </p:spTree>
    <p:extLst>
      <p:ext uri="{BB962C8B-B14F-4D97-AF65-F5344CB8AC3E}">
        <p14:creationId xmlns:p14="http://schemas.microsoft.com/office/powerpoint/2010/main" val="1316083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**Navigating a File System: Mastering File and Folder Interaction**</a:t>
            </a:r>
          </a:p>
          <a:p>
            <a:r>
              <a:rPr lang="en-US" dirty="0"/>
              <a:t> </a:t>
            </a:r>
            <a:endParaRPr lang="en-US" dirty="0">
              <a:cs typeface="Calibri"/>
            </a:endParaRPr>
          </a:p>
          <a:p>
            <a:r>
              <a:rPr lang="en-US"/>
              <a:t>Navigating a file system is a fundamental skill in working with computers, allowing users to efficiently find, organize, and interact with files and folders. Whether on Windows, macOS, or Linux, understanding how to search, sort, and interpret file attributes is essential. Here's a closer look at navigating a file system:</a:t>
            </a:r>
          </a:p>
          <a:p>
            <a:r>
              <a:rPr lang="en-US" dirty="0"/>
              <a:t> </a:t>
            </a:r>
            <a:endParaRPr lang="en-US" dirty="0">
              <a:cs typeface="Calibri"/>
            </a:endParaRPr>
          </a:p>
          <a:p>
            <a:r>
              <a:rPr lang="en-US" dirty="0"/>
              <a:t>**Search, Sort, and Display Files:**</a:t>
            </a:r>
          </a:p>
          <a:p>
            <a:r>
              <a:rPr lang="en-US" dirty="0"/>
              <a:t>- Operating systems provide search functionality to quickly locate files by name, date, or content.</a:t>
            </a:r>
          </a:p>
          <a:p>
            <a:r>
              <a:rPr lang="en-US" dirty="0"/>
              <a:t>- Users can sort files by attributes such as name, size, type, or modification date.</a:t>
            </a:r>
          </a:p>
          <a:p>
            <a:r>
              <a:rPr lang="en-US" dirty="0"/>
              <a:t>- The ability to customize how files are displayed—icons, lists, or details—improves usability.</a:t>
            </a:r>
          </a:p>
          <a:p>
            <a:r>
              <a:rPr lang="en-US" dirty="0"/>
              <a:t> </a:t>
            </a:r>
            <a:endParaRPr lang="en-US" dirty="0">
              <a:cs typeface="Calibri"/>
            </a:endParaRPr>
          </a:p>
          <a:p>
            <a:r>
              <a:rPr lang="en-US" dirty="0"/>
              <a:t>**Identify File and Folder Size:**</a:t>
            </a:r>
          </a:p>
          <a:p>
            <a:r>
              <a:rPr lang="en-US" dirty="0"/>
              <a:t>- File and folder size helps users manage storage space effectively.</a:t>
            </a:r>
          </a:p>
          <a:p>
            <a:r>
              <a:rPr lang="en-US" dirty="0"/>
              <a:t>- File explorers display size information in bytes, kilobytes, megabytes, or gigabytes.</a:t>
            </a:r>
          </a:p>
          <a:p>
            <a:r>
              <a:rPr lang="en-US" dirty="0"/>
              <a:t>- Identifying large files and folders assists in cleaning up and optimizing storage usage.</a:t>
            </a:r>
          </a:p>
          <a:p>
            <a:r>
              <a:rPr lang="en-US" dirty="0"/>
              <a:t> </a:t>
            </a:r>
            <a:endParaRPr lang="en-US" dirty="0">
              <a:cs typeface="Calibri"/>
            </a:endParaRPr>
          </a:p>
          <a:p>
            <a:r>
              <a:rPr lang="en-US" dirty="0"/>
              <a:t>**Understanding File and Folder Permissions:**</a:t>
            </a:r>
          </a:p>
          <a:p>
            <a:r>
              <a:rPr lang="en-US" dirty="0"/>
              <a:t>- Operating systems enforce access control through permissions.</a:t>
            </a:r>
          </a:p>
          <a:p>
            <a:r>
              <a:rPr lang="en-US" dirty="0"/>
              <a:t>- Permissions dictate who can read, write, execute, or modify files and folders.</a:t>
            </a:r>
          </a:p>
          <a:p>
            <a:r>
              <a:rPr lang="en-US" dirty="0"/>
              <a:t>- Permissions are often represented using symbols like r (read), w (write), and x (execute).</a:t>
            </a:r>
          </a:p>
          <a:p>
            <a:r>
              <a:rPr lang="en-US" dirty="0"/>
              <a:t> </a:t>
            </a:r>
            <a:endParaRPr lang="en-US" dirty="0">
              <a:cs typeface="Calibri"/>
            </a:endParaRPr>
          </a:p>
          <a:p>
            <a:r>
              <a:rPr lang="en-US" dirty="0"/>
              <a:t>**Read-Only versus Modifiable Files:**</a:t>
            </a:r>
          </a:p>
          <a:p>
            <a:r>
              <a:rPr lang="en-US" dirty="0"/>
              <a:t>- Read-only files cannot be modified, ensuring data integrity.</a:t>
            </a:r>
          </a:p>
          <a:p>
            <a:r>
              <a:rPr lang="en-US" dirty="0"/>
              <a:t>- Modifiable files can be edited, allowing users to update content.</a:t>
            </a:r>
          </a:p>
          <a:p>
            <a:r>
              <a:rPr lang="en-US" dirty="0"/>
              <a:t> </a:t>
            </a:r>
            <a:endParaRPr lang="en-US" dirty="0">
              <a:cs typeface="Calibri"/>
            </a:endParaRPr>
          </a:p>
          <a:p>
            <a:r>
              <a:rPr lang="en-US" dirty="0"/>
              <a:t>**Graphical User Interface (GUI) Explorers:**</a:t>
            </a:r>
          </a:p>
          <a:p>
            <a:r>
              <a:rPr lang="en-US" dirty="0"/>
              <a:t>- GUI-based file explorers offer an intuitive interface for navigating file systems.</a:t>
            </a:r>
          </a:p>
          <a:p>
            <a:r>
              <a:rPr lang="en-US" dirty="0"/>
              <a:t>- Users interact with files and folders by clicking, dragging, and dropping.</a:t>
            </a:r>
          </a:p>
          <a:p>
            <a:r>
              <a:rPr lang="en-US" dirty="0"/>
              <a:t>- Context menus provide quick access to common actions like copy, paste, delete, and rename.</a:t>
            </a:r>
          </a:p>
          <a:p>
            <a:r>
              <a:rPr lang="en-US" dirty="0"/>
              <a:t> </a:t>
            </a:r>
            <a:endParaRPr lang="en-US" dirty="0">
              <a:cs typeface="Calibri"/>
            </a:endParaRPr>
          </a:p>
          <a:p>
            <a:r>
              <a:rPr lang="en-US" dirty="0"/>
              <a:t>**Command-Line Interface (CLI):**</a:t>
            </a:r>
          </a:p>
          <a:p>
            <a:r>
              <a:rPr lang="en-US" dirty="0"/>
              <a:t>- CLI users navigate file systems using commands.</a:t>
            </a:r>
          </a:p>
          <a:p>
            <a:r>
              <a:rPr lang="en-US" dirty="0"/>
              <a:t>- Common commands include "cd" (change directory), "ls" (list files), "</a:t>
            </a:r>
            <a:r>
              <a:rPr lang="en-US" dirty="0" err="1"/>
              <a:t>mkdir</a:t>
            </a:r>
            <a:r>
              <a:rPr lang="en-US" dirty="0"/>
              <a:t>" (make directory), and "rm" (remove).</a:t>
            </a:r>
          </a:p>
          <a:p>
            <a:r>
              <a:rPr lang="en-US" dirty="0"/>
              <a:t>- CLI offers powerful scripting capabilities for advanced users.</a:t>
            </a:r>
          </a:p>
          <a:p>
            <a:r>
              <a:rPr lang="en-US" dirty="0"/>
              <a:t> </a:t>
            </a:r>
            <a:endParaRPr lang="en-US" dirty="0">
              <a:cs typeface="Calibri"/>
            </a:endParaRPr>
          </a:p>
          <a:p>
            <a:r>
              <a:rPr lang="en-US" dirty="0"/>
              <a:t>**Benefits of Efficient File Navigation:**</a:t>
            </a:r>
          </a:p>
          <a:p>
            <a:r>
              <a:rPr lang="en-US" dirty="0"/>
              <a:t>- Time Efficiency: Efficient navigation minimizes time spent searching for files.</a:t>
            </a:r>
          </a:p>
          <a:p>
            <a:r>
              <a:rPr lang="en-US" dirty="0"/>
              <a:t>- Organization: Effective navigation contributes to an organized file structure.</a:t>
            </a:r>
          </a:p>
          <a:p>
            <a:r>
              <a:rPr lang="en-US" dirty="0"/>
              <a:t>- Collaboration: Understanding permissions ensures secure sharing and collaboration.</a:t>
            </a:r>
          </a:p>
          <a:p>
            <a:r>
              <a:rPr lang="en-US" dirty="0"/>
              <a:t>- Space Optimization: Identifying large files aids in optimizing storage.</a:t>
            </a:r>
          </a:p>
          <a:p>
            <a:r>
              <a:rPr lang="en-US" dirty="0"/>
              <a:t> </a:t>
            </a:r>
            <a:endParaRPr lang="en-US" dirty="0">
              <a:cs typeface="Calibri"/>
            </a:endParaRPr>
          </a:p>
          <a:p>
            <a:r>
              <a:rPr lang="en-US" dirty="0"/>
              <a:t>**Challenges and Considerations:**</a:t>
            </a:r>
          </a:p>
          <a:p>
            <a:r>
              <a:rPr lang="en-US" dirty="0"/>
              <a:t>- Navigating complex directory structures can be challenging; creating an organized hierarchy is important.</a:t>
            </a:r>
          </a:p>
          <a:p>
            <a:r>
              <a:rPr lang="en-US" dirty="0"/>
              <a:t>- Misinterpreting file permissions can lead to accidental data exposure or restricted access.</a:t>
            </a:r>
          </a:p>
          <a:p>
            <a:r>
              <a:rPr lang="en-US" dirty="0"/>
              <a:t> </a:t>
            </a:r>
            <a:endParaRPr lang="en-US" dirty="0">
              <a:cs typeface="Calibri"/>
            </a:endParaRPr>
          </a:p>
          <a:p>
            <a:r>
              <a:rPr lang="en-US" dirty="0"/>
              <a:t>**Conclusion:**</a:t>
            </a:r>
          </a:p>
          <a:p>
            <a:r>
              <a:rPr lang="en-US" dirty="0"/>
              <a:t>Mastering file system navigation is a cornerstone of computer literacy. Whether using a GUI explorer or a CLI, users benefit from the ability to quickly find files, understand their attributes, and manage them efficiently. Navigational skills enhance productivity, aid in file organization, and ensure effective collaboration across different operating systems.</a:t>
            </a:r>
          </a:p>
        </p:txBody>
      </p:sp>
      <p:sp>
        <p:nvSpPr>
          <p:cNvPr id="4" name="Slide Number Placeholder 3"/>
          <p:cNvSpPr>
            <a:spLocks noGrp="1"/>
          </p:cNvSpPr>
          <p:nvPr>
            <p:ph type="sldNum" sz="quarter" idx="5"/>
          </p:nvPr>
        </p:nvSpPr>
        <p:spPr/>
        <p:txBody>
          <a:bodyPr/>
          <a:lstStyle/>
          <a:p>
            <a:fld id="{6D5540E0-A613-4087-86B8-AF1BB0E11693}" type="slidenum">
              <a:rPr lang="en-US" smtClean="0"/>
              <a:t>29</a:t>
            </a:fld>
            <a:endParaRPr lang="en-US"/>
          </a:p>
        </p:txBody>
      </p:sp>
    </p:spTree>
    <p:extLst>
      <p:ext uri="{BB962C8B-B14F-4D97-AF65-F5344CB8AC3E}">
        <p14:creationId xmlns:p14="http://schemas.microsoft.com/office/powerpoint/2010/main" val="4214087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**Manipulating Files: Essential File Operations for Productivity**</a:t>
            </a:r>
          </a:p>
          <a:p>
            <a:r>
              <a:rPr lang="en-US" dirty="0"/>
              <a:t> </a:t>
            </a:r>
            <a:endParaRPr lang="en-US" dirty="0">
              <a:cs typeface="Calibri"/>
            </a:endParaRPr>
          </a:p>
          <a:p>
            <a:r>
              <a:rPr lang="en-US"/>
              <a:t>Manipulating files is a core skill that empowers users to interact with their data effectively, whether for editing, organizing, or managing content. Understanding and mastering essential file operations like opening, editing, moving, copying, and deleting are vital for productive computer use across various operating systems. Here's an exploration of these key file manipulation actions:</a:t>
            </a:r>
          </a:p>
          <a:p>
            <a:r>
              <a:rPr lang="en-US" dirty="0"/>
              <a:t> </a:t>
            </a:r>
            <a:endParaRPr lang="en-US" dirty="0">
              <a:cs typeface="Calibri"/>
            </a:endParaRPr>
          </a:p>
          <a:p>
            <a:r>
              <a:rPr lang="en-US"/>
              <a:t>**Open:**</a:t>
            </a:r>
          </a:p>
          <a:p>
            <a:r>
              <a:rPr lang="en-US"/>
              <a:t>- Opening a file launches the associated application, allowing you to view or modify its content.</a:t>
            </a:r>
          </a:p>
          <a:p>
            <a:r>
              <a:rPr lang="en-US" dirty="0"/>
              <a:t>- Files can be opened by double-clicking them or selecting "Open" from the context menu.</a:t>
            </a:r>
          </a:p>
          <a:p>
            <a:r>
              <a:rPr lang="en-US" dirty="0"/>
              <a:t> </a:t>
            </a:r>
            <a:endParaRPr lang="en-US" dirty="0">
              <a:cs typeface="Calibri"/>
            </a:endParaRPr>
          </a:p>
          <a:p>
            <a:r>
              <a:rPr lang="en-US" dirty="0"/>
              <a:t>**Edit:**</a:t>
            </a:r>
            <a:endParaRPr lang="en-US" dirty="0">
              <a:cs typeface="Calibri"/>
            </a:endParaRPr>
          </a:p>
          <a:p>
            <a:r>
              <a:rPr lang="en-US" dirty="0"/>
              <a:t>- Editing files involves making changes to their content using relevant software.</a:t>
            </a:r>
          </a:p>
          <a:p>
            <a:r>
              <a:rPr lang="en-US" dirty="0"/>
              <a:t>- Text editors, word processors, graphic design software, and more are used to edit different types of files.</a:t>
            </a:r>
          </a:p>
          <a:p>
            <a:r>
              <a:rPr lang="en-US" dirty="0"/>
              <a:t> </a:t>
            </a:r>
            <a:endParaRPr lang="en-US" dirty="0">
              <a:cs typeface="Calibri"/>
            </a:endParaRPr>
          </a:p>
          <a:p>
            <a:r>
              <a:rPr lang="en-US" dirty="0"/>
              <a:t>**Save:**</a:t>
            </a:r>
            <a:endParaRPr lang="en-US" dirty="0">
              <a:cs typeface="Calibri"/>
            </a:endParaRPr>
          </a:p>
          <a:p>
            <a:r>
              <a:rPr lang="en-US" dirty="0"/>
              <a:t>- Saving a file updates its content with your edits.</a:t>
            </a:r>
          </a:p>
          <a:p>
            <a:r>
              <a:rPr lang="en-US" dirty="0"/>
              <a:t>- It's crucial to save files periodically to preserve changes.</a:t>
            </a:r>
          </a:p>
          <a:p>
            <a:r>
              <a:rPr lang="en-US" dirty="0"/>
              <a:t> </a:t>
            </a:r>
            <a:endParaRPr lang="en-US" dirty="0">
              <a:cs typeface="Calibri"/>
            </a:endParaRPr>
          </a:p>
          <a:p>
            <a:r>
              <a:rPr lang="en-US" dirty="0"/>
              <a:t>**Move:**</a:t>
            </a:r>
            <a:endParaRPr lang="en-US" dirty="0">
              <a:cs typeface="Calibri"/>
            </a:endParaRPr>
          </a:p>
          <a:p>
            <a:r>
              <a:rPr lang="en-US" dirty="0"/>
              <a:t>- Moving a file involves transferring it from one location to another within the file system.</a:t>
            </a:r>
          </a:p>
          <a:p>
            <a:r>
              <a:rPr lang="en-US" dirty="0"/>
              <a:t>- This operation is useful for reorganizing files and folders.</a:t>
            </a:r>
          </a:p>
          <a:p>
            <a:r>
              <a:rPr lang="en-US" dirty="0"/>
              <a:t> </a:t>
            </a:r>
            <a:endParaRPr lang="en-US" dirty="0">
              <a:cs typeface="Calibri"/>
            </a:endParaRPr>
          </a:p>
          <a:p>
            <a:r>
              <a:rPr lang="en-US" dirty="0"/>
              <a:t>**Copy:**</a:t>
            </a:r>
            <a:endParaRPr lang="en-US" dirty="0">
              <a:cs typeface="Calibri"/>
            </a:endParaRPr>
          </a:p>
          <a:p>
            <a:r>
              <a:rPr lang="en-US" dirty="0"/>
              <a:t>- Copying a file duplicates it, allowing you to place the duplicate in a different location.</a:t>
            </a:r>
          </a:p>
          <a:p>
            <a:r>
              <a:rPr lang="en-US" dirty="0"/>
              <a:t>- Useful for creating backups or sharing files without affecting the original.</a:t>
            </a:r>
          </a:p>
          <a:p>
            <a:r>
              <a:rPr lang="en-US" dirty="0"/>
              <a:t> </a:t>
            </a:r>
            <a:endParaRPr lang="en-US" dirty="0">
              <a:cs typeface="Calibri"/>
            </a:endParaRPr>
          </a:p>
          <a:p>
            <a:r>
              <a:rPr lang="en-US" dirty="0"/>
              <a:t>**Cut:**</a:t>
            </a:r>
            <a:endParaRPr lang="en-US" dirty="0">
              <a:cs typeface="Calibri"/>
            </a:endParaRPr>
          </a:p>
          <a:p>
            <a:r>
              <a:rPr lang="en-US" dirty="0"/>
              <a:t>- Cutting a file prepares it for moving. It's like copying but removes the file from the original location once pasted elsewhere.</a:t>
            </a:r>
          </a:p>
          <a:p>
            <a:r>
              <a:rPr lang="en-US" dirty="0"/>
              <a:t> </a:t>
            </a:r>
            <a:endParaRPr lang="en-US" dirty="0">
              <a:cs typeface="Calibri"/>
            </a:endParaRPr>
          </a:p>
          <a:p>
            <a:r>
              <a:rPr lang="en-US" dirty="0"/>
              <a:t>**Paste:**</a:t>
            </a:r>
          </a:p>
          <a:p>
            <a:r>
              <a:rPr lang="en-US" dirty="0"/>
              <a:t>- Pasting places a copied or cut file into a designated location.</a:t>
            </a:r>
          </a:p>
          <a:p>
            <a:r>
              <a:rPr lang="en-US" dirty="0"/>
              <a:t>- It's a quick way to duplicate or move files.</a:t>
            </a:r>
          </a:p>
          <a:p>
            <a:r>
              <a:rPr lang="en-US" dirty="0"/>
              <a:t> </a:t>
            </a:r>
            <a:endParaRPr lang="en-US" dirty="0">
              <a:cs typeface="Calibri"/>
            </a:endParaRPr>
          </a:p>
          <a:p>
            <a:r>
              <a:rPr lang="en-US" dirty="0"/>
              <a:t>**Delete:**</a:t>
            </a:r>
          </a:p>
          <a:p>
            <a:r>
              <a:rPr lang="en-US" dirty="0"/>
              <a:t>- Deleting a file removes it from the file system.</a:t>
            </a:r>
          </a:p>
          <a:p>
            <a:r>
              <a:rPr lang="en-US" dirty="0"/>
              <a:t>- Deleted files are usually sent to the recycle bin or trash folder, allowing for recovery before permanent deletion.</a:t>
            </a:r>
          </a:p>
          <a:p>
            <a:r>
              <a:rPr lang="en-US" dirty="0"/>
              <a:t> </a:t>
            </a:r>
            <a:endParaRPr lang="en-US" dirty="0">
              <a:cs typeface="Calibri"/>
            </a:endParaRPr>
          </a:p>
          <a:p>
            <a:r>
              <a:rPr lang="en-US" dirty="0"/>
              <a:t>**Rename:**</a:t>
            </a:r>
          </a:p>
          <a:p>
            <a:r>
              <a:rPr lang="en-US" dirty="0"/>
              <a:t>- Renaming a file changes its name without altering its content.</a:t>
            </a:r>
          </a:p>
          <a:p>
            <a:r>
              <a:rPr lang="en-US" dirty="0"/>
              <a:t>- Useful for giving files more meaningful names.</a:t>
            </a:r>
          </a:p>
          <a:p>
            <a:r>
              <a:rPr lang="en-US" dirty="0"/>
              <a:t> </a:t>
            </a:r>
            <a:endParaRPr lang="en-US" dirty="0">
              <a:cs typeface="Calibri"/>
            </a:endParaRPr>
          </a:p>
          <a:p>
            <a:r>
              <a:rPr lang="en-US" dirty="0"/>
              <a:t>**Benefits of File Manipulation Skills:**</a:t>
            </a:r>
          </a:p>
          <a:p>
            <a:r>
              <a:rPr lang="en-US" dirty="0"/>
              <a:t>- **Efficiency:** Performing these operations seamlessly saves time and effort.</a:t>
            </a:r>
          </a:p>
          <a:p>
            <a:r>
              <a:rPr lang="en-US" dirty="0"/>
              <a:t>- **Organization:** Skillful file manipulation aids in keeping your data organized and accessible.</a:t>
            </a:r>
          </a:p>
          <a:p>
            <a:r>
              <a:rPr lang="en-US" dirty="0"/>
              <a:t>- **Collaboration:** Copying and moving files enable efficient collaboration and data sharing.</a:t>
            </a:r>
          </a:p>
          <a:p>
            <a:r>
              <a:rPr lang="en-US" dirty="0"/>
              <a:t>- **Data Management:** Deleting or renaming files ensures proper data maintenance.</a:t>
            </a:r>
          </a:p>
          <a:p>
            <a:r>
              <a:rPr lang="en-US" dirty="0"/>
              <a:t> </a:t>
            </a:r>
            <a:endParaRPr lang="en-US" dirty="0">
              <a:cs typeface="Calibri"/>
            </a:endParaRPr>
          </a:p>
          <a:p>
            <a:r>
              <a:rPr lang="en-US" dirty="0"/>
              <a:t>**Considerations:**</a:t>
            </a:r>
          </a:p>
          <a:p>
            <a:r>
              <a:rPr lang="en-US" dirty="0"/>
              <a:t>- **Data Loss Prevention:** Carefully manage copy, cut, and delete operations to prevent accidental data loss.</a:t>
            </a:r>
          </a:p>
          <a:p>
            <a:r>
              <a:rPr lang="en-US" dirty="0"/>
              <a:t>- **Backup:** Before performing major file operations, consider creating backups to safeguard important data.</a:t>
            </a:r>
          </a:p>
          <a:p>
            <a:r>
              <a:rPr lang="en-US" dirty="0"/>
              <a:t> </a:t>
            </a:r>
            <a:endParaRPr lang="en-US" dirty="0">
              <a:cs typeface="Calibri"/>
            </a:endParaRPr>
          </a:p>
          <a:p>
            <a:r>
              <a:rPr lang="en-US" dirty="0"/>
              <a:t>**Conclusion:**</a:t>
            </a:r>
          </a:p>
          <a:p>
            <a:r>
              <a:rPr lang="en-US" dirty="0"/>
              <a:t>Proficiency in manipulating files is a cornerstone of effective computer use. Whether editing documents, organizing media, or managing work-related files, these fundamental operations empower users to work efficiently and maintain an organized digital environment. By mastering these skills, users can confidently navigate their file systems, collaborate with others, and manage their data effectively across various operating systems.</a:t>
            </a:r>
          </a:p>
        </p:txBody>
      </p:sp>
      <p:sp>
        <p:nvSpPr>
          <p:cNvPr id="4" name="Slide Number Placeholder 3"/>
          <p:cNvSpPr>
            <a:spLocks noGrp="1"/>
          </p:cNvSpPr>
          <p:nvPr>
            <p:ph type="sldNum" sz="quarter" idx="5"/>
          </p:nvPr>
        </p:nvSpPr>
        <p:spPr/>
        <p:txBody>
          <a:bodyPr/>
          <a:lstStyle/>
          <a:p>
            <a:fld id="{6D5540E0-A613-4087-86B8-AF1BB0E11693}" type="slidenum">
              <a:rPr lang="en-US" smtClean="0"/>
              <a:t>30</a:t>
            </a:fld>
            <a:endParaRPr lang="en-US"/>
          </a:p>
        </p:txBody>
      </p:sp>
    </p:spTree>
    <p:extLst>
      <p:ext uri="{BB962C8B-B14F-4D97-AF65-F5344CB8AC3E}">
        <p14:creationId xmlns:p14="http://schemas.microsoft.com/office/powerpoint/2010/main" val="3502694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**Pre-OS:**</a:t>
            </a:r>
          </a:p>
          <a:p>
            <a:r>
              <a:rPr lang="en-US"/>
              <a:t>- During the early days of computing, there were no recognizable operating systems (OSs) as we understand them today.</a:t>
            </a:r>
          </a:p>
          <a:p>
            <a:r>
              <a:rPr lang="en-US"/>
              <a:t>- Computers were primarily programmed using machine language or assembly language directly, without the abstraction of an OS.</a:t>
            </a:r>
          </a:p>
          <a:p>
            <a:r>
              <a:rPr lang="en-US" dirty="0"/>
              <a:t> </a:t>
            </a:r>
            <a:endParaRPr lang="en-US" dirty="0">
              <a:cs typeface="Calibri"/>
            </a:endParaRPr>
          </a:p>
          <a:p>
            <a:r>
              <a:rPr lang="en-US"/>
              <a:t>**The Early OSs:**</a:t>
            </a:r>
          </a:p>
          <a:p>
            <a:r>
              <a:rPr lang="en-US"/>
              <a:t>- As computers grew in complexity, the need for better management of hardware resources arose.</a:t>
            </a:r>
          </a:p>
          <a:p>
            <a:r>
              <a:rPr lang="en-US"/>
              <a:t>- The first recognizable operating systems emerged in the 1950s and 1960s. These were primarily batch processing systems that allowed users to submit jobs to the computer, which were then executed one after the other.</a:t>
            </a:r>
          </a:p>
          <a:p>
            <a:r>
              <a:rPr lang="en-US" dirty="0"/>
              <a:t> </a:t>
            </a:r>
            <a:endParaRPr lang="en-US" dirty="0">
              <a:cs typeface="Calibri"/>
            </a:endParaRPr>
          </a:p>
          <a:p>
            <a:r>
              <a:rPr lang="en-US" dirty="0"/>
              <a:t>**Standardization:**</a:t>
            </a:r>
            <a:endParaRPr lang="en-US" dirty="0">
              <a:cs typeface="Calibri"/>
            </a:endParaRPr>
          </a:p>
          <a:p>
            <a:r>
              <a:rPr lang="en-US" dirty="0"/>
              <a:t>- The 1970s witnessed the development of more sophisticated operating systems, like Unix and IBM's System/360 OS.</a:t>
            </a:r>
            <a:endParaRPr lang="en-US" dirty="0">
              <a:cs typeface="Calibri"/>
            </a:endParaRPr>
          </a:p>
          <a:p>
            <a:r>
              <a:rPr lang="en-US" dirty="0"/>
              <a:t>- These systems introduced the concept of time-sharing, allowing multiple users to interact with the computer simultaneously.</a:t>
            </a:r>
            <a:endParaRPr lang="en-US" dirty="0">
              <a:cs typeface="Calibri"/>
            </a:endParaRPr>
          </a:p>
          <a:p>
            <a:r>
              <a:rPr lang="en-US" dirty="0"/>
              <a:t>- The standardization of programming languages and interfaces during this era paved the way for improved compatibility and portability of software.</a:t>
            </a:r>
            <a:endParaRPr lang="en-US" dirty="0">
              <a:cs typeface="Calibri"/>
            </a:endParaRPr>
          </a:p>
          <a:p>
            <a:r>
              <a:rPr lang="en-US" dirty="0"/>
              <a:t> </a:t>
            </a:r>
            <a:endParaRPr lang="en-US" dirty="0">
              <a:cs typeface="Calibri"/>
            </a:endParaRPr>
          </a:p>
          <a:p>
            <a:r>
              <a:rPr lang="en-US" dirty="0"/>
              <a:t>**Modern OSs:**</a:t>
            </a:r>
            <a:endParaRPr lang="en-US" dirty="0">
              <a:cs typeface="Calibri"/>
            </a:endParaRPr>
          </a:p>
          <a:p>
            <a:r>
              <a:rPr lang="en-US" dirty="0"/>
              <a:t>- The late 20th century saw the rise of personal computers, leading to the development of operating systems like Microsoft's MS-DOS and Apple's Macintosh System Software.</a:t>
            </a:r>
            <a:endParaRPr lang="en-US" dirty="0">
              <a:cs typeface="Calibri"/>
            </a:endParaRPr>
          </a:p>
          <a:p>
            <a:r>
              <a:rPr lang="en-US" dirty="0"/>
              <a:t>- The 1990s marked the transition to graphical user interfaces (GUIs) with the release of Microsoft Windows and Apple's Mac OS.</a:t>
            </a:r>
            <a:endParaRPr lang="en-US" dirty="0">
              <a:cs typeface="Calibri"/>
            </a:endParaRPr>
          </a:p>
          <a:p>
            <a:r>
              <a:rPr lang="en-US" dirty="0"/>
              <a:t>- The 21st century brought further advancements, with the emergence of open-source operating systems like Linux and the development of mobile OSs like Android and iOS.</a:t>
            </a:r>
            <a:endParaRPr lang="en-US" dirty="0">
              <a:cs typeface="Calibri"/>
            </a:endParaRPr>
          </a:p>
          <a:p>
            <a:r>
              <a:rPr lang="en-US" dirty="0"/>
              <a:t>- Modern operating systems emphasize multitasking, security, networking capabilities, and user-friendly interfaces.</a:t>
            </a:r>
            <a:endParaRPr lang="en-US" dirty="0">
              <a:cs typeface="Calibri"/>
            </a:endParaRPr>
          </a:p>
          <a:p>
            <a:r>
              <a:rPr lang="en-US" dirty="0"/>
              <a:t> </a:t>
            </a:r>
            <a:endParaRPr lang="en-US" dirty="0">
              <a:cs typeface="Calibri"/>
            </a:endParaRPr>
          </a:p>
          <a:p>
            <a:r>
              <a:rPr lang="en-US" dirty="0"/>
              <a:t>In summary, the history of operating systems has evolved from early batch processing systems to modern, sophisticated OSs that power a wide range of devices and applications. The journey from rudimentary management of hardware resources to multitasking, graphical interfaces, and networking capabilities has shaped the way we interact with computers and technology today.</a:t>
            </a:r>
          </a:p>
        </p:txBody>
      </p:sp>
      <p:sp>
        <p:nvSpPr>
          <p:cNvPr id="4" name="Slide Number Placeholder 3"/>
          <p:cNvSpPr>
            <a:spLocks noGrp="1"/>
          </p:cNvSpPr>
          <p:nvPr>
            <p:ph type="sldNum" sz="quarter" idx="5"/>
          </p:nvPr>
        </p:nvSpPr>
        <p:spPr/>
        <p:txBody>
          <a:bodyPr/>
          <a:lstStyle/>
          <a:p>
            <a:fld id="{6D5540E0-A613-4087-86B8-AF1BB0E11693}" type="slidenum">
              <a:rPr lang="en-US" smtClean="0"/>
              <a:t>3</a:t>
            </a:fld>
            <a:endParaRPr lang="en-US"/>
          </a:p>
        </p:txBody>
      </p:sp>
    </p:spTree>
    <p:extLst>
      <p:ext uri="{BB962C8B-B14F-4D97-AF65-F5344CB8AC3E}">
        <p14:creationId xmlns:p14="http://schemas.microsoft.com/office/powerpoint/2010/main" val="2133039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shortcut and an application are two distinct concepts in computer systems, particularly when referring to software and user interfaces. Here's the difference between the two:</a:t>
            </a:r>
          </a:p>
          <a:p>
            <a:pPr marL="285750" indent="-285750">
              <a:buFont typeface="Arial"/>
              <a:buChar char="•"/>
            </a:pPr>
            <a:r>
              <a:rPr lang="en-US" dirty="0"/>
              <a:t>Application: An application, also known as an app or software program, is a set of instructions and data designed to perform specific tasks on a computer or mobile device. Applications are created by developers using programming languages and typically have a user interface, which allows users to interact with the software to accomplish tasks. Examples of applications include web browsers (e.g., Google Chrome, Mozilla Firefox), office suites (e.g., Microsoft Office, Google Workspace), and multimedia players (e.g., VLC, Windows Media Player).</a:t>
            </a:r>
            <a:endParaRPr lang="en-US" dirty="0">
              <a:cs typeface="Calibri"/>
            </a:endParaRPr>
          </a:p>
          <a:p>
            <a:pPr marL="285750" indent="-285750">
              <a:buFont typeface="Arial"/>
              <a:buChar char="•"/>
            </a:pPr>
            <a:endParaRPr lang="en-US" dirty="0"/>
          </a:p>
          <a:p>
            <a:pPr marL="285750" indent="-285750">
              <a:buFont typeface="Arial"/>
              <a:buChar char="•"/>
            </a:pPr>
            <a:r>
              <a:rPr lang="en-US" dirty="0"/>
              <a:t>Shortcut: A shortcut is a reference or link to a file, folder, or application, typically represented by an icon on the desktop or within a file explorer. Instead of containing the actual application or data, a shortcut points to the original location, allowing users to access the target item more quickly and conveniently. Shortcuts can be created for various types of files, including applications, documents, and images, among others.</a:t>
            </a:r>
            <a:endParaRPr lang="en-US" dirty="0">
              <a:cs typeface="Calibri"/>
            </a:endParaRPr>
          </a:p>
          <a:p>
            <a:r>
              <a:rPr lang="en-US" dirty="0"/>
              <a:t>In summary, an application is a software program designed to perform specific tasks, while a shortcut is a link that provides quick access to a file, folder, or application.</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31</a:t>
            </a:fld>
            <a:endParaRPr lang="en-US"/>
          </a:p>
        </p:txBody>
      </p:sp>
    </p:spTree>
    <p:extLst>
      <p:ext uri="{BB962C8B-B14F-4D97-AF65-F5344CB8AC3E}">
        <p14:creationId xmlns:p14="http://schemas.microsoft.com/office/powerpoint/2010/main" val="3658576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33C3C238-9A65-4388-B9FF-37F08954E1EF}" type="slidenum">
              <a:rPr lang="en-US" altLang="en-US" sz="1200" smtClean="0"/>
              <a:pPr/>
              <a:t>32</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**Mastering Operating System Functions and Types**</a:t>
            </a:r>
          </a:p>
          <a:p>
            <a:r>
              <a:rPr lang="en-US" dirty="0"/>
              <a:t> </a:t>
            </a:r>
            <a:endParaRPr lang="en-US" dirty="0">
              <a:cs typeface="Calibri"/>
            </a:endParaRPr>
          </a:p>
          <a:p>
            <a:r>
              <a:rPr lang="en-US"/>
              <a:t>Operating systems (OS) serve as the foundation of computer functionality, managing various tasks to ensure smooth interaction between hardware, software, and users. Understanding OS functions and recognizing different types of OS is key to comprehending how computers operate. Let's delve into these aspects:</a:t>
            </a:r>
          </a:p>
          <a:p>
            <a:r>
              <a:rPr lang="en-US" dirty="0"/>
              <a:t> </a:t>
            </a:r>
            <a:endParaRPr lang="en-US" dirty="0">
              <a:cs typeface="Calibri"/>
            </a:endParaRPr>
          </a:p>
          <a:p>
            <a:r>
              <a:rPr lang="en-US"/>
              <a:t>**Manage Applications and Software:**</a:t>
            </a:r>
          </a:p>
          <a:p>
            <a:r>
              <a:rPr lang="en-US" dirty="0"/>
              <a:t>- OS facilitates application execution, managing resource allocation and ensuring proper interaction between software and hardware.</a:t>
            </a:r>
            <a:endParaRPr lang="en-US" dirty="0">
              <a:cs typeface="Calibri"/>
            </a:endParaRPr>
          </a:p>
          <a:p>
            <a:r>
              <a:rPr lang="en-US" dirty="0"/>
              <a:t>- User interfaces, like graphical user interfaces (GUIs) and command-line interfaces (CLIs), allow application management.</a:t>
            </a:r>
            <a:endParaRPr lang="en-US" dirty="0">
              <a:cs typeface="Calibri"/>
            </a:endParaRPr>
          </a:p>
          <a:p>
            <a:r>
              <a:rPr lang="en-US" dirty="0"/>
              <a:t> </a:t>
            </a:r>
            <a:endParaRPr lang="en-US" dirty="0">
              <a:cs typeface="Calibri"/>
            </a:endParaRPr>
          </a:p>
          <a:p>
            <a:r>
              <a:rPr lang="en-US" dirty="0"/>
              <a:t>**Interface Between Applications and Hardware:**</a:t>
            </a:r>
            <a:endParaRPr lang="en-US" dirty="0">
              <a:cs typeface="Calibri"/>
            </a:endParaRPr>
          </a:p>
          <a:p>
            <a:r>
              <a:rPr lang="en-US" dirty="0"/>
              <a:t>- OS acts as an intermediary, translating application requests into instructions for hardware execution.</a:t>
            </a:r>
            <a:endParaRPr lang="en-US" dirty="0">
              <a:cs typeface="Calibri"/>
            </a:endParaRPr>
          </a:p>
          <a:p>
            <a:r>
              <a:rPr lang="en-US" dirty="0"/>
              <a:t>- Device drivers facilitate communication between applications and hardware components.</a:t>
            </a:r>
            <a:endParaRPr lang="en-US" dirty="0">
              <a:cs typeface="Calibri"/>
            </a:endParaRPr>
          </a:p>
          <a:p>
            <a:r>
              <a:rPr lang="en-US" dirty="0"/>
              <a:t> </a:t>
            </a:r>
            <a:endParaRPr lang="en-US" dirty="0">
              <a:cs typeface="Calibri"/>
            </a:endParaRPr>
          </a:p>
          <a:p>
            <a:r>
              <a:rPr lang="en-US" dirty="0"/>
              <a:t>**Disk Management:**</a:t>
            </a:r>
            <a:endParaRPr lang="en-US" dirty="0">
              <a:cs typeface="Calibri"/>
            </a:endParaRPr>
          </a:p>
          <a:p>
            <a:r>
              <a:rPr lang="en-US" dirty="0"/>
              <a:t>- OS handles storage resources, organizing data, and managing file systems.</a:t>
            </a:r>
            <a:endParaRPr lang="en-US" dirty="0">
              <a:cs typeface="Calibri"/>
            </a:endParaRPr>
          </a:p>
          <a:p>
            <a:r>
              <a:rPr lang="en-US" dirty="0"/>
              <a:t>- Functions include creating, formatting, and managing partitions, as well as file organization and data retrieval.</a:t>
            </a:r>
            <a:endParaRPr lang="en-US" dirty="0">
              <a:cs typeface="Calibri"/>
            </a:endParaRPr>
          </a:p>
          <a:p>
            <a:r>
              <a:rPr lang="en-US" dirty="0"/>
              <a:t> </a:t>
            </a:r>
            <a:endParaRPr lang="en-US" dirty="0">
              <a:cs typeface="Calibri"/>
            </a:endParaRPr>
          </a:p>
          <a:p>
            <a:r>
              <a:rPr lang="en-US" dirty="0"/>
              <a:t>**Process Management/Scheduling:**</a:t>
            </a:r>
            <a:endParaRPr lang="en-US" dirty="0">
              <a:cs typeface="Calibri"/>
            </a:endParaRPr>
          </a:p>
          <a:p>
            <a:r>
              <a:rPr lang="en-US" dirty="0"/>
              <a:t>- OS manages processes, allocating CPU time and system resources.</a:t>
            </a:r>
            <a:endParaRPr lang="en-US" dirty="0">
              <a:cs typeface="Calibri"/>
            </a:endParaRPr>
          </a:p>
          <a:p>
            <a:r>
              <a:rPr lang="en-US" dirty="0"/>
              <a:t>- Scheduler ensures fair and efficient utilization of resources among competing processes.</a:t>
            </a:r>
            <a:endParaRPr lang="en-US" dirty="0">
              <a:cs typeface="Calibri"/>
            </a:endParaRPr>
          </a:p>
          <a:p>
            <a:r>
              <a:rPr lang="en-US" dirty="0"/>
              <a:t> </a:t>
            </a:r>
            <a:endParaRPr lang="en-US" dirty="0">
              <a:cs typeface="Calibri"/>
            </a:endParaRPr>
          </a:p>
          <a:p>
            <a:r>
              <a:rPr lang="en-US" dirty="0"/>
              <a:t>**Kill Process/End Task:**</a:t>
            </a:r>
            <a:endParaRPr lang="en-US" dirty="0">
              <a:cs typeface="Calibri"/>
            </a:endParaRPr>
          </a:p>
          <a:p>
            <a:r>
              <a:rPr lang="en-US" dirty="0"/>
              <a:t>- OS enables termination of unresponsive or unwanted processes.</a:t>
            </a:r>
            <a:endParaRPr lang="en-US" dirty="0">
              <a:cs typeface="Calibri"/>
            </a:endParaRPr>
          </a:p>
          <a:p>
            <a:r>
              <a:rPr lang="en-US" dirty="0"/>
              <a:t>- This prevents resource wastage and system slowdown.</a:t>
            </a:r>
            <a:endParaRPr lang="en-US" dirty="0">
              <a:cs typeface="Calibri"/>
            </a:endParaRPr>
          </a:p>
          <a:p>
            <a:r>
              <a:rPr lang="en-US" dirty="0"/>
              <a:t> </a:t>
            </a:r>
            <a:endParaRPr lang="en-US" dirty="0">
              <a:cs typeface="Calibri"/>
            </a:endParaRPr>
          </a:p>
          <a:p>
            <a:r>
              <a:rPr lang="en-US" dirty="0"/>
              <a:t>**Application Management:**</a:t>
            </a:r>
            <a:endParaRPr lang="en-US" dirty="0">
              <a:cs typeface="Calibri"/>
            </a:endParaRPr>
          </a:p>
          <a:p>
            <a:r>
              <a:rPr lang="en-US" dirty="0"/>
              <a:t>- OS oversees application installation, execution, and interaction.</a:t>
            </a:r>
            <a:endParaRPr lang="en-US" dirty="0">
              <a:cs typeface="Calibri"/>
            </a:endParaRPr>
          </a:p>
          <a:p>
            <a:r>
              <a:rPr lang="en-US" dirty="0"/>
              <a:t>- Virtual environments or containers enhance application isolation and security.</a:t>
            </a:r>
            <a:endParaRPr lang="en-US" dirty="0">
              <a:cs typeface="Calibri"/>
            </a:endParaRPr>
          </a:p>
          <a:p>
            <a:r>
              <a:rPr lang="en-US" dirty="0"/>
              <a:t> </a:t>
            </a:r>
            <a:endParaRPr lang="en-US" dirty="0">
              <a:cs typeface="Calibri"/>
            </a:endParaRPr>
          </a:p>
          <a:p>
            <a:r>
              <a:rPr lang="en-US" dirty="0"/>
              <a:t>**Memory Management:**</a:t>
            </a:r>
            <a:endParaRPr lang="en-US" dirty="0">
              <a:cs typeface="Calibri"/>
            </a:endParaRPr>
          </a:p>
          <a:p>
            <a:r>
              <a:rPr lang="en-US" dirty="0"/>
              <a:t>- OS allocates and manages system memory for efficient resource utilization.</a:t>
            </a:r>
            <a:endParaRPr lang="en-US" dirty="0">
              <a:cs typeface="Calibri"/>
            </a:endParaRPr>
          </a:p>
          <a:p>
            <a:r>
              <a:rPr lang="en-US" dirty="0"/>
              <a:t>- Techniques include virtual memory management and memory protection.</a:t>
            </a:r>
            <a:endParaRPr lang="en-US" dirty="0">
              <a:cs typeface="Calibri"/>
            </a:endParaRPr>
          </a:p>
          <a:p>
            <a:r>
              <a:rPr lang="en-US" dirty="0"/>
              <a:t> </a:t>
            </a:r>
            <a:endParaRPr lang="en-US" dirty="0">
              <a:cs typeface="Calibri"/>
            </a:endParaRPr>
          </a:p>
          <a:p>
            <a:r>
              <a:rPr lang="en-US" dirty="0"/>
              <a:t>**Device Management:**</a:t>
            </a:r>
            <a:endParaRPr lang="en-US" dirty="0">
              <a:cs typeface="Calibri"/>
            </a:endParaRPr>
          </a:p>
          <a:p>
            <a:r>
              <a:rPr lang="en-US" dirty="0"/>
              <a:t>- OS communicates with hardware devices using device drivers.</a:t>
            </a:r>
            <a:endParaRPr lang="en-US" dirty="0">
              <a:cs typeface="Calibri"/>
            </a:endParaRPr>
          </a:p>
          <a:p>
            <a:r>
              <a:rPr lang="en-US" dirty="0"/>
              <a:t>- It facilitates device recognition, configuration, and coordination.</a:t>
            </a:r>
            <a:endParaRPr lang="en-US" dirty="0">
              <a:cs typeface="Calibri"/>
            </a:endParaRPr>
          </a:p>
          <a:p>
            <a:r>
              <a:rPr lang="en-US" dirty="0"/>
              <a:t> </a:t>
            </a:r>
            <a:endParaRPr lang="en-US" dirty="0">
              <a:cs typeface="Calibri"/>
            </a:endParaRPr>
          </a:p>
          <a:p>
            <a:r>
              <a:rPr lang="en-US" dirty="0"/>
              <a:t>**Access Control/Protection:**</a:t>
            </a:r>
            <a:endParaRPr lang="en-US" dirty="0">
              <a:cs typeface="Calibri"/>
            </a:endParaRPr>
          </a:p>
          <a:p>
            <a:r>
              <a:rPr lang="en-US" dirty="0"/>
              <a:t>- OS enforces user authentication and authorization, ensuring data security.</a:t>
            </a:r>
            <a:endParaRPr lang="en-US" dirty="0">
              <a:cs typeface="Calibri"/>
            </a:endParaRPr>
          </a:p>
          <a:p>
            <a:r>
              <a:rPr lang="en-US" dirty="0"/>
              <a:t>- File permissions and user roles restrict access to sensitive information.</a:t>
            </a:r>
            <a:endParaRPr lang="en-US" dirty="0">
              <a:cs typeface="Calibri"/>
            </a:endParaRPr>
          </a:p>
          <a:p>
            <a:r>
              <a:rPr lang="en-US" dirty="0"/>
              <a:t> </a:t>
            </a:r>
            <a:endParaRPr lang="en-US" dirty="0">
              <a:cs typeface="Calibri"/>
            </a:endParaRPr>
          </a:p>
          <a:p>
            <a:r>
              <a:rPr lang="en-US" dirty="0"/>
              <a:t>**Types of OS:**</a:t>
            </a:r>
            <a:endParaRPr lang="en-US" dirty="0">
              <a:cs typeface="Calibri"/>
            </a:endParaRPr>
          </a:p>
          <a:p>
            <a:r>
              <a:rPr lang="en-US" dirty="0"/>
              <a:t>1. **Mobile Device OS:** Tailored for smartphones, tablets, and other mobile devices. Examples include Android, iOS.</a:t>
            </a:r>
            <a:endParaRPr lang="en-US" dirty="0">
              <a:cs typeface="Calibri"/>
            </a:endParaRPr>
          </a:p>
          <a:p>
            <a:r>
              <a:rPr lang="en-US" dirty="0"/>
              <a:t>2. **Workstation OS:** Designed for personal computers and workstations. Examples include Windows, macOS, Linux.</a:t>
            </a:r>
            <a:endParaRPr lang="en-US" dirty="0">
              <a:cs typeface="Calibri"/>
            </a:endParaRPr>
          </a:p>
          <a:p>
            <a:r>
              <a:rPr lang="en-US" dirty="0"/>
              <a:t>3. **Server OS:** Optimized for server operations, offering scalability and performance. Examples include Windows Server, Linux-based servers.</a:t>
            </a:r>
            <a:endParaRPr lang="en-US" dirty="0">
              <a:cs typeface="Calibri"/>
            </a:endParaRPr>
          </a:p>
          <a:p>
            <a:r>
              <a:rPr lang="en-US" dirty="0"/>
              <a:t>4. **Embedded OS:** Customized for specific devices or appliances, often with real-time capabilities.</a:t>
            </a:r>
            <a:endParaRPr lang="en-US" dirty="0">
              <a:cs typeface="Calibri"/>
            </a:endParaRPr>
          </a:p>
          <a:p>
            <a:r>
              <a:rPr lang="en-US" dirty="0"/>
              <a:t>5. **Firmware:** Low-level software controlling hardware components, essential for booting.</a:t>
            </a:r>
            <a:endParaRPr lang="en-US" dirty="0">
              <a:cs typeface="Calibri"/>
            </a:endParaRPr>
          </a:p>
          <a:p>
            <a:r>
              <a:rPr lang="en-US" dirty="0"/>
              <a:t>6. **Hypervisor (Type 1):** Manages multiple virtual machines on a host system, crucial for virtualization in data centers.</a:t>
            </a:r>
            <a:endParaRPr lang="en-US" dirty="0">
              <a:cs typeface="Calibri"/>
            </a:endParaRPr>
          </a:p>
          <a:p>
            <a:r>
              <a:rPr lang="en-US" dirty="0"/>
              <a:t> </a:t>
            </a:r>
            <a:endParaRPr lang="en-US" dirty="0">
              <a:cs typeface="Calibri"/>
            </a:endParaRPr>
          </a:p>
          <a:p>
            <a:r>
              <a:rPr lang="en-US" dirty="0"/>
              <a:t>**Benefits of Understanding OS Functions and Types:**</a:t>
            </a:r>
            <a:endParaRPr lang="en-US" dirty="0">
              <a:cs typeface="Calibri"/>
            </a:endParaRPr>
          </a:p>
          <a:p>
            <a:r>
              <a:rPr lang="en-US" dirty="0"/>
              <a:t>- Enables efficient interaction with computers.</a:t>
            </a:r>
            <a:endParaRPr lang="en-US" dirty="0">
              <a:cs typeface="Calibri"/>
            </a:endParaRPr>
          </a:p>
          <a:p>
            <a:r>
              <a:rPr lang="en-US" dirty="0"/>
              <a:t>- Enhances troubleshooting and problem-solving skills.</a:t>
            </a:r>
            <a:endParaRPr lang="en-US" dirty="0">
              <a:cs typeface="Calibri"/>
            </a:endParaRPr>
          </a:p>
          <a:p>
            <a:r>
              <a:rPr lang="en-US" dirty="0"/>
              <a:t>- Aids in selecting appropriate OS for specific needs.</a:t>
            </a:r>
            <a:endParaRPr lang="en-US" dirty="0">
              <a:cs typeface="Calibri"/>
            </a:endParaRPr>
          </a:p>
          <a:p>
            <a:r>
              <a:rPr lang="en-US" dirty="0"/>
              <a:t>- Supports informed discussions on computing topics.</a:t>
            </a:r>
            <a:endParaRPr lang="en-US" dirty="0">
              <a:cs typeface="Calibri"/>
            </a:endParaRPr>
          </a:p>
          <a:p>
            <a:r>
              <a:rPr lang="en-US" dirty="0"/>
              <a:t> </a:t>
            </a:r>
            <a:endParaRPr lang="en-US" dirty="0">
              <a:cs typeface="Calibri"/>
            </a:endParaRPr>
          </a:p>
          <a:p>
            <a:r>
              <a:rPr lang="en-US" dirty="0"/>
              <a:t>**Considerations:**</a:t>
            </a:r>
            <a:endParaRPr lang="en-US" dirty="0">
              <a:cs typeface="Calibri"/>
            </a:endParaRPr>
          </a:p>
          <a:p>
            <a:r>
              <a:rPr lang="en-US" dirty="0"/>
              <a:t>- Different types of OS have distinct features and requirements.</a:t>
            </a:r>
            <a:endParaRPr lang="en-US" dirty="0">
              <a:cs typeface="Calibri"/>
            </a:endParaRPr>
          </a:p>
          <a:p>
            <a:r>
              <a:rPr lang="en-US" dirty="0"/>
              <a:t>- Security measures are crucial for protecting data and resources.</a:t>
            </a:r>
          </a:p>
          <a:p>
            <a:r>
              <a:rPr lang="en-US" dirty="0"/>
              <a:t> </a:t>
            </a:r>
            <a:endParaRPr lang="en-US" dirty="0">
              <a:cs typeface="Calibri"/>
            </a:endParaRPr>
          </a:p>
          <a:p>
            <a:r>
              <a:rPr lang="en-US" dirty="0"/>
              <a:t>**Conclusion:**</a:t>
            </a:r>
            <a:endParaRPr lang="en-US" dirty="0">
              <a:cs typeface="Calibri"/>
            </a:endParaRPr>
          </a:p>
          <a:p>
            <a:r>
              <a:rPr lang="en-US" dirty="0"/>
              <a:t>A grasp of OS functions and types is essential for anyone interacting with computers. From managing applications to handling hardware resources, each aspect contributes to a smooth and productive computing experience. Recognizing the diversity of OS types empowers users to choose the right platform for their needs, whether on mobile devices, workstations, servers, or embedded systems.</a:t>
            </a:r>
          </a:p>
          <a:p>
            <a:endParaRPr lang="en-US" dirty="0">
              <a:cs typeface="Calibri"/>
            </a:endParaRPr>
          </a:p>
          <a:p>
            <a:pPr>
              <a:buFont typeface="Arial"/>
              <a:buChar char="•"/>
            </a:pPr>
            <a:r>
              <a:rPr lang="en-US"/>
              <a:t>**Comparing and Contrasting Operating System Components**</a:t>
            </a:r>
            <a:endParaRPr lang="en-US" dirty="0">
              <a:cs typeface="Calibri"/>
            </a:endParaRPr>
          </a:p>
          <a:p>
            <a:pPr>
              <a:buFont typeface="Arial"/>
              <a:buChar char="•"/>
            </a:pPr>
            <a:r>
              <a:rPr lang="en-US"/>
              <a:t> </a:t>
            </a:r>
          </a:p>
          <a:p>
            <a:pPr>
              <a:buFont typeface="Arial"/>
              <a:buChar char="•"/>
            </a:pPr>
            <a:r>
              <a:rPr lang="en-US"/>
              <a:t>Operating systems (OS) encompass various components that collectively manage computer hardware, software, and user interaction. This comparison sheds light on key OS components such as file systems, features, file management, services, processes, utilities, task scheduling, and interfaces.</a:t>
            </a:r>
          </a:p>
          <a:p>
            <a:pPr>
              <a:buFont typeface="Arial"/>
              <a:buChar char="•"/>
            </a:pPr>
            <a:r>
              <a:rPr lang="en-US"/>
              <a:t> </a:t>
            </a:r>
          </a:p>
          <a:p>
            <a:pPr>
              <a:buFont typeface="Arial"/>
              <a:buChar char="•"/>
            </a:pPr>
            <a:r>
              <a:rPr lang="en-US"/>
              <a:t>**File Systems and Features:**</a:t>
            </a:r>
          </a:p>
          <a:p>
            <a:pPr>
              <a:buFont typeface="Arial"/>
              <a:buChar char="•"/>
            </a:pPr>
            <a:r>
              <a:rPr lang="en-US"/>
              <a:t> </a:t>
            </a:r>
          </a:p>
          <a:p>
            <a:pPr>
              <a:buFont typeface="Arial"/>
              <a:buChar char="•"/>
            </a:pPr>
            <a:r>
              <a:rPr lang="en-US"/>
              <a:t>**File Systems:**</a:t>
            </a:r>
          </a:p>
          <a:p>
            <a:pPr>
              <a:buFont typeface="Arial"/>
              <a:buChar char="•"/>
            </a:pPr>
            <a:r>
              <a:rPr lang="en-US"/>
              <a:t>- **NTFS (New Technology File System):** Used in Windows OS, supports advanced features like encryption, compression, and permissions.</a:t>
            </a:r>
          </a:p>
          <a:p>
            <a:pPr>
              <a:buFont typeface="Arial"/>
              <a:buChar char="•"/>
            </a:pPr>
            <a:r>
              <a:rPr lang="en-US"/>
              <a:t>- **FAT32 (File Allocation Table 32):** Older Windows file system with limited features, lacking advanced security and file size support.</a:t>
            </a:r>
          </a:p>
          <a:p>
            <a:pPr>
              <a:buFont typeface="Arial"/>
              <a:buChar char="•"/>
            </a:pPr>
            <a:r>
              <a:rPr lang="en-US"/>
              <a:t>- **HFS (Hierarchical File System):** Used in macOS, supports metadata and journaling, enhancing data integrity.</a:t>
            </a:r>
          </a:p>
          <a:p>
            <a:pPr>
              <a:buFont typeface="Arial"/>
              <a:buChar char="•"/>
            </a:pPr>
            <a:r>
              <a:rPr lang="en-US"/>
              <a:t>- **Ext4 (Fourth Extended File System):** Common in Linux, features improved performance and scalability over its predecessors.</a:t>
            </a:r>
          </a:p>
          <a:p>
            <a:pPr>
              <a:buFont typeface="Arial"/>
              <a:buChar char="•"/>
            </a:pPr>
            <a:r>
              <a:rPr lang="en-US"/>
              <a:t> </a:t>
            </a:r>
          </a:p>
          <a:p>
            <a:pPr>
              <a:buFont typeface="Arial"/>
              <a:buChar char="•"/>
            </a:pPr>
            <a:r>
              <a:rPr lang="en-US"/>
              <a:t>**Features:**</a:t>
            </a:r>
          </a:p>
          <a:p>
            <a:pPr>
              <a:buFont typeface="Arial"/>
              <a:buChar char="•"/>
            </a:pPr>
            <a:r>
              <a:rPr lang="en-US"/>
              <a:t>- **Compression:** Reduces file size to save space, commonly available in NTFS and some Linux file systems.</a:t>
            </a:r>
          </a:p>
          <a:p>
            <a:pPr>
              <a:buFont typeface="Arial"/>
              <a:buChar char="•"/>
            </a:pPr>
            <a:r>
              <a:rPr lang="en-US"/>
              <a:t>- **Encryption:** Ensures data security by encoding files, prevalent in modern file systems.</a:t>
            </a:r>
          </a:p>
          <a:p>
            <a:pPr>
              <a:buFont typeface="Arial"/>
              <a:buChar char="•"/>
            </a:pPr>
            <a:r>
              <a:rPr lang="en-US"/>
              <a:t>- **Permissions:** Regulate access to files and directories, supported in NTFS, HFS, and Linux file systems.</a:t>
            </a:r>
          </a:p>
          <a:p>
            <a:pPr>
              <a:buFont typeface="Arial"/>
              <a:buChar char="•"/>
            </a:pPr>
            <a:r>
              <a:rPr lang="en-US"/>
              <a:t>- **Journaling:** Enhances file system reliability by logging changes, found in HFS, NTFS, and Ext4.</a:t>
            </a:r>
          </a:p>
          <a:p>
            <a:pPr>
              <a:buFont typeface="Arial"/>
              <a:buChar char="•"/>
            </a:pPr>
            <a:r>
              <a:rPr lang="en-US"/>
              <a:t> </a:t>
            </a:r>
          </a:p>
          <a:p>
            <a:pPr>
              <a:buFont typeface="Arial"/>
              <a:buChar char="•"/>
            </a:pPr>
            <a:r>
              <a:rPr lang="en-US"/>
              <a:t>**Limitations:**</a:t>
            </a:r>
          </a:p>
          <a:p>
            <a:pPr>
              <a:buFont typeface="Arial"/>
              <a:buChar char="•"/>
            </a:pPr>
            <a:r>
              <a:rPr lang="en-US"/>
              <a:t>- **Naming Rules:** Different file systems have varying rules for file naming and character usage.</a:t>
            </a:r>
          </a:p>
          <a:p>
            <a:pPr>
              <a:buFont typeface="Arial"/>
              <a:buChar char="•"/>
            </a:pPr>
            <a:r>
              <a:rPr lang="en-US"/>
              <a:t>- **File Management:** Not all file systems support the same file management capabilities, affecting organization and search.</a:t>
            </a:r>
          </a:p>
          <a:p>
            <a:pPr>
              <a:buFont typeface="Arial"/>
              <a:buChar char="•"/>
            </a:pPr>
            <a:r>
              <a:rPr lang="en-US"/>
              <a:t> </a:t>
            </a:r>
          </a:p>
          <a:p>
            <a:pPr>
              <a:buFont typeface="Arial"/>
              <a:buChar char="•"/>
            </a:pPr>
            <a:r>
              <a:rPr lang="en-US"/>
              <a:t>**File Management:**</a:t>
            </a:r>
          </a:p>
          <a:p>
            <a:pPr>
              <a:buFont typeface="Arial"/>
              <a:buChar char="•"/>
            </a:pPr>
            <a:r>
              <a:rPr lang="en-US"/>
              <a:t> </a:t>
            </a:r>
          </a:p>
          <a:p>
            <a:pPr>
              <a:buFont typeface="Arial"/>
              <a:buChar char="•"/>
            </a:pPr>
            <a:r>
              <a:rPr lang="en-US"/>
              <a:t>**Folders/Directories:**</a:t>
            </a:r>
          </a:p>
          <a:p>
            <a:pPr>
              <a:buFont typeface="Arial"/>
              <a:buChar char="•"/>
            </a:pPr>
            <a:r>
              <a:rPr lang="en-US"/>
              <a:t>- Common to all file systems, folders/directories organize files hierarchically.</a:t>
            </a:r>
          </a:p>
          <a:p>
            <a:pPr>
              <a:buFont typeface="Arial"/>
              <a:buChar char="•"/>
            </a:pPr>
            <a:r>
              <a:rPr lang="en-US"/>
              <a:t> </a:t>
            </a:r>
          </a:p>
          <a:p>
            <a:pPr>
              <a:buFont typeface="Arial"/>
              <a:buChar char="•"/>
            </a:pPr>
            <a:r>
              <a:rPr lang="en-US"/>
              <a:t>**File Types and Extensions:**</a:t>
            </a:r>
          </a:p>
          <a:p>
            <a:pPr>
              <a:buFont typeface="Arial"/>
              <a:buChar char="•"/>
            </a:pPr>
            <a:r>
              <a:rPr lang="en-US"/>
              <a:t>- Present in all file systems, extensions indicate file format/type.</a:t>
            </a:r>
          </a:p>
          <a:p>
            <a:pPr>
              <a:buFont typeface="Arial"/>
              <a:buChar char="•"/>
            </a:pPr>
            <a:r>
              <a:rPr lang="en-US"/>
              <a:t> </a:t>
            </a:r>
          </a:p>
          <a:p>
            <a:pPr>
              <a:buFont typeface="Arial"/>
              <a:buChar char="•"/>
            </a:pPr>
            <a:r>
              <a:rPr lang="en-US"/>
              <a:t>**Permissions:**</a:t>
            </a:r>
          </a:p>
          <a:p>
            <a:pPr>
              <a:buFont typeface="Arial"/>
              <a:buChar char="•"/>
            </a:pPr>
            <a:r>
              <a:rPr lang="en-US"/>
              <a:t>- Supported by NTFS, HFS, and Linux file systems, permissions control file access.</a:t>
            </a:r>
          </a:p>
          <a:p>
            <a:pPr>
              <a:buFont typeface="Arial"/>
              <a:buChar char="•"/>
            </a:pPr>
            <a:r>
              <a:rPr lang="en-US"/>
              <a:t> </a:t>
            </a:r>
          </a:p>
          <a:p>
            <a:pPr>
              <a:buFont typeface="Arial"/>
              <a:buChar char="•"/>
            </a:pPr>
            <a:r>
              <a:rPr lang="en-US"/>
              <a:t>**Services, Processes, and Drivers:**</a:t>
            </a:r>
          </a:p>
          <a:p>
            <a:pPr>
              <a:buFont typeface="Arial"/>
              <a:buChar char="•"/>
            </a:pPr>
            <a:r>
              <a:rPr lang="en-US"/>
              <a:t> </a:t>
            </a:r>
          </a:p>
          <a:p>
            <a:pPr>
              <a:buFont typeface="Arial"/>
              <a:buChar char="•"/>
            </a:pPr>
            <a:r>
              <a:rPr lang="en-US"/>
              <a:t>**Services:**</a:t>
            </a:r>
          </a:p>
          <a:p>
            <a:pPr>
              <a:buFont typeface="Arial"/>
              <a:buChar char="•"/>
            </a:pPr>
            <a:r>
              <a:rPr lang="en-US"/>
              <a:t>- OS services are background processes that manage system-level tasks.</a:t>
            </a:r>
          </a:p>
          <a:p>
            <a:pPr>
              <a:buFont typeface="Arial"/>
              <a:buChar char="•"/>
            </a:pPr>
            <a:r>
              <a:rPr lang="en-US"/>
              <a:t>- Windows and Linux offer service management capabilities.</a:t>
            </a:r>
          </a:p>
          <a:p>
            <a:pPr>
              <a:buFont typeface="Arial"/>
              <a:buChar char="•"/>
            </a:pPr>
            <a:r>
              <a:rPr lang="en-US"/>
              <a:t> </a:t>
            </a:r>
          </a:p>
          <a:p>
            <a:pPr>
              <a:buFont typeface="Arial"/>
              <a:buChar char="•"/>
            </a:pPr>
            <a:r>
              <a:rPr lang="en-US"/>
              <a:t>**Processes:**</a:t>
            </a:r>
          </a:p>
          <a:p>
            <a:pPr>
              <a:buFont typeface="Arial"/>
              <a:buChar char="•"/>
            </a:pPr>
            <a:r>
              <a:rPr lang="en-US"/>
              <a:t>- OS handles process creation, scheduling, and termination.</a:t>
            </a:r>
          </a:p>
          <a:p>
            <a:pPr>
              <a:buFont typeface="Arial"/>
              <a:buChar char="•"/>
            </a:pPr>
            <a:r>
              <a:rPr lang="en-US"/>
              <a:t>- Windows Task Manager and Linux terminal tools manage processes.</a:t>
            </a:r>
          </a:p>
          <a:p>
            <a:pPr>
              <a:buFont typeface="Arial"/>
              <a:buChar char="•"/>
            </a:pPr>
            <a:r>
              <a:rPr lang="en-US"/>
              <a:t> </a:t>
            </a:r>
          </a:p>
          <a:p>
            <a:pPr>
              <a:buFont typeface="Arial"/>
              <a:buChar char="•"/>
            </a:pPr>
            <a:r>
              <a:rPr lang="en-US"/>
              <a:t>**Drivers:**</a:t>
            </a:r>
          </a:p>
          <a:p>
            <a:pPr>
              <a:buFont typeface="Arial"/>
              <a:buChar char="•"/>
            </a:pPr>
            <a:r>
              <a:rPr lang="en-US"/>
              <a:t>- Drivers enable OS interaction with hardware components.</a:t>
            </a:r>
          </a:p>
          <a:p>
            <a:pPr>
              <a:buFont typeface="Arial"/>
              <a:buChar char="•"/>
            </a:pPr>
            <a:r>
              <a:rPr lang="en-US"/>
              <a:t>- Windows Device Manager and Linux's modprobe manage drivers.</a:t>
            </a:r>
          </a:p>
          <a:p>
            <a:pPr>
              <a:buFont typeface="Arial"/>
              <a:buChar char="•"/>
            </a:pPr>
            <a:r>
              <a:rPr lang="en-US"/>
              <a:t> </a:t>
            </a:r>
          </a:p>
          <a:p>
            <a:pPr>
              <a:buFont typeface="Arial"/>
              <a:buChar char="•"/>
            </a:pPr>
            <a:r>
              <a:rPr lang="en-US"/>
              <a:t>**Utilities and Task Scheduling:**</a:t>
            </a:r>
          </a:p>
          <a:p>
            <a:pPr>
              <a:buFont typeface="Arial"/>
              <a:buChar char="•"/>
            </a:pPr>
            <a:r>
              <a:rPr lang="en-US"/>
              <a:t> </a:t>
            </a:r>
          </a:p>
          <a:p>
            <a:pPr>
              <a:buFont typeface="Arial"/>
              <a:buChar char="•"/>
            </a:pPr>
            <a:r>
              <a:rPr lang="en-US"/>
              <a:t>**Utilities:**</a:t>
            </a:r>
          </a:p>
          <a:p>
            <a:pPr>
              <a:buFont typeface="Arial"/>
              <a:buChar char="•"/>
            </a:pPr>
            <a:r>
              <a:rPr lang="en-US"/>
              <a:t>- OS utilities offer tools like disk cleanup, defragmentation, and backup.</a:t>
            </a:r>
          </a:p>
          <a:p>
            <a:pPr>
              <a:buFont typeface="Arial"/>
              <a:buChar char="•"/>
            </a:pPr>
            <a:r>
              <a:rPr lang="en-US"/>
              <a:t>- Windows Disk Cleanup and Linux dd are examples.</a:t>
            </a:r>
          </a:p>
          <a:p>
            <a:pPr>
              <a:buFont typeface="Arial"/>
              <a:buChar char="•"/>
            </a:pPr>
            <a:r>
              <a:rPr lang="en-US"/>
              <a:t> </a:t>
            </a:r>
          </a:p>
          <a:p>
            <a:pPr>
              <a:buFont typeface="Arial"/>
              <a:buChar char="•"/>
            </a:pPr>
            <a:r>
              <a:rPr lang="en-US"/>
              <a:t>**Task Scheduling:**</a:t>
            </a:r>
          </a:p>
          <a:p>
            <a:pPr>
              <a:buFont typeface="Arial"/>
              <a:buChar char="•"/>
            </a:pPr>
            <a:r>
              <a:rPr lang="en-US"/>
              <a:t>- OS schedules tasks and processes to ensure efficient resource utilization.</a:t>
            </a:r>
          </a:p>
          <a:p>
            <a:pPr>
              <a:buFont typeface="Arial"/>
              <a:buChar char="•"/>
            </a:pPr>
            <a:r>
              <a:rPr lang="en-US"/>
              <a:t>- Windows Task Scheduler and Linux's cron facilitate scheduling.</a:t>
            </a:r>
          </a:p>
          <a:p>
            <a:pPr>
              <a:buFont typeface="Arial"/>
              <a:buChar char="•"/>
            </a:pPr>
            <a:r>
              <a:rPr lang="en-US"/>
              <a:t> </a:t>
            </a:r>
          </a:p>
          <a:p>
            <a:pPr>
              <a:buFont typeface="Arial"/>
              <a:buChar char="•"/>
            </a:pPr>
            <a:r>
              <a:rPr lang="en-US"/>
              <a:t>**Interfaces:**</a:t>
            </a:r>
          </a:p>
          <a:p>
            <a:pPr>
              <a:buFont typeface="Arial"/>
              <a:buChar char="•"/>
            </a:pPr>
            <a:r>
              <a:rPr lang="en-US"/>
              <a:t> </a:t>
            </a:r>
          </a:p>
          <a:p>
            <a:pPr>
              <a:buFont typeface="Arial"/>
              <a:buChar char="•"/>
            </a:pPr>
            <a:r>
              <a:rPr lang="en-US"/>
              <a:t>**Console/Command Line:**</a:t>
            </a:r>
          </a:p>
          <a:p>
            <a:pPr>
              <a:buFont typeface="Arial"/>
              <a:buChar char="•"/>
            </a:pPr>
            <a:r>
              <a:rPr lang="en-US"/>
              <a:t>- Command-line interfaces (CLIs) provide direct text-based interaction.</a:t>
            </a:r>
          </a:p>
          <a:p>
            <a:pPr>
              <a:buFont typeface="Arial"/>
              <a:buChar char="•"/>
            </a:pPr>
            <a:r>
              <a:rPr lang="en-US"/>
              <a:t>- Windows Command Prompt and Linux Terminal are examples.</a:t>
            </a:r>
          </a:p>
          <a:p>
            <a:pPr>
              <a:buFont typeface="Arial"/>
              <a:buChar char="•"/>
            </a:pPr>
            <a:r>
              <a:rPr lang="en-US"/>
              <a:t> </a:t>
            </a:r>
          </a:p>
          <a:p>
            <a:pPr>
              <a:buFont typeface="Arial"/>
              <a:buChar char="•"/>
            </a:pPr>
            <a:r>
              <a:rPr lang="en-US"/>
              <a:t>**GUI (Graphical User Interface):**</a:t>
            </a:r>
          </a:p>
          <a:p>
            <a:pPr>
              <a:buFont typeface="Arial"/>
              <a:buChar char="•"/>
            </a:pPr>
            <a:r>
              <a:rPr lang="en-US"/>
              <a:t>- GUIs offer visual interaction, easing user experience.</a:t>
            </a:r>
          </a:p>
          <a:p>
            <a:pPr>
              <a:buFont typeface="Arial"/>
              <a:buChar char="•"/>
            </a:pPr>
            <a:r>
              <a:rPr lang="en-US"/>
              <a:t>- Windows Explorer, macOS Finder, and Linux desktop environments are GUI examples.</a:t>
            </a:r>
          </a:p>
          <a:p>
            <a:pPr>
              <a:buFont typeface="Arial"/>
              <a:buChar char="•"/>
            </a:pPr>
            <a:r>
              <a:rPr lang="en-US"/>
              <a:t> </a:t>
            </a:r>
          </a:p>
          <a:p>
            <a:pPr>
              <a:buFont typeface="Arial"/>
              <a:buChar char="•"/>
            </a:pPr>
            <a:r>
              <a:rPr lang="en-US"/>
              <a:t>**Comparison and Contrast:**</a:t>
            </a:r>
          </a:p>
          <a:p>
            <a:pPr>
              <a:buFont typeface="Arial"/>
              <a:buChar char="•"/>
            </a:pPr>
            <a:r>
              <a:rPr lang="en-US"/>
              <a:t>- **File Systems:** Vary in features, security, and compatibility among OS.</a:t>
            </a:r>
          </a:p>
          <a:p>
            <a:pPr>
              <a:buFont typeface="Arial"/>
              <a:buChar char="•"/>
            </a:pPr>
            <a:r>
              <a:rPr lang="en-US"/>
              <a:t>- **File Management:** Universal concepts, but implementations differ.</a:t>
            </a:r>
          </a:p>
          <a:p>
            <a:pPr>
              <a:buFont typeface="Arial"/>
              <a:buChar char="•"/>
            </a:pPr>
            <a:r>
              <a:rPr lang="en-US"/>
              <a:t>- **Services/Processes/Drivers:** Common functions with varying management tools.</a:t>
            </a:r>
          </a:p>
          <a:p>
            <a:pPr>
              <a:buFont typeface="Arial"/>
              <a:buChar char="•"/>
            </a:pPr>
            <a:r>
              <a:rPr lang="en-US"/>
              <a:t>- **Utilities/Task Scheduling:** Similar objectives, distinct tools based on OS.</a:t>
            </a:r>
          </a:p>
          <a:p>
            <a:pPr>
              <a:buFont typeface="Arial"/>
              <a:buChar char="•"/>
            </a:pPr>
            <a:r>
              <a:rPr lang="en-US"/>
              <a:t>- **Interfaces:** CLI offers direct control; GUI enhances user-friendliness.</a:t>
            </a:r>
          </a:p>
          <a:p>
            <a:pPr>
              <a:buFont typeface="Arial"/>
              <a:buChar char="•"/>
            </a:pPr>
            <a:r>
              <a:rPr lang="en-US"/>
              <a:t> </a:t>
            </a:r>
          </a:p>
          <a:p>
            <a:pPr>
              <a:buFont typeface="Arial"/>
              <a:buChar char="•"/>
            </a:pPr>
            <a:r>
              <a:rPr lang="en-US"/>
              <a:t>**Conclusion:**</a:t>
            </a:r>
          </a:p>
          <a:p>
            <a:pPr marL="257175" indent="-257175">
              <a:lnSpc>
                <a:spcPct val="90000"/>
              </a:lnSpc>
              <a:spcBef>
                <a:spcPts val="750"/>
              </a:spcBef>
              <a:buFont typeface="Arial"/>
              <a:buChar char="•"/>
            </a:pPr>
            <a:r>
              <a:rPr lang="en-US"/>
              <a:t>Understanding and comparing OS components aids users in navigating their computing environments. Whether it's managing files, services, processes, or interfaces, awareness of these components empowers users to optimize their interaction with operating systems, regardless of the platform they use.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Workstation: A workstation is a high-performance computer designed for professional use, often in areas such as engineering, graphics design, video editing, and scientific computing. Workstations typically have more powerful processors, more memory, and better graphics capabilities than standard desktop computers.</a:t>
            </a:r>
          </a:p>
          <a:p>
            <a:endParaRPr lang="en-US" dirty="0">
              <a:cs typeface="+mn-lt"/>
            </a:endParaRPr>
          </a:p>
          <a:p>
            <a:r>
              <a:rPr lang="en-US" dirty="0"/>
              <a:t>Kernel: The kernel is the core component of an operating system, responsible for managing system resources, such as memory and processes, and providing an interface between the hardware and software. The kernel handles tasks like process scheduling, memory management, and device drivers, enabling applications to run smoothly and efficiently.</a:t>
            </a:r>
            <a:endParaRPr lang="en-US" dirty="0">
              <a:cs typeface="Calibri"/>
            </a:endParaRPr>
          </a:p>
          <a:p>
            <a:endParaRPr lang="en-US" dirty="0"/>
          </a:p>
          <a:p>
            <a:r>
              <a:rPr lang="en-US" dirty="0"/>
              <a:t>Version: In the context of software, a version refers to a specific release or iteration of a program. Different versions of an operating system or application may include new features, bug fixes, or improvements in performance and stability. Version numbers typically consist of a major version, a minor version, and sometimes a build or patch number (e.g., 1.2.3).</a:t>
            </a:r>
            <a:endParaRPr lang="en-US" dirty="0">
              <a:cs typeface="Calibri"/>
            </a:endParaRPr>
          </a:p>
          <a:p>
            <a:endParaRPr lang="en-US" dirty="0"/>
          </a:p>
          <a:p>
            <a:r>
              <a:rPr lang="en-US" dirty="0"/>
              <a:t>Source: The term "source" refers to the source code, which is a collection of human-readable programming code that defines how software operates. In the context of an operating system, the source code includes all the instructions and logic needed for the OS to function. Open-source operating systems, like Linux, have publicly available source code, allowing developers to view, modify, and contribute to the system's development.</a:t>
            </a:r>
            <a:endParaRPr lang="en-US" dirty="0">
              <a:cs typeface="Calibri"/>
            </a:endParaRPr>
          </a:p>
          <a:p>
            <a:endParaRPr lang="en-US" dirty="0"/>
          </a:p>
          <a:p>
            <a:r>
              <a:rPr lang="en-US" dirty="0"/>
              <a:t>Shell: A shell is a command-line interface (CLI) that allows users to interact with the operating system by entering text commands. Shells enable users to perform various tasks, like managing files, launching programs, and configuring system settings. Common shell programs include Bash (Bourne Again </a:t>
            </a:r>
            <a:r>
              <a:rPr lang="en-US" dirty="0" err="1"/>
              <a:t>SHell</a:t>
            </a:r>
            <a:r>
              <a:rPr lang="en-US" dirty="0"/>
              <a:t>) in UNIX/Linux systems and PowerShell in Windows systems.</a:t>
            </a:r>
            <a:endParaRPr lang="en-US" dirty="0">
              <a:cs typeface="Calibri"/>
            </a:endParaRPr>
          </a:p>
          <a:p>
            <a:endParaRPr lang="en-US" dirty="0"/>
          </a:p>
          <a:p>
            <a:r>
              <a:rPr lang="en-US" dirty="0"/>
              <a:t>Graphical User Interface (GUI): A GUI is a visual interface that allows users to interact with an operating system or application using graphical elements like windows, icons, and menus, rather than text commands. GUIs make computers more accessible to non-technical users, as they can navigate and perform tasks using a mouse or touchscreen instead of memorizing and typing commands.</a:t>
            </a:r>
            <a:endParaRPr lang="en-US" dirty="0">
              <a:cs typeface="Calibri"/>
            </a:endParaRPr>
          </a:p>
          <a:p>
            <a:endParaRPr lang="en-US" dirty="0"/>
          </a:p>
          <a:p>
            <a:r>
              <a:rPr lang="en-US" dirty="0"/>
              <a:t>Cooperative multitasking: Cooperative multitasking is a form of multitasking where each running program is responsible for voluntarily releasing control of the CPU, allowing other programs to execute. This approach can lead to issues when a program fails to release control, causing the entire system to become unresponsive.</a:t>
            </a:r>
            <a:endParaRPr lang="en-US" dirty="0">
              <a:cs typeface="Calibri"/>
            </a:endParaRPr>
          </a:p>
          <a:p>
            <a:endParaRPr lang="en-US" dirty="0"/>
          </a:p>
          <a:p>
            <a:r>
              <a:rPr lang="en-US" dirty="0"/>
              <a:t>Preemptive multitasking: Preemptive multitasking is a more advanced form of multitasking where the operating system takes control of CPU time allocation and can forcibly interrupt a running program to allow other processes to execute. This approach provides better system stability and responsiveness compared to cooperative multitasking.</a:t>
            </a:r>
            <a:endParaRPr lang="en-US" dirty="0">
              <a:cs typeface="Calibri"/>
            </a:endParaRPr>
          </a:p>
          <a:p>
            <a:endParaRPr lang="en-US" dirty="0"/>
          </a:p>
          <a:p>
            <a:r>
              <a:rPr lang="en-US" dirty="0"/>
              <a:t>Multithreading: Multithreading is a technique where a single process is divided into multiple concurrent threads, allowing for parallel execution and more efficient use of CPU resources. Multithreading can improve the performance of programs, especially on multi-core processors, as it enables different parts of a program to run simultaneously.</a:t>
            </a:r>
            <a:endParaRPr lang="en-US" dirty="0">
              <a:cs typeface="Calibri"/>
            </a:endParaRPr>
          </a:p>
          <a:p>
            <a:endParaRPr lang="en-US" dirty="0"/>
          </a:p>
          <a:p>
            <a:r>
              <a:rPr lang="en-US" dirty="0"/>
              <a:t>32-bit vs. 64-bit: These terms refer to the architecture of a computer's processor and the amount of data it can process in a single instruction. A 32-bit processor can handle 32 bits of data at once, while a 64-bit processor can handle 64 bits of data. 64-bit processors generally offer better performance and can address larger amounts of memory (more than 4 GB) compared to 32-bit processors. Operating systems and applications are often designed specifically for either 32-bit or 64-bit architectures.</a:t>
            </a:r>
            <a:endParaRPr lang="en-US" dirty="0">
              <a:cs typeface="Calibri"/>
            </a:endParaRPr>
          </a:p>
          <a:p>
            <a:br>
              <a:rPr lang="en-US" dirty="0"/>
            </a:br>
            <a:endParaRPr lang="en-US" dirty="0"/>
          </a:p>
        </p:txBody>
      </p:sp>
      <p:sp>
        <p:nvSpPr>
          <p:cNvPr id="4" name="Slide Number Placeholder 3"/>
          <p:cNvSpPr>
            <a:spLocks noGrp="1"/>
          </p:cNvSpPr>
          <p:nvPr>
            <p:ph type="sldNum" sz="quarter" idx="5"/>
          </p:nvPr>
        </p:nvSpPr>
        <p:spPr/>
        <p:txBody>
          <a:bodyPr/>
          <a:lstStyle/>
          <a:p>
            <a:fld id="{6D5540E0-A613-4087-86B8-AF1BB0E11693}" type="slidenum">
              <a:rPr lang="en-US" smtClean="0"/>
              <a:t>4</a:t>
            </a:fld>
            <a:endParaRPr lang="en-US"/>
          </a:p>
        </p:txBody>
      </p:sp>
    </p:spTree>
    <p:extLst>
      <p:ext uri="{BB962C8B-B14F-4D97-AF65-F5344CB8AC3E}">
        <p14:creationId xmlns:p14="http://schemas.microsoft.com/office/powerpoint/2010/main" val="101281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**Hardware Compatibility:**</a:t>
            </a:r>
          </a:p>
          <a:p>
            <a:r>
              <a:rPr lang="en-US"/>
              <a:t>- Hardware compatibility refers to the ability of software or an operating system to work seamlessly with different hardware components.</a:t>
            </a:r>
          </a:p>
          <a:p>
            <a:r>
              <a:rPr lang="en-US"/>
              <a:t>- It involves ensuring that software can communicate effectively with various hardware devices such as processors, memory, graphics cards, and peripherals.</a:t>
            </a:r>
          </a:p>
          <a:p>
            <a:r>
              <a:rPr lang="en-US" dirty="0"/>
              <a:t> </a:t>
            </a:r>
            <a:endParaRPr lang="en-US" dirty="0">
              <a:cs typeface="Calibri"/>
            </a:endParaRPr>
          </a:p>
          <a:p>
            <a:r>
              <a:rPr lang="en-US"/>
              <a:t>**32-bit vs. 64-bit:**</a:t>
            </a:r>
          </a:p>
          <a:p>
            <a:r>
              <a:rPr lang="en-US"/>
              <a:t>- The terms "32-bit" and "64-bit" refer to the width of a computer's memory address.</a:t>
            </a:r>
          </a:p>
          <a:p>
            <a:r>
              <a:rPr lang="en-US" dirty="0"/>
              <a:t>- 32-bit systems can access up to 4GB of RAM, while 64-bit systems can address much larger amounts of memory.</a:t>
            </a:r>
            <a:endParaRPr lang="en-US" dirty="0">
              <a:cs typeface="Calibri"/>
            </a:endParaRPr>
          </a:p>
          <a:p>
            <a:r>
              <a:rPr lang="en-US" dirty="0"/>
              <a:t>- Software needs to be compatible with the system's architecture; a 32-bit program might not fully utilize the capabilities of a 64-bit system, and vice versa.</a:t>
            </a:r>
            <a:endParaRPr lang="en-US" dirty="0">
              <a:cs typeface="Calibri"/>
            </a:endParaRPr>
          </a:p>
          <a:p>
            <a:endParaRPr lang="en-US" dirty="0"/>
          </a:p>
          <a:p>
            <a:pPr marL="171450" indent="-171450">
              <a:buFont typeface="Arial"/>
              <a:buChar char="•"/>
            </a:pPr>
            <a:r>
              <a:rPr lang="en-US"/>
              <a:t>In a 64-bit system, the CPU uses 64 bits to represent memory addresses.</a:t>
            </a:r>
          </a:p>
          <a:p>
            <a:pPr marL="171450" indent="-171450">
              <a:buFont typeface="Arial"/>
              <a:buChar char="•"/>
            </a:pPr>
            <a:r>
              <a:rPr lang="en-US"/>
              <a:t>This expanded address space allows 64-bit systems to access vastly more memory, theoretically up to 18.4 million terabytes (TB) of RAM (2^64), which is well beyond what current technology supports.</a:t>
            </a:r>
          </a:p>
          <a:p>
            <a:pPr marL="171450" indent="-171450">
              <a:buFont typeface="Arial"/>
              <a:buChar char="•"/>
            </a:pPr>
            <a:r>
              <a:rPr lang="en-US"/>
              <a:t>The increased addressable memory is particularly advantageous for memory-intensive applications and tasks that involve working with massive datasets.</a:t>
            </a:r>
          </a:p>
          <a:p>
            <a:endParaRPr lang="en-US" dirty="0">
              <a:cs typeface="Calibri"/>
            </a:endParaRPr>
          </a:p>
          <a:p>
            <a:r>
              <a:rPr lang="en-US" dirty="0"/>
              <a:t> </a:t>
            </a:r>
            <a:endParaRPr lang="en-US" dirty="0">
              <a:cs typeface="Calibri"/>
            </a:endParaRPr>
          </a:p>
          <a:p>
            <a:r>
              <a:rPr lang="en-US" dirty="0"/>
              <a:t>**Software Compatibility:**</a:t>
            </a:r>
            <a:endParaRPr lang="en-US" dirty="0">
              <a:cs typeface="Calibri"/>
            </a:endParaRPr>
          </a:p>
          <a:p>
            <a:r>
              <a:rPr lang="en-US" dirty="0"/>
              <a:t>- Software compatibility involves ensuring that applications or software programs can run correctly on a particular operating system or platform.</a:t>
            </a:r>
            <a:endParaRPr lang="en-US" dirty="0">
              <a:cs typeface="Calibri"/>
            </a:endParaRPr>
          </a:p>
          <a:p>
            <a:r>
              <a:rPr lang="en-US" dirty="0"/>
              <a:t>- It encompasses compatibility across different versions of an OS, as well as compatibility with other software and libraries.</a:t>
            </a:r>
            <a:endParaRPr lang="en-US" dirty="0">
              <a:cs typeface="Calibri"/>
            </a:endParaRPr>
          </a:p>
          <a:p>
            <a:r>
              <a:rPr lang="en-US" dirty="0"/>
              <a:t> </a:t>
            </a:r>
            <a:endParaRPr lang="en-US" dirty="0">
              <a:cs typeface="Calibri"/>
            </a:endParaRPr>
          </a:p>
          <a:p>
            <a:r>
              <a:rPr lang="en-US" dirty="0"/>
              <a:t>**Challenges and Considerations:**</a:t>
            </a:r>
            <a:endParaRPr lang="en-US" dirty="0">
              <a:cs typeface="Calibri"/>
            </a:endParaRPr>
          </a:p>
          <a:p>
            <a:r>
              <a:rPr lang="en-US" dirty="0"/>
              <a:t>- Hardware and software compatibility can be challenging due to the vast array of hardware configurations and software environments.</a:t>
            </a:r>
            <a:endParaRPr lang="en-US" dirty="0">
              <a:cs typeface="Calibri"/>
            </a:endParaRPr>
          </a:p>
          <a:p>
            <a:r>
              <a:rPr lang="en-US" dirty="0"/>
              <a:t>- Upgrades to hardware or operating systems can lead to compatibility issues if software is not updated accordingly.</a:t>
            </a:r>
            <a:endParaRPr lang="en-US" dirty="0">
              <a:cs typeface="Calibri"/>
            </a:endParaRPr>
          </a:p>
          <a:p>
            <a:r>
              <a:rPr lang="en-US" dirty="0"/>
              <a:t>- Some software may be designed for specific architectures or operating systems, limiting its compatibility across different platforms.</a:t>
            </a:r>
            <a:endParaRPr lang="en-US" dirty="0">
              <a:cs typeface="Calibri"/>
            </a:endParaRPr>
          </a:p>
          <a:p>
            <a:r>
              <a:rPr lang="en-US" dirty="0"/>
              <a:t> </a:t>
            </a:r>
            <a:endParaRPr lang="en-US" dirty="0">
              <a:cs typeface="Calibri"/>
            </a:endParaRPr>
          </a:p>
          <a:p>
            <a:r>
              <a:rPr lang="en-US" dirty="0"/>
              <a:t>**Solutions:**</a:t>
            </a:r>
            <a:endParaRPr lang="en-US" dirty="0">
              <a:cs typeface="Calibri"/>
            </a:endParaRPr>
          </a:p>
          <a:p>
            <a:r>
              <a:rPr lang="en-US" dirty="0"/>
              <a:t>- Hardware manufacturers often provide drivers and updates to ensure compatibility with new operating systems.</a:t>
            </a:r>
            <a:endParaRPr lang="en-US" dirty="0">
              <a:cs typeface="Calibri"/>
            </a:endParaRPr>
          </a:p>
          <a:p>
            <a:r>
              <a:rPr lang="en-US" dirty="0"/>
              <a:t>- Software developers aim to create applications that work across various platforms and architectures.</a:t>
            </a:r>
            <a:endParaRPr lang="en-US" dirty="0">
              <a:cs typeface="Calibri"/>
            </a:endParaRPr>
          </a:p>
          <a:p>
            <a:r>
              <a:rPr lang="en-US" dirty="0"/>
              <a:t>- Virtualization and emulation technologies can help bridge compatibility gaps by simulating different hardware and software environments.</a:t>
            </a:r>
            <a:endParaRPr lang="en-US" dirty="0">
              <a:cs typeface="Calibri"/>
            </a:endParaRPr>
          </a:p>
          <a:p>
            <a:r>
              <a:rPr lang="en-US" dirty="0"/>
              <a:t> </a:t>
            </a:r>
            <a:endParaRPr lang="en-US" dirty="0">
              <a:cs typeface="Calibri"/>
            </a:endParaRPr>
          </a:p>
          <a:p>
            <a:r>
              <a:rPr lang="en-US" dirty="0"/>
              <a:t>**Importance:**</a:t>
            </a:r>
            <a:endParaRPr lang="en-US" dirty="0">
              <a:cs typeface="Calibri"/>
            </a:endParaRPr>
          </a:p>
          <a:p>
            <a:r>
              <a:rPr lang="en-US" dirty="0"/>
              <a:t>- Compatibility ensures that users can make the most of their hardware investments and use software effectively.</a:t>
            </a:r>
            <a:endParaRPr lang="en-US" dirty="0">
              <a:cs typeface="Calibri"/>
            </a:endParaRPr>
          </a:p>
          <a:p>
            <a:r>
              <a:rPr lang="en-US" dirty="0"/>
              <a:t>- Incompatibility can lead to crashes, performance issues, and data loss, impacting both user experience and productivity.</a:t>
            </a:r>
            <a:endParaRPr lang="en-US" dirty="0">
              <a:cs typeface="Calibri"/>
            </a:endParaRPr>
          </a:p>
          <a:p>
            <a:r>
              <a:rPr lang="en-US" dirty="0"/>
              <a:t> </a:t>
            </a:r>
            <a:endParaRPr lang="en-US" dirty="0">
              <a:cs typeface="Calibri"/>
            </a:endParaRPr>
          </a:p>
          <a:p>
            <a:r>
              <a:rPr lang="en-US" dirty="0"/>
              <a:t>**Testing and Certification:**</a:t>
            </a:r>
            <a:endParaRPr lang="en-US" dirty="0">
              <a:cs typeface="Calibri"/>
            </a:endParaRPr>
          </a:p>
          <a:p>
            <a:r>
              <a:rPr lang="en-US" dirty="0"/>
              <a:t>- Software developers and hardware manufacturers engage in rigorous testing and certification processes to ensure compatibility.</a:t>
            </a:r>
            <a:endParaRPr lang="en-US" dirty="0">
              <a:cs typeface="Calibri"/>
            </a:endParaRPr>
          </a:p>
          <a:p>
            <a:r>
              <a:rPr lang="en-US" dirty="0"/>
              <a:t>- Certification programs help users identify hardware and software components that have been verified to work together seamlessly.</a:t>
            </a:r>
            <a:endParaRPr lang="en-US" dirty="0">
              <a:cs typeface="Calibri"/>
            </a:endParaRPr>
          </a:p>
          <a:p>
            <a:r>
              <a:rPr lang="en-US" dirty="0"/>
              <a:t> </a:t>
            </a:r>
            <a:endParaRPr lang="en-US" dirty="0">
              <a:cs typeface="Calibri"/>
            </a:endParaRPr>
          </a:p>
          <a:p>
            <a:r>
              <a:rPr lang="en-US" dirty="0"/>
              <a:t>In summary, compatibility plays a critical role in ensuring that software, operating systems, and hardware components work harmoniously together. Hardware compatibility involves addressing architecture differences, while software compatibility ensures that applications run smoothly across different platforms and versions. Overcoming compatibility challenges requires collaboration between hardware manufacturers, software developers, and end-users to provide a seamless and reliable computing experience.</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5</a:t>
            </a:fld>
            <a:endParaRPr lang="en-US"/>
          </a:p>
        </p:txBody>
      </p:sp>
    </p:spTree>
    <p:extLst>
      <p:ext uri="{BB962C8B-B14F-4D97-AF65-F5344CB8AC3E}">
        <p14:creationId xmlns:p14="http://schemas.microsoft.com/office/powerpoint/2010/main" val="2068463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core functions of an operating system (OS) are essential for managing the hardware, software, and user interactions of a computer system. Here's a more detailed exploration of these functions:</a:t>
            </a:r>
          </a:p>
          <a:p>
            <a:r>
              <a:rPr lang="en-US" dirty="0"/>
              <a:t> </a:t>
            </a:r>
            <a:endParaRPr lang="en-US" dirty="0">
              <a:cs typeface="Calibri"/>
            </a:endParaRPr>
          </a:p>
          <a:p>
            <a:r>
              <a:rPr lang="en-US"/>
              <a:t>**1. Coordinating Users and Hardware:**</a:t>
            </a:r>
          </a:p>
          <a:p>
            <a:r>
              <a:rPr lang="en-US"/>
              <a:t>- The OS acts as an intermediary between users and the computer's hardware components.</a:t>
            </a:r>
          </a:p>
          <a:p>
            <a:r>
              <a:rPr lang="en-US" dirty="0"/>
              <a:t>- It manages user authentication, ensuring that authorized users can access the system while maintaining security.</a:t>
            </a:r>
          </a:p>
          <a:p>
            <a:r>
              <a:rPr lang="en-US" dirty="0"/>
              <a:t>- The OS also handles user interfaces, allowing users to interact with the computer through graphical user interfaces (GUIs) or command-line interfaces (CLIs).</a:t>
            </a:r>
          </a:p>
          <a:p>
            <a:r>
              <a:rPr lang="en-US" dirty="0"/>
              <a:t> </a:t>
            </a:r>
            <a:endParaRPr lang="en-US" dirty="0">
              <a:cs typeface="Calibri"/>
            </a:endParaRPr>
          </a:p>
          <a:p>
            <a:r>
              <a:rPr lang="en-US" dirty="0"/>
              <a:t>**2. Providing Environment for Software to Function:**</a:t>
            </a:r>
          </a:p>
          <a:p>
            <a:r>
              <a:rPr lang="en-US" dirty="0"/>
              <a:t>- The OS provides an environment in which software applications can execute and interact with hardware resources.</a:t>
            </a:r>
          </a:p>
          <a:p>
            <a:r>
              <a:rPr lang="en-US" dirty="0"/>
              <a:t>- It manages processes, allocating CPU time and memory to different programs to ensure smooth multitasking and efficient resource utilization.</a:t>
            </a:r>
          </a:p>
          <a:p>
            <a:r>
              <a:rPr lang="en-US" dirty="0"/>
              <a:t>- The OS creates an abstraction layer that isolates applications from the complexities of hardware, allowing software to be developed independently of specific hardware details.</a:t>
            </a:r>
          </a:p>
          <a:p>
            <a:r>
              <a:rPr lang="en-US" dirty="0"/>
              <a:t> </a:t>
            </a:r>
            <a:endParaRPr lang="en-US" dirty="0">
              <a:cs typeface="Calibri"/>
            </a:endParaRPr>
          </a:p>
          <a:p>
            <a:r>
              <a:rPr lang="en-US" dirty="0"/>
              <a:t>**3. Providing Structure for Data Management:**</a:t>
            </a:r>
          </a:p>
          <a:p>
            <a:r>
              <a:rPr lang="en-US" dirty="0"/>
              <a:t>- The OS manages file systems, allowing users and applications to organize and access data stored on various storage devices.</a:t>
            </a:r>
          </a:p>
          <a:p>
            <a:r>
              <a:rPr lang="en-US" dirty="0"/>
              <a:t>- It provides functions for file creation, deletion, reading, and writing, ensuring that data is organized, secure, and accessible to authorized users.</a:t>
            </a:r>
          </a:p>
          <a:p>
            <a:r>
              <a:rPr lang="en-US" dirty="0"/>
              <a:t> </a:t>
            </a:r>
            <a:endParaRPr lang="en-US" dirty="0">
              <a:cs typeface="Calibri"/>
            </a:endParaRPr>
          </a:p>
          <a:p>
            <a:r>
              <a:rPr lang="en-US" dirty="0"/>
              <a:t>**4. Monitoring System Health and Functionality:**</a:t>
            </a:r>
          </a:p>
          <a:p>
            <a:r>
              <a:rPr lang="en-US" dirty="0"/>
              <a:t>- The OS monitors system health and performance, checking for issues and anomalies that could affect the system's stability or efficiency.</a:t>
            </a:r>
          </a:p>
          <a:p>
            <a:r>
              <a:rPr lang="en-US" dirty="0"/>
              <a:t>- It provides diagnostic tools and system logs to help identify and troubleshoot problems.</a:t>
            </a:r>
          </a:p>
          <a:p>
            <a:r>
              <a:rPr lang="en-US" dirty="0"/>
              <a:t>- The OS also manages hardware errors and issues, often attempting to recover gracefully from errors without disrupting the entire system.</a:t>
            </a:r>
          </a:p>
          <a:p>
            <a:r>
              <a:rPr lang="en-US" dirty="0"/>
              <a:t> </a:t>
            </a:r>
            <a:endParaRPr lang="en-US" dirty="0">
              <a:cs typeface="Calibri"/>
            </a:endParaRPr>
          </a:p>
          <a:p>
            <a:r>
              <a:rPr lang="en-US" dirty="0"/>
              <a:t>**5. Managing Hardware Resources:**</a:t>
            </a:r>
          </a:p>
          <a:p>
            <a:r>
              <a:rPr lang="en-US" dirty="0"/>
              <a:t>- The OS manages hardware components like central processing units (CPUs), memory, input/output devices, and storage devices.</a:t>
            </a:r>
          </a:p>
          <a:p>
            <a:r>
              <a:rPr lang="en-US" dirty="0"/>
              <a:t>- It allocates resources to different processes and applications based on priority and demand, optimizing overall system performance.</a:t>
            </a:r>
          </a:p>
          <a:p>
            <a:r>
              <a:rPr lang="en-US" dirty="0"/>
              <a:t>- The OS also handles hardware interactions, including device drivers that allow the OS to communicate with and control various hardware devices.</a:t>
            </a:r>
          </a:p>
          <a:p>
            <a:r>
              <a:rPr lang="en-US" dirty="0"/>
              <a:t> </a:t>
            </a:r>
            <a:endParaRPr lang="en-US" dirty="0">
              <a:cs typeface="Calibri"/>
            </a:endParaRPr>
          </a:p>
          <a:p>
            <a:r>
              <a:rPr lang="en-US" dirty="0"/>
              <a:t>**6. Providing Security and Access Control:**</a:t>
            </a:r>
          </a:p>
          <a:p>
            <a:r>
              <a:rPr lang="en-US" dirty="0"/>
              <a:t>- The OS enforces access control mechanisms to protect data and resources from unauthorized access.</a:t>
            </a:r>
          </a:p>
          <a:p>
            <a:r>
              <a:rPr lang="en-US" dirty="0"/>
              <a:t>- It implements user permissions, authentication, and encryption to ensure data security and privacy.</a:t>
            </a:r>
          </a:p>
          <a:p>
            <a:r>
              <a:rPr lang="en-US" dirty="0"/>
              <a:t>- The OS also manages firewall settings, antivirus software, and other security features to defend against threats.</a:t>
            </a:r>
          </a:p>
          <a:p>
            <a:r>
              <a:rPr lang="en-US" dirty="0"/>
              <a:t> </a:t>
            </a:r>
            <a:endParaRPr lang="en-US" dirty="0">
              <a:cs typeface="Calibri"/>
            </a:endParaRPr>
          </a:p>
          <a:p>
            <a:r>
              <a:rPr lang="en-US" dirty="0"/>
              <a:t>**7. Managing Networking and Connectivity:**</a:t>
            </a:r>
          </a:p>
          <a:p>
            <a:r>
              <a:rPr lang="en-US" dirty="0"/>
              <a:t>- In modern computing environments, the OS often manages network connections, allowing users and applications to connect to the internet and other devices.</a:t>
            </a:r>
          </a:p>
          <a:p>
            <a:r>
              <a:rPr lang="en-US" dirty="0"/>
              <a:t>- It handles network protocols, IP addresses, and network configuration settings to facilitate communication.</a:t>
            </a:r>
          </a:p>
          <a:p>
            <a:r>
              <a:rPr lang="en-US" dirty="0"/>
              <a:t> </a:t>
            </a:r>
            <a:endParaRPr lang="en-US" dirty="0">
              <a:cs typeface="Calibri"/>
            </a:endParaRPr>
          </a:p>
          <a:p>
            <a:r>
              <a:rPr lang="en-US" dirty="0"/>
              <a:t>**8. Providing User Interfaces:**</a:t>
            </a:r>
          </a:p>
          <a:p>
            <a:r>
              <a:rPr lang="en-US" dirty="0"/>
              <a:t>- The OS offers user interfaces that enable users to interact with the computer system. This includes graphical interfaces, command-line interfaces, and touch-based interfaces in the case of mobile devices.</a:t>
            </a:r>
          </a:p>
          <a:p>
            <a:r>
              <a:rPr lang="en-US" dirty="0"/>
              <a:t> </a:t>
            </a:r>
            <a:endParaRPr lang="en-US" dirty="0">
              <a:cs typeface="Calibri"/>
            </a:endParaRPr>
          </a:p>
          <a:p>
            <a:r>
              <a:rPr lang="en-US" dirty="0"/>
              <a:t>In summary, the core functions of an operating system are multifaceted and encompass a wide range of tasks, from managing hardware resources to providing an environment for software execution, ensuring data integrity, and safeguarding system security. These functions collectively create the foundation that allows modern computer systems to operate efficiently and effectively.</a:t>
            </a:r>
          </a:p>
        </p:txBody>
      </p:sp>
      <p:sp>
        <p:nvSpPr>
          <p:cNvPr id="4" name="Slide Number Placeholder 3"/>
          <p:cNvSpPr>
            <a:spLocks noGrp="1"/>
          </p:cNvSpPr>
          <p:nvPr>
            <p:ph type="sldNum" sz="quarter" idx="5"/>
          </p:nvPr>
        </p:nvSpPr>
        <p:spPr/>
        <p:txBody>
          <a:bodyPr/>
          <a:lstStyle/>
          <a:p>
            <a:fld id="{6D5540E0-A613-4087-86B8-AF1BB0E11693}" type="slidenum">
              <a:rPr lang="en-US" smtClean="0"/>
              <a:t>6</a:t>
            </a:fld>
            <a:endParaRPr lang="en-US"/>
          </a:p>
        </p:txBody>
      </p:sp>
    </p:spTree>
    <p:extLst>
      <p:ext uri="{BB962C8B-B14F-4D97-AF65-F5344CB8AC3E}">
        <p14:creationId xmlns:p14="http://schemas.microsoft.com/office/powerpoint/2010/main" val="351931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terms represent different categories of operating systems that cater to various computing needs and platforms. Let's explore each category in more detail:</a:t>
            </a:r>
          </a:p>
          <a:p>
            <a:r>
              <a:rPr lang="en-US" dirty="0"/>
              <a:t> </a:t>
            </a:r>
            <a:endParaRPr lang="en-US" dirty="0">
              <a:cs typeface="Calibri"/>
            </a:endParaRPr>
          </a:p>
          <a:p>
            <a:r>
              <a:rPr lang="en-US"/>
              <a:t>**Workstation:**</a:t>
            </a:r>
          </a:p>
          <a:p>
            <a:r>
              <a:rPr lang="en-US"/>
              <a:t>- Workstation operating systems are optimized for high-performance tasks like graphic design, video editing, and scientific simulations.</a:t>
            </a:r>
          </a:p>
          <a:p>
            <a:r>
              <a:rPr lang="en-US" dirty="0"/>
              <a:t>- Examples include Linux distributions like Ubuntu Studio, macOS for Apple workstations, and Windows 10 Pro for PCs.</a:t>
            </a:r>
          </a:p>
          <a:p>
            <a:r>
              <a:rPr lang="en-US" dirty="0"/>
              <a:t> </a:t>
            </a:r>
            <a:endParaRPr lang="en-US" dirty="0">
              <a:cs typeface="Calibri"/>
            </a:endParaRPr>
          </a:p>
          <a:p>
            <a:r>
              <a:rPr lang="en-US" dirty="0"/>
              <a:t>**Linux:**</a:t>
            </a:r>
            <a:endParaRPr lang="en-US" dirty="0">
              <a:cs typeface="Calibri"/>
            </a:endParaRPr>
          </a:p>
          <a:p>
            <a:r>
              <a:rPr lang="en-US" dirty="0"/>
              <a:t>- Linux is an open-source operating system kernel that forms the basis of numerous distributions (distros).</a:t>
            </a:r>
          </a:p>
          <a:p>
            <a:r>
              <a:rPr lang="en-US" dirty="0"/>
              <a:t>- Popular Linux distros include Ubuntu, Fedora, and Debian, each offering its own user interface and software ecosystem.</a:t>
            </a:r>
          </a:p>
          <a:p>
            <a:r>
              <a:rPr lang="en-US" dirty="0"/>
              <a:t> </a:t>
            </a:r>
            <a:endParaRPr lang="en-US" dirty="0">
              <a:cs typeface="Calibri"/>
            </a:endParaRPr>
          </a:p>
          <a:p>
            <a:r>
              <a:rPr lang="en-US" dirty="0"/>
              <a:t>**Mac OS:**</a:t>
            </a:r>
            <a:endParaRPr lang="en-US" dirty="0">
              <a:cs typeface="Calibri"/>
            </a:endParaRPr>
          </a:p>
          <a:p>
            <a:r>
              <a:rPr lang="en-US" dirty="0"/>
              <a:t>- Mac OS is the operating system developed by Apple for its Mac computers.</a:t>
            </a:r>
          </a:p>
          <a:p>
            <a:r>
              <a:rPr lang="en-US" dirty="0"/>
              <a:t>- It provides a unique user experience and integrates seamlessly with Apple hardware and software.</a:t>
            </a:r>
          </a:p>
          <a:p>
            <a:r>
              <a:rPr lang="en-US" dirty="0"/>
              <a:t> </a:t>
            </a:r>
            <a:endParaRPr lang="en-US" dirty="0">
              <a:cs typeface="Calibri"/>
            </a:endParaRPr>
          </a:p>
          <a:p>
            <a:r>
              <a:rPr lang="en-US" dirty="0"/>
              <a:t>**Windows:**</a:t>
            </a:r>
            <a:endParaRPr lang="en-US" dirty="0">
              <a:cs typeface="Calibri"/>
            </a:endParaRPr>
          </a:p>
          <a:p>
            <a:r>
              <a:rPr lang="en-US" dirty="0"/>
              <a:t>- Windows is Microsoft's operating system for personal computers.</a:t>
            </a:r>
          </a:p>
          <a:p>
            <a:r>
              <a:rPr lang="en-US" dirty="0"/>
              <a:t>- Windows versions like Windows 10 provide a wide range of functionalities and support for various applications.</a:t>
            </a:r>
          </a:p>
          <a:p>
            <a:r>
              <a:rPr lang="en-US" dirty="0"/>
              <a:t> </a:t>
            </a:r>
            <a:endParaRPr lang="en-US" dirty="0">
              <a:cs typeface="Calibri"/>
            </a:endParaRPr>
          </a:p>
          <a:p>
            <a:r>
              <a:rPr lang="en-US" dirty="0"/>
              <a:t>**Chrome OS:**</a:t>
            </a:r>
            <a:endParaRPr lang="en-US" dirty="0">
              <a:cs typeface="Calibri"/>
            </a:endParaRPr>
          </a:p>
          <a:p>
            <a:r>
              <a:rPr lang="en-US" dirty="0"/>
              <a:t>- Chrome OS is designed by Google and primarily runs on Chromebooks.</a:t>
            </a:r>
          </a:p>
          <a:p>
            <a:r>
              <a:rPr lang="en-US" dirty="0"/>
              <a:t>- It's optimized for web-based activities and relies heavily on cloud services and online applications.</a:t>
            </a:r>
          </a:p>
          <a:p>
            <a:r>
              <a:rPr lang="en-US" dirty="0"/>
              <a:t> </a:t>
            </a:r>
            <a:endParaRPr lang="en-US" dirty="0">
              <a:cs typeface="Calibri"/>
            </a:endParaRPr>
          </a:p>
          <a:p>
            <a:r>
              <a:rPr lang="en-US" dirty="0"/>
              <a:t>**Server:**</a:t>
            </a:r>
            <a:endParaRPr lang="en-US" dirty="0">
              <a:cs typeface="Calibri"/>
            </a:endParaRPr>
          </a:p>
          <a:p>
            <a:r>
              <a:rPr lang="en-US" dirty="0"/>
              <a:t>- Server operating systems are designed to manage and serve resources, applications, and services to other devices over a network.</a:t>
            </a:r>
          </a:p>
          <a:p>
            <a:r>
              <a:rPr lang="en-US" dirty="0"/>
              <a:t>- Linux-based servers (Ubuntu Server, CentOS), macOS-based servers, and Windows Server are common examples.</a:t>
            </a:r>
          </a:p>
          <a:p>
            <a:r>
              <a:rPr lang="en-US" dirty="0"/>
              <a:t> </a:t>
            </a:r>
            <a:endParaRPr lang="en-US" dirty="0">
              <a:cs typeface="Calibri"/>
            </a:endParaRPr>
          </a:p>
          <a:p>
            <a:r>
              <a:rPr lang="en-US" dirty="0"/>
              <a:t>**Mobile:**</a:t>
            </a:r>
          </a:p>
          <a:p>
            <a:r>
              <a:rPr lang="en-US" dirty="0"/>
              <a:t>- Mobile operating systems power smartphones and tablets, providing user interfaces optimized for touchscreens.</a:t>
            </a:r>
          </a:p>
          <a:p>
            <a:r>
              <a:rPr lang="en-US" dirty="0"/>
              <a:t>- Apple iOS powers iPhones and iPads, Android is used by many smartphone manufacturers, and Windows Mobile is developed by Microsoft.</a:t>
            </a:r>
          </a:p>
          <a:p>
            <a:r>
              <a:rPr lang="en-US" dirty="0"/>
              <a:t> </a:t>
            </a:r>
            <a:endParaRPr lang="en-US" dirty="0">
              <a:cs typeface="Calibri"/>
            </a:endParaRPr>
          </a:p>
          <a:p>
            <a:r>
              <a:rPr lang="en-US" dirty="0"/>
              <a:t>**Virtual:**</a:t>
            </a:r>
          </a:p>
          <a:p>
            <a:r>
              <a:rPr lang="en-US" dirty="0"/>
              <a:t>- Virtual operating systems are designed to run within a virtualized environment, allowing multiple operating systems to coexist on a single physical machine.</a:t>
            </a:r>
          </a:p>
          <a:p>
            <a:r>
              <a:rPr lang="en-US" dirty="0"/>
              <a:t>- Examples include virtual machines running on software like VMware or VirtualBox.</a:t>
            </a:r>
          </a:p>
          <a:p>
            <a:r>
              <a:rPr lang="en-US" dirty="0"/>
              <a:t> </a:t>
            </a:r>
            <a:endParaRPr lang="en-US" dirty="0">
              <a:cs typeface="Calibri"/>
            </a:endParaRPr>
          </a:p>
          <a:p>
            <a:r>
              <a:rPr lang="en-US" dirty="0"/>
              <a:t>**Embedded:**</a:t>
            </a:r>
          </a:p>
          <a:p>
            <a:r>
              <a:rPr lang="en-US" dirty="0"/>
              <a:t>- Embedded operating systems are designed for specific devices with limited computing resources.</a:t>
            </a:r>
          </a:p>
          <a:p>
            <a:r>
              <a:rPr lang="en-US" dirty="0"/>
              <a:t>- They power devices like smart TVs, routers, IoT devices, and industrial machinery.</a:t>
            </a:r>
          </a:p>
          <a:p>
            <a:r>
              <a:rPr lang="en-US" dirty="0"/>
              <a:t> </a:t>
            </a:r>
            <a:endParaRPr lang="en-US" dirty="0">
              <a:cs typeface="Calibri"/>
            </a:endParaRPr>
          </a:p>
          <a:p>
            <a:r>
              <a:rPr lang="en-US" dirty="0"/>
              <a:t>Each of these operating systems serves a unique purpose and is tailored to specific platforms and requirements, contributing to the diverse computing landscape we have today.</a:t>
            </a:r>
          </a:p>
        </p:txBody>
      </p:sp>
      <p:sp>
        <p:nvSpPr>
          <p:cNvPr id="4" name="Slide Number Placeholder 3"/>
          <p:cNvSpPr>
            <a:spLocks noGrp="1"/>
          </p:cNvSpPr>
          <p:nvPr>
            <p:ph type="sldNum" sz="quarter" idx="5"/>
          </p:nvPr>
        </p:nvSpPr>
        <p:spPr/>
        <p:txBody>
          <a:bodyPr/>
          <a:lstStyle/>
          <a:p>
            <a:fld id="{6D5540E0-A613-4087-86B8-AF1BB0E11693}" type="slidenum">
              <a:rPr lang="en-US" smtClean="0"/>
              <a:t>7</a:t>
            </a:fld>
            <a:endParaRPr lang="en-US"/>
          </a:p>
        </p:txBody>
      </p:sp>
    </p:spTree>
    <p:extLst>
      <p:ext uri="{BB962C8B-B14F-4D97-AF65-F5344CB8AC3E}">
        <p14:creationId xmlns:p14="http://schemas.microsoft.com/office/powerpoint/2010/main" val="1581814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Linux: Linux is a free, open-source operating system based on the UNIX operating system. </a:t>
            </a:r>
          </a:p>
          <a:p>
            <a:endParaRPr lang="en-US" dirty="0">
              <a:cs typeface="Calibri"/>
            </a:endParaRPr>
          </a:p>
          <a:p>
            <a:r>
              <a:rPr lang="en-US"/>
              <a:t>**Linux: A Brief Overview**</a:t>
            </a:r>
          </a:p>
          <a:p>
            <a:r>
              <a:rPr lang="en-US" dirty="0"/>
              <a:t> </a:t>
            </a:r>
            <a:endParaRPr lang="en-US" dirty="0">
              <a:cs typeface="Calibri"/>
            </a:endParaRPr>
          </a:p>
          <a:p>
            <a:r>
              <a:rPr lang="en-US"/>
              <a:t>Developed in 1991 by Linus Torvalds, Linux is an open-source operating system kernel that has evolved into a powerful and versatile ecosystem. Let's delve into the details of Linux's history, characteristics, and applications:</a:t>
            </a:r>
          </a:p>
          <a:p>
            <a:r>
              <a:rPr lang="en-US" dirty="0"/>
              <a:t> </a:t>
            </a:r>
            <a:endParaRPr lang="en-US" dirty="0">
              <a:cs typeface="Calibri"/>
            </a:endParaRPr>
          </a:p>
          <a:p>
            <a:r>
              <a:rPr lang="en-US"/>
              <a:t>**Historical Context:**</a:t>
            </a:r>
          </a:p>
          <a:p>
            <a:r>
              <a:rPr lang="en-US"/>
              <a:t>- Linux originated as a personal project by Linus Torvalds, a Finnish computer science student, who aimed to create a free and open-source operating system kernel.</a:t>
            </a:r>
          </a:p>
          <a:p>
            <a:r>
              <a:rPr lang="en-US"/>
              <a:t>- Linus released the first version of the Linux kernel in 1991, which marked the beginning of the Linux ecosystem's development.</a:t>
            </a:r>
          </a:p>
          <a:p>
            <a:r>
              <a:rPr lang="en-US" dirty="0"/>
              <a:t> </a:t>
            </a:r>
            <a:endParaRPr lang="en-US" dirty="0">
              <a:cs typeface="Calibri"/>
            </a:endParaRPr>
          </a:p>
          <a:p>
            <a:r>
              <a:rPr lang="en-US"/>
              <a:t>**Open Source Philosophy:**</a:t>
            </a:r>
          </a:p>
          <a:p>
            <a:r>
              <a:rPr lang="en-US"/>
              <a:t>- Linux embodies the open-source philosophy, allowing anyone to view, modify, and distribute its source code.</a:t>
            </a:r>
          </a:p>
          <a:p>
            <a:r>
              <a:rPr lang="en-US"/>
              <a:t>- The open-source nature of Linux encourages collaboration and contributions from a global community of developers, resulting in continuous improvements and innovation.</a:t>
            </a:r>
          </a:p>
          <a:p>
            <a:r>
              <a:rPr lang="en-US" dirty="0"/>
              <a:t> </a:t>
            </a:r>
            <a:endParaRPr lang="en-US" dirty="0">
              <a:cs typeface="Calibri"/>
            </a:endParaRPr>
          </a:p>
          <a:p>
            <a:r>
              <a:rPr lang="en-US"/>
              <a:t>**Diverse Versions (Distributions):**</a:t>
            </a:r>
          </a:p>
          <a:p>
            <a:r>
              <a:rPr lang="en-US"/>
              <a:t>- Linux is not just an operating system but a kernel that serves as the foundation for various operating system distributions (distros).</a:t>
            </a:r>
          </a:p>
          <a:p>
            <a:r>
              <a:rPr lang="en-US"/>
              <a:t>- Each Linux distribution includes the Linux kernel along with a selection of software packages, user interfaces, and system management tools.</a:t>
            </a:r>
          </a:p>
          <a:p>
            <a:r>
              <a:rPr lang="en-US"/>
              <a:t>- Popular Linux distributions include Ubuntu, Fedora, Debian, CentOS, and more, catering to different user preferences and use cases.</a:t>
            </a:r>
          </a:p>
          <a:p>
            <a:r>
              <a:rPr lang="en-US" dirty="0"/>
              <a:t> </a:t>
            </a:r>
            <a:endParaRPr lang="en-US" dirty="0">
              <a:cs typeface="Calibri"/>
            </a:endParaRPr>
          </a:p>
          <a:p>
            <a:r>
              <a:rPr lang="en-US"/>
              <a:t>**Usage on Workstations:**</a:t>
            </a:r>
          </a:p>
          <a:p>
            <a:r>
              <a:rPr lang="en-US"/>
              <a:t>- While Linux is less common on traditional workstations compared to Windows and macOS, it has gained popularity among developers, researchers, and individuals who value customization and control.</a:t>
            </a:r>
          </a:p>
          <a:p>
            <a:r>
              <a:rPr lang="en-US"/>
              <a:t>- Linux provides a wide array of desktop environments (such as GNOME, KDE, and XFCE) that offer unique user interfaces and experiences.</a:t>
            </a:r>
          </a:p>
          <a:p>
            <a:r>
              <a:rPr lang="en-US" dirty="0"/>
              <a:t> </a:t>
            </a:r>
            <a:endParaRPr lang="en-US" dirty="0">
              <a:cs typeface="Calibri"/>
            </a:endParaRPr>
          </a:p>
          <a:p>
            <a:r>
              <a:rPr lang="en-US"/>
              <a:t>**Prominence on Servers:**</a:t>
            </a:r>
          </a:p>
          <a:p>
            <a:r>
              <a:rPr lang="en-US"/>
              <a:t>- Linux has a significant presence in server environments, powering a substantial portion of web servers, data centers, cloud infrastructure, and supercomputers.</a:t>
            </a:r>
          </a:p>
          <a:p>
            <a:r>
              <a:rPr lang="en-US" dirty="0"/>
              <a:t>- Its stability, security features, and ability to be tailored to specific server needs have contributed to its popularity in server-centric applications.</a:t>
            </a:r>
            <a:endParaRPr lang="en-US" dirty="0">
              <a:cs typeface="Calibri"/>
            </a:endParaRPr>
          </a:p>
          <a:p>
            <a:r>
              <a:rPr lang="en-US" dirty="0"/>
              <a:t> </a:t>
            </a:r>
            <a:endParaRPr lang="en-US" dirty="0">
              <a:cs typeface="Calibri"/>
            </a:endParaRPr>
          </a:p>
          <a:p>
            <a:r>
              <a:rPr lang="en-US" dirty="0"/>
              <a:t>**Community and Contributions:**</a:t>
            </a:r>
            <a:endParaRPr lang="en-US" dirty="0">
              <a:cs typeface="Calibri"/>
            </a:endParaRPr>
          </a:p>
          <a:p>
            <a:r>
              <a:rPr lang="en-US" dirty="0"/>
              <a:t>- The Linux community is characterized by its collaborative spirit and dedication to improving the operating system.</a:t>
            </a:r>
            <a:endParaRPr lang="en-US" dirty="0">
              <a:cs typeface="Calibri"/>
            </a:endParaRPr>
          </a:p>
          <a:p>
            <a:r>
              <a:rPr lang="en-US" dirty="0"/>
              <a:t>- Developers, users, and organizations contribute to various aspects of Linux, from coding and testing to documentation and support.</a:t>
            </a:r>
            <a:endParaRPr lang="en-US" dirty="0">
              <a:cs typeface="Calibri"/>
            </a:endParaRPr>
          </a:p>
          <a:p>
            <a:r>
              <a:rPr lang="en-US" dirty="0"/>
              <a:t> </a:t>
            </a:r>
            <a:endParaRPr lang="en-US" dirty="0">
              <a:cs typeface="Calibri"/>
            </a:endParaRPr>
          </a:p>
          <a:p>
            <a:r>
              <a:rPr lang="en-US" dirty="0"/>
              <a:t>**Security and Stability:**</a:t>
            </a:r>
            <a:endParaRPr lang="en-US" dirty="0">
              <a:cs typeface="Calibri"/>
            </a:endParaRPr>
          </a:p>
          <a:p>
            <a:r>
              <a:rPr lang="en-US" dirty="0"/>
              <a:t>- Linux is known for its robust security features, with its open-source nature allowing for swift identification and resolution of security vulnerabilities.</a:t>
            </a:r>
            <a:endParaRPr lang="en-US" dirty="0">
              <a:cs typeface="Calibri"/>
            </a:endParaRPr>
          </a:p>
          <a:p>
            <a:r>
              <a:rPr lang="en-US" dirty="0"/>
              <a:t>- Its Unix-like architecture and permission system contribute to enhanced security and control over system resources.</a:t>
            </a:r>
            <a:endParaRPr lang="en-US" dirty="0">
              <a:cs typeface="Calibri"/>
            </a:endParaRPr>
          </a:p>
          <a:p>
            <a:r>
              <a:rPr lang="en-US" dirty="0"/>
              <a:t> </a:t>
            </a:r>
            <a:endParaRPr lang="en-US" dirty="0">
              <a:cs typeface="Calibri"/>
            </a:endParaRPr>
          </a:p>
          <a:p>
            <a:r>
              <a:rPr lang="en-US" dirty="0"/>
              <a:t>**Conclusion:**</a:t>
            </a:r>
            <a:endParaRPr lang="en-US" dirty="0">
              <a:cs typeface="Calibri"/>
            </a:endParaRPr>
          </a:p>
          <a:p>
            <a:r>
              <a:rPr lang="en-US" dirty="0"/>
              <a:t>Linux's journey from its inception in 1991 to becoming a versatile and influential operating system reflects the power of open-source development and collaborative innovation. While it might not be as prevalent on workstations as some other operating systems, its impact on servers, embedded systems, supercomputing, and software development is undeniable. Linux continues to evolve and adapt to the ever-changing landscape of technology, driven by a vibrant and passionate community.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8</a:t>
            </a:fld>
            <a:endParaRPr lang="en-US"/>
          </a:p>
        </p:txBody>
      </p:sp>
    </p:spTree>
    <p:extLst>
      <p:ext uri="{BB962C8B-B14F-4D97-AF65-F5344CB8AC3E}">
        <p14:creationId xmlns:p14="http://schemas.microsoft.com/office/powerpoint/2010/main" val="2420323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**macOS: Evolution of Apple's Operating System**</a:t>
            </a:r>
          </a:p>
          <a:p>
            <a:r>
              <a:rPr lang="en-US" dirty="0"/>
              <a:t> </a:t>
            </a:r>
            <a:endParaRPr lang="en-US" dirty="0">
              <a:cs typeface="Calibri"/>
            </a:endParaRPr>
          </a:p>
          <a:p>
            <a:r>
              <a:rPr lang="en-US"/>
              <a:t>macOS, developed by Apple Inc., has a rich history that spans decades. From its early beginnings to its current state, macOS has undergone significant transformations. Let's explore the journey and characteristics of this operating system:</a:t>
            </a:r>
          </a:p>
          <a:p>
            <a:r>
              <a:rPr lang="en-US" dirty="0"/>
              <a:t> </a:t>
            </a:r>
            <a:endParaRPr lang="en-US" dirty="0">
              <a:cs typeface="Calibri"/>
            </a:endParaRPr>
          </a:p>
          <a:p>
            <a:r>
              <a:rPr lang="en-US"/>
              <a:t>**Introduction and Early Stages:**</a:t>
            </a:r>
          </a:p>
          <a:p>
            <a:r>
              <a:rPr lang="en-US"/>
              <a:t>- macOS was initially introduced in 1984 under the name "System Software" for the Apple Macintosh.</a:t>
            </a:r>
          </a:p>
          <a:p>
            <a:r>
              <a:rPr lang="en-US"/>
              <a:t>- It marked a significant milestone by bringing the graphical user interface (GUI) to the mainstream, making personal computing more accessible and intuitive.</a:t>
            </a:r>
          </a:p>
          <a:p>
            <a:r>
              <a:rPr lang="en-US" dirty="0"/>
              <a:t> </a:t>
            </a:r>
            <a:endParaRPr lang="en-US" dirty="0">
              <a:cs typeface="Calibri"/>
            </a:endParaRPr>
          </a:p>
          <a:p>
            <a:r>
              <a:rPr lang="en-US"/>
              <a:t>**Transition to Modern macOS:**</a:t>
            </a:r>
          </a:p>
          <a:p>
            <a:r>
              <a:rPr lang="en-US" dirty="0"/>
              <a:t>- The journey of macOS continued through various iterations, including System 7, Mac OS 8, Mac OS 9, and Mac OS X.</a:t>
            </a:r>
          </a:p>
          <a:p>
            <a:r>
              <a:rPr lang="en-US" dirty="0"/>
              <a:t>- Mac OS X, introduced in 2001, was a pivotal release that brought Unix-based architecture and advanced features to Apple's operating system.</a:t>
            </a:r>
          </a:p>
          <a:p>
            <a:r>
              <a:rPr lang="en-US" dirty="0"/>
              <a:t> </a:t>
            </a:r>
            <a:endParaRPr lang="en-US" dirty="0">
              <a:cs typeface="Calibri"/>
            </a:endParaRPr>
          </a:p>
          <a:p>
            <a:r>
              <a:rPr lang="en-US" dirty="0"/>
              <a:t>**Naming Convention:**</a:t>
            </a:r>
            <a:endParaRPr lang="en-US" dirty="0">
              <a:cs typeface="Calibri"/>
            </a:endParaRPr>
          </a:p>
          <a:p>
            <a:r>
              <a:rPr lang="en-US" dirty="0"/>
              <a:t>- Mac OS X evolved into macOS with the release of macOS Sierra in 2016.</a:t>
            </a:r>
          </a:p>
          <a:p>
            <a:r>
              <a:rPr lang="en-US" dirty="0"/>
              <a:t>- The naming convention for macOS versions shifted from big cats (e.g., Leopard, Snow Leopard) to locations in California, reflecting the company's heritage and its California roots.</a:t>
            </a:r>
          </a:p>
          <a:p>
            <a:r>
              <a:rPr lang="en-US" dirty="0"/>
              <a:t> </a:t>
            </a:r>
            <a:endParaRPr lang="en-US" dirty="0">
              <a:cs typeface="Calibri"/>
            </a:endParaRPr>
          </a:p>
          <a:p>
            <a:r>
              <a:rPr lang="en-US" dirty="0"/>
              <a:t>**Proprietary Nature:**</a:t>
            </a:r>
          </a:p>
          <a:p>
            <a:r>
              <a:rPr lang="en-US" dirty="0"/>
              <a:t>- macOS is exclusively designed for and tightly integrated with Apple hardware, such as Mac desktops and laptops.</a:t>
            </a:r>
          </a:p>
          <a:p>
            <a:r>
              <a:rPr lang="en-US" dirty="0"/>
              <a:t>- Apple's control over both the hardware and software aspects of its ecosystem contributes to a cohesive and optimized user experience.</a:t>
            </a:r>
          </a:p>
          <a:p>
            <a:r>
              <a:rPr lang="en-US" dirty="0"/>
              <a:t> </a:t>
            </a:r>
            <a:endParaRPr lang="en-US" dirty="0">
              <a:cs typeface="Calibri"/>
            </a:endParaRPr>
          </a:p>
          <a:p>
            <a:r>
              <a:rPr lang="en-US" dirty="0"/>
              <a:t>**Loyal User Base:**</a:t>
            </a:r>
          </a:p>
          <a:p>
            <a:r>
              <a:rPr lang="en-US" dirty="0"/>
              <a:t>- macOS has cultivated a dedicated and loyal user base over the years.</a:t>
            </a:r>
          </a:p>
          <a:p>
            <a:r>
              <a:rPr lang="en-US" dirty="0"/>
              <a:t>- Apple's focus on design, user experience, and integration across devices has resonated with users seeking a seamless and elegant computing environment.</a:t>
            </a:r>
          </a:p>
          <a:p>
            <a:r>
              <a:rPr lang="en-US" dirty="0"/>
              <a:t> </a:t>
            </a:r>
            <a:endParaRPr lang="en-US" dirty="0">
              <a:cs typeface="Calibri"/>
            </a:endParaRPr>
          </a:p>
          <a:p>
            <a:r>
              <a:rPr lang="en-US" dirty="0"/>
              <a:t>**Graphics and Creative Capabilities:**</a:t>
            </a:r>
          </a:p>
          <a:p>
            <a:r>
              <a:rPr lang="en-US" dirty="0"/>
              <a:t>- macOS is renowned for its capabilities in graphic design, media production, and creative tasks.</a:t>
            </a:r>
          </a:p>
          <a:p>
            <a:r>
              <a:rPr lang="en-US" dirty="0"/>
              <a:t>- Apple's emphasis on color accuracy, display quality, and tools like Final Cut Pro and Logic Pro has made macOS a preferred platform for professionals in the creative industries.</a:t>
            </a:r>
          </a:p>
          <a:p>
            <a:r>
              <a:rPr lang="en-US" dirty="0"/>
              <a:t> </a:t>
            </a:r>
            <a:endParaRPr lang="en-US" dirty="0">
              <a:cs typeface="Calibri"/>
            </a:endParaRPr>
          </a:p>
          <a:p>
            <a:r>
              <a:rPr lang="en-US" dirty="0"/>
              <a:t>**Stability and User Experience:**</a:t>
            </a:r>
          </a:p>
          <a:p>
            <a:r>
              <a:rPr lang="en-US" dirty="0"/>
              <a:t>- Apple's control over the hardware and software ecosystem contributes to the stability and reliability of macOS.</a:t>
            </a:r>
          </a:p>
          <a:p>
            <a:r>
              <a:rPr lang="en-US" dirty="0"/>
              <a:t>- macOS is known for its user-friendly interface, consistent design language, and attention to detail.</a:t>
            </a:r>
          </a:p>
          <a:p>
            <a:r>
              <a:rPr lang="en-US" dirty="0"/>
              <a:t> </a:t>
            </a:r>
            <a:endParaRPr lang="en-US" dirty="0">
              <a:cs typeface="Calibri"/>
            </a:endParaRPr>
          </a:p>
          <a:p>
            <a:r>
              <a:rPr lang="en-US" dirty="0"/>
              <a:t>**App Ecosystem:**</a:t>
            </a:r>
          </a:p>
          <a:p>
            <a:r>
              <a:rPr lang="en-US" dirty="0"/>
              <a:t>- The macOS App Store offers a wide range of applications, including productivity tools, creative software, and utilities.</a:t>
            </a:r>
          </a:p>
          <a:p>
            <a:r>
              <a:rPr lang="en-US" dirty="0"/>
              <a:t>- The store's curated approach ensures that apps meet certain quality and security standards.</a:t>
            </a:r>
          </a:p>
          <a:p>
            <a:r>
              <a:rPr lang="en-US" dirty="0"/>
              <a:t> </a:t>
            </a:r>
            <a:endParaRPr lang="en-US" dirty="0">
              <a:cs typeface="Calibri"/>
            </a:endParaRPr>
          </a:p>
          <a:p>
            <a:r>
              <a:rPr lang="en-US" dirty="0"/>
              <a:t>**Continual Evolution:**</a:t>
            </a:r>
          </a:p>
          <a:p>
            <a:r>
              <a:rPr lang="en-US" dirty="0"/>
              <a:t>- With each new release, macOS introduces new features, improvements, and optimizations, enhancing the user experience and keeping pace with technological advancements.</a:t>
            </a:r>
          </a:p>
          <a:p>
            <a:r>
              <a:rPr lang="en-US" dirty="0"/>
              <a:t> </a:t>
            </a:r>
            <a:endParaRPr lang="en-US" dirty="0">
              <a:cs typeface="Calibri"/>
            </a:endParaRPr>
          </a:p>
          <a:p>
            <a:r>
              <a:rPr lang="en-US" dirty="0"/>
              <a:t>**Conclusion:**</a:t>
            </a:r>
          </a:p>
          <a:p>
            <a:r>
              <a:rPr lang="en-US" dirty="0"/>
              <a:t>macOS, tracing its roots back to 1984, has evolved into a sophisticated and feature-rich operating system. Its focus on design aesthetics, user experience, creative capabilities, and tight integration with Apple's hardware ecosystem has garnered a loyal following. As technology continues to progress, macOS remains a symbol of Apple's commitment to innovation and user-centric computing.</a:t>
            </a:r>
          </a:p>
        </p:txBody>
      </p:sp>
      <p:sp>
        <p:nvSpPr>
          <p:cNvPr id="4" name="Slide Number Placeholder 3"/>
          <p:cNvSpPr>
            <a:spLocks noGrp="1"/>
          </p:cNvSpPr>
          <p:nvPr>
            <p:ph type="sldNum" sz="quarter" idx="5"/>
          </p:nvPr>
        </p:nvSpPr>
        <p:spPr/>
        <p:txBody>
          <a:bodyPr/>
          <a:lstStyle/>
          <a:p>
            <a:fld id="{6D5540E0-A613-4087-86B8-AF1BB0E11693}" type="slidenum">
              <a:rPr lang="en-US" smtClean="0"/>
              <a:t>9</a:t>
            </a:fld>
            <a:endParaRPr lang="en-US"/>
          </a:p>
        </p:txBody>
      </p:sp>
    </p:spTree>
    <p:extLst>
      <p:ext uri="{BB962C8B-B14F-4D97-AF65-F5344CB8AC3E}">
        <p14:creationId xmlns:p14="http://schemas.microsoft.com/office/powerpoint/2010/main" val="345383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dirty="0"/>
              <a:t>Click to edit Master title style</a:t>
            </a:r>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9/5/2023</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8181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9480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dirty="0"/>
              <a:t>Click to edit Master title style</a:t>
            </a:r>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8409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dirty="0"/>
              <a:t>Click to edit Master title style</a:t>
            </a:r>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7462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9566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96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3498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21301" y="6387910"/>
            <a:ext cx="990599" cy="228659"/>
          </a:xfrm>
        </p:spPr>
        <p:txBody>
          <a:bodyPr/>
          <a:lstStyle/>
          <a:p>
            <a:fld id="{1F1580A0-ED6C-4884-9FFE-87471827F59A}" type="datetimeFigureOut">
              <a:rPr lang="en-US" dirty="0"/>
              <a:t>9/5/2023</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5698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dirty="0"/>
              <a:t>Click to edit Master title style</a:t>
            </a:r>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9474D98-3273-47CE-B312-A00AAFA2779F}" type="datetimeFigureOut">
              <a:rPr lang="en-US" dirty="0"/>
              <a:t>9/5/2023</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2505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6993E9-CEF0-47B7-AEA6-AFACC79966BA}"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2738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4252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E62588-EC5C-453B-A942-AA1C7EFEEF33}"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7163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2D5D575-BDA5-4AAF-81DC-5D38C213A391}"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501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F9C5B0-21BA-48EA-B067-5E37072B4F18}" type="datetimeFigureOut">
              <a:rPr lang="en-US" dirty="0"/>
              <a:t>9/5/2023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79731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9/5/2023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179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2783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9162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9/5/2023</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dirty="0"/>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74092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freepngimg.com/png/68525-apple-network-icons-ios-computer-iphone-graphic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flickr.com/photos/incredibleguy/597955159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pubs.sciepub.com/automation/5/2/7/index.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hyperlink" Target="https://researchleap.com/selected-aspects-of-information-security-management-in-entities-performing-medical-activity/"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uperuser.com/questions/776131/user-account-control-keeps-popping-u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technofaq.org/posts/2020/03/investing-in-an-access-control-system-pros-and-con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uperuser.com/questions/102840/blank-icon-in-control-pane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htnovo.net/2019/03/ripristinare-task-manager-windows-10.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uperuser.com/questions/627192/windows-installer-service-could-not-be-start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uperuser.com/questions/502556/wifi-adapter-not-working-in-windows-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uperuser.com/questions/1066290/is-it-possible-to-take-any-os-iso-and-use-it-to-install-to-a-hard-drive-while-s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ursuit.unimelb.edu.au/articles/the-birth-of-the-computer-revolution"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rosarubicondior.blogspot.com/2013/03/plink.html"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freepngimg.com/png/69421-logo-distribution-ubuntu-unix-linux-hd-image-free-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255358" y="1241266"/>
            <a:ext cx="3401945" cy="3153753"/>
          </a:xfrm>
        </p:spPr>
        <p:txBody>
          <a:bodyPr>
            <a:normAutofit/>
          </a:bodyPr>
          <a:lstStyle/>
          <a:p>
            <a:r>
              <a:rPr lang="en-US" altLang="en-US" sz="3700" b="1">
                <a:solidFill>
                  <a:srgbClr val="EBEBEB"/>
                </a:solidFill>
              </a:rPr>
              <a:t>IT Fundamentals</a:t>
            </a:r>
            <a:br>
              <a:rPr lang="en-US" altLang="en-US" sz="3700" b="1">
                <a:solidFill>
                  <a:srgbClr val="EBEBEB"/>
                </a:solidFill>
              </a:rPr>
            </a:br>
            <a:endParaRPr lang="en-US" altLang="en-US" sz="3700" b="1">
              <a:solidFill>
                <a:srgbClr val="EBEBEB"/>
              </a:solidFill>
            </a:endParaRPr>
          </a:p>
        </p:txBody>
      </p:sp>
      <p:sp>
        <p:nvSpPr>
          <p:cNvPr id="2051" name="Rectangle 3"/>
          <p:cNvSpPr>
            <a:spLocks noGrp="1" noChangeArrowheads="1"/>
          </p:cNvSpPr>
          <p:nvPr>
            <p:ph type="subTitle" idx="1"/>
          </p:nvPr>
        </p:nvSpPr>
        <p:spPr>
          <a:xfrm>
            <a:off x="5255358" y="4591665"/>
            <a:ext cx="3401945" cy="1622322"/>
          </a:xfrm>
        </p:spPr>
        <p:txBody>
          <a:bodyPr>
            <a:normAutofit/>
          </a:bodyPr>
          <a:lstStyle/>
          <a:p>
            <a:r>
              <a:rPr lang="en-US" altLang="en-US" dirty="0">
                <a:solidFill>
                  <a:schemeClr val="bg1"/>
                </a:solidFill>
              </a:rPr>
              <a:t>Chapter 4:</a:t>
            </a:r>
          </a:p>
          <a:p>
            <a:r>
              <a:rPr lang="en-US" altLang="en-US" dirty="0">
                <a:solidFill>
                  <a:schemeClr val="bg1"/>
                </a:solidFill>
              </a:rPr>
              <a:t>Operating Systems</a:t>
            </a:r>
          </a:p>
        </p:txBody>
      </p:sp>
      <p:grpSp>
        <p:nvGrpSpPr>
          <p:cNvPr id="2056" name="Group 2055">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4838628" cy="6058999"/>
            <a:chOff x="423333" y="396837"/>
            <a:chExt cx="6451503" cy="6058999"/>
          </a:xfrm>
        </p:grpSpPr>
        <p:sp>
          <p:nvSpPr>
            <p:cNvPr id="2057" name="Rectangle 2056">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58"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59"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 name="Picture 2" descr="Logo, company name&#10;&#10;Description automatically generated">
            <a:extLst>
              <a:ext uri="{FF2B5EF4-FFF2-40B4-BE49-F238E27FC236}">
                <a16:creationId xmlns:a16="http://schemas.microsoft.com/office/drawing/2014/main" id="{2EE89DF3-40FF-0348-3784-C188EA7835AA}"/>
              </a:ext>
            </a:extLst>
          </p:cNvPr>
          <p:cNvPicPr>
            <a:picLocks noChangeAspect="1"/>
          </p:cNvPicPr>
          <p:nvPr/>
        </p:nvPicPr>
        <p:blipFill>
          <a:blip r:embed="rId3"/>
          <a:stretch>
            <a:fillRect/>
          </a:stretch>
        </p:blipFill>
        <p:spPr>
          <a:xfrm>
            <a:off x="832322" y="1565831"/>
            <a:ext cx="3737803" cy="3726337"/>
          </a:xfrm>
          <a:prstGeom prst="rect">
            <a:avLst/>
          </a:prstGeom>
        </p:spPr>
      </p:pic>
      <p:sp>
        <p:nvSpPr>
          <p:cNvPr id="3" name="TextBox 2">
            <a:extLst>
              <a:ext uri="{FF2B5EF4-FFF2-40B4-BE49-F238E27FC236}">
                <a16:creationId xmlns:a16="http://schemas.microsoft.com/office/drawing/2014/main" id="{5FDD399D-EE01-FA4A-62A6-1E16F2E9CF13}"/>
              </a:ext>
            </a:extLst>
          </p:cNvPr>
          <p:cNvSpPr txBox="1"/>
          <p:nvPr/>
        </p:nvSpPr>
        <p:spPr>
          <a:xfrm>
            <a:off x="1438382" y="706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Tree>
    <p:extLst>
      <p:ext uri="{BB962C8B-B14F-4D97-AF65-F5344CB8AC3E}">
        <p14:creationId xmlns:p14="http://schemas.microsoft.com/office/powerpoint/2010/main" val="256663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Windows</a:t>
            </a:r>
          </a:p>
        </p:txBody>
      </p:sp>
      <p:pic>
        <p:nvPicPr>
          <p:cNvPr id="4" name="Picture 4" descr="Windows Logo – PNG e Vetor – Download de Logo">
            <a:extLst>
              <a:ext uri="{FF2B5EF4-FFF2-40B4-BE49-F238E27FC236}">
                <a16:creationId xmlns:a16="http://schemas.microsoft.com/office/drawing/2014/main" id="{547C5AE6-7120-10B6-2508-B01E38735790}"/>
              </a:ext>
            </a:extLst>
          </p:cNvPr>
          <p:cNvPicPr>
            <a:picLocks noChangeAspect="1"/>
          </p:cNvPicPr>
          <p:nvPr/>
        </p:nvPicPr>
        <p:blipFill>
          <a:blip r:embed="rId3"/>
          <a:stretch>
            <a:fillRect/>
          </a:stretch>
        </p:blipFill>
        <p:spPr>
          <a:xfrm>
            <a:off x="959402" y="2775951"/>
            <a:ext cx="3067163"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dirty="0"/>
              <a:t>Launched by Microsoft in 1985</a:t>
            </a:r>
          </a:p>
          <a:p>
            <a:endParaRPr lang="en-US" dirty="0"/>
          </a:p>
          <a:p>
            <a:r>
              <a:rPr lang="en-US" dirty="0"/>
              <a:t>Most widely-used workstation OS in the world</a:t>
            </a:r>
          </a:p>
          <a:p>
            <a:endParaRPr lang="en-US" dirty="0"/>
          </a:p>
          <a:p>
            <a:r>
              <a:rPr lang="en-US" dirty="0"/>
              <a:t>Closed source</a:t>
            </a:r>
          </a:p>
        </p:txBody>
      </p:sp>
    </p:spTree>
    <p:extLst>
      <p:ext uri="{BB962C8B-B14F-4D97-AF65-F5344CB8AC3E}">
        <p14:creationId xmlns:p14="http://schemas.microsoft.com/office/powerpoint/2010/main" val="307083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Chrome OS</a:t>
            </a:r>
          </a:p>
        </p:txBody>
      </p:sp>
      <p:pic>
        <p:nvPicPr>
          <p:cNvPr id="4" name="Picture 4" descr="Chrome Logo PNG Transparent &amp; SVG Vector - Freebie Supply">
            <a:extLst>
              <a:ext uri="{FF2B5EF4-FFF2-40B4-BE49-F238E27FC236}">
                <a16:creationId xmlns:a16="http://schemas.microsoft.com/office/drawing/2014/main" id="{326B046E-8A08-3933-9010-AEAEB6D54BA3}"/>
              </a:ext>
            </a:extLst>
          </p:cNvPr>
          <p:cNvPicPr>
            <a:picLocks noChangeAspect="1"/>
          </p:cNvPicPr>
          <p:nvPr/>
        </p:nvPicPr>
        <p:blipFill>
          <a:blip r:embed="rId3"/>
          <a:stretch>
            <a:fillRect/>
          </a:stretch>
        </p:blipFill>
        <p:spPr>
          <a:xfrm>
            <a:off x="967070" y="2775951"/>
            <a:ext cx="3051827"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dirty="0"/>
              <a:t>Google launched in 2011</a:t>
            </a:r>
          </a:p>
          <a:p>
            <a:pPr lvl="0"/>
            <a:r>
              <a:rPr lang="en-US" baseline="0" dirty="0"/>
              <a:t>Installed on Chromebooks</a:t>
            </a:r>
            <a:endParaRPr lang="en-US" dirty="0"/>
          </a:p>
          <a:p>
            <a:r>
              <a:rPr lang="en-US" dirty="0"/>
              <a:t>Designed</a:t>
            </a:r>
            <a:r>
              <a:rPr lang="en-US" baseline="0" dirty="0"/>
              <a:t> to be lightweight</a:t>
            </a:r>
          </a:p>
          <a:p>
            <a:pPr lvl="1"/>
            <a:r>
              <a:rPr lang="en-US" dirty="0"/>
              <a:t>Based on the Chrome browser</a:t>
            </a:r>
          </a:p>
          <a:p>
            <a:pPr lvl="1"/>
            <a:r>
              <a:rPr lang="en-US" dirty="0"/>
              <a:t>Very little</a:t>
            </a:r>
            <a:r>
              <a:rPr lang="en-US" baseline="0" dirty="0"/>
              <a:t> local storage – uses the cloud</a:t>
            </a:r>
          </a:p>
          <a:p>
            <a:pPr lvl="0"/>
            <a:r>
              <a:rPr lang="en-US" dirty="0"/>
              <a:t>Versions</a:t>
            </a:r>
            <a:r>
              <a:rPr lang="en-US" baseline="0" dirty="0"/>
              <a:t> updated automatically</a:t>
            </a:r>
          </a:p>
        </p:txBody>
      </p:sp>
    </p:spTree>
    <p:extLst>
      <p:ext uri="{BB962C8B-B14F-4D97-AF65-F5344CB8AC3E}">
        <p14:creationId xmlns:p14="http://schemas.microsoft.com/office/powerpoint/2010/main" val="1050676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Apple iOS</a:t>
            </a:r>
          </a:p>
        </p:txBody>
      </p:sp>
      <p:pic>
        <p:nvPicPr>
          <p:cNvPr id="4" name="Picture 4" descr="Icon&#10;&#10;Description automatically generated">
            <a:extLst>
              <a:ext uri="{FF2B5EF4-FFF2-40B4-BE49-F238E27FC236}">
                <a16:creationId xmlns:a16="http://schemas.microsoft.com/office/drawing/2014/main" id="{8BC6B721-F84D-270C-44D2-0BF20929BE7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9402" y="2775951"/>
            <a:ext cx="3067163"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dirty="0"/>
              <a:t>Launched</a:t>
            </a:r>
            <a:r>
              <a:rPr lang="en-US" baseline="0" dirty="0"/>
              <a:t> in 2007 with the first iPhone</a:t>
            </a:r>
          </a:p>
          <a:p>
            <a:r>
              <a:rPr lang="en-US" baseline="0" dirty="0"/>
              <a:t>Proprietary to Apple devices</a:t>
            </a:r>
          </a:p>
          <a:p>
            <a:pPr lvl="1"/>
            <a:r>
              <a:rPr lang="en-US" dirty="0"/>
              <a:t>iPad, iPhone, iPod</a:t>
            </a:r>
          </a:p>
          <a:p>
            <a:pPr lvl="0"/>
            <a:r>
              <a:rPr lang="en-US" dirty="0"/>
              <a:t>Very popular</a:t>
            </a:r>
          </a:p>
        </p:txBody>
      </p:sp>
    </p:spTree>
    <p:extLst>
      <p:ext uri="{BB962C8B-B14F-4D97-AF65-F5344CB8AC3E}">
        <p14:creationId xmlns:p14="http://schemas.microsoft.com/office/powerpoint/2010/main" val="159043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pPr lvl="0"/>
            <a:r>
              <a:rPr lang="en-US">
                <a:solidFill>
                  <a:srgbClr val="EBEBEB"/>
                </a:solidFill>
              </a:rPr>
              <a:t>Android</a:t>
            </a:r>
          </a:p>
        </p:txBody>
      </p:sp>
      <p:pic>
        <p:nvPicPr>
          <p:cNvPr id="4" name="Picture 4" descr="Icon&#10;&#10;Description automatically generated">
            <a:extLst>
              <a:ext uri="{FF2B5EF4-FFF2-40B4-BE49-F238E27FC236}">
                <a16:creationId xmlns:a16="http://schemas.microsoft.com/office/drawing/2014/main" id="{387CAF1B-3C03-24AF-9674-092A0672BC8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9402" y="2775951"/>
            <a:ext cx="3067163"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dirty="0"/>
              <a:t>Launched</a:t>
            </a:r>
            <a:r>
              <a:rPr lang="en-US" baseline="0" dirty="0"/>
              <a:t> by Google in 2008</a:t>
            </a:r>
          </a:p>
          <a:p>
            <a:r>
              <a:rPr lang="en-US" baseline="0" dirty="0"/>
              <a:t>Not open source, but cross-platform; supported by many hardware vendors</a:t>
            </a:r>
          </a:p>
          <a:p>
            <a:r>
              <a:rPr lang="en-US" baseline="0" dirty="0"/>
              <a:t>Biggest OS install base in the world</a:t>
            </a:r>
          </a:p>
        </p:txBody>
      </p:sp>
    </p:spTree>
    <p:extLst>
      <p:ext uri="{BB962C8B-B14F-4D97-AF65-F5344CB8AC3E}">
        <p14:creationId xmlns:p14="http://schemas.microsoft.com/office/powerpoint/2010/main" val="1340976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Windows Mobile</a:t>
            </a:r>
          </a:p>
        </p:txBody>
      </p:sp>
      <p:pic>
        <p:nvPicPr>
          <p:cNvPr id="10" name="Picture 10" descr="Chime in: Reminisce about old school Windows Mobile | Windows Central">
            <a:extLst>
              <a:ext uri="{FF2B5EF4-FFF2-40B4-BE49-F238E27FC236}">
                <a16:creationId xmlns:a16="http://schemas.microsoft.com/office/drawing/2014/main" id="{7258A9B0-5849-B405-284B-EE00C3B6786A}"/>
              </a:ext>
            </a:extLst>
          </p:cNvPr>
          <p:cNvPicPr>
            <a:picLocks noChangeAspect="1"/>
          </p:cNvPicPr>
          <p:nvPr/>
        </p:nvPicPr>
        <p:blipFill>
          <a:blip r:embed="rId3"/>
          <a:stretch>
            <a:fillRect/>
          </a:stretch>
        </p:blipFill>
        <p:spPr>
          <a:xfrm>
            <a:off x="863600" y="3270800"/>
            <a:ext cx="3258768" cy="2077464"/>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dirty="0"/>
              <a:t>Developed by Microsoft</a:t>
            </a:r>
          </a:p>
          <a:p>
            <a:r>
              <a:rPr lang="en-US" dirty="0"/>
              <a:t>Current look/feel launched in 2010</a:t>
            </a:r>
          </a:p>
          <a:p>
            <a:r>
              <a:rPr lang="en-US" dirty="0"/>
              <a:t>Look</a:t>
            </a:r>
            <a:r>
              <a:rPr lang="en-US" baseline="0" dirty="0"/>
              <a:t> and feel similar to Windows on a workstation</a:t>
            </a:r>
          </a:p>
          <a:p>
            <a:r>
              <a:rPr lang="en-US" baseline="0" dirty="0"/>
              <a:t>Not very popular</a:t>
            </a:r>
          </a:p>
          <a:p>
            <a:r>
              <a:rPr lang="en-US" dirty="0"/>
              <a:t>Microsoft stopped developing it in 2017</a:t>
            </a:r>
            <a:endParaRPr lang="en-US" baseline="0" dirty="0"/>
          </a:p>
        </p:txBody>
      </p:sp>
    </p:spTree>
    <p:extLst>
      <p:ext uri="{BB962C8B-B14F-4D97-AF65-F5344CB8AC3E}">
        <p14:creationId xmlns:p14="http://schemas.microsoft.com/office/powerpoint/2010/main" val="3645958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OSs</a:t>
            </a:r>
          </a:p>
        </p:txBody>
      </p:sp>
      <p:sp>
        <p:nvSpPr>
          <p:cNvPr id="3" name="Content Placeholder 2"/>
          <p:cNvSpPr>
            <a:spLocks noGrp="1"/>
          </p:cNvSpPr>
          <p:nvPr>
            <p:ph idx="1"/>
          </p:nvPr>
        </p:nvSpPr>
        <p:spPr/>
        <p:txBody>
          <a:bodyPr/>
          <a:lstStyle/>
          <a:p>
            <a:r>
              <a:rPr lang="en-US" dirty="0"/>
              <a:t>Multiple OSs running concurrently on one physical computer</a:t>
            </a:r>
          </a:p>
          <a:p>
            <a:pPr lvl="1"/>
            <a:r>
              <a:rPr lang="en-US" dirty="0"/>
              <a:t>Virtualization</a:t>
            </a:r>
          </a:p>
          <a:p>
            <a:r>
              <a:rPr lang="en-US" dirty="0"/>
              <a:t>Virtual machine (VM)</a:t>
            </a:r>
          </a:p>
          <a:p>
            <a:r>
              <a:rPr lang="en-US" dirty="0"/>
              <a:t>Critical for cloud computing</a:t>
            </a:r>
          </a:p>
          <a:p>
            <a:r>
              <a:rPr lang="en-US" dirty="0"/>
              <a:t>Hypervisor enables virtualization</a:t>
            </a:r>
          </a:p>
          <a:p>
            <a:pPr lvl="1"/>
            <a:r>
              <a:rPr lang="en-US" dirty="0"/>
              <a:t>Type 1 – bare-metal hypervisor</a:t>
            </a:r>
          </a:p>
          <a:p>
            <a:pPr lvl="1"/>
            <a:r>
              <a:rPr lang="en-US" dirty="0"/>
              <a:t>Type 2 sits on an existing OS</a:t>
            </a:r>
          </a:p>
        </p:txBody>
      </p:sp>
    </p:spTree>
    <p:extLst>
      <p:ext uri="{BB962C8B-B14F-4D97-AF65-F5344CB8AC3E}">
        <p14:creationId xmlns:p14="http://schemas.microsoft.com/office/powerpoint/2010/main" val="4055917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Embedded OSs</a:t>
            </a:r>
          </a:p>
        </p:txBody>
      </p:sp>
      <p:pic>
        <p:nvPicPr>
          <p:cNvPr id="4" name="Picture 4" descr="Diagram&#10;&#10;Description automatically generated">
            <a:extLst>
              <a:ext uri="{FF2B5EF4-FFF2-40B4-BE49-F238E27FC236}">
                <a16:creationId xmlns:a16="http://schemas.microsoft.com/office/drawing/2014/main" id="{AA9C229C-68B7-22B2-917B-A66B1E4A402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88653" y="2775951"/>
            <a:ext cx="3008661"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pPr>
              <a:lnSpc>
                <a:spcPct val="90000"/>
              </a:lnSpc>
            </a:pPr>
            <a:r>
              <a:rPr lang="en-US" sz="1500"/>
              <a:t>Designed to be small and efficient</a:t>
            </a:r>
          </a:p>
          <a:p>
            <a:pPr lvl="1">
              <a:lnSpc>
                <a:spcPct val="90000"/>
              </a:lnSpc>
            </a:pPr>
            <a:r>
              <a:rPr lang="en-US" sz="1500"/>
              <a:t>Often responsible for a single task</a:t>
            </a:r>
          </a:p>
          <a:p>
            <a:pPr>
              <a:lnSpc>
                <a:spcPct val="90000"/>
              </a:lnSpc>
            </a:pPr>
            <a:endParaRPr lang="en-US" sz="1500"/>
          </a:p>
          <a:p>
            <a:pPr>
              <a:lnSpc>
                <a:spcPct val="90000"/>
              </a:lnSpc>
            </a:pPr>
            <a:r>
              <a:rPr lang="en-US" sz="1500"/>
              <a:t>Firmware is an example</a:t>
            </a:r>
          </a:p>
          <a:p>
            <a:pPr>
              <a:lnSpc>
                <a:spcPct val="90000"/>
              </a:lnSpc>
            </a:pPr>
            <a:endParaRPr lang="en-US" sz="1500"/>
          </a:p>
          <a:p>
            <a:pPr>
              <a:lnSpc>
                <a:spcPct val="90000"/>
              </a:lnSpc>
            </a:pPr>
            <a:r>
              <a:rPr lang="en-US" sz="1500"/>
              <a:t>Used in very small devices such as wristwatches and children’s toys</a:t>
            </a:r>
          </a:p>
          <a:p>
            <a:pPr>
              <a:lnSpc>
                <a:spcPct val="90000"/>
              </a:lnSpc>
            </a:pPr>
            <a:endParaRPr lang="en-US" sz="1500"/>
          </a:p>
          <a:p>
            <a:pPr>
              <a:lnSpc>
                <a:spcPct val="90000"/>
              </a:lnSpc>
            </a:pPr>
            <a:r>
              <a:rPr lang="en-US" sz="1500"/>
              <a:t>Typically not upgradeable</a:t>
            </a:r>
          </a:p>
        </p:txBody>
      </p:sp>
    </p:spTree>
    <p:extLst>
      <p:ext uri="{BB962C8B-B14F-4D97-AF65-F5344CB8AC3E}">
        <p14:creationId xmlns:p14="http://schemas.microsoft.com/office/powerpoint/2010/main" val="208962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7" name="Rectangle 26">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Rectangle 29">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 name="Picture 2" descr="A picture containing text, person, posing&#10;&#10;Description automatically generated">
            <a:extLst>
              <a:ext uri="{FF2B5EF4-FFF2-40B4-BE49-F238E27FC236}">
                <a16:creationId xmlns:a16="http://schemas.microsoft.com/office/drawing/2014/main" id="{FF6A4D46-4509-436A-1CE9-0E4A29198C6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 b="17746"/>
          <a:stretch/>
        </p:blipFill>
        <p:spPr>
          <a:xfrm>
            <a:off x="20" y="-5"/>
            <a:ext cx="9143752"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32" name="Freeform: Shape 31">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4"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 name="Title 3"/>
          <p:cNvSpPr>
            <a:spLocks noGrp="1"/>
          </p:cNvSpPr>
          <p:nvPr>
            <p:ph type="title"/>
          </p:nvPr>
        </p:nvSpPr>
        <p:spPr>
          <a:xfrm>
            <a:off x="669149" y="4854346"/>
            <a:ext cx="7805701" cy="868026"/>
          </a:xfrm>
        </p:spPr>
        <p:txBody>
          <a:bodyPr vert="horz" lIns="91440" tIns="45720" rIns="91440" bIns="45720" rtlCol="0" anchor="b">
            <a:normAutofit/>
          </a:bodyPr>
          <a:lstStyle/>
          <a:p>
            <a:pPr algn="ctr"/>
            <a:r>
              <a:rPr lang="en-US" sz="3800" dirty="0">
                <a:solidFill>
                  <a:srgbClr val="EBEBEB"/>
                </a:solidFill>
              </a:rPr>
              <a:t>Operating Systems</a:t>
            </a:r>
          </a:p>
        </p:txBody>
      </p:sp>
      <p:sp>
        <p:nvSpPr>
          <p:cNvPr id="36"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785499"/>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00087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Things Operating Systems Manage</a:t>
            </a:r>
          </a:p>
        </p:txBody>
      </p:sp>
      <p:sp>
        <p:nvSpPr>
          <p:cNvPr id="5" name="Content Placeholder 4"/>
          <p:cNvSpPr>
            <a:spLocks noGrp="1"/>
          </p:cNvSpPr>
          <p:nvPr>
            <p:ph idx="1"/>
          </p:nvPr>
        </p:nvSpPr>
        <p:spPr/>
        <p:txBody>
          <a:bodyPr>
            <a:normAutofit fontScale="92500" lnSpcReduction="20000"/>
          </a:bodyPr>
          <a:lstStyle/>
          <a:p>
            <a:r>
              <a:rPr lang="en-US" dirty="0"/>
              <a:t>User accounts</a:t>
            </a:r>
          </a:p>
          <a:p>
            <a:r>
              <a:rPr lang="en-US" dirty="0"/>
              <a:t>Access control</a:t>
            </a:r>
          </a:p>
          <a:p>
            <a:r>
              <a:rPr lang="en-US" dirty="0"/>
              <a:t>Applications</a:t>
            </a:r>
          </a:p>
          <a:p>
            <a:r>
              <a:rPr lang="en-US" dirty="0"/>
              <a:t>Processes</a:t>
            </a:r>
          </a:p>
          <a:p>
            <a:r>
              <a:rPr lang="en-US" dirty="0"/>
              <a:t>Services</a:t>
            </a:r>
          </a:p>
          <a:p>
            <a:r>
              <a:rPr lang="en-US" dirty="0"/>
              <a:t>Devices</a:t>
            </a:r>
          </a:p>
          <a:p>
            <a:r>
              <a:rPr lang="en-US" dirty="0"/>
              <a:t>Disk space</a:t>
            </a:r>
          </a:p>
          <a:p>
            <a:r>
              <a:rPr lang="en-US" dirty="0"/>
              <a:t>Memory</a:t>
            </a:r>
          </a:p>
          <a:p>
            <a:r>
              <a:rPr lang="en-US" dirty="0"/>
              <a:t>Files, folders, and permissions</a:t>
            </a:r>
          </a:p>
        </p:txBody>
      </p:sp>
    </p:spTree>
    <p:extLst>
      <p:ext uri="{BB962C8B-B14F-4D97-AF65-F5344CB8AC3E}">
        <p14:creationId xmlns:p14="http://schemas.microsoft.com/office/powerpoint/2010/main" val="3992592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User Accounts</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Gives user access to the computer</a:t>
            </a:r>
          </a:p>
          <a:p>
            <a:endParaRPr lang="en-US" sz="1400"/>
          </a:p>
          <a:p>
            <a:r>
              <a:rPr lang="en-US" sz="1400"/>
              <a:t>Determines which resources the user can access, and what the user can do with them</a:t>
            </a:r>
          </a:p>
          <a:p>
            <a:endParaRPr lang="en-US" sz="1400"/>
          </a:p>
          <a:p>
            <a:r>
              <a:rPr lang="en-US" sz="1400"/>
              <a:t>Administrator, User, Guest</a:t>
            </a:r>
          </a:p>
        </p:txBody>
      </p:sp>
      <p:pic>
        <p:nvPicPr>
          <p:cNvPr id="4" name="Picture 4" descr="Graphical user interface, application&#10;&#10;Description automatically generated">
            <a:extLst>
              <a:ext uri="{FF2B5EF4-FFF2-40B4-BE49-F238E27FC236}">
                <a16:creationId xmlns:a16="http://schemas.microsoft.com/office/drawing/2014/main" id="{E0EF7F3F-E130-2019-741B-51882D7385F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14686"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60332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Operating System Fundamentals</a:t>
            </a:r>
          </a:p>
        </p:txBody>
      </p:sp>
      <p:sp>
        <p:nvSpPr>
          <p:cNvPr id="6" name="Content Placeholder 5"/>
          <p:cNvSpPr>
            <a:spLocks noGrp="1"/>
          </p:cNvSpPr>
          <p:nvPr>
            <p:ph idx="1"/>
          </p:nvPr>
        </p:nvSpPr>
        <p:spPr/>
        <p:txBody>
          <a:bodyPr/>
          <a:lstStyle/>
          <a:p>
            <a:r>
              <a:rPr lang="en-US" dirty="0"/>
              <a:t>Differences</a:t>
            </a:r>
            <a:r>
              <a:rPr lang="en-US" baseline="0" dirty="0"/>
              <a:t> between:</a:t>
            </a:r>
          </a:p>
          <a:p>
            <a:pPr lvl="1"/>
            <a:r>
              <a:rPr lang="en-US" dirty="0"/>
              <a:t>Operating system</a:t>
            </a:r>
          </a:p>
          <a:p>
            <a:pPr lvl="1"/>
            <a:endParaRPr lang="en-US" dirty="0"/>
          </a:p>
          <a:p>
            <a:pPr lvl="1"/>
            <a:r>
              <a:rPr lang="en-US" dirty="0"/>
              <a:t>Application</a:t>
            </a:r>
          </a:p>
          <a:p>
            <a:pPr lvl="1"/>
            <a:endParaRPr lang="en-US" dirty="0"/>
          </a:p>
          <a:p>
            <a:pPr lvl="1"/>
            <a:r>
              <a:rPr lang="en-US" dirty="0"/>
              <a:t>Driver</a:t>
            </a:r>
          </a:p>
        </p:txBody>
      </p:sp>
    </p:spTree>
    <p:extLst>
      <p:ext uri="{BB962C8B-B14F-4D97-AF65-F5344CB8AC3E}">
        <p14:creationId xmlns:p14="http://schemas.microsoft.com/office/powerpoint/2010/main" val="3990987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Access Control</a:t>
            </a:r>
          </a:p>
        </p:txBody>
      </p:sp>
      <p:pic>
        <p:nvPicPr>
          <p:cNvPr id="4" name="Picture 4" descr="A picture containing watch, gauge&#10;&#10;Description automatically generated">
            <a:extLst>
              <a:ext uri="{FF2B5EF4-FFF2-40B4-BE49-F238E27FC236}">
                <a16:creationId xmlns:a16="http://schemas.microsoft.com/office/drawing/2014/main" id="{BFE7E401-4A71-EFF6-F2C4-6D115E707A3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3600" y="3388931"/>
            <a:ext cx="3258768" cy="184120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dirty="0"/>
              <a:t>Security in place to control system configuration changes</a:t>
            </a:r>
          </a:p>
          <a:p>
            <a:endParaRPr lang="en-US" dirty="0"/>
          </a:p>
          <a:p>
            <a:r>
              <a:rPr lang="en-US" dirty="0"/>
              <a:t>Microsoft implements it with User Account Control (UAC)</a:t>
            </a:r>
          </a:p>
        </p:txBody>
      </p:sp>
    </p:spTree>
    <p:extLst>
      <p:ext uri="{BB962C8B-B14F-4D97-AF65-F5344CB8AC3E}">
        <p14:creationId xmlns:p14="http://schemas.microsoft.com/office/powerpoint/2010/main" val="3960695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Application Management</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Windows Registry</a:t>
            </a:r>
          </a:p>
          <a:p>
            <a:endParaRPr lang="en-US" sz="1400"/>
          </a:p>
          <a:p>
            <a:r>
              <a:rPr lang="en-US" sz="1400"/>
              <a:t>Compartmentalized installation and easy uninstallation</a:t>
            </a:r>
          </a:p>
          <a:p>
            <a:endParaRPr lang="en-US" sz="1400"/>
          </a:p>
          <a:p>
            <a:r>
              <a:rPr lang="en-US" sz="1400"/>
              <a:t>Windows uses Programs and Features in Control Panel</a:t>
            </a:r>
          </a:p>
        </p:txBody>
      </p:sp>
      <p:pic>
        <p:nvPicPr>
          <p:cNvPr id="12" name="Picture 13" descr="Graphical user interface, application&#10;&#10;Description automatically generated">
            <a:extLst>
              <a:ext uri="{FF2B5EF4-FFF2-40B4-BE49-F238E27FC236}">
                <a16:creationId xmlns:a16="http://schemas.microsoft.com/office/drawing/2014/main" id="{4E4D5113-2227-A585-4617-2FF3F76FCA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8717" y="2866063"/>
            <a:ext cx="4619101" cy="288693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341052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Process Management</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Every task on a computer is run as a process</a:t>
            </a:r>
          </a:p>
          <a:p>
            <a:endParaRPr lang="en-US" sz="1400"/>
          </a:p>
          <a:p>
            <a:r>
              <a:rPr lang="en-US" sz="1400"/>
              <a:t>If the process hangs (freezes), user can stop (or kill) it</a:t>
            </a:r>
          </a:p>
          <a:p>
            <a:endParaRPr lang="en-US" sz="1400"/>
          </a:p>
          <a:p>
            <a:r>
              <a:rPr lang="en-US" sz="1400"/>
              <a:t>Windows Task Manager</a:t>
            </a:r>
          </a:p>
        </p:txBody>
      </p:sp>
      <p:pic>
        <p:nvPicPr>
          <p:cNvPr id="7" name="Picture 7" descr="Graphical user interface, application&#10;&#10;Description automatically generated">
            <a:extLst>
              <a:ext uri="{FF2B5EF4-FFF2-40B4-BE49-F238E27FC236}">
                <a16:creationId xmlns:a16="http://schemas.microsoft.com/office/drawing/2014/main" id="{2DA1DE23-7C4F-0C0E-DE6C-04D709B5882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8717" y="3010410"/>
            <a:ext cx="4619101" cy="259824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530686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Service Management</a:t>
            </a:r>
          </a:p>
        </p:txBody>
      </p:sp>
      <p:pic>
        <p:nvPicPr>
          <p:cNvPr id="4" name="Picture 4" descr="Graphical user interface, text, application&#10;&#10;Description automatically generated">
            <a:extLst>
              <a:ext uri="{FF2B5EF4-FFF2-40B4-BE49-F238E27FC236}">
                <a16:creationId xmlns:a16="http://schemas.microsoft.com/office/drawing/2014/main" id="{D2D4909E-1B63-50F3-EC1A-D5993E52005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3600" y="3103788"/>
            <a:ext cx="3258768" cy="2411488"/>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pPr>
              <a:lnSpc>
                <a:spcPct val="90000"/>
              </a:lnSpc>
            </a:pPr>
            <a:r>
              <a:rPr lang="en-US" dirty="0"/>
              <a:t>Services extend computer functionality, such as by managing print requests</a:t>
            </a:r>
            <a:endParaRPr lang="en-US"/>
          </a:p>
          <a:p>
            <a:pPr>
              <a:lnSpc>
                <a:spcPct val="90000"/>
              </a:lnSpc>
            </a:pPr>
            <a:endParaRPr lang="en-US"/>
          </a:p>
          <a:p>
            <a:pPr>
              <a:lnSpc>
                <a:spcPct val="90000"/>
              </a:lnSpc>
            </a:pPr>
            <a:r>
              <a:rPr lang="en-US" dirty="0"/>
              <a:t>Can start automatically at startup, or need to be manually started</a:t>
            </a:r>
            <a:endParaRPr lang="en-US"/>
          </a:p>
          <a:p>
            <a:pPr>
              <a:lnSpc>
                <a:spcPct val="90000"/>
              </a:lnSpc>
            </a:pPr>
            <a:endParaRPr lang="en-US"/>
          </a:p>
          <a:p>
            <a:pPr>
              <a:lnSpc>
                <a:spcPct val="90000"/>
              </a:lnSpc>
            </a:pPr>
            <a:r>
              <a:rPr lang="en-US" dirty="0"/>
              <a:t>Services management console in Windows used to start, stop, and configure</a:t>
            </a:r>
            <a:endParaRPr lang="en-US"/>
          </a:p>
          <a:p>
            <a:pPr>
              <a:lnSpc>
                <a:spcPct val="90000"/>
              </a:lnSpc>
            </a:pPr>
            <a:endParaRPr lang="en-US"/>
          </a:p>
        </p:txBody>
      </p:sp>
    </p:spTree>
    <p:extLst>
      <p:ext uri="{BB962C8B-B14F-4D97-AF65-F5344CB8AC3E}">
        <p14:creationId xmlns:p14="http://schemas.microsoft.com/office/powerpoint/2010/main" val="3279538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Device Management</a:t>
            </a:r>
          </a:p>
        </p:txBody>
      </p:sp>
      <p:pic>
        <p:nvPicPr>
          <p:cNvPr id="4" name="Picture 4" descr="Graphical user interface&#10;&#10;Description automatically generated">
            <a:extLst>
              <a:ext uri="{FF2B5EF4-FFF2-40B4-BE49-F238E27FC236}">
                <a16:creationId xmlns:a16="http://schemas.microsoft.com/office/drawing/2014/main" id="{D7F56181-7E49-854E-3BB5-130B3354CF2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2440"/>
          <a:stretch/>
        </p:blipFill>
        <p:spPr>
          <a:xfrm>
            <a:off x="863600" y="2775951"/>
            <a:ext cx="3258768"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dirty="0"/>
              <a:t>Manage hardware devices, including installing and updating drivers</a:t>
            </a:r>
          </a:p>
          <a:p>
            <a:endParaRPr lang="en-US" dirty="0"/>
          </a:p>
          <a:p>
            <a:r>
              <a:rPr lang="en-US" dirty="0"/>
              <a:t>Device Manager in Windows</a:t>
            </a:r>
          </a:p>
        </p:txBody>
      </p:sp>
    </p:spTree>
    <p:extLst>
      <p:ext uri="{BB962C8B-B14F-4D97-AF65-F5344CB8AC3E}">
        <p14:creationId xmlns:p14="http://schemas.microsoft.com/office/powerpoint/2010/main" val="402538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Disk Management</a:t>
            </a:r>
          </a:p>
        </p:txBody>
      </p:sp>
      <p:pic>
        <p:nvPicPr>
          <p:cNvPr id="4" name="Picture 4" descr="Graphical user interface, text, application, email&#10;&#10;Description automatically generated">
            <a:extLst>
              <a:ext uri="{FF2B5EF4-FFF2-40B4-BE49-F238E27FC236}">
                <a16:creationId xmlns:a16="http://schemas.microsoft.com/office/drawing/2014/main" id="{6E5150A7-482A-7ACD-0C41-D75816A3387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3600" y="3193405"/>
            <a:ext cx="3258768" cy="2232255"/>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pPr>
              <a:lnSpc>
                <a:spcPct val="90000"/>
              </a:lnSpc>
            </a:pPr>
            <a:r>
              <a:rPr lang="en-US" dirty="0"/>
              <a:t>Manages hard drives, optical drives, other storage media</a:t>
            </a:r>
            <a:endParaRPr lang="en-US"/>
          </a:p>
          <a:p>
            <a:pPr>
              <a:lnSpc>
                <a:spcPct val="90000"/>
              </a:lnSpc>
            </a:pPr>
            <a:endParaRPr lang="en-US"/>
          </a:p>
          <a:p>
            <a:pPr>
              <a:lnSpc>
                <a:spcPct val="90000"/>
              </a:lnSpc>
            </a:pPr>
            <a:r>
              <a:rPr lang="en-US" dirty="0"/>
              <a:t>Creating and deleting partitions</a:t>
            </a:r>
            <a:endParaRPr lang="en-US"/>
          </a:p>
          <a:p>
            <a:pPr>
              <a:lnSpc>
                <a:spcPct val="90000"/>
              </a:lnSpc>
            </a:pPr>
            <a:endParaRPr lang="en-US"/>
          </a:p>
          <a:p>
            <a:pPr>
              <a:lnSpc>
                <a:spcPct val="90000"/>
              </a:lnSpc>
            </a:pPr>
            <a:r>
              <a:rPr lang="en-US" dirty="0"/>
              <a:t>Formatting partitions</a:t>
            </a:r>
            <a:endParaRPr lang="en-US"/>
          </a:p>
          <a:p>
            <a:pPr>
              <a:lnSpc>
                <a:spcPct val="90000"/>
              </a:lnSpc>
            </a:pPr>
            <a:endParaRPr lang="en-US"/>
          </a:p>
          <a:p>
            <a:pPr>
              <a:lnSpc>
                <a:spcPct val="90000"/>
              </a:lnSpc>
            </a:pPr>
            <a:r>
              <a:rPr lang="en-US" dirty="0"/>
              <a:t>Windows uses Disk Management console</a:t>
            </a:r>
            <a:endParaRPr lang="en-US"/>
          </a:p>
        </p:txBody>
      </p:sp>
    </p:spTree>
    <p:extLst>
      <p:ext uri="{BB962C8B-B14F-4D97-AF65-F5344CB8AC3E}">
        <p14:creationId xmlns:p14="http://schemas.microsoft.com/office/powerpoint/2010/main" val="3452060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Management</a:t>
            </a:r>
          </a:p>
        </p:txBody>
      </p:sp>
      <p:sp>
        <p:nvSpPr>
          <p:cNvPr id="3" name="Content Placeholder 2"/>
          <p:cNvSpPr>
            <a:spLocks noGrp="1"/>
          </p:cNvSpPr>
          <p:nvPr>
            <p:ph idx="1"/>
          </p:nvPr>
        </p:nvSpPr>
        <p:spPr/>
        <p:txBody>
          <a:bodyPr/>
          <a:lstStyle/>
          <a:p>
            <a:r>
              <a:rPr lang="en-US" dirty="0"/>
              <a:t>OS manages physical memory</a:t>
            </a:r>
          </a:p>
          <a:p>
            <a:endParaRPr lang="en-US" dirty="0"/>
          </a:p>
          <a:p>
            <a:r>
              <a:rPr lang="en-US" dirty="0"/>
              <a:t>Virtual memory (hard drive space) used as a backup</a:t>
            </a:r>
          </a:p>
          <a:p>
            <a:pPr lvl="1"/>
            <a:r>
              <a:rPr lang="en-US" dirty="0"/>
              <a:t>Swap file or page file</a:t>
            </a:r>
          </a:p>
          <a:p>
            <a:pPr lvl="1"/>
            <a:r>
              <a:rPr lang="en-US" dirty="0"/>
              <a:t>Virtual memory manager</a:t>
            </a:r>
          </a:p>
        </p:txBody>
      </p:sp>
    </p:spTree>
    <p:extLst>
      <p:ext uri="{BB962C8B-B14F-4D97-AF65-F5344CB8AC3E}">
        <p14:creationId xmlns:p14="http://schemas.microsoft.com/office/powerpoint/2010/main" val="3476036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Managing</a:t>
            </a:r>
            <a:r>
              <a:rPr lang="en-US" baseline="0" dirty="0"/>
              <a:t> Folders and Files</a:t>
            </a:r>
            <a:endParaRPr lang="en-US" dirty="0"/>
          </a:p>
        </p:txBody>
      </p:sp>
      <p:pic>
        <p:nvPicPr>
          <p:cNvPr id="4" name="Picture 4" descr="get help with file explorer in windows 10">
            <a:extLst>
              <a:ext uri="{FF2B5EF4-FFF2-40B4-BE49-F238E27FC236}">
                <a16:creationId xmlns:a16="http://schemas.microsoft.com/office/drawing/2014/main" id="{596274CE-9496-03F3-6299-DCB3B07E61CA}"/>
              </a:ext>
            </a:extLst>
          </p:cNvPr>
          <p:cNvPicPr>
            <a:picLocks noChangeAspect="1"/>
          </p:cNvPicPr>
          <p:nvPr/>
        </p:nvPicPr>
        <p:blipFill rotWithShape="1">
          <a:blip r:embed="rId3"/>
          <a:srcRect r="44222" b="3"/>
          <a:stretch/>
        </p:blipFill>
        <p:spPr>
          <a:xfrm>
            <a:off x="863600" y="2775951"/>
            <a:ext cx="3258768"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dirty="0"/>
              <a:t>File systems manage:</a:t>
            </a:r>
          </a:p>
          <a:p>
            <a:pPr lvl="1"/>
            <a:r>
              <a:rPr lang="en-US" dirty="0"/>
              <a:t>Disk space and file access</a:t>
            </a:r>
          </a:p>
          <a:p>
            <a:pPr lvl="1"/>
            <a:r>
              <a:rPr lang="en-US" dirty="0"/>
              <a:t>File names</a:t>
            </a:r>
            <a:r>
              <a:rPr lang="en-US" baseline="0" dirty="0"/>
              <a:t> and directories (folders)</a:t>
            </a:r>
          </a:p>
          <a:p>
            <a:pPr lvl="1"/>
            <a:r>
              <a:rPr lang="en-US" baseline="0" dirty="0"/>
              <a:t>File metadata</a:t>
            </a:r>
          </a:p>
          <a:p>
            <a:pPr lvl="1"/>
            <a:r>
              <a:rPr lang="en-US" baseline="0" dirty="0"/>
              <a:t>Security</a:t>
            </a:r>
          </a:p>
        </p:txBody>
      </p:sp>
    </p:spTree>
    <p:extLst>
      <p:ext uri="{BB962C8B-B14F-4D97-AF65-F5344CB8AC3E}">
        <p14:creationId xmlns:p14="http://schemas.microsoft.com/office/powerpoint/2010/main" val="1793428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Common File Systems</a:t>
            </a:r>
          </a:p>
        </p:txBody>
      </p:sp>
      <p:sp>
        <p:nvSpPr>
          <p:cNvPr id="3" name="Content Placeholder 2"/>
          <p:cNvSpPr>
            <a:spLocks noGrp="1"/>
          </p:cNvSpPr>
          <p:nvPr>
            <p:ph idx="1"/>
          </p:nvPr>
        </p:nvSpPr>
        <p:spPr/>
        <p:txBody>
          <a:bodyPr/>
          <a:lstStyle/>
          <a:p>
            <a:pPr lvl="0"/>
            <a:r>
              <a:rPr lang="en-US" dirty="0"/>
              <a:t>FAT</a:t>
            </a:r>
          </a:p>
          <a:p>
            <a:pPr lvl="0"/>
            <a:endParaRPr lang="en-US" dirty="0"/>
          </a:p>
          <a:p>
            <a:pPr lvl="0"/>
            <a:r>
              <a:rPr lang="en-US" dirty="0"/>
              <a:t>NTFS</a:t>
            </a:r>
          </a:p>
          <a:p>
            <a:pPr lvl="0"/>
            <a:endParaRPr lang="en-US" dirty="0"/>
          </a:p>
          <a:p>
            <a:pPr lvl="0"/>
            <a:r>
              <a:rPr lang="en-US" dirty="0"/>
              <a:t>HFS</a:t>
            </a:r>
          </a:p>
          <a:p>
            <a:pPr lvl="0"/>
            <a:endParaRPr lang="en-US" dirty="0"/>
          </a:p>
          <a:p>
            <a:pPr lvl="0"/>
            <a:r>
              <a:rPr lang="en-US" dirty="0"/>
              <a:t>Ext4</a:t>
            </a:r>
          </a:p>
        </p:txBody>
      </p:sp>
    </p:spTree>
    <p:extLst>
      <p:ext uri="{BB962C8B-B14F-4D97-AF65-F5344CB8AC3E}">
        <p14:creationId xmlns:p14="http://schemas.microsoft.com/office/powerpoint/2010/main" val="1672149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a File System</a:t>
            </a:r>
          </a:p>
        </p:txBody>
      </p:sp>
      <p:sp>
        <p:nvSpPr>
          <p:cNvPr id="3" name="Content Placeholder 2"/>
          <p:cNvSpPr>
            <a:spLocks noGrp="1"/>
          </p:cNvSpPr>
          <p:nvPr>
            <p:ph idx="1"/>
          </p:nvPr>
        </p:nvSpPr>
        <p:spPr/>
        <p:txBody>
          <a:bodyPr>
            <a:normAutofit lnSpcReduction="10000"/>
          </a:bodyPr>
          <a:lstStyle/>
          <a:p>
            <a:r>
              <a:rPr lang="en-US" dirty="0"/>
              <a:t>Search, sort, and display files</a:t>
            </a:r>
          </a:p>
          <a:p>
            <a:endParaRPr lang="en-US" dirty="0"/>
          </a:p>
          <a:p>
            <a:r>
              <a:rPr lang="en-US" dirty="0"/>
              <a:t>Identify file</a:t>
            </a:r>
            <a:r>
              <a:rPr lang="en-US" baseline="0" dirty="0"/>
              <a:t> and folder size</a:t>
            </a:r>
          </a:p>
          <a:p>
            <a:endParaRPr lang="en-US" baseline="0" dirty="0"/>
          </a:p>
          <a:p>
            <a:r>
              <a:rPr lang="en-US" baseline="0" dirty="0"/>
              <a:t>Understand file and folder permissions</a:t>
            </a:r>
          </a:p>
          <a:p>
            <a:endParaRPr lang="en-US" baseline="0" dirty="0"/>
          </a:p>
          <a:p>
            <a:r>
              <a:rPr lang="en-US" baseline="0" dirty="0"/>
              <a:t>Read-only versus modifiable files</a:t>
            </a:r>
            <a:endParaRPr lang="en-US" dirty="0"/>
          </a:p>
        </p:txBody>
      </p:sp>
    </p:spTree>
    <p:extLst>
      <p:ext uri="{BB962C8B-B14F-4D97-AF65-F5344CB8AC3E}">
        <p14:creationId xmlns:p14="http://schemas.microsoft.com/office/powerpoint/2010/main" val="3426718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Brief History of OSs</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Pre-OS</a:t>
            </a:r>
          </a:p>
          <a:p>
            <a:endParaRPr lang="en-US" sz="1400"/>
          </a:p>
          <a:p>
            <a:r>
              <a:rPr lang="en-US" sz="1400"/>
              <a:t>The</a:t>
            </a:r>
            <a:r>
              <a:rPr lang="en-US" sz="1400" baseline="0"/>
              <a:t> Early OSs</a:t>
            </a:r>
          </a:p>
          <a:p>
            <a:endParaRPr lang="en-US" sz="1400" baseline="0"/>
          </a:p>
          <a:p>
            <a:r>
              <a:rPr lang="en-US" sz="1400" baseline="0"/>
              <a:t>Standardization</a:t>
            </a:r>
          </a:p>
          <a:p>
            <a:endParaRPr lang="en-US" sz="1400" baseline="0"/>
          </a:p>
          <a:p>
            <a:r>
              <a:rPr lang="en-US" sz="1400" baseline="0"/>
              <a:t>Modern OSs</a:t>
            </a:r>
          </a:p>
        </p:txBody>
      </p:sp>
      <p:pic>
        <p:nvPicPr>
          <p:cNvPr id="7" name="Picture 7" descr="A picture containing text, shop&#10;&#10;Description automatically generated">
            <a:extLst>
              <a:ext uri="{FF2B5EF4-FFF2-40B4-BE49-F238E27FC236}">
                <a16:creationId xmlns:a16="http://schemas.microsoft.com/office/drawing/2014/main" id="{D5D794E5-8A0F-3884-D8CD-12E0D3CF60B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8717" y="3097018"/>
            <a:ext cx="4619101" cy="242502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202746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Manipulating Files</a:t>
            </a:r>
          </a:p>
        </p:txBody>
      </p:sp>
      <p:sp>
        <p:nvSpPr>
          <p:cNvPr id="3" name="Content Placeholder 2"/>
          <p:cNvSpPr>
            <a:spLocks noGrp="1"/>
          </p:cNvSpPr>
          <p:nvPr>
            <p:ph idx="1"/>
          </p:nvPr>
        </p:nvSpPr>
        <p:spPr/>
        <p:txBody>
          <a:bodyPr>
            <a:normAutofit fontScale="92500" lnSpcReduction="20000"/>
          </a:bodyPr>
          <a:lstStyle/>
          <a:p>
            <a:r>
              <a:rPr lang="en-US" dirty="0"/>
              <a:t>Open</a:t>
            </a:r>
          </a:p>
          <a:p>
            <a:r>
              <a:rPr lang="en-US" dirty="0"/>
              <a:t>Edit</a:t>
            </a:r>
          </a:p>
          <a:p>
            <a:r>
              <a:rPr lang="en-US" dirty="0"/>
              <a:t>Save</a:t>
            </a:r>
          </a:p>
          <a:p>
            <a:r>
              <a:rPr lang="en-US" dirty="0"/>
              <a:t>Move</a:t>
            </a:r>
          </a:p>
          <a:p>
            <a:r>
              <a:rPr lang="en-US" dirty="0"/>
              <a:t>Copy</a:t>
            </a:r>
          </a:p>
          <a:p>
            <a:r>
              <a:rPr lang="en-US" dirty="0"/>
              <a:t>Cut</a:t>
            </a:r>
          </a:p>
          <a:p>
            <a:r>
              <a:rPr lang="en-US" dirty="0"/>
              <a:t>Paste</a:t>
            </a:r>
          </a:p>
          <a:p>
            <a:r>
              <a:rPr lang="en-US" dirty="0"/>
              <a:t>Delete</a:t>
            </a:r>
          </a:p>
          <a:p>
            <a:r>
              <a:rPr lang="en-US" dirty="0"/>
              <a:t>Rename</a:t>
            </a:r>
          </a:p>
        </p:txBody>
      </p:sp>
    </p:spTree>
    <p:extLst>
      <p:ext uri="{BB962C8B-B14F-4D97-AF65-F5344CB8AC3E}">
        <p14:creationId xmlns:p14="http://schemas.microsoft.com/office/powerpoint/2010/main" val="4105406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Programs</a:t>
            </a:r>
            <a:r>
              <a:rPr lang="en-US" baseline="0" dirty="0"/>
              <a:t> and Shortcuts</a:t>
            </a:r>
            <a:endParaRPr lang="en-US" dirty="0"/>
          </a:p>
        </p:txBody>
      </p:sp>
      <p:sp>
        <p:nvSpPr>
          <p:cNvPr id="3" name="Content Placeholder 2"/>
          <p:cNvSpPr>
            <a:spLocks noGrp="1"/>
          </p:cNvSpPr>
          <p:nvPr>
            <p:ph idx="1"/>
          </p:nvPr>
        </p:nvSpPr>
        <p:spPr/>
        <p:txBody>
          <a:bodyPr/>
          <a:lstStyle/>
          <a:p>
            <a:r>
              <a:rPr lang="en-US" dirty="0"/>
              <a:t>How to execute</a:t>
            </a:r>
            <a:r>
              <a:rPr lang="en-US" baseline="0" dirty="0"/>
              <a:t> a program</a:t>
            </a:r>
          </a:p>
          <a:p>
            <a:endParaRPr lang="en-US" baseline="0" dirty="0"/>
          </a:p>
          <a:p>
            <a:r>
              <a:rPr lang="en-US" baseline="0" dirty="0"/>
              <a:t>Differences between shortcuts and applications</a:t>
            </a:r>
            <a:endParaRPr lang="en-US" dirty="0"/>
          </a:p>
        </p:txBody>
      </p:sp>
    </p:spTree>
    <p:extLst>
      <p:ext uri="{BB962C8B-B14F-4D97-AF65-F5344CB8AC3E}">
        <p14:creationId xmlns:p14="http://schemas.microsoft.com/office/powerpoint/2010/main" val="3261703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80" name="Group 3079">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81" name="Rectangle 3080">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82" name="Oval 3081">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3" name="Oval 3082">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4" name="Oval 3083">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5" name="Oval 3084">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6" name="Oval 3085">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7"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88"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089"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91" name="Rectangle 3090">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093" name="Group 309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94" name="Rectangle 309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95" name="Oval 309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6" name="Oval 309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7" name="Rectangle 309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9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9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0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74" name="Rectangle 2"/>
          <p:cNvSpPr>
            <a:spLocks noGrp="1" noChangeArrowheads="1"/>
          </p:cNvSpPr>
          <p:nvPr>
            <p:ph type="title"/>
          </p:nvPr>
        </p:nvSpPr>
        <p:spPr>
          <a:xfrm>
            <a:off x="866216" y="973667"/>
            <a:ext cx="2206657" cy="4833745"/>
          </a:xfrm>
        </p:spPr>
        <p:txBody>
          <a:bodyPr vert="horz" lIns="91440" tIns="45720" rIns="91440" bIns="45720" rtlCol="0" anchor="ctr">
            <a:normAutofit/>
          </a:bodyPr>
          <a:lstStyle/>
          <a:p>
            <a:r>
              <a:rPr lang="en-US" altLang="en-US" sz="3100">
                <a:solidFill>
                  <a:srgbClr val="EBEBEB"/>
                </a:solidFill>
              </a:rPr>
              <a:t>Chapter 4: Operating Systems</a:t>
            </a:r>
          </a:p>
        </p:txBody>
      </p:sp>
      <p:sp>
        <p:nvSpPr>
          <p:cNvPr id="3102" name="Rectangle 310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75" name="Rectangle 3"/>
          <p:cNvSpPr>
            <a:spLocks noGrp="1" noChangeArrowheads="1"/>
          </p:cNvSpPr>
          <p:nvPr>
            <p:ph sz="half" idx="1"/>
          </p:nvPr>
        </p:nvSpPr>
        <p:spPr>
          <a:xfrm>
            <a:off x="3895725" y="1433849"/>
            <a:ext cx="2194594" cy="3937313"/>
          </a:xfrm>
          <a:noFill/>
        </p:spPr>
        <p:txBody>
          <a:bodyPr>
            <a:normAutofit/>
          </a:bodyPr>
          <a:lstStyle/>
          <a:p>
            <a:pPr marL="257175" indent="-257175" defTabSz="342900">
              <a:lnSpc>
                <a:spcPct val="90000"/>
              </a:lnSpc>
              <a:spcBef>
                <a:spcPts val="750"/>
              </a:spcBef>
            </a:pPr>
            <a:r>
              <a:rPr lang="en-US" altLang="en-US" sz="900" b="0" i="0" kern="1200">
                <a:solidFill>
                  <a:schemeClr val="tx1">
                    <a:lumMod val="75000"/>
                    <a:lumOff val="25000"/>
                  </a:schemeClr>
                </a:solidFill>
                <a:latin typeface="+mn-lt"/>
                <a:ea typeface="+mn-ea"/>
                <a:cs typeface="+mn-cs"/>
              </a:rPr>
              <a:t>Manage applications and software</a:t>
            </a:r>
          </a:p>
          <a:p>
            <a:pPr marL="514350" lvl="1" indent="-212598" defTabSz="342900">
              <a:lnSpc>
                <a:spcPct val="90000"/>
              </a:lnSpc>
              <a:spcBef>
                <a:spcPts val="750"/>
              </a:spcBef>
            </a:pPr>
            <a:r>
              <a:rPr lang="en-US" altLang="en-US" sz="900" b="0" i="0" kern="1200">
                <a:solidFill>
                  <a:schemeClr val="tx1">
                    <a:lumMod val="75000"/>
                    <a:lumOff val="25000"/>
                  </a:schemeClr>
                </a:solidFill>
                <a:latin typeface="+mn-lt"/>
                <a:ea typeface="+mn-ea"/>
                <a:cs typeface="+mn-cs"/>
              </a:rPr>
              <a:t>Interface between applications and hardware</a:t>
            </a:r>
          </a:p>
          <a:p>
            <a:pPr marL="514350" lvl="1" indent="-212598" defTabSz="342900">
              <a:lnSpc>
                <a:spcPct val="90000"/>
              </a:lnSpc>
              <a:spcBef>
                <a:spcPts val="750"/>
              </a:spcBef>
            </a:pPr>
            <a:r>
              <a:rPr lang="en-US" altLang="en-US" sz="900" b="0" i="0" kern="1200">
                <a:solidFill>
                  <a:schemeClr val="tx1">
                    <a:lumMod val="75000"/>
                    <a:lumOff val="25000"/>
                  </a:schemeClr>
                </a:solidFill>
                <a:latin typeface="+mn-lt"/>
                <a:ea typeface="+mn-ea"/>
                <a:cs typeface="+mn-cs"/>
              </a:rPr>
              <a:t>Disk management</a:t>
            </a:r>
          </a:p>
          <a:p>
            <a:pPr marL="514350" lvl="1" indent="-212598" defTabSz="342900">
              <a:lnSpc>
                <a:spcPct val="90000"/>
              </a:lnSpc>
              <a:spcBef>
                <a:spcPts val="750"/>
              </a:spcBef>
            </a:pPr>
            <a:r>
              <a:rPr lang="en-US" altLang="en-US" sz="900" b="0" i="0" kern="1200">
                <a:solidFill>
                  <a:schemeClr val="tx1">
                    <a:lumMod val="75000"/>
                    <a:lumOff val="25000"/>
                  </a:schemeClr>
                </a:solidFill>
                <a:latin typeface="+mn-lt"/>
                <a:ea typeface="+mn-ea"/>
                <a:cs typeface="+mn-cs"/>
              </a:rPr>
              <a:t>Process management/ scheduling</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Kill process/ end task</a:t>
            </a:r>
          </a:p>
          <a:p>
            <a:pPr marL="514350" lvl="1" indent="-212598" defTabSz="342900">
              <a:lnSpc>
                <a:spcPct val="90000"/>
              </a:lnSpc>
              <a:spcBef>
                <a:spcPts val="750"/>
              </a:spcBef>
            </a:pPr>
            <a:r>
              <a:rPr lang="en-US" altLang="en-US" sz="900" b="0" i="0" kern="1200">
                <a:solidFill>
                  <a:schemeClr val="tx1">
                    <a:lumMod val="75000"/>
                    <a:lumOff val="25000"/>
                  </a:schemeClr>
                </a:solidFill>
                <a:latin typeface="+mn-lt"/>
                <a:ea typeface="+mn-ea"/>
                <a:cs typeface="+mn-cs"/>
              </a:rPr>
              <a:t>Application management</a:t>
            </a:r>
          </a:p>
          <a:p>
            <a:pPr marL="514350" lvl="1" indent="-212598" defTabSz="342900">
              <a:lnSpc>
                <a:spcPct val="90000"/>
              </a:lnSpc>
              <a:spcBef>
                <a:spcPts val="750"/>
              </a:spcBef>
            </a:pPr>
            <a:r>
              <a:rPr lang="en-US" altLang="en-US" sz="900" b="0" i="0" kern="1200">
                <a:solidFill>
                  <a:schemeClr val="tx1">
                    <a:lumMod val="75000"/>
                    <a:lumOff val="25000"/>
                  </a:schemeClr>
                </a:solidFill>
                <a:latin typeface="+mn-lt"/>
                <a:ea typeface="+mn-ea"/>
                <a:cs typeface="+mn-cs"/>
              </a:rPr>
              <a:t>Memory management</a:t>
            </a:r>
          </a:p>
          <a:p>
            <a:pPr marL="514350" lvl="1" indent="-212598" defTabSz="342900">
              <a:lnSpc>
                <a:spcPct val="90000"/>
              </a:lnSpc>
              <a:spcBef>
                <a:spcPts val="750"/>
              </a:spcBef>
            </a:pPr>
            <a:r>
              <a:rPr lang="en-US" altLang="en-US" sz="900" b="0" i="0" kern="1200">
                <a:solidFill>
                  <a:schemeClr val="tx1">
                    <a:lumMod val="75000"/>
                    <a:lumOff val="25000"/>
                  </a:schemeClr>
                </a:solidFill>
                <a:latin typeface="+mn-lt"/>
                <a:ea typeface="+mn-ea"/>
                <a:cs typeface="+mn-cs"/>
              </a:rPr>
              <a:t>Device management</a:t>
            </a:r>
          </a:p>
          <a:p>
            <a:pPr marL="514350" lvl="1" indent="-212598" defTabSz="342900">
              <a:lnSpc>
                <a:spcPct val="90000"/>
              </a:lnSpc>
              <a:spcBef>
                <a:spcPts val="750"/>
              </a:spcBef>
            </a:pPr>
            <a:r>
              <a:rPr lang="en-US" altLang="en-US" sz="900" b="0" i="0" kern="1200">
                <a:solidFill>
                  <a:schemeClr val="tx1">
                    <a:lumMod val="75000"/>
                    <a:lumOff val="25000"/>
                  </a:schemeClr>
                </a:solidFill>
                <a:latin typeface="+mn-lt"/>
                <a:ea typeface="+mn-ea"/>
                <a:cs typeface="+mn-cs"/>
              </a:rPr>
              <a:t>Access control/ protection</a:t>
            </a:r>
          </a:p>
          <a:p>
            <a:pPr marL="514350" lvl="1" indent="-212598" defTabSz="342900">
              <a:lnSpc>
                <a:spcPct val="90000"/>
              </a:lnSpc>
              <a:spcBef>
                <a:spcPts val="750"/>
              </a:spcBef>
            </a:pPr>
            <a:r>
              <a:rPr lang="en-US" altLang="en-US" sz="900" b="0" i="0" kern="1200">
                <a:solidFill>
                  <a:schemeClr val="tx1">
                    <a:lumMod val="75000"/>
                    <a:lumOff val="25000"/>
                  </a:schemeClr>
                </a:solidFill>
                <a:latin typeface="+mn-lt"/>
                <a:ea typeface="+mn-ea"/>
                <a:cs typeface="+mn-cs"/>
              </a:rPr>
              <a:t>Types of OS</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Mobile Device OS</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Workstation OS</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Server OS</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Embedded OS</a:t>
            </a:r>
          </a:p>
          <a:p>
            <a:pPr marL="925830" lvl="3"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Firmware</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Hypervisor (Type 1)</a:t>
            </a:r>
            <a:endParaRPr lang="en-US" altLang="en-US" sz="900"/>
          </a:p>
        </p:txBody>
      </p:sp>
      <p:sp>
        <p:nvSpPr>
          <p:cNvPr id="2" name="Content Placeholder 1"/>
          <p:cNvSpPr>
            <a:spLocks noGrp="1"/>
          </p:cNvSpPr>
          <p:nvPr>
            <p:ph sz="half" idx="2"/>
          </p:nvPr>
        </p:nvSpPr>
        <p:spPr>
          <a:xfrm>
            <a:off x="6263577" y="1443993"/>
            <a:ext cx="2425604" cy="3984921"/>
          </a:xfrm>
        </p:spPr>
        <p:txBody>
          <a:bodyPr>
            <a:normAutofit/>
          </a:bodyPr>
          <a:lstStyle/>
          <a:p>
            <a:pPr marL="257175" indent="-257175" defTabSz="342900">
              <a:lnSpc>
                <a:spcPct val="90000"/>
              </a:lnSpc>
              <a:spcBef>
                <a:spcPts val="750"/>
              </a:spcBef>
            </a:pPr>
            <a:r>
              <a:rPr lang="en-US" altLang="en-US" sz="600" b="0" i="0" kern="1200">
                <a:solidFill>
                  <a:schemeClr val="tx1">
                    <a:lumMod val="75000"/>
                    <a:lumOff val="25000"/>
                  </a:schemeClr>
                </a:solidFill>
                <a:latin typeface="+mn-lt"/>
                <a:ea typeface="+mn-ea"/>
                <a:cs typeface="+mn-cs"/>
              </a:rPr>
              <a:t>Compare and contrast components of an operating system</a:t>
            </a:r>
          </a:p>
          <a:p>
            <a:pPr marL="514350" lvl="1" indent="-212598" defTabSz="342900">
              <a:lnSpc>
                <a:spcPct val="90000"/>
              </a:lnSpc>
              <a:spcBef>
                <a:spcPts val="750"/>
              </a:spcBef>
            </a:pPr>
            <a:r>
              <a:rPr lang="en-US" sz="600" b="0" i="0" kern="1200">
                <a:solidFill>
                  <a:schemeClr val="tx1">
                    <a:lumMod val="75000"/>
                    <a:lumOff val="25000"/>
                  </a:schemeClr>
                </a:solidFill>
                <a:latin typeface="+mn-lt"/>
                <a:ea typeface="+mn-ea"/>
                <a:cs typeface="+mn-cs"/>
              </a:rPr>
              <a:t>File systems and features</a:t>
            </a:r>
          </a:p>
          <a:p>
            <a:pPr marL="720090" lvl="2"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File systems</a:t>
            </a:r>
          </a:p>
          <a:p>
            <a:pPr marL="925830" lvl="3"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NTFS</a:t>
            </a:r>
          </a:p>
          <a:p>
            <a:pPr marL="925830" lvl="3"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FAT32</a:t>
            </a:r>
          </a:p>
          <a:p>
            <a:pPr marL="925830" lvl="3"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HFS</a:t>
            </a:r>
          </a:p>
          <a:p>
            <a:pPr marL="925830" lvl="3"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Ext4</a:t>
            </a:r>
          </a:p>
          <a:p>
            <a:pPr marL="720090" lvl="2"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Features</a:t>
            </a:r>
          </a:p>
          <a:p>
            <a:pPr marL="925830" lvl="3"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Compression</a:t>
            </a:r>
          </a:p>
          <a:p>
            <a:pPr marL="925830" lvl="3"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Encryption</a:t>
            </a:r>
          </a:p>
          <a:p>
            <a:pPr marL="925830" lvl="3"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Permissions</a:t>
            </a:r>
          </a:p>
          <a:p>
            <a:pPr marL="925830" lvl="3"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Journaling</a:t>
            </a:r>
          </a:p>
          <a:p>
            <a:pPr marL="925830" lvl="3"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Limitations</a:t>
            </a:r>
          </a:p>
          <a:p>
            <a:pPr marL="925830" lvl="3"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Naming rules</a:t>
            </a:r>
          </a:p>
          <a:p>
            <a:pPr marL="720090" lvl="2"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File management</a:t>
            </a:r>
          </a:p>
          <a:p>
            <a:pPr marL="925830" lvl="3"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Folders/directories</a:t>
            </a:r>
          </a:p>
          <a:p>
            <a:pPr marL="925830" lvl="3"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File types and extensions</a:t>
            </a:r>
          </a:p>
          <a:p>
            <a:pPr marL="925830" lvl="3"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Permissions</a:t>
            </a:r>
          </a:p>
          <a:p>
            <a:pPr marL="720090" lvl="2"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Services</a:t>
            </a:r>
          </a:p>
          <a:p>
            <a:pPr marL="720090" lvl="2"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Processes</a:t>
            </a:r>
          </a:p>
          <a:p>
            <a:pPr marL="720090" lvl="2"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Drivers</a:t>
            </a:r>
          </a:p>
          <a:p>
            <a:pPr marL="720090" lvl="2"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Utilities</a:t>
            </a:r>
          </a:p>
          <a:p>
            <a:pPr marL="925830" lvl="3"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Task scheduling</a:t>
            </a:r>
          </a:p>
          <a:p>
            <a:pPr marL="720090" lvl="2"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Interfaces</a:t>
            </a:r>
          </a:p>
          <a:p>
            <a:pPr marL="925830" lvl="3"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Console/command line</a:t>
            </a:r>
          </a:p>
          <a:p>
            <a:pPr marL="925830" lvl="3" indent="-171450" defTabSz="342900">
              <a:lnSpc>
                <a:spcPct val="90000"/>
              </a:lnSpc>
              <a:spcBef>
                <a:spcPts val="750"/>
              </a:spcBef>
            </a:pPr>
            <a:r>
              <a:rPr lang="en-US" sz="600" b="0" i="0" kern="1200">
                <a:solidFill>
                  <a:schemeClr val="tx1">
                    <a:lumMod val="75000"/>
                    <a:lumOff val="25000"/>
                  </a:schemeClr>
                </a:solidFill>
                <a:latin typeface="+mn-lt"/>
                <a:ea typeface="+mn-ea"/>
                <a:cs typeface="+mn-cs"/>
              </a:rPr>
              <a:t>GUI</a:t>
            </a:r>
            <a:endParaRPr lang="en-US" sz="600" baseline="0"/>
          </a:p>
        </p:txBody>
      </p:sp>
    </p:spTree>
    <p:extLst>
      <p:ext uri="{BB962C8B-B14F-4D97-AF65-F5344CB8AC3E}">
        <p14:creationId xmlns:p14="http://schemas.microsoft.com/office/powerpoint/2010/main" val="3926615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OS Definitions</a:t>
            </a:r>
          </a:p>
        </p:txBody>
      </p:sp>
      <p:sp>
        <p:nvSpPr>
          <p:cNvPr id="3" name="Content Placeholder 2"/>
          <p:cNvSpPr>
            <a:spLocks noGrp="1"/>
          </p:cNvSpPr>
          <p:nvPr>
            <p:ph idx="1"/>
          </p:nvPr>
        </p:nvSpPr>
        <p:spPr/>
        <p:txBody>
          <a:bodyPr>
            <a:normAutofit fontScale="92500" lnSpcReduction="20000"/>
          </a:bodyPr>
          <a:lstStyle/>
          <a:p>
            <a:r>
              <a:rPr lang="en-US" dirty="0"/>
              <a:t>Kernel</a:t>
            </a:r>
          </a:p>
          <a:p>
            <a:r>
              <a:rPr lang="en-US" dirty="0"/>
              <a:t>Version</a:t>
            </a:r>
          </a:p>
          <a:p>
            <a:r>
              <a:rPr lang="en-US" dirty="0"/>
              <a:t>Source</a:t>
            </a:r>
          </a:p>
          <a:p>
            <a:r>
              <a:rPr lang="en-US" dirty="0"/>
              <a:t>Shell</a:t>
            </a:r>
          </a:p>
          <a:p>
            <a:r>
              <a:rPr lang="en-US" dirty="0"/>
              <a:t>Graphical User Interface (GUI)</a:t>
            </a:r>
          </a:p>
          <a:p>
            <a:r>
              <a:rPr lang="en-US" dirty="0"/>
              <a:t>Cooperative multitasking</a:t>
            </a:r>
          </a:p>
          <a:p>
            <a:r>
              <a:rPr lang="en-US" dirty="0"/>
              <a:t>Preemptive</a:t>
            </a:r>
            <a:r>
              <a:rPr lang="en-US" baseline="0" dirty="0"/>
              <a:t> multitasking</a:t>
            </a:r>
          </a:p>
          <a:p>
            <a:r>
              <a:rPr lang="en-US" baseline="0" dirty="0"/>
              <a:t>Multithreading</a:t>
            </a:r>
          </a:p>
          <a:p>
            <a:r>
              <a:rPr lang="en-US" baseline="0" dirty="0"/>
              <a:t>32-bit vs. 64-bit</a:t>
            </a:r>
          </a:p>
        </p:txBody>
      </p:sp>
    </p:spTree>
    <p:extLst>
      <p:ext uri="{BB962C8B-B14F-4D97-AF65-F5344CB8AC3E}">
        <p14:creationId xmlns:p14="http://schemas.microsoft.com/office/powerpoint/2010/main" val="15589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Compatibility</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Hardware compatibility</a:t>
            </a:r>
          </a:p>
          <a:p>
            <a:pPr lvl="1"/>
            <a:r>
              <a:rPr lang="en-US" sz="1400"/>
              <a:t>32-bit vs. 64-bit</a:t>
            </a:r>
          </a:p>
          <a:p>
            <a:pPr lvl="0"/>
            <a:endParaRPr lang="en-US" sz="1400"/>
          </a:p>
          <a:p>
            <a:pPr lvl="0"/>
            <a:r>
              <a:rPr lang="en-US" sz="1400"/>
              <a:t>Software compatibility</a:t>
            </a:r>
          </a:p>
        </p:txBody>
      </p:sp>
      <p:pic>
        <p:nvPicPr>
          <p:cNvPr id="4" name="Picture 4" descr="A picture containing jigsaw puzzle&#10;&#10;Description automatically generated">
            <a:extLst>
              <a:ext uri="{FF2B5EF4-FFF2-40B4-BE49-F238E27FC236}">
                <a16:creationId xmlns:a16="http://schemas.microsoft.com/office/drawing/2014/main" id="{D9AD21B8-88C6-05B6-9188-5B85E6664BD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8717" y="2906481"/>
            <a:ext cx="4619101" cy="280610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616706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3667"/>
            <a:ext cx="2206657" cy="4833745"/>
          </a:xfrm>
        </p:spPr>
        <p:txBody>
          <a:bodyPr>
            <a:normAutofit/>
          </a:bodyPr>
          <a:lstStyle/>
          <a:p>
            <a:r>
              <a:rPr lang="en-US">
                <a:solidFill>
                  <a:srgbClr val="EBEBEB"/>
                </a:solidFill>
              </a:rPr>
              <a:t>Core</a:t>
            </a:r>
            <a:r>
              <a:rPr lang="en-US" baseline="0">
                <a:solidFill>
                  <a:srgbClr val="EBEBEB"/>
                </a:solidFill>
              </a:rPr>
              <a:t> OS functions</a:t>
            </a:r>
            <a:endParaRPr lang="en-US">
              <a:solidFill>
                <a:srgbClr val="EBEBEB"/>
              </a:solidFill>
            </a:endParaRP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F88BDE78-602A-4F0F-4B4C-75D2BBD9E599}"/>
              </a:ext>
            </a:extLst>
          </p:cNvPr>
          <p:cNvGraphicFramePr>
            <a:graphicFrameLocks noGrp="1"/>
          </p:cNvGraphicFramePr>
          <p:nvPr>
            <p:ph idx="1"/>
            <p:extLst>
              <p:ext uri="{D42A27DB-BD31-4B8C-83A1-F6EECF244321}">
                <p14:modId xmlns:p14="http://schemas.microsoft.com/office/powerpoint/2010/main" val="1139406668"/>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348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a:t>
            </a:r>
            <a:r>
              <a:rPr lang="en-US" baseline="0" dirty="0"/>
              <a:t> of Operating Systems</a:t>
            </a:r>
            <a:endParaRPr lang="en-US" dirty="0"/>
          </a:p>
        </p:txBody>
      </p:sp>
      <p:sp>
        <p:nvSpPr>
          <p:cNvPr id="3" name="Content Placeholder 2"/>
          <p:cNvSpPr>
            <a:spLocks noGrp="1"/>
          </p:cNvSpPr>
          <p:nvPr>
            <p:ph sz="half" idx="1"/>
          </p:nvPr>
        </p:nvSpPr>
        <p:spPr/>
        <p:txBody>
          <a:bodyPr>
            <a:normAutofit/>
          </a:bodyPr>
          <a:lstStyle/>
          <a:p>
            <a:r>
              <a:rPr lang="en-US" dirty="0"/>
              <a:t>Workstation</a:t>
            </a:r>
          </a:p>
          <a:p>
            <a:pPr lvl="1"/>
            <a:r>
              <a:rPr lang="en-US" dirty="0"/>
              <a:t>Linux</a:t>
            </a:r>
          </a:p>
          <a:p>
            <a:pPr lvl="1"/>
            <a:r>
              <a:rPr lang="en-US" dirty="0"/>
              <a:t>Mac OS</a:t>
            </a:r>
          </a:p>
          <a:p>
            <a:pPr lvl="1"/>
            <a:r>
              <a:rPr lang="en-US" dirty="0"/>
              <a:t>Windows</a:t>
            </a:r>
          </a:p>
          <a:p>
            <a:pPr lvl="1"/>
            <a:r>
              <a:rPr lang="en-US" dirty="0"/>
              <a:t>Chrome OS</a:t>
            </a:r>
          </a:p>
          <a:p>
            <a:r>
              <a:rPr lang="en-US" dirty="0"/>
              <a:t>Server</a:t>
            </a:r>
          </a:p>
          <a:p>
            <a:pPr lvl="1"/>
            <a:r>
              <a:rPr lang="en-US" dirty="0"/>
              <a:t>Linux-based</a:t>
            </a:r>
          </a:p>
          <a:p>
            <a:pPr lvl="1"/>
            <a:r>
              <a:rPr lang="en-US" dirty="0"/>
              <a:t>Mac-based</a:t>
            </a:r>
          </a:p>
          <a:p>
            <a:pPr lvl="1"/>
            <a:r>
              <a:rPr lang="en-US" dirty="0"/>
              <a:t>Windows-based</a:t>
            </a:r>
          </a:p>
        </p:txBody>
      </p:sp>
      <p:sp>
        <p:nvSpPr>
          <p:cNvPr id="4" name="Content Placeholder 3"/>
          <p:cNvSpPr>
            <a:spLocks noGrp="1"/>
          </p:cNvSpPr>
          <p:nvPr>
            <p:ph sz="half" idx="2"/>
          </p:nvPr>
        </p:nvSpPr>
        <p:spPr/>
        <p:txBody>
          <a:bodyPr>
            <a:normAutofit/>
          </a:bodyPr>
          <a:lstStyle/>
          <a:p>
            <a:r>
              <a:rPr lang="en-US" dirty="0"/>
              <a:t>Mobile</a:t>
            </a:r>
          </a:p>
          <a:p>
            <a:pPr lvl="1"/>
            <a:r>
              <a:rPr lang="en-US" dirty="0"/>
              <a:t>Apple iOS</a:t>
            </a:r>
          </a:p>
          <a:p>
            <a:pPr lvl="1"/>
            <a:r>
              <a:rPr lang="en-US" dirty="0"/>
              <a:t>Android</a:t>
            </a:r>
          </a:p>
          <a:p>
            <a:pPr lvl="1"/>
            <a:r>
              <a:rPr lang="en-US" dirty="0"/>
              <a:t>Windows Mobile</a:t>
            </a:r>
          </a:p>
          <a:p>
            <a:r>
              <a:rPr lang="en-US" dirty="0"/>
              <a:t>Virtual</a:t>
            </a:r>
          </a:p>
          <a:p>
            <a:r>
              <a:rPr lang="en-US" dirty="0"/>
              <a:t>Embedded</a:t>
            </a:r>
          </a:p>
        </p:txBody>
      </p:sp>
    </p:spTree>
    <p:extLst>
      <p:ext uri="{BB962C8B-B14F-4D97-AF65-F5344CB8AC3E}">
        <p14:creationId xmlns:p14="http://schemas.microsoft.com/office/powerpoint/2010/main" val="3559683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Linux</a:t>
            </a:r>
          </a:p>
        </p:txBody>
      </p:sp>
      <p:sp>
        <p:nvSpPr>
          <p:cNvPr id="3" name="Content Placeholder 2"/>
          <p:cNvSpPr>
            <a:spLocks noGrp="1"/>
          </p:cNvSpPr>
          <p:nvPr>
            <p:ph idx="1"/>
          </p:nvPr>
        </p:nvSpPr>
        <p:spPr>
          <a:xfrm>
            <a:off x="866215" y="2603500"/>
            <a:ext cx="4797985" cy="3416300"/>
          </a:xfrm>
        </p:spPr>
        <p:txBody>
          <a:bodyPr anchor="ctr">
            <a:normAutofit/>
          </a:bodyPr>
          <a:lstStyle/>
          <a:p>
            <a:pPr>
              <a:lnSpc>
                <a:spcPct val="90000"/>
              </a:lnSpc>
            </a:pPr>
            <a:r>
              <a:rPr lang="en-US" dirty="0"/>
              <a:t>Developed in 1991</a:t>
            </a:r>
            <a:endParaRPr lang="en-US"/>
          </a:p>
          <a:p>
            <a:pPr>
              <a:lnSpc>
                <a:spcPct val="90000"/>
              </a:lnSpc>
            </a:pPr>
            <a:endParaRPr lang="en-US"/>
          </a:p>
          <a:p>
            <a:pPr>
              <a:lnSpc>
                <a:spcPct val="90000"/>
              </a:lnSpc>
            </a:pPr>
            <a:r>
              <a:rPr lang="en-US" dirty="0"/>
              <a:t>Open source</a:t>
            </a:r>
            <a:endParaRPr lang="en-US"/>
          </a:p>
          <a:p>
            <a:pPr>
              <a:lnSpc>
                <a:spcPct val="90000"/>
              </a:lnSpc>
            </a:pPr>
            <a:endParaRPr lang="en-US"/>
          </a:p>
          <a:p>
            <a:pPr>
              <a:lnSpc>
                <a:spcPct val="90000"/>
              </a:lnSpc>
            </a:pPr>
            <a:r>
              <a:rPr lang="en-US" dirty="0"/>
              <a:t>Many</a:t>
            </a:r>
            <a:r>
              <a:rPr lang="en-US" baseline="0" dirty="0"/>
              <a:t> versions</a:t>
            </a:r>
            <a:endParaRPr lang="en-US" baseline="0"/>
          </a:p>
          <a:p>
            <a:pPr>
              <a:lnSpc>
                <a:spcPct val="90000"/>
              </a:lnSpc>
            </a:pPr>
            <a:endParaRPr lang="en-US"/>
          </a:p>
          <a:p>
            <a:pPr>
              <a:lnSpc>
                <a:spcPct val="90000"/>
              </a:lnSpc>
            </a:pPr>
            <a:r>
              <a:rPr lang="en-US" dirty="0"/>
              <a:t>Uncommon for workstations</a:t>
            </a:r>
            <a:endParaRPr lang="en-US"/>
          </a:p>
          <a:p>
            <a:pPr>
              <a:lnSpc>
                <a:spcPct val="90000"/>
              </a:lnSpc>
            </a:pPr>
            <a:endParaRPr lang="en-US"/>
          </a:p>
          <a:p>
            <a:pPr>
              <a:lnSpc>
                <a:spcPct val="90000"/>
              </a:lnSpc>
            </a:pPr>
            <a:r>
              <a:rPr lang="en-US" dirty="0"/>
              <a:t>Very popular for servers</a:t>
            </a:r>
            <a:endParaRPr lang="en-US"/>
          </a:p>
        </p:txBody>
      </p:sp>
      <p:pic>
        <p:nvPicPr>
          <p:cNvPr id="4" name="Picture 4" descr="Icon&#10;&#10;Description automatically generated">
            <a:extLst>
              <a:ext uri="{FF2B5EF4-FFF2-40B4-BE49-F238E27FC236}">
                <a16:creationId xmlns:a16="http://schemas.microsoft.com/office/drawing/2014/main" id="{A26843B5-A1F5-7BDF-9E26-6E8BB164477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7316" r="9464" b="1"/>
          <a:stretch/>
        </p:blipFill>
        <p:spPr>
          <a:xfrm>
            <a:off x="6015428" y="2775951"/>
            <a:ext cx="2310036"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238622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solidFill>
                  <a:srgbClr val="EBEBEB"/>
                </a:solidFill>
              </a:rPr>
              <a:t>Mac OS</a:t>
            </a:r>
          </a:p>
        </p:txBody>
      </p:sp>
      <p:sp>
        <p:nvSpPr>
          <p:cNvPr id="3" name="Content Placeholder 2"/>
          <p:cNvSpPr>
            <a:spLocks noGrp="1"/>
          </p:cNvSpPr>
          <p:nvPr>
            <p:ph idx="1"/>
          </p:nvPr>
        </p:nvSpPr>
        <p:spPr>
          <a:xfrm>
            <a:off x="4485715" y="2603500"/>
            <a:ext cx="3908984" cy="3416300"/>
          </a:xfrm>
        </p:spPr>
        <p:txBody>
          <a:bodyPr anchor="ctr">
            <a:normAutofit/>
          </a:bodyPr>
          <a:lstStyle/>
          <a:p>
            <a:pPr>
              <a:lnSpc>
                <a:spcPct val="90000"/>
              </a:lnSpc>
            </a:pPr>
            <a:r>
              <a:rPr lang="en-US" sz="1500" dirty="0"/>
              <a:t>Introduced</a:t>
            </a:r>
            <a:r>
              <a:rPr lang="en-US" sz="1500" baseline="0" dirty="0"/>
              <a:t> in 1984 by Apple</a:t>
            </a:r>
          </a:p>
          <a:p>
            <a:pPr lvl="1">
              <a:lnSpc>
                <a:spcPct val="90000"/>
              </a:lnSpc>
            </a:pPr>
            <a:r>
              <a:rPr lang="en-US" sz="1500" baseline="0" dirty="0"/>
              <a:t>“System Software”</a:t>
            </a:r>
          </a:p>
          <a:p>
            <a:pPr>
              <a:lnSpc>
                <a:spcPct val="90000"/>
              </a:lnSpc>
            </a:pPr>
            <a:r>
              <a:rPr lang="en-US" sz="1500" baseline="0" dirty="0"/>
              <a:t>First common GUI</a:t>
            </a:r>
          </a:p>
          <a:p>
            <a:pPr>
              <a:lnSpc>
                <a:spcPct val="90000"/>
              </a:lnSpc>
            </a:pPr>
            <a:r>
              <a:rPr lang="en-US" sz="1500" baseline="0"/>
              <a:t>Current version is macOS, which followed</a:t>
            </a:r>
            <a:r>
              <a:rPr lang="en-US" sz="1500"/>
              <a:t> OS X</a:t>
            </a:r>
            <a:endParaRPr lang="en-US" sz="1500" baseline="0"/>
          </a:p>
          <a:p>
            <a:pPr lvl="1">
              <a:lnSpc>
                <a:spcPct val="90000"/>
              </a:lnSpc>
            </a:pPr>
            <a:r>
              <a:rPr lang="en-US" sz="1500" baseline="0" dirty="0"/>
              <a:t>Version names based on big cats or now California locations</a:t>
            </a:r>
          </a:p>
          <a:p>
            <a:pPr>
              <a:lnSpc>
                <a:spcPct val="90000"/>
              </a:lnSpc>
            </a:pPr>
            <a:r>
              <a:rPr lang="en-US" sz="1500" baseline="0" dirty="0"/>
              <a:t>Proprietary to Mac computers</a:t>
            </a:r>
          </a:p>
          <a:p>
            <a:pPr>
              <a:lnSpc>
                <a:spcPct val="90000"/>
              </a:lnSpc>
            </a:pPr>
            <a:r>
              <a:rPr lang="en-US" sz="1500" baseline="0" dirty="0"/>
              <a:t>Loyal users</a:t>
            </a:r>
          </a:p>
          <a:p>
            <a:pPr>
              <a:lnSpc>
                <a:spcPct val="90000"/>
              </a:lnSpc>
            </a:pPr>
            <a:r>
              <a:rPr lang="en-US" sz="1500" baseline="0" dirty="0"/>
              <a:t>Considered the best for graphics programs</a:t>
            </a:r>
          </a:p>
        </p:txBody>
      </p:sp>
      <p:pic>
        <p:nvPicPr>
          <p:cNvPr id="5" name="Picture 17" descr="Graphical user interface, text&#10;&#10;Description automatically generated">
            <a:extLst>
              <a:ext uri="{FF2B5EF4-FFF2-40B4-BE49-F238E27FC236}">
                <a16:creationId xmlns:a16="http://schemas.microsoft.com/office/drawing/2014/main" id="{4FBABDF1-0B15-B0BD-3993-E6C61780AD09}"/>
              </a:ext>
            </a:extLst>
          </p:cNvPr>
          <p:cNvPicPr>
            <a:picLocks noChangeAspect="1"/>
          </p:cNvPicPr>
          <p:nvPr/>
        </p:nvPicPr>
        <p:blipFill>
          <a:blip r:embed="rId3"/>
          <a:stretch>
            <a:fillRect/>
          </a:stretch>
        </p:blipFill>
        <p:spPr>
          <a:xfrm>
            <a:off x="863449" y="2727401"/>
            <a:ext cx="2724150" cy="2733675"/>
          </a:xfrm>
          <a:prstGeom prst="rect">
            <a:avLst/>
          </a:prstGeom>
        </p:spPr>
      </p:pic>
    </p:spTree>
    <p:extLst>
      <p:ext uri="{BB962C8B-B14F-4D97-AF65-F5344CB8AC3E}">
        <p14:creationId xmlns:p14="http://schemas.microsoft.com/office/powerpoint/2010/main" val="2067862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16578</Words>
  <Application>Microsoft Office PowerPoint</Application>
  <PresentationFormat>On-screen Show (4:3)</PresentationFormat>
  <Paragraphs>1421</Paragraphs>
  <Slides>32</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Century Gothic</vt:lpstr>
      <vt:lpstr>Times New Roman</vt:lpstr>
      <vt:lpstr>Wingdings 3</vt:lpstr>
      <vt:lpstr>Ion Boardroom</vt:lpstr>
      <vt:lpstr>IT Fundamentals </vt:lpstr>
      <vt:lpstr>Operating System Fundamentals</vt:lpstr>
      <vt:lpstr>Brief History of OSs</vt:lpstr>
      <vt:lpstr>Basic OS Definitions</vt:lpstr>
      <vt:lpstr>Compatibility</vt:lpstr>
      <vt:lpstr>Core OS functions</vt:lpstr>
      <vt:lpstr>Types of Operating Systems</vt:lpstr>
      <vt:lpstr>Linux</vt:lpstr>
      <vt:lpstr>Mac OS</vt:lpstr>
      <vt:lpstr>Windows</vt:lpstr>
      <vt:lpstr>Chrome OS</vt:lpstr>
      <vt:lpstr>Apple iOS</vt:lpstr>
      <vt:lpstr>Android</vt:lpstr>
      <vt:lpstr>Windows Mobile</vt:lpstr>
      <vt:lpstr>Virtual OSs</vt:lpstr>
      <vt:lpstr>Embedded OSs</vt:lpstr>
      <vt:lpstr>Operating Systems</vt:lpstr>
      <vt:lpstr>Things Operating Systems Manage</vt:lpstr>
      <vt:lpstr>User Accounts</vt:lpstr>
      <vt:lpstr>Access Control</vt:lpstr>
      <vt:lpstr>Application Management</vt:lpstr>
      <vt:lpstr>Process Management</vt:lpstr>
      <vt:lpstr>Service Management</vt:lpstr>
      <vt:lpstr>Device Management</vt:lpstr>
      <vt:lpstr>Disk Management</vt:lpstr>
      <vt:lpstr>Memory Management</vt:lpstr>
      <vt:lpstr>Managing Folders and Files</vt:lpstr>
      <vt:lpstr>Common File Systems</vt:lpstr>
      <vt:lpstr>Navigating a File System</vt:lpstr>
      <vt:lpstr>Manipulating Files</vt:lpstr>
      <vt:lpstr>Programs and Shortcuts</vt:lpstr>
      <vt:lpstr>Chapter 4: Operating Systems</vt:lpstr>
    </vt:vector>
  </TitlesOfParts>
  <Company>John Wiley and Sons,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Connor - San Francisco</dc:creator>
  <cp:lastModifiedBy>Brown, Justin R</cp:lastModifiedBy>
  <cp:revision>245</cp:revision>
  <dcterms:created xsi:type="dcterms:W3CDTF">2013-06-05T20:52:46Z</dcterms:created>
  <dcterms:modified xsi:type="dcterms:W3CDTF">2023-09-05T19:59:19Z</dcterms:modified>
</cp:coreProperties>
</file>