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59" r:id="rId3"/>
    <p:sldId id="269" r:id="rId4"/>
    <p:sldId id="270" r:id="rId5"/>
    <p:sldId id="271" r:id="rId6"/>
    <p:sldId id="272" r:id="rId7"/>
    <p:sldId id="260" r:id="rId8"/>
    <p:sldId id="261" r:id="rId9"/>
    <p:sldId id="262" r:id="rId10"/>
    <p:sldId id="263" r:id="rId11"/>
    <p:sldId id="267" r:id="rId12"/>
    <p:sldId id="268" r:id="rId13"/>
    <p:sldId id="266"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9A729-076F-FC68-E744-9DAA16A075D1}" v="1" dt="2023-05-04T15:20:34.687"/>
    <p1510:client id="{815E4C1B-7AB4-DC24-E3AA-59470DF6895A}" v="140" dt="2023-08-30T16:48:51.248"/>
    <p1510:client id="{828F372F-ECEF-C09F-D890-D626EEBC79E1}" v="113" dt="2023-03-22T16:19:56.812"/>
    <p1510:client id="{C8B83434-1C3B-117A-0B6B-FA9B3A0A87DF}" v="6" dt="2023-04-19T15:16:06.764"/>
    <p1510:client id="{ED716E54-7233-AA6D-163E-990587C03CEF}" v="1" dt="2023-04-12T15:35:20.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Setting up a wireless connection, whether it's Wi-Fi or Bluetooth, is a fundamental step to access networks and connect devices without physical cables. Here's a more detailed exploration of setting up these wireless connections:</a:t>
            </a:r>
          </a:p>
          <a:p>
            <a:r>
              <a:rPr lang="en-US" dirty="0"/>
              <a:t> </a:t>
            </a:r>
            <a:endParaRPr lang="en-US" dirty="0">
              <a:cs typeface="Calibri"/>
            </a:endParaRPr>
          </a:p>
          <a:p>
            <a:r>
              <a:rPr lang="en-US" dirty="0"/>
              <a:t>**Wi-Fi Connection:**</a:t>
            </a:r>
            <a:endParaRPr lang="en-US" dirty="0">
              <a:cs typeface="Calibri"/>
            </a:endParaRPr>
          </a:p>
          <a:p>
            <a:r>
              <a:rPr lang="en-US" dirty="0"/>
              <a:t>- Wi-Fi is a wireless networking technology that allows devices to connect to the internet and local networks.</a:t>
            </a:r>
            <a:endParaRPr lang="en-US" dirty="0">
              <a:cs typeface="Calibri"/>
            </a:endParaRPr>
          </a:p>
          <a:p>
            <a:r>
              <a:rPr lang="en-US" dirty="0"/>
              <a:t>- Setting up a Wi-Fi connection typically involves the following steps:</a:t>
            </a:r>
            <a:endParaRPr lang="en-US" dirty="0">
              <a:cs typeface="Calibri"/>
            </a:endParaRPr>
          </a:p>
          <a:p>
            <a:r>
              <a:rPr lang="en-US" dirty="0"/>
              <a:t> </a:t>
            </a:r>
            <a:endParaRPr lang="en-US" dirty="0">
              <a:cs typeface="Calibri"/>
            </a:endParaRPr>
          </a:p>
          <a:p>
            <a:r>
              <a:rPr lang="en-US" dirty="0"/>
              <a:t>**1. Access OS Settings:** Open the operating system's settings menu on your device.</a:t>
            </a:r>
            <a:endParaRPr lang="en-US" dirty="0">
              <a:cs typeface="Calibri"/>
            </a:endParaRPr>
          </a:p>
          <a:p>
            <a:r>
              <a:rPr lang="en-US" dirty="0"/>
              <a:t> </a:t>
            </a:r>
            <a:endParaRPr lang="en-US" dirty="0">
              <a:cs typeface="Calibri"/>
            </a:endParaRPr>
          </a:p>
          <a:p>
            <a:r>
              <a:rPr lang="en-US" dirty="0"/>
              <a:t>**2. Wi-Fi Settings:** Locate and select the "Wi-Fi" or "Wireless" section within the settings menu.</a:t>
            </a:r>
            <a:endParaRPr lang="en-US" dirty="0">
              <a:cs typeface="Calibri"/>
            </a:endParaRPr>
          </a:p>
          <a:p>
            <a:r>
              <a:rPr lang="en-US" dirty="0"/>
              <a:t> </a:t>
            </a:r>
            <a:endParaRPr lang="en-US" dirty="0">
              <a:cs typeface="Calibri"/>
            </a:endParaRPr>
          </a:p>
          <a:p>
            <a:r>
              <a:rPr lang="en-US" dirty="0"/>
              <a:t>**3. Enable Wi-Fi:** Turn on the Wi-Fi feature if it's not already enabled. Your device will start scanning for available Wi-Fi networks.</a:t>
            </a:r>
            <a:endParaRPr lang="en-US" dirty="0">
              <a:cs typeface="Calibri"/>
            </a:endParaRPr>
          </a:p>
          <a:p>
            <a:r>
              <a:rPr lang="en-US" dirty="0"/>
              <a:t> </a:t>
            </a:r>
            <a:endParaRPr lang="en-US" dirty="0">
              <a:cs typeface="Calibri"/>
            </a:endParaRPr>
          </a:p>
          <a:p>
            <a:r>
              <a:rPr lang="en-US" dirty="0"/>
              <a:t>**4. Select Network:** From the list of available networks, choose the network you want to connect to.</a:t>
            </a:r>
            <a:endParaRPr lang="en-US" dirty="0">
              <a:cs typeface="Calibri"/>
            </a:endParaRPr>
          </a:p>
          <a:p>
            <a:r>
              <a:rPr lang="en-US" dirty="0"/>
              <a:t> </a:t>
            </a:r>
            <a:endParaRPr lang="en-US" dirty="0">
              <a:cs typeface="Calibri"/>
            </a:endParaRPr>
          </a:p>
          <a:p>
            <a:r>
              <a:rPr lang="en-US" dirty="0"/>
              <a:t>**5. Enter Password:** If the network is secured with a password, enter the correct password to establish the connection.</a:t>
            </a:r>
            <a:endParaRPr lang="en-US" dirty="0">
              <a:cs typeface="Calibri"/>
            </a:endParaRPr>
          </a:p>
          <a:p>
            <a:r>
              <a:rPr lang="en-US" dirty="0"/>
              <a:t> </a:t>
            </a:r>
            <a:endParaRPr lang="en-US" dirty="0">
              <a:cs typeface="Calibri"/>
            </a:endParaRPr>
          </a:p>
          <a:p>
            <a:r>
              <a:rPr lang="en-US" dirty="0"/>
              <a:t>**6. Connect:** Once the password is entered, your device will attempt to connect to the chosen Wi-Fi network. Upon successful connection, you'll see the Wi-Fi symbol in the status bar.</a:t>
            </a:r>
            <a:endParaRPr lang="en-US" dirty="0">
              <a:cs typeface="Calibri"/>
            </a:endParaRPr>
          </a:p>
          <a:p>
            <a:r>
              <a:rPr lang="en-US" dirty="0"/>
              <a:t> </a:t>
            </a:r>
            <a:endParaRPr lang="en-US" dirty="0">
              <a:cs typeface="Calibri"/>
            </a:endParaRPr>
          </a:p>
          <a:p>
            <a:r>
              <a:rPr lang="en-US" dirty="0"/>
              <a:t>**Bluetooth Connection:**</a:t>
            </a:r>
            <a:endParaRPr lang="en-US" dirty="0">
              <a:cs typeface="Calibri"/>
            </a:endParaRPr>
          </a:p>
          <a:p>
            <a:r>
              <a:rPr lang="en-US" dirty="0"/>
              <a:t>- Bluetooth is a wireless technology that enables devices to communicate and share data over short distances.</a:t>
            </a:r>
            <a:endParaRPr lang="en-US" dirty="0">
              <a:cs typeface="Calibri"/>
            </a:endParaRPr>
          </a:p>
          <a:p>
            <a:r>
              <a:rPr lang="en-US" dirty="0"/>
              <a:t>- Setting up a Bluetooth connection typically involves the following steps:</a:t>
            </a:r>
            <a:endParaRPr lang="en-US" dirty="0">
              <a:cs typeface="Calibri"/>
            </a:endParaRPr>
          </a:p>
          <a:p>
            <a:r>
              <a:rPr lang="en-US" dirty="0"/>
              <a:t> </a:t>
            </a:r>
            <a:endParaRPr lang="en-US" dirty="0">
              <a:cs typeface="Calibri"/>
            </a:endParaRPr>
          </a:p>
          <a:p>
            <a:r>
              <a:rPr lang="en-US" dirty="0"/>
              <a:t>**1. Access OS Settings:** Open the operating system's settings menu on your device.</a:t>
            </a:r>
            <a:endParaRPr lang="en-US" dirty="0">
              <a:cs typeface="Calibri"/>
            </a:endParaRPr>
          </a:p>
          <a:p>
            <a:r>
              <a:rPr lang="en-US" dirty="0"/>
              <a:t> </a:t>
            </a:r>
            <a:endParaRPr lang="en-US" dirty="0">
              <a:cs typeface="Calibri"/>
            </a:endParaRPr>
          </a:p>
          <a:p>
            <a:r>
              <a:rPr lang="en-US" dirty="0"/>
              <a:t>**2. Bluetooth Settings:** Locate and select the "Bluetooth" section within the settings menu.</a:t>
            </a:r>
            <a:endParaRPr lang="en-US" dirty="0">
              <a:cs typeface="Calibri"/>
            </a:endParaRPr>
          </a:p>
          <a:p>
            <a:r>
              <a:rPr lang="en-US" dirty="0"/>
              <a:t> </a:t>
            </a:r>
            <a:endParaRPr lang="en-US" dirty="0">
              <a:cs typeface="Calibri"/>
            </a:endParaRPr>
          </a:p>
          <a:p>
            <a:r>
              <a:rPr lang="en-US" dirty="0"/>
              <a:t>**3. Enable Bluetooth:** Turn on the Bluetooth feature if it's not already enabled. Your device will start searching for nearby Bluetooth devices.</a:t>
            </a:r>
            <a:endParaRPr lang="en-US" dirty="0">
              <a:cs typeface="Calibri"/>
            </a:endParaRPr>
          </a:p>
          <a:p>
            <a:r>
              <a:rPr lang="en-US" dirty="0"/>
              <a:t> </a:t>
            </a:r>
            <a:endParaRPr lang="en-US" dirty="0">
              <a:cs typeface="Calibri"/>
            </a:endParaRPr>
          </a:p>
          <a:p>
            <a:r>
              <a:rPr lang="en-US" dirty="0"/>
              <a:t>**4. Pairing:** If you want to connect to a specific Bluetooth device, such as headphones or a speaker, put the device into pairing mode. This usually involves holding down a button or following specific instructions provided by the device's manual.</a:t>
            </a:r>
            <a:endParaRPr lang="en-US" dirty="0">
              <a:cs typeface="Calibri"/>
            </a:endParaRPr>
          </a:p>
          <a:p>
            <a:r>
              <a:rPr lang="en-US" dirty="0"/>
              <a:t> </a:t>
            </a:r>
            <a:endParaRPr lang="en-US" dirty="0">
              <a:cs typeface="Calibri"/>
            </a:endParaRPr>
          </a:p>
          <a:p>
            <a:r>
              <a:rPr lang="en-US" dirty="0"/>
              <a:t>**5. Select Device:** In your device's Bluetooth settings, you'll see a list of available devices. Select the device you want to connect to.</a:t>
            </a:r>
            <a:endParaRPr lang="en-US" dirty="0">
              <a:cs typeface="Calibri"/>
            </a:endParaRPr>
          </a:p>
          <a:p>
            <a:r>
              <a:rPr lang="en-US" dirty="0"/>
              <a:t> </a:t>
            </a:r>
            <a:endParaRPr lang="en-US" dirty="0">
              <a:cs typeface="Calibri"/>
            </a:endParaRPr>
          </a:p>
          <a:p>
            <a:r>
              <a:rPr lang="en-US" dirty="0"/>
              <a:t>**6. Confirm Pairing:** Your device will prompt you to confirm the pairing code displayed on both devices. Confirm the code to establish the Bluetooth connection.</a:t>
            </a:r>
            <a:endParaRPr lang="en-US" dirty="0">
              <a:cs typeface="Calibri"/>
            </a:endParaRPr>
          </a:p>
          <a:p>
            <a:r>
              <a:rPr lang="en-US" dirty="0"/>
              <a:t> </a:t>
            </a:r>
            <a:endParaRPr lang="en-US" dirty="0">
              <a:cs typeface="Calibri"/>
            </a:endParaRPr>
          </a:p>
          <a:p>
            <a:r>
              <a:rPr lang="en-US" dirty="0"/>
              <a:t>**7. Connected:** Once paired, the devices will be connected, and you'll be able to use them together for tasks like audio streaming or file sharing.</a:t>
            </a:r>
            <a:endParaRPr lang="en-US" dirty="0">
              <a:cs typeface="Calibri"/>
            </a:endParaRPr>
          </a:p>
          <a:p>
            <a:r>
              <a:rPr lang="en-US" dirty="0"/>
              <a:t> </a:t>
            </a:r>
            <a:endParaRPr lang="en-US" dirty="0">
              <a:cs typeface="Calibri"/>
            </a:endParaRPr>
          </a:p>
          <a:p>
            <a:r>
              <a:rPr lang="en-US" dirty="0"/>
              <a:t>**User Experience and Troubleshooting:**</a:t>
            </a:r>
            <a:endParaRPr lang="en-US" dirty="0">
              <a:cs typeface="Calibri"/>
            </a:endParaRPr>
          </a:p>
          <a:p>
            <a:r>
              <a:rPr lang="en-US" dirty="0"/>
              <a:t>- Wireless connection setup is usually user-friendly, but users may encounter issues like incorrect passwords, weak signal, or incompatible devices.</a:t>
            </a:r>
            <a:endParaRPr lang="en-US" dirty="0">
              <a:cs typeface="Calibri"/>
            </a:endParaRPr>
          </a:p>
          <a:p>
            <a:r>
              <a:rPr lang="en-US" dirty="0"/>
              <a:t>- Properly following the setup steps and referring to device manuals can help troubleshoot any connection problems.</a:t>
            </a:r>
            <a:endParaRPr lang="en-US" dirty="0">
              <a:cs typeface="Calibri"/>
            </a:endParaRPr>
          </a:p>
          <a:p>
            <a:r>
              <a:rPr lang="en-US" dirty="0"/>
              <a:t> </a:t>
            </a:r>
            <a:endParaRPr lang="en-US" dirty="0">
              <a:cs typeface="Calibri"/>
            </a:endParaRPr>
          </a:p>
          <a:p>
            <a:r>
              <a:rPr lang="en-US" dirty="0"/>
              <a:t>In summary, setting up wireless connections, such as Wi-Fi and Bluetooth, is essential for accessing networks and connecting devices. Accessing the relevant settings in the operating system and following the setup steps enable users to enjoy the benefits of wireless connectivity.</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217515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Airplane mode is a useful feature found in mobile devices that allows users to quickly disable all external wireless connections. This is particularly important when flying or in situations where electromagnetic interference could pose a risk. Here's a more detailed exploration of airplane mode:</a:t>
            </a:r>
          </a:p>
          <a:p>
            <a:r>
              <a:rPr lang="en-US" dirty="0"/>
              <a:t> </a:t>
            </a:r>
            <a:endParaRPr lang="en-US" dirty="0">
              <a:cs typeface="Calibri"/>
            </a:endParaRPr>
          </a:p>
          <a:p>
            <a:r>
              <a:rPr lang="en-US" dirty="0"/>
              <a:t>**Activating Airplane Mode:**</a:t>
            </a:r>
            <a:endParaRPr lang="en-US" dirty="0">
              <a:cs typeface="Calibri"/>
            </a:endParaRPr>
          </a:p>
          <a:p>
            <a:r>
              <a:rPr lang="en-US" dirty="0"/>
              <a:t>- Airplane mode is usually accessed through the device's operating system settings.</a:t>
            </a:r>
          </a:p>
          <a:p>
            <a:r>
              <a:rPr lang="en-US" dirty="0"/>
              <a:t> </a:t>
            </a:r>
            <a:endParaRPr lang="en-US" dirty="0">
              <a:cs typeface="Calibri"/>
            </a:endParaRPr>
          </a:p>
          <a:p>
            <a:r>
              <a:rPr lang="en-US" dirty="0"/>
              <a:t>**1. Access OS Settings:** Open the device's settings menu.</a:t>
            </a:r>
          </a:p>
          <a:p>
            <a:r>
              <a:rPr lang="en-US" dirty="0"/>
              <a:t> </a:t>
            </a:r>
            <a:endParaRPr lang="en-US" dirty="0">
              <a:cs typeface="Calibri"/>
            </a:endParaRPr>
          </a:p>
          <a:p>
            <a:r>
              <a:rPr lang="en-US" dirty="0"/>
              <a:t>**2. Airplane Mode:** Locate and select the "Airplane Mode" option.</a:t>
            </a:r>
          </a:p>
          <a:p>
            <a:r>
              <a:rPr lang="en-US" dirty="0"/>
              <a:t> </a:t>
            </a:r>
            <a:endParaRPr lang="en-US" dirty="0">
              <a:cs typeface="Calibri"/>
            </a:endParaRPr>
          </a:p>
          <a:p>
            <a:r>
              <a:rPr lang="en-US" dirty="0"/>
              <a:t>**3. Toggle On:** Turn on airplane mode. This action will disable all external wireless connections on the device.</a:t>
            </a:r>
          </a:p>
          <a:p>
            <a:r>
              <a:rPr lang="en-US" dirty="0"/>
              <a:t> </a:t>
            </a:r>
            <a:endParaRPr lang="en-US" dirty="0">
              <a:cs typeface="Calibri"/>
            </a:endParaRPr>
          </a:p>
          <a:p>
            <a:r>
              <a:rPr lang="en-US" dirty="0"/>
              <a:t>**Benefits of Airplane Mode:**</a:t>
            </a:r>
          </a:p>
          <a:p>
            <a:r>
              <a:rPr lang="en-US" dirty="0"/>
              <a:t>- **Flight Safety:** Airplane mode is mandated by airlines during flights to prevent potential interference with aircraft systems.</a:t>
            </a:r>
          </a:p>
          <a:p>
            <a:r>
              <a:rPr lang="en-US" dirty="0"/>
              <a:t>- **Reduced Radiation:** Disabling wireless connections reduces the device's electromagnetic radiation emissions, which can be useful in situations where you want to minimize exposure.</a:t>
            </a:r>
          </a:p>
          <a:p>
            <a:r>
              <a:rPr lang="en-US" dirty="0"/>
              <a:t> </a:t>
            </a:r>
            <a:endParaRPr lang="en-US" dirty="0">
              <a:cs typeface="Calibri"/>
            </a:endParaRPr>
          </a:p>
          <a:p>
            <a:r>
              <a:rPr lang="en-US" dirty="0"/>
              <a:t>**Connections Disabled in Airplane Mode:**</a:t>
            </a:r>
          </a:p>
          <a:p>
            <a:r>
              <a:rPr lang="en-US" dirty="0"/>
              <a:t>- When airplane mode is activated, the following wireless connections are typically disabled:</a:t>
            </a:r>
          </a:p>
          <a:p>
            <a:r>
              <a:rPr lang="en-US" dirty="0"/>
              <a:t> </a:t>
            </a:r>
            <a:endParaRPr lang="en-US" dirty="0">
              <a:cs typeface="Calibri"/>
            </a:endParaRPr>
          </a:p>
          <a:p>
            <a:r>
              <a:rPr lang="en-US" dirty="0"/>
              <a:t>**1. Cellular:** Airplane mode turns off the cellular network connection, preventing calls, texts, and data usage.</a:t>
            </a:r>
          </a:p>
          <a:p>
            <a:r>
              <a:rPr lang="en-US" dirty="0"/>
              <a:t>  </a:t>
            </a:r>
          </a:p>
          <a:p>
            <a:r>
              <a:rPr lang="en-US" dirty="0"/>
              <a:t>**2. Wi-Fi:** Wi-Fi connections are disabled, preventing the device from connecting to Wi-Fi networks.</a:t>
            </a:r>
          </a:p>
          <a:p>
            <a:r>
              <a:rPr lang="en-US" dirty="0"/>
              <a:t>  </a:t>
            </a:r>
            <a:endParaRPr lang="en-US" dirty="0">
              <a:cs typeface="Calibri"/>
            </a:endParaRPr>
          </a:p>
          <a:p>
            <a:r>
              <a:rPr lang="en-US" dirty="0"/>
              <a:t>**3. Bluetooth:** Bluetooth is turned off, preventing device pairing and data transfer via Bluetooth.</a:t>
            </a:r>
          </a:p>
          <a:p>
            <a:r>
              <a:rPr lang="en-US" dirty="0"/>
              <a:t> </a:t>
            </a:r>
            <a:endParaRPr lang="en-US" dirty="0">
              <a:cs typeface="Calibri"/>
            </a:endParaRPr>
          </a:p>
          <a:p>
            <a:r>
              <a:rPr lang="en-US" dirty="0"/>
              <a:t>**Usage Scenarios:**</a:t>
            </a:r>
          </a:p>
          <a:p>
            <a:r>
              <a:rPr lang="en-US" dirty="0"/>
              <a:t>- Airplane mode is used not only during flights but also in various situations where you need to disable wireless connections:</a:t>
            </a:r>
          </a:p>
          <a:p>
            <a:r>
              <a:rPr lang="en-US" dirty="0"/>
              <a:t> </a:t>
            </a:r>
            <a:endParaRPr lang="en-US" dirty="0">
              <a:cs typeface="Calibri"/>
            </a:endParaRPr>
          </a:p>
          <a:p>
            <a:r>
              <a:rPr lang="en-US" dirty="0"/>
              <a:t>**1. Flight Travel:** Airplane mode ensures compliance with regulations and guidelines for using electronic devices on airplanes.</a:t>
            </a:r>
          </a:p>
          <a:p>
            <a:r>
              <a:rPr lang="en-US" dirty="0"/>
              <a:t>  </a:t>
            </a:r>
            <a:endParaRPr lang="en-US" dirty="0">
              <a:cs typeface="Calibri"/>
            </a:endParaRPr>
          </a:p>
          <a:p>
            <a:r>
              <a:rPr lang="en-US" dirty="0"/>
              <a:t>**2. Meetings and Theaters:** Enabling airplane mode prevents disruptions and ensures your device remains silent.</a:t>
            </a:r>
          </a:p>
          <a:p>
            <a:r>
              <a:rPr lang="en-US" dirty="0"/>
              <a:t>  </a:t>
            </a:r>
            <a:endParaRPr lang="en-US" dirty="0">
              <a:cs typeface="Calibri"/>
            </a:endParaRPr>
          </a:p>
          <a:p>
            <a:r>
              <a:rPr lang="en-US" dirty="0"/>
              <a:t>**3. Battery Conservation:** Using airplane mode conserves battery life by disabling energy-consuming wireless connections.</a:t>
            </a:r>
          </a:p>
          <a:p>
            <a:r>
              <a:rPr lang="en-US" dirty="0"/>
              <a:t> </a:t>
            </a:r>
            <a:endParaRPr lang="en-US" dirty="0">
              <a:cs typeface="Calibri"/>
            </a:endParaRPr>
          </a:p>
          <a:p>
            <a:r>
              <a:rPr lang="en-US" dirty="0"/>
              <a:t>**Emergency Calls and Wi-Fi:** </a:t>
            </a:r>
          </a:p>
          <a:p>
            <a:r>
              <a:rPr lang="en-US" dirty="0"/>
              <a:t>- Airplane mode does not completely disable the device's capabilities; it simply disconnects it from external networks. You can usually enable Wi-Fi and connect to available Wi-Fi networks even while in airplane mode. However, cellular communication remains disabled.</a:t>
            </a:r>
          </a:p>
          <a:p>
            <a:r>
              <a:rPr lang="en-US" dirty="0"/>
              <a:t> </a:t>
            </a:r>
            <a:endParaRPr lang="en-US" dirty="0">
              <a:cs typeface="Calibri"/>
            </a:endParaRPr>
          </a:p>
          <a:p>
            <a:r>
              <a:rPr lang="en-US" dirty="0"/>
              <a:t>**Customizable Settings:**</a:t>
            </a:r>
          </a:p>
          <a:p>
            <a:r>
              <a:rPr lang="en-US" dirty="0"/>
              <a:t>- Some devices allow users to customize which connections are disabled in airplane mode. For example, you might choose to enable Wi-Fi or Bluetooth while keeping cellular networks off.</a:t>
            </a:r>
          </a:p>
          <a:p>
            <a:r>
              <a:rPr lang="en-US" dirty="0"/>
              <a:t> </a:t>
            </a:r>
            <a:endParaRPr lang="en-US" dirty="0">
              <a:cs typeface="Calibri"/>
            </a:endParaRPr>
          </a:p>
          <a:p>
            <a:r>
              <a:rPr lang="en-US" dirty="0"/>
              <a:t>In summary, airplane mode is a valuable feature that ensures compliance with flight regulations, reduces electromagnetic interference, and conserves battery life. It provides users with a convenient way to disable all wireless connections while keeping the device functional for other tasks, such as reading or watching pre-downloaded content.</a:t>
            </a:r>
          </a:p>
        </p:txBody>
      </p:sp>
      <p:sp>
        <p:nvSpPr>
          <p:cNvPr id="4" name="Slide Number Placeholder 3"/>
          <p:cNvSpPr>
            <a:spLocks noGrp="1"/>
          </p:cNvSpPr>
          <p:nvPr>
            <p:ph type="sldNum" sz="quarter" idx="5"/>
          </p:nvPr>
        </p:nvSpPr>
        <p:spPr/>
        <p:txBody>
          <a:bodyPr/>
          <a:lstStyle/>
          <a:p>
            <a:fld id="{6D5540E0-A613-4087-86B8-AF1BB0E11693}" type="slidenum">
              <a:rPr lang="en-US" smtClean="0"/>
              <a:t>11</a:t>
            </a:fld>
            <a:endParaRPr lang="en-US"/>
          </a:p>
        </p:txBody>
      </p:sp>
    </p:spTree>
    <p:extLst>
      <p:ext uri="{BB962C8B-B14F-4D97-AF65-F5344CB8AC3E}">
        <p14:creationId xmlns:p14="http://schemas.microsoft.com/office/powerpoint/2010/main" val="267965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Apps are designed and developed specifically for different operating systems (OS) to ensure compatibility and optimal performance on various devices. Let's explore this topic in more detail:</a:t>
            </a:r>
          </a:p>
          <a:p>
            <a:r>
              <a:rPr lang="en-US" dirty="0"/>
              <a:t> </a:t>
            </a:r>
            <a:endParaRPr lang="en-US" dirty="0">
              <a:cs typeface="Calibri"/>
            </a:endParaRPr>
          </a:p>
          <a:p>
            <a:r>
              <a:rPr lang="en-US"/>
              <a:t>**Platform-Specific Apps:**</a:t>
            </a:r>
          </a:p>
          <a:p>
            <a:r>
              <a:rPr lang="en-US" dirty="0"/>
              <a:t>- Apps are tailored to work seamlessly on specific operating systems, such as iOS for Apple devices and Android for devices using the Android OS.</a:t>
            </a:r>
          </a:p>
          <a:p>
            <a:r>
              <a:rPr lang="en-US" dirty="0"/>
              <a:t>- These platform-specific apps are built using programming languages and frameworks that are optimized for the respective OS.</a:t>
            </a:r>
          </a:p>
          <a:p>
            <a:r>
              <a:rPr lang="en-US" dirty="0"/>
              <a:t> </a:t>
            </a:r>
            <a:endParaRPr lang="en-US" dirty="0">
              <a:cs typeface="Calibri"/>
            </a:endParaRPr>
          </a:p>
          <a:p>
            <a:r>
              <a:rPr lang="en-US" dirty="0"/>
              <a:t>**Apple iTunes:**</a:t>
            </a:r>
            <a:endParaRPr lang="en-US" dirty="0">
              <a:cs typeface="Calibri"/>
            </a:endParaRPr>
          </a:p>
          <a:p>
            <a:r>
              <a:rPr lang="en-US" dirty="0"/>
              <a:t>- Apple's ecosystem, including iPhones, iPads, and iPods, primarily uses the iOS operating system.</a:t>
            </a:r>
          </a:p>
          <a:p>
            <a:r>
              <a:rPr lang="en-US" dirty="0"/>
              <a:t>- Apps for iOS devices can be downloaded from the Apple App Store, which is accessible through the iTunes software on desktop or the App Store app on mobile devices.</a:t>
            </a:r>
          </a:p>
          <a:p>
            <a:r>
              <a:rPr lang="en-US" dirty="0"/>
              <a:t> </a:t>
            </a:r>
            <a:endParaRPr lang="en-US" dirty="0">
              <a:cs typeface="Calibri"/>
            </a:endParaRPr>
          </a:p>
          <a:p>
            <a:r>
              <a:rPr lang="en-US" dirty="0"/>
              <a:t>**Google Play:**</a:t>
            </a:r>
            <a:endParaRPr lang="en-US" dirty="0">
              <a:cs typeface="Calibri"/>
            </a:endParaRPr>
          </a:p>
          <a:p>
            <a:r>
              <a:rPr lang="en-US" dirty="0"/>
              <a:t>- Android devices, such as smartphones and tablets, run on the Android operating system.</a:t>
            </a:r>
          </a:p>
          <a:p>
            <a:r>
              <a:rPr lang="en-US" dirty="0"/>
              <a:t>- The Google Play Store serves as the primary marketplace for Android apps, offering a wide range of applications for users to download and install.</a:t>
            </a:r>
          </a:p>
          <a:p>
            <a:r>
              <a:rPr lang="en-US" dirty="0"/>
              <a:t> </a:t>
            </a:r>
            <a:endParaRPr lang="en-US" dirty="0">
              <a:cs typeface="Calibri"/>
            </a:endParaRPr>
          </a:p>
          <a:p>
            <a:r>
              <a:rPr lang="en-US" dirty="0"/>
              <a:t>**App Development Process:**</a:t>
            </a:r>
            <a:endParaRPr lang="en-US" dirty="0">
              <a:cs typeface="Calibri"/>
            </a:endParaRPr>
          </a:p>
          <a:p>
            <a:r>
              <a:rPr lang="en-US" dirty="0"/>
              <a:t>- App development involves creating code, graphical elements, and user interfaces that are optimized for a specific OS.</a:t>
            </a:r>
          </a:p>
          <a:p>
            <a:r>
              <a:rPr lang="en-US" dirty="0"/>
              <a:t>- Developers use software development kits (SDKs) provided by Apple or Google to create apps that follow the design guidelines and APIs of the respective OS.</a:t>
            </a:r>
          </a:p>
          <a:p>
            <a:r>
              <a:rPr lang="en-US" dirty="0"/>
              <a:t> </a:t>
            </a:r>
            <a:endParaRPr lang="en-US" dirty="0">
              <a:cs typeface="Calibri"/>
            </a:endParaRPr>
          </a:p>
          <a:p>
            <a:r>
              <a:rPr lang="en-US" dirty="0"/>
              <a:t>**Design and User Interface:**</a:t>
            </a:r>
          </a:p>
          <a:p>
            <a:r>
              <a:rPr lang="en-US" dirty="0"/>
              <a:t>- Each OS has its own design principles and user interface guidelines.</a:t>
            </a:r>
          </a:p>
          <a:p>
            <a:r>
              <a:rPr lang="en-US" dirty="0"/>
              <a:t>- Developers tailor the app's appearance and user experience to match the specific platform's design standards, ensuring a consistent and familiar feel for users.</a:t>
            </a:r>
          </a:p>
          <a:p>
            <a:r>
              <a:rPr lang="en-US" dirty="0"/>
              <a:t> </a:t>
            </a:r>
            <a:endParaRPr lang="en-US" dirty="0">
              <a:cs typeface="Calibri"/>
            </a:endParaRPr>
          </a:p>
          <a:p>
            <a:r>
              <a:rPr lang="en-US" dirty="0"/>
              <a:t>**Programming Languages:**</a:t>
            </a:r>
            <a:endParaRPr lang="en-US" dirty="0">
              <a:cs typeface="Calibri"/>
            </a:endParaRPr>
          </a:p>
          <a:p>
            <a:r>
              <a:rPr lang="en-US" dirty="0"/>
              <a:t>- iOS apps are commonly developed using programming languages like Swift or Objective-C.</a:t>
            </a:r>
          </a:p>
          <a:p>
            <a:r>
              <a:rPr lang="en-US" dirty="0"/>
              <a:t>- Android apps are often developed using Java or Kotlin.</a:t>
            </a:r>
          </a:p>
          <a:p>
            <a:r>
              <a:rPr lang="en-US" dirty="0"/>
              <a:t> </a:t>
            </a:r>
            <a:endParaRPr lang="en-US" dirty="0">
              <a:cs typeface="Calibri"/>
            </a:endParaRPr>
          </a:p>
          <a:p>
            <a:r>
              <a:rPr lang="en-US" dirty="0"/>
              <a:t>**Distribution and Approval:**</a:t>
            </a:r>
          </a:p>
          <a:p>
            <a:r>
              <a:rPr lang="en-US" dirty="0"/>
              <a:t>- Before being available to users, apps must go through an approval process by the platform's respective app store.</a:t>
            </a:r>
          </a:p>
          <a:p>
            <a:r>
              <a:rPr lang="en-US" dirty="0"/>
              <a:t>- The stores ensure that apps meet quality standards, security requirements, and do not violate any policies.</a:t>
            </a:r>
          </a:p>
          <a:p>
            <a:r>
              <a:rPr lang="en-US" dirty="0"/>
              <a:t> </a:t>
            </a:r>
            <a:endParaRPr lang="en-US" dirty="0">
              <a:cs typeface="Calibri"/>
            </a:endParaRPr>
          </a:p>
          <a:p>
            <a:r>
              <a:rPr lang="en-US" dirty="0"/>
              <a:t>**Cross-Platform Development:**</a:t>
            </a:r>
          </a:p>
          <a:p>
            <a:r>
              <a:rPr lang="en-US" dirty="0"/>
              <a:t>- Some developers choose to create cross-platform apps that can run on multiple operating systems using frameworks like React Native or Flutter.</a:t>
            </a:r>
          </a:p>
          <a:p>
            <a:r>
              <a:rPr lang="en-US" dirty="0"/>
              <a:t>- While cross-platform development offers versatility, it might not fully leverage the unique features of each OS.</a:t>
            </a:r>
          </a:p>
          <a:p>
            <a:r>
              <a:rPr lang="en-US" dirty="0"/>
              <a:t> </a:t>
            </a:r>
            <a:endParaRPr lang="en-US" dirty="0">
              <a:cs typeface="Calibri"/>
            </a:endParaRPr>
          </a:p>
          <a:p>
            <a:r>
              <a:rPr lang="en-US" dirty="0"/>
              <a:t>**User Choice and Experience:**</a:t>
            </a:r>
          </a:p>
          <a:p>
            <a:r>
              <a:rPr lang="en-US" dirty="0"/>
              <a:t>- Users have the option to choose from a wide range of apps available on their preferred app store.</a:t>
            </a:r>
          </a:p>
          <a:p>
            <a:r>
              <a:rPr lang="en-US" dirty="0"/>
              <a:t>- The availability of platform-specific apps ensures that users can enjoy apps that are optimized for their devices and operating systems.</a:t>
            </a:r>
          </a:p>
          <a:p>
            <a:r>
              <a:rPr lang="en-US" dirty="0"/>
              <a:t> </a:t>
            </a:r>
            <a:endParaRPr lang="en-US" dirty="0">
              <a:cs typeface="Calibri"/>
            </a:endParaRPr>
          </a:p>
          <a:p>
            <a:r>
              <a:rPr lang="en-US" dirty="0"/>
              <a:t>In summary, apps are built to cater to the specific features and design principles of different operating systems. Apple iTunes and Google Play are the respective marketplaces for iOS and Android apps, offering users access to a diverse array of applications tailored to their devices and preferred OS.</a:t>
            </a:r>
          </a:p>
        </p:txBody>
      </p:sp>
      <p:sp>
        <p:nvSpPr>
          <p:cNvPr id="4" name="Slide Number Placeholder 3"/>
          <p:cNvSpPr>
            <a:spLocks noGrp="1"/>
          </p:cNvSpPr>
          <p:nvPr>
            <p:ph type="sldNum" sz="quarter" idx="5"/>
          </p:nvPr>
        </p:nvSpPr>
        <p:spPr/>
        <p:txBody>
          <a:bodyPr/>
          <a:lstStyle/>
          <a:p>
            <a:fld id="{6D5540E0-A613-4087-86B8-AF1BB0E11693}" type="slidenum">
              <a:rPr lang="en-US" smtClean="0"/>
              <a:t>12</a:t>
            </a:fld>
            <a:endParaRPr lang="en-US"/>
          </a:p>
        </p:txBody>
      </p:sp>
    </p:spTree>
    <p:extLst>
      <p:ext uri="{BB962C8B-B14F-4D97-AF65-F5344CB8AC3E}">
        <p14:creationId xmlns:p14="http://schemas.microsoft.com/office/powerpoint/2010/main" val="3161869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Synchronization options provide users with the ability to access their files and data seamlessly across devices and platforms. These options offer convenience, data backup, and flexibility for users. Here's a detailed exploration of synchronization options:</a:t>
            </a:r>
          </a:p>
          <a:p>
            <a:r>
              <a:rPr lang="en-US" dirty="0"/>
              <a:t> </a:t>
            </a:r>
            <a:endParaRPr lang="en-US" dirty="0">
              <a:cs typeface="Calibri"/>
            </a:endParaRPr>
          </a:p>
          <a:p>
            <a:r>
              <a:rPr lang="en-US"/>
              <a:t>**Accessing Files Across Devices:**</a:t>
            </a:r>
          </a:p>
          <a:p>
            <a:r>
              <a:rPr lang="en-US"/>
              <a:t>- Synchronization allows users to access their files and data from multiple devices, such as smartphones, tablets, laptops, and desktop computers.</a:t>
            </a:r>
          </a:p>
          <a:p>
            <a:r>
              <a:rPr lang="en-US" dirty="0"/>
              <a:t>- Changes made to files on one device are reflected on all synchronized devices.</a:t>
            </a:r>
          </a:p>
          <a:p>
            <a:r>
              <a:rPr lang="en-US" dirty="0"/>
              <a:t> </a:t>
            </a:r>
            <a:endParaRPr lang="en-US" dirty="0">
              <a:cs typeface="Calibri"/>
            </a:endParaRPr>
          </a:p>
          <a:p>
            <a:r>
              <a:rPr lang="en-US" dirty="0"/>
              <a:t>**Backup Functionality:**</a:t>
            </a:r>
            <a:endParaRPr lang="en-US" dirty="0">
              <a:cs typeface="Calibri"/>
            </a:endParaRPr>
          </a:p>
          <a:p>
            <a:r>
              <a:rPr lang="en-US" dirty="0"/>
              <a:t>- Synchronization serves as a backup mechanism, ensuring that important data is stored on multiple devices or in the cloud.</a:t>
            </a:r>
          </a:p>
          <a:p>
            <a:r>
              <a:rPr lang="en-US" dirty="0"/>
              <a:t>- If a device is lost, damaged, or replaced, the synchronized data can be retrieved from other devices or cloud storage.</a:t>
            </a:r>
          </a:p>
          <a:p>
            <a:r>
              <a:rPr lang="en-US" dirty="0"/>
              <a:t> </a:t>
            </a:r>
            <a:endParaRPr lang="en-US" dirty="0">
              <a:cs typeface="Calibri"/>
            </a:endParaRPr>
          </a:p>
          <a:p>
            <a:r>
              <a:rPr lang="en-US" dirty="0"/>
              <a:t>**Local Synchronization:**</a:t>
            </a:r>
          </a:p>
          <a:p>
            <a:r>
              <a:rPr lang="en-US" dirty="0"/>
              <a:t>- Local synchronization involves connecting a device directly to a computer using cables, Wi-Fi, or Bluetooth.</a:t>
            </a:r>
          </a:p>
          <a:p>
            <a:r>
              <a:rPr lang="en-US" dirty="0"/>
              <a:t>- Users can synchronize files and data between their device and the connected computer, enabling data transfer and backup.</a:t>
            </a:r>
          </a:p>
          <a:p>
            <a:r>
              <a:rPr lang="en-US" dirty="0"/>
              <a:t> </a:t>
            </a:r>
            <a:endParaRPr lang="en-US" dirty="0">
              <a:cs typeface="Calibri"/>
            </a:endParaRPr>
          </a:p>
          <a:p>
            <a:r>
              <a:rPr lang="en-US" dirty="0"/>
              <a:t>**Cloud Synchronization:**</a:t>
            </a:r>
          </a:p>
          <a:p>
            <a:r>
              <a:rPr lang="en-US" dirty="0"/>
              <a:t>- Cloud synchronization involves storing data in remote servers hosted by cloud service providers.</a:t>
            </a:r>
          </a:p>
          <a:p>
            <a:r>
              <a:rPr lang="en-US" dirty="0"/>
              <a:t>- Data is accessible from any device with internet access, and changes are automatically synchronized across devices.</a:t>
            </a:r>
          </a:p>
          <a:p>
            <a:r>
              <a:rPr lang="en-US" dirty="0"/>
              <a:t> </a:t>
            </a:r>
            <a:endParaRPr lang="en-US" dirty="0">
              <a:cs typeface="Calibri"/>
            </a:endParaRPr>
          </a:p>
          <a:p>
            <a:r>
              <a:rPr lang="en-US" dirty="0"/>
              <a:t>**Benefits of Cloud Synchronization:**</a:t>
            </a:r>
          </a:p>
          <a:p>
            <a:r>
              <a:rPr lang="en-US" dirty="0"/>
              <a:t>- **Accessibility:** Cloud-synced data can be accessed from anywhere with an internet connection, eliminating the need to carry physical storage devices.</a:t>
            </a:r>
          </a:p>
          <a:p>
            <a:r>
              <a:rPr lang="en-US" dirty="0"/>
              <a:t>- **Data Security:** Cloud providers often implement security measures like encryption to protect synchronized data.</a:t>
            </a:r>
          </a:p>
          <a:p>
            <a:r>
              <a:rPr lang="en-US" dirty="0"/>
              <a:t>- **Automatic Backup:** Changes made to files are instantly backed up in the cloud, reducing the risk of data loss.</a:t>
            </a:r>
          </a:p>
          <a:p>
            <a:r>
              <a:rPr lang="en-US" dirty="0"/>
              <a:t> </a:t>
            </a:r>
            <a:endParaRPr lang="en-US" dirty="0">
              <a:cs typeface="Calibri"/>
            </a:endParaRPr>
          </a:p>
          <a:p>
            <a:r>
              <a:rPr lang="en-US" dirty="0"/>
              <a:t>**Use Cases:**</a:t>
            </a:r>
          </a:p>
          <a:p>
            <a:r>
              <a:rPr lang="en-US" dirty="0"/>
              <a:t>- **File Synchronization:** Users can synchronize documents, photos, videos, and other files between devices, ensuring that the latest versions are available everywhere.</a:t>
            </a:r>
          </a:p>
          <a:p>
            <a:r>
              <a:rPr lang="en-US" dirty="0"/>
              <a:t>- **Email and Calendar Synchronization:** Email clients and calendar apps can synchronize messages, appointments, and events across devices.</a:t>
            </a:r>
          </a:p>
          <a:p>
            <a:r>
              <a:rPr lang="en-US" dirty="0"/>
              <a:t>- **Browser Synchronization:** Browsers can synchronize bookmarks, history, and settings, allowing a consistent browsing experience on different devices.</a:t>
            </a:r>
          </a:p>
          <a:p>
            <a:r>
              <a:rPr lang="en-US" dirty="0"/>
              <a:t>- **Note and Task Synchronization:** Note-taking and task management apps can synchronize notes, to-do lists, and reminders.</a:t>
            </a:r>
          </a:p>
          <a:p>
            <a:r>
              <a:rPr lang="en-US" dirty="0"/>
              <a:t> </a:t>
            </a:r>
            <a:endParaRPr lang="en-US" dirty="0">
              <a:cs typeface="Calibri"/>
            </a:endParaRPr>
          </a:p>
          <a:p>
            <a:r>
              <a:rPr lang="en-US" dirty="0"/>
              <a:t>**Popular Synchronization Services:**</a:t>
            </a:r>
          </a:p>
          <a:p>
            <a:r>
              <a:rPr lang="en-US" dirty="0"/>
              <a:t>- **Google Drive:** Offers file storage, synchronization, and collaboration features.</a:t>
            </a:r>
          </a:p>
          <a:p>
            <a:r>
              <a:rPr lang="en-US" dirty="0"/>
              <a:t>- **Apple iCloud:** Provides cloud storage and synchronization for Apple devices and apps.</a:t>
            </a:r>
          </a:p>
          <a:p>
            <a:r>
              <a:rPr lang="en-US" dirty="0"/>
              <a:t>- **Microsoft OneDrive:** Allows file synchronization, collaboration, and integration with Microsoft Office.</a:t>
            </a:r>
          </a:p>
          <a:p>
            <a:r>
              <a:rPr lang="en-US" dirty="0"/>
              <a:t> </a:t>
            </a:r>
            <a:endParaRPr lang="en-US" dirty="0">
              <a:cs typeface="Calibri"/>
            </a:endParaRPr>
          </a:p>
          <a:p>
            <a:r>
              <a:rPr lang="en-US" dirty="0"/>
              <a:t>**Considerations:**</a:t>
            </a:r>
          </a:p>
          <a:p>
            <a:r>
              <a:rPr lang="en-US" dirty="0"/>
              <a:t>- Users should be aware of the storage limitations of their chosen synchronization service.</a:t>
            </a:r>
          </a:p>
          <a:p>
            <a:r>
              <a:rPr lang="en-US" dirty="0"/>
              <a:t>- Privacy concerns should be addressed when synchronizing sensitive or personal data to the cloud.</a:t>
            </a:r>
          </a:p>
          <a:p>
            <a:r>
              <a:rPr lang="en-US" dirty="0"/>
              <a:t> </a:t>
            </a:r>
            <a:endParaRPr lang="en-US" dirty="0">
              <a:cs typeface="Calibri"/>
            </a:endParaRPr>
          </a:p>
          <a:p>
            <a:r>
              <a:rPr lang="en-US" dirty="0"/>
              <a:t>In summary, synchronization options enable users to access their files and data from various devices, act as backup mechanisms, and offer flexibility in how data is stored and retrieved. Whether through local synchronization or cloud-based services, synchronization plays a crucial role in enhancing productivity and data accessibility across different devices and platforms.</a:t>
            </a:r>
          </a:p>
        </p:txBody>
      </p:sp>
      <p:sp>
        <p:nvSpPr>
          <p:cNvPr id="4" name="Slide Number Placeholder 3"/>
          <p:cNvSpPr>
            <a:spLocks noGrp="1"/>
          </p:cNvSpPr>
          <p:nvPr>
            <p:ph type="sldNum" sz="quarter" idx="5"/>
          </p:nvPr>
        </p:nvSpPr>
        <p:spPr/>
        <p:txBody>
          <a:bodyPr/>
          <a:lstStyle/>
          <a:p>
            <a:fld id="{6D5540E0-A613-4087-86B8-AF1BB0E11693}" type="slidenum">
              <a:rPr lang="en-US" smtClean="0"/>
              <a:t>13</a:t>
            </a:fld>
            <a:endParaRPr lang="en-US"/>
          </a:p>
        </p:txBody>
      </p:sp>
    </p:spTree>
    <p:extLst>
      <p:ext uri="{BB962C8B-B14F-4D97-AF65-F5344CB8AC3E}">
        <p14:creationId xmlns:p14="http://schemas.microsoft.com/office/powerpoint/2010/main" val="2815930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Gaming consoles are dedicated devices designed primarily for playing video games, as well as for streaming digital media and accessing the internet. Let's dive deeper into the characteristics and features of gaming consoles:</a:t>
            </a:r>
          </a:p>
          <a:p>
            <a:r>
              <a:rPr lang="en-US" dirty="0"/>
              <a:t> </a:t>
            </a:r>
            <a:endParaRPr lang="en-US" dirty="0">
              <a:cs typeface="Calibri"/>
            </a:endParaRPr>
          </a:p>
          <a:p>
            <a:r>
              <a:rPr lang="en-US"/>
              <a:t>**Gaming and Entertainment:**</a:t>
            </a:r>
          </a:p>
          <a:p>
            <a:r>
              <a:rPr lang="en-US"/>
              <a:t>- Gaming consoles are optimized for interactive gaming experiences, offering a wide range of video games catering to various genres and player preferences.</a:t>
            </a:r>
          </a:p>
          <a:p>
            <a:r>
              <a:rPr lang="en-US" dirty="0"/>
              <a:t>- Beyond gaming, modern gaming consoles often support streaming services for movies, TV shows, music, and online content consumption.</a:t>
            </a:r>
          </a:p>
          <a:p>
            <a:r>
              <a:rPr lang="en-US" dirty="0"/>
              <a:t> </a:t>
            </a:r>
            <a:endParaRPr lang="en-US" dirty="0">
              <a:cs typeface="Calibri"/>
            </a:endParaRPr>
          </a:p>
          <a:p>
            <a:r>
              <a:rPr lang="en-US" dirty="0"/>
              <a:t>**Connection to External Displays:**</a:t>
            </a:r>
          </a:p>
          <a:p>
            <a:r>
              <a:rPr lang="en-US" dirty="0"/>
              <a:t>- Gaming consoles are typically connected to external displays, such as televisions or monitors, to provide a larger and more immersive gaming experience.</a:t>
            </a:r>
          </a:p>
          <a:p>
            <a:r>
              <a:rPr lang="en-US" dirty="0"/>
              <a:t>- High-definition graphics and audio enhance the visual and auditory aspects of gaming.</a:t>
            </a:r>
          </a:p>
          <a:p>
            <a:r>
              <a:rPr lang="en-US" dirty="0"/>
              <a:t> </a:t>
            </a:r>
            <a:endParaRPr lang="en-US" dirty="0">
              <a:cs typeface="Calibri"/>
            </a:endParaRPr>
          </a:p>
          <a:p>
            <a:r>
              <a:rPr lang="en-US" dirty="0"/>
              <a:t>**Limited Upgradability:**</a:t>
            </a:r>
            <a:endParaRPr lang="en-US" dirty="0">
              <a:cs typeface="Calibri"/>
            </a:endParaRPr>
          </a:p>
          <a:p>
            <a:r>
              <a:rPr lang="en-US" dirty="0"/>
              <a:t>- Unlike gaming PCs, gaming consoles are generally not designed for extensive hardware upgrades.</a:t>
            </a:r>
          </a:p>
          <a:p>
            <a:r>
              <a:rPr lang="en-US" dirty="0"/>
              <a:t>- Users cannot replace key components like the CPU or GPU, which limits the potential for enhancing performance over time.</a:t>
            </a:r>
          </a:p>
          <a:p>
            <a:r>
              <a:rPr lang="en-US" dirty="0"/>
              <a:t> </a:t>
            </a:r>
            <a:endParaRPr lang="en-US" dirty="0">
              <a:cs typeface="Calibri"/>
            </a:endParaRPr>
          </a:p>
          <a:p>
            <a:r>
              <a:rPr lang="en-US" dirty="0"/>
              <a:t>**Fixed Hardware Configuration:**</a:t>
            </a:r>
          </a:p>
          <a:p>
            <a:r>
              <a:rPr lang="en-US" dirty="0"/>
              <a:t>- Each generation of gaming consoles comes with a fixed hardware configuration, offering a consistent and standardized gaming experience for all users.</a:t>
            </a:r>
          </a:p>
          <a:p>
            <a:r>
              <a:rPr lang="en-US" dirty="0"/>
              <a:t>- This also ensures developers can optimize games to run smoothly on a specific console's hardware.</a:t>
            </a:r>
          </a:p>
          <a:p>
            <a:r>
              <a:rPr lang="en-US" dirty="0"/>
              <a:t> </a:t>
            </a:r>
            <a:endParaRPr lang="en-US" dirty="0">
              <a:cs typeface="Calibri"/>
            </a:endParaRPr>
          </a:p>
          <a:p>
            <a:r>
              <a:rPr lang="en-US" dirty="0"/>
              <a:t>**Online Connectivity:**</a:t>
            </a:r>
          </a:p>
          <a:p>
            <a:r>
              <a:rPr lang="en-US" dirty="0"/>
              <a:t>- Gaming consoles provide online connectivity through Wi-Fi or Ethernet connections.</a:t>
            </a:r>
          </a:p>
          <a:p>
            <a:r>
              <a:rPr lang="en-US" dirty="0"/>
              <a:t>- Online multiplayer gaming, digital game purchases, software updates, and content downloads are facilitated through online services.</a:t>
            </a:r>
          </a:p>
          <a:p>
            <a:r>
              <a:rPr lang="en-US" dirty="0"/>
              <a:t> </a:t>
            </a:r>
            <a:endParaRPr lang="en-US" dirty="0">
              <a:cs typeface="Calibri"/>
            </a:endParaRPr>
          </a:p>
          <a:p>
            <a:r>
              <a:rPr lang="en-US" dirty="0"/>
              <a:t>**Exclusive Games:**</a:t>
            </a:r>
          </a:p>
          <a:p>
            <a:r>
              <a:rPr lang="en-US" dirty="0"/>
              <a:t>- Gaming consoles often have exclusive titles developed by first-party studios or partnerships, which can incentivize players to choose a specific console.</a:t>
            </a:r>
          </a:p>
          <a:p>
            <a:r>
              <a:rPr lang="en-US" dirty="0"/>
              <a:t>- These exclusive games contribute to each console's unique identity and library of titles.</a:t>
            </a:r>
          </a:p>
          <a:p>
            <a:r>
              <a:rPr lang="en-US" dirty="0"/>
              <a:t> </a:t>
            </a:r>
            <a:endParaRPr lang="en-US" dirty="0">
              <a:cs typeface="Calibri"/>
            </a:endParaRPr>
          </a:p>
          <a:p>
            <a:r>
              <a:rPr lang="en-US" dirty="0"/>
              <a:t>**User Interface and Experience:**</a:t>
            </a:r>
          </a:p>
          <a:p>
            <a:r>
              <a:rPr lang="en-US" dirty="0"/>
              <a:t>- Gaming consoles offer user-friendly interfaces tailored for gaming and media consumption.</a:t>
            </a:r>
          </a:p>
          <a:p>
            <a:r>
              <a:rPr lang="en-US" dirty="0"/>
              <a:t>- The interface allows users to navigate games, apps, settings, and online services.</a:t>
            </a:r>
          </a:p>
          <a:p>
            <a:r>
              <a:rPr lang="en-US" dirty="0"/>
              <a:t> </a:t>
            </a:r>
            <a:endParaRPr lang="en-US" dirty="0">
              <a:cs typeface="Calibri"/>
            </a:endParaRPr>
          </a:p>
          <a:p>
            <a:r>
              <a:rPr lang="en-US" dirty="0"/>
              <a:t>**Social Gaming and Interaction:**</a:t>
            </a:r>
          </a:p>
          <a:p>
            <a:r>
              <a:rPr lang="en-US" dirty="0"/>
              <a:t>- Many gaming consoles integrate social features, such as friend lists, voice chat, and online communities.</a:t>
            </a:r>
          </a:p>
          <a:p>
            <a:r>
              <a:rPr lang="en-US" dirty="0"/>
              <a:t>- Players can connect with friends, join multiplayer matches, and share achievements.</a:t>
            </a:r>
          </a:p>
          <a:p>
            <a:r>
              <a:rPr lang="en-US" dirty="0"/>
              <a:t> </a:t>
            </a:r>
            <a:endParaRPr lang="en-US" dirty="0">
              <a:cs typeface="Calibri"/>
            </a:endParaRPr>
          </a:p>
          <a:p>
            <a:r>
              <a:rPr lang="en-US" dirty="0"/>
              <a:t>**Controller Design:**</a:t>
            </a:r>
          </a:p>
          <a:p>
            <a:r>
              <a:rPr lang="en-US" dirty="0"/>
              <a:t>- Gaming consoles come with specialized controllers optimized for gaming.</a:t>
            </a:r>
          </a:p>
          <a:p>
            <a:r>
              <a:rPr lang="en-US" dirty="0"/>
              <a:t>- Controllers often include buttons, triggers, </a:t>
            </a:r>
            <a:r>
              <a:rPr lang="en-US" dirty="0" err="1"/>
              <a:t>thumbsticks</a:t>
            </a:r>
            <a:r>
              <a:rPr lang="en-US" dirty="0"/>
              <a:t>, and motion-sensing capabilities.</a:t>
            </a:r>
          </a:p>
          <a:p>
            <a:r>
              <a:rPr lang="en-US" dirty="0"/>
              <a:t> </a:t>
            </a:r>
            <a:endParaRPr lang="en-US" dirty="0">
              <a:cs typeface="Calibri"/>
            </a:endParaRPr>
          </a:p>
          <a:p>
            <a:r>
              <a:rPr lang="en-US" dirty="0"/>
              <a:t>**Gaming Console Brands:**</a:t>
            </a:r>
          </a:p>
          <a:p>
            <a:r>
              <a:rPr lang="en-US" dirty="0"/>
              <a:t>- Notable gaming console brands include Sony PlayStation, Microsoft Xbox, and Nintendo Switch.</a:t>
            </a:r>
          </a:p>
          <a:p>
            <a:r>
              <a:rPr lang="en-US" dirty="0"/>
              <a:t>- Each brand offers its own unique lineup of consoles and exclusive games.</a:t>
            </a:r>
          </a:p>
          <a:p>
            <a:r>
              <a:rPr lang="en-US" dirty="0"/>
              <a:t> </a:t>
            </a:r>
            <a:endParaRPr lang="en-US" dirty="0">
              <a:cs typeface="Calibri"/>
            </a:endParaRPr>
          </a:p>
          <a:p>
            <a:r>
              <a:rPr lang="en-US" dirty="0"/>
              <a:t>**Gaming Ecosystem:**</a:t>
            </a:r>
          </a:p>
          <a:p>
            <a:r>
              <a:rPr lang="en-US" dirty="0"/>
              <a:t>- Gaming consoles are part of larger gaming ecosystems that include online stores, subscription services, and additional peripherals like virtual reality headsets.</a:t>
            </a:r>
          </a:p>
          <a:p>
            <a:r>
              <a:rPr lang="en-US" dirty="0"/>
              <a:t> </a:t>
            </a:r>
            <a:endParaRPr lang="en-US" dirty="0">
              <a:cs typeface="Calibri"/>
            </a:endParaRPr>
          </a:p>
          <a:p>
            <a:r>
              <a:rPr lang="en-US" dirty="0"/>
              <a:t>**Longevity and Generational Updates:**</a:t>
            </a:r>
          </a:p>
          <a:p>
            <a:r>
              <a:rPr lang="en-US" dirty="0"/>
              <a:t>- Gaming consoles typically have a lifespan of several years before being succeeded by a new generation with updated hardware and features.</a:t>
            </a:r>
          </a:p>
          <a:p>
            <a:r>
              <a:rPr lang="en-US" dirty="0"/>
              <a:t> </a:t>
            </a:r>
            <a:endParaRPr lang="en-US" dirty="0">
              <a:cs typeface="Calibri"/>
            </a:endParaRPr>
          </a:p>
          <a:p>
            <a:r>
              <a:rPr lang="en-US" dirty="0"/>
              <a:t>In summary, gaming consoles provide a specialized platform for gaming, entertainment, and online connectivity. They offer a standardized and consistent gaming experience, though their limited upgradability contrasts with gaming PCs. Gaming consoles play a significant role in the gaming industry, catering to a diverse audience of players and contributing to the evolution of video game culture.</a:t>
            </a:r>
          </a:p>
        </p:txBody>
      </p:sp>
      <p:sp>
        <p:nvSpPr>
          <p:cNvPr id="4" name="Slide Number Placeholder 3"/>
          <p:cNvSpPr>
            <a:spLocks noGrp="1"/>
          </p:cNvSpPr>
          <p:nvPr>
            <p:ph type="sldNum" sz="quarter" idx="5"/>
          </p:nvPr>
        </p:nvSpPr>
        <p:spPr/>
        <p:txBody>
          <a:bodyPr/>
          <a:lstStyle/>
          <a:p>
            <a:fld id="{6D5540E0-A613-4087-86B8-AF1BB0E11693}" type="slidenum">
              <a:rPr lang="en-US" smtClean="0"/>
              <a:t>14</a:t>
            </a:fld>
            <a:endParaRPr lang="en-US"/>
          </a:p>
        </p:txBody>
      </p:sp>
    </p:spTree>
    <p:extLst>
      <p:ext uri="{BB962C8B-B14F-4D97-AF65-F5344CB8AC3E}">
        <p14:creationId xmlns:p14="http://schemas.microsoft.com/office/powerpoint/2010/main" val="292869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Internet of Things (IoT) is a revolutionary concept that enables a wide range of devices to be connected to the internet, allowing them to communicate, share data, and perform tasks in a smarter and more interconnected way. Let's delve deeper into the Internet of Things and its diverse applications:</a:t>
            </a:r>
          </a:p>
          <a:p>
            <a:r>
              <a:rPr lang="en-US" dirty="0"/>
              <a:t> </a:t>
            </a:r>
            <a:endParaRPr lang="en-US" dirty="0">
              <a:cs typeface="Calibri"/>
            </a:endParaRPr>
          </a:p>
          <a:p>
            <a:r>
              <a:rPr lang="en-US"/>
              <a:t>**IoT Connectivity:**</a:t>
            </a:r>
          </a:p>
          <a:p>
            <a:r>
              <a:rPr lang="en-US" dirty="0"/>
              <a:t>- IoT extends internet connectivity beyond traditional devices like computers and smartphones to a vast array of everyday objects and systems.</a:t>
            </a:r>
            <a:endParaRPr lang="en-US" dirty="0">
              <a:cs typeface="Calibri"/>
            </a:endParaRPr>
          </a:p>
          <a:p>
            <a:r>
              <a:rPr lang="en-US" dirty="0"/>
              <a:t>- These objects, often referred to as "smart devices," are embedded with sensors, software, and connectivity capabilities that allow them to interact with each other and with users.</a:t>
            </a:r>
            <a:endParaRPr lang="en-US" dirty="0">
              <a:cs typeface="Calibri"/>
            </a:endParaRPr>
          </a:p>
          <a:p>
            <a:r>
              <a:rPr lang="en-US" dirty="0"/>
              <a:t> </a:t>
            </a:r>
            <a:endParaRPr lang="en-US" dirty="0">
              <a:cs typeface="Calibri"/>
            </a:endParaRPr>
          </a:p>
          <a:p>
            <a:r>
              <a:rPr lang="en-US" dirty="0"/>
              <a:t>**Applications of IoT:**</a:t>
            </a:r>
            <a:endParaRPr lang="en-US" dirty="0">
              <a:cs typeface="Calibri"/>
            </a:endParaRPr>
          </a:p>
          <a:p>
            <a:r>
              <a:rPr lang="en-US" dirty="0"/>
              <a:t>- The applications of IoT are vast and span various industries. Some prominent examples include:</a:t>
            </a:r>
            <a:endParaRPr lang="en-US" dirty="0">
              <a:cs typeface="Calibri"/>
            </a:endParaRPr>
          </a:p>
          <a:p>
            <a:r>
              <a:rPr lang="en-US" dirty="0"/>
              <a:t> </a:t>
            </a:r>
            <a:endParaRPr lang="en-US" dirty="0">
              <a:cs typeface="Calibri"/>
            </a:endParaRPr>
          </a:p>
          <a:p>
            <a:r>
              <a:rPr lang="en-US" dirty="0"/>
              <a:t>**1. Home Entertainment Systems:**</a:t>
            </a:r>
            <a:endParaRPr lang="en-US" dirty="0">
              <a:cs typeface="Calibri"/>
            </a:endParaRPr>
          </a:p>
          <a:p>
            <a:r>
              <a:rPr lang="en-US" dirty="0"/>
              <a:t>   - IoT enables seamless integration between devices like smart TVs, streaming devices, and audio systems, enhancing the user's entertainment experience.</a:t>
            </a:r>
            <a:endParaRPr lang="en-US" dirty="0">
              <a:cs typeface="Calibri"/>
            </a:endParaRPr>
          </a:p>
          <a:p>
            <a:r>
              <a:rPr lang="en-US" dirty="0"/>
              <a:t> </a:t>
            </a:r>
            <a:endParaRPr lang="en-US" dirty="0">
              <a:cs typeface="Calibri"/>
            </a:endParaRPr>
          </a:p>
          <a:p>
            <a:r>
              <a:rPr lang="en-US" dirty="0"/>
              <a:t>**2. Smart Home Devices:**</a:t>
            </a:r>
            <a:endParaRPr lang="en-US" dirty="0">
              <a:cs typeface="Calibri"/>
            </a:endParaRPr>
          </a:p>
          <a:p>
            <a:r>
              <a:rPr lang="en-US" dirty="0"/>
              <a:t>   - IoT-powered thermostats, lighting systems, and home appliances allow users to remotely control and automate their home environment.</a:t>
            </a:r>
            <a:endParaRPr lang="en-US" dirty="0">
              <a:cs typeface="Calibri"/>
            </a:endParaRPr>
          </a:p>
          <a:p>
            <a:r>
              <a:rPr lang="en-US" dirty="0"/>
              <a:t> </a:t>
            </a:r>
            <a:endParaRPr lang="en-US" dirty="0">
              <a:cs typeface="Calibri"/>
            </a:endParaRPr>
          </a:p>
          <a:p>
            <a:r>
              <a:rPr lang="en-US" dirty="0"/>
              <a:t>**3. Security Systems and IP Cameras:**</a:t>
            </a:r>
            <a:endParaRPr lang="en-US" dirty="0">
              <a:cs typeface="Calibri"/>
            </a:endParaRPr>
          </a:p>
          <a:p>
            <a:r>
              <a:rPr lang="en-US" dirty="0"/>
              <a:t>   - IoT-enabled security systems and cameras allow users to monitor and manage their properties remotely through smartphone apps.</a:t>
            </a:r>
            <a:endParaRPr lang="en-US" dirty="0">
              <a:cs typeface="Calibri"/>
            </a:endParaRPr>
          </a:p>
          <a:p>
            <a:r>
              <a:rPr lang="en-US" dirty="0"/>
              <a:t> </a:t>
            </a:r>
            <a:endParaRPr lang="en-US" dirty="0">
              <a:cs typeface="Calibri"/>
            </a:endParaRPr>
          </a:p>
          <a:p>
            <a:r>
              <a:rPr lang="en-US" dirty="0"/>
              <a:t>**4. Modern Cars:**</a:t>
            </a:r>
            <a:endParaRPr lang="en-US" dirty="0">
              <a:cs typeface="Calibri"/>
            </a:endParaRPr>
          </a:p>
          <a:p>
            <a:r>
              <a:rPr lang="en-US" dirty="0"/>
              <a:t>   - IoT is transforming the automotive industry with connected cars that offer navigation, entertainment, real-time diagnostics, and vehicle-to-vehicle communication.</a:t>
            </a:r>
            <a:endParaRPr lang="en-US" dirty="0">
              <a:cs typeface="Calibri"/>
            </a:endParaRPr>
          </a:p>
          <a:p>
            <a:r>
              <a:rPr lang="en-US" dirty="0"/>
              <a:t> </a:t>
            </a:r>
            <a:endParaRPr lang="en-US" dirty="0">
              <a:cs typeface="Calibri"/>
            </a:endParaRPr>
          </a:p>
          <a:p>
            <a:r>
              <a:rPr lang="en-US" dirty="0"/>
              <a:t>**5. Medical Devices:**</a:t>
            </a:r>
            <a:endParaRPr lang="en-US" dirty="0">
              <a:cs typeface="Calibri"/>
            </a:endParaRPr>
          </a:p>
          <a:p>
            <a:r>
              <a:rPr lang="en-US" dirty="0"/>
              <a:t>   - IoT facilitates remote monitoring and data collection from medical devices, providing healthcare professionals with valuable patient information.</a:t>
            </a:r>
            <a:endParaRPr lang="en-US" dirty="0">
              <a:cs typeface="Calibri"/>
            </a:endParaRPr>
          </a:p>
          <a:p>
            <a:r>
              <a:rPr lang="en-US" dirty="0"/>
              <a:t> </a:t>
            </a:r>
            <a:endParaRPr lang="en-US" dirty="0">
              <a:cs typeface="Calibri"/>
            </a:endParaRPr>
          </a:p>
          <a:p>
            <a:r>
              <a:rPr lang="en-US" dirty="0"/>
              <a:t>**6. Manufacturing and Industrial Automation:**</a:t>
            </a:r>
            <a:endParaRPr lang="en-US" dirty="0">
              <a:cs typeface="Calibri"/>
            </a:endParaRPr>
          </a:p>
          <a:p>
            <a:r>
              <a:rPr lang="en-US" dirty="0"/>
              <a:t>   - IoT optimizes manufacturing processes by connecting machines, sensors, and production lines to enhance efficiency, monitor equipment health, and track inventory.</a:t>
            </a:r>
            <a:endParaRPr lang="en-US" dirty="0">
              <a:cs typeface="Calibri"/>
            </a:endParaRPr>
          </a:p>
          <a:p>
            <a:r>
              <a:rPr lang="en-US" dirty="0"/>
              <a:t> </a:t>
            </a:r>
            <a:endParaRPr lang="en-US" dirty="0">
              <a:cs typeface="Calibri"/>
            </a:endParaRPr>
          </a:p>
          <a:p>
            <a:r>
              <a:rPr lang="en-US" dirty="0"/>
              <a:t>**7. Transportation:**</a:t>
            </a:r>
            <a:endParaRPr lang="en-US" dirty="0">
              <a:cs typeface="Calibri"/>
            </a:endParaRPr>
          </a:p>
          <a:p>
            <a:r>
              <a:rPr lang="en-US" dirty="0"/>
              <a:t>   - IoT is used in transportation systems for vehicle tracking, traffic management, fleet optimization, and public transportation services.</a:t>
            </a:r>
            <a:endParaRPr lang="en-US" dirty="0">
              <a:cs typeface="Calibri"/>
            </a:endParaRPr>
          </a:p>
          <a:p>
            <a:r>
              <a:rPr lang="en-US" dirty="0"/>
              <a:t> </a:t>
            </a:r>
            <a:endParaRPr lang="en-US" dirty="0">
              <a:cs typeface="Calibri"/>
            </a:endParaRPr>
          </a:p>
          <a:p>
            <a:r>
              <a:rPr lang="en-US" dirty="0"/>
              <a:t>**8. Infrastructure:**</a:t>
            </a:r>
            <a:endParaRPr lang="en-US" dirty="0">
              <a:cs typeface="Calibri"/>
            </a:endParaRPr>
          </a:p>
          <a:p>
            <a:r>
              <a:rPr lang="en-US" dirty="0"/>
              <a:t>   - IoT plays a role in smart city initiatives by integrating technology into urban infrastructure for improved energy management, waste disposal, and public services.</a:t>
            </a:r>
            <a:endParaRPr lang="en-US" dirty="0">
              <a:cs typeface="Calibri"/>
            </a:endParaRPr>
          </a:p>
          <a:p>
            <a:r>
              <a:rPr lang="en-US" dirty="0"/>
              <a:t> </a:t>
            </a:r>
            <a:endParaRPr lang="en-US" dirty="0">
              <a:cs typeface="Calibri"/>
            </a:endParaRPr>
          </a:p>
          <a:p>
            <a:r>
              <a:rPr lang="en-US" dirty="0"/>
              <a:t>**Benefits of IoT:**</a:t>
            </a:r>
            <a:endParaRPr lang="en-US" dirty="0">
              <a:cs typeface="Calibri"/>
            </a:endParaRPr>
          </a:p>
          <a:p>
            <a:r>
              <a:rPr lang="en-US" dirty="0"/>
              <a:t>- **Efficiency:** IoT devices can automate tasks, reducing manual intervention and improving efficiency.</a:t>
            </a:r>
            <a:endParaRPr lang="en-US" dirty="0">
              <a:cs typeface="Calibri"/>
            </a:endParaRPr>
          </a:p>
          <a:p>
            <a:r>
              <a:rPr lang="en-US" dirty="0"/>
              <a:t>- **Data Insights:** IoT generates vast amounts of data that can be analyzed to gain insights and make informed decisions.</a:t>
            </a:r>
            <a:endParaRPr lang="en-US" dirty="0">
              <a:cs typeface="Calibri"/>
            </a:endParaRPr>
          </a:p>
          <a:p>
            <a:r>
              <a:rPr lang="en-US" dirty="0"/>
              <a:t>- **Convenience:** IoT-enabled devices offer convenience through remote control and automation.</a:t>
            </a:r>
            <a:endParaRPr lang="en-US" dirty="0">
              <a:cs typeface="Calibri"/>
            </a:endParaRPr>
          </a:p>
          <a:p>
            <a:r>
              <a:rPr lang="en-US" dirty="0"/>
              <a:t>- **Safety:** In areas like healthcare and security, IoT enhances safety by providing real-time monitoring and alerts.</a:t>
            </a:r>
            <a:endParaRPr lang="en-US" dirty="0">
              <a:cs typeface="Calibri"/>
            </a:endParaRPr>
          </a:p>
          <a:p>
            <a:r>
              <a:rPr lang="en-US" dirty="0"/>
              <a:t> </a:t>
            </a:r>
            <a:endParaRPr lang="en-US" dirty="0">
              <a:cs typeface="Calibri"/>
            </a:endParaRPr>
          </a:p>
          <a:p>
            <a:r>
              <a:rPr lang="en-US" dirty="0"/>
              <a:t>**Challenges and Considerations:**</a:t>
            </a:r>
            <a:endParaRPr lang="en-US" dirty="0">
              <a:cs typeface="Calibri"/>
            </a:endParaRPr>
          </a:p>
          <a:p>
            <a:r>
              <a:rPr lang="en-US" dirty="0"/>
              <a:t>- **Security and Privacy:** IoT devices can be vulnerable to cyberattacks, raising concerns about data security and privacy.</a:t>
            </a:r>
            <a:endParaRPr lang="en-US" dirty="0">
              <a:cs typeface="Calibri"/>
            </a:endParaRPr>
          </a:p>
          <a:p>
            <a:r>
              <a:rPr lang="en-US" dirty="0"/>
              <a:t>- **Data Management:** Managing and analyzing the large volume of data generated by IoT devices can be challenging.</a:t>
            </a:r>
            <a:endParaRPr lang="en-US" dirty="0">
              <a:cs typeface="Calibri"/>
            </a:endParaRPr>
          </a:p>
          <a:p>
            <a:r>
              <a:rPr lang="en-US" dirty="0"/>
              <a:t>- **Interoperability:** Ensuring seamless communication between different IoT devices from various manufacturers is an ongoing challenge.</a:t>
            </a:r>
            <a:endParaRPr lang="en-US" dirty="0">
              <a:cs typeface="Calibri"/>
            </a:endParaRPr>
          </a:p>
          <a:p>
            <a:r>
              <a:rPr lang="en-US" dirty="0"/>
              <a:t> </a:t>
            </a:r>
            <a:endParaRPr lang="en-US" dirty="0">
              <a:cs typeface="Calibri"/>
            </a:endParaRPr>
          </a:p>
          <a:p>
            <a:r>
              <a:rPr lang="en-US" dirty="0"/>
              <a:t>**Future Trends:**</a:t>
            </a:r>
            <a:endParaRPr lang="en-US" dirty="0">
              <a:cs typeface="Calibri"/>
            </a:endParaRPr>
          </a:p>
          <a:p>
            <a:r>
              <a:rPr lang="en-US" dirty="0"/>
              <a:t>- The IoT ecosystem is continuously evolving, with advancements in AI, 5G connectivity, edge computing, and blockchain expected to shape its future.</a:t>
            </a:r>
            <a:endParaRPr lang="en-US" dirty="0">
              <a:cs typeface="Calibri"/>
            </a:endParaRPr>
          </a:p>
          <a:p>
            <a:r>
              <a:rPr lang="en-US" dirty="0"/>
              <a:t> </a:t>
            </a:r>
            <a:endParaRPr lang="en-US" dirty="0">
              <a:cs typeface="Calibri"/>
            </a:endParaRPr>
          </a:p>
          <a:p>
            <a:r>
              <a:rPr lang="en-US" dirty="0"/>
              <a:t>In summary, the Internet of Things represents a transformative shift in how devices interact and communicate. From homes to industries and beyond, IoT applications offer enhanced convenience, efficiency, and connectivity across a diverse range of sectors, setting the stage for a more connected and intelligent world.</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15</a:t>
            </a:fld>
            <a:endParaRPr lang="en-US"/>
          </a:p>
        </p:txBody>
      </p:sp>
    </p:spTree>
    <p:extLst>
      <p:ext uri="{BB962C8B-B14F-4D97-AF65-F5344CB8AC3E}">
        <p14:creationId xmlns:p14="http://schemas.microsoft.com/office/powerpoint/2010/main" val="420223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Internet of Things (IoT) presents a range of potential issues and challenges that need to be addressed for its widespread adoption and successful implementation. Here's a closer look at some of these key issues:</a:t>
            </a:r>
          </a:p>
          <a:p>
            <a:r>
              <a:rPr lang="en-US" dirty="0"/>
              <a:t> </a:t>
            </a:r>
            <a:endParaRPr lang="en-US" dirty="0">
              <a:cs typeface="Calibri"/>
            </a:endParaRPr>
          </a:p>
          <a:p>
            <a:r>
              <a:rPr lang="en-US"/>
              <a:t>**1. Standards and Governance:**</a:t>
            </a:r>
          </a:p>
          <a:p>
            <a:r>
              <a:rPr lang="en-US"/>
              <a:t>- Lack of standardized protocols and communication frameworks can lead to compatibility issues and hinder interoperability among different IoT devices and platforms.</a:t>
            </a:r>
          </a:p>
          <a:p>
            <a:r>
              <a:rPr lang="en-US"/>
              <a:t>- Establishing common standards and governance models is crucial to ensure seamless communication and collaboration between diverse IoT devices.</a:t>
            </a:r>
          </a:p>
          <a:p>
            <a:r>
              <a:rPr lang="en-US" dirty="0"/>
              <a:t> </a:t>
            </a:r>
            <a:endParaRPr lang="en-US" dirty="0">
              <a:cs typeface="Calibri"/>
            </a:endParaRPr>
          </a:p>
          <a:p>
            <a:r>
              <a:rPr lang="en-US" dirty="0"/>
              <a:t>**2. Data Security and Privacy:**</a:t>
            </a:r>
            <a:endParaRPr lang="en-US" dirty="0">
              <a:cs typeface="Calibri"/>
            </a:endParaRPr>
          </a:p>
          <a:p>
            <a:r>
              <a:rPr lang="en-US" dirty="0"/>
              <a:t>- IoT devices collect and transmit vast amounts of sensitive data, raising concerns about data security and privacy.</a:t>
            </a:r>
            <a:endParaRPr lang="en-US" dirty="0">
              <a:cs typeface="Calibri"/>
            </a:endParaRPr>
          </a:p>
          <a:p>
            <a:r>
              <a:rPr lang="en-US" dirty="0"/>
              <a:t>- Inadequate security measures can make IoT devices susceptible to hacking, data breaches, and unauthorized access.</a:t>
            </a:r>
            <a:endParaRPr lang="en-US" dirty="0">
              <a:cs typeface="Calibri"/>
            </a:endParaRPr>
          </a:p>
          <a:p>
            <a:r>
              <a:rPr lang="en-US" dirty="0"/>
              <a:t>- Ensuring strong encryption, authentication mechanisms, and regular security updates is essential to protect IoT devices and the data they handle.</a:t>
            </a:r>
            <a:endParaRPr lang="en-US" dirty="0">
              <a:cs typeface="Calibri"/>
            </a:endParaRPr>
          </a:p>
          <a:p>
            <a:r>
              <a:rPr lang="en-US" dirty="0"/>
              <a:t> </a:t>
            </a:r>
            <a:endParaRPr lang="en-US" dirty="0">
              <a:cs typeface="Calibri"/>
            </a:endParaRPr>
          </a:p>
          <a:p>
            <a:r>
              <a:rPr lang="en-US" dirty="0"/>
              <a:t>**3. Data Storage and Usage:**</a:t>
            </a:r>
            <a:endParaRPr lang="en-US" dirty="0">
              <a:cs typeface="Calibri"/>
            </a:endParaRPr>
          </a:p>
          <a:p>
            <a:r>
              <a:rPr lang="en-US" dirty="0"/>
              <a:t>- The immense volume of data generated by IoT devices presents challenges in terms of storage, processing, and analysis.</a:t>
            </a:r>
            <a:endParaRPr lang="en-US" dirty="0">
              <a:cs typeface="Calibri"/>
            </a:endParaRPr>
          </a:p>
          <a:p>
            <a:r>
              <a:rPr lang="en-US" dirty="0"/>
              <a:t>- Deciding what data to store, how to store it, and how to efficiently process and extract valuable insights from the data are critical considerations.</a:t>
            </a:r>
            <a:endParaRPr lang="en-US" dirty="0">
              <a:cs typeface="Calibri"/>
            </a:endParaRPr>
          </a:p>
          <a:p>
            <a:r>
              <a:rPr lang="en-US" dirty="0"/>
              <a:t>- Striking a balance between real-time processing at the device level and sending data to the cloud for analysis is a key challenge.</a:t>
            </a:r>
            <a:endParaRPr lang="en-US" dirty="0">
              <a:cs typeface="Calibri"/>
            </a:endParaRPr>
          </a:p>
          <a:p>
            <a:r>
              <a:rPr lang="en-US" dirty="0"/>
              <a:t> </a:t>
            </a:r>
            <a:endParaRPr lang="en-US" dirty="0">
              <a:cs typeface="Calibri"/>
            </a:endParaRPr>
          </a:p>
          <a:p>
            <a:r>
              <a:rPr lang="en-US" dirty="0"/>
              <a:t>**4. Connectivity Reliability:**</a:t>
            </a:r>
            <a:endParaRPr lang="en-US" dirty="0">
              <a:cs typeface="Calibri"/>
            </a:endParaRPr>
          </a:p>
          <a:p>
            <a:r>
              <a:rPr lang="en-US" dirty="0"/>
              <a:t>- IoT devices rely on connectivity to transmit and receive data. Dropped connections or unreliable networks can disrupt the functioning of IoT systems.</a:t>
            </a:r>
            <a:endParaRPr lang="en-US" dirty="0">
              <a:cs typeface="Calibri"/>
            </a:endParaRPr>
          </a:p>
          <a:p>
            <a:r>
              <a:rPr lang="en-US" dirty="0"/>
              <a:t>- Ensuring consistent connectivity, especially in remote or challenging environments, is essential for the reliable operation of IoT devices.</a:t>
            </a:r>
            <a:endParaRPr lang="en-US" dirty="0">
              <a:cs typeface="Calibri"/>
            </a:endParaRPr>
          </a:p>
          <a:p>
            <a:r>
              <a:rPr lang="en-US" dirty="0"/>
              <a:t> </a:t>
            </a:r>
            <a:endParaRPr lang="en-US" dirty="0">
              <a:cs typeface="Calibri"/>
            </a:endParaRPr>
          </a:p>
          <a:p>
            <a:r>
              <a:rPr lang="en-US" dirty="0"/>
              <a:t>**5. Power Consumption and Battery Life:**</a:t>
            </a:r>
            <a:endParaRPr lang="en-US" dirty="0">
              <a:cs typeface="Calibri"/>
            </a:endParaRPr>
          </a:p>
          <a:p>
            <a:r>
              <a:rPr lang="en-US" dirty="0"/>
              <a:t>- Many IoT devices operate on batteries, making power consumption a critical factor.</a:t>
            </a:r>
            <a:endParaRPr lang="en-US" dirty="0">
              <a:cs typeface="Calibri"/>
            </a:endParaRPr>
          </a:p>
          <a:p>
            <a:r>
              <a:rPr lang="en-US" dirty="0"/>
              <a:t>- Efficient power management and optimization are needed to extend battery life and reduce the frequency of battery replacements.</a:t>
            </a:r>
            <a:endParaRPr lang="en-US" dirty="0">
              <a:cs typeface="Calibri"/>
            </a:endParaRPr>
          </a:p>
          <a:p>
            <a:r>
              <a:rPr lang="en-US" dirty="0"/>
              <a:t> </a:t>
            </a:r>
            <a:endParaRPr lang="en-US" dirty="0">
              <a:cs typeface="Calibri"/>
            </a:endParaRPr>
          </a:p>
          <a:p>
            <a:r>
              <a:rPr lang="en-US" dirty="0"/>
              <a:t>**6. Scalability and Maintenance:**</a:t>
            </a:r>
            <a:endParaRPr lang="en-US" dirty="0">
              <a:cs typeface="Calibri"/>
            </a:endParaRPr>
          </a:p>
          <a:p>
            <a:r>
              <a:rPr lang="en-US" dirty="0"/>
              <a:t>- As IoT ecosystems expand, managing and maintaining a large number of devices becomes complex.</a:t>
            </a:r>
            <a:endParaRPr lang="en-US" dirty="0">
              <a:cs typeface="Calibri"/>
            </a:endParaRPr>
          </a:p>
          <a:p>
            <a:r>
              <a:rPr lang="en-US" dirty="0"/>
              <a:t>- Scalability challenges can arise in terms of device management, firmware updates, and overall system maintenance.</a:t>
            </a:r>
            <a:endParaRPr lang="en-US" dirty="0">
              <a:cs typeface="Calibri"/>
            </a:endParaRPr>
          </a:p>
          <a:p>
            <a:r>
              <a:rPr lang="en-US" dirty="0"/>
              <a:t> </a:t>
            </a:r>
            <a:endParaRPr lang="en-US" dirty="0">
              <a:cs typeface="Calibri"/>
            </a:endParaRPr>
          </a:p>
          <a:p>
            <a:r>
              <a:rPr lang="en-US" dirty="0"/>
              <a:t>**7. Ethical and Regulatory Considerations:**</a:t>
            </a:r>
            <a:endParaRPr lang="en-US" dirty="0">
              <a:cs typeface="Calibri"/>
            </a:endParaRPr>
          </a:p>
          <a:p>
            <a:r>
              <a:rPr lang="en-US" dirty="0"/>
              <a:t>- The collection and usage of personal data by IoT devices raise ethical concerns about consent, data ownership, and transparency.</a:t>
            </a:r>
            <a:endParaRPr lang="en-US" dirty="0">
              <a:cs typeface="Calibri"/>
            </a:endParaRPr>
          </a:p>
          <a:p>
            <a:r>
              <a:rPr lang="en-US" dirty="0"/>
              <a:t>- Striking a balance between innovation and adhering to privacy regulations becomes essential to build trust among users.</a:t>
            </a:r>
            <a:endParaRPr lang="en-US" dirty="0">
              <a:cs typeface="Calibri"/>
            </a:endParaRPr>
          </a:p>
          <a:p>
            <a:r>
              <a:rPr lang="en-US" dirty="0"/>
              <a:t> </a:t>
            </a:r>
            <a:endParaRPr lang="en-US" dirty="0">
              <a:cs typeface="Calibri"/>
            </a:endParaRPr>
          </a:p>
          <a:p>
            <a:r>
              <a:rPr lang="en-US" dirty="0"/>
              <a:t>**8. Complexity and User Experience:**</a:t>
            </a:r>
            <a:endParaRPr lang="en-US" dirty="0">
              <a:cs typeface="Calibri"/>
            </a:endParaRPr>
          </a:p>
          <a:p>
            <a:r>
              <a:rPr lang="en-US" dirty="0"/>
              <a:t>- IoT systems often involve multiple devices, platforms, and interfaces, leading to potential complexity for users.</a:t>
            </a:r>
            <a:endParaRPr lang="en-US" dirty="0">
              <a:cs typeface="Calibri"/>
            </a:endParaRPr>
          </a:p>
          <a:p>
            <a:r>
              <a:rPr lang="en-US" dirty="0"/>
              <a:t>- Ensuring a seamless user experience and intuitive interfaces are critical to encourage user adoption and engagement.</a:t>
            </a:r>
            <a:endParaRPr lang="en-US" dirty="0">
              <a:cs typeface="Calibri"/>
            </a:endParaRPr>
          </a:p>
          <a:p>
            <a:r>
              <a:rPr lang="en-US" dirty="0"/>
              <a:t> </a:t>
            </a:r>
            <a:endParaRPr lang="en-US" dirty="0">
              <a:cs typeface="Calibri"/>
            </a:endParaRPr>
          </a:p>
          <a:p>
            <a:r>
              <a:rPr lang="en-US" dirty="0"/>
              <a:t>**9. Vendor Lock-In:**</a:t>
            </a:r>
            <a:endParaRPr lang="en-US" dirty="0">
              <a:cs typeface="Calibri"/>
            </a:endParaRPr>
          </a:p>
          <a:p>
            <a:r>
              <a:rPr lang="en-US" dirty="0"/>
              <a:t>- Depending heavily on a single vendor's ecosystem can lead to vendor lock-in, limiting flexibility and hindering interoperability with other devices and platforms.</a:t>
            </a:r>
            <a:endParaRPr lang="en-US" dirty="0">
              <a:cs typeface="Calibri"/>
            </a:endParaRPr>
          </a:p>
          <a:p>
            <a:r>
              <a:rPr lang="en-US" dirty="0"/>
              <a:t> </a:t>
            </a:r>
            <a:endParaRPr lang="en-US" dirty="0">
              <a:cs typeface="Calibri"/>
            </a:endParaRPr>
          </a:p>
          <a:p>
            <a:r>
              <a:rPr lang="en-US" dirty="0"/>
              <a:t>**10. Environmental Impact:**</a:t>
            </a:r>
            <a:endParaRPr lang="en-US" dirty="0">
              <a:cs typeface="Calibri"/>
            </a:endParaRPr>
          </a:p>
          <a:p>
            <a:r>
              <a:rPr lang="en-US" dirty="0"/>
              <a:t>- The proliferation of IoT devices can contribute to electronic waste if proper recycling and disposal practices are not followed.</a:t>
            </a:r>
            <a:endParaRPr lang="en-US" dirty="0">
              <a:cs typeface="Calibri"/>
            </a:endParaRPr>
          </a:p>
          <a:p>
            <a:r>
              <a:rPr lang="en-US" dirty="0"/>
              <a:t> </a:t>
            </a:r>
            <a:endParaRPr lang="en-US" dirty="0">
              <a:cs typeface="Calibri"/>
            </a:endParaRPr>
          </a:p>
          <a:p>
            <a:r>
              <a:rPr lang="en-US" dirty="0"/>
              <a:t>Addressing these challenges requires collaboration among manufacturers, policymakers, researchers, and other stakeholders. It involves implementing robust security measures, developing interoperable standards, fostering privacy-conscious practices, and building a foundation for a sustainable and responsible IoT ecosystem.</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16</a:t>
            </a:fld>
            <a:endParaRPr lang="en-US"/>
          </a:p>
        </p:txBody>
      </p:sp>
    </p:spTree>
    <p:extLst>
      <p:ext uri="{BB962C8B-B14F-4D97-AF65-F5344CB8AC3E}">
        <p14:creationId xmlns:p14="http://schemas.microsoft.com/office/powerpoint/2010/main" val="309358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2</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Servers are crucial components of network infrastructures that provide various services to clients or users. Here's a more detailed exploration of servers:</a:t>
            </a:r>
          </a:p>
          <a:p>
            <a:r>
              <a:rPr lang="en-US" dirty="0"/>
              <a:t> </a:t>
            </a:r>
            <a:endParaRPr lang="en-US" dirty="0">
              <a:cs typeface="Calibri"/>
            </a:endParaRPr>
          </a:p>
          <a:p>
            <a:r>
              <a:rPr lang="en-US"/>
              <a:t>**Centralized Access:**</a:t>
            </a:r>
          </a:p>
          <a:p>
            <a:r>
              <a:rPr lang="en-US"/>
              <a:t>Servers are centralized computers designed to handle and manage resources, services, and data that multiple clients (such as workstations, laptops, or other devices) can access over a network. Servers play a vital role in sharing resources and delivering services efficiently.</a:t>
            </a:r>
          </a:p>
          <a:p>
            <a:r>
              <a:rPr lang="en-US" dirty="0"/>
              <a:t> </a:t>
            </a:r>
            <a:endParaRPr lang="en-US" dirty="0">
              <a:cs typeface="Calibri"/>
            </a:endParaRPr>
          </a:p>
          <a:p>
            <a:r>
              <a:rPr lang="en-US" dirty="0"/>
              <a:t>**Types of Server Services:**</a:t>
            </a:r>
          </a:p>
          <a:p>
            <a:r>
              <a:rPr lang="en-US" dirty="0"/>
              <a:t>Servers offer a range of services to clients based on their functions and purposes. Some common server services include:</a:t>
            </a:r>
          </a:p>
          <a:p>
            <a:r>
              <a:rPr lang="en-US" dirty="0"/>
              <a:t> </a:t>
            </a:r>
            <a:endParaRPr lang="en-US" dirty="0">
              <a:cs typeface="Calibri"/>
            </a:endParaRPr>
          </a:p>
          <a:p>
            <a:r>
              <a:rPr lang="en-US" dirty="0"/>
              <a:t>- **File Servers:** These store and manage files that can be accessed and shared by clients. They help in centralizing data and maintaining consistent versions of files.</a:t>
            </a:r>
          </a:p>
          <a:p>
            <a:r>
              <a:rPr lang="en-US" dirty="0"/>
              <a:t> </a:t>
            </a:r>
            <a:endParaRPr lang="en-US" dirty="0">
              <a:cs typeface="Calibri"/>
            </a:endParaRPr>
          </a:p>
          <a:p>
            <a:r>
              <a:rPr lang="en-US" dirty="0"/>
              <a:t>- **Print Servers:** Print servers manage print jobs from clients and control printing tasks on networked printers, making printing more organized and efficient.</a:t>
            </a:r>
          </a:p>
          <a:p>
            <a:r>
              <a:rPr lang="en-US" dirty="0"/>
              <a:t> </a:t>
            </a:r>
            <a:endParaRPr lang="en-US" dirty="0">
              <a:cs typeface="Calibri"/>
            </a:endParaRPr>
          </a:p>
          <a:p>
            <a:r>
              <a:rPr lang="en-US" dirty="0"/>
              <a:t>- **Web Servers:** Web servers host websites and web applications, delivering content to clients' web browsers when they request it. They handle requests for web pages, images, videos, and other web resources.</a:t>
            </a:r>
          </a:p>
          <a:p>
            <a:r>
              <a:rPr lang="en-US" dirty="0"/>
              <a:t> </a:t>
            </a:r>
            <a:endParaRPr lang="en-US" dirty="0">
              <a:cs typeface="Calibri"/>
            </a:endParaRPr>
          </a:p>
          <a:p>
            <a:r>
              <a:rPr lang="en-US" dirty="0"/>
              <a:t>**Dedicated vs. Non-Dedicated Servers:**</a:t>
            </a:r>
          </a:p>
          <a:p>
            <a:r>
              <a:rPr lang="en-US" dirty="0"/>
              <a:t>- **Dedicated Servers:** These servers are solely dedicated to a specific task or service. For instance, a web server that exclusively hosts websites. Dedicated servers provide optimized performance for their designated tasks.</a:t>
            </a:r>
          </a:p>
          <a:p>
            <a:r>
              <a:rPr lang="en-US" dirty="0"/>
              <a:t> </a:t>
            </a:r>
            <a:endParaRPr lang="en-US" dirty="0">
              <a:cs typeface="Calibri"/>
            </a:endParaRPr>
          </a:p>
          <a:p>
            <a:r>
              <a:rPr lang="en-US" dirty="0"/>
              <a:t>- **Non-Dedicated Servers (Shared Servers):** These servers handle multiple tasks or services simultaneously. For example, a server that hosts both web pages and email services. While they might not provide the same level of performance as dedicated servers, they offer cost-effective solutions for smaller organizations.</a:t>
            </a:r>
          </a:p>
          <a:p>
            <a:r>
              <a:rPr lang="en-US" dirty="0"/>
              <a:t> </a:t>
            </a:r>
            <a:endParaRPr lang="en-US" dirty="0">
              <a:cs typeface="Calibri"/>
            </a:endParaRPr>
          </a:p>
          <a:p>
            <a:r>
              <a:rPr lang="en-US" dirty="0"/>
              <a:t>**Benefits of Servers:**</a:t>
            </a:r>
          </a:p>
          <a:p>
            <a:r>
              <a:rPr lang="en-US" dirty="0"/>
              <a:t>- **Resource Centralization:** Servers centralize resources like files, applications, and services, making them easier to manage and access.</a:t>
            </a:r>
          </a:p>
          <a:p>
            <a:r>
              <a:rPr lang="en-US" dirty="0"/>
              <a:t> </a:t>
            </a:r>
            <a:endParaRPr lang="en-US" dirty="0">
              <a:cs typeface="Calibri"/>
            </a:endParaRPr>
          </a:p>
          <a:p>
            <a:r>
              <a:rPr lang="en-US" dirty="0"/>
              <a:t>- **Security:** Servers can offer enhanced security by controlling user access, implementing authentication methods, and maintaining data integrity.</a:t>
            </a:r>
          </a:p>
          <a:p>
            <a:r>
              <a:rPr lang="en-US" dirty="0"/>
              <a:t> </a:t>
            </a:r>
            <a:endParaRPr lang="en-US" dirty="0">
              <a:cs typeface="Calibri"/>
            </a:endParaRPr>
          </a:p>
          <a:p>
            <a:r>
              <a:rPr lang="en-US" dirty="0"/>
              <a:t>- **Backup and Redundancy:** Servers often include backup and redundancy mechanisms to ensure data safety in case of hardware failures.</a:t>
            </a:r>
          </a:p>
          <a:p>
            <a:r>
              <a:rPr lang="en-US" dirty="0"/>
              <a:t> </a:t>
            </a:r>
            <a:endParaRPr lang="en-US" dirty="0">
              <a:cs typeface="Calibri"/>
            </a:endParaRPr>
          </a:p>
          <a:p>
            <a:r>
              <a:rPr lang="en-US" dirty="0"/>
              <a:t>- **Scalability:** Servers can be scaled up to accommodate growing demands by adding more hardware resources or optimizing software configurations.</a:t>
            </a:r>
          </a:p>
          <a:p>
            <a:r>
              <a:rPr lang="en-US" dirty="0"/>
              <a:t> </a:t>
            </a:r>
            <a:endParaRPr lang="en-US" dirty="0">
              <a:cs typeface="Calibri"/>
            </a:endParaRPr>
          </a:p>
          <a:p>
            <a:r>
              <a:rPr lang="en-US" dirty="0"/>
              <a:t>- **Remote Access:** Servers enable remote access, allowing users to access resources and services from different locations.</a:t>
            </a:r>
          </a:p>
          <a:p>
            <a:r>
              <a:rPr lang="en-US" dirty="0"/>
              <a:t> </a:t>
            </a:r>
            <a:endParaRPr lang="en-US" dirty="0">
              <a:cs typeface="Calibri"/>
            </a:endParaRPr>
          </a:p>
          <a:p>
            <a:r>
              <a:rPr lang="en-US" dirty="0"/>
              <a:t>In summary, servers play a vital role in modern computing environments, providing various services to clients and contributing to efficient resource management, data sharing, and centralized control. The choice between dedicated and non-dedicated servers depends on the organization's specific needs and requirements.</a:t>
            </a:r>
          </a:p>
        </p:txBody>
      </p:sp>
      <p:sp>
        <p:nvSpPr>
          <p:cNvPr id="4" name="Slide Number Placeholder 3"/>
          <p:cNvSpPr>
            <a:spLocks noGrp="1"/>
          </p:cNvSpPr>
          <p:nvPr>
            <p:ph type="sldNum" sz="quarter" idx="5"/>
          </p:nvPr>
        </p:nvSpPr>
        <p:spPr/>
        <p:txBody>
          <a:bodyPr/>
          <a:lstStyle/>
          <a:p>
            <a:fld id="{6D5540E0-A613-4087-86B8-AF1BB0E11693}" type="slidenum">
              <a:rPr lang="en-US" smtClean="0"/>
              <a:t>3</a:t>
            </a:fld>
            <a:endParaRPr lang="en-US"/>
          </a:p>
        </p:txBody>
      </p:sp>
    </p:spTree>
    <p:extLst>
      <p:ext uri="{BB962C8B-B14F-4D97-AF65-F5344CB8AC3E}">
        <p14:creationId xmlns:p14="http://schemas.microsoft.com/office/powerpoint/2010/main" val="45362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Workstations are specialized computers designed to handle tasks that demand high performance and are commonly utilized by professionals across various industries. Here's a more detailed exploration of workstations:</a:t>
            </a:r>
          </a:p>
          <a:p>
            <a:r>
              <a:rPr lang="en-US" dirty="0"/>
              <a:t> </a:t>
            </a:r>
            <a:endParaRPr lang="en-US" dirty="0">
              <a:cs typeface="Calibri"/>
            </a:endParaRPr>
          </a:p>
          <a:p>
            <a:r>
              <a:rPr lang="en-US"/>
              <a:t>**Origin and Evolution:**</a:t>
            </a:r>
          </a:p>
          <a:p>
            <a:r>
              <a:rPr lang="en-US"/>
              <a:t>Workstations were first introduced in the 1960s and 1970s as minicomputers, which were smaller and more affordable than mainframe computers. Over time, they evolved to become the high-performance machines known as workstations that we see today.</a:t>
            </a:r>
          </a:p>
          <a:p>
            <a:r>
              <a:rPr lang="en-US" dirty="0"/>
              <a:t> </a:t>
            </a:r>
            <a:endParaRPr lang="en-US" dirty="0">
              <a:cs typeface="Calibri"/>
            </a:endParaRPr>
          </a:p>
          <a:p>
            <a:r>
              <a:rPr lang="en-US" dirty="0"/>
              <a:t>**Characteristics of Workstations:**</a:t>
            </a:r>
            <a:endParaRPr lang="en-US" dirty="0">
              <a:cs typeface="Calibri"/>
            </a:endParaRPr>
          </a:p>
          <a:p>
            <a:r>
              <a:rPr lang="en-US" dirty="0"/>
              <a:t>- **High Performance:** Workstations are equipped with powerful processors, substantial RAM, and dedicated graphics cards. This enables them to manage demanding tasks such as graphic design, video editing, scientific simulations, and more.</a:t>
            </a:r>
            <a:endParaRPr lang="en-US" dirty="0">
              <a:cs typeface="Calibri"/>
            </a:endParaRPr>
          </a:p>
          <a:p>
            <a:r>
              <a:rPr lang="en-US" dirty="0"/>
              <a:t>  </a:t>
            </a:r>
          </a:p>
          <a:p>
            <a:r>
              <a:rPr lang="en-US" dirty="0"/>
              <a:t>- **Reliability:** Workstations are constructed with premium components and undergo rigorous testing to ensure consistent and reliable performance over extended periods.</a:t>
            </a:r>
            <a:endParaRPr lang="en-US" dirty="0">
              <a:cs typeface="Calibri"/>
            </a:endParaRPr>
          </a:p>
          <a:p>
            <a:r>
              <a:rPr lang="en-US" dirty="0"/>
              <a:t>  </a:t>
            </a:r>
            <a:endParaRPr lang="en-US" dirty="0">
              <a:cs typeface="Calibri"/>
            </a:endParaRPr>
          </a:p>
          <a:p>
            <a:r>
              <a:rPr lang="en-US" dirty="0"/>
              <a:t>- **Specialized Hardware:** Some workstations feature hardware tailored to specific industries. For example, workstations in graphics design might include color-accurate displays, while those in engineering might support high-performance computing.</a:t>
            </a:r>
            <a:endParaRPr lang="en-US" dirty="0">
              <a:cs typeface="Calibri"/>
            </a:endParaRPr>
          </a:p>
          <a:p>
            <a:r>
              <a:rPr lang="en-US" dirty="0"/>
              <a:t>  </a:t>
            </a:r>
            <a:endParaRPr lang="en-US" dirty="0">
              <a:cs typeface="Calibri"/>
            </a:endParaRPr>
          </a:p>
          <a:p>
            <a:r>
              <a:rPr lang="en-US" dirty="0"/>
              <a:t>- **Expandability:** Workstations often offer the flexibility to accommodate multiple hard drives, RAM modules, and other components, enabling users to customize their systems according to specific requirements.</a:t>
            </a:r>
            <a:endParaRPr lang="en-US" dirty="0">
              <a:cs typeface="Calibri"/>
            </a:endParaRPr>
          </a:p>
          <a:p>
            <a:r>
              <a:rPr lang="en-US" dirty="0"/>
              <a:t>  </a:t>
            </a:r>
            <a:endParaRPr lang="en-US" dirty="0">
              <a:cs typeface="Calibri"/>
            </a:endParaRPr>
          </a:p>
          <a:p>
            <a:r>
              <a:rPr lang="en-US" dirty="0"/>
              <a:t>- **Optimized Software:** Many workstations come with software optimizations for certain applications, enhancing overall performance and user experience.</a:t>
            </a:r>
            <a:endParaRPr lang="en-US" dirty="0">
              <a:cs typeface="Calibri"/>
            </a:endParaRPr>
          </a:p>
          <a:p>
            <a:r>
              <a:rPr lang="en-US" dirty="0"/>
              <a:t> </a:t>
            </a:r>
            <a:endParaRPr lang="en-US" dirty="0">
              <a:cs typeface="Calibri"/>
            </a:endParaRPr>
          </a:p>
          <a:p>
            <a:r>
              <a:rPr lang="en-US" dirty="0"/>
              <a:t>**Role of Workstations:**</a:t>
            </a:r>
            <a:endParaRPr lang="en-US" dirty="0">
              <a:cs typeface="Calibri"/>
            </a:endParaRPr>
          </a:p>
          <a:p>
            <a:r>
              <a:rPr lang="en-US" dirty="0"/>
              <a:t>Workstations find use in a wide range of tasks, including:</a:t>
            </a:r>
            <a:endParaRPr lang="en-US" dirty="0">
              <a:cs typeface="Calibri"/>
            </a:endParaRPr>
          </a:p>
          <a:p>
            <a:r>
              <a:rPr lang="en-US" dirty="0"/>
              <a:t>- **Graphic Design and 3D Rendering:** Workstations are indispensable for tasks like video editing, 3D modeling, animation, and other graphics-intensive work.</a:t>
            </a:r>
            <a:endParaRPr lang="en-US" dirty="0">
              <a:cs typeface="Calibri"/>
            </a:endParaRPr>
          </a:p>
          <a:p>
            <a:r>
              <a:rPr lang="en-US" dirty="0"/>
              <a:t>  </a:t>
            </a:r>
            <a:endParaRPr lang="en-US" dirty="0">
              <a:cs typeface="Calibri"/>
            </a:endParaRPr>
          </a:p>
          <a:p>
            <a:r>
              <a:rPr lang="en-US" dirty="0"/>
              <a:t>- **Engineering and CAD:** Engineers employ workstations to execute complex simulations, computer-aided design (CAD), and computer-aided engineering (CAE) software.</a:t>
            </a:r>
            <a:endParaRPr lang="en-US" dirty="0">
              <a:cs typeface="Calibri"/>
            </a:endParaRPr>
          </a:p>
          <a:p>
            <a:r>
              <a:rPr lang="en-US" dirty="0"/>
              <a:t>  </a:t>
            </a:r>
            <a:endParaRPr lang="en-US" dirty="0">
              <a:cs typeface="Calibri"/>
            </a:endParaRPr>
          </a:p>
          <a:p>
            <a:r>
              <a:rPr lang="en-US" dirty="0"/>
              <a:t>- **Scientific Research:** Workstations play a key role in fields such as scientific research, simulations, and data analysis.</a:t>
            </a:r>
            <a:endParaRPr lang="en-US" dirty="0">
              <a:cs typeface="Calibri"/>
            </a:endParaRPr>
          </a:p>
          <a:p>
            <a:r>
              <a:rPr lang="en-US" dirty="0"/>
              <a:t>  </a:t>
            </a:r>
            <a:endParaRPr lang="en-US" dirty="0">
              <a:cs typeface="Calibri"/>
            </a:endParaRPr>
          </a:p>
          <a:p>
            <a:r>
              <a:rPr lang="en-US" dirty="0"/>
              <a:t>- **Financial Modeling:** Financial institutions utilize workstations for tasks like quantitative analysis, risk assessment, and the development of trading algorithms.</a:t>
            </a:r>
            <a:endParaRPr lang="en-US" dirty="0">
              <a:cs typeface="Calibri"/>
            </a:endParaRPr>
          </a:p>
          <a:p>
            <a:r>
              <a:rPr lang="en-US" dirty="0"/>
              <a:t>  </a:t>
            </a:r>
            <a:endParaRPr lang="en-US" dirty="0">
              <a:cs typeface="Calibri"/>
            </a:endParaRPr>
          </a:p>
          <a:p>
            <a:r>
              <a:rPr lang="en-US" dirty="0"/>
              <a:t>- **Software Development:** Developers rely on workstations for coding, compiling, and testing software, especially for resource-intensive projects.</a:t>
            </a:r>
            <a:endParaRPr lang="en-US" dirty="0">
              <a:cs typeface="Calibri"/>
            </a:endParaRPr>
          </a:p>
          <a:p>
            <a:r>
              <a:rPr lang="en-US" dirty="0"/>
              <a:t> </a:t>
            </a:r>
            <a:endParaRPr lang="en-US" dirty="0">
              <a:cs typeface="Calibri"/>
            </a:endParaRPr>
          </a:p>
          <a:p>
            <a:r>
              <a:rPr lang="en-US" dirty="0"/>
              <a:t>**Network Interface Card (NIC):**</a:t>
            </a:r>
          </a:p>
          <a:p>
            <a:r>
              <a:rPr lang="en-US" dirty="0"/>
              <a:t>A Network Interface Card (NIC) is an essential component for connecting computers, including workstations, to networks. It enables communication between the workstation and other devices over a network, allowing users to access resources, share data, and communicate with others.</a:t>
            </a:r>
          </a:p>
          <a:p>
            <a:r>
              <a:rPr lang="en-US" dirty="0"/>
              <a:t> </a:t>
            </a:r>
            <a:endParaRPr lang="en-US" dirty="0">
              <a:cs typeface="Calibri"/>
            </a:endParaRPr>
          </a:p>
          <a:p>
            <a:r>
              <a:rPr lang="en-US" dirty="0"/>
              <a:t>In summary, workstations are specialized computers that have evolved since their inception in the 1960s and 1970s. They are designed to efficiently handle resource-intensive tasks and are indispensable tools for professionals across various industries who require high performance and reliability in their work.</a:t>
            </a: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395466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Laptops, also known as notebooks, are portable computing devices that offer convenience and mobility. They were first introduced in the early 1980s and have since become an integral part of modern computing. Here's a more detailed exploration of laptops:</a:t>
            </a:r>
          </a:p>
          <a:p>
            <a:r>
              <a:rPr lang="en-US" dirty="0"/>
              <a:t> </a:t>
            </a:r>
            <a:endParaRPr lang="en-US" dirty="0">
              <a:cs typeface="Calibri"/>
            </a:endParaRPr>
          </a:p>
          <a:p>
            <a:r>
              <a:rPr lang="en-US"/>
              <a:t>**Portability and Convenience:**</a:t>
            </a:r>
          </a:p>
          <a:p>
            <a:r>
              <a:rPr lang="en-US" dirty="0"/>
              <a:t>- Laptops were designed to provide a portable alternative to desktop computers, allowing users to carry their work, entertainment, and communication tools with them wherever they go.</a:t>
            </a:r>
          </a:p>
          <a:p>
            <a:r>
              <a:rPr lang="en-US" dirty="0"/>
              <a:t>- Their compact size and integrated components make laptops a versatile option for various tasks.</a:t>
            </a:r>
          </a:p>
          <a:p>
            <a:r>
              <a:rPr lang="en-US" dirty="0"/>
              <a:t> </a:t>
            </a:r>
            <a:endParaRPr lang="en-US" dirty="0">
              <a:cs typeface="Calibri"/>
            </a:endParaRPr>
          </a:p>
          <a:p>
            <a:r>
              <a:rPr lang="en-US" dirty="0"/>
              <a:t>**Compact Design:**</a:t>
            </a:r>
            <a:endParaRPr lang="en-US" dirty="0">
              <a:cs typeface="Calibri"/>
            </a:endParaRPr>
          </a:p>
          <a:p>
            <a:r>
              <a:rPr lang="en-US" dirty="0"/>
              <a:t>- Laptops feature all the essential components of a desktop computer, including a central processing unit (CPU), memory (RAM), storage, graphics processing unit (GPU), and more.</a:t>
            </a:r>
          </a:p>
          <a:p>
            <a:r>
              <a:rPr lang="en-US" dirty="0"/>
              <a:t>- Despite their smaller form factor, laptops are equipped to handle a wide range of applications, from web browsing to complex tasks like video editing and software development.</a:t>
            </a:r>
          </a:p>
          <a:p>
            <a:r>
              <a:rPr lang="en-US" dirty="0"/>
              <a:t> </a:t>
            </a:r>
            <a:endParaRPr lang="en-US" dirty="0">
              <a:cs typeface="Calibri"/>
            </a:endParaRPr>
          </a:p>
          <a:p>
            <a:r>
              <a:rPr lang="en-US" dirty="0"/>
              <a:t>**Built-In Keyboard and Monitor:**</a:t>
            </a:r>
          </a:p>
          <a:p>
            <a:r>
              <a:rPr lang="en-US" dirty="0"/>
              <a:t>- Laptops come with a built-in keyboard and monitor, allowing users to interact with the device without the need for external peripherals.</a:t>
            </a:r>
          </a:p>
          <a:p>
            <a:r>
              <a:rPr lang="en-US" dirty="0"/>
              <a:t> </a:t>
            </a:r>
            <a:endParaRPr lang="en-US" dirty="0">
              <a:cs typeface="Calibri"/>
            </a:endParaRPr>
          </a:p>
          <a:p>
            <a:r>
              <a:rPr lang="en-US" dirty="0"/>
              <a:t>**Power Adapter:**</a:t>
            </a:r>
            <a:endParaRPr lang="en-US" dirty="0">
              <a:cs typeface="Calibri"/>
            </a:endParaRPr>
          </a:p>
          <a:p>
            <a:r>
              <a:rPr lang="en-US" dirty="0"/>
              <a:t>- Laptops require power to operate, and they come with a power adapter for charging the built-in battery. This battery allows the laptop to function without being connected to a power source for a certain amount of time, providing portability.</a:t>
            </a:r>
          </a:p>
          <a:p>
            <a:r>
              <a:rPr lang="en-US" dirty="0"/>
              <a:t> </a:t>
            </a:r>
            <a:endParaRPr lang="en-US" dirty="0">
              <a:cs typeface="Calibri"/>
            </a:endParaRPr>
          </a:p>
          <a:p>
            <a:r>
              <a:rPr lang="en-US" dirty="0"/>
              <a:t>**Docking Stations:**</a:t>
            </a:r>
            <a:endParaRPr lang="en-US" dirty="0">
              <a:cs typeface="Calibri"/>
            </a:endParaRPr>
          </a:p>
          <a:p>
            <a:r>
              <a:rPr lang="en-US" dirty="0"/>
              <a:t>- Some laptops support docking stations, which allow users to easily connect their laptops to a larger monitor, keyboard, mouse, and other peripherals when they're working at a desk. Docking stations provide a desktop-like experience when needed.</a:t>
            </a:r>
          </a:p>
          <a:p>
            <a:r>
              <a:rPr lang="en-US" dirty="0"/>
              <a:t> </a:t>
            </a:r>
            <a:endParaRPr lang="en-US" dirty="0">
              <a:cs typeface="Calibri"/>
            </a:endParaRPr>
          </a:p>
          <a:p>
            <a:r>
              <a:rPr lang="en-US" dirty="0"/>
              <a:t>**Cable Locks:**</a:t>
            </a:r>
            <a:endParaRPr lang="en-US" dirty="0">
              <a:cs typeface="Calibri"/>
            </a:endParaRPr>
          </a:p>
          <a:p>
            <a:r>
              <a:rPr lang="en-US" dirty="0"/>
              <a:t>- Cable locks are security devices that can be attached to laptops to deter theft. They typically consist of a cable that can be looped around a secure object, and a locking mechanism that prevents the laptop from being easily removed.</a:t>
            </a:r>
          </a:p>
          <a:p>
            <a:r>
              <a:rPr lang="en-US" dirty="0"/>
              <a:t> </a:t>
            </a:r>
            <a:endParaRPr lang="en-US" dirty="0">
              <a:cs typeface="Calibri"/>
            </a:endParaRPr>
          </a:p>
          <a:p>
            <a:r>
              <a:rPr lang="en-US" dirty="0"/>
              <a:t>**Use Cases:**</a:t>
            </a:r>
            <a:endParaRPr lang="en-US" dirty="0">
              <a:cs typeface="Calibri"/>
            </a:endParaRPr>
          </a:p>
          <a:p>
            <a:r>
              <a:rPr lang="en-US" dirty="0"/>
              <a:t>- Laptops are widely used by students, professionals, and individuals who need to work or access information while on the move.</a:t>
            </a:r>
          </a:p>
          <a:p>
            <a:r>
              <a:rPr lang="en-US" dirty="0"/>
              <a:t>- They're suitable for tasks like word processing, web browsing, email, multimedia consumption, video conferencing, and more.</a:t>
            </a:r>
          </a:p>
          <a:p>
            <a:r>
              <a:rPr lang="en-US" dirty="0"/>
              <a:t> </a:t>
            </a:r>
            <a:endParaRPr lang="en-US" dirty="0">
              <a:cs typeface="Calibri"/>
            </a:endParaRPr>
          </a:p>
          <a:p>
            <a:r>
              <a:rPr lang="en-US" dirty="0"/>
              <a:t>**Limitations:**</a:t>
            </a:r>
          </a:p>
          <a:p>
            <a:r>
              <a:rPr lang="en-US" dirty="0"/>
              <a:t>- Due to their compact size, laptops may have slightly reduced performance compared to their desktop counterparts with similar specifications.</a:t>
            </a:r>
          </a:p>
          <a:p>
            <a:r>
              <a:rPr lang="en-US" dirty="0"/>
              <a:t>- Upgrading certain components like the graphics card or CPU can be challenging or impossible in some laptops.</a:t>
            </a:r>
          </a:p>
          <a:p>
            <a:r>
              <a:rPr lang="en-US" dirty="0"/>
              <a:t> </a:t>
            </a:r>
            <a:endParaRPr lang="en-US" dirty="0">
              <a:cs typeface="Calibri"/>
            </a:endParaRPr>
          </a:p>
          <a:p>
            <a:r>
              <a:rPr lang="en-US" dirty="0"/>
              <a:t>In summary, laptops have a history dating back to the early 1980s, when they were first introduced as a portable computing solution. They offer a portable and convenient way to perform various tasks while maintaining the capabilities of a desktop computer. Laptops have become an essential tool for individuals who need computing power while on the go or in environments where a traditional desktop setup is not feasible.</a:t>
            </a: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384893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Tablets and smartphones represent a new era of mobile computing, offering compact size, portability, and powerful functionality. Here's a more detailed exploration of tablets and smartphones:</a:t>
            </a:r>
          </a:p>
          <a:p>
            <a:r>
              <a:rPr lang="en-US" dirty="0"/>
              <a:t> </a:t>
            </a:r>
            <a:endParaRPr lang="en-US" dirty="0">
              <a:cs typeface="Calibri"/>
            </a:endParaRPr>
          </a:p>
          <a:p>
            <a:r>
              <a:rPr lang="en-US" dirty="0"/>
              <a:t>**Tablets:**</a:t>
            </a:r>
            <a:endParaRPr lang="en-US" dirty="0">
              <a:cs typeface="Calibri"/>
            </a:endParaRPr>
          </a:p>
          <a:p>
            <a:r>
              <a:rPr lang="en-US" dirty="0"/>
              <a:t>- Tablets are portable devices that fall between smartphones and laptops in terms of size and functionality.</a:t>
            </a:r>
            <a:endParaRPr lang="en-US" dirty="0">
              <a:cs typeface="Calibri"/>
            </a:endParaRPr>
          </a:p>
          <a:p>
            <a:r>
              <a:rPr lang="en-US" dirty="0"/>
              <a:t>- They are larger than smartphones, making them suitable for tasks like browsing, media consumption, and light productivity.</a:t>
            </a:r>
            <a:endParaRPr lang="en-US" dirty="0">
              <a:cs typeface="Calibri"/>
            </a:endParaRPr>
          </a:p>
          <a:p>
            <a:r>
              <a:rPr lang="en-US" dirty="0"/>
              <a:t>- Tablets lack a built-in hardware keyboard, relying primarily on touchscreens for input.</a:t>
            </a:r>
            <a:endParaRPr lang="en-US" dirty="0">
              <a:cs typeface="Calibri"/>
            </a:endParaRPr>
          </a:p>
          <a:p>
            <a:r>
              <a:rPr lang="en-US" dirty="0"/>
              <a:t>- Their form factor is well-suited for tasks that demand more screen real estate than smartphones can provide.</a:t>
            </a:r>
            <a:endParaRPr lang="en-US" dirty="0">
              <a:cs typeface="Calibri"/>
            </a:endParaRPr>
          </a:p>
          <a:p>
            <a:r>
              <a:rPr lang="en-US" dirty="0"/>
              <a:t>- Tablets typically run mobile operating systems like Android or iOS, offering app ecosystems optimized for touch interactions.</a:t>
            </a:r>
            <a:endParaRPr lang="en-US" dirty="0">
              <a:cs typeface="Calibri"/>
            </a:endParaRPr>
          </a:p>
          <a:p>
            <a:r>
              <a:rPr lang="en-US" dirty="0"/>
              <a:t>- The first modern tablet, the "Tablet PC," was introduced in the early 2000s. However, tablets gained significant popularity with the launch of the Apple iPad in 2010.</a:t>
            </a:r>
            <a:endParaRPr lang="en-US" dirty="0">
              <a:cs typeface="Calibri"/>
            </a:endParaRPr>
          </a:p>
          <a:p>
            <a:r>
              <a:rPr lang="en-US" dirty="0"/>
              <a:t> </a:t>
            </a:r>
            <a:endParaRPr lang="en-US" dirty="0">
              <a:cs typeface="Calibri"/>
            </a:endParaRPr>
          </a:p>
          <a:p>
            <a:r>
              <a:rPr lang="en-US" dirty="0"/>
              <a:t>**Smartphones:**</a:t>
            </a:r>
            <a:endParaRPr lang="en-US" dirty="0">
              <a:cs typeface="Calibri"/>
            </a:endParaRPr>
          </a:p>
          <a:p>
            <a:r>
              <a:rPr lang="en-US" dirty="0"/>
              <a:t>- Smartphones are pocket-sized devices that are primarily used for communication, productivity, entertainment, and accessing the internet.</a:t>
            </a:r>
            <a:endParaRPr lang="en-US" dirty="0">
              <a:cs typeface="Calibri"/>
            </a:endParaRPr>
          </a:p>
          <a:p>
            <a:r>
              <a:rPr lang="en-US" dirty="0"/>
              <a:t>- They have a smaller form factor compared to tablets and laptops, making them highly portable and convenient to carry.</a:t>
            </a:r>
            <a:endParaRPr lang="en-US" dirty="0">
              <a:cs typeface="Calibri"/>
            </a:endParaRPr>
          </a:p>
          <a:p>
            <a:r>
              <a:rPr lang="en-US" dirty="0"/>
              <a:t>- Smartphones lack a built-in hardware keyboard as well, relying on touchscreen keyboards for text input.</a:t>
            </a:r>
            <a:endParaRPr lang="en-US" dirty="0">
              <a:cs typeface="Calibri"/>
            </a:endParaRPr>
          </a:p>
          <a:p>
            <a:r>
              <a:rPr lang="en-US" dirty="0"/>
              <a:t>- They are powered by mobile operating systems like Android or iOS, providing access to a wide range of apps.</a:t>
            </a:r>
            <a:endParaRPr lang="en-US" dirty="0">
              <a:cs typeface="Calibri"/>
            </a:endParaRPr>
          </a:p>
          <a:p>
            <a:r>
              <a:rPr lang="en-US" dirty="0"/>
              <a:t>- Smartphones have become essential tools in modern life, offering features beyond traditional calling and texting.</a:t>
            </a:r>
            <a:endParaRPr lang="en-US" dirty="0">
              <a:cs typeface="Calibri"/>
            </a:endParaRPr>
          </a:p>
          <a:p>
            <a:r>
              <a:rPr lang="en-US" dirty="0"/>
              <a:t>- The first commercially available smartphone was the IBM Simon Personal Communicator, released in 1994. However, smartphones experienced explosive growth in the late 2000s with the introduction of devices like the iPhone and various Android smartphones.</a:t>
            </a:r>
            <a:endParaRPr lang="en-US" dirty="0">
              <a:cs typeface="Calibri"/>
            </a:endParaRPr>
          </a:p>
          <a:p>
            <a:r>
              <a:rPr lang="en-US" dirty="0"/>
              <a:t> </a:t>
            </a:r>
            <a:endParaRPr lang="en-US" dirty="0">
              <a:cs typeface="Calibri"/>
            </a:endParaRPr>
          </a:p>
          <a:p>
            <a:r>
              <a:rPr lang="en-US" dirty="0"/>
              <a:t>**Use Cases:**</a:t>
            </a:r>
            <a:endParaRPr lang="en-US" dirty="0">
              <a:cs typeface="Calibri"/>
            </a:endParaRPr>
          </a:p>
          <a:p>
            <a:r>
              <a:rPr lang="en-US" dirty="0"/>
              <a:t>- Tablets are often used for tasks like reading eBooks, watching videos, light gaming, web browsing, and taking notes.</a:t>
            </a:r>
            <a:endParaRPr lang="en-US" dirty="0">
              <a:cs typeface="Calibri"/>
            </a:endParaRPr>
          </a:p>
          <a:p>
            <a:r>
              <a:rPr lang="en-US" dirty="0"/>
              <a:t>- Smartphones serve as versatile communication devices, providing features like calling, texting, email, social media, and accessing a multitude of apps.</a:t>
            </a:r>
            <a:endParaRPr lang="en-US" dirty="0">
              <a:cs typeface="Calibri"/>
            </a:endParaRPr>
          </a:p>
          <a:p>
            <a:r>
              <a:rPr lang="en-US" dirty="0"/>
              <a:t> </a:t>
            </a:r>
            <a:endParaRPr lang="en-US" dirty="0">
              <a:cs typeface="Calibri"/>
            </a:endParaRPr>
          </a:p>
          <a:p>
            <a:r>
              <a:rPr lang="en-US" dirty="0"/>
              <a:t>**Evolution and Impact:**</a:t>
            </a:r>
            <a:endParaRPr lang="en-US" dirty="0">
              <a:cs typeface="Calibri"/>
            </a:endParaRPr>
          </a:p>
          <a:p>
            <a:r>
              <a:rPr lang="en-US" dirty="0"/>
              <a:t>- Tablets and smartphones have revolutionized the way people interact with technology and consume content.</a:t>
            </a:r>
            <a:endParaRPr lang="en-US" dirty="0">
              <a:cs typeface="Calibri"/>
            </a:endParaRPr>
          </a:p>
          <a:p>
            <a:r>
              <a:rPr lang="en-US" dirty="0"/>
              <a:t>- Their touch-based interfaces and app ecosystems have driven significant changes in user behavior and expectations.</a:t>
            </a:r>
            <a:endParaRPr lang="en-US" dirty="0">
              <a:cs typeface="Calibri"/>
            </a:endParaRPr>
          </a:p>
          <a:p>
            <a:r>
              <a:rPr lang="en-US" dirty="0"/>
              <a:t>- The introduction of tablets and smartphones has led to a boom in mobile app development and a shift towards mobile-first design in various industries.</a:t>
            </a:r>
            <a:endParaRPr lang="en-US" dirty="0">
              <a:cs typeface="Calibri"/>
            </a:endParaRPr>
          </a:p>
          <a:p>
            <a:r>
              <a:rPr lang="en-US" dirty="0"/>
              <a:t> </a:t>
            </a:r>
            <a:endParaRPr lang="en-US" dirty="0">
              <a:cs typeface="Calibri"/>
            </a:endParaRPr>
          </a:p>
          <a:p>
            <a:r>
              <a:rPr lang="en-US" dirty="0"/>
              <a:t>In summary, tablets and smartphones have significantly altered the way people interact with technology, offering portability, convenience, and a wide array of functionalities. Tablets gained prominence in the early 2010s, while smartphones have evolved over several decades to become integral parts of modern life.</a:t>
            </a: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25169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Interacting with mobile devices has evolved significantly with the introduction of gesture-based interactions, which enable users to control and navigate their devices in intuitive ways. Here's a more detailed exploration of these interactions:</a:t>
            </a:r>
          </a:p>
          <a:p>
            <a:r>
              <a:rPr lang="en-US" dirty="0"/>
              <a:t> </a:t>
            </a:r>
            <a:endParaRPr lang="en-US" dirty="0">
              <a:cs typeface="Calibri"/>
            </a:endParaRPr>
          </a:p>
          <a:p>
            <a:r>
              <a:rPr lang="en-US"/>
              <a:t>**Gesture-Based Interactions:**</a:t>
            </a:r>
          </a:p>
          <a:p>
            <a:r>
              <a:rPr lang="en-US" dirty="0"/>
              <a:t>- Gesture-based interactions involve using physical movements or actions to control and interact with mobile devices, typically via touchscreens.</a:t>
            </a:r>
          </a:p>
          <a:p>
            <a:r>
              <a:rPr lang="en-US" dirty="0"/>
              <a:t>- These interactions offer a natural and intuitive way for users to communicate with their devices and perform various tasks.</a:t>
            </a:r>
          </a:p>
          <a:p>
            <a:r>
              <a:rPr lang="en-US" dirty="0"/>
              <a:t> </a:t>
            </a:r>
            <a:endParaRPr lang="en-US" dirty="0">
              <a:cs typeface="Calibri"/>
            </a:endParaRPr>
          </a:p>
          <a:p>
            <a:r>
              <a:rPr lang="en-US" dirty="0"/>
              <a:t>**Tap:**</a:t>
            </a:r>
            <a:endParaRPr lang="en-US" dirty="0">
              <a:cs typeface="Calibri"/>
            </a:endParaRPr>
          </a:p>
          <a:p>
            <a:r>
              <a:rPr lang="en-US" dirty="0"/>
              <a:t>- Tapping is a fundamental gesture where users touch the screen briefly with a finger to trigger an action, select an item, open an app, or activate a link.</a:t>
            </a:r>
          </a:p>
          <a:p>
            <a:r>
              <a:rPr lang="en-US" dirty="0"/>
              <a:t>- It is one of the most common and basic gestures used for navigation and selection on mobile devices.</a:t>
            </a:r>
          </a:p>
          <a:p>
            <a:r>
              <a:rPr lang="en-US" dirty="0"/>
              <a:t> </a:t>
            </a:r>
            <a:endParaRPr lang="en-US" dirty="0">
              <a:cs typeface="Calibri"/>
            </a:endParaRPr>
          </a:p>
          <a:p>
            <a:r>
              <a:rPr lang="en-US" dirty="0"/>
              <a:t>**Swipe:**</a:t>
            </a:r>
            <a:endParaRPr lang="en-US" dirty="0">
              <a:cs typeface="Calibri"/>
            </a:endParaRPr>
          </a:p>
          <a:p>
            <a:r>
              <a:rPr lang="en-US" dirty="0"/>
              <a:t>- Swiping involves dragging a finger across the screen in a specific direction, typically used for scrolling through content, navigating between pages, or dismissing notifications.</a:t>
            </a:r>
          </a:p>
          <a:p>
            <a:r>
              <a:rPr lang="en-US" dirty="0"/>
              <a:t>- Swipes can be used vertically, horizontally, or diagonally to achieve different functions.</a:t>
            </a:r>
          </a:p>
          <a:p>
            <a:r>
              <a:rPr lang="en-US" dirty="0"/>
              <a:t> </a:t>
            </a:r>
            <a:endParaRPr lang="en-US" dirty="0">
              <a:cs typeface="Calibri"/>
            </a:endParaRPr>
          </a:p>
          <a:p>
            <a:r>
              <a:rPr lang="en-US" dirty="0"/>
              <a:t>**Pinch:**</a:t>
            </a:r>
            <a:endParaRPr lang="en-US" dirty="0">
              <a:cs typeface="Calibri"/>
            </a:endParaRPr>
          </a:p>
          <a:p>
            <a:r>
              <a:rPr lang="en-US" dirty="0"/>
              <a:t>- The pinch gesture involves placing two fingers on the screen and bringing them closer together or spreading them apart.</a:t>
            </a:r>
          </a:p>
          <a:p>
            <a:r>
              <a:rPr lang="en-US" dirty="0"/>
              <a:t>- Pinching is often used to zoom in or out on images, maps, and content, allowing users to control the level of detail.</a:t>
            </a:r>
          </a:p>
          <a:p>
            <a:r>
              <a:rPr lang="en-US" dirty="0"/>
              <a:t> </a:t>
            </a:r>
            <a:endParaRPr lang="en-US" dirty="0">
              <a:cs typeface="Calibri"/>
            </a:endParaRPr>
          </a:p>
          <a:p>
            <a:r>
              <a:rPr lang="en-US" dirty="0"/>
              <a:t>**Kinetics:**</a:t>
            </a:r>
            <a:endParaRPr lang="en-US" dirty="0">
              <a:cs typeface="Calibri"/>
            </a:endParaRPr>
          </a:p>
          <a:p>
            <a:r>
              <a:rPr lang="en-US" dirty="0"/>
              <a:t>- Kinetics, also known as flicking or flinging, is a gesture where users quickly swipe a screen and then release their finger to initiate a motion that continues based on the initial speed and direction.</a:t>
            </a:r>
          </a:p>
          <a:p>
            <a:r>
              <a:rPr lang="en-US" dirty="0"/>
              <a:t>- This gesture is commonly used to scroll quickly through long lists or web pages.</a:t>
            </a:r>
          </a:p>
          <a:p>
            <a:r>
              <a:rPr lang="en-US" dirty="0"/>
              <a:t> </a:t>
            </a:r>
            <a:endParaRPr lang="en-US" dirty="0">
              <a:cs typeface="Calibri"/>
            </a:endParaRPr>
          </a:p>
          <a:p>
            <a:r>
              <a:rPr lang="en-US" dirty="0"/>
              <a:t>**Additional Gestures:**</a:t>
            </a:r>
            <a:endParaRPr lang="en-US" dirty="0">
              <a:cs typeface="Calibri"/>
            </a:endParaRPr>
          </a:p>
          <a:p>
            <a:r>
              <a:rPr lang="en-US" dirty="0"/>
              <a:t>- Gestures have evolved to include more complex interactions, such as double-tap, long-press, and multi-finger gestures, offering users a variety of ways to interact with their devices.</a:t>
            </a:r>
          </a:p>
          <a:p>
            <a:r>
              <a:rPr lang="en-US" dirty="0"/>
              <a:t> </a:t>
            </a:r>
            <a:endParaRPr lang="en-US" dirty="0">
              <a:cs typeface="Calibri"/>
            </a:endParaRPr>
          </a:p>
          <a:p>
            <a:r>
              <a:rPr lang="en-US" dirty="0"/>
              <a:t>**Impact and Evolution:**</a:t>
            </a:r>
            <a:endParaRPr lang="en-US" dirty="0">
              <a:cs typeface="Calibri"/>
            </a:endParaRPr>
          </a:p>
          <a:p>
            <a:r>
              <a:rPr lang="en-US" dirty="0"/>
              <a:t>- Gesture-based interactions have transformed the user experience on mobile devices, making them more intuitive and accessible to a wide range of users.</a:t>
            </a:r>
          </a:p>
          <a:p>
            <a:r>
              <a:rPr lang="en-US" dirty="0"/>
              <a:t>- These interactions have influenced user interface design, encouraging the development of touch-friendly interfaces that prioritize user convenience and fluidity.</a:t>
            </a:r>
          </a:p>
          <a:p>
            <a:r>
              <a:rPr lang="en-US" dirty="0"/>
              <a:t> </a:t>
            </a:r>
            <a:endParaRPr lang="en-US" dirty="0">
              <a:cs typeface="Calibri"/>
            </a:endParaRPr>
          </a:p>
          <a:p>
            <a:r>
              <a:rPr lang="en-US" dirty="0"/>
              <a:t>**User Learning Curve:**</a:t>
            </a:r>
            <a:endParaRPr lang="en-US" dirty="0">
              <a:cs typeface="Calibri"/>
            </a:endParaRPr>
          </a:p>
          <a:p>
            <a:r>
              <a:rPr lang="en-US" dirty="0"/>
              <a:t>- While gestures enhance usability, there might be a learning curve as users adapt to new interaction methods.</a:t>
            </a:r>
          </a:p>
          <a:p>
            <a:r>
              <a:rPr lang="en-US" dirty="0"/>
              <a:t>- Consistency and visual cues in interface design can help users quickly grasp and become comfortable with different gestures.</a:t>
            </a:r>
          </a:p>
          <a:p>
            <a:r>
              <a:rPr lang="en-US" dirty="0"/>
              <a:t> </a:t>
            </a:r>
            <a:endParaRPr lang="en-US" dirty="0">
              <a:cs typeface="Calibri"/>
            </a:endParaRPr>
          </a:p>
          <a:p>
            <a:r>
              <a:rPr lang="en-US" dirty="0"/>
              <a:t>In summary, gesture-based interactions, including tapping, swiping, pinching, and kinetics, have become integral to how users interact with mobile devices. These interactions offer a more natural and intuitive way to control devices, transforming the way people navigate through content, applications, and interfaces.</a:t>
            </a: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31368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Screen orientation, whether in portrait or landscape mode, plays a significant role in how users interact with mobile devices and apps. Let's delve into the details of these orientations:</a:t>
            </a:r>
          </a:p>
          <a:p>
            <a:r>
              <a:rPr lang="en-US" dirty="0"/>
              <a:t> </a:t>
            </a:r>
            <a:endParaRPr lang="en-US" dirty="0">
              <a:cs typeface="Calibri"/>
            </a:endParaRPr>
          </a:p>
          <a:p>
            <a:r>
              <a:rPr lang="en-US" dirty="0"/>
              <a:t>**Portrait Orientation:**</a:t>
            </a:r>
            <a:endParaRPr lang="en-US" dirty="0">
              <a:cs typeface="Calibri"/>
            </a:endParaRPr>
          </a:p>
          <a:p>
            <a:r>
              <a:rPr lang="en-US" dirty="0"/>
              <a:t>- In portrait mode, the device's screen is taller than it is wide, resembling the orientation of a portrait painting or photograph.</a:t>
            </a:r>
          </a:p>
          <a:p>
            <a:r>
              <a:rPr lang="en-US" dirty="0"/>
              <a:t>- Portrait mode is commonly used for activities like reading, scrolling through content, and making phone calls.</a:t>
            </a:r>
          </a:p>
          <a:p>
            <a:r>
              <a:rPr lang="en-US" dirty="0"/>
              <a:t>- It is well-suited for apps that primarily involve vertical scrolling, such as messaging apps and social media feeds.</a:t>
            </a:r>
          </a:p>
          <a:p>
            <a:r>
              <a:rPr lang="en-US" dirty="0"/>
              <a:t>- Portrait mode provides a more natural and ergonomic way to hold the device when using it with one hand.</a:t>
            </a:r>
          </a:p>
          <a:p>
            <a:r>
              <a:rPr lang="en-US" dirty="0"/>
              <a:t> </a:t>
            </a:r>
            <a:endParaRPr lang="en-US" dirty="0">
              <a:cs typeface="Calibri"/>
            </a:endParaRPr>
          </a:p>
          <a:p>
            <a:r>
              <a:rPr lang="en-US" dirty="0"/>
              <a:t>**Landscape Orientation:**</a:t>
            </a:r>
            <a:endParaRPr lang="en-US" dirty="0">
              <a:cs typeface="Calibri"/>
            </a:endParaRPr>
          </a:p>
          <a:p>
            <a:r>
              <a:rPr lang="en-US" dirty="0"/>
              <a:t>- In landscape mode, the device's screen is wider than it is tall, resembling the orientation of a landscape painting or photograph.</a:t>
            </a:r>
          </a:p>
          <a:p>
            <a:r>
              <a:rPr lang="en-US" dirty="0"/>
              <a:t>- Landscape mode is often used for activities that benefit from a wider view, such as watching videos, playing games, and working with documents.</a:t>
            </a:r>
          </a:p>
          <a:p>
            <a:r>
              <a:rPr lang="en-US" dirty="0"/>
              <a:t>- It is suitable for apps that require horizontal interaction, like games that involve tilting the device or viewing wide tables or charts.</a:t>
            </a:r>
          </a:p>
          <a:p>
            <a:r>
              <a:rPr lang="en-US" dirty="0"/>
              <a:t>- Landscape mode provides a broader canvas for content and interactions that span horizontally.</a:t>
            </a:r>
          </a:p>
          <a:p>
            <a:r>
              <a:rPr lang="en-US" dirty="0"/>
              <a:t> </a:t>
            </a:r>
            <a:endParaRPr lang="en-US" dirty="0">
              <a:cs typeface="Calibri"/>
            </a:endParaRPr>
          </a:p>
          <a:p>
            <a:r>
              <a:rPr lang="en-US" dirty="0"/>
              <a:t>**Dynamic Screen Rotation:**</a:t>
            </a:r>
          </a:p>
          <a:p>
            <a:r>
              <a:rPr lang="en-US" dirty="0"/>
              <a:t>- Many modern mobile devices are equipped with sensors that can detect changes in orientation, enabling automatic screen rotation.</a:t>
            </a:r>
          </a:p>
          <a:p>
            <a:r>
              <a:rPr lang="en-US" dirty="0"/>
              <a:t>- Apps need to be programmed to support screen rotation, allowing them to adapt their layout and content based on the orientation of the device.</a:t>
            </a:r>
          </a:p>
          <a:p>
            <a:r>
              <a:rPr lang="en-US" dirty="0"/>
              <a:t>- The ability to dynamically switch between portrait and landscape modes enhances user experience and flexibility.</a:t>
            </a:r>
          </a:p>
          <a:p>
            <a:r>
              <a:rPr lang="en-US" dirty="0"/>
              <a:t> </a:t>
            </a:r>
            <a:endParaRPr lang="en-US" dirty="0">
              <a:cs typeface="Calibri"/>
            </a:endParaRPr>
          </a:p>
          <a:p>
            <a:r>
              <a:rPr lang="en-US" dirty="0"/>
              <a:t>**App Programming and User Experience:**</a:t>
            </a:r>
          </a:p>
          <a:p>
            <a:r>
              <a:rPr lang="en-US" dirty="0"/>
              <a:t>- Developers must carefully design app interfaces to ensure that content and controls remain usable and visually appealing in both portrait and landscape modes.</a:t>
            </a:r>
          </a:p>
          <a:p>
            <a:r>
              <a:rPr lang="en-US" dirty="0"/>
              <a:t>- Properly programmed screen rotation prevents users from having to manually adjust orientation, enhancing convenience.</a:t>
            </a:r>
          </a:p>
          <a:p>
            <a:r>
              <a:rPr lang="en-US" dirty="0"/>
              <a:t> </a:t>
            </a:r>
            <a:endParaRPr lang="en-US" dirty="0">
              <a:cs typeface="Calibri"/>
            </a:endParaRPr>
          </a:p>
          <a:p>
            <a:r>
              <a:rPr lang="en-US" dirty="0"/>
              <a:t>**Impact on App Design:**</a:t>
            </a:r>
          </a:p>
          <a:p>
            <a:r>
              <a:rPr lang="en-US" dirty="0"/>
              <a:t>- App designers must consider how content and interactions will behave in both portrait and landscape orientations.</a:t>
            </a:r>
          </a:p>
          <a:p>
            <a:r>
              <a:rPr lang="en-US" dirty="0"/>
              <a:t>- Certain elements, such as navigation bars and buttons, might need to be repositioned or adapted to suit different orientations.</a:t>
            </a:r>
          </a:p>
          <a:p>
            <a:r>
              <a:rPr lang="en-US" dirty="0"/>
              <a:t> </a:t>
            </a:r>
            <a:endParaRPr lang="en-US" dirty="0">
              <a:cs typeface="Calibri"/>
            </a:endParaRPr>
          </a:p>
          <a:p>
            <a:r>
              <a:rPr lang="en-US" dirty="0"/>
              <a:t>**User Preference and Context:**</a:t>
            </a:r>
          </a:p>
          <a:p>
            <a:r>
              <a:rPr lang="en-US" dirty="0"/>
              <a:t>- Users often have individual preferences for orientation based on the type of task they're performing.</a:t>
            </a:r>
          </a:p>
          <a:p>
            <a:r>
              <a:rPr lang="en-US" dirty="0"/>
              <a:t>- Context also plays a role; for instance, users might prefer portrait mode for reading and browsing, but switch to landscape mode for gaming.</a:t>
            </a:r>
          </a:p>
          <a:p>
            <a:r>
              <a:rPr lang="en-US" dirty="0"/>
              <a:t> </a:t>
            </a:r>
            <a:endParaRPr lang="en-US" dirty="0">
              <a:cs typeface="Calibri"/>
            </a:endParaRPr>
          </a:p>
          <a:p>
            <a:r>
              <a:rPr lang="en-US" dirty="0"/>
              <a:t>In summary, screen orientation, whether in portrait or landscape mode, influences how users engage with mobile devices and apps. The ability of apps to dynamically adapt to different orientations enhances usability and user experience, allowing for seamless interactions in various scenarios.</a:t>
            </a: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2091799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Mobile locking and security measures are crucial to protecting the sensitive data and personal information stored on mobile devices. Let's explore the details of these security methods:</a:t>
            </a:r>
          </a:p>
          <a:p>
            <a:r>
              <a:rPr lang="en-US" dirty="0"/>
              <a:t> </a:t>
            </a:r>
            <a:endParaRPr lang="en-US" dirty="0">
              <a:cs typeface="Calibri"/>
            </a:endParaRPr>
          </a:p>
          <a:p>
            <a:r>
              <a:rPr lang="en-US"/>
              <a:t>**Mobile OS Security Lock:**</a:t>
            </a:r>
          </a:p>
          <a:p>
            <a:r>
              <a:rPr lang="en-US" dirty="0"/>
              <a:t>- A mobile OS security lock serves as the first line of defense against unauthorized access to the device.</a:t>
            </a:r>
          </a:p>
          <a:p>
            <a:r>
              <a:rPr lang="en-US" dirty="0"/>
              <a:t>- Users set up a security lock, which requires them to provide a valid authentication method before gaining access to the device's contents.</a:t>
            </a:r>
          </a:p>
          <a:p>
            <a:r>
              <a:rPr lang="en-US" dirty="0"/>
              <a:t> </a:t>
            </a:r>
            <a:endParaRPr lang="en-US" dirty="0">
              <a:cs typeface="Calibri"/>
            </a:endParaRPr>
          </a:p>
          <a:p>
            <a:r>
              <a:rPr lang="en-US" dirty="0"/>
              <a:t>**Passcode:**</a:t>
            </a:r>
            <a:endParaRPr lang="en-US" dirty="0">
              <a:cs typeface="Calibri"/>
            </a:endParaRPr>
          </a:p>
          <a:p>
            <a:r>
              <a:rPr lang="en-US" dirty="0"/>
              <a:t>- One of the most common security lock methods is a passcode. Users define a numeric or alphanumeric code that must be entered to unlock the device.</a:t>
            </a:r>
          </a:p>
          <a:p>
            <a:r>
              <a:rPr lang="en-US" dirty="0"/>
              <a:t>- Passcodes are effective for preventing unauthorized access and maintaining privacy.</a:t>
            </a:r>
          </a:p>
          <a:p>
            <a:r>
              <a:rPr lang="en-US" dirty="0"/>
              <a:t> </a:t>
            </a:r>
            <a:endParaRPr lang="en-US" dirty="0">
              <a:cs typeface="Calibri"/>
            </a:endParaRPr>
          </a:p>
          <a:p>
            <a:r>
              <a:rPr lang="en-US" dirty="0"/>
              <a:t>**Biometrics:**</a:t>
            </a:r>
            <a:endParaRPr lang="en-US" dirty="0">
              <a:cs typeface="Calibri"/>
            </a:endParaRPr>
          </a:p>
          <a:p>
            <a:r>
              <a:rPr lang="en-US" dirty="0"/>
              <a:t>- Newer phones are increasingly incorporating biometric security methods to enhance user convenience and security.</a:t>
            </a:r>
          </a:p>
          <a:p>
            <a:r>
              <a:rPr lang="en-US" dirty="0"/>
              <a:t>- Biometric authentication uses unique physical characteristics or traits to verify a user's identity.</a:t>
            </a:r>
          </a:p>
          <a:p>
            <a:r>
              <a:rPr lang="en-US" dirty="0"/>
              <a:t> </a:t>
            </a:r>
            <a:endParaRPr lang="en-US" dirty="0">
              <a:cs typeface="Calibri"/>
            </a:endParaRPr>
          </a:p>
          <a:p>
            <a:r>
              <a:rPr lang="en-US" dirty="0"/>
              <a:t>**Fingerprint Recognition:**</a:t>
            </a:r>
          </a:p>
          <a:p>
            <a:r>
              <a:rPr lang="en-US" dirty="0"/>
              <a:t>- Fingerprint recognition involves using the user's fingerprint to unlock the device.</a:t>
            </a:r>
          </a:p>
          <a:p>
            <a:r>
              <a:rPr lang="en-US" dirty="0"/>
              <a:t>- Fingerprint data is securely stored on the device and is not easily accessible.</a:t>
            </a:r>
          </a:p>
          <a:p>
            <a:r>
              <a:rPr lang="en-US" dirty="0"/>
              <a:t> </a:t>
            </a:r>
            <a:endParaRPr lang="en-US" dirty="0">
              <a:cs typeface="Calibri"/>
            </a:endParaRPr>
          </a:p>
          <a:p>
            <a:r>
              <a:rPr lang="en-US" dirty="0"/>
              <a:t>**Facial Recognition:**</a:t>
            </a:r>
          </a:p>
          <a:p>
            <a:r>
              <a:rPr lang="en-US" dirty="0"/>
              <a:t>- Facial recognition uses the device's front-facing camera to scan and analyze the user's face.</a:t>
            </a:r>
          </a:p>
          <a:p>
            <a:r>
              <a:rPr lang="en-US" dirty="0"/>
              <a:t>- The user's facial features are matched against stored facial data for authentication.</a:t>
            </a:r>
          </a:p>
          <a:p>
            <a:r>
              <a:rPr lang="en-US" dirty="0"/>
              <a:t> </a:t>
            </a:r>
            <a:endParaRPr lang="en-US" dirty="0">
              <a:cs typeface="Calibri"/>
            </a:endParaRPr>
          </a:p>
          <a:p>
            <a:r>
              <a:rPr lang="en-US" dirty="0"/>
              <a:t>**Iris Scanning:**</a:t>
            </a:r>
          </a:p>
          <a:p>
            <a:r>
              <a:rPr lang="en-US" dirty="0"/>
              <a:t>- Some devices use iris scanning to authenticate users based on the unique patterns in their irises.</a:t>
            </a:r>
          </a:p>
          <a:p>
            <a:r>
              <a:rPr lang="en-US" dirty="0"/>
              <a:t>- Iris scans offer a high level of security due to their complexity.</a:t>
            </a:r>
          </a:p>
          <a:p>
            <a:r>
              <a:rPr lang="en-US" dirty="0"/>
              <a:t> </a:t>
            </a:r>
            <a:endParaRPr lang="en-US" dirty="0">
              <a:cs typeface="Calibri"/>
            </a:endParaRPr>
          </a:p>
          <a:p>
            <a:r>
              <a:rPr lang="en-US" dirty="0"/>
              <a:t>**Additional Security Measures:**</a:t>
            </a:r>
          </a:p>
          <a:p>
            <a:r>
              <a:rPr lang="en-US" dirty="0"/>
              <a:t>- Some devices support more advanced security measures, such as voice recognition or palm vein authentication, although these methods are less common.</a:t>
            </a:r>
          </a:p>
          <a:p>
            <a:r>
              <a:rPr lang="en-US" dirty="0"/>
              <a:t> </a:t>
            </a:r>
            <a:endParaRPr lang="en-US" dirty="0">
              <a:cs typeface="Calibri"/>
            </a:endParaRPr>
          </a:p>
          <a:p>
            <a:r>
              <a:rPr lang="en-US" dirty="0"/>
              <a:t>**Two-Factor Authentication (2FA):**</a:t>
            </a:r>
          </a:p>
          <a:p>
            <a:r>
              <a:rPr lang="en-US" dirty="0"/>
              <a:t>- Mobile OS security can be enhanced by enabling two-factor authentication.</a:t>
            </a:r>
          </a:p>
          <a:p>
            <a:r>
              <a:rPr lang="en-US" dirty="0"/>
              <a:t>- In addition to the primary security lock, 2FA requires users to provide an additional authentication method, such as a code sent to their email or phone.</a:t>
            </a:r>
          </a:p>
          <a:p>
            <a:r>
              <a:rPr lang="en-US" dirty="0"/>
              <a:t> </a:t>
            </a:r>
            <a:endParaRPr lang="en-US" dirty="0">
              <a:cs typeface="Calibri"/>
            </a:endParaRPr>
          </a:p>
          <a:p>
            <a:r>
              <a:rPr lang="en-US" dirty="0"/>
              <a:t>**Remote Lock and Wipe:**</a:t>
            </a:r>
          </a:p>
          <a:p>
            <a:r>
              <a:rPr lang="en-US" dirty="0"/>
              <a:t>- In case of theft or loss, users can remotely lock or wipe their devices to prevent unauthorized access to their personal data.</a:t>
            </a:r>
          </a:p>
          <a:p>
            <a:r>
              <a:rPr lang="en-US" dirty="0"/>
              <a:t> </a:t>
            </a:r>
            <a:endParaRPr lang="en-US" dirty="0">
              <a:cs typeface="Calibri"/>
            </a:endParaRPr>
          </a:p>
          <a:p>
            <a:r>
              <a:rPr lang="en-US" dirty="0"/>
              <a:t>**Importance of Mobile Security:**</a:t>
            </a:r>
          </a:p>
          <a:p>
            <a:r>
              <a:rPr lang="en-US" dirty="0"/>
              <a:t>- Mobile devices store a wealth of personal information, making them attractive targets for hackers and cybercriminals.</a:t>
            </a:r>
          </a:p>
          <a:p>
            <a:r>
              <a:rPr lang="en-US" dirty="0"/>
              <a:t>- Robust security measures help prevent unauthorized access, data breaches, and identity theft.</a:t>
            </a:r>
          </a:p>
          <a:p>
            <a:r>
              <a:rPr lang="en-US" dirty="0"/>
              <a:t> </a:t>
            </a:r>
            <a:endParaRPr lang="en-US" dirty="0">
              <a:cs typeface="Calibri"/>
            </a:endParaRPr>
          </a:p>
          <a:p>
            <a:r>
              <a:rPr lang="en-US" dirty="0"/>
              <a:t>**User Convenience vs. Security:**</a:t>
            </a:r>
          </a:p>
          <a:p>
            <a:r>
              <a:rPr lang="en-US" dirty="0"/>
              <a:t>- The balance between user convenience and security is important. Biometrics offer a quicker and more seamless authentication process compared to passcodes.</a:t>
            </a:r>
          </a:p>
          <a:p>
            <a:r>
              <a:rPr lang="en-US" dirty="0"/>
              <a:t>- However, biometric data can be more difficult to change if compromised.</a:t>
            </a:r>
          </a:p>
          <a:p>
            <a:r>
              <a:rPr lang="en-US" dirty="0"/>
              <a:t> </a:t>
            </a:r>
            <a:endParaRPr lang="en-US" dirty="0">
              <a:cs typeface="Calibri"/>
            </a:endParaRPr>
          </a:p>
          <a:p>
            <a:r>
              <a:rPr lang="en-US" dirty="0"/>
              <a:t>In summary, mobile locking and security measures, such as passcodes and biometrics, are critical for safeguarding the data and information stored on mobile devices. These measures enhance user privacy and protect against unauthorized access, ensuring a safer and more secure digital experience.</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1007257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1477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5595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42924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77789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60857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97286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3856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4486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1823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76385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29395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7224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87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36384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6346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5101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1921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85580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clibrary.commons.gc.cuny.edu/2014/03/07/gc-wifi-library-acces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amam92.blogspot.com/2017/11/bombardier-crj1000-aircraftairplan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reepngimg.com/png/58663-app-google-play-store-apple-download-hd-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eneracionxbox.com/presentacion-de-ps5-xbox-series-x-te-queda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technofaq.org/posts/2020/02/5-ways-to-implement-iot-for-the-benefit-of-your-busines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reepngimg.com/png/40247-danger-sign-download-free-im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ommons.wikimedia.org/wiki/File:Wikimedia_Servers-0051_19.jpg"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ijirst.org/Shifters-item-0293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ngall.com/laptop-png/download/54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htnovo.net/2020/11/iphone-12-cosa-manca.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psdcovers.com/gestures00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roidwiki.org/wiki/Lockscre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a:solidFill>
                  <a:srgbClr val="EBEBEB"/>
                </a:solidFill>
              </a:rPr>
              <a:t>IT Fundamentals</a:t>
            </a: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3:</a:t>
            </a:r>
          </a:p>
          <a:p>
            <a:r>
              <a:rPr lang="en-US" altLang="en-US" dirty="0">
                <a:solidFill>
                  <a:schemeClr val="bg1"/>
                </a:solidFill>
              </a:rPr>
              <a:t>Computing Devices and </a:t>
            </a:r>
            <a:br>
              <a:rPr lang="en-US" altLang="en-US" dirty="0">
                <a:solidFill>
                  <a:schemeClr val="bg1"/>
                </a:solidFill>
              </a:rPr>
            </a:br>
            <a:r>
              <a:rPr lang="en-US" altLang="en-US" dirty="0">
                <a:solidFill>
                  <a:schemeClr val="bg1"/>
                </a:solidFill>
              </a:rPr>
              <a:t>the Internet of Things</a:t>
            </a:r>
          </a:p>
        </p:txBody>
      </p:sp>
      <p:grpSp>
        <p:nvGrpSpPr>
          <p:cNvPr id="2056"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FB7EE3FB-A795-1963-7C73-150CCF0522B9}"/>
              </a:ext>
            </a:extLst>
          </p:cNvPr>
          <p:cNvPicPr>
            <a:picLocks noChangeAspect="1"/>
          </p:cNvPicPr>
          <p:nvPr/>
        </p:nvPicPr>
        <p:blipFill>
          <a:blip r:embed="rId3"/>
          <a:stretch>
            <a:fillRect/>
          </a:stretch>
        </p:blipFill>
        <p:spPr>
          <a:xfrm>
            <a:off x="832322" y="1560098"/>
            <a:ext cx="3737803" cy="3737803"/>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sz="3000">
                <a:solidFill>
                  <a:srgbClr val="EBEBEB"/>
                </a:solidFill>
              </a:rPr>
              <a:t>Setting up a Wireless</a:t>
            </a:r>
            <a:r>
              <a:rPr lang="en-US" sz="3000" baseline="0">
                <a:solidFill>
                  <a:srgbClr val="EBEBEB"/>
                </a:solidFill>
              </a:rPr>
              <a:t> Connection</a:t>
            </a:r>
            <a:endParaRPr lang="en-US" sz="3000">
              <a:solidFill>
                <a:srgbClr val="EBEBEB"/>
              </a:solidFill>
            </a:endParaRPr>
          </a:p>
        </p:txBody>
      </p:sp>
      <p:sp>
        <p:nvSpPr>
          <p:cNvPr id="3" name="Content Placeholder 2"/>
          <p:cNvSpPr>
            <a:spLocks noGrp="1"/>
          </p:cNvSpPr>
          <p:nvPr>
            <p:ph idx="1"/>
          </p:nvPr>
        </p:nvSpPr>
        <p:spPr>
          <a:xfrm>
            <a:off x="866215" y="2603500"/>
            <a:ext cx="4797985" cy="3416300"/>
          </a:xfrm>
        </p:spPr>
        <p:txBody>
          <a:bodyPr anchor="ctr">
            <a:normAutofit/>
          </a:bodyPr>
          <a:lstStyle/>
          <a:p>
            <a:r>
              <a:rPr lang="en-US"/>
              <a:t>Usually</a:t>
            </a:r>
            <a:r>
              <a:rPr lang="en-US" baseline="0"/>
              <a:t> in OS settings</a:t>
            </a:r>
          </a:p>
          <a:p>
            <a:endParaRPr lang="en-US" baseline="0"/>
          </a:p>
          <a:p>
            <a:r>
              <a:rPr lang="en-US" baseline="0"/>
              <a:t>Wi-Fi</a:t>
            </a:r>
          </a:p>
          <a:p>
            <a:endParaRPr lang="en-US" baseline="0"/>
          </a:p>
          <a:p>
            <a:r>
              <a:rPr lang="en-US" baseline="0"/>
              <a:t>Bluetooth</a:t>
            </a:r>
          </a:p>
          <a:p>
            <a:endParaRPr lang="en-US"/>
          </a:p>
        </p:txBody>
      </p:sp>
      <p:pic>
        <p:nvPicPr>
          <p:cNvPr id="4" name="Picture 4" descr="Icon&#10;&#10;Description automatically generated">
            <a:extLst>
              <a:ext uri="{FF2B5EF4-FFF2-40B4-BE49-F238E27FC236}">
                <a16:creationId xmlns:a16="http://schemas.microsoft.com/office/drawing/2014/main" id="{C154B730-54FB-CAC7-8401-11695E85338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15428" y="3347017"/>
            <a:ext cx="2310036" cy="192503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2819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Airplane Mode</a:t>
            </a:r>
          </a:p>
        </p:txBody>
      </p:sp>
      <p:pic>
        <p:nvPicPr>
          <p:cNvPr id="4" name="Picture 4">
            <a:extLst>
              <a:ext uri="{FF2B5EF4-FFF2-40B4-BE49-F238E27FC236}">
                <a16:creationId xmlns:a16="http://schemas.microsoft.com/office/drawing/2014/main" id="{2D573F3D-6441-97A1-C4D4-2E7BDCB8C15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008" r="22214" b="3"/>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Option in OS</a:t>
            </a:r>
            <a:r>
              <a:rPr lang="en-US" baseline="0"/>
              <a:t> settings</a:t>
            </a:r>
          </a:p>
          <a:p>
            <a:endParaRPr lang="en-US"/>
          </a:p>
          <a:p>
            <a:r>
              <a:rPr lang="en-US"/>
              <a:t>Turns off all external</a:t>
            </a:r>
            <a:r>
              <a:rPr lang="en-US" baseline="0"/>
              <a:t> connections</a:t>
            </a:r>
          </a:p>
          <a:p>
            <a:pPr lvl="1"/>
            <a:r>
              <a:rPr lang="en-US"/>
              <a:t>Cellular</a:t>
            </a:r>
          </a:p>
          <a:p>
            <a:pPr lvl="1"/>
            <a:r>
              <a:rPr lang="en-US" err="1"/>
              <a:t>WiFi</a:t>
            </a:r>
            <a:endParaRPr lang="en-US"/>
          </a:p>
          <a:p>
            <a:pPr lvl="1"/>
            <a:r>
              <a:rPr lang="en-US"/>
              <a:t>Bluetooth</a:t>
            </a:r>
          </a:p>
        </p:txBody>
      </p:sp>
    </p:spTree>
    <p:extLst>
      <p:ext uri="{BB962C8B-B14F-4D97-AF65-F5344CB8AC3E}">
        <p14:creationId xmlns:p14="http://schemas.microsoft.com/office/powerpoint/2010/main" val="553191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Getting Additional</a:t>
            </a:r>
            <a:r>
              <a:rPr lang="en-US" baseline="0">
                <a:solidFill>
                  <a:srgbClr val="EBEBEB"/>
                </a:solidFill>
              </a:rPr>
              <a:t> Apps</a:t>
            </a:r>
            <a:endParaRPr lang="en-US">
              <a:solidFill>
                <a:srgbClr val="EBEBEB"/>
              </a:solidFill>
            </a:endParaRPr>
          </a:p>
        </p:txBody>
      </p:sp>
      <p:pic>
        <p:nvPicPr>
          <p:cNvPr id="4" name="Picture 4" descr="Text&#10;&#10;Description automatically generated">
            <a:extLst>
              <a:ext uri="{FF2B5EF4-FFF2-40B4-BE49-F238E27FC236}">
                <a16:creationId xmlns:a16="http://schemas.microsoft.com/office/drawing/2014/main" id="{F8940868-80C7-EDF8-6427-7BD35BC75C9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3600" y="3221919"/>
            <a:ext cx="3258768" cy="2175227"/>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Apps are built for the specific</a:t>
            </a:r>
            <a:r>
              <a:rPr lang="en-US" baseline="0"/>
              <a:t> OS</a:t>
            </a:r>
          </a:p>
          <a:p>
            <a:endParaRPr lang="en-US"/>
          </a:p>
          <a:p>
            <a:r>
              <a:rPr lang="en-US"/>
              <a:t>Apple</a:t>
            </a:r>
            <a:r>
              <a:rPr lang="en-US" baseline="0"/>
              <a:t> iTunes</a:t>
            </a:r>
          </a:p>
          <a:p>
            <a:endParaRPr lang="en-US" baseline="0"/>
          </a:p>
          <a:p>
            <a:r>
              <a:rPr lang="en-US" baseline="0"/>
              <a:t>Google Play</a:t>
            </a:r>
          </a:p>
          <a:p>
            <a:endParaRPr lang="en-US" baseline="0"/>
          </a:p>
        </p:txBody>
      </p:sp>
    </p:spTree>
    <p:extLst>
      <p:ext uri="{BB962C8B-B14F-4D97-AF65-F5344CB8AC3E}">
        <p14:creationId xmlns:p14="http://schemas.microsoft.com/office/powerpoint/2010/main" val="3176496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Synchronization Options</a:t>
            </a:r>
          </a:p>
        </p:txBody>
      </p:sp>
      <p:pic>
        <p:nvPicPr>
          <p:cNvPr id="7" name="Graphic 6" descr="Syncing Cloud">
            <a:extLst>
              <a:ext uri="{FF2B5EF4-FFF2-40B4-BE49-F238E27FC236}">
                <a16:creationId xmlns:a16="http://schemas.microsoft.com/office/drawing/2014/main" id="{EB9A900F-1F73-54A2-AB76-9FCE713B95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Allows you to</a:t>
            </a:r>
            <a:r>
              <a:rPr lang="en-US" baseline="0"/>
              <a:t> access files from your device or online</a:t>
            </a:r>
          </a:p>
          <a:p>
            <a:endParaRPr lang="en-US" baseline="0"/>
          </a:p>
          <a:p>
            <a:r>
              <a:rPr lang="en-US" baseline="0"/>
              <a:t>Acts as a backup</a:t>
            </a:r>
          </a:p>
          <a:p>
            <a:endParaRPr lang="en-US" baseline="0"/>
          </a:p>
          <a:p>
            <a:r>
              <a:rPr lang="en-US" baseline="0"/>
              <a:t>Can synchronize to a local computer or to the cloud</a:t>
            </a:r>
          </a:p>
        </p:txBody>
      </p:sp>
    </p:spTree>
    <p:extLst>
      <p:ext uri="{BB962C8B-B14F-4D97-AF65-F5344CB8AC3E}">
        <p14:creationId xmlns:p14="http://schemas.microsoft.com/office/powerpoint/2010/main" val="187470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Gaming Consoles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Specialized for playing games, watching digital media, or connecting to the Internet</a:t>
            </a:r>
          </a:p>
          <a:p>
            <a:endParaRPr lang="en-US" sz="1400"/>
          </a:p>
          <a:p>
            <a:r>
              <a:rPr lang="en-US" sz="1400"/>
              <a:t>Often connects to an external display such as a TV</a:t>
            </a:r>
          </a:p>
          <a:p>
            <a:endParaRPr lang="en-US" sz="1400"/>
          </a:p>
          <a:p>
            <a:r>
              <a:rPr lang="en-US" sz="1400"/>
              <a:t>Usually not very upgradable</a:t>
            </a:r>
          </a:p>
          <a:p>
            <a:endParaRPr lang="en-US" sz="1400"/>
          </a:p>
        </p:txBody>
      </p:sp>
      <p:pic>
        <p:nvPicPr>
          <p:cNvPr id="4" name="Picture 4" descr="A picture containing text, different&#10;&#10;Description automatically generated">
            <a:extLst>
              <a:ext uri="{FF2B5EF4-FFF2-40B4-BE49-F238E27FC236}">
                <a16:creationId xmlns:a16="http://schemas.microsoft.com/office/drawing/2014/main" id="{4B1EEB75-0F52-BA13-AF1D-E206C3877D5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010410"/>
            <a:ext cx="4619101" cy="259824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7353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The Internet of Things (IoT)</a:t>
            </a:r>
          </a:p>
        </p:txBody>
      </p:sp>
      <p:pic>
        <p:nvPicPr>
          <p:cNvPr id="7" name="Picture 7" descr="Diagram, engineering drawing&#10;&#10;Description automatically generated">
            <a:extLst>
              <a:ext uri="{FF2B5EF4-FFF2-40B4-BE49-F238E27FC236}">
                <a16:creationId xmlns:a16="http://schemas.microsoft.com/office/drawing/2014/main" id="{D7A6084B-8531-AF6F-907D-567F5B06F65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680" r="15482" b="-9"/>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lnSpcReduction="10000"/>
          </a:bodyPr>
          <a:lstStyle/>
          <a:p>
            <a:pPr>
              <a:lnSpc>
                <a:spcPct val="90000"/>
              </a:lnSpc>
            </a:pPr>
            <a:r>
              <a:rPr lang="en-US" sz="1300"/>
              <a:t>Allows practically any device to be connected to the Internet</a:t>
            </a:r>
          </a:p>
          <a:p>
            <a:pPr>
              <a:lnSpc>
                <a:spcPct val="90000"/>
              </a:lnSpc>
            </a:pPr>
            <a:r>
              <a:rPr lang="en-US" sz="1300"/>
              <a:t>Uses include:</a:t>
            </a:r>
          </a:p>
          <a:p>
            <a:pPr lvl="1">
              <a:lnSpc>
                <a:spcPct val="90000"/>
              </a:lnSpc>
            </a:pPr>
            <a:r>
              <a:rPr lang="en-US" sz="1300"/>
              <a:t>Home entertainment systems</a:t>
            </a:r>
          </a:p>
          <a:p>
            <a:pPr lvl="1">
              <a:lnSpc>
                <a:spcPct val="90000"/>
              </a:lnSpc>
            </a:pPr>
            <a:r>
              <a:rPr lang="en-US" sz="1300"/>
              <a:t>Heating and cooling (thermostats)</a:t>
            </a:r>
          </a:p>
          <a:p>
            <a:pPr lvl="1">
              <a:lnSpc>
                <a:spcPct val="90000"/>
              </a:lnSpc>
            </a:pPr>
            <a:r>
              <a:rPr lang="en-US" sz="1300"/>
              <a:t>Home appliances</a:t>
            </a:r>
          </a:p>
          <a:p>
            <a:pPr lvl="1">
              <a:lnSpc>
                <a:spcPct val="90000"/>
              </a:lnSpc>
            </a:pPr>
            <a:r>
              <a:rPr lang="en-US" sz="1300"/>
              <a:t>Security systems and IP cameras</a:t>
            </a:r>
          </a:p>
          <a:p>
            <a:pPr lvl="1">
              <a:lnSpc>
                <a:spcPct val="90000"/>
              </a:lnSpc>
            </a:pPr>
            <a:r>
              <a:rPr lang="en-US" sz="1300"/>
              <a:t>Modern cars</a:t>
            </a:r>
          </a:p>
          <a:p>
            <a:pPr lvl="1">
              <a:lnSpc>
                <a:spcPct val="90000"/>
              </a:lnSpc>
            </a:pPr>
            <a:r>
              <a:rPr lang="en-US" sz="1300"/>
              <a:t>Medical devices</a:t>
            </a:r>
          </a:p>
          <a:p>
            <a:pPr lvl="1">
              <a:lnSpc>
                <a:spcPct val="90000"/>
              </a:lnSpc>
            </a:pPr>
            <a:r>
              <a:rPr lang="en-US" sz="1300"/>
              <a:t>Manufacturing</a:t>
            </a:r>
          </a:p>
          <a:p>
            <a:pPr lvl="1">
              <a:lnSpc>
                <a:spcPct val="90000"/>
              </a:lnSpc>
            </a:pPr>
            <a:r>
              <a:rPr lang="en-US" sz="1300"/>
              <a:t>Transportation</a:t>
            </a:r>
          </a:p>
          <a:p>
            <a:pPr lvl="1">
              <a:lnSpc>
                <a:spcPct val="90000"/>
              </a:lnSpc>
            </a:pPr>
            <a:r>
              <a:rPr lang="en-US" sz="1300"/>
              <a:t>Infrastructure</a:t>
            </a:r>
          </a:p>
        </p:txBody>
      </p:sp>
    </p:spTree>
    <p:extLst>
      <p:ext uri="{BB962C8B-B14F-4D97-AF65-F5344CB8AC3E}">
        <p14:creationId xmlns:p14="http://schemas.microsoft.com/office/powerpoint/2010/main" val="506156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Potential IoT Issues</a:t>
            </a:r>
          </a:p>
        </p:txBody>
      </p:sp>
      <p:pic>
        <p:nvPicPr>
          <p:cNvPr id="4" name="Picture 4" descr="A picture containing icon&#10;&#10;Description automatically generated">
            <a:extLst>
              <a:ext uri="{FF2B5EF4-FFF2-40B4-BE49-F238E27FC236}">
                <a16:creationId xmlns:a16="http://schemas.microsoft.com/office/drawing/2014/main" id="{2764D940-CA5F-07FB-6D81-36167EF616C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Standards and governance</a:t>
            </a:r>
          </a:p>
          <a:p>
            <a:endParaRPr lang="en-US"/>
          </a:p>
          <a:p>
            <a:r>
              <a:rPr lang="en-US"/>
              <a:t>Data security and privacy</a:t>
            </a:r>
          </a:p>
          <a:p>
            <a:endParaRPr lang="en-US"/>
          </a:p>
          <a:p>
            <a:r>
              <a:rPr lang="en-US"/>
              <a:t>Data storage and usage</a:t>
            </a:r>
          </a:p>
        </p:txBody>
      </p:sp>
    </p:spTree>
    <p:extLst>
      <p:ext uri="{BB962C8B-B14F-4D97-AF65-F5344CB8AC3E}">
        <p14:creationId xmlns:p14="http://schemas.microsoft.com/office/powerpoint/2010/main" val="39835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2800">
                <a:solidFill>
                  <a:srgbClr val="EBEBEB"/>
                </a:solidFill>
              </a:rPr>
              <a:t>Chapter 3: </a:t>
            </a:r>
            <a:r>
              <a:rPr lang="en-US" sz="2800">
                <a:solidFill>
                  <a:srgbClr val="EBEBEB"/>
                </a:solidFill>
                <a:effectLst/>
              </a:rPr>
              <a:t>Computing Devices and the Internet of Things</a:t>
            </a:r>
            <a:endParaRPr lang="en-US" altLang="en-US" sz="2800">
              <a:solidFill>
                <a:srgbClr val="EBEBEB"/>
              </a:solidFill>
            </a:endParaRP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2289598"/>
            <a:ext cx="2352371" cy="2283567"/>
          </a:xfrm>
          <a:noFill/>
        </p:spPr>
        <p:txBody>
          <a:bodyPr>
            <a:normAutofit/>
          </a:bodyPr>
          <a:lstStyle/>
          <a:p>
            <a:pPr marL="219456" indent="-219456" defTabSz="292608">
              <a:lnSpc>
                <a:spcPct val="90000"/>
              </a:lnSpc>
              <a:spcBef>
                <a:spcPts val="640"/>
              </a:spcBef>
            </a:pPr>
            <a:r>
              <a:rPr lang="en-US" altLang="en-US" sz="1500" b="0" i="0" kern="1200">
                <a:solidFill>
                  <a:schemeClr val="tx1">
                    <a:lumMod val="75000"/>
                    <a:lumOff val="25000"/>
                  </a:schemeClr>
                </a:solidFill>
                <a:latin typeface="+mn-lt"/>
                <a:ea typeface="+mn-ea"/>
                <a:cs typeface="+mn-cs"/>
              </a:rPr>
              <a:t>Compare and contrast common computing devices and their purposes</a:t>
            </a:r>
          </a:p>
          <a:p>
            <a:pPr marL="438912" lvl="1" indent="-181417" defTabSz="292608">
              <a:lnSpc>
                <a:spcPct val="90000"/>
              </a:lnSpc>
              <a:spcBef>
                <a:spcPts val="640"/>
              </a:spcBef>
            </a:pPr>
            <a:r>
              <a:rPr lang="en-US" altLang="en-US" sz="1500" b="0" i="0" kern="1200">
                <a:solidFill>
                  <a:schemeClr val="tx1">
                    <a:lumMod val="75000"/>
                    <a:lumOff val="25000"/>
                  </a:schemeClr>
                </a:solidFill>
                <a:latin typeface="+mn-lt"/>
                <a:ea typeface="+mn-ea"/>
                <a:cs typeface="+mn-cs"/>
              </a:rPr>
              <a:t>Mobile phones</a:t>
            </a:r>
          </a:p>
          <a:p>
            <a:pPr marL="438912" lvl="1" indent="-181417" defTabSz="292608">
              <a:lnSpc>
                <a:spcPct val="90000"/>
              </a:lnSpc>
              <a:spcBef>
                <a:spcPts val="640"/>
              </a:spcBef>
            </a:pPr>
            <a:r>
              <a:rPr lang="en-US" altLang="en-US" sz="1500" b="0" i="0" kern="1200">
                <a:solidFill>
                  <a:schemeClr val="tx1">
                    <a:lumMod val="75000"/>
                    <a:lumOff val="25000"/>
                  </a:schemeClr>
                </a:solidFill>
                <a:latin typeface="+mn-lt"/>
                <a:ea typeface="+mn-ea"/>
                <a:cs typeface="+mn-cs"/>
              </a:rPr>
              <a:t>Tablets</a:t>
            </a:r>
          </a:p>
          <a:p>
            <a:pPr marL="438912" lvl="1" indent="-181417" defTabSz="292608">
              <a:lnSpc>
                <a:spcPct val="90000"/>
              </a:lnSpc>
              <a:spcBef>
                <a:spcPts val="640"/>
              </a:spcBef>
            </a:pPr>
            <a:r>
              <a:rPr lang="en-US" altLang="en-US" sz="1500" b="0" i="0" kern="1200">
                <a:solidFill>
                  <a:schemeClr val="tx1">
                    <a:lumMod val="75000"/>
                    <a:lumOff val="25000"/>
                  </a:schemeClr>
                </a:solidFill>
                <a:latin typeface="+mn-lt"/>
                <a:ea typeface="+mn-ea"/>
                <a:cs typeface="+mn-cs"/>
              </a:rPr>
              <a:t>Laptops</a:t>
            </a:r>
          </a:p>
          <a:p>
            <a:pPr marL="438912" lvl="1" indent="-181417" defTabSz="292608">
              <a:lnSpc>
                <a:spcPct val="90000"/>
              </a:lnSpc>
              <a:spcBef>
                <a:spcPts val="640"/>
              </a:spcBef>
            </a:pPr>
            <a:r>
              <a:rPr lang="en-US" altLang="en-US" sz="1500" b="0" i="0" kern="1200">
                <a:solidFill>
                  <a:schemeClr val="tx1">
                    <a:lumMod val="75000"/>
                    <a:lumOff val="25000"/>
                  </a:schemeClr>
                </a:solidFill>
                <a:latin typeface="+mn-lt"/>
                <a:ea typeface="+mn-ea"/>
                <a:cs typeface="+mn-cs"/>
              </a:rPr>
              <a:t>Workstations</a:t>
            </a:r>
          </a:p>
          <a:p>
            <a:pPr marL="438912" lvl="1" indent="-181417" defTabSz="292608">
              <a:lnSpc>
                <a:spcPct val="90000"/>
              </a:lnSpc>
              <a:spcBef>
                <a:spcPts val="640"/>
              </a:spcBef>
            </a:pPr>
            <a:r>
              <a:rPr lang="en-US" altLang="en-US" sz="1500" b="0" i="0" kern="1200">
                <a:solidFill>
                  <a:schemeClr val="tx1">
                    <a:lumMod val="75000"/>
                    <a:lumOff val="25000"/>
                  </a:schemeClr>
                </a:solidFill>
                <a:latin typeface="+mn-lt"/>
                <a:ea typeface="+mn-ea"/>
                <a:cs typeface="+mn-cs"/>
              </a:rPr>
              <a:t>Servers</a:t>
            </a:r>
          </a:p>
          <a:p>
            <a:pPr marL="438912" lvl="1" indent="-181417" defTabSz="292608">
              <a:lnSpc>
                <a:spcPct val="90000"/>
              </a:lnSpc>
              <a:spcBef>
                <a:spcPts val="640"/>
              </a:spcBef>
            </a:pPr>
            <a:r>
              <a:rPr lang="en-US" altLang="en-US" sz="1500" b="0" i="0" kern="1200">
                <a:solidFill>
                  <a:schemeClr val="tx1">
                    <a:lumMod val="75000"/>
                    <a:lumOff val="25000"/>
                  </a:schemeClr>
                </a:solidFill>
                <a:latin typeface="+mn-lt"/>
                <a:ea typeface="+mn-ea"/>
                <a:cs typeface="+mn-cs"/>
              </a:rPr>
              <a:t>Gaming consoles</a:t>
            </a:r>
            <a:endParaRPr lang="en-US" altLang="en-US" sz="1500" b="0"/>
          </a:p>
        </p:txBody>
      </p:sp>
      <p:sp>
        <p:nvSpPr>
          <p:cNvPr id="2" name="Content Placeholder 1"/>
          <p:cNvSpPr>
            <a:spLocks noGrp="1"/>
          </p:cNvSpPr>
          <p:nvPr>
            <p:ph sz="half" idx="2"/>
          </p:nvPr>
        </p:nvSpPr>
        <p:spPr>
          <a:xfrm>
            <a:off x="6336810" y="2289600"/>
            <a:ext cx="2352371" cy="2283565"/>
          </a:xfrm>
        </p:spPr>
        <p:txBody>
          <a:bodyPr>
            <a:normAutofit lnSpcReduction="10000"/>
          </a:bodyPr>
          <a:lstStyle/>
          <a:p>
            <a:pPr marL="438912" lvl="1" indent="-181417" defTabSz="292608">
              <a:lnSpc>
                <a:spcPct val="90000"/>
              </a:lnSpc>
              <a:spcBef>
                <a:spcPts val="640"/>
              </a:spcBef>
            </a:pPr>
            <a:r>
              <a:rPr lang="en-US" altLang="en-US" sz="1280" b="0" i="0" kern="1200" err="1">
                <a:solidFill>
                  <a:schemeClr val="tx1">
                    <a:lumMod val="75000"/>
                    <a:lumOff val="25000"/>
                  </a:schemeClr>
                </a:solidFill>
                <a:latin typeface="+mn-lt"/>
                <a:ea typeface="+mn-ea"/>
                <a:cs typeface="+mn-cs"/>
              </a:rPr>
              <a:t>IoT</a:t>
            </a:r>
            <a:endParaRPr lang="en-US" altLang="en-US" sz="1280" b="0" i="0" kern="1200">
              <a:solidFill>
                <a:schemeClr val="tx1">
                  <a:lumMod val="75000"/>
                  <a:lumOff val="25000"/>
                </a:schemeClr>
              </a:solidFill>
              <a:latin typeface="+mn-lt"/>
              <a:ea typeface="+mn-ea"/>
              <a:cs typeface="+mn-cs"/>
            </a:endParaRPr>
          </a:p>
          <a:p>
            <a:pPr marL="614477" lvl="2" indent="-146304" defTabSz="292608">
              <a:lnSpc>
                <a:spcPct val="90000"/>
              </a:lnSpc>
              <a:spcBef>
                <a:spcPts val="640"/>
              </a:spcBef>
            </a:pPr>
            <a:r>
              <a:rPr lang="en-US" altLang="en-US" sz="1024" b="0" i="0" kern="1200">
                <a:solidFill>
                  <a:schemeClr val="tx1">
                    <a:lumMod val="75000"/>
                    <a:lumOff val="25000"/>
                  </a:schemeClr>
                </a:solidFill>
                <a:latin typeface="+mn-lt"/>
                <a:ea typeface="+mn-ea"/>
                <a:cs typeface="+mn-cs"/>
              </a:rPr>
              <a:t>Home appliances</a:t>
            </a:r>
          </a:p>
          <a:p>
            <a:pPr marL="614477" lvl="2" indent="-146304" defTabSz="292608">
              <a:lnSpc>
                <a:spcPct val="90000"/>
              </a:lnSpc>
              <a:spcBef>
                <a:spcPts val="640"/>
              </a:spcBef>
            </a:pPr>
            <a:r>
              <a:rPr lang="en-US" altLang="en-US" sz="1024" b="0" i="0" kern="1200">
                <a:solidFill>
                  <a:schemeClr val="tx1">
                    <a:lumMod val="75000"/>
                    <a:lumOff val="25000"/>
                  </a:schemeClr>
                </a:solidFill>
                <a:latin typeface="+mn-lt"/>
                <a:ea typeface="+mn-ea"/>
                <a:cs typeface="+mn-cs"/>
              </a:rPr>
              <a:t>Home automation devices</a:t>
            </a:r>
          </a:p>
          <a:p>
            <a:pPr marL="790042" lvl="3" indent="-146304" defTabSz="292608">
              <a:lnSpc>
                <a:spcPct val="90000"/>
              </a:lnSpc>
              <a:spcBef>
                <a:spcPts val="640"/>
              </a:spcBef>
            </a:pPr>
            <a:r>
              <a:rPr lang="en-US" altLang="en-US" sz="896" b="0" i="0" kern="1200">
                <a:solidFill>
                  <a:schemeClr val="tx1">
                    <a:lumMod val="75000"/>
                    <a:lumOff val="25000"/>
                  </a:schemeClr>
                </a:solidFill>
                <a:latin typeface="+mn-lt"/>
                <a:ea typeface="+mn-ea"/>
                <a:cs typeface="+mn-cs"/>
              </a:rPr>
              <a:t>Thermostats</a:t>
            </a:r>
          </a:p>
          <a:p>
            <a:pPr marL="790042" lvl="3" indent="-146304" defTabSz="292608">
              <a:lnSpc>
                <a:spcPct val="90000"/>
              </a:lnSpc>
              <a:spcBef>
                <a:spcPts val="640"/>
              </a:spcBef>
            </a:pPr>
            <a:r>
              <a:rPr lang="en-US" altLang="en-US" sz="896" b="0" i="0" kern="1200">
                <a:solidFill>
                  <a:schemeClr val="tx1">
                    <a:lumMod val="75000"/>
                    <a:lumOff val="25000"/>
                  </a:schemeClr>
                </a:solidFill>
                <a:latin typeface="+mn-lt"/>
                <a:ea typeface="+mn-ea"/>
                <a:cs typeface="+mn-cs"/>
              </a:rPr>
              <a:t>Security systems</a:t>
            </a:r>
          </a:p>
          <a:p>
            <a:pPr marL="614477" lvl="2" indent="-146304" defTabSz="292608">
              <a:lnSpc>
                <a:spcPct val="90000"/>
              </a:lnSpc>
              <a:spcBef>
                <a:spcPts val="640"/>
              </a:spcBef>
            </a:pPr>
            <a:r>
              <a:rPr lang="en-US" altLang="en-US" sz="1024" b="0" i="0" kern="1200">
                <a:solidFill>
                  <a:schemeClr val="tx1">
                    <a:lumMod val="75000"/>
                    <a:lumOff val="25000"/>
                  </a:schemeClr>
                </a:solidFill>
                <a:latin typeface="+mn-lt"/>
                <a:ea typeface="+mn-ea"/>
                <a:cs typeface="+mn-cs"/>
              </a:rPr>
              <a:t>Modern cars</a:t>
            </a:r>
          </a:p>
          <a:p>
            <a:pPr marL="614477" lvl="2" indent="-146304" defTabSz="292608">
              <a:lnSpc>
                <a:spcPct val="90000"/>
              </a:lnSpc>
              <a:spcBef>
                <a:spcPts val="640"/>
              </a:spcBef>
            </a:pPr>
            <a:r>
              <a:rPr lang="en-US" altLang="en-US" sz="1024" b="0" i="0" kern="1200">
                <a:solidFill>
                  <a:schemeClr val="tx1">
                    <a:lumMod val="75000"/>
                    <a:lumOff val="25000"/>
                  </a:schemeClr>
                </a:solidFill>
                <a:latin typeface="+mn-lt"/>
                <a:ea typeface="+mn-ea"/>
                <a:cs typeface="+mn-cs"/>
              </a:rPr>
              <a:t>IP cameras</a:t>
            </a:r>
          </a:p>
          <a:p>
            <a:pPr marL="614477" lvl="2" indent="-146304" defTabSz="292608">
              <a:lnSpc>
                <a:spcPct val="90000"/>
              </a:lnSpc>
              <a:spcBef>
                <a:spcPts val="640"/>
              </a:spcBef>
            </a:pPr>
            <a:r>
              <a:rPr lang="en-US" altLang="en-US" sz="1024" b="0" i="0" kern="1200">
                <a:solidFill>
                  <a:schemeClr val="tx1">
                    <a:lumMod val="75000"/>
                    <a:lumOff val="25000"/>
                  </a:schemeClr>
                </a:solidFill>
                <a:latin typeface="+mn-lt"/>
                <a:ea typeface="+mn-ea"/>
                <a:cs typeface="+mn-cs"/>
              </a:rPr>
              <a:t>Streaming media devices</a:t>
            </a:r>
          </a:p>
          <a:p>
            <a:pPr marL="614477" lvl="2" indent="-146304" defTabSz="292608">
              <a:lnSpc>
                <a:spcPct val="90000"/>
              </a:lnSpc>
              <a:spcBef>
                <a:spcPts val="640"/>
              </a:spcBef>
            </a:pPr>
            <a:r>
              <a:rPr lang="en-US" altLang="en-US" sz="1024" b="0" i="0" kern="1200">
                <a:solidFill>
                  <a:schemeClr val="tx1">
                    <a:lumMod val="75000"/>
                    <a:lumOff val="25000"/>
                  </a:schemeClr>
                </a:solidFill>
                <a:latin typeface="+mn-lt"/>
                <a:ea typeface="+mn-ea"/>
                <a:cs typeface="+mn-cs"/>
              </a:rPr>
              <a:t>Medical devices</a:t>
            </a:r>
          </a:p>
          <a:p>
            <a:pPr>
              <a:lnSpc>
                <a:spcPct val="90000"/>
              </a:lnSpc>
            </a:pPr>
            <a:endParaRPr lang="en-US"/>
          </a:p>
        </p:txBody>
      </p:sp>
    </p:spTree>
    <p:extLst>
      <p:ext uri="{BB962C8B-B14F-4D97-AF65-F5344CB8AC3E}">
        <p14:creationId xmlns:p14="http://schemas.microsoft.com/office/powerpoint/2010/main" val="392661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Shape 1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Title 4"/>
          <p:cNvSpPr>
            <a:spLocks noGrp="1"/>
          </p:cNvSpPr>
          <p:nvPr>
            <p:ph type="title"/>
          </p:nvPr>
        </p:nvSpPr>
        <p:spPr>
          <a:xfrm>
            <a:off x="479323" y="629265"/>
            <a:ext cx="4554582" cy="1622322"/>
          </a:xfrm>
        </p:spPr>
        <p:txBody>
          <a:bodyPr>
            <a:normAutofit/>
          </a:bodyPr>
          <a:lstStyle/>
          <a:p>
            <a:r>
              <a:rPr lang="en-US">
                <a:solidFill>
                  <a:schemeClr val="tx1"/>
                </a:solidFill>
              </a:rPr>
              <a:t>Servers</a:t>
            </a:r>
          </a:p>
        </p:txBody>
      </p:sp>
      <p:pic>
        <p:nvPicPr>
          <p:cNvPr id="2" name="Picture 2" descr="A picture containing computer&#10;&#10;Description automatically generated">
            <a:extLst>
              <a:ext uri="{FF2B5EF4-FFF2-40B4-BE49-F238E27FC236}">
                <a16:creationId xmlns:a16="http://schemas.microsoft.com/office/drawing/2014/main" id="{01B375F7-CE18-DB7A-3C49-DC81BDC5A47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0664" r="32360"/>
          <a:stretch/>
        </p:blipFill>
        <p:spPr>
          <a:xfrm>
            <a:off x="5563669" y="645106"/>
            <a:ext cx="3093988" cy="5585369"/>
          </a:xfrm>
          <a:prstGeom prst="rect">
            <a:avLst/>
          </a:prstGeom>
        </p:spPr>
      </p:pic>
      <p:sp>
        <p:nvSpPr>
          <p:cNvPr id="19" name="Rectangle 1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p:cNvSpPr>
            <a:spLocks noGrp="1"/>
          </p:cNvSpPr>
          <p:nvPr>
            <p:ph idx="1"/>
          </p:nvPr>
        </p:nvSpPr>
        <p:spPr>
          <a:xfrm>
            <a:off x="479323" y="2418735"/>
            <a:ext cx="4554582" cy="3811740"/>
          </a:xfrm>
        </p:spPr>
        <p:txBody>
          <a:bodyPr anchor="ctr">
            <a:normAutofit/>
          </a:bodyPr>
          <a:lstStyle/>
          <a:p>
            <a:r>
              <a:rPr lang="en-US">
                <a:solidFill>
                  <a:schemeClr val="tx1"/>
                </a:solidFill>
              </a:rPr>
              <a:t>Centralized computers that many clients (workstations) can access</a:t>
            </a:r>
          </a:p>
          <a:p>
            <a:r>
              <a:rPr lang="en-US">
                <a:solidFill>
                  <a:schemeClr val="tx1"/>
                </a:solidFill>
              </a:rPr>
              <a:t>Provide services such as:</a:t>
            </a:r>
          </a:p>
          <a:p>
            <a:pPr lvl="1"/>
            <a:r>
              <a:rPr lang="en-US">
                <a:solidFill>
                  <a:schemeClr val="tx1"/>
                </a:solidFill>
              </a:rPr>
              <a:t>File servers</a:t>
            </a:r>
          </a:p>
          <a:p>
            <a:pPr lvl="1"/>
            <a:r>
              <a:rPr lang="en-US">
                <a:solidFill>
                  <a:schemeClr val="tx1"/>
                </a:solidFill>
              </a:rPr>
              <a:t>Print servers</a:t>
            </a:r>
          </a:p>
          <a:p>
            <a:pPr lvl="1"/>
            <a:r>
              <a:rPr lang="en-US">
                <a:solidFill>
                  <a:schemeClr val="tx1"/>
                </a:solidFill>
              </a:rPr>
              <a:t>Web servers</a:t>
            </a:r>
          </a:p>
          <a:p>
            <a:r>
              <a:rPr lang="en-US">
                <a:solidFill>
                  <a:schemeClr val="tx1"/>
                </a:solidFill>
              </a:rPr>
              <a:t>Dedicated vs. non-dedicated</a:t>
            </a:r>
          </a:p>
        </p:txBody>
      </p:sp>
    </p:spTree>
    <p:extLst>
      <p:ext uri="{BB962C8B-B14F-4D97-AF65-F5344CB8AC3E}">
        <p14:creationId xmlns:p14="http://schemas.microsoft.com/office/powerpoint/2010/main" val="2509765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Workstations</a:t>
            </a:r>
          </a:p>
        </p:txBody>
      </p:sp>
      <p:sp>
        <p:nvSpPr>
          <p:cNvPr id="3" name="Content Placeholder 2"/>
          <p:cNvSpPr>
            <a:spLocks noGrp="1"/>
          </p:cNvSpPr>
          <p:nvPr>
            <p:ph idx="1"/>
          </p:nvPr>
        </p:nvSpPr>
        <p:spPr>
          <a:xfrm>
            <a:off x="866215" y="2603500"/>
            <a:ext cx="4797985" cy="3416300"/>
          </a:xfrm>
        </p:spPr>
        <p:txBody>
          <a:bodyPr anchor="ctr">
            <a:normAutofit/>
          </a:bodyPr>
          <a:lstStyle/>
          <a:p>
            <a:r>
              <a:rPr lang="en-US"/>
              <a:t>The computers that “regular” users use to do daily work</a:t>
            </a:r>
          </a:p>
          <a:p>
            <a:endParaRPr lang="en-US"/>
          </a:p>
          <a:p>
            <a:r>
              <a:rPr lang="en-US"/>
              <a:t>Needs a network interface card (NIC)</a:t>
            </a:r>
          </a:p>
        </p:txBody>
      </p:sp>
      <p:pic>
        <p:nvPicPr>
          <p:cNvPr id="4" name="Picture 4">
            <a:extLst>
              <a:ext uri="{FF2B5EF4-FFF2-40B4-BE49-F238E27FC236}">
                <a16:creationId xmlns:a16="http://schemas.microsoft.com/office/drawing/2014/main" id="{A6298251-7C3A-D552-D19E-2899CECFED6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153" r="18533" b="1"/>
          <a:stretch/>
        </p:blipFill>
        <p:spPr>
          <a:xfrm>
            <a:off x="6015428" y="2775951"/>
            <a:ext cx="2310036"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6021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Laptops</a:t>
            </a:r>
          </a:p>
        </p:txBody>
      </p:sp>
      <p:sp>
        <p:nvSpPr>
          <p:cNvPr id="3" name="Content Placeholder 2"/>
          <p:cNvSpPr>
            <a:spLocks noGrp="1"/>
          </p:cNvSpPr>
          <p:nvPr>
            <p:ph idx="1"/>
          </p:nvPr>
        </p:nvSpPr>
        <p:spPr/>
        <p:txBody>
          <a:bodyPr/>
          <a:lstStyle/>
          <a:p>
            <a:r>
              <a:rPr lang="en-US"/>
              <a:t>Portable devices</a:t>
            </a:r>
          </a:p>
          <a:p>
            <a:r>
              <a:rPr lang="en-US"/>
              <a:t>Like desktop computers, but smaller components</a:t>
            </a:r>
          </a:p>
          <a:p>
            <a:r>
              <a:rPr lang="en-US"/>
              <a:t>Built-in keyboard and monitor</a:t>
            </a:r>
          </a:p>
          <a:p>
            <a:r>
              <a:rPr lang="en-US"/>
              <a:t>Need a power adapter</a:t>
            </a:r>
          </a:p>
          <a:p>
            <a:r>
              <a:rPr lang="en-US"/>
              <a:t>Docking stations</a:t>
            </a:r>
          </a:p>
          <a:p>
            <a:r>
              <a:rPr lang="en-US"/>
              <a:t>Cable locks</a:t>
            </a:r>
          </a:p>
        </p:txBody>
      </p:sp>
      <p:pic>
        <p:nvPicPr>
          <p:cNvPr id="4" name="Picture 4" descr="A picture containing text, electronics, computer, computer&#10;&#10;Description automatically generated">
            <a:extLst>
              <a:ext uri="{FF2B5EF4-FFF2-40B4-BE49-F238E27FC236}">
                <a16:creationId xmlns:a16="http://schemas.microsoft.com/office/drawing/2014/main" id="{BFDA0C5B-AC53-D296-BC78-87B96D4D4B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72119" y="3396669"/>
            <a:ext cx="3960868" cy="3051395"/>
          </a:xfrm>
          <a:prstGeom prst="rect">
            <a:avLst/>
          </a:prstGeom>
        </p:spPr>
      </p:pic>
    </p:spTree>
    <p:extLst>
      <p:ext uri="{BB962C8B-B14F-4D97-AF65-F5344CB8AC3E}">
        <p14:creationId xmlns:p14="http://schemas.microsoft.com/office/powerpoint/2010/main" val="3484527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Tablets and Smartphones</a:t>
            </a:r>
          </a:p>
        </p:txBody>
      </p:sp>
      <p:pic>
        <p:nvPicPr>
          <p:cNvPr id="5" name="Picture 5">
            <a:extLst>
              <a:ext uri="{FF2B5EF4-FFF2-40B4-BE49-F238E27FC236}">
                <a16:creationId xmlns:a16="http://schemas.microsoft.com/office/drawing/2014/main" id="{41E482D4-AA72-717B-F036-3309EEC0682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193" r="1" b="4688"/>
          <a:stretch/>
        </p:blipFill>
        <p:spPr>
          <a:xfrm>
            <a:off x="863600" y="2775951"/>
            <a:ext cx="325876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Smaller than laptops, very portable</a:t>
            </a:r>
          </a:p>
          <a:p>
            <a:endParaRPr lang="en-US"/>
          </a:p>
          <a:p>
            <a:r>
              <a:rPr lang="en-US"/>
              <a:t>No built-in hardware keyboard</a:t>
            </a:r>
          </a:p>
          <a:p>
            <a:endParaRPr lang="en-US"/>
          </a:p>
          <a:p>
            <a:r>
              <a:rPr lang="en-US"/>
              <a:t>Typically run a mobile OS, such as Android or iOS</a:t>
            </a:r>
          </a:p>
        </p:txBody>
      </p:sp>
    </p:spTree>
    <p:extLst>
      <p:ext uri="{BB962C8B-B14F-4D97-AF65-F5344CB8AC3E}">
        <p14:creationId xmlns:p14="http://schemas.microsoft.com/office/powerpoint/2010/main" val="115159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Interacting</a:t>
            </a:r>
            <a:r>
              <a:rPr lang="en-US" baseline="0"/>
              <a:t> with Mobile Devices</a:t>
            </a:r>
            <a:endParaRPr lang="en-US"/>
          </a:p>
        </p:txBody>
      </p:sp>
      <p:sp>
        <p:nvSpPr>
          <p:cNvPr id="6" name="Content Placeholder 5"/>
          <p:cNvSpPr>
            <a:spLocks noGrp="1"/>
          </p:cNvSpPr>
          <p:nvPr>
            <p:ph idx="1"/>
          </p:nvPr>
        </p:nvSpPr>
        <p:spPr/>
        <p:txBody>
          <a:bodyPr>
            <a:normAutofit/>
          </a:bodyPr>
          <a:lstStyle/>
          <a:p>
            <a:r>
              <a:rPr lang="en-US"/>
              <a:t>Gesture-based interactions</a:t>
            </a:r>
          </a:p>
          <a:p>
            <a:pPr lvl="1"/>
            <a:r>
              <a:rPr lang="en-US"/>
              <a:t>Tap</a:t>
            </a:r>
          </a:p>
          <a:p>
            <a:pPr lvl="1"/>
            <a:r>
              <a:rPr lang="en-US"/>
              <a:t>Swipe</a:t>
            </a:r>
          </a:p>
          <a:p>
            <a:pPr lvl="1"/>
            <a:r>
              <a:rPr lang="en-US"/>
              <a:t>Pinch</a:t>
            </a:r>
          </a:p>
          <a:p>
            <a:pPr lvl="1"/>
            <a:r>
              <a:rPr lang="en-US"/>
              <a:t>Kinetics</a:t>
            </a:r>
          </a:p>
        </p:txBody>
      </p:sp>
      <p:pic>
        <p:nvPicPr>
          <p:cNvPr id="2" name="Picture 2">
            <a:extLst>
              <a:ext uri="{FF2B5EF4-FFF2-40B4-BE49-F238E27FC236}">
                <a16:creationId xmlns:a16="http://schemas.microsoft.com/office/drawing/2014/main" id="{1AC70439-BC50-0BDA-7D3F-280D559A66F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59304" y="2241199"/>
            <a:ext cx="4615653" cy="4615652"/>
          </a:xfrm>
          <a:prstGeom prst="rect">
            <a:avLst/>
          </a:prstGeom>
        </p:spPr>
      </p:pic>
    </p:spTree>
    <p:extLst>
      <p:ext uri="{BB962C8B-B14F-4D97-AF65-F5344CB8AC3E}">
        <p14:creationId xmlns:p14="http://schemas.microsoft.com/office/powerpoint/2010/main" val="19267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Screen Orientation</a:t>
            </a:r>
          </a:p>
        </p:txBody>
      </p:sp>
      <p:pic>
        <p:nvPicPr>
          <p:cNvPr id="4" name="Picture 4" descr="A picture containing text, computer, monitor, electronics&#10;&#10;Description automatically generated">
            <a:extLst>
              <a:ext uri="{FF2B5EF4-FFF2-40B4-BE49-F238E27FC236}">
                <a16:creationId xmlns:a16="http://schemas.microsoft.com/office/drawing/2014/main" id="{C2BB152D-C789-A2EF-2800-EDF5E1DC5B0F}"/>
              </a:ext>
            </a:extLst>
          </p:cNvPr>
          <p:cNvPicPr>
            <a:picLocks noChangeAspect="1"/>
          </p:cNvPicPr>
          <p:nvPr/>
        </p:nvPicPr>
        <p:blipFill>
          <a:blip r:embed="rId3"/>
          <a:stretch>
            <a:fillRect/>
          </a:stretch>
        </p:blipFill>
        <p:spPr>
          <a:xfrm>
            <a:off x="863600" y="3284240"/>
            <a:ext cx="3258768" cy="2050585"/>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Portrait vs. Landscape</a:t>
            </a:r>
          </a:p>
          <a:p>
            <a:endParaRPr lang="en-US"/>
          </a:p>
          <a:p>
            <a:r>
              <a:rPr lang="en-US"/>
              <a:t>Apps need to be programmed to rotate</a:t>
            </a:r>
          </a:p>
        </p:txBody>
      </p:sp>
    </p:spTree>
    <p:extLst>
      <p:ext uri="{BB962C8B-B14F-4D97-AF65-F5344CB8AC3E}">
        <p14:creationId xmlns:p14="http://schemas.microsoft.com/office/powerpoint/2010/main" val="334566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Mobile</a:t>
            </a:r>
            <a:r>
              <a:rPr lang="en-US" baseline="0">
                <a:solidFill>
                  <a:srgbClr val="EBEBEB"/>
                </a:solidFill>
              </a:rPr>
              <a:t> Locking and Security</a:t>
            </a:r>
            <a:endParaRPr lang="en-US">
              <a:solidFill>
                <a:srgbClr val="EBEBEB"/>
              </a:solidFill>
            </a:endParaRPr>
          </a:p>
        </p:txBody>
      </p:sp>
      <p:pic>
        <p:nvPicPr>
          <p:cNvPr id="4" name="Picture 4" descr="A picture containing timeline&#10;&#10;Description automatically generated">
            <a:extLst>
              <a:ext uri="{FF2B5EF4-FFF2-40B4-BE49-F238E27FC236}">
                <a16:creationId xmlns:a16="http://schemas.microsoft.com/office/drawing/2014/main" id="{C41988BC-4403-4C06-3395-36B727BE7F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30345" y="2775951"/>
            <a:ext cx="1725278"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4485715" y="2603500"/>
            <a:ext cx="3908984" cy="3416300"/>
          </a:xfrm>
        </p:spPr>
        <p:txBody>
          <a:bodyPr anchor="ctr">
            <a:normAutofit/>
          </a:bodyPr>
          <a:lstStyle/>
          <a:p>
            <a:r>
              <a:rPr lang="en-US"/>
              <a:t>Mobile</a:t>
            </a:r>
            <a:r>
              <a:rPr lang="en-US" baseline="0"/>
              <a:t> OS security lock</a:t>
            </a:r>
          </a:p>
          <a:p>
            <a:endParaRPr lang="en-US" baseline="0"/>
          </a:p>
          <a:p>
            <a:r>
              <a:rPr lang="en-US" baseline="0"/>
              <a:t>Need a passcode to enter</a:t>
            </a:r>
          </a:p>
          <a:p>
            <a:endParaRPr lang="en-US" baseline="0"/>
          </a:p>
          <a:p>
            <a:r>
              <a:rPr lang="en-US" baseline="0"/>
              <a:t>Newer phones use biometrics</a:t>
            </a:r>
          </a:p>
        </p:txBody>
      </p:sp>
    </p:spTree>
    <p:extLst>
      <p:ext uri="{BB962C8B-B14F-4D97-AF65-F5344CB8AC3E}">
        <p14:creationId xmlns:p14="http://schemas.microsoft.com/office/powerpoint/2010/main" val="4000286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7774</Words>
  <Application>Microsoft Office PowerPoint</Application>
  <PresentationFormat>On-screen Show (4:3)</PresentationFormat>
  <Paragraphs>657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Ion Boardroom</vt:lpstr>
      <vt:lpstr>IT Fundamentals</vt:lpstr>
      <vt:lpstr>Chapter 3: Computing Devices and the Internet of Things</vt:lpstr>
      <vt:lpstr>Servers</vt:lpstr>
      <vt:lpstr>Workstations</vt:lpstr>
      <vt:lpstr>Laptops</vt:lpstr>
      <vt:lpstr>Tablets and Smartphones</vt:lpstr>
      <vt:lpstr>Interacting with Mobile Devices</vt:lpstr>
      <vt:lpstr>Screen Orientation</vt:lpstr>
      <vt:lpstr>Mobile Locking and Security</vt:lpstr>
      <vt:lpstr>Setting up a Wireless Connection</vt:lpstr>
      <vt:lpstr>Airplane Mode</vt:lpstr>
      <vt:lpstr>Getting Additional Apps</vt:lpstr>
      <vt:lpstr>Synchronization Options</vt:lpstr>
      <vt:lpstr>Gaming Consoles</vt:lpstr>
      <vt:lpstr>The Internet of Things (IoT)</vt:lpstr>
      <vt:lpstr>Potential IoT Issues</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38</cp:revision>
  <dcterms:created xsi:type="dcterms:W3CDTF">2013-06-05T20:52:46Z</dcterms:created>
  <dcterms:modified xsi:type="dcterms:W3CDTF">2023-09-05T19:58:33Z</dcterms:modified>
</cp:coreProperties>
</file>