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8" r:id="rId2"/>
    <p:sldId id="274" r:id="rId3"/>
    <p:sldId id="280" r:id="rId4"/>
    <p:sldId id="259" r:id="rId5"/>
    <p:sldId id="260" r:id="rId6"/>
    <p:sldId id="261" r:id="rId7"/>
    <p:sldId id="262" r:id="rId8"/>
    <p:sldId id="263" r:id="rId9"/>
    <p:sldId id="264" r:id="rId10"/>
    <p:sldId id="265" r:id="rId11"/>
    <p:sldId id="275" r:id="rId12"/>
    <p:sldId id="276" r:id="rId13"/>
    <p:sldId id="277" r:id="rId14"/>
    <p:sldId id="268" r:id="rId15"/>
    <p:sldId id="266" r:id="rId16"/>
    <p:sldId id="267" r:id="rId17"/>
    <p:sldId id="278" r:id="rId18"/>
    <p:sldId id="279"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34D8F2-C24A-03FC-A88B-EB83394A731C}" v="246" dt="2023-03-14T15:28:20.458"/>
    <p1510:client id="{42FDEBA4-20DD-C91E-9A86-EA580D9B18A6}" v="2" dt="2023-08-30T18:07:50.032"/>
    <p1510:client id="{747628A5-9930-8798-82B1-7C89F75F3C5B}" v="2" dt="2023-05-04T15:19:18.080"/>
    <p1510:client id="{8D32EF6E-687E-71C1-6347-C88C9747B9FA}" v="73" dt="2023-08-30T13:58:12.652"/>
    <p1510:client id="{ED134BD1-8650-007A-318B-F326853DB65A}" v="2" dt="2023-04-12T15:36:12.159"/>
    <p1510:client id="{F596F1E8-D0BA-9254-B508-59CE1EDF0B50}" v="16" dt="2023-03-14T00:06:53.052"/>
    <p1510:client id="{FE809465-DB7D-D2C8-A70F-37E1A1109D18}" v="15" dt="2023-03-22T16:01:42.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2" autoAdjust="0"/>
    <p:restoredTop sz="86443" autoAdjust="0"/>
  </p:normalViewPr>
  <p:slideViewPr>
    <p:cSldViewPr>
      <p:cViewPr varScale="1">
        <p:scale>
          <a:sx n="95" d="100"/>
          <a:sy n="95" d="100"/>
        </p:scale>
        <p:origin x="1584" y="78"/>
      </p:cViewPr>
      <p:guideLst>
        <p:guide orient="horz" pos="2160"/>
        <p:guide pos="2880"/>
      </p:guideLst>
    </p:cSldViewPr>
  </p:slideViewPr>
  <p:outlineViewPr>
    <p:cViewPr>
      <p:scale>
        <a:sx n="33" d="100"/>
        <a:sy n="33" d="100"/>
      </p:scale>
      <p:origin x="0" y="102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EE222-81E7-43C4-837B-1E2D3523EC9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36DEBC2-1A6B-4C63-A7CF-06DBAFF3E2A1}">
      <dgm:prSet/>
      <dgm:spPr/>
      <dgm:t>
        <a:bodyPr/>
        <a:lstStyle/>
        <a:p>
          <a:r>
            <a:rPr lang="en-US" dirty="0"/>
            <a:t>Bps (Bits per second</a:t>
          </a:r>
          <a:r>
            <a:rPr lang="en-US" dirty="0">
              <a:latin typeface="Century Gothic" panose="020B0502020202020204"/>
            </a:rPr>
            <a:t>)</a:t>
          </a:r>
          <a:endParaRPr lang="en-US" dirty="0"/>
        </a:p>
      </dgm:t>
    </dgm:pt>
    <dgm:pt modelId="{19AD9B5F-98F5-4DF9-B0C7-80626D535F03}" type="parTrans" cxnId="{1818FA47-16E8-47C1-8A5E-67C37DFF7BA4}">
      <dgm:prSet/>
      <dgm:spPr/>
      <dgm:t>
        <a:bodyPr/>
        <a:lstStyle/>
        <a:p>
          <a:endParaRPr lang="en-US"/>
        </a:p>
      </dgm:t>
    </dgm:pt>
    <dgm:pt modelId="{C4BB7EE8-288F-4760-8082-2A6A56A14535}" type="sibTrans" cxnId="{1818FA47-16E8-47C1-8A5E-67C37DFF7BA4}">
      <dgm:prSet/>
      <dgm:spPr/>
      <dgm:t>
        <a:bodyPr/>
        <a:lstStyle/>
        <a:p>
          <a:endParaRPr lang="en-US"/>
        </a:p>
      </dgm:t>
    </dgm:pt>
    <dgm:pt modelId="{8FBEAFDB-9F25-40CA-B79A-A0EE353FD770}">
      <dgm:prSet/>
      <dgm:spPr/>
      <dgm:t>
        <a:bodyPr/>
        <a:lstStyle/>
        <a:p>
          <a:r>
            <a:rPr lang="en-US" dirty="0"/>
            <a:t>Kbps (Kilobits per second</a:t>
          </a:r>
          <a:r>
            <a:rPr lang="en-US" dirty="0">
              <a:latin typeface="Century Gothic" panose="020B0502020202020204"/>
            </a:rPr>
            <a:t>)</a:t>
          </a:r>
          <a:endParaRPr lang="en-US" dirty="0"/>
        </a:p>
      </dgm:t>
    </dgm:pt>
    <dgm:pt modelId="{9D7EE2CC-4A05-4BFA-866B-909924F5F976}" type="parTrans" cxnId="{B19641F3-0F44-4A1D-9B0E-5F8D9A85CDBA}">
      <dgm:prSet/>
      <dgm:spPr/>
      <dgm:t>
        <a:bodyPr/>
        <a:lstStyle/>
        <a:p>
          <a:endParaRPr lang="en-US"/>
        </a:p>
      </dgm:t>
    </dgm:pt>
    <dgm:pt modelId="{8E787F20-F1C5-46AB-968A-B7323538BDF8}" type="sibTrans" cxnId="{B19641F3-0F44-4A1D-9B0E-5F8D9A85CDBA}">
      <dgm:prSet/>
      <dgm:spPr/>
      <dgm:t>
        <a:bodyPr/>
        <a:lstStyle/>
        <a:p>
          <a:endParaRPr lang="en-US"/>
        </a:p>
      </dgm:t>
    </dgm:pt>
    <dgm:pt modelId="{063F06EF-7C06-491B-A2A6-C2D95D79ABE8}">
      <dgm:prSet/>
      <dgm:spPr/>
      <dgm:t>
        <a:bodyPr/>
        <a:lstStyle/>
        <a:p>
          <a:r>
            <a:rPr lang="en-US" dirty="0"/>
            <a:t>Mbps (Megabits per second</a:t>
          </a:r>
          <a:r>
            <a:rPr lang="en-US" dirty="0">
              <a:latin typeface="Century Gothic" panose="020B0502020202020204"/>
            </a:rPr>
            <a:t>)</a:t>
          </a:r>
          <a:endParaRPr lang="en-US" dirty="0"/>
        </a:p>
      </dgm:t>
    </dgm:pt>
    <dgm:pt modelId="{AFF93F2A-9D0A-4A0D-805D-502C31C5047B}" type="parTrans" cxnId="{B3C1FC53-7178-4585-9334-EC4598B534FF}">
      <dgm:prSet/>
      <dgm:spPr/>
      <dgm:t>
        <a:bodyPr/>
        <a:lstStyle/>
        <a:p>
          <a:endParaRPr lang="en-US"/>
        </a:p>
      </dgm:t>
    </dgm:pt>
    <dgm:pt modelId="{4DA2D01E-D2F2-4DB5-9A2E-D6832ECFCDEE}" type="sibTrans" cxnId="{B3C1FC53-7178-4585-9334-EC4598B534FF}">
      <dgm:prSet/>
      <dgm:spPr/>
      <dgm:t>
        <a:bodyPr/>
        <a:lstStyle/>
        <a:p>
          <a:endParaRPr lang="en-US"/>
        </a:p>
      </dgm:t>
    </dgm:pt>
    <dgm:pt modelId="{3351288B-7EA3-40E1-9CEE-134C00C8A1FE}">
      <dgm:prSet/>
      <dgm:spPr/>
      <dgm:t>
        <a:bodyPr/>
        <a:lstStyle/>
        <a:p>
          <a:r>
            <a:rPr lang="en-US" dirty="0"/>
            <a:t>Gbps (Gigabits per second</a:t>
          </a:r>
          <a:r>
            <a:rPr lang="en-US" dirty="0">
              <a:latin typeface="Century Gothic" panose="020B0502020202020204"/>
            </a:rPr>
            <a:t>)</a:t>
          </a:r>
          <a:r>
            <a:rPr lang="en-US" dirty="0"/>
            <a:t> backbone networks.</a:t>
          </a:r>
        </a:p>
      </dgm:t>
    </dgm:pt>
    <dgm:pt modelId="{6A8DB396-96D9-48DD-B10C-B1875B9D06DC}" type="parTrans" cxnId="{761BC3CC-F561-4B46-BF5B-E02C83687D8A}">
      <dgm:prSet/>
      <dgm:spPr/>
      <dgm:t>
        <a:bodyPr/>
        <a:lstStyle/>
        <a:p>
          <a:endParaRPr lang="en-US"/>
        </a:p>
      </dgm:t>
    </dgm:pt>
    <dgm:pt modelId="{82338BF1-318D-46D2-85CC-EE82B09BF3C3}" type="sibTrans" cxnId="{761BC3CC-F561-4B46-BF5B-E02C83687D8A}">
      <dgm:prSet/>
      <dgm:spPr/>
      <dgm:t>
        <a:bodyPr/>
        <a:lstStyle/>
        <a:p>
          <a:endParaRPr lang="en-US"/>
        </a:p>
      </dgm:t>
    </dgm:pt>
    <dgm:pt modelId="{5346EAE1-4339-4BB2-8788-E237E55628AB}">
      <dgm:prSet/>
      <dgm:spPr/>
      <dgm:t>
        <a:bodyPr/>
        <a:lstStyle/>
        <a:p>
          <a:r>
            <a:rPr lang="en-US" dirty="0" err="1"/>
            <a:t>Tbps</a:t>
          </a:r>
          <a:r>
            <a:rPr lang="en-US" dirty="0"/>
            <a:t> (Terabits per second</a:t>
          </a:r>
          <a:r>
            <a:rPr lang="en-US" dirty="0">
              <a:latin typeface="Century Gothic" panose="020B0502020202020204"/>
            </a:rPr>
            <a:t>)</a:t>
          </a:r>
          <a:endParaRPr lang="en-US" dirty="0"/>
        </a:p>
      </dgm:t>
    </dgm:pt>
    <dgm:pt modelId="{7AFF2483-3417-407C-89C5-E1CB088CFFA0}" type="parTrans" cxnId="{231DA725-934A-484C-8AFF-3BBF26ABA53F}">
      <dgm:prSet/>
      <dgm:spPr/>
      <dgm:t>
        <a:bodyPr/>
        <a:lstStyle/>
        <a:p>
          <a:endParaRPr lang="en-US"/>
        </a:p>
      </dgm:t>
    </dgm:pt>
    <dgm:pt modelId="{2F56E228-D336-45EA-864A-83902EC31A2A}" type="sibTrans" cxnId="{231DA725-934A-484C-8AFF-3BBF26ABA53F}">
      <dgm:prSet/>
      <dgm:spPr/>
      <dgm:t>
        <a:bodyPr/>
        <a:lstStyle/>
        <a:p>
          <a:endParaRPr lang="en-US"/>
        </a:p>
      </dgm:t>
    </dgm:pt>
    <dgm:pt modelId="{48B927D2-41D5-460A-83EB-36F0E58DF776}" type="pres">
      <dgm:prSet presAssocID="{015EE222-81E7-43C4-837B-1E2D3523EC9A}" presName="vert0" presStyleCnt="0">
        <dgm:presLayoutVars>
          <dgm:dir/>
          <dgm:animOne val="branch"/>
          <dgm:animLvl val="lvl"/>
        </dgm:presLayoutVars>
      </dgm:prSet>
      <dgm:spPr/>
    </dgm:pt>
    <dgm:pt modelId="{E3912009-B0CD-4088-A3BB-41717E4B6CB3}" type="pres">
      <dgm:prSet presAssocID="{C36DEBC2-1A6B-4C63-A7CF-06DBAFF3E2A1}" presName="thickLine" presStyleLbl="alignNode1" presStyleIdx="0" presStyleCnt="5"/>
      <dgm:spPr/>
    </dgm:pt>
    <dgm:pt modelId="{8E9A5D36-FA31-4AAE-9688-866A7BF687B2}" type="pres">
      <dgm:prSet presAssocID="{C36DEBC2-1A6B-4C63-A7CF-06DBAFF3E2A1}" presName="horz1" presStyleCnt="0"/>
      <dgm:spPr/>
    </dgm:pt>
    <dgm:pt modelId="{B413B64A-9BD7-482A-8F46-CF3837C8CAE1}" type="pres">
      <dgm:prSet presAssocID="{C36DEBC2-1A6B-4C63-A7CF-06DBAFF3E2A1}" presName="tx1" presStyleLbl="revTx" presStyleIdx="0" presStyleCnt="5"/>
      <dgm:spPr/>
    </dgm:pt>
    <dgm:pt modelId="{AD92D294-7224-4264-B898-DF2BE7A84363}" type="pres">
      <dgm:prSet presAssocID="{C36DEBC2-1A6B-4C63-A7CF-06DBAFF3E2A1}" presName="vert1" presStyleCnt="0"/>
      <dgm:spPr/>
    </dgm:pt>
    <dgm:pt modelId="{24571D2B-2C8A-4CB9-9580-542D1613175E}" type="pres">
      <dgm:prSet presAssocID="{8FBEAFDB-9F25-40CA-B79A-A0EE353FD770}" presName="thickLine" presStyleLbl="alignNode1" presStyleIdx="1" presStyleCnt="5"/>
      <dgm:spPr/>
    </dgm:pt>
    <dgm:pt modelId="{453C4927-9F52-4C04-ABE8-C359CBFD9EE2}" type="pres">
      <dgm:prSet presAssocID="{8FBEAFDB-9F25-40CA-B79A-A0EE353FD770}" presName="horz1" presStyleCnt="0"/>
      <dgm:spPr/>
    </dgm:pt>
    <dgm:pt modelId="{75019D9E-F51E-4ADE-B776-A86C32E79636}" type="pres">
      <dgm:prSet presAssocID="{8FBEAFDB-9F25-40CA-B79A-A0EE353FD770}" presName="tx1" presStyleLbl="revTx" presStyleIdx="1" presStyleCnt="5"/>
      <dgm:spPr/>
    </dgm:pt>
    <dgm:pt modelId="{34ABB6E4-22D5-4BF6-8EFB-2EF1FE16E91D}" type="pres">
      <dgm:prSet presAssocID="{8FBEAFDB-9F25-40CA-B79A-A0EE353FD770}" presName="vert1" presStyleCnt="0"/>
      <dgm:spPr/>
    </dgm:pt>
    <dgm:pt modelId="{BA2ABDEE-B241-4B73-8A5D-3B907E4EF21C}" type="pres">
      <dgm:prSet presAssocID="{063F06EF-7C06-491B-A2A6-C2D95D79ABE8}" presName="thickLine" presStyleLbl="alignNode1" presStyleIdx="2" presStyleCnt="5"/>
      <dgm:spPr/>
    </dgm:pt>
    <dgm:pt modelId="{61D9A895-B9D6-4460-B84C-8D69D465A028}" type="pres">
      <dgm:prSet presAssocID="{063F06EF-7C06-491B-A2A6-C2D95D79ABE8}" presName="horz1" presStyleCnt="0"/>
      <dgm:spPr/>
    </dgm:pt>
    <dgm:pt modelId="{CB8297A4-81E2-4287-8F4B-B1438CD58BFA}" type="pres">
      <dgm:prSet presAssocID="{063F06EF-7C06-491B-A2A6-C2D95D79ABE8}" presName="tx1" presStyleLbl="revTx" presStyleIdx="2" presStyleCnt="5"/>
      <dgm:spPr/>
    </dgm:pt>
    <dgm:pt modelId="{0905B80F-79D3-4EBD-8DE4-773B32277BC8}" type="pres">
      <dgm:prSet presAssocID="{063F06EF-7C06-491B-A2A6-C2D95D79ABE8}" presName="vert1" presStyleCnt="0"/>
      <dgm:spPr/>
    </dgm:pt>
    <dgm:pt modelId="{A5DD9B76-A276-4A55-8768-CFD0F78D5001}" type="pres">
      <dgm:prSet presAssocID="{3351288B-7EA3-40E1-9CEE-134C00C8A1FE}" presName="thickLine" presStyleLbl="alignNode1" presStyleIdx="3" presStyleCnt="5"/>
      <dgm:spPr/>
    </dgm:pt>
    <dgm:pt modelId="{1B331E3D-8AF6-4DA8-BBAE-1DB7D7CFBCA9}" type="pres">
      <dgm:prSet presAssocID="{3351288B-7EA3-40E1-9CEE-134C00C8A1FE}" presName="horz1" presStyleCnt="0"/>
      <dgm:spPr/>
    </dgm:pt>
    <dgm:pt modelId="{3A2981D8-3B78-4E3B-BE1A-98780352167A}" type="pres">
      <dgm:prSet presAssocID="{3351288B-7EA3-40E1-9CEE-134C00C8A1FE}" presName="tx1" presStyleLbl="revTx" presStyleIdx="3" presStyleCnt="5"/>
      <dgm:spPr/>
    </dgm:pt>
    <dgm:pt modelId="{BC929D02-D3C4-48C1-91A7-9DBBB843DAAB}" type="pres">
      <dgm:prSet presAssocID="{3351288B-7EA3-40E1-9CEE-134C00C8A1FE}" presName="vert1" presStyleCnt="0"/>
      <dgm:spPr/>
    </dgm:pt>
    <dgm:pt modelId="{F8C2AC84-CDCB-43F4-BAD5-B34BF08315C4}" type="pres">
      <dgm:prSet presAssocID="{5346EAE1-4339-4BB2-8788-E237E55628AB}" presName="thickLine" presStyleLbl="alignNode1" presStyleIdx="4" presStyleCnt="5"/>
      <dgm:spPr/>
    </dgm:pt>
    <dgm:pt modelId="{E103D2CB-DE2E-4005-A779-D98DA1087F39}" type="pres">
      <dgm:prSet presAssocID="{5346EAE1-4339-4BB2-8788-E237E55628AB}" presName="horz1" presStyleCnt="0"/>
      <dgm:spPr/>
    </dgm:pt>
    <dgm:pt modelId="{1BB3855A-4323-401F-9A74-E6116BC60152}" type="pres">
      <dgm:prSet presAssocID="{5346EAE1-4339-4BB2-8788-E237E55628AB}" presName="tx1" presStyleLbl="revTx" presStyleIdx="4" presStyleCnt="5"/>
      <dgm:spPr/>
    </dgm:pt>
    <dgm:pt modelId="{ACFD14B5-B3EF-4282-AF27-B5FD95D19843}" type="pres">
      <dgm:prSet presAssocID="{5346EAE1-4339-4BB2-8788-E237E55628AB}" presName="vert1" presStyleCnt="0"/>
      <dgm:spPr/>
    </dgm:pt>
  </dgm:ptLst>
  <dgm:cxnLst>
    <dgm:cxn modelId="{75CE4B05-701A-4592-A209-ECE758F55DA3}" type="presOf" srcId="{C36DEBC2-1A6B-4C63-A7CF-06DBAFF3E2A1}" destId="{B413B64A-9BD7-482A-8F46-CF3837C8CAE1}" srcOrd="0" destOrd="0" presId="urn:microsoft.com/office/officeart/2008/layout/LinedList"/>
    <dgm:cxn modelId="{809C9D1B-4691-449A-8C99-4DCBDC9E2EB8}" type="presOf" srcId="{8FBEAFDB-9F25-40CA-B79A-A0EE353FD770}" destId="{75019D9E-F51E-4ADE-B776-A86C32E79636}" srcOrd="0" destOrd="0" presId="urn:microsoft.com/office/officeart/2008/layout/LinedList"/>
    <dgm:cxn modelId="{F8CC9122-AFC4-4D61-91F3-08EC9FC3D731}" type="presOf" srcId="{5346EAE1-4339-4BB2-8788-E237E55628AB}" destId="{1BB3855A-4323-401F-9A74-E6116BC60152}" srcOrd="0" destOrd="0" presId="urn:microsoft.com/office/officeart/2008/layout/LinedList"/>
    <dgm:cxn modelId="{231DA725-934A-484C-8AFF-3BBF26ABA53F}" srcId="{015EE222-81E7-43C4-837B-1E2D3523EC9A}" destId="{5346EAE1-4339-4BB2-8788-E237E55628AB}" srcOrd="4" destOrd="0" parTransId="{7AFF2483-3417-407C-89C5-E1CB088CFFA0}" sibTransId="{2F56E228-D336-45EA-864A-83902EC31A2A}"/>
    <dgm:cxn modelId="{1818FA47-16E8-47C1-8A5E-67C37DFF7BA4}" srcId="{015EE222-81E7-43C4-837B-1E2D3523EC9A}" destId="{C36DEBC2-1A6B-4C63-A7CF-06DBAFF3E2A1}" srcOrd="0" destOrd="0" parTransId="{19AD9B5F-98F5-4DF9-B0C7-80626D535F03}" sibTransId="{C4BB7EE8-288F-4760-8082-2A6A56A14535}"/>
    <dgm:cxn modelId="{B3C1FC53-7178-4585-9334-EC4598B534FF}" srcId="{015EE222-81E7-43C4-837B-1E2D3523EC9A}" destId="{063F06EF-7C06-491B-A2A6-C2D95D79ABE8}" srcOrd="2" destOrd="0" parTransId="{AFF93F2A-9D0A-4A0D-805D-502C31C5047B}" sibTransId="{4DA2D01E-D2F2-4DB5-9A2E-D6832ECFCDEE}"/>
    <dgm:cxn modelId="{0CB3A68D-35A1-4342-BC44-71583131979D}" type="presOf" srcId="{015EE222-81E7-43C4-837B-1E2D3523EC9A}" destId="{48B927D2-41D5-460A-83EB-36F0E58DF776}" srcOrd="0" destOrd="0" presId="urn:microsoft.com/office/officeart/2008/layout/LinedList"/>
    <dgm:cxn modelId="{0D13EC9A-3E88-47F2-9E21-55992BB5B4BC}" type="presOf" srcId="{3351288B-7EA3-40E1-9CEE-134C00C8A1FE}" destId="{3A2981D8-3B78-4E3B-BE1A-98780352167A}" srcOrd="0" destOrd="0" presId="urn:microsoft.com/office/officeart/2008/layout/LinedList"/>
    <dgm:cxn modelId="{4DE2A2C6-7A4A-44F7-9302-E7AE5A6AF9AE}" type="presOf" srcId="{063F06EF-7C06-491B-A2A6-C2D95D79ABE8}" destId="{CB8297A4-81E2-4287-8F4B-B1438CD58BFA}" srcOrd="0" destOrd="0" presId="urn:microsoft.com/office/officeart/2008/layout/LinedList"/>
    <dgm:cxn modelId="{761BC3CC-F561-4B46-BF5B-E02C83687D8A}" srcId="{015EE222-81E7-43C4-837B-1E2D3523EC9A}" destId="{3351288B-7EA3-40E1-9CEE-134C00C8A1FE}" srcOrd="3" destOrd="0" parTransId="{6A8DB396-96D9-48DD-B10C-B1875B9D06DC}" sibTransId="{82338BF1-318D-46D2-85CC-EE82B09BF3C3}"/>
    <dgm:cxn modelId="{B19641F3-0F44-4A1D-9B0E-5F8D9A85CDBA}" srcId="{015EE222-81E7-43C4-837B-1E2D3523EC9A}" destId="{8FBEAFDB-9F25-40CA-B79A-A0EE353FD770}" srcOrd="1" destOrd="0" parTransId="{9D7EE2CC-4A05-4BFA-866B-909924F5F976}" sibTransId="{8E787F20-F1C5-46AB-968A-B7323538BDF8}"/>
    <dgm:cxn modelId="{721D185E-89D0-4231-AC76-17EFA25C93E5}" type="presParOf" srcId="{48B927D2-41D5-460A-83EB-36F0E58DF776}" destId="{E3912009-B0CD-4088-A3BB-41717E4B6CB3}" srcOrd="0" destOrd="0" presId="urn:microsoft.com/office/officeart/2008/layout/LinedList"/>
    <dgm:cxn modelId="{05652C87-A4BE-4A01-9A8B-14F47985220A}" type="presParOf" srcId="{48B927D2-41D5-460A-83EB-36F0E58DF776}" destId="{8E9A5D36-FA31-4AAE-9688-866A7BF687B2}" srcOrd="1" destOrd="0" presId="urn:microsoft.com/office/officeart/2008/layout/LinedList"/>
    <dgm:cxn modelId="{A755A41E-60E7-4E6E-8A07-6398188E5A27}" type="presParOf" srcId="{8E9A5D36-FA31-4AAE-9688-866A7BF687B2}" destId="{B413B64A-9BD7-482A-8F46-CF3837C8CAE1}" srcOrd="0" destOrd="0" presId="urn:microsoft.com/office/officeart/2008/layout/LinedList"/>
    <dgm:cxn modelId="{C057B610-3937-493E-92FC-5DACC8E03800}" type="presParOf" srcId="{8E9A5D36-FA31-4AAE-9688-866A7BF687B2}" destId="{AD92D294-7224-4264-B898-DF2BE7A84363}" srcOrd="1" destOrd="0" presId="urn:microsoft.com/office/officeart/2008/layout/LinedList"/>
    <dgm:cxn modelId="{BFBAE8BE-81D3-4606-820E-F5B9CC1AADC3}" type="presParOf" srcId="{48B927D2-41D5-460A-83EB-36F0E58DF776}" destId="{24571D2B-2C8A-4CB9-9580-542D1613175E}" srcOrd="2" destOrd="0" presId="urn:microsoft.com/office/officeart/2008/layout/LinedList"/>
    <dgm:cxn modelId="{960ECE33-DF34-452C-8DFC-D40DF1745873}" type="presParOf" srcId="{48B927D2-41D5-460A-83EB-36F0E58DF776}" destId="{453C4927-9F52-4C04-ABE8-C359CBFD9EE2}" srcOrd="3" destOrd="0" presId="urn:microsoft.com/office/officeart/2008/layout/LinedList"/>
    <dgm:cxn modelId="{E6F0F333-10D7-4BA5-8925-5F267515A141}" type="presParOf" srcId="{453C4927-9F52-4C04-ABE8-C359CBFD9EE2}" destId="{75019D9E-F51E-4ADE-B776-A86C32E79636}" srcOrd="0" destOrd="0" presId="urn:microsoft.com/office/officeart/2008/layout/LinedList"/>
    <dgm:cxn modelId="{20B1FA8C-0B3A-4DC2-BC8C-18BAE30BC0F3}" type="presParOf" srcId="{453C4927-9F52-4C04-ABE8-C359CBFD9EE2}" destId="{34ABB6E4-22D5-4BF6-8EFB-2EF1FE16E91D}" srcOrd="1" destOrd="0" presId="urn:microsoft.com/office/officeart/2008/layout/LinedList"/>
    <dgm:cxn modelId="{2D6F9AD1-6014-49BF-B844-FE4FAAE122AB}" type="presParOf" srcId="{48B927D2-41D5-460A-83EB-36F0E58DF776}" destId="{BA2ABDEE-B241-4B73-8A5D-3B907E4EF21C}" srcOrd="4" destOrd="0" presId="urn:microsoft.com/office/officeart/2008/layout/LinedList"/>
    <dgm:cxn modelId="{60E84262-A005-44BC-889A-F8792195D52E}" type="presParOf" srcId="{48B927D2-41D5-460A-83EB-36F0E58DF776}" destId="{61D9A895-B9D6-4460-B84C-8D69D465A028}" srcOrd="5" destOrd="0" presId="urn:microsoft.com/office/officeart/2008/layout/LinedList"/>
    <dgm:cxn modelId="{26A68C1D-817B-483B-AD3F-7EF7AB54F0E3}" type="presParOf" srcId="{61D9A895-B9D6-4460-B84C-8D69D465A028}" destId="{CB8297A4-81E2-4287-8F4B-B1438CD58BFA}" srcOrd="0" destOrd="0" presId="urn:microsoft.com/office/officeart/2008/layout/LinedList"/>
    <dgm:cxn modelId="{B0CBDCFE-9C83-4AC8-A8C3-7058548C894C}" type="presParOf" srcId="{61D9A895-B9D6-4460-B84C-8D69D465A028}" destId="{0905B80F-79D3-4EBD-8DE4-773B32277BC8}" srcOrd="1" destOrd="0" presId="urn:microsoft.com/office/officeart/2008/layout/LinedList"/>
    <dgm:cxn modelId="{8B2A9A6A-64FD-43EE-AA90-D74459F6ED6C}" type="presParOf" srcId="{48B927D2-41D5-460A-83EB-36F0E58DF776}" destId="{A5DD9B76-A276-4A55-8768-CFD0F78D5001}" srcOrd="6" destOrd="0" presId="urn:microsoft.com/office/officeart/2008/layout/LinedList"/>
    <dgm:cxn modelId="{3A058C86-2B74-4D31-AE1F-51B72C470E25}" type="presParOf" srcId="{48B927D2-41D5-460A-83EB-36F0E58DF776}" destId="{1B331E3D-8AF6-4DA8-BBAE-1DB7D7CFBCA9}" srcOrd="7" destOrd="0" presId="urn:microsoft.com/office/officeart/2008/layout/LinedList"/>
    <dgm:cxn modelId="{B0D56ABC-5E35-4DA7-B10E-3436521D5395}" type="presParOf" srcId="{1B331E3D-8AF6-4DA8-BBAE-1DB7D7CFBCA9}" destId="{3A2981D8-3B78-4E3B-BE1A-98780352167A}" srcOrd="0" destOrd="0" presId="urn:microsoft.com/office/officeart/2008/layout/LinedList"/>
    <dgm:cxn modelId="{DE80ABE6-D62D-4C07-A13F-8F6132A20C89}" type="presParOf" srcId="{1B331E3D-8AF6-4DA8-BBAE-1DB7D7CFBCA9}" destId="{BC929D02-D3C4-48C1-91A7-9DBBB843DAAB}" srcOrd="1" destOrd="0" presId="urn:microsoft.com/office/officeart/2008/layout/LinedList"/>
    <dgm:cxn modelId="{2E6C5E77-ACFB-4E62-8D13-27E218579FCE}" type="presParOf" srcId="{48B927D2-41D5-460A-83EB-36F0E58DF776}" destId="{F8C2AC84-CDCB-43F4-BAD5-B34BF08315C4}" srcOrd="8" destOrd="0" presId="urn:microsoft.com/office/officeart/2008/layout/LinedList"/>
    <dgm:cxn modelId="{1818BDAD-5695-4461-BAA8-61AA3518DB32}" type="presParOf" srcId="{48B927D2-41D5-460A-83EB-36F0E58DF776}" destId="{E103D2CB-DE2E-4005-A779-D98DA1087F39}" srcOrd="9" destOrd="0" presId="urn:microsoft.com/office/officeart/2008/layout/LinedList"/>
    <dgm:cxn modelId="{86EBD4D0-124E-4279-82CA-01E979C74138}" type="presParOf" srcId="{E103D2CB-DE2E-4005-A779-D98DA1087F39}" destId="{1BB3855A-4323-401F-9A74-E6116BC60152}" srcOrd="0" destOrd="0" presId="urn:microsoft.com/office/officeart/2008/layout/LinedList"/>
    <dgm:cxn modelId="{200A3785-A577-452D-8D84-CED79D4CC4C0}" type="presParOf" srcId="{E103D2CB-DE2E-4005-A779-D98DA1087F39}" destId="{ACFD14B5-B3EF-4282-AF27-B5FD95D1984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12009-B0CD-4088-A3BB-41717E4B6CB3}">
      <dsp:nvSpPr>
        <dsp:cNvPr id="0" name=""/>
        <dsp:cNvSpPr/>
      </dsp:nvSpPr>
      <dsp:spPr>
        <a:xfrm>
          <a:off x="0" y="640"/>
          <a:ext cx="4793456"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3B64A-9BD7-482A-8F46-CF3837C8CAE1}">
      <dsp:nvSpPr>
        <dsp:cNvPr id="0" name=""/>
        <dsp:cNvSpPr/>
      </dsp:nvSpPr>
      <dsp:spPr>
        <a:xfrm>
          <a:off x="0" y="640"/>
          <a:ext cx="4793456" cy="10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Bps (Bits per second</a:t>
          </a:r>
          <a:r>
            <a:rPr lang="en-US" sz="2600" kern="1200" dirty="0">
              <a:latin typeface="Century Gothic" panose="020B0502020202020204"/>
            </a:rPr>
            <a:t>)</a:t>
          </a:r>
          <a:endParaRPr lang="en-US" sz="2600" kern="1200" dirty="0"/>
        </a:p>
      </dsp:txBody>
      <dsp:txXfrm>
        <a:off x="0" y="640"/>
        <a:ext cx="4793456" cy="1049081"/>
      </dsp:txXfrm>
    </dsp:sp>
    <dsp:sp modelId="{24571D2B-2C8A-4CB9-9580-542D1613175E}">
      <dsp:nvSpPr>
        <dsp:cNvPr id="0" name=""/>
        <dsp:cNvSpPr/>
      </dsp:nvSpPr>
      <dsp:spPr>
        <a:xfrm>
          <a:off x="0" y="1049721"/>
          <a:ext cx="4793456" cy="0"/>
        </a:xfrm>
        <a:prstGeom prst="line">
          <a:avLst/>
        </a:prstGeom>
        <a:solidFill>
          <a:schemeClr val="accent2">
            <a:hueOff val="-4941430"/>
            <a:satOff val="225"/>
            <a:lumOff val="0"/>
            <a:alphaOff val="0"/>
          </a:schemeClr>
        </a:solidFill>
        <a:ln w="19050" cap="rnd" cmpd="sng" algn="ctr">
          <a:solidFill>
            <a:schemeClr val="accent2">
              <a:hueOff val="-4941430"/>
              <a:satOff val="225"/>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19D9E-F51E-4ADE-B776-A86C32E79636}">
      <dsp:nvSpPr>
        <dsp:cNvPr id="0" name=""/>
        <dsp:cNvSpPr/>
      </dsp:nvSpPr>
      <dsp:spPr>
        <a:xfrm>
          <a:off x="0" y="1049721"/>
          <a:ext cx="4793456" cy="10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Kbps (Kilobits per second</a:t>
          </a:r>
          <a:r>
            <a:rPr lang="en-US" sz="2600" kern="1200" dirty="0">
              <a:latin typeface="Century Gothic" panose="020B0502020202020204"/>
            </a:rPr>
            <a:t>)</a:t>
          </a:r>
          <a:endParaRPr lang="en-US" sz="2600" kern="1200" dirty="0"/>
        </a:p>
      </dsp:txBody>
      <dsp:txXfrm>
        <a:off x="0" y="1049721"/>
        <a:ext cx="4793456" cy="1049081"/>
      </dsp:txXfrm>
    </dsp:sp>
    <dsp:sp modelId="{BA2ABDEE-B241-4B73-8A5D-3B907E4EF21C}">
      <dsp:nvSpPr>
        <dsp:cNvPr id="0" name=""/>
        <dsp:cNvSpPr/>
      </dsp:nvSpPr>
      <dsp:spPr>
        <a:xfrm>
          <a:off x="0" y="2098802"/>
          <a:ext cx="4793456" cy="0"/>
        </a:xfrm>
        <a:prstGeom prst="line">
          <a:avLst/>
        </a:prstGeom>
        <a:solidFill>
          <a:schemeClr val="accent2">
            <a:hueOff val="-9882860"/>
            <a:satOff val="451"/>
            <a:lumOff val="0"/>
            <a:alphaOff val="0"/>
          </a:schemeClr>
        </a:solidFill>
        <a:ln w="19050" cap="rnd" cmpd="sng" algn="ctr">
          <a:solidFill>
            <a:schemeClr val="accent2">
              <a:hueOff val="-9882860"/>
              <a:satOff val="45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8297A4-81E2-4287-8F4B-B1438CD58BFA}">
      <dsp:nvSpPr>
        <dsp:cNvPr id="0" name=""/>
        <dsp:cNvSpPr/>
      </dsp:nvSpPr>
      <dsp:spPr>
        <a:xfrm>
          <a:off x="0" y="2098802"/>
          <a:ext cx="4793456" cy="10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Mbps (Megabits per second</a:t>
          </a:r>
          <a:r>
            <a:rPr lang="en-US" sz="2600" kern="1200" dirty="0">
              <a:latin typeface="Century Gothic" panose="020B0502020202020204"/>
            </a:rPr>
            <a:t>)</a:t>
          </a:r>
          <a:endParaRPr lang="en-US" sz="2600" kern="1200" dirty="0"/>
        </a:p>
      </dsp:txBody>
      <dsp:txXfrm>
        <a:off x="0" y="2098802"/>
        <a:ext cx="4793456" cy="1049081"/>
      </dsp:txXfrm>
    </dsp:sp>
    <dsp:sp modelId="{A5DD9B76-A276-4A55-8768-CFD0F78D5001}">
      <dsp:nvSpPr>
        <dsp:cNvPr id="0" name=""/>
        <dsp:cNvSpPr/>
      </dsp:nvSpPr>
      <dsp:spPr>
        <a:xfrm>
          <a:off x="0" y="3147884"/>
          <a:ext cx="4793456" cy="0"/>
        </a:xfrm>
        <a:prstGeom prst="line">
          <a:avLst/>
        </a:prstGeom>
        <a:solidFill>
          <a:schemeClr val="accent2">
            <a:hueOff val="-14824290"/>
            <a:satOff val="676"/>
            <a:lumOff val="0"/>
            <a:alphaOff val="0"/>
          </a:schemeClr>
        </a:solidFill>
        <a:ln w="19050" cap="rnd" cmpd="sng" algn="ctr">
          <a:solidFill>
            <a:schemeClr val="accent2">
              <a:hueOff val="-14824290"/>
              <a:satOff val="676"/>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981D8-3B78-4E3B-BE1A-98780352167A}">
      <dsp:nvSpPr>
        <dsp:cNvPr id="0" name=""/>
        <dsp:cNvSpPr/>
      </dsp:nvSpPr>
      <dsp:spPr>
        <a:xfrm>
          <a:off x="0" y="3147884"/>
          <a:ext cx="4793456" cy="10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Gbps (Gigabits per second</a:t>
          </a:r>
          <a:r>
            <a:rPr lang="en-US" sz="2600" kern="1200" dirty="0">
              <a:latin typeface="Century Gothic" panose="020B0502020202020204"/>
            </a:rPr>
            <a:t>)</a:t>
          </a:r>
          <a:r>
            <a:rPr lang="en-US" sz="2600" kern="1200" dirty="0"/>
            <a:t> backbone networks.</a:t>
          </a:r>
        </a:p>
      </dsp:txBody>
      <dsp:txXfrm>
        <a:off x="0" y="3147884"/>
        <a:ext cx="4793456" cy="1049081"/>
      </dsp:txXfrm>
    </dsp:sp>
    <dsp:sp modelId="{F8C2AC84-CDCB-43F4-BAD5-B34BF08315C4}">
      <dsp:nvSpPr>
        <dsp:cNvPr id="0" name=""/>
        <dsp:cNvSpPr/>
      </dsp:nvSpPr>
      <dsp:spPr>
        <a:xfrm>
          <a:off x="0" y="4196965"/>
          <a:ext cx="4793456" cy="0"/>
        </a:xfrm>
        <a:prstGeom prst="line">
          <a:avLst/>
        </a:prstGeom>
        <a:solidFill>
          <a:schemeClr val="accent2">
            <a:hueOff val="-19765721"/>
            <a:satOff val="901"/>
            <a:lumOff val="0"/>
            <a:alphaOff val="0"/>
          </a:schemeClr>
        </a:solidFill>
        <a:ln w="19050" cap="rnd" cmpd="sng" algn="ctr">
          <a:solidFill>
            <a:schemeClr val="accent2">
              <a:hueOff val="-19765721"/>
              <a:satOff val="9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B3855A-4323-401F-9A74-E6116BC60152}">
      <dsp:nvSpPr>
        <dsp:cNvPr id="0" name=""/>
        <dsp:cNvSpPr/>
      </dsp:nvSpPr>
      <dsp:spPr>
        <a:xfrm>
          <a:off x="0" y="4196965"/>
          <a:ext cx="4793456" cy="10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err="1"/>
            <a:t>Tbps</a:t>
          </a:r>
          <a:r>
            <a:rPr lang="en-US" sz="2600" kern="1200" dirty="0"/>
            <a:t> (Terabits per second</a:t>
          </a:r>
          <a:r>
            <a:rPr lang="en-US" sz="2600" kern="1200" dirty="0">
              <a:latin typeface="Century Gothic" panose="020B0502020202020204"/>
            </a:rPr>
            <a:t>)</a:t>
          </a:r>
          <a:endParaRPr lang="en-US" sz="2600" kern="1200" dirty="0"/>
        </a:p>
      </dsp:txBody>
      <dsp:txXfrm>
        <a:off x="0" y="4196965"/>
        <a:ext cx="4793456" cy="10490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EAF1B-7AFA-4FED-BE15-B45A2E3AC6F5}" type="datetimeFigureOut">
              <a:rPr lang="en-US" smtClean="0"/>
              <a:t>9/5/2023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540E0-A613-4087-86B8-AF1BB0E11693}" type="slidenum">
              <a:rPr lang="en-US" smtClean="0"/>
              <a:t>‹#›</a:t>
            </a:fld>
            <a:endParaRPr lang="en-US"/>
          </a:p>
        </p:txBody>
      </p:sp>
    </p:spTree>
    <p:extLst>
      <p:ext uri="{BB962C8B-B14F-4D97-AF65-F5344CB8AC3E}">
        <p14:creationId xmlns:p14="http://schemas.microsoft.com/office/powerpoint/2010/main" val="221291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010E2AE0-5C15-49BD-99C9-4FD89764F1A2}" type="slidenum">
              <a:rPr lang="en-US" altLang="en-US" sz="1200" smtClean="0"/>
              <a:pPr/>
              <a:t>1</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Extended storage devices are essential for expanding the storage capacity of computers and providing a convenient way to store and access data. Here's a detailed exploration of the mentioned extended storage devices:</a:t>
            </a:r>
          </a:p>
          <a:p>
            <a:r>
              <a:rPr lang="en-US" dirty="0"/>
              <a:t> </a:t>
            </a:r>
            <a:endParaRPr lang="en-US" dirty="0">
              <a:cs typeface="Calibri"/>
            </a:endParaRPr>
          </a:p>
          <a:p>
            <a:r>
              <a:rPr lang="en-US"/>
              <a:t>**1. Flash Drives:**</a:t>
            </a:r>
          </a:p>
          <a:p>
            <a:r>
              <a:rPr lang="en-US"/>
              <a:t>Flash drives, also known as USB drives or thumb drives, are portable storage devices that use flash memory to store data. They connect to a computer's USB port and offer a quick and easy way to transfer files between devices. Flash drives come in various storage capacities, making them ideal for carrying documents, media files, software, and more.</a:t>
            </a:r>
          </a:p>
          <a:p>
            <a:r>
              <a:rPr lang="en-US" dirty="0"/>
              <a:t> </a:t>
            </a:r>
            <a:endParaRPr lang="en-US" dirty="0">
              <a:cs typeface="Calibri"/>
            </a:endParaRPr>
          </a:p>
          <a:p>
            <a:r>
              <a:rPr lang="en-US" dirty="0"/>
              <a:t>**2. Memory Cards:**</a:t>
            </a:r>
            <a:endParaRPr lang="en-US" dirty="0">
              <a:cs typeface="Calibri"/>
            </a:endParaRPr>
          </a:p>
          <a:p>
            <a:r>
              <a:rPr lang="en-US" dirty="0"/>
              <a:t>Memory cards are small storage devices used primarily in devices like cameras, smartphones, and tablets. They offer expandable storage and are available in different formats such as SD (Secure Digital), microSD, CompactFlash, and more. Memory cards are useful for capturing photos, videos, and other media on devices with limited internal storage.</a:t>
            </a:r>
          </a:p>
          <a:p>
            <a:r>
              <a:rPr lang="en-US" dirty="0"/>
              <a:t> </a:t>
            </a:r>
            <a:endParaRPr lang="en-US" dirty="0">
              <a:cs typeface="Calibri"/>
            </a:endParaRPr>
          </a:p>
          <a:p>
            <a:r>
              <a:rPr lang="en-US" dirty="0"/>
              <a:t>**3. External Hard Drives:**</a:t>
            </a:r>
          </a:p>
          <a:p>
            <a:r>
              <a:rPr lang="en-US" dirty="0"/>
              <a:t>External hard drives are separate storage devices that connect to a computer via USB, Thunderbolt, or other interfaces. They offer large storage capacities and are commonly used for backup, data storage, and transferring large files. External hard drives can be portable or desktop models and come in various storage sizes and speeds.</a:t>
            </a:r>
          </a:p>
          <a:p>
            <a:r>
              <a:rPr lang="en-US" dirty="0"/>
              <a:t> </a:t>
            </a:r>
            <a:endParaRPr lang="en-US" dirty="0">
              <a:cs typeface="Calibri"/>
            </a:endParaRPr>
          </a:p>
          <a:p>
            <a:r>
              <a:rPr lang="en-US" dirty="0"/>
              <a:t>**4. External Optical Drives:**</a:t>
            </a:r>
          </a:p>
          <a:p>
            <a:r>
              <a:rPr lang="en-US" dirty="0"/>
              <a:t>External optical drives, such as DVD or Blu-ray drives, provide the ability to read and write optical discs. While optical media usage has declined due to digital distribution, external optical drives can still be useful for tasks like burning discs, watching movies, or accessing older software.</a:t>
            </a:r>
          </a:p>
          <a:p>
            <a:r>
              <a:rPr lang="en-US" dirty="0"/>
              <a:t> </a:t>
            </a:r>
            <a:endParaRPr lang="en-US" dirty="0">
              <a:cs typeface="Calibri"/>
            </a:endParaRPr>
          </a:p>
          <a:p>
            <a:r>
              <a:rPr lang="en-US" dirty="0"/>
              <a:t>**5. Network Attached Storage (NAS):**</a:t>
            </a:r>
          </a:p>
          <a:p>
            <a:r>
              <a:rPr lang="en-US" dirty="0"/>
              <a:t>NAS is a more advanced form of extended storage that involves dedicated network-connected devices. NAS devices consist of one or more hard drives and provide centralized storage accessible by multiple devices over a network. They are commonly used for data backup, file sharing, media streaming, and even hosting websites.</a:t>
            </a:r>
          </a:p>
          <a:p>
            <a:r>
              <a:rPr lang="en-US" dirty="0"/>
              <a:t> </a:t>
            </a:r>
            <a:endParaRPr lang="en-US" dirty="0">
              <a:cs typeface="Calibri"/>
            </a:endParaRPr>
          </a:p>
          <a:p>
            <a:r>
              <a:rPr lang="en-US" dirty="0"/>
              <a:t>These extended storage devices cater to different needs, from convenient data transfer with flash drives to the comprehensive storage solutions offered by network attached storage (NAS). The choice of device depends on factors such as the amount of data you need to store, portability requirements, connectivity options, and intended usage scenarios.</a:t>
            </a:r>
          </a:p>
        </p:txBody>
      </p:sp>
      <p:sp>
        <p:nvSpPr>
          <p:cNvPr id="4" name="Slide Number Placeholder 3"/>
          <p:cNvSpPr>
            <a:spLocks noGrp="1"/>
          </p:cNvSpPr>
          <p:nvPr>
            <p:ph type="sldNum" sz="quarter" idx="5"/>
          </p:nvPr>
        </p:nvSpPr>
        <p:spPr/>
        <p:txBody>
          <a:bodyPr/>
          <a:lstStyle/>
          <a:p>
            <a:fld id="{6D5540E0-A613-4087-86B8-AF1BB0E11693}" type="slidenum">
              <a:rPr lang="en-US" smtClean="0"/>
              <a:t>11</a:t>
            </a:fld>
            <a:endParaRPr lang="en-US"/>
          </a:p>
        </p:txBody>
      </p:sp>
    </p:spTree>
    <p:extLst>
      <p:ext uri="{BB962C8B-B14F-4D97-AF65-F5344CB8AC3E}">
        <p14:creationId xmlns:p14="http://schemas.microsoft.com/office/powerpoint/2010/main" val="3365930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Extended storage connectors play a vital role in establishing connections between computers and external storage devices, enabling data transfer and expanding storage capabilities. Here's a more detailed exploration of the mentioned extended storage connectors:</a:t>
            </a:r>
          </a:p>
          <a:p>
            <a:r>
              <a:rPr lang="en-US" dirty="0"/>
              <a:t> </a:t>
            </a:r>
            <a:endParaRPr lang="en-US" dirty="0">
              <a:cs typeface="Calibri"/>
            </a:endParaRPr>
          </a:p>
          <a:p>
            <a:r>
              <a:rPr lang="en-US" dirty="0"/>
              <a:t>**1. USB (Universal Serial Bus):**</a:t>
            </a:r>
          </a:p>
          <a:p>
            <a:r>
              <a:rPr lang="en-US" dirty="0"/>
              <a:t>USB connectors are among the most widely used and versatile connectors for extended storage devices. USB ports are found on almost every computer, making them a convenient choice for connecting devices like flash drives, external hard drives, and more. USB supports various data transfer speeds, with USB 3.0 and later versions offering faster rates for quick data transfer.</a:t>
            </a:r>
          </a:p>
          <a:p>
            <a:r>
              <a:rPr lang="en-US" dirty="0"/>
              <a:t> </a:t>
            </a:r>
            <a:endParaRPr lang="en-US" dirty="0">
              <a:cs typeface="Calibri"/>
            </a:endParaRPr>
          </a:p>
          <a:p>
            <a:r>
              <a:rPr lang="en-US" dirty="0"/>
              <a:t>**2. External Serial ATA (</a:t>
            </a:r>
            <a:r>
              <a:rPr lang="en-US" dirty="0" err="1"/>
              <a:t>eSATA</a:t>
            </a:r>
            <a:r>
              <a:rPr lang="en-US" dirty="0"/>
              <a:t>):**</a:t>
            </a:r>
          </a:p>
          <a:p>
            <a:r>
              <a:rPr lang="en-US" dirty="0" err="1"/>
              <a:t>eSATA</a:t>
            </a:r>
            <a:r>
              <a:rPr lang="en-US" dirty="0"/>
              <a:t> is an external version of the SATA (Serial ATA) interface used for connecting storage devices like external hard drives to computers. </a:t>
            </a:r>
            <a:r>
              <a:rPr lang="en-US" dirty="0" err="1"/>
              <a:t>eSATA</a:t>
            </a:r>
            <a:r>
              <a:rPr lang="en-US" dirty="0"/>
              <a:t> offers higher data transfer speeds compared to USB, making it suitable for tasks that involve transferring large files or working with high-definition media content.</a:t>
            </a:r>
          </a:p>
          <a:p>
            <a:r>
              <a:rPr lang="en-US" dirty="0"/>
              <a:t> </a:t>
            </a:r>
            <a:endParaRPr lang="en-US" dirty="0">
              <a:cs typeface="Calibri"/>
            </a:endParaRPr>
          </a:p>
          <a:p>
            <a:r>
              <a:rPr lang="en-US" dirty="0"/>
              <a:t>**3. FireWire (IEEE 1394):**</a:t>
            </a:r>
          </a:p>
          <a:p>
            <a:r>
              <a:rPr lang="en-US" dirty="0"/>
              <a:t>FireWire, also known as IEEE 1394, was once a popular connector for connecting devices like external hard drives, digital cameras, and video cameras. It provided high-speed data transfer and was commonly used in professional audio and video production. While it has been largely replaced by USB and Thunderbolt, FireWire still finds use in legacy systems and equipment.</a:t>
            </a:r>
          </a:p>
          <a:p>
            <a:r>
              <a:rPr lang="en-US" dirty="0"/>
              <a:t> </a:t>
            </a:r>
            <a:endParaRPr lang="en-US" dirty="0">
              <a:cs typeface="Calibri"/>
            </a:endParaRPr>
          </a:p>
          <a:p>
            <a:r>
              <a:rPr lang="en-US" dirty="0"/>
              <a:t>**4. Thunderbolt:**</a:t>
            </a:r>
          </a:p>
          <a:p>
            <a:r>
              <a:rPr lang="en-US" dirty="0"/>
              <a:t>Thunderbolt is a high-speed interface that combines data transfer, video output, and power delivery through a single cable. Thunderbolt connectors use the same physical interface as Mini-DisplayPort, making them versatile for connecting a range of devices. Thunderbolt offers fast data transfer rates and is particularly popular in professional and creative environments.</a:t>
            </a:r>
          </a:p>
          <a:p>
            <a:r>
              <a:rPr lang="en-US" dirty="0"/>
              <a:t> </a:t>
            </a:r>
            <a:endParaRPr lang="en-US" dirty="0">
              <a:cs typeface="Calibri"/>
            </a:endParaRPr>
          </a:p>
          <a:p>
            <a:r>
              <a:rPr lang="en-US" dirty="0"/>
              <a:t>Each of these connectors offers distinct advantages and is suited to different use cases. USB is versatile and universally compatible, </a:t>
            </a:r>
            <a:r>
              <a:rPr lang="en-US" dirty="0" err="1"/>
              <a:t>eSATA</a:t>
            </a:r>
            <a:r>
              <a:rPr lang="en-US" dirty="0"/>
              <a:t> provides high-speed data transfer for storage devices, FireWire is used in legacy systems, and Thunderbolt offers exceptional speed and versatility for various devices, including external storage solutions. The choice of connector depends on factors such as data transfer requirements, device compatibility, and the intended usage scenario.</a:t>
            </a:r>
          </a:p>
        </p:txBody>
      </p:sp>
      <p:sp>
        <p:nvSpPr>
          <p:cNvPr id="4" name="Slide Number Placeholder 3"/>
          <p:cNvSpPr>
            <a:spLocks noGrp="1"/>
          </p:cNvSpPr>
          <p:nvPr>
            <p:ph type="sldNum" sz="quarter" idx="5"/>
          </p:nvPr>
        </p:nvSpPr>
        <p:spPr/>
        <p:txBody>
          <a:bodyPr/>
          <a:lstStyle/>
          <a:p>
            <a:fld id="{6D5540E0-A613-4087-86B8-AF1BB0E11693}" type="slidenum">
              <a:rPr lang="en-US" smtClean="0"/>
              <a:t>12</a:t>
            </a:fld>
            <a:endParaRPr lang="en-US"/>
          </a:p>
        </p:txBody>
      </p:sp>
    </p:spTree>
    <p:extLst>
      <p:ext uri="{BB962C8B-B14F-4D97-AF65-F5344CB8AC3E}">
        <p14:creationId xmlns:p14="http://schemas.microsoft.com/office/powerpoint/2010/main" val="149215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Communication connectors are essential components for establishing connections between devices and networks, enabling data transmission and communication. Here's a more detailed exploration of the mentioned communication connectors:</a:t>
            </a:r>
          </a:p>
          <a:p>
            <a:r>
              <a:rPr lang="en-US" dirty="0"/>
              <a:t> </a:t>
            </a:r>
            <a:endParaRPr lang="en-US" dirty="0">
              <a:cs typeface="Calibri"/>
            </a:endParaRPr>
          </a:p>
          <a:p>
            <a:r>
              <a:rPr lang="en-US" dirty="0"/>
              <a:t>**1. Network Connectors (RJ-45):**</a:t>
            </a:r>
            <a:endParaRPr lang="en-US" dirty="0">
              <a:cs typeface="Calibri"/>
            </a:endParaRPr>
          </a:p>
          <a:p>
            <a:r>
              <a:rPr lang="en-US" dirty="0"/>
              <a:t>RJ-45 connectors are commonly used for networking purposes, specifically for Ethernet connections. They are used to establish wired connections between computers, routers, switches, and other networking equipment. RJ-45 connectors are associated with various Ethernet standards, such as Cat 5e, Cat 6, and Cat 6a, which determine the speed and quality of the network connection. These connectors are crucial for creating local area networks (LANs) and connecting devices to the internet.</a:t>
            </a:r>
            <a:endParaRPr lang="en-US" dirty="0">
              <a:cs typeface="Calibri"/>
            </a:endParaRPr>
          </a:p>
          <a:p>
            <a:r>
              <a:rPr lang="en-US" dirty="0"/>
              <a:t> </a:t>
            </a:r>
            <a:endParaRPr lang="en-US" dirty="0">
              <a:cs typeface="Calibri"/>
            </a:endParaRPr>
          </a:p>
          <a:p>
            <a:r>
              <a:rPr lang="en-US" dirty="0"/>
              <a:t>**2. Telephone Connectors (RJ-11):**</a:t>
            </a:r>
            <a:endParaRPr lang="en-US" dirty="0">
              <a:cs typeface="Calibri"/>
            </a:endParaRPr>
          </a:p>
          <a:p>
            <a:r>
              <a:rPr lang="en-US" dirty="0"/>
              <a:t>RJ-11 connectors are used for telephone connections. They are commonly associated with landline telephones and fax machines. RJ-11 connectors support analog signals and are used to connect devices to a telephone line for voice communication. These connectors are recognizable by their small size and four or six contacts.</a:t>
            </a:r>
            <a:endParaRPr lang="en-US" dirty="0">
              <a:cs typeface="Calibri"/>
            </a:endParaRPr>
          </a:p>
          <a:p>
            <a:r>
              <a:rPr lang="en-US" dirty="0"/>
              <a:t> </a:t>
            </a:r>
            <a:endParaRPr lang="en-US" dirty="0">
              <a:cs typeface="Calibri"/>
            </a:endParaRPr>
          </a:p>
          <a:p>
            <a:r>
              <a:rPr lang="en-US" dirty="0"/>
              <a:t>Both RJ-45 and RJ-11 connectors have standardized pinouts and are widely used in homes and businesses for communication purposes. RJ-45 connectors are essential for creating wired computer networks, while RJ-11 connectors are primarily used for traditional telephone connections. The choice of connector depends on the communication requirements and the specific devices being connected.</a:t>
            </a:r>
            <a:endParaRPr lang="en-US" dirty="0">
              <a:cs typeface="Calibri"/>
            </a:endParaRPr>
          </a:p>
          <a:p>
            <a:endParaRPr lang="en-US" dirty="0">
              <a:cs typeface="Calibri"/>
            </a:endParaRPr>
          </a:p>
          <a:p>
            <a:endParaRPr lang="en-US" dirty="0">
              <a:cs typeface="Calibri"/>
            </a:endParaRPr>
          </a:p>
          <a:p>
            <a:r>
              <a:rPr lang="en-US"/>
              <a:t>Analog and digital are two fundamental methods of representing and transmitting information. Here's a detailed comparison of analog and digital:</a:t>
            </a:r>
          </a:p>
          <a:p>
            <a:r>
              <a:rPr lang="en-US" dirty="0"/>
              <a:t> </a:t>
            </a:r>
            <a:endParaRPr lang="en-US" dirty="0">
              <a:cs typeface="Calibri"/>
            </a:endParaRPr>
          </a:p>
          <a:p>
            <a:r>
              <a:rPr lang="en-US"/>
              <a:t>**Analog:**</a:t>
            </a:r>
          </a:p>
          <a:p>
            <a:r>
              <a:rPr lang="en-US"/>
              <a:t>Analog signals are continuous and represent information as varying physical quantities. In the context of sound, for example, analog signals represent sound waves as a continuous stream of voltage levels. Key characteristics of analog include:</a:t>
            </a:r>
          </a:p>
          <a:p>
            <a:r>
              <a:rPr lang="en-US" dirty="0"/>
              <a:t> </a:t>
            </a:r>
            <a:endParaRPr lang="en-US" dirty="0">
              <a:cs typeface="Calibri"/>
            </a:endParaRPr>
          </a:p>
          <a:p>
            <a:r>
              <a:rPr lang="en-US"/>
              <a:t>1. **Continuous Nature:** Analog signals are continuous and can take on an infinite number of values within a given range.</a:t>
            </a:r>
          </a:p>
          <a:p>
            <a:r>
              <a:rPr lang="en-US"/>
              <a:t>2. **Smooth Transitions:** Analog signals provide smooth transitions between values, allowing for a theoretically infinite level of detail.</a:t>
            </a:r>
          </a:p>
          <a:p>
            <a:r>
              <a:rPr lang="en-US"/>
              <a:t>3. **Susceptibility to Interference:** Analog signals can be susceptible to interference and noise, which may degrade signal quality.</a:t>
            </a:r>
          </a:p>
          <a:p>
            <a:r>
              <a:rPr lang="en-US"/>
              <a:t>4. **Complexity:** Analog signal processing can be complex, especially when dealing with high-resolution or intricate signals.</a:t>
            </a:r>
          </a:p>
          <a:p>
            <a:r>
              <a:rPr lang="en-US" dirty="0"/>
              <a:t> </a:t>
            </a:r>
            <a:endParaRPr lang="en-US" dirty="0">
              <a:cs typeface="Calibri"/>
            </a:endParaRPr>
          </a:p>
          <a:p>
            <a:r>
              <a:rPr lang="en-US"/>
              <a:t>Examples of analog devices include traditional landline telephones, vinyl records, and analog radios.</a:t>
            </a:r>
          </a:p>
          <a:p>
            <a:r>
              <a:rPr lang="en-US" dirty="0"/>
              <a:t> </a:t>
            </a:r>
            <a:endParaRPr lang="en-US" dirty="0">
              <a:cs typeface="Calibri"/>
            </a:endParaRPr>
          </a:p>
          <a:p>
            <a:r>
              <a:rPr lang="en-US"/>
              <a:t>**Digital:**</a:t>
            </a:r>
          </a:p>
          <a:p>
            <a:r>
              <a:rPr lang="en-US"/>
              <a:t>Digital signals, on the other hand, represent information as discrete values, typically using binary code (0s and 1s). Digital signals are processed and transmitted using digital electronics. Key characteristics of digital include:</a:t>
            </a:r>
          </a:p>
          <a:p>
            <a:r>
              <a:rPr lang="en-US" dirty="0"/>
              <a:t> </a:t>
            </a:r>
            <a:endParaRPr lang="en-US" dirty="0">
              <a:cs typeface="Calibri"/>
            </a:endParaRPr>
          </a:p>
          <a:p>
            <a:r>
              <a:rPr lang="en-US"/>
              <a:t>1. **Discrete Values:** Digital signals have discrete values and are quantized into a finite number of levels.</a:t>
            </a:r>
          </a:p>
          <a:p>
            <a:r>
              <a:rPr lang="en-US"/>
              <a:t>2. **Error Correction:** Digital signals are more resistant to noise and interference, and error correction techniques can be applied to ensure accurate data transmission.</a:t>
            </a:r>
          </a:p>
          <a:p>
            <a:r>
              <a:rPr lang="en-US"/>
              <a:t>3. **Easy Reproduction:** Digital signals can be reproduced exactly, making them highly reliable for storage and transmission.</a:t>
            </a:r>
          </a:p>
          <a:p>
            <a:r>
              <a:rPr lang="en-US" dirty="0"/>
              <a:t>4. **Less Susceptible to Quality Loss:** Digital signals do not degrade with distance or time as much as analog signals.</a:t>
            </a:r>
          </a:p>
          <a:p>
            <a:r>
              <a:rPr lang="en-US" dirty="0"/>
              <a:t>5. **Digital Processing:** Digital signals allow for efficient processing, manipulation, and storage using computers and digital devices.</a:t>
            </a:r>
          </a:p>
          <a:p>
            <a:r>
              <a:rPr lang="en-US" dirty="0"/>
              <a:t> </a:t>
            </a:r>
            <a:endParaRPr lang="en-US" dirty="0">
              <a:cs typeface="Calibri"/>
            </a:endParaRPr>
          </a:p>
          <a:p>
            <a:r>
              <a:rPr lang="en-US" dirty="0"/>
              <a:t>Examples of digital devices include digital cameras, smartphones, CDs, and digital TVs.</a:t>
            </a:r>
          </a:p>
          <a:p>
            <a:r>
              <a:rPr lang="en-US" dirty="0"/>
              <a:t> </a:t>
            </a:r>
            <a:endParaRPr lang="en-US" dirty="0">
              <a:cs typeface="Calibri"/>
            </a:endParaRPr>
          </a:p>
          <a:p>
            <a:r>
              <a:rPr lang="en-US" dirty="0"/>
              <a:t>**Choosing Between Analog and Digital:**</a:t>
            </a:r>
          </a:p>
          <a:p>
            <a:r>
              <a:rPr lang="en-US" dirty="0"/>
              <a:t>The choice between analog and digital depends on factors such as the nature of the data, the purpose of communication, and the technology being used. While analog signals can be more natural for certain types of data, digital signals offer advantages in terms of accuracy, reliability, and efficient processing. The shift toward digital technology has led to significant advancements in communication, data storage, and multimedia experiences.</a:t>
            </a:r>
          </a:p>
        </p:txBody>
      </p:sp>
      <p:sp>
        <p:nvSpPr>
          <p:cNvPr id="4" name="Slide Number Placeholder 3"/>
          <p:cNvSpPr>
            <a:spLocks noGrp="1"/>
          </p:cNvSpPr>
          <p:nvPr>
            <p:ph type="sldNum" sz="quarter" idx="5"/>
          </p:nvPr>
        </p:nvSpPr>
        <p:spPr/>
        <p:txBody>
          <a:bodyPr/>
          <a:lstStyle/>
          <a:p>
            <a:fld id="{6D5540E0-A613-4087-86B8-AF1BB0E11693}" type="slidenum">
              <a:rPr lang="en-US" smtClean="0"/>
              <a:t>13</a:t>
            </a:fld>
            <a:endParaRPr lang="en-US"/>
          </a:p>
        </p:txBody>
      </p:sp>
    </p:spTree>
    <p:extLst>
      <p:ext uri="{BB962C8B-B14F-4D97-AF65-F5344CB8AC3E}">
        <p14:creationId xmlns:p14="http://schemas.microsoft.com/office/powerpoint/2010/main" val="1788950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Primary input devices are essential components that allow users to interact with computers by providing input to control and manipulate the system. Here's a more detailed exploration of the mentioned primary input devices:</a:t>
            </a:r>
          </a:p>
          <a:p>
            <a:r>
              <a:rPr lang="en-US" dirty="0"/>
              <a:t> </a:t>
            </a:r>
            <a:endParaRPr lang="en-US" dirty="0">
              <a:cs typeface="Calibri"/>
            </a:endParaRPr>
          </a:p>
          <a:p>
            <a:r>
              <a:rPr lang="en-US"/>
              <a:t>**1. Keyboard:**</a:t>
            </a:r>
          </a:p>
          <a:p>
            <a:r>
              <a:rPr lang="en-US"/>
              <a:t>The keyboard is a primary input device that enables users to enter text, numbers, and commands into a computer. It consists of a set of keys representing letters, numbers, symbols, and function keys. Keyboards come in various layouts and designs, such as QWERTY, AZERTY, and Dvorak, and they are integral for tasks ranging from word processing to coding.</a:t>
            </a:r>
          </a:p>
          <a:p>
            <a:r>
              <a:rPr lang="en-US" dirty="0"/>
              <a:t> </a:t>
            </a:r>
            <a:endParaRPr lang="en-US" dirty="0">
              <a:cs typeface="Calibri"/>
            </a:endParaRPr>
          </a:p>
          <a:p>
            <a:r>
              <a:rPr lang="en-US"/>
              <a:t>**2. Pointing Devices:**</a:t>
            </a:r>
          </a:p>
          <a:p>
            <a:r>
              <a:rPr lang="en-US"/>
              <a:t>Pointing devices are used to move a cursor or pointer on the screen and interact with graphical user interfaces. They include:</a:t>
            </a:r>
          </a:p>
          <a:p>
            <a:r>
              <a:rPr lang="en-US" dirty="0"/>
              <a:t> </a:t>
            </a:r>
            <a:endParaRPr lang="en-US" dirty="0">
              <a:cs typeface="Calibri"/>
            </a:endParaRPr>
          </a:p>
          <a:p>
            <a:r>
              <a:rPr lang="en-US"/>
              <a:t>- **Mouse:** A mouse is a hand-held device that allows users to move the cursor by sliding it across a surface. It typically has buttons for left-clicking, right-clicking, and scrolling.</a:t>
            </a:r>
          </a:p>
          <a:p>
            <a:r>
              <a:rPr lang="en-US"/>
              <a:t>- **Touchpad:** A touchpad is a built-in pointing device found on laptops. Users move their fingers across the touchpad to control the cursor, and tapping or clicking on the pad simulates mouse clicks.</a:t>
            </a:r>
          </a:p>
          <a:p>
            <a:r>
              <a:rPr lang="en-US" dirty="0"/>
              <a:t>- **Joystick:** Joysticks are primarily used for gaming and flight simulation. They provide precise control over movement and direction.</a:t>
            </a:r>
            <a:endParaRPr lang="en-US" dirty="0">
              <a:cs typeface="Calibri"/>
            </a:endParaRPr>
          </a:p>
          <a:p>
            <a:r>
              <a:rPr lang="en-US" dirty="0"/>
              <a:t>- **Stylus Pen:** Stylus pens are used on touchscreens, particularly on devices like tablets and smartphones. They offer a more precise way to interact with touch-sensitive displays, ideal for drawing and handwriting.</a:t>
            </a:r>
            <a:endParaRPr lang="en-US" dirty="0">
              <a:cs typeface="Calibri"/>
            </a:endParaRPr>
          </a:p>
          <a:p>
            <a:r>
              <a:rPr lang="en-US" dirty="0"/>
              <a:t>- **Trackball:** A trackball is a stationary pointing device that allows users to control the cursor by rotating a ball with their fingers. It's an alternative to the mouse.</a:t>
            </a:r>
            <a:endParaRPr lang="en-US" dirty="0">
              <a:cs typeface="Calibri"/>
            </a:endParaRPr>
          </a:p>
          <a:p>
            <a:r>
              <a:rPr lang="en-US" dirty="0"/>
              <a:t> </a:t>
            </a:r>
            <a:endParaRPr lang="en-US" dirty="0">
              <a:cs typeface="Calibri"/>
            </a:endParaRPr>
          </a:p>
          <a:p>
            <a:r>
              <a:rPr lang="en-US" dirty="0"/>
              <a:t>Each of these primary input devices serves a specific purpose and caters to different types of tasks and preferences. They provide users with various options for interacting with computers and software in ways that are most comfortable and efficient for them.</a:t>
            </a:r>
          </a:p>
        </p:txBody>
      </p:sp>
      <p:sp>
        <p:nvSpPr>
          <p:cNvPr id="4" name="Slide Number Placeholder 3"/>
          <p:cNvSpPr>
            <a:spLocks noGrp="1"/>
          </p:cNvSpPr>
          <p:nvPr>
            <p:ph type="sldNum" sz="quarter" idx="5"/>
          </p:nvPr>
        </p:nvSpPr>
        <p:spPr/>
        <p:txBody>
          <a:bodyPr/>
          <a:lstStyle/>
          <a:p>
            <a:fld id="{6D5540E0-A613-4087-86B8-AF1BB0E11693}" type="slidenum">
              <a:rPr lang="en-US" smtClean="0"/>
              <a:t>14</a:t>
            </a:fld>
            <a:endParaRPr lang="en-US"/>
          </a:p>
        </p:txBody>
      </p:sp>
    </p:spTree>
    <p:extLst>
      <p:ext uri="{BB962C8B-B14F-4D97-AF65-F5344CB8AC3E}">
        <p14:creationId xmlns:p14="http://schemas.microsoft.com/office/powerpoint/2010/main" val="2559320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Printer technologies have evolved to offer various methods of producing hard copies of digital documents and images. Here's a more detailed exploration of the mentioned printer technologies:</a:t>
            </a:r>
          </a:p>
          <a:p>
            <a:r>
              <a:rPr lang="en-US" dirty="0"/>
              <a:t> </a:t>
            </a:r>
            <a:endParaRPr lang="en-US" dirty="0">
              <a:cs typeface="Calibri"/>
            </a:endParaRPr>
          </a:p>
          <a:p>
            <a:r>
              <a:rPr lang="en-US" dirty="0"/>
              <a:t>**1. Inkjet Printers:**</a:t>
            </a:r>
            <a:endParaRPr lang="en-US" dirty="0">
              <a:cs typeface="Calibri"/>
            </a:endParaRPr>
          </a:p>
          <a:p>
            <a:r>
              <a:rPr lang="en-US" dirty="0"/>
              <a:t>Inkjet printers create images by spraying tiny droplets of ink onto paper. They are versatile and capable of producing high-quality color prints. Inkjet printers are popular for home and small office use due to their affordability, ability to produce photo-quality prints, and compact size. They are suitable for tasks such as printing documents, photos, and graphics.</a:t>
            </a:r>
          </a:p>
          <a:p>
            <a:r>
              <a:rPr lang="en-US" dirty="0"/>
              <a:t> </a:t>
            </a:r>
            <a:endParaRPr lang="en-US" dirty="0">
              <a:cs typeface="Calibri"/>
            </a:endParaRPr>
          </a:p>
          <a:p>
            <a:r>
              <a:rPr lang="en-US" dirty="0"/>
              <a:t>**2. Laser Printers:**</a:t>
            </a:r>
            <a:endParaRPr lang="en-US" dirty="0">
              <a:cs typeface="Calibri"/>
            </a:endParaRPr>
          </a:p>
          <a:p>
            <a:r>
              <a:rPr lang="en-US" dirty="0"/>
              <a:t>Laser printers use a laser beam to create an electrostatic image on a photosensitive drum. The drum then attracts toner particles, which are transferred onto paper and fused using heat. Laser printers are known for their fast print speeds, sharp text output, and efficient performance. They are commonly used in business environments for printing large volumes of documents.</a:t>
            </a:r>
          </a:p>
          <a:p>
            <a:r>
              <a:rPr lang="en-US" dirty="0"/>
              <a:t> </a:t>
            </a:r>
            <a:endParaRPr lang="en-US" dirty="0">
              <a:cs typeface="Calibri"/>
            </a:endParaRPr>
          </a:p>
          <a:p>
            <a:r>
              <a:rPr lang="en-US" dirty="0"/>
              <a:t>**3. Multifunctional or All-in-One Printers:**</a:t>
            </a:r>
          </a:p>
          <a:p>
            <a:r>
              <a:rPr lang="en-US" dirty="0"/>
              <a:t>Multifunctional or all-in-one (AIO) printers combine multiple functionalities in a single device. They typically include printing, scanning, copying, and sometimes faxing capabilities. AIO printers offer convenience and space savings by consolidating various tasks into a single machine. They are suitable for both home and office environments.</a:t>
            </a:r>
          </a:p>
          <a:p>
            <a:r>
              <a:rPr lang="en-US" dirty="0"/>
              <a:t> </a:t>
            </a:r>
            <a:endParaRPr lang="en-US" dirty="0">
              <a:cs typeface="Calibri"/>
            </a:endParaRPr>
          </a:p>
          <a:p>
            <a:r>
              <a:rPr lang="en-US" dirty="0"/>
              <a:t>**4. Fax Services:**</a:t>
            </a:r>
          </a:p>
          <a:p>
            <a:r>
              <a:rPr lang="en-US" dirty="0"/>
              <a:t>Some printers include integrated fax capabilities, allowing users to send and receive fax messages directly from the printer. While faxing has become less common due to digital communication methods, certain industries and offices may still require fax functionality.</a:t>
            </a:r>
          </a:p>
          <a:p>
            <a:r>
              <a:rPr lang="en-US" dirty="0"/>
              <a:t> </a:t>
            </a:r>
            <a:endParaRPr lang="en-US" dirty="0">
              <a:cs typeface="Calibri"/>
            </a:endParaRPr>
          </a:p>
          <a:p>
            <a:r>
              <a:rPr lang="en-US" dirty="0"/>
              <a:t>**5. Input &amp; Output Device:**</a:t>
            </a:r>
          </a:p>
          <a:p>
            <a:r>
              <a:rPr lang="en-US" dirty="0"/>
              <a:t>Printers are considered both input and output devices. They receive digital data from a computer (input) and produce physical hard copies (output). This dual functionality allows users to interact with both digital and physical formats.</a:t>
            </a:r>
          </a:p>
          <a:p>
            <a:r>
              <a:rPr lang="en-US" dirty="0"/>
              <a:t> </a:t>
            </a:r>
            <a:endParaRPr lang="en-US" dirty="0">
              <a:cs typeface="Calibri"/>
            </a:endParaRPr>
          </a:p>
          <a:p>
            <a:r>
              <a:rPr lang="en-US" dirty="0"/>
              <a:t>Printer technologies continue to advance, offering improved print quality, speed, connectivity options, and energy efficiency. The choice of printer technology depends on factors such as the intended use, budget, print volume, and specific features required.</a:t>
            </a:r>
          </a:p>
        </p:txBody>
      </p:sp>
      <p:sp>
        <p:nvSpPr>
          <p:cNvPr id="4" name="Slide Number Placeholder 3"/>
          <p:cNvSpPr>
            <a:spLocks noGrp="1"/>
          </p:cNvSpPr>
          <p:nvPr>
            <p:ph type="sldNum" sz="quarter" idx="5"/>
          </p:nvPr>
        </p:nvSpPr>
        <p:spPr/>
        <p:txBody>
          <a:bodyPr/>
          <a:lstStyle/>
          <a:p>
            <a:fld id="{6D5540E0-A613-4087-86B8-AF1BB0E11693}" type="slidenum">
              <a:rPr lang="en-US" smtClean="0"/>
              <a:t>15</a:t>
            </a:fld>
            <a:endParaRPr lang="en-US"/>
          </a:p>
        </p:txBody>
      </p:sp>
    </p:spTree>
    <p:extLst>
      <p:ext uri="{BB962C8B-B14F-4D97-AF65-F5344CB8AC3E}">
        <p14:creationId xmlns:p14="http://schemas.microsoft.com/office/powerpoint/2010/main" val="2162203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Printer connections are vital for linking printers to computers or networks, facilitating the transfer of data for printing. Here's a more detailed exploration of the mentioned printer connection methods:</a:t>
            </a:r>
          </a:p>
          <a:p>
            <a:r>
              <a:rPr lang="en-US" dirty="0"/>
              <a:t> </a:t>
            </a:r>
            <a:endParaRPr lang="en-US" dirty="0">
              <a:cs typeface="Calibri"/>
            </a:endParaRPr>
          </a:p>
          <a:p>
            <a:r>
              <a:rPr lang="en-US"/>
              <a:t>**1. Serial Connection:**</a:t>
            </a:r>
          </a:p>
          <a:p>
            <a:r>
              <a:rPr lang="en-US" dirty="0"/>
              <a:t>In serial transmission, data bits are sent sequentially, one after the other. This method is often used for connecting devices that are relatively far apart and require simple communication. Each bit is transmitted at a clock pulse, with a start and stop bit framing a data byte. Serial connections are slower compared to parallel connections but are suitable for longer distances.</a:t>
            </a:r>
          </a:p>
          <a:p>
            <a:r>
              <a:rPr lang="en-US" dirty="0"/>
              <a:t> </a:t>
            </a:r>
            <a:endParaRPr lang="en-US" dirty="0">
              <a:cs typeface="Calibri"/>
            </a:endParaRPr>
          </a:p>
          <a:p>
            <a:r>
              <a:rPr lang="en-US" dirty="0"/>
              <a:t>**2. Parallel Connection:**</a:t>
            </a:r>
            <a:endParaRPr lang="en-US" dirty="0">
              <a:cs typeface="Calibri"/>
            </a:endParaRPr>
          </a:p>
          <a:p>
            <a:r>
              <a:rPr lang="en-US" dirty="0"/>
              <a:t>Parallel transmission involves sending multiple bits simultaneously over separate channels or wires. This method is faster than serial transmission for transferring data but is typically limited to short distances due to potential signal degradation. Parallel connections were more common in the past for connecting printers, but they have become less prevalent with the emergence of other connection types.</a:t>
            </a:r>
          </a:p>
          <a:p>
            <a:r>
              <a:rPr lang="en-US" dirty="0"/>
              <a:t> </a:t>
            </a:r>
            <a:endParaRPr lang="en-US" dirty="0">
              <a:cs typeface="Calibri"/>
            </a:endParaRPr>
          </a:p>
          <a:p>
            <a:r>
              <a:rPr lang="en-US" dirty="0"/>
              <a:t>**3. USB (Universal Serial Bus):**</a:t>
            </a:r>
          </a:p>
          <a:p>
            <a:r>
              <a:rPr lang="en-US" dirty="0"/>
              <a:t>USB is a widely used standard for connecting various devices, including printers, to computers. USB offers multiple benefits, such as high data transfer rates, plug-and-play functionality, and the ability to provide power to connected devices. USB printers are common in home and office environments due to their ease of use and compatibility.</a:t>
            </a:r>
          </a:p>
          <a:p>
            <a:r>
              <a:rPr lang="en-US" dirty="0"/>
              <a:t> </a:t>
            </a:r>
            <a:endParaRPr lang="en-US" dirty="0">
              <a:cs typeface="Calibri"/>
            </a:endParaRPr>
          </a:p>
          <a:p>
            <a:r>
              <a:rPr lang="en-US" dirty="0"/>
              <a:t>**4. Network Connection:**</a:t>
            </a:r>
          </a:p>
          <a:p>
            <a:r>
              <a:rPr lang="en-US" dirty="0"/>
              <a:t>Network-based printer connections utilize a network, often through Wi-Fi, to enable multiple devices to access and print documents on the same printer. This method is particularly useful in office environments where multiple users need access to a shared printer. Network printers can be conveniently placed in central locations, making them accessible to all authorized users.</a:t>
            </a:r>
          </a:p>
          <a:p>
            <a:r>
              <a:rPr lang="en-US" dirty="0"/>
              <a:t> </a:t>
            </a:r>
            <a:endParaRPr lang="en-US" dirty="0">
              <a:cs typeface="Calibri"/>
            </a:endParaRPr>
          </a:p>
          <a:p>
            <a:r>
              <a:rPr lang="en-US" dirty="0"/>
              <a:t>Each printer connection method has its advantages and limitations, and the choice depends on factors such as the printer's location, the number of devices that need to connect, the required data transfer speeds, and the available infrastructure. As technology evolves, USB and network connections have become more common due to their convenience, speed, and ability to support a range of devices.</a:t>
            </a:r>
          </a:p>
        </p:txBody>
      </p:sp>
      <p:sp>
        <p:nvSpPr>
          <p:cNvPr id="4" name="Slide Number Placeholder 3"/>
          <p:cNvSpPr>
            <a:spLocks noGrp="1"/>
          </p:cNvSpPr>
          <p:nvPr>
            <p:ph type="sldNum" sz="quarter" idx="5"/>
          </p:nvPr>
        </p:nvSpPr>
        <p:spPr/>
        <p:txBody>
          <a:bodyPr/>
          <a:lstStyle/>
          <a:p>
            <a:fld id="{6D5540E0-A613-4087-86B8-AF1BB0E11693}" type="slidenum">
              <a:rPr lang="en-US" smtClean="0"/>
              <a:t>16</a:t>
            </a:fld>
            <a:endParaRPr lang="en-US"/>
          </a:p>
        </p:txBody>
      </p:sp>
    </p:spTree>
    <p:extLst>
      <p:ext uri="{BB962C8B-B14F-4D97-AF65-F5344CB8AC3E}">
        <p14:creationId xmlns:p14="http://schemas.microsoft.com/office/powerpoint/2010/main" val="160823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Installing internal devices in a computer requires careful steps to ensure proper installation and avoid any damage to components. Here's a more detailed breakdown of the process:</a:t>
            </a:r>
          </a:p>
          <a:p>
            <a:r>
              <a:rPr lang="en-US" dirty="0"/>
              <a:t> </a:t>
            </a:r>
            <a:endParaRPr lang="en-US" dirty="0">
              <a:cs typeface="Calibri"/>
            </a:endParaRPr>
          </a:p>
          <a:p>
            <a:r>
              <a:rPr lang="en-US"/>
              <a:t>**1. Power Off the Computer:**</a:t>
            </a:r>
          </a:p>
          <a:p>
            <a:r>
              <a:rPr lang="en-US" dirty="0"/>
              <a:t>Before beginning any installation, make sure the computer is completely powered off. This prevents electrical shocks and ensures the safety of both the components and the installer.</a:t>
            </a:r>
          </a:p>
          <a:p>
            <a:r>
              <a:rPr lang="en-US" dirty="0"/>
              <a:t> </a:t>
            </a:r>
            <a:endParaRPr lang="en-US" dirty="0">
              <a:cs typeface="Calibri"/>
            </a:endParaRPr>
          </a:p>
          <a:p>
            <a:r>
              <a:rPr lang="en-US" dirty="0"/>
              <a:t>**2. Leave It Plugged In (Optional):**</a:t>
            </a:r>
          </a:p>
          <a:p>
            <a:r>
              <a:rPr lang="en-US" dirty="0"/>
              <a:t>It's generally safe to leave the computer plugged into a power outlet while installing internal components, as long as the power switch is turned off and the power cable is unplugged from the power supply unit.</a:t>
            </a:r>
          </a:p>
          <a:p>
            <a:r>
              <a:rPr lang="en-US" dirty="0"/>
              <a:t> </a:t>
            </a:r>
            <a:endParaRPr lang="en-US" dirty="0">
              <a:cs typeface="Calibri"/>
            </a:endParaRPr>
          </a:p>
          <a:p>
            <a:r>
              <a:rPr lang="en-US" dirty="0"/>
              <a:t>**3. Remove the Old Component:**</a:t>
            </a:r>
          </a:p>
          <a:p>
            <a:r>
              <a:rPr lang="en-US" dirty="0"/>
              <a:t>If you are replacing an existing component (e.g., upgrading a graphics card), carefully remove the old component from its slot or connection. Make sure to disconnect any power cables, data cables, and screws holding the component in place.</a:t>
            </a:r>
          </a:p>
          <a:p>
            <a:r>
              <a:rPr lang="en-US" dirty="0"/>
              <a:t> </a:t>
            </a:r>
            <a:endParaRPr lang="en-US" dirty="0">
              <a:cs typeface="Calibri"/>
            </a:endParaRPr>
          </a:p>
          <a:p>
            <a:r>
              <a:rPr lang="en-US" dirty="0"/>
              <a:t>**4. Identify Slot or Connection for New Device:**</a:t>
            </a:r>
          </a:p>
          <a:p>
            <a:r>
              <a:rPr lang="en-US" dirty="0"/>
              <a:t>Identify the appropriate slot or connection on the motherboard for the new device. This may be a PCI Express slot, RAM slot, SATA connector, or other designated interface.</a:t>
            </a:r>
          </a:p>
          <a:p>
            <a:r>
              <a:rPr lang="en-US" dirty="0"/>
              <a:t> </a:t>
            </a:r>
            <a:endParaRPr lang="en-US" dirty="0">
              <a:cs typeface="Calibri"/>
            </a:endParaRPr>
          </a:p>
          <a:p>
            <a:r>
              <a:rPr lang="en-US" dirty="0"/>
              <a:t>**5. Insert New Device and Attach Power (If Needed):**</a:t>
            </a:r>
          </a:p>
          <a:p>
            <a:r>
              <a:rPr lang="en-US" dirty="0"/>
              <a:t>Gently insert the new device into the designated slot or connection. Ensure that it is properly aligned and securely seated. If the new device requires power, connect the necessary power cables from the power supply unit.</a:t>
            </a:r>
          </a:p>
          <a:p>
            <a:r>
              <a:rPr lang="en-US" dirty="0"/>
              <a:t> </a:t>
            </a:r>
            <a:endParaRPr lang="en-US" dirty="0">
              <a:cs typeface="Calibri"/>
            </a:endParaRPr>
          </a:p>
          <a:p>
            <a:r>
              <a:rPr lang="en-US" dirty="0"/>
              <a:t>**6. Turn the Computer Back On:**</a:t>
            </a:r>
          </a:p>
          <a:p>
            <a:r>
              <a:rPr lang="en-US" dirty="0"/>
              <a:t>Once the new component is installed and all connections are secure, turn the computer back on. This is an important step to test if the new device is recognized and functioning correctly.</a:t>
            </a:r>
          </a:p>
          <a:p>
            <a:r>
              <a:rPr lang="en-US" dirty="0"/>
              <a:t> </a:t>
            </a:r>
            <a:endParaRPr lang="en-US" dirty="0">
              <a:cs typeface="Calibri"/>
            </a:endParaRPr>
          </a:p>
          <a:p>
            <a:r>
              <a:rPr lang="en-US" dirty="0"/>
              <a:t>**7. Verify Functionality:**</a:t>
            </a:r>
          </a:p>
          <a:p>
            <a:r>
              <a:rPr lang="en-US" dirty="0"/>
              <a:t>Check if the computer recognizes the new device and if it's functioning as expected. This may involve installing drivers or software to ensure proper functionality. Test any relevant features or functions associated with the new device.</a:t>
            </a:r>
          </a:p>
          <a:p>
            <a:r>
              <a:rPr lang="en-US" dirty="0"/>
              <a:t> </a:t>
            </a:r>
            <a:endParaRPr lang="en-US" dirty="0">
              <a:cs typeface="Calibri"/>
            </a:endParaRPr>
          </a:p>
          <a:p>
            <a:r>
              <a:rPr lang="en-US" dirty="0"/>
              <a:t>**8. Put the Case Back Together:**</a:t>
            </a:r>
          </a:p>
          <a:p>
            <a:r>
              <a:rPr lang="en-US" dirty="0"/>
              <a:t>After confirming that the new device is working properly, carefully reassemble the computer case. Securely fasten any screws, close the case, and ensure that all cables are neatly organized and properly connected.</a:t>
            </a:r>
          </a:p>
          <a:p>
            <a:r>
              <a:rPr lang="en-US" dirty="0"/>
              <a:t> </a:t>
            </a:r>
            <a:endParaRPr lang="en-US" dirty="0">
              <a:cs typeface="Calibri"/>
            </a:endParaRPr>
          </a:p>
          <a:p>
            <a:r>
              <a:rPr lang="en-US" dirty="0"/>
              <a:t>**Important Note:**</a:t>
            </a:r>
          </a:p>
          <a:p>
            <a:r>
              <a:rPr lang="en-US" dirty="0"/>
              <a:t>Always follow the manufacturer's instructions and guidelines when installing internal components. Proper grounding and anti-static precautions are essential to prevent damage to sensitive electronic components.</a:t>
            </a:r>
          </a:p>
          <a:p>
            <a:r>
              <a:rPr lang="en-US" dirty="0"/>
              <a:t> </a:t>
            </a:r>
            <a:endParaRPr lang="en-US" dirty="0">
              <a:cs typeface="Calibri"/>
            </a:endParaRPr>
          </a:p>
          <a:p>
            <a:r>
              <a:rPr lang="en-US" dirty="0"/>
              <a:t>By following these steps, you can safely and effectively install new internal devices in your computer, enhancing its functionality and performance.</a:t>
            </a:r>
          </a:p>
        </p:txBody>
      </p:sp>
      <p:sp>
        <p:nvSpPr>
          <p:cNvPr id="4" name="Slide Number Placeholder 3"/>
          <p:cNvSpPr>
            <a:spLocks noGrp="1"/>
          </p:cNvSpPr>
          <p:nvPr>
            <p:ph type="sldNum" sz="quarter" idx="5"/>
          </p:nvPr>
        </p:nvSpPr>
        <p:spPr/>
        <p:txBody>
          <a:bodyPr/>
          <a:lstStyle/>
          <a:p>
            <a:fld id="{6D5540E0-A613-4087-86B8-AF1BB0E11693}" type="slidenum">
              <a:rPr lang="en-US" smtClean="0"/>
              <a:t>17</a:t>
            </a:fld>
            <a:endParaRPr lang="en-US"/>
          </a:p>
        </p:txBody>
      </p:sp>
    </p:spTree>
    <p:extLst>
      <p:ext uri="{BB962C8B-B14F-4D97-AF65-F5344CB8AC3E}">
        <p14:creationId xmlns:p14="http://schemas.microsoft.com/office/powerpoint/2010/main" val="2035171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Installing external devices is generally a straightforward process, but it's important to follow a few basic steps to ensure a proper and safe setup. Here's a more detailed guide to installing external devices:</a:t>
            </a:r>
          </a:p>
          <a:p>
            <a:r>
              <a:rPr lang="en-US" dirty="0"/>
              <a:t> </a:t>
            </a:r>
            <a:endParaRPr lang="en-US" dirty="0">
              <a:cs typeface="Calibri"/>
            </a:endParaRPr>
          </a:p>
          <a:p>
            <a:r>
              <a:rPr lang="en-US"/>
              <a:t>**1. Check for Available Ports:**</a:t>
            </a:r>
          </a:p>
          <a:p>
            <a:r>
              <a:rPr lang="en-US"/>
              <a:t>Before connecting an external device, ensure that your computer has an available and compatible port for the device you intend to install. Different devices may require USB, Thunderbolt, HDMI, Ethernet, or other types of ports.</a:t>
            </a:r>
          </a:p>
          <a:p>
            <a:r>
              <a:rPr lang="en-US" dirty="0"/>
              <a:t> </a:t>
            </a:r>
            <a:endParaRPr lang="en-US" dirty="0">
              <a:cs typeface="Calibri"/>
            </a:endParaRPr>
          </a:p>
          <a:p>
            <a:r>
              <a:rPr lang="en-US"/>
              <a:t>**2. Plug It into the Computer:**</a:t>
            </a:r>
          </a:p>
          <a:p>
            <a:r>
              <a:rPr lang="en-US"/>
              <a:t>Connect the external device's cable or connector to the corresponding port on your computer. Make sure the connection is secure but avoid using excessive force, as connectors can be delicate.</a:t>
            </a:r>
          </a:p>
          <a:p>
            <a:r>
              <a:rPr lang="en-US" dirty="0"/>
              <a:t> </a:t>
            </a:r>
            <a:endParaRPr lang="en-US" dirty="0">
              <a:cs typeface="Calibri"/>
            </a:endParaRPr>
          </a:p>
          <a:p>
            <a:r>
              <a:rPr lang="en-US"/>
              <a:t>**3. Plug in to Power (If Needed):**</a:t>
            </a:r>
          </a:p>
          <a:p>
            <a:r>
              <a:rPr lang="en-US"/>
              <a:t>Some external devices, such as printers, monitors, or external hard drives, may require their own power source. If needed, plug the device into a power outlet or power strip. Ensure that the device's power supply is properly connected and functioning.</a:t>
            </a:r>
          </a:p>
          <a:p>
            <a:r>
              <a:rPr lang="en-US" dirty="0"/>
              <a:t> </a:t>
            </a:r>
            <a:endParaRPr lang="en-US" dirty="0">
              <a:cs typeface="Calibri"/>
            </a:endParaRPr>
          </a:p>
          <a:p>
            <a:r>
              <a:rPr lang="en-US"/>
              <a:t>**4. Install Drivers or Software (If Needed):**</a:t>
            </a:r>
          </a:p>
          <a:p>
            <a:r>
              <a:rPr lang="en-US"/>
              <a:t>Depending on the device, you may need to install drivers or software to enable proper functionality. This is common for printers, graphics tablets, and certain peripherals. Follow the manufacturer's instructions to install any necessary software.</a:t>
            </a:r>
          </a:p>
          <a:p>
            <a:r>
              <a:rPr lang="en-US" dirty="0"/>
              <a:t> </a:t>
            </a:r>
            <a:endParaRPr lang="en-US" dirty="0">
              <a:cs typeface="Calibri"/>
            </a:endParaRPr>
          </a:p>
          <a:p>
            <a:r>
              <a:rPr lang="en-US" dirty="0"/>
              <a:t>**5. Configure Settings (If Needed):**</a:t>
            </a:r>
          </a:p>
          <a:p>
            <a:r>
              <a:rPr lang="en-US" dirty="0"/>
              <a:t>For certain devices, such as monitors or external storage, you might need to configure settings to ensure optimal performance. This might involve adjusting display resolution, setting up automatic backups, or configuring network settings.</a:t>
            </a:r>
          </a:p>
          <a:p>
            <a:r>
              <a:rPr lang="en-US" dirty="0"/>
              <a:t> </a:t>
            </a:r>
            <a:endParaRPr lang="en-US" dirty="0">
              <a:cs typeface="Calibri"/>
            </a:endParaRPr>
          </a:p>
          <a:p>
            <a:r>
              <a:rPr lang="en-US" dirty="0"/>
              <a:t>**6. Test Functionality:**</a:t>
            </a:r>
          </a:p>
          <a:p>
            <a:r>
              <a:rPr lang="en-US" dirty="0"/>
              <a:t>After connecting the device, test its functionality to make sure it's working as expected. For example, if you connected a printer, try printing a test page. If it's a monitor, ensure that it displays the expected content.</a:t>
            </a:r>
          </a:p>
          <a:p>
            <a:r>
              <a:rPr lang="en-US" dirty="0"/>
              <a:t> </a:t>
            </a:r>
            <a:endParaRPr lang="en-US" dirty="0">
              <a:cs typeface="Calibri"/>
            </a:endParaRPr>
          </a:p>
          <a:p>
            <a:r>
              <a:rPr lang="en-US" dirty="0"/>
              <a:t>**7. Safely Disconnect the Device:**</a:t>
            </a:r>
          </a:p>
          <a:p>
            <a:r>
              <a:rPr lang="en-US" dirty="0"/>
              <a:t>Before disconnecting an external device, it's important to properly eject or disconnect it to avoid data corruption. For storage devices, use the "Safely Remove Hardware" option on your computer before unplugging.</a:t>
            </a:r>
          </a:p>
          <a:p>
            <a:r>
              <a:rPr lang="en-US" dirty="0"/>
              <a:t> </a:t>
            </a:r>
            <a:endParaRPr lang="en-US" dirty="0">
              <a:cs typeface="Calibri"/>
            </a:endParaRPr>
          </a:p>
          <a:p>
            <a:r>
              <a:rPr lang="en-US" dirty="0"/>
              <a:t>By following these steps, you can ensure a smooth and hassle-free installation of external devices. Always consult the manufacturer's documentation for specific instructions and any additional setup requirements for the particular device you're installing.</a:t>
            </a:r>
          </a:p>
        </p:txBody>
      </p:sp>
      <p:sp>
        <p:nvSpPr>
          <p:cNvPr id="4" name="Slide Number Placeholder 3"/>
          <p:cNvSpPr>
            <a:spLocks noGrp="1"/>
          </p:cNvSpPr>
          <p:nvPr>
            <p:ph type="sldNum" sz="quarter" idx="5"/>
          </p:nvPr>
        </p:nvSpPr>
        <p:spPr/>
        <p:txBody>
          <a:bodyPr/>
          <a:lstStyle/>
          <a:p>
            <a:fld id="{6D5540E0-A613-4087-86B8-AF1BB0E11693}" type="slidenum">
              <a:rPr lang="en-US" smtClean="0"/>
              <a:t>18</a:t>
            </a:fld>
            <a:endParaRPr lang="en-US"/>
          </a:p>
        </p:txBody>
      </p:sp>
    </p:spTree>
    <p:extLst>
      <p:ext uri="{BB962C8B-B14F-4D97-AF65-F5344CB8AC3E}">
        <p14:creationId xmlns:p14="http://schemas.microsoft.com/office/powerpoint/2010/main" val="2816045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a variety of connectors used for different purposes in the world of computing and technology. Here's a detailed overview of the connectors you mentioned:</a:t>
            </a:r>
          </a:p>
          <a:p>
            <a:r>
              <a:rPr lang="en-US" dirty="0"/>
              <a:t> </a:t>
            </a:r>
            <a:endParaRPr lang="en-US" dirty="0">
              <a:cs typeface="Calibri"/>
            </a:endParaRPr>
          </a:p>
          <a:p>
            <a:r>
              <a:rPr lang="en-US" dirty="0"/>
              <a:t>**Video Connectors:**</a:t>
            </a:r>
            <a:endParaRPr lang="en-US" dirty="0">
              <a:cs typeface="Calibri"/>
            </a:endParaRPr>
          </a:p>
          <a:p>
            <a:r>
              <a:rPr lang="en-US" dirty="0"/>
              <a:t>- **VGA (Video Graphics Array):** An analog video connector used to connect monitors and displays to computers. It's now less common due to the prevalence of digital interfaces.</a:t>
            </a:r>
            <a:endParaRPr lang="en-US" dirty="0">
              <a:cs typeface="Calibri"/>
            </a:endParaRPr>
          </a:p>
          <a:p>
            <a:r>
              <a:rPr lang="en-US" dirty="0"/>
              <a:t>- **DVI (Digital Visual Interface):** A versatile connector supporting both analog and digital video signals. It comes in various formats (DVI-A, DVI-D, DVI-I) and is commonly found on monitors and graphics cards.</a:t>
            </a:r>
            <a:endParaRPr lang="en-US" dirty="0">
              <a:cs typeface="Calibri"/>
            </a:endParaRPr>
          </a:p>
          <a:p>
            <a:r>
              <a:rPr lang="en-US" dirty="0"/>
              <a:t>- **USB (Universal Serial Bus):** USB technology is used for various purposes, including connecting devices like webcams that provide video input.</a:t>
            </a:r>
            <a:endParaRPr lang="en-US" dirty="0">
              <a:cs typeface="Calibri"/>
            </a:endParaRPr>
          </a:p>
          <a:p>
            <a:r>
              <a:rPr lang="en-US" dirty="0"/>
              <a:t>- **HDMI (High Definition Multimedia Interface):** A digital video and audio interface widely used for connecting devices like TVs, monitors, projectors, and multimedia players.</a:t>
            </a:r>
            <a:endParaRPr lang="en-US" dirty="0">
              <a:cs typeface="Calibri"/>
            </a:endParaRPr>
          </a:p>
          <a:p>
            <a:r>
              <a:rPr lang="en-US" dirty="0"/>
              <a:t>- **Display Port:** A digital video and audio interface known for its versatility and high data transfer rates.</a:t>
            </a:r>
            <a:endParaRPr lang="en-US" dirty="0">
              <a:cs typeface="Calibri"/>
            </a:endParaRPr>
          </a:p>
          <a:p>
            <a:r>
              <a:rPr lang="en-US" dirty="0"/>
              <a:t>- **Mini Display Port:** A smaller version of Display Port, commonly used in laptops and tablets.</a:t>
            </a:r>
            <a:endParaRPr lang="en-US" dirty="0">
              <a:cs typeface="Calibri"/>
            </a:endParaRPr>
          </a:p>
          <a:p>
            <a:r>
              <a:rPr lang="en-US" dirty="0"/>
              <a:t>- **Thunderbolt:** A high-speed interface that combines data transfer, video output, and power supply. It's commonly used on Mac computers and certain Windows systems.</a:t>
            </a:r>
            <a:endParaRPr lang="en-US" dirty="0">
              <a:cs typeface="Calibri"/>
            </a:endParaRPr>
          </a:p>
          <a:p>
            <a:r>
              <a:rPr lang="en-US" dirty="0"/>
              <a:t> </a:t>
            </a:r>
            <a:endParaRPr lang="en-US" dirty="0">
              <a:cs typeface="Calibri"/>
            </a:endParaRPr>
          </a:p>
          <a:p>
            <a:r>
              <a:rPr lang="en-US" dirty="0"/>
              <a:t>**General Connectors:**</a:t>
            </a:r>
            <a:endParaRPr lang="en-US" dirty="0">
              <a:cs typeface="Calibri"/>
            </a:endParaRPr>
          </a:p>
          <a:p>
            <a:r>
              <a:rPr lang="en-US" dirty="0"/>
              <a:t>- **FireWire (IEEE 1394):** Used for high-speed data transfer and often used in professional audio/video applications.</a:t>
            </a:r>
            <a:endParaRPr lang="en-US" dirty="0">
              <a:cs typeface="Calibri"/>
            </a:endParaRPr>
          </a:p>
          <a:p>
            <a:r>
              <a:rPr lang="en-US" dirty="0"/>
              <a:t>- **</a:t>
            </a:r>
            <a:r>
              <a:rPr lang="en-US" dirty="0" err="1"/>
              <a:t>eSATA</a:t>
            </a:r>
            <a:r>
              <a:rPr lang="en-US" dirty="0"/>
              <a:t>:** External SATA connection used to connect external storage devices directly to the computer.</a:t>
            </a:r>
            <a:endParaRPr lang="en-US" dirty="0">
              <a:cs typeface="Calibri"/>
            </a:endParaRPr>
          </a:p>
          <a:p>
            <a:r>
              <a:rPr lang="en-US" dirty="0"/>
              <a:t>- **USB:** A versatile and widely used connector for connecting various peripherals to computers.</a:t>
            </a:r>
            <a:endParaRPr lang="en-US" dirty="0">
              <a:cs typeface="Calibri"/>
            </a:endParaRPr>
          </a:p>
          <a:p>
            <a:r>
              <a:rPr lang="en-US" dirty="0"/>
              <a:t>- **PS/2:** Used for connecting keyboards and mice to computers, now mostly replaced by USB.</a:t>
            </a:r>
            <a:endParaRPr lang="en-US" dirty="0">
              <a:cs typeface="Calibri"/>
            </a:endParaRPr>
          </a:p>
          <a:p>
            <a:r>
              <a:rPr lang="en-US" dirty="0"/>
              <a:t>- **Parallel:** An older connector used for connecting printers and other devices, largely replaced by USB and network connections.</a:t>
            </a:r>
            <a:endParaRPr lang="en-US" dirty="0">
              <a:cs typeface="Calibri"/>
            </a:endParaRPr>
          </a:p>
          <a:p>
            <a:r>
              <a:rPr lang="en-US" dirty="0"/>
              <a:t>- **Serial:** Used for connecting devices over longer distances, but less common due to advances in other technologies.</a:t>
            </a:r>
            <a:endParaRPr lang="en-US" dirty="0">
              <a:cs typeface="Calibri"/>
            </a:endParaRPr>
          </a:p>
          <a:p>
            <a:r>
              <a:rPr lang="en-US" dirty="0"/>
              <a:t>- **RJ-45:** Used for Ethernet network connections, commonly known as Ethernet or LAN cables.</a:t>
            </a:r>
            <a:endParaRPr lang="en-US" dirty="0">
              <a:cs typeface="Calibri"/>
            </a:endParaRPr>
          </a:p>
          <a:p>
            <a:r>
              <a:rPr lang="en-US" dirty="0"/>
              <a:t>- **RJ-11:** Used for telephone connections, often seen in landline phones.</a:t>
            </a:r>
            <a:endParaRPr lang="en-US" dirty="0">
              <a:cs typeface="Calibri"/>
            </a:endParaRPr>
          </a:p>
          <a:p>
            <a:r>
              <a:rPr lang="en-US" dirty="0"/>
              <a:t> </a:t>
            </a:r>
            <a:endParaRPr lang="en-US" dirty="0">
              <a:cs typeface="Calibri"/>
            </a:endParaRPr>
          </a:p>
          <a:p>
            <a:r>
              <a:rPr lang="en-US" dirty="0"/>
              <a:t>**Audio Connectors:**</a:t>
            </a:r>
            <a:endParaRPr lang="en-US" dirty="0">
              <a:cs typeface="Calibri"/>
            </a:endParaRPr>
          </a:p>
          <a:p>
            <a:r>
              <a:rPr lang="en-US" dirty="0"/>
              <a:t>- **Audio:** Audio connectors are used for connecting audio devices such as speakers, headphones, microphones, and more.</a:t>
            </a:r>
            <a:endParaRPr lang="en-US" dirty="0">
              <a:cs typeface="Calibri"/>
            </a:endParaRPr>
          </a:p>
          <a:p>
            <a:r>
              <a:rPr lang="en-US" dirty="0"/>
              <a:t> </a:t>
            </a:r>
            <a:endParaRPr lang="en-US" dirty="0">
              <a:cs typeface="Calibri"/>
            </a:endParaRPr>
          </a:p>
          <a:p>
            <a:r>
              <a:rPr lang="en-US" dirty="0"/>
              <a:t>Each of these connectors serves a specific purpose and technology need, enabling the seamless integration of various devices and peripherals with computers and other equipment.</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19</a:t>
            </a:fld>
            <a:endParaRPr lang="en-US"/>
          </a:p>
        </p:txBody>
      </p:sp>
    </p:spTree>
    <p:extLst>
      <p:ext uri="{BB962C8B-B14F-4D97-AF65-F5344CB8AC3E}">
        <p14:creationId xmlns:p14="http://schemas.microsoft.com/office/powerpoint/2010/main" val="150528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33C3C238-9A65-4388-B9FF-37F08954E1EF}" type="slidenum">
              <a:rPr lang="en-US" altLang="en-US" sz="1200" smtClean="0"/>
              <a:pPr/>
              <a:t>2</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33C3C238-9A65-4388-B9FF-37F08954E1EF}" type="slidenum">
              <a:rPr lang="en-US" altLang="en-US" sz="1200" smtClean="0"/>
              <a:pPr/>
              <a:t>4</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Peripherals and connectors play a vital role in expanding the capabilities of computer systems and facilitating communication between devices. Throughput, on the other hand, is a crucial metric that measures the amount of data that can be transmitted through a communication channel within a specific time frame. The following units of measure are commonly used to express throughput:</a:t>
            </a:r>
          </a:p>
          <a:p>
            <a:r>
              <a:rPr lang="en-US" dirty="0"/>
              <a:t> </a:t>
            </a:r>
            <a:endParaRPr lang="en-US" dirty="0">
              <a:cs typeface="Calibri"/>
            </a:endParaRPr>
          </a:p>
          <a:p>
            <a:r>
              <a:rPr lang="en-US" dirty="0"/>
              <a:t>1. **Bits per Second (bps):** This is the fundamental unit for measuring throughput. It represents the number of individual bits transmitted or received per second. It's often used to describe data transfer rates for network connections and communication links.</a:t>
            </a:r>
            <a:endParaRPr lang="en-US" dirty="0">
              <a:cs typeface="Calibri"/>
            </a:endParaRPr>
          </a:p>
          <a:p>
            <a:r>
              <a:rPr lang="en-US" dirty="0"/>
              <a:t> </a:t>
            </a:r>
            <a:endParaRPr lang="en-US" dirty="0">
              <a:cs typeface="Calibri"/>
            </a:endParaRPr>
          </a:p>
          <a:p>
            <a:r>
              <a:rPr lang="en-US" dirty="0"/>
              <a:t>2. **Kilobits per Second (Kbps):** One kilobit is equal to 1,000 bits. Kbps represents a higher level of throughput, typically used to describe internet connection speeds, data transfer rates, and communication speeds.</a:t>
            </a:r>
            <a:endParaRPr lang="en-US" dirty="0">
              <a:cs typeface="Calibri"/>
            </a:endParaRPr>
          </a:p>
          <a:p>
            <a:r>
              <a:rPr lang="en-US" dirty="0"/>
              <a:t> </a:t>
            </a:r>
            <a:endParaRPr lang="en-US" dirty="0">
              <a:cs typeface="Calibri"/>
            </a:endParaRPr>
          </a:p>
          <a:p>
            <a:r>
              <a:rPr lang="en-US" dirty="0"/>
              <a:t>3. **Megabits per Second (Mbps):** One megabit is equal to 1,000 kilobits or 1,000,000 bits. Mbps is commonly used to describe higher-speed network connections, such as broadband internet, LANs, and digital video streams.</a:t>
            </a:r>
            <a:endParaRPr lang="en-US" dirty="0">
              <a:cs typeface="Calibri"/>
            </a:endParaRPr>
          </a:p>
          <a:p>
            <a:r>
              <a:rPr lang="en-US" dirty="0"/>
              <a:t> </a:t>
            </a:r>
            <a:endParaRPr lang="en-US" dirty="0">
              <a:cs typeface="Calibri"/>
            </a:endParaRPr>
          </a:p>
          <a:p>
            <a:r>
              <a:rPr lang="en-US" dirty="0"/>
              <a:t>4. **Gigabits per Second (Gbps):** One gigabit is equal to 1,000 megabits or 1,000,000 kilobits. Gbps represents extremely high-speed data transmission rates, often associated with advanced network technologies, data centers, and high-performance computing environments.</a:t>
            </a:r>
            <a:endParaRPr lang="en-US" dirty="0">
              <a:cs typeface="Calibri"/>
            </a:endParaRPr>
          </a:p>
          <a:p>
            <a:r>
              <a:rPr lang="en-US" dirty="0"/>
              <a:t> </a:t>
            </a:r>
            <a:endParaRPr lang="en-US" dirty="0">
              <a:cs typeface="Calibri"/>
            </a:endParaRPr>
          </a:p>
          <a:p>
            <a:r>
              <a:rPr lang="en-US" dirty="0"/>
              <a:t>5. **Bytes per Second (Bps):** This unit represents the number of bytes transmitted or received per second. It's often used to describe data storage transfer rates and communication speeds for devices like hard drives and solid-state drives.</a:t>
            </a:r>
            <a:endParaRPr lang="en-US" dirty="0">
              <a:cs typeface="Calibri"/>
            </a:endParaRPr>
          </a:p>
          <a:p>
            <a:r>
              <a:rPr lang="en-US" dirty="0"/>
              <a:t> </a:t>
            </a:r>
            <a:endParaRPr lang="en-US" dirty="0">
              <a:cs typeface="Calibri"/>
            </a:endParaRPr>
          </a:p>
          <a:p>
            <a:r>
              <a:rPr lang="en-US" dirty="0"/>
              <a:t>6. **Kilobytes per Second (</a:t>
            </a:r>
            <a:r>
              <a:rPr lang="en-US" dirty="0" err="1"/>
              <a:t>KBps</a:t>
            </a:r>
            <a:r>
              <a:rPr lang="en-US" dirty="0"/>
              <a:t>):** One kilobyte is equal to 1,024 bytes. </a:t>
            </a:r>
            <a:r>
              <a:rPr lang="en-US" dirty="0" err="1"/>
              <a:t>KBps</a:t>
            </a:r>
            <a:r>
              <a:rPr lang="en-US" dirty="0"/>
              <a:t> is used to measure data transfer rates involving larger data volumes, such as file downloads and data backups.</a:t>
            </a:r>
            <a:endParaRPr lang="en-US" dirty="0">
              <a:cs typeface="Calibri"/>
            </a:endParaRPr>
          </a:p>
          <a:p>
            <a:r>
              <a:rPr lang="en-US" dirty="0"/>
              <a:t> </a:t>
            </a:r>
            <a:endParaRPr lang="en-US" dirty="0">
              <a:cs typeface="Calibri"/>
            </a:endParaRPr>
          </a:p>
          <a:p>
            <a:r>
              <a:rPr lang="en-US" dirty="0"/>
              <a:t>7. **Megabytes per Second (</a:t>
            </a:r>
            <a:r>
              <a:rPr lang="en-US" dirty="0" err="1"/>
              <a:t>MBps</a:t>
            </a:r>
            <a:r>
              <a:rPr lang="en-US" dirty="0"/>
              <a:t>):** One megabyte is equal to 1,024 kilobytes or 1,048,576 bytes. </a:t>
            </a:r>
            <a:r>
              <a:rPr lang="en-US" dirty="0" err="1"/>
              <a:t>MBps</a:t>
            </a:r>
            <a:r>
              <a:rPr lang="en-US" dirty="0"/>
              <a:t> is commonly used to measure data transfer rates for tasks involving substantial data sizes, like video editing and large file transfers.</a:t>
            </a:r>
            <a:endParaRPr lang="en-US" dirty="0">
              <a:cs typeface="Calibri"/>
            </a:endParaRPr>
          </a:p>
          <a:p>
            <a:r>
              <a:rPr lang="en-US" dirty="0"/>
              <a:t> </a:t>
            </a:r>
            <a:endParaRPr lang="en-US" dirty="0">
              <a:cs typeface="Calibri"/>
            </a:endParaRPr>
          </a:p>
          <a:p>
            <a:r>
              <a:rPr lang="en-US" dirty="0"/>
              <a:t>Understanding these units of measure for throughput is essential for evaluating the speed and efficiency of data transfer and communication within a computer system and across networks. It allows users to make informed decisions about hardware, connectivity options, and the overall performance of their computing environments.</a:t>
            </a:r>
            <a:endParaRPr lang="en-US" dirty="0">
              <a:cs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 connectors are essential components for enabling sound output and input on computers, particularly in conjunction with sound cards. Here's an expansion on the provided information about audio connectors:</a:t>
            </a:r>
          </a:p>
          <a:p>
            <a:r>
              <a:rPr lang="en-US"/>
              <a:t> </a:t>
            </a:r>
          </a:p>
          <a:p>
            <a:r>
              <a:rPr lang="en-US" dirty="0"/>
              <a:t>**Sound Cards and Audio Output:**</a:t>
            </a:r>
          </a:p>
          <a:p>
            <a:r>
              <a:rPr lang="en-US" dirty="0"/>
              <a:t>Sound cards are responsible for processing audio data and producing sound output through connected speakers or headphones. They are integral for enhancing the multimedia experience and enabling communication through audio applications.</a:t>
            </a:r>
          </a:p>
          <a:p>
            <a:r>
              <a:rPr lang="en-US"/>
              <a:t> </a:t>
            </a:r>
          </a:p>
          <a:p>
            <a:r>
              <a:rPr lang="en-US" dirty="0"/>
              <a:t>**1/8” (3.5mm) Audio Plugs:**</a:t>
            </a:r>
          </a:p>
          <a:p>
            <a:r>
              <a:rPr lang="en-US" dirty="0"/>
              <a:t>Speakers and headphones often utilize 1/8” (3.5mm) audio plugs, also known as mini-jacks, to connect to the audio output ports of sound cards. These connectors are widely used due to their compact size and compatibility with various audio devices.</a:t>
            </a:r>
          </a:p>
          <a:p>
            <a:r>
              <a:rPr lang="en-US"/>
              <a:t> </a:t>
            </a:r>
          </a:p>
          <a:p>
            <a:r>
              <a:rPr lang="en-US" dirty="0"/>
              <a:t>**Color-Coded Connectors:**</a:t>
            </a:r>
          </a:p>
          <a:p>
            <a:r>
              <a:rPr lang="en-US" dirty="0"/>
              <a:t>1/8” audio plugs are typically color-coded for easy identification. The most common color for audio output is green, making it straightforward for users to connect their speakers or headphones to the appropriate port on the sound card.</a:t>
            </a:r>
          </a:p>
          <a:p>
            <a:r>
              <a:rPr lang="en-US"/>
              <a:t> </a:t>
            </a:r>
          </a:p>
          <a:p>
            <a:r>
              <a:rPr lang="en-US" dirty="0"/>
              <a:t>**Legacy Game Ports:**</a:t>
            </a:r>
          </a:p>
          <a:p>
            <a:r>
              <a:rPr lang="en-US" dirty="0"/>
              <a:t>In the past, sound cards included additional ports beyond audio output and input. One notable example is the DA-15 game port, which was used for connecting peripherals such as joysticks and game controllers. These ports allowed users to interact with games and applications using physical input devices.</a:t>
            </a:r>
          </a:p>
          <a:p>
            <a:r>
              <a:rPr lang="en-US"/>
              <a:t> </a:t>
            </a:r>
          </a:p>
          <a:p>
            <a:r>
              <a:rPr lang="en-US" dirty="0"/>
              <a:t>As technology has advanced, the need for dedicated game ports has diminished, and modern sound cards focus primarily on audio output, input, and advanced audio processing capabilities.</a:t>
            </a:r>
          </a:p>
          <a:p>
            <a:r>
              <a:rPr lang="en-US"/>
              <a:t> </a:t>
            </a:r>
          </a:p>
          <a:p>
            <a:r>
              <a:rPr lang="en-US" dirty="0"/>
              <a:t>In summary, audio connectors and sound cards are vital for enabling audio output and input on computer systems. 1/8” (3.5mm) audio plugs and color-coded ports simplify the connection of speakers and headphones to sound cards. Legacy game ports, like the DA-15 port, were once prevalent for connecting gaming peripherals, but advancements in technology have shifted the focus of modern sound cards toward audio quality and processing capabilities.</a:t>
            </a:r>
          </a:p>
        </p:txBody>
      </p:sp>
      <p:sp>
        <p:nvSpPr>
          <p:cNvPr id="4" name="Slide Number Placeholder 3"/>
          <p:cNvSpPr>
            <a:spLocks noGrp="1"/>
          </p:cNvSpPr>
          <p:nvPr>
            <p:ph type="sldNum" sz="quarter" idx="5"/>
          </p:nvPr>
        </p:nvSpPr>
        <p:spPr/>
        <p:txBody>
          <a:bodyPr/>
          <a:lstStyle/>
          <a:p>
            <a:fld id="{6D5540E0-A613-4087-86B8-AF1BB0E11693}" type="slidenum">
              <a:rPr lang="en-US" smtClean="0"/>
              <a:t>5</a:t>
            </a:fld>
            <a:endParaRPr lang="en-US"/>
          </a:p>
        </p:txBody>
      </p:sp>
    </p:spTree>
    <p:extLst>
      <p:ext uri="{BB962C8B-B14F-4D97-AF65-F5344CB8AC3E}">
        <p14:creationId xmlns:p14="http://schemas.microsoft.com/office/powerpoint/2010/main" val="4099761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Display devices are crucial components that allow users to visually interact with and consume information from computer systems. Here's a more detailed exploration of the four categories of display devices mentioned:</a:t>
            </a:r>
          </a:p>
          <a:p>
            <a:r>
              <a:rPr lang="en-US" dirty="0"/>
              <a:t> </a:t>
            </a:r>
            <a:endParaRPr lang="en-US" dirty="0">
              <a:cs typeface="Calibri"/>
            </a:endParaRPr>
          </a:p>
          <a:p>
            <a:r>
              <a:rPr lang="en-US"/>
              <a:t>**1. CRTs (Cathode Ray Tube Displays):**</a:t>
            </a:r>
          </a:p>
          <a:p>
            <a:r>
              <a:rPr lang="en-US"/>
              <a:t>CRTs were one of the earliest display technologies and were widely used in older computer systems and televisions. They operate by projecting an electron beam onto a phosphorescent screen, creating images through the illumination of pixels. CRTs were characterized by their bulky design and curved screens. However, their use has significantly diminished over time due to the emergence of more advanced display technologies.</a:t>
            </a:r>
          </a:p>
          <a:p>
            <a:r>
              <a:rPr lang="en-US" dirty="0"/>
              <a:t> </a:t>
            </a:r>
            <a:endParaRPr lang="en-US" dirty="0">
              <a:cs typeface="Calibri"/>
            </a:endParaRPr>
          </a:p>
          <a:p>
            <a:r>
              <a:rPr lang="en-US" dirty="0"/>
              <a:t>**2. Projectors:**</a:t>
            </a:r>
            <a:endParaRPr lang="en-US" dirty="0">
              <a:cs typeface="Calibri"/>
            </a:endParaRPr>
          </a:p>
          <a:p>
            <a:r>
              <a:rPr lang="en-US" dirty="0"/>
              <a:t>Projectors are devices that project images or video onto a screen or surface, making them suitable for presentations, multimedia, and large-scale displays. They are commonly used in business settings, classrooms, and home theaters. Modern projectors use technologies like LCD (Liquid Crystal Display) or DLP (Digital Light Processing) to create high-quality images.</a:t>
            </a:r>
          </a:p>
          <a:p>
            <a:r>
              <a:rPr lang="en-US" dirty="0"/>
              <a:t> </a:t>
            </a:r>
            <a:endParaRPr lang="en-US" dirty="0">
              <a:cs typeface="Calibri"/>
            </a:endParaRPr>
          </a:p>
          <a:p>
            <a:r>
              <a:rPr lang="en-US" dirty="0"/>
              <a:t>**3. Flat Screens:**</a:t>
            </a:r>
            <a:endParaRPr lang="en-US" dirty="0">
              <a:cs typeface="Calibri"/>
            </a:endParaRPr>
          </a:p>
          <a:p>
            <a:r>
              <a:rPr lang="en-US" dirty="0"/>
              <a:t>Flat screen displays encompass a wide range of technologies, including LCD, LED, and OLED. These displays feature flat, thin panels that emit light to create images. They are widely used in computer monitors, televisions, laptops, and mobile devices. Flat screens offer various benefits, including space-saving designs, energy efficiency, and vibrant color reproduction.</a:t>
            </a:r>
          </a:p>
          <a:p>
            <a:r>
              <a:rPr lang="en-US" dirty="0"/>
              <a:t> </a:t>
            </a:r>
            <a:endParaRPr lang="en-US" dirty="0">
              <a:cs typeface="Calibri"/>
            </a:endParaRPr>
          </a:p>
          <a:p>
            <a:r>
              <a:rPr lang="en-US" dirty="0"/>
              <a:t>**4. Touchscreens:**</a:t>
            </a:r>
          </a:p>
          <a:p>
            <a:r>
              <a:rPr lang="en-US" dirty="0"/>
              <a:t>Touchscreens are displays that allow users to interact with the device by directly touching the screen. They are commonly used in smartphones, tablets, interactive kiosks, and some laptops. Touchscreens offer intuitive and interactive user experiences, enabling gestures like tapping, swiping, and pinching to control applications and navigate content.</a:t>
            </a:r>
          </a:p>
          <a:p>
            <a:r>
              <a:rPr lang="en-US" dirty="0"/>
              <a:t> </a:t>
            </a:r>
            <a:endParaRPr lang="en-US" dirty="0">
              <a:cs typeface="Calibri"/>
            </a:endParaRPr>
          </a:p>
          <a:p>
            <a:r>
              <a:rPr lang="en-US" dirty="0"/>
              <a:t>Each category of display device has its own advantages and drawbacks, making them suitable for different applications and environments. As technology continues to evolve, display devices continue to improve in terms of resolution, color accuracy, energy efficiency, and interactive capabilities, enhancing the overall user experience across various devices and scenarios.</a:t>
            </a:r>
          </a:p>
        </p:txBody>
      </p:sp>
      <p:sp>
        <p:nvSpPr>
          <p:cNvPr id="4" name="Slide Number Placeholder 3"/>
          <p:cNvSpPr>
            <a:spLocks noGrp="1"/>
          </p:cNvSpPr>
          <p:nvPr>
            <p:ph type="sldNum" sz="quarter" idx="5"/>
          </p:nvPr>
        </p:nvSpPr>
        <p:spPr/>
        <p:txBody>
          <a:bodyPr/>
          <a:lstStyle/>
          <a:p>
            <a:fld id="{6D5540E0-A613-4087-86B8-AF1BB0E11693}" type="slidenum">
              <a:rPr lang="en-US" smtClean="0"/>
              <a:t>6</a:t>
            </a:fld>
            <a:endParaRPr lang="en-US"/>
          </a:p>
        </p:txBody>
      </p:sp>
    </p:spTree>
    <p:extLst>
      <p:ext uri="{BB962C8B-B14F-4D97-AF65-F5344CB8AC3E}">
        <p14:creationId xmlns:p14="http://schemas.microsoft.com/office/powerpoint/2010/main" val="121713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CRT (Cathode Ray Tube) monitors are a type of display technology that was widely used in the past. Here's a more detailed look at the characteristics of CRT monitors:</a:t>
            </a:r>
          </a:p>
          <a:p>
            <a:r>
              <a:rPr lang="en-US" dirty="0"/>
              <a:t> </a:t>
            </a:r>
            <a:endParaRPr lang="en-US" dirty="0">
              <a:cs typeface="Calibri"/>
            </a:endParaRPr>
          </a:p>
          <a:p>
            <a:r>
              <a:rPr lang="en-US"/>
              <a:t>**Older "Deep" Monitors:**</a:t>
            </a:r>
          </a:p>
          <a:p>
            <a:r>
              <a:rPr lang="en-US" dirty="0"/>
              <a:t>CRT monitors are often referred to as "deep" monitors due to their bulky and curved design. Unlike modern flat-panel displays, CRT monitors use a cathode ray tube, which contributes to their larger size and depth.</a:t>
            </a:r>
            <a:endParaRPr lang="en-US" dirty="0">
              <a:cs typeface="Calibri"/>
            </a:endParaRPr>
          </a:p>
          <a:p>
            <a:r>
              <a:rPr lang="en-US" dirty="0"/>
              <a:t> </a:t>
            </a:r>
            <a:endParaRPr lang="en-US" dirty="0">
              <a:cs typeface="Calibri"/>
            </a:endParaRPr>
          </a:p>
          <a:p>
            <a:r>
              <a:rPr lang="en-US" dirty="0"/>
              <a:t>**Use of Electron Guns:**</a:t>
            </a:r>
            <a:endParaRPr lang="en-US" dirty="0">
              <a:cs typeface="Calibri"/>
            </a:endParaRPr>
          </a:p>
          <a:p>
            <a:r>
              <a:rPr lang="en-US" dirty="0"/>
              <a:t>CRT monitors work by using electron guns to project a focused beam of electrons onto a phosphorescent screen. This electron beam interacts with the phosphorescent materials, causing them to emit light and create the images that users see on the screen.</a:t>
            </a:r>
            <a:endParaRPr lang="en-US" dirty="0">
              <a:cs typeface="Calibri"/>
            </a:endParaRPr>
          </a:p>
          <a:p>
            <a:r>
              <a:rPr lang="en-US" dirty="0"/>
              <a:t> </a:t>
            </a:r>
            <a:endParaRPr lang="en-US" dirty="0">
              <a:cs typeface="Calibri"/>
            </a:endParaRPr>
          </a:p>
          <a:p>
            <a:r>
              <a:rPr lang="en-US" dirty="0"/>
              <a:t>**Dot Pitch:**</a:t>
            </a:r>
            <a:endParaRPr lang="en-US" dirty="0">
              <a:cs typeface="Calibri"/>
            </a:endParaRPr>
          </a:p>
          <a:p>
            <a:r>
              <a:rPr lang="en-US" dirty="0"/>
              <a:t>Dot pitch is a measurement that indicates the distance between individual phosphorescent dots on the screen. A smaller dot pitch generally indicates a sharper and more detailed image. However, as technology advanced, dot pitch became less relevant with the introduction of higher-resolution display technologies.</a:t>
            </a:r>
            <a:endParaRPr lang="en-US" dirty="0">
              <a:cs typeface="Calibri"/>
            </a:endParaRPr>
          </a:p>
          <a:p>
            <a:r>
              <a:rPr lang="en-US" dirty="0"/>
              <a:t> </a:t>
            </a:r>
            <a:endParaRPr lang="en-US" dirty="0">
              <a:cs typeface="Calibri"/>
            </a:endParaRPr>
          </a:p>
          <a:p>
            <a:r>
              <a:rPr lang="en-US" dirty="0"/>
              <a:t>**Resolution:**</a:t>
            </a:r>
            <a:endParaRPr lang="en-US" dirty="0">
              <a:cs typeface="Calibri"/>
            </a:endParaRPr>
          </a:p>
          <a:p>
            <a:r>
              <a:rPr lang="en-US" dirty="0"/>
              <a:t>The resolution of a CRT monitor refers to the number of pixels that make up the display's image. CRT monitors were available in various resolutions, typically ranging from lower resolutions like 640x480 to higher resolutions like 1600x1200. The resolution impacted the clarity and detail of the displayed content.</a:t>
            </a:r>
            <a:endParaRPr lang="en-US" dirty="0">
              <a:cs typeface="Calibri"/>
            </a:endParaRPr>
          </a:p>
          <a:p>
            <a:r>
              <a:rPr lang="en-US" dirty="0"/>
              <a:t> </a:t>
            </a:r>
            <a:endParaRPr lang="en-US" dirty="0">
              <a:cs typeface="Calibri"/>
            </a:endParaRPr>
          </a:p>
          <a:p>
            <a:r>
              <a:rPr lang="en-US" dirty="0"/>
              <a:t>Despite their historical significance and prevalence in earlier computing environments, CRT monitors have largely been phased out in favor of more advanced and compact display technologies, such as LCD, LED, and OLED. These modern technologies offer improved image quality, energy efficiency, and space-saving designs compared to traditional CRT displays.</a:t>
            </a:r>
          </a:p>
        </p:txBody>
      </p:sp>
      <p:sp>
        <p:nvSpPr>
          <p:cNvPr id="4" name="Slide Number Placeholder 3"/>
          <p:cNvSpPr>
            <a:spLocks noGrp="1"/>
          </p:cNvSpPr>
          <p:nvPr>
            <p:ph type="sldNum" sz="quarter" idx="5"/>
          </p:nvPr>
        </p:nvSpPr>
        <p:spPr/>
        <p:txBody>
          <a:bodyPr/>
          <a:lstStyle/>
          <a:p>
            <a:fld id="{6D5540E0-A613-4087-86B8-AF1BB0E11693}" type="slidenum">
              <a:rPr lang="en-US" smtClean="0"/>
              <a:t>7</a:t>
            </a:fld>
            <a:endParaRPr lang="en-US"/>
          </a:p>
        </p:txBody>
      </p:sp>
    </p:spTree>
    <p:extLst>
      <p:ext uri="{BB962C8B-B14F-4D97-AF65-F5344CB8AC3E}">
        <p14:creationId xmlns:p14="http://schemas.microsoft.com/office/powerpoint/2010/main" val="4232729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Projectors are versatile display devices that can be used for a variety of applications, ranging from business presentations to home theater setups. Here's an expansion on the provided information about projectors:</a:t>
            </a:r>
          </a:p>
          <a:p>
            <a:r>
              <a:rPr lang="en-US" dirty="0"/>
              <a:t> </a:t>
            </a:r>
            <a:endParaRPr lang="en-US" dirty="0">
              <a:cs typeface="Calibri"/>
            </a:endParaRPr>
          </a:p>
          <a:p>
            <a:r>
              <a:rPr lang="en-US"/>
              <a:t>**CRT and LCD Projectors:**</a:t>
            </a:r>
          </a:p>
          <a:p>
            <a:r>
              <a:rPr lang="en-US"/>
              <a:t>Projectors can utilize different technologies to create images. While CRT (Cathode Ray Tube) projectors were used in the past, modern projectors often employ LCD (Liquid Crystal Display) or other advanced technologies to produce high-quality images.</a:t>
            </a:r>
          </a:p>
          <a:p>
            <a:r>
              <a:rPr lang="en-US" dirty="0"/>
              <a:t> </a:t>
            </a:r>
            <a:endParaRPr lang="en-US" dirty="0">
              <a:cs typeface="Calibri"/>
            </a:endParaRPr>
          </a:p>
          <a:p>
            <a:r>
              <a:rPr lang="en-US"/>
              <a:t>**Portability:**</a:t>
            </a:r>
          </a:p>
          <a:p>
            <a:r>
              <a:rPr lang="en-US"/>
              <a:t>Many projectors are designed to be portable, allowing users to easily transport them for presentations, events, or personal use. Portable projectors are compact and lightweight, making them convenient for on-the-go applications.</a:t>
            </a:r>
          </a:p>
          <a:p>
            <a:r>
              <a:rPr lang="en-US" dirty="0"/>
              <a:t> </a:t>
            </a:r>
            <a:endParaRPr lang="en-US" dirty="0">
              <a:cs typeface="Calibri"/>
            </a:endParaRPr>
          </a:p>
          <a:p>
            <a:r>
              <a:rPr lang="en-US"/>
              <a:t>**Output Measured in Lumens:**</a:t>
            </a:r>
          </a:p>
          <a:p>
            <a:r>
              <a:rPr lang="en-US"/>
              <a:t>The output brightness of a projector is measured in lumens. Lumens indicate the amount of light emitted by the projector, which directly affects how well the projected image is visible in different lighting conditions. Projectors with higher lumen ratings are suitable for brighter environments or larger screens.</a:t>
            </a:r>
          </a:p>
          <a:p>
            <a:r>
              <a:rPr lang="en-US" dirty="0"/>
              <a:t> </a:t>
            </a:r>
            <a:endParaRPr lang="en-US" dirty="0">
              <a:cs typeface="Calibri"/>
            </a:endParaRPr>
          </a:p>
          <a:p>
            <a:r>
              <a:rPr lang="en-US"/>
              <a:t>**Applications:**</a:t>
            </a:r>
          </a:p>
          <a:p>
            <a:r>
              <a:rPr lang="en-US"/>
              <a:t>Projectors have a wide range of applications, including:</a:t>
            </a:r>
          </a:p>
          <a:p>
            <a:r>
              <a:rPr lang="en-US"/>
              <a:t>- **Business Presentations:** Projectors are commonly used in boardrooms and conference rooms for displaying presentations, slideshows, and charts.</a:t>
            </a:r>
          </a:p>
          <a:p>
            <a:r>
              <a:rPr lang="en-US" dirty="0"/>
              <a:t>- **Home Theater:** Projectors can create a large cinematic experience at home, projecting movies and videos onto a screen or wall.</a:t>
            </a:r>
            <a:endParaRPr lang="en-US" dirty="0">
              <a:cs typeface="Calibri"/>
            </a:endParaRPr>
          </a:p>
          <a:p>
            <a:r>
              <a:rPr lang="en-US" dirty="0"/>
              <a:t>- **Education:** Projectors are used in classrooms to display educational content to a larger audience.</a:t>
            </a:r>
            <a:endParaRPr lang="en-US" dirty="0">
              <a:cs typeface="Calibri"/>
            </a:endParaRPr>
          </a:p>
          <a:p>
            <a:r>
              <a:rPr lang="en-US" dirty="0"/>
              <a:t>- **Digital Signage:** Large-scale projectors are used for digital signage in commercial spaces and public areas.</a:t>
            </a:r>
            <a:endParaRPr lang="en-US" dirty="0">
              <a:cs typeface="Calibri"/>
            </a:endParaRPr>
          </a:p>
          <a:p>
            <a:r>
              <a:rPr lang="en-US" dirty="0"/>
              <a:t>- **Entertainment Events:** Projectors are used for outdoor movie nights, live events, and performances.</a:t>
            </a:r>
            <a:endParaRPr lang="en-US" dirty="0">
              <a:cs typeface="Calibri"/>
            </a:endParaRPr>
          </a:p>
          <a:p>
            <a:r>
              <a:rPr lang="en-US" dirty="0"/>
              <a:t> </a:t>
            </a:r>
            <a:endParaRPr lang="en-US" dirty="0">
              <a:cs typeface="Calibri"/>
            </a:endParaRPr>
          </a:p>
          <a:p>
            <a:r>
              <a:rPr lang="en-US" dirty="0"/>
              <a:t>**Technological Advancements:**</a:t>
            </a:r>
            <a:endParaRPr lang="en-US" dirty="0">
              <a:cs typeface="Calibri"/>
            </a:endParaRPr>
          </a:p>
          <a:p>
            <a:r>
              <a:rPr lang="en-US" dirty="0"/>
              <a:t>Projector technology has advanced significantly, leading to higher resolutions, improved color accuracy, and features like 3D projection and wireless connectivity. Some projectors even use laser light sources for longer lifespan and more consistent performance.</a:t>
            </a:r>
            <a:endParaRPr lang="en-US" dirty="0">
              <a:cs typeface="Calibri"/>
            </a:endParaRPr>
          </a:p>
          <a:p>
            <a:r>
              <a:rPr lang="en-US" dirty="0"/>
              <a:t> </a:t>
            </a:r>
            <a:endParaRPr lang="en-US" dirty="0">
              <a:cs typeface="Calibri"/>
            </a:endParaRPr>
          </a:p>
          <a:p>
            <a:r>
              <a:rPr lang="en-US" dirty="0"/>
              <a:t>In summary, projectors are versatile devices that can use different technologies to project images onto screens or surfaces. They find applications in various fields, offering portability and the ability to create large, visually engaging displays. The brightness of a projector is measured in lumens, and advancements in technology continue to enhance the capabilities and features of projectors for both professional and personal use.</a:t>
            </a:r>
          </a:p>
        </p:txBody>
      </p:sp>
      <p:sp>
        <p:nvSpPr>
          <p:cNvPr id="4" name="Slide Number Placeholder 3"/>
          <p:cNvSpPr>
            <a:spLocks noGrp="1"/>
          </p:cNvSpPr>
          <p:nvPr>
            <p:ph type="sldNum" sz="quarter" idx="5"/>
          </p:nvPr>
        </p:nvSpPr>
        <p:spPr/>
        <p:txBody>
          <a:bodyPr/>
          <a:lstStyle/>
          <a:p>
            <a:fld id="{6D5540E0-A613-4087-86B8-AF1BB0E11693}" type="slidenum">
              <a:rPr lang="en-US" smtClean="0"/>
              <a:t>8</a:t>
            </a:fld>
            <a:endParaRPr lang="en-US"/>
          </a:p>
        </p:txBody>
      </p:sp>
    </p:spTree>
    <p:extLst>
      <p:ext uri="{BB962C8B-B14F-4D97-AF65-F5344CB8AC3E}">
        <p14:creationId xmlns:p14="http://schemas.microsoft.com/office/powerpoint/2010/main" val="198885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Flat screen monitors and touchscreens are integral components of modern computing and interactive devices. Here's a more detailed exploration of these technologies:</a:t>
            </a:r>
          </a:p>
          <a:p>
            <a:r>
              <a:rPr lang="en-US" dirty="0"/>
              <a:t> </a:t>
            </a:r>
            <a:endParaRPr lang="en-US" dirty="0">
              <a:cs typeface="Calibri"/>
            </a:endParaRPr>
          </a:p>
          <a:p>
            <a:r>
              <a:rPr lang="en-US"/>
              <a:t>**Flat Screen Technologies:**</a:t>
            </a:r>
          </a:p>
          <a:p>
            <a:r>
              <a:rPr lang="en-US" dirty="0"/>
              <a:t>Flat screen monitors have revolutionized the way we interact with computers and consume digital content. They come in several technologies:</a:t>
            </a:r>
          </a:p>
          <a:p>
            <a:r>
              <a:rPr lang="en-US" dirty="0"/>
              <a:t> </a:t>
            </a:r>
            <a:endParaRPr lang="en-US" dirty="0">
              <a:cs typeface="Calibri"/>
            </a:endParaRPr>
          </a:p>
          <a:p>
            <a:r>
              <a:rPr lang="en-US" dirty="0"/>
              <a:t>- **LCD (Liquid Crystal Display):** LCD monitors use liquid crystal cells to control the passage of light, creating images on the screen. They offer a balance between image quality, energy efficiency, and cost-effectiveness.</a:t>
            </a:r>
          </a:p>
          <a:p>
            <a:r>
              <a:rPr lang="en-US" dirty="0"/>
              <a:t> </a:t>
            </a:r>
            <a:endParaRPr lang="en-US" dirty="0">
              <a:cs typeface="Calibri"/>
            </a:endParaRPr>
          </a:p>
          <a:p>
            <a:r>
              <a:rPr lang="en-US" dirty="0"/>
              <a:t>- **LED (Light-Emitting Diode):** LED monitors are a type of LCD monitor that uses LED backlighting instead of traditional fluorescent lamps. They offer improved color accuracy, energy efficiency, and thinner designs.</a:t>
            </a:r>
          </a:p>
          <a:p>
            <a:r>
              <a:rPr lang="en-US" dirty="0"/>
              <a:t> </a:t>
            </a:r>
            <a:endParaRPr lang="en-US" dirty="0">
              <a:cs typeface="Calibri"/>
            </a:endParaRPr>
          </a:p>
          <a:p>
            <a:r>
              <a:rPr lang="en-US" dirty="0"/>
              <a:t>- **Plasma:** Plasma displays were once popular for larger screens due to their deep black levels and vibrant colors. However, they have become less common due to the prevalence of LCD and OLED technologies.</a:t>
            </a:r>
          </a:p>
          <a:p>
            <a:r>
              <a:rPr lang="en-US" dirty="0"/>
              <a:t> </a:t>
            </a:r>
            <a:endParaRPr lang="en-US" dirty="0">
              <a:cs typeface="Calibri"/>
            </a:endParaRPr>
          </a:p>
          <a:p>
            <a:r>
              <a:rPr lang="en-US" dirty="0"/>
              <a:t>**Touchscreens:**</a:t>
            </a:r>
            <a:endParaRPr lang="en-US" dirty="0">
              <a:cs typeface="Calibri"/>
            </a:endParaRPr>
          </a:p>
          <a:p>
            <a:r>
              <a:rPr lang="en-US" dirty="0"/>
              <a:t>Touchscreens are display devices that allow users to interact with the screen by directly touching it. They have gained immense popularity and are used in various devices, including:</a:t>
            </a:r>
          </a:p>
          <a:p>
            <a:r>
              <a:rPr lang="en-US" dirty="0"/>
              <a:t> </a:t>
            </a:r>
            <a:endParaRPr lang="en-US" dirty="0">
              <a:cs typeface="Calibri"/>
            </a:endParaRPr>
          </a:p>
          <a:p>
            <a:r>
              <a:rPr lang="en-US" dirty="0"/>
              <a:t>- **Laptops:** Some laptops feature touchscreens, allowing users to interact with applications using touch gestures in addition to traditional input methods.</a:t>
            </a:r>
          </a:p>
          <a:p>
            <a:r>
              <a:rPr lang="en-US" dirty="0"/>
              <a:t> </a:t>
            </a:r>
            <a:endParaRPr lang="en-US" dirty="0">
              <a:cs typeface="Calibri"/>
            </a:endParaRPr>
          </a:p>
          <a:p>
            <a:r>
              <a:rPr lang="en-US" dirty="0"/>
              <a:t>- **Tablets:** Tablets are built around touchscreens, providing an intuitive and versatile interface for browsing, gaming, productivity, and more.</a:t>
            </a:r>
          </a:p>
          <a:p>
            <a:r>
              <a:rPr lang="en-US" dirty="0"/>
              <a:t> </a:t>
            </a:r>
            <a:endParaRPr lang="en-US" dirty="0">
              <a:cs typeface="Calibri"/>
            </a:endParaRPr>
          </a:p>
          <a:p>
            <a:r>
              <a:rPr lang="en-US" dirty="0"/>
              <a:t>- **Smartphones:** Touchscreens are a defining feature of smartphones, enabling users to navigate, type, and interact with apps using their fingertips.</a:t>
            </a:r>
          </a:p>
          <a:p>
            <a:r>
              <a:rPr lang="en-US" dirty="0"/>
              <a:t> </a:t>
            </a:r>
            <a:endParaRPr lang="en-US" dirty="0">
              <a:cs typeface="Calibri"/>
            </a:endParaRPr>
          </a:p>
          <a:p>
            <a:r>
              <a:rPr lang="en-US" dirty="0"/>
              <a:t>**Input &amp; Output Devices:**</a:t>
            </a:r>
          </a:p>
          <a:p>
            <a:r>
              <a:rPr lang="en-US" dirty="0"/>
              <a:t>Touchscreens are unique devices that serve as both input and output mechanisms. They display visual information (output) and also sense touch interactions (input). Users can tap, swipe, pinch, and perform other gestures to control applications and navigate content.</a:t>
            </a:r>
          </a:p>
          <a:p>
            <a:r>
              <a:rPr lang="en-US" dirty="0"/>
              <a:t> </a:t>
            </a:r>
            <a:endParaRPr lang="en-US" dirty="0">
              <a:cs typeface="Calibri"/>
            </a:endParaRPr>
          </a:p>
          <a:p>
            <a:r>
              <a:rPr lang="en-US" dirty="0"/>
              <a:t>**Advancements and Applications:**</a:t>
            </a:r>
            <a:endParaRPr lang="en-US" dirty="0">
              <a:cs typeface="Calibri"/>
            </a:endParaRPr>
          </a:p>
          <a:p>
            <a:r>
              <a:rPr lang="en-US" dirty="0"/>
              <a:t>Advancements in flat screen and touchscreen technologies have led to higher resolutions, faster response times, improved color accuracy, and enhanced touch sensitivity. Touchscreens have enabled the development of interactive kiosks, digital whiteboards, and other innovative applications.</a:t>
            </a:r>
          </a:p>
          <a:p>
            <a:r>
              <a:rPr lang="en-US" dirty="0"/>
              <a:t> </a:t>
            </a:r>
            <a:endParaRPr lang="en-US" dirty="0">
              <a:cs typeface="Calibri"/>
            </a:endParaRPr>
          </a:p>
          <a:p>
            <a:r>
              <a:rPr lang="en-US" dirty="0"/>
              <a:t>In summary, flat screen monitors, including LCD, LED, and plasma technologies, offer improved image quality and space-saving designs compared to older CRT monitors. Touchscreens, commonly found in laptops, tablets, and smartphones, provide a dynamic and intuitive interface that merges input and output functionalities. Both technologies have transformed how we interact with digital content and devices in the modern computing landscape.</a:t>
            </a:r>
          </a:p>
        </p:txBody>
      </p:sp>
      <p:sp>
        <p:nvSpPr>
          <p:cNvPr id="4" name="Slide Number Placeholder 3"/>
          <p:cNvSpPr>
            <a:spLocks noGrp="1"/>
          </p:cNvSpPr>
          <p:nvPr>
            <p:ph type="sldNum" sz="quarter" idx="5"/>
          </p:nvPr>
        </p:nvSpPr>
        <p:spPr/>
        <p:txBody>
          <a:bodyPr/>
          <a:lstStyle/>
          <a:p>
            <a:fld id="{6D5540E0-A613-4087-86B8-AF1BB0E11693}" type="slidenum">
              <a:rPr lang="en-US" smtClean="0"/>
              <a:t>9</a:t>
            </a:fld>
            <a:endParaRPr lang="en-US"/>
          </a:p>
        </p:txBody>
      </p:sp>
    </p:spTree>
    <p:extLst>
      <p:ext uri="{BB962C8B-B14F-4D97-AF65-F5344CB8AC3E}">
        <p14:creationId xmlns:p14="http://schemas.microsoft.com/office/powerpoint/2010/main" val="589665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Video connectors play a pivotal role in establishing connections between display devices and computer systems, enabling the transmission of video and audio signals. Here's a detailed exploration of the mentioned video connectors:</a:t>
            </a:r>
          </a:p>
          <a:p>
            <a:r>
              <a:rPr lang="en-US" dirty="0"/>
              <a:t> </a:t>
            </a:r>
            <a:endParaRPr lang="en-US" dirty="0">
              <a:cs typeface="Calibri"/>
            </a:endParaRPr>
          </a:p>
          <a:p>
            <a:r>
              <a:rPr lang="en-US"/>
              <a:t>**1. Video Graphics Array (VGA):**</a:t>
            </a:r>
          </a:p>
          <a:p>
            <a:r>
              <a:rPr lang="en-US"/>
              <a:t>VGA is an older analog video connector that was widely used for connecting monitors and displays to computers. It uses a 15-pin connector and provides standard-definition video output. VGA has largely been replaced by digital interfaces that offer higher-quality video transmission.</a:t>
            </a:r>
          </a:p>
          <a:p>
            <a:r>
              <a:rPr lang="en-US" dirty="0"/>
              <a:t> </a:t>
            </a:r>
            <a:endParaRPr lang="en-US" dirty="0">
              <a:cs typeface="Calibri"/>
            </a:endParaRPr>
          </a:p>
          <a:p>
            <a:r>
              <a:rPr lang="en-US"/>
              <a:t>**2. Digital Visual Interface (DVI):**</a:t>
            </a:r>
          </a:p>
          <a:p>
            <a:r>
              <a:rPr lang="en-US"/>
              <a:t>DVI is a versatile video connector that comes in different formats: DVI-A (analog), DVI-D (digital), and DVI-I (integrated analog and digital). DVI is capable of transmitting both analog and digital signals, making it compatible with a range of display devices.</a:t>
            </a:r>
          </a:p>
          <a:p>
            <a:r>
              <a:rPr lang="en-US" dirty="0"/>
              <a:t> </a:t>
            </a:r>
            <a:endParaRPr lang="en-US" dirty="0">
              <a:cs typeface="Calibri"/>
            </a:endParaRPr>
          </a:p>
          <a:p>
            <a:r>
              <a:rPr lang="en-US"/>
              <a:t>**3. Universal Serial Bus (USB):**</a:t>
            </a:r>
          </a:p>
          <a:p>
            <a:r>
              <a:rPr lang="en-US"/>
              <a:t>While primarily known as a data transfer interface, USB connectors have also been utilized for video transmission. USB-C, a reversible and versatile connector, supports video output in addition to data and power delivery. This feature allows devices like laptops and smartphones to connect to displays using a single USB-C cable.</a:t>
            </a:r>
          </a:p>
          <a:p>
            <a:r>
              <a:rPr lang="en-US" dirty="0"/>
              <a:t> </a:t>
            </a:r>
            <a:endParaRPr lang="en-US" dirty="0">
              <a:cs typeface="Calibri"/>
            </a:endParaRPr>
          </a:p>
          <a:p>
            <a:r>
              <a:rPr lang="en-US"/>
              <a:t>**4. High Definition Multimedia Interface (HDMI):**</a:t>
            </a:r>
          </a:p>
          <a:p>
            <a:r>
              <a:rPr lang="en-US"/>
              <a:t>HDMI is a widely used digital video and audio interface that supports high-definition video and audio transmission. It's commonly found in televisions, monitors, projectors, and multimedia devices. HDMI cables carry both video and audio signals, making them convenient for home theater setups and gaming consoles.</a:t>
            </a:r>
          </a:p>
          <a:p>
            <a:r>
              <a:rPr lang="en-US" dirty="0"/>
              <a:t> </a:t>
            </a:r>
            <a:endParaRPr lang="en-US" dirty="0">
              <a:cs typeface="Calibri"/>
            </a:endParaRPr>
          </a:p>
          <a:p>
            <a:r>
              <a:rPr lang="en-US"/>
              <a:t>**5. DisplayPort:**</a:t>
            </a:r>
          </a:p>
          <a:p>
            <a:r>
              <a:rPr lang="en-US"/>
              <a:t>DisplayPort is a digital video and audio interface that offers high-quality video transmission and multiple display support from a single connector. It's used in various applications, including computer monitors, laptops, and graphics cards. DisplayPort can carry both video and audio signals, and it supports advanced features like daisy-chaining multiple displays.</a:t>
            </a:r>
          </a:p>
          <a:p>
            <a:r>
              <a:rPr lang="en-US" dirty="0"/>
              <a:t> </a:t>
            </a:r>
            <a:endParaRPr lang="en-US" dirty="0">
              <a:cs typeface="Calibri"/>
            </a:endParaRPr>
          </a:p>
          <a:p>
            <a:r>
              <a:rPr lang="en-US"/>
              <a:t>**6. Mini-DisplayPort:**</a:t>
            </a:r>
          </a:p>
          <a:p>
            <a:r>
              <a:rPr lang="en-US"/>
              <a:t>Mini-DisplayPort is a smaller version of DisplayPort commonly used in laptops, tablets, and compact devices. It provides similar capabilities as its larger counterpart.</a:t>
            </a:r>
          </a:p>
          <a:p>
            <a:r>
              <a:rPr lang="en-US" dirty="0"/>
              <a:t> </a:t>
            </a:r>
            <a:endParaRPr lang="en-US" dirty="0">
              <a:cs typeface="Calibri"/>
            </a:endParaRPr>
          </a:p>
          <a:p>
            <a:r>
              <a:rPr lang="en-US"/>
              <a:t>**7. Thunderbolt:**</a:t>
            </a:r>
          </a:p>
          <a:p>
            <a:r>
              <a:rPr lang="en-US" dirty="0"/>
              <a:t>Thunderbolt is a high-speed interface that combines data transfer, video output, and power delivery through a single cable. It uses a Mini-DisplayPort connector and is often found in Mac computers and certain Windows systems. Thunderbolt offers fast data transfer rates and is suitable for connecting external displays and peripherals.</a:t>
            </a:r>
            <a:endParaRPr lang="en-US" dirty="0">
              <a:cs typeface="Calibri"/>
            </a:endParaRPr>
          </a:p>
          <a:p>
            <a:r>
              <a:rPr lang="en-US" dirty="0"/>
              <a:t> </a:t>
            </a:r>
            <a:endParaRPr lang="en-US" dirty="0">
              <a:cs typeface="Calibri"/>
            </a:endParaRPr>
          </a:p>
          <a:p>
            <a:r>
              <a:rPr lang="en-US" dirty="0"/>
              <a:t>In summary, video connectors enable the transmission of video and audio signals between computer systems and display devices. Different connectors offer varying levels of video quality, compatibility, and features. The choice of connector depends on factors such as the display device, computer system, desired video quality, and available ports.</a:t>
            </a:r>
          </a:p>
        </p:txBody>
      </p:sp>
      <p:sp>
        <p:nvSpPr>
          <p:cNvPr id="4" name="Slide Number Placeholder 3"/>
          <p:cNvSpPr>
            <a:spLocks noGrp="1"/>
          </p:cNvSpPr>
          <p:nvPr>
            <p:ph type="sldNum" sz="quarter" idx="5"/>
          </p:nvPr>
        </p:nvSpPr>
        <p:spPr/>
        <p:txBody>
          <a:bodyPr/>
          <a:lstStyle/>
          <a:p>
            <a:fld id="{6D5540E0-A613-4087-86B8-AF1BB0E11693}" type="slidenum">
              <a:rPr lang="en-US" smtClean="0"/>
              <a:t>10</a:t>
            </a:fld>
            <a:endParaRPr lang="en-US"/>
          </a:p>
        </p:txBody>
      </p:sp>
    </p:spTree>
    <p:extLst>
      <p:ext uri="{BB962C8B-B14F-4D97-AF65-F5344CB8AC3E}">
        <p14:creationId xmlns:p14="http://schemas.microsoft.com/office/powerpoint/2010/main" val="3145707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dirty="0"/>
              <a:t>Click to edit Master title style</a:t>
            </a:r>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9/5/2023</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7484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4204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dirty="0"/>
              <a:t>Click to edit Master title style</a:t>
            </a:r>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36489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dirty="0"/>
              <a:t>Click to edit Master title style</a:t>
            </a:r>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787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9305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10491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14242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21301" y="6387910"/>
            <a:ext cx="990599" cy="228659"/>
          </a:xfrm>
        </p:spPr>
        <p:txBody>
          <a:bodyPr/>
          <a:lstStyle/>
          <a:p>
            <a:fld id="{1F1580A0-ED6C-4884-9FFE-87471827F59A}" type="datetimeFigureOut">
              <a:rPr lang="en-US" dirty="0"/>
              <a:t>9/5/2023</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75108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dirty="0"/>
              <a:t>Click to edit Master title style</a:t>
            </a:r>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9474D98-3273-47CE-B312-A00AAFA2779F}" type="datetimeFigureOut">
              <a:rPr lang="en-US" dirty="0"/>
              <a:t>9/5/2023</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9943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6993E9-CEF0-47B7-AEA6-AFACC79966BA}"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770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452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E62588-EC5C-453B-A942-AA1C7EFEEF33}"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761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2D5D575-BDA5-4AAF-81DC-5D38C213A391}"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3067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F9C5B0-21BA-48EA-B067-5E37072B4F18}" type="datetimeFigureOut">
              <a:rPr lang="en-US" dirty="0"/>
              <a:t>9/5/2023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9538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9/5/2023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6147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878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522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9/5/2023</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dirty="0"/>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490123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uperuser.com/questions/685452/trying-to-find-max-resolution-for-amd-card" TargetMode="External"/><Relationship Id="rId5" Type="http://schemas.openxmlformats.org/officeDocument/2006/relationships/image" Target="../media/image10.png"/><Relationship Id="rId4" Type="http://schemas.openxmlformats.org/officeDocument/2006/relationships/hyperlink" Target="https://en.everybodywiki.com/List_of_Thunderbolt-compatible_devic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behind-the-scenes.net/things-to-consider-before-buying-a-nas-system/" TargetMode="External"/><Relationship Id="rId5" Type="http://schemas.openxmlformats.org/officeDocument/2006/relationships/image" Target="../media/image12.jpeg"/><Relationship Id="rId4" Type="http://schemas.openxmlformats.org/officeDocument/2006/relationships/hyperlink" Target="https://www.flickr.com/photos/30478819@N08/2797762662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nl.wikipedia.org/wiki/poort_(computer)" TargetMode="External"/><Relationship Id="rId5" Type="http://schemas.openxmlformats.org/officeDocument/2006/relationships/image" Target="../media/image14.jpeg"/><Relationship Id="rId4" Type="http://schemas.openxmlformats.org/officeDocument/2006/relationships/hyperlink" Target="http://superuser.com/questions/74567/dealing-with-obstructed-sata-ports-on-motherboar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iki.ihitc.net/w/A_guide_to_cables,_connectors,_wires_and_ports" TargetMode="External"/><Relationship Id="rId5" Type="http://schemas.openxmlformats.org/officeDocument/2006/relationships/image" Target="../media/image16.jpeg"/><Relationship Id="rId4" Type="http://schemas.openxmlformats.org/officeDocument/2006/relationships/hyperlink" Target="http://superuser.com/questions/1024548/plug-an-ethernet-cable-into-this-computer-with-no-connections-are-available/102458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technofaq.org/posts/2021/02/top-budget-friendly-keyboard-and-mouse-combo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freepngimg.com/png/51362-computer-printer-photos-png-file-h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behind-the-scenes.net/using-serial-ports-for-communication/" TargetMode="External"/><Relationship Id="rId5" Type="http://schemas.openxmlformats.org/officeDocument/2006/relationships/image" Target="../media/image20.jpeg"/><Relationship Id="rId4" Type="http://schemas.openxmlformats.org/officeDocument/2006/relationships/hyperlink" Target="http://www.flickr.com/photos/shieldconnectors/442579807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juku.it/memory-based-storage-yes-please/installing-random-access-memory-into-p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gadgetsin.com/seagate-backup-plus-ultra-touch-portable-external-hard-drive.ht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alltutorials.info/2014/10/pengertian-dan-fungsi-serta-jenis-soundcard.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drydenart.weebly.com/fugleblog/retro-tv-effect-with-green-screen-ap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androidpctv.com/deal-alfawise-a1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286541" y="1241266"/>
            <a:ext cx="2370762" cy="3153753"/>
          </a:xfrm>
        </p:spPr>
        <p:txBody>
          <a:bodyPr>
            <a:normAutofit/>
          </a:bodyPr>
          <a:lstStyle/>
          <a:p>
            <a:r>
              <a:rPr lang="en-US" altLang="en-US" sz="2300" b="1">
                <a:solidFill>
                  <a:srgbClr val="EBEBEB"/>
                </a:solidFill>
              </a:rPr>
              <a:t>IT Fundamentals</a:t>
            </a:r>
          </a:p>
        </p:txBody>
      </p:sp>
      <p:sp>
        <p:nvSpPr>
          <p:cNvPr id="2051" name="Rectangle 3"/>
          <p:cNvSpPr>
            <a:spLocks noGrp="1" noChangeArrowheads="1"/>
          </p:cNvSpPr>
          <p:nvPr>
            <p:ph type="subTitle" idx="1"/>
          </p:nvPr>
        </p:nvSpPr>
        <p:spPr>
          <a:xfrm>
            <a:off x="6286541" y="4591665"/>
            <a:ext cx="2370762" cy="1622322"/>
          </a:xfrm>
        </p:spPr>
        <p:txBody>
          <a:bodyPr>
            <a:normAutofit/>
          </a:bodyPr>
          <a:lstStyle/>
          <a:p>
            <a:r>
              <a:rPr lang="en-US" altLang="en-US" dirty="0">
                <a:solidFill>
                  <a:schemeClr val="bg1"/>
                </a:solidFill>
              </a:rPr>
              <a:t>Chapter 2:</a:t>
            </a:r>
          </a:p>
          <a:p>
            <a:r>
              <a:rPr lang="en-US" altLang="en-US" dirty="0">
                <a:solidFill>
                  <a:schemeClr val="bg1"/>
                </a:solidFill>
              </a:rPr>
              <a:t>Peripherals and Connectors</a:t>
            </a:r>
            <a:endParaRPr lang="en-US" altLang="en-US">
              <a:solidFill>
                <a:schemeClr val="bg1"/>
              </a:solidFill>
            </a:endParaRPr>
          </a:p>
        </p:txBody>
      </p:sp>
      <p:grpSp>
        <p:nvGrpSpPr>
          <p:cNvPr id="2056" name="Group 2055">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5929998" cy="6058999"/>
            <a:chOff x="423332" y="396837"/>
            <a:chExt cx="7906665" cy="6058999"/>
          </a:xfrm>
        </p:grpSpPr>
        <p:sp>
          <p:nvSpPr>
            <p:cNvPr id="2057" name="Rectangle 2056">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5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59"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 name="Picture 2" descr="Logo, company name&#10;&#10;Description automatically generated">
            <a:extLst>
              <a:ext uri="{FF2B5EF4-FFF2-40B4-BE49-F238E27FC236}">
                <a16:creationId xmlns:a16="http://schemas.microsoft.com/office/drawing/2014/main" id="{BF6C5C9B-47E1-814C-867A-D8C4EF43D790}"/>
              </a:ext>
            </a:extLst>
          </p:cNvPr>
          <p:cNvPicPr>
            <a:picLocks noChangeAspect="1"/>
          </p:cNvPicPr>
          <p:nvPr/>
        </p:nvPicPr>
        <p:blipFill>
          <a:blip r:embed="rId3"/>
          <a:stretch>
            <a:fillRect/>
          </a:stretch>
        </p:blipFill>
        <p:spPr>
          <a:xfrm>
            <a:off x="934135" y="1114621"/>
            <a:ext cx="4628758" cy="4628758"/>
          </a:xfrm>
          <a:prstGeom prst="rect">
            <a:avLst/>
          </a:prstGeom>
        </p:spPr>
      </p:pic>
    </p:spTree>
    <p:extLst>
      <p:ext uri="{BB962C8B-B14F-4D97-AF65-F5344CB8AC3E}">
        <p14:creationId xmlns:p14="http://schemas.microsoft.com/office/powerpoint/2010/main" val="256663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t>Video Connectors</a:t>
            </a:r>
          </a:p>
        </p:txBody>
      </p:sp>
      <p:pic>
        <p:nvPicPr>
          <p:cNvPr id="13" name="Picture 13" descr="A picture containing electronics, white&#10;&#10;Description automatically generated">
            <a:extLst>
              <a:ext uri="{FF2B5EF4-FFF2-40B4-BE49-F238E27FC236}">
                <a16:creationId xmlns:a16="http://schemas.microsoft.com/office/drawing/2014/main" id="{CAAB0251-2CDF-6E33-4DF0-469BC5631A2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40888" y="2775951"/>
            <a:ext cx="1319350" cy="1451285"/>
          </a:xfrm>
          <a:prstGeom prst="roundRect">
            <a:avLst>
              <a:gd name="adj" fmla="val 1858"/>
            </a:avLst>
          </a:prstGeom>
          <a:effectLst/>
        </p:spPr>
      </p:pic>
      <p:pic>
        <p:nvPicPr>
          <p:cNvPr id="4" name="Picture 4" descr="A picture containing cable, connector, adapter&#10;&#10;Description automatically generated">
            <a:extLst>
              <a:ext uri="{FF2B5EF4-FFF2-40B4-BE49-F238E27FC236}">
                <a16:creationId xmlns:a16="http://schemas.microsoft.com/office/drawing/2014/main" id="{D0E3A6B8-F63B-A645-9123-8921C3F51A9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63600" y="4779225"/>
            <a:ext cx="2273926" cy="676492"/>
          </a:xfrm>
          <a:prstGeom prst="roundRect">
            <a:avLst>
              <a:gd name="adj" fmla="val 1858"/>
            </a:avLst>
          </a:prstGeom>
          <a:effectLst/>
        </p:spPr>
      </p:pic>
      <p:sp>
        <p:nvSpPr>
          <p:cNvPr id="3" name="Content Placeholder 2"/>
          <p:cNvSpPr>
            <a:spLocks noGrp="1"/>
          </p:cNvSpPr>
          <p:nvPr>
            <p:ph idx="1"/>
          </p:nvPr>
        </p:nvSpPr>
        <p:spPr>
          <a:xfrm>
            <a:off x="3481002" y="2603500"/>
            <a:ext cx="4913697" cy="3416300"/>
          </a:xfrm>
        </p:spPr>
        <p:txBody>
          <a:bodyPr anchor="ctr">
            <a:normAutofit/>
          </a:bodyPr>
          <a:lstStyle/>
          <a:p>
            <a:r>
              <a:rPr lang="en-US" baseline="0"/>
              <a:t>Video Graphics Array (VGA)</a:t>
            </a:r>
          </a:p>
          <a:p>
            <a:r>
              <a:rPr lang="en-US"/>
              <a:t>Digital Visual</a:t>
            </a:r>
            <a:r>
              <a:rPr lang="en-US" baseline="0"/>
              <a:t> Interface (DVI)</a:t>
            </a:r>
          </a:p>
          <a:p>
            <a:r>
              <a:rPr lang="en-US" baseline="0"/>
              <a:t>Universal Serial Bus (USB)</a:t>
            </a:r>
          </a:p>
          <a:p>
            <a:r>
              <a:rPr lang="en-US" baseline="0"/>
              <a:t>High Definition Multimedia Interface (HDMI)</a:t>
            </a:r>
          </a:p>
          <a:p>
            <a:r>
              <a:rPr lang="en-US" baseline="0"/>
              <a:t>Display Port</a:t>
            </a:r>
          </a:p>
          <a:p>
            <a:r>
              <a:rPr lang="en-US"/>
              <a:t>Mini-DisplayPort</a:t>
            </a:r>
            <a:endParaRPr lang="en-US" baseline="0"/>
          </a:p>
          <a:p>
            <a:r>
              <a:rPr lang="en-US" baseline="0"/>
              <a:t>Thunderbolt</a:t>
            </a:r>
          </a:p>
        </p:txBody>
      </p:sp>
    </p:spTree>
    <p:extLst>
      <p:ext uri="{BB962C8B-B14F-4D97-AF65-F5344CB8AC3E}">
        <p14:creationId xmlns:p14="http://schemas.microsoft.com/office/powerpoint/2010/main" val="270161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DE3271-DD99-4DEF-AF9F-84397884C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4" name="Freeform: Shape 13">
            <a:extLst>
              <a:ext uri="{FF2B5EF4-FFF2-40B4-BE49-F238E27FC236}">
                <a16:creationId xmlns:a16="http://schemas.microsoft.com/office/drawing/2014/main" id="{E06A31CE-F9B6-4BA2-8685-60F3524D0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706465" y="1335800"/>
            <a:ext cx="6053670" cy="4186400"/>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6" name="Freeform 5">
            <a:extLst>
              <a:ext uri="{FF2B5EF4-FFF2-40B4-BE49-F238E27FC236}">
                <a16:creationId xmlns:a16="http://schemas.microsoft.com/office/drawing/2014/main" id="{8ADF14A3-1454-4B74-8B4A-CB197D7A7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113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8" name="Freeform 5">
            <a:extLst>
              <a:ext uri="{FF2B5EF4-FFF2-40B4-BE49-F238E27FC236}">
                <a16:creationId xmlns:a16="http://schemas.microsoft.com/office/drawing/2014/main" id="{EC19D556-0251-4E87-AE24-890965BAD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479323" y="629265"/>
            <a:ext cx="3849329" cy="1622322"/>
          </a:xfrm>
        </p:spPr>
        <p:txBody>
          <a:bodyPr>
            <a:normAutofit/>
          </a:bodyPr>
          <a:lstStyle/>
          <a:p>
            <a:r>
              <a:rPr lang="en-US">
                <a:solidFill>
                  <a:schemeClr val="tx1"/>
                </a:solidFill>
              </a:rPr>
              <a:t>External</a:t>
            </a:r>
            <a:r>
              <a:rPr lang="en-US" baseline="0">
                <a:solidFill>
                  <a:schemeClr val="tx1"/>
                </a:solidFill>
              </a:rPr>
              <a:t> Storage Devices</a:t>
            </a:r>
            <a:endParaRPr lang="en-US">
              <a:solidFill>
                <a:schemeClr val="tx1"/>
              </a:solidFill>
            </a:endParaRPr>
          </a:p>
        </p:txBody>
      </p:sp>
      <p:sp>
        <p:nvSpPr>
          <p:cNvPr id="20" name="Rectangle 19">
            <a:extLst>
              <a:ext uri="{FF2B5EF4-FFF2-40B4-BE49-F238E27FC236}">
                <a16:creationId xmlns:a16="http://schemas.microsoft.com/office/drawing/2014/main" id="{CBC3C8C6-98E2-45EF-AEFC-30C0DBA0E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79323" y="2418735"/>
            <a:ext cx="3849329" cy="3811742"/>
          </a:xfrm>
        </p:spPr>
        <p:txBody>
          <a:bodyPr anchor="ctr">
            <a:normAutofit/>
          </a:bodyPr>
          <a:lstStyle/>
          <a:p>
            <a:r>
              <a:rPr lang="en-US">
                <a:solidFill>
                  <a:schemeClr val="tx1"/>
                </a:solidFill>
              </a:rPr>
              <a:t>Flash drives</a:t>
            </a:r>
          </a:p>
          <a:p>
            <a:r>
              <a:rPr lang="en-US">
                <a:solidFill>
                  <a:schemeClr val="tx1"/>
                </a:solidFill>
              </a:rPr>
              <a:t>Memory cards</a:t>
            </a:r>
          </a:p>
          <a:p>
            <a:r>
              <a:rPr lang="en-US">
                <a:solidFill>
                  <a:schemeClr val="tx1"/>
                </a:solidFill>
              </a:rPr>
              <a:t>External hard drives</a:t>
            </a:r>
          </a:p>
          <a:p>
            <a:r>
              <a:rPr lang="en-US">
                <a:solidFill>
                  <a:schemeClr val="tx1"/>
                </a:solidFill>
              </a:rPr>
              <a:t>External optical drives</a:t>
            </a:r>
          </a:p>
          <a:p>
            <a:r>
              <a:rPr lang="en-US">
                <a:solidFill>
                  <a:schemeClr val="tx1"/>
                </a:solidFill>
              </a:rPr>
              <a:t>Network attached storage (NAS)</a:t>
            </a:r>
          </a:p>
        </p:txBody>
      </p:sp>
      <p:pic>
        <p:nvPicPr>
          <p:cNvPr id="7" name="Picture 7" descr="A picture containing indoor, adapter, charger&#10;&#10;Description automatically generated">
            <a:extLst>
              <a:ext uri="{FF2B5EF4-FFF2-40B4-BE49-F238E27FC236}">
                <a16:creationId xmlns:a16="http://schemas.microsoft.com/office/drawing/2014/main" id="{E1B41BDB-BD0A-7E8F-FDE3-9E751C664E7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36127" y="791615"/>
            <a:ext cx="3621530" cy="2417371"/>
          </a:xfrm>
          <a:prstGeom prst="rect">
            <a:avLst/>
          </a:prstGeom>
        </p:spPr>
      </p:pic>
      <p:pic>
        <p:nvPicPr>
          <p:cNvPr id="4" name="Picture 4" descr="A picture containing electronics&#10;&#10;Description automatically generated">
            <a:extLst>
              <a:ext uri="{FF2B5EF4-FFF2-40B4-BE49-F238E27FC236}">
                <a16:creationId xmlns:a16="http://schemas.microsoft.com/office/drawing/2014/main" id="{891B0454-9CA6-8665-B7B4-C984C40F864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034681" y="3666595"/>
            <a:ext cx="3621531" cy="2417371"/>
          </a:xfrm>
          <a:prstGeom prst="rect">
            <a:avLst/>
          </a:prstGeom>
        </p:spPr>
      </p:pic>
    </p:spTree>
    <p:extLst>
      <p:ext uri="{BB962C8B-B14F-4D97-AF65-F5344CB8AC3E}">
        <p14:creationId xmlns:p14="http://schemas.microsoft.com/office/powerpoint/2010/main" val="167242861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External Storage</a:t>
            </a:r>
            <a:r>
              <a:rPr lang="en-US" baseline="0" dirty="0"/>
              <a:t> Connectors</a:t>
            </a:r>
            <a:endParaRPr lang="en-US" dirty="0"/>
          </a:p>
        </p:txBody>
      </p:sp>
      <p:pic>
        <p:nvPicPr>
          <p:cNvPr id="7" name="Picture 7" descr="A picture containing connector&#10;&#10;Description automatically generated">
            <a:extLst>
              <a:ext uri="{FF2B5EF4-FFF2-40B4-BE49-F238E27FC236}">
                <a16:creationId xmlns:a16="http://schemas.microsoft.com/office/drawing/2014/main" id="{768AE2E8-D74E-6816-E71C-A454C36FC46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03116" y="2775951"/>
            <a:ext cx="1994893" cy="1451285"/>
          </a:xfrm>
          <a:prstGeom prst="roundRect">
            <a:avLst>
              <a:gd name="adj" fmla="val 1858"/>
            </a:avLst>
          </a:prstGeom>
          <a:effectLst/>
        </p:spPr>
      </p:pic>
      <p:pic>
        <p:nvPicPr>
          <p:cNvPr id="4" name="Picture 4" descr="A picture containing connector, cable&#10;&#10;Description automatically generated">
            <a:extLst>
              <a:ext uri="{FF2B5EF4-FFF2-40B4-BE49-F238E27FC236}">
                <a16:creationId xmlns:a16="http://schemas.microsoft.com/office/drawing/2014/main" id="{9E3F6618-CE57-BC44-5A08-5BE7D27847B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09371" y="4391828"/>
            <a:ext cx="2182384" cy="1451286"/>
          </a:xfrm>
          <a:prstGeom prst="roundRect">
            <a:avLst>
              <a:gd name="adj" fmla="val 1858"/>
            </a:avLst>
          </a:prstGeom>
          <a:effectLst/>
        </p:spPr>
      </p:pic>
      <p:sp>
        <p:nvSpPr>
          <p:cNvPr id="3" name="Content Placeholder 2"/>
          <p:cNvSpPr>
            <a:spLocks noGrp="1"/>
          </p:cNvSpPr>
          <p:nvPr>
            <p:ph idx="1"/>
          </p:nvPr>
        </p:nvSpPr>
        <p:spPr>
          <a:xfrm>
            <a:off x="3481002" y="2603500"/>
            <a:ext cx="4913697" cy="3416300"/>
          </a:xfrm>
        </p:spPr>
        <p:txBody>
          <a:bodyPr anchor="ctr">
            <a:normAutofit/>
          </a:bodyPr>
          <a:lstStyle/>
          <a:p>
            <a:r>
              <a:rPr lang="en-US" dirty="0"/>
              <a:t>USB</a:t>
            </a:r>
          </a:p>
          <a:p>
            <a:endParaRPr lang="en-US" dirty="0"/>
          </a:p>
          <a:p>
            <a:r>
              <a:rPr lang="en-US" dirty="0"/>
              <a:t>external</a:t>
            </a:r>
            <a:r>
              <a:rPr lang="en-US" baseline="0" dirty="0"/>
              <a:t> Serial ATA (</a:t>
            </a:r>
            <a:r>
              <a:rPr lang="en-US" baseline="0" dirty="0" err="1"/>
              <a:t>eSATA</a:t>
            </a:r>
            <a:r>
              <a:rPr lang="en-US" baseline="0" dirty="0"/>
              <a:t>)</a:t>
            </a:r>
          </a:p>
          <a:p>
            <a:endParaRPr lang="en-US" baseline="0" dirty="0"/>
          </a:p>
          <a:p>
            <a:r>
              <a:rPr lang="en-US" dirty="0"/>
              <a:t>FireWire</a:t>
            </a:r>
          </a:p>
          <a:p>
            <a:endParaRPr lang="en-US" dirty="0"/>
          </a:p>
          <a:p>
            <a:r>
              <a:rPr lang="en-US" baseline="0" dirty="0"/>
              <a:t>Thunderbolt</a:t>
            </a:r>
          </a:p>
        </p:txBody>
      </p:sp>
    </p:spTree>
    <p:extLst>
      <p:ext uri="{BB962C8B-B14F-4D97-AF65-F5344CB8AC3E}">
        <p14:creationId xmlns:p14="http://schemas.microsoft.com/office/powerpoint/2010/main" val="1783400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Communications Connectors</a:t>
            </a:r>
          </a:p>
        </p:txBody>
      </p:sp>
      <p:sp>
        <p:nvSpPr>
          <p:cNvPr id="3" name="Content Placeholder 2"/>
          <p:cNvSpPr>
            <a:spLocks noGrp="1"/>
          </p:cNvSpPr>
          <p:nvPr>
            <p:ph idx="1"/>
          </p:nvPr>
        </p:nvSpPr>
        <p:spPr>
          <a:xfrm>
            <a:off x="866215" y="2603500"/>
            <a:ext cx="4797985" cy="3416300"/>
          </a:xfrm>
        </p:spPr>
        <p:txBody>
          <a:bodyPr anchor="ctr">
            <a:normAutofit/>
          </a:bodyPr>
          <a:lstStyle/>
          <a:p>
            <a:r>
              <a:rPr lang="en-US"/>
              <a:t>Network connectors (RJ-45)</a:t>
            </a:r>
          </a:p>
          <a:p>
            <a:endParaRPr lang="en-US"/>
          </a:p>
          <a:p>
            <a:r>
              <a:rPr lang="en-US"/>
              <a:t>Telephone connectors (RJ-11)</a:t>
            </a:r>
          </a:p>
        </p:txBody>
      </p:sp>
      <p:pic>
        <p:nvPicPr>
          <p:cNvPr id="4" name="Picture 4" descr="A picture containing cable, connector, lighter&#10;&#10;Description automatically generated">
            <a:extLst>
              <a:ext uri="{FF2B5EF4-FFF2-40B4-BE49-F238E27FC236}">
                <a16:creationId xmlns:a16="http://schemas.microsoft.com/office/drawing/2014/main" id="{3B31508A-6B33-2435-A0EA-19D82301A28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15428" y="2670382"/>
            <a:ext cx="2310036" cy="1489973"/>
          </a:xfrm>
          <a:prstGeom prst="roundRect">
            <a:avLst>
              <a:gd name="adj" fmla="val 1858"/>
            </a:avLst>
          </a:prstGeom>
          <a:effectLst/>
        </p:spPr>
      </p:pic>
      <p:pic>
        <p:nvPicPr>
          <p:cNvPr id="13" name="Picture 13">
            <a:extLst>
              <a:ext uri="{FF2B5EF4-FFF2-40B4-BE49-F238E27FC236}">
                <a16:creationId xmlns:a16="http://schemas.microsoft.com/office/drawing/2014/main" id="{75A9233E-AFEA-EC07-A9D1-6FB98DA8109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015428" y="4397301"/>
            <a:ext cx="2310036" cy="1617025"/>
          </a:xfrm>
          <a:prstGeom prst="roundRect">
            <a:avLst>
              <a:gd name="adj" fmla="val 1858"/>
            </a:avLst>
          </a:prstGeom>
          <a:effectLst/>
        </p:spPr>
      </p:pic>
    </p:spTree>
    <p:extLst>
      <p:ext uri="{BB962C8B-B14F-4D97-AF65-F5344CB8AC3E}">
        <p14:creationId xmlns:p14="http://schemas.microsoft.com/office/powerpoint/2010/main" val="3001631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Input</a:t>
            </a:r>
            <a:r>
              <a:rPr lang="en-US" baseline="0" dirty="0"/>
              <a:t> Devices</a:t>
            </a:r>
            <a:endParaRPr lang="en-US" dirty="0"/>
          </a:p>
        </p:txBody>
      </p:sp>
      <p:sp>
        <p:nvSpPr>
          <p:cNvPr id="3" name="Content Placeholder 2"/>
          <p:cNvSpPr>
            <a:spLocks noGrp="1"/>
          </p:cNvSpPr>
          <p:nvPr>
            <p:ph idx="1"/>
          </p:nvPr>
        </p:nvSpPr>
        <p:spPr/>
        <p:txBody>
          <a:bodyPr/>
          <a:lstStyle/>
          <a:p>
            <a:r>
              <a:rPr lang="en-US" dirty="0"/>
              <a:t>Keyboard</a:t>
            </a:r>
          </a:p>
          <a:p>
            <a:r>
              <a:rPr lang="en-US" dirty="0"/>
              <a:t>Pointing devices</a:t>
            </a:r>
          </a:p>
          <a:p>
            <a:pPr lvl="1"/>
            <a:r>
              <a:rPr lang="en-US" dirty="0"/>
              <a:t>Mouse</a:t>
            </a:r>
          </a:p>
          <a:p>
            <a:pPr lvl="1"/>
            <a:r>
              <a:rPr lang="en-US" dirty="0"/>
              <a:t>Touchpad</a:t>
            </a:r>
          </a:p>
          <a:p>
            <a:pPr lvl="1"/>
            <a:r>
              <a:rPr lang="en-US" dirty="0"/>
              <a:t>Joystick</a:t>
            </a:r>
          </a:p>
          <a:p>
            <a:pPr lvl="1"/>
            <a:r>
              <a:rPr lang="en-US" dirty="0"/>
              <a:t>Stylus pen</a:t>
            </a:r>
          </a:p>
          <a:p>
            <a:pPr lvl="1"/>
            <a:r>
              <a:rPr lang="en-US" dirty="0"/>
              <a:t>Trackball</a:t>
            </a:r>
          </a:p>
        </p:txBody>
      </p:sp>
      <p:pic>
        <p:nvPicPr>
          <p:cNvPr id="4" name="Picture 4">
            <a:extLst>
              <a:ext uri="{FF2B5EF4-FFF2-40B4-BE49-F238E27FC236}">
                <a16:creationId xmlns:a16="http://schemas.microsoft.com/office/drawing/2014/main" id="{BEBC9E15-62A7-8747-6C86-782CA19E20F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97821" y="2165575"/>
            <a:ext cx="4077654" cy="4066166"/>
          </a:xfrm>
          <a:prstGeom prst="rect">
            <a:avLst/>
          </a:prstGeom>
        </p:spPr>
      </p:pic>
    </p:spTree>
    <p:extLst>
      <p:ext uri="{BB962C8B-B14F-4D97-AF65-F5344CB8AC3E}">
        <p14:creationId xmlns:p14="http://schemas.microsoft.com/office/powerpoint/2010/main" val="2271926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Printer Technologies</a:t>
            </a:r>
          </a:p>
        </p:txBody>
      </p:sp>
      <p:pic>
        <p:nvPicPr>
          <p:cNvPr id="4" name="Picture 4" descr="A picture containing electronics, black, projector&#10;&#10;Description automatically generated">
            <a:extLst>
              <a:ext uri="{FF2B5EF4-FFF2-40B4-BE49-F238E27FC236}">
                <a16:creationId xmlns:a16="http://schemas.microsoft.com/office/drawing/2014/main" id="{3F515FAA-1122-9863-BFA4-0B0233D86A2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3600" y="2989731"/>
            <a:ext cx="3258768" cy="263960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pPr>
              <a:lnSpc>
                <a:spcPct val="90000"/>
              </a:lnSpc>
            </a:pPr>
            <a:r>
              <a:rPr lang="en-US" dirty="0"/>
              <a:t>Inkjet</a:t>
            </a:r>
            <a:endParaRPr lang="en-US" baseline="0"/>
          </a:p>
          <a:p>
            <a:pPr>
              <a:lnSpc>
                <a:spcPct val="90000"/>
              </a:lnSpc>
            </a:pPr>
            <a:endParaRPr lang="en-US" baseline="0"/>
          </a:p>
          <a:p>
            <a:pPr>
              <a:lnSpc>
                <a:spcPct val="90000"/>
              </a:lnSpc>
            </a:pPr>
            <a:r>
              <a:rPr lang="en-US" baseline="0" dirty="0"/>
              <a:t>Laser</a:t>
            </a:r>
            <a:endParaRPr lang="en-US" baseline="0"/>
          </a:p>
          <a:p>
            <a:pPr>
              <a:lnSpc>
                <a:spcPct val="90000"/>
              </a:lnSpc>
            </a:pPr>
            <a:endParaRPr lang="en-US" baseline="0"/>
          </a:p>
          <a:p>
            <a:pPr>
              <a:lnSpc>
                <a:spcPct val="90000"/>
              </a:lnSpc>
            </a:pPr>
            <a:r>
              <a:rPr lang="en-US" baseline="0" dirty="0"/>
              <a:t>Some printers include fax services</a:t>
            </a:r>
            <a:endParaRPr lang="en-US" baseline="0"/>
          </a:p>
          <a:p>
            <a:pPr lvl="1">
              <a:lnSpc>
                <a:spcPct val="90000"/>
              </a:lnSpc>
            </a:pPr>
            <a:r>
              <a:rPr lang="en-US" baseline="0" dirty="0"/>
              <a:t>Multifunctional or all-in-one  printer</a:t>
            </a:r>
            <a:endParaRPr lang="en-US" baseline="0"/>
          </a:p>
          <a:p>
            <a:pPr lvl="1">
              <a:lnSpc>
                <a:spcPct val="90000"/>
              </a:lnSpc>
            </a:pPr>
            <a:r>
              <a:rPr lang="en-US" baseline="0" dirty="0"/>
              <a:t>Considered input &amp; output device</a:t>
            </a:r>
            <a:endParaRPr lang="en-US" baseline="0"/>
          </a:p>
        </p:txBody>
      </p:sp>
    </p:spTree>
    <p:extLst>
      <p:ext uri="{BB962C8B-B14F-4D97-AF65-F5344CB8AC3E}">
        <p14:creationId xmlns:p14="http://schemas.microsoft.com/office/powerpoint/2010/main" val="45439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Printer Connections</a:t>
            </a:r>
          </a:p>
        </p:txBody>
      </p:sp>
      <p:pic>
        <p:nvPicPr>
          <p:cNvPr id="7" name="Picture 7" descr="A picture containing indoor, connector&#10;&#10;Description automatically generated">
            <a:extLst>
              <a:ext uri="{FF2B5EF4-FFF2-40B4-BE49-F238E27FC236}">
                <a16:creationId xmlns:a16="http://schemas.microsoft.com/office/drawing/2014/main" id="{7E23D3A6-E5BB-D2FC-9868-9FD9CE5EF69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63931" y="2775951"/>
            <a:ext cx="2073264" cy="1451285"/>
          </a:xfrm>
          <a:prstGeom prst="roundRect">
            <a:avLst>
              <a:gd name="adj" fmla="val 1858"/>
            </a:avLst>
          </a:prstGeom>
          <a:effectLst/>
        </p:spPr>
      </p:pic>
      <p:pic>
        <p:nvPicPr>
          <p:cNvPr id="4" name="Picture 4" descr="A picture containing cable, connector, jack, adapter&#10;&#10;Description automatically generated">
            <a:extLst>
              <a:ext uri="{FF2B5EF4-FFF2-40B4-BE49-F238E27FC236}">
                <a16:creationId xmlns:a16="http://schemas.microsoft.com/office/drawing/2014/main" id="{618DCFB2-20E1-3802-2FFD-968698A6222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63600" y="4548989"/>
            <a:ext cx="2273926" cy="1136963"/>
          </a:xfrm>
          <a:prstGeom prst="roundRect">
            <a:avLst>
              <a:gd name="adj" fmla="val 1858"/>
            </a:avLst>
          </a:prstGeom>
          <a:effectLst/>
        </p:spPr>
      </p:pic>
      <p:sp>
        <p:nvSpPr>
          <p:cNvPr id="3" name="Content Placeholder 2"/>
          <p:cNvSpPr>
            <a:spLocks noGrp="1"/>
          </p:cNvSpPr>
          <p:nvPr>
            <p:ph idx="1"/>
          </p:nvPr>
        </p:nvSpPr>
        <p:spPr>
          <a:xfrm>
            <a:off x="3481002" y="2603500"/>
            <a:ext cx="4913697" cy="3416300"/>
          </a:xfrm>
        </p:spPr>
        <p:txBody>
          <a:bodyPr anchor="ctr">
            <a:normAutofit fontScale="62500" lnSpcReduction="20000"/>
          </a:bodyPr>
          <a:lstStyle/>
          <a:p>
            <a:r>
              <a:rPr lang="en-US" dirty="0"/>
              <a:t>Serial</a:t>
            </a:r>
          </a:p>
          <a:p>
            <a:pPr marL="0" indent="0">
              <a:buNone/>
            </a:pPr>
            <a:r>
              <a:rPr lang="en-US" dirty="0">
                <a:ea typeface="+mn-lt"/>
                <a:cs typeface="+mn-lt"/>
              </a:rPr>
              <a:t>In Serial Transmission, data-bit flows from one computer to another computer in bi-direction. In this transmission, one bit flows at one clock pulse. In Serial Transmission, 8 bits are transferred at a time having a start and stop bit. </a:t>
            </a:r>
            <a:endParaRPr lang="en-US"/>
          </a:p>
          <a:p>
            <a:r>
              <a:rPr lang="en-US" dirty="0"/>
              <a:t>Parallel</a:t>
            </a:r>
          </a:p>
          <a:p>
            <a:pPr marL="0" indent="0">
              <a:buNone/>
            </a:pPr>
            <a:r>
              <a:rPr lang="en-US" dirty="0">
                <a:ea typeface="+mn-lt"/>
                <a:cs typeface="+mn-lt"/>
              </a:rPr>
              <a:t>In Parallel Transmission, many bits are flow together simultaneously from one computer to another computer. Parallel Transmission is faster than serial transmission to transmit the bits. Parallel transmission is used for short distance. </a:t>
            </a:r>
            <a:endParaRPr lang="en-US" dirty="0"/>
          </a:p>
          <a:p>
            <a:r>
              <a:rPr lang="en-US" dirty="0"/>
              <a:t>USB</a:t>
            </a:r>
          </a:p>
          <a:p>
            <a:pPr marL="0" indent="0">
              <a:buNone/>
            </a:pPr>
            <a:r>
              <a:rPr lang="en-US" dirty="0">
                <a:ea typeface="+mn-lt"/>
                <a:cs typeface="+mn-lt"/>
              </a:rPr>
              <a:t>USB is an industry standard that establishes specifications for cables, connectors and protocols for connection, communication and power supply (interfacing) between computers, peripherals and other </a:t>
            </a:r>
            <a:r>
              <a:rPr lang="en-US">
                <a:ea typeface="+mn-lt"/>
                <a:cs typeface="+mn-lt"/>
              </a:rPr>
              <a:t>computers</a:t>
            </a:r>
            <a:endParaRPr lang="en-US"/>
          </a:p>
          <a:p>
            <a:r>
              <a:rPr lang="en-US" dirty="0"/>
              <a:t>Network</a:t>
            </a:r>
          </a:p>
          <a:p>
            <a:pPr marL="0" indent="0">
              <a:buNone/>
            </a:pPr>
            <a:r>
              <a:rPr lang="en-US" dirty="0"/>
              <a:t>An internet based connection through </a:t>
            </a:r>
            <a:r>
              <a:rPr lang="en-US"/>
              <a:t>wifi. </a:t>
            </a:r>
            <a:endParaRPr lang="en-US" dirty="0"/>
          </a:p>
        </p:txBody>
      </p:sp>
    </p:spTree>
    <p:extLst>
      <p:ext uri="{BB962C8B-B14F-4D97-AF65-F5344CB8AC3E}">
        <p14:creationId xmlns:p14="http://schemas.microsoft.com/office/powerpoint/2010/main" val="1766791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Installing Internal Devices</a:t>
            </a:r>
          </a:p>
        </p:txBody>
      </p:sp>
      <p:sp>
        <p:nvSpPr>
          <p:cNvPr id="3" name="Content Placeholder 2"/>
          <p:cNvSpPr>
            <a:spLocks noGrp="1"/>
          </p:cNvSpPr>
          <p:nvPr>
            <p:ph idx="1"/>
          </p:nvPr>
        </p:nvSpPr>
        <p:spPr>
          <a:xfrm>
            <a:off x="866215" y="2603500"/>
            <a:ext cx="4797985" cy="3416300"/>
          </a:xfrm>
        </p:spPr>
        <p:txBody>
          <a:bodyPr anchor="ctr">
            <a:normAutofit/>
          </a:bodyPr>
          <a:lstStyle/>
          <a:p>
            <a:pPr marL="514350" indent="-514350">
              <a:lnSpc>
                <a:spcPct val="90000"/>
              </a:lnSpc>
              <a:buFont typeface="+mj-lt"/>
              <a:buAutoNum type="arabicPeriod"/>
            </a:pPr>
            <a:r>
              <a:rPr lang="en-US" dirty="0"/>
              <a:t>Power the computer off</a:t>
            </a:r>
            <a:endParaRPr lang="en-US"/>
          </a:p>
          <a:p>
            <a:pPr marL="914400" lvl="1" indent="-514350">
              <a:lnSpc>
                <a:spcPct val="90000"/>
              </a:lnSpc>
            </a:pPr>
            <a:r>
              <a:rPr lang="en-US" dirty="0"/>
              <a:t>Can leave it plugged in</a:t>
            </a:r>
            <a:endParaRPr lang="en-US"/>
          </a:p>
          <a:p>
            <a:pPr marL="514350" indent="-514350">
              <a:lnSpc>
                <a:spcPct val="90000"/>
              </a:lnSpc>
              <a:buFont typeface="+mj-lt"/>
              <a:buAutoNum type="arabicPeriod"/>
            </a:pPr>
            <a:r>
              <a:rPr lang="en-US" dirty="0"/>
              <a:t>Remove the old component</a:t>
            </a:r>
            <a:endParaRPr lang="en-US"/>
          </a:p>
          <a:p>
            <a:pPr marL="514350" indent="-514350">
              <a:lnSpc>
                <a:spcPct val="90000"/>
              </a:lnSpc>
              <a:buFont typeface="+mj-lt"/>
              <a:buAutoNum type="arabicPeriod"/>
            </a:pPr>
            <a:r>
              <a:rPr lang="en-US" dirty="0"/>
              <a:t>Identify slot or connection for new device</a:t>
            </a:r>
            <a:endParaRPr lang="en-US"/>
          </a:p>
          <a:p>
            <a:pPr marL="514350" indent="-514350">
              <a:lnSpc>
                <a:spcPct val="90000"/>
              </a:lnSpc>
              <a:buFont typeface="+mj-lt"/>
              <a:buAutoNum type="arabicPeriod"/>
            </a:pPr>
            <a:r>
              <a:rPr lang="en-US" dirty="0"/>
              <a:t>Insert new device and attach power if needed</a:t>
            </a:r>
            <a:endParaRPr lang="en-US"/>
          </a:p>
          <a:p>
            <a:pPr marL="514350" indent="-514350">
              <a:lnSpc>
                <a:spcPct val="90000"/>
              </a:lnSpc>
              <a:buFont typeface="+mj-lt"/>
              <a:buAutoNum type="arabicPeriod"/>
            </a:pPr>
            <a:r>
              <a:rPr lang="en-US" dirty="0"/>
              <a:t>Turn the computer back on</a:t>
            </a:r>
            <a:endParaRPr lang="en-US"/>
          </a:p>
          <a:p>
            <a:pPr marL="914400" lvl="1" indent="-514350">
              <a:lnSpc>
                <a:spcPct val="90000"/>
              </a:lnSpc>
            </a:pPr>
            <a:r>
              <a:rPr lang="en-US" dirty="0"/>
              <a:t>After verifying functionality, put the case back together.</a:t>
            </a:r>
            <a:endParaRPr lang="en-US"/>
          </a:p>
        </p:txBody>
      </p:sp>
      <p:pic>
        <p:nvPicPr>
          <p:cNvPr id="4" name="Picture 4" descr="A picture containing person, circuit, electronics&#10;&#10;Description automatically generated">
            <a:extLst>
              <a:ext uri="{FF2B5EF4-FFF2-40B4-BE49-F238E27FC236}">
                <a16:creationId xmlns:a16="http://schemas.microsoft.com/office/drawing/2014/main" id="{CF550017-7CF9-B481-B2D8-5DA582C720F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0630" r="19100" b="4"/>
          <a:stretch/>
        </p:blipFill>
        <p:spPr>
          <a:xfrm>
            <a:off x="6015428" y="2775951"/>
            <a:ext cx="2310036"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1767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Installing External Devices</a:t>
            </a:r>
          </a:p>
        </p:txBody>
      </p:sp>
      <p:pic>
        <p:nvPicPr>
          <p:cNvPr id="4" name="Picture 4" descr="A picture containing table, indoor, computer, wooden&#10;&#10;Description automatically generated">
            <a:extLst>
              <a:ext uri="{FF2B5EF4-FFF2-40B4-BE49-F238E27FC236}">
                <a16:creationId xmlns:a16="http://schemas.microsoft.com/office/drawing/2014/main" id="{994B440E-D428-A5E3-4B37-12F7EA6F00A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0315" r="1" b="1"/>
          <a:stretch/>
        </p:blipFill>
        <p:spPr>
          <a:xfrm>
            <a:off x="863600" y="2775951"/>
            <a:ext cx="3258768"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dirty="0"/>
              <a:t>Make sure there is an available port</a:t>
            </a:r>
          </a:p>
          <a:p>
            <a:r>
              <a:rPr lang="en-US" dirty="0"/>
              <a:t>Plug it in to the computer</a:t>
            </a:r>
          </a:p>
          <a:p>
            <a:r>
              <a:rPr lang="en-US" dirty="0"/>
              <a:t>Plug in to power if needed</a:t>
            </a:r>
          </a:p>
        </p:txBody>
      </p:sp>
    </p:spTree>
    <p:extLst>
      <p:ext uri="{BB962C8B-B14F-4D97-AF65-F5344CB8AC3E}">
        <p14:creationId xmlns:p14="http://schemas.microsoft.com/office/powerpoint/2010/main" val="1999859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r>
              <a:rPr lang="en-US" baseline="0" dirty="0"/>
              <a:t> of Connector Types</a:t>
            </a:r>
            <a:endParaRPr lang="en-US" dirty="0"/>
          </a:p>
        </p:txBody>
      </p:sp>
      <p:sp>
        <p:nvSpPr>
          <p:cNvPr id="4" name="Content Placeholder 3"/>
          <p:cNvSpPr>
            <a:spLocks noGrp="1"/>
          </p:cNvSpPr>
          <p:nvPr>
            <p:ph sz="half" idx="1"/>
          </p:nvPr>
        </p:nvSpPr>
        <p:spPr/>
        <p:txBody>
          <a:bodyPr>
            <a:normAutofit lnSpcReduction="10000"/>
          </a:bodyPr>
          <a:lstStyle/>
          <a:p>
            <a:r>
              <a:rPr lang="en-US" dirty="0"/>
              <a:t>Video</a:t>
            </a:r>
          </a:p>
          <a:p>
            <a:pPr lvl="1"/>
            <a:r>
              <a:rPr lang="en-US" dirty="0"/>
              <a:t>VGA</a:t>
            </a:r>
          </a:p>
          <a:p>
            <a:pPr lvl="1"/>
            <a:r>
              <a:rPr lang="en-US" dirty="0"/>
              <a:t>DVI</a:t>
            </a:r>
          </a:p>
          <a:p>
            <a:pPr lvl="1"/>
            <a:r>
              <a:rPr lang="en-US" dirty="0"/>
              <a:t>USB</a:t>
            </a:r>
          </a:p>
          <a:p>
            <a:pPr lvl="1"/>
            <a:r>
              <a:rPr lang="en-US" dirty="0"/>
              <a:t>HDMI</a:t>
            </a:r>
          </a:p>
          <a:p>
            <a:pPr lvl="1"/>
            <a:r>
              <a:rPr lang="en-US" dirty="0"/>
              <a:t>Display Port</a:t>
            </a:r>
          </a:p>
          <a:p>
            <a:pPr lvl="1"/>
            <a:r>
              <a:rPr lang="en-US" dirty="0"/>
              <a:t>Mini Display Port</a:t>
            </a:r>
          </a:p>
          <a:p>
            <a:pPr lvl="1"/>
            <a:r>
              <a:rPr lang="en-US" dirty="0"/>
              <a:t>Thunderbolt</a:t>
            </a:r>
          </a:p>
        </p:txBody>
      </p:sp>
      <p:sp>
        <p:nvSpPr>
          <p:cNvPr id="5" name="Content Placeholder 4"/>
          <p:cNvSpPr>
            <a:spLocks noGrp="1"/>
          </p:cNvSpPr>
          <p:nvPr>
            <p:ph sz="half" idx="2"/>
          </p:nvPr>
        </p:nvSpPr>
        <p:spPr/>
        <p:txBody>
          <a:bodyPr>
            <a:normAutofit lnSpcReduction="10000"/>
          </a:bodyPr>
          <a:lstStyle/>
          <a:p>
            <a:r>
              <a:rPr lang="en-US" dirty="0"/>
              <a:t>General</a:t>
            </a:r>
          </a:p>
          <a:p>
            <a:pPr lvl="1"/>
            <a:r>
              <a:rPr lang="en-US" dirty="0"/>
              <a:t>FireWire</a:t>
            </a:r>
          </a:p>
          <a:p>
            <a:pPr lvl="1"/>
            <a:r>
              <a:rPr lang="en-US" dirty="0" err="1"/>
              <a:t>eSATA</a:t>
            </a:r>
            <a:endParaRPr lang="en-US" dirty="0"/>
          </a:p>
          <a:p>
            <a:pPr lvl="1"/>
            <a:r>
              <a:rPr lang="en-US" dirty="0"/>
              <a:t>Thunderbolt</a:t>
            </a:r>
          </a:p>
          <a:p>
            <a:pPr lvl="1"/>
            <a:r>
              <a:rPr lang="en-US" dirty="0"/>
              <a:t>USB</a:t>
            </a:r>
          </a:p>
          <a:p>
            <a:pPr lvl="1"/>
            <a:r>
              <a:rPr lang="en-US" dirty="0"/>
              <a:t>PS/2</a:t>
            </a:r>
          </a:p>
          <a:p>
            <a:pPr lvl="1"/>
            <a:r>
              <a:rPr lang="en-US" dirty="0"/>
              <a:t>Parallel</a:t>
            </a:r>
          </a:p>
          <a:p>
            <a:pPr lvl="1"/>
            <a:r>
              <a:rPr lang="en-US" dirty="0"/>
              <a:t>Serial</a:t>
            </a:r>
          </a:p>
          <a:p>
            <a:pPr lvl="1"/>
            <a:r>
              <a:rPr lang="en-US" dirty="0"/>
              <a:t>RJ-45</a:t>
            </a:r>
          </a:p>
          <a:p>
            <a:pPr lvl="1"/>
            <a:r>
              <a:rPr lang="en-US" dirty="0"/>
              <a:t>RJ-11</a:t>
            </a:r>
          </a:p>
          <a:p>
            <a:pPr lvl="1"/>
            <a:r>
              <a:rPr lang="en-US"/>
              <a:t>Audio</a:t>
            </a:r>
            <a:endParaRPr lang="en-US" dirty="0"/>
          </a:p>
        </p:txBody>
      </p:sp>
    </p:spTree>
    <p:extLst>
      <p:ext uri="{BB962C8B-B14F-4D97-AF65-F5344CB8AC3E}">
        <p14:creationId xmlns:p14="http://schemas.microsoft.com/office/powerpoint/2010/main" val="174829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7" name="Rectangle 307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Rectangle 3081">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307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81" name="Freeform: Shape 3085">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08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074" name="Rectangle 2"/>
          <p:cNvSpPr>
            <a:spLocks noGrp="1" noChangeArrowheads="1"/>
          </p:cNvSpPr>
          <p:nvPr>
            <p:ph type="title"/>
          </p:nvPr>
        </p:nvSpPr>
        <p:spPr>
          <a:xfrm>
            <a:off x="745565" y="1130603"/>
            <a:ext cx="2506831" cy="4596794"/>
          </a:xfrm>
        </p:spPr>
        <p:txBody>
          <a:bodyPr anchor="ctr">
            <a:normAutofit/>
          </a:bodyPr>
          <a:lstStyle/>
          <a:p>
            <a:r>
              <a:rPr lang="en-US" altLang="en-US" sz="2800" dirty="0">
                <a:solidFill>
                  <a:srgbClr val="EBEBEB"/>
                </a:solidFill>
              </a:rPr>
              <a:t>Chapter 2: Peripherals and Connectors </a:t>
            </a:r>
          </a:p>
        </p:txBody>
      </p:sp>
      <p:sp>
        <p:nvSpPr>
          <p:cNvPr id="3075" name="Rectangle 3"/>
          <p:cNvSpPr>
            <a:spLocks noGrp="1" noChangeArrowheads="1"/>
          </p:cNvSpPr>
          <p:nvPr>
            <p:ph idx="1"/>
          </p:nvPr>
        </p:nvSpPr>
        <p:spPr>
          <a:xfrm>
            <a:off x="3967557" y="437513"/>
            <a:ext cx="4126961" cy="5954325"/>
          </a:xfrm>
        </p:spPr>
        <p:txBody>
          <a:bodyPr anchor="ctr">
            <a:normAutofit/>
          </a:bodyPr>
          <a:lstStyle/>
          <a:p>
            <a:pPr>
              <a:lnSpc>
                <a:spcPct val="90000"/>
              </a:lnSpc>
            </a:pPr>
            <a:r>
              <a:rPr lang="en-US" altLang="en-US" sz="1400" b="0"/>
              <a:t>Given a scenario, set up and install common peripherals devices to a laptop/PC</a:t>
            </a:r>
          </a:p>
          <a:p>
            <a:pPr lvl="1">
              <a:lnSpc>
                <a:spcPct val="90000"/>
              </a:lnSpc>
            </a:pPr>
            <a:r>
              <a:rPr lang="en-US" altLang="en-US" sz="1400"/>
              <a:t>Devices</a:t>
            </a:r>
          </a:p>
          <a:p>
            <a:pPr lvl="2">
              <a:lnSpc>
                <a:spcPct val="90000"/>
              </a:lnSpc>
            </a:pPr>
            <a:r>
              <a:rPr lang="en-US" altLang="en-US"/>
              <a:t>Printer</a:t>
            </a:r>
          </a:p>
          <a:p>
            <a:pPr lvl="2">
              <a:lnSpc>
                <a:spcPct val="90000"/>
              </a:lnSpc>
            </a:pPr>
            <a:r>
              <a:rPr lang="en-US" altLang="en-US"/>
              <a:t>Scanner</a:t>
            </a:r>
          </a:p>
          <a:p>
            <a:pPr lvl="2">
              <a:lnSpc>
                <a:spcPct val="90000"/>
              </a:lnSpc>
            </a:pPr>
            <a:r>
              <a:rPr lang="en-US" altLang="en-US"/>
              <a:t>Keyboard</a:t>
            </a:r>
          </a:p>
          <a:p>
            <a:pPr lvl="2">
              <a:lnSpc>
                <a:spcPct val="90000"/>
              </a:lnSpc>
            </a:pPr>
            <a:r>
              <a:rPr lang="en-US" altLang="en-US"/>
              <a:t>Mouse</a:t>
            </a:r>
          </a:p>
          <a:p>
            <a:pPr lvl="2">
              <a:lnSpc>
                <a:spcPct val="90000"/>
              </a:lnSpc>
            </a:pPr>
            <a:r>
              <a:rPr lang="en-US" altLang="en-US"/>
              <a:t>Camera</a:t>
            </a:r>
          </a:p>
          <a:p>
            <a:pPr lvl="2">
              <a:lnSpc>
                <a:spcPct val="90000"/>
              </a:lnSpc>
            </a:pPr>
            <a:r>
              <a:rPr lang="en-US" altLang="en-US"/>
              <a:t>External hard drive</a:t>
            </a:r>
          </a:p>
          <a:p>
            <a:pPr lvl="2">
              <a:lnSpc>
                <a:spcPct val="90000"/>
              </a:lnSpc>
            </a:pPr>
            <a:r>
              <a:rPr lang="en-US" altLang="en-US"/>
              <a:t>Speakers</a:t>
            </a:r>
          </a:p>
          <a:p>
            <a:pPr lvl="2">
              <a:lnSpc>
                <a:spcPct val="90000"/>
              </a:lnSpc>
            </a:pPr>
            <a:r>
              <a:rPr lang="en-US" altLang="en-US"/>
              <a:t>Display</a:t>
            </a:r>
          </a:p>
          <a:p>
            <a:pPr lvl="1">
              <a:lnSpc>
                <a:spcPct val="90000"/>
              </a:lnSpc>
            </a:pPr>
            <a:r>
              <a:rPr lang="en-US" altLang="en-US" sz="1400"/>
              <a:t>Installation types</a:t>
            </a:r>
          </a:p>
          <a:p>
            <a:pPr lvl="2">
              <a:lnSpc>
                <a:spcPct val="90000"/>
              </a:lnSpc>
            </a:pPr>
            <a:r>
              <a:rPr lang="en-US" altLang="en-US"/>
              <a:t>Plug-and-play vs. driver installation</a:t>
            </a:r>
          </a:p>
          <a:p>
            <a:pPr lvl="2">
              <a:lnSpc>
                <a:spcPct val="90000"/>
              </a:lnSpc>
            </a:pPr>
            <a:r>
              <a:rPr lang="en-US" altLang="en-US"/>
              <a:t>Other required steps</a:t>
            </a:r>
          </a:p>
          <a:p>
            <a:pPr lvl="2">
              <a:lnSpc>
                <a:spcPct val="90000"/>
              </a:lnSpc>
            </a:pPr>
            <a:r>
              <a:rPr lang="en-US" altLang="en-US"/>
              <a:t>IP-based peripherals</a:t>
            </a:r>
          </a:p>
          <a:p>
            <a:pPr lvl="2">
              <a:lnSpc>
                <a:spcPct val="90000"/>
              </a:lnSpc>
            </a:pPr>
            <a:r>
              <a:rPr lang="en-US" altLang="en-US"/>
              <a:t>Web-based configuration steps</a:t>
            </a:r>
          </a:p>
        </p:txBody>
      </p:sp>
    </p:spTree>
    <p:extLst>
      <p:ext uri="{BB962C8B-B14F-4D97-AF65-F5344CB8AC3E}">
        <p14:creationId xmlns:p14="http://schemas.microsoft.com/office/powerpoint/2010/main" val="33011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27CF-AB8A-2A25-94AE-629A8C682046}"/>
              </a:ext>
            </a:extLst>
          </p:cNvPr>
          <p:cNvSpPr>
            <a:spLocks noGrp="1"/>
          </p:cNvSpPr>
          <p:nvPr>
            <p:ph type="title"/>
          </p:nvPr>
        </p:nvSpPr>
        <p:spPr>
          <a:xfrm>
            <a:off x="866215" y="973668"/>
            <a:ext cx="6571060" cy="706964"/>
          </a:xfrm>
        </p:spPr>
        <p:txBody>
          <a:bodyPr>
            <a:normAutofit/>
          </a:bodyPr>
          <a:lstStyle/>
          <a:p>
            <a:pPr>
              <a:lnSpc>
                <a:spcPct val="90000"/>
              </a:lnSpc>
            </a:pPr>
            <a:r>
              <a:rPr lang="en-US" sz="2500">
                <a:solidFill>
                  <a:srgbClr val="EBEBEB"/>
                </a:solidFill>
                <a:ea typeface="+mj-lt"/>
                <a:cs typeface="+mj-lt"/>
              </a:rPr>
              <a:t>Chapter 2: Peripherals and Connectors</a:t>
            </a:r>
          </a:p>
          <a:p>
            <a:pPr>
              <a:lnSpc>
                <a:spcPct val="90000"/>
              </a:lnSpc>
            </a:pPr>
            <a:endParaRPr lang="en-US" sz="2500">
              <a:solidFill>
                <a:srgbClr val="EBEBEB"/>
              </a:solidFill>
            </a:endParaRPr>
          </a:p>
        </p:txBody>
      </p:sp>
      <p:pic>
        <p:nvPicPr>
          <p:cNvPr id="7" name="Graphic 6" descr="Gauge">
            <a:extLst>
              <a:ext uri="{FF2B5EF4-FFF2-40B4-BE49-F238E27FC236}">
                <a16:creationId xmlns:a16="http://schemas.microsoft.com/office/drawing/2014/main" id="{FB7D1256-30F0-AE45-4501-0633944B49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9402" y="2775951"/>
            <a:ext cx="3067163"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779F55CF-4178-DED5-62A9-53AD9AABE482}"/>
              </a:ext>
            </a:extLst>
          </p:cNvPr>
          <p:cNvSpPr>
            <a:spLocks noGrp="1"/>
          </p:cNvSpPr>
          <p:nvPr>
            <p:ph idx="1"/>
          </p:nvPr>
        </p:nvSpPr>
        <p:spPr>
          <a:xfrm>
            <a:off x="4485715" y="2603500"/>
            <a:ext cx="3908984" cy="3416300"/>
          </a:xfrm>
        </p:spPr>
        <p:txBody>
          <a:bodyPr vert="horz" lIns="91440" tIns="45720" rIns="91440" bIns="45720" rtlCol="0" anchor="ctr">
            <a:normAutofit/>
          </a:bodyPr>
          <a:lstStyle/>
          <a:p>
            <a:r>
              <a:rPr lang="en-US" dirty="0"/>
              <a:t>Throughput is a measure of the amount of data that can be transmitted through a communication channel per unit of time. Here are some common units of measure used to express throughput:</a:t>
            </a:r>
            <a:br>
              <a:rPr lang="en-US" dirty="0"/>
            </a:br>
            <a:endParaRPr lang="en-US">
              <a:ea typeface="+mn-lt"/>
              <a:cs typeface="+mn-lt"/>
            </a:endParaRPr>
          </a:p>
          <a:p>
            <a:endParaRPr lang="en-US" dirty="0"/>
          </a:p>
        </p:txBody>
      </p:sp>
    </p:spTree>
    <p:extLst>
      <p:ext uri="{BB962C8B-B14F-4D97-AF65-F5344CB8AC3E}">
        <p14:creationId xmlns:p14="http://schemas.microsoft.com/office/powerpoint/2010/main" val="4224269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99" name="Group 3198">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167" name="Rectangle 3166">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68" name="Oval 3167">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69" name="Oval 3168">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70" name="Oval 3169">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71" name="Oval 3170">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72" name="Oval 3171">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73"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74"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175"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72" name="Rectangle 3071">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073" name="Group 307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180" name="Rectangle 317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81" name="Oval 318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82" name="Oval 318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77" name="Rectangle 307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18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8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8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74" name="Rectangle 2"/>
          <p:cNvSpPr>
            <a:spLocks noGrp="1" noChangeArrowheads="1"/>
          </p:cNvSpPr>
          <p:nvPr>
            <p:ph type="title"/>
          </p:nvPr>
        </p:nvSpPr>
        <p:spPr>
          <a:xfrm>
            <a:off x="866216" y="973667"/>
            <a:ext cx="2206657" cy="4833745"/>
          </a:xfrm>
        </p:spPr>
        <p:txBody>
          <a:bodyPr vert="horz" lIns="91440" tIns="45720" rIns="91440" bIns="45720" rtlCol="0" anchor="ctr">
            <a:normAutofit/>
          </a:bodyPr>
          <a:lstStyle/>
          <a:p>
            <a:r>
              <a:rPr lang="en-US" altLang="en-US" sz="2800">
                <a:solidFill>
                  <a:srgbClr val="EBEBEB"/>
                </a:solidFill>
              </a:rPr>
              <a:t>Chapter 2: Peripherals and Connectors</a:t>
            </a:r>
          </a:p>
        </p:txBody>
      </p:sp>
      <p:sp>
        <p:nvSpPr>
          <p:cNvPr id="3078" name="Rectangle 307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076" name="Content Placeholder 1">
            <a:extLst>
              <a:ext uri="{FF2B5EF4-FFF2-40B4-BE49-F238E27FC236}">
                <a16:creationId xmlns:a16="http://schemas.microsoft.com/office/drawing/2014/main" id="{26A6B9EC-570E-83BE-5C7E-7058DFC3E214}"/>
              </a:ext>
            </a:extLst>
          </p:cNvPr>
          <p:cNvGraphicFramePr>
            <a:graphicFrameLocks noGrp="1"/>
          </p:cNvGraphicFramePr>
          <p:nvPr>
            <p:ph sz="half" idx="2"/>
            <p:extLst>
              <p:ext uri="{D42A27DB-BD31-4B8C-83A1-F6EECF244321}">
                <p14:modId xmlns:p14="http://schemas.microsoft.com/office/powerpoint/2010/main" val="3268313550"/>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2661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66215" y="973668"/>
            <a:ext cx="6571060" cy="706964"/>
          </a:xfrm>
        </p:spPr>
        <p:txBody>
          <a:bodyPr>
            <a:normAutofit/>
          </a:bodyPr>
          <a:lstStyle/>
          <a:p>
            <a:r>
              <a:rPr lang="en-US">
                <a:solidFill>
                  <a:srgbClr val="EBEBEB"/>
                </a:solidFill>
              </a:rPr>
              <a:t>Audio Connectors</a:t>
            </a:r>
          </a:p>
        </p:txBody>
      </p:sp>
      <p:sp>
        <p:nvSpPr>
          <p:cNvPr id="6" name="Content Placeholder 5"/>
          <p:cNvSpPr>
            <a:spLocks noGrp="1"/>
          </p:cNvSpPr>
          <p:nvPr>
            <p:ph idx="1"/>
          </p:nvPr>
        </p:nvSpPr>
        <p:spPr>
          <a:xfrm>
            <a:off x="866215" y="2603500"/>
            <a:ext cx="4797985" cy="3416300"/>
          </a:xfrm>
        </p:spPr>
        <p:txBody>
          <a:bodyPr anchor="ctr">
            <a:normAutofit/>
          </a:bodyPr>
          <a:lstStyle/>
          <a:p>
            <a:r>
              <a:rPr lang="en-US" dirty="0"/>
              <a:t>Sound cards</a:t>
            </a:r>
          </a:p>
          <a:p>
            <a:endParaRPr lang="en-US" dirty="0"/>
          </a:p>
          <a:p>
            <a:r>
              <a:rPr lang="en-US" dirty="0"/>
              <a:t>Speakers use 1/8” (3.5mm) plugs</a:t>
            </a:r>
          </a:p>
          <a:p>
            <a:pPr lvl="1"/>
            <a:r>
              <a:rPr lang="en-US" dirty="0"/>
              <a:t>Usually green</a:t>
            </a:r>
          </a:p>
          <a:p>
            <a:endParaRPr lang="en-US" dirty="0"/>
          </a:p>
          <a:p>
            <a:r>
              <a:rPr lang="en-US" dirty="0"/>
              <a:t>Older</a:t>
            </a:r>
            <a:r>
              <a:rPr lang="en-US" baseline="0" dirty="0"/>
              <a:t> sound cards had a DA-15 game</a:t>
            </a:r>
            <a:r>
              <a:rPr lang="en-US" dirty="0"/>
              <a:t> port for a joystick</a:t>
            </a:r>
          </a:p>
        </p:txBody>
      </p:sp>
      <p:pic>
        <p:nvPicPr>
          <p:cNvPr id="2" name="Picture 2" descr="A picture containing electronics, circuit&#10;&#10;Description automatically generated">
            <a:extLst>
              <a:ext uri="{FF2B5EF4-FFF2-40B4-BE49-F238E27FC236}">
                <a16:creationId xmlns:a16="http://schemas.microsoft.com/office/drawing/2014/main" id="{A98075E1-07E8-4F15-76C4-0EE245B41BD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90393" y="3028152"/>
            <a:ext cx="3297955" cy="3297955"/>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20838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Display Devices</a:t>
            </a:r>
          </a:p>
        </p:txBody>
      </p:sp>
      <p:pic>
        <p:nvPicPr>
          <p:cNvPr id="4" name="Picture 4" descr="Free photo Screen Display Computer Digital Mac Monitor - Max Pixel">
            <a:extLst>
              <a:ext uri="{FF2B5EF4-FFF2-40B4-BE49-F238E27FC236}">
                <a16:creationId xmlns:a16="http://schemas.microsoft.com/office/drawing/2014/main" id="{371A1D3C-3C15-09C4-BD8E-D952B0590146}"/>
              </a:ext>
            </a:extLst>
          </p:cNvPr>
          <p:cNvPicPr>
            <a:picLocks noChangeAspect="1"/>
          </p:cNvPicPr>
          <p:nvPr/>
        </p:nvPicPr>
        <p:blipFill rotWithShape="1">
          <a:blip r:embed="rId3"/>
          <a:srcRect l="8372" r="11943" b="1"/>
          <a:stretch/>
        </p:blipFill>
        <p:spPr>
          <a:xfrm>
            <a:off x="863600" y="2775951"/>
            <a:ext cx="3258768"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dirty="0"/>
              <a:t>Four categories:</a:t>
            </a:r>
          </a:p>
          <a:p>
            <a:pPr lvl="1"/>
            <a:r>
              <a:rPr lang="en-US" dirty="0"/>
              <a:t>CRTs</a:t>
            </a:r>
          </a:p>
          <a:p>
            <a:pPr lvl="1"/>
            <a:r>
              <a:rPr lang="en-US" dirty="0"/>
              <a:t>Projectors</a:t>
            </a:r>
          </a:p>
          <a:p>
            <a:pPr lvl="1"/>
            <a:r>
              <a:rPr lang="en-US" dirty="0"/>
              <a:t>Flat screens</a:t>
            </a:r>
          </a:p>
          <a:p>
            <a:pPr lvl="1"/>
            <a:r>
              <a:rPr lang="en-US" dirty="0"/>
              <a:t>Touchscreens</a:t>
            </a:r>
          </a:p>
        </p:txBody>
      </p:sp>
    </p:spTree>
    <p:extLst>
      <p:ext uri="{BB962C8B-B14F-4D97-AF65-F5344CB8AC3E}">
        <p14:creationId xmlns:p14="http://schemas.microsoft.com/office/powerpoint/2010/main" val="2717188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pPr lvl="0"/>
            <a:r>
              <a:rPr lang="en-US">
                <a:solidFill>
                  <a:srgbClr val="EBEBEB"/>
                </a:solidFill>
              </a:rPr>
              <a:t>Cathode</a:t>
            </a:r>
            <a:r>
              <a:rPr lang="en-US" baseline="0">
                <a:solidFill>
                  <a:srgbClr val="EBEBEB"/>
                </a:solidFill>
              </a:rPr>
              <a:t> Ray Tube (CRT)</a:t>
            </a:r>
            <a:endParaRPr lang="en-US">
              <a:solidFill>
                <a:srgbClr val="EBEBEB"/>
              </a:solidFill>
            </a:endParaRPr>
          </a:p>
        </p:txBody>
      </p:sp>
      <p:pic>
        <p:nvPicPr>
          <p:cNvPr id="4" name="Picture 4">
            <a:extLst>
              <a:ext uri="{FF2B5EF4-FFF2-40B4-BE49-F238E27FC236}">
                <a16:creationId xmlns:a16="http://schemas.microsoft.com/office/drawing/2014/main" id="{0838C85C-5275-C4A5-7564-04110109905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3600" y="3213772"/>
            <a:ext cx="3258768" cy="2191521"/>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dirty="0"/>
              <a:t>Older “deep” monitors</a:t>
            </a:r>
          </a:p>
          <a:p>
            <a:r>
              <a:rPr lang="en-US" dirty="0"/>
              <a:t>Use electron guns</a:t>
            </a:r>
          </a:p>
          <a:p>
            <a:r>
              <a:rPr lang="en-US" dirty="0"/>
              <a:t>Dot</a:t>
            </a:r>
            <a:r>
              <a:rPr lang="en-US" baseline="0" dirty="0"/>
              <a:t> pitch</a:t>
            </a:r>
          </a:p>
          <a:p>
            <a:r>
              <a:rPr lang="en-US" dirty="0"/>
              <a:t>Resolution</a:t>
            </a:r>
          </a:p>
        </p:txBody>
      </p:sp>
    </p:spTree>
    <p:extLst>
      <p:ext uri="{BB962C8B-B14F-4D97-AF65-F5344CB8AC3E}">
        <p14:creationId xmlns:p14="http://schemas.microsoft.com/office/powerpoint/2010/main" val="140616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Projectors</a:t>
            </a:r>
          </a:p>
        </p:txBody>
      </p:sp>
      <p:sp>
        <p:nvSpPr>
          <p:cNvPr id="3" name="Content Placeholder 2"/>
          <p:cNvSpPr>
            <a:spLocks noGrp="1"/>
          </p:cNvSpPr>
          <p:nvPr>
            <p:ph idx="1"/>
          </p:nvPr>
        </p:nvSpPr>
        <p:spPr/>
        <p:txBody>
          <a:bodyPr/>
          <a:lstStyle/>
          <a:p>
            <a:r>
              <a:rPr lang="en-US" dirty="0"/>
              <a:t>Can be CRT or Liquid</a:t>
            </a:r>
            <a:r>
              <a:rPr lang="en-US" baseline="0" dirty="0"/>
              <a:t> Crystal Display (LCD)</a:t>
            </a:r>
          </a:p>
          <a:p>
            <a:endParaRPr lang="en-US" baseline="0" dirty="0"/>
          </a:p>
          <a:p>
            <a:r>
              <a:rPr lang="en-US" baseline="0" dirty="0"/>
              <a:t>Often portable</a:t>
            </a:r>
          </a:p>
          <a:p>
            <a:endParaRPr lang="en-US" baseline="0" dirty="0"/>
          </a:p>
          <a:p>
            <a:r>
              <a:rPr lang="en-US" baseline="0" dirty="0"/>
              <a:t>Output measured in lumens</a:t>
            </a:r>
          </a:p>
        </p:txBody>
      </p:sp>
      <p:pic>
        <p:nvPicPr>
          <p:cNvPr id="10" name="Picture 10" descr="A picture containing projector, electronics&#10;&#10;Description automatically generated">
            <a:extLst>
              <a:ext uri="{FF2B5EF4-FFF2-40B4-BE49-F238E27FC236}">
                <a16:creationId xmlns:a16="http://schemas.microsoft.com/office/drawing/2014/main" id="{E4BAD683-BE62-DA4D-5AFD-8D5F5B050CA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67405" y="3809361"/>
            <a:ext cx="4202103" cy="2352374"/>
          </a:xfrm>
          <a:prstGeom prst="rect">
            <a:avLst/>
          </a:prstGeom>
        </p:spPr>
      </p:pic>
    </p:spTree>
    <p:extLst>
      <p:ext uri="{BB962C8B-B14F-4D97-AF65-F5344CB8AC3E}">
        <p14:creationId xmlns:p14="http://schemas.microsoft.com/office/powerpoint/2010/main" val="97469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Flat</a:t>
            </a:r>
            <a:r>
              <a:rPr lang="en-US" baseline="0" dirty="0"/>
              <a:t> Screen Monitors and Touchscreens</a:t>
            </a:r>
            <a:endParaRPr lang="en-US" dirty="0"/>
          </a:p>
        </p:txBody>
      </p:sp>
      <p:sp>
        <p:nvSpPr>
          <p:cNvPr id="3" name="Content Placeholder 2"/>
          <p:cNvSpPr>
            <a:spLocks noGrp="1"/>
          </p:cNvSpPr>
          <p:nvPr>
            <p:ph idx="1"/>
          </p:nvPr>
        </p:nvSpPr>
        <p:spPr/>
        <p:txBody>
          <a:bodyPr>
            <a:normAutofit lnSpcReduction="10000"/>
          </a:bodyPr>
          <a:lstStyle/>
          <a:p>
            <a:r>
              <a:rPr lang="en-US" dirty="0"/>
              <a:t>Flat screen technologies</a:t>
            </a:r>
          </a:p>
          <a:p>
            <a:pPr lvl="1"/>
            <a:r>
              <a:rPr lang="en-US" dirty="0"/>
              <a:t>LCD</a:t>
            </a:r>
          </a:p>
          <a:p>
            <a:pPr lvl="1"/>
            <a:r>
              <a:rPr lang="en-US" dirty="0"/>
              <a:t>Light-Emitting Diode (LED)</a:t>
            </a:r>
          </a:p>
          <a:p>
            <a:pPr lvl="1"/>
            <a:r>
              <a:rPr lang="en-US" dirty="0"/>
              <a:t>Plasma</a:t>
            </a:r>
          </a:p>
          <a:p>
            <a:r>
              <a:rPr lang="en-US" dirty="0"/>
              <a:t>Touchscreens are flat screens that are sensitive to touch</a:t>
            </a:r>
          </a:p>
          <a:p>
            <a:pPr lvl="1"/>
            <a:r>
              <a:rPr lang="en-US" dirty="0"/>
              <a:t>Popular for laptops, tablets, smartphones</a:t>
            </a:r>
          </a:p>
          <a:p>
            <a:pPr lvl="1"/>
            <a:r>
              <a:rPr lang="en-US" dirty="0"/>
              <a:t>Considered input &amp; output devices</a:t>
            </a:r>
          </a:p>
        </p:txBody>
      </p:sp>
    </p:spTree>
    <p:extLst>
      <p:ext uri="{BB962C8B-B14F-4D97-AF65-F5344CB8AC3E}">
        <p14:creationId xmlns:p14="http://schemas.microsoft.com/office/powerpoint/2010/main" val="9218787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7360</Words>
  <Application>Microsoft Office PowerPoint</Application>
  <PresentationFormat>On-screen Show (4:3)</PresentationFormat>
  <Paragraphs>494</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Times New Roman</vt:lpstr>
      <vt:lpstr>Wingdings 3</vt:lpstr>
      <vt:lpstr>Ion Boardroom</vt:lpstr>
      <vt:lpstr>IT Fundamentals</vt:lpstr>
      <vt:lpstr>Chapter 2: Peripherals and Connectors </vt:lpstr>
      <vt:lpstr>Chapter 2: Peripherals and Connectors </vt:lpstr>
      <vt:lpstr>Chapter 2: Peripherals and Connectors</vt:lpstr>
      <vt:lpstr>Audio Connectors</vt:lpstr>
      <vt:lpstr>Display Devices</vt:lpstr>
      <vt:lpstr>Cathode Ray Tube (CRT)</vt:lpstr>
      <vt:lpstr>Projectors</vt:lpstr>
      <vt:lpstr>Flat Screen Monitors and Touchscreens</vt:lpstr>
      <vt:lpstr>Video Connectors</vt:lpstr>
      <vt:lpstr>External Storage Devices</vt:lpstr>
      <vt:lpstr>External Storage Connectors</vt:lpstr>
      <vt:lpstr>Communications Connectors</vt:lpstr>
      <vt:lpstr>Primary Input Devices</vt:lpstr>
      <vt:lpstr>Printer Technologies</vt:lpstr>
      <vt:lpstr>Printer Connections</vt:lpstr>
      <vt:lpstr>Installing Internal Devices</vt:lpstr>
      <vt:lpstr>Installing External Devices</vt:lpstr>
      <vt:lpstr>Review of Connector Types</vt:lpstr>
    </vt:vector>
  </TitlesOfParts>
  <Company>John Wiley and Sons,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Connor - San Francisco</dc:creator>
  <cp:lastModifiedBy>Brown, Justin R</cp:lastModifiedBy>
  <cp:revision>208</cp:revision>
  <dcterms:created xsi:type="dcterms:W3CDTF">2013-06-05T20:52:46Z</dcterms:created>
  <dcterms:modified xsi:type="dcterms:W3CDTF">2023-09-05T19:58:03Z</dcterms:modified>
</cp:coreProperties>
</file>