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363" r:id="rId2"/>
    <p:sldId id="543" r:id="rId3"/>
    <p:sldId id="257" r:id="rId4"/>
    <p:sldId id="258" r:id="rId5"/>
    <p:sldId id="259" r:id="rId6"/>
    <p:sldId id="260" r:id="rId7"/>
    <p:sldId id="261" r:id="rId8"/>
    <p:sldId id="262" r:id="rId9"/>
    <p:sldId id="569" r:id="rId10"/>
    <p:sldId id="544" r:id="rId11"/>
    <p:sldId id="545" r:id="rId12"/>
    <p:sldId id="570" r:id="rId13"/>
    <p:sldId id="571" r:id="rId14"/>
    <p:sldId id="572" r:id="rId15"/>
    <p:sldId id="573" r:id="rId16"/>
    <p:sldId id="574" r:id="rId17"/>
    <p:sldId id="575" r:id="rId18"/>
    <p:sldId id="263" r:id="rId19"/>
    <p:sldId id="557" r:id="rId20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140" d="100"/>
          <a:sy n="140" d="100"/>
        </p:scale>
        <p:origin x="81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B9B22155-F6E3-406E-B04F-D5269B29CDF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437F-0DE4-4798-8758-96649B86E7D2}" type="datetime1">
              <a:rPr lang="en-US" smtClean="0"/>
              <a:t>2/3/2023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E15-3FB2-4128-9537-512A79CDC112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EDD6-D7C1-4138-B9E2-97FE153BE834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2865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9F102F7-9268-4BCD-965E-FA19767CE99E}" type="datetime1">
              <a:rPr lang="en-US" altLang="en-US" smtClean="0"/>
              <a:t>2/3/2023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2018-2023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B8EB438-20EE-4AC9-8FCF-F45168010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9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785813"/>
            <a:ext cx="8340725" cy="5786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21606"/>
            <a:ext cx="4298950" cy="317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428750"/>
            <a:ext cx="4298950" cy="151447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050381"/>
            <a:ext cx="4298950" cy="154424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3212-BB4B-4CB1-BF75-B6BC9F48A792}" type="datetime1">
              <a:rPr lang="en-US" smtClean="0"/>
              <a:t>2/3/2023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4843463"/>
            <a:ext cx="2895600" cy="200025"/>
          </a:xfrm>
          <a:prstGeom prst="rect">
            <a:avLst/>
          </a:prstGeom>
        </p:spPr>
        <p:txBody>
          <a:bodyPr/>
          <a:lstStyle>
            <a:lvl1pPr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2018-2023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9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lectiv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_strok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"/>
          </a:xfrm>
          <a:prstGeom prst="rect">
            <a:avLst/>
          </a:prstGeom>
        </p:spPr>
      </p:pic>
      <p:pic>
        <p:nvPicPr>
          <p:cNvPr id="4" name="Picture 3" descr="bubb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" y="24847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1925" y="976530"/>
            <a:ext cx="8460150" cy="3394472"/>
          </a:xfrm>
          <a:prstGeom prst="rect">
            <a:avLst/>
          </a:prstGeom>
        </p:spPr>
        <p:txBody>
          <a:bodyPr/>
          <a:lstStyle>
            <a:lvl1pPr marL="257175" indent="-257175">
              <a:spcAft>
                <a:spcPts val="0"/>
              </a:spcAft>
              <a:buClr>
                <a:srgbClr val="009DDC"/>
              </a:buClr>
              <a:buFont typeface="+mj-lt"/>
              <a:buAutoNum type="arabicPeriod"/>
              <a:defRPr sz="1500" baseline="0"/>
            </a:lvl1pPr>
            <a:lvl2pPr marL="557213" indent="-214313">
              <a:spcAft>
                <a:spcPts val="0"/>
              </a:spcAft>
              <a:buClr>
                <a:srgbClr val="009DDC"/>
              </a:buClr>
              <a:buFont typeface="Arial"/>
              <a:buChar char="•"/>
              <a:defRPr sz="1350" baseline="0"/>
            </a:lvl2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Question #1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Question #2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Reflective Questions</a:t>
            </a:r>
          </a:p>
        </p:txBody>
      </p:sp>
    </p:spTree>
    <p:extLst>
      <p:ext uri="{BB962C8B-B14F-4D97-AF65-F5344CB8AC3E}">
        <p14:creationId xmlns:p14="http://schemas.microsoft.com/office/powerpoint/2010/main" val="20226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CDB7-AA6A-4405-8DF4-94D7C901CF4E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F49-F02E-4EB0-ACA2-AB7DA5E57A6E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6AED-B91D-4774-9193-8752B80AC52F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7E5-03BA-4232-A1EB-323DAA16C3E8}" type="datetime1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3A9A-F73E-4872-9DEE-2E06FB1DFFEB}" type="datetime1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4EE7-9BF2-48F9-827D-180985DA110A}" type="datetime1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89E3-125C-463A-B22D-FFB8D1422B17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818-D9AC-4E83-B71E-56B61D65ACC0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B22C5-F7BA-4163-A454-0406646EFFEC}" type="datetime1">
              <a:rPr lang="en-US" smtClean="0"/>
              <a:t>2/3/2023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2018-2023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438150"/>
            <a:ext cx="7851648" cy="1447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ITI 499 - Mastering Windows Fundamentals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86150"/>
            <a:ext cx="7854696" cy="914400"/>
          </a:xfrm>
        </p:spPr>
        <p:txBody>
          <a:bodyPr anchor="b">
            <a:normAutofit fontScale="77500" lnSpcReduction="20000"/>
          </a:bodyPr>
          <a:lstStyle/>
          <a:p>
            <a:pPr>
              <a:defRPr/>
            </a:pPr>
            <a:br>
              <a:rPr lang="en-US" sz="3600" dirty="0"/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www.profburnett.com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a Skill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for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8632AA-4C54-43BE-A8C5-62D2D73F1481}"/>
              </a:ext>
            </a:extLst>
          </p:cNvPr>
          <p:cNvSpPr/>
          <p:nvPr/>
        </p:nvSpPr>
        <p:spPr>
          <a:xfrm>
            <a:off x="228600" y="150495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Session IV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Part VI - Installing and Removing Devices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Part VII - Using Windows 10 Security Features</a:t>
            </a:r>
          </a:p>
        </p:txBody>
      </p:sp>
    </p:spTree>
    <p:extLst>
      <p:ext uri="{BB962C8B-B14F-4D97-AF65-F5344CB8AC3E}">
        <p14:creationId xmlns:p14="http://schemas.microsoft.com/office/powerpoint/2010/main" val="320874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852E-1F4C-B02F-3D4D-F1AFA24A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 Exercises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4DDC-2BE3-DE2D-2E39-3C1ED58C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ACTIVITY 6-1 Printing a Document, Page 134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ACTIVITY 6-2 Managing Peripheral Devices, Page 138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BB83-AE8B-3F9A-245B-06F8FC85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5319-830B-49DE-A9BB-07ED37421D9D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E9CE0-C995-CFF0-FFC7-DD54A070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05FEB-1493-9BD1-F311-EDA732F2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B3C2D0-A7FD-3E4B-99AF-25E14303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 VII - Using Windows 10 Security Features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br>
              <a:rPr lang="en-US" b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0A304-8A7D-8A36-BC3E-0A508BED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5BD5-31D2-4DE6-B4FF-F37E2B1674A9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D19F6-85A7-7F2E-03FE-8AC9373A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B94C6-5A53-AEBD-A0CB-9E437497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Sign-in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24200" y="1590691"/>
            <a:ext cx="3371530" cy="3037538"/>
            <a:chOff x="2881565" y="1550612"/>
            <a:chExt cx="4495373" cy="405005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4532" y="1550612"/>
              <a:ext cx="2614931" cy="3507378"/>
            </a:xfrm>
            <a:prstGeom prst="rect">
              <a:avLst/>
            </a:prstGeom>
          </p:spPr>
        </p:pic>
        <p:sp>
          <p:nvSpPr>
            <p:cNvPr id="23" name="Rounded Rectangle 9"/>
            <p:cNvSpPr/>
            <p:nvPr/>
          </p:nvSpPr>
          <p:spPr bwMode="auto">
            <a:xfrm>
              <a:off x="2881565" y="5279912"/>
              <a:ext cx="876829" cy="316721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Picture</a:t>
              </a:r>
            </a:p>
          </p:txBody>
        </p:sp>
        <p:sp>
          <p:nvSpPr>
            <p:cNvPr id="24" name="Rounded Rectangle 10"/>
            <p:cNvSpPr/>
            <p:nvPr/>
          </p:nvSpPr>
          <p:spPr bwMode="auto">
            <a:xfrm>
              <a:off x="5355958" y="5283941"/>
              <a:ext cx="685800" cy="316721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PIN</a:t>
              </a:r>
            </a:p>
          </p:txBody>
        </p:sp>
        <p:sp>
          <p:nvSpPr>
            <p:cNvPr id="25" name="Line 66"/>
            <p:cNvSpPr>
              <a:spLocks noChangeShapeType="1"/>
            </p:cNvSpPr>
            <p:nvPr/>
          </p:nvSpPr>
          <p:spPr bwMode="auto">
            <a:xfrm flipV="1">
              <a:off x="3296700" y="4800487"/>
              <a:ext cx="479425" cy="479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6" name="Line 167"/>
            <p:cNvSpPr>
              <a:spLocks noChangeShapeType="1"/>
            </p:cNvSpPr>
            <p:nvPr/>
          </p:nvSpPr>
          <p:spPr bwMode="auto">
            <a:xfrm rot="5400000" flipV="1">
              <a:off x="4310657" y="5190657"/>
              <a:ext cx="4753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7" name="Line 53"/>
            <p:cNvSpPr>
              <a:spLocks noChangeShapeType="1"/>
            </p:cNvSpPr>
            <p:nvPr/>
          </p:nvSpPr>
          <p:spPr bwMode="auto">
            <a:xfrm flipH="1" flipV="1">
              <a:off x="5320497" y="4800486"/>
              <a:ext cx="394502" cy="4794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8" name="Rounded Rectangle 8"/>
            <p:cNvSpPr/>
            <p:nvPr/>
          </p:nvSpPr>
          <p:spPr bwMode="auto">
            <a:xfrm>
              <a:off x="4066768" y="5279911"/>
              <a:ext cx="1053272" cy="316721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Password</a:t>
              </a:r>
            </a:p>
          </p:txBody>
        </p:sp>
        <p:sp>
          <p:nvSpPr>
            <p:cNvPr id="29" name="Line 113"/>
            <p:cNvSpPr>
              <a:spLocks noChangeShapeType="1"/>
            </p:cNvSpPr>
            <p:nvPr/>
          </p:nvSpPr>
          <p:spPr bwMode="auto">
            <a:xfrm rot="10800000" flipV="1">
              <a:off x="5120040" y="4287262"/>
              <a:ext cx="9882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0" name="Rounded Rectangle 12"/>
            <p:cNvSpPr/>
            <p:nvPr/>
          </p:nvSpPr>
          <p:spPr bwMode="auto">
            <a:xfrm>
              <a:off x="6014863" y="4087905"/>
              <a:ext cx="1362075" cy="424921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Select link to see icons.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53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390" y="1657350"/>
            <a:ext cx="3377221" cy="25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1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Passwords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14" y="1552620"/>
            <a:ext cx="4628572" cy="34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Creating Passwords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ACC483-73DD-51C4-13D8-DD9674628A4E}"/>
              </a:ext>
            </a:extLst>
          </p:cNvPr>
          <p:cNvGrpSpPr/>
          <p:nvPr/>
        </p:nvGrpSpPr>
        <p:grpSpPr>
          <a:xfrm>
            <a:off x="1371600" y="1365129"/>
            <a:ext cx="6151960" cy="3600450"/>
            <a:chOff x="1493822" y="914400"/>
            <a:chExt cx="6151960" cy="3600450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1493822" y="1714500"/>
              <a:ext cx="6151960" cy="2800350"/>
            </a:xfrm>
            <a:prstGeom prst="rect">
              <a:avLst/>
            </a:prstGeom>
          </p:spPr>
          <p:txBody>
            <a:bodyPr/>
            <a:lstStyle>
              <a:lvl1pPr marL="231775" indent="-23177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anose="05000000000000000000" pitchFamily="2" charset="2"/>
                <a:buChar char="§"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0375" indent="-2238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2pPr>
              <a:lvl3pPr marL="682625" indent="-23177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917575" indent="-2349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4pPr>
              <a:lvl5pPr marL="1146175" indent="-23177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257175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350" b="0" dirty="0">
                  <a:latin typeface="+mj-lt"/>
                </a:rPr>
                <a:t>When creating a password:</a:t>
              </a:r>
            </a:p>
            <a:p>
              <a:pPr marL="423863" lvl="2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050" dirty="0">
                  <a:latin typeface="+mj-lt"/>
                </a:rPr>
                <a:t>Use 8 or more characters.</a:t>
              </a:r>
            </a:p>
            <a:p>
              <a:pPr marL="423863" lvl="2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050" dirty="0">
                  <a:latin typeface="+mj-lt"/>
                </a:rPr>
                <a:t>Include a random mix of upper- and lowercase letters, numbers, and symbols.</a:t>
              </a:r>
            </a:p>
            <a:p>
              <a:pPr marL="423863" lvl="2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050" dirty="0">
                  <a:latin typeface="+mj-lt"/>
                </a:rPr>
                <a:t>Don’t use personal information easily found via an Internet search.</a:t>
              </a:r>
            </a:p>
            <a:p>
              <a:pPr marL="423863" lvl="2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050" dirty="0">
                  <a:latin typeface="+mj-lt"/>
                </a:rPr>
                <a:t>Don’t use the same password for multiple accounts.</a:t>
              </a:r>
            </a:p>
            <a:p>
              <a:pPr marL="257175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350" b="0" dirty="0">
                  <a:latin typeface="+mj-lt"/>
                </a:rPr>
                <a:t>When creating a PIN:</a:t>
              </a:r>
            </a:p>
            <a:p>
              <a:pPr marL="423863" lvl="2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050" dirty="0">
                  <a:latin typeface="+mj-lt"/>
                </a:rPr>
                <a:t>Use four different digits.</a:t>
              </a:r>
            </a:p>
            <a:p>
              <a:pPr marL="423863" lvl="2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050" dirty="0">
                  <a:latin typeface="+mj-lt"/>
                </a:rPr>
                <a:t>Do not use four sequential numbers.</a:t>
              </a:r>
            </a:p>
            <a:p>
              <a:pPr marL="423863" lvl="2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050" dirty="0">
                  <a:latin typeface="+mj-lt"/>
                </a:rPr>
                <a:t>Do not use easily researched numbers like your house number or family members’ birthdays.</a:t>
              </a:r>
            </a:p>
            <a:p>
              <a:pPr marL="257175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350" b="0" dirty="0">
                  <a:latin typeface="+mj-lt"/>
                </a:rPr>
                <a:t>When creating a picture password:</a:t>
              </a:r>
            </a:p>
            <a:p>
              <a:pPr marL="423863" lvl="2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050" dirty="0">
                  <a:latin typeface="+mj-lt"/>
                </a:rPr>
                <a:t>Pick a photo that has at least 10 “points of interest.”</a:t>
              </a:r>
            </a:p>
            <a:p>
              <a:pPr marL="423863" lvl="2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050" dirty="0">
                  <a:latin typeface="+mj-lt"/>
                </a:rPr>
                <a:t>Do not repeat the same gesture twice.</a:t>
              </a:r>
            </a:p>
            <a:p>
              <a:pPr marL="423863" lvl="2" indent="-257175" eaLnBrk="1" hangingPunct="1">
                <a:buClr>
                  <a:schemeClr val="accent1"/>
                </a:buClr>
                <a:buFont typeface="Arial"/>
                <a:buChar char="•"/>
              </a:pPr>
              <a:r>
                <a:rPr lang="en-US" sz="1050" dirty="0">
                  <a:latin typeface="+mj-lt"/>
                </a:rPr>
                <a:t>Clean the screen to avoid people deciphering your password via smudges.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069" y="1329745"/>
              <a:ext cx="274344" cy="2743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860" y="1329745"/>
              <a:ext cx="274344" cy="2743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650" y="1335460"/>
              <a:ext cx="240051" cy="262913"/>
            </a:xfrm>
            <a:prstGeom prst="rect">
              <a:avLst/>
            </a:prstGeom>
          </p:spPr>
        </p:pic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1493822" y="914400"/>
              <a:ext cx="3581400" cy="337163"/>
            </a:xfrm>
            <a:prstGeom prst="rect">
              <a:avLst/>
            </a:prstGeom>
          </p:spPr>
          <p:txBody>
            <a:bodyPr/>
            <a:lstStyle>
              <a:lvl1pPr marL="231775" indent="-23177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anose="05000000000000000000" pitchFamily="2" charset="2"/>
                <a:buChar char="§"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0375" indent="-2238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2pPr>
              <a:lvl3pPr marL="682625" indent="-23177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917575" indent="-2349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4pPr>
              <a:lvl5pPr marL="1146175" indent="-23177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None/>
              </a:pPr>
              <a:r>
                <a:rPr lang="en-US" sz="1350" kern="0" dirty="0">
                  <a:latin typeface="+mj-lt"/>
                </a:rPr>
                <a:t>Picture Password   &gt;   Password    &gt;    PIN</a:t>
              </a:r>
              <a:endParaRPr lang="en-US" sz="1200" kern="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5606" y="124762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&gt;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23397" y="124762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99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02393"/>
            <a:ext cx="8229600" cy="564357"/>
          </a:xfrm>
        </p:spPr>
        <p:txBody>
          <a:bodyPr>
            <a:normAutofit fontScale="90000"/>
          </a:bodyPr>
          <a:lstStyle/>
          <a:p>
            <a:r>
              <a:rPr lang="en-US" dirty="0"/>
              <a:t>Privacy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85935"/>
              </p:ext>
            </p:extLst>
          </p:nvPr>
        </p:nvGraphicFramePr>
        <p:xfrm>
          <a:off x="1330571" y="743169"/>
          <a:ext cx="6482860" cy="4129779"/>
        </p:xfrm>
        <a:graphic>
          <a:graphicData uri="http://schemas.openxmlformats.org/drawingml/2006/table">
            <a:tbl>
              <a:tblPr/>
              <a:tblGrid>
                <a:gridCol w="218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Privacy Setting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Provides Settings To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Turn on/off apps customized advertising.</a:t>
                      </a:r>
                      <a:b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Turn on/off websites providing content based on languages.</a:t>
                      </a:r>
                      <a:b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Turn on/off sending Microsoft information about app launches.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Turn on/off Windows showing you suggested content in Settings.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355960"/>
                  </a:ext>
                </a:extLst>
              </a:tr>
              <a:tr h="672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Location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Turn location services on/off, set default location, and clear history.</a:t>
                      </a:r>
                      <a:b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Manage location history stored in the cloud.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Select apps that can use precise location data.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Manage which apps can use your location or geofencing.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999159"/>
                  </a:ext>
                </a:extLst>
              </a:tr>
              <a:tr h="660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Camera, Microphone, Calendar, Messaging, Radios, Notifications  Contacts, Call history, Email, Radios, and Tasks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Turn off access to each feature for entire device or specific apps.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Speech, inking, &amp; typing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Stop Cortana from getting to know you.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Manage Bing personalization settings.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Account info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Manage which apps can access your account information.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Other devices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Let your apps use trusted devices like Xbox One, TVs, and projectors.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Feedback &amp; diagnostics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Manage how often Windows can ask for feedback.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Manage the amount of diagnostic information sent to Microsoft.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Background apps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Manage which apps can receive and send data even when not in active use.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App diagnostics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Turn on/off apps being able to access diagnostic information.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305461"/>
                  </a:ext>
                </a:extLst>
              </a:tr>
              <a:tr h="22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App-requested downloads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Unblock apps from downloading files from the cloud if previously blocked.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81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74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85028"/>
            <a:ext cx="8229600" cy="616811"/>
          </a:xfrm>
        </p:spPr>
        <p:txBody>
          <a:bodyPr>
            <a:noAutofit/>
          </a:bodyPr>
          <a:lstStyle/>
          <a:p>
            <a:r>
              <a:rPr lang="en-US" sz="4400" dirty="0"/>
              <a:t>The Windows Defender Dashboard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17936" y="971551"/>
            <a:ext cx="6108129" cy="3724316"/>
            <a:chOff x="541463" y="1070103"/>
            <a:chExt cx="8144172" cy="4965755"/>
          </a:xfrm>
        </p:grpSpPr>
        <p:sp>
          <p:nvSpPr>
            <p:cNvPr id="20" name="Line 139"/>
            <p:cNvSpPr>
              <a:spLocks noChangeShapeType="1"/>
            </p:cNvSpPr>
            <p:nvPr/>
          </p:nvSpPr>
          <p:spPr bwMode="auto">
            <a:xfrm rot="16200000" flipV="1">
              <a:off x="2138066" y="3064925"/>
              <a:ext cx="335831" cy="3656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635" y="2008223"/>
              <a:ext cx="6096000" cy="4027635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22" name="Rounded Rectangle 4"/>
            <p:cNvSpPr/>
            <p:nvPr/>
          </p:nvSpPr>
          <p:spPr>
            <a:xfrm rot="10800000" flipV="1">
              <a:off x="554910" y="2679556"/>
              <a:ext cx="1568227" cy="45720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Check device health.</a:t>
              </a:r>
            </a:p>
          </p:txBody>
        </p:sp>
        <p:sp>
          <p:nvSpPr>
            <p:cNvPr id="23" name="Line 144"/>
            <p:cNvSpPr>
              <a:spLocks noChangeShapeType="1"/>
            </p:cNvSpPr>
            <p:nvPr/>
          </p:nvSpPr>
          <p:spPr bwMode="auto">
            <a:xfrm>
              <a:off x="2457450" y="1881125"/>
              <a:ext cx="520328" cy="8224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4" name="Rounded Rectangle 6"/>
            <p:cNvSpPr/>
            <p:nvPr/>
          </p:nvSpPr>
          <p:spPr>
            <a:xfrm>
              <a:off x="1057550" y="1070103"/>
              <a:ext cx="1920229" cy="798429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View current protection status and perform scans.</a:t>
              </a:r>
            </a:p>
          </p:txBody>
        </p:sp>
        <p:sp>
          <p:nvSpPr>
            <p:cNvPr id="25" name="Rounded Rectangle 4"/>
            <p:cNvSpPr/>
            <p:nvPr/>
          </p:nvSpPr>
          <p:spPr>
            <a:xfrm rot="10800000" flipV="1">
              <a:off x="560195" y="4676775"/>
              <a:ext cx="1568227" cy="403215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Configure SmartScreen.</a:t>
              </a:r>
            </a:p>
          </p:txBody>
        </p:sp>
        <p:sp>
          <p:nvSpPr>
            <p:cNvPr id="26" name="Rounded Rectangle 4"/>
            <p:cNvSpPr/>
            <p:nvPr/>
          </p:nvSpPr>
          <p:spPr>
            <a:xfrm rot="10800000" flipV="1">
              <a:off x="554911" y="3684774"/>
              <a:ext cx="1568227" cy="45720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Check firewall status.</a:t>
              </a:r>
            </a:p>
          </p:txBody>
        </p:sp>
        <p:sp>
          <p:nvSpPr>
            <p:cNvPr id="27" name="Rounded Rectangle 4"/>
            <p:cNvSpPr/>
            <p:nvPr/>
          </p:nvSpPr>
          <p:spPr>
            <a:xfrm rot="10800000" flipV="1">
              <a:off x="3505200" y="1313307"/>
              <a:ext cx="1568227" cy="45720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Update virus definitions.</a:t>
              </a:r>
            </a:p>
          </p:txBody>
        </p:sp>
        <p:sp>
          <p:nvSpPr>
            <p:cNvPr id="28" name="Line 144"/>
            <p:cNvSpPr>
              <a:spLocks noChangeShapeType="1"/>
            </p:cNvSpPr>
            <p:nvPr/>
          </p:nvSpPr>
          <p:spPr bwMode="auto">
            <a:xfrm>
              <a:off x="2123138" y="3913374"/>
              <a:ext cx="3656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9" name="Line 144"/>
            <p:cNvSpPr>
              <a:spLocks noChangeShapeType="1"/>
            </p:cNvSpPr>
            <p:nvPr/>
          </p:nvSpPr>
          <p:spPr bwMode="auto">
            <a:xfrm flipV="1">
              <a:off x="2144266" y="4756244"/>
              <a:ext cx="552728" cy="806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0" name="Line 144"/>
            <p:cNvSpPr>
              <a:spLocks noChangeShapeType="1"/>
            </p:cNvSpPr>
            <p:nvPr/>
          </p:nvSpPr>
          <p:spPr bwMode="auto">
            <a:xfrm flipH="1">
              <a:off x="3657600" y="1770508"/>
              <a:ext cx="381000" cy="1197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1" name="Rounded Rectangle 4"/>
            <p:cNvSpPr/>
            <p:nvPr/>
          </p:nvSpPr>
          <p:spPr>
            <a:xfrm rot="10800000" flipV="1">
              <a:off x="541463" y="5406233"/>
              <a:ext cx="1602803" cy="45720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Configure parental controls.</a:t>
              </a:r>
            </a:p>
          </p:txBody>
        </p:sp>
        <p:sp>
          <p:nvSpPr>
            <p:cNvPr id="32" name="Line 144"/>
            <p:cNvSpPr>
              <a:spLocks noChangeShapeType="1"/>
            </p:cNvSpPr>
            <p:nvPr/>
          </p:nvSpPr>
          <p:spPr bwMode="auto">
            <a:xfrm flipV="1">
              <a:off x="2123137" y="4369069"/>
              <a:ext cx="365690" cy="4228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1869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likely are you to use one of the alternative password types in Windows 10?</a:t>
            </a:r>
          </a:p>
          <a:p>
            <a:r>
              <a:rPr lang="en-US" dirty="0"/>
              <a:t>What privacy settings do you think you'll turn on or off in Windows 10?</a:t>
            </a:r>
          </a:p>
          <a:p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Reflective Questions</a:t>
            </a:r>
          </a:p>
        </p:txBody>
      </p:sp>
    </p:spTree>
    <p:extLst>
      <p:ext uri="{BB962C8B-B14F-4D97-AF65-F5344CB8AC3E}">
        <p14:creationId xmlns:p14="http://schemas.microsoft.com/office/powerpoint/2010/main" val="2137620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852E-1F4C-B02F-3D4D-F1AFA24A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 Exercises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4DDC-2BE3-DE2D-2E39-3C1ED58C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ACTIVITY 7-1 Setting New Password Types, Page 146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ACTIVITY 7-2 Changing Privacy Settings, Page 151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ACTIVITY 7-3 Checking for Viruses in Windows Defender, Page 156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BB83-AE8B-3F9A-245B-06F8FC85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DEF1-58DC-409F-A2FC-08FBE031E8BA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E9CE0-C995-CFF0-FFC7-DD54A070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05FEB-1493-9BD1-F311-EDA732F2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8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FEEABF0-327B-755F-F622-CB672255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 VI - Installing and Removing Devices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C0BC4C-C331-5725-F128-5A12196EB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79EE5-82DE-E71F-C30E-36F013E5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FFE4-6D4C-49EA-B733-C018B4468320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9084-A670-CD34-CBFE-0F2E07F8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0A7FD-5397-0BDA-1FAC-1EF5D51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ea typeface="Calibri" panose="020F0502020204030204" pitchFamily="34" charset="0"/>
              </a:rPr>
              <a:t>Printers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131834" y="773828"/>
            <a:ext cx="4880333" cy="3995106"/>
            <a:chOff x="1371600" y="1031771"/>
            <a:chExt cx="6507111" cy="5326808"/>
          </a:xfrm>
        </p:grpSpPr>
        <p:grpSp>
          <p:nvGrpSpPr>
            <p:cNvPr id="20" name="Group 19"/>
            <p:cNvGrpSpPr/>
            <p:nvPr/>
          </p:nvGrpSpPr>
          <p:grpSpPr>
            <a:xfrm>
              <a:off x="1371600" y="1447800"/>
              <a:ext cx="6507111" cy="4910779"/>
              <a:chOff x="1371600" y="1447800"/>
              <a:chExt cx="6507111" cy="491077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42781" y="4108519"/>
                <a:ext cx="1905323" cy="1428992"/>
              </a:xfrm>
              <a:prstGeom prst="rect">
                <a:avLst/>
              </a:prstGeom>
            </p:spPr>
          </p:pic>
          <p:pic>
            <p:nvPicPr>
              <p:cNvPr id="5" name="Picture 8" descr="https://farm8.staticflickr.com/7483/16135614857_23764fcbae_o_d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9286" y="2749999"/>
                <a:ext cx="1749425" cy="1749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" name="Straight Connector 5"/>
              <p:cNvCxnSpPr/>
              <p:nvPr/>
            </p:nvCxnSpPr>
            <p:spPr bwMode="auto">
              <a:xfrm>
                <a:off x="3233686" y="2740646"/>
                <a:ext cx="95233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3233686" y="3759476"/>
                <a:ext cx="2895600" cy="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>
                <a:off x="3233686" y="4778306"/>
                <a:ext cx="95233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3233686" y="5797136"/>
                <a:ext cx="2895600" cy="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3233686" y="1731169"/>
                <a:ext cx="2895600" cy="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</p:spPr>
          </p:cxnSp>
          <p:pic>
            <p:nvPicPr>
              <p:cNvPr id="11" name="Picture 6" descr="http://www.thima-va.org/images/PDF-icon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8789" y="5176645"/>
                <a:ext cx="1181933" cy="1181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s://pixabay.com/static/uploads/photo/2013/07/13/12/19/printer-159612_64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6018" y="2313190"/>
                <a:ext cx="1552731" cy="997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1404886" y="1447800"/>
                <a:ext cx="2338206" cy="578299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Laser Printer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371600" y="5478463"/>
                <a:ext cx="2338206" cy="578299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Print to File Option</a:t>
                </a:r>
                <a:br>
                  <a:rPr lang="en-US" sz="975" b="1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(for example, PDF)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388243" y="2455466"/>
                <a:ext cx="2338206" cy="578299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Inkjet Printer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371600" y="3463132"/>
                <a:ext cx="2338206" cy="578299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Other Types of Device</a:t>
                </a:r>
                <a:br>
                  <a:rPr lang="en-US" sz="975" b="1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(for example, 3D printer)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371600" y="4470798"/>
                <a:ext cx="2338206" cy="578299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Multifunction Device</a:t>
                </a:r>
                <a:br>
                  <a:rPr lang="en-US" sz="975" b="1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(for example, printer + scanner)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9286" y="1031771"/>
              <a:ext cx="1563093" cy="1512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872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Printer Installation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26567" y="1581150"/>
            <a:ext cx="6490865" cy="3125624"/>
            <a:chOff x="151941" y="1783122"/>
            <a:chExt cx="8654486" cy="41674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3105" y="2561433"/>
              <a:ext cx="4893322" cy="335559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941" y="2524896"/>
              <a:ext cx="3675916" cy="3425724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6196012" y="3463895"/>
              <a:ext cx="1476375" cy="439021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View available printers</a:t>
              </a:r>
            </a:p>
          </p:txBody>
        </p:sp>
        <p:sp>
          <p:nvSpPr>
            <p:cNvPr id="27" name="Right Brace 26"/>
            <p:cNvSpPr/>
            <p:nvPr/>
          </p:nvSpPr>
          <p:spPr bwMode="auto">
            <a:xfrm rot="16200000">
              <a:off x="6793132" y="2488494"/>
              <a:ext cx="282136" cy="3200400"/>
            </a:xfrm>
            <a:prstGeom prst="rightBrace">
              <a:avLst>
                <a:gd name="adj1" fmla="val 58491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>
              <a:off x="1229698" y="1836603"/>
              <a:ext cx="0" cy="10981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815805" y="1904826"/>
              <a:ext cx="0" cy="10127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Rounded Rectangle 21"/>
            <p:cNvSpPr/>
            <p:nvPr/>
          </p:nvSpPr>
          <p:spPr>
            <a:xfrm>
              <a:off x="3964454" y="1820044"/>
              <a:ext cx="1709969" cy="425899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From Control Panel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37189" y="2992566"/>
              <a:ext cx="2031938" cy="433366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074" y="1783122"/>
              <a:ext cx="1713834" cy="425899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From Settings app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537624" y="2953754"/>
              <a:ext cx="608361" cy="221483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3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Dialog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19200" y="1382188"/>
            <a:ext cx="6597992" cy="3306587"/>
            <a:chOff x="603287" y="1481855"/>
            <a:chExt cx="8797322" cy="44087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0387" y="1481855"/>
              <a:ext cx="4867089" cy="4408782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61D619-8305-494C-84A4-493D8BFDE07E}"/>
                </a:ext>
              </a:extLst>
            </p:cNvPr>
            <p:cNvCxnSpPr/>
            <p:nvPr/>
          </p:nvCxnSpPr>
          <p:spPr bwMode="auto">
            <a:xfrm>
              <a:off x="1721378" y="5262424"/>
              <a:ext cx="9523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  <p:sp>
          <p:nvSpPr>
            <p:cNvPr id="5" name="AutoShape 302"/>
            <p:cNvSpPr>
              <a:spLocks/>
            </p:cNvSpPr>
            <p:nvPr/>
          </p:nvSpPr>
          <p:spPr bwMode="auto">
            <a:xfrm rot="10800000">
              <a:off x="2486026" y="2709971"/>
              <a:ext cx="187684" cy="2295844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9" name="AutoShape 303"/>
            <p:cNvSpPr>
              <a:spLocks/>
            </p:cNvSpPr>
            <p:nvPr/>
          </p:nvSpPr>
          <p:spPr bwMode="auto">
            <a:xfrm rot="10800000" flipH="1">
              <a:off x="7594154" y="2209800"/>
              <a:ext cx="206960" cy="342900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797074" y="3711001"/>
              <a:ext cx="1603535" cy="418812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Document Preview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8526" y="3585973"/>
              <a:ext cx="1867501" cy="54384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Select pull-down menus for options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03287" y="5029200"/>
              <a:ext cx="1867503" cy="489833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Settings options such as page layout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1734716" y="2066932"/>
              <a:ext cx="9523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  <p:sp>
          <p:nvSpPr>
            <p:cNvPr id="6" name="Rounded Rectangle 5"/>
            <p:cNvSpPr/>
            <p:nvPr/>
          </p:nvSpPr>
          <p:spPr>
            <a:xfrm>
              <a:off x="603287" y="1722472"/>
              <a:ext cx="1867503" cy="68892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Select print device or send output to an 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16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Printer Removal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95" y="2090939"/>
            <a:ext cx="408281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Peripheral Devices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1F4C76-BB25-4C75-877B-D70C01CE97E5}"/>
              </a:ext>
            </a:extLst>
          </p:cNvPr>
          <p:cNvGrpSpPr/>
          <p:nvPr/>
        </p:nvGrpSpPr>
        <p:grpSpPr>
          <a:xfrm>
            <a:off x="1941629" y="1615213"/>
            <a:ext cx="5260742" cy="3152050"/>
            <a:chOff x="1219200" y="1787033"/>
            <a:chExt cx="7014323" cy="42027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787033"/>
              <a:ext cx="5257353" cy="420273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8" name="Rounded Rectangle 17"/>
            <p:cNvSpPr/>
            <p:nvPr/>
          </p:nvSpPr>
          <p:spPr>
            <a:xfrm>
              <a:off x="6757148" y="4637615"/>
              <a:ext cx="1476375" cy="504897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View available devices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57148" y="2552700"/>
              <a:ext cx="1476375" cy="365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Add devices</a:t>
              </a:r>
            </a:p>
          </p:txBody>
        </p:sp>
        <p:sp>
          <p:nvSpPr>
            <p:cNvPr id="20" name="Right Brace 19"/>
            <p:cNvSpPr/>
            <p:nvPr/>
          </p:nvSpPr>
          <p:spPr bwMode="auto">
            <a:xfrm>
              <a:off x="6475012" y="4191000"/>
              <a:ext cx="282136" cy="1398128"/>
            </a:xfrm>
            <a:prstGeom prst="rightBrace">
              <a:avLst>
                <a:gd name="adj1" fmla="val 58491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cxnSp>
          <p:nvCxnSpPr>
            <p:cNvPr id="19" name="Straight Arrow Connector 18"/>
            <p:cNvCxnSpPr>
              <a:cxnSpLocks/>
              <a:stCxn id="17" idx="1"/>
            </p:cNvCxnSpPr>
            <p:nvPr/>
          </p:nvCxnSpPr>
          <p:spPr bwMode="auto">
            <a:xfrm flipH="1">
              <a:off x="6019800" y="2735580"/>
              <a:ext cx="73734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8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Device Removal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28800" y="1885950"/>
            <a:ext cx="4429638" cy="2291338"/>
            <a:chOff x="269105" y="2509837"/>
            <a:chExt cx="5906183" cy="30551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1775" y="2509837"/>
              <a:ext cx="3403513" cy="2422208"/>
            </a:xfrm>
            <a:prstGeom prst="rect">
              <a:avLst/>
            </a:prstGeom>
          </p:spPr>
        </p:pic>
        <p:sp>
          <p:nvSpPr>
            <p:cNvPr id="13" name="Rounded Rectangle 4"/>
            <p:cNvSpPr/>
            <p:nvPr/>
          </p:nvSpPr>
          <p:spPr>
            <a:xfrm>
              <a:off x="2382058" y="5290634"/>
              <a:ext cx="1977786" cy="27432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Show Hidden Icons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180451" y="4492943"/>
              <a:ext cx="381000" cy="381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418576" y="3505303"/>
              <a:ext cx="420624" cy="43524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16" name="Line 139"/>
            <p:cNvSpPr>
              <a:spLocks noChangeShapeType="1"/>
            </p:cNvSpPr>
            <p:nvPr/>
          </p:nvSpPr>
          <p:spPr bwMode="auto">
            <a:xfrm rot="16200000" flipV="1">
              <a:off x="2826087" y="3374775"/>
              <a:ext cx="0" cy="10362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7" name="Rounded Rectangle 8"/>
            <p:cNvSpPr/>
            <p:nvPr/>
          </p:nvSpPr>
          <p:spPr>
            <a:xfrm>
              <a:off x="269105" y="3642226"/>
              <a:ext cx="2368797" cy="501389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Safely Remove Hardware and Eject Media Icon</a:t>
              </a:r>
            </a:p>
          </p:txBody>
        </p:sp>
        <p:sp>
          <p:nvSpPr>
            <p:cNvPr id="18" name="Line 139"/>
            <p:cNvSpPr>
              <a:spLocks noChangeShapeType="1"/>
            </p:cNvSpPr>
            <p:nvPr/>
          </p:nvSpPr>
          <p:spPr bwMode="auto">
            <a:xfrm rot="16200000" flipH="1" flipV="1">
              <a:off x="3224967" y="5125654"/>
              <a:ext cx="3300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07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Do you plan to have multiple printers connected to your device? Do you feel confident you know how to set the default printer?</a:t>
            </a:r>
          </a:p>
          <a:p>
            <a:pPr marL="342900" indent="-342900"/>
            <a:r>
              <a:rPr lang="en-US" dirty="0"/>
              <a:t>Do you install your own peripheral devices or do you have an IT person at your office who does that for you? </a:t>
            </a:r>
          </a:p>
          <a:p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Reflective Questions</a:t>
            </a:r>
          </a:p>
        </p:txBody>
      </p:sp>
    </p:spTree>
    <p:extLst>
      <p:ext uri="{BB962C8B-B14F-4D97-AF65-F5344CB8AC3E}">
        <p14:creationId xmlns:p14="http://schemas.microsoft.com/office/powerpoint/2010/main" val="2416589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D69377-597A-4789-A5E1-44053C13E378}" vid="{B76F6B00-CD17-4E68-8987-364BAF9C9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501</TotalTime>
  <Words>753</Words>
  <Application>Microsoft Office PowerPoint</Application>
  <PresentationFormat>On-screen Show (16:9)</PresentationFormat>
  <Paragraphs>129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Wingdings</vt:lpstr>
      <vt:lpstr>Wingdings 2</vt:lpstr>
      <vt:lpstr>ProfBurnett</vt:lpstr>
      <vt:lpstr>ITI 499 - Mastering Windows Fundamentals</vt:lpstr>
      <vt:lpstr>Part VI - Installing and Removing Devices</vt:lpstr>
      <vt:lpstr>Printers</vt:lpstr>
      <vt:lpstr>Printer Installation</vt:lpstr>
      <vt:lpstr>Dialog Boxes</vt:lpstr>
      <vt:lpstr>Printer Removal</vt:lpstr>
      <vt:lpstr>Peripheral Devices</vt:lpstr>
      <vt:lpstr>Peripheral Device Removal</vt:lpstr>
      <vt:lpstr>Reflective Questions</vt:lpstr>
      <vt:lpstr>Class Exercises</vt:lpstr>
      <vt:lpstr>Part VII - Using Windows 10 Security Features  </vt:lpstr>
      <vt:lpstr>Sign-in Options</vt:lpstr>
      <vt:lpstr>PIN</vt:lpstr>
      <vt:lpstr>Picture Passwords</vt:lpstr>
      <vt:lpstr>Guidelines for Creating Passwords</vt:lpstr>
      <vt:lpstr>Privacy Settings</vt:lpstr>
      <vt:lpstr>The Windows Defender Dashboard</vt:lpstr>
      <vt:lpstr>Reflective Questions</vt:lpstr>
      <vt:lpstr>Class Exercises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 868 - Creating Your Personal and Small Business Web Sites</dc:title>
  <dc:creator>Prof Burnett</dc:creator>
  <cp:lastModifiedBy>Carl Burnett</cp:lastModifiedBy>
  <cp:revision>31</cp:revision>
  <cp:lastPrinted>2019-10-26T11:44:43Z</cp:lastPrinted>
  <dcterms:created xsi:type="dcterms:W3CDTF">2018-01-05T15:23:34Z</dcterms:created>
  <dcterms:modified xsi:type="dcterms:W3CDTF">2023-02-03T12:25:32Z</dcterms:modified>
</cp:coreProperties>
</file>