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363" r:id="rId2"/>
    <p:sldId id="543" r:id="rId3"/>
    <p:sldId id="257" r:id="rId4"/>
    <p:sldId id="258" r:id="rId5"/>
    <p:sldId id="259" r:id="rId6"/>
    <p:sldId id="260" r:id="rId7"/>
    <p:sldId id="261" r:id="rId8"/>
    <p:sldId id="262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44" r:id="rId17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140" d="100"/>
          <a:sy n="140" d="100"/>
        </p:scale>
        <p:origin x="8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B9B22155-F6E3-406E-B04F-D5269B29CDF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437F-0DE4-4798-8758-96649B86E7D2}" type="datetime1">
              <a:rPr lang="en-US" smtClean="0"/>
              <a:t>2/3/2023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E15-3FB2-4128-9537-512A79CDC112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EDD6-D7C1-4138-B9E2-97FE153BE834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2865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9F102F7-9268-4BCD-965E-FA19767CE99E}" type="datetime1">
              <a:rPr lang="en-US" altLang="en-US" smtClean="0"/>
              <a:t>2/3/2023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2018-2023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B8EB438-20EE-4AC9-8FCF-F45168010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9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785813"/>
            <a:ext cx="8340725" cy="5786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21606"/>
            <a:ext cx="4298950" cy="31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428750"/>
            <a:ext cx="4298950" cy="151447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050381"/>
            <a:ext cx="4298950" cy="15442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3212-BB4B-4CB1-BF75-B6BC9F48A792}" type="datetime1">
              <a:rPr lang="en-US" smtClean="0"/>
              <a:t>2/3/2023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4843463"/>
            <a:ext cx="2895600" cy="200025"/>
          </a:xfrm>
          <a:prstGeom prst="rect">
            <a:avLst/>
          </a:prstGeom>
        </p:spPr>
        <p:txBody>
          <a:bodyPr/>
          <a:lstStyle>
            <a:lvl1pPr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2018-2023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9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lectiv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_strok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"/>
          </a:xfrm>
          <a:prstGeom prst="rect">
            <a:avLst/>
          </a:prstGeom>
        </p:spPr>
      </p:pic>
      <p:pic>
        <p:nvPicPr>
          <p:cNvPr id="4" name="Picture 3" descr="bubb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" y="24847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1925" y="976530"/>
            <a:ext cx="8460150" cy="3394472"/>
          </a:xfrm>
          <a:prstGeom prst="rect">
            <a:avLst/>
          </a:prstGeom>
        </p:spPr>
        <p:txBody>
          <a:bodyPr/>
          <a:lstStyle>
            <a:lvl1pPr marL="257175" indent="-257175">
              <a:spcAft>
                <a:spcPts val="0"/>
              </a:spcAft>
              <a:buClr>
                <a:srgbClr val="009DDC"/>
              </a:buClr>
              <a:buFont typeface="+mj-lt"/>
              <a:buAutoNum type="arabicPeriod"/>
              <a:defRPr sz="1500" baseline="0"/>
            </a:lvl1pPr>
            <a:lvl2pPr marL="557213" indent="-214313">
              <a:spcAft>
                <a:spcPts val="0"/>
              </a:spcAft>
              <a:buClr>
                <a:srgbClr val="009DDC"/>
              </a:buClr>
              <a:buFont typeface="Arial"/>
              <a:buChar char="•"/>
              <a:defRPr sz="1350" baseline="0"/>
            </a:lvl2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Question #1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Question #2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Reflective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20226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CDB7-AA6A-4405-8DF4-94D7C901CF4E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F49-F02E-4EB0-ACA2-AB7DA5E57A6E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6AED-B91D-4774-9193-8752B80AC52F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7E5-03BA-4232-A1EB-323DAA16C3E8}" type="datetime1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3A9A-F73E-4872-9DEE-2E06FB1DFFEB}" type="datetime1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4EE7-9BF2-48F9-827D-180985DA110A}" type="datetime1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89E3-125C-463A-B22D-FFB8D1422B17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818-D9AC-4E83-B71E-56B61D65ACC0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B22C5-F7BA-4163-A454-0406646EFFEC}" type="datetime1">
              <a:rPr lang="en-US" smtClean="0"/>
              <a:t>2/3/2023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2018-2023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438150"/>
            <a:ext cx="7851648" cy="1447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ITI 499 - Mastering Windows Fundamentals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86150"/>
            <a:ext cx="7854696" cy="914400"/>
          </a:xfrm>
        </p:spPr>
        <p:txBody>
          <a:bodyPr anchor="b">
            <a:normAutofit fontScale="77500" lnSpcReduction="20000"/>
          </a:bodyPr>
          <a:lstStyle/>
          <a:p>
            <a:pPr>
              <a:defRPr/>
            </a:pPr>
            <a:br>
              <a:rPr lang="en-US" sz="3600" dirty="0"/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www.profburnett.com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a Skill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for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8632AA-4C54-43BE-A8C5-62D2D73F1481}"/>
              </a:ext>
            </a:extLst>
          </p:cNvPr>
          <p:cNvSpPr/>
          <p:nvPr/>
        </p:nvSpPr>
        <p:spPr>
          <a:xfrm>
            <a:off x="228600" y="150495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III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 V - Customizing the Windows 10 Environment</a:t>
            </a:r>
          </a:p>
        </p:txBody>
      </p:sp>
    </p:spTree>
    <p:extLst>
      <p:ext uri="{BB962C8B-B14F-4D97-AF65-F5344CB8AC3E}">
        <p14:creationId xmlns:p14="http://schemas.microsoft.com/office/powerpoint/2010/main" val="320874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5400" y="905592"/>
            <a:ext cx="6338100" cy="3709271"/>
            <a:chOff x="469015" y="1207455"/>
            <a:chExt cx="8450800" cy="49456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3705" y="1207455"/>
              <a:ext cx="6266110" cy="4945695"/>
            </a:xfrm>
            <a:prstGeom prst="rect">
              <a:avLst/>
            </a:prstGeom>
          </p:spPr>
        </p:pic>
        <p:sp>
          <p:nvSpPr>
            <p:cNvPr id="9" name="Left Brace 8"/>
            <p:cNvSpPr/>
            <p:nvPr/>
          </p:nvSpPr>
          <p:spPr bwMode="auto">
            <a:xfrm>
              <a:off x="2209800" y="1389062"/>
              <a:ext cx="415330" cy="1963737"/>
            </a:xfrm>
            <a:prstGeom prst="leftBrace">
              <a:avLst>
                <a:gd name="adj1" fmla="val 50124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36627" y="5794375"/>
              <a:ext cx="1476375" cy="320675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Selected color</a:t>
              </a:r>
            </a:p>
          </p:txBody>
        </p:sp>
        <p:cxnSp>
          <p:nvCxnSpPr>
            <p:cNvPr id="16" name="Straight Arrow Connector 15"/>
            <p:cNvCxnSpPr>
              <a:cxnSpLocks/>
            </p:cNvCxnSpPr>
            <p:nvPr/>
          </p:nvCxnSpPr>
          <p:spPr bwMode="auto">
            <a:xfrm>
              <a:off x="3413002" y="5954713"/>
              <a:ext cx="242312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ounded Rectangle 7"/>
            <p:cNvSpPr/>
            <p:nvPr/>
          </p:nvSpPr>
          <p:spPr>
            <a:xfrm>
              <a:off x="469015" y="1969294"/>
              <a:ext cx="1742223" cy="66833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Color applied to various interface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26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74828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>
                <a:ea typeface="Calibri" panose="020F0502020204030204" pitchFamily="34" charset="0"/>
              </a:rPr>
              <a:t>Lock Screen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62374" y="1402970"/>
            <a:ext cx="5219251" cy="3605439"/>
            <a:chOff x="1066800" y="1347375"/>
            <a:chExt cx="6959001" cy="48072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1347375"/>
              <a:ext cx="4888588" cy="3858449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1066800" y="2393882"/>
              <a:ext cx="1872343" cy="480223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Choose background picture options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17253" y="3998516"/>
              <a:ext cx="1616529" cy="480223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Select pictures </a:t>
              </a:r>
              <a:br>
                <a:rPr lang="en-US" sz="975" b="1" dirty="0">
                  <a:solidFill>
                    <a:schemeClr val="tx1"/>
                  </a:solidFill>
                  <a:latin typeface="+mj-lt"/>
                </a:rPr>
              </a:b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or albums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840605" y="3124200"/>
              <a:ext cx="1643743" cy="708823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Choose apps for Lock screen notifications</a:t>
              </a:r>
            </a:p>
          </p:txBody>
        </p:sp>
        <p:cxnSp>
          <p:nvCxnSpPr>
            <p:cNvPr id="6" name="Elbow Connector 5"/>
            <p:cNvCxnSpPr>
              <a:cxnSpLocks/>
              <a:stCxn id="17" idx="2"/>
            </p:cNvCxnSpPr>
            <p:nvPr/>
          </p:nvCxnSpPr>
          <p:spPr bwMode="auto">
            <a:xfrm rot="16200000" flipH="1">
              <a:off x="2342924" y="2534152"/>
              <a:ext cx="441325" cy="1121229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Left Brace 9"/>
            <p:cNvSpPr/>
            <p:nvPr/>
          </p:nvSpPr>
          <p:spPr bwMode="auto">
            <a:xfrm>
              <a:off x="2731060" y="3590928"/>
              <a:ext cx="364671" cy="1295400"/>
            </a:xfrm>
            <a:prstGeom prst="leftBrace">
              <a:avLst>
                <a:gd name="adj1" fmla="val 50124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cxnSp>
          <p:nvCxnSpPr>
            <p:cNvPr id="18" name="Straight Arrow Connector 17"/>
            <p:cNvCxnSpPr>
              <a:cxnSpLocks/>
              <a:stCxn id="8" idx="2"/>
            </p:cNvCxnSpPr>
            <p:nvPr/>
          </p:nvCxnSpPr>
          <p:spPr bwMode="auto">
            <a:xfrm>
              <a:off x="6662477" y="3833023"/>
              <a:ext cx="0" cy="5865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4438650"/>
              <a:ext cx="3149001" cy="1715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128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720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>
                <a:ea typeface="Calibri" panose="020F0502020204030204" pitchFamily="34" charset="0"/>
              </a:rPr>
              <a:t>Themes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75" y="1273915"/>
            <a:ext cx="4689449" cy="37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Ease of Access Options</a:t>
            </a:r>
          </a:p>
        </p:txBody>
      </p:sp>
      <p:graphicFrame>
        <p:nvGraphicFramePr>
          <p:cNvPr id="20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14897"/>
              </p:ext>
            </p:extLst>
          </p:nvPr>
        </p:nvGraphicFramePr>
        <p:xfrm>
          <a:off x="1814512" y="1742123"/>
          <a:ext cx="5514975" cy="3025140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Ease of Access Option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Uses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Narrator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Enables you to choose options for having text and controls read aloud to you.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Magnifier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Enables you to magnify or reduce your screen and choose the type of magnification view you want to see.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Color &amp; high contrast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Enables you to select and adjust elements in a high-contrast theme such as colors for text, hyperlinks, and more.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Closed captions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Enables you to adjust how closed captions appear in Windows apps.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Keyboard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Enables you to select keyboard options, including the ability to use the on-screen keyboard.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Mouse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Enables you to change mouse settings.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Other options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Enables you to change visual display options.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9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Pointer Options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27" y="1828800"/>
            <a:ext cx="2538748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4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How might tile groups help you in your day-to-day work?</a:t>
            </a:r>
          </a:p>
          <a:p>
            <a:pPr marL="342900" indent="-342900"/>
            <a:r>
              <a:rPr lang="en-US" dirty="0"/>
              <a:t>Why might you customize the look of your computer and pointer?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Reflective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209294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852E-1F4C-B02F-3D4D-F1AFA24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4DDC-2BE3-DE2D-2E39-3C1ED58C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ACTIVITY 5-1 Changing Start Menu Options, Page 113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ACTIVITY 5-2 Working with Tiles and Tile Groups, Page 117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ACTIVITY 5-3 Customizing the Desktop and Lock Screen, Page 125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BB83-AE8B-3F9A-245B-06F8FC85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5319-830B-49DE-A9BB-07ED37421D9D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E9CE0-C995-CFF0-FFC7-DD54A070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5FEB-1493-9BD1-F311-EDA732F2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FEEABF0-327B-755F-F622-CB672255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 V - Customizing the Windows 10 Environment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C0BC4C-C331-5725-F128-5A12196EB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79EE5-82DE-E71F-C30E-36F013E5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FFE4-6D4C-49EA-B733-C018B4468320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9084-A670-CD34-CBFE-0F2E07F8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0A7FD-5397-0BDA-1FAC-1EF5D51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Start Menu Resizing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54022" y="1567814"/>
            <a:ext cx="6035956" cy="3196321"/>
            <a:chOff x="304602" y="1498123"/>
            <a:chExt cx="8047941" cy="4261761"/>
          </a:xfrm>
        </p:grpSpPr>
        <p:cxnSp>
          <p:nvCxnSpPr>
            <p:cNvPr id="6" name="Elbow Connector 5"/>
            <p:cNvCxnSpPr/>
            <p:nvPr/>
          </p:nvCxnSpPr>
          <p:spPr bwMode="auto">
            <a:xfrm>
              <a:off x="2006056" y="1799951"/>
              <a:ext cx="272155" cy="292496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Elbow Connector 20"/>
            <p:cNvCxnSpPr>
              <a:cxnSpLocks/>
            </p:cNvCxnSpPr>
            <p:nvPr/>
          </p:nvCxnSpPr>
          <p:spPr bwMode="auto">
            <a:xfrm rot="10800000" flipV="1">
              <a:off x="6090079" y="2698599"/>
              <a:ext cx="1330702" cy="406514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ounded Rectangle 16"/>
            <p:cNvSpPr/>
            <p:nvPr/>
          </p:nvSpPr>
          <p:spPr>
            <a:xfrm>
              <a:off x="672916" y="1498123"/>
              <a:ext cx="1409340" cy="481806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Original Start Menu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87406" y="2457696"/>
              <a:ext cx="1265137" cy="481806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Resized Start Menu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602" y="2149340"/>
              <a:ext cx="4528006" cy="29856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3141812"/>
              <a:ext cx="2626331" cy="261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56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Personalization Settings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39" y="1562765"/>
            <a:ext cx="4233521" cy="33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8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Account 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451237" y="1697677"/>
            <a:ext cx="4241525" cy="3069586"/>
            <a:chOff x="762000" y="1295400"/>
            <a:chExt cx="5655367" cy="4092781"/>
          </a:xfrm>
        </p:grpSpPr>
        <p:sp>
          <p:nvSpPr>
            <p:cNvPr id="7" name="Rounded Rectangle 6"/>
            <p:cNvSpPr/>
            <p:nvPr/>
          </p:nvSpPr>
          <p:spPr>
            <a:xfrm>
              <a:off x="2057400" y="4832700"/>
              <a:ext cx="1574042" cy="32860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Select an image</a:t>
              </a:r>
            </a:p>
          </p:txBody>
        </p:sp>
        <p:cxnSp>
          <p:nvCxnSpPr>
            <p:cNvPr id="5" name="Straight Arrow Connector 4"/>
            <p:cNvCxnSpPr>
              <a:stCxn id="7" idx="3"/>
            </p:cNvCxnSpPr>
            <p:nvPr/>
          </p:nvCxnSpPr>
          <p:spPr bwMode="auto">
            <a:xfrm>
              <a:off x="3631442" y="4997000"/>
              <a:ext cx="49900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295400"/>
              <a:ext cx="4194245" cy="33104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1625" y="3656671"/>
              <a:ext cx="2235742" cy="1731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52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Tile Command Menu Options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32976"/>
              </p:ext>
            </p:extLst>
          </p:nvPr>
        </p:nvGraphicFramePr>
        <p:xfrm>
          <a:off x="1857375" y="1538943"/>
          <a:ext cx="5429250" cy="3479702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Tile Command Menu Option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Allows You To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 to Start/Unpin from Start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Save or remove a program tile on the Start menu.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 to taskbar/Unpin from taskbar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Save or remove program icons on the taskbar.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Uninstall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Uninstall an app or an application.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Resize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Change the size of a tile.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Turn Live Tile on/Turn Live Tile off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Activate or deactivate live updates for an app.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Rate and review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Provide a rating and write a review for an app in the Windows Store.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304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Share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Share an app with your contacts.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529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Run as administrator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Run application in an elevated security context. Does not apply to apps.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file location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location of the application's executable file in File Explorer.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11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Resized Tiles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74" y="1600200"/>
            <a:ext cx="2496252" cy="25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97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ea typeface="Calibri" panose="020F0502020204030204" pitchFamily="34" charset="0"/>
              </a:rPr>
              <a:t>Tile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51979" y="1158796"/>
            <a:ext cx="5840041" cy="3882311"/>
            <a:chOff x="1032632" y="1269056"/>
            <a:chExt cx="7786721" cy="51764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7828" y="1680998"/>
              <a:ext cx="2701525" cy="264149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1032632" y="1269056"/>
              <a:ext cx="6587368" cy="4137503"/>
              <a:chOff x="1032632" y="1269056"/>
              <a:chExt cx="6587368" cy="4137503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3839972" y="2004234"/>
                <a:ext cx="2207475" cy="200190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0" name="Rounded Rectangle 8"/>
              <p:cNvSpPr/>
              <p:nvPr/>
            </p:nvSpPr>
            <p:spPr>
              <a:xfrm>
                <a:off x="4150379" y="1269056"/>
                <a:ext cx="1791615" cy="1093144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Drag a program from the All apps list or a pinned tile to a blank section.</a:t>
                </a:r>
              </a:p>
            </p:txBody>
          </p:sp>
          <p:sp>
            <p:nvSpPr>
              <p:cNvPr id="21" name="Line 139"/>
              <p:cNvSpPr>
                <a:spLocks noChangeShapeType="1"/>
              </p:cNvSpPr>
              <p:nvPr/>
            </p:nvSpPr>
            <p:spPr bwMode="auto">
              <a:xfrm rot="16200000" flipV="1">
                <a:off x="4684368" y="4835262"/>
                <a:ext cx="4984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32632" y="1334471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49895" y="4667895"/>
                <a:ext cx="6742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2</a:t>
                </a:r>
              </a:p>
            </p:txBody>
          </p:sp>
          <p:sp>
            <p:nvSpPr>
              <p:cNvPr id="24" name="Rounded Rectangle 24"/>
              <p:cNvSpPr/>
              <p:nvPr/>
            </p:nvSpPr>
            <p:spPr>
              <a:xfrm>
                <a:off x="4095895" y="4332774"/>
                <a:ext cx="1644975" cy="320675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Name the Group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flipH="1">
                <a:off x="7086600" y="2362200"/>
                <a:ext cx="533400" cy="9906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6728" y="1414554"/>
              <a:ext cx="1962863" cy="28734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3595" y="5101854"/>
              <a:ext cx="2729483" cy="134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47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Background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08227" y="1414033"/>
            <a:ext cx="5559373" cy="3268886"/>
            <a:chOff x="1050007" y="1880246"/>
            <a:chExt cx="7412497" cy="43585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0007" y="1880246"/>
              <a:ext cx="5520586" cy="435727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6400800" y="4771914"/>
              <a:ext cx="1960104" cy="466919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Choose your picture</a:t>
              </a:r>
            </a:p>
          </p:txBody>
        </p:sp>
        <p:sp>
          <p:nvSpPr>
            <p:cNvPr id="20" name="Right Brace 19"/>
            <p:cNvSpPr/>
            <p:nvPr/>
          </p:nvSpPr>
          <p:spPr bwMode="auto">
            <a:xfrm>
              <a:off x="6258358" y="4724400"/>
              <a:ext cx="142442" cy="596090"/>
            </a:xfrm>
            <a:prstGeom prst="rightBrace">
              <a:avLst>
                <a:gd name="adj1" fmla="val 47042"/>
                <a:gd name="adj2" fmla="val 48419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F823073-BBFA-4100-B808-C5736C309006}"/>
                </a:ext>
              </a:extLst>
            </p:cNvPr>
            <p:cNvCxnSpPr/>
            <p:nvPr/>
          </p:nvCxnSpPr>
          <p:spPr bwMode="auto">
            <a:xfrm flipH="1">
              <a:off x="5408682" y="4270934"/>
              <a:ext cx="267857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ounded Rectangle 16"/>
            <p:cNvSpPr/>
            <p:nvPr/>
          </p:nvSpPr>
          <p:spPr>
            <a:xfrm>
              <a:off x="6650729" y="4068212"/>
              <a:ext cx="1811775" cy="411936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Select background option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5408682" y="6054928"/>
              <a:ext cx="267857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ounded Rectangle 7"/>
            <p:cNvSpPr/>
            <p:nvPr/>
          </p:nvSpPr>
          <p:spPr>
            <a:xfrm>
              <a:off x="6650729" y="5844241"/>
              <a:ext cx="1710175" cy="394519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Choose the fit of the picture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109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D69377-597A-4789-A5E1-44053C13E378}" vid="{B76F6B00-CD17-4E68-8987-364BAF9C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501</TotalTime>
  <Words>468</Words>
  <Application>Microsoft Office PowerPoint</Application>
  <PresentationFormat>On-screen Show (16:9)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ProfBurnett</vt:lpstr>
      <vt:lpstr>ITI 499 - Mastering Windows Fundamentals</vt:lpstr>
      <vt:lpstr>Part V - Customizing the Windows 10 Environment</vt:lpstr>
      <vt:lpstr>Start Menu Resizing</vt:lpstr>
      <vt:lpstr>Personalization Settings</vt:lpstr>
      <vt:lpstr>Account ID</vt:lpstr>
      <vt:lpstr>Tile Command Menu Options</vt:lpstr>
      <vt:lpstr>Resized Tiles</vt:lpstr>
      <vt:lpstr>Tile Groups</vt:lpstr>
      <vt:lpstr>Background</vt:lpstr>
      <vt:lpstr>Colors</vt:lpstr>
      <vt:lpstr>Lock Screen</vt:lpstr>
      <vt:lpstr>Themes</vt:lpstr>
      <vt:lpstr>Ease of Access Options</vt:lpstr>
      <vt:lpstr>Pointer Options</vt:lpstr>
      <vt:lpstr>Reflective Questions</vt:lpstr>
      <vt:lpstr>Class Exercises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 868 - Creating Your Personal and Small Business Web Sites</dc:title>
  <dc:creator>Prof Burnett</dc:creator>
  <cp:lastModifiedBy>Carl Burnett</cp:lastModifiedBy>
  <cp:revision>31</cp:revision>
  <cp:lastPrinted>2019-10-26T11:44:43Z</cp:lastPrinted>
  <dcterms:created xsi:type="dcterms:W3CDTF">2018-01-05T15:23:34Z</dcterms:created>
  <dcterms:modified xsi:type="dcterms:W3CDTF">2023-02-03T12:16:46Z</dcterms:modified>
</cp:coreProperties>
</file>