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sldIdLst>
    <p:sldId id="363" r:id="rId2"/>
    <p:sldId id="543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544" r:id="rId15"/>
    <p:sldId id="545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5" r:id="rId35"/>
    <p:sldId id="281" r:id="rId36"/>
    <p:sldId id="282" r:id="rId37"/>
    <p:sldId id="286" r:id="rId38"/>
    <p:sldId id="283" r:id="rId39"/>
    <p:sldId id="284" r:id="rId40"/>
    <p:sldId id="557" r:id="rId41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9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B9B22155-F6E3-406E-B04F-D5269B29CD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44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8953" indent="-276520" defTabSz="90944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6081" indent="-221216" defTabSz="9094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8514" indent="-221216" defTabSz="9094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0946" indent="-221216" defTabSz="9094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3378" indent="-221216" defTabSz="9094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5811" indent="-221216" defTabSz="9094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8243" indent="-221216" defTabSz="9094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0676" indent="-221216" defTabSz="9094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F7186F-D9E7-4962-919B-0AA5DD011911}" type="slidenum">
              <a:rPr lang="en-US" smtClean="0"/>
              <a:pPr eaLnBrk="1" hangingPunct="1"/>
              <a:t>39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437F-0DE4-4798-8758-96649B86E7D2}" type="datetime1">
              <a:rPr lang="en-US" smtClean="0"/>
              <a:t>2/2/2023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E15-3FB2-4128-9537-512A79CDC112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EDD6-D7C1-4138-B9E2-97FE153BE834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62865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9F102F7-9268-4BCD-965E-FA19767CE99E}" type="datetime1">
              <a:rPr lang="en-US" altLang="en-US" smtClean="0"/>
              <a:t>2/2/2023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2018-2023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3B8EB438-20EE-4AC9-8FCF-F45168010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94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785813"/>
            <a:ext cx="8340725" cy="5786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421606"/>
            <a:ext cx="4298950" cy="317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428750"/>
            <a:ext cx="4298950" cy="151447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050381"/>
            <a:ext cx="4298950" cy="1544241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3212-BB4B-4CB1-BF75-B6BC9F48A792}" type="datetime1">
              <a:rPr lang="en-US" smtClean="0"/>
              <a:t>2/2/2023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55885-CF94-499A-8DBB-B56BF8014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4843463"/>
            <a:ext cx="2895600" cy="200025"/>
          </a:xfrm>
          <a:prstGeom prst="rect">
            <a:avLst/>
          </a:prstGeom>
        </p:spPr>
        <p:txBody>
          <a:bodyPr/>
          <a:lstStyle>
            <a:lvl1pPr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2018-2023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95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i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_strok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690720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6153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lectiv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_strok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"/>
          </a:xfrm>
          <a:prstGeom prst="rect">
            <a:avLst/>
          </a:prstGeom>
        </p:spPr>
      </p:pic>
      <p:pic>
        <p:nvPicPr>
          <p:cNvPr id="4" name="Picture 3" descr="bubb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" y="24847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1925" y="976530"/>
            <a:ext cx="8460150" cy="3394472"/>
          </a:xfrm>
          <a:prstGeom prst="rect">
            <a:avLst/>
          </a:prstGeom>
        </p:spPr>
        <p:txBody>
          <a:bodyPr/>
          <a:lstStyle>
            <a:lvl1pPr marL="257175" indent="-257175">
              <a:spcAft>
                <a:spcPts val="0"/>
              </a:spcAft>
              <a:buClr>
                <a:srgbClr val="009DDC"/>
              </a:buClr>
              <a:buFont typeface="+mj-lt"/>
              <a:buAutoNum type="arabicPeriod"/>
              <a:defRPr sz="1500" baseline="0"/>
            </a:lvl1pPr>
            <a:lvl2pPr marL="557213" indent="-214313">
              <a:spcAft>
                <a:spcPts val="0"/>
              </a:spcAft>
              <a:buClr>
                <a:srgbClr val="009DDC"/>
              </a:buClr>
              <a:buFont typeface="Arial"/>
              <a:buChar char="•"/>
              <a:defRPr sz="1350" baseline="0"/>
            </a:lvl2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Question #1</a:t>
            </a:r>
          </a:p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Question #2</a:t>
            </a:r>
          </a:p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Tx/>
              <a:buFont typeface="+mj-lt"/>
              <a:buAutoNum type="arabicPeriod"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Tx/>
              <a:buFont typeface="+mj-lt"/>
              <a:buAutoNum type="arabicPeriod"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Reflective Questions</a:t>
            </a:r>
          </a:p>
        </p:txBody>
      </p:sp>
    </p:spTree>
    <p:extLst>
      <p:ext uri="{BB962C8B-B14F-4D97-AF65-F5344CB8AC3E}">
        <p14:creationId xmlns:p14="http://schemas.microsoft.com/office/powerpoint/2010/main" val="20226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CDB7-AA6A-4405-8DF4-94D7C901CF4E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2F49-F02E-4EB0-ACA2-AB7DA5E57A6E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6AED-B91D-4774-9193-8752B80AC52F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E7E5-03BA-4232-A1EB-323DAA16C3E8}" type="datetime1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3A9A-F73E-4872-9DEE-2E06FB1DFFEB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4EE7-9BF2-48F9-827D-180985DA110A}" type="datetime1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89E3-125C-463A-B22D-FFB8D1422B17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818-D9AC-4E83-B71E-56B61D65ACC0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0B22C5-F7BA-4163-A454-0406646EFFEC}" type="datetime1">
              <a:rPr lang="en-US" smtClean="0"/>
              <a:t>2/2/2023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2018-2023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438150"/>
            <a:ext cx="7851648" cy="1447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ITI 499 - Mastering Windows Fundamentals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86150"/>
            <a:ext cx="7854696" cy="914400"/>
          </a:xfrm>
        </p:spPr>
        <p:txBody>
          <a:bodyPr anchor="b">
            <a:normAutofit fontScale="77500" lnSpcReduction="20000"/>
          </a:bodyPr>
          <a:lstStyle/>
          <a:p>
            <a:pPr>
              <a:defRPr/>
            </a:pPr>
            <a:br>
              <a:rPr lang="en-US" sz="3600" dirty="0"/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www.profburnett.com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a Skill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for Life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8632AA-4C54-43BE-A8C5-62D2D73F1481}"/>
              </a:ext>
            </a:extLst>
          </p:cNvPr>
          <p:cNvSpPr/>
          <p:nvPr/>
        </p:nvSpPr>
        <p:spPr>
          <a:xfrm>
            <a:off x="228600" y="150495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Session II</a:t>
            </a: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 III - Working with Files and Folders</a:t>
            </a: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 IV - Using Cortana and Edge</a:t>
            </a:r>
          </a:p>
        </p:txBody>
      </p:sp>
    </p:spTree>
    <p:extLst>
      <p:ext uri="{BB962C8B-B14F-4D97-AF65-F5344CB8AC3E}">
        <p14:creationId xmlns:p14="http://schemas.microsoft.com/office/powerpoint/2010/main" val="320874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OneDrive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1675722"/>
            <a:ext cx="4229100" cy="20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2pPr>
            <a:lvl3pPr marL="68262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9175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+mj-lt"/>
              </a:rPr>
              <a:t>Cloud-based file storage.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+mj-lt"/>
              </a:rPr>
              <a:t>Files are accessible at any time, from any device connected to the Internet.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+mj-lt"/>
              </a:rPr>
              <a:t>Files are kept up to date on local device and the cloud.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+mj-lt"/>
              </a:rPr>
              <a:t>Good for backing up files.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51747" y="1508039"/>
            <a:ext cx="2471381" cy="3155267"/>
            <a:chOff x="5324475" y="1349654"/>
            <a:chExt cx="3295174" cy="42070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1349654"/>
              <a:ext cx="3285649" cy="420702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5324475" y="4248150"/>
              <a:ext cx="1228725" cy="609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n w="38100">
                  <a:solidFill>
                    <a:srgbClr val="FF0000"/>
                  </a:solidFill>
                </a:ln>
                <a:noFill/>
                <a:latin typeface="Arial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90086-B5B1-FCF3-6DBD-9102A7C0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B90-8D37-4CB4-817A-75E7EE8E0BEC}" type="datetime1">
              <a:rPr lang="en-US" smtClean="0"/>
              <a:t>2/2/2023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87F273-F8D3-7289-E08F-DE26FAC8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78215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OneDrive Sharing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1962150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2pPr>
            <a:lvl3pPr marL="68262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9175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+mj-lt"/>
              </a:rPr>
              <a:t>Share a link to the file in the cloud so that there is only one copy.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+mj-lt"/>
              </a:rPr>
              <a:t>Can share files and folders with specific permissions.</a:t>
            </a:r>
          </a:p>
          <a:p>
            <a:pPr marL="385763" lvl="1" indent="-214313" eaLnBrk="1" hangingPunct="1">
              <a:buFont typeface="Arial" panose="020B0604020202020204" pitchFamily="34" charset="0"/>
              <a:buChar char="•"/>
            </a:pPr>
            <a:r>
              <a:rPr lang="en-US" sz="1200" b="1" kern="0" dirty="0">
                <a:latin typeface="+mj-lt"/>
              </a:rPr>
              <a:t>Edit</a:t>
            </a:r>
          </a:p>
          <a:p>
            <a:pPr marL="385763" lvl="1" indent="-214313" eaLnBrk="1" hangingPunct="1">
              <a:buFont typeface="Arial" panose="020B0604020202020204" pitchFamily="34" charset="0"/>
              <a:buChar char="•"/>
            </a:pPr>
            <a:r>
              <a:rPr lang="en-US" sz="1200" b="1" kern="0" dirty="0">
                <a:latin typeface="+mj-lt"/>
              </a:rPr>
              <a:t>Read-only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038350"/>
            <a:ext cx="3042314" cy="133728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3BD9B-1B46-FE00-25E3-0030859A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E0CE-E0D1-432E-BEDE-874E44850775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AC282-2EF6-62DA-0D9F-C6774D1F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46414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File Sync</a:t>
            </a:r>
          </a:p>
        </p:txBody>
      </p:sp>
      <p:graphicFrame>
        <p:nvGraphicFramePr>
          <p:cNvPr id="19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689009"/>
              </p:ext>
            </p:extLst>
          </p:nvPr>
        </p:nvGraphicFramePr>
        <p:xfrm>
          <a:off x="1885949" y="1985010"/>
          <a:ext cx="5429251" cy="249174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OneDrive Icon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 sync with online version.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Syncing.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Local version is out of sync.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You will need to check the sync status in the taskbar.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82" y="2429336"/>
            <a:ext cx="422740" cy="4800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82" y="3114156"/>
            <a:ext cx="447818" cy="4800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25" y="3801719"/>
            <a:ext cx="443132" cy="4800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3FF85-79B2-4D0C-2BF9-586A588A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8FA3-7265-4C48-AFD3-758194839B8E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B2BED-7BF7-DC25-CE57-92127125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58141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How does saving files with OneDrive differ from saving them locally? </a:t>
            </a:r>
          </a:p>
          <a:p>
            <a:pPr>
              <a:buFont typeface="+mj-lt"/>
              <a:buAutoNum type="arabicPeriod"/>
            </a:pPr>
            <a:r>
              <a:rPr lang="en-US" dirty="0"/>
              <a:t>How do you share files with colleagues when you need to collaborate?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Reflective Questions</a:t>
            </a:r>
          </a:p>
        </p:txBody>
      </p:sp>
    </p:spTree>
    <p:extLst>
      <p:ext uri="{BB962C8B-B14F-4D97-AF65-F5344CB8AC3E}">
        <p14:creationId xmlns:p14="http://schemas.microsoft.com/office/powerpoint/2010/main" val="2553881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852E-1F4C-B02F-3D4D-F1AFA24A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 Exercises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4DDC-2BE3-DE2D-2E39-3C1ED58C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ACTIVITY 3-1 Managing Files and Folders, Page 63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ACTIVITY 3-2 Uploading and Sharing Files with OneDrive, Page 68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9BB83-AE8B-3F9A-245B-06F8FC85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5319-830B-49DE-A9BB-07ED37421D9D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E9CE0-C995-CFF0-FFC7-DD54A070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05FEB-1493-9BD1-F311-EDA732F2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1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B3C2D0-A7FD-3E4B-99AF-25E14303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 IV - Using Cortana and Edge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br>
              <a:rPr lang="en-US" b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0A304-8A7D-8A36-BC3E-0A508BED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5BD5-31D2-4DE6-B4FF-F37E2B1674A9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D19F6-85A7-7F2E-03FE-8AC9373A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B94C6-5A53-AEBD-A0CB-9E437497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0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305800" cy="940137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Cortana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1" y="1352550"/>
            <a:ext cx="2000420" cy="697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209" y="3497351"/>
            <a:ext cx="2059941" cy="1504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09" y="2666577"/>
            <a:ext cx="1977561" cy="251482"/>
          </a:xfrm>
          <a:prstGeom prst="rect">
            <a:avLst/>
          </a:prstGeom>
        </p:spPr>
      </p:pic>
      <p:sp>
        <p:nvSpPr>
          <p:cNvPr id="8" name="AutoShape 309"/>
          <p:cNvSpPr>
            <a:spLocks noChangeArrowheads="1"/>
          </p:cNvSpPr>
          <p:nvPr/>
        </p:nvSpPr>
        <p:spPr bwMode="auto">
          <a:xfrm rot="5400000" flipV="1">
            <a:off x="2255202" y="2221611"/>
            <a:ext cx="376007" cy="314410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9" name="AutoShape 309"/>
          <p:cNvSpPr>
            <a:spLocks noChangeArrowheads="1"/>
          </p:cNvSpPr>
          <p:nvPr/>
        </p:nvSpPr>
        <p:spPr bwMode="auto">
          <a:xfrm rot="5400000" flipV="1">
            <a:off x="2240956" y="3025821"/>
            <a:ext cx="376007" cy="314410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0" y="1284283"/>
            <a:ext cx="3408760" cy="3649667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2pPr>
            <a:lvl3pPr marL="68262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9175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+mj-lt"/>
              </a:rPr>
              <a:t>Continually learns about you.</a:t>
            </a:r>
          </a:p>
          <a:p>
            <a:pPr marL="385763" lvl="2" indent="-214313" eaLnBrk="1" hangingPunct="1">
              <a:buFont typeface="Arial" panose="020B0604020202020204" pitchFamily="34" charset="0"/>
              <a:buChar char="•"/>
            </a:pPr>
            <a:r>
              <a:rPr lang="en-US" kern="0" dirty="0">
                <a:latin typeface="+mj-lt"/>
              </a:rPr>
              <a:t>Scans your location history, contacts, search history, calendar, and emails.</a:t>
            </a:r>
          </a:p>
          <a:p>
            <a:pPr marL="385763" lvl="2" indent="-214313" eaLnBrk="1" hangingPunct="1">
              <a:buFont typeface="Arial" panose="020B0604020202020204" pitchFamily="34" charset="0"/>
              <a:buChar char="•"/>
            </a:pPr>
            <a:r>
              <a:rPr lang="en-US" kern="0" dirty="0">
                <a:latin typeface="+mj-lt"/>
              </a:rPr>
              <a:t>You can also directly add interests in Notebook settings.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+mj-lt"/>
              </a:rPr>
              <a:t>Helps you organize.</a:t>
            </a:r>
          </a:p>
          <a:p>
            <a:pPr marL="385763" lvl="1" indent="-214313" eaLnBrk="1" hangingPunct="1">
              <a:buFont typeface="Arial" panose="020B0604020202020204" pitchFamily="34" charset="0"/>
              <a:buChar char="•"/>
            </a:pPr>
            <a:r>
              <a:rPr lang="en-US" sz="1200" kern="0" dirty="0">
                <a:latin typeface="+mj-lt"/>
              </a:rPr>
              <a:t>Reminds you of events.</a:t>
            </a:r>
          </a:p>
          <a:p>
            <a:pPr marL="385763" lvl="1" indent="-214313" eaLnBrk="1" hangingPunct="1">
              <a:buFont typeface="Arial" panose="020B0604020202020204" pitchFamily="34" charset="0"/>
              <a:buChar char="•"/>
            </a:pPr>
            <a:r>
              <a:rPr lang="en-US" sz="1200" kern="0" dirty="0">
                <a:latin typeface="+mj-lt"/>
              </a:rPr>
              <a:t>Transcribes an email.</a:t>
            </a:r>
          </a:p>
          <a:p>
            <a:pPr marL="385763" lvl="1" indent="-214313" eaLnBrk="1" hangingPunct="1">
              <a:buFont typeface="Arial" panose="020B0604020202020204" pitchFamily="34" charset="0"/>
              <a:buChar char="•"/>
            </a:pPr>
            <a:r>
              <a:rPr lang="en-US" sz="1200" kern="0" dirty="0">
                <a:latin typeface="+mj-lt"/>
              </a:rPr>
              <a:t>Searches your device for files.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+mj-lt"/>
              </a:rPr>
              <a:t>Can interact with Windows Store apps.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54592-E910-5319-B35B-5422293B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36D1-6A15-49A7-BA40-F330DB00F471}" type="datetime1">
              <a:rPr lang="en-US" smtClean="0"/>
              <a:t>2/2/2023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0DB3C87-0252-FAA9-97BD-37547288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963385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Language Interaction with Cortana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56561" y="857250"/>
            <a:ext cx="6430879" cy="3935315"/>
            <a:chOff x="36095" y="1143000"/>
            <a:chExt cx="8574505" cy="524708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5" y="3886200"/>
              <a:ext cx="2581275" cy="23812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62000" y="1143000"/>
              <a:ext cx="7848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Use natural language when speaking or typing.</a:t>
              </a:r>
            </a:p>
          </p:txBody>
        </p:sp>
        <p:sp>
          <p:nvSpPr>
            <p:cNvPr id="15" name="Oval Callout 2"/>
            <p:cNvSpPr/>
            <p:nvPr/>
          </p:nvSpPr>
          <p:spPr bwMode="auto">
            <a:xfrm>
              <a:off x="1828800" y="2057400"/>
              <a:ext cx="3352800" cy="1066800"/>
            </a:xfrm>
            <a:prstGeom prst="wedgeEllipseCallout">
              <a:avLst>
                <a:gd name="adj1" fmla="val -44334"/>
                <a:gd name="adj2" fmla="val 198650"/>
              </a:avLst>
            </a:prstGeom>
            <a:solidFill>
              <a:srgbClr val="009DD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latin typeface="+mj-lt"/>
                </a:rPr>
                <a:t>Remind me to buy fresh veggies tomorrow.</a:t>
              </a:r>
            </a:p>
          </p:txBody>
        </p: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5943600" y="1676400"/>
              <a:ext cx="2155692" cy="4713686"/>
              <a:chOff x="5943600" y="1151965"/>
              <a:chExt cx="2395530" cy="523812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3600" y="1151965"/>
                <a:ext cx="2395530" cy="5205553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 bwMode="auto">
              <a:xfrm>
                <a:off x="6226965" y="6040742"/>
                <a:ext cx="1905000" cy="349344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Arial" charset="0"/>
                </a:endParaRPr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F51F7-06E3-1422-C03D-A78D7E80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DE2B-0961-4579-B591-6184D0A1B792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B8677-41BB-3BC1-22A0-A57BEC15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740927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848"/>
            <a:ext cx="8305800" cy="7684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Cortana Home Screen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258438" y="4834103"/>
            <a:ext cx="1600200" cy="273844"/>
          </a:xfrm>
        </p:spPr>
        <p:txBody>
          <a:bodyPr/>
          <a:lstStyle/>
          <a:p>
            <a:fld id="{A8160BDD-7155-D744-B749-9730458604AD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20789" y="1123950"/>
            <a:ext cx="4302422" cy="3840941"/>
            <a:chOff x="2867025" y="1381034"/>
            <a:chExt cx="5736562" cy="512125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0113" y="1381034"/>
              <a:ext cx="2756649" cy="4753813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867025" y="1390077"/>
              <a:ext cx="5736562" cy="5112212"/>
              <a:chOff x="2867025" y="1527004"/>
              <a:chExt cx="5736562" cy="5112212"/>
            </a:xfrm>
          </p:grpSpPr>
          <p:sp>
            <p:nvSpPr>
              <p:cNvPr id="15" name="Rounded Rectangle 4"/>
              <p:cNvSpPr/>
              <p:nvPr/>
            </p:nvSpPr>
            <p:spPr>
              <a:xfrm>
                <a:off x="6739719" y="5951097"/>
                <a:ext cx="1385477" cy="545127"/>
              </a:xfrm>
              <a:prstGeom prst="roundRect">
                <a:avLst/>
              </a:prstGeom>
              <a:solidFill>
                <a:srgbClr val="009DDC"/>
              </a:soli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975" b="1" dirty="0">
                    <a:solidFill>
                      <a:schemeClr val="bg1"/>
                    </a:solidFill>
                    <a:latin typeface="+mj-lt"/>
                  </a:rPr>
                  <a:t>Microphone Icon</a:t>
                </a:r>
              </a:p>
            </p:txBody>
          </p:sp>
          <p:sp>
            <p:nvSpPr>
              <p:cNvPr id="16" name="Line 99"/>
              <p:cNvSpPr>
                <a:spLocks noChangeShapeType="1"/>
              </p:cNvSpPr>
              <p:nvPr/>
            </p:nvSpPr>
            <p:spPr bwMode="auto">
              <a:xfrm flipV="1">
                <a:off x="4343400" y="6271774"/>
                <a:ext cx="228600" cy="2244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17" name="Rounded Rectangle 6"/>
              <p:cNvSpPr/>
              <p:nvPr/>
            </p:nvSpPr>
            <p:spPr>
              <a:xfrm>
                <a:off x="2867025" y="6364579"/>
                <a:ext cx="1476375" cy="274637"/>
              </a:xfrm>
              <a:prstGeom prst="roundRect">
                <a:avLst/>
              </a:prstGeom>
              <a:solidFill>
                <a:srgbClr val="009DDC"/>
              </a:soli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975" b="1" dirty="0">
                    <a:solidFill>
                      <a:schemeClr val="bg1"/>
                    </a:solidFill>
                    <a:latin typeface="+mj-lt"/>
                  </a:rPr>
                  <a:t>Search Box</a:t>
                </a:r>
              </a:p>
            </p:txBody>
          </p:sp>
          <p:sp>
            <p:nvSpPr>
              <p:cNvPr id="18" name="Line 113"/>
              <p:cNvSpPr>
                <a:spLocks noChangeShapeType="1"/>
              </p:cNvSpPr>
              <p:nvPr/>
            </p:nvSpPr>
            <p:spPr bwMode="auto">
              <a:xfrm rot="10800000">
                <a:off x="6236762" y="6131551"/>
                <a:ext cx="4984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19" name="AutoShape 303"/>
              <p:cNvSpPr>
                <a:spLocks/>
              </p:cNvSpPr>
              <p:nvPr/>
            </p:nvSpPr>
            <p:spPr bwMode="auto">
              <a:xfrm rot="10800000" flipH="1">
                <a:off x="6408226" y="1527004"/>
                <a:ext cx="297000" cy="4436939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sp>
            <p:nvSpPr>
              <p:cNvPr id="20" name="Rounded Rectangle 9"/>
              <p:cNvSpPr/>
              <p:nvPr/>
            </p:nvSpPr>
            <p:spPr>
              <a:xfrm>
                <a:off x="6705226" y="3559525"/>
                <a:ext cx="1898361" cy="371895"/>
              </a:xfrm>
              <a:prstGeom prst="roundRect">
                <a:avLst/>
              </a:prstGeom>
              <a:solidFill>
                <a:srgbClr val="009DDC"/>
              </a:soli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975" b="1" dirty="0">
                    <a:solidFill>
                      <a:schemeClr val="bg1"/>
                    </a:solidFill>
                    <a:latin typeface="+mj-lt"/>
                  </a:rPr>
                  <a:t>Daily Glance</a:t>
                </a:r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9B136-158A-BA13-5E1F-853F20AF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A23D-A6F8-4BCA-ABD7-2EE9F1E29961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2850C-A137-3057-AA02-1DAA8256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4765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Cortana Notebook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11537" y="1350391"/>
            <a:ext cx="4287310" cy="3659759"/>
            <a:chOff x="1532095" y="1368722"/>
            <a:chExt cx="5716413" cy="487967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7282" y="1368722"/>
              <a:ext cx="2829635" cy="4879678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532095" y="1688934"/>
              <a:ext cx="5716413" cy="4254666"/>
              <a:chOff x="1532095" y="1688934"/>
              <a:chExt cx="5716413" cy="4254666"/>
            </a:xfrm>
          </p:grpSpPr>
          <p:sp>
            <p:nvSpPr>
              <p:cNvPr id="14" name="AutoShape 303"/>
              <p:cNvSpPr>
                <a:spLocks/>
              </p:cNvSpPr>
              <p:nvPr/>
            </p:nvSpPr>
            <p:spPr bwMode="auto">
              <a:xfrm flipH="1">
                <a:off x="3008470" y="3733799"/>
                <a:ext cx="323988" cy="2209801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sp>
            <p:nvSpPr>
              <p:cNvPr id="15" name="Rounded Rectangle 4"/>
              <p:cNvSpPr/>
              <p:nvPr/>
            </p:nvSpPr>
            <p:spPr>
              <a:xfrm>
                <a:off x="1532095" y="4675095"/>
                <a:ext cx="1476375" cy="274638"/>
              </a:xfrm>
              <a:prstGeom prst="roundRect">
                <a:avLst/>
              </a:prstGeom>
              <a:solidFill>
                <a:srgbClr val="009DDC"/>
              </a:soli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975" b="1" dirty="0">
                    <a:solidFill>
                      <a:schemeClr val="bg1"/>
                    </a:solidFill>
                    <a:latin typeface="+mj-lt"/>
                  </a:rPr>
                  <a:t>Interests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3710519" y="1688934"/>
                <a:ext cx="1418229" cy="1968665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Arial" charset="0"/>
                </a:endParaRPr>
              </a:p>
            </p:txBody>
          </p:sp>
          <p:sp>
            <p:nvSpPr>
              <p:cNvPr id="17" name="Rounded Rectangle 7"/>
              <p:cNvSpPr/>
              <p:nvPr/>
            </p:nvSpPr>
            <p:spPr>
              <a:xfrm>
                <a:off x="5772133" y="1916509"/>
                <a:ext cx="1476375" cy="427037"/>
              </a:xfrm>
              <a:prstGeom prst="roundRect">
                <a:avLst/>
              </a:prstGeom>
              <a:solidFill>
                <a:srgbClr val="009DDC"/>
              </a:soli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975" b="1" dirty="0">
                    <a:solidFill>
                      <a:schemeClr val="bg1"/>
                    </a:solidFill>
                    <a:latin typeface="+mj-lt"/>
                  </a:rPr>
                  <a:t>Basic Cortana Settings</a:t>
                </a:r>
              </a:p>
            </p:txBody>
          </p:sp>
          <p:sp>
            <p:nvSpPr>
              <p:cNvPr id="18" name="Line 113"/>
              <p:cNvSpPr>
                <a:spLocks noChangeShapeType="1"/>
              </p:cNvSpPr>
              <p:nvPr/>
            </p:nvSpPr>
            <p:spPr bwMode="auto">
              <a:xfrm rot="10800000">
                <a:off x="5273658" y="2130028"/>
                <a:ext cx="4984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B511B-3A60-1140-A5E4-58EB9104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0C09-85BD-4C5F-9F88-6755FC855BAA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AE255-CFAE-0C9C-4969-53197261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9047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FEEABF0-327B-755F-F622-CB672255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buFont typeface="Arial" panose="020B0604020202020204" pitchFamily="34" charset="0"/>
              <a:buChar char="•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 III - Working with Files and Folders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C0BC4C-C331-5725-F128-5A12196EB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79EE5-82DE-E71F-C30E-36F013E5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FFE4-6D4C-49EA-B733-C018B4468320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9084-A670-CD34-CBFE-0F2E07F8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0A7FD-5397-0BDA-1FAC-1EF5D512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1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Cortana Settings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351427" y="1504950"/>
            <a:ext cx="6235143" cy="3308740"/>
            <a:chOff x="604801" y="1563719"/>
            <a:chExt cx="8313524" cy="4411653"/>
          </a:xfrm>
        </p:grpSpPr>
        <p:sp>
          <p:nvSpPr>
            <p:cNvPr id="20" name="Rounded Rectangle 4"/>
            <p:cNvSpPr/>
            <p:nvPr/>
          </p:nvSpPr>
          <p:spPr>
            <a:xfrm>
              <a:off x="631698" y="2213875"/>
              <a:ext cx="2231592" cy="623455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Set up a microphone, shortcuts, Lock screen, and language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8838" y="1563719"/>
              <a:ext cx="5589487" cy="4411653"/>
            </a:xfrm>
            <a:prstGeom prst="rect">
              <a:avLst/>
            </a:prstGeom>
          </p:spPr>
        </p:pic>
        <p:sp>
          <p:nvSpPr>
            <p:cNvPr id="22" name="Line 113"/>
            <p:cNvSpPr>
              <a:spLocks noChangeShapeType="1"/>
            </p:cNvSpPr>
            <p:nvPr/>
          </p:nvSpPr>
          <p:spPr bwMode="auto">
            <a:xfrm rot="10800000" flipH="1">
              <a:off x="2743199" y="3442628"/>
              <a:ext cx="648390" cy="90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3" name="Rounded Rectangle 4"/>
            <p:cNvSpPr/>
            <p:nvPr/>
          </p:nvSpPr>
          <p:spPr>
            <a:xfrm>
              <a:off x="631698" y="3124202"/>
              <a:ext cx="2111500" cy="623455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Manage the data that Cortana and Microsoft store</a:t>
              </a:r>
            </a:p>
          </p:txBody>
        </p:sp>
        <p:sp>
          <p:nvSpPr>
            <p:cNvPr id="24" name="Rounded Rectangle 4"/>
            <p:cNvSpPr/>
            <p:nvPr/>
          </p:nvSpPr>
          <p:spPr>
            <a:xfrm>
              <a:off x="604801" y="4066083"/>
              <a:ext cx="2231592" cy="429717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Activate Cortana notifications</a:t>
              </a:r>
            </a:p>
          </p:txBody>
        </p:sp>
        <p:sp>
          <p:nvSpPr>
            <p:cNvPr id="25" name="Line 113"/>
            <p:cNvSpPr>
              <a:spLocks noChangeShapeType="1"/>
            </p:cNvSpPr>
            <p:nvPr/>
          </p:nvSpPr>
          <p:spPr bwMode="auto">
            <a:xfrm rot="10800000" flipH="1">
              <a:off x="2854324" y="3825345"/>
              <a:ext cx="537265" cy="2809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6" name="Rounded Rectangle 4"/>
            <p:cNvSpPr/>
            <p:nvPr/>
          </p:nvSpPr>
          <p:spPr>
            <a:xfrm>
              <a:off x="619746" y="4658749"/>
              <a:ext cx="2306295" cy="429717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Learn more about Cortana</a:t>
              </a:r>
            </a:p>
          </p:txBody>
        </p:sp>
        <p:sp>
          <p:nvSpPr>
            <p:cNvPr id="27" name="Line 113"/>
            <p:cNvSpPr>
              <a:spLocks noChangeShapeType="1"/>
            </p:cNvSpPr>
            <p:nvPr/>
          </p:nvSpPr>
          <p:spPr bwMode="auto">
            <a:xfrm rot="10800000" flipH="1">
              <a:off x="2926041" y="4188651"/>
              <a:ext cx="465548" cy="5365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8" name="Line 113"/>
            <p:cNvSpPr>
              <a:spLocks noChangeShapeType="1"/>
            </p:cNvSpPr>
            <p:nvPr/>
          </p:nvSpPr>
          <p:spPr bwMode="auto">
            <a:xfrm rot="10800000" flipH="1" flipV="1">
              <a:off x="2854325" y="2819399"/>
              <a:ext cx="537264" cy="327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3E6B9-431E-DDBA-D56A-C5E57C93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7E2D-2476-4D4E-B73B-05F6730664B6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4BFD4-FF45-40E0-CC23-68CB0326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714489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71600" y="1335803"/>
            <a:ext cx="6141161" cy="3705304"/>
            <a:chOff x="138725" y="1444186"/>
            <a:chExt cx="8188214" cy="4940405"/>
          </a:xfrm>
        </p:grpSpPr>
        <p:grpSp>
          <p:nvGrpSpPr>
            <p:cNvPr id="14" name="Group 13"/>
            <p:cNvGrpSpPr/>
            <p:nvPr/>
          </p:nvGrpSpPr>
          <p:grpSpPr>
            <a:xfrm>
              <a:off x="138725" y="2160857"/>
              <a:ext cx="5558146" cy="1907656"/>
              <a:chOff x="138725" y="2160857"/>
              <a:chExt cx="5558146" cy="1907656"/>
            </a:xfrm>
          </p:grpSpPr>
          <p:sp>
            <p:nvSpPr>
              <p:cNvPr id="17" name="Rounded Rectangle 7"/>
              <p:cNvSpPr/>
              <p:nvPr/>
            </p:nvSpPr>
            <p:spPr>
              <a:xfrm>
                <a:off x="2486833" y="3546474"/>
                <a:ext cx="1476374" cy="522039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Add a reminder</a:t>
                </a:r>
              </a:p>
            </p:txBody>
          </p:sp>
          <p:sp>
            <p:nvSpPr>
              <p:cNvPr id="18" name="Line 167"/>
              <p:cNvSpPr>
                <a:spLocks noChangeShapeType="1"/>
              </p:cNvSpPr>
              <p:nvPr/>
            </p:nvSpPr>
            <p:spPr bwMode="auto">
              <a:xfrm rot="5400000">
                <a:off x="2975784" y="3297238"/>
                <a:ext cx="4984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19" name="Line 144"/>
              <p:cNvSpPr>
                <a:spLocks noChangeShapeType="1"/>
              </p:cNvSpPr>
              <p:nvPr/>
            </p:nvSpPr>
            <p:spPr bwMode="auto">
              <a:xfrm>
                <a:off x="1253140" y="2381148"/>
                <a:ext cx="4984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20" name="Rounded Rectangle 10"/>
              <p:cNvSpPr/>
              <p:nvPr/>
            </p:nvSpPr>
            <p:spPr>
              <a:xfrm>
                <a:off x="138725" y="2160857"/>
                <a:ext cx="1155689" cy="381000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Notebook Icon</a:t>
                </a:r>
              </a:p>
            </p:txBody>
          </p:sp>
          <p:sp>
            <p:nvSpPr>
              <p:cNvPr id="21" name="AutoShape 309"/>
              <p:cNvSpPr>
                <a:spLocks noChangeArrowheads="1"/>
              </p:cNvSpPr>
              <p:nvPr/>
            </p:nvSpPr>
            <p:spPr bwMode="auto">
              <a:xfrm rot="2562873" flipV="1">
                <a:off x="4934871" y="3281314"/>
                <a:ext cx="762000" cy="609600"/>
              </a:xfrm>
              <a:prstGeom prst="rightArrow">
                <a:avLst>
                  <a:gd name="adj1" fmla="val 52602"/>
                  <a:gd name="adj2" fmla="val 59572"/>
                </a:avLst>
              </a:prstGeom>
              <a:solidFill>
                <a:srgbClr val="009DDC"/>
              </a:solidFill>
              <a:ln w="9525">
                <a:noFill/>
                <a:miter lim="800000"/>
                <a:headEnd/>
                <a:tailEnd/>
              </a:ln>
              <a:effectLst>
                <a:outerShdw blurRad="38100" dist="25400" dir="2700000" sx="99000" sy="99000" algn="ctr" rotWithShape="0">
                  <a:schemeClr val="tx1">
                    <a:alpha val="75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 dirty="0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8509" y="1444186"/>
              <a:ext cx="2969002" cy="14845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3600" y="3867151"/>
              <a:ext cx="2383339" cy="2517440"/>
            </a:xfrm>
            <a:prstGeom prst="rect">
              <a:avLst/>
            </a:prstGeom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1B699-C82D-16EE-864F-478B269C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BC7D-57BF-45C2-8125-22D8F7D3FF18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DF9FF-1C54-B2FE-80D2-11DF5A37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927432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480269" y="596309"/>
            <a:ext cx="4386706" cy="4208753"/>
            <a:chOff x="1889746" y="795078"/>
            <a:chExt cx="5848940" cy="561167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4636" y="1626228"/>
              <a:ext cx="2749035" cy="4740683"/>
            </a:xfrm>
            <a:prstGeom prst="rect">
              <a:avLst/>
            </a:prstGeom>
          </p:spPr>
        </p:pic>
        <p:sp>
          <p:nvSpPr>
            <p:cNvPr id="36" name="Rounded Rectangle 4"/>
            <p:cNvSpPr/>
            <p:nvPr/>
          </p:nvSpPr>
          <p:spPr>
            <a:xfrm>
              <a:off x="3032774" y="795078"/>
              <a:ext cx="1208059" cy="633031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Search documents</a:t>
              </a:r>
            </a:p>
          </p:txBody>
        </p:sp>
        <p:sp>
          <p:nvSpPr>
            <p:cNvPr id="37" name="Line 113"/>
            <p:cNvSpPr>
              <a:spLocks noChangeShapeType="1"/>
            </p:cNvSpPr>
            <p:nvPr/>
          </p:nvSpPr>
          <p:spPr bwMode="auto">
            <a:xfrm rot="10800000">
              <a:off x="4690043" y="2487543"/>
              <a:ext cx="88291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" name="Rounded Rectangle 4"/>
            <p:cNvSpPr/>
            <p:nvPr/>
          </p:nvSpPr>
          <p:spPr>
            <a:xfrm>
              <a:off x="5563784" y="2360510"/>
              <a:ext cx="1476375" cy="274638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App</a:t>
              </a:r>
            </a:p>
          </p:txBody>
        </p:sp>
        <p:sp>
          <p:nvSpPr>
            <p:cNvPr id="39" name="Line 113"/>
            <p:cNvSpPr>
              <a:spLocks noChangeShapeType="1"/>
            </p:cNvSpPr>
            <p:nvPr/>
          </p:nvSpPr>
          <p:spPr bwMode="auto">
            <a:xfrm rot="10800000">
              <a:off x="4684981" y="4514469"/>
              <a:ext cx="8776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0" name="Rounded Rectangle 6"/>
            <p:cNvSpPr/>
            <p:nvPr/>
          </p:nvSpPr>
          <p:spPr>
            <a:xfrm>
              <a:off x="5554819" y="2902674"/>
              <a:ext cx="1476375" cy="274638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Recent file</a:t>
              </a:r>
            </a:p>
          </p:txBody>
        </p:sp>
        <p:sp>
          <p:nvSpPr>
            <p:cNvPr id="41" name="Rounded Rectangle 8"/>
            <p:cNvSpPr/>
            <p:nvPr/>
          </p:nvSpPr>
          <p:spPr>
            <a:xfrm>
              <a:off x="5562600" y="4264218"/>
              <a:ext cx="1950345" cy="485581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Apps in Windows Store</a:t>
              </a:r>
            </a:p>
          </p:txBody>
        </p:sp>
        <p:sp>
          <p:nvSpPr>
            <p:cNvPr id="42" name="Rounded Rectangle 12"/>
            <p:cNvSpPr/>
            <p:nvPr/>
          </p:nvSpPr>
          <p:spPr>
            <a:xfrm>
              <a:off x="5562601" y="4866544"/>
              <a:ext cx="1905095" cy="274638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Search suggestions</a:t>
              </a:r>
            </a:p>
          </p:txBody>
        </p:sp>
        <p:sp>
          <p:nvSpPr>
            <p:cNvPr id="43" name="AutoShape 302"/>
            <p:cNvSpPr>
              <a:spLocks/>
            </p:cNvSpPr>
            <p:nvPr/>
          </p:nvSpPr>
          <p:spPr bwMode="auto">
            <a:xfrm rot="10800000" flipH="1">
              <a:off x="3766989" y="5157796"/>
              <a:ext cx="152400" cy="386473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44" name="Rounded Rectangle 17"/>
            <p:cNvSpPr/>
            <p:nvPr/>
          </p:nvSpPr>
          <p:spPr>
            <a:xfrm>
              <a:off x="3925034" y="5198184"/>
              <a:ext cx="2176086" cy="365760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Search your device and OneDrive</a:t>
              </a:r>
            </a:p>
          </p:txBody>
        </p:sp>
        <p:sp>
          <p:nvSpPr>
            <p:cNvPr id="45" name="Rounded Rectangle 19"/>
            <p:cNvSpPr/>
            <p:nvPr/>
          </p:nvSpPr>
          <p:spPr>
            <a:xfrm>
              <a:off x="5562600" y="5921168"/>
              <a:ext cx="2176086" cy="485581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Search the web with exact text you typed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086104" y="6099607"/>
              <a:ext cx="2046101" cy="25337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sp>
          <p:nvSpPr>
            <p:cNvPr id="47" name="Line 113"/>
            <p:cNvSpPr>
              <a:spLocks noChangeShapeType="1"/>
            </p:cNvSpPr>
            <p:nvPr/>
          </p:nvSpPr>
          <p:spPr bwMode="auto">
            <a:xfrm rot="10800000">
              <a:off x="4671908" y="3033459"/>
              <a:ext cx="88291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8" name="Line 113"/>
            <p:cNvSpPr>
              <a:spLocks noChangeShapeType="1"/>
            </p:cNvSpPr>
            <p:nvPr/>
          </p:nvSpPr>
          <p:spPr bwMode="auto">
            <a:xfrm rot="10800000">
              <a:off x="5236485" y="6163958"/>
              <a:ext cx="3183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9" name="Line 113"/>
            <p:cNvSpPr>
              <a:spLocks noChangeShapeType="1"/>
            </p:cNvSpPr>
            <p:nvPr/>
          </p:nvSpPr>
          <p:spPr bwMode="auto">
            <a:xfrm rot="10800000" flipH="1" flipV="1">
              <a:off x="2907332" y="1462134"/>
              <a:ext cx="276855" cy="255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50" name="Rounded Rectangle 4"/>
            <p:cNvSpPr/>
            <p:nvPr/>
          </p:nvSpPr>
          <p:spPr>
            <a:xfrm>
              <a:off x="1889746" y="985773"/>
              <a:ext cx="1055079" cy="518560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 Search apps</a:t>
              </a:r>
            </a:p>
          </p:txBody>
        </p:sp>
        <p:sp>
          <p:nvSpPr>
            <p:cNvPr id="51" name="Rounded Rectangle 4"/>
            <p:cNvSpPr/>
            <p:nvPr/>
          </p:nvSpPr>
          <p:spPr>
            <a:xfrm>
              <a:off x="4338843" y="1100699"/>
              <a:ext cx="897641" cy="404133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Search the web</a:t>
              </a:r>
            </a:p>
          </p:txBody>
        </p:sp>
        <p:sp>
          <p:nvSpPr>
            <p:cNvPr id="52" name="Line 113"/>
            <p:cNvSpPr>
              <a:spLocks noChangeShapeType="1"/>
            </p:cNvSpPr>
            <p:nvPr/>
          </p:nvSpPr>
          <p:spPr bwMode="auto">
            <a:xfrm rot="10800000" flipH="1" flipV="1">
              <a:off x="3563589" y="1435533"/>
              <a:ext cx="0" cy="2818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53" name="Line 113"/>
            <p:cNvSpPr>
              <a:spLocks noChangeShapeType="1"/>
            </p:cNvSpPr>
            <p:nvPr/>
          </p:nvSpPr>
          <p:spPr bwMode="auto">
            <a:xfrm rot="10800000" flipV="1">
              <a:off x="4001473" y="1506479"/>
              <a:ext cx="263773" cy="239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54" name="Rounded Rectangle 4"/>
            <p:cNvSpPr/>
            <p:nvPr/>
          </p:nvSpPr>
          <p:spPr>
            <a:xfrm>
              <a:off x="5712630" y="1680932"/>
              <a:ext cx="1476375" cy="274638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Filter options</a:t>
              </a:r>
            </a:p>
          </p:txBody>
        </p:sp>
        <p:sp>
          <p:nvSpPr>
            <p:cNvPr id="55" name="Line 113"/>
            <p:cNvSpPr>
              <a:spLocks noChangeShapeType="1"/>
            </p:cNvSpPr>
            <p:nvPr/>
          </p:nvSpPr>
          <p:spPr bwMode="auto">
            <a:xfrm rot="10800000">
              <a:off x="5500456" y="1831023"/>
              <a:ext cx="2213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56" name="Line 113"/>
            <p:cNvSpPr>
              <a:spLocks noChangeShapeType="1"/>
            </p:cNvSpPr>
            <p:nvPr/>
          </p:nvSpPr>
          <p:spPr bwMode="auto">
            <a:xfrm rot="10800000">
              <a:off x="4703515" y="5013371"/>
              <a:ext cx="8590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43A25-BD28-0E09-18EB-FBF95AE6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C501-BCDE-4E81-9179-B96E4277E7DF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A20ED-107B-4CE5-9D52-7A51B1BE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218675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Cortana Commands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731174"/>
              </p:ext>
            </p:extLst>
          </p:nvPr>
        </p:nvGraphicFramePr>
        <p:xfrm>
          <a:off x="2143125" y="1328421"/>
          <a:ext cx="4857750" cy="3546348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Category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Sample Command/Questions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Alarm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Set alarm for 6 A.M. tomorrow.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App Commands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File Explorer.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Calendar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Create a meeting with Bob at noon Wednesday.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What appointments do I have tomorrow?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Facts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What is 735 divided by 10?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Local Businesses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Show me pizza restaurants nearby.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Maps/Directions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What’s the traffic like on the way to work?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Music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What song is playing?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Notes to OneNote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Take note: left car on level 4.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Phone/Skype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Call boss at home.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46848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Reminders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Remind me at 4:30 to email boss with status update.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04019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Weather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 I need an umbrella today?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724319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8DDB1-8062-0934-2ACF-3BB0E803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BE2C-9363-4CFB-B85C-690D3BB2DB68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CD759-20B7-C0E8-AAF2-6373AB1F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931439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Browser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03" y="2135794"/>
            <a:ext cx="1478709" cy="1153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6103" y="2135795"/>
            <a:ext cx="1164421" cy="1161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23" y="2135794"/>
            <a:ext cx="1668065" cy="1153487"/>
          </a:xfrm>
          <a:prstGeom prst="rect">
            <a:avLst/>
          </a:prstGeom>
        </p:spPr>
      </p:pic>
      <p:sp>
        <p:nvSpPr>
          <p:cNvPr id="6" name="AutoShape 304"/>
          <p:cNvSpPr>
            <a:spLocks noChangeArrowheads="1"/>
          </p:cNvSpPr>
          <p:nvPr/>
        </p:nvSpPr>
        <p:spPr bwMode="auto">
          <a:xfrm>
            <a:off x="3239258" y="2253533"/>
            <a:ext cx="571500" cy="457200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7" name="AutoShape 304"/>
          <p:cNvSpPr>
            <a:spLocks noChangeArrowheads="1"/>
          </p:cNvSpPr>
          <p:nvPr/>
        </p:nvSpPr>
        <p:spPr bwMode="auto">
          <a:xfrm>
            <a:off x="5639557" y="2259335"/>
            <a:ext cx="571500" cy="457200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8" name="AutoShape 305"/>
          <p:cNvSpPr>
            <a:spLocks noChangeArrowheads="1"/>
          </p:cNvSpPr>
          <p:nvPr/>
        </p:nvSpPr>
        <p:spPr bwMode="auto">
          <a:xfrm flipH="1">
            <a:off x="5616697" y="2840075"/>
            <a:ext cx="571500" cy="457200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9" name="AutoShape 305"/>
          <p:cNvSpPr>
            <a:spLocks noChangeArrowheads="1"/>
          </p:cNvSpPr>
          <p:nvPr/>
        </p:nvSpPr>
        <p:spPr bwMode="auto">
          <a:xfrm flipH="1">
            <a:off x="3207976" y="2840075"/>
            <a:ext cx="571500" cy="457200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577330" y="3429000"/>
            <a:ext cx="13144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+mj-lt"/>
              </a:rPr>
              <a:t>Your Computer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3285" y="3429000"/>
            <a:ext cx="12037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+mj-lt"/>
              </a:rPr>
              <a:t>Web Browser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2167" y="3429000"/>
            <a:ext cx="11322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+mj-lt"/>
              </a:rPr>
              <a:t>The Internet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24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38A70F2-8528-F0E1-581E-2D9946A8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2C8B-16B0-4597-A2FD-09F16BEF02C5}" type="datetime1">
              <a:rPr lang="en-US" smtClean="0"/>
              <a:t>2/2/2023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6C2710C-923E-D5AD-013F-B4E363C5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4197787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57351" y="971550"/>
            <a:ext cx="5885003" cy="3706779"/>
            <a:chOff x="2147250" y="1619867"/>
            <a:chExt cx="7846671" cy="49423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7250" y="2697018"/>
              <a:ext cx="5784076" cy="3865221"/>
            </a:xfrm>
            <a:prstGeom prst="rect">
              <a:avLst/>
            </a:prstGeom>
          </p:spPr>
        </p:pic>
        <p:sp>
          <p:nvSpPr>
            <p:cNvPr id="25" name="Rounded Rectangle 4"/>
            <p:cNvSpPr/>
            <p:nvPr/>
          </p:nvSpPr>
          <p:spPr>
            <a:xfrm>
              <a:off x="8258213" y="4759973"/>
              <a:ext cx="1735708" cy="409505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Web page content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114786" y="1619867"/>
              <a:ext cx="1476375" cy="1047943"/>
              <a:chOff x="174291" y="1430746"/>
              <a:chExt cx="1476375" cy="1045086"/>
            </a:xfrm>
          </p:grpSpPr>
          <p:cxnSp>
            <p:nvCxnSpPr>
              <p:cNvPr id="36" name="Straight Arrow Connector 35"/>
              <p:cNvCxnSpPr>
                <a:cxnSpLocks/>
              </p:cNvCxnSpPr>
              <p:nvPr/>
            </p:nvCxnSpPr>
            <p:spPr bwMode="auto">
              <a:xfrm flipH="1">
                <a:off x="234789" y="1777998"/>
                <a:ext cx="382735" cy="69783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7" name="Rounded Rectangle 8"/>
              <p:cNvSpPr/>
              <p:nvPr/>
            </p:nvSpPr>
            <p:spPr>
              <a:xfrm>
                <a:off x="174291" y="1430746"/>
                <a:ext cx="1476375" cy="365760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Add Tab</a:t>
                </a:r>
              </a:p>
            </p:txBody>
          </p:sp>
        </p:grpSp>
        <p:sp>
          <p:nvSpPr>
            <p:cNvPr id="27" name="Rounded Rectangle 9"/>
            <p:cNvSpPr/>
            <p:nvPr/>
          </p:nvSpPr>
          <p:spPr>
            <a:xfrm>
              <a:off x="8258213" y="2884336"/>
              <a:ext cx="1476375" cy="36576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Navigation Bar</a:t>
              </a:r>
            </a:p>
          </p:txBody>
        </p:sp>
        <p:cxnSp>
          <p:nvCxnSpPr>
            <p:cNvPr id="28" name="Straight Arrow Connector 27"/>
            <p:cNvCxnSpPr>
              <a:cxnSpLocks/>
            </p:cNvCxnSpPr>
            <p:nvPr/>
          </p:nvCxnSpPr>
          <p:spPr bwMode="auto">
            <a:xfrm flipH="1">
              <a:off x="7961275" y="3067216"/>
              <a:ext cx="29693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Rounded Rectangle 11"/>
            <p:cNvSpPr/>
            <p:nvPr/>
          </p:nvSpPr>
          <p:spPr>
            <a:xfrm>
              <a:off x="2682039" y="2076947"/>
              <a:ext cx="890588" cy="36576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Tabs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3657600" y="3144103"/>
              <a:ext cx="304800" cy="3787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AutoShape 302"/>
            <p:cNvSpPr>
              <a:spLocks/>
            </p:cNvSpPr>
            <p:nvPr/>
          </p:nvSpPr>
          <p:spPr bwMode="auto">
            <a:xfrm>
              <a:off x="8006076" y="3483980"/>
              <a:ext cx="235204" cy="296149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32" name="Rounded Rectangle 14"/>
            <p:cNvSpPr/>
            <p:nvPr/>
          </p:nvSpPr>
          <p:spPr>
            <a:xfrm>
              <a:off x="2258645" y="3512295"/>
              <a:ext cx="1476375" cy="36576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Address Bar</a:t>
              </a:r>
            </a:p>
          </p:txBody>
        </p:sp>
        <p:sp>
          <p:nvSpPr>
            <p:cNvPr id="33" name="AutoShape 303"/>
            <p:cNvSpPr>
              <a:spLocks/>
            </p:cNvSpPr>
            <p:nvPr/>
          </p:nvSpPr>
          <p:spPr bwMode="auto">
            <a:xfrm rot="5400000" flipH="1">
              <a:off x="3068180" y="1541989"/>
              <a:ext cx="125689" cy="1967549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34" name="Rounded Rectangle 8"/>
            <p:cNvSpPr/>
            <p:nvPr/>
          </p:nvSpPr>
          <p:spPr>
            <a:xfrm>
              <a:off x="5871345" y="2131456"/>
              <a:ext cx="1476375" cy="36676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Website preview</a:t>
              </a:r>
            </a:p>
          </p:txBody>
        </p:sp>
        <p:cxnSp>
          <p:nvCxnSpPr>
            <p:cNvPr id="35" name="Straight Arrow Connector 34"/>
            <p:cNvCxnSpPr>
              <a:cxnSpLocks/>
            </p:cNvCxnSpPr>
            <p:nvPr/>
          </p:nvCxnSpPr>
          <p:spPr bwMode="auto">
            <a:xfrm flipH="1">
              <a:off x="4419139" y="2422154"/>
              <a:ext cx="1452206" cy="3460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500ED-3027-86AC-2D1E-1BB792A3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BDB2-33B9-47EE-89B8-B70713F4BF3E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5D27B-1656-508F-F684-9C50F40B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210257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in the Address Bar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0" y="1657350"/>
            <a:ext cx="5453702" cy="2410246"/>
            <a:chOff x="1320184" y="2437437"/>
            <a:chExt cx="7271602" cy="32136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7600" y="2466012"/>
              <a:ext cx="4934186" cy="3185086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933205" y="4150665"/>
              <a:ext cx="1889378" cy="457200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Search suggestions are listed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1822743" y="2660695"/>
              <a:ext cx="1814427" cy="90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AutoShape 302"/>
            <p:cNvSpPr>
              <a:spLocks/>
            </p:cNvSpPr>
            <p:nvPr/>
          </p:nvSpPr>
          <p:spPr bwMode="auto">
            <a:xfrm>
              <a:off x="5715000" y="3214403"/>
              <a:ext cx="200062" cy="2329725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320184" y="2437437"/>
              <a:ext cx="2066382" cy="457200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Enter text in the Address bar text box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654CB-0347-936F-E400-352CC444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D9D-4F03-4E29-A560-3C0172CA2015}" type="datetime1">
              <a:rPr lang="en-US" smtClean="0"/>
              <a:t>2/2/2023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007CB54-EE9D-3905-066F-A32B40C2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460089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 Navigation Bar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71779" y="1767982"/>
            <a:ext cx="6628124" cy="2059046"/>
            <a:chOff x="39379" y="2357310"/>
            <a:chExt cx="8837499" cy="274539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7781" y="3388692"/>
              <a:ext cx="6225729" cy="556531"/>
            </a:xfrm>
            <a:prstGeom prst="rect">
              <a:avLst/>
            </a:prstGeom>
          </p:spPr>
        </p:pic>
        <p:sp>
          <p:nvSpPr>
            <p:cNvPr id="32" name="AutoShape 303"/>
            <p:cNvSpPr>
              <a:spLocks/>
            </p:cNvSpPr>
            <p:nvPr/>
          </p:nvSpPr>
          <p:spPr bwMode="auto">
            <a:xfrm rot="5400000" flipH="1">
              <a:off x="1953405" y="3028463"/>
              <a:ext cx="212075" cy="390793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33" name="Line 66"/>
            <p:cNvSpPr>
              <a:spLocks noChangeShapeType="1"/>
            </p:cNvSpPr>
            <p:nvPr/>
          </p:nvSpPr>
          <p:spPr bwMode="auto">
            <a:xfrm flipV="1">
              <a:off x="2173253" y="3853041"/>
              <a:ext cx="393171" cy="597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4" name="Rounded Rectangle 8"/>
            <p:cNvSpPr/>
            <p:nvPr/>
          </p:nvSpPr>
          <p:spPr>
            <a:xfrm>
              <a:off x="2570218" y="4828066"/>
              <a:ext cx="1476375" cy="274638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Home Button</a:t>
              </a:r>
            </a:p>
          </p:txBody>
        </p:sp>
        <p:sp>
          <p:nvSpPr>
            <p:cNvPr id="35" name="Line 167"/>
            <p:cNvSpPr>
              <a:spLocks noChangeShapeType="1"/>
            </p:cNvSpPr>
            <p:nvPr/>
          </p:nvSpPr>
          <p:spPr bwMode="auto">
            <a:xfrm rot="5400000">
              <a:off x="4160220" y="4223723"/>
              <a:ext cx="5409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6" name="Line 82"/>
            <p:cNvSpPr>
              <a:spLocks noChangeShapeType="1"/>
            </p:cNvSpPr>
            <p:nvPr/>
          </p:nvSpPr>
          <p:spPr bwMode="auto">
            <a:xfrm>
              <a:off x="7174438" y="2631948"/>
              <a:ext cx="0" cy="9969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8" name="Line 139"/>
            <p:cNvSpPr>
              <a:spLocks noChangeShapeType="1"/>
            </p:cNvSpPr>
            <p:nvPr/>
          </p:nvSpPr>
          <p:spPr bwMode="auto">
            <a:xfrm rot="16200000">
              <a:off x="3998011" y="3193388"/>
              <a:ext cx="2901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8" name="Line 167"/>
            <p:cNvSpPr>
              <a:spLocks noChangeShapeType="1"/>
            </p:cNvSpPr>
            <p:nvPr/>
          </p:nvSpPr>
          <p:spPr bwMode="auto">
            <a:xfrm rot="5400000" flipH="1" flipV="1">
              <a:off x="7410386" y="3255397"/>
              <a:ext cx="598987" cy="2574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9" name="Rounded Rectangle 16"/>
            <p:cNvSpPr/>
            <p:nvPr/>
          </p:nvSpPr>
          <p:spPr>
            <a:xfrm>
              <a:off x="7400503" y="4396888"/>
              <a:ext cx="1476375" cy="274637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More Actions</a:t>
              </a:r>
            </a:p>
          </p:txBody>
        </p:sp>
        <p:sp>
          <p:nvSpPr>
            <p:cNvPr id="50" name="Line 99"/>
            <p:cNvSpPr>
              <a:spLocks noChangeShapeType="1"/>
            </p:cNvSpPr>
            <p:nvPr/>
          </p:nvSpPr>
          <p:spPr bwMode="auto">
            <a:xfrm>
              <a:off x="6295793" y="3031466"/>
              <a:ext cx="573361" cy="5989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51" name="Rounded Rectangle 18"/>
            <p:cNvSpPr/>
            <p:nvPr/>
          </p:nvSpPr>
          <p:spPr>
            <a:xfrm>
              <a:off x="7331350" y="2810013"/>
              <a:ext cx="1221897" cy="274637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Share</a:t>
              </a:r>
            </a:p>
          </p:txBody>
        </p:sp>
        <p:sp>
          <p:nvSpPr>
            <p:cNvPr id="52" name="Rounded Rectangle 20"/>
            <p:cNvSpPr/>
            <p:nvPr/>
          </p:nvSpPr>
          <p:spPr>
            <a:xfrm>
              <a:off x="5277621" y="2764233"/>
              <a:ext cx="1191321" cy="274638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Hub</a:t>
              </a:r>
            </a:p>
          </p:txBody>
        </p:sp>
        <p:sp>
          <p:nvSpPr>
            <p:cNvPr id="53" name="Line 66"/>
            <p:cNvSpPr>
              <a:spLocks noChangeShapeType="1"/>
            </p:cNvSpPr>
            <p:nvPr/>
          </p:nvSpPr>
          <p:spPr bwMode="auto">
            <a:xfrm flipH="1" flipV="1">
              <a:off x="7894179" y="3853040"/>
              <a:ext cx="0" cy="5438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54" name="Rounded Rectangle 22"/>
            <p:cNvSpPr/>
            <p:nvPr/>
          </p:nvSpPr>
          <p:spPr>
            <a:xfrm>
              <a:off x="6468942" y="2357310"/>
              <a:ext cx="1371600" cy="274638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Add Notes</a:t>
              </a:r>
            </a:p>
          </p:txBody>
        </p:sp>
        <p:sp>
          <p:nvSpPr>
            <p:cNvPr id="55" name="Line 167"/>
            <p:cNvSpPr>
              <a:spLocks noChangeShapeType="1"/>
            </p:cNvSpPr>
            <p:nvPr/>
          </p:nvSpPr>
          <p:spPr bwMode="auto">
            <a:xfrm rot="5400000" flipH="1">
              <a:off x="1609545" y="3625158"/>
              <a:ext cx="0" cy="323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56" name="Rounded Rectangle 22"/>
            <p:cNvSpPr/>
            <p:nvPr/>
          </p:nvSpPr>
          <p:spPr>
            <a:xfrm>
              <a:off x="1423473" y="2840985"/>
              <a:ext cx="1191321" cy="274638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25" b="1" dirty="0">
                  <a:solidFill>
                    <a:schemeClr val="tx1"/>
                  </a:solidFill>
                </a:rPr>
                <a:t>Tabs set aside</a:t>
              </a:r>
            </a:p>
          </p:txBody>
        </p:sp>
        <p:sp>
          <p:nvSpPr>
            <p:cNvPr id="57" name="Line 66"/>
            <p:cNvSpPr>
              <a:spLocks noChangeShapeType="1"/>
            </p:cNvSpPr>
            <p:nvPr/>
          </p:nvSpPr>
          <p:spPr bwMode="auto">
            <a:xfrm flipV="1">
              <a:off x="6450749" y="3910388"/>
              <a:ext cx="0" cy="8471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58" name="Rounded Rectangle 16"/>
            <p:cNvSpPr/>
            <p:nvPr/>
          </p:nvSpPr>
          <p:spPr>
            <a:xfrm>
              <a:off x="5277621" y="4671525"/>
              <a:ext cx="1476375" cy="274637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Favorites</a:t>
              </a:r>
            </a:p>
          </p:txBody>
        </p:sp>
        <p:sp>
          <p:nvSpPr>
            <p:cNvPr id="59" name="Line 66"/>
            <p:cNvSpPr>
              <a:spLocks noChangeShapeType="1"/>
            </p:cNvSpPr>
            <p:nvPr/>
          </p:nvSpPr>
          <p:spPr bwMode="auto">
            <a:xfrm flipV="1">
              <a:off x="6199094" y="3888713"/>
              <a:ext cx="0" cy="1817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60" name="Rounded Rectangle 31"/>
            <p:cNvSpPr/>
            <p:nvPr/>
          </p:nvSpPr>
          <p:spPr>
            <a:xfrm>
              <a:off x="39379" y="3556435"/>
              <a:ext cx="1448960" cy="388936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Back/Forward Buttons</a:t>
              </a:r>
            </a:p>
          </p:txBody>
        </p:sp>
        <p:sp>
          <p:nvSpPr>
            <p:cNvPr id="61" name="Rounded Rectangle 32"/>
            <p:cNvSpPr/>
            <p:nvPr/>
          </p:nvSpPr>
          <p:spPr>
            <a:xfrm>
              <a:off x="1294383" y="4450038"/>
              <a:ext cx="1476375" cy="274638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Refresh Button</a:t>
              </a:r>
            </a:p>
          </p:txBody>
        </p:sp>
        <p:sp>
          <p:nvSpPr>
            <p:cNvPr id="62" name="Rounded Rectangle 33"/>
            <p:cNvSpPr/>
            <p:nvPr/>
          </p:nvSpPr>
          <p:spPr>
            <a:xfrm>
              <a:off x="3734262" y="4494191"/>
              <a:ext cx="1476375" cy="274637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Address Bar</a:t>
              </a:r>
            </a:p>
          </p:txBody>
        </p:sp>
        <p:sp>
          <p:nvSpPr>
            <p:cNvPr id="63" name="Rounded Rectangle 22"/>
            <p:cNvSpPr/>
            <p:nvPr/>
          </p:nvSpPr>
          <p:spPr>
            <a:xfrm>
              <a:off x="1369432" y="2840985"/>
              <a:ext cx="1476375" cy="274639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Tabs set aside</a:t>
              </a:r>
            </a:p>
          </p:txBody>
        </p:sp>
        <p:sp>
          <p:nvSpPr>
            <p:cNvPr id="64" name="Rounded Rectangle 22"/>
            <p:cNvSpPr/>
            <p:nvPr/>
          </p:nvSpPr>
          <p:spPr>
            <a:xfrm>
              <a:off x="3455410" y="2773141"/>
              <a:ext cx="1349576" cy="274639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Tab previews</a:t>
              </a:r>
            </a:p>
          </p:txBody>
        </p:sp>
        <p:sp>
          <p:nvSpPr>
            <p:cNvPr id="65" name="Rounded Rectangle 16"/>
            <p:cNvSpPr/>
            <p:nvPr/>
          </p:nvSpPr>
          <p:spPr>
            <a:xfrm>
              <a:off x="4874678" y="4115493"/>
              <a:ext cx="1476375" cy="274637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Reading view</a:t>
              </a: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 flipH="1" flipV="1">
              <a:off x="2962007" y="3918600"/>
              <a:ext cx="257862" cy="9094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174AEF-D918-8583-4C4C-98F6EC4A1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9D8-C574-4243-AC2C-DE16018DB1B3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77BBC3-0CF6-70B6-E018-47F95453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31667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56163" y="1387748"/>
            <a:ext cx="5831675" cy="2619917"/>
            <a:chOff x="733267" y="1850330"/>
            <a:chExt cx="7775566" cy="3493223"/>
          </a:xfrm>
        </p:grpSpPr>
        <p:grpSp>
          <p:nvGrpSpPr>
            <p:cNvPr id="12" name="Group 11"/>
            <p:cNvGrpSpPr/>
            <p:nvPr/>
          </p:nvGrpSpPr>
          <p:grpSpPr>
            <a:xfrm>
              <a:off x="1703225" y="1850330"/>
              <a:ext cx="5681823" cy="751581"/>
              <a:chOff x="1703225" y="1850330"/>
              <a:chExt cx="5681823" cy="751581"/>
            </a:xfrm>
          </p:grpSpPr>
          <p:sp>
            <p:nvSpPr>
              <p:cNvPr id="15" name="Line 139"/>
              <p:cNvSpPr>
                <a:spLocks noChangeShapeType="1"/>
              </p:cNvSpPr>
              <p:nvPr/>
            </p:nvSpPr>
            <p:spPr bwMode="auto">
              <a:xfrm rot="16200000" flipV="1">
                <a:off x="6389687" y="2344737"/>
                <a:ext cx="51434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16" name="Rounded Rectangle 7"/>
              <p:cNvSpPr/>
              <p:nvPr/>
            </p:nvSpPr>
            <p:spPr>
              <a:xfrm>
                <a:off x="5908673" y="1850330"/>
                <a:ext cx="1476375" cy="365760"/>
              </a:xfrm>
              <a:prstGeom prst="roundRect">
                <a:avLst/>
              </a:prstGeom>
              <a:solidFill>
                <a:srgbClr val="009DDC"/>
              </a:soli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975" b="1" dirty="0">
                    <a:solidFill>
                      <a:schemeClr val="bg1"/>
                    </a:solidFill>
                    <a:latin typeface="+mj-lt"/>
                  </a:rPr>
                  <a:t>Reading View</a:t>
                </a:r>
              </a:p>
            </p:txBody>
          </p:sp>
          <p:sp>
            <p:nvSpPr>
              <p:cNvPr id="17" name="Line 139"/>
              <p:cNvSpPr>
                <a:spLocks noChangeShapeType="1"/>
              </p:cNvSpPr>
              <p:nvPr/>
            </p:nvSpPr>
            <p:spPr bwMode="auto">
              <a:xfrm rot="16200000" flipV="1">
                <a:off x="2354262" y="2352674"/>
                <a:ext cx="4984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18" name="Rounded Rectangle 9"/>
              <p:cNvSpPr/>
              <p:nvPr/>
            </p:nvSpPr>
            <p:spPr>
              <a:xfrm>
                <a:off x="1703225" y="1850330"/>
                <a:ext cx="1800548" cy="365760"/>
              </a:xfrm>
              <a:prstGeom prst="roundRect">
                <a:avLst/>
              </a:prstGeom>
              <a:solidFill>
                <a:srgbClr val="009DDC"/>
              </a:soli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975" b="1" dirty="0">
                    <a:solidFill>
                      <a:schemeClr val="bg1"/>
                    </a:solidFill>
                    <a:latin typeface="+mj-lt"/>
                  </a:rPr>
                  <a:t>Original Website</a:t>
                </a: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3267" y="2855018"/>
              <a:ext cx="3723945" cy="248853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4887" y="2855018"/>
              <a:ext cx="3723946" cy="2488535"/>
            </a:xfrm>
            <a:prstGeom prst="rect">
              <a:avLst/>
            </a:prstGeom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BF0E4-A4BB-C961-DC6B-C14245F49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3330-AADC-4BFA-9A6F-76B61DAF1CF0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096F0-13E2-A11E-BF91-6112ADAA2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581501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List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97109" y="1425406"/>
            <a:ext cx="3949781" cy="3405670"/>
            <a:chOff x="2292396" y="1524000"/>
            <a:chExt cx="5266375" cy="4540893"/>
          </a:xfrm>
        </p:grpSpPr>
        <p:sp>
          <p:nvSpPr>
            <p:cNvPr id="12" name="Rounded Rectangle 3"/>
            <p:cNvSpPr/>
            <p:nvPr/>
          </p:nvSpPr>
          <p:spPr>
            <a:xfrm>
              <a:off x="6082396" y="3873579"/>
              <a:ext cx="1476375" cy="467678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Chronological</a:t>
              </a:r>
              <a:r>
                <a:rPr lang="en-US" sz="975" b="1" dirty="0">
                  <a:solidFill>
                    <a:schemeClr val="tx1"/>
                  </a:solidFill>
                </a:rPr>
                <a:t> list of articles</a:t>
              </a:r>
            </a:p>
          </p:txBody>
        </p:sp>
        <p:sp>
          <p:nvSpPr>
            <p:cNvPr id="13" name="AutoShape 302"/>
            <p:cNvSpPr>
              <a:spLocks/>
            </p:cNvSpPr>
            <p:nvPr/>
          </p:nvSpPr>
          <p:spPr bwMode="auto">
            <a:xfrm>
              <a:off x="5791200" y="2652237"/>
              <a:ext cx="291196" cy="2910363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2396" y="1524000"/>
              <a:ext cx="3389285" cy="4540893"/>
            </a:xfrm>
            <a:prstGeom prst="rect">
              <a:avLst/>
            </a:prstGeom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4FCD72-0A8B-A239-BDDB-3898CD71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27C-8449-4FE7-B19C-95450C8B80B1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79772-1913-558C-E9E9-0D765DCE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59617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dirty="0">
                <a:ea typeface="Calibri" panose="020F0502020204030204" pitchFamily="34" charset="0"/>
              </a:rPr>
              <a:t>File Explorer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9200" y="1259209"/>
            <a:ext cx="6578721" cy="3674741"/>
            <a:chOff x="204380" y="1381677"/>
            <a:chExt cx="8771628" cy="4899654"/>
          </a:xfrm>
        </p:grpSpPr>
        <p:grpSp>
          <p:nvGrpSpPr>
            <p:cNvPr id="11" name="Group 10"/>
            <p:cNvGrpSpPr/>
            <p:nvPr/>
          </p:nvGrpSpPr>
          <p:grpSpPr>
            <a:xfrm>
              <a:off x="204380" y="2842010"/>
              <a:ext cx="8160942" cy="3439321"/>
              <a:chOff x="449660" y="2895600"/>
              <a:chExt cx="8160942" cy="3439321"/>
            </a:xfrm>
          </p:grpSpPr>
          <p:sp>
            <p:nvSpPr>
              <p:cNvPr id="12" name="Rounded Rectangle 7"/>
              <p:cNvSpPr/>
              <p:nvPr/>
            </p:nvSpPr>
            <p:spPr>
              <a:xfrm>
                <a:off x="449660" y="4038600"/>
                <a:ext cx="1235973" cy="353283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Navigation Pane</a:t>
                </a:r>
              </a:p>
            </p:txBody>
          </p:sp>
          <p:sp>
            <p:nvSpPr>
              <p:cNvPr id="13" name="AutoShape 303"/>
              <p:cNvSpPr>
                <a:spLocks/>
              </p:cNvSpPr>
              <p:nvPr/>
            </p:nvSpPr>
            <p:spPr bwMode="auto">
              <a:xfrm flipH="1">
                <a:off x="1702566" y="2895600"/>
                <a:ext cx="174625" cy="2743200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sp>
            <p:nvSpPr>
              <p:cNvPr id="14" name="AutoShape 302"/>
              <p:cNvSpPr>
                <a:spLocks/>
              </p:cNvSpPr>
              <p:nvPr/>
            </p:nvSpPr>
            <p:spPr bwMode="auto">
              <a:xfrm rot="16200000" flipH="1">
                <a:off x="5758372" y="3207492"/>
                <a:ext cx="294258" cy="5410203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sp>
            <p:nvSpPr>
              <p:cNvPr id="15" name="Rounded Rectangle 8"/>
              <p:cNvSpPr/>
              <p:nvPr/>
            </p:nvSpPr>
            <p:spPr>
              <a:xfrm>
                <a:off x="4724400" y="6060284"/>
                <a:ext cx="2199905" cy="274637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Content Pane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8844" y="1381677"/>
              <a:ext cx="7327164" cy="4300574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DDF13-8DF6-4793-722B-5096F47A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43F-1313-4D51-B890-177A6B14F25B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018DC-50B3-5E27-6FCD-4F000D25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742584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854"/>
            <a:ext cx="8305800" cy="7621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 Books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20248" y="1173388"/>
            <a:ext cx="5703504" cy="3760562"/>
            <a:chOff x="951407" y="1312934"/>
            <a:chExt cx="7604672" cy="50140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3158" y="1956545"/>
              <a:ext cx="4565526" cy="4370471"/>
            </a:xfrm>
            <a:prstGeom prst="rect">
              <a:avLst/>
            </a:prstGeom>
          </p:spPr>
        </p:pic>
        <p:sp>
          <p:nvSpPr>
            <p:cNvPr id="5" name="AutoShape 302"/>
            <p:cNvSpPr>
              <a:spLocks/>
            </p:cNvSpPr>
            <p:nvPr/>
          </p:nvSpPr>
          <p:spPr bwMode="auto">
            <a:xfrm>
              <a:off x="6933525" y="3430108"/>
              <a:ext cx="240935" cy="2131402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187316" y="4313271"/>
              <a:ext cx="1359238" cy="342896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Text</a:t>
              </a:r>
            </a:p>
          </p:txBody>
        </p:sp>
        <p:cxnSp>
          <p:nvCxnSpPr>
            <p:cNvPr id="7" name="Straight Arrow Connector 6"/>
            <p:cNvCxnSpPr>
              <a:cxnSpLocks/>
            </p:cNvCxnSpPr>
            <p:nvPr/>
          </p:nvCxnSpPr>
          <p:spPr bwMode="auto">
            <a:xfrm flipH="1">
              <a:off x="6917914" y="5933093"/>
              <a:ext cx="29693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1A1271E3-E912-4EED-A133-AF336614379D}"/>
                </a:ext>
              </a:extLst>
            </p:cNvPr>
            <p:cNvSpPr/>
            <p:nvPr/>
          </p:nvSpPr>
          <p:spPr>
            <a:xfrm>
              <a:off x="6415512" y="1503800"/>
              <a:ext cx="1171575" cy="36576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Read Aloud</a:t>
              </a: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E7D1A87E-53AE-4B25-956F-FE5176AD75D9}"/>
                </a:ext>
              </a:extLst>
            </p:cNvPr>
            <p:cNvSpPr/>
            <p:nvPr/>
          </p:nvSpPr>
          <p:spPr>
            <a:xfrm>
              <a:off x="951407" y="2212094"/>
              <a:ext cx="1029598" cy="500079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Table of Contents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263B5B8E-B403-4A65-9EBB-30B7BAD80B17}"/>
                </a:ext>
              </a:extLst>
            </p:cNvPr>
            <p:cNvSpPr/>
            <p:nvPr/>
          </p:nvSpPr>
          <p:spPr>
            <a:xfrm>
              <a:off x="7214852" y="5750213"/>
              <a:ext cx="1341227" cy="36576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Progress Bar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C64980C-EC62-4385-BC15-E83D98D4ABB2}"/>
                </a:ext>
              </a:extLst>
            </p:cNvPr>
            <p:cNvCxnSpPr>
              <a:cxnSpLocks/>
              <a:stCxn id="13" idx="2"/>
            </p:cNvCxnSpPr>
            <p:nvPr/>
          </p:nvCxnSpPr>
          <p:spPr bwMode="auto">
            <a:xfrm flipH="1">
              <a:off x="6496050" y="1869560"/>
              <a:ext cx="505250" cy="5307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19ADD8E-5DC7-4AE8-AD45-6215759FFD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58622" y="1600105"/>
              <a:ext cx="345502" cy="8054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14ACE61-1853-41DC-826F-F769637C40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71801" y="1582502"/>
              <a:ext cx="5914" cy="8280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573C635C-B8B3-44BC-802A-E795B4A4BCB3}"/>
                </a:ext>
              </a:extLst>
            </p:cNvPr>
            <p:cNvSpPr/>
            <p:nvPr/>
          </p:nvSpPr>
          <p:spPr>
            <a:xfrm>
              <a:off x="1096144" y="2921028"/>
              <a:ext cx="1284013" cy="36576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Bookmarks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5297C85-394C-4B66-B994-6AB8A24D3E12}"/>
                </a:ext>
              </a:extLst>
            </p:cNvPr>
            <p:cNvCxnSpPr>
              <a:cxnSpLocks/>
              <a:stCxn id="31" idx="3"/>
            </p:cNvCxnSpPr>
            <p:nvPr/>
          </p:nvCxnSpPr>
          <p:spPr bwMode="auto">
            <a:xfrm flipV="1">
              <a:off x="2380158" y="2734183"/>
              <a:ext cx="312153" cy="3697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E44EBD9-4083-4476-80F9-98AF81AF0E2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1005" y="2555957"/>
              <a:ext cx="29093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83121A4-0311-4E70-B04A-FBB8EE29503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861131" y="2554400"/>
              <a:ext cx="57213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D5A32621-E504-4DC8-B644-0CDDED8F2916}"/>
                </a:ext>
              </a:extLst>
            </p:cNvPr>
            <p:cNvSpPr/>
            <p:nvPr/>
          </p:nvSpPr>
          <p:spPr>
            <a:xfrm>
              <a:off x="7182146" y="2279306"/>
              <a:ext cx="1306140" cy="454877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Add a Bookmark</a:t>
              </a:r>
            </a:p>
          </p:txBody>
        </p:sp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14A05649-E72C-4D7C-BE12-24D890050AFC}"/>
                </a:ext>
              </a:extLst>
            </p:cNvPr>
            <p:cNvSpPr/>
            <p:nvPr/>
          </p:nvSpPr>
          <p:spPr>
            <a:xfrm>
              <a:off x="2386013" y="1312934"/>
              <a:ext cx="1171575" cy="36576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Search</a:t>
              </a:r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4AE5CD82-E4CB-4D9E-954E-BD0AC3C376A0}"/>
                </a:ext>
              </a:extLst>
            </p:cNvPr>
            <p:cNvSpPr/>
            <p:nvPr/>
          </p:nvSpPr>
          <p:spPr>
            <a:xfrm>
              <a:off x="5072322" y="1508665"/>
              <a:ext cx="1171575" cy="36576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Text Options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2F181-A46C-3011-2496-2A8A8471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CC39-F73D-453B-91D1-86F20B229644}" type="datetime1">
              <a:rPr lang="en-US" smtClean="0"/>
              <a:t>2/2/2023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8E2FB9F-0960-CD87-169A-092F493C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451070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>
                <a:ea typeface="Calibri" panose="020F0502020204030204" pitchFamily="34" charset="0"/>
              </a:rPr>
              <a:t>Web Note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738343" y="900694"/>
            <a:ext cx="6024657" cy="3892023"/>
            <a:chOff x="1195634" y="1200925"/>
            <a:chExt cx="8032876" cy="518936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5634" y="1911050"/>
              <a:ext cx="6702917" cy="4479239"/>
            </a:xfrm>
            <a:prstGeom prst="rect">
              <a:avLst/>
            </a:prstGeom>
          </p:spPr>
        </p:pic>
        <p:sp>
          <p:nvSpPr>
            <p:cNvPr id="33" name="Line 139"/>
            <p:cNvSpPr>
              <a:spLocks noChangeShapeType="1"/>
            </p:cNvSpPr>
            <p:nvPr/>
          </p:nvSpPr>
          <p:spPr bwMode="auto">
            <a:xfrm rot="16200000" flipH="1" flipV="1">
              <a:off x="4192136" y="2159903"/>
              <a:ext cx="269493" cy="8527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4" name="Rounded Rectangle 29"/>
            <p:cNvSpPr/>
            <p:nvPr/>
          </p:nvSpPr>
          <p:spPr>
            <a:xfrm>
              <a:off x="2670807" y="2720499"/>
              <a:ext cx="1253214" cy="274637"/>
            </a:xfrm>
            <a:prstGeom prst="roundRect">
              <a:avLst/>
            </a:prstGeom>
            <a:solidFill>
              <a:srgbClr val="01A1DD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Pen</a:t>
              </a:r>
            </a:p>
          </p:txBody>
        </p:sp>
        <p:sp>
          <p:nvSpPr>
            <p:cNvPr id="35" name="Line 139"/>
            <p:cNvSpPr>
              <a:spLocks noChangeShapeType="1"/>
            </p:cNvSpPr>
            <p:nvPr/>
          </p:nvSpPr>
          <p:spPr bwMode="auto">
            <a:xfrm rot="16200000" flipV="1">
              <a:off x="4499353" y="1609595"/>
              <a:ext cx="388085" cy="8098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7" name="Rounded Rectangle 31"/>
            <p:cNvSpPr/>
            <p:nvPr/>
          </p:nvSpPr>
          <p:spPr>
            <a:xfrm>
              <a:off x="3180071" y="1674860"/>
              <a:ext cx="1108375" cy="274637"/>
            </a:xfrm>
            <a:prstGeom prst="roundRect">
              <a:avLst/>
            </a:prstGeom>
            <a:solidFill>
              <a:srgbClr val="01A1DD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Highlight</a:t>
              </a:r>
            </a:p>
          </p:txBody>
        </p:sp>
        <p:sp>
          <p:nvSpPr>
            <p:cNvPr id="39" name="Line 139"/>
            <p:cNvSpPr>
              <a:spLocks noChangeShapeType="1"/>
            </p:cNvSpPr>
            <p:nvPr/>
          </p:nvSpPr>
          <p:spPr bwMode="auto">
            <a:xfrm rot="16200000" flipV="1">
              <a:off x="4758991" y="1487820"/>
              <a:ext cx="766243" cy="7118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" name="Line 139"/>
            <p:cNvSpPr>
              <a:spLocks noChangeShapeType="1"/>
            </p:cNvSpPr>
            <p:nvPr/>
          </p:nvSpPr>
          <p:spPr bwMode="auto">
            <a:xfrm rot="16200000">
              <a:off x="6473493" y="1637389"/>
              <a:ext cx="766030" cy="3873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7" name="Line 139"/>
            <p:cNvSpPr>
              <a:spLocks noChangeShapeType="1"/>
            </p:cNvSpPr>
            <p:nvPr/>
          </p:nvSpPr>
          <p:spPr bwMode="auto">
            <a:xfrm rot="16200000">
              <a:off x="7080038" y="1769940"/>
              <a:ext cx="422081" cy="4869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8" name="Rounded Rectangle 40"/>
            <p:cNvSpPr/>
            <p:nvPr/>
          </p:nvSpPr>
          <p:spPr>
            <a:xfrm>
              <a:off x="7521225" y="1652444"/>
              <a:ext cx="1707284" cy="274637"/>
            </a:xfrm>
            <a:prstGeom prst="roundRect">
              <a:avLst/>
            </a:prstGeom>
            <a:solidFill>
              <a:srgbClr val="01A1DD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Save Web Note</a:t>
              </a:r>
            </a:p>
          </p:txBody>
        </p:sp>
        <p:sp>
          <p:nvSpPr>
            <p:cNvPr id="50" name="Line 139"/>
            <p:cNvSpPr>
              <a:spLocks noChangeShapeType="1"/>
            </p:cNvSpPr>
            <p:nvPr/>
          </p:nvSpPr>
          <p:spPr bwMode="auto">
            <a:xfrm rot="16200000" flipH="1">
              <a:off x="7284978" y="2595435"/>
              <a:ext cx="441446" cy="2285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53" name="Rounded Rectangle 42"/>
            <p:cNvSpPr/>
            <p:nvPr/>
          </p:nvSpPr>
          <p:spPr>
            <a:xfrm>
              <a:off x="7553541" y="2930457"/>
              <a:ext cx="1585707" cy="274637"/>
            </a:xfrm>
            <a:prstGeom prst="roundRect">
              <a:avLst/>
            </a:prstGeom>
            <a:solidFill>
              <a:srgbClr val="01A1DD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Share Web Note</a:t>
              </a:r>
            </a:p>
          </p:txBody>
        </p:sp>
        <p:sp>
          <p:nvSpPr>
            <p:cNvPr id="54" name="Line 139"/>
            <p:cNvSpPr>
              <a:spLocks noChangeShapeType="1"/>
            </p:cNvSpPr>
            <p:nvPr/>
          </p:nvSpPr>
          <p:spPr bwMode="auto">
            <a:xfrm rot="16200000" flipH="1">
              <a:off x="8073092" y="2098286"/>
              <a:ext cx="0" cy="4847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55" name="Rounded Rectangle 44"/>
            <p:cNvSpPr/>
            <p:nvPr/>
          </p:nvSpPr>
          <p:spPr>
            <a:xfrm>
              <a:off x="8315483" y="2214372"/>
              <a:ext cx="913027" cy="274637"/>
            </a:xfrm>
            <a:prstGeom prst="roundRect">
              <a:avLst/>
            </a:prstGeom>
            <a:solidFill>
              <a:srgbClr val="01A1DD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Exit</a:t>
              </a:r>
            </a:p>
          </p:txBody>
        </p:sp>
        <p:sp>
          <p:nvSpPr>
            <p:cNvPr id="56" name="Line 139"/>
            <p:cNvSpPr>
              <a:spLocks noChangeShapeType="1"/>
            </p:cNvSpPr>
            <p:nvPr/>
          </p:nvSpPr>
          <p:spPr bwMode="auto">
            <a:xfrm rot="16200000" flipH="1">
              <a:off x="5884321" y="2584401"/>
              <a:ext cx="676041" cy="557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57" name="Line 139"/>
            <p:cNvSpPr>
              <a:spLocks noChangeShapeType="1"/>
            </p:cNvSpPr>
            <p:nvPr/>
          </p:nvSpPr>
          <p:spPr bwMode="auto">
            <a:xfrm rot="16200000">
              <a:off x="6038972" y="2020702"/>
              <a:ext cx="3540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58" name="Rounded Rectangle 51"/>
            <p:cNvSpPr/>
            <p:nvPr/>
          </p:nvSpPr>
          <p:spPr>
            <a:xfrm>
              <a:off x="5915026" y="2923175"/>
              <a:ext cx="1476375" cy="274637"/>
            </a:xfrm>
            <a:prstGeom prst="roundRect">
              <a:avLst/>
            </a:prstGeom>
            <a:solidFill>
              <a:srgbClr val="01A1DD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Add Note</a:t>
              </a:r>
            </a:p>
          </p:txBody>
        </p:sp>
        <p:sp>
          <p:nvSpPr>
            <p:cNvPr id="59" name="Rounded Rectangle 23"/>
            <p:cNvSpPr/>
            <p:nvPr/>
          </p:nvSpPr>
          <p:spPr>
            <a:xfrm>
              <a:off x="4142585" y="1229291"/>
              <a:ext cx="1476375" cy="274637"/>
            </a:xfrm>
            <a:prstGeom prst="roundRect">
              <a:avLst/>
            </a:prstGeom>
            <a:solidFill>
              <a:srgbClr val="01A1DD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Erase</a:t>
              </a:r>
            </a:p>
          </p:txBody>
        </p:sp>
        <p:sp>
          <p:nvSpPr>
            <p:cNvPr id="60" name="Rounded Rectangle 24"/>
            <p:cNvSpPr/>
            <p:nvPr/>
          </p:nvSpPr>
          <p:spPr>
            <a:xfrm>
              <a:off x="5690672" y="1597681"/>
              <a:ext cx="895065" cy="274637"/>
            </a:xfrm>
            <a:prstGeom prst="roundRect">
              <a:avLst/>
            </a:prstGeom>
            <a:solidFill>
              <a:srgbClr val="01A1DD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Clip</a:t>
              </a:r>
            </a:p>
          </p:txBody>
        </p:sp>
        <p:sp>
          <p:nvSpPr>
            <p:cNvPr id="61" name="Rounded Rectangle 51"/>
            <p:cNvSpPr/>
            <p:nvPr/>
          </p:nvSpPr>
          <p:spPr>
            <a:xfrm>
              <a:off x="6353038" y="1200925"/>
              <a:ext cx="1456197" cy="267376"/>
            </a:xfrm>
            <a:prstGeom prst="roundRect">
              <a:avLst/>
            </a:prstGeom>
            <a:solidFill>
              <a:srgbClr val="01A1DD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Touch writing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5DC07-63C0-049A-4387-3F8808AA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856A-9CB8-488F-BC43-61CC3B3F984A}" type="datetime1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852C9-6F5A-35FF-6D97-78B9FD68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581902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Cortana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27567" y="1516360"/>
            <a:ext cx="6321033" cy="3188990"/>
            <a:chOff x="280770" y="1737794"/>
            <a:chExt cx="8428044" cy="425198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770" y="1737794"/>
              <a:ext cx="6362848" cy="4251986"/>
            </a:xfrm>
            <a:prstGeom prst="rect">
              <a:avLst/>
            </a:prstGeom>
          </p:spPr>
        </p:pic>
        <p:sp>
          <p:nvSpPr>
            <p:cNvPr id="14" name="AutoShape 303"/>
            <p:cNvSpPr>
              <a:spLocks/>
            </p:cNvSpPr>
            <p:nvPr/>
          </p:nvSpPr>
          <p:spPr bwMode="auto">
            <a:xfrm rot="10800000" flipH="1">
              <a:off x="6736708" y="2409273"/>
              <a:ext cx="186178" cy="320040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15" name="Line 139"/>
            <p:cNvSpPr>
              <a:spLocks noChangeShapeType="1"/>
            </p:cNvSpPr>
            <p:nvPr/>
          </p:nvSpPr>
          <p:spPr bwMode="auto">
            <a:xfrm rot="16200000" flipH="1">
              <a:off x="2480981" y="4220136"/>
              <a:ext cx="990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6" name="Rounded Rectangle 9"/>
            <p:cNvSpPr/>
            <p:nvPr/>
          </p:nvSpPr>
          <p:spPr>
            <a:xfrm>
              <a:off x="2214281" y="4715436"/>
              <a:ext cx="1476375" cy="274637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Ask Cortana</a:t>
              </a:r>
            </a:p>
          </p:txBody>
        </p:sp>
        <p:sp>
          <p:nvSpPr>
            <p:cNvPr id="17" name="Rounded Rectangle 10"/>
            <p:cNvSpPr/>
            <p:nvPr/>
          </p:nvSpPr>
          <p:spPr>
            <a:xfrm>
              <a:off x="6922886" y="3863787"/>
              <a:ext cx="1785928" cy="274637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Cortana's Results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13DF-9908-32A5-BFFB-0A40B42F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DE70-DE59-45DE-AAC0-0B1ADD49F718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28D34-F68D-F2AF-AB5D-1A7F4892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446567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30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93156"/>
              </p:ext>
            </p:extLst>
          </p:nvPr>
        </p:nvGraphicFramePr>
        <p:xfrm>
          <a:off x="1485900" y="1392424"/>
          <a:ext cx="6172200" cy="3028953"/>
        </p:xfrm>
        <a:graphic>
          <a:graphicData uri="http://schemas.openxmlformats.org/drawingml/2006/table">
            <a:tbl>
              <a:tblPr/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New window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a second instance of Edge.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New InPrivate window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an instance of Edge that won't save your browsing data.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Zoom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Make the page view smaller or larger.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Favorites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your saved favorites.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Cast media to device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Connect to a wireless display and audio devices.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Find on page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Find specific text within a page.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Read aloud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Have Edge read the contents of the current page aloud.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030296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Print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Print a website with a printer or to a PDF.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BC6E5-FA05-493E-11DF-8FB85EA2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3977-2351-44F7-9A21-3A9CB071919B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3EF3E-02DA-0049-6262-9F96386F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767542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Actions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4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83668"/>
              </p:ext>
            </p:extLst>
          </p:nvPr>
        </p:nvGraphicFramePr>
        <p:xfrm>
          <a:off x="1485900" y="1487471"/>
          <a:ext cx="6172200" cy="3147725"/>
        </p:xfrm>
        <a:graphic>
          <a:graphicData uri="http://schemas.openxmlformats.org/drawingml/2006/table">
            <a:tbl>
              <a:tblPr/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 this page to Start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 the current web page to the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Start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menu for easy access.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 this page to the taskbar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 the current web page to the taskbar for easy access.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81867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F12 Developer Tools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a window into the web page's code.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17892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with Internet Explorer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the page with the legacy browser Internet Explorer.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74785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Send feedback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Share your experience of using Cortana and Edge with Microsoft.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785169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Extensions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Personalize the browser and extend its capabilities.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53394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What's new and tips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New browser features and tips to optimize your experience.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68132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Settings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Access browser settings.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90015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A7F05-F957-6E88-D256-4E5376BD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ED21-C5A9-4940-A2AD-028270FAEF0B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9FE57-401F-96AA-D2DC-5B94A0B6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849473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554019"/>
              </p:ext>
            </p:extLst>
          </p:nvPr>
        </p:nvGraphicFramePr>
        <p:xfrm>
          <a:off x="1857375" y="1494606"/>
          <a:ext cx="5429250" cy="3402083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Setting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Choose a theme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Choose between light and dark themes.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Microsoft Edge with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Determine what will display when you open Edge.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93256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new tabs with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Determine what will display when you add a tab.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3187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Import from another browser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Import bookmarks from other browsers.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16933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Show the favorites bar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Display selected favorites in a menu bar.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Clear browsing data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Select the specific types of data you want to clear from the browser history.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Device sync settings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Sync Windows settings to other devices.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03029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View advanced settings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More advanced customization options.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F7875-3FBF-20F7-3ADD-3F5DCF0B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5D5D-A098-4D96-97B8-F0D735C5863B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08007-9961-8CDC-8D33-0AF55731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97091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 Advanced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882254"/>
              </p:ext>
            </p:extLst>
          </p:nvPr>
        </p:nvGraphicFramePr>
        <p:xfrm>
          <a:off x="1357678" y="1639736"/>
          <a:ext cx="6428643" cy="295513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Setting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Show the home button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Add a home icon to the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Navigation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bar.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Block pop-ups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 by default.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Use Adobe Flash Player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 by default.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sites in apps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 by default.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Downloads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 by default. Default location for downloaded files. 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Proxy setup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Set to automatically detect settings. 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5904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Website permissions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Manage permissions granted to specific websites.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41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Offer to save passwords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Turned on by default.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0137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Save form entries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Turned on by default. Remembers common information you enter.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9542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Send Do Not Track requests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Off by default. When on, sends a Do Not Track request to websites.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EA5C7-9643-9545-AF13-47E6CDEC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ED49-7A31-408F-81ED-9911ADA5000B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88E34-BB2C-9378-0479-283E1202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919255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 Advanced Settings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4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84202"/>
              </p:ext>
            </p:extLst>
          </p:nvPr>
        </p:nvGraphicFramePr>
        <p:xfrm>
          <a:off x="1357678" y="1385316"/>
          <a:ext cx="6428643" cy="344281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Setting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Have Cortana assist me in Microsoft Edge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 when you activate Cortana.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Search in the address bar with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Bing is the default search engine, but you can add others.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Show search and site suggestions as I type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Allows Bing to provide suggestions as you begin typing in the Address bar.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Show search history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 by default.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158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Optimize taskbar web search results for screen readers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Off by default. Opens Cortana search results in IE for screen readers.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2683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Show sites I frequently visit in Top sites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Frequently visited sites show up as thumbnails on a new blank tab.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256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Cookies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Default is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 Not Block. 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Let sites save protected media licenses 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 by default.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Use page prediction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Data sent to Microsoft to predict what pages you will likely browse to next.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Help protect me from malicious sites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 by default. Blocks malicious URLs and content downloads.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60CAF-9A8A-3448-4D7E-6C89D6EC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47AD-571B-499D-B107-26CB590A5B02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E9493-F6CD-E365-954F-2286FD1A0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539524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and Privacy in Edge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38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66800" y="1395413"/>
            <a:ext cx="5257799" cy="3371850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2pPr>
            <a:lvl3pPr marL="68262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9175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eaLnBrk="1" hangingPunct="1">
              <a:buClr>
                <a:schemeClr val="accent1"/>
              </a:buClr>
              <a:buFont typeface="Arial"/>
              <a:buChar char="•"/>
            </a:pPr>
            <a:r>
              <a:rPr lang="en-US" sz="1350" b="0" dirty="0">
                <a:latin typeface="+mj-lt"/>
              </a:rPr>
              <a:t>Edge continually learns about you.</a:t>
            </a:r>
          </a:p>
          <a:p>
            <a:pPr marL="423863" lvl="2" indent="-257175" eaLnBrk="1" hangingPunct="1">
              <a:buClr>
                <a:schemeClr val="accent1"/>
              </a:buClr>
              <a:buFont typeface="Arial"/>
              <a:buChar char="•"/>
            </a:pPr>
            <a:r>
              <a:rPr lang="en-US" dirty="0">
                <a:latin typeface="+mj-lt"/>
              </a:rPr>
              <a:t>Scans your location history, contacts, search history, calendar, and emails.</a:t>
            </a:r>
          </a:p>
          <a:p>
            <a:pPr marL="423863" lvl="2" indent="-257175" eaLnBrk="1" hangingPunct="1">
              <a:buClr>
                <a:schemeClr val="accent1"/>
              </a:buClr>
              <a:buFont typeface="Arial"/>
              <a:buChar char="•"/>
            </a:pPr>
            <a:r>
              <a:rPr lang="en-US" dirty="0">
                <a:latin typeface="+mj-lt"/>
              </a:rPr>
              <a:t>Cuts off support for known attack vectors like ActiveX.</a:t>
            </a:r>
          </a:p>
          <a:p>
            <a:pPr marL="423863" lvl="2" indent="-257175" eaLnBrk="1" hangingPunct="1">
              <a:buClr>
                <a:schemeClr val="accent1"/>
              </a:buClr>
              <a:buFont typeface="Arial"/>
              <a:buChar char="•"/>
            </a:pPr>
            <a:r>
              <a:rPr lang="en-US" dirty="0">
                <a:latin typeface="+mj-lt"/>
              </a:rPr>
              <a:t>Rendering engine based on more modern secure web standards.</a:t>
            </a:r>
          </a:p>
          <a:p>
            <a:pPr marL="423863" lvl="2" indent="-257175" eaLnBrk="1" hangingPunct="1">
              <a:buClr>
                <a:schemeClr val="accent1"/>
              </a:buClr>
              <a:buFont typeface="Arial"/>
              <a:buChar char="•"/>
            </a:pPr>
            <a:r>
              <a:rPr lang="en-US" dirty="0">
                <a:latin typeface="+mj-lt"/>
              </a:rPr>
              <a:t>SmartScreen filter to block malicious sites is on by default.</a:t>
            </a:r>
          </a:p>
        </p:txBody>
      </p:sp>
      <p:pic>
        <p:nvPicPr>
          <p:cNvPr id="13" name="Picture 2" descr="Padlock, Portable, Locks, Shackle, Security, Electron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99" y="2947597"/>
            <a:ext cx="1828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1A612-BAE8-8182-7489-0ABD8AA7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C73E-151C-4295-A77A-51E5C7844C5F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D3D43-8647-946D-97DA-24B97D8D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4289565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you use Cortana? Is the decision different for home or the office?</a:t>
            </a:r>
          </a:p>
          <a:p>
            <a:r>
              <a:rPr lang="en-US" dirty="0"/>
              <a:t>How does Edge compare to other browsers you have used?</a:t>
            </a:r>
          </a:p>
          <a:p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cs typeface="Calibri" pitchFamily="34" charset="0"/>
              </a:rPr>
              <a:t>Reflective Questions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85900" y="857250"/>
            <a:ext cx="6172200" cy="39433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9DDC"/>
              </a:buClr>
              <a:defRPr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9956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File Explorer Window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57833" y="1394436"/>
            <a:ext cx="6428336" cy="3463314"/>
            <a:chOff x="354012" y="1487436"/>
            <a:chExt cx="8571115" cy="46177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8996" y="1905000"/>
              <a:ext cx="7156131" cy="4200188"/>
            </a:xfrm>
            <a:prstGeom prst="rect">
              <a:avLst/>
            </a:prstGeom>
          </p:spPr>
        </p:pic>
        <p:sp>
          <p:nvSpPr>
            <p:cNvPr id="9" name="Line 294"/>
            <p:cNvSpPr>
              <a:spLocks noChangeShapeType="1"/>
            </p:cNvSpPr>
            <p:nvPr/>
          </p:nvSpPr>
          <p:spPr bwMode="auto">
            <a:xfrm rot="16200000" flipH="1" flipV="1">
              <a:off x="1461815" y="2222449"/>
              <a:ext cx="0" cy="614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80998" y="2377230"/>
              <a:ext cx="914401" cy="304800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Ribbon</a:t>
              </a:r>
            </a:p>
          </p:txBody>
        </p:sp>
        <p:sp>
          <p:nvSpPr>
            <p:cNvPr id="10" name="Line 294"/>
            <p:cNvSpPr>
              <a:spLocks noChangeShapeType="1"/>
            </p:cNvSpPr>
            <p:nvPr/>
          </p:nvSpPr>
          <p:spPr bwMode="auto">
            <a:xfrm rot="-5400000" flipH="1" flipV="1">
              <a:off x="1453358" y="2657566"/>
              <a:ext cx="0" cy="7508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0999" y="3337810"/>
              <a:ext cx="1371601" cy="609600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Back and Forward Buttons</a:t>
              </a:r>
            </a:p>
          </p:txBody>
        </p:sp>
        <p:sp>
          <p:nvSpPr>
            <p:cNvPr id="12" name="Line 294"/>
            <p:cNvSpPr>
              <a:spLocks noChangeShapeType="1"/>
            </p:cNvSpPr>
            <p:nvPr/>
          </p:nvSpPr>
          <p:spPr bwMode="auto">
            <a:xfrm rot="16200000" flipH="1">
              <a:off x="918856" y="318541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3" name="Line 294"/>
            <p:cNvSpPr>
              <a:spLocks noChangeShapeType="1"/>
            </p:cNvSpPr>
            <p:nvPr/>
          </p:nvSpPr>
          <p:spPr bwMode="auto">
            <a:xfrm rot="16200000" flipH="1">
              <a:off x="2356851" y="3181665"/>
              <a:ext cx="1093788" cy="9587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729117" y="4207917"/>
              <a:ext cx="1371600" cy="339725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Up to Button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119189" y="1487436"/>
              <a:ext cx="1371600" cy="304797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Address Bar</a:t>
              </a:r>
            </a:p>
          </p:txBody>
        </p:sp>
        <p:sp>
          <p:nvSpPr>
            <p:cNvPr id="16" name="Line 294"/>
            <p:cNvSpPr>
              <a:spLocks noChangeShapeType="1"/>
            </p:cNvSpPr>
            <p:nvPr/>
          </p:nvSpPr>
          <p:spPr bwMode="auto">
            <a:xfrm rot="16200000">
              <a:off x="3516774" y="1677036"/>
              <a:ext cx="1204830" cy="1435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250633" y="1487436"/>
              <a:ext cx="1371600" cy="304800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Search Bar</a:t>
              </a:r>
            </a:p>
          </p:txBody>
        </p:sp>
        <p:sp>
          <p:nvSpPr>
            <p:cNvPr id="19" name="Line 294"/>
            <p:cNvSpPr>
              <a:spLocks noChangeShapeType="1"/>
            </p:cNvSpPr>
            <p:nvPr/>
          </p:nvSpPr>
          <p:spPr bwMode="auto">
            <a:xfrm rot="-5400000" flipV="1">
              <a:off x="7389540" y="2339128"/>
              <a:ext cx="10937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0" name="Line 294"/>
            <p:cNvSpPr>
              <a:spLocks noChangeShapeType="1"/>
            </p:cNvSpPr>
            <p:nvPr/>
          </p:nvSpPr>
          <p:spPr bwMode="auto">
            <a:xfrm rot="-5400000" flipH="1" flipV="1">
              <a:off x="1266119" y="4926356"/>
              <a:ext cx="364005" cy="6409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4012" y="5257800"/>
              <a:ext cx="914401" cy="304800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Caret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3E319-CD34-F450-3396-DB142CC7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4486-A112-4ABD-BBBB-84CE29264A20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466F6-AD4C-F8DC-2287-86E84F4C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869769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852E-1F4C-B02F-3D4D-F1AFA24A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 Exercises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4DDC-2BE3-DE2D-2E39-3C1ED58C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ACTIVITY 4-1 Customizing Cortana's User Interface, Page 78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ACTIVITY 4-2 Searching with Cortana, Page 84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ACTIVITY 4-3 Using Cortana as a Personal Assistant, Page 88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ACTIVITY 4-4 Browsing the Web with Edge, Page 99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ACTIVITY 4-5 Customizing Edge, Page 105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9BB83-AE8B-3F9A-245B-06F8FC85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DEF1-58DC-409F-A2FC-08FBE031E8BA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E9CE0-C995-CFF0-FFC7-DD54A070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05FEB-1493-9BD1-F311-EDA732F2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8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Explorer Ribbon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AutoShape 302"/>
          <p:cNvSpPr>
            <a:spLocks/>
          </p:cNvSpPr>
          <p:nvPr/>
        </p:nvSpPr>
        <p:spPr bwMode="auto">
          <a:xfrm rot="5400000" flipH="1">
            <a:off x="1971679" y="1658692"/>
            <a:ext cx="200516" cy="1168400"/>
          </a:xfrm>
          <a:prstGeom prst="rightBrace">
            <a:avLst>
              <a:gd name="adj1" fmla="val 6590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1587666" y="1861919"/>
            <a:ext cx="968542" cy="260673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75" b="1" dirty="0">
                <a:solidFill>
                  <a:schemeClr val="tx1"/>
                </a:solidFill>
                <a:latin typeface="+mj-lt"/>
              </a:rPr>
              <a:t>Ribbon Tabs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7" y="2343150"/>
            <a:ext cx="6270412" cy="86162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5AA65-5F20-FCE1-45A8-FB1BB7508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320F-9741-456A-A65E-C266272AF8A6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53B7D-3FE2-2472-79F2-BC423E5F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4734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Ribbon Tabs</a:t>
            </a:r>
          </a:p>
        </p:txBody>
      </p:sp>
      <p:graphicFrame>
        <p:nvGraphicFramePr>
          <p:cNvPr id="2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391769"/>
              </p:ext>
            </p:extLst>
          </p:nvPr>
        </p:nvGraphicFramePr>
        <p:xfrm>
          <a:off x="1857375" y="769595"/>
          <a:ext cx="5429251" cy="41529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Ribbon Tab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File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Accessing command-line functionality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Changing folder and search options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Accessing Help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Exiting File Explorer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Home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Copying and pasting files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Organizing files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Creating new files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Opening files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Selecting files to work with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Share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Sharing files with apps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Sharing folder access with other users or groups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Compressing (zipping) folders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Sending files to devices such as printers, fax machines, or discs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Setting security preferences for files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8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View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Selecting which panes to display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Selecting the layout of icons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Selecting sort options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Selecting display columns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Showing or hiding items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Changing folder and search options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9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Access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56988" y="1365523"/>
            <a:ext cx="5830025" cy="2793261"/>
            <a:chOff x="858044" y="1820697"/>
            <a:chExt cx="7773367" cy="37243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1820697"/>
              <a:ext cx="6345411" cy="3724348"/>
            </a:xfrm>
            <a:prstGeom prst="rect">
              <a:avLst/>
            </a:prstGeom>
          </p:spPr>
        </p:pic>
        <p:sp>
          <p:nvSpPr>
            <p:cNvPr id="7" name="AutoShape 303"/>
            <p:cNvSpPr>
              <a:spLocks/>
            </p:cNvSpPr>
            <p:nvPr/>
          </p:nvSpPr>
          <p:spPr bwMode="auto">
            <a:xfrm flipH="1">
              <a:off x="1981200" y="3004612"/>
              <a:ext cx="201612" cy="995363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58044" y="3321714"/>
              <a:ext cx="1123156" cy="361157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Quick</a:t>
              </a:r>
              <a:r>
                <a:rPr lang="en-US" sz="975" b="1" dirty="0">
                  <a:solidFill>
                    <a:schemeClr val="tx1"/>
                  </a:solidFill>
                </a:rPr>
                <a:t> Access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00400" y="2935508"/>
              <a:ext cx="1066800" cy="228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28975" y="3999975"/>
              <a:ext cx="814651" cy="20955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97E42-A9D7-6DC4-9004-EE4E3DFD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729C-3C53-47A4-9CE5-A2E952D83338}" type="datetime1">
              <a:rPr lang="en-US" smtClean="0"/>
              <a:t>2/2/2023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0FCC9AE-79B3-46C2-AAEB-D2114DF8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72881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itchFamily="34" charset="0"/>
              </a:rPr>
              <a:t>File Share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24853" y="1513126"/>
            <a:ext cx="5494295" cy="3420824"/>
            <a:chOff x="909137" y="1456873"/>
            <a:chExt cx="7325726" cy="45610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4862" y="1529780"/>
              <a:ext cx="6134100" cy="3971925"/>
            </a:xfrm>
            <a:prstGeom prst="rect">
              <a:avLst/>
            </a:prstGeom>
          </p:spPr>
        </p:pic>
        <p:sp>
          <p:nvSpPr>
            <p:cNvPr id="5" name="AutoShape 302"/>
            <p:cNvSpPr>
              <a:spLocks/>
            </p:cNvSpPr>
            <p:nvPr/>
          </p:nvSpPr>
          <p:spPr bwMode="auto">
            <a:xfrm>
              <a:off x="7618841" y="2760174"/>
              <a:ext cx="177164" cy="2366468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09137" y="1456873"/>
              <a:ext cx="7325726" cy="4561098"/>
              <a:chOff x="394079" y="1456873"/>
              <a:chExt cx="7325726" cy="4561098"/>
            </a:xfrm>
          </p:grpSpPr>
          <p:sp>
            <p:nvSpPr>
              <p:cNvPr id="15" name="AutoShape 302"/>
              <p:cNvSpPr>
                <a:spLocks/>
              </p:cNvSpPr>
              <p:nvPr/>
            </p:nvSpPr>
            <p:spPr bwMode="auto">
              <a:xfrm>
                <a:off x="7542641" y="2766065"/>
                <a:ext cx="177164" cy="2366468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1594658" y="1905000"/>
                <a:ext cx="337237" cy="458729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Arial" charset="0"/>
                </a:endParaRPr>
              </a:p>
            </p:txBody>
          </p:sp>
          <p:sp>
            <p:nvSpPr>
              <p:cNvPr id="17" name="Rounded Rectangle 7"/>
              <p:cNvSpPr/>
              <p:nvPr/>
            </p:nvSpPr>
            <p:spPr>
              <a:xfrm>
                <a:off x="3875019" y="5511230"/>
                <a:ext cx="1660972" cy="506741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Apps with the Share Contract</a:t>
                </a:r>
              </a:p>
            </p:txBody>
          </p:sp>
          <p:sp>
            <p:nvSpPr>
              <p:cNvPr id="18" name="Line 139"/>
              <p:cNvSpPr>
                <a:spLocks noChangeShapeType="1"/>
              </p:cNvSpPr>
              <p:nvPr/>
            </p:nvSpPr>
            <p:spPr bwMode="auto">
              <a:xfrm rot="16200000" flipV="1">
                <a:off x="1252552" y="1643047"/>
                <a:ext cx="228600" cy="4477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20" name="Rounded Rectangle 9"/>
              <p:cNvSpPr/>
              <p:nvPr/>
            </p:nvSpPr>
            <p:spPr>
              <a:xfrm>
                <a:off x="394079" y="1456873"/>
                <a:ext cx="1497839" cy="279374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Share Icon</a:t>
                </a:r>
              </a:p>
            </p:txBody>
          </p:sp>
          <p:sp>
            <p:nvSpPr>
              <p:cNvPr id="21" name="AutoShape 303"/>
              <p:cNvSpPr>
                <a:spLocks/>
              </p:cNvSpPr>
              <p:nvPr/>
            </p:nvSpPr>
            <p:spPr bwMode="auto">
              <a:xfrm rot="16200000" flipH="1">
                <a:off x="4483274" y="4023712"/>
                <a:ext cx="281331" cy="2693705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FF67A-65CC-F5D6-AF6B-EFEA16D2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8A10-3390-414B-9B18-1CD4B499EB72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CCF3F-7343-AB1A-828E-1DD9FA2D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421237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48000" y="528066"/>
            <a:ext cx="4943684" cy="4151247"/>
            <a:chOff x="819305" y="617396"/>
            <a:chExt cx="6591579" cy="55349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620" y="3460450"/>
              <a:ext cx="1584892" cy="1147433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819305" y="3962400"/>
              <a:ext cx="2491382" cy="2189992"/>
              <a:chOff x="819305" y="3962400"/>
              <a:chExt cx="2491382" cy="218999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305" y="3962400"/>
                <a:ext cx="2491382" cy="2189992"/>
              </a:xfrm>
              <a:prstGeom prst="rect">
                <a:avLst/>
              </a:prstGeom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271543" y="4114800"/>
                <a:ext cx="582524" cy="758955"/>
                <a:chOff x="1271543" y="4114800"/>
                <a:chExt cx="582524" cy="758955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543" y="4114800"/>
                  <a:ext cx="582524" cy="758955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1295400" y="4191000"/>
                  <a:ext cx="4783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75" dirty="0">
                      <a:latin typeface="+mj-lt"/>
                    </a:rPr>
                    <a:t>File 1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109743" y="4617574"/>
                <a:ext cx="748707" cy="656290"/>
                <a:chOff x="2109743" y="4617574"/>
                <a:chExt cx="748707" cy="65629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9743" y="4617574"/>
                  <a:ext cx="748707" cy="585682"/>
                </a:xfrm>
                <a:prstGeom prst="rect">
                  <a:avLst/>
                </a:prstGeom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2167367" y="4873755"/>
                  <a:ext cx="633458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75" dirty="0"/>
                    <a:t>Folder A</a:t>
                  </a: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744534" y="617396"/>
              <a:ext cx="3689020" cy="3689020"/>
              <a:chOff x="5292962" y="506413"/>
              <a:chExt cx="3689020" cy="368902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2962" y="506413"/>
                <a:ext cx="3689020" cy="3689020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6595986" y="1752600"/>
                <a:ext cx="582524" cy="758955"/>
                <a:chOff x="1271543" y="4114800"/>
                <a:chExt cx="582524" cy="758955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543" y="4114800"/>
                  <a:ext cx="582524" cy="758955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1295400" y="4191000"/>
                  <a:ext cx="4783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75" dirty="0">
                      <a:latin typeface="+mj-lt"/>
                    </a:rPr>
                    <a:t>File 1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7434186" y="2255374"/>
                <a:ext cx="748707" cy="585682"/>
                <a:chOff x="2109743" y="4617574"/>
                <a:chExt cx="748707" cy="585682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9743" y="4617574"/>
                  <a:ext cx="748707" cy="585682"/>
                </a:xfrm>
                <a:prstGeom prst="rect">
                  <a:avLst/>
                </a:prstGeom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2167367" y="4873755"/>
                  <a:ext cx="63345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75" dirty="0">
                      <a:latin typeface="+mj-lt"/>
                    </a:rPr>
                    <a:t>Folder A</a:t>
                  </a: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5867400" y="3982566"/>
              <a:ext cx="1543484" cy="2031870"/>
              <a:chOff x="6317920" y="3973236"/>
              <a:chExt cx="1543484" cy="203187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7920" y="3973236"/>
                <a:ext cx="1543484" cy="2031870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6507138" y="4191000"/>
                <a:ext cx="582524" cy="758955"/>
                <a:chOff x="1271543" y="4114800"/>
                <a:chExt cx="582524" cy="758955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543" y="4114800"/>
                  <a:ext cx="582524" cy="758955"/>
                </a:xfrm>
                <a:prstGeom prst="rect">
                  <a:avLst/>
                </a:prstGeom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1295400" y="4191000"/>
                  <a:ext cx="4783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75" dirty="0">
                      <a:latin typeface="+mj-lt"/>
                    </a:rPr>
                    <a:t>File 1</a:t>
                  </a: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6936084" y="5084014"/>
                <a:ext cx="748707" cy="585682"/>
                <a:chOff x="2109743" y="4617574"/>
                <a:chExt cx="748707" cy="585682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9743" y="4617574"/>
                  <a:ext cx="748707" cy="585682"/>
                </a:xfrm>
                <a:prstGeom prst="rect">
                  <a:avLst/>
                </a:prstGeom>
              </p:spPr>
            </p:pic>
            <p:sp>
              <p:nvSpPr>
                <p:cNvPr id="36" name="TextBox 35"/>
                <p:cNvSpPr txBox="1"/>
                <p:nvPr/>
              </p:nvSpPr>
              <p:spPr>
                <a:xfrm>
                  <a:off x="2167367" y="4873755"/>
                  <a:ext cx="63345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75" dirty="0">
                      <a:latin typeface="+mj-lt"/>
                    </a:rPr>
                    <a:t>Folder A</a:t>
                  </a:r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4140095" y="1118528"/>
              <a:ext cx="89789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latin typeface="+mj-lt"/>
                </a:rPr>
                <a:t>Cloud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90600" y="3569771"/>
              <a:ext cx="220723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latin typeface="+mj-lt"/>
                </a:rPr>
                <a:t>Personal Computer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79665" y="3593068"/>
              <a:ext cx="131895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latin typeface="+mj-lt"/>
                </a:rPr>
                <a:t>Tablet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Cloud Computing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9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6B05EE0-0CDF-A5C4-3AD2-169F9CA1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B13B-914D-42F4-8B28-C6301289489D}" type="datetime1">
              <a:rPr lang="en-US" smtClean="0"/>
              <a:t>2/2/2023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0D1CC66-AA38-77C2-274F-E580022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2018-2023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901856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D69377-597A-4789-A5E1-44053C13E378}" vid="{B76F6B00-CD17-4E68-8987-364BAF9C9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493</TotalTime>
  <Words>1795</Words>
  <Application>Microsoft Office PowerPoint</Application>
  <PresentationFormat>On-screen Show (16:9)</PresentationFormat>
  <Paragraphs>437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Constantia</vt:lpstr>
      <vt:lpstr>Wingdings 2</vt:lpstr>
      <vt:lpstr>ProfBurnett</vt:lpstr>
      <vt:lpstr>ITI 499 - Mastering Windows Fundamentals</vt:lpstr>
      <vt:lpstr>Part III - Working with Files and Folders</vt:lpstr>
      <vt:lpstr>File Explorer</vt:lpstr>
      <vt:lpstr>File Explorer Window</vt:lpstr>
      <vt:lpstr>File Explorer Ribbon</vt:lpstr>
      <vt:lpstr>Ribbon Tabs</vt:lpstr>
      <vt:lpstr>Quick Access</vt:lpstr>
      <vt:lpstr>File Share</vt:lpstr>
      <vt:lpstr>Cloud Computing</vt:lpstr>
      <vt:lpstr>OneDrive</vt:lpstr>
      <vt:lpstr>OneDrive Sharing</vt:lpstr>
      <vt:lpstr>File Sync</vt:lpstr>
      <vt:lpstr>Reflective Questions</vt:lpstr>
      <vt:lpstr>Class Exercises</vt:lpstr>
      <vt:lpstr>Part IV - Using Cortana and Edge  </vt:lpstr>
      <vt:lpstr>Cortana</vt:lpstr>
      <vt:lpstr>Natural Language Interaction with Cortana</vt:lpstr>
      <vt:lpstr>Cortana Home Screen</vt:lpstr>
      <vt:lpstr>Cortana Notebook</vt:lpstr>
      <vt:lpstr>Cortana Settings</vt:lpstr>
      <vt:lpstr>Reminders</vt:lpstr>
      <vt:lpstr>Search</vt:lpstr>
      <vt:lpstr>General Cortana Commands</vt:lpstr>
      <vt:lpstr>Web Browser</vt:lpstr>
      <vt:lpstr>Edge</vt:lpstr>
      <vt:lpstr>Search in the Address Bar</vt:lpstr>
      <vt:lpstr>Edge Navigation Bar</vt:lpstr>
      <vt:lpstr>Reading View</vt:lpstr>
      <vt:lpstr>Reading List</vt:lpstr>
      <vt:lpstr>Edge Books</vt:lpstr>
      <vt:lpstr>Web Note Tools</vt:lpstr>
      <vt:lpstr>Ask Cortana</vt:lpstr>
      <vt:lpstr>More Actions</vt:lpstr>
      <vt:lpstr>More Actions (Cont.)</vt:lpstr>
      <vt:lpstr>Edge Settings</vt:lpstr>
      <vt:lpstr>Edge Advanced Settings</vt:lpstr>
      <vt:lpstr>Edge Advanced Settings (Cont.)</vt:lpstr>
      <vt:lpstr>Security and Privacy in Edge</vt:lpstr>
      <vt:lpstr>Reflective Questions</vt:lpstr>
      <vt:lpstr>Class Exercises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 868 - Creating Your Personal and Small Business Web Sites</dc:title>
  <dc:creator>Prof Burnett</dc:creator>
  <cp:lastModifiedBy>Carl Burnett</cp:lastModifiedBy>
  <cp:revision>29</cp:revision>
  <cp:lastPrinted>2019-10-26T11:44:43Z</cp:lastPrinted>
  <dcterms:created xsi:type="dcterms:W3CDTF">2018-01-05T15:23:34Z</dcterms:created>
  <dcterms:modified xsi:type="dcterms:W3CDTF">2023-02-02T11:07:54Z</dcterms:modified>
</cp:coreProperties>
</file>