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95" r:id="rId4"/>
    <p:sldId id="339" r:id="rId5"/>
    <p:sldId id="340" r:id="rId6"/>
    <p:sldId id="345" r:id="rId7"/>
    <p:sldId id="346" r:id="rId8"/>
    <p:sldId id="341" r:id="rId9"/>
    <p:sldId id="342" r:id="rId10"/>
    <p:sldId id="350" r:id="rId11"/>
    <p:sldId id="351" r:id="rId12"/>
    <p:sldId id="352" r:id="rId13"/>
    <p:sldId id="353" r:id="rId14"/>
    <p:sldId id="356" r:id="rId15"/>
    <p:sldId id="347" r:id="rId16"/>
    <p:sldId id="355" r:id="rId17"/>
    <p:sldId id="343" r:id="rId18"/>
    <p:sldId id="348" r:id="rId19"/>
    <p:sldId id="349" r:id="rId20"/>
    <p:sldId id="360" r:id="rId21"/>
    <p:sldId id="344" r:id="rId22"/>
    <p:sldId id="361" r:id="rId23"/>
    <p:sldId id="362" r:id="rId24"/>
    <p:sldId id="363" r:id="rId25"/>
    <p:sldId id="364" r:id="rId26"/>
    <p:sldId id="366" r:id="rId27"/>
    <p:sldId id="367" r:id="rId28"/>
    <p:sldId id="354" r:id="rId29"/>
    <p:sldId id="368" r:id="rId30"/>
    <p:sldId id="369" r:id="rId31"/>
    <p:sldId id="370" r:id="rId32"/>
    <p:sldId id="371" r:id="rId33"/>
    <p:sldId id="372" r:id="rId34"/>
    <p:sldId id="373" r:id="rId35"/>
    <p:sldId id="375" r:id="rId36"/>
    <p:sldId id="376" r:id="rId37"/>
    <p:sldId id="377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8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E20F2-5943-4543-A605-8B0E470F3A20}" type="slidenum">
              <a:rPr lang="en-US" smtClean="0"/>
              <a:pPr eaLnBrk="1" hangingPunct="1"/>
              <a:t>3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3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04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09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70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29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20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74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44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40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24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16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5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E20F2-5943-4543-A605-8B0E470F3A20}" type="slidenum">
              <a:rPr lang="en-US" smtClean="0"/>
              <a:pPr eaLnBrk="1" hangingPunct="1"/>
              <a:t>20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0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1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6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4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68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6F97F-6DEC-4BE2-B5AC-A711940D924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5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14C13-8E91-401E-A532-BA2C26726314}" type="datetime1">
              <a:rPr lang="en-US" smtClean="0"/>
              <a:t>3/30/2023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2007 - 2019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6713-525E-45FC-8302-9C25F0907962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7D68-1418-4A1B-9DD0-DA98DCD53FF1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/Lesson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course outline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5666"/>
            <a:ext cx="9144000" cy="67208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1925" y="976530"/>
            <a:ext cx="8460150" cy="3098514"/>
          </a:xfrm>
          <a:prstGeom prst="rect">
            <a:avLst/>
          </a:prstGeo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350" baseline="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200" baseline="0"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1050"/>
            </a:lvl3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57175" marR="0" lvl="1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57175" marR="0" lvl="2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1925" y="75202"/>
            <a:ext cx="7883768" cy="633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Course/Lesson outline</a:t>
            </a:r>
          </a:p>
        </p:txBody>
      </p:sp>
    </p:spTree>
    <p:extLst>
      <p:ext uri="{BB962C8B-B14F-4D97-AF65-F5344CB8AC3E}">
        <p14:creationId xmlns:p14="http://schemas.microsoft.com/office/powerpoint/2010/main" val="143851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A28F-9A6B-476C-ACB9-885DAF4D5A10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1812-4284-4E43-9CF2-51F66B9DF21E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8F81-7A9C-49A5-A7B3-985E11D9D2F6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9891-2CF0-47BA-A99F-54D4A989ABF9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471F-C1D9-427C-8F6A-9FC67DDB7C14}" type="datetime1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1D92-7A0E-4410-B484-3523FA086AAF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2882-19AC-41D1-B81F-483085D7C417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7C3-6A62-45D8-8EE8-A8EE0C17E8AE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2007 - 2019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0B5E8-FD41-46B0-BC27-5083FAEF094A}" type="datetime1">
              <a:rPr lang="en-US" smtClean="0"/>
              <a:t>3/30/2023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2007 - 2019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22" y="798048"/>
            <a:ext cx="8250577" cy="1219200"/>
          </a:xfrm>
        </p:spPr>
        <p:txBody>
          <a:bodyPr anchor="ctr"/>
          <a:lstStyle/>
          <a:p>
            <a:r>
              <a:rPr lang="en-US" sz="6000" dirty="0"/>
              <a:t>ITI 494 Microsoft Word and Excel Foundations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329" y="2400301"/>
            <a:ext cx="8229599" cy="706902"/>
          </a:xfrm>
        </p:spPr>
        <p:txBody>
          <a:bodyPr>
            <a:noAutofit/>
          </a:bodyPr>
          <a:lstStyle/>
          <a:p>
            <a:r>
              <a:rPr lang="en-US" sz="2400"/>
              <a:t>Session VI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3479F0-3058-448E-A91E-D29EF81E75C3}"/>
              </a:ext>
            </a:extLst>
          </p:cNvPr>
          <p:cNvSpPr txBox="1">
            <a:spLocks noChangeArrowheads="1"/>
          </p:cNvSpPr>
          <p:nvPr/>
        </p:nvSpPr>
        <p:spPr>
          <a:xfrm>
            <a:off x="567578" y="3486150"/>
            <a:ext cx="8195422" cy="914400"/>
          </a:xfrm>
          <a:prstGeom prst="rect">
            <a:avLst/>
          </a:prstGeom>
        </p:spPr>
        <p:txBody>
          <a:bodyPr vert="horz" lIns="0" rIns="18288" anchor="b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en-US" sz="3600" dirty="0"/>
            </a:br>
            <a:r>
              <a:rPr lang="en-US" sz="2000" dirty="0">
                <a:hlinkClick r:id="rId3"/>
              </a:rPr>
              <a:t>www.profburnett.com</a:t>
            </a: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</a:rPr>
              <a:t>Master a Skill </a:t>
            </a:r>
            <a:r>
              <a:rPr lang="en-US" sz="2000" i="1" dirty="0"/>
              <a:t>/ </a:t>
            </a:r>
            <a:r>
              <a:rPr lang="en-US" sz="2000" i="1" dirty="0">
                <a:solidFill>
                  <a:srgbClr val="FFFF00"/>
                </a:solidFill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Print Area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15D2-B6B6-405A-9655-664CA8AC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426B9B-B921-4048-B939-D1238F2E618C}"/>
              </a:ext>
            </a:extLst>
          </p:cNvPr>
          <p:cNvGrpSpPr/>
          <p:nvPr/>
        </p:nvGrpSpPr>
        <p:grpSpPr>
          <a:xfrm>
            <a:off x="2222000" y="1504950"/>
            <a:ext cx="4700000" cy="3005360"/>
            <a:chOff x="1438667" y="1752600"/>
            <a:chExt cx="6266667" cy="40071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667" y="1752600"/>
              <a:ext cx="6266667" cy="3619048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6" name="Line 330"/>
            <p:cNvSpPr>
              <a:spLocks noChangeShapeType="1"/>
            </p:cNvSpPr>
            <p:nvPr/>
          </p:nvSpPr>
          <p:spPr bwMode="auto">
            <a:xfrm rot="10800000" flipH="1" flipV="1">
              <a:off x="2979825" y="4762074"/>
              <a:ext cx="1" cy="8715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17811" y="5485109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Print area border</a:t>
              </a:r>
            </a:p>
          </p:txBody>
        </p:sp>
        <p:sp>
          <p:nvSpPr>
            <p:cNvPr id="8" name="Line 330">
              <a:extLst>
                <a:ext uri="{FF2B5EF4-FFF2-40B4-BE49-F238E27FC236}">
                  <a16:creationId xmlns:a16="http://schemas.microsoft.com/office/drawing/2014/main" id="{2DC67526-E113-4909-A083-AFF316F738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979825" y="2573516"/>
              <a:ext cx="1" cy="8715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90E41E22-C364-4065-ABD6-280303187D62}"/>
                </a:ext>
              </a:extLst>
            </p:cNvPr>
            <p:cNvSpPr/>
            <p:nvPr/>
          </p:nvSpPr>
          <p:spPr>
            <a:xfrm>
              <a:off x="2121822" y="2436197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Print area border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50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Print Titles Command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0C52C-4BCB-440A-8A1B-9C9D6C61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87D42F-EFD9-49EB-B92A-B7E78CEA83E2}"/>
              </a:ext>
            </a:extLst>
          </p:cNvPr>
          <p:cNvGrpSpPr/>
          <p:nvPr/>
        </p:nvGrpSpPr>
        <p:grpSpPr>
          <a:xfrm>
            <a:off x="1752600" y="1379719"/>
            <a:ext cx="4917972" cy="3235715"/>
            <a:chOff x="812938" y="1517979"/>
            <a:chExt cx="6557296" cy="43142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0400" y="1517979"/>
              <a:ext cx="4169834" cy="431428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10CAC16-AE3F-4A8B-A125-88F4AE247103}"/>
                </a:ext>
              </a:extLst>
            </p:cNvPr>
            <p:cNvSpPr/>
            <p:nvPr/>
          </p:nvSpPr>
          <p:spPr>
            <a:xfrm>
              <a:off x="3304117" y="2380243"/>
              <a:ext cx="4023360" cy="6858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825" b="1" kern="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7" name="Line 330">
              <a:extLst>
                <a:ext uri="{FF2B5EF4-FFF2-40B4-BE49-F238E27FC236}">
                  <a16:creationId xmlns:a16="http://schemas.microsoft.com/office/drawing/2014/main" id="{5D4775AA-D6F3-4E4E-B2B8-44ADA16372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822511" y="2303421"/>
              <a:ext cx="1" cy="8715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7002E9E7-C176-4C50-A3D4-E1AB0C8C09D0}"/>
                </a:ext>
              </a:extLst>
            </p:cNvPr>
            <p:cNvSpPr/>
            <p:nvPr/>
          </p:nvSpPr>
          <p:spPr>
            <a:xfrm>
              <a:off x="812938" y="2556303"/>
              <a:ext cx="2105025" cy="36576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Select rows or columns to print on every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11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Breaks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00572" y="1543050"/>
            <a:ext cx="3542857" cy="2592900"/>
            <a:chOff x="2180925" y="2133600"/>
            <a:chExt cx="4723809" cy="3457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25" y="2590800"/>
              <a:ext cx="4723809" cy="3000000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9" name="Line 329"/>
            <p:cNvSpPr>
              <a:spLocks noChangeShapeType="1"/>
            </p:cNvSpPr>
            <p:nvPr/>
          </p:nvSpPr>
          <p:spPr bwMode="auto">
            <a:xfrm flipH="1" flipV="1">
              <a:off x="5605386" y="2417762"/>
              <a:ext cx="0" cy="635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0" name="Line 330"/>
            <p:cNvSpPr>
              <a:spLocks noChangeShapeType="1"/>
            </p:cNvSpPr>
            <p:nvPr/>
          </p:nvSpPr>
          <p:spPr bwMode="auto">
            <a:xfrm rot="5400000" flipH="1" flipV="1">
              <a:off x="5224386" y="2662928"/>
              <a:ext cx="1" cy="761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743373" y="2133600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Default page break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9678F-90A2-4007-9394-CDA7E356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0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Workbook Views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77" y="1885950"/>
            <a:ext cx="2866446" cy="1600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64039-A7DE-4F59-B437-9243F548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1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5958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Break Preview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48" y="1287354"/>
            <a:ext cx="6258104" cy="37173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639EC-DDEE-428B-9349-E138B758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3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6330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Headers and Footers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71706" y="1231204"/>
            <a:ext cx="5400587" cy="3752871"/>
            <a:chOff x="807347" y="1223048"/>
            <a:chExt cx="7200782" cy="50038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078" y="1453813"/>
              <a:ext cx="5694051" cy="4404981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5" name="Line 326"/>
            <p:cNvSpPr>
              <a:spLocks noChangeShapeType="1"/>
            </p:cNvSpPr>
            <p:nvPr/>
          </p:nvSpPr>
          <p:spPr bwMode="auto">
            <a:xfrm rot="5400000" flipH="1" flipV="1">
              <a:off x="4778429" y="-1391725"/>
              <a:ext cx="0" cy="5504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6" name="Line 327"/>
            <p:cNvSpPr>
              <a:spLocks noChangeShapeType="1"/>
            </p:cNvSpPr>
            <p:nvPr/>
          </p:nvSpPr>
          <p:spPr bwMode="auto">
            <a:xfrm flipV="1">
              <a:off x="5161104" y="1361336"/>
              <a:ext cx="0" cy="2039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07347" y="1223048"/>
              <a:ext cx="120946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Headers</a:t>
              </a:r>
            </a:p>
          </p:txBody>
        </p:sp>
        <p:sp>
          <p:nvSpPr>
            <p:cNvPr id="10" name="Line 327"/>
            <p:cNvSpPr>
              <a:spLocks noChangeShapeType="1"/>
            </p:cNvSpPr>
            <p:nvPr/>
          </p:nvSpPr>
          <p:spPr bwMode="auto">
            <a:xfrm flipV="1">
              <a:off x="7520997" y="1361336"/>
              <a:ext cx="0" cy="2047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57239" y="5952239"/>
              <a:ext cx="120946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Footer</a:t>
              </a:r>
            </a:p>
          </p:txBody>
        </p:sp>
        <p:sp>
          <p:nvSpPr>
            <p:cNvPr id="20" name="Line 327"/>
            <p:cNvSpPr>
              <a:spLocks noChangeShapeType="1"/>
            </p:cNvSpPr>
            <p:nvPr/>
          </p:nvSpPr>
          <p:spPr bwMode="auto">
            <a:xfrm flipV="1">
              <a:off x="3027504" y="1362130"/>
              <a:ext cx="0" cy="2039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1" name="Line 327"/>
            <p:cNvSpPr>
              <a:spLocks noChangeShapeType="1"/>
            </p:cNvSpPr>
            <p:nvPr/>
          </p:nvSpPr>
          <p:spPr bwMode="auto">
            <a:xfrm>
              <a:off x="5161972" y="5702623"/>
              <a:ext cx="0" cy="2477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D596BC-E0DA-4709-9AC7-B9F4B55F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9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0"/>
            <a:ext cx="8305800" cy="85725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Layout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88" y="1264292"/>
            <a:ext cx="6311825" cy="31142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41483-4C9D-45E0-A444-8E98BC88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36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 Tabs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48DC9-FFF4-450C-8B93-DE7A94D9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482A79-CF5F-40DC-AFC0-6AE44A6D5C95}"/>
              </a:ext>
            </a:extLst>
          </p:cNvPr>
          <p:cNvGrpSpPr/>
          <p:nvPr/>
        </p:nvGrpSpPr>
        <p:grpSpPr>
          <a:xfrm>
            <a:off x="1399444" y="1888792"/>
            <a:ext cx="6344381" cy="1694760"/>
            <a:chOff x="341925" y="2518389"/>
            <a:chExt cx="8459175" cy="22596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5D8ACDE-A494-4D3E-A846-84058FD0884E}"/>
                </a:ext>
              </a:extLst>
            </p:cNvPr>
            <p:cNvGrpSpPr/>
            <p:nvPr/>
          </p:nvGrpSpPr>
          <p:grpSpPr>
            <a:xfrm>
              <a:off x="342900" y="2518389"/>
              <a:ext cx="8458200" cy="972135"/>
              <a:chOff x="342900" y="2518389"/>
              <a:chExt cx="8458200" cy="97213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2900" y="2518389"/>
                <a:ext cx="8458200" cy="972135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B34430-641A-4141-8F43-581367118FA7}"/>
                  </a:ext>
                </a:extLst>
              </p:cNvPr>
              <p:cNvSpPr/>
              <p:nvPr/>
            </p:nvSpPr>
            <p:spPr>
              <a:xfrm>
                <a:off x="3814008" y="2518389"/>
                <a:ext cx="533400" cy="41148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/>
                <a:endParaRPr lang="en-US" sz="825" b="1" kern="0" dirty="0">
                  <a:solidFill>
                    <a:srgbClr val="FF0000"/>
                  </a:solidFill>
                  <a:latin typeface="Arial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068DE8-1FB2-42FD-B130-EA3BAD9F572F}"/>
                </a:ext>
              </a:extLst>
            </p:cNvPr>
            <p:cNvGrpSpPr/>
            <p:nvPr/>
          </p:nvGrpSpPr>
          <p:grpSpPr>
            <a:xfrm>
              <a:off x="341925" y="3810000"/>
              <a:ext cx="8458200" cy="968069"/>
              <a:chOff x="341925" y="3810000"/>
              <a:chExt cx="8458200" cy="96806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925" y="3810000"/>
                <a:ext cx="8458200" cy="96806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F0E84FC-BF22-4C96-BD43-96E4CAFF474A}"/>
                  </a:ext>
                </a:extLst>
              </p:cNvPr>
              <p:cNvSpPr/>
              <p:nvPr/>
            </p:nvSpPr>
            <p:spPr>
              <a:xfrm>
                <a:off x="3809025" y="3810000"/>
                <a:ext cx="822960" cy="41148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/>
                <a:endParaRPr lang="en-US" sz="825" b="1" kern="0" dirty="0">
                  <a:solidFill>
                    <a:srgbClr val="FF0000"/>
                  </a:solidFill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6703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66750"/>
            <a:ext cx="830580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Header &amp; Footer Tools Contextual Tab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52" y="2286001"/>
            <a:ext cx="6038698" cy="10171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BFB51-0368-4ED9-974D-87C93106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Header and Footer Dialog Boxes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29" y="1600200"/>
            <a:ext cx="4707143" cy="250714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64394-1FE0-49BA-8C47-C5CB6F42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6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5: Printing Workbooks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Lesson 6: Managing Workbooks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D61D-DD0A-4680-B591-45EE2BFC4074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2007 - 2019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 Worksheets</a:t>
            </a:r>
          </a:p>
          <a:p>
            <a:r>
              <a:rPr lang="en-US" dirty="0"/>
              <a:t>Manage Workbook and Worksheet Views</a:t>
            </a:r>
          </a:p>
          <a:p>
            <a:r>
              <a:rPr lang="en-US" dirty="0"/>
              <a:t>Manage Workbook Properties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25" y="358822"/>
            <a:ext cx="7883768" cy="633458"/>
          </a:xfrm>
        </p:spPr>
        <p:txBody>
          <a:bodyPr/>
          <a:lstStyle/>
          <a:p>
            <a:r>
              <a:rPr lang="en-US" dirty="0"/>
              <a:t>Managing Workbooks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DF96-2114-41AF-9C03-6D757532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of Inserting and Deleting Worksheets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EE6CE-43E4-45D8-AC8A-7709E369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3DA2E7-6263-4FBC-A860-51063E96574A}"/>
              </a:ext>
            </a:extLst>
          </p:cNvPr>
          <p:cNvGrpSpPr/>
          <p:nvPr/>
        </p:nvGrpSpPr>
        <p:grpSpPr>
          <a:xfrm>
            <a:off x="2867365" y="1771650"/>
            <a:ext cx="3451996" cy="2085714"/>
            <a:chOff x="2299153" y="2362200"/>
            <a:chExt cx="4602661" cy="27809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153" y="2362200"/>
              <a:ext cx="2438095" cy="2780952"/>
            </a:xfrm>
            <a:prstGeom prst="rect">
              <a:avLst/>
            </a:prstGeom>
            <a:gradFill flip="none" rotWithShape="0">
              <a:gsLst>
                <a:gs pos="0">
                  <a:srgbClr val="FFFFFF">
                    <a:lumMod val="92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5" name="Line 329"/>
            <p:cNvSpPr>
              <a:spLocks noChangeShapeType="1"/>
            </p:cNvSpPr>
            <p:nvPr/>
          </p:nvSpPr>
          <p:spPr bwMode="auto">
            <a:xfrm rot="16200000" flipH="1" flipV="1">
              <a:off x="4651322" y="3784502"/>
              <a:ext cx="0" cy="13469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6" name="Line 330"/>
            <p:cNvSpPr>
              <a:spLocks noChangeShapeType="1"/>
            </p:cNvSpPr>
            <p:nvPr/>
          </p:nvSpPr>
          <p:spPr bwMode="auto">
            <a:xfrm flipH="1" flipV="1">
              <a:off x="3975202" y="4453109"/>
              <a:ext cx="0" cy="2285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096559" y="4315949"/>
              <a:ext cx="1724025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New sheet button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93049" y="3322320"/>
              <a:ext cx="3008765" cy="45720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The worksheet context menu opens when you right-click worksheet tabs.</a:t>
              </a:r>
            </a:p>
          </p:txBody>
        </p:sp>
        <p:sp>
          <p:nvSpPr>
            <p:cNvPr id="13" name="AutoShape 302">
              <a:extLst>
                <a:ext uri="{FF2B5EF4-FFF2-40B4-BE49-F238E27FC236}">
                  <a16:creationId xmlns:a16="http://schemas.microsoft.com/office/drawing/2014/main" id="{0BC451BC-9276-41FD-9619-CEC91BCC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424" y="2362200"/>
              <a:ext cx="174625" cy="237744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53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 Formatting Options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72" y="2571750"/>
            <a:ext cx="2542857" cy="51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E701D-84F4-4C04-9017-10C300AB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897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9164" y="2514600"/>
            <a:ext cx="3245674" cy="829045"/>
            <a:chOff x="2408218" y="3352800"/>
            <a:chExt cx="4327565" cy="11053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354" y="3696288"/>
              <a:ext cx="3371429" cy="761905"/>
            </a:xfrm>
            <a:prstGeom prst="rect">
              <a:avLst/>
            </a:prstGeom>
            <a:gradFill flip="none" rotWithShape="0">
              <a:gsLst>
                <a:gs pos="0">
                  <a:srgbClr val="FFFFFF">
                    <a:lumMod val="92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8" name="Line 326"/>
            <p:cNvSpPr>
              <a:spLocks noChangeShapeType="1"/>
            </p:cNvSpPr>
            <p:nvPr/>
          </p:nvSpPr>
          <p:spPr bwMode="auto">
            <a:xfrm rot="5400000" flipV="1">
              <a:off x="4366431" y="3219425"/>
              <a:ext cx="0" cy="641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9" name="Line 327"/>
            <p:cNvSpPr>
              <a:spLocks noChangeShapeType="1"/>
            </p:cNvSpPr>
            <p:nvPr/>
          </p:nvSpPr>
          <p:spPr bwMode="auto">
            <a:xfrm flipV="1">
              <a:off x="4687893" y="3532969"/>
              <a:ext cx="0" cy="5645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08218" y="3352800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Location marker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 to Reposition Worksheets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67C09-9B06-4E1D-8327-B28ECB2E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507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85900" y="151210"/>
            <a:ext cx="51399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bg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bg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bg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i="1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en-US" sz="1800" b="1" i="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Move or Copy Dialog 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72" y="1828801"/>
            <a:ext cx="2042857" cy="2000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7135B-AA3B-46F9-A347-D28E86A7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Hide and Unhide Worksheet Options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14" y="1568471"/>
            <a:ext cx="2978572" cy="3335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4611-5E47-4A8B-9514-405DFF13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032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Views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57" y="1921750"/>
            <a:ext cx="2464286" cy="130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69560-F76E-4250-B09C-B74520EF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453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Add View Dialog Box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72" y="2228851"/>
            <a:ext cx="2192857" cy="12214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FA0EA-013F-45C1-A9C8-E8D9EF64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891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4238A7D-7015-4F23-85B3-57DD37F934D0}"/>
              </a:ext>
            </a:extLst>
          </p:cNvPr>
          <p:cNvGrpSpPr/>
          <p:nvPr/>
        </p:nvGrpSpPr>
        <p:grpSpPr>
          <a:xfrm>
            <a:off x="1533657" y="1614237"/>
            <a:ext cx="6152885" cy="3128576"/>
            <a:chOff x="341925" y="1828800"/>
            <a:chExt cx="8203847" cy="41714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25" y="1828800"/>
              <a:ext cx="7117140" cy="4171435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5" name="Line 167"/>
            <p:cNvSpPr>
              <a:spLocks noChangeShapeType="1"/>
            </p:cNvSpPr>
            <p:nvPr/>
          </p:nvSpPr>
          <p:spPr bwMode="auto">
            <a:xfrm rot="5400000">
              <a:off x="4317627" y="5208920"/>
              <a:ext cx="8231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083533" y="5533265"/>
              <a:ext cx="1295399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Split bar</a:t>
              </a:r>
            </a:p>
          </p:txBody>
        </p:sp>
        <p:sp>
          <p:nvSpPr>
            <p:cNvPr id="8" name="Line 326"/>
            <p:cNvSpPr>
              <a:spLocks noChangeShapeType="1"/>
            </p:cNvSpPr>
            <p:nvPr/>
          </p:nvSpPr>
          <p:spPr bwMode="auto">
            <a:xfrm rot="10800000" flipH="1" flipV="1">
              <a:off x="8029732" y="3208821"/>
              <a:ext cx="3619" cy="2459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9" name="Line 327"/>
            <p:cNvSpPr>
              <a:spLocks noChangeShapeType="1"/>
            </p:cNvSpPr>
            <p:nvPr/>
          </p:nvSpPr>
          <p:spPr bwMode="auto">
            <a:xfrm rot="5400000" flipV="1">
              <a:off x="7776226" y="5405586"/>
              <a:ext cx="0" cy="5089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2" name="Line 330"/>
            <p:cNvSpPr>
              <a:spLocks noChangeShapeType="1"/>
            </p:cNvSpPr>
            <p:nvPr/>
          </p:nvSpPr>
          <p:spPr bwMode="auto">
            <a:xfrm rot="5400000" flipH="1" flipV="1">
              <a:off x="7775732" y="2950994"/>
              <a:ext cx="0" cy="508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16947" y="4301370"/>
              <a:ext cx="202882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Independent scroll bars</a:t>
              </a: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Split Command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DA0FF-B507-42D7-A102-F037BA5C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887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FEF7EBC-AD39-468C-936E-D0DFC5496AD4}"/>
              </a:ext>
            </a:extLst>
          </p:cNvPr>
          <p:cNvGrpSpPr/>
          <p:nvPr/>
        </p:nvGrpSpPr>
        <p:grpSpPr>
          <a:xfrm>
            <a:off x="1268015" y="1085472"/>
            <a:ext cx="6607969" cy="3938985"/>
            <a:chOff x="166688" y="1166585"/>
            <a:chExt cx="8810625" cy="52519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979" y="1572012"/>
              <a:ext cx="7336424" cy="4243485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5" name="AutoShape 303"/>
            <p:cNvSpPr>
              <a:spLocks/>
            </p:cNvSpPr>
            <p:nvPr/>
          </p:nvSpPr>
          <p:spPr bwMode="auto">
            <a:xfrm rot="16200000" flipH="1">
              <a:off x="1833161" y="4933388"/>
              <a:ext cx="274320" cy="1668213"/>
            </a:xfrm>
            <a:prstGeom prst="rightBrace">
              <a:avLst>
                <a:gd name="adj1" fmla="val 65909"/>
                <a:gd name="adj2" fmla="val 4942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6" name="AutoShape 303"/>
            <p:cNvSpPr>
              <a:spLocks/>
            </p:cNvSpPr>
            <p:nvPr/>
          </p:nvSpPr>
          <p:spPr bwMode="auto">
            <a:xfrm flipH="1">
              <a:off x="776287" y="2919698"/>
              <a:ext cx="132944" cy="718432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grpSp>
          <p:nvGrpSpPr>
            <p:cNvPr id="7" name="Group 325"/>
            <p:cNvGrpSpPr>
              <a:grpSpLocks/>
            </p:cNvGrpSpPr>
            <p:nvPr/>
          </p:nvGrpSpPr>
          <p:grpSpPr bwMode="auto">
            <a:xfrm rot="16200000">
              <a:off x="2184168" y="5752673"/>
              <a:ext cx="304800" cy="743207"/>
              <a:chOff x="3009" y="2471"/>
              <a:chExt cx="257" cy="257"/>
            </a:xfrm>
          </p:grpSpPr>
          <p:sp>
            <p:nvSpPr>
              <p:cNvPr id="8" name="Line 326"/>
              <p:cNvSpPr>
                <a:spLocks noChangeShapeType="1"/>
              </p:cNvSpPr>
              <p:nvPr/>
            </p:nvSpPr>
            <p:spPr bwMode="auto">
              <a:xfrm flipV="1">
                <a:off x="3010" y="2471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9" name="Line 327"/>
              <p:cNvSpPr>
                <a:spLocks noChangeShapeType="1"/>
              </p:cNvSpPr>
              <p:nvPr/>
            </p:nvSpPr>
            <p:spPr bwMode="auto">
              <a:xfrm rot="16200000" flipV="1">
                <a:off x="3138" y="2342"/>
                <a:ext cx="0" cy="2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08172" y="6143928"/>
              <a:ext cx="4204154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Columns A and B are frozen and won’t scroll horizontally.</a:t>
              </a:r>
            </a:p>
          </p:txBody>
        </p:sp>
        <p:grpSp>
          <p:nvGrpSpPr>
            <p:cNvPr id="12" name="Group 328"/>
            <p:cNvGrpSpPr>
              <a:grpSpLocks/>
            </p:cNvGrpSpPr>
            <p:nvPr/>
          </p:nvGrpSpPr>
          <p:grpSpPr bwMode="auto">
            <a:xfrm rot="10800000" flipH="1">
              <a:off x="399180" y="1444625"/>
              <a:ext cx="332726" cy="1827835"/>
              <a:chOff x="2740" y="2636"/>
              <a:chExt cx="224" cy="259"/>
            </a:xfrm>
          </p:grpSpPr>
          <p:sp>
            <p:nvSpPr>
              <p:cNvPr id="13" name="Line 329"/>
              <p:cNvSpPr>
                <a:spLocks noChangeShapeType="1"/>
              </p:cNvSpPr>
              <p:nvPr/>
            </p:nvSpPr>
            <p:spPr bwMode="auto">
              <a:xfrm flipV="1">
                <a:off x="2740" y="2636"/>
                <a:ext cx="0" cy="2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  <p:sp>
            <p:nvSpPr>
              <p:cNvPr id="14" name="Line 330"/>
              <p:cNvSpPr>
                <a:spLocks noChangeShapeType="1"/>
              </p:cNvSpPr>
              <p:nvPr/>
            </p:nvSpPr>
            <p:spPr bwMode="auto">
              <a:xfrm rot="16200000" flipV="1">
                <a:off x="2852" y="2524"/>
                <a:ext cx="0" cy="2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350" dirty="0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166688" y="1166585"/>
              <a:ext cx="4034709" cy="281143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Rows 1 through 4 are frozen and won’t scroll vertically.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253288" y="3638130"/>
              <a:ext cx="1724025" cy="53340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All other cells scroll normally.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46419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Freeze Panes Options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96A0BFD-511D-4229-96CB-FAD769A1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32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Preview and Print a Workbook</a:t>
            </a:r>
          </a:p>
          <a:p>
            <a:r>
              <a:rPr lang="en-US" dirty="0"/>
              <a:t>Set Up the Page Layout</a:t>
            </a:r>
          </a:p>
          <a:p>
            <a:r>
              <a:rPr lang="en-US" dirty="0"/>
              <a:t>Configure Headers and Footers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25" y="373222"/>
            <a:ext cx="7883768" cy="633458"/>
          </a:xfrm>
        </p:spPr>
        <p:txBody>
          <a:bodyPr/>
          <a:lstStyle/>
          <a:p>
            <a:r>
              <a:rPr lang="en-US" dirty="0"/>
              <a:t>Printing Workbooks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F245A-3C6B-421A-9E8C-51D3E9C1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Arrange All Command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213" y="1445641"/>
            <a:ext cx="6431573" cy="34254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A7F7A-7EB9-4A06-A9D7-1E12993A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853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Arrange Windows Dialog Box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14" y="1868179"/>
            <a:ext cx="1428572" cy="140714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CE122-09C9-47A6-BD10-9AD1AB2E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927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View Side by Side Command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02F86-06AB-4556-9F88-83F91D1E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EEC170-7AAC-4527-8487-4C536C57A366}"/>
              </a:ext>
            </a:extLst>
          </p:cNvPr>
          <p:cNvGrpSpPr/>
          <p:nvPr/>
        </p:nvGrpSpPr>
        <p:grpSpPr>
          <a:xfrm>
            <a:off x="1365476" y="1479185"/>
            <a:ext cx="6413048" cy="3194509"/>
            <a:chOff x="138373" y="1600200"/>
            <a:chExt cx="8550730" cy="42593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373" y="1600200"/>
              <a:ext cx="8003116" cy="4259345"/>
            </a:xfrm>
            <a:prstGeom prst="rect">
              <a:avLst/>
            </a:prstGeom>
          </p:spPr>
        </p:pic>
        <p:sp>
          <p:nvSpPr>
            <p:cNvPr id="6" name="Line 326">
              <a:extLst>
                <a:ext uri="{FF2B5EF4-FFF2-40B4-BE49-F238E27FC236}">
                  <a16:creationId xmlns:a16="http://schemas.microsoft.com/office/drawing/2014/main" id="{C3F742EE-6ABC-4772-AF9B-042EA0D4F5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8462127" y="2933197"/>
              <a:ext cx="3619" cy="21488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7" name="Line 327">
              <a:extLst>
                <a:ext uri="{FF2B5EF4-FFF2-40B4-BE49-F238E27FC236}">
                  <a16:creationId xmlns:a16="http://schemas.microsoft.com/office/drawing/2014/main" id="{A8A349E8-19BF-440C-961A-24A58969F0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8326777" y="4944176"/>
              <a:ext cx="0" cy="2743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8" name="Line 330">
              <a:extLst>
                <a:ext uri="{FF2B5EF4-FFF2-40B4-BE49-F238E27FC236}">
                  <a16:creationId xmlns:a16="http://schemas.microsoft.com/office/drawing/2014/main" id="{BF738215-5530-4215-8992-ABD399701B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8326777" y="2810576"/>
              <a:ext cx="0" cy="2743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DB2E656F-1044-4E67-9865-3842DC0667DA}"/>
                </a:ext>
              </a:extLst>
            </p:cNvPr>
            <p:cNvSpPr/>
            <p:nvPr/>
          </p:nvSpPr>
          <p:spPr>
            <a:xfrm>
              <a:off x="6660278" y="3772945"/>
              <a:ext cx="202882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Synchronous scroll bars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CC667D-20CB-47F9-A898-EBAA5BEF28F5}"/>
                </a:ext>
              </a:extLst>
            </p:cNvPr>
            <p:cNvSpPr/>
            <p:nvPr/>
          </p:nvSpPr>
          <p:spPr>
            <a:xfrm>
              <a:off x="4496580" y="2124891"/>
              <a:ext cx="865492" cy="1524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825" b="1" kern="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3DD49B-6ECE-48D0-A3F7-4510813FE49D}"/>
                </a:ext>
              </a:extLst>
            </p:cNvPr>
            <p:cNvSpPr/>
            <p:nvPr/>
          </p:nvSpPr>
          <p:spPr>
            <a:xfrm>
              <a:off x="4496580" y="4251297"/>
              <a:ext cx="865492" cy="1524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825" b="1" kern="0" dirty="0">
                <a:solidFill>
                  <a:srgbClr val="FF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480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Windows Command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42" y="1680551"/>
            <a:ext cx="3375117" cy="2228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81B0E-E59E-4155-B08D-39D174B1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126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65883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Window Command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7627-805A-45FA-9AFB-02FDE848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948580-2E8E-4176-8EEB-3BFE5E421DE0}"/>
              </a:ext>
            </a:extLst>
          </p:cNvPr>
          <p:cNvGrpSpPr/>
          <p:nvPr/>
        </p:nvGrpSpPr>
        <p:grpSpPr>
          <a:xfrm>
            <a:off x="1495425" y="1276350"/>
            <a:ext cx="6229350" cy="3642965"/>
            <a:chOff x="419100" y="1034118"/>
            <a:chExt cx="8305800" cy="48572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" y="1583113"/>
              <a:ext cx="8305800" cy="4308291"/>
            </a:xfrm>
            <a:prstGeom prst="rect">
              <a:avLst/>
            </a:prstGeom>
          </p:spPr>
        </p:pic>
        <p:sp>
          <p:nvSpPr>
            <p:cNvPr id="6" name="Rounded Rectangle 143">
              <a:extLst>
                <a:ext uri="{FF2B5EF4-FFF2-40B4-BE49-F238E27FC236}">
                  <a16:creationId xmlns:a16="http://schemas.microsoft.com/office/drawing/2014/main" id="{BF505034-A921-4926-91D6-EC9425B2989E}"/>
                </a:ext>
              </a:extLst>
            </p:cNvPr>
            <p:cNvSpPr/>
            <p:nvPr/>
          </p:nvSpPr>
          <p:spPr>
            <a:xfrm>
              <a:off x="1219200" y="1034118"/>
              <a:ext cx="2210597" cy="42972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My Sales Data Global.xlsx</a:t>
              </a:r>
              <a:r>
                <a:rPr lang="en-US" sz="15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:1</a:t>
              </a:r>
            </a:p>
          </p:txBody>
        </p:sp>
        <p:sp>
          <p:nvSpPr>
            <p:cNvPr id="7" name="Rounded Rectangle 143">
              <a:extLst>
                <a:ext uri="{FF2B5EF4-FFF2-40B4-BE49-F238E27FC236}">
                  <a16:creationId xmlns:a16="http://schemas.microsoft.com/office/drawing/2014/main" id="{BE0C560B-270F-46F8-897A-CDD4D3031F38}"/>
                </a:ext>
              </a:extLst>
            </p:cNvPr>
            <p:cNvSpPr/>
            <p:nvPr/>
          </p:nvSpPr>
          <p:spPr>
            <a:xfrm>
              <a:off x="5562600" y="1034118"/>
              <a:ext cx="2210597" cy="42972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My Sales Data Global.xlsx</a:t>
              </a:r>
              <a:r>
                <a:rPr lang="en-US" sz="1500" b="1" kern="0" dirty="0">
                  <a:solidFill>
                    <a:srgbClr val="FFFFFF"/>
                  </a:solidFill>
                  <a:latin typeface="Calibri"/>
                  <a:cs typeface="Calibri"/>
                </a:rPr>
                <a:t>:2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535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Workbook Properties in the Backstage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428" y="1385316"/>
            <a:ext cx="1857143" cy="336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68744-EC21-457F-BC41-6625143B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346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Properties Dialog 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000" y="1684666"/>
            <a:ext cx="2650000" cy="3246069"/>
          </a:xfrm>
          <a:prstGeom prst="rect">
            <a:avLst/>
          </a:prstGeom>
          <a:ln>
            <a:solidFill>
              <a:srgbClr val="878787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E984E-371E-4A65-B9E3-2BEB44E0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686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Workbook Properties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00" y="1628049"/>
            <a:ext cx="2650000" cy="32642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D1050-EEB5-4214-B473-21BCB436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160BDD-7155-D744-B749-9730458604AD}" type="slidenum">
              <a:rPr lang="en-US" sz="600">
                <a:solidFill>
                  <a:srgbClr val="C4C4C4"/>
                </a:solidFill>
                <a:latin typeface="Arial"/>
                <a:cs typeface="Arial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600" dirty="0">
              <a:solidFill>
                <a:srgbClr val="C4C4C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43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7540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Print Tab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B05FC0-7FDA-460C-8977-6CB4F3AA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B6F142-21FC-4E86-9A64-B72550FC0573}"/>
              </a:ext>
            </a:extLst>
          </p:cNvPr>
          <p:cNvGrpSpPr/>
          <p:nvPr/>
        </p:nvGrpSpPr>
        <p:grpSpPr>
          <a:xfrm>
            <a:off x="1524000" y="1296442"/>
            <a:ext cx="5906584" cy="3592395"/>
            <a:chOff x="529657" y="1359584"/>
            <a:chExt cx="7875445" cy="47898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899" y="1671910"/>
              <a:ext cx="7666203" cy="4101981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6" name="AutoShape 303"/>
            <p:cNvSpPr>
              <a:spLocks/>
            </p:cNvSpPr>
            <p:nvPr/>
          </p:nvSpPr>
          <p:spPr bwMode="auto">
            <a:xfrm rot="5400000" flipH="1">
              <a:off x="2386709" y="1277495"/>
              <a:ext cx="152401" cy="1371600"/>
            </a:xfrm>
            <a:prstGeom prst="rightBrace">
              <a:avLst>
                <a:gd name="adj1" fmla="val 6590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724721" y="1359584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Print commands</a:t>
              </a:r>
            </a:p>
          </p:txBody>
        </p:sp>
        <p:sp>
          <p:nvSpPr>
            <p:cNvPr id="11" name="Line 144"/>
            <p:cNvSpPr>
              <a:spLocks noChangeShapeType="1"/>
            </p:cNvSpPr>
            <p:nvPr/>
          </p:nvSpPr>
          <p:spPr bwMode="auto">
            <a:xfrm flipH="1" flipV="1">
              <a:off x="3148710" y="2970648"/>
              <a:ext cx="8921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45621" y="2833329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Printer menu</a:t>
              </a:r>
            </a:p>
          </p:txBody>
        </p:sp>
        <p:sp>
          <p:nvSpPr>
            <p:cNvPr id="13" name="AutoShape 303"/>
            <p:cNvSpPr>
              <a:spLocks/>
            </p:cNvSpPr>
            <p:nvPr/>
          </p:nvSpPr>
          <p:spPr bwMode="auto">
            <a:xfrm flipH="1">
              <a:off x="1574556" y="3504218"/>
              <a:ext cx="239151" cy="2103120"/>
            </a:xfrm>
            <a:prstGeom prst="rightBrace">
              <a:avLst>
                <a:gd name="adj1" fmla="val 65909"/>
                <a:gd name="adj2" fmla="val 5382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14" name="Line 144"/>
            <p:cNvSpPr>
              <a:spLocks noChangeShapeType="1"/>
            </p:cNvSpPr>
            <p:nvPr/>
          </p:nvSpPr>
          <p:spPr bwMode="auto">
            <a:xfrm>
              <a:off x="1267846" y="4615035"/>
              <a:ext cx="2525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87819" y="5871246"/>
              <a:ext cx="1778361" cy="272883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Print preview pane</a:t>
              </a:r>
            </a:p>
          </p:txBody>
        </p:sp>
        <p:sp>
          <p:nvSpPr>
            <p:cNvPr id="21" name="Line 326"/>
            <p:cNvSpPr>
              <a:spLocks noChangeShapeType="1"/>
            </p:cNvSpPr>
            <p:nvPr/>
          </p:nvSpPr>
          <p:spPr bwMode="auto">
            <a:xfrm rot="5400000" flipH="1">
              <a:off x="539359" y="5357342"/>
              <a:ext cx="14569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2" name="Line 144"/>
            <p:cNvSpPr>
              <a:spLocks noChangeShapeType="1"/>
            </p:cNvSpPr>
            <p:nvPr/>
          </p:nvSpPr>
          <p:spPr bwMode="auto">
            <a:xfrm flipH="1">
              <a:off x="2462909" y="1609826"/>
              <a:ext cx="0" cy="277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8" name="Line 314">
              <a:extLst>
                <a:ext uri="{FF2B5EF4-FFF2-40B4-BE49-F238E27FC236}">
                  <a16:creationId xmlns:a16="http://schemas.microsoft.com/office/drawing/2014/main" id="{1B7B0CF0-E71D-4B7F-AF08-829DB0055A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6227763" y="5622008"/>
              <a:ext cx="4984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29657" y="5874806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Print settings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07900C-5C7D-4C10-88E7-FD5C6E7428E4}"/>
                </a:ext>
              </a:extLst>
            </p:cNvPr>
            <p:cNvSpPr/>
            <p:nvPr/>
          </p:nvSpPr>
          <p:spPr>
            <a:xfrm>
              <a:off x="2438400" y="3076575"/>
              <a:ext cx="710310" cy="15188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825" b="1" kern="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0405440-EE7C-4B8E-BE47-355058F74294}"/>
                </a:ext>
              </a:extLst>
            </p:cNvPr>
            <p:cNvSpPr/>
            <p:nvPr/>
          </p:nvSpPr>
          <p:spPr>
            <a:xfrm>
              <a:off x="2667000" y="5641058"/>
              <a:ext cx="533399" cy="15188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/>
              <a:endParaRPr lang="en-US" sz="825" b="1" kern="0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25" name="Line 144">
              <a:extLst>
                <a:ext uri="{FF2B5EF4-FFF2-40B4-BE49-F238E27FC236}">
                  <a16:creationId xmlns:a16="http://schemas.microsoft.com/office/drawing/2014/main" id="{AE3D4AFB-40C5-4301-A708-CE977A953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0396" y="3145653"/>
              <a:ext cx="840454" cy="2118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6" name="Rounded Rectangle 11">
              <a:extLst>
                <a:ext uri="{FF2B5EF4-FFF2-40B4-BE49-F238E27FC236}">
                  <a16:creationId xmlns:a16="http://schemas.microsoft.com/office/drawing/2014/main" id="{B274A3C7-498A-4A75-8DC4-2ECB50C042DD}"/>
                </a:ext>
              </a:extLst>
            </p:cNvPr>
            <p:cNvSpPr/>
            <p:nvPr/>
          </p:nvSpPr>
          <p:spPr>
            <a:xfrm>
              <a:off x="3545621" y="3217590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Printer properties</a:t>
              </a:r>
            </a:p>
          </p:txBody>
        </p:sp>
        <p:sp>
          <p:nvSpPr>
            <p:cNvPr id="29" name="Line 144">
              <a:extLst>
                <a:ext uri="{FF2B5EF4-FFF2-40B4-BE49-F238E27FC236}">
                  <a16:creationId xmlns:a16="http://schemas.microsoft.com/office/drawing/2014/main" id="{BEF276BC-6EA8-4D3C-B553-9119C5903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859" y="5186090"/>
              <a:ext cx="533391" cy="569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30" name="Rounded Rectangle 11">
              <a:extLst>
                <a:ext uri="{FF2B5EF4-FFF2-40B4-BE49-F238E27FC236}">
                  <a16:creationId xmlns:a16="http://schemas.microsoft.com/office/drawing/2014/main" id="{E8264014-9803-4150-AA0D-EEB5141F90AC}"/>
                </a:ext>
              </a:extLst>
            </p:cNvPr>
            <p:cNvSpPr/>
            <p:nvPr/>
          </p:nvSpPr>
          <p:spPr>
            <a:xfrm>
              <a:off x="3519907" y="5136234"/>
              <a:ext cx="147637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Page setup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10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Settings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F1D905-9FA0-43A1-B21F-83C42390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13F093-9D69-40B9-A6B6-3F3ED18F3614}"/>
              </a:ext>
            </a:extLst>
          </p:cNvPr>
          <p:cNvGrpSpPr/>
          <p:nvPr/>
        </p:nvGrpSpPr>
        <p:grpSpPr>
          <a:xfrm>
            <a:off x="3067141" y="1657351"/>
            <a:ext cx="3057362" cy="2428571"/>
            <a:chOff x="2565521" y="2209800"/>
            <a:chExt cx="4076483" cy="3238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0100" y="2209800"/>
              <a:ext cx="1861904" cy="3238095"/>
            </a:xfrm>
            <a:prstGeom prst="rect">
              <a:avLst/>
            </a:prstGeom>
            <a:gradFill flip="none" rotWithShape="0">
              <a:gsLst>
                <a:gs pos="0">
                  <a:srgbClr val="FFFFFF">
                    <a:lumMod val="92000"/>
                  </a:srgbClr>
                </a:gs>
                <a:gs pos="100000">
                  <a:srgbClr val="FFFFFF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4" name="Line 144"/>
            <p:cNvSpPr>
              <a:spLocks noChangeShapeType="1"/>
            </p:cNvSpPr>
            <p:nvPr/>
          </p:nvSpPr>
          <p:spPr bwMode="auto">
            <a:xfrm>
              <a:off x="3711379" y="2624359"/>
              <a:ext cx="1111253" cy="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565523" y="2435852"/>
              <a:ext cx="1752596" cy="36576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Print selection settings</a:t>
              </a:r>
            </a:p>
          </p:txBody>
        </p:sp>
        <p:sp>
          <p:nvSpPr>
            <p:cNvPr id="8" name="Line 144"/>
            <p:cNvSpPr>
              <a:spLocks noChangeShapeType="1"/>
            </p:cNvSpPr>
            <p:nvPr/>
          </p:nvSpPr>
          <p:spPr bwMode="auto">
            <a:xfrm>
              <a:off x="3711381" y="3578939"/>
              <a:ext cx="11112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565523" y="3446015"/>
              <a:ext cx="1752596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Collating settings</a:t>
              </a:r>
            </a:p>
          </p:txBody>
        </p:sp>
        <p:sp>
          <p:nvSpPr>
            <p:cNvPr id="10" name="Line 144"/>
            <p:cNvSpPr>
              <a:spLocks noChangeShapeType="1"/>
            </p:cNvSpPr>
            <p:nvPr/>
          </p:nvSpPr>
          <p:spPr bwMode="auto">
            <a:xfrm>
              <a:off x="3711379" y="3942357"/>
              <a:ext cx="1111253" cy="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65521" y="3803423"/>
              <a:ext cx="1752598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Orientation settings</a:t>
              </a:r>
            </a:p>
          </p:txBody>
        </p:sp>
        <p:sp>
          <p:nvSpPr>
            <p:cNvPr id="12" name="Line 144"/>
            <p:cNvSpPr>
              <a:spLocks noChangeShapeType="1"/>
            </p:cNvSpPr>
            <p:nvPr/>
          </p:nvSpPr>
          <p:spPr bwMode="auto">
            <a:xfrm>
              <a:off x="3711379" y="4322161"/>
              <a:ext cx="1111253" cy="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565522" y="4184842"/>
              <a:ext cx="1752597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Paper size settings</a:t>
              </a:r>
            </a:p>
          </p:txBody>
        </p:sp>
        <p:sp>
          <p:nvSpPr>
            <p:cNvPr id="14" name="Line 144"/>
            <p:cNvSpPr>
              <a:spLocks noChangeShapeType="1"/>
            </p:cNvSpPr>
            <p:nvPr/>
          </p:nvSpPr>
          <p:spPr bwMode="auto">
            <a:xfrm>
              <a:off x="3711379" y="4714877"/>
              <a:ext cx="1111253" cy="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565524" y="4576396"/>
              <a:ext cx="175259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Margins settings</a:t>
              </a:r>
            </a:p>
          </p:txBody>
        </p:sp>
        <p:sp>
          <p:nvSpPr>
            <p:cNvPr id="16" name="Line 144"/>
            <p:cNvSpPr>
              <a:spLocks noChangeShapeType="1"/>
            </p:cNvSpPr>
            <p:nvPr/>
          </p:nvSpPr>
          <p:spPr bwMode="auto">
            <a:xfrm>
              <a:off x="3711379" y="5084112"/>
              <a:ext cx="1111253" cy="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65522" y="4946793"/>
              <a:ext cx="1752597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Scaling settings</a:t>
              </a:r>
            </a:p>
          </p:txBody>
        </p:sp>
        <p:sp>
          <p:nvSpPr>
            <p:cNvPr id="18" name="Line 144">
              <a:extLst>
                <a:ext uri="{FF2B5EF4-FFF2-40B4-BE49-F238E27FC236}">
                  <a16:creationId xmlns:a16="http://schemas.microsoft.com/office/drawing/2014/main" id="{18CBB82A-0798-4CE9-A92B-48111DFD3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381" y="3198014"/>
              <a:ext cx="11112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616F7E8C-F33C-4F52-92B5-6357A519C85D}"/>
                </a:ext>
              </a:extLst>
            </p:cNvPr>
            <p:cNvSpPr/>
            <p:nvPr/>
          </p:nvSpPr>
          <p:spPr>
            <a:xfrm>
              <a:off x="2565523" y="3066487"/>
              <a:ext cx="1752596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Duplexing settings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235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64800"/>
            <a:ext cx="8305800" cy="85725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E7DCB-700D-4CCF-B3B3-441CA41C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53EB49-8A4E-4CF0-85B1-8A538DE43488}"/>
              </a:ext>
            </a:extLst>
          </p:cNvPr>
          <p:cNvGrpSpPr/>
          <p:nvPr/>
        </p:nvGrpSpPr>
        <p:grpSpPr>
          <a:xfrm>
            <a:off x="1558132" y="1176247"/>
            <a:ext cx="6027735" cy="3800086"/>
            <a:chOff x="496915" y="1371600"/>
            <a:chExt cx="8036980" cy="50667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15" y="1790762"/>
              <a:ext cx="3590476" cy="4647619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3314572"/>
              <a:ext cx="4038095" cy="3123809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6034BD72-4A70-49BC-AF53-AA9BC646206A}"/>
                </a:ext>
              </a:extLst>
            </p:cNvPr>
            <p:cNvSpPr/>
            <p:nvPr/>
          </p:nvSpPr>
          <p:spPr>
            <a:xfrm>
              <a:off x="1430141" y="1371600"/>
              <a:ext cx="1724025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Portrait orientation</a:t>
              </a: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A0FC9C85-EE8D-4293-A97D-A7F20EDAF2C7}"/>
                </a:ext>
              </a:extLst>
            </p:cNvPr>
            <p:cNvSpPr/>
            <p:nvPr/>
          </p:nvSpPr>
          <p:spPr>
            <a:xfrm>
              <a:off x="5497407" y="2899072"/>
              <a:ext cx="2034879" cy="274637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Landscape orientation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52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39897" y="1071118"/>
            <a:ext cx="4464206" cy="3487703"/>
            <a:chOff x="1601828" y="1428158"/>
            <a:chExt cx="5952274" cy="46502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626" y="1430809"/>
              <a:ext cx="3590476" cy="4647619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4" name="Line 144"/>
            <p:cNvSpPr>
              <a:spLocks noChangeShapeType="1"/>
            </p:cNvSpPr>
            <p:nvPr/>
          </p:nvSpPr>
          <p:spPr bwMode="auto">
            <a:xfrm>
              <a:off x="2741411" y="1564683"/>
              <a:ext cx="1184517" cy="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601828" y="1428158"/>
              <a:ext cx="1752600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Header margin</a:t>
              </a:r>
            </a:p>
          </p:txBody>
        </p:sp>
        <p:sp>
          <p:nvSpPr>
            <p:cNvPr id="6" name="Line 144"/>
            <p:cNvSpPr>
              <a:spLocks noChangeShapeType="1"/>
            </p:cNvSpPr>
            <p:nvPr/>
          </p:nvSpPr>
          <p:spPr bwMode="auto">
            <a:xfrm flipV="1">
              <a:off x="2741411" y="1752599"/>
              <a:ext cx="1184517" cy="2391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01828" y="1797445"/>
              <a:ext cx="1752600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Top margin</a:t>
              </a:r>
            </a:p>
          </p:txBody>
        </p:sp>
        <p:sp>
          <p:nvSpPr>
            <p:cNvPr id="8" name="Line 144"/>
            <p:cNvSpPr>
              <a:spLocks noChangeShapeType="1"/>
            </p:cNvSpPr>
            <p:nvPr/>
          </p:nvSpPr>
          <p:spPr bwMode="auto">
            <a:xfrm>
              <a:off x="2741411" y="5938108"/>
              <a:ext cx="1184517" cy="7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01828" y="5801583"/>
              <a:ext cx="1752600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Footer margin</a:t>
              </a:r>
            </a:p>
          </p:txBody>
        </p:sp>
        <p:sp>
          <p:nvSpPr>
            <p:cNvPr id="10" name="Line 144"/>
            <p:cNvSpPr>
              <a:spLocks noChangeShapeType="1"/>
            </p:cNvSpPr>
            <p:nvPr/>
          </p:nvSpPr>
          <p:spPr bwMode="auto">
            <a:xfrm>
              <a:off x="2741411" y="5555820"/>
              <a:ext cx="1184517" cy="1682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01828" y="5419296"/>
              <a:ext cx="1752600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Bottom margin</a:t>
              </a:r>
            </a:p>
          </p:txBody>
        </p:sp>
        <p:sp>
          <p:nvSpPr>
            <p:cNvPr id="12" name="Line 144"/>
            <p:cNvSpPr>
              <a:spLocks noChangeShapeType="1"/>
            </p:cNvSpPr>
            <p:nvPr/>
          </p:nvSpPr>
          <p:spPr bwMode="auto">
            <a:xfrm>
              <a:off x="2741411" y="4004617"/>
              <a:ext cx="148931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601828" y="3868092"/>
              <a:ext cx="1752600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Side margin</a:t>
              </a: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4682"/>
            <a:ext cx="8305800" cy="85725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3B319A7-732A-4A6E-A7C8-9154A96E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3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81702"/>
            <a:ext cx="8305800" cy="85725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Preview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11569" y="971551"/>
            <a:ext cx="5993211" cy="3628571"/>
            <a:chOff x="788388" y="1486778"/>
            <a:chExt cx="7990948" cy="48380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474" y="1486778"/>
              <a:ext cx="4238095" cy="4838095"/>
            </a:xfrm>
            <a:prstGeom prst="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</p:pic>
        <p:sp>
          <p:nvSpPr>
            <p:cNvPr id="4" name="Line 144"/>
            <p:cNvSpPr>
              <a:spLocks noChangeShapeType="1"/>
            </p:cNvSpPr>
            <p:nvPr/>
          </p:nvSpPr>
          <p:spPr bwMode="auto">
            <a:xfrm>
              <a:off x="2415647" y="3727920"/>
              <a:ext cx="8305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88388" y="3590601"/>
              <a:ext cx="1752600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Preview image</a:t>
              </a:r>
            </a:p>
          </p:txBody>
        </p:sp>
        <p:sp>
          <p:nvSpPr>
            <p:cNvPr id="6" name="Line 144"/>
            <p:cNvSpPr>
              <a:spLocks noChangeShapeType="1"/>
            </p:cNvSpPr>
            <p:nvPr/>
          </p:nvSpPr>
          <p:spPr bwMode="auto">
            <a:xfrm>
              <a:off x="2008899" y="6165896"/>
              <a:ext cx="915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05001" y="6012526"/>
              <a:ext cx="1737360" cy="274320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Navigation controls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043278" y="4663279"/>
              <a:ext cx="172402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Show Margins button</a:t>
              </a:r>
            </a:p>
          </p:txBody>
        </p:sp>
        <p:sp>
          <p:nvSpPr>
            <p:cNvPr id="13" name="Line 326"/>
            <p:cNvSpPr>
              <a:spLocks noChangeShapeType="1"/>
            </p:cNvSpPr>
            <p:nvPr/>
          </p:nvSpPr>
          <p:spPr bwMode="auto">
            <a:xfrm rot="16200000" flipV="1">
              <a:off x="6775884" y="4533205"/>
              <a:ext cx="0" cy="5347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4" name="Line 327"/>
            <p:cNvSpPr>
              <a:spLocks noChangeShapeType="1"/>
            </p:cNvSpPr>
            <p:nvPr/>
          </p:nvSpPr>
          <p:spPr bwMode="auto">
            <a:xfrm flipV="1">
              <a:off x="6518067" y="4800599"/>
              <a:ext cx="0" cy="12376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8" name="Line 326"/>
            <p:cNvSpPr>
              <a:spLocks noChangeShapeType="1"/>
            </p:cNvSpPr>
            <p:nvPr/>
          </p:nvSpPr>
          <p:spPr bwMode="auto">
            <a:xfrm rot="16200000" flipV="1">
              <a:off x="6882574" y="5079180"/>
              <a:ext cx="0" cy="345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55311" y="5115395"/>
              <a:ext cx="1724025" cy="274638"/>
            </a:xfrm>
            <a:prstGeom prst="roundRect">
              <a:avLst/>
            </a:prstGeom>
            <a:solidFill>
              <a:srgbClr val="009DDC"/>
            </a:solidFill>
            <a:ln w="25400" cap="flat" cmpd="sng" algn="ctr">
              <a:noFill/>
              <a:prstDash val="solid"/>
            </a:ln>
            <a:effectLst>
              <a:outerShdw blurRad="38100" dist="25400" dir="2700000" sx="99000" sy="99000" algn="tl" rotWithShape="0">
                <a:prstClr val="black">
                  <a:alpha val="75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sz="975" b="1" kern="0" dirty="0">
                  <a:solidFill>
                    <a:srgbClr val="FFFFFF"/>
                  </a:solidFill>
                  <a:latin typeface="Calibri"/>
                  <a:cs typeface="Calibri"/>
                </a:rPr>
                <a:t>Zoom to Page button</a:t>
              </a:r>
            </a:p>
          </p:txBody>
        </p:sp>
        <p:sp>
          <p:nvSpPr>
            <p:cNvPr id="19" name="Line 327"/>
            <p:cNvSpPr>
              <a:spLocks noChangeShapeType="1"/>
            </p:cNvSpPr>
            <p:nvPr/>
          </p:nvSpPr>
          <p:spPr bwMode="auto">
            <a:xfrm flipH="1" flipV="1">
              <a:off x="6718295" y="5251917"/>
              <a:ext cx="0" cy="7962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350A6-5D81-4528-BF72-E3EDD44D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0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Page Setup Dialog Box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14" y="1531548"/>
            <a:ext cx="3128572" cy="32357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39AAE-A493-40CD-B49E-907E70A8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0BDD-7155-D744-B749-9730458604A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45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109</TotalTime>
  <Words>395</Words>
  <Application>Microsoft Office PowerPoint</Application>
  <PresentationFormat>On-screen Show (16:9)</PresentationFormat>
  <Paragraphs>148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Constantia</vt:lpstr>
      <vt:lpstr>Verdana</vt:lpstr>
      <vt:lpstr>Wingdings 2</vt:lpstr>
      <vt:lpstr>ProfBurnett</vt:lpstr>
      <vt:lpstr>ITI 494 Microsoft Word and Excel Foundations</vt:lpstr>
      <vt:lpstr>Outline</vt:lpstr>
      <vt:lpstr>Printing Workbooks</vt:lpstr>
      <vt:lpstr>The Print Tab</vt:lpstr>
      <vt:lpstr>Print Settings</vt:lpstr>
      <vt:lpstr>Page Orientation</vt:lpstr>
      <vt:lpstr>Margins</vt:lpstr>
      <vt:lpstr>Print Preview</vt:lpstr>
      <vt:lpstr>The Page Setup Dialog Box</vt:lpstr>
      <vt:lpstr>The Print Area</vt:lpstr>
      <vt:lpstr>The Print Titles Command</vt:lpstr>
      <vt:lpstr>Page Breaks</vt:lpstr>
      <vt:lpstr>Workbook Views</vt:lpstr>
      <vt:lpstr>Page Break Preview View</vt:lpstr>
      <vt:lpstr>Headers and Footers</vt:lpstr>
      <vt:lpstr>Page Layout View</vt:lpstr>
      <vt:lpstr>Contextual Tabs</vt:lpstr>
      <vt:lpstr>The Header &amp; Footer Tools Contextual Tab</vt:lpstr>
      <vt:lpstr>The Header and Footer Dialog Boxes</vt:lpstr>
      <vt:lpstr>Managing Workbooks</vt:lpstr>
      <vt:lpstr>Methods of Inserting and Deleting Worksheets</vt:lpstr>
      <vt:lpstr>Tab Formatting Options</vt:lpstr>
      <vt:lpstr>Drag to Reposition Worksheets</vt:lpstr>
      <vt:lpstr>The Move or Copy Dialog Box</vt:lpstr>
      <vt:lpstr>The Hide and Unhide Worksheet Options</vt:lpstr>
      <vt:lpstr>Custom Views</vt:lpstr>
      <vt:lpstr>The Add View Dialog Box</vt:lpstr>
      <vt:lpstr>The Split Command</vt:lpstr>
      <vt:lpstr>The Freeze Panes Options</vt:lpstr>
      <vt:lpstr>The Arrange All Command</vt:lpstr>
      <vt:lpstr>The Arrange Windows Dialog Box</vt:lpstr>
      <vt:lpstr>The View Side by Side Command</vt:lpstr>
      <vt:lpstr>The Switch Windows Command</vt:lpstr>
      <vt:lpstr>The New Window Command</vt:lpstr>
      <vt:lpstr>Workbook Properties in the Backstage View</vt:lpstr>
      <vt:lpstr>The Properties Dialog Box</vt:lpstr>
      <vt:lpstr>Custom Workbook Properties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25</cp:revision>
  <dcterms:created xsi:type="dcterms:W3CDTF">2015-01-17T12:40:41Z</dcterms:created>
  <dcterms:modified xsi:type="dcterms:W3CDTF">2023-03-30T14:43:25Z</dcterms:modified>
</cp:coreProperties>
</file>