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95" r:id="rId4"/>
    <p:sldId id="339" r:id="rId5"/>
    <p:sldId id="340" r:id="rId6"/>
    <p:sldId id="342" r:id="rId7"/>
    <p:sldId id="341" r:id="rId8"/>
    <p:sldId id="343" r:id="rId9"/>
    <p:sldId id="344" r:id="rId10"/>
    <p:sldId id="345" r:id="rId11"/>
    <p:sldId id="346" r:id="rId12"/>
    <p:sldId id="347" r:id="rId13"/>
    <p:sldId id="348" r:id="rId14"/>
    <p:sldId id="350" r:id="rId15"/>
    <p:sldId id="352" r:id="rId16"/>
    <p:sldId id="351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80" r:id="rId27"/>
    <p:sldId id="378" r:id="rId28"/>
    <p:sldId id="381" r:id="rId29"/>
    <p:sldId id="383" r:id="rId30"/>
    <p:sldId id="384" r:id="rId31"/>
    <p:sldId id="385" r:id="rId32"/>
    <p:sldId id="386" r:id="rId33"/>
    <p:sldId id="387" r:id="rId34"/>
    <p:sldId id="389" r:id="rId35"/>
    <p:sldId id="390" r:id="rId36"/>
    <p:sldId id="391" r:id="rId37"/>
    <p:sldId id="392" r:id="rId38"/>
    <p:sldId id="366" r:id="rId39"/>
    <p:sldId id="393" r:id="rId40"/>
    <p:sldId id="373" r:id="rId41"/>
    <p:sldId id="367" r:id="rId42"/>
    <p:sldId id="368" r:id="rId43"/>
    <p:sldId id="369" r:id="rId44"/>
    <p:sldId id="395" r:id="rId45"/>
    <p:sldId id="374" r:id="rId46"/>
    <p:sldId id="375" r:id="rId47"/>
    <p:sldId id="376" r:id="rId48"/>
    <p:sldId id="370" r:id="rId49"/>
    <p:sldId id="372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98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E20F2-5943-4543-A605-8B0E470F3A20}" type="slidenum">
              <a:rPr lang="en-US" smtClean="0"/>
              <a:pPr eaLnBrk="1" hangingPunct="1"/>
              <a:t>3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E20F2-5943-4543-A605-8B0E470F3A20}" type="slidenum">
              <a:rPr lang="en-US" smtClean="0"/>
              <a:pPr eaLnBrk="1" hangingPunct="1"/>
              <a:t>17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4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33AFAB9-BA6C-48A6-B273-DCC9F363DCD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235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4C13-8E91-401E-A532-BA2C26726314}" type="datetime1">
              <a:rPr lang="en-US" smtClean="0"/>
              <a:t>3/30/2023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2007 - 2019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6713-525E-45FC-8302-9C25F0907962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7D68-1418-4A1B-9DD0-DA98DCD53FF1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/Lesso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course outline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5666"/>
            <a:ext cx="9144000" cy="67208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098514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050"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Course/Lesson outline</a:t>
            </a:r>
          </a:p>
        </p:txBody>
      </p:sp>
    </p:spTree>
    <p:extLst>
      <p:ext uri="{BB962C8B-B14F-4D97-AF65-F5344CB8AC3E}">
        <p14:creationId xmlns:p14="http://schemas.microsoft.com/office/powerpoint/2010/main" val="152645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690720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41437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ne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oice blocks-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 t="62222"/>
          <a:stretch/>
        </p:blipFill>
        <p:spPr>
          <a:xfrm>
            <a:off x="6248400" y="3200400"/>
            <a:ext cx="2895600" cy="1943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361009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740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bottom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850"/>
            <a:ext cx="9144000" cy="3429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361009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971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ossary Term 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925" y="1657350"/>
            <a:ext cx="8460150" cy="3009900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pic>
        <p:nvPicPr>
          <p:cNvPr id="10" name="Picture 100" descr="book">
            <a:extLst>
              <a:ext uri="{FF2B5EF4-FFF2-40B4-BE49-F238E27FC236}">
                <a16:creationId xmlns:a16="http://schemas.microsoft.com/office/drawing/2014/main" id="{C97CB2FE-FA07-47EC-B391-E0375C675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882853"/>
            <a:ext cx="1038673" cy="6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B19520-E82C-4B3B-A166-692B3551D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2600" y="944984"/>
            <a:ext cx="6934200" cy="571500"/>
          </a:xfr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Term: definition. (Format “term” in bold.)</a:t>
            </a:r>
          </a:p>
        </p:txBody>
      </p:sp>
    </p:spTree>
    <p:extLst>
      <p:ext uri="{BB962C8B-B14F-4D97-AF65-F5344CB8AC3E}">
        <p14:creationId xmlns:p14="http://schemas.microsoft.com/office/powerpoint/2010/main" val="145669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A28F-9A6B-476C-ACB9-885DAF4D5A10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1812-4284-4E43-9CF2-51F66B9DF21E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8F81-7A9C-49A5-A7B3-985E11D9D2F6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91-2CF0-47BA-A99F-54D4A989ABF9}" type="datetime1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471F-C1D9-427C-8F6A-9FC67DDB7C14}" type="datetime1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1D92-7A0E-4410-B484-3523FA086AAF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2882-19AC-41D1-B81F-483085D7C417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7C3-6A62-45D8-8EE8-A8EE0C17E8AE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20B5E8-FD41-46B0-BC27-5083FAEF094A}" type="datetime1">
              <a:rPr lang="en-US" smtClean="0"/>
              <a:t>3/30/2023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2007 - 2019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  <p:sldLayoutId id="2147483677" r:id="rId15"/>
    <p:sldLayoutId id="2147483678" r:id="rId1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22" y="798048"/>
            <a:ext cx="8250577" cy="1219200"/>
          </a:xfrm>
        </p:spPr>
        <p:txBody>
          <a:bodyPr anchor="ctr"/>
          <a:lstStyle/>
          <a:p>
            <a:r>
              <a:rPr lang="en-US" sz="6000" dirty="0"/>
              <a:t>ITI 494 Microsoft Word and Excel Foundations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329" y="2400301"/>
            <a:ext cx="8229599" cy="706902"/>
          </a:xfrm>
        </p:spPr>
        <p:txBody>
          <a:bodyPr>
            <a:noAutofit/>
          </a:bodyPr>
          <a:lstStyle/>
          <a:p>
            <a:r>
              <a:rPr lang="en-US" sz="2400"/>
              <a:t>Session V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3479F0-3058-448E-A91E-D29EF81E75C3}"/>
              </a:ext>
            </a:extLst>
          </p:cNvPr>
          <p:cNvSpPr txBox="1">
            <a:spLocks noChangeArrowheads="1"/>
          </p:cNvSpPr>
          <p:nvPr/>
        </p:nvSpPr>
        <p:spPr>
          <a:xfrm>
            <a:off x="567578" y="3486150"/>
            <a:ext cx="8195422" cy="914400"/>
          </a:xfrm>
          <a:prstGeom prst="rect">
            <a:avLst/>
          </a:prstGeom>
        </p:spPr>
        <p:txBody>
          <a:bodyPr vert="horz" lIns="0" rIns="18288" anchor="b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en-US" sz="3600" dirty="0"/>
            </a:br>
            <a:r>
              <a:rPr lang="en-US" sz="2000" dirty="0">
                <a:hlinkClick r:id="rId3"/>
              </a:rPr>
              <a:t>www.profburnett.com</a:t>
            </a:r>
            <a:endParaRPr lang="en-US" sz="2000" dirty="0"/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</a:rPr>
              <a:t>Master a Skill </a:t>
            </a:r>
            <a:r>
              <a:rPr lang="en-US" sz="2000" i="1" dirty="0"/>
              <a:t>/ </a:t>
            </a:r>
            <a:r>
              <a:rPr lang="en-US" sz="2000" i="1" dirty="0">
                <a:solidFill>
                  <a:srgbClr val="FFFF00"/>
                </a:solidFill>
              </a:rPr>
              <a:t>Learn for Life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Find Command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234C0-8E15-484F-AA6F-397856E4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0A8185-071F-4F30-9ACD-1797F3E4A590}"/>
              </a:ext>
            </a:extLst>
          </p:cNvPr>
          <p:cNvGrpSpPr/>
          <p:nvPr/>
        </p:nvGrpSpPr>
        <p:grpSpPr>
          <a:xfrm>
            <a:off x="2280449" y="1257300"/>
            <a:ext cx="4583103" cy="2808723"/>
            <a:chOff x="989430" y="1658756"/>
            <a:chExt cx="6110804" cy="37449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100" y="2137053"/>
              <a:ext cx="4304762" cy="3266667"/>
            </a:xfrm>
            <a:prstGeom prst="rect">
              <a:avLst/>
            </a:prstGeom>
          </p:spPr>
        </p:pic>
        <p:sp>
          <p:nvSpPr>
            <p:cNvPr id="6" name="Line 297"/>
            <p:cNvSpPr>
              <a:spLocks noChangeShapeType="1"/>
            </p:cNvSpPr>
            <p:nvPr/>
          </p:nvSpPr>
          <p:spPr bwMode="auto">
            <a:xfrm flipH="1" flipV="1">
              <a:off x="5376859" y="1873239"/>
              <a:ext cx="2621" cy="9065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38671" y="1658756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Format indicator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623859" y="4795822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Search results list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BA0730-E892-4260-AD40-2F8F3B39E8DD}"/>
                </a:ext>
              </a:extLst>
            </p:cNvPr>
            <p:cNvSpPr/>
            <p:nvPr/>
          </p:nvSpPr>
          <p:spPr>
            <a:xfrm>
              <a:off x="2545461" y="2752887"/>
              <a:ext cx="2240280" cy="228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825" b="1" kern="0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15" name="Line 297">
              <a:extLst>
                <a:ext uri="{FF2B5EF4-FFF2-40B4-BE49-F238E27FC236}">
                  <a16:creationId xmlns:a16="http://schemas.microsoft.com/office/drawing/2014/main" id="{05857B88-859E-4CA9-A896-75697D8C0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86895" y="1798303"/>
              <a:ext cx="2621" cy="9065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EE9EDD65-5308-447E-83A4-AF4E3E331F2E}"/>
                </a:ext>
              </a:extLst>
            </p:cNvPr>
            <p:cNvSpPr/>
            <p:nvPr/>
          </p:nvSpPr>
          <p:spPr>
            <a:xfrm>
              <a:off x="2951328" y="1658756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Search query</a:t>
              </a:r>
            </a:p>
          </p:txBody>
        </p:sp>
        <p:sp>
          <p:nvSpPr>
            <p:cNvPr id="17" name="Rounded Rectangle 6">
              <a:extLst>
                <a:ext uri="{FF2B5EF4-FFF2-40B4-BE49-F238E27FC236}">
                  <a16:creationId xmlns:a16="http://schemas.microsoft.com/office/drawing/2014/main" id="{7DCE4843-76EF-4B04-AAE9-7FB410D486A0}"/>
                </a:ext>
              </a:extLst>
            </p:cNvPr>
            <p:cNvSpPr/>
            <p:nvPr/>
          </p:nvSpPr>
          <p:spPr>
            <a:xfrm>
              <a:off x="989430" y="3512304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Scope of search</a:t>
              </a:r>
            </a:p>
          </p:txBody>
        </p:sp>
        <p:sp>
          <p:nvSpPr>
            <p:cNvPr id="18" name="AutoShape 303">
              <a:extLst>
                <a:ext uri="{FF2B5EF4-FFF2-40B4-BE49-F238E27FC236}">
                  <a16:creationId xmlns:a16="http://schemas.microsoft.com/office/drawing/2014/main" id="{FC34743B-8B81-4338-AE5D-F82363578F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66511" y="3283863"/>
              <a:ext cx="174625" cy="73152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AutoShape 302">
              <a:extLst>
                <a:ext uri="{FF2B5EF4-FFF2-40B4-BE49-F238E27FC236}">
                  <a16:creationId xmlns:a16="http://schemas.microsoft.com/office/drawing/2014/main" id="{B6E37EE9-9D43-41CF-BB54-B979B5B41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11" y="4704541"/>
              <a:ext cx="174625" cy="45720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05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Replace Command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9EF202-4EDC-4835-A1F0-54D6C6FF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A0EBD9-6D26-42F8-AEBE-A42913AABEE2}"/>
              </a:ext>
            </a:extLst>
          </p:cNvPr>
          <p:cNvGrpSpPr/>
          <p:nvPr/>
        </p:nvGrpSpPr>
        <p:grpSpPr>
          <a:xfrm>
            <a:off x="1714500" y="1296239"/>
            <a:ext cx="4471786" cy="2753961"/>
            <a:chOff x="762000" y="1728319"/>
            <a:chExt cx="5962381" cy="36719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619" y="2133600"/>
              <a:ext cx="4304762" cy="326666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A8D694-4CCD-4661-BA52-EB0A66479D86}"/>
                </a:ext>
              </a:extLst>
            </p:cNvPr>
            <p:cNvSpPr/>
            <p:nvPr/>
          </p:nvSpPr>
          <p:spPr>
            <a:xfrm>
              <a:off x="2514600" y="2986606"/>
              <a:ext cx="2240280" cy="228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825" b="1" kern="0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A60F24-00FE-4CD7-A005-C2CE64D4F6FF}"/>
                </a:ext>
              </a:extLst>
            </p:cNvPr>
            <p:cNvSpPr/>
            <p:nvPr/>
          </p:nvSpPr>
          <p:spPr>
            <a:xfrm>
              <a:off x="2514600" y="2765345"/>
              <a:ext cx="2240280" cy="228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825" b="1" kern="0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7" name="Line 297">
              <a:extLst>
                <a:ext uri="{FF2B5EF4-FFF2-40B4-BE49-F238E27FC236}">
                  <a16:creationId xmlns:a16="http://schemas.microsoft.com/office/drawing/2014/main" id="{7280574C-F0C9-4B0D-9311-33D6BB130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43651" y="1835352"/>
              <a:ext cx="2621" cy="822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81A1CD33-7CC5-4D18-BD77-6B419F016184}"/>
                </a:ext>
              </a:extLst>
            </p:cNvPr>
            <p:cNvSpPr/>
            <p:nvPr/>
          </p:nvSpPr>
          <p:spPr>
            <a:xfrm>
              <a:off x="3005463" y="1728319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Search query</a:t>
              </a:r>
            </a:p>
          </p:txBody>
        </p:sp>
        <p:sp>
          <p:nvSpPr>
            <p:cNvPr id="9" name="Line 297">
              <a:extLst>
                <a:ext uri="{FF2B5EF4-FFF2-40B4-BE49-F238E27FC236}">
                  <a16:creationId xmlns:a16="http://schemas.microsoft.com/office/drawing/2014/main" id="{4AD43134-853E-4825-84C3-FB41623139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2101809" y="2688115"/>
              <a:ext cx="2621" cy="822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74C4F874-0886-45C2-ABDC-0E96CE549E62}"/>
                </a:ext>
              </a:extLst>
            </p:cNvPr>
            <p:cNvSpPr/>
            <p:nvPr/>
          </p:nvSpPr>
          <p:spPr>
            <a:xfrm>
              <a:off x="762000" y="2915404"/>
              <a:ext cx="1476375" cy="36576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Replacement phrase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18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 To Dialog Box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D6ED67-8E75-438C-9C79-017A8FD23A27}"/>
              </a:ext>
            </a:extLst>
          </p:cNvPr>
          <p:cNvGrpSpPr/>
          <p:nvPr/>
        </p:nvGrpSpPr>
        <p:grpSpPr>
          <a:xfrm>
            <a:off x="2773861" y="1843392"/>
            <a:ext cx="3441151" cy="1921429"/>
            <a:chOff x="2174481" y="2457856"/>
            <a:chExt cx="4588201" cy="2561905"/>
          </a:xfrm>
        </p:grpSpPr>
        <p:sp>
          <p:nvSpPr>
            <p:cNvPr id="5" name="Rounded Rectangle 4"/>
            <p:cNvSpPr/>
            <p:nvPr/>
          </p:nvSpPr>
          <p:spPr>
            <a:xfrm>
              <a:off x="2174481" y="3032601"/>
              <a:ext cx="172402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Navigation history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444" y="2457856"/>
              <a:ext cx="2695238" cy="2561905"/>
            </a:xfrm>
            <a:prstGeom prst="rect">
              <a:avLst/>
            </a:prstGeom>
          </p:spPr>
        </p:pic>
        <p:sp>
          <p:nvSpPr>
            <p:cNvPr id="8" name="AutoShape 303">
              <a:extLst>
                <a:ext uri="{FF2B5EF4-FFF2-40B4-BE49-F238E27FC236}">
                  <a16:creationId xmlns:a16="http://schemas.microsoft.com/office/drawing/2014/main" id="{A4D3BC51-F017-449D-821D-6F6ADC9C1E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98506" y="2895600"/>
              <a:ext cx="174625" cy="54864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B3F099-4674-41D6-A20C-E78D371F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9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 To Special Dialog Box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2" y="1657350"/>
            <a:ext cx="2242857" cy="23571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612BB9-2BC8-44D8-B522-1D5C0DAB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1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Spelling Dialog Box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29" y="1771650"/>
            <a:ext cx="3307143" cy="21571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6DE891-D546-471E-A1CB-72D71C75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447800" y="314585"/>
            <a:ext cx="5912826" cy="6334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Thesaurus Task Pane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A0E2BE-7CF5-45AF-B6B5-AF2D62DEBB93}"/>
              </a:ext>
            </a:extLst>
          </p:cNvPr>
          <p:cNvGrpSpPr/>
          <p:nvPr/>
        </p:nvGrpSpPr>
        <p:grpSpPr>
          <a:xfrm>
            <a:off x="2853385" y="942758"/>
            <a:ext cx="3535156" cy="3607393"/>
            <a:chOff x="2280513" y="1257010"/>
            <a:chExt cx="4713541" cy="48098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2505" y="1600200"/>
              <a:ext cx="1814013" cy="4466667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5" name="AutoShape 303"/>
            <p:cNvSpPr>
              <a:spLocks/>
            </p:cNvSpPr>
            <p:nvPr/>
          </p:nvSpPr>
          <p:spPr bwMode="auto">
            <a:xfrm flipH="1">
              <a:off x="3846404" y="2361960"/>
              <a:ext cx="185213" cy="201168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80513" y="3226864"/>
              <a:ext cx="1565891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Search results</a:t>
              </a:r>
            </a:p>
          </p:txBody>
        </p:sp>
        <p:sp>
          <p:nvSpPr>
            <p:cNvPr id="9" name="Line 144"/>
            <p:cNvSpPr>
              <a:spLocks noChangeShapeType="1"/>
            </p:cNvSpPr>
            <p:nvPr/>
          </p:nvSpPr>
          <p:spPr bwMode="auto">
            <a:xfrm rot="5400000">
              <a:off x="4617027" y="5615592"/>
              <a:ext cx="365760" cy="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10034" y="5196400"/>
              <a:ext cx="2378951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Dictionary drop-down menu</a:t>
              </a:r>
            </a:p>
          </p:txBody>
        </p:sp>
        <p:grpSp>
          <p:nvGrpSpPr>
            <p:cNvPr id="11" name="Group 325"/>
            <p:cNvGrpSpPr>
              <a:grpSpLocks/>
            </p:cNvGrpSpPr>
            <p:nvPr/>
          </p:nvGrpSpPr>
          <p:grpSpPr bwMode="auto">
            <a:xfrm rot="10800000">
              <a:off x="4735315" y="1319405"/>
              <a:ext cx="408782" cy="797648"/>
              <a:chOff x="3988" y="2818"/>
              <a:chExt cx="257" cy="259"/>
            </a:xfrm>
          </p:grpSpPr>
          <p:sp>
            <p:nvSpPr>
              <p:cNvPr id="12" name="Line 326"/>
              <p:cNvSpPr>
                <a:spLocks noChangeShapeType="1"/>
              </p:cNvSpPr>
              <p:nvPr/>
            </p:nvSpPr>
            <p:spPr bwMode="auto">
              <a:xfrm flipV="1">
                <a:off x="3988" y="2818"/>
                <a:ext cx="0" cy="2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3" name="Line 327"/>
              <p:cNvSpPr>
                <a:spLocks noChangeShapeType="1"/>
              </p:cNvSpPr>
              <p:nvPr/>
            </p:nvSpPr>
            <p:spPr bwMode="auto">
              <a:xfrm rot="16200000" flipV="1">
                <a:off x="4117" y="2690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4405114" y="1257010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Search term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17679" y="3501184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Result options</a:t>
              </a:r>
            </a:p>
          </p:txBody>
        </p:sp>
        <p:sp>
          <p:nvSpPr>
            <p:cNvPr id="18" name="AutoShape 303"/>
            <p:cNvSpPr>
              <a:spLocks/>
            </p:cNvSpPr>
            <p:nvPr/>
          </p:nvSpPr>
          <p:spPr bwMode="auto">
            <a:xfrm>
              <a:off x="5412295" y="3348696"/>
              <a:ext cx="105384" cy="618093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2BF60-C571-4EDF-A2C8-A868DCB4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4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Smart Lookup Task Pane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855" y="1554185"/>
            <a:ext cx="2032290" cy="335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6FF57E-CA31-4664-8F8D-685EEBC1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8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78596-EA3B-4B47-956E-3C4E8629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Text Formats</a:t>
            </a:r>
          </a:p>
          <a:p>
            <a:r>
              <a:rPr lang="en-US" dirty="0"/>
              <a:t>Apply Number Formats</a:t>
            </a:r>
          </a:p>
          <a:p>
            <a:r>
              <a:rPr lang="en-US" dirty="0"/>
              <a:t>Align Cell Contents</a:t>
            </a:r>
          </a:p>
          <a:p>
            <a:r>
              <a:rPr lang="en-US" dirty="0"/>
              <a:t>Apply Styles and Themes</a:t>
            </a:r>
          </a:p>
          <a:p>
            <a:r>
              <a:rPr lang="en-US" dirty="0"/>
              <a:t>Apply Basic Conditional Formatting</a:t>
            </a:r>
          </a:p>
          <a:p>
            <a:r>
              <a:rPr lang="en-US" dirty="0"/>
              <a:t>Create and Use Templates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725" y="373222"/>
            <a:ext cx="7883768" cy="633458"/>
          </a:xfrm>
        </p:spPr>
        <p:txBody>
          <a:bodyPr/>
          <a:lstStyle/>
          <a:p>
            <a:r>
              <a:rPr lang="en-US" dirty="0"/>
              <a:t>Formatting a Worksheet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14" y="2375196"/>
            <a:ext cx="4078572" cy="175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A42B5-1D60-437D-8C25-905F2016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345EF6-692B-427D-88AF-1C88196A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444" y="976530"/>
            <a:ext cx="6345113" cy="1080870"/>
          </a:xfrm>
        </p:spPr>
        <p:txBody>
          <a:bodyPr/>
          <a:lstStyle/>
          <a:p>
            <a:r>
              <a:rPr lang="en-US" dirty="0"/>
              <a:t>Differing fonts and font sizes can:</a:t>
            </a:r>
          </a:p>
          <a:p>
            <a:pPr lvl="1"/>
            <a:r>
              <a:rPr lang="en-US" dirty="0"/>
              <a:t>Give certain data prominence over other data.</a:t>
            </a:r>
          </a:p>
          <a:p>
            <a:pPr lvl="1"/>
            <a:r>
              <a:rPr lang="en-US" dirty="0"/>
              <a:t>Simply make your worksheets more visually pleasing.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632" y="343072"/>
            <a:ext cx="7883768" cy="633458"/>
          </a:xfrm>
        </p:spPr>
        <p:txBody>
          <a:bodyPr/>
          <a:lstStyle/>
          <a:p>
            <a:r>
              <a:rPr lang="en-US" dirty="0"/>
              <a:t>Fonts</a:t>
            </a:r>
          </a:p>
        </p:txBody>
      </p:sp>
    </p:spTree>
    <p:extLst>
      <p:ext uri="{BB962C8B-B14F-4D97-AF65-F5344CB8AC3E}">
        <p14:creationId xmlns:p14="http://schemas.microsoft.com/office/powerpoint/2010/main" val="1578507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02A7E50-52F6-43DE-A8D5-F7BD5A9A0A99}"/>
              </a:ext>
            </a:extLst>
          </p:cNvPr>
          <p:cNvGrpSpPr/>
          <p:nvPr/>
        </p:nvGrpSpPr>
        <p:grpSpPr>
          <a:xfrm>
            <a:off x="2481941" y="1826430"/>
            <a:ext cx="4198907" cy="2073622"/>
            <a:chOff x="1785255" y="2435239"/>
            <a:chExt cx="5598542" cy="276482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23" y="3429000"/>
              <a:ext cx="1980952" cy="876190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grpSp>
          <p:nvGrpSpPr>
            <p:cNvPr id="4" name="Group 286"/>
            <p:cNvGrpSpPr>
              <a:grpSpLocks/>
            </p:cNvGrpSpPr>
            <p:nvPr/>
          </p:nvGrpSpPr>
          <p:grpSpPr bwMode="auto">
            <a:xfrm rot="16200000" flipH="1">
              <a:off x="4995367" y="2854645"/>
              <a:ext cx="906246" cy="409576"/>
              <a:chOff x="3356" y="2604"/>
              <a:chExt cx="254" cy="258"/>
            </a:xfrm>
          </p:grpSpPr>
          <p:sp>
            <p:nvSpPr>
              <p:cNvPr id="5" name="Line 287"/>
              <p:cNvSpPr>
                <a:spLocks noChangeShapeType="1"/>
              </p:cNvSpPr>
              <p:nvPr/>
            </p:nvSpPr>
            <p:spPr bwMode="auto">
              <a:xfrm flipV="1">
                <a:off x="3359" y="2605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6" name="Line 288"/>
              <p:cNvSpPr>
                <a:spLocks noChangeShapeType="1"/>
              </p:cNvSpPr>
              <p:nvPr/>
            </p:nvSpPr>
            <p:spPr bwMode="auto">
              <a:xfrm rot="16200000" flipV="1">
                <a:off x="3483" y="2477"/>
                <a:ext cx="0" cy="2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</p:grpSp>
        <p:grpSp>
          <p:nvGrpSpPr>
            <p:cNvPr id="7" name="Group 295"/>
            <p:cNvGrpSpPr>
              <a:grpSpLocks/>
            </p:cNvGrpSpPr>
            <p:nvPr/>
          </p:nvGrpSpPr>
          <p:grpSpPr bwMode="auto">
            <a:xfrm rot="5400000">
              <a:off x="3473747" y="2941651"/>
              <a:ext cx="407988" cy="712787"/>
              <a:chOff x="3353" y="2605"/>
              <a:chExt cx="257" cy="257"/>
            </a:xfrm>
          </p:grpSpPr>
          <p:sp>
            <p:nvSpPr>
              <p:cNvPr id="8" name="Line 296"/>
              <p:cNvSpPr>
                <a:spLocks noChangeShapeType="1"/>
              </p:cNvSpPr>
              <p:nvPr/>
            </p:nvSpPr>
            <p:spPr bwMode="auto">
              <a:xfrm flipV="1">
                <a:off x="3359" y="2605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9" name="Line 297"/>
              <p:cNvSpPr>
                <a:spLocks noChangeShapeType="1"/>
              </p:cNvSpPr>
              <p:nvPr/>
            </p:nvSpPr>
            <p:spPr bwMode="auto">
              <a:xfrm rot="16200000" flipV="1">
                <a:off x="3482" y="2476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1843975" y="2978503"/>
              <a:ext cx="1476375" cy="36576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Font drop-down menu</a:t>
              </a:r>
            </a:p>
          </p:txBody>
        </p:sp>
        <p:grpSp>
          <p:nvGrpSpPr>
            <p:cNvPr id="11" name="Group 295"/>
            <p:cNvGrpSpPr>
              <a:grpSpLocks/>
            </p:cNvGrpSpPr>
            <p:nvPr/>
          </p:nvGrpSpPr>
          <p:grpSpPr bwMode="auto">
            <a:xfrm rot="5400000">
              <a:off x="3897072" y="2531181"/>
              <a:ext cx="909327" cy="1041196"/>
              <a:chOff x="3359" y="2605"/>
              <a:chExt cx="252" cy="257"/>
            </a:xfrm>
          </p:grpSpPr>
          <p:sp>
            <p:nvSpPr>
              <p:cNvPr id="12" name="Line 296"/>
              <p:cNvSpPr>
                <a:spLocks noChangeShapeType="1"/>
              </p:cNvSpPr>
              <p:nvPr/>
            </p:nvSpPr>
            <p:spPr bwMode="auto">
              <a:xfrm flipV="1">
                <a:off x="3359" y="2605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3" name="Line 297"/>
              <p:cNvSpPr>
                <a:spLocks noChangeShapeType="1"/>
              </p:cNvSpPr>
              <p:nvPr/>
            </p:nvSpPr>
            <p:spPr bwMode="auto">
              <a:xfrm rot="16200000" flipV="1">
                <a:off x="3485" y="2479"/>
                <a:ext cx="0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2353766" y="2435239"/>
              <a:ext cx="2156599" cy="36576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Font Size</a:t>
              </a:r>
            </a:p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drop-down menu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81935" y="2444967"/>
              <a:ext cx="1476375" cy="36576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Increase Font Size</a:t>
              </a:r>
            </a:p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button</a:t>
              </a:r>
            </a:p>
          </p:txBody>
        </p:sp>
        <p:grpSp>
          <p:nvGrpSpPr>
            <p:cNvPr id="16" name="Group 286"/>
            <p:cNvGrpSpPr>
              <a:grpSpLocks/>
            </p:cNvGrpSpPr>
            <p:nvPr/>
          </p:nvGrpSpPr>
          <p:grpSpPr bwMode="auto">
            <a:xfrm rot="16200000" flipH="1">
              <a:off x="5543027" y="3085974"/>
              <a:ext cx="362982" cy="490181"/>
              <a:chOff x="3356" y="2604"/>
              <a:chExt cx="254" cy="258"/>
            </a:xfrm>
          </p:grpSpPr>
          <p:sp>
            <p:nvSpPr>
              <p:cNvPr id="17" name="Line 287"/>
              <p:cNvSpPr>
                <a:spLocks noChangeShapeType="1"/>
              </p:cNvSpPr>
              <p:nvPr/>
            </p:nvSpPr>
            <p:spPr bwMode="auto">
              <a:xfrm flipV="1">
                <a:off x="3359" y="2605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8" name="Line 288"/>
              <p:cNvSpPr>
                <a:spLocks noChangeShapeType="1"/>
              </p:cNvSpPr>
              <p:nvPr/>
            </p:nvSpPr>
            <p:spPr bwMode="auto">
              <a:xfrm rot="16200000" flipV="1">
                <a:off x="3483" y="2477"/>
                <a:ext cx="0" cy="2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5798265" y="2988231"/>
              <a:ext cx="1581400" cy="36576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Decrease Font Size</a:t>
              </a:r>
            </a:p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button</a:t>
              </a:r>
            </a:p>
          </p:txBody>
        </p:sp>
        <p:sp>
          <p:nvSpPr>
            <p:cNvPr id="20" name="Line 144"/>
            <p:cNvSpPr>
              <a:spLocks noChangeShapeType="1"/>
            </p:cNvSpPr>
            <p:nvPr/>
          </p:nvSpPr>
          <p:spPr bwMode="auto">
            <a:xfrm>
              <a:off x="3015567" y="3927321"/>
              <a:ext cx="625852" cy="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785255" y="3790796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Bold button</a:t>
              </a:r>
            </a:p>
          </p:txBody>
        </p: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 rot="5400000" flipH="1">
              <a:off x="3574405" y="4184476"/>
              <a:ext cx="518839" cy="273279"/>
              <a:chOff x="3338" y="2604"/>
              <a:chExt cx="271" cy="258"/>
            </a:xfrm>
          </p:grpSpPr>
          <p:sp>
            <p:nvSpPr>
              <p:cNvPr id="23" name="Line 287"/>
              <p:cNvSpPr>
                <a:spLocks noChangeShapeType="1"/>
              </p:cNvSpPr>
              <p:nvPr/>
            </p:nvSpPr>
            <p:spPr bwMode="auto">
              <a:xfrm flipV="1">
                <a:off x="3342" y="2604"/>
                <a:ext cx="0" cy="2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24" name="Line 288"/>
              <p:cNvSpPr>
                <a:spLocks noChangeShapeType="1"/>
              </p:cNvSpPr>
              <p:nvPr/>
            </p:nvSpPr>
            <p:spPr bwMode="auto">
              <a:xfrm rot="16200000" flipV="1">
                <a:off x="3474" y="2468"/>
                <a:ext cx="0" cy="2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25" name="Rounded Rectangle 24"/>
            <p:cNvSpPr/>
            <p:nvPr/>
          </p:nvSpPr>
          <p:spPr>
            <a:xfrm>
              <a:off x="2231797" y="4440780"/>
              <a:ext cx="1581400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Italic button</a:t>
              </a:r>
            </a:p>
          </p:txBody>
        </p: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 rot="5400000" flipH="1">
              <a:off x="3567884" y="4415082"/>
              <a:ext cx="974408" cy="271164"/>
              <a:chOff x="3344" y="2605"/>
              <a:chExt cx="265" cy="257"/>
            </a:xfrm>
          </p:grpSpPr>
          <p:sp>
            <p:nvSpPr>
              <p:cNvPr id="27" name="Line 287"/>
              <p:cNvSpPr>
                <a:spLocks noChangeShapeType="1"/>
              </p:cNvSpPr>
              <p:nvPr/>
            </p:nvSpPr>
            <p:spPr bwMode="auto">
              <a:xfrm flipV="1">
                <a:off x="3348" y="2605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28" name="Line 288"/>
              <p:cNvSpPr>
                <a:spLocks noChangeShapeType="1"/>
              </p:cNvSpPr>
              <p:nvPr/>
            </p:nvSpPr>
            <p:spPr bwMode="auto">
              <a:xfrm rot="16200000" flipV="1">
                <a:off x="3477" y="2472"/>
                <a:ext cx="0" cy="2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454121" y="4888449"/>
              <a:ext cx="1581400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Underline button</a:t>
              </a:r>
            </a:p>
          </p:txBody>
        </p:sp>
        <p:grpSp>
          <p:nvGrpSpPr>
            <p:cNvPr id="35" name="Group 295"/>
            <p:cNvGrpSpPr>
              <a:grpSpLocks/>
            </p:cNvGrpSpPr>
            <p:nvPr/>
          </p:nvGrpSpPr>
          <p:grpSpPr bwMode="auto">
            <a:xfrm rot="16200000">
              <a:off x="5199583" y="4194250"/>
              <a:ext cx="970068" cy="726181"/>
              <a:chOff x="3359" y="2605"/>
              <a:chExt cx="252" cy="257"/>
            </a:xfrm>
          </p:grpSpPr>
          <p:sp>
            <p:nvSpPr>
              <p:cNvPr id="36" name="Line 296"/>
              <p:cNvSpPr>
                <a:spLocks noChangeShapeType="1"/>
              </p:cNvSpPr>
              <p:nvPr/>
            </p:nvSpPr>
            <p:spPr bwMode="auto">
              <a:xfrm flipV="1">
                <a:off x="3359" y="2605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37" name="Line 297"/>
              <p:cNvSpPr>
                <a:spLocks noChangeShapeType="1"/>
              </p:cNvSpPr>
              <p:nvPr/>
            </p:nvSpPr>
            <p:spPr bwMode="auto">
              <a:xfrm rot="16200000" flipV="1">
                <a:off x="3485" y="2479"/>
                <a:ext cx="0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34" name="Rounded Rectangle 33"/>
            <p:cNvSpPr/>
            <p:nvPr/>
          </p:nvSpPr>
          <p:spPr>
            <a:xfrm>
              <a:off x="5802397" y="4834308"/>
              <a:ext cx="1581400" cy="36576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Font Color drop-down menu</a:t>
              </a:r>
            </a:p>
          </p:txBody>
        </p:sp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Font Group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F1F899D3-B2BF-4BB2-B080-7DF3E8D9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Lesson 3: Modifying a Worksheet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Lesson 4: Formatting a Worksheet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D61D-DD0A-4680-B591-45EE2BFC4074}" type="datetime1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2007 - 2019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4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Preview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29" y="1600200"/>
            <a:ext cx="2607143" cy="2514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78787-FC37-4029-8898-D1246595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64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Format Cells Dialog Box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714" y="1447569"/>
            <a:ext cx="3778571" cy="331969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30B4A-9450-49D6-98D7-58030253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7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Colors Dialog Box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50414" y="1600199"/>
            <a:ext cx="4843172" cy="2571429"/>
            <a:chOff x="1371600" y="2133599"/>
            <a:chExt cx="6457562" cy="34285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2133600"/>
              <a:ext cx="3104762" cy="34285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2133599"/>
              <a:ext cx="3104762" cy="3428571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4891A-D0C6-482E-BC4C-D3603725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1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FA0AC-2F2B-44F9-8F02-8C5D22F4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BBAC-F126-4834-88FC-20DA4B6E9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444" y="976530"/>
            <a:ext cx="6345113" cy="15952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Links within a document that, when selected, perform a particular action:</a:t>
            </a:r>
          </a:p>
          <a:p>
            <a:r>
              <a:rPr lang="en-US" dirty="0"/>
              <a:t>navigating to a different location within the document. </a:t>
            </a:r>
          </a:p>
          <a:p>
            <a:r>
              <a:rPr lang="en-US" dirty="0"/>
              <a:t>opening another document.</a:t>
            </a:r>
          </a:p>
          <a:p>
            <a:r>
              <a:rPr lang="en-US" dirty="0"/>
              <a:t>creating a new document. </a:t>
            </a:r>
          </a:p>
          <a:p>
            <a:r>
              <a:rPr lang="en-US" dirty="0"/>
              <a:t>navigating to a web page. </a:t>
            </a:r>
          </a:p>
          <a:p>
            <a:r>
              <a:rPr lang="en-US" dirty="0"/>
              <a:t>starting an email message.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4904" y="358822"/>
            <a:ext cx="7883768" cy="633458"/>
          </a:xfrm>
        </p:spPr>
        <p:txBody>
          <a:bodyPr/>
          <a:lstStyle/>
          <a:p>
            <a:r>
              <a:rPr lang="en-US" dirty="0"/>
              <a:t>Hyperlinks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25729-BA38-4C1D-958B-A8E9996F8781}"/>
              </a:ext>
            </a:extLst>
          </p:cNvPr>
          <p:cNvSpPr/>
          <p:nvPr/>
        </p:nvSpPr>
        <p:spPr>
          <a:xfrm>
            <a:off x="3200400" y="2743200"/>
            <a:ext cx="2286000" cy="8572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825" b="1" kern="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17" y="2953968"/>
            <a:ext cx="1757143" cy="4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7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Insert/Edit Hyperlink Dialog Box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86" y="1657350"/>
            <a:ext cx="4571429" cy="23928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4426B-8581-44AF-B001-497A8662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55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Format Painter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29" y="1428751"/>
            <a:ext cx="1957143" cy="28785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6881C-77E4-4FEE-93AA-8E14CC56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00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3400" y="319625"/>
            <a:ext cx="8305800" cy="85725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Formats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F8E473-2FB6-46C9-9F59-BC9747DF3F99}"/>
              </a:ext>
            </a:extLst>
          </p:cNvPr>
          <p:cNvGrpSpPr/>
          <p:nvPr/>
        </p:nvGrpSpPr>
        <p:grpSpPr>
          <a:xfrm>
            <a:off x="1600200" y="1372266"/>
            <a:ext cx="5624475" cy="3633953"/>
            <a:chOff x="616131" y="1600200"/>
            <a:chExt cx="7499300" cy="48452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591" y="1600200"/>
              <a:ext cx="5229733" cy="4747426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5" name="AutoShape 303"/>
            <p:cNvSpPr>
              <a:spLocks/>
            </p:cNvSpPr>
            <p:nvPr/>
          </p:nvSpPr>
          <p:spPr bwMode="auto">
            <a:xfrm flipH="1">
              <a:off x="2102136" y="1929259"/>
              <a:ext cx="250825" cy="438912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 b="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16131" y="3940939"/>
              <a:ext cx="1476375" cy="36576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Number Format drop-down menu</a:t>
              </a:r>
            </a:p>
          </p:txBody>
        </p:sp>
        <p:sp>
          <p:nvSpPr>
            <p:cNvPr id="7" name="Line 144"/>
            <p:cNvSpPr>
              <a:spLocks noChangeShapeType="1"/>
            </p:cNvSpPr>
            <p:nvPr/>
          </p:nvSpPr>
          <p:spPr bwMode="auto">
            <a:xfrm flipV="1">
              <a:off x="7253419" y="5768084"/>
              <a:ext cx="0" cy="4945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509364" y="4820786"/>
              <a:ext cx="1724025" cy="36576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Currency number</a:t>
              </a:r>
            </a:p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format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391406" y="6079710"/>
              <a:ext cx="1724025" cy="36576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Percentage</a:t>
              </a:r>
            </a:p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number format</a:t>
              </a:r>
            </a:p>
          </p:txBody>
        </p:sp>
        <p:sp>
          <p:nvSpPr>
            <p:cNvPr id="15" name="AutoShape 303"/>
            <p:cNvSpPr>
              <a:spLocks/>
            </p:cNvSpPr>
            <p:nvPr/>
          </p:nvSpPr>
          <p:spPr bwMode="auto">
            <a:xfrm rot="10800000" flipH="1">
              <a:off x="5367098" y="4317866"/>
              <a:ext cx="119302" cy="137160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 b="0" dirty="0"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BF8B8E9-E756-4DE7-81B1-2C8A3159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51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Format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14" y="1453525"/>
            <a:ext cx="3778571" cy="33214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675DF-5A89-4B6A-87CE-4C06A9A8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76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67000" y="1445835"/>
            <a:ext cx="4138139" cy="3321428"/>
            <a:chOff x="2048505" y="1582368"/>
            <a:chExt cx="5517519" cy="44285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505" y="1582368"/>
              <a:ext cx="5038095" cy="442857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719952" y="3200400"/>
              <a:ext cx="2846072" cy="1295400"/>
              <a:chOff x="4739308" y="3200400"/>
              <a:chExt cx="2846072" cy="1295400"/>
            </a:xfrm>
          </p:grpSpPr>
          <p:sp>
            <p:nvSpPr>
              <p:cNvPr id="5" name="AutoShape 302"/>
              <p:cNvSpPr>
                <a:spLocks/>
              </p:cNvSpPr>
              <p:nvPr/>
            </p:nvSpPr>
            <p:spPr bwMode="auto">
              <a:xfrm>
                <a:off x="4739308" y="3200400"/>
                <a:ext cx="174625" cy="1295400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 b="0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916478" y="3710940"/>
                <a:ext cx="2668902" cy="274320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975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Existing code strings to modify</a:t>
                </a:r>
              </a:p>
            </p:txBody>
          </p:sp>
        </p:grp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Number Formats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513713-EBEF-41D4-A19C-FF43B244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44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 Options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726D89-D05F-46C9-A959-DEAE44C1A8FF}"/>
              </a:ext>
            </a:extLst>
          </p:cNvPr>
          <p:cNvGrpSpPr/>
          <p:nvPr/>
        </p:nvGrpSpPr>
        <p:grpSpPr>
          <a:xfrm>
            <a:off x="2514600" y="1415054"/>
            <a:ext cx="3914286" cy="3352209"/>
            <a:chOff x="1845711" y="1570040"/>
            <a:chExt cx="5219048" cy="4469612"/>
          </a:xfrm>
        </p:grpSpPr>
        <p:sp>
          <p:nvSpPr>
            <p:cNvPr id="7" name="Rounded Rectangle 6"/>
            <p:cNvSpPr/>
            <p:nvPr/>
          </p:nvSpPr>
          <p:spPr>
            <a:xfrm>
              <a:off x="5359784" y="2277105"/>
              <a:ext cx="17049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The Alignment group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45536" y="5765015"/>
              <a:ext cx="2819399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Various text alignment configurations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7664" y="1971675"/>
              <a:ext cx="2461351" cy="885714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711" y="3259024"/>
              <a:ext cx="5219048" cy="2390476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13" name="AutoShape 302"/>
            <p:cNvSpPr>
              <a:spLocks/>
            </p:cNvSpPr>
            <p:nvPr/>
          </p:nvSpPr>
          <p:spPr bwMode="auto">
            <a:xfrm>
              <a:off x="5196083" y="1971675"/>
              <a:ext cx="146764" cy="885714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 b="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002389" y="1570040"/>
              <a:ext cx="2036210" cy="274854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Alignment commands</a:t>
              </a:r>
            </a:p>
          </p:txBody>
        </p:sp>
        <p:sp>
          <p:nvSpPr>
            <p:cNvPr id="15" name="AutoShape 302"/>
            <p:cNvSpPr>
              <a:spLocks/>
            </p:cNvSpPr>
            <p:nvPr/>
          </p:nvSpPr>
          <p:spPr bwMode="auto">
            <a:xfrm rot="16200000">
              <a:off x="2968826" y="1543576"/>
              <a:ext cx="103337" cy="728505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 b="0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46FCF-A481-4DA3-8C89-E0ED1E70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7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Insert, Delete, and Adjust Cells, Columns, and Rows</a:t>
            </a:r>
          </a:p>
          <a:p>
            <a:r>
              <a:rPr lang="en-US" dirty="0"/>
              <a:t>Search for and Replace Data</a:t>
            </a:r>
          </a:p>
          <a:p>
            <a:r>
              <a:rPr lang="en-US" dirty="0"/>
              <a:t>Use Proofing and Research Tools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25" y="373222"/>
            <a:ext cx="7883768" cy="633458"/>
          </a:xfrm>
        </p:spPr>
        <p:txBody>
          <a:bodyPr/>
          <a:lstStyle/>
          <a:p>
            <a:r>
              <a:rPr lang="en-US" dirty="0"/>
              <a:t>Modifying a Worksheet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95BFB-F572-4A96-BBC6-A1CEE21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 Options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15" y="1964531"/>
            <a:ext cx="3928571" cy="1785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B3FFD-3CDB-4BC4-9CE2-BE1D717F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2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50420" y="2286381"/>
            <a:ext cx="2443161" cy="1142619"/>
            <a:chOff x="2819400" y="3048508"/>
            <a:chExt cx="3257548" cy="15234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5281" y="3048508"/>
              <a:ext cx="2461351" cy="885714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2819400" y="3657603"/>
              <a:ext cx="3257548" cy="914397"/>
              <a:chOff x="2867026" y="3581403"/>
              <a:chExt cx="3257548" cy="914397"/>
            </a:xfrm>
          </p:grpSpPr>
          <p:sp>
            <p:nvSpPr>
              <p:cNvPr id="4" name="Line 167"/>
              <p:cNvSpPr>
                <a:spLocks noChangeShapeType="1"/>
              </p:cNvSpPr>
              <p:nvPr/>
            </p:nvSpPr>
            <p:spPr bwMode="auto">
              <a:xfrm rot="5400000">
                <a:off x="3935811" y="3836593"/>
                <a:ext cx="662780" cy="1524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867026" y="4134643"/>
                <a:ext cx="1476375" cy="361157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975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Decrease Indent</a:t>
                </a:r>
              </a:p>
              <a:p>
                <a:pPr algn="ctr"/>
                <a:r>
                  <a:rPr lang="en-US" sz="975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button</a:t>
                </a:r>
              </a:p>
            </p:txBody>
          </p:sp>
          <p:sp>
            <p:nvSpPr>
              <p:cNvPr id="6" name="Line 167"/>
              <p:cNvSpPr>
                <a:spLocks noChangeShapeType="1"/>
              </p:cNvSpPr>
              <p:nvPr/>
            </p:nvSpPr>
            <p:spPr bwMode="auto">
              <a:xfrm rot="5400000" flipV="1">
                <a:off x="4393012" y="3760394"/>
                <a:ext cx="662776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648199" y="4134642"/>
                <a:ext cx="1476375" cy="361158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975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Increase Indent</a:t>
                </a:r>
              </a:p>
              <a:p>
                <a:pPr algn="ctr"/>
                <a:r>
                  <a:rPr lang="en-US" sz="975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button</a:t>
                </a:r>
              </a:p>
            </p:txBody>
          </p:sp>
        </p:grp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Indent Commands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1B2ADE1-9489-42D1-B82C-0364A4A9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27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72004" y="2151030"/>
            <a:ext cx="5199992" cy="1307143"/>
            <a:chOff x="1219200" y="2868040"/>
            <a:chExt cx="6933322" cy="17428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665" y="2868040"/>
              <a:ext cx="5142857" cy="1742857"/>
            </a:xfrm>
            <a:prstGeom prst="rect">
              <a:avLst/>
            </a:prstGeom>
            <a:gradFill flip="none" rotWithShape="0">
              <a:gsLst>
                <a:gs pos="0">
                  <a:srgbClr val="FFFFFF">
                    <a:lumMod val="92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grpSp>
          <p:nvGrpSpPr>
            <p:cNvPr id="2" name="Group 1"/>
            <p:cNvGrpSpPr/>
            <p:nvPr/>
          </p:nvGrpSpPr>
          <p:grpSpPr>
            <a:xfrm>
              <a:off x="1219200" y="2933967"/>
              <a:ext cx="1725614" cy="1174830"/>
              <a:chOff x="1219200" y="2895600"/>
              <a:chExt cx="1725614" cy="1174830"/>
            </a:xfrm>
          </p:grpSpPr>
          <p:sp>
            <p:nvSpPr>
              <p:cNvPr id="4" name="Line 144"/>
              <p:cNvSpPr>
                <a:spLocks noChangeShapeType="1"/>
              </p:cNvSpPr>
              <p:nvPr/>
            </p:nvSpPr>
            <p:spPr bwMode="auto">
              <a:xfrm>
                <a:off x="2446338" y="3138487"/>
                <a:ext cx="4984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1219202" y="2895600"/>
                <a:ext cx="1476375" cy="274638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975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Spilled-over text</a:t>
                </a:r>
              </a:p>
            </p:txBody>
          </p:sp>
          <p:sp>
            <p:nvSpPr>
              <p:cNvPr id="6" name="Line 144"/>
              <p:cNvSpPr>
                <a:spLocks noChangeShapeType="1"/>
              </p:cNvSpPr>
              <p:nvPr/>
            </p:nvSpPr>
            <p:spPr bwMode="auto">
              <a:xfrm>
                <a:off x="2446339" y="3352800"/>
                <a:ext cx="4984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219201" y="3242817"/>
                <a:ext cx="1476375" cy="274638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975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Truncated text</a:t>
                </a:r>
              </a:p>
            </p:txBody>
          </p:sp>
          <p:sp>
            <p:nvSpPr>
              <p:cNvPr id="8" name="Line 144"/>
              <p:cNvSpPr>
                <a:spLocks noChangeShapeType="1"/>
              </p:cNvSpPr>
              <p:nvPr/>
            </p:nvSpPr>
            <p:spPr bwMode="auto">
              <a:xfrm>
                <a:off x="2446338" y="3905775"/>
                <a:ext cx="4984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219200" y="3795792"/>
                <a:ext cx="1476375" cy="274638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975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Wrapped text</a:t>
                </a:r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Wrap Text Command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014D9BC-06F5-4391-B8E2-D6376295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45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42950"/>
            <a:ext cx="8305800" cy="85725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Merge &amp; Center Options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6400800" cy="8076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D897A-41FC-4E2C-B1B8-3D232AF4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01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Styles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51901" y="1760291"/>
            <a:ext cx="4018623" cy="2072170"/>
            <a:chOff x="1925518" y="2347054"/>
            <a:chExt cx="5358164" cy="2762893"/>
          </a:xfrm>
        </p:grpSpPr>
        <p:sp>
          <p:nvSpPr>
            <p:cNvPr id="10" name="Line 167"/>
            <p:cNvSpPr>
              <a:spLocks noChangeShapeType="1"/>
            </p:cNvSpPr>
            <p:nvPr/>
          </p:nvSpPr>
          <p:spPr bwMode="auto">
            <a:xfrm rot="5400000">
              <a:off x="3610889" y="4805180"/>
              <a:ext cx="3413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" name="AutoShape 303"/>
            <p:cNvSpPr>
              <a:spLocks/>
            </p:cNvSpPr>
            <p:nvPr/>
          </p:nvSpPr>
          <p:spPr bwMode="auto">
            <a:xfrm rot="5400000" flipH="1">
              <a:off x="3811818" y="971807"/>
              <a:ext cx="243467" cy="3580952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 b="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71538" y="2347054"/>
              <a:ext cx="172402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Heading 3 style</a:t>
              </a:r>
            </a:p>
          </p:txBody>
        </p:sp>
        <p:sp>
          <p:nvSpPr>
            <p:cNvPr id="6" name="AutoShape 302"/>
            <p:cNvSpPr>
              <a:spLocks/>
            </p:cNvSpPr>
            <p:nvPr/>
          </p:nvSpPr>
          <p:spPr bwMode="auto">
            <a:xfrm>
              <a:off x="5771538" y="3158878"/>
              <a:ext cx="150985" cy="1426094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DDC"/>
                </a:buClr>
                <a:buFont typeface="Wingdings" pitchFamily="2" charset="2"/>
                <a:buChar char="§"/>
                <a:defRPr sz="1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 b="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26591" y="4835310"/>
              <a:ext cx="1241653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Total style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922523" y="3734606"/>
              <a:ext cx="1361159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Calculation style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925518" y="4790349"/>
              <a:ext cx="172402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Input style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143076" y="2921732"/>
              <a:ext cx="3580952" cy="2054136"/>
              <a:chOff x="2143076" y="2921732"/>
              <a:chExt cx="3580952" cy="205413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3076" y="2921732"/>
                <a:ext cx="3580952" cy="1704762"/>
              </a:xfrm>
              <a:prstGeom prst="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</p:pic>
          <p:sp>
            <p:nvSpPr>
              <p:cNvPr id="17" name="AutoShape 302"/>
              <p:cNvSpPr>
                <a:spLocks/>
              </p:cNvSpPr>
              <p:nvPr/>
            </p:nvSpPr>
            <p:spPr bwMode="auto">
              <a:xfrm rot="5400000">
                <a:off x="2726897" y="4119299"/>
                <a:ext cx="126140" cy="1215959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 b="0" dirty="0"/>
              </a:p>
            </p:txBody>
          </p:sp>
          <p:sp>
            <p:nvSpPr>
              <p:cNvPr id="18" name="Line 167"/>
              <p:cNvSpPr>
                <a:spLocks noChangeShapeType="1"/>
              </p:cNvSpPr>
              <p:nvPr/>
            </p:nvSpPr>
            <p:spPr bwMode="auto">
              <a:xfrm rot="5400000" flipV="1">
                <a:off x="3894558" y="4853361"/>
                <a:ext cx="1" cy="2450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36C5B-7F11-44BC-8FD0-9AD116F8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94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72" y="1371601"/>
            <a:ext cx="4692857" cy="30428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8DE0C4-F0B3-4F88-BD5B-43ABC886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72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52123" y="1657350"/>
            <a:ext cx="3167504" cy="2414286"/>
            <a:chOff x="2303931" y="2209800"/>
            <a:chExt cx="4223339" cy="3219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270" y="2209800"/>
              <a:ext cx="2600000" cy="3219048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2303931" y="3276600"/>
              <a:ext cx="1651000" cy="1524000"/>
              <a:chOff x="1665756" y="3219847"/>
              <a:chExt cx="1651000" cy="1524000"/>
            </a:xfrm>
          </p:grpSpPr>
          <p:sp>
            <p:nvSpPr>
              <p:cNvPr id="4" name="AutoShape 303"/>
              <p:cNvSpPr>
                <a:spLocks/>
              </p:cNvSpPr>
              <p:nvPr/>
            </p:nvSpPr>
            <p:spPr bwMode="auto">
              <a:xfrm flipH="1">
                <a:off x="3142131" y="3219847"/>
                <a:ext cx="174625" cy="1524000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DDC"/>
                  </a:buClr>
                  <a:buFont typeface="Wingdings" pitchFamily="2" charset="2"/>
                  <a:buChar char="§"/>
                  <a:defRPr sz="1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 b="0" dirty="0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1665756" y="3791347"/>
                <a:ext cx="1476375" cy="381000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975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Formatting option</a:t>
                </a:r>
              </a:p>
              <a:p>
                <a:pPr algn="ctr"/>
                <a:r>
                  <a:rPr lang="en-US" sz="975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check boxes</a:t>
                </a:r>
              </a:p>
            </p:txBody>
          </p:sp>
        </p:grp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Style Dialog Box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36C83-CDEF-484B-90A8-4A3F3487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37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Merge Styles Dialog 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72" y="1771650"/>
            <a:ext cx="2042857" cy="20357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C9CED-31AB-46E3-959C-B6F9CE8B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64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29" y="1069846"/>
            <a:ext cx="2407143" cy="3560565"/>
          </a:xfrm>
          <a:prstGeom prst="rect">
            <a:avLst/>
          </a:prstGeom>
          <a:ln>
            <a:solidFill>
              <a:srgbClr val="787878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0ACB5-D219-4524-B959-1D8F899F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42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863B5-C593-4B11-9912-190BBAAA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6E1A7A-75A1-4ABD-BBC2-465B5E86B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25" y="380422"/>
            <a:ext cx="7883768" cy="633458"/>
          </a:xfrm>
        </p:spPr>
        <p:txBody>
          <a:bodyPr/>
          <a:lstStyle/>
          <a:p>
            <a:r>
              <a:rPr lang="en-US" dirty="0"/>
              <a:t>Theme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4A68-E4FD-4800-97CD-33FD50C38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Colors:</a:t>
            </a:r>
          </a:p>
          <a:p>
            <a:pPr lvl="1"/>
            <a:r>
              <a:rPr lang="en-US" dirty="0"/>
              <a:t>4 text/background colors</a:t>
            </a:r>
          </a:p>
          <a:p>
            <a:pPr lvl="1"/>
            <a:r>
              <a:rPr lang="en-US" dirty="0"/>
              <a:t>6 accent colors</a:t>
            </a:r>
          </a:p>
          <a:p>
            <a:pPr lvl="1"/>
            <a:r>
              <a:rPr lang="en-US" dirty="0"/>
              <a:t>2 hyperlink colors</a:t>
            </a:r>
          </a:p>
          <a:p>
            <a:r>
              <a:rPr lang="en-US" dirty="0"/>
              <a:t>Fonts:</a:t>
            </a:r>
          </a:p>
          <a:p>
            <a:pPr lvl="1"/>
            <a:r>
              <a:rPr lang="en-US" dirty="0"/>
              <a:t>Heading font for the Title cell style.</a:t>
            </a:r>
          </a:p>
          <a:p>
            <a:pPr lvl="1"/>
            <a:r>
              <a:rPr lang="en-US" dirty="0"/>
              <a:t>Body font for labels, titles, and text on graphical objects.</a:t>
            </a:r>
          </a:p>
          <a:p>
            <a:pPr lvl="1"/>
            <a:r>
              <a:rPr lang="en-US" dirty="0"/>
              <a:t>Does not affect the default font type for cell data.</a:t>
            </a:r>
          </a:p>
          <a:p>
            <a:r>
              <a:rPr lang="en-US" dirty="0"/>
              <a:t>Effects:</a:t>
            </a:r>
          </a:p>
          <a:p>
            <a:pPr lvl="1"/>
            <a:r>
              <a:rPr lang="en-US" dirty="0"/>
              <a:t>Can’t be customized.</a:t>
            </a:r>
          </a:p>
          <a:p>
            <a:pPr lvl="1"/>
            <a:r>
              <a:rPr lang="en-US" dirty="0"/>
              <a:t>Select from a gallery of 15 predefined configurations.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1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Insert and Delete Options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98830" y="2228850"/>
            <a:ext cx="2946341" cy="1271429"/>
            <a:chOff x="2590800" y="2971800"/>
            <a:chExt cx="3928455" cy="16952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2971800"/>
              <a:ext cx="1647619" cy="16952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636" y="2971800"/>
              <a:ext cx="1647619" cy="1695238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1CE3D-8434-43B0-BF23-8690924D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02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18622"/>
            <a:ext cx="7883768" cy="633458"/>
          </a:xfrm>
        </p:spPr>
        <p:txBody>
          <a:bodyPr/>
          <a:lstStyle/>
          <a:p>
            <a:r>
              <a:rPr lang="en-US" altLang="en-US" dirty="0"/>
              <a:t>Guidelines for Using Themes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9444" y="976530"/>
            <a:ext cx="6459194" cy="3361009"/>
          </a:xfrm>
        </p:spPr>
        <p:txBody>
          <a:bodyPr/>
          <a:lstStyle/>
          <a:p>
            <a:r>
              <a:rPr lang="en-US" dirty="0"/>
              <a:t>Apply themes to worksheets whenever possible to make it easier for format the data. </a:t>
            </a:r>
          </a:p>
          <a:p>
            <a:r>
              <a:rPr lang="en-US" dirty="0"/>
              <a:t>Create a custom theme and set fonts, colors, effects to your liking.</a:t>
            </a:r>
          </a:p>
          <a:p>
            <a:r>
              <a:rPr lang="en-US" dirty="0"/>
              <a:t>Remember it is easier to modify an existing theme than to build one from scratch.</a:t>
            </a:r>
          </a:p>
          <a:p>
            <a:r>
              <a:rPr lang="en-US" dirty="0"/>
              <a:t>Keep in mind that themes are meant to facilitate reuse.</a:t>
            </a:r>
          </a:p>
          <a:p>
            <a:r>
              <a:rPr lang="en-US" dirty="0"/>
              <a:t>Remember all themes need to be stored in the default folder created by Excel. </a:t>
            </a:r>
          </a:p>
          <a:p>
            <a:r>
              <a:rPr lang="en-US" dirty="0"/>
              <a:t>Be consistent with themes across worksheets or related workbooks.</a:t>
            </a:r>
          </a:p>
          <a:p>
            <a:r>
              <a:rPr lang="en-US" dirty="0"/>
              <a:t>Keep in mind that manually changing the format of data will override a theme format. </a:t>
            </a:r>
          </a:p>
          <a:p>
            <a:r>
              <a:rPr lang="en-US" dirty="0"/>
              <a:t>Make sure that your cell styles work with your themes.</a:t>
            </a:r>
          </a:p>
          <a:p>
            <a:r>
              <a:rPr lang="en-US" dirty="0"/>
              <a:t>Choose colors that blend well together when creating custom themes. </a:t>
            </a:r>
          </a:p>
          <a:p>
            <a:r>
              <a:rPr lang="en-US" dirty="0"/>
              <a:t>Choose disparate colors primarily to highlight specific parts of your data. </a:t>
            </a:r>
          </a:p>
          <a:p>
            <a:r>
              <a:rPr lang="en-US" dirty="0"/>
              <a:t>Choose an easily readable font at an appropriate size.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2163-2B36-40ED-A90B-B9D1F7FC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12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4BF89-6FA0-483B-92B1-299955C8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93364"/>
            <a:ext cx="7883768" cy="633458"/>
          </a:xfrm>
        </p:spPr>
        <p:txBody>
          <a:bodyPr/>
          <a:lstStyle/>
          <a:p>
            <a:r>
              <a:rPr lang="en-US" dirty="0"/>
              <a:t>Conditional Formatting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F427FE-282A-4D99-BE82-C312F208F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7450" y="944984"/>
            <a:ext cx="5200650" cy="63345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Conditional formatting</a:t>
            </a:r>
            <a:r>
              <a:rPr lang="en-US" dirty="0"/>
              <a:t>: Formatting applied to cells or ranges to make data visually stand out based on the data meeting particular criteria.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08" y="1814766"/>
            <a:ext cx="5714286" cy="30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2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Conditional Formatting Dialog Boxes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57" y="2343151"/>
            <a:ext cx="3364286" cy="95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28013-5D21-4668-BF3E-643F1CFC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00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Highlight Cells Rules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29" y="1828800"/>
            <a:ext cx="3957143" cy="18857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3C6CD-D7E6-4910-AAE8-4D351B52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81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0D33-97D5-4652-B9CD-D23FFCF7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Top/Bottom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78319D-60BA-4B00-815F-3636DD56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BCFA1-DADE-47C4-94B1-D5F360657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514" y="1314451"/>
            <a:ext cx="4254973" cy="29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0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07539"/>
            <a:ext cx="8305800" cy="85725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Bars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72" y="1543050"/>
            <a:ext cx="2292857" cy="2664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6EA53-A671-4CED-B10C-781CF877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51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Scales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72" y="1543050"/>
            <a:ext cx="2292857" cy="2664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74F3C-A847-4450-8779-667F4092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57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 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72" y="1543050"/>
            <a:ext cx="2292857" cy="2664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DC22C-ED78-49B8-A94E-D3CD581D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02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14" y="1385316"/>
            <a:ext cx="4878572" cy="35928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FF78C-5734-41F2-953D-220E0E8B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01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6720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Templates and the Backstage View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09897" y="1279974"/>
            <a:ext cx="4724205" cy="3592631"/>
            <a:chOff x="1380184" y="1225796"/>
            <a:chExt cx="6298940" cy="4790175"/>
          </a:xfrm>
        </p:grpSpPr>
        <p:grpSp>
          <p:nvGrpSpPr>
            <p:cNvPr id="7" name="Group 6"/>
            <p:cNvGrpSpPr/>
            <p:nvPr/>
          </p:nvGrpSpPr>
          <p:grpSpPr>
            <a:xfrm>
              <a:off x="1492089" y="2690115"/>
              <a:ext cx="6038850" cy="2700346"/>
              <a:chOff x="1019175" y="2623229"/>
              <a:chExt cx="6038850" cy="270034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19175" y="5048938"/>
                <a:ext cx="1876425" cy="274637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975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PERSONAL tab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334000" y="2623229"/>
                <a:ext cx="1724025" cy="274637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975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FEATURED tab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184" y="1225796"/>
              <a:ext cx="3976660" cy="2928638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419" y="4419600"/>
              <a:ext cx="3947705" cy="1596371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778ED-82CC-4977-AFFC-3ECBEBE9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3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81852" y="2286001"/>
            <a:ext cx="1780296" cy="845954"/>
            <a:chOff x="3505200" y="3048000"/>
            <a:chExt cx="2373728" cy="11279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048000"/>
              <a:ext cx="2152950" cy="1086002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4520372" y="3495763"/>
              <a:ext cx="56200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ounded Rectangle 8"/>
            <p:cNvSpPr/>
            <p:nvPr/>
          </p:nvSpPr>
          <p:spPr>
            <a:xfrm>
              <a:off x="4402553" y="3901301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Drag to adjust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986110"/>
            <a:ext cx="8305800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Width and Height Adjustments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31F89-4DFD-4B4B-85DF-1EA7CEFF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6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25400" y="1943100"/>
            <a:ext cx="1293200" cy="1557555"/>
            <a:chOff x="3733800" y="2590800"/>
            <a:chExt cx="1724266" cy="20767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590800"/>
              <a:ext cx="1724266" cy="207674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4025245" y="3705370"/>
              <a:ext cx="1104088" cy="23184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025245" y="4162570"/>
              <a:ext cx="1256488" cy="25248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267" y="667886"/>
            <a:ext cx="8305800" cy="85725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AutoFit Feature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2D754-7555-4FFA-A81B-63F3B352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8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Fit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580CD-9CF6-418E-AEF9-00AE746C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61A071-2F6C-45F8-8A3B-108837EC13AD}"/>
              </a:ext>
            </a:extLst>
          </p:cNvPr>
          <p:cNvGrpSpPr/>
          <p:nvPr/>
        </p:nvGrpSpPr>
        <p:grpSpPr>
          <a:xfrm>
            <a:off x="3681852" y="2286000"/>
            <a:ext cx="1780296" cy="921601"/>
            <a:chOff x="3385136" y="3048000"/>
            <a:chExt cx="2373728" cy="12288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136" y="3048000"/>
              <a:ext cx="2152950" cy="1086002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4282489" y="3901301"/>
              <a:ext cx="1476375" cy="37550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Double-click</a:t>
              </a:r>
            </a:p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to adjust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84F340-6F39-4AA3-8D70-748AE5307636}"/>
                </a:ext>
              </a:extLst>
            </p:cNvPr>
            <p:cNvSpPr/>
            <p:nvPr/>
          </p:nvSpPr>
          <p:spPr>
            <a:xfrm>
              <a:off x="4090009" y="3346938"/>
              <a:ext cx="304800" cy="2743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825" b="1" kern="0" dirty="0">
                <a:solidFill>
                  <a:srgbClr val="FF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29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19150"/>
            <a:ext cx="8305800" cy="85725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Row Height and Column Width Dialog Boxes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16461" y="2400300"/>
            <a:ext cx="2911079" cy="714286"/>
            <a:chOff x="2743200" y="3200400"/>
            <a:chExt cx="3881438" cy="9523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200400"/>
              <a:ext cx="1647619" cy="95238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2257" y="3200400"/>
              <a:ext cx="1752381" cy="952381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EA2F-5742-4E69-895F-A1FC3037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0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Hide and Unhide Commands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8BACD-30EF-4CA9-A8EC-3C3AF12D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21A2F6-364D-417C-AB99-0F9316DD3373}"/>
              </a:ext>
            </a:extLst>
          </p:cNvPr>
          <p:cNvGrpSpPr/>
          <p:nvPr/>
        </p:nvGrpSpPr>
        <p:grpSpPr>
          <a:xfrm>
            <a:off x="3504144" y="1960859"/>
            <a:ext cx="2135714" cy="1353713"/>
            <a:chOff x="3148191" y="2614479"/>
            <a:chExt cx="2847619" cy="1804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191" y="3048000"/>
              <a:ext cx="2847619" cy="1371429"/>
            </a:xfrm>
            <a:prstGeom prst="rect">
              <a:avLst/>
            </a:prstGeom>
          </p:spPr>
        </p:pic>
        <p:sp>
          <p:nvSpPr>
            <p:cNvPr id="5" name="Rounded Rectangle 143">
              <a:extLst>
                <a:ext uri="{FF2B5EF4-FFF2-40B4-BE49-F238E27FC236}">
                  <a16:creationId xmlns:a16="http://schemas.microsoft.com/office/drawing/2014/main" id="{44EE9273-B238-4BF4-AD3F-AAAC82E72367}"/>
                </a:ext>
              </a:extLst>
            </p:cNvPr>
            <p:cNvSpPr/>
            <p:nvPr/>
          </p:nvSpPr>
          <p:spPr>
            <a:xfrm>
              <a:off x="3606342" y="2614479"/>
              <a:ext cx="2081213" cy="275381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Columns B – F are hidden</a:t>
              </a:r>
            </a:p>
          </p:txBody>
        </p:sp>
        <p:sp>
          <p:nvSpPr>
            <p:cNvPr id="6" name="AutoShape 303">
              <a:extLst>
                <a:ext uri="{FF2B5EF4-FFF2-40B4-BE49-F238E27FC236}">
                  <a16:creationId xmlns:a16="http://schemas.microsoft.com/office/drawing/2014/main" id="{05F56C39-D49B-4D86-A720-CA7940B394A9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4559637" y="2519972"/>
              <a:ext cx="174625" cy="91440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268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108</TotalTime>
  <Words>708</Words>
  <Application>Microsoft Office PowerPoint</Application>
  <PresentationFormat>On-screen Show (16:9)</PresentationFormat>
  <Paragraphs>199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Constantia</vt:lpstr>
      <vt:lpstr>Verdana</vt:lpstr>
      <vt:lpstr>Wingdings 2</vt:lpstr>
      <vt:lpstr>ProfBurnett</vt:lpstr>
      <vt:lpstr>ITI 494 Microsoft Word and Excel Foundations</vt:lpstr>
      <vt:lpstr>Outline</vt:lpstr>
      <vt:lpstr>Modifying a Worksheet</vt:lpstr>
      <vt:lpstr>The Insert and Delete Options</vt:lpstr>
      <vt:lpstr>Manual Width and Height Adjustments</vt:lpstr>
      <vt:lpstr>The AutoFit Feature</vt:lpstr>
      <vt:lpstr>Manual Fit</vt:lpstr>
      <vt:lpstr>The Row Height and Column Width Dialog Boxes</vt:lpstr>
      <vt:lpstr>The Hide and Unhide Commands</vt:lpstr>
      <vt:lpstr>The Find Command</vt:lpstr>
      <vt:lpstr>The Replace Command</vt:lpstr>
      <vt:lpstr>The Go To Dialog Box</vt:lpstr>
      <vt:lpstr>The Go To Special Dialog Box</vt:lpstr>
      <vt:lpstr>The Spelling Dialog Box</vt:lpstr>
      <vt:lpstr>The Thesaurus Task Pane</vt:lpstr>
      <vt:lpstr>The Smart Lookup Task Pane</vt:lpstr>
      <vt:lpstr>Formatting a Worksheet</vt:lpstr>
      <vt:lpstr>Fonts</vt:lpstr>
      <vt:lpstr>The Font Group</vt:lpstr>
      <vt:lpstr>Live Preview</vt:lpstr>
      <vt:lpstr>The Format Cells Dialog Box</vt:lpstr>
      <vt:lpstr>The Colors Dialog Box</vt:lpstr>
      <vt:lpstr>Hyperlinks</vt:lpstr>
      <vt:lpstr>The Insert/Edit Hyperlink Dialog Box</vt:lpstr>
      <vt:lpstr>The Format Painter</vt:lpstr>
      <vt:lpstr>Number Formats</vt:lpstr>
      <vt:lpstr>Number Format Tab</vt:lpstr>
      <vt:lpstr>Custom Number Formats</vt:lpstr>
      <vt:lpstr>Alignment Options</vt:lpstr>
      <vt:lpstr>Orientation Options</vt:lpstr>
      <vt:lpstr>The Indent Commands</vt:lpstr>
      <vt:lpstr>The Wrap Text Command</vt:lpstr>
      <vt:lpstr>The Merge &amp; Center Options</vt:lpstr>
      <vt:lpstr>Cell Styles</vt:lpstr>
      <vt:lpstr>Galleries</vt:lpstr>
      <vt:lpstr>The Style Dialog Box</vt:lpstr>
      <vt:lpstr>The Merge Styles Dialog Box</vt:lpstr>
      <vt:lpstr>Themes</vt:lpstr>
      <vt:lpstr>Theme Components</vt:lpstr>
      <vt:lpstr>Guidelines for Using Themes</vt:lpstr>
      <vt:lpstr>Conditional Formatting</vt:lpstr>
      <vt:lpstr>The Conditional Formatting Dialog Boxes</vt:lpstr>
      <vt:lpstr>The Highlight Cells Rules</vt:lpstr>
      <vt:lpstr>The Top/Bottom Rules</vt:lpstr>
      <vt:lpstr>Data Bars</vt:lpstr>
      <vt:lpstr>Color Scales</vt:lpstr>
      <vt:lpstr>Icon Sets</vt:lpstr>
      <vt:lpstr>Templates</vt:lpstr>
      <vt:lpstr>Templates and the Backstage 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Prof Burnett</cp:lastModifiedBy>
  <cp:revision>23</cp:revision>
  <dcterms:created xsi:type="dcterms:W3CDTF">2015-01-17T12:40:41Z</dcterms:created>
  <dcterms:modified xsi:type="dcterms:W3CDTF">2023-03-30T14:38:11Z</dcterms:modified>
</cp:coreProperties>
</file>