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3"/>
  </p:notesMasterIdLst>
  <p:sldIdLst>
    <p:sldId id="256" r:id="rId2"/>
    <p:sldId id="257" r:id="rId3"/>
    <p:sldId id="295" r:id="rId4"/>
    <p:sldId id="388" r:id="rId5"/>
    <p:sldId id="340" r:id="rId6"/>
    <p:sldId id="380" r:id="rId7"/>
    <p:sldId id="342" r:id="rId8"/>
    <p:sldId id="343" r:id="rId9"/>
    <p:sldId id="368" r:id="rId10"/>
    <p:sldId id="370" r:id="rId11"/>
    <p:sldId id="381" r:id="rId12"/>
    <p:sldId id="397" r:id="rId13"/>
    <p:sldId id="382" r:id="rId14"/>
    <p:sldId id="394" r:id="rId15"/>
    <p:sldId id="374" r:id="rId16"/>
    <p:sldId id="395" r:id="rId17"/>
    <p:sldId id="384" r:id="rId18"/>
    <p:sldId id="349" r:id="rId19"/>
    <p:sldId id="396" r:id="rId20"/>
    <p:sldId id="375" r:id="rId21"/>
    <p:sldId id="350" r:id="rId22"/>
    <p:sldId id="352" r:id="rId23"/>
    <p:sldId id="353" r:id="rId24"/>
    <p:sldId id="386" r:id="rId25"/>
    <p:sldId id="354" r:id="rId26"/>
    <p:sldId id="389" r:id="rId27"/>
    <p:sldId id="351" r:id="rId28"/>
    <p:sldId id="371" r:id="rId29"/>
    <p:sldId id="355" r:id="rId30"/>
    <p:sldId id="356" r:id="rId31"/>
    <p:sldId id="357" r:id="rId32"/>
    <p:sldId id="387" r:id="rId33"/>
    <p:sldId id="358" r:id="rId34"/>
    <p:sldId id="390" r:id="rId35"/>
    <p:sldId id="359" r:id="rId36"/>
    <p:sldId id="360" r:id="rId37"/>
    <p:sldId id="367" r:id="rId38"/>
    <p:sldId id="361" r:id="rId39"/>
    <p:sldId id="362" r:id="rId40"/>
    <p:sldId id="372" r:id="rId41"/>
    <p:sldId id="391" r:id="rId42"/>
    <p:sldId id="363" r:id="rId43"/>
    <p:sldId id="398" r:id="rId44"/>
    <p:sldId id="331" r:id="rId45"/>
    <p:sldId id="399" r:id="rId46"/>
    <p:sldId id="335" r:id="rId47"/>
    <p:sldId id="336" r:id="rId48"/>
    <p:sldId id="337" r:id="rId49"/>
    <p:sldId id="400" r:id="rId50"/>
    <p:sldId id="338" r:id="rId51"/>
    <p:sldId id="401" r:id="rId52"/>
    <p:sldId id="339" r:id="rId53"/>
    <p:sldId id="402" r:id="rId54"/>
    <p:sldId id="341" r:id="rId55"/>
    <p:sldId id="403" r:id="rId56"/>
    <p:sldId id="404" r:id="rId57"/>
    <p:sldId id="344" r:id="rId58"/>
    <p:sldId id="345" r:id="rId59"/>
    <p:sldId id="346" r:id="rId60"/>
    <p:sldId id="347" r:id="rId61"/>
    <p:sldId id="348" r:id="rId62"/>
    <p:sldId id="406" r:id="rId63"/>
    <p:sldId id="407" r:id="rId64"/>
    <p:sldId id="408" r:id="rId65"/>
    <p:sldId id="409" r:id="rId66"/>
    <p:sldId id="332" r:id="rId67"/>
    <p:sldId id="333" r:id="rId68"/>
    <p:sldId id="410" r:id="rId69"/>
    <p:sldId id="411" r:id="rId70"/>
    <p:sldId id="412" r:id="rId71"/>
    <p:sldId id="413"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33" d="100"/>
          <a:sy n="133" d="100"/>
        </p:scale>
        <p:origin x="98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22155-F6E3-406E-B04F-D5269B29CDF0}" type="datetimeFigureOut">
              <a:rPr lang="en-US" smtClean="0"/>
              <a:t>3/30/2023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77555-22F0-4940-AEB2-481FD6E5A477}" type="slidenum">
              <a:rPr lang="en-US" smtClean="0"/>
              <a:t>‹#›</a:t>
            </a:fld>
            <a:endParaRPr lang="en-US"/>
          </a:p>
        </p:txBody>
      </p:sp>
    </p:spTree>
    <p:extLst>
      <p:ext uri="{BB962C8B-B14F-4D97-AF65-F5344CB8AC3E}">
        <p14:creationId xmlns:p14="http://schemas.microsoft.com/office/powerpoint/2010/main" val="175535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3</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205243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43</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37331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E1114C13-8E91-401E-A532-BA2C26726314}" type="datetime1">
              <a:rPr lang="en-US" smtClean="0"/>
              <a:t>3/30/2023</a:t>
            </a:fld>
            <a:endParaRPr lang="en-US"/>
          </a:p>
        </p:txBody>
      </p:sp>
      <p:sp>
        <p:nvSpPr>
          <p:cNvPr id="19" name="Footer Placeholder 18"/>
          <p:cNvSpPr>
            <a:spLocks noGrp="1"/>
          </p:cNvSpPr>
          <p:nvPr>
            <p:ph type="ftr" sz="quarter" idx="11"/>
          </p:nvPr>
        </p:nvSpPr>
        <p:spPr/>
        <p:txBody>
          <a:bodyPr/>
          <a:lstStyle/>
          <a:p>
            <a:r>
              <a:rPr lang="en-US" dirty="0"/>
              <a:t>Copyright © 2007 - 2019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E46713-525E-45FC-8302-9C25F0907962}" type="datetime1">
              <a:rPr lang="en-US" smtClean="0"/>
              <a:t>3/30/2023</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B47D68-1418-4A1B-9DD0-DA98DCD53FF1}" type="datetime1">
              <a:rPr lang="en-US" smtClean="0"/>
              <a:t>3/30/2023</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Fill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160BDD-7155-D744-B749-9730458604AD}" type="slidenum">
              <a:rPr lang="en-US" smtClean="0"/>
              <a:pPr/>
              <a:t>‹#›</a:t>
            </a:fld>
            <a:endParaRPr lang="en-US" dirty="0"/>
          </a:p>
        </p:txBody>
      </p:sp>
      <p:sp>
        <p:nvSpPr>
          <p:cNvPr id="7" name="Content Placeholder 2"/>
          <p:cNvSpPr>
            <a:spLocks noGrp="1"/>
          </p:cNvSpPr>
          <p:nvPr>
            <p:ph idx="1"/>
          </p:nvPr>
        </p:nvSpPr>
        <p:spPr>
          <a:xfrm>
            <a:off x="341925" y="976530"/>
            <a:ext cx="8460150" cy="3690720"/>
          </a:xfrm>
          <a:prstGeom prst="rect">
            <a:avLst/>
          </a:prstGeom>
        </p:spPr>
        <p:txBody>
          <a:bodyPr/>
          <a:lstStyle>
            <a:lvl1pPr marL="257175" marR="0" indent="-257175" algn="l" defTabSz="342900" rtl="0" eaLnBrk="1" fontAlgn="auto" latinLnBrk="0" hangingPunct="1">
              <a:lnSpc>
                <a:spcPct val="100000"/>
              </a:lnSpc>
              <a:spcBef>
                <a:spcPct val="20000"/>
              </a:spcBef>
              <a:spcAft>
                <a:spcPts val="0"/>
              </a:spcAft>
              <a:buClr>
                <a:srgbClr val="009DDC"/>
              </a:buClr>
              <a:buSzTx/>
              <a:buFont typeface="Arial"/>
              <a:buChar char="•"/>
              <a:tabLst/>
              <a:defRPr sz="1350" baseline="0"/>
            </a:lvl1pPr>
            <a:lvl2pPr marL="557213" marR="0" indent="-214313" algn="l" defTabSz="342900" rtl="0" eaLnBrk="1" fontAlgn="auto" latinLnBrk="0" hangingPunct="1">
              <a:lnSpc>
                <a:spcPct val="100000"/>
              </a:lnSpc>
              <a:spcBef>
                <a:spcPct val="20000"/>
              </a:spcBef>
              <a:spcAft>
                <a:spcPts val="0"/>
              </a:spcAft>
              <a:buClr>
                <a:srgbClr val="009DDC"/>
              </a:buClr>
              <a:buSzTx/>
              <a:buFont typeface="Arial"/>
              <a:buChar char="•"/>
              <a:tabLst/>
              <a:defRPr sz="1200" baseline="0"/>
            </a:lvl2pPr>
            <a:lvl3pPr marL="857250" marR="0" indent="-171450" algn="l" defTabSz="342900" rtl="0" eaLnBrk="1" fontAlgn="auto" latinLnBrk="0" hangingPunct="1">
              <a:lnSpc>
                <a:spcPct val="100000"/>
              </a:lnSpc>
              <a:spcBef>
                <a:spcPct val="20000"/>
              </a:spcBef>
              <a:spcAft>
                <a:spcPts val="0"/>
              </a:spcAft>
              <a:buClr>
                <a:srgbClr val="009DDC"/>
              </a:buClr>
              <a:buSzTx/>
              <a:buFont typeface="Arial"/>
              <a:buChar char="•"/>
              <a:tabLst/>
              <a:defRPr/>
            </a:lvl3pPr>
          </a:lstStyle>
          <a:p>
            <a:pPr marL="257175" marR="0" lvl="0"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Edit Master text styles</a:t>
            </a:r>
          </a:p>
          <a:p>
            <a:pPr marL="257175" marR="0" lvl="1"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Second level</a:t>
            </a:r>
          </a:p>
          <a:p>
            <a:pPr marL="257175" marR="0" lvl="2"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Third level</a:t>
            </a:r>
          </a:p>
        </p:txBody>
      </p:sp>
      <p:sp>
        <p:nvSpPr>
          <p:cNvPr id="8" name="Title Placeholder 1"/>
          <p:cNvSpPr>
            <a:spLocks noGrp="1"/>
          </p:cNvSpPr>
          <p:nvPr>
            <p:ph type="title" hasCustomPrompt="1"/>
          </p:nvPr>
        </p:nvSpPr>
        <p:spPr>
          <a:xfrm>
            <a:off x="341925" y="75202"/>
            <a:ext cx="7883768" cy="633458"/>
          </a:xfrm>
          <a:prstGeom prst="rect">
            <a:avLst/>
          </a:prstGeom>
        </p:spPr>
        <p:txBody>
          <a:bodyPr vert="horz" lIns="91440" tIns="45720" rIns="91440" bIns="45720" rtlCol="0" anchor="ctr">
            <a:noAutofit/>
          </a:bodyPr>
          <a:lstStyle/>
          <a:p>
            <a:r>
              <a:rPr lang="en-US" dirty="0"/>
              <a:t>Click to add title</a:t>
            </a:r>
          </a:p>
        </p:txBody>
      </p:sp>
    </p:spTree>
    <p:extLst>
      <p:ext uri="{BB962C8B-B14F-4D97-AF65-F5344CB8AC3E}">
        <p14:creationId xmlns:p14="http://schemas.microsoft.com/office/powerpoint/2010/main" val="385285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lossary Term Definition with Corner Fill">
    <p:spTree>
      <p:nvGrpSpPr>
        <p:cNvPr id="1" name=""/>
        <p:cNvGrpSpPr/>
        <p:nvPr/>
      </p:nvGrpSpPr>
      <p:grpSpPr>
        <a:xfrm>
          <a:off x="0" y="0"/>
          <a:ext cx="0" cy="0"/>
          <a:chOff x="0" y="0"/>
          <a:chExt cx="0" cy="0"/>
        </a:xfrm>
      </p:grpSpPr>
      <p:pic>
        <p:nvPicPr>
          <p:cNvPr id="11" name="Picture 10" descr="choice blocks-02.png">
            <a:extLst>
              <a:ext uri="{FF2B5EF4-FFF2-40B4-BE49-F238E27FC236}">
                <a16:creationId xmlns:a16="http://schemas.microsoft.com/office/drawing/2014/main" id="{8DA6CE66-0146-4689-BC9F-F562334963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33" t="62222"/>
          <a:stretch/>
        </p:blipFill>
        <p:spPr>
          <a:xfrm>
            <a:off x="6248400" y="3200400"/>
            <a:ext cx="2895600" cy="1943100"/>
          </a:xfrm>
          <a:prstGeom prst="rect">
            <a:avLst/>
          </a:prstGeom>
        </p:spPr>
      </p:pic>
      <p:sp>
        <p:nvSpPr>
          <p:cNvPr id="6" name="Slide Number Placeholder 5"/>
          <p:cNvSpPr>
            <a:spLocks noGrp="1"/>
          </p:cNvSpPr>
          <p:nvPr>
            <p:ph type="sldNum" sz="quarter" idx="12"/>
          </p:nvPr>
        </p:nvSpPr>
        <p:spPr/>
        <p:txBody>
          <a:bodyPr/>
          <a:lstStyle/>
          <a:p>
            <a:fld id="{A8160BDD-7155-D744-B749-9730458604AD}" type="slidenum">
              <a:rPr lang="en-US" smtClean="0"/>
              <a:pPr/>
              <a:t>‹#›</a:t>
            </a:fld>
            <a:endParaRPr lang="en-US" dirty="0"/>
          </a:p>
        </p:txBody>
      </p:sp>
      <p:sp>
        <p:nvSpPr>
          <p:cNvPr id="8" name="Title Placeholder 1"/>
          <p:cNvSpPr>
            <a:spLocks noGrp="1"/>
          </p:cNvSpPr>
          <p:nvPr>
            <p:ph type="title" hasCustomPrompt="1"/>
          </p:nvPr>
        </p:nvSpPr>
        <p:spPr>
          <a:xfrm>
            <a:off x="341925" y="75202"/>
            <a:ext cx="7883768" cy="633458"/>
          </a:xfrm>
          <a:prstGeom prst="rect">
            <a:avLst/>
          </a:prstGeom>
        </p:spPr>
        <p:txBody>
          <a:bodyPr vert="horz" lIns="91440" tIns="45720" rIns="91440" bIns="45720" rtlCol="0" anchor="ctr">
            <a:noAutofit/>
          </a:bodyPr>
          <a:lstStyle/>
          <a:p>
            <a:r>
              <a:rPr lang="en-US" dirty="0"/>
              <a:t>Click to add title</a:t>
            </a:r>
          </a:p>
        </p:txBody>
      </p:sp>
      <p:pic>
        <p:nvPicPr>
          <p:cNvPr id="10" name="Picture 100" descr="book">
            <a:extLst>
              <a:ext uri="{FF2B5EF4-FFF2-40B4-BE49-F238E27FC236}">
                <a16:creationId xmlns:a16="http://schemas.microsoft.com/office/drawing/2014/main" id="{C97CB2FE-FA07-47EC-B391-E0375C6755E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1" y="882853"/>
            <a:ext cx="1038673" cy="6816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8FB19520-E82C-4B3B-A166-692B3551D135}"/>
              </a:ext>
            </a:extLst>
          </p:cNvPr>
          <p:cNvSpPr>
            <a:spLocks noGrp="1"/>
          </p:cNvSpPr>
          <p:nvPr>
            <p:ph type="body" sz="quarter" idx="13" hasCustomPrompt="1"/>
          </p:nvPr>
        </p:nvSpPr>
        <p:spPr>
          <a:xfrm>
            <a:off x="1752600" y="944984"/>
            <a:ext cx="6934200" cy="571500"/>
          </a:xfrm>
        </p:spPr>
        <p:txBody>
          <a:bodyPr/>
          <a:lstStyle>
            <a:lvl1pPr marL="0" indent="0" algn="l" defTabSz="342900" rtl="0" eaLnBrk="1" latinLnBrk="0" hangingPunct="1">
              <a:spcBef>
                <a:spcPct val="20000"/>
              </a:spcBef>
              <a:spcAft>
                <a:spcPts val="450"/>
              </a:spcAft>
              <a:buClr>
                <a:schemeClr val="accent1"/>
              </a:buClr>
              <a:buFont typeface="Arial"/>
              <a:buNone/>
              <a:defRPr lang="en-US" sz="1350" kern="1200" dirty="0" smtClean="0">
                <a:solidFill>
                  <a:schemeClr val="accent1"/>
                </a:solidFill>
                <a:latin typeface="+mn-lt"/>
                <a:ea typeface="+mn-ea"/>
                <a:cs typeface="+mn-cs"/>
              </a:defRPr>
            </a:lvl1pPr>
            <a:lvl2pPr marL="0" indent="0" algn="l" defTabSz="342900" rtl="0" eaLnBrk="1" latinLnBrk="0" hangingPunct="1">
              <a:spcBef>
                <a:spcPct val="20000"/>
              </a:spcBef>
              <a:buClr>
                <a:schemeClr val="accent1"/>
              </a:buClr>
              <a:buFont typeface="Arial"/>
              <a:buNone/>
              <a:defRPr lang="en-US" sz="1350" kern="1200" dirty="0" smtClean="0">
                <a:solidFill>
                  <a:srgbClr val="0070C0"/>
                </a:solidFill>
                <a:latin typeface="+mn-lt"/>
                <a:ea typeface="+mn-ea"/>
                <a:cs typeface="+mn-cs"/>
              </a:defRPr>
            </a:lvl2pPr>
            <a:lvl3pPr marL="0" indent="0" algn="l" defTabSz="342900" rtl="0" eaLnBrk="1" latinLnBrk="0" hangingPunct="1">
              <a:spcBef>
                <a:spcPct val="20000"/>
              </a:spcBef>
              <a:buClr>
                <a:schemeClr val="accent1"/>
              </a:buClr>
              <a:buFont typeface="Arial"/>
              <a:buNone/>
              <a:defRPr lang="en-US" sz="1350" kern="1200" dirty="0" smtClean="0">
                <a:solidFill>
                  <a:srgbClr val="0070C0"/>
                </a:solidFill>
                <a:latin typeface="+mn-lt"/>
                <a:ea typeface="+mn-ea"/>
                <a:cs typeface="+mn-cs"/>
              </a:defRPr>
            </a:lvl3pPr>
            <a:lvl4pPr marL="0" indent="0" algn="l" defTabSz="342900" rtl="0" eaLnBrk="1" latinLnBrk="0" hangingPunct="1">
              <a:spcBef>
                <a:spcPct val="20000"/>
              </a:spcBef>
              <a:buClr>
                <a:schemeClr val="accent1"/>
              </a:buClr>
              <a:buFont typeface="Arial"/>
              <a:buNone/>
              <a:defRPr lang="en-US" sz="1350" kern="1200" dirty="0" smtClean="0">
                <a:solidFill>
                  <a:srgbClr val="0070C0"/>
                </a:solidFill>
                <a:latin typeface="+mn-lt"/>
                <a:ea typeface="+mn-ea"/>
                <a:cs typeface="+mn-cs"/>
              </a:defRPr>
            </a:lvl4pPr>
            <a:lvl5pPr marL="0" indent="0" algn="l" defTabSz="342900" rtl="0" eaLnBrk="1" latinLnBrk="0" hangingPunct="1">
              <a:spcBef>
                <a:spcPct val="20000"/>
              </a:spcBef>
              <a:buClr>
                <a:schemeClr val="accent1"/>
              </a:buClr>
              <a:buFont typeface="Arial"/>
              <a:buNone/>
              <a:defRPr lang="en-US" sz="1350" kern="1200" dirty="0">
                <a:solidFill>
                  <a:srgbClr val="0070C0"/>
                </a:solidFill>
                <a:latin typeface="+mn-lt"/>
                <a:ea typeface="+mn-ea"/>
                <a:cs typeface="+mn-cs"/>
              </a:defRPr>
            </a:lvl5pPr>
          </a:lstStyle>
          <a:p>
            <a:pPr lvl="0"/>
            <a:r>
              <a:rPr lang="en-US" dirty="0"/>
              <a:t>Term: definition. (Format “term” in bold.)</a:t>
            </a:r>
          </a:p>
        </p:txBody>
      </p:sp>
      <p:sp>
        <p:nvSpPr>
          <p:cNvPr id="7" name="Content Placeholder 2"/>
          <p:cNvSpPr>
            <a:spLocks noGrp="1"/>
          </p:cNvSpPr>
          <p:nvPr>
            <p:ph idx="1"/>
          </p:nvPr>
        </p:nvSpPr>
        <p:spPr>
          <a:xfrm>
            <a:off x="341925" y="1657350"/>
            <a:ext cx="8460150" cy="3009900"/>
          </a:xfrm>
          <a:prstGeom prst="rect">
            <a:avLst/>
          </a:prstGeom>
        </p:spPr>
        <p:txBody>
          <a:bodyPr/>
          <a:lstStyle>
            <a:lvl1pPr marL="257175" marR="0" indent="-257175" algn="l" defTabSz="342900" rtl="0" eaLnBrk="1" fontAlgn="auto" latinLnBrk="0" hangingPunct="1">
              <a:lnSpc>
                <a:spcPct val="100000"/>
              </a:lnSpc>
              <a:spcBef>
                <a:spcPct val="20000"/>
              </a:spcBef>
              <a:spcAft>
                <a:spcPts val="0"/>
              </a:spcAft>
              <a:buClr>
                <a:srgbClr val="009DDC"/>
              </a:buClr>
              <a:buSzTx/>
              <a:buFont typeface="Arial"/>
              <a:buChar char="•"/>
              <a:tabLst/>
              <a:defRPr sz="1350" baseline="0"/>
            </a:lvl1pPr>
            <a:lvl2pPr marL="557213" marR="0" indent="-214313" algn="l" defTabSz="342900" rtl="0" eaLnBrk="1" fontAlgn="auto" latinLnBrk="0" hangingPunct="1">
              <a:lnSpc>
                <a:spcPct val="100000"/>
              </a:lnSpc>
              <a:spcBef>
                <a:spcPct val="20000"/>
              </a:spcBef>
              <a:spcAft>
                <a:spcPts val="0"/>
              </a:spcAft>
              <a:buClr>
                <a:srgbClr val="009DDC"/>
              </a:buClr>
              <a:buSzTx/>
              <a:buFont typeface="Arial"/>
              <a:buChar char="•"/>
              <a:tabLst/>
              <a:defRPr sz="1200" baseline="0"/>
            </a:lvl2pPr>
            <a:lvl3pPr marL="857250" marR="0" indent="-171450" algn="l" defTabSz="342900" rtl="0" eaLnBrk="1" fontAlgn="auto" latinLnBrk="0" hangingPunct="1">
              <a:lnSpc>
                <a:spcPct val="100000"/>
              </a:lnSpc>
              <a:spcBef>
                <a:spcPct val="20000"/>
              </a:spcBef>
              <a:spcAft>
                <a:spcPts val="0"/>
              </a:spcAft>
              <a:buClr>
                <a:srgbClr val="009DDC"/>
              </a:buClr>
              <a:buSzTx/>
              <a:buFont typeface="Arial"/>
              <a:buChar char="•"/>
              <a:tabLst/>
              <a:defRPr/>
            </a:lvl3pPr>
          </a:lstStyle>
          <a:p>
            <a:pPr marL="257175" marR="0" lvl="0"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Edit Master text styles</a:t>
            </a:r>
          </a:p>
          <a:p>
            <a:pPr marL="257175" marR="0" lvl="1"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Second level</a:t>
            </a:r>
          </a:p>
          <a:p>
            <a:pPr marL="257175" marR="0" lvl="2"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Third level</a:t>
            </a:r>
          </a:p>
        </p:txBody>
      </p:sp>
    </p:spTree>
    <p:extLst>
      <p:ext uri="{BB962C8B-B14F-4D97-AF65-F5344CB8AC3E}">
        <p14:creationId xmlns:p14="http://schemas.microsoft.com/office/powerpoint/2010/main" val="372358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lossary Term Defini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160BDD-7155-D744-B749-9730458604AD}" type="slidenum">
              <a:rPr lang="en-US" smtClean="0"/>
              <a:pPr/>
              <a:t>‹#›</a:t>
            </a:fld>
            <a:endParaRPr lang="en-US" dirty="0"/>
          </a:p>
        </p:txBody>
      </p:sp>
      <p:sp>
        <p:nvSpPr>
          <p:cNvPr id="7" name="Content Placeholder 2"/>
          <p:cNvSpPr>
            <a:spLocks noGrp="1"/>
          </p:cNvSpPr>
          <p:nvPr>
            <p:ph idx="1"/>
          </p:nvPr>
        </p:nvSpPr>
        <p:spPr>
          <a:xfrm>
            <a:off x="341925" y="1657350"/>
            <a:ext cx="8460150" cy="3009900"/>
          </a:xfrm>
          <a:prstGeom prst="rect">
            <a:avLst/>
          </a:prstGeom>
        </p:spPr>
        <p:txBody>
          <a:bodyPr/>
          <a:lstStyle>
            <a:lvl1pPr marL="257175" marR="0" indent="-257175" algn="l" defTabSz="342900" rtl="0" eaLnBrk="1" fontAlgn="auto" latinLnBrk="0" hangingPunct="1">
              <a:lnSpc>
                <a:spcPct val="100000"/>
              </a:lnSpc>
              <a:spcBef>
                <a:spcPct val="20000"/>
              </a:spcBef>
              <a:spcAft>
                <a:spcPts val="0"/>
              </a:spcAft>
              <a:buClr>
                <a:srgbClr val="009DDC"/>
              </a:buClr>
              <a:buSzTx/>
              <a:buFont typeface="Arial"/>
              <a:buChar char="•"/>
              <a:tabLst/>
              <a:defRPr sz="1350" baseline="0"/>
            </a:lvl1pPr>
            <a:lvl2pPr marL="557213" marR="0" indent="-214313" algn="l" defTabSz="342900" rtl="0" eaLnBrk="1" fontAlgn="auto" latinLnBrk="0" hangingPunct="1">
              <a:lnSpc>
                <a:spcPct val="100000"/>
              </a:lnSpc>
              <a:spcBef>
                <a:spcPct val="20000"/>
              </a:spcBef>
              <a:spcAft>
                <a:spcPts val="0"/>
              </a:spcAft>
              <a:buClr>
                <a:srgbClr val="009DDC"/>
              </a:buClr>
              <a:buSzTx/>
              <a:buFont typeface="Arial"/>
              <a:buChar char="•"/>
              <a:tabLst/>
              <a:defRPr sz="1200" baseline="0"/>
            </a:lvl2pPr>
            <a:lvl3pPr marL="857250" marR="0" indent="-171450" algn="l" defTabSz="342900" rtl="0" eaLnBrk="1" fontAlgn="auto" latinLnBrk="0" hangingPunct="1">
              <a:lnSpc>
                <a:spcPct val="100000"/>
              </a:lnSpc>
              <a:spcBef>
                <a:spcPct val="20000"/>
              </a:spcBef>
              <a:spcAft>
                <a:spcPts val="0"/>
              </a:spcAft>
              <a:buClr>
                <a:srgbClr val="009DDC"/>
              </a:buClr>
              <a:buSzTx/>
              <a:buFont typeface="Arial"/>
              <a:buChar char="•"/>
              <a:tabLst/>
              <a:defRPr/>
            </a:lvl3pPr>
          </a:lstStyle>
          <a:p>
            <a:pPr marL="257175" marR="0" lvl="0"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Edit Master text styles</a:t>
            </a:r>
          </a:p>
          <a:p>
            <a:pPr marL="257175" marR="0" lvl="1"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Second level</a:t>
            </a:r>
          </a:p>
          <a:p>
            <a:pPr marL="257175" marR="0" lvl="2"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Third level</a:t>
            </a:r>
          </a:p>
        </p:txBody>
      </p:sp>
      <p:sp>
        <p:nvSpPr>
          <p:cNvPr id="8" name="Title Placeholder 1"/>
          <p:cNvSpPr>
            <a:spLocks noGrp="1"/>
          </p:cNvSpPr>
          <p:nvPr>
            <p:ph type="title" hasCustomPrompt="1"/>
          </p:nvPr>
        </p:nvSpPr>
        <p:spPr>
          <a:xfrm>
            <a:off x="341925" y="75202"/>
            <a:ext cx="7883768" cy="633458"/>
          </a:xfrm>
          <a:prstGeom prst="rect">
            <a:avLst/>
          </a:prstGeom>
        </p:spPr>
        <p:txBody>
          <a:bodyPr vert="horz" lIns="91440" tIns="45720" rIns="91440" bIns="45720" rtlCol="0" anchor="ctr">
            <a:noAutofit/>
          </a:bodyPr>
          <a:lstStyle/>
          <a:p>
            <a:r>
              <a:rPr lang="en-US" dirty="0"/>
              <a:t>Click to add title</a:t>
            </a:r>
          </a:p>
        </p:txBody>
      </p:sp>
      <p:pic>
        <p:nvPicPr>
          <p:cNvPr id="10" name="Picture 100" descr="book">
            <a:extLst>
              <a:ext uri="{FF2B5EF4-FFF2-40B4-BE49-F238E27FC236}">
                <a16:creationId xmlns:a16="http://schemas.microsoft.com/office/drawing/2014/main" id="{C97CB2FE-FA07-47EC-B391-E0375C6755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882853"/>
            <a:ext cx="1038673" cy="6816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8FB19520-E82C-4B3B-A166-692B3551D135}"/>
              </a:ext>
            </a:extLst>
          </p:cNvPr>
          <p:cNvSpPr>
            <a:spLocks noGrp="1"/>
          </p:cNvSpPr>
          <p:nvPr>
            <p:ph type="body" sz="quarter" idx="13" hasCustomPrompt="1"/>
          </p:nvPr>
        </p:nvSpPr>
        <p:spPr>
          <a:xfrm>
            <a:off x="1752600" y="944984"/>
            <a:ext cx="6934200" cy="571500"/>
          </a:xfrm>
        </p:spPr>
        <p:txBody>
          <a:bodyPr/>
          <a:lstStyle>
            <a:lvl1pPr marL="0" indent="0" algn="l" defTabSz="342900" rtl="0" eaLnBrk="1" latinLnBrk="0" hangingPunct="1">
              <a:spcBef>
                <a:spcPct val="20000"/>
              </a:spcBef>
              <a:spcAft>
                <a:spcPts val="450"/>
              </a:spcAft>
              <a:buClr>
                <a:schemeClr val="accent1"/>
              </a:buClr>
              <a:buFont typeface="Arial"/>
              <a:buNone/>
              <a:defRPr lang="en-US" sz="1350" b="0" kern="1200" dirty="0" smtClean="0">
                <a:solidFill>
                  <a:schemeClr val="accent1"/>
                </a:solidFill>
                <a:latin typeface="+mn-lt"/>
                <a:ea typeface="+mn-ea"/>
                <a:cs typeface="+mn-cs"/>
              </a:defRPr>
            </a:lvl1pPr>
            <a:lvl2pPr marL="0" indent="0" algn="l" defTabSz="342900" rtl="0" eaLnBrk="1" latinLnBrk="0" hangingPunct="1">
              <a:spcBef>
                <a:spcPct val="20000"/>
              </a:spcBef>
              <a:buClr>
                <a:schemeClr val="accent1"/>
              </a:buClr>
              <a:buFont typeface="Arial"/>
              <a:buNone/>
              <a:defRPr lang="en-US" sz="1350" kern="1200" dirty="0" smtClean="0">
                <a:solidFill>
                  <a:srgbClr val="0070C0"/>
                </a:solidFill>
                <a:latin typeface="+mn-lt"/>
                <a:ea typeface="+mn-ea"/>
                <a:cs typeface="+mn-cs"/>
              </a:defRPr>
            </a:lvl2pPr>
            <a:lvl3pPr marL="0" indent="0" algn="l" defTabSz="342900" rtl="0" eaLnBrk="1" latinLnBrk="0" hangingPunct="1">
              <a:spcBef>
                <a:spcPct val="20000"/>
              </a:spcBef>
              <a:buClr>
                <a:schemeClr val="accent1"/>
              </a:buClr>
              <a:buFont typeface="Arial"/>
              <a:buNone/>
              <a:defRPr lang="en-US" sz="1350" kern="1200" dirty="0" smtClean="0">
                <a:solidFill>
                  <a:srgbClr val="0070C0"/>
                </a:solidFill>
                <a:latin typeface="+mn-lt"/>
                <a:ea typeface="+mn-ea"/>
                <a:cs typeface="+mn-cs"/>
              </a:defRPr>
            </a:lvl3pPr>
            <a:lvl4pPr marL="0" indent="0" algn="l" defTabSz="342900" rtl="0" eaLnBrk="1" latinLnBrk="0" hangingPunct="1">
              <a:spcBef>
                <a:spcPct val="20000"/>
              </a:spcBef>
              <a:buClr>
                <a:schemeClr val="accent1"/>
              </a:buClr>
              <a:buFont typeface="Arial"/>
              <a:buNone/>
              <a:defRPr lang="en-US" sz="1350" kern="1200" dirty="0" smtClean="0">
                <a:solidFill>
                  <a:srgbClr val="0070C0"/>
                </a:solidFill>
                <a:latin typeface="+mn-lt"/>
                <a:ea typeface="+mn-ea"/>
                <a:cs typeface="+mn-cs"/>
              </a:defRPr>
            </a:lvl4pPr>
            <a:lvl5pPr marL="0" indent="0" algn="l" defTabSz="342900" rtl="0" eaLnBrk="1" latinLnBrk="0" hangingPunct="1">
              <a:spcBef>
                <a:spcPct val="20000"/>
              </a:spcBef>
              <a:buClr>
                <a:schemeClr val="accent1"/>
              </a:buClr>
              <a:buFont typeface="Arial"/>
              <a:buNone/>
              <a:defRPr lang="en-US" sz="1350" kern="1200" dirty="0">
                <a:solidFill>
                  <a:srgbClr val="0070C0"/>
                </a:solidFill>
                <a:latin typeface="+mn-lt"/>
                <a:ea typeface="+mn-ea"/>
                <a:cs typeface="+mn-cs"/>
              </a:defRPr>
            </a:lvl5pPr>
          </a:lstStyle>
          <a:p>
            <a:pPr lvl="0"/>
            <a:r>
              <a:rPr lang="en-US" dirty="0"/>
              <a:t>Term: definition. (Format “term” in bold.)</a:t>
            </a:r>
          </a:p>
        </p:txBody>
      </p:sp>
    </p:spTree>
    <p:extLst>
      <p:ext uri="{BB962C8B-B14F-4D97-AF65-F5344CB8AC3E}">
        <p14:creationId xmlns:p14="http://schemas.microsoft.com/office/powerpoint/2010/main" val="144474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nds-On Activity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160BDD-7155-D744-B749-9730458604AD}" type="slidenum">
              <a:rPr lang="en-US" smtClean="0"/>
              <a:pPr/>
              <a:t>‹#›</a:t>
            </a:fld>
            <a:endParaRPr lang="en-US" dirty="0"/>
          </a:p>
        </p:txBody>
      </p:sp>
      <p:pic>
        <p:nvPicPr>
          <p:cNvPr id="9" name="Picture 8">
            <a:extLst>
              <a:ext uri="{FF2B5EF4-FFF2-40B4-BE49-F238E27FC236}">
                <a16:creationId xmlns:a16="http://schemas.microsoft.com/office/drawing/2014/main" id="{C1F28B54-DCF8-48E1-A25A-E747ACAB1ADA}"/>
              </a:ext>
            </a:extLst>
          </p:cNvPr>
          <p:cNvPicPr>
            <a:picLocks noChangeAspect="1"/>
          </p:cNvPicPr>
          <p:nvPr userDrawn="1"/>
        </p:nvPicPr>
        <p:blipFill>
          <a:blip r:embed="rId2"/>
          <a:stretch>
            <a:fillRect/>
          </a:stretch>
        </p:blipFill>
        <p:spPr>
          <a:xfrm>
            <a:off x="3028024" y="1930909"/>
            <a:ext cx="3087952" cy="1440180"/>
          </a:xfrm>
          <a:prstGeom prst="rect">
            <a:avLst/>
          </a:prstGeom>
        </p:spPr>
      </p:pic>
      <p:sp>
        <p:nvSpPr>
          <p:cNvPr id="3" name="Text Placeholder 2">
            <a:extLst>
              <a:ext uri="{FF2B5EF4-FFF2-40B4-BE49-F238E27FC236}">
                <a16:creationId xmlns:a16="http://schemas.microsoft.com/office/drawing/2014/main" id="{4F915AE6-89DC-4B00-95C2-C09677B47DC6}"/>
              </a:ext>
            </a:extLst>
          </p:cNvPr>
          <p:cNvSpPr>
            <a:spLocks noGrp="1"/>
          </p:cNvSpPr>
          <p:nvPr>
            <p:ph type="body" sz="quarter" idx="13" hasCustomPrompt="1"/>
          </p:nvPr>
        </p:nvSpPr>
        <p:spPr>
          <a:xfrm>
            <a:off x="571500" y="3384616"/>
            <a:ext cx="8001000" cy="458390"/>
          </a:xfrm>
        </p:spPr>
        <p:txBody>
          <a:bodyPr/>
          <a:lstStyle>
            <a:lvl1pPr marL="0" indent="0" algn="ctr">
              <a:buNone/>
              <a:defRPr sz="2100">
                <a:solidFill>
                  <a:schemeClr val="tx1"/>
                </a:solidFill>
              </a:defRPr>
            </a:lvl1pPr>
          </a:lstStyle>
          <a:p>
            <a:pPr lvl="0"/>
            <a:r>
              <a:rPr lang="en-US" dirty="0"/>
              <a:t>Click to add Activity title</a:t>
            </a:r>
          </a:p>
        </p:txBody>
      </p:sp>
      <p:sp>
        <p:nvSpPr>
          <p:cNvPr id="11" name="TextBox 10">
            <a:extLst>
              <a:ext uri="{FF2B5EF4-FFF2-40B4-BE49-F238E27FC236}">
                <a16:creationId xmlns:a16="http://schemas.microsoft.com/office/drawing/2014/main" id="{C249395E-254B-4DF4-AD8F-137598C79946}"/>
              </a:ext>
            </a:extLst>
          </p:cNvPr>
          <p:cNvSpPr txBox="1"/>
          <p:nvPr userDrawn="1"/>
        </p:nvSpPr>
        <p:spPr>
          <a:xfrm>
            <a:off x="341925" y="218806"/>
            <a:ext cx="7883768" cy="369332"/>
          </a:xfrm>
          <a:prstGeom prst="rect">
            <a:avLst/>
          </a:prstGeom>
          <a:noFill/>
        </p:spPr>
        <p:txBody>
          <a:bodyPr wrap="square" rtlCol="0">
            <a:spAutoFit/>
          </a:bodyPr>
          <a:lstStyle/>
          <a:p>
            <a:r>
              <a:rPr lang="en-US" sz="1800" dirty="0">
                <a:solidFill>
                  <a:schemeClr val="bg1"/>
                </a:solidFill>
                <a:latin typeface="Myriad Pro"/>
              </a:rPr>
              <a:t>Activity</a:t>
            </a:r>
          </a:p>
        </p:txBody>
      </p:sp>
      <p:pic>
        <p:nvPicPr>
          <p:cNvPr id="12" name="Picture 11" descr="bottom graphic.png">
            <a:extLst>
              <a:ext uri="{FF2B5EF4-FFF2-40B4-BE49-F238E27FC236}">
                <a16:creationId xmlns:a16="http://schemas.microsoft.com/office/drawing/2014/main" id="{C4E4A9A1-6CA7-4F15-AE41-4322B29471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4850"/>
            <a:ext cx="9144000" cy="342900"/>
          </a:xfrm>
          <a:prstGeom prst="rect">
            <a:avLst/>
          </a:prstGeom>
        </p:spPr>
      </p:pic>
    </p:spTree>
    <p:extLst>
      <p:ext uri="{BB962C8B-B14F-4D97-AF65-F5344CB8AC3E}">
        <p14:creationId xmlns:p14="http://schemas.microsoft.com/office/powerpoint/2010/main" val="93800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rner Fill">
    <p:spTree>
      <p:nvGrpSpPr>
        <p:cNvPr id="1" name=""/>
        <p:cNvGrpSpPr/>
        <p:nvPr/>
      </p:nvGrpSpPr>
      <p:grpSpPr>
        <a:xfrm>
          <a:off x="0" y="0"/>
          <a:ext cx="0" cy="0"/>
          <a:chOff x="0" y="0"/>
          <a:chExt cx="0" cy="0"/>
        </a:xfrm>
      </p:grpSpPr>
      <p:pic>
        <p:nvPicPr>
          <p:cNvPr id="7" name="Picture 6" descr="choice blocks-02.png"/>
          <p:cNvPicPr>
            <a:picLocks noChangeAspect="1"/>
          </p:cNvPicPr>
          <p:nvPr/>
        </p:nvPicPr>
        <p:blipFill rotWithShape="1">
          <a:blip r:embed="rId2">
            <a:extLst>
              <a:ext uri="{28A0092B-C50C-407E-A947-70E740481C1C}">
                <a14:useLocalDpi xmlns:a14="http://schemas.microsoft.com/office/drawing/2010/main" val="0"/>
              </a:ext>
            </a:extLst>
          </a:blip>
          <a:srcRect l="68333" t="62222"/>
          <a:stretch/>
        </p:blipFill>
        <p:spPr>
          <a:xfrm>
            <a:off x="6248400" y="3200400"/>
            <a:ext cx="2895600" cy="1943100"/>
          </a:xfrm>
          <a:prstGeom prst="rect">
            <a:avLst/>
          </a:prstGeom>
        </p:spPr>
      </p:pic>
      <p:sp>
        <p:nvSpPr>
          <p:cNvPr id="6" name="Slide Number Placeholder 5"/>
          <p:cNvSpPr>
            <a:spLocks noGrp="1"/>
          </p:cNvSpPr>
          <p:nvPr>
            <p:ph type="sldNum" sz="quarter" idx="12"/>
          </p:nvPr>
        </p:nvSpPr>
        <p:spPr/>
        <p:txBody>
          <a:bodyPr/>
          <a:lstStyle/>
          <a:p>
            <a:fld id="{A8160BDD-7155-D744-B749-9730458604AD}" type="slidenum">
              <a:rPr lang="en-US" smtClean="0"/>
              <a:pPr/>
              <a:t>‹#›</a:t>
            </a:fld>
            <a:endParaRPr lang="en-US" dirty="0"/>
          </a:p>
        </p:txBody>
      </p:sp>
      <p:sp>
        <p:nvSpPr>
          <p:cNvPr id="11" name="Title Placeholder 1"/>
          <p:cNvSpPr>
            <a:spLocks noGrp="1"/>
          </p:cNvSpPr>
          <p:nvPr>
            <p:ph type="title" hasCustomPrompt="1"/>
          </p:nvPr>
        </p:nvSpPr>
        <p:spPr>
          <a:xfrm>
            <a:off x="341925" y="75202"/>
            <a:ext cx="7883768" cy="633458"/>
          </a:xfrm>
          <a:prstGeom prst="rect">
            <a:avLst/>
          </a:prstGeom>
        </p:spPr>
        <p:txBody>
          <a:bodyPr vert="horz" lIns="91440" tIns="45720" rIns="91440" bIns="45720" rtlCol="0" anchor="ctr">
            <a:noAutofit/>
          </a:bodyPr>
          <a:lstStyle/>
          <a:p>
            <a:r>
              <a:rPr lang="en-US" dirty="0"/>
              <a:t>Click to add title</a:t>
            </a:r>
          </a:p>
        </p:txBody>
      </p:sp>
      <p:sp>
        <p:nvSpPr>
          <p:cNvPr id="10" name="Content Placeholder 2"/>
          <p:cNvSpPr>
            <a:spLocks noGrp="1"/>
          </p:cNvSpPr>
          <p:nvPr>
            <p:ph idx="1"/>
          </p:nvPr>
        </p:nvSpPr>
        <p:spPr>
          <a:xfrm>
            <a:off x="341925" y="976530"/>
            <a:ext cx="8460150" cy="3361009"/>
          </a:xfrm>
          <a:prstGeom prst="rect">
            <a:avLst/>
          </a:prstGeom>
        </p:spPr>
        <p:txBody>
          <a:bodyPr/>
          <a:lstStyle>
            <a:lvl1pPr marL="257175" marR="0" indent="-257175" algn="l" defTabSz="342900" rtl="0" eaLnBrk="1" fontAlgn="auto" latinLnBrk="0" hangingPunct="1">
              <a:lnSpc>
                <a:spcPct val="100000"/>
              </a:lnSpc>
              <a:spcBef>
                <a:spcPct val="20000"/>
              </a:spcBef>
              <a:spcAft>
                <a:spcPts val="0"/>
              </a:spcAft>
              <a:buClr>
                <a:srgbClr val="009DDC"/>
              </a:buClr>
              <a:buSzTx/>
              <a:buFont typeface="Arial"/>
              <a:buChar char="•"/>
              <a:tabLst/>
              <a:defRPr sz="1350" baseline="0"/>
            </a:lvl1pPr>
            <a:lvl2pPr marL="557213" marR="0" indent="-214313" algn="l" defTabSz="342900" rtl="0" eaLnBrk="1" fontAlgn="auto" latinLnBrk="0" hangingPunct="1">
              <a:lnSpc>
                <a:spcPct val="100000"/>
              </a:lnSpc>
              <a:spcBef>
                <a:spcPct val="20000"/>
              </a:spcBef>
              <a:spcAft>
                <a:spcPts val="0"/>
              </a:spcAft>
              <a:buClr>
                <a:srgbClr val="009DDC"/>
              </a:buClr>
              <a:buSzTx/>
              <a:buFont typeface="Arial"/>
              <a:buChar char="•"/>
              <a:tabLst/>
              <a:defRPr sz="1200" baseline="0"/>
            </a:lvl2pPr>
            <a:lvl3pPr marL="857250" marR="0" indent="-171450" algn="l" defTabSz="342900" rtl="0" eaLnBrk="1" fontAlgn="auto" latinLnBrk="0" hangingPunct="1">
              <a:lnSpc>
                <a:spcPct val="100000"/>
              </a:lnSpc>
              <a:spcBef>
                <a:spcPct val="20000"/>
              </a:spcBef>
              <a:spcAft>
                <a:spcPts val="0"/>
              </a:spcAft>
              <a:buClr>
                <a:srgbClr val="009DDC"/>
              </a:buClr>
              <a:buSzTx/>
              <a:buFont typeface="Arial"/>
              <a:buChar char="•"/>
              <a:tabLst/>
              <a:defRPr/>
            </a:lvl3pPr>
          </a:lstStyle>
          <a:p>
            <a:pPr marL="257175" marR="0" lvl="0"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Edit Master text styles</a:t>
            </a:r>
          </a:p>
          <a:p>
            <a:pPr marL="257175" marR="0" lvl="1"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Second level</a:t>
            </a:r>
          </a:p>
          <a:p>
            <a:pPr marL="257175" marR="0" lvl="2"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Third level</a:t>
            </a:r>
          </a:p>
        </p:txBody>
      </p:sp>
    </p:spTree>
    <p:extLst>
      <p:ext uri="{BB962C8B-B14F-4D97-AF65-F5344CB8AC3E}">
        <p14:creationId xmlns:p14="http://schemas.microsoft.com/office/powerpoint/2010/main" val="99287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urse/Lesson Out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160BDD-7155-D744-B749-9730458604AD}" type="slidenum">
              <a:rPr lang="en-US" smtClean="0"/>
              <a:t>‹#›</a:t>
            </a:fld>
            <a:endParaRPr lang="en-US" dirty="0"/>
          </a:p>
        </p:txBody>
      </p:sp>
      <p:pic>
        <p:nvPicPr>
          <p:cNvPr id="13" name="Picture 12" descr="course outlin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5666"/>
            <a:ext cx="9144000" cy="672084"/>
          </a:xfrm>
          <a:prstGeom prst="rect">
            <a:avLst/>
          </a:prstGeom>
        </p:spPr>
      </p:pic>
      <p:sp>
        <p:nvSpPr>
          <p:cNvPr id="11" name="Content Placeholder 2"/>
          <p:cNvSpPr>
            <a:spLocks noGrp="1"/>
          </p:cNvSpPr>
          <p:nvPr>
            <p:ph idx="1"/>
          </p:nvPr>
        </p:nvSpPr>
        <p:spPr>
          <a:xfrm>
            <a:off x="341925" y="976530"/>
            <a:ext cx="8460150" cy="3098514"/>
          </a:xfrm>
          <a:prstGeom prst="rect">
            <a:avLst/>
          </a:prstGeom>
        </p:spPr>
        <p:txBody>
          <a:bodyPr/>
          <a:lstStyle>
            <a:lvl1pPr marL="257175" marR="0" indent="-257175" algn="l" defTabSz="342900" rtl="0" eaLnBrk="1" fontAlgn="auto" latinLnBrk="0" hangingPunct="1">
              <a:lnSpc>
                <a:spcPct val="100000"/>
              </a:lnSpc>
              <a:spcBef>
                <a:spcPct val="20000"/>
              </a:spcBef>
              <a:spcAft>
                <a:spcPts val="0"/>
              </a:spcAft>
              <a:buClr>
                <a:srgbClr val="009DDC"/>
              </a:buClr>
              <a:buSzTx/>
              <a:buFont typeface="Arial"/>
              <a:buChar char="•"/>
              <a:tabLst/>
              <a:defRPr sz="1350" baseline="0"/>
            </a:lvl1pPr>
            <a:lvl2pPr marL="557213" marR="0" indent="-214313" algn="l" defTabSz="342900" rtl="0" eaLnBrk="1" fontAlgn="auto" latinLnBrk="0" hangingPunct="1">
              <a:lnSpc>
                <a:spcPct val="100000"/>
              </a:lnSpc>
              <a:spcBef>
                <a:spcPct val="20000"/>
              </a:spcBef>
              <a:spcAft>
                <a:spcPts val="0"/>
              </a:spcAft>
              <a:buClr>
                <a:srgbClr val="009DDC"/>
              </a:buClr>
              <a:buSzTx/>
              <a:buFont typeface="Arial"/>
              <a:buChar char="•"/>
              <a:tabLst/>
              <a:defRPr sz="1200" baseline="0"/>
            </a:lvl2pPr>
            <a:lvl3pPr marL="857250" marR="0" indent="-171450" algn="l" defTabSz="342900" rtl="0" eaLnBrk="1" fontAlgn="auto" latinLnBrk="0" hangingPunct="1">
              <a:lnSpc>
                <a:spcPct val="100000"/>
              </a:lnSpc>
              <a:spcBef>
                <a:spcPct val="20000"/>
              </a:spcBef>
              <a:spcAft>
                <a:spcPts val="0"/>
              </a:spcAft>
              <a:buClr>
                <a:srgbClr val="009DDC"/>
              </a:buClr>
              <a:buSzTx/>
              <a:buFont typeface="Arial"/>
              <a:buChar char="•"/>
              <a:tabLst/>
              <a:defRPr sz="1050"/>
            </a:lvl3pPr>
          </a:lstStyle>
          <a:p>
            <a:pPr marL="257175" marR="0" lvl="0"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Edit Master text styles</a:t>
            </a:r>
          </a:p>
          <a:p>
            <a:pPr marL="257175" marR="0" lvl="1"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Second level</a:t>
            </a:r>
          </a:p>
          <a:p>
            <a:pPr marL="257175" marR="0" lvl="2" indent="-257175" algn="l" defTabSz="342900" rtl="0" eaLnBrk="1" fontAlgn="auto" latinLnBrk="0" hangingPunct="1">
              <a:lnSpc>
                <a:spcPct val="100000"/>
              </a:lnSpc>
              <a:spcBef>
                <a:spcPct val="20000"/>
              </a:spcBef>
              <a:spcAft>
                <a:spcPts val="0"/>
              </a:spcAft>
              <a:buClr>
                <a:srgbClr val="009DDC"/>
              </a:buClr>
              <a:buSzTx/>
              <a:buFont typeface="Arial"/>
              <a:buChar char="•"/>
              <a:tabLst/>
              <a:defRPr/>
            </a:pPr>
            <a:r>
              <a:rPr kumimoji="0" lang="en-US" sz="1350" b="0" i="0" u="none" strike="noStrike" kern="1200" cap="none" spc="0" normalizeH="0" baseline="0" noProof="0">
                <a:ln>
                  <a:noFill/>
                </a:ln>
                <a:solidFill>
                  <a:prstClr val="black"/>
                </a:solidFill>
                <a:effectLst/>
                <a:uLnTx/>
                <a:uFillTx/>
                <a:latin typeface="+mn-lt"/>
                <a:ea typeface="+mn-ea"/>
                <a:cs typeface="+mn-cs"/>
              </a:rPr>
              <a:t>Third level</a:t>
            </a:r>
          </a:p>
        </p:txBody>
      </p:sp>
      <p:sp>
        <p:nvSpPr>
          <p:cNvPr id="8" name="Title Placeholder 1"/>
          <p:cNvSpPr>
            <a:spLocks noGrp="1"/>
          </p:cNvSpPr>
          <p:nvPr>
            <p:ph type="title" hasCustomPrompt="1"/>
          </p:nvPr>
        </p:nvSpPr>
        <p:spPr>
          <a:xfrm>
            <a:off x="341925" y="75202"/>
            <a:ext cx="7883768" cy="633458"/>
          </a:xfrm>
          <a:prstGeom prst="rect">
            <a:avLst/>
          </a:prstGeom>
        </p:spPr>
        <p:txBody>
          <a:bodyPr vert="horz" lIns="91440" tIns="45720" rIns="91440" bIns="45720" rtlCol="0" anchor="ctr">
            <a:noAutofit/>
          </a:bodyPr>
          <a:lstStyle/>
          <a:p>
            <a:r>
              <a:rPr lang="en-US" dirty="0"/>
              <a:t>Course/Lesson outline</a:t>
            </a:r>
          </a:p>
        </p:txBody>
      </p:sp>
    </p:spTree>
    <p:extLst>
      <p:ext uri="{BB962C8B-B14F-4D97-AF65-F5344CB8AC3E}">
        <p14:creationId xmlns:p14="http://schemas.microsoft.com/office/powerpoint/2010/main" val="415708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29A28F-9A6B-476C-ACB9-885DAF4D5A10}" type="datetime1">
              <a:rPr lang="en-US" smtClean="0"/>
              <a:t>3/30/2023</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6AE1812-4284-4E43-9CF2-51F66B9DF21E}" type="datetime1">
              <a:rPr lang="en-US" smtClean="0"/>
              <a:t>3/30/2023</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1C8F81-7A9C-49A5-A7B3-985E11D9D2F6}" type="datetime1">
              <a:rPr lang="en-US" smtClean="0"/>
              <a:t>3/30/2023</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919891-2CF0-47BA-A99F-54D4A989ABF9}" type="datetime1">
              <a:rPr lang="en-US" smtClean="0"/>
              <a:t>3/30/2023</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BCF471F-C1D9-427C-8F6A-9FC67DDB7C14}" type="datetime1">
              <a:rPr lang="en-US" smtClean="0"/>
              <a:t>3/30/2023</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41D92-7A0E-4410-B484-3523FA086AAF}" type="datetime1">
              <a:rPr lang="en-US" smtClean="0"/>
              <a:t>3/30/2023</a:t>
            </a:fld>
            <a:endParaRPr lang="en-US"/>
          </a:p>
        </p:txBody>
      </p:sp>
      <p:sp>
        <p:nvSpPr>
          <p:cNvPr id="3" name="Footer Placeholder 2"/>
          <p:cNvSpPr>
            <a:spLocks noGrp="1"/>
          </p:cNvSpPr>
          <p:nvPr>
            <p:ph type="ftr" sz="quarter" idx="11"/>
          </p:nvPr>
        </p:nvSpPr>
        <p:spPr/>
        <p:txBody>
          <a:bodyPr/>
          <a:lstStyle/>
          <a:p>
            <a:r>
              <a:rPr lang="en-US"/>
              <a:t>Copyright © 2007 - 2019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1E2882-19AC-41D1-B81F-483085D7C417}" type="datetime1">
              <a:rPr lang="en-US" smtClean="0"/>
              <a:t>3/30/2023</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F7EB7C3-6A62-45D8-8EE8-A8EE0C17E8AE}" type="datetime1">
              <a:rPr lang="en-US" smtClean="0"/>
              <a:t>3/30/2023</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20B5E8-FD41-46B0-BC27-5083FAEF094A}" type="datetime1">
              <a:rPr lang="en-US" smtClean="0"/>
              <a:t>3/30/2023</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Copyright © 2007 - 2019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burnett.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2422" y="798048"/>
            <a:ext cx="8250577" cy="1219200"/>
          </a:xfrm>
        </p:spPr>
        <p:txBody>
          <a:bodyPr anchor="ctr"/>
          <a:lstStyle/>
          <a:p>
            <a:r>
              <a:rPr lang="en-US" sz="6000" dirty="0"/>
              <a:t>ITI 494 Microsoft Word and Excel Foundations</a:t>
            </a:r>
          </a:p>
        </p:txBody>
      </p:sp>
      <p:sp>
        <p:nvSpPr>
          <p:cNvPr id="3" name="Subtitle 2"/>
          <p:cNvSpPr>
            <a:spLocks noGrp="1"/>
          </p:cNvSpPr>
          <p:nvPr>
            <p:ph type="subTitle" idx="1"/>
          </p:nvPr>
        </p:nvSpPr>
        <p:spPr>
          <a:xfrm>
            <a:off x="551329" y="2400301"/>
            <a:ext cx="8229599" cy="706902"/>
          </a:xfrm>
        </p:spPr>
        <p:txBody>
          <a:bodyPr>
            <a:noAutofit/>
          </a:bodyPr>
          <a:lstStyle/>
          <a:p>
            <a:r>
              <a:rPr lang="en-US" sz="2400" dirty="0"/>
              <a:t>Session II</a:t>
            </a:r>
          </a:p>
        </p:txBody>
      </p:sp>
      <p:sp>
        <p:nvSpPr>
          <p:cNvPr id="4" name="Rectangle 3">
            <a:extLst>
              <a:ext uri="{FF2B5EF4-FFF2-40B4-BE49-F238E27FC236}">
                <a16:creationId xmlns:a16="http://schemas.microsoft.com/office/drawing/2014/main" id="{963479F0-3058-448E-A91E-D29EF81E75C3}"/>
              </a:ext>
            </a:extLst>
          </p:cNvPr>
          <p:cNvSpPr txBox="1">
            <a:spLocks noChangeArrowheads="1"/>
          </p:cNvSpPr>
          <p:nvPr/>
        </p:nvSpPr>
        <p:spPr>
          <a:xfrm>
            <a:off x="567578" y="3486150"/>
            <a:ext cx="8195422" cy="914400"/>
          </a:xfrm>
          <a:prstGeom prst="rect">
            <a:avLst/>
          </a:prstGeom>
        </p:spPr>
        <p:txBody>
          <a:bodyPr vert="horz" lIns="0" rIns="18288" anchor="b">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b="1" kern="1200">
                <a:solidFill>
                  <a:schemeClr val="tx1"/>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defRPr>
            </a:lvl1pPr>
            <a:lvl2pPr marL="457200" indent="0" algn="ctr" rtl="0" eaLnBrk="1" latinLnBrk="0" hangingPunct="1">
              <a:spcBef>
                <a:spcPct val="20000"/>
              </a:spcBef>
              <a:buClr>
                <a:schemeClr val="accent1"/>
              </a:buClr>
              <a:buSzPct val="85000"/>
              <a:buFont typeface="Wingdings 2"/>
              <a:buNone/>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0" algn="ctr" rtl="0" eaLnBrk="1" latinLnBrk="0" hangingPunct="1">
              <a:spcBef>
                <a:spcPct val="20000"/>
              </a:spcBef>
              <a:buClr>
                <a:schemeClr val="accent2"/>
              </a:buClr>
              <a:buSzPct val="70000"/>
              <a:buFont typeface="Wingdings 2"/>
              <a:buNone/>
              <a:defRPr kumimoji="0" sz="2100" b="1" kern="1200">
                <a:solidFill>
                  <a:schemeClr val="tx1"/>
                </a:solidFill>
                <a:latin typeface="+mj-lt"/>
                <a:ea typeface="Verdana" panose="020B0604030504040204" pitchFamily="34" charset="0"/>
                <a:cs typeface="Verdana" panose="020B0604030504040204" pitchFamily="34" charset="0"/>
              </a:defRPr>
            </a:lvl3pPr>
            <a:lvl4pPr marL="1371600" indent="0" algn="ctr" rtl="0" eaLnBrk="1" latinLnBrk="0" hangingPunct="1">
              <a:spcBef>
                <a:spcPct val="20000"/>
              </a:spcBef>
              <a:buClr>
                <a:schemeClr val="accent3"/>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4pPr>
            <a:lvl5pPr marL="1828800" indent="0" algn="ctr" rtl="0" eaLnBrk="1" latinLnBrk="0" hangingPunct="1">
              <a:spcBef>
                <a:spcPct val="20000"/>
              </a:spcBef>
              <a:buClr>
                <a:schemeClr val="accent4"/>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defRPr/>
            </a:pPr>
            <a:br>
              <a:rPr lang="en-US" sz="3600" dirty="0"/>
            </a:br>
            <a:r>
              <a:rPr lang="en-US" sz="2000" dirty="0">
                <a:hlinkClick r:id="rId3"/>
              </a:rPr>
              <a:t>www.profburnett.com</a:t>
            </a:r>
            <a:endParaRPr lang="en-US" sz="2000" dirty="0"/>
          </a:p>
          <a:p>
            <a:pPr>
              <a:defRPr/>
            </a:pPr>
            <a:r>
              <a:rPr lang="en-US" sz="2000" i="1" dirty="0">
                <a:solidFill>
                  <a:srgbClr val="FFC000"/>
                </a:solidFill>
              </a:rPr>
              <a:t>Master a Skill </a:t>
            </a:r>
            <a:r>
              <a:rPr lang="en-US" sz="2000" i="1" dirty="0"/>
              <a:t>/ </a:t>
            </a:r>
            <a:r>
              <a:rPr lang="en-US" sz="2000" i="1" dirty="0">
                <a:solidFill>
                  <a:srgbClr val="FFFF00"/>
                </a:solidFill>
              </a:rPr>
              <a:t>Learn for Life</a:t>
            </a:r>
          </a:p>
        </p:txBody>
      </p:sp>
    </p:spTree>
    <p:extLst>
      <p:ext uri="{BB962C8B-B14F-4D97-AF65-F5344CB8AC3E}">
        <p14:creationId xmlns:p14="http://schemas.microsoft.com/office/powerpoint/2010/main" val="70518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effectLst>
                  <a:outerShdw blurRad="38100" dist="38100" dir="2700000" algn="tl">
                    <a:srgbClr val="000000">
                      <a:alpha val="43137"/>
                    </a:srgbClr>
                  </a:outerShdw>
                </a:effectLst>
              </a:rPr>
              <a:t>Excel Window Commands</a:t>
            </a:r>
          </a:p>
        </p:txBody>
      </p:sp>
      <p:sp>
        <p:nvSpPr>
          <p:cNvPr id="4" name="Slide Number Placeholder 3">
            <a:extLst>
              <a:ext uri="{FF2B5EF4-FFF2-40B4-BE49-F238E27FC236}">
                <a16:creationId xmlns:a16="http://schemas.microsoft.com/office/drawing/2014/main" id="{9094350C-8E1D-483F-BB28-B4033C1195D1}"/>
              </a:ext>
            </a:extLst>
          </p:cNvPr>
          <p:cNvSpPr>
            <a:spLocks noGrp="1"/>
          </p:cNvSpPr>
          <p:nvPr>
            <p:ph type="sldNum" sz="quarter" idx="12"/>
          </p:nvPr>
        </p:nvSpPr>
        <p:spPr/>
        <p:txBody>
          <a:bodyPr/>
          <a:lstStyle/>
          <a:p>
            <a:fld id="{A8160BDD-7155-D744-B749-9730458604AD}" type="slidenum">
              <a:rPr lang="en-US" smtClean="0"/>
              <a:t>10</a:t>
            </a:fld>
            <a:endParaRPr lang="en-US" dirty="0"/>
          </a:p>
        </p:txBody>
      </p:sp>
      <p:grpSp>
        <p:nvGrpSpPr>
          <p:cNvPr id="8" name="Group 7">
            <a:extLst>
              <a:ext uri="{FF2B5EF4-FFF2-40B4-BE49-F238E27FC236}">
                <a16:creationId xmlns:a16="http://schemas.microsoft.com/office/drawing/2014/main" id="{9DED5D1B-A8EE-4BAA-95EE-9FE846A4524D}"/>
              </a:ext>
            </a:extLst>
          </p:cNvPr>
          <p:cNvGrpSpPr/>
          <p:nvPr/>
        </p:nvGrpSpPr>
        <p:grpSpPr>
          <a:xfrm>
            <a:off x="2539084" y="1969406"/>
            <a:ext cx="4435177" cy="1634030"/>
            <a:chOff x="1861445" y="2625875"/>
            <a:chExt cx="5913569" cy="2178706"/>
          </a:xfrm>
        </p:grpSpPr>
        <p:pic>
          <p:nvPicPr>
            <p:cNvPr id="6" name="Picture 5">
              <a:extLst>
                <a:ext uri="{FF2B5EF4-FFF2-40B4-BE49-F238E27FC236}">
                  <a16:creationId xmlns:a16="http://schemas.microsoft.com/office/drawing/2014/main" id="{968251E4-8026-4F15-B1FA-A5E1E2D4E339}"/>
                </a:ext>
              </a:extLst>
            </p:cNvPr>
            <p:cNvPicPr>
              <a:picLocks noChangeAspect="1"/>
            </p:cNvPicPr>
            <p:nvPr/>
          </p:nvPicPr>
          <p:blipFill>
            <a:blip r:embed="rId2"/>
            <a:stretch>
              <a:fillRect/>
            </a:stretch>
          </p:blipFill>
          <p:spPr>
            <a:xfrm>
              <a:off x="2537259" y="3498982"/>
              <a:ext cx="3493100" cy="853276"/>
            </a:xfrm>
            <a:prstGeom prst="rect">
              <a:avLst/>
            </a:prstGeom>
          </p:spPr>
        </p:pic>
        <p:grpSp>
          <p:nvGrpSpPr>
            <p:cNvPr id="23" name="Group 334">
              <a:extLst>
                <a:ext uri="{FF2B5EF4-FFF2-40B4-BE49-F238E27FC236}">
                  <a16:creationId xmlns:a16="http://schemas.microsoft.com/office/drawing/2014/main" id="{593384B5-2A0E-4C6C-8906-7CECB19D2E85}"/>
                </a:ext>
              </a:extLst>
            </p:cNvPr>
            <p:cNvGrpSpPr>
              <a:grpSpLocks/>
            </p:cNvGrpSpPr>
            <p:nvPr/>
          </p:nvGrpSpPr>
          <p:grpSpPr bwMode="auto">
            <a:xfrm rot="16200000" flipH="1" flipV="1">
              <a:off x="3164830" y="2851744"/>
              <a:ext cx="519677" cy="894451"/>
              <a:chOff x="3352" y="2735"/>
              <a:chExt cx="257" cy="257"/>
            </a:xfrm>
          </p:grpSpPr>
          <p:sp>
            <p:nvSpPr>
              <p:cNvPr id="24" name="Line 335">
                <a:extLst>
                  <a:ext uri="{FF2B5EF4-FFF2-40B4-BE49-F238E27FC236}">
                    <a16:creationId xmlns:a16="http://schemas.microsoft.com/office/drawing/2014/main" id="{A5F2E2E2-CD71-4CB8-8686-ADE6F584DD93}"/>
                  </a:ext>
                </a:extLst>
              </p:cNvPr>
              <p:cNvSpPr>
                <a:spLocks noChangeShapeType="1"/>
              </p:cNvSpPr>
              <p:nvPr/>
            </p:nvSpPr>
            <p:spPr bwMode="auto">
              <a:xfrm flipV="1">
                <a:off x="3358" y="273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25" name="Line 336">
                <a:extLst>
                  <a:ext uri="{FF2B5EF4-FFF2-40B4-BE49-F238E27FC236}">
                    <a16:creationId xmlns:a16="http://schemas.microsoft.com/office/drawing/2014/main" id="{A27E0D6A-89F5-4B84-BD33-6570D4F3CB1D}"/>
                  </a:ext>
                </a:extLst>
              </p:cNvPr>
              <p:cNvSpPr>
                <a:spLocks noChangeShapeType="1"/>
              </p:cNvSpPr>
              <p:nvPr/>
            </p:nvSpPr>
            <p:spPr bwMode="auto">
              <a:xfrm rot="16200000" flipV="1">
                <a:off x="3481" y="260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26" name="Rounded Rectangle 44">
              <a:extLst>
                <a:ext uri="{FF2B5EF4-FFF2-40B4-BE49-F238E27FC236}">
                  <a16:creationId xmlns:a16="http://schemas.microsoft.com/office/drawing/2014/main" id="{26F20372-06C9-4BA2-8F8A-9116EDBB41FF}"/>
                </a:ext>
              </a:extLst>
            </p:cNvPr>
            <p:cNvSpPr/>
            <p:nvPr/>
          </p:nvSpPr>
          <p:spPr>
            <a:xfrm>
              <a:off x="1861445" y="2836267"/>
              <a:ext cx="1724025" cy="370703"/>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Ribbon Display Options button</a:t>
              </a:r>
            </a:p>
          </p:txBody>
        </p:sp>
        <p:grpSp>
          <p:nvGrpSpPr>
            <p:cNvPr id="32" name="Group 331">
              <a:extLst>
                <a:ext uri="{FF2B5EF4-FFF2-40B4-BE49-F238E27FC236}">
                  <a16:creationId xmlns:a16="http://schemas.microsoft.com/office/drawing/2014/main" id="{D3E3B5A2-508C-484F-B7A7-FB943434120B}"/>
                </a:ext>
              </a:extLst>
            </p:cNvPr>
            <p:cNvGrpSpPr>
              <a:grpSpLocks/>
            </p:cNvGrpSpPr>
            <p:nvPr/>
          </p:nvGrpSpPr>
          <p:grpSpPr bwMode="auto">
            <a:xfrm rot="5400000" flipV="1">
              <a:off x="5831362" y="3155060"/>
              <a:ext cx="214029" cy="444095"/>
              <a:chOff x="3353" y="2587"/>
              <a:chExt cx="257" cy="257"/>
            </a:xfrm>
          </p:grpSpPr>
          <p:sp>
            <p:nvSpPr>
              <p:cNvPr id="33" name="Line 332">
                <a:extLst>
                  <a:ext uri="{FF2B5EF4-FFF2-40B4-BE49-F238E27FC236}">
                    <a16:creationId xmlns:a16="http://schemas.microsoft.com/office/drawing/2014/main" id="{3C9F2BC0-6364-4104-B6E1-64641605F366}"/>
                  </a:ext>
                </a:extLst>
              </p:cNvPr>
              <p:cNvSpPr>
                <a:spLocks noChangeShapeType="1"/>
              </p:cNvSpPr>
              <p:nvPr/>
            </p:nvSpPr>
            <p:spPr bwMode="auto">
              <a:xfrm flipV="1">
                <a:off x="3359" y="2587"/>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34" name="Line 333">
                <a:extLst>
                  <a:ext uri="{FF2B5EF4-FFF2-40B4-BE49-F238E27FC236}">
                    <a16:creationId xmlns:a16="http://schemas.microsoft.com/office/drawing/2014/main" id="{F5C25706-72B5-4958-BA1C-C8DCB6D283A4}"/>
                  </a:ext>
                </a:extLst>
              </p:cNvPr>
              <p:cNvSpPr>
                <a:spLocks noChangeShapeType="1"/>
              </p:cNvSpPr>
              <p:nvPr/>
            </p:nvSpPr>
            <p:spPr bwMode="auto">
              <a:xfrm rot="16200000" flipV="1">
                <a:off x="3482" y="2458"/>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35" name="Rounded Rectangle 52">
              <a:extLst>
                <a:ext uri="{FF2B5EF4-FFF2-40B4-BE49-F238E27FC236}">
                  <a16:creationId xmlns:a16="http://schemas.microsoft.com/office/drawing/2014/main" id="{5BA29A4B-3A19-4A5A-8FF1-9C5E1B8E3022}"/>
                </a:ext>
              </a:extLst>
            </p:cNvPr>
            <p:cNvSpPr/>
            <p:nvPr/>
          </p:nvSpPr>
          <p:spPr>
            <a:xfrm>
              <a:off x="6050989" y="3132774"/>
              <a:ext cx="1724025" cy="274637"/>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Close button</a:t>
              </a:r>
            </a:p>
          </p:txBody>
        </p:sp>
        <p:sp>
          <p:nvSpPr>
            <p:cNvPr id="36" name="Line 333">
              <a:extLst>
                <a:ext uri="{FF2B5EF4-FFF2-40B4-BE49-F238E27FC236}">
                  <a16:creationId xmlns:a16="http://schemas.microsoft.com/office/drawing/2014/main" id="{3D5D26ED-531B-4FDB-B998-A629E7B563B5}"/>
                </a:ext>
              </a:extLst>
            </p:cNvPr>
            <p:cNvSpPr>
              <a:spLocks noChangeShapeType="1"/>
            </p:cNvSpPr>
            <p:nvPr/>
          </p:nvSpPr>
          <p:spPr bwMode="auto">
            <a:xfrm rot="10800000" flipH="1">
              <a:off x="5127480" y="2900759"/>
              <a:ext cx="1431" cy="68010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37" name="Rounded Rectangle 56">
              <a:extLst>
                <a:ext uri="{FF2B5EF4-FFF2-40B4-BE49-F238E27FC236}">
                  <a16:creationId xmlns:a16="http://schemas.microsoft.com/office/drawing/2014/main" id="{0161396A-E55F-4FD8-B527-1C81B7A27EDB}"/>
                </a:ext>
              </a:extLst>
            </p:cNvPr>
            <p:cNvSpPr/>
            <p:nvPr/>
          </p:nvSpPr>
          <p:spPr>
            <a:xfrm>
              <a:off x="4265466" y="2625875"/>
              <a:ext cx="1724025" cy="420784"/>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Maximize/Restore Down button</a:t>
              </a:r>
            </a:p>
          </p:txBody>
        </p:sp>
        <p:sp>
          <p:nvSpPr>
            <p:cNvPr id="38" name="Line 316">
              <a:extLst>
                <a:ext uri="{FF2B5EF4-FFF2-40B4-BE49-F238E27FC236}">
                  <a16:creationId xmlns:a16="http://schemas.microsoft.com/office/drawing/2014/main" id="{9CA19A60-2318-47A7-8A59-0287E827A0B7}"/>
                </a:ext>
              </a:extLst>
            </p:cNvPr>
            <p:cNvSpPr>
              <a:spLocks noChangeShapeType="1"/>
            </p:cNvSpPr>
            <p:nvPr/>
          </p:nvSpPr>
          <p:spPr bwMode="auto">
            <a:xfrm rot="16200000">
              <a:off x="4134918" y="4197634"/>
              <a:ext cx="754201"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31" name="Rounded Rectangle 48">
              <a:extLst>
                <a:ext uri="{FF2B5EF4-FFF2-40B4-BE49-F238E27FC236}">
                  <a16:creationId xmlns:a16="http://schemas.microsoft.com/office/drawing/2014/main" id="{25A19486-CA11-4185-995D-7E319E493B22}"/>
                </a:ext>
              </a:extLst>
            </p:cNvPr>
            <p:cNvSpPr/>
            <p:nvPr/>
          </p:nvSpPr>
          <p:spPr>
            <a:xfrm>
              <a:off x="3650005" y="4510078"/>
              <a:ext cx="1724025" cy="294503"/>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Minimize button</a:t>
              </a:r>
            </a:p>
          </p:txBody>
        </p:sp>
      </p:grpSp>
    </p:spTree>
    <p:extLst>
      <p:ext uri="{BB962C8B-B14F-4D97-AF65-F5344CB8AC3E}">
        <p14:creationId xmlns:p14="http://schemas.microsoft.com/office/powerpoint/2010/main" val="340268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b="1" dirty="0">
                <a:effectLst>
                  <a:outerShdw blurRad="38100" dist="38100" dir="2700000" algn="tl">
                    <a:srgbClr val="000000">
                      <a:alpha val="43137"/>
                    </a:srgbClr>
                  </a:outerShdw>
                </a:effectLst>
              </a:rPr>
              <a:t>The Backstage View</a:t>
            </a:r>
          </a:p>
        </p:txBody>
      </p:sp>
      <p:sp>
        <p:nvSpPr>
          <p:cNvPr id="10" name="Slide Number Placeholder 9">
            <a:extLst>
              <a:ext uri="{FF2B5EF4-FFF2-40B4-BE49-F238E27FC236}">
                <a16:creationId xmlns:a16="http://schemas.microsoft.com/office/drawing/2014/main" id="{1E11587B-F454-4A9A-9B78-547A27F03DEC}"/>
              </a:ext>
            </a:extLst>
          </p:cNvPr>
          <p:cNvSpPr>
            <a:spLocks noGrp="1"/>
          </p:cNvSpPr>
          <p:nvPr>
            <p:ph type="sldNum" sz="quarter" idx="12"/>
          </p:nvPr>
        </p:nvSpPr>
        <p:spPr/>
        <p:txBody>
          <a:bodyPr/>
          <a:lstStyle/>
          <a:p>
            <a:fld id="{A8160BDD-7155-D744-B749-9730458604AD}" type="slidenum">
              <a:rPr lang="en-US" smtClean="0"/>
              <a:t>11</a:t>
            </a:fld>
            <a:endParaRPr lang="en-US" dirty="0"/>
          </a:p>
        </p:txBody>
      </p:sp>
      <p:grpSp>
        <p:nvGrpSpPr>
          <p:cNvPr id="13" name="Group 12">
            <a:extLst>
              <a:ext uri="{FF2B5EF4-FFF2-40B4-BE49-F238E27FC236}">
                <a16:creationId xmlns:a16="http://schemas.microsoft.com/office/drawing/2014/main" id="{CF1BCF08-AA6C-480E-92DA-6AE2A8D60821}"/>
              </a:ext>
            </a:extLst>
          </p:cNvPr>
          <p:cNvGrpSpPr/>
          <p:nvPr/>
        </p:nvGrpSpPr>
        <p:grpSpPr>
          <a:xfrm>
            <a:off x="1196333" y="1552181"/>
            <a:ext cx="6583406" cy="3305569"/>
            <a:chOff x="71111" y="1462869"/>
            <a:chExt cx="8777874" cy="4407425"/>
          </a:xfrm>
        </p:grpSpPr>
        <p:sp>
          <p:nvSpPr>
            <p:cNvPr id="5" name="Rounded Rectangle 4"/>
            <p:cNvSpPr/>
            <p:nvPr/>
          </p:nvSpPr>
          <p:spPr>
            <a:xfrm>
              <a:off x="1075372" y="5585162"/>
              <a:ext cx="1476375" cy="274637"/>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Left pane</a:t>
              </a:r>
            </a:p>
          </p:txBody>
        </p:sp>
        <p:sp>
          <p:nvSpPr>
            <p:cNvPr id="7" name="Rounded Rectangle 6"/>
            <p:cNvSpPr/>
            <p:nvPr/>
          </p:nvSpPr>
          <p:spPr>
            <a:xfrm>
              <a:off x="4782222" y="5595657"/>
              <a:ext cx="1476375" cy="274637"/>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Right pane</a:t>
              </a:r>
            </a:p>
          </p:txBody>
        </p:sp>
        <p:sp>
          <p:nvSpPr>
            <p:cNvPr id="8" name="AutoShape 303"/>
            <p:cNvSpPr>
              <a:spLocks/>
            </p:cNvSpPr>
            <p:nvPr/>
          </p:nvSpPr>
          <p:spPr bwMode="auto">
            <a:xfrm flipH="1">
              <a:off x="1304750" y="1958358"/>
              <a:ext cx="143050" cy="3336866"/>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7" name="Rounded Rectangle 16"/>
            <p:cNvSpPr/>
            <p:nvPr/>
          </p:nvSpPr>
          <p:spPr>
            <a:xfrm>
              <a:off x="71111" y="3398191"/>
              <a:ext cx="1233639" cy="457200"/>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Tabs and commands</a:t>
              </a:r>
            </a:p>
          </p:txBody>
        </p:sp>
        <p:pic>
          <p:nvPicPr>
            <p:cNvPr id="12" name="Picture 11">
              <a:extLst>
                <a:ext uri="{FF2B5EF4-FFF2-40B4-BE49-F238E27FC236}">
                  <a16:creationId xmlns:a16="http://schemas.microsoft.com/office/drawing/2014/main" id="{5B8B8B8C-8E14-4AD9-A88F-3C79A397D8C1}"/>
                </a:ext>
              </a:extLst>
            </p:cNvPr>
            <p:cNvPicPr>
              <a:picLocks noChangeAspect="1"/>
            </p:cNvPicPr>
            <p:nvPr/>
          </p:nvPicPr>
          <p:blipFill>
            <a:blip r:embed="rId2"/>
            <a:stretch>
              <a:fillRect/>
            </a:stretch>
          </p:blipFill>
          <p:spPr>
            <a:xfrm>
              <a:off x="1447800" y="1462869"/>
              <a:ext cx="7401185" cy="3932261"/>
            </a:xfrm>
            <a:prstGeom prst="rect">
              <a:avLst/>
            </a:prstGeom>
          </p:spPr>
        </p:pic>
        <p:sp>
          <p:nvSpPr>
            <p:cNvPr id="18" name="AutoShape 303">
              <a:extLst>
                <a:ext uri="{FF2B5EF4-FFF2-40B4-BE49-F238E27FC236}">
                  <a16:creationId xmlns:a16="http://schemas.microsoft.com/office/drawing/2014/main" id="{BBE37B73-3F68-4181-9146-125A7404EACB}"/>
                </a:ext>
              </a:extLst>
            </p:cNvPr>
            <p:cNvSpPr>
              <a:spLocks/>
            </p:cNvSpPr>
            <p:nvPr/>
          </p:nvSpPr>
          <p:spPr bwMode="auto">
            <a:xfrm rot="16200000" flipH="1">
              <a:off x="1720554" y="5123837"/>
              <a:ext cx="174625" cy="685800"/>
            </a:xfrm>
            <a:prstGeom prst="rightBrace">
              <a:avLst>
                <a:gd name="adj1" fmla="val 65909"/>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defRPr/>
              </a:pPr>
              <a:endParaRPr lang="en-US" sz="1350" kern="0" dirty="0">
                <a:solidFill>
                  <a:sysClr val="windowText" lastClr="000000"/>
                </a:solidFill>
              </a:endParaRPr>
            </a:p>
          </p:txBody>
        </p:sp>
        <p:sp>
          <p:nvSpPr>
            <p:cNvPr id="20" name="AutoShape 303">
              <a:extLst>
                <a:ext uri="{FF2B5EF4-FFF2-40B4-BE49-F238E27FC236}">
                  <a16:creationId xmlns:a16="http://schemas.microsoft.com/office/drawing/2014/main" id="{E67CDE4B-C7AB-4DBF-AB67-00826129E162}"/>
                </a:ext>
              </a:extLst>
            </p:cNvPr>
            <p:cNvSpPr>
              <a:spLocks/>
            </p:cNvSpPr>
            <p:nvPr/>
          </p:nvSpPr>
          <p:spPr bwMode="auto">
            <a:xfrm rot="16200000" flipH="1">
              <a:off x="5433098" y="2154026"/>
              <a:ext cx="174625" cy="6656832"/>
            </a:xfrm>
            <a:prstGeom prst="rightBrace">
              <a:avLst>
                <a:gd name="adj1" fmla="val 65909"/>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defRPr/>
              </a:pPr>
              <a:endParaRPr lang="en-US" sz="1350" kern="0" dirty="0">
                <a:solidFill>
                  <a:sysClr val="windowText" lastClr="000000"/>
                </a:solidFill>
              </a:endParaRPr>
            </a:p>
          </p:txBody>
        </p:sp>
      </p:grpSp>
    </p:spTree>
    <p:extLst>
      <p:ext uri="{BB962C8B-B14F-4D97-AF65-F5344CB8AC3E}">
        <p14:creationId xmlns:p14="http://schemas.microsoft.com/office/powerpoint/2010/main" val="73773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B5D790-A1CE-4BC3-84B7-EE9EEB53FD0B}"/>
              </a:ext>
            </a:extLst>
          </p:cNvPr>
          <p:cNvSpPr>
            <a:spLocks noGrp="1"/>
          </p:cNvSpPr>
          <p:nvPr>
            <p:ph type="sldNum" sz="quarter" idx="12"/>
          </p:nvPr>
        </p:nvSpPr>
        <p:spPr/>
        <p:txBody>
          <a:bodyPr/>
          <a:lstStyle/>
          <a:p>
            <a:fld id="{A8160BDD-7155-D744-B749-9730458604AD}" type="slidenum">
              <a:rPr lang="en-US" smtClean="0"/>
              <a:pPr/>
              <a:t>12</a:t>
            </a:fld>
            <a:endParaRPr lang="en-US" dirty="0"/>
          </a:p>
        </p:txBody>
      </p:sp>
      <p:sp>
        <p:nvSpPr>
          <p:cNvPr id="4" name="Title 3">
            <a:extLst>
              <a:ext uri="{FF2B5EF4-FFF2-40B4-BE49-F238E27FC236}">
                <a16:creationId xmlns:a16="http://schemas.microsoft.com/office/drawing/2014/main" id="{FC2E0D58-4F79-4D2E-A33E-9642FB3B7454}"/>
              </a:ext>
            </a:extLst>
          </p:cNvPr>
          <p:cNvSpPr>
            <a:spLocks noGrp="1"/>
          </p:cNvSpPr>
          <p:nvPr>
            <p:ph type="title"/>
          </p:nvPr>
        </p:nvSpPr>
        <p:spPr>
          <a:xfrm>
            <a:off x="419032" y="361950"/>
            <a:ext cx="7883768" cy="633458"/>
          </a:xfrm>
        </p:spPr>
        <p:txBody>
          <a:bodyPr/>
          <a:lstStyle/>
          <a:p>
            <a:r>
              <a:rPr lang="en-US" dirty="0"/>
              <a:t>Mouse Navigation</a:t>
            </a:r>
          </a:p>
        </p:txBody>
      </p:sp>
      <p:graphicFrame>
        <p:nvGraphicFramePr>
          <p:cNvPr id="5" name="Group 64">
            <a:extLst>
              <a:ext uri="{FF2B5EF4-FFF2-40B4-BE49-F238E27FC236}">
                <a16:creationId xmlns:a16="http://schemas.microsoft.com/office/drawing/2014/main" id="{8604FCC5-6EEF-4391-8D20-97B0E56C59FF}"/>
              </a:ext>
            </a:extLst>
          </p:cNvPr>
          <p:cNvGraphicFramePr>
            <a:graphicFrameLocks noGrp="1"/>
          </p:cNvGraphicFramePr>
          <p:nvPr>
            <p:extLst>
              <p:ext uri="{D42A27DB-BD31-4B8C-83A1-F6EECF244321}">
                <p14:modId xmlns:p14="http://schemas.microsoft.com/office/powerpoint/2010/main" val="1057895696"/>
              </p:ext>
            </p:extLst>
          </p:nvPr>
        </p:nvGraphicFramePr>
        <p:xfrm>
          <a:off x="1385522" y="1167189"/>
          <a:ext cx="6372956" cy="3210244"/>
        </p:xfrm>
        <a:graphic>
          <a:graphicData uri="http://schemas.openxmlformats.org/drawingml/2006/table">
            <a:tbl>
              <a:tblPr/>
              <a:tblGrid>
                <a:gridCol w="2913183">
                  <a:extLst>
                    <a:ext uri="{9D8B030D-6E8A-4147-A177-3AD203B41FA5}">
                      <a16:colId xmlns:a16="http://schemas.microsoft.com/office/drawing/2014/main" val="20000"/>
                    </a:ext>
                  </a:extLst>
                </a:gridCol>
                <a:gridCol w="3459773">
                  <a:extLst>
                    <a:ext uri="{9D8B030D-6E8A-4147-A177-3AD203B41FA5}">
                      <a16:colId xmlns:a16="http://schemas.microsoft.com/office/drawing/2014/main" val="20001"/>
                    </a:ext>
                  </a:extLst>
                </a:gridCol>
              </a:tblGrid>
              <a:tr h="34299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bg1"/>
                          </a:solidFill>
                          <a:effectLst/>
                          <a:latin typeface="Calibri"/>
                          <a:ea typeface="+mn-ea"/>
                          <a:cs typeface="Calibri"/>
                        </a:rPr>
                        <a:t>Navigation Option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bg1"/>
                          </a:solidFill>
                          <a:effectLst/>
                          <a:latin typeface="Calibri"/>
                          <a:ea typeface="+mn-ea"/>
                          <a:cs typeface="Calibri"/>
                        </a:rPr>
                        <a:t>Mouse Command</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a particular cell.</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the desired cell.</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28303196"/>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a range of cells.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Click and drag to select the desired range of cells.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526679502"/>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an entire column or row.</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the desired column or row header.</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180278307"/>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Move the worksheet display up or down by a single row.</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one of the vertical scroll arrows.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568058191"/>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Move the worksheet display left or right by a single column.</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Select one of the horizontal scroll arrows.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24148214"/>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Move the worksheet display by more than one row or column at a time.</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Click and drag the vertical or horizontal scroll bars to the desired view.</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57145589"/>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Move the worksheet display one screen at a time.</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On the vertical scroll bar, select the area between the scroll bar and the desired direction's scroll arrow.</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407313130"/>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n-lt"/>
                          <a:ea typeface="+mn-ea"/>
                          <a:cs typeface="+mn-cs"/>
                        </a:rPr>
                        <a:t>Display a different worksheet.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200"/>
                        </a:spcBef>
                        <a:spcAft>
                          <a:spcPts val="0"/>
                        </a:spcAft>
                        <a:buClr>
                          <a:srgbClr val="00B0F0"/>
                        </a:buClr>
                        <a:buSzTx/>
                        <a:buFont typeface="Arial" panose="020B0604020202020204" pitchFamily="34" charset="0"/>
                        <a:buNone/>
                        <a:tabLst/>
                        <a:defRPr/>
                      </a:pPr>
                      <a:r>
                        <a:rPr kumimoji="0" lang="en-US" sz="1000" b="0" i="0" u="none" strike="noStrike" kern="1200" cap="none" normalizeH="0" baseline="0" dirty="0">
                          <a:ln>
                            <a:noFill/>
                          </a:ln>
                          <a:solidFill>
                            <a:schemeClr val="tx1"/>
                          </a:solidFill>
                          <a:effectLst/>
                          <a:latin typeface="+mn-lt"/>
                          <a:ea typeface="+mn-ea"/>
                          <a:cs typeface="Calibri"/>
                        </a:rPr>
                        <a:t>Select the desired worksheet tab along the bottom of the workbook window.</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556807235"/>
                  </a:ext>
                </a:extLst>
              </a:tr>
            </a:tbl>
          </a:graphicData>
        </a:graphic>
      </p:graphicFrame>
    </p:spTree>
    <p:extLst>
      <p:ext uri="{BB962C8B-B14F-4D97-AF65-F5344CB8AC3E}">
        <p14:creationId xmlns:p14="http://schemas.microsoft.com/office/powerpoint/2010/main" val="389957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64">
            <a:extLst>
              <a:ext uri="{FF2B5EF4-FFF2-40B4-BE49-F238E27FC236}">
                <a16:creationId xmlns:a16="http://schemas.microsoft.com/office/drawing/2014/main" id="{9AA27F15-C2B9-471F-BC9D-985316E263CB}"/>
              </a:ext>
            </a:extLst>
          </p:cNvPr>
          <p:cNvGraphicFramePr>
            <a:graphicFrameLocks noGrp="1"/>
          </p:cNvGraphicFramePr>
          <p:nvPr/>
        </p:nvGraphicFramePr>
        <p:xfrm>
          <a:off x="1388075" y="778527"/>
          <a:ext cx="6367851" cy="4209397"/>
        </p:xfrm>
        <a:graphic>
          <a:graphicData uri="http://schemas.openxmlformats.org/drawingml/2006/table">
            <a:tbl>
              <a:tblPr/>
              <a:tblGrid>
                <a:gridCol w="663988">
                  <a:extLst>
                    <a:ext uri="{9D8B030D-6E8A-4147-A177-3AD203B41FA5}">
                      <a16:colId xmlns:a16="http://schemas.microsoft.com/office/drawing/2014/main" val="20000"/>
                    </a:ext>
                  </a:extLst>
                </a:gridCol>
                <a:gridCol w="2760125">
                  <a:extLst>
                    <a:ext uri="{9D8B030D-6E8A-4147-A177-3AD203B41FA5}">
                      <a16:colId xmlns:a16="http://schemas.microsoft.com/office/drawing/2014/main" val="20001"/>
                    </a:ext>
                  </a:extLst>
                </a:gridCol>
                <a:gridCol w="2943738">
                  <a:extLst>
                    <a:ext uri="{9D8B030D-6E8A-4147-A177-3AD203B41FA5}">
                      <a16:colId xmlns:a16="http://schemas.microsoft.com/office/drawing/2014/main" val="6425164"/>
                    </a:ext>
                  </a:extLst>
                </a:gridCol>
              </a:tblGrid>
              <a:tr h="34299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Icon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Cursor Context/Location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200" b="1" i="0" u="none" strike="noStrike" kern="1200" cap="none" normalizeH="0" baseline="0" dirty="0">
                          <a:ln>
                            <a:noFill/>
                          </a:ln>
                          <a:solidFill>
                            <a:schemeClr val="bg1"/>
                          </a:solidFill>
                          <a:effectLst/>
                          <a:latin typeface="Calibri"/>
                          <a:ea typeface="+mn-ea"/>
                          <a:cs typeface="Calibri"/>
                        </a:rPr>
                        <a:t>Description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072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ct val="20000"/>
                        </a:spcBef>
                        <a:spcAft>
                          <a:spcPts val="0"/>
                        </a:spcAft>
                        <a:buClr>
                          <a:srgbClr val="009DDC"/>
                        </a:buClr>
                        <a:buSzTx/>
                        <a:buFont typeface="Arial"/>
                        <a:buNone/>
                        <a:tabLst/>
                        <a:defRPr/>
                      </a:pPr>
                      <a:r>
                        <a:rPr lang="en-US" sz="1100" dirty="0"/>
                        <a:t>Placed on ribbon tabs or commands, Backstage tabs or commands, </a:t>
                      </a:r>
                      <a:r>
                        <a:rPr lang="en-US" sz="1100" b="1" dirty="0"/>
                        <a:t>Quick Access Toolbar</a:t>
                      </a:r>
                      <a:r>
                        <a:rPr lang="en-US" sz="1100" dirty="0"/>
                        <a:t> commands, scroll bars, sheet tabs and navigation commands, and view and zoom controls.</a:t>
                      </a:r>
                    </a:p>
                    <a:p>
                      <a:pPr marL="0" marR="0" lvl="0" indent="0" algn="l" defTabSz="457200" rtl="0" eaLnBrk="1" fontAlgn="auto" latinLnBrk="0" hangingPunct="1">
                        <a:lnSpc>
                          <a:spcPct val="100000"/>
                        </a:lnSpc>
                        <a:spcBef>
                          <a:spcPct val="20000"/>
                        </a:spcBef>
                        <a:spcAft>
                          <a:spcPts val="0"/>
                        </a:spcAft>
                        <a:buClr>
                          <a:srgbClr val="009DDC"/>
                        </a:buClr>
                        <a:buSzTx/>
                        <a:buFont typeface="Arial"/>
                        <a:buNone/>
                        <a:tabLst/>
                      </a:pPr>
                      <a:endParaRPr lang="en-US" sz="1100" kern="1200" baseline="0" dirty="0">
                        <a:solidFill>
                          <a:schemeClr val="tx1"/>
                        </a:solidFill>
                        <a:latin typeface="+mn-lt"/>
                        <a:ea typeface="+mn-ea"/>
                        <a:cs typeface="+mn-cs"/>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ct val="20000"/>
                        </a:spcBef>
                        <a:spcAft>
                          <a:spcPts val="0"/>
                        </a:spcAft>
                        <a:buClr>
                          <a:srgbClr val="009DDC"/>
                        </a:buClr>
                        <a:buSzTx/>
                        <a:buFont typeface="Arial"/>
                        <a:buNone/>
                        <a:tabLst/>
                        <a:defRPr/>
                      </a:pPr>
                      <a:r>
                        <a:rPr lang="en-US" sz="1100" dirty="0"/>
                        <a:t>Select an element to perform the associated action.</a:t>
                      </a:r>
                    </a:p>
                    <a:p>
                      <a:pPr marL="0" marR="0" lvl="0" indent="0" algn="l" defTabSz="457200" rtl="0" eaLnBrk="1" fontAlgn="auto" latinLnBrk="0" hangingPunct="1">
                        <a:lnSpc>
                          <a:spcPct val="100000"/>
                        </a:lnSpc>
                        <a:spcBef>
                          <a:spcPct val="20000"/>
                        </a:spcBef>
                        <a:spcAft>
                          <a:spcPts val="0"/>
                        </a:spcAft>
                        <a:buClr>
                          <a:srgbClr val="009DDC"/>
                        </a:buClr>
                        <a:buSzTx/>
                        <a:buFont typeface="Arial"/>
                        <a:buNone/>
                        <a:tabLst/>
                      </a:pPr>
                      <a:endParaRPr lang="en-US" sz="1100" kern="1200" baseline="0" dirty="0">
                        <a:solidFill>
                          <a:schemeClr val="tx1"/>
                        </a:solidFill>
                        <a:latin typeface="+mn-lt"/>
                        <a:ea typeface="+mn-ea"/>
                        <a:cs typeface="+mn-cs"/>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872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Placed at any edge of a cell or range of cells.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Drag a cell or range of cells to move the data inside to another cell or range.</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86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Placed over a cell in a worksheet.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Select an individual cell, or drag to select a range of cells.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Placed between worksheet column headers.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Resize the column to the left of the cursor, or double-click to AutoFit the column to the left of the cursor.</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542513498"/>
                  </a:ext>
                </a:extLst>
              </a:tr>
              <a:tr h="3886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Placed between worksheet row headers.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Resize the row above the cursor, or double-click to AutoFit the column above the cursor.</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64610038"/>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Placed inside an active cell, the </a:t>
                      </a:r>
                      <a:r>
                        <a:rPr lang="en-US" sz="1100" b="1" dirty="0"/>
                        <a:t>Formula Bar</a:t>
                      </a:r>
                      <a:r>
                        <a:rPr lang="en-US" sz="1100" dirty="0"/>
                        <a:t>, or various text boxes.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Select inside a text box or the </a:t>
                      </a:r>
                      <a:r>
                        <a:rPr lang="en-US" sz="1100" b="1" dirty="0"/>
                        <a:t>Formula Bar</a:t>
                      </a:r>
                      <a:r>
                        <a:rPr lang="en-US" sz="1100" dirty="0"/>
                        <a:t> to begin typing data into it. Or, double-click an active cell to do likewise.</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412134585"/>
                  </a:ext>
                </a:extLst>
              </a:tr>
              <a:tr h="3886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Placed at the bottom-right corner of a cell or range of cells.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Drag vertically or horizontally to copy or AutoFill data into adjacent cells.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89071607"/>
                  </a:ext>
                </a:extLst>
              </a:tr>
            </a:tbl>
          </a:graphicData>
        </a:graphic>
      </p:graphicFrame>
      <p:sp>
        <p:nvSpPr>
          <p:cNvPr id="2" name="Title 1"/>
          <p:cNvSpPr>
            <a:spLocks noGrp="1"/>
          </p:cNvSpPr>
          <p:nvPr>
            <p:ph type="title"/>
          </p:nvPr>
        </p:nvSpPr>
        <p:spPr>
          <a:xfrm>
            <a:off x="533400" y="161294"/>
            <a:ext cx="8305800" cy="581656"/>
          </a:xfrm>
        </p:spPr>
        <p:txBody>
          <a:bodyPr>
            <a:normAutofit fontScale="90000"/>
          </a:bodyPr>
          <a:lstStyle/>
          <a:p>
            <a:r>
              <a:rPr lang="en-US" b="1" dirty="0">
                <a:effectLst>
                  <a:outerShdw blurRad="38100" dist="38100" dir="2700000" algn="tl">
                    <a:srgbClr val="000000">
                      <a:alpha val="43137"/>
                    </a:srgbClr>
                  </a:outerShdw>
                </a:effectLst>
              </a:rPr>
              <a:t>Mouse Cursor Icons</a:t>
            </a:r>
          </a:p>
        </p:txBody>
      </p:sp>
      <p:grpSp>
        <p:nvGrpSpPr>
          <p:cNvPr id="3" name="Group 2">
            <a:extLst>
              <a:ext uri="{FF2B5EF4-FFF2-40B4-BE49-F238E27FC236}">
                <a16:creationId xmlns:a16="http://schemas.microsoft.com/office/drawing/2014/main" id="{659EC1CF-04C0-403E-BB67-C90476322052}"/>
              </a:ext>
            </a:extLst>
          </p:cNvPr>
          <p:cNvGrpSpPr/>
          <p:nvPr/>
        </p:nvGrpSpPr>
        <p:grpSpPr>
          <a:xfrm>
            <a:off x="1564190" y="1513751"/>
            <a:ext cx="257143" cy="3216248"/>
            <a:chOff x="1321676" y="2018334"/>
            <a:chExt cx="342857" cy="42883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580" y="2018334"/>
              <a:ext cx="219048" cy="3238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533" y="2985020"/>
              <a:ext cx="257143" cy="3523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438" y="3514954"/>
              <a:ext cx="333333" cy="3333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676" y="4141763"/>
              <a:ext cx="342857" cy="3428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1676" y="4753412"/>
              <a:ext cx="342857" cy="3428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1676" y="5449651"/>
              <a:ext cx="142857" cy="25714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0723" y="6020951"/>
              <a:ext cx="304762" cy="285714"/>
            </a:xfrm>
            <a:prstGeom prst="rect">
              <a:avLst/>
            </a:prstGeom>
          </p:spPr>
        </p:pic>
      </p:grpSp>
      <p:sp>
        <p:nvSpPr>
          <p:cNvPr id="12" name="Slide Number Placeholder 11">
            <a:extLst>
              <a:ext uri="{FF2B5EF4-FFF2-40B4-BE49-F238E27FC236}">
                <a16:creationId xmlns:a16="http://schemas.microsoft.com/office/drawing/2014/main" id="{6BC699F5-CA72-4F5E-9C8E-96AD603362C5}"/>
              </a:ext>
            </a:extLst>
          </p:cNvPr>
          <p:cNvSpPr>
            <a:spLocks noGrp="1"/>
          </p:cNvSpPr>
          <p:nvPr>
            <p:ph type="sldNum" sz="quarter" idx="12"/>
          </p:nvPr>
        </p:nvSpPr>
        <p:spPr/>
        <p:txBody>
          <a:bodyPr/>
          <a:lstStyle/>
          <a:p>
            <a:fld id="{A8160BDD-7155-D744-B749-9730458604AD}" type="slidenum">
              <a:rPr lang="en-US" smtClean="0"/>
              <a:t>13</a:t>
            </a:fld>
            <a:endParaRPr lang="en-US" dirty="0"/>
          </a:p>
        </p:txBody>
      </p:sp>
    </p:spTree>
    <p:extLst>
      <p:ext uri="{BB962C8B-B14F-4D97-AF65-F5344CB8AC3E}">
        <p14:creationId xmlns:p14="http://schemas.microsoft.com/office/powerpoint/2010/main" val="121993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B5D790-A1CE-4BC3-84B7-EE9EEB53FD0B}"/>
              </a:ext>
            </a:extLst>
          </p:cNvPr>
          <p:cNvSpPr>
            <a:spLocks noGrp="1"/>
          </p:cNvSpPr>
          <p:nvPr>
            <p:ph type="sldNum" sz="quarter" idx="12"/>
          </p:nvPr>
        </p:nvSpPr>
        <p:spPr/>
        <p:txBody>
          <a:bodyPr/>
          <a:lstStyle/>
          <a:p>
            <a:fld id="{A8160BDD-7155-D744-B749-9730458604AD}" type="slidenum">
              <a:rPr lang="en-US" smtClean="0"/>
              <a:pPr/>
              <a:t>14</a:t>
            </a:fld>
            <a:endParaRPr lang="en-US" dirty="0"/>
          </a:p>
        </p:txBody>
      </p:sp>
      <p:sp>
        <p:nvSpPr>
          <p:cNvPr id="4" name="Title 3">
            <a:extLst>
              <a:ext uri="{FF2B5EF4-FFF2-40B4-BE49-F238E27FC236}">
                <a16:creationId xmlns:a16="http://schemas.microsoft.com/office/drawing/2014/main" id="{FC2E0D58-4F79-4D2E-A33E-9642FB3B7454}"/>
              </a:ext>
            </a:extLst>
          </p:cNvPr>
          <p:cNvSpPr>
            <a:spLocks noGrp="1"/>
          </p:cNvSpPr>
          <p:nvPr>
            <p:ph type="title"/>
          </p:nvPr>
        </p:nvSpPr>
        <p:spPr>
          <a:xfrm>
            <a:off x="422032" y="179883"/>
            <a:ext cx="7883768" cy="633458"/>
          </a:xfrm>
        </p:spPr>
        <p:txBody>
          <a:bodyPr/>
          <a:lstStyle/>
          <a:p>
            <a:r>
              <a:rPr lang="en-US" dirty="0"/>
              <a:t>Keyboard Navigation</a:t>
            </a:r>
          </a:p>
        </p:txBody>
      </p:sp>
      <p:graphicFrame>
        <p:nvGraphicFramePr>
          <p:cNvPr id="5" name="Group 64">
            <a:extLst>
              <a:ext uri="{FF2B5EF4-FFF2-40B4-BE49-F238E27FC236}">
                <a16:creationId xmlns:a16="http://schemas.microsoft.com/office/drawing/2014/main" id="{8604FCC5-6EEF-4391-8D20-97B0E56C59FF}"/>
              </a:ext>
            </a:extLst>
          </p:cNvPr>
          <p:cNvGraphicFramePr>
            <a:graphicFrameLocks noGrp="1"/>
          </p:cNvGraphicFramePr>
          <p:nvPr>
            <p:extLst>
              <p:ext uri="{D42A27DB-BD31-4B8C-83A1-F6EECF244321}">
                <p14:modId xmlns:p14="http://schemas.microsoft.com/office/powerpoint/2010/main" val="606549742"/>
              </p:ext>
            </p:extLst>
          </p:nvPr>
        </p:nvGraphicFramePr>
        <p:xfrm>
          <a:off x="1385522" y="837628"/>
          <a:ext cx="6372956" cy="4156139"/>
        </p:xfrm>
        <a:graphic>
          <a:graphicData uri="http://schemas.openxmlformats.org/drawingml/2006/table">
            <a:tbl>
              <a:tblPr/>
              <a:tblGrid>
                <a:gridCol w="2913183">
                  <a:extLst>
                    <a:ext uri="{9D8B030D-6E8A-4147-A177-3AD203B41FA5}">
                      <a16:colId xmlns:a16="http://schemas.microsoft.com/office/drawing/2014/main" val="20000"/>
                    </a:ext>
                  </a:extLst>
                </a:gridCol>
                <a:gridCol w="3459773">
                  <a:extLst>
                    <a:ext uri="{9D8B030D-6E8A-4147-A177-3AD203B41FA5}">
                      <a16:colId xmlns:a16="http://schemas.microsoft.com/office/drawing/2014/main" val="20001"/>
                    </a:ext>
                  </a:extLst>
                </a:gridCol>
              </a:tblGrid>
              <a:tr h="34299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bg1"/>
                          </a:solidFill>
                          <a:effectLst/>
                          <a:latin typeface="+mj-lt"/>
                          <a:ea typeface="+mn-ea"/>
                          <a:cs typeface="Calibri"/>
                        </a:rPr>
                        <a:t>Navigation Option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bg1"/>
                          </a:solidFill>
                          <a:effectLst/>
                          <a:latin typeface="+mj-lt"/>
                          <a:ea typeface="+mn-ea"/>
                          <a:cs typeface="Calibri"/>
                        </a:rPr>
                        <a:t>Keyboard Command</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one cell up, down, left, or right from current cell.</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the </a:t>
                      </a:r>
                      <a:r>
                        <a:rPr lang="en-US" sz="1000" b="1" kern="1200" dirty="0">
                          <a:solidFill>
                            <a:schemeClr val="tx1"/>
                          </a:solidFill>
                          <a:latin typeface="+mj-lt"/>
                          <a:ea typeface="+mn-ea"/>
                          <a:cs typeface="+mn-cs"/>
                        </a:rPr>
                        <a:t>Up</a:t>
                      </a:r>
                      <a:r>
                        <a:rPr lang="en-US" sz="1000" kern="1200" dirty="0">
                          <a:solidFill>
                            <a:schemeClr val="tx1"/>
                          </a:solidFill>
                          <a:latin typeface="+mj-lt"/>
                          <a:ea typeface="+mn-ea"/>
                          <a:cs typeface="+mn-cs"/>
                        </a:rPr>
                        <a:t>, </a:t>
                      </a:r>
                      <a:r>
                        <a:rPr lang="en-US" sz="1000" b="1" kern="1200" dirty="0">
                          <a:solidFill>
                            <a:schemeClr val="tx1"/>
                          </a:solidFill>
                          <a:latin typeface="+mj-lt"/>
                          <a:ea typeface="+mn-ea"/>
                          <a:cs typeface="+mn-cs"/>
                        </a:rPr>
                        <a:t>Down</a:t>
                      </a:r>
                      <a:r>
                        <a:rPr lang="en-US" sz="1000" kern="1200" dirty="0">
                          <a:solidFill>
                            <a:schemeClr val="tx1"/>
                          </a:solidFill>
                          <a:latin typeface="+mj-lt"/>
                          <a:ea typeface="+mn-ea"/>
                          <a:cs typeface="+mn-cs"/>
                        </a:rPr>
                        <a:t>, </a:t>
                      </a:r>
                      <a:r>
                        <a:rPr lang="en-US" sz="1000" b="1" kern="1200" dirty="0">
                          <a:solidFill>
                            <a:schemeClr val="tx1"/>
                          </a:solidFill>
                          <a:latin typeface="+mj-lt"/>
                          <a:ea typeface="+mn-ea"/>
                          <a:cs typeface="+mn-cs"/>
                        </a:rPr>
                        <a:t>Left</a:t>
                      </a:r>
                      <a:r>
                        <a:rPr lang="en-US" sz="1000" kern="1200" dirty="0">
                          <a:solidFill>
                            <a:schemeClr val="tx1"/>
                          </a:solidFill>
                          <a:latin typeface="+mj-lt"/>
                          <a:ea typeface="+mn-ea"/>
                          <a:cs typeface="+mn-cs"/>
                        </a:rPr>
                        <a:t>, or </a:t>
                      </a:r>
                      <a:r>
                        <a:rPr lang="en-US" sz="1000" b="1" kern="1200" dirty="0">
                          <a:solidFill>
                            <a:schemeClr val="tx1"/>
                          </a:solidFill>
                          <a:latin typeface="+mj-lt"/>
                          <a:ea typeface="+mn-ea"/>
                          <a:cs typeface="+mn-cs"/>
                        </a:rPr>
                        <a:t>Right</a:t>
                      </a:r>
                      <a:r>
                        <a:rPr lang="en-US" sz="1000" kern="1200" dirty="0">
                          <a:solidFill>
                            <a:schemeClr val="tx1"/>
                          </a:solidFill>
                          <a:latin typeface="+mj-lt"/>
                          <a:ea typeface="+mn-ea"/>
                          <a:cs typeface="+mn-cs"/>
                        </a:rPr>
                        <a:t> arrow key.</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28303196"/>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to the cell in column A of the current row.</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the </a:t>
                      </a:r>
                      <a:r>
                        <a:rPr lang="en-US" sz="1000" b="1" kern="1200" dirty="0">
                          <a:solidFill>
                            <a:schemeClr val="tx1"/>
                          </a:solidFill>
                          <a:latin typeface="+mj-lt"/>
                          <a:ea typeface="+mn-ea"/>
                          <a:cs typeface="+mn-cs"/>
                        </a:rPr>
                        <a:t>Home</a:t>
                      </a:r>
                      <a:r>
                        <a:rPr lang="en-US" sz="1000" kern="1200" dirty="0">
                          <a:solidFill>
                            <a:schemeClr val="tx1"/>
                          </a:solidFill>
                          <a:latin typeface="+mj-lt"/>
                          <a:ea typeface="+mn-ea"/>
                          <a:cs typeface="+mn-cs"/>
                        </a:rPr>
                        <a:t> key.</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526679502"/>
                  </a:ext>
                </a:extLst>
              </a:tr>
              <a:tr h="36576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to the first or last column or row of data.</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and hold down the </a:t>
                      </a:r>
                      <a:r>
                        <a:rPr lang="en-US" sz="1000" b="1" kern="1200" dirty="0">
                          <a:solidFill>
                            <a:schemeClr val="tx1"/>
                          </a:solidFill>
                          <a:latin typeface="+mj-lt"/>
                          <a:ea typeface="+mn-ea"/>
                          <a:cs typeface="+mn-cs"/>
                        </a:rPr>
                        <a:t>Ctrl</a:t>
                      </a:r>
                      <a:r>
                        <a:rPr lang="en-US" sz="1000" kern="1200" dirty="0">
                          <a:solidFill>
                            <a:schemeClr val="tx1"/>
                          </a:solidFill>
                          <a:latin typeface="+mj-lt"/>
                          <a:ea typeface="+mn-ea"/>
                          <a:cs typeface="+mn-cs"/>
                        </a:rPr>
                        <a:t> key, and then press the </a:t>
                      </a:r>
                      <a:r>
                        <a:rPr lang="en-US" sz="1000" b="1" kern="1200" dirty="0">
                          <a:solidFill>
                            <a:schemeClr val="tx1"/>
                          </a:solidFill>
                          <a:latin typeface="+mj-lt"/>
                          <a:ea typeface="+mn-ea"/>
                          <a:cs typeface="+mn-cs"/>
                        </a:rPr>
                        <a:t>Up</a:t>
                      </a:r>
                      <a:r>
                        <a:rPr lang="en-US" sz="1000" kern="1200" dirty="0">
                          <a:solidFill>
                            <a:schemeClr val="tx1"/>
                          </a:solidFill>
                          <a:latin typeface="+mj-lt"/>
                          <a:ea typeface="+mn-ea"/>
                          <a:cs typeface="+mn-cs"/>
                        </a:rPr>
                        <a:t>, </a:t>
                      </a:r>
                      <a:r>
                        <a:rPr lang="en-US" sz="1000" b="1" kern="1200" dirty="0">
                          <a:solidFill>
                            <a:schemeClr val="tx1"/>
                          </a:solidFill>
                          <a:latin typeface="+mj-lt"/>
                          <a:ea typeface="+mn-ea"/>
                          <a:cs typeface="+mn-cs"/>
                        </a:rPr>
                        <a:t>Down</a:t>
                      </a:r>
                      <a:r>
                        <a:rPr lang="en-US" sz="1000" kern="1200" dirty="0">
                          <a:solidFill>
                            <a:schemeClr val="tx1"/>
                          </a:solidFill>
                          <a:latin typeface="+mj-lt"/>
                          <a:ea typeface="+mn-ea"/>
                          <a:cs typeface="+mn-cs"/>
                        </a:rPr>
                        <a:t>, </a:t>
                      </a:r>
                      <a:r>
                        <a:rPr lang="en-US" sz="1000" b="1" kern="1200" dirty="0">
                          <a:solidFill>
                            <a:schemeClr val="tx1"/>
                          </a:solidFill>
                          <a:latin typeface="+mj-lt"/>
                          <a:ea typeface="+mn-ea"/>
                          <a:cs typeface="+mn-cs"/>
                        </a:rPr>
                        <a:t>Left</a:t>
                      </a:r>
                      <a:r>
                        <a:rPr lang="en-US" sz="1000" kern="1200" dirty="0">
                          <a:solidFill>
                            <a:schemeClr val="tx1"/>
                          </a:solidFill>
                          <a:latin typeface="+mj-lt"/>
                          <a:ea typeface="+mn-ea"/>
                          <a:cs typeface="+mn-cs"/>
                        </a:rPr>
                        <a:t>, or </a:t>
                      </a:r>
                      <a:r>
                        <a:rPr lang="en-US" sz="1000" b="1" kern="1200" dirty="0">
                          <a:solidFill>
                            <a:schemeClr val="tx1"/>
                          </a:solidFill>
                          <a:latin typeface="+mj-lt"/>
                          <a:ea typeface="+mn-ea"/>
                          <a:cs typeface="+mn-cs"/>
                        </a:rPr>
                        <a:t>Right</a:t>
                      </a:r>
                      <a:r>
                        <a:rPr lang="en-US" sz="1000" kern="1200" dirty="0">
                          <a:solidFill>
                            <a:schemeClr val="tx1"/>
                          </a:solidFill>
                          <a:latin typeface="+mj-lt"/>
                          <a:ea typeface="+mn-ea"/>
                          <a:cs typeface="+mn-cs"/>
                        </a:rPr>
                        <a:t> arrow key.</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180278307"/>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Scroll up or down by one screen.</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the </a:t>
                      </a:r>
                      <a:r>
                        <a:rPr lang="en-US" sz="1000" b="1" kern="1200" dirty="0">
                          <a:solidFill>
                            <a:schemeClr val="tx1"/>
                          </a:solidFill>
                          <a:latin typeface="+mj-lt"/>
                          <a:ea typeface="+mn-ea"/>
                          <a:cs typeface="+mn-cs"/>
                        </a:rPr>
                        <a:t>Page Up </a:t>
                      </a:r>
                      <a:r>
                        <a:rPr lang="en-US" sz="1000" kern="1200" dirty="0">
                          <a:solidFill>
                            <a:schemeClr val="tx1"/>
                          </a:solidFill>
                          <a:latin typeface="+mj-lt"/>
                          <a:ea typeface="+mn-ea"/>
                          <a:cs typeface="+mn-cs"/>
                        </a:rPr>
                        <a:t>or the </a:t>
                      </a:r>
                      <a:r>
                        <a:rPr lang="en-US" sz="1000" b="1" kern="1200" dirty="0">
                          <a:solidFill>
                            <a:schemeClr val="tx1"/>
                          </a:solidFill>
                          <a:latin typeface="+mj-lt"/>
                          <a:ea typeface="+mn-ea"/>
                          <a:cs typeface="+mn-cs"/>
                        </a:rPr>
                        <a:t>Page Down </a:t>
                      </a:r>
                      <a:r>
                        <a:rPr lang="en-US" sz="1000" kern="1200" dirty="0">
                          <a:solidFill>
                            <a:schemeClr val="tx1"/>
                          </a:solidFill>
                          <a:latin typeface="+mj-lt"/>
                          <a:ea typeface="+mn-ea"/>
                          <a:cs typeface="+mn-cs"/>
                        </a:rPr>
                        <a:t>key.</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568058191"/>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Scroll left or right by one screen.</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a:t>
                      </a:r>
                      <a:r>
                        <a:rPr lang="en-US" sz="1000" b="1" kern="1200" dirty="0">
                          <a:solidFill>
                            <a:schemeClr val="tx1"/>
                          </a:solidFill>
                          <a:latin typeface="+mj-lt"/>
                          <a:ea typeface="+mn-ea"/>
                          <a:cs typeface="+mn-cs"/>
                        </a:rPr>
                        <a:t>Alt+Page Up </a:t>
                      </a:r>
                      <a:r>
                        <a:rPr lang="en-US" sz="1000" kern="1200" dirty="0">
                          <a:solidFill>
                            <a:schemeClr val="tx1"/>
                          </a:solidFill>
                          <a:latin typeface="+mj-lt"/>
                          <a:ea typeface="+mn-ea"/>
                          <a:cs typeface="+mn-cs"/>
                        </a:rPr>
                        <a:t>or </a:t>
                      </a:r>
                      <a:r>
                        <a:rPr lang="en-US" sz="1000" b="1" kern="1200" dirty="0">
                          <a:solidFill>
                            <a:schemeClr val="tx1"/>
                          </a:solidFill>
                          <a:latin typeface="+mj-lt"/>
                          <a:ea typeface="+mn-ea"/>
                          <a:cs typeface="+mn-cs"/>
                        </a:rPr>
                        <a:t>Alt+Page Down</a:t>
                      </a:r>
                      <a:r>
                        <a:rPr lang="en-US" sz="1000" kern="1200" dirty="0">
                          <a:solidFill>
                            <a:schemeClr val="tx1"/>
                          </a:solidFill>
                          <a:latin typeface="+mj-lt"/>
                          <a:ea typeface="+mn-ea"/>
                          <a:cs typeface="+mn-cs"/>
                        </a:rPr>
                        <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24148214"/>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one cell to the right.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the </a:t>
                      </a:r>
                      <a:r>
                        <a:rPr lang="en-US" sz="1000" b="1" kern="1200" dirty="0">
                          <a:solidFill>
                            <a:schemeClr val="tx1"/>
                          </a:solidFill>
                          <a:latin typeface="+mj-lt"/>
                          <a:ea typeface="+mn-ea"/>
                          <a:cs typeface="+mn-cs"/>
                        </a:rPr>
                        <a:t>Tab</a:t>
                      </a:r>
                      <a:r>
                        <a:rPr lang="en-US" sz="1000" kern="1200" dirty="0">
                          <a:solidFill>
                            <a:schemeClr val="tx1"/>
                          </a:solidFill>
                          <a:latin typeface="+mj-lt"/>
                          <a:ea typeface="+mn-ea"/>
                          <a:cs typeface="+mn-cs"/>
                        </a:rPr>
                        <a:t> key. This will also enter data into the cell.</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57145589"/>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one cell to the left.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a:t>
                      </a:r>
                      <a:r>
                        <a:rPr lang="en-US" sz="1000" b="1" kern="1200" dirty="0">
                          <a:solidFill>
                            <a:schemeClr val="tx1"/>
                          </a:solidFill>
                          <a:latin typeface="+mj-lt"/>
                          <a:ea typeface="+mn-ea"/>
                          <a:cs typeface="+mn-cs"/>
                        </a:rPr>
                        <a:t>Shift+Tab</a:t>
                      </a:r>
                      <a:r>
                        <a:rPr lang="en-US" sz="1000" kern="1200" dirty="0">
                          <a:solidFill>
                            <a:schemeClr val="tx1"/>
                          </a:solidFill>
                          <a:latin typeface="+mj-lt"/>
                          <a:ea typeface="+mn-ea"/>
                          <a:cs typeface="+mn-cs"/>
                        </a:rPr>
                        <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407313130"/>
                  </a:ext>
                </a:extLst>
              </a:tr>
              <a:tr h="384810">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one cell down.</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3038" marR="0" lvl="0" indent="-173038" algn="l" defTabSz="914400" rtl="0" eaLnBrk="1" fontAlgn="base" latinLnBrk="0" hangingPunct="1">
                        <a:lnSpc>
                          <a:spcPct val="100000"/>
                        </a:lnSpc>
                        <a:spcBef>
                          <a:spcPts val="200"/>
                        </a:spcBef>
                        <a:spcAft>
                          <a:spcPts val="0"/>
                        </a:spcAft>
                        <a:buClr>
                          <a:srgbClr val="00B0F0"/>
                        </a:buClr>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mj-lt"/>
                          <a:ea typeface="+mn-ea"/>
                          <a:cs typeface="Calibri"/>
                        </a:rPr>
                        <a:t>Press the </a:t>
                      </a:r>
                      <a:r>
                        <a:rPr kumimoji="0" lang="en-US" sz="1000" b="1" i="0" u="none" strike="noStrike" kern="1200" cap="none" normalizeH="0" baseline="0" dirty="0">
                          <a:ln>
                            <a:noFill/>
                          </a:ln>
                          <a:solidFill>
                            <a:schemeClr val="tx1"/>
                          </a:solidFill>
                          <a:effectLst/>
                          <a:latin typeface="+mj-lt"/>
                          <a:ea typeface="+mn-ea"/>
                          <a:cs typeface="Calibri"/>
                        </a:rPr>
                        <a:t>Enter</a:t>
                      </a:r>
                      <a:r>
                        <a:rPr kumimoji="0" lang="en-US" sz="1000" b="0" i="0" u="none" strike="noStrike" kern="1200" cap="none" normalizeH="0" baseline="0" dirty="0">
                          <a:ln>
                            <a:noFill/>
                          </a:ln>
                          <a:solidFill>
                            <a:schemeClr val="tx1"/>
                          </a:solidFill>
                          <a:effectLst/>
                          <a:latin typeface="+mj-lt"/>
                          <a:ea typeface="+mn-ea"/>
                          <a:cs typeface="Calibri"/>
                        </a:rPr>
                        <a:t> key. </a:t>
                      </a:r>
                      <a:r>
                        <a:rPr lang="en-US" sz="1000" kern="1200" dirty="0">
                          <a:solidFill>
                            <a:schemeClr val="tx1"/>
                          </a:solidFill>
                          <a:latin typeface="+mj-lt"/>
                          <a:ea typeface="+mn-ea"/>
                          <a:cs typeface="+mn-cs"/>
                        </a:rPr>
                        <a:t>This will also enter data into the cell.</a:t>
                      </a:r>
                      <a:endParaRPr kumimoji="0" lang="en-US" sz="1000" b="0" i="0" u="none" strike="noStrike" kern="1200" cap="none" normalizeH="0" baseline="0" dirty="0">
                        <a:ln>
                          <a:noFill/>
                        </a:ln>
                        <a:solidFill>
                          <a:schemeClr val="tx1"/>
                        </a:solidFill>
                        <a:effectLst/>
                        <a:latin typeface="+mj-lt"/>
                        <a:ea typeface="+mn-ea"/>
                        <a:cs typeface="Calibri"/>
                      </a:endParaRPr>
                    </a:p>
                    <a:p>
                      <a:pPr marL="173038" marR="0" lvl="0" indent="-173038" algn="l" defTabSz="914400" rtl="0" eaLnBrk="1" fontAlgn="base" latinLnBrk="0" hangingPunct="1">
                        <a:lnSpc>
                          <a:spcPct val="100000"/>
                        </a:lnSpc>
                        <a:spcBef>
                          <a:spcPts val="200"/>
                        </a:spcBef>
                        <a:spcAft>
                          <a:spcPts val="0"/>
                        </a:spcAft>
                        <a:buClr>
                          <a:srgbClr val="00B0F0"/>
                        </a:buClr>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mj-lt"/>
                          <a:ea typeface="+mn-ea"/>
                          <a:cs typeface="Calibri"/>
                        </a:rPr>
                        <a:t>To enter data without navigating away, press </a:t>
                      </a:r>
                      <a:r>
                        <a:rPr kumimoji="0" lang="en-US" sz="1000" b="1" i="0" u="none" strike="noStrike" kern="1200" cap="none" normalizeH="0" baseline="0" dirty="0">
                          <a:ln>
                            <a:noFill/>
                          </a:ln>
                          <a:solidFill>
                            <a:schemeClr val="tx1"/>
                          </a:solidFill>
                          <a:effectLst/>
                          <a:latin typeface="+mj-lt"/>
                          <a:ea typeface="+mn-ea"/>
                          <a:cs typeface="Calibri"/>
                        </a:rPr>
                        <a:t>Ctrl+Enter</a:t>
                      </a:r>
                      <a:r>
                        <a:rPr kumimoji="0" lang="en-US" sz="1000" b="0" i="0" u="none" strike="noStrike" kern="1200" cap="none" normalizeH="0" baseline="0" dirty="0">
                          <a:ln>
                            <a:noFill/>
                          </a:ln>
                          <a:solidFill>
                            <a:schemeClr val="tx1"/>
                          </a:solidFill>
                          <a:effectLst/>
                          <a:latin typeface="+mj-lt"/>
                          <a:ea typeface="+mn-ea"/>
                          <a:cs typeface="Calibri"/>
                        </a:rPr>
                        <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556807235"/>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one cell up.</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a:t>
                      </a:r>
                      <a:r>
                        <a:rPr lang="en-US" sz="1000" b="1" kern="1200" dirty="0">
                          <a:solidFill>
                            <a:schemeClr val="tx1"/>
                          </a:solidFill>
                          <a:latin typeface="+mj-lt"/>
                          <a:ea typeface="+mn-ea"/>
                          <a:cs typeface="+mn-cs"/>
                        </a:rPr>
                        <a:t>Shift+Enter</a:t>
                      </a:r>
                      <a:r>
                        <a:rPr lang="en-US" sz="1000" kern="1200" dirty="0">
                          <a:solidFill>
                            <a:schemeClr val="tx1"/>
                          </a:solidFill>
                          <a:latin typeface="+mj-lt"/>
                          <a:ea typeface="+mn-ea"/>
                          <a:cs typeface="+mn-cs"/>
                        </a:rPr>
                        <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665400198"/>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Move to cell A1.</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a:t>
                      </a:r>
                      <a:r>
                        <a:rPr lang="en-US" sz="1000" b="1" kern="1200" dirty="0">
                          <a:solidFill>
                            <a:schemeClr val="tx1"/>
                          </a:solidFill>
                          <a:latin typeface="+mj-lt"/>
                          <a:ea typeface="+mn-ea"/>
                          <a:cs typeface="+mn-cs"/>
                        </a:rPr>
                        <a:t>Ctrl+Home</a:t>
                      </a:r>
                      <a:r>
                        <a:rPr lang="en-US" sz="1000" kern="1200" dirty="0">
                          <a:solidFill>
                            <a:schemeClr val="tx1"/>
                          </a:solidFill>
                          <a:latin typeface="+mj-lt"/>
                          <a:ea typeface="+mn-ea"/>
                          <a:cs typeface="+mn-cs"/>
                        </a:rPr>
                        <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953707271"/>
                  </a:ext>
                </a:extLst>
              </a:tr>
              <a:tr h="333451">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Navigate through the worksheets in a workbook.</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200"/>
                        </a:spcBef>
                        <a:spcAft>
                          <a:spcPts val="0"/>
                        </a:spcAft>
                        <a:buClr>
                          <a:srgbClr val="009DDC"/>
                        </a:buClr>
                        <a:buSzTx/>
                        <a:buFont typeface="Arial"/>
                        <a:buNone/>
                        <a:tabLst/>
                        <a:defRPr/>
                      </a:pPr>
                      <a:r>
                        <a:rPr lang="en-US" sz="1000" kern="1200" dirty="0">
                          <a:solidFill>
                            <a:schemeClr val="tx1"/>
                          </a:solidFill>
                          <a:latin typeface="+mj-lt"/>
                          <a:ea typeface="+mn-ea"/>
                          <a:cs typeface="+mn-cs"/>
                        </a:rPr>
                        <a:t>Press </a:t>
                      </a:r>
                      <a:r>
                        <a:rPr lang="en-US" sz="1000" b="1" kern="1200" dirty="0">
                          <a:solidFill>
                            <a:schemeClr val="tx1"/>
                          </a:solidFill>
                          <a:latin typeface="+mj-lt"/>
                          <a:ea typeface="+mn-ea"/>
                          <a:cs typeface="+mn-cs"/>
                        </a:rPr>
                        <a:t>Ctrl+Page Up </a:t>
                      </a:r>
                      <a:r>
                        <a:rPr lang="en-US" sz="1000" kern="1200" dirty="0">
                          <a:solidFill>
                            <a:schemeClr val="tx1"/>
                          </a:solidFill>
                          <a:latin typeface="+mj-lt"/>
                          <a:ea typeface="+mn-ea"/>
                          <a:cs typeface="+mn-cs"/>
                        </a:rPr>
                        <a:t>or </a:t>
                      </a:r>
                      <a:r>
                        <a:rPr lang="en-US" sz="1000" b="1" kern="1200" dirty="0">
                          <a:solidFill>
                            <a:schemeClr val="tx1"/>
                          </a:solidFill>
                          <a:latin typeface="+mj-lt"/>
                          <a:ea typeface="+mn-ea"/>
                          <a:cs typeface="+mn-cs"/>
                        </a:rPr>
                        <a:t>Ctrl+Page Down</a:t>
                      </a:r>
                      <a:r>
                        <a:rPr lang="en-US" sz="1000" kern="1200" dirty="0">
                          <a:solidFill>
                            <a:schemeClr val="tx1"/>
                          </a:solidFill>
                          <a:latin typeface="+mj-lt"/>
                          <a:ea typeface="+mn-ea"/>
                          <a:cs typeface="+mn-cs"/>
                        </a:rPr>
                        <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38767662"/>
                  </a:ext>
                </a:extLst>
              </a:tr>
            </a:tbl>
          </a:graphicData>
        </a:graphic>
      </p:graphicFrame>
    </p:spTree>
    <p:extLst>
      <p:ext uri="{BB962C8B-B14F-4D97-AF65-F5344CB8AC3E}">
        <p14:creationId xmlns:p14="http://schemas.microsoft.com/office/powerpoint/2010/main" val="351125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D0C36088-42CD-452B-B748-F7E4A540A056}"/>
              </a:ext>
            </a:extLst>
          </p:cNvPr>
          <p:cNvSpPr>
            <a:spLocks noGrp="1"/>
          </p:cNvSpPr>
          <p:nvPr>
            <p:ph type="sldNum" sz="quarter" idx="12"/>
          </p:nvPr>
        </p:nvSpPr>
        <p:spPr/>
        <p:txBody>
          <a:bodyPr/>
          <a:lstStyle/>
          <a:p>
            <a:fld id="{A8160BDD-7155-D744-B749-9730458604AD}" type="slidenum">
              <a:rPr lang="en-US" smtClean="0"/>
              <a:pPr/>
              <a:t>15</a:t>
            </a:fld>
            <a:endParaRPr lang="en-US" dirty="0"/>
          </a:p>
        </p:txBody>
      </p:sp>
      <p:sp>
        <p:nvSpPr>
          <p:cNvPr id="17" name="Content Placeholder 16">
            <a:extLst>
              <a:ext uri="{FF2B5EF4-FFF2-40B4-BE49-F238E27FC236}">
                <a16:creationId xmlns:a16="http://schemas.microsoft.com/office/drawing/2014/main" id="{29B52FDE-92A9-48C6-9B1C-79B1F09000DD}"/>
              </a:ext>
            </a:extLst>
          </p:cNvPr>
          <p:cNvSpPr>
            <a:spLocks noGrp="1"/>
          </p:cNvSpPr>
          <p:nvPr>
            <p:ph idx="1"/>
          </p:nvPr>
        </p:nvSpPr>
        <p:spPr>
          <a:xfrm>
            <a:off x="1399443" y="1892298"/>
            <a:ext cx="6345113" cy="1771650"/>
          </a:xfrm>
        </p:spPr>
        <p:txBody>
          <a:bodyPr/>
          <a:lstStyle/>
          <a:p>
            <a:r>
              <a:rPr lang="en-US" dirty="0"/>
              <a:t>Displayed with a solid green border.</a:t>
            </a:r>
          </a:p>
          <a:p>
            <a:r>
              <a:rPr lang="en-US" dirty="0"/>
              <a:t>Only one active cell when you select a range.</a:t>
            </a:r>
          </a:p>
          <a:p>
            <a:pPr lvl="1"/>
            <a:r>
              <a:rPr lang="en-US" dirty="0"/>
              <a:t>Displayed without a shaded background.</a:t>
            </a:r>
          </a:p>
          <a:p>
            <a:r>
              <a:rPr lang="en-US" dirty="0"/>
              <a:t>Three modes:</a:t>
            </a:r>
          </a:p>
          <a:p>
            <a:pPr lvl="1"/>
            <a:r>
              <a:rPr lang="en-US" dirty="0"/>
              <a:t>Ready</a:t>
            </a:r>
          </a:p>
          <a:p>
            <a:pPr lvl="1"/>
            <a:r>
              <a:rPr lang="en-US" dirty="0"/>
              <a:t>Enter</a:t>
            </a:r>
          </a:p>
          <a:p>
            <a:pPr lvl="1"/>
            <a:r>
              <a:rPr lang="en-US" dirty="0"/>
              <a:t>Edit</a:t>
            </a:r>
          </a:p>
        </p:txBody>
      </p:sp>
      <p:sp>
        <p:nvSpPr>
          <p:cNvPr id="2" name="Title 1"/>
          <p:cNvSpPr>
            <a:spLocks noGrp="1"/>
          </p:cNvSpPr>
          <p:nvPr>
            <p:ph type="title"/>
          </p:nvPr>
        </p:nvSpPr>
        <p:spPr>
          <a:xfrm>
            <a:off x="422032" y="237137"/>
            <a:ext cx="7883768" cy="633458"/>
          </a:xfrm>
        </p:spPr>
        <p:txBody>
          <a:bodyPr/>
          <a:lstStyle/>
          <a:p>
            <a:r>
              <a:rPr lang="en-US" dirty="0"/>
              <a:t>The Active Cell</a:t>
            </a:r>
          </a:p>
        </p:txBody>
      </p:sp>
      <p:sp>
        <p:nvSpPr>
          <p:cNvPr id="13" name="Text Placeholder 12">
            <a:extLst>
              <a:ext uri="{FF2B5EF4-FFF2-40B4-BE49-F238E27FC236}">
                <a16:creationId xmlns:a16="http://schemas.microsoft.com/office/drawing/2014/main" id="{10F234A2-C804-471D-A0C2-75320D8F01C5}"/>
              </a:ext>
            </a:extLst>
          </p:cNvPr>
          <p:cNvSpPr>
            <a:spLocks noGrp="1"/>
          </p:cNvSpPr>
          <p:nvPr>
            <p:ph type="body" sz="quarter" idx="13"/>
          </p:nvPr>
        </p:nvSpPr>
        <p:spPr>
          <a:xfrm>
            <a:off x="1752600" y="1156345"/>
            <a:ext cx="6934200" cy="571500"/>
          </a:xfrm>
        </p:spPr>
        <p:txBody>
          <a:bodyPr/>
          <a:lstStyle/>
          <a:p>
            <a:r>
              <a:rPr lang="en-US" b="1" dirty="0"/>
              <a:t>Active cell</a:t>
            </a:r>
            <a:r>
              <a:rPr lang="en-US" dirty="0"/>
              <a:t>: The currently selected cell a user can directly put data into. </a:t>
            </a:r>
          </a:p>
        </p:txBody>
      </p:sp>
      <p:pic>
        <p:nvPicPr>
          <p:cNvPr id="19" name="Picture 18">
            <a:extLst>
              <a:ext uri="{FF2B5EF4-FFF2-40B4-BE49-F238E27FC236}">
                <a16:creationId xmlns:a16="http://schemas.microsoft.com/office/drawing/2014/main" id="{01ACEF26-655A-4C37-8AFA-2682A14A111A}"/>
              </a:ext>
            </a:extLst>
          </p:cNvPr>
          <p:cNvPicPr>
            <a:picLocks noChangeAspect="1"/>
          </p:cNvPicPr>
          <p:nvPr/>
        </p:nvPicPr>
        <p:blipFill>
          <a:blip r:embed="rId2"/>
          <a:stretch>
            <a:fillRect/>
          </a:stretch>
        </p:blipFill>
        <p:spPr>
          <a:xfrm>
            <a:off x="5454654" y="1727845"/>
            <a:ext cx="1607568" cy="1050278"/>
          </a:xfrm>
          <a:prstGeom prst="rect">
            <a:avLst/>
          </a:prstGeom>
        </p:spPr>
      </p:pic>
    </p:spTree>
    <p:extLst>
      <p:ext uri="{BB962C8B-B14F-4D97-AF65-F5344CB8AC3E}">
        <p14:creationId xmlns:p14="http://schemas.microsoft.com/office/powerpoint/2010/main" val="274927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Basic Data Entry</a:t>
            </a:r>
          </a:p>
        </p:txBody>
      </p:sp>
      <p:sp>
        <p:nvSpPr>
          <p:cNvPr id="12" name="Slide Number Placeholder 11">
            <a:extLst>
              <a:ext uri="{FF2B5EF4-FFF2-40B4-BE49-F238E27FC236}">
                <a16:creationId xmlns:a16="http://schemas.microsoft.com/office/drawing/2014/main" id="{D0C36088-42CD-452B-B748-F7E4A540A056}"/>
              </a:ext>
            </a:extLst>
          </p:cNvPr>
          <p:cNvSpPr>
            <a:spLocks noGrp="1"/>
          </p:cNvSpPr>
          <p:nvPr>
            <p:ph type="sldNum" sz="quarter" idx="12"/>
          </p:nvPr>
        </p:nvSpPr>
        <p:spPr/>
        <p:txBody>
          <a:bodyPr/>
          <a:lstStyle/>
          <a:p>
            <a:fld id="{A8160BDD-7155-D744-B749-9730458604AD}" type="slidenum">
              <a:rPr lang="en-US" smtClean="0"/>
              <a:t>16</a:t>
            </a:fld>
            <a:endParaRPr lang="en-US" dirty="0"/>
          </a:p>
        </p:txBody>
      </p:sp>
      <p:grpSp>
        <p:nvGrpSpPr>
          <p:cNvPr id="3" name="Group 2"/>
          <p:cNvGrpSpPr/>
          <p:nvPr/>
        </p:nvGrpSpPr>
        <p:grpSpPr>
          <a:xfrm>
            <a:off x="2696187" y="1718948"/>
            <a:ext cx="3557855" cy="2096073"/>
            <a:chOff x="2178414" y="2267706"/>
            <a:chExt cx="4743807" cy="279476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131" y="2895600"/>
              <a:ext cx="4539090" cy="1742857"/>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6" name="Rounded Rectangle 5"/>
            <p:cNvSpPr/>
            <p:nvPr/>
          </p:nvSpPr>
          <p:spPr>
            <a:xfrm>
              <a:off x="2178414" y="2268844"/>
              <a:ext cx="1138524"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Name Box</a:t>
              </a:r>
            </a:p>
          </p:txBody>
        </p:sp>
        <p:sp>
          <p:nvSpPr>
            <p:cNvPr id="7" name="Rounded Rectangle 6"/>
            <p:cNvSpPr/>
            <p:nvPr/>
          </p:nvSpPr>
          <p:spPr>
            <a:xfrm>
              <a:off x="4492989" y="2267706"/>
              <a:ext cx="1290924"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Formula Bar</a:t>
              </a:r>
            </a:p>
          </p:txBody>
        </p:sp>
        <p:sp>
          <p:nvSpPr>
            <p:cNvPr id="8" name="Line 167"/>
            <p:cNvSpPr>
              <a:spLocks noChangeShapeType="1"/>
            </p:cNvSpPr>
            <p:nvPr/>
          </p:nvSpPr>
          <p:spPr bwMode="auto">
            <a:xfrm rot="5400000" flipH="1">
              <a:off x="2516332" y="2773687"/>
              <a:ext cx="462688"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9" name="Line 167"/>
            <p:cNvSpPr>
              <a:spLocks noChangeShapeType="1"/>
            </p:cNvSpPr>
            <p:nvPr/>
          </p:nvSpPr>
          <p:spPr bwMode="auto">
            <a:xfrm rot="5400000" flipH="1">
              <a:off x="4907107" y="2773687"/>
              <a:ext cx="462688"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0" name="Rounded Rectangle 9"/>
            <p:cNvSpPr/>
            <p:nvPr/>
          </p:nvSpPr>
          <p:spPr>
            <a:xfrm>
              <a:off x="4308121" y="4787833"/>
              <a:ext cx="1559280"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Data being entered</a:t>
              </a:r>
            </a:p>
          </p:txBody>
        </p:sp>
        <p:sp>
          <p:nvSpPr>
            <p:cNvPr id="11" name="Line 167"/>
            <p:cNvSpPr>
              <a:spLocks noChangeShapeType="1"/>
            </p:cNvSpPr>
            <p:nvPr/>
          </p:nvSpPr>
          <p:spPr bwMode="auto">
            <a:xfrm rot="5400000">
              <a:off x="4501739" y="4292339"/>
              <a:ext cx="990988" cy="0"/>
            </a:xfrm>
            <a:prstGeom prst="line">
              <a:avLst/>
            </a:prstGeom>
            <a:noFill/>
            <a:ln w="190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sz="1350" dirty="0"/>
            </a:p>
          </p:txBody>
        </p:sp>
      </p:grpSp>
    </p:spTree>
    <p:extLst>
      <p:ext uri="{BB962C8B-B14F-4D97-AF65-F5344CB8AC3E}">
        <p14:creationId xmlns:p14="http://schemas.microsoft.com/office/powerpoint/2010/main" val="103663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62BAC8-BF20-4ABF-8A9F-29D67B1E95A5}"/>
              </a:ext>
            </a:extLst>
          </p:cNvPr>
          <p:cNvSpPr>
            <a:spLocks noGrp="1"/>
          </p:cNvSpPr>
          <p:nvPr>
            <p:ph type="sldNum" sz="quarter" idx="12"/>
          </p:nvPr>
        </p:nvSpPr>
        <p:spPr/>
        <p:txBody>
          <a:bodyPr/>
          <a:lstStyle/>
          <a:p>
            <a:fld id="{A8160BDD-7155-D744-B749-9730458604AD}" type="slidenum">
              <a:rPr lang="en-US" smtClean="0"/>
              <a:pPr/>
              <a:t>17</a:t>
            </a:fld>
            <a:endParaRPr lang="en-US" dirty="0"/>
          </a:p>
        </p:txBody>
      </p:sp>
      <p:sp>
        <p:nvSpPr>
          <p:cNvPr id="3" name="Text Placeholder 2">
            <a:extLst>
              <a:ext uri="{FF2B5EF4-FFF2-40B4-BE49-F238E27FC236}">
                <a16:creationId xmlns:a16="http://schemas.microsoft.com/office/drawing/2014/main" id="{BF010A8F-E630-4614-952D-015F2C562FB4}"/>
              </a:ext>
            </a:extLst>
          </p:cNvPr>
          <p:cNvSpPr>
            <a:spLocks noGrp="1"/>
          </p:cNvSpPr>
          <p:nvPr>
            <p:ph type="body" sz="quarter" idx="13"/>
          </p:nvPr>
        </p:nvSpPr>
        <p:spPr/>
        <p:txBody>
          <a:bodyPr/>
          <a:lstStyle/>
          <a:p>
            <a:r>
              <a:rPr lang="en-US" dirty="0"/>
              <a:t>Navigating the Excel User Interface</a:t>
            </a:r>
          </a:p>
        </p:txBody>
      </p:sp>
    </p:spTree>
    <p:extLst>
      <p:ext uri="{BB962C8B-B14F-4D97-AF65-F5344CB8AC3E}">
        <p14:creationId xmlns:p14="http://schemas.microsoft.com/office/powerpoint/2010/main" val="182463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effectLst>
                  <a:outerShdw blurRad="38100" dist="38100" dir="2700000" algn="tl">
                    <a:srgbClr val="000000">
                      <a:alpha val="43137"/>
                    </a:srgbClr>
                  </a:outerShdw>
                </a:effectLst>
              </a:rPr>
              <a:t>The Ribbon</a:t>
            </a:r>
          </a:p>
        </p:txBody>
      </p:sp>
      <p:grpSp>
        <p:nvGrpSpPr>
          <p:cNvPr id="2" name="Group 1">
            <a:extLst>
              <a:ext uri="{FF2B5EF4-FFF2-40B4-BE49-F238E27FC236}">
                <a16:creationId xmlns:a16="http://schemas.microsoft.com/office/drawing/2014/main" id="{501EE4F8-48DA-4712-8B57-BA283820A0D9}"/>
              </a:ext>
            </a:extLst>
          </p:cNvPr>
          <p:cNvGrpSpPr/>
          <p:nvPr/>
        </p:nvGrpSpPr>
        <p:grpSpPr>
          <a:xfrm>
            <a:off x="1241567" y="1980275"/>
            <a:ext cx="6660867" cy="1654500"/>
            <a:chOff x="131422" y="2640367"/>
            <a:chExt cx="8881156" cy="2206000"/>
          </a:xfrm>
        </p:grpSpPr>
        <p:pic>
          <p:nvPicPr>
            <p:cNvPr id="6" name="Picture 5"/>
            <p:cNvPicPr>
              <a:picLocks noChangeAspect="1"/>
            </p:cNvPicPr>
            <p:nvPr/>
          </p:nvPicPr>
          <p:blipFill>
            <a:blip r:embed="rId2"/>
            <a:stretch>
              <a:fillRect/>
            </a:stretch>
          </p:blipFill>
          <p:spPr>
            <a:xfrm>
              <a:off x="131422" y="3244509"/>
              <a:ext cx="8881156" cy="825700"/>
            </a:xfrm>
            <a:prstGeom prst="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pic>
        <p:sp>
          <p:nvSpPr>
            <p:cNvPr id="7" name="AutoShape 303"/>
            <p:cNvSpPr>
              <a:spLocks/>
            </p:cNvSpPr>
            <p:nvPr/>
          </p:nvSpPr>
          <p:spPr bwMode="auto">
            <a:xfrm rot="16200000" flipH="1">
              <a:off x="1765034" y="3470939"/>
              <a:ext cx="174624" cy="13716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8" name="AutoShape 303"/>
            <p:cNvSpPr>
              <a:spLocks/>
            </p:cNvSpPr>
            <p:nvPr/>
          </p:nvSpPr>
          <p:spPr bwMode="auto">
            <a:xfrm rot="5400000" flipH="1">
              <a:off x="1824411" y="1396046"/>
              <a:ext cx="180182" cy="356616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9" name="AutoShape 303"/>
            <p:cNvSpPr>
              <a:spLocks/>
            </p:cNvSpPr>
            <p:nvPr/>
          </p:nvSpPr>
          <p:spPr bwMode="auto">
            <a:xfrm rot="16200000" flipH="1">
              <a:off x="3300930" y="3333780"/>
              <a:ext cx="174625" cy="164592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0" name="Rounded Rectangle 9"/>
            <p:cNvSpPr/>
            <p:nvPr/>
          </p:nvSpPr>
          <p:spPr>
            <a:xfrm>
              <a:off x="1052489" y="2777686"/>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Tabs</a:t>
              </a:r>
            </a:p>
          </p:txBody>
        </p:sp>
        <p:sp>
          <p:nvSpPr>
            <p:cNvPr id="12" name="Line 167"/>
            <p:cNvSpPr>
              <a:spLocks noChangeShapeType="1"/>
            </p:cNvSpPr>
            <p:nvPr/>
          </p:nvSpPr>
          <p:spPr bwMode="auto">
            <a:xfrm rot="5400000">
              <a:off x="1603108" y="4509697"/>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3" name="Line 167"/>
            <p:cNvSpPr>
              <a:spLocks noChangeShapeType="1"/>
            </p:cNvSpPr>
            <p:nvPr/>
          </p:nvSpPr>
          <p:spPr bwMode="auto">
            <a:xfrm rot="5400000">
              <a:off x="3153515" y="4509698"/>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1" name="Rounded Rectangle 10"/>
            <p:cNvSpPr/>
            <p:nvPr/>
          </p:nvSpPr>
          <p:spPr>
            <a:xfrm>
              <a:off x="1749598" y="4571730"/>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Groups</a:t>
              </a:r>
            </a:p>
          </p:txBody>
        </p:sp>
        <p:sp>
          <p:nvSpPr>
            <p:cNvPr id="14" name="Line 167"/>
            <p:cNvSpPr>
              <a:spLocks noChangeShapeType="1"/>
            </p:cNvSpPr>
            <p:nvPr/>
          </p:nvSpPr>
          <p:spPr bwMode="auto">
            <a:xfrm rot="5400000">
              <a:off x="4838038" y="4313040"/>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5" name="Rounded Rectangle 14"/>
            <p:cNvSpPr/>
            <p:nvPr/>
          </p:nvSpPr>
          <p:spPr>
            <a:xfrm>
              <a:off x="4124579" y="4434412"/>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Dialog box launcher</a:t>
              </a:r>
            </a:p>
          </p:txBody>
        </p:sp>
        <p:sp>
          <p:nvSpPr>
            <p:cNvPr id="16" name="Line 167"/>
            <p:cNvSpPr>
              <a:spLocks noChangeShapeType="1"/>
            </p:cNvSpPr>
            <p:nvPr/>
          </p:nvSpPr>
          <p:spPr bwMode="auto">
            <a:xfrm rot="5400000">
              <a:off x="6646802" y="4326431"/>
              <a:ext cx="721872"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7" name="Line 167"/>
            <p:cNvSpPr>
              <a:spLocks noChangeShapeType="1"/>
            </p:cNvSpPr>
            <p:nvPr/>
          </p:nvSpPr>
          <p:spPr bwMode="auto">
            <a:xfrm rot="5400000">
              <a:off x="7591547" y="4359649"/>
              <a:ext cx="721872"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8" name="Rounded Rectangle 17"/>
            <p:cNvSpPr/>
            <p:nvPr/>
          </p:nvSpPr>
          <p:spPr>
            <a:xfrm>
              <a:off x="6570430" y="4424959"/>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Commands</a:t>
              </a:r>
            </a:p>
          </p:txBody>
        </p:sp>
        <p:sp>
          <p:nvSpPr>
            <p:cNvPr id="19" name="Rounded Rectangle 18"/>
            <p:cNvSpPr/>
            <p:nvPr/>
          </p:nvSpPr>
          <p:spPr>
            <a:xfrm>
              <a:off x="3557445" y="2640367"/>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Tell Me</a:t>
              </a:r>
            </a:p>
          </p:txBody>
        </p:sp>
        <p:sp>
          <p:nvSpPr>
            <p:cNvPr id="20" name="Line 167"/>
            <p:cNvSpPr>
              <a:spLocks noChangeShapeType="1"/>
            </p:cNvSpPr>
            <p:nvPr/>
          </p:nvSpPr>
          <p:spPr bwMode="auto">
            <a:xfrm rot="5400000" flipH="1">
              <a:off x="4310640" y="3084960"/>
              <a:ext cx="321970" cy="44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4" name="Slide Number Placeholder 3">
            <a:extLst>
              <a:ext uri="{FF2B5EF4-FFF2-40B4-BE49-F238E27FC236}">
                <a16:creationId xmlns:a16="http://schemas.microsoft.com/office/drawing/2014/main" id="{9E5AC9B2-209A-440E-8197-B7AD4A57DAF0}"/>
              </a:ext>
            </a:extLst>
          </p:cNvPr>
          <p:cNvSpPr>
            <a:spLocks noGrp="1"/>
          </p:cNvSpPr>
          <p:nvPr>
            <p:ph type="sldNum" sz="quarter" idx="12"/>
          </p:nvPr>
        </p:nvSpPr>
        <p:spPr/>
        <p:txBody>
          <a:bodyPr/>
          <a:lstStyle/>
          <a:p>
            <a:fld id="{A8160BDD-7155-D744-B749-9730458604AD}" type="slidenum">
              <a:rPr lang="en-US" smtClean="0"/>
              <a:t>18</a:t>
            </a:fld>
            <a:endParaRPr lang="en-US" dirty="0"/>
          </a:p>
        </p:txBody>
      </p:sp>
    </p:spTree>
    <p:extLst>
      <p:ext uri="{BB962C8B-B14F-4D97-AF65-F5344CB8AC3E}">
        <p14:creationId xmlns:p14="http://schemas.microsoft.com/office/powerpoint/2010/main" val="90622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FFC86-747B-474D-B491-7F77DB4E505E}"/>
              </a:ext>
            </a:extLst>
          </p:cNvPr>
          <p:cNvSpPr>
            <a:spLocks noGrp="1"/>
          </p:cNvSpPr>
          <p:nvPr>
            <p:ph type="sldNum" sz="quarter" idx="12"/>
          </p:nvPr>
        </p:nvSpPr>
        <p:spPr/>
        <p:txBody>
          <a:bodyPr/>
          <a:lstStyle/>
          <a:p>
            <a:fld id="{A8160BDD-7155-D744-B749-9730458604AD}" type="slidenum">
              <a:rPr lang="en-US" smtClean="0"/>
              <a:pPr/>
              <a:t>19</a:t>
            </a:fld>
            <a:endParaRPr lang="en-US" dirty="0"/>
          </a:p>
        </p:txBody>
      </p:sp>
      <p:sp>
        <p:nvSpPr>
          <p:cNvPr id="4" name="Title 3">
            <a:extLst>
              <a:ext uri="{FF2B5EF4-FFF2-40B4-BE49-F238E27FC236}">
                <a16:creationId xmlns:a16="http://schemas.microsoft.com/office/drawing/2014/main" id="{8F6F9A1F-E39F-4BDC-A3AB-27F1416451C7}"/>
              </a:ext>
            </a:extLst>
          </p:cNvPr>
          <p:cNvSpPr>
            <a:spLocks noGrp="1"/>
          </p:cNvSpPr>
          <p:nvPr>
            <p:ph type="title"/>
          </p:nvPr>
        </p:nvSpPr>
        <p:spPr>
          <a:xfrm>
            <a:off x="341925" y="230077"/>
            <a:ext cx="7883768" cy="633458"/>
          </a:xfrm>
        </p:spPr>
        <p:txBody>
          <a:bodyPr/>
          <a:lstStyle/>
          <a:p>
            <a:r>
              <a:rPr lang="en-US" dirty="0"/>
              <a:t>The Ribbon Tabs</a:t>
            </a:r>
          </a:p>
        </p:txBody>
      </p:sp>
      <p:sp>
        <p:nvSpPr>
          <p:cNvPr id="5" name="Content Placeholder 4">
            <a:extLst>
              <a:ext uri="{FF2B5EF4-FFF2-40B4-BE49-F238E27FC236}">
                <a16:creationId xmlns:a16="http://schemas.microsoft.com/office/drawing/2014/main" id="{39C08DBE-E5B9-47AC-B317-C34EE6EC3F1E}"/>
              </a:ext>
            </a:extLst>
          </p:cNvPr>
          <p:cNvSpPr>
            <a:spLocks noGrp="1"/>
          </p:cNvSpPr>
          <p:nvPr>
            <p:ph idx="1"/>
          </p:nvPr>
        </p:nvSpPr>
        <p:spPr/>
        <p:txBody>
          <a:bodyPr/>
          <a:lstStyle/>
          <a:p>
            <a:r>
              <a:rPr lang="en-US" dirty="0"/>
              <a:t>File</a:t>
            </a:r>
          </a:p>
          <a:p>
            <a:r>
              <a:rPr lang="en-US" dirty="0"/>
              <a:t>Home</a:t>
            </a:r>
          </a:p>
          <a:p>
            <a:r>
              <a:rPr lang="en-US" dirty="0"/>
              <a:t>Insert</a:t>
            </a:r>
          </a:p>
          <a:p>
            <a:r>
              <a:rPr lang="en-US" dirty="0"/>
              <a:t>Page Layout</a:t>
            </a:r>
          </a:p>
          <a:p>
            <a:r>
              <a:rPr lang="en-US" dirty="0"/>
              <a:t>Formulas</a:t>
            </a:r>
          </a:p>
          <a:p>
            <a:r>
              <a:rPr lang="en-US" dirty="0"/>
              <a:t>Data</a:t>
            </a:r>
          </a:p>
          <a:p>
            <a:r>
              <a:rPr lang="en-US" dirty="0"/>
              <a:t>Review</a:t>
            </a:r>
          </a:p>
          <a:p>
            <a:r>
              <a:rPr lang="en-US" dirty="0"/>
              <a:t>View</a:t>
            </a:r>
          </a:p>
          <a:p>
            <a:r>
              <a:rPr lang="en-US" dirty="0"/>
              <a:t>Help</a:t>
            </a:r>
          </a:p>
        </p:txBody>
      </p:sp>
    </p:spTree>
    <p:extLst>
      <p:ext uri="{BB962C8B-B14F-4D97-AF65-F5344CB8AC3E}">
        <p14:creationId xmlns:p14="http://schemas.microsoft.com/office/powerpoint/2010/main" val="308289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t>Outline</a:t>
            </a:r>
          </a:p>
        </p:txBody>
      </p:sp>
      <p:sp>
        <p:nvSpPr>
          <p:cNvPr id="5123" name="Rectangle 3"/>
          <p:cNvSpPr>
            <a:spLocks noGrp="1" noChangeArrowheads="1"/>
          </p:cNvSpPr>
          <p:nvPr>
            <p:ph idx="1"/>
          </p:nvPr>
        </p:nvSpPr>
        <p:spPr/>
        <p:txBody>
          <a:bodyPr>
            <a:normAutofit/>
          </a:bodyPr>
          <a:lstStyle/>
          <a:p>
            <a:pPr algn="l">
              <a:buFont typeface="Arial" panose="020B0604020202020204" pitchFamily="34" charset="0"/>
              <a:buChar char="•"/>
            </a:pPr>
            <a:r>
              <a:rPr lang="en-US" sz="2400" i="0" dirty="0">
                <a:solidFill>
                  <a:srgbClr val="222222"/>
                </a:solidFill>
                <a:effectLst/>
                <a:latin typeface="Verdana" panose="020B0604030504040204" pitchFamily="34" charset="0"/>
              </a:rPr>
              <a:t>Lesson 1: Getting Started with Excel 2019</a:t>
            </a:r>
          </a:p>
          <a:p>
            <a:pPr algn="l">
              <a:buFont typeface="Arial" panose="020B0604020202020204" pitchFamily="34" charset="0"/>
              <a:buChar char="•"/>
            </a:pPr>
            <a:r>
              <a:rPr lang="en-US" sz="2400" i="0" dirty="0">
                <a:solidFill>
                  <a:srgbClr val="222222"/>
                </a:solidFill>
                <a:effectLst/>
                <a:latin typeface="Verdana" panose="020B0604030504040204" pitchFamily="34" charset="0"/>
              </a:rPr>
              <a:t>Lesson 2: Performing Calculations</a:t>
            </a:r>
          </a:p>
        </p:txBody>
      </p:sp>
      <p:sp>
        <p:nvSpPr>
          <p:cNvPr id="7" name="Date Placeholder 6"/>
          <p:cNvSpPr>
            <a:spLocks noGrp="1"/>
          </p:cNvSpPr>
          <p:nvPr>
            <p:ph type="dt" sz="half" idx="10"/>
          </p:nvPr>
        </p:nvSpPr>
        <p:spPr/>
        <p:txBody>
          <a:bodyPr/>
          <a:lstStyle/>
          <a:p>
            <a:fld id="{C50AD61D-DD0A-4680-B591-45EE2BFC4074}" type="datetime1">
              <a:rPr lang="en-US" smtClean="0"/>
              <a:t>3/30/2023</a:t>
            </a:fld>
            <a:endParaRPr lang="en-US"/>
          </a:p>
        </p:txBody>
      </p:sp>
      <p:sp>
        <p:nvSpPr>
          <p:cNvPr id="8" name="Footer Placeholder 7"/>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124" name="Slide Number Placeholder 5"/>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endParaRPr lang="en-US" dirty="0"/>
          </a:p>
          <a:p>
            <a:fld id="{0CC56BB0-C7B8-4708-8B8B-B98E7780FB7B}" type="slidenum">
              <a:rPr lang="en-US" smtClean="0"/>
              <a:pPr/>
              <a:t>2</a:t>
            </a:fld>
            <a:endParaRPr lang="en-US" dirty="0"/>
          </a:p>
          <a:p>
            <a:endParaRPr lang="en-US" dirty="0"/>
          </a:p>
        </p:txBody>
      </p:sp>
    </p:spTree>
    <p:extLst>
      <p:ext uri="{BB962C8B-B14F-4D97-AF65-F5344CB8AC3E}">
        <p14:creationId xmlns:p14="http://schemas.microsoft.com/office/powerpoint/2010/main" val="81329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Tell Me</a:t>
            </a:r>
          </a:p>
        </p:txBody>
      </p:sp>
      <p:grpSp>
        <p:nvGrpSpPr>
          <p:cNvPr id="3" name="Group 2"/>
          <p:cNvGrpSpPr/>
          <p:nvPr/>
        </p:nvGrpSpPr>
        <p:grpSpPr>
          <a:xfrm>
            <a:off x="2457450" y="1056436"/>
            <a:ext cx="3435936" cy="3443703"/>
            <a:chOff x="1752600" y="1408581"/>
            <a:chExt cx="4581248" cy="459160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981200"/>
              <a:ext cx="2219048" cy="1971429"/>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24" y="4295423"/>
              <a:ext cx="2209524" cy="1704762"/>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7" name="Line 139"/>
            <p:cNvSpPr>
              <a:spLocks noChangeShapeType="1"/>
            </p:cNvSpPr>
            <p:nvPr/>
          </p:nvSpPr>
          <p:spPr bwMode="auto">
            <a:xfrm rot="16200000">
              <a:off x="4496439" y="1818085"/>
              <a:ext cx="404019"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2113999" y="2920279"/>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Search results</a:t>
              </a:r>
            </a:p>
          </p:txBody>
        </p:sp>
        <p:sp>
          <p:nvSpPr>
            <p:cNvPr id="9" name="AutoShape 303"/>
            <p:cNvSpPr>
              <a:spLocks/>
            </p:cNvSpPr>
            <p:nvPr/>
          </p:nvSpPr>
          <p:spPr bwMode="auto">
            <a:xfrm flipH="1">
              <a:off x="3838024" y="2252614"/>
              <a:ext cx="174624" cy="1609968"/>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0" name="Rounded Rectangle 9"/>
            <p:cNvSpPr/>
            <p:nvPr/>
          </p:nvSpPr>
          <p:spPr>
            <a:xfrm>
              <a:off x="1752600" y="5001373"/>
              <a:ext cx="2111928" cy="53867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Last five commands executed from searches</a:t>
              </a:r>
            </a:p>
          </p:txBody>
        </p:sp>
        <p:sp>
          <p:nvSpPr>
            <p:cNvPr id="11" name="AutoShape 303"/>
            <p:cNvSpPr>
              <a:spLocks/>
            </p:cNvSpPr>
            <p:nvPr/>
          </p:nvSpPr>
          <p:spPr bwMode="auto">
            <a:xfrm flipH="1">
              <a:off x="3864528" y="4623012"/>
              <a:ext cx="148120" cy="12954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6" name="Rounded Rectangle 5"/>
            <p:cNvSpPr/>
            <p:nvPr/>
          </p:nvSpPr>
          <p:spPr>
            <a:xfrm>
              <a:off x="3864528" y="1408581"/>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Search term</a:t>
              </a:r>
            </a:p>
          </p:txBody>
        </p:sp>
      </p:grpSp>
      <p:sp>
        <p:nvSpPr>
          <p:cNvPr id="13" name="Slide Number Placeholder 12">
            <a:extLst>
              <a:ext uri="{FF2B5EF4-FFF2-40B4-BE49-F238E27FC236}">
                <a16:creationId xmlns:a16="http://schemas.microsoft.com/office/drawing/2014/main" id="{D075FCE3-A133-443D-97B5-B08599AA243F}"/>
              </a:ext>
            </a:extLst>
          </p:cNvPr>
          <p:cNvSpPr>
            <a:spLocks noGrp="1"/>
          </p:cNvSpPr>
          <p:nvPr>
            <p:ph type="sldNum" sz="quarter" idx="12"/>
          </p:nvPr>
        </p:nvSpPr>
        <p:spPr/>
        <p:txBody>
          <a:bodyPr/>
          <a:lstStyle/>
          <a:p>
            <a:fld id="{A8160BDD-7155-D744-B749-9730458604AD}" type="slidenum">
              <a:rPr lang="en-US" smtClean="0"/>
              <a:t>20</a:t>
            </a:fld>
            <a:endParaRPr lang="en-US" dirty="0"/>
          </a:p>
        </p:txBody>
      </p:sp>
    </p:spTree>
    <p:extLst>
      <p:ext uri="{BB962C8B-B14F-4D97-AF65-F5344CB8AC3E}">
        <p14:creationId xmlns:p14="http://schemas.microsoft.com/office/powerpoint/2010/main" val="3596457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7DC215-E75B-4B2A-BF7E-13B2403BCEEF}"/>
              </a:ext>
            </a:extLst>
          </p:cNvPr>
          <p:cNvGrpSpPr/>
          <p:nvPr/>
        </p:nvGrpSpPr>
        <p:grpSpPr>
          <a:xfrm>
            <a:off x="2114550" y="2457451"/>
            <a:ext cx="5476553" cy="2332544"/>
            <a:chOff x="1295400" y="3276600"/>
            <a:chExt cx="7302070" cy="3110059"/>
          </a:xfrm>
        </p:grpSpPr>
        <p:pic>
          <p:nvPicPr>
            <p:cNvPr id="2" name="Picture 1"/>
            <p:cNvPicPr>
              <a:picLocks noChangeAspect="1"/>
            </p:cNvPicPr>
            <p:nvPr/>
          </p:nvPicPr>
          <p:blipFill>
            <a:blip r:embed="rId2"/>
            <a:stretch>
              <a:fillRect/>
            </a:stretch>
          </p:blipFill>
          <p:spPr>
            <a:xfrm>
              <a:off x="2455961" y="5128088"/>
              <a:ext cx="6141509" cy="1258571"/>
            </a:xfrm>
            <a:prstGeom prst="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76600"/>
              <a:ext cx="2510253" cy="1495238"/>
            </a:xfrm>
            <a:prstGeom prst="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pic>
        <p:sp>
          <p:nvSpPr>
            <p:cNvPr id="5" name="Line 139"/>
            <p:cNvSpPr>
              <a:spLocks noChangeShapeType="1"/>
            </p:cNvSpPr>
            <p:nvPr/>
          </p:nvSpPr>
          <p:spPr bwMode="auto">
            <a:xfrm rot="16200000">
              <a:off x="4440963" y="5036963"/>
              <a:ext cx="871674"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7" name="Line 139"/>
            <p:cNvSpPr>
              <a:spLocks noChangeShapeType="1"/>
            </p:cNvSpPr>
            <p:nvPr/>
          </p:nvSpPr>
          <p:spPr bwMode="auto">
            <a:xfrm rot="16200000" flipV="1">
              <a:off x="4960939" y="5023539"/>
              <a:ext cx="898521"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6" name="Rounded Rectangle 5"/>
            <p:cNvSpPr/>
            <p:nvPr/>
          </p:nvSpPr>
          <p:spPr>
            <a:xfrm>
              <a:off x="4419600" y="4393973"/>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KeyTips</a:t>
              </a:r>
            </a:p>
          </p:txBody>
        </p:sp>
        <p:sp>
          <p:nvSpPr>
            <p:cNvPr id="8" name="Line 113"/>
            <p:cNvSpPr>
              <a:spLocks noChangeShapeType="1"/>
            </p:cNvSpPr>
            <p:nvPr/>
          </p:nvSpPr>
          <p:spPr bwMode="auto">
            <a:xfrm rot="10800000">
              <a:off x="3712755" y="3965575"/>
              <a:ext cx="990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9" name="Rounded Rectangle 8"/>
            <p:cNvSpPr/>
            <p:nvPr/>
          </p:nvSpPr>
          <p:spPr>
            <a:xfrm>
              <a:off x="4322355" y="3840162"/>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ScreenTip</a:t>
              </a:r>
            </a:p>
          </p:txBody>
        </p:sp>
      </p:grpSp>
      <p:sp>
        <p:nvSpPr>
          <p:cNvPr id="12" name="Slide Number Placeholder 11">
            <a:extLst>
              <a:ext uri="{FF2B5EF4-FFF2-40B4-BE49-F238E27FC236}">
                <a16:creationId xmlns:a16="http://schemas.microsoft.com/office/drawing/2014/main" id="{38368C60-25CC-4AA6-8247-C4DC7770F943}"/>
              </a:ext>
            </a:extLst>
          </p:cNvPr>
          <p:cNvSpPr>
            <a:spLocks noGrp="1"/>
          </p:cNvSpPr>
          <p:nvPr>
            <p:ph type="sldNum" sz="quarter" idx="12"/>
          </p:nvPr>
        </p:nvSpPr>
        <p:spPr/>
        <p:txBody>
          <a:bodyPr/>
          <a:lstStyle/>
          <a:p>
            <a:fld id="{A8160BDD-7155-D744-B749-9730458604AD}" type="slidenum">
              <a:rPr lang="en-US" smtClean="0"/>
              <a:t>21</a:t>
            </a:fld>
            <a:endParaRPr lang="en-US" dirty="0"/>
          </a:p>
        </p:txBody>
      </p:sp>
      <p:sp>
        <p:nvSpPr>
          <p:cNvPr id="11" name="Title 10"/>
          <p:cNvSpPr>
            <a:spLocks noGrp="1"/>
          </p:cNvSpPr>
          <p:nvPr>
            <p:ph type="title"/>
          </p:nvPr>
        </p:nvSpPr>
        <p:spPr>
          <a:xfrm>
            <a:off x="357157" y="243911"/>
            <a:ext cx="7883768" cy="633458"/>
          </a:xfrm>
        </p:spPr>
        <p:txBody>
          <a:bodyPr/>
          <a:lstStyle/>
          <a:p>
            <a:r>
              <a:rPr lang="en-US" dirty="0"/>
              <a:t>ScreenTips and KeyTips</a:t>
            </a:r>
          </a:p>
        </p:txBody>
      </p:sp>
      <p:sp>
        <p:nvSpPr>
          <p:cNvPr id="13" name="Text Placeholder 12">
            <a:extLst>
              <a:ext uri="{FF2B5EF4-FFF2-40B4-BE49-F238E27FC236}">
                <a16:creationId xmlns:a16="http://schemas.microsoft.com/office/drawing/2014/main" id="{E2DEBD4E-6D0D-49AC-A87D-55AB5F6FF1DD}"/>
              </a:ext>
            </a:extLst>
          </p:cNvPr>
          <p:cNvSpPr>
            <a:spLocks noGrp="1"/>
          </p:cNvSpPr>
          <p:nvPr>
            <p:ph type="body" sz="quarter" idx="13"/>
          </p:nvPr>
        </p:nvSpPr>
        <p:spPr>
          <a:xfrm>
            <a:off x="2457450" y="944983"/>
            <a:ext cx="5486400" cy="1080347"/>
          </a:xfrm>
        </p:spPr>
        <p:txBody>
          <a:bodyPr>
            <a:normAutofit fontScale="92500"/>
          </a:bodyPr>
          <a:lstStyle/>
          <a:p>
            <a:r>
              <a:rPr lang="en-US" b="1" dirty="0"/>
              <a:t>ScreenTips</a:t>
            </a:r>
            <a:r>
              <a:rPr lang="en-US" dirty="0"/>
              <a:t>: Small pop-up windows that appear when users place the mouse pointer over commands and provide information about the command.</a:t>
            </a:r>
          </a:p>
          <a:p>
            <a:r>
              <a:rPr lang="en-US" b="1" dirty="0"/>
              <a:t>KeyTips</a:t>
            </a:r>
            <a:r>
              <a:rPr lang="en-US" dirty="0"/>
              <a:t>: An alternate method of executing Excel commands that appears when the user presses the Alt key</a:t>
            </a:r>
          </a:p>
        </p:txBody>
      </p:sp>
    </p:spTree>
    <p:extLst>
      <p:ext uri="{BB962C8B-B14F-4D97-AF65-F5344CB8AC3E}">
        <p14:creationId xmlns:p14="http://schemas.microsoft.com/office/powerpoint/2010/main" val="36210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14271" y="1911063"/>
            <a:ext cx="4915459" cy="1780046"/>
            <a:chOff x="1357383" y="2471884"/>
            <a:chExt cx="6553945" cy="2373394"/>
          </a:xfrm>
        </p:grpSpPr>
        <p:grpSp>
          <p:nvGrpSpPr>
            <p:cNvPr id="10" name="Group 295"/>
            <p:cNvGrpSpPr>
              <a:grpSpLocks/>
            </p:cNvGrpSpPr>
            <p:nvPr/>
          </p:nvGrpSpPr>
          <p:grpSpPr bwMode="auto">
            <a:xfrm rot="5400000">
              <a:off x="4061441" y="2546257"/>
              <a:ext cx="298019" cy="423862"/>
              <a:chOff x="3093" y="2303"/>
              <a:chExt cx="257" cy="257"/>
            </a:xfrm>
          </p:grpSpPr>
          <p:sp>
            <p:nvSpPr>
              <p:cNvPr id="11" name="Line 296"/>
              <p:cNvSpPr>
                <a:spLocks noChangeShapeType="1"/>
              </p:cNvSpPr>
              <p:nvPr/>
            </p:nvSpPr>
            <p:spPr bwMode="auto">
              <a:xfrm flipV="1">
                <a:off x="3099" y="2303"/>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 name="Line 297"/>
              <p:cNvSpPr>
                <a:spLocks noChangeShapeType="1"/>
              </p:cNvSpPr>
              <p:nvPr/>
            </p:nvSpPr>
            <p:spPr bwMode="auto">
              <a:xfrm rot="16200000" flipV="1">
                <a:off x="3222" y="2174"/>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872" y="3137584"/>
              <a:ext cx="2600948" cy="1707694"/>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6" name="Line 297"/>
            <p:cNvSpPr>
              <a:spLocks noChangeShapeType="1"/>
            </p:cNvSpPr>
            <p:nvPr/>
          </p:nvSpPr>
          <p:spPr bwMode="auto">
            <a:xfrm rot="16200000" flipV="1">
              <a:off x="3106095" y="3058158"/>
              <a:ext cx="0" cy="59488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7" name="Rounded Rectangle 6"/>
            <p:cNvSpPr/>
            <p:nvPr/>
          </p:nvSpPr>
          <p:spPr>
            <a:xfrm>
              <a:off x="1357383" y="3209280"/>
              <a:ext cx="1476375"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Save button</a:t>
              </a:r>
            </a:p>
          </p:txBody>
        </p:sp>
        <p:sp>
          <p:nvSpPr>
            <p:cNvPr id="8" name="AutoShape 303"/>
            <p:cNvSpPr>
              <a:spLocks/>
            </p:cNvSpPr>
            <p:nvPr/>
          </p:nvSpPr>
          <p:spPr bwMode="auto">
            <a:xfrm rot="5400000" flipH="1">
              <a:off x="4346464" y="2577437"/>
              <a:ext cx="149351" cy="915991"/>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9" name="Rounded Rectangle 8"/>
            <p:cNvSpPr/>
            <p:nvPr/>
          </p:nvSpPr>
          <p:spPr>
            <a:xfrm>
              <a:off x="2421253" y="2471884"/>
              <a:ext cx="1552575"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Undo/Redo buttons</a:t>
              </a:r>
            </a:p>
          </p:txBody>
        </p:sp>
        <p:grpSp>
          <p:nvGrpSpPr>
            <p:cNvPr id="13" name="Group 286"/>
            <p:cNvGrpSpPr>
              <a:grpSpLocks/>
            </p:cNvGrpSpPr>
            <p:nvPr/>
          </p:nvGrpSpPr>
          <p:grpSpPr bwMode="auto">
            <a:xfrm rot="16200000" flipH="1">
              <a:off x="5136600" y="2836864"/>
              <a:ext cx="524355" cy="300699"/>
              <a:chOff x="3272" y="3375"/>
              <a:chExt cx="257" cy="257"/>
            </a:xfrm>
          </p:grpSpPr>
          <p:sp>
            <p:nvSpPr>
              <p:cNvPr id="14" name="Line 287"/>
              <p:cNvSpPr>
                <a:spLocks noChangeShapeType="1"/>
              </p:cNvSpPr>
              <p:nvPr/>
            </p:nvSpPr>
            <p:spPr bwMode="auto">
              <a:xfrm flipV="1">
                <a:off x="3273" y="337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 name="Line 288"/>
              <p:cNvSpPr>
                <a:spLocks noChangeShapeType="1"/>
              </p:cNvSpPr>
              <p:nvPr/>
            </p:nvSpPr>
            <p:spPr bwMode="auto">
              <a:xfrm rot="16200000" flipV="1">
                <a:off x="3401" y="3247"/>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6" name="Rounded Rectangle 15"/>
            <p:cNvSpPr/>
            <p:nvPr/>
          </p:nvSpPr>
          <p:spPr>
            <a:xfrm>
              <a:off x="5549128" y="2503287"/>
              <a:ext cx="2362200"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Customize Quick Access Toolbar menu button</a:t>
              </a:r>
            </a:p>
          </p:txBody>
        </p:sp>
      </p:grpSp>
      <p:sp>
        <p:nvSpPr>
          <p:cNvPr id="18" name="Title 17"/>
          <p:cNvSpPr>
            <a:spLocks noGrp="1"/>
          </p:cNvSpPr>
          <p:nvPr>
            <p:ph type="title"/>
          </p:nvPr>
        </p:nvSpPr>
        <p:spPr/>
        <p:txBody>
          <a:bodyPr/>
          <a:lstStyle/>
          <a:p>
            <a:r>
              <a:rPr lang="en-US" b="1" dirty="0">
                <a:effectLst>
                  <a:outerShdw blurRad="38100" dist="38100" dir="2700000" algn="tl">
                    <a:srgbClr val="000000">
                      <a:alpha val="43137"/>
                    </a:srgbClr>
                  </a:outerShdw>
                </a:effectLst>
              </a:rPr>
              <a:t>The Quick Access Toolbar</a:t>
            </a:r>
          </a:p>
        </p:txBody>
      </p:sp>
      <p:sp>
        <p:nvSpPr>
          <p:cNvPr id="5" name="Slide Number Placeholder 4">
            <a:extLst>
              <a:ext uri="{FF2B5EF4-FFF2-40B4-BE49-F238E27FC236}">
                <a16:creationId xmlns:a16="http://schemas.microsoft.com/office/drawing/2014/main" id="{B58ACBC5-5E70-4F4D-9BA7-E7E67AF58CFE}"/>
              </a:ext>
            </a:extLst>
          </p:cNvPr>
          <p:cNvSpPr>
            <a:spLocks noGrp="1"/>
          </p:cNvSpPr>
          <p:nvPr>
            <p:ph type="sldNum" sz="quarter" idx="12"/>
          </p:nvPr>
        </p:nvSpPr>
        <p:spPr/>
        <p:txBody>
          <a:bodyPr/>
          <a:lstStyle/>
          <a:p>
            <a:fld id="{A8160BDD-7155-D744-B749-9730458604AD}" type="slidenum">
              <a:rPr lang="en-US" smtClean="0"/>
              <a:t>22</a:t>
            </a:fld>
            <a:endParaRPr lang="en-US" dirty="0"/>
          </a:p>
        </p:txBody>
      </p:sp>
    </p:spTree>
    <p:extLst>
      <p:ext uri="{BB962C8B-B14F-4D97-AF65-F5344CB8AC3E}">
        <p14:creationId xmlns:p14="http://schemas.microsoft.com/office/powerpoint/2010/main" val="386034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52208"/>
            <a:ext cx="8305800" cy="857250"/>
          </a:xfrm>
        </p:spPr>
        <p:txBody>
          <a:bodyPr>
            <a:noAutofit/>
          </a:bodyPr>
          <a:lstStyle/>
          <a:p>
            <a:r>
              <a:rPr lang="en-US" sz="4000" b="1" dirty="0">
                <a:effectLst>
                  <a:outerShdw blurRad="38100" dist="38100" dir="2700000" algn="tl">
                    <a:srgbClr val="000000">
                      <a:alpha val="43137"/>
                    </a:srgbClr>
                  </a:outerShdw>
                </a:effectLst>
              </a:rPr>
              <a:t>The Mini Toolbar and Context Menus</a:t>
            </a:r>
          </a:p>
        </p:txBody>
      </p:sp>
      <p:grpSp>
        <p:nvGrpSpPr>
          <p:cNvPr id="6" name="Group 5">
            <a:extLst>
              <a:ext uri="{FF2B5EF4-FFF2-40B4-BE49-F238E27FC236}">
                <a16:creationId xmlns:a16="http://schemas.microsoft.com/office/drawing/2014/main" id="{E21DD708-C62B-413B-AD1A-B68D53261889}"/>
              </a:ext>
            </a:extLst>
          </p:cNvPr>
          <p:cNvGrpSpPr/>
          <p:nvPr/>
        </p:nvGrpSpPr>
        <p:grpSpPr>
          <a:xfrm>
            <a:off x="2061322" y="1135307"/>
            <a:ext cx="4716704" cy="2872886"/>
            <a:chOff x="1224430" y="1513743"/>
            <a:chExt cx="6288938" cy="3830514"/>
          </a:xfrm>
        </p:grpSpPr>
        <p:pic>
          <p:nvPicPr>
            <p:cNvPr id="2" name="Picture 1"/>
            <p:cNvPicPr>
              <a:picLocks noChangeAspect="1"/>
            </p:cNvPicPr>
            <p:nvPr/>
          </p:nvPicPr>
          <p:blipFill>
            <a:blip r:embed="rId2"/>
            <a:stretch>
              <a:fillRect/>
            </a:stretch>
          </p:blipFill>
          <p:spPr>
            <a:xfrm>
              <a:off x="4425662" y="1968610"/>
              <a:ext cx="1518661" cy="3371429"/>
            </a:xfrm>
            <a:prstGeom prst="rect">
              <a:avLst/>
            </a:prstGeom>
            <a:gradFill flip="none" rotWithShape="0">
              <a:gsLst>
                <a:gs pos="0">
                  <a:schemeClr val="bg1">
                    <a:lumMod val="92000"/>
                  </a:schemeClr>
                </a:gs>
                <a:gs pos="100000">
                  <a:schemeClr val="bg1"/>
                </a:gs>
              </a:gsLst>
              <a:lin ang="2700000" scaled="1"/>
              <a:tileRect/>
            </a:gradFill>
            <a:ln>
              <a:solidFill>
                <a:srgbClr val="878787"/>
              </a:solidFill>
            </a:ln>
            <a:effectLst>
              <a:outerShdw blurRad="38100" dist="25400" dir="2700000" sx="99000" sy="99000" algn="tl" rotWithShape="0">
                <a:prstClr val="black">
                  <a:alpha val="75000"/>
                </a:prstClr>
              </a:outerShdw>
            </a:effectLst>
          </p:spPr>
        </p:pic>
        <p:pic>
          <p:nvPicPr>
            <p:cNvPr id="4" name="Picture 3"/>
            <p:cNvPicPr>
              <a:picLocks noChangeAspect="1"/>
            </p:cNvPicPr>
            <p:nvPr/>
          </p:nvPicPr>
          <p:blipFill>
            <a:blip r:embed="rId3"/>
            <a:stretch>
              <a:fillRect/>
            </a:stretch>
          </p:blipFill>
          <p:spPr>
            <a:xfrm>
              <a:off x="6266171" y="1968610"/>
              <a:ext cx="1247197" cy="3375647"/>
            </a:xfrm>
            <a:prstGeom prst="rect">
              <a:avLst/>
            </a:prstGeom>
            <a:gradFill flip="none" rotWithShape="0">
              <a:gsLst>
                <a:gs pos="0">
                  <a:schemeClr val="bg1">
                    <a:lumMod val="92000"/>
                  </a:schemeClr>
                </a:gs>
                <a:gs pos="100000">
                  <a:schemeClr val="bg1"/>
                </a:gs>
              </a:gsLst>
              <a:lin ang="2700000" scaled="1"/>
              <a:tileRect/>
            </a:gradFill>
            <a:ln>
              <a:solidFill>
                <a:srgbClr val="878787"/>
              </a:solidFill>
            </a:ln>
            <a:effectLst>
              <a:outerShdw blurRad="38100" dist="25400" dir="2700000" sx="99000" sy="99000" algn="tl" rotWithShape="0">
                <a:prstClr val="black">
                  <a:alpha val="75000"/>
                </a:prstClr>
              </a:outerShdw>
            </a:effectLst>
          </p:spPr>
        </p:pic>
        <p:sp>
          <p:nvSpPr>
            <p:cNvPr id="7" name="Rounded Rectangle 6"/>
            <p:cNvSpPr/>
            <p:nvPr/>
          </p:nvSpPr>
          <p:spPr>
            <a:xfrm>
              <a:off x="5165744" y="1513743"/>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Context menus</a:t>
              </a:r>
            </a:p>
          </p:txBody>
        </p:sp>
        <p:sp>
          <p:nvSpPr>
            <p:cNvPr id="8" name="Rounded Rectangle 7"/>
            <p:cNvSpPr/>
            <p:nvPr/>
          </p:nvSpPr>
          <p:spPr>
            <a:xfrm>
              <a:off x="1610037" y="1513743"/>
              <a:ext cx="172402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Mini toolbars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430" y="1966343"/>
              <a:ext cx="2495238" cy="533333"/>
            </a:xfrm>
            <a:prstGeom prst="rect">
              <a:avLst/>
            </a:prstGeom>
            <a:gradFill flip="none" rotWithShape="0">
              <a:gsLst>
                <a:gs pos="0">
                  <a:schemeClr val="bg1">
                    <a:lumMod val="92000"/>
                  </a:schemeClr>
                </a:gs>
                <a:gs pos="100000">
                  <a:schemeClr val="bg1"/>
                </a:gs>
              </a:gsLst>
              <a:lin ang="2700000" scaled="1"/>
              <a:tileRect/>
            </a:gradFill>
            <a:ln>
              <a:solidFill>
                <a:srgbClr val="878787"/>
              </a:solidFill>
            </a:ln>
            <a:effectLst>
              <a:outerShdw blurRad="38100" dist="25400" dir="2700000" sx="99000" sy="99000" algn="tl" rotWithShape="0">
                <a:prstClr val="black">
                  <a:alpha val="75000"/>
                </a:prst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525" y="2809843"/>
              <a:ext cx="1819048" cy="600000"/>
            </a:xfrm>
            <a:prstGeom prst="rect">
              <a:avLst/>
            </a:prstGeom>
            <a:gradFill flip="none" rotWithShape="0">
              <a:gsLst>
                <a:gs pos="0">
                  <a:schemeClr val="bg1">
                    <a:lumMod val="92000"/>
                  </a:schemeClr>
                </a:gs>
                <a:gs pos="100000">
                  <a:schemeClr val="bg1"/>
                </a:gs>
              </a:gsLst>
              <a:lin ang="2700000" scaled="1"/>
              <a:tileRect/>
            </a:gradFill>
            <a:ln>
              <a:solidFill>
                <a:srgbClr val="878787"/>
              </a:solidFill>
            </a:ln>
            <a:effectLst>
              <a:outerShdw blurRad="38100" dist="25400" dir="2700000" sx="99000" sy="99000" algn="tl" rotWithShape="0">
                <a:prstClr val="black">
                  <a:alpha val="75000"/>
                </a:prstClr>
              </a:outerShdw>
            </a:effectLst>
          </p:spPr>
        </p:pic>
      </p:grpSp>
      <p:sp>
        <p:nvSpPr>
          <p:cNvPr id="12" name="Slide Number Placeholder 11">
            <a:extLst>
              <a:ext uri="{FF2B5EF4-FFF2-40B4-BE49-F238E27FC236}">
                <a16:creationId xmlns:a16="http://schemas.microsoft.com/office/drawing/2014/main" id="{675928BE-9300-4DC8-91CA-26480963480E}"/>
              </a:ext>
            </a:extLst>
          </p:cNvPr>
          <p:cNvSpPr>
            <a:spLocks noGrp="1"/>
          </p:cNvSpPr>
          <p:nvPr>
            <p:ph type="sldNum" sz="quarter" idx="12"/>
          </p:nvPr>
        </p:nvSpPr>
        <p:spPr/>
        <p:txBody>
          <a:bodyPr/>
          <a:lstStyle/>
          <a:p>
            <a:fld id="{A8160BDD-7155-D744-B749-9730458604AD}" type="slidenum">
              <a:rPr lang="en-US" smtClean="0"/>
              <a:t>23</a:t>
            </a:fld>
            <a:endParaRPr lang="en-US" dirty="0"/>
          </a:p>
        </p:txBody>
      </p:sp>
    </p:spTree>
    <p:extLst>
      <p:ext uri="{BB962C8B-B14F-4D97-AF65-F5344CB8AC3E}">
        <p14:creationId xmlns:p14="http://schemas.microsoft.com/office/powerpoint/2010/main" val="1237765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E8EFD-A1D8-4DF4-85FD-D31BAE85B53E}"/>
              </a:ext>
            </a:extLst>
          </p:cNvPr>
          <p:cNvSpPr>
            <a:spLocks noGrp="1"/>
          </p:cNvSpPr>
          <p:nvPr>
            <p:ph type="sldNum" sz="quarter" idx="12"/>
          </p:nvPr>
        </p:nvSpPr>
        <p:spPr/>
        <p:txBody>
          <a:bodyPr/>
          <a:lstStyle/>
          <a:p>
            <a:fld id="{A8160BDD-7155-D744-B749-9730458604AD}" type="slidenum">
              <a:rPr lang="en-US" smtClean="0"/>
              <a:pPr/>
              <a:t>24</a:t>
            </a:fld>
            <a:endParaRPr lang="en-US" dirty="0"/>
          </a:p>
        </p:txBody>
      </p:sp>
      <p:sp>
        <p:nvSpPr>
          <p:cNvPr id="3" name="Text Placeholder 2">
            <a:extLst>
              <a:ext uri="{FF2B5EF4-FFF2-40B4-BE49-F238E27FC236}">
                <a16:creationId xmlns:a16="http://schemas.microsoft.com/office/drawing/2014/main" id="{CB5C34A5-67D6-41AA-8E1D-DBABD870BFE1}"/>
              </a:ext>
            </a:extLst>
          </p:cNvPr>
          <p:cNvSpPr>
            <a:spLocks noGrp="1"/>
          </p:cNvSpPr>
          <p:nvPr>
            <p:ph type="body" sz="quarter" idx="13"/>
          </p:nvPr>
        </p:nvSpPr>
        <p:spPr/>
        <p:txBody>
          <a:bodyPr/>
          <a:lstStyle/>
          <a:p>
            <a:r>
              <a:rPr lang="en-US" dirty="0"/>
              <a:t>Using Excel Commands</a:t>
            </a:r>
          </a:p>
        </p:txBody>
      </p:sp>
    </p:spTree>
    <p:extLst>
      <p:ext uri="{BB962C8B-B14F-4D97-AF65-F5344CB8AC3E}">
        <p14:creationId xmlns:p14="http://schemas.microsoft.com/office/powerpoint/2010/main" val="233102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386793"/>
            <a:ext cx="8305800" cy="857250"/>
          </a:xfrm>
        </p:spPr>
        <p:txBody>
          <a:bodyPr/>
          <a:lstStyle/>
          <a:p>
            <a:r>
              <a:rPr lang="en-US" b="1" dirty="0">
                <a:effectLst>
                  <a:outerShdw blurRad="38100" dist="38100" dir="2700000" algn="tl">
                    <a:srgbClr val="000000">
                      <a:alpha val="43137"/>
                    </a:srgbClr>
                  </a:outerShdw>
                </a:effectLst>
              </a:rPr>
              <a:t>The New Tab</a:t>
            </a:r>
          </a:p>
        </p:txBody>
      </p:sp>
      <p:grpSp>
        <p:nvGrpSpPr>
          <p:cNvPr id="3" name="Group 2">
            <a:extLst>
              <a:ext uri="{FF2B5EF4-FFF2-40B4-BE49-F238E27FC236}">
                <a16:creationId xmlns:a16="http://schemas.microsoft.com/office/drawing/2014/main" id="{3DCA23AC-C1C7-4063-AD3F-34B9EDBFF632}"/>
              </a:ext>
            </a:extLst>
          </p:cNvPr>
          <p:cNvGrpSpPr/>
          <p:nvPr/>
        </p:nvGrpSpPr>
        <p:grpSpPr>
          <a:xfrm>
            <a:off x="1355762" y="1452013"/>
            <a:ext cx="6452327" cy="2948537"/>
            <a:chOff x="283682" y="1936018"/>
            <a:chExt cx="8603103" cy="3931382"/>
          </a:xfrm>
        </p:grpSpPr>
        <p:pic>
          <p:nvPicPr>
            <p:cNvPr id="2" name="Picture 1"/>
            <p:cNvPicPr>
              <a:picLocks noChangeAspect="1"/>
            </p:cNvPicPr>
            <p:nvPr/>
          </p:nvPicPr>
          <p:blipFill>
            <a:blip r:embed="rId2"/>
            <a:stretch>
              <a:fillRect/>
            </a:stretch>
          </p:blipFill>
          <p:spPr>
            <a:xfrm>
              <a:off x="283682" y="1936018"/>
              <a:ext cx="7376073" cy="3931382"/>
            </a:xfrm>
            <a:prstGeom prst="rect">
              <a:avLst/>
            </a:prstGeom>
          </p:spPr>
        </p:pic>
        <p:sp>
          <p:nvSpPr>
            <p:cNvPr id="15" name="AutoShape 302"/>
            <p:cNvSpPr>
              <a:spLocks/>
            </p:cNvSpPr>
            <p:nvPr/>
          </p:nvSpPr>
          <p:spPr bwMode="auto">
            <a:xfrm>
              <a:off x="7249313" y="3484777"/>
              <a:ext cx="161097" cy="22860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6" name="Rounded Rectangle 15"/>
            <p:cNvSpPr/>
            <p:nvPr/>
          </p:nvSpPr>
          <p:spPr>
            <a:xfrm>
              <a:off x="7410410" y="4482526"/>
              <a:ext cx="1476375"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Template tiles</a:t>
              </a:r>
            </a:p>
          </p:txBody>
        </p:sp>
        <p:sp>
          <p:nvSpPr>
            <p:cNvPr id="17" name="Line 113"/>
            <p:cNvSpPr>
              <a:spLocks noChangeShapeType="1"/>
            </p:cNvSpPr>
            <p:nvPr/>
          </p:nvSpPr>
          <p:spPr bwMode="auto">
            <a:xfrm rot="10800000">
              <a:off x="4415379" y="2851022"/>
              <a:ext cx="76820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18" name="Rounded Rectangle 17"/>
            <p:cNvSpPr/>
            <p:nvPr/>
          </p:nvSpPr>
          <p:spPr>
            <a:xfrm>
              <a:off x="4799484" y="2616202"/>
              <a:ext cx="2021101" cy="406396"/>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Start searching button</a:t>
              </a:r>
            </a:p>
          </p:txBody>
        </p:sp>
      </p:grpSp>
      <p:sp>
        <p:nvSpPr>
          <p:cNvPr id="5" name="Slide Number Placeholder 4">
            <a:extLst>
              <a:ext uri="{FF2B5EF4-FFF2-40B4-BE49-F238E27FC236}">
                <a16:creationId xmlns:a16="http://schemas.microsoft.com/office/drawing/2014/main" id="{DC79E6A9-1670-45AB-97F6-90445AFCAFB2}"/>
              </a:ext>
            </a:extLst>
          </p:cNvPr>
          <p:cNvSpPr>
            <a:spLocks noGrp="1"/>
          </p:cNvSpPr>
          <p:nvPr>
            <p:ph type="sldNum" sz="quarter" idx="12"/>
          </p:nvPr>
        </p:nvSpPr>
        <p:spPr/>
        <p:txBody>
          <a:bodyPr/>
          <a:lstStyle/>
          <a:p>
            <a:fld id="{A8160BDD-7155-D744-B749-9730458604AD}" type="slidenum">
              <a:rPr lang="en-US" smtClean="0"/>
              <a:t>25</a:t>
            </a:fld>
            <a:endParaRPr lang="en-US" dirty="0"/>
          </a:p>
        </p:txBody>
      </p:sp>
    </p:spTree>
    <p:extLst>
      <p:ext uri="{BB962C8B-B14F-4D97-AF65-F5344CB8AC3E}">
        <p14:creationId xmlns:p14="http://schemas.microsoft.com/office/powerpoint/2010/main" val="391194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5C21-28C5-4757-8133-87CD151502DA}"/>
              </a:ext>
            </a:extLst>
          </p:cNvPr>
          <p:cNvSpPr>
            <a:spLocks noGrp="1"/>
          </p:cNvSpPr>
          <p:nvPr>
            <p:ph type="title"/>
          </p:nvPr>
        </p:nvSpPr>
        <p:spPr>
          <a:xfrm>
            <a:off x="457200" y="296959"/>
            <a:ext cx="8305800" cy="598391"/>
          </a:xfrm>
        </p:spPr>
        <p:txBody>
          <a:bodyPr>
            <a:normAutofit fontScale="90000"/>
          </a:bodyPr>
          <a:lstStyle/>
          <a:p>
            <a:r>
              <a:rPr lang="en-US" b="1" dirty="0">
                <a:effectLst>
                  <a:outerShdw blurRad="38100" dist="38100" dir="2700000" algn="tl">
                    <a:srgbClr val="000000">
                      <a:alpha val="43137"/>
                    </a:srgbClr>
                  </a:outerShdw>
                </a:effectLst>
              </a:rPr>
              <a:t>Excel 2019 File Formats</a:t>
            </a:r>
          </a:p>
        </p:txBody>
      </p:sp>
      <p:sp>
        <p:nvSpPr>
          <p:cNvPr id="3" name="Slide Number Placeholder 2">
            <a:extLst>
              <a:ext uri="{FF2B5EF4-FFF2-40B4-BE49-F238E27FC236}">
                <a16:creationId xmlns:a16="http://schemas.microsoft.com/office/drawing/2014/main" id="{0B5B0CD1-16CE-4513-B08B-8A6EDFB9A0A1}"/>
              </a:ext>
            </a:extLst>
          </p:cNvPr>
          <p:cNvSpPr>
            <a:spLocks noGrp="1"/>
          </p:cNvSpPr>
          <p:nvPr>
            <p:ph type="sldNum" sz="quarter" idx="12"/>
          </p:nvPr>
        </p:nvSpPr>
        <p:spPr/>
        <p:txBody>
          <a:bodyPr/>
          <a:lstStyle/>
          <a:p>
            <a:fld id="{A8160BDD-7155-D744-B749-9730458604AD}" type="slidenum">
              <a:rPr lang="en-US" smtClean="0"/>
              <a:t>26</a:t>
            </a:fld>
            <a:endParaRPr lang="en-US" dirty="0"/>
          </a:p>
        </p:txBody>
      </p:sp>
      <p:graphicFrame>
        <p:nvGraphicFramePr>
          <p:cNvPr id="4" name="Group 64">
            <a:extLst>
              <a:ext uri="{FF2B5EF4-FFF2-40B4-BE49-F238E27FC236}">
                <a16:creationId xmlns:a16="http://schemas.microsoft.com/office/drawing/2014/main" id="{261906AC-047F-4D8A-A657-FB747A85269C}"/>
              </a:ext>
            </a:extLst>
          </p:cNvPr>
          <p:cNvGraphicFramePr>
            <a:graphicFrameLocks noGrp="1"/>
          </p:cNvGraphicFramePr>
          <p:nvPr/>
        </p:nvGraphicFramePr>
        <p:xfrm>
          <a:off x="1297460" y="828014"/>
          <a:ext cx="6544188" cy="4018527"/>
        </p:xfrm>
        <a:graphic>
          <a:graphicData uri="http://schemas.openxmlformats.org/drawingml/2006/table">
            <a:tbl>
              <a:tblPr/>
              <a:tblGrid>
                <a:gridCol w="1943100">
                  <a:extLst>
                    <a:ext uri="{9D8B030D-6E8A-4147-A177-3AD203B41FA5}">
                      <a16:colId xmlns:a16="http://schemas.microsoft.com/office/drawing/2014/main" val="20000"/>
                    </a:ext>
                  </a:extLst>
                </a:gridCol>
                <a:gridCol w="4601088">
                  <a:extLst>
                    <a:ext uri="{9D8B030D-6E8A-4147-A177-3AD203B41FA5}">
                      <a16:colId xmlns:a16="http://schemas.microsoft.com/office/drawing/2014/main" val="20001"/>
                    </a:ext>
                  </a:extLst>
                </a:gridCol>
              </a:tblGrid>
              <a:tr h="342991">
                <a:tc>
                  <a:txBody>
                    <a:bodyPr/>
                    <a:lstStyle/>
                    <a:p>
                      <a:pPr algn="l" fontAlgn="b"/>
                      <a:r>
                        <a:rPr kumimoji="0" lang="en-US" sz="1200" b="1" i="0" u="none" strike="noStrike" kern="1200" cap="none" normalizeH="0" baseline="0" dirty="0">
                          <a:ln>
                            <a:noFill/>
                          </a:ln>
                          <a:solidFill>
                            <a:schemeClr val="bg1"/>
                          </a:solidFill>
                          <a:effectLst/>
                          <a:latin typeface="Calibri"/>
                          <a:ea typeface="+mn-ea"/>
                          <a:cs typeface="Calibri"/>
                        </a:rPr>
                        <a:t>File Type and Extension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Description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73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Workbook (.xlsx)</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The default file type in Excel 2019.</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475111313"/>
                  </a:ext>
                </a:extLst>
              </a:tr>
              <a:tr h="42073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Macro-Enabled Workbook (.xlsm)</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Allows you to save workbook files containing Visual Basic® for Applications macrocode.</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025422058"/>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Binary Workbook (.xlsb)</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Compressed, binary-based file format that reduces file size and improves performance in complex, calculation-dense workbooks. This file type may not be compatible with some applications that work only with XML-based files.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65593404"/>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97-2003 Workbook (.xls)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The previous default Excel file format. The XLS format is a binary file format, which isn't as compatible with other computer applications as the newer, XML-based file format.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70710843"/>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Template (.xltx)</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The default file type for Excel templates. This format is used to save workbooks as templates so that you can create new workbooks based on the template contents, layout, and format.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842314561"/>
                  </a:ext>
                </a:extLst>
              </a:tr>
              <a:tr h="42073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Macro-Enabled Template (.xltm)</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The default file format for Excel macro-enabled templates.</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396529881"/>
                  </a:ext>
                </a:extLst>
              </a:tr>
              <a:tr h="38872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Excel 97-2003 Template (.xlt)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The default template file format in prior versions of Excel.</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1010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PDF (.pdf)</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kumimoji="0" lang="en-US" sz="1100" b="0" i="0" u="none" strike="noStrike" kern="1200" cap="none" normalizeH="0" baseline="0" dirty="0">
                          <a:ln>
                            <a:noFill/>
                          </a:ln>
                          <a:solidFill>
                            <a:schemeClr val="tx1"/>
                          </a:solidFill>
                          <a:effectLst/>
                          <a:latin typeface="Calibri"/>
                          <a:ea typeface="+mn-ea"/>
                          <a:cs typeface="Calibri"/>
                        </a:rPr>
                        <a:t>Allows you to save workbooks in the Portable Document Format (PDF).</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3822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A446211-0ADE-4A65-A848-72B287375011}"/>
              </a:ext>
            </a:extLst>
          </p:cNvPr>
          <p:cNvSpPr>
            <a:spLocks noGrp="1"/>
          </p:cNvSpPr>
          <p:nvPr>
            <p:ph type="sldNum" sz="quarter" idx="12"/>
          </p:nvPr>
        </p:nvSpPr>
        <p:spPr/>
        <p:txBody>
          <a:bodyPr/>
          <a:lstStyle/>
          <a:p>
            <a:fld id="{A8160BDD-7155-D744-B749-9730458604AD}" type="slidenum">
              <a:rPr lang="en-US" smtClean="0"/>
              <a:t>27</a:t>
            </a:fld>
            <a:endParaRPr lang="en-US" dirty="0"/>
          </a:p>
        </p:txBody>
      </p:sp>
      <p:sp>
        <p:nvSpPr>
          <p:cNvPr id="6" name="Title 5"/>
          <p:cNvSpPr>
            <a:spLocks noGrp="1"/>
          </p:cNvSpPr>
          <p:nvPr>
            <p:ph type="title"/>
          </p:nvPr>
        </p:nvSpPr>
        <p:spPr>
          <a:xfrm>
            <a:off x="341925" y="343072"/>
            <a:ext cx="7883768" cy="633458"/>
          </a:xfrm>
        </p:spPr>
        <p:txBody>
          <a:bodyPr/>
          <a:lstStyle/>
          <a:p>
            <a:r>
              <a:rPr lang="en-US" sz="4400" dirty="0"/>
              <a:t>The Save and Save As Commands</a:t>
            </a:r>
          </a:p>
        </p:txBody>
      </p:sp>
      <p:sp>
        <p:nvSpPr>
          <p:cNvPr id="3" name="Content Placeholder 2">
            <a:extLst>
              <a:ext uri="{FF2B5EF4-FFF2-40B4-BE49-F238E27FC236}">
                <a16:creationId xmlns:a16="http://schemas.microsoft.com/office/drawing/2014/main" id="{3FF4A4E7-896E-4F99-99FB-05E1B16A1AA4}"/>
              </a:ext>
            </a:extLst>
          </p:cNvPr>
          <p:cNvSpPr>
            <a:spLocks noGrp="1"/>
          </p:cNvSpPr>
          <p:nvPr>
            <p:ph idx="1"/>
          </p:nvPr>
        </p:nvSpPr>
        <p:spPr/>
        <p:txBody>
          <a:bodyPr/>
          <a:lstStyle/>
          <a:p>
            <a:r>
              <a:rPr lang="en-US" b="1" dirty="0">
                <a:solidFill>
                  <a:schemeClr val="accent1"/>
                </a:solidFill>
              </a:rPr>
              <a:t>Save </a:t>
            </a:r>
          </a:p>
          <a:p>
            <a:pPr lvl="1"/>
            <a:r>
              <a:rPr lang="en-US" dirty="0"/>
              <a:t>Save changes to an existing workbook without changing the file name or the file location.</a:t>
            </a:r>
          </a:p>
          <a:p>
            <a:r>
              <a:rPr lang="en-US" b="1" dirty="0">
                <a:solidFill>
                  <a:schemeClr val="accent1"/>
                </a:solidFill>
              </a:rPr>
              <a:t>Save As </a:t>
            </a:r>
          </a:p>
          <a:p>
            <a:pPr lvl="1"/>
            <a:r>
              <a:rPr lang="en-US" dirty="0"/>
              <a:t>Save new workbook files.</a:t>
            </a:r>
          </a:p>
          <a:p>
            <a:pPr lvl="1"/>
            <a:r>
              <a:rPr lang="en-US" dirty="0"/>
              <a:t>Make changes to existing files, such as the file name and location.</a:t>
            </a:r>
          </a:p>
        </p:txBody>
      </p:sp>
    </p:spTree>
    <p:extLst>
      <p:ext uri="{BB962C8B-B14F-4D97-AF65-F5344CB8AC3E}">
        <p14:creationId xmlns:p14="http://schemas.microsoft.com/office/powerpoint/2010/main" val="300884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28066"/>
            <a:ext cx="8305800" cy="529590"/>
          </a:xfrm>
        </p:spPr>
        <p:txBody>
          <a:bodyPr>
            <a:normAutofit fontScale="90000"/>
          </a:bodyPr>
          <a:lstStyle/>
          <a:p>
            <a:r>
              <a:rPr lang="en-US" b="1" dirty="0">
                <a:effectLst>
                  <a:outerShdw blurRad="38100" dist="38100" dir="2700000" algn="tl">
                    <a:srgbClr val="000000">
                      <a:alpha val="43137"/>
                    </a:srgbClr>
                  </a:outerShdw>
                </a:effectLst>
              </a:rPr>
              <a:t>The Save As Screen</a:t>
            </a:r>
          </a:p>
        </p:txBody>
      </p:sp>
      <p:pic>
        <p:nvPicPr>
          <p:cNvPr id="6" name="Picture 5"/>
          <p:cNvPicPr>
            <a:picLocks noChangeAspect="1"/>
          </p:cNvPicPr>
          <p:nvPr/>
        </p:nvPicPr>
        <p:blipFill>
          <a:blip r:embed="rId2"/>
          <a:stretch>
            <a:fillRect/>
          </a:stretch>
        </p:blipFill>
        <p:spPr>
          <a:xfrm>
            <a:off x="1494368" y="1057656"/>
            <a:ext cx="6155265" cy="3440663"/>
          </a:xfrm>
          <a:prstGeom prst="rect">
            <a:avLst/>
          </a:prstGeom>
        </p:spPr>
      </p:pic>
      <p:sp>
        <p:nvSpPr>
          <p:cNvPr id="3" name="Slide Number Placeholder 2">
            <a:extLst>
              <a:ext uri="{FF2B5EF4-FFF2-40B4-BE49-F238E27FC236}">
                <a16:creationId xmlns:a16="http://schemas.microsoft.com/office/drawing/2014/main" id="{8B60D35F-D256-41ED-85B1-9BB1433E8A10}"/>
              </a:ext>
            </a:extLst>
          </p:cNvPr>
          <p:cNvSpPr>
            <a:spLocks noGrp="1"/>
          </p:cNvSpPr>
          <p:nvPr>
            <p:ph type="sldNum" sz="quarter" idx="12"/>
          </p:nvPr>
        </p:nvSpPr>
        <p:spPr/>
        <p:txBody>
          <a:bodyPr/>
          <a:lstStyle/>
          <a:p>
            <a:fld id="{A8160BDD-7155-D744-B749-9730458604AD}" type="slidenum">
              <a:rPr lang="en-US" smtClean="0"/>
              <a:t>28</a:t>
            </a:fld>
            <a:endParaRPr lang="en-US" dirty="0"/>
          </a:p>
        </p:txBody>
      </p:sp>
    </p:spTree>
    <p:extLst>
      <p:ext uri="{BB962C8B-B14F-4D97-AF65-F5344CB8AC3E}">
        <p14:creationId xmlns:p14="http://schemas.microsoft.com/office/powerpoint/2010/main" val="413238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BC2511-E9C5-4A32-A8BF-343BE2BAFD1B}"/>
              </a:ext>
            </a:extLst>
          </p:cNvPr>
          <p:cNvSpPr>
            <a:spLocks noGrp="1"/>
          </p:cNvSpPr>
          <p:nvPr>
            <p:ph type="sldNum" sz="quarter" idx="12"/>
          </p:nvPr>
        </p:nvSpPr>
        <p:spPr/>
        <p:txBody>
          <a:bodyPr/>
          <a:lstStyle/>
          <a:p>
            <a:fld id="{A8160BDD-7155-D744-B749-9730458604AD}" type="slidenum">
              <a:rPr lang="en-US" smtClean="0"/>
              <a:pPr/>
              <a:t>29</a:t>
            </a:fld>
            <a:endParaRPr lang="en-US" dirty="0"/>
          </a:p>
        </p:txBody>
      </p:sp>
      <p:sp>
        <p:nvSpPr>
          <p:cNvPr id="12" name="Content Placeholder 11">
            <a:extLst>
              <a:ext uri="{FF2B5EF4-FFF2-40B4-BE49-F238E27FC236}">
                <a16:creationId xmlns:a16="http://schemas.microsoft.com/office/drawing/2014/main" id="{6C29632F-29DE-4A4D-8164-3703500894BC}"/>
              </a:ext>
            </a:extLst>
          </p:cNvPr>
          <p:cNvSpPr>
            <a:spLocks noGrp="1"/>
          </p:cNvSpPr>
          <p:nvPr>
            <p:ph idx="1"/>
          </p:nvPr>
        </p:nvSpPr>
        <p:spPr>
          <a:xfrm>
            <a:off x="1399444" y="1657350"/>
            <a:ext cx="6345113" cy="665790"/>
          </a:xfrm>
        </p:spPr>
        <p:txBody>
          <a:bodyPr/>
          <a:lstStyle/>
          <a:p>
            <a:r>
              <a:rPr lang="en-US" dirty="0"/>
              <a:t>Allows you to open and work with files created by earlier versions of Excel.</a:t>
            </a:r>
          </a:p>
          <a:p>
            <a:r>
              <a:rPr lang="en-US" dirty="0"/>
              <a:t>Preserves original file format.</a:t>
            </a:r>
          </a:p>
        </p:txBody>
      </p:sp>
      <p:sp>
        <p:nvSpPr>
          <p:cNvPr id="6" name="Title 5"/>
          <p:cNvSpPr>
            <a:spLocks noGrp="1"/>
          </p:cNvSpPr>
          <p:nvPr>
            <p:ph type="title"/>
          </p:nvPr>
        </p:nvSpPr>
        <p:spPr>
          <a:xfrm>
            <a:off x="304800" y="266407"/>
            <a:ext cx="7883768" cy="633458"/>
          </a:xfrm>
        </p:spPr>
        <p:txBody>
          <a:bodyPr/>
          <a:lstStyle/>
          <a:p>
            <a:r>
              <a:rPr lang="en-US" dirty="0"/>
              <a:t>Compatibility Mode</a:t>
            </a:r>
          </a:p>
        </p:txBody>
      </p:sp>
      <p:sp>
        <p:nvSpPr>
          <p:cNvPr id="8" name="Text Placeholder 7">
            <a:extLst>
              <a:ext uri="{FF2B5EF4-FFF2-40B4-BE49-F238E27FC236}">
                <a16:creationId xmlns:a16="http://schemas.microsoft.com/office/drawing/2014/main" id="{691BE5A6-18DF-433D-B4BB-EAA7D3A499E3}"/>
              </a:ext>
            </a:extLst>
          </p:cNvPr>
          <p:cNvSpPr>
            <a:spLocks noGrp="1"/>
          </p:cNvSpPr>
          <p:nvPr>
            <p:ph type="body" sz="quarter" idx="13"/>
          </p:nvPr>
        </p:nvSpPr>
        <p:spPr/>
        <p:txBody>
          <a:bodyPr/>
          <a:lstStyle/>
          <a:p>
            <a:r>
              <a:rPr lang="en-US" b="1" dirty="0"/>
              <a:t>Compatibility mode</a:t>
            </a:r>
            <a:r>
              <a:rPr lang="en-US" dirty="0"/>
              <a:t>: A feature that allows users to open and work with files created in previous versions of the application.</a:t>
            </a:r>
          </a:p>
        </p:txBody>
      </p:sp>
      <p:pic>
        <p:nvPicPr>
          <p:cNvPr id="3" name="Picture 2"/>
          <p:cNvPicPr>
            <a:picLocks noChangeAspect="1"/>
          </p:cNvPicPr>
          <p:nvPr/>
        </p:nvPicPr>
        <p:blipFill>
          <a:blip r:embed="rId2"/>
          <a:stretch>
            <a:fillRect/>
          </a:stretch>
        </p:blipFill>
        <p:spPr>
          <a:xfrm>
            <a:off x="2922235" y="2368259"/>
            <a:ext cx="2959046" cy="532268"/>
          </a:xfrm>
          <a:prstGeom prst="rect">
            <a:avLst/>
          </a:prstGeom>
        </p:spPr>
      </p:pic>
      <p:sp>
        <p:nvSpPr>
          <p:cNvPr id="7" name="Rectangle 6"/>
          <p:cNvSpPr/>
          <p:nvPr/>
        </p:nvSpPr>
        <p:spPr bwMode="auto">
          <a:xfrm>
            <a:off x="3798974" y="2386307"/>
            <a:ext cx="1097280" cy="2057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Tree>
    <p:extLst>
      <p:ext uri="{BB962C8B-B14F-4D97-AF65-F5344CB8AC3E}">
        <p14:creationId xmlns:p14="http://schemas.microsoft.com/office/powerpoint/2010/main" val="59027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a:t>Navigate the Excel User Interface</a:t>
            </a:r>
          </a:p>
          <a:p>
            <a:r>
              <a:rPr lang="en-US" dirty="0"/>
              <a:t>Use Excel Commands</a:t>
            </a:r>
          </a:p>
          <a:p>
            <a:r>
              <a:rPr lang="en-US" dirty="0"/>
              <a:t>Create and Save a Basic Workbook</a:t>
            </a:r>
          </a:p>
          <a:p>
            <a:r>
              <a:rPr lang="en-US" dirty="0"/>
              <a:t>Enter Cell Data</a:t>
            </a:r>
          </a:p>
          <a:p>
            <a:r>
              <a:rPr lang="en-US" dirty="0"/>
              <a:t>Use Excel Help</a:t>
            </a:r>
          </a:p>
        </p:txBody>
      </p:sp>
      <p:sp>
        <p:nvSpPr>
          <p:cNvPr id="4098" name="Rectangle 2"/>
          <p:cNvSpPr>
            <a:spLocks noGrp="1" noChangeArrowheads="1"/>
          </p:cNvSpPr>
          <p:nvPr>
            <p:ph type="title"/>
          </p:nvPr>
        </p:nvSpPr>
        <p:spPr>
          <a:xfrm>
            <a:off x="341925" y="343072"/>
            <a:ext cx="7883768" cy="633458"/>
          </a:xfrm>
        </p:spPr>
        <p:txBody>
          <a:bodyPr/>
          <a:lstStyle/>
          <a:p>
            <a:r>
              <a:rPr lang="en-US" sz="2800" dirty="0"/>
              <a:t>Getting Started with Microsoft Office Excel 2019</a:t>
            </a:r>
          </a:p>
        </p:txBody>
      </p:sp>
      <p:sp>
        <p:nvSpPr>
          <p:cNvPr id="6" name="Slide Number Placeholder 5">
            <a:extLst>
              <a:ext uri="{FF2B5EF4-FFF2-40B4-BE49-F238E27FC236}">
                <a16:creationId xmlns:a16="http://schemas.microsoft.com/office/drawing/2014/main" id="{2EDE206C-8071-41BA-A6A5-E044C83749D1}"/>
              </a:ext>
            </a:extLst>
          </p:cNvPr>
          <p:cNvSpPr>
            <a:spLocks noGrp="1"/>
          </p:cNvSpPr>
          <p:nvPr>
            <p:ph type="sldNum" sz="quarter" idx="12"/>
          </p:nvPr>
        </p:nvSpPr>
        <p:spPr/>
        <p:txBody>
          <a:bodyPr/>
          <a:lstStyle/>
          <a:p>
            <a:fld id="{A8160BDD-7155-D744-B749-9730458604AD}"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6C2303-5BC7-4203-89FB-3F283ADCA316}"/>
              </a:ext>
            </a:extLst>
          </p:cNvPr>
          <p:cNvSpPr>
            <a:spLocks noGrp="1"/>
          </p:cNvSpPr>
          <p:nvPr>
            <p:ph type="sldNum" sz="quarter" idx="12"/>
          </p:nvPr>
        </p:nvSpPr>
        <p:spPr/>
        <p:txBody>
          <a:bodyPr/>
          <a:lstStyle/>
          <a:p>
            <a:fld id="{A8160BDD-7155-D744-B749-9730458604AD}" type="slidenum">
              <a:rPr lang="en-US" smtClean="0"/>
              <a:pPr/>
              <a:t>30</a:t>
            </a:fld>
            <a:endParaRPr lang="en-US" dirty="0"/>
          </a:p>
        </p:txBody>
      </p:sp>
      <p:sp>
        <p:nvSpPr>
          <p:cNvPr id="10" name="Content Placeholder 9">
            <a:extLst>
              <a:ext uri="{FF2B5EF4-FFF2-40B4-BE49-F238E27FC236}">
                <a16:creationId xmlns:a16="http://schemas.microsoft.com/office/drawing/2014/main" id="{C6115497-53AD-4B1E-AA18-60699A6F5056}"/>
              </a:ext>
            </a:extLst>
          </p:cNvPr>
          <p:cNvSpPr>
            <a:spLocks noGrp="1"/>
          </p:cNvSpPr>
          <p:nvPr>
            <p:ph idx="1"/>
          </p:nvPr>
        </p:nvSpPr>
        <p:spPr>
          <a:xfrm>
            <a:off x="1399444" y="1657351"/>
            <a:ext cx="6345113" cy="692858"/>
          </a:xfrm>
        </p:spPr>
        <p:txBody>
          <a:bodyPr/>
          <a:lstStyle/>
          <a:p>
            <a:r>
              <a:rPr lang="en-US" dirty="0"/>
              <a:t>Replaces old file with a new file in  XLSX or XLSM file format.</a:t>
            </a:r>
          </a:p>
          <a:p>
            <a:r>
              <a:rPr lang="en-US" dirty="0"/>
              <a:t>Reduces the size of the workbook file.</a:t>
            </a:r>
          </a:p>
        </p:txBody>
      </p:sp>
      <p:sp>
        <p:nvSpPr>
          <p:cNvPr id="4" name="Title 3"/>
          <p:cNvSpPr>
            <a:spLocks noGrp="1"/>
          </p:cNvSpPr>
          <p:nvPr>
            <p:ph type="title"/>
          </p:nvPr>
        </p:nvSpPr>
        <p:spPr>
          <a:xfrm>
            <a:off x="381000" y="241093"/>
            <a:ext cx="7883768" cy="633458"/>
          </a:xfrm>
        </p:spPr>
        <p:txBody>
          <a:bodyPr/>
          <a:lstStyle/>
          <a:p>
            <a:r>
              <a:rPr lang="en-US" dirty="0"/>
              <a:t>The Convert Option</a:t>
            </a:r>
          </a:p>
        </p:txBody>
      </p:sp>
      <p:sp>
        <p:nvSpPr>
          <p:cNvPr id="6" name="Text Placeholder 5">
            <a:extLst>
              <a:ext uri="{FF2B5EF4-FFF2-40B4-BE49-F238E27FC236}">
                <a16:creationId xmlns:a16="http://schemas.microsoft.com/office/drawing/2014/main" id="{1B7BBF38-764E-4AD2-A69E-D7720ACD5BA2}"/>
              </a:ext>
            </a:extLst>
          </p:cNvPr>
          <p:cNvSpPr>
            <a:spLocks noGrp="1"/>
          </p:cNvSpPr>
          <p:nvPr>
            <p:ph type="body" sz="quarter" idx="13"/>
          </p:nvPr>
        </p:nvSpPr>
        <p:spPr/>
        <p:txBody>
          <a:bodyPr/>
          <a:lstStyle/>
          <a:p>
            <a:r>
              <a:rPr lang="en-US" b="1" dirty="0"/>
              <a:t>Convert option</a:t>
            </a:r>
            <a:r>
              <a:rPr lang="en-US" dirty="0"/>
              <a:t>: A feature that enables users to convert files created in previous versions of Office applications to the newer file types.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286" y="2350208"/>
            <a:ext cx="3621428" cy="692858"/>
          </a:xfrm>
          <a:prstGeom prst="rect">
            <a:avLst/>
          </a:prstGeom>
        </p:spPr>
      </p:pic>
    </p:spTree>
    <p:extLst>
      <p:ext uri="{BB962C8B-B14F-4D97-AF65-F5344CB8AC3E}">
        <p14:creationId xmlns:p14="http://schemas.microsoft.com/office/powerpoint/2010/main" val="3957220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A1D379-1433-45D7-9F61-FB7DA8749A99}"/>
              </a:ext>
            </a:extLst>
          </p:cNvPr>
          <p:cNvSpPr>
            <a:spLocks noGrp="1"/>
          </p:cNvSpPr>
          <p:nvPr>
            <p:ph type="sldNum" sz="quarter" idx="12"/>
          </p:nvPr>
        </p:nvSpPr>
        <p:spPr/>
        <p:txBody>
          <a:bodyPr/>
          <a:lstStyle/>
          <a:p>
            <a:fld id="{A8160BDD-7155-D744-B749-9730458604AD}" type="slidenum">
              <a:rPr lang="en-US" smtClean="0"/>
              <a:pPr/>
              <a:t>31</a:t>
            </a:fld>
            <a:endParaRPr lang="en-US" dirty="0"/>
          </a:p>
        </p:txBody>
      </p:sp>
      <p:sp>
        <p:nvSpPr>
          <p:cNvPr id="10" name="Content Placeholder 9">
            <a:extLst>
              <a:ext uri="{FF2B5EF4-FFF2-40B4-BE49-F238E27FC236}">
                <a16:creationId xmlns:a16="http://schemas.microsoft.com/office/drawing/2014/main" id="{135AAC23-4613-4EB2-8641-56B89F635447}"/>
              </a:ext>
            </a:extLst>
          </p:cNvPr>
          <p:cNvSpPr>
            <a:spLocks noGrp="1"/>
          </p:cNvSpPr>
          <p:nvPr>
            <p:ph idx="1"/>
          </p:nvPr>
        </p:nvSpPr>
        <p:spPr>
          <a:xfrm>
            <a:off x="1399444" y="1761833"/>
            <a:ext cx="3172556" cy="3009900"/>
          </a:xfrm>
        </p:spPr>
        <p:txBody>
          <a:bodyPr/>
          <a:lstStyle/>
          <a:p>
            <a:pPr marL="0" indent="0">
              <a:buNone/>
            </a:pPr>
            <a:r>
              <a:rPr lang="en-US" dirty="0"/>
              <a:t>Two levels of compatibility issues:</a:t>
            </a:r>
          </a:p>
          <a:p>
            <a:r>
              <a:rPr lang="en-US" dirty="0"/>
              <a:t>Minor loss of fidelity (often formatting).</a:t>
            </a:r>
          </a:p>
          <a:p>
            <a:r>
              <a:rPr lang="en-US" dirty="0"/>
              <a:t>Significant loss of functionality.</a:t>
            </a:r>
          </a:p>
        </p:txBody>
      </p:sp>
      <p:sp>
        <p:nvSpPr>
          <p:cNvPr id="5" name="Title 4"/>
          <p:cNvSpPr>
            <a:spLocks noGrp="1"/>
          </p:cNvSpPr>
          <p:nvPr>
            <p:ph type="title"/>
          </p:nvPr>
        </p:nvSpPr>
        <p:spPr>
          <a:xfrm>
            <a:off x="381000" y="236735"/>
            <a:ext cx="7883768" cy="633458"/>
          </a:xfrm>
        </p:spPr>
        <p:txBody>
          <a:bodyPr/>
          <a:lstStyle/>
          <a:p>
            <a:r>
              <a:rPr lang="en-US" dirty="0"/>
              <a:t>The Compatibility Checker</a:t>
            </a:r>
          </a:p>
        </p:txBody>
      </p:sp>
      <p:sp>
        <p:nvSpPr>
          <p:cNvPr id="6" name="Text Placeholder 5">
            <a:extLst>
              <a:ext uri="{FF2B5EF4-FFF2-40B4-BE49-F238E27FC236}">
                <a16:creationId xmlns:a16="http://schemas.microsoft.com/office/drawing/2014/main" id="{3496B1A2-8257-4991-B035-EC99A9D2A082}"/>
              </a:ext>
            </a:extLst>
          </p:cNvPr>
          <p:cNvSpPr>
            <a:spLocks noGrp="1"/>
          </p:cNvSpPr>
          <p:nvPr>
            <p:ph type="body" sz="quarter" idx="13"/>
          </p:nvPr>
        </p:nvSpPr>
        <p:spPr>
          <a:xfrm>
            <a:off x="2457450" y="944984"/>
            <a:ext cx="5200650" cy="769516"/>
          </a:xfrm>
        </p:spPr>
        <p:txBody>
          <a:bodyPr/>
          <a:lstStyle/>
          <a:p>
            <a:r>
              <a:rPr lang="en-US" b="1" dirty="0"/>
              <a:t>Compatibility Checker</a:t>
            </a:r>
            <a:r>
              <a:rPr lang="en-US" dirty="0"/>
              <a:t>: A feature that enables users to determine which elements of application files are not compatible with previous versions of the applications.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699" y="1764841"/>
            <a:ext cx="2842857" cy="2878571"/>
          </a:xfrm>
          <a:prstGeom prst="rect">
            <a:avLst/>
          </a:prstGeom>
        </p:spPr>
      </p:pic>
    </p:spTree>
    <p:extLst>
      <p:ext uri="{BB962C8B-B14F-4D97-AF65-F5344CB8AC3E}">
        <p14:creationId xmlns:p14="http://schemas.microsoft.com/office/powerpoint/2010/main" val="325479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536C7-86FB-42B7-88FA-86A14DA531D6}"/>
              </a:ext>
            </a:extLst>
          </p:cNvPr>
          <p:cNvSpPr>
            <a:spLocks noGrp="1"/>
          </p:cNvSpPr>
          <p:nvPr>
            <p:ph type="sldNum" sz="quarter" idx="12"/>
          </p:nvPr>
        </p:nvSpPr>
        <p:spPr/>
        <p:txBody>
          <a:bodyPr/>
          <a:lstStyle/>
          <a:p>
            <a:fld id="{A8160BDD-7155-D744-B749-9730458604AD}" type="slidenum">
              <a:rPr lang="en-US" smtClean="0"/>
              <a:pPr/>
              <a:t>32</a:t>
            </a:fld>
            <a:endParaRPr lang="en-US" dirty="0"/>
          </a:p>
        </p:txBody>
      </p:sp>
      <p:sp>
        <p:nvSpPr>
          <p:cNvPr id="3" name="Text Placeholder 2">
            <a:extLst>
              <a:ext uri="{FF2B5EF4-FFF2-40B4-BE49-F238E27FC236}">
                <a16:creationId xmlns:a16="http://schemas.microsoft.com/office/drawing/2014/main" id="{6CDC4C53-9BD1-4699-9AC7-388C003E3BC5}"/>
              </a:ext>
            </a:extLst>
          </p:cNvPr>
          <p:cNvSpPr>
            <a:spLocks noGrp="1"/>
          </p:cNvSpPr>
          <p:nvPr>
            <p:ph type="body" sz="quarter" idx="13"/>
          </p:nvPr>
        </p:nvSpPr>
        <p:spPr/>
        <p:txBody>
          <a:bodyPr/>
          <a:lstStyle/>
          <a:p>
            <a:r>
              <a:rPr lang="en-US" dirty="0"/>
              <a:t>Creating and Saving a Basic Workbook</a:t>
            </a:r>
          </a:p>
        </p:txBody>
      </p:sp>
    </p:spTree>
    <p:extLst>
      <p:ext uri="{BB962C8B-B14F-4D97-AF65-F5344CB8AC3E}">
        <p14:creationId xmlns:p14="http://schemas.microsoft.com/office/powerpoint/2010/main" val="255131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8648" y="1428750"/>
            <a:ext cx="2126705" cy="1841698"/>
            <a:chOff x="3510765" y="2512387"/>
            <a:chExt cx="2835606" cy="245559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765" y="3048000"/>
              <a:ext cx="2014788" cy="1358034"/>
            </a:xfrm>
            <a:prstGeom prst="rect">
              <a:avLst/>
            </a:prstGeom>
          </p:spPr>
        </p:pic>
        <p:grpSp>
          <p:nvGrpSpPr>
            <p:cNvPr id="3" name="Group 2"/>
            <p:cNvGrpSpPr/>
            <p:nvPr/>
          </p:nvGrpSpPr>
          <p:grpSpPr>
            <a:xfrm>
              <a:off x="4289212" y="2512387"/>
              <a:ext cx="2057159" cy="2455597"/>
              <a:chOff x="4184851" y="2512387"/>
              <a:chExt cx="2057159" cy="2455597"/>
            </a:xfrm>
          </p:grpSpPr>
          <p:grpSp>
            <p:nvGrpSpPr>
              <p:cNvPr id="6" name="Group 286"/>
              <p:cNvGrpSpPr>
                <a:grpSpLocks/>
              </p:cNvGrpSpPr>
              <p:nvPr/>
            </p:nvGrpSpPr>
            <p:grpSpPr bwMode="auto">
              <a:xfrm flipH="1">
                <a:off x="5449169" y="4053199"/>
                <a:ext cx="479947" cy="625387"/>
                <a:chOff x="3213" y="2611"/>
                <a:chExt cx="257" cy="257"/>
              </a:xfrm>
            </p:grpSpPr>
            <p:sp>
              <p:nvSpPr>
                <p:cNvPr id="7" name="Line 287"/>
                <p:cNvSpPr>
                  <a:spLocks noChangeShapeType="1"/>
                </p:cNvSpPr>
                <p:nvPr/>
              </p:nvSpPr>
              <p:spPr bwMode="auto">
                <a:xfrm flipV="1">
                  <a:off x="3219" y="2611"/>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 name="Line 288"/>
                <p:cNvSpPr>
                  <a:spLocks noChangeShapeType="1"/>
                </p:cNvSpPr>
                <p:nvPr/>
              </p:nvSpPr>
              <p:spPr bwMode="auto">
                <a:xfrm rot="16200000" flipV="1">
                  <a:off x="3342" y="2482"/>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5" name="Rounded Rectangle 4"/>
              <p:cNvSpPr/>
              <p:nvPr/>
            </p:nvSpPr>
            <p:spPr>
              <a:xfrm>
                <a:off x="4749070" y="4617147"/>
                <a:ext cx="1476375" cy="3508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What appears in the cell</a:t>
                </a:r>
              </a:p>
            </p:txBody>
          </p:sp>
          <p:grpSp>
            <p:nvGrpSpPr>
              <p:cNvPr id="9" name="Group 286"/>
              <p:cNvGrpSpPr>
                <a:grpSpLocks/>
              </p:cNvGrpSpPr>
              <p:nvPr/>
            </p:nvGrpSpPr>
            <p:grpSpPr bwMode="auto">
              <a:xfrm rot="16200000" flipH="1">
                <a:off x="4293550" y="2524964"/>
                <a:ext cx="407988" cy="625385"/>
                <a:chOff x="3236" y="2718"/>
                <a:chExt cx="257" cy="257"/>
              </a:xfrm>
            </p:grpSpPr>
            <p:sp>
              <p:nvSpPr>
                <p:cNvPr id="10" name="Line 287"/>
                <p:cNvSpPr>
                  <a:spLocks noChangeShapeType="1"/>
                </p:cNvSpPr>
                <p:nvPr/>
              </p:nvSpPr>
              <p:spPr bwMode="auto">
                <a:xfrm flipV="1">
                  <a:off x="3242" y="2718"/>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1" name="Line 288"/>
                <p:cNvSpPr>
                  <a:spLocks noChangeShapeType="1"/>
                </p:cNvSpPr>
                <p:nvPr/>
              </p:nvSpPr>
              <p:spPr bwMode="auto">
                <a:xfrm rot="16200000" flipV="1">
                  <a:off x="3365" y="2589"/>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2" name="Rounded Rectangle 11"/>
              <p:cNvSpPr/>
              <p:nvPr/>
            </p:nvSpPr>
            <p:spPr>
              <a:xfrm>
                <a:off x="4765635" y="2512387"/>
                <a:ext cx="1476375" cy="3508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What’s actually in the cell</a:t>
                </a:r>
              </a:p>
            </p:txBody>
          </p:sp>
        </p:grpSp>
      </p:grpSp>
      <p:sp>
        <p:nvSpPr>
          <p:cNvPr id="15" name="Slide Number Placeholder 14">
            <a:extLst>
              <a:ext uri="{FF2B5EF4-FFF2-40B4-BE49-F238E27FC236}">
                <a16:creationId xmlns:a16="http://schemas.microsoft.com/office/drawing/2014/main" id="{0FFE85DC-9403-458A-A750-3DD69507D46C}"/>
              </a:ext>
            </a:extLst>
          </p:cNvPr>
          <p:cNvSpPr>
            <a:spLocks noGrp="1"/>
          </p:cNvSpPr>
          <p:nvPr>
            <p:ph type="sldNum" sz="quarter" idx="12"/>
          </p:nvPr>
        </p:nvSpPr>
        <p:spPr/>
        <p:txBody>
          <a:bodyPr/>
          <a:lstStyle/>
          <a:p>
            <a:fld id="{A8160BDD-7155-D744-B749-9730458604AD}" type="slidenum">
              <a:rPr lang="en-US" smtClean="0"/>
              <a:t>33</a:t>
            </a:fld>
            <a:endParaRPr lang="en-US" dirty="0"/>
          </a:p>
        </p:txBody>
      </p:sp>
      <p:sp>
        <p:nvSpPr>
          <p:cNvPr id="4" name="Title 3"/>
          <p:cNvSpPr>
            <a:spLocks noGrp="1"/>
          </p:cNvSpPr>
          <p:nvPr>
            <p:ph type="title"/>
          </p:nvPr>
        </p:nvSpPr>
        <p:spPr>
          <a:xfrm>
            <a:off x="385119" y="552400"/>
            <a:ext cx="7883768" cy="633458"/>
          </a:xfrm>
        </p:spPr>
        <p:txBody>
          <a:bodyPr/>
          <a:lstStyle/>
          <a:p>
            <a:r>
              <a:rPr lang="en-US" dirty="0"/>
              <a:t>It’s Not WYSIWYG</a:t>
            </a:r>
          </a:p>
        </p:txBody>
      </p:sp>
    </p:spTree>
    <p:extLst>
      <p:ext uri="{BB962C8B-B14F-4D97-AF65-F5344CB8AC3E}">
        <p14:creationId xmlns:p14="http://schemas.microsoft.com/office/powerpoint/2010/main" val="4122026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Data Types</a:t>
            </a:r>
          </a:p>
        </p:txBody>
      </p:sp>
      <p:sp>
        <p:nvSpPr>
          <p:cNvPr id="15" name="Slide Number Placeholder 14">
            <a:extLst>
              <a:ext uri="{FF2B5EF4-FFF2-40B4-BE49-F238E27FC236}">
                <a16:creationId xmlns:a16="http://schemas.microsoft.com/office/drawing/2014/main" id="{0FFE85DC-9403-458A-A750-3DD69507D46C}"/>
              </a:ext>
            </a:extLst>
          </p:cNvPr>
          <p:cNvSpPr>
            <a:spLocks noGrp="1"/>
          </p:cNvSpPr>
          <p:nvPr>
            <p:ph type="sldNum" sz="quarter" idx="12"/>
          </p:nvPr>
        </p:nvSpPr>
        <p:spPr/>
        <p:txBody>
          <a:bodyPr/>
          <a:lstStyle/>
          <a:p>
            <a:fld id="{A8160BDD-7155-D744-B749-9730458604AD}" type="slidenum">
              <a:rPr lang="en-US" smtClean="0"/>
              <a:t>34</a:t>
            </a:fld>
            <a:endParaRPr lang="en-US" dirty="0"/>
          </a:p>
        </p:txBody>
      </p:sp>
      <p:graphicFrame>
        <p:nvGraphicFramePr>
          <p:cNvPr id="16" name="Group 64">
            <a:extLst>
              <a:ext uri="{FF2B5EF4-FFF2-40B4-BE49-F238E27FC236}">
                <a16:creationId xmlns:a16="http://schemas.microsoft.com/office/drawing/2014/main" id="{C3459F8D-2E2B-4D9B-B22D-AF558CE697A7}"/>
              </a:ext>
            </a:extLst>
          </p:cNvPr>
          <p:cNvGraphicFramePr>
            <a:graphicFrameLocks noGrp="1"/>
          </p:cNvGraphicFramePr>
          <p:nvPr>
            <p:extLst>
              <p:ext uri="{D42A27DB-BD31-4B8C-83A1-F6EECF244321}">
                <p14:modId xmlns:p14="http://schemas.microsoft.com/office/powerpoint/2010/main" val="461947430"/>
              </p:ext>
            </p:extLst>
          </p:nvPr>
        </p:nvGraphicFramePr>
        <p:xfrm>
          <a:off x="1905000" y="1731488"/>
          <a:ext cx="5572125" cy="2763103"/>
        </p:xfrm>
        <a:graphic>
          <a:graphicData uri="http://schemas.openxmlformats.org/drawingml/2006/table">
            <a:tbl>
              <a:tblPr/>
              <a:tblGrid>
                <a:gridCol w="1110181">
                  <a:extLst>
                    <a:ext uri="{9D8B030D-6E8A-4147-A177-3AD203B41FA5}">
                      <a16:colId xmlns:a16="http://schemas.microsoft.com/office/drawing/2014/main" val="20000"/>
                    </a:ext>
                  </a:extLst>
                </a:gridCol>
                <a:gridCol w="4461944">
                  <a:extLst>
                    <a:ext uri="{9D8B030D-6E8A-4147-A177-3AD203B41FA5}">
                      <a16:colId xmlns:a16="http://schemas.microsoft.com/office/drawing/2014/main" val="20001"/>
                    </a:ext>
                  </a:extLst>
                </a:gridCol>
              </a:tblGrid>
              <a:tr h="34299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Data Category</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Description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73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Values</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Numeric constants that do not change unless you edit the cell contents.</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Examples include 1, 345, 11.6, and .002.</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974041671"/>
                  </a:ext>
                </a:extLst>
              </a:tr>
              <a:tr h="58064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Labels/text</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Alphanumeric text not used to perform calculations or store numeric values. </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Examples include "Sales," "Q1," and "Total."</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650092983"/>
                  </a:ext>
                </a:extLst>
              </a:tr>
              <a:tr h="58064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Formulas</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Mathematical equations used to perform calculations or data analysis.</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Formulas are dynamic, so the displayed value can change if you change the cell data "feeding" the formula.</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2062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Dates and times</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Date and time values.</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These can be used both as simple labels or as part of formulas.</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821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95D412-B24E-47A5-BD79-962060165A93}"/>
              </a:ext>
            </a:extLst>
          </p:cNvPr>
          <p:cNvSpPr>
            <a:spLocks noGrp="1"/>
          </p:cNvSpPr>
          <p:nvPr>
            <p:ph type="sldNum" sz="quarter" idx="12"/>
          </p:nvPr>
        </p:nvSpPr>
        <p:spPr/>
        <p:txBody>
          <a:bodyPr/>
          <a:lstStyle/>
          <a:p>
            <a:fld id="{A8160BDD-7155-D744-B749-9730458604AD}" type="slidenum">
              <a:rPr lang="en-US" smtClean="0"/>
              <a:t>35</a:t>
            </a:fld>
            <a:endParaRPr lang="en-US" dirty="0"/>
          </a:p>
        </p:txBody>
      </p:sp>
      <p:sp>
        <p:nvSpPr>
          <p:cNvPr id="2" name="Content Placeholder 1">
            <a:extLst>
              <a:ext uri="{FF2B5EF4-FFF2-40B4-BE49-F238E27FC236}">
                <a16:creationId xmlns:a16="http://schemas.microsoft.com/office/drawing/2014/main" id="{8DE300A2-6AAB-448A-9C5F-032EC1504171}"/>
              </a:ext>
            </a:extLst>
          </p:cNvPr>
          <p:cNvSpPr>
            <a:spLocks noGrp="1"/>
          </p:cNvSpPr>
          <p:nvPr>
            <p:ph idx="1"/>
          </p:nvPr>
        </p:nvSpPr>
        <p:spPr>
          <a:xfrm>
            <a:off x="1399444" y="976530"/>
            <a:ext cx="6345113" cy="2166720"/>
          </a:xfrm>
        </p:spPr>
        <p:txBody>
          <a:bodyPr/>
          <a:lstStyle/>
          <a:p>
            <a:r>
              <a:rPr lang="en-US" dirty="0"/>
              <a:t>Select an entire cell to cut or copy all of the data.</a:t>
            </a:r>
          </a:p>
          <a:p>
            <a:pPr lvl="1"/>
            <a:r>
              <a:rPr lang="en-US" dirty="0"/>
              <a:t>Remember that what you see isn't necessarily the data in the cell.</a:t>
            </a:r>
          </a:p>
          <a:p>
            <a:r>
              <a:rPr lang="en-US" dirty="0"/>
              <a:t>Select a portion of the cell data to cut or copy. You can do this:</a:t>
            </a:r>
          </a:p>
          <a:p>
            <a:pPr lvl="1"/>
            <a:r>
              <a:rPr lang="en-US" dirty="0"/>
              <a:t>Within the cell if it's in Edit mode.</a:t>
            </a:r>
          </a:p>
          <a:p>
            <a:pPr lvl="1"/>
            <a:r>
              <a:rPr lang="en-US" dirty="0"/>
              <a:t>In the Formula Bar with the desired cell selected.</a:t>
            </a:r>
          </a:p>
          <a:p>
            <a:r>
              <a:rPr lang="en-US" dirty="0"/>
              <a:t>The same is true of the Paste command. You can:</a:t>
            </a:r>
          </a:p>
          <a:p>
            <a:pPr lvl="1"/>
            <a:r>
              <a:rPr lang="en-US" dirty="0"/>
              <a:t>Paste the clipboard content into an entire cell.</a:t>
            </a:r>
          </a:p>
          <a:p>
            <a:pPr lvl="1"/>
            <a:r>
              <a:rPr lang="en-US" dirty="0"/>
              <a:t>Paste it alongside other cell content in a cell in either Edit mode or in the Formula Bar.</a:t>
            </a:r>
          </a:p>
        </p:txBody>
      </p:sp>
      <p:sp>
        <p:nvSpPr>
          <p:cNvPr id="4" name="Title 3"/>
          <p:cNvSpPr>
            <a:spLocks noGrp="1"/>
          </p:cNvSpPr>
          <p:nvPr>
            <p:ph type="title"/>
          </p:nvPr>
        </p:nvSpPr>
        <p:spPr>
          <a:xfrm>
            <a:off x="381000" y="373222"/>
            <a:ext cx="7883768" cy="633458"/>
          </a:xfrm>
        </p:spPr>
        <p:txBody>
          <a:bodyPr/>
          <a:lstStyle/>
          <a:p>
            <a:r>
              <a:rPr lang="en-US" sz="4000" dirty="0"/>
              <a:t>The Cut, Copy, and Paste Commands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372" y="2971800"/>
            <a:ext cx="1467257" cy="1114372"/>
          </a:xfrm>
          <a:prstGeom prst="rect">
            <a:avLst/>
          </a:prstGeom>
        </p:spPr>
      </p:pic>
    </p:spTree>
    <p:extLst>
      <p:ext uri="{BB962C8B-B14F-4D97-AF65-F5344CB8AC3E}">
        <p14:creationId xmlns:p14="http://schemas.microsoft.com/office/powerpoint/2010/main" val="1178290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F790A-D298-4C8D-9914-A2A9BA03AEB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Drag-and-Drop Cut and Paste</a:t>
            </a:r>
          </a:p>
        </p:txBody>
      </p:sp>
      <p:sp>
        <p:nvSpPr>
          <p:cNvPr id="2" name="Slide Number Placeholder 1">
            <a:extLst>
              <a:ext uri="{FF2B5EF4-FFF2-40B4-BE49-F238E27FC236}">
                <a16:creationId xmlns:a16="http://schemas.microsoft.com/office/drawing/2014/main" id="{C4A2ADB2-3059-48B7-90B0-1BC2A9C8B3DC}"/>
              </a:ext>
            </a:extLst>
          </p:cNvPr>
          <p:cNvSpPr>
            <a:spLocks noGrp="1"/>
          </p:cNvSpPr>
          <p:nvPr>
            <p:ph type="sldNum" sz="quarter" idx="12"/>
          </p:nvPr>
        </p:nvSpPr>
        <p:spPr/>
        <p:txBody>
          <a:bodyPr/>
          <a:lstStyle/>
          <a:p>
            <a:fld id="{A8160BDD-7155-D744-B749-9730458604AD}" type="slidenum">
              <a:rPr lang="en-US" smtClean="0"/>
              <a:pPr/>
              <a:t>36</a:t>
            </a:fld>
            <a:endParaRPr lang="en-US" dirty="0"/>
          </a:p>
        </p:txBody>
      </p:sp>
      <p:graphicFrame>
        <p:nvGraphicFramePr>
          <p:cNvPr id="10" name="Group 64">
            <a:extLst>
              <a:ext uri="{FF2B5EF4-FFF2-40B4-BE49-F238E27FC236}">
                <a16:creationId xmlns:a16="http://schemas.microsoft.com/office/drawing/2014/main" id="{CF627F9D-43C7-4EAA-AF81-E9FE9A6BA522}"/>
              </a:ext>
            </a:extLst>
          </p:cNvPr>
          <p:cNvGraphicFramePr>
            <a:graphicFrameLocks noGrp="1"/>
          </p:cNvGraphicFramePr>
          <p:nvPr>
            <p:extLst>
              <p:ext uri="{D42A27DB-BD31-4B8C-83A1-F6EECF244321}">
                <p14:modId xmlns:p14="http://schemas.microsoft.com/office/powerpoint/2010/main" val="401078499"/>
              </p:ext>
            </p:extLst>
          </p:nvPr>
        </p:nvGraphicFramePr>
        <p:xfrm>
          <a:off x="1219200" y="1744925"/>
          <a:ext cx="6367851" cy="1653649"/>
        </p:xfrm>
        <a:graphic>
          <a:graphicData uri="http://schemas.openxmlformats.org/drawingml/2006/table">
            <a:tbl>
              <a:tblPr/>
              <a:tblGrid>
                <a:gridCol w="663988">
                  <a:extLst>
                    <a:ext uri="{9D8B030D-6E8A-4147-A177-3AD203B41FA5}">
                      <a16:colId xmlns:a16="http://schemas.microsoft.com/office/drawing/2014/main" val="20000"/>
                    </a:ext>
                  </a:extLst>
                </a:gridCol>
                <a:gridCol w="2760125">
                  <a:extLst>
                    <a:ext uri="{9D8B030D-6E8A-4147-A177-3AD203B41FA5}">
                      <a16:colId xmlns:a16="http://schemas.microsoft.com/office/drawing/2014/main" val="20001"/>
                    </a:ext>
                  </a:extLst>
                </a:gridCol>
                <a:gridCol w="2943738">
                  <a:extLst>
                    <a:ext uri="{9D8B030D-6E8A-4147-A177-3AD203B41FA5}">
                      <a16:colId xmlns:a16="http://schemas.microsoft.com/office/drawing/2014/main" val="6425164"/>
                    </a:ext>
                  </a:extLst>
                </a:gridCol>
              </a:tblGrid>
              <a:tr h="34299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Icon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Cursor Context/Location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200" b="1" i="0" u="none" strike="noStrike" kern="1200" cap="none" normalizeH="0" baseline="0" dirty="0">
                          <a:ln>
                            <a:noFill/>
                          </a:ln>
                          <a:solidFill>
                            <a:schemeClr val="bg1"/>
                          </a:solidFill>
                          <a:effectLst/>
                          <a:latin typeface="Calibri"/>
                          <a:ea typeface="+mn-ea"/>
                          <a:cs typeface="Calibri"/>
                        </a:rPr>
                        <a:t>Description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ct val="20000"/>
                        </a:spcBef>
                        <a:spcAft>
                          <a:spcPts val="0"/>
                        </a:spcAft>
                        <a:buClr>
                          <a:srgbClr val="009DDC"/>
                        </a:buClr>
                        <a:buSzTx/>
                        <a:buFont typeface="Arial"/>
                        <a:buNone/>
                        <a:tabLst/>
                      </a:pPr>
                      <a:r>
                        <a:rPr lang="en-US" sz="1100" kern="1200" baseline="0" dirty="0">
                          <a:solidFill>
                            <a:schemeClr val="tx1"/>
                          </a:solidFill>
                          <a:latin typeface="+mn-lt"/>
                          <a:ea typeface="+mn-ea"/>
                          <a:cs typeface="+mn-cs"/>
                        </a:rPr>
                        <a:t>Over the green border for the selected cell or range anywhere other then on the fill handle.</a:t>
                      </a: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ct val="20000"/>
                        </a:spcBef>
                        <a:spcAft>
                          <a:spcPts val="0"/>
                        </a:spcAft>
                        <a:buClr>
                          <a:srgbClr val="009DDC"/>
                        </a:buClr>
                        <a:buSzTx/>
                        <a:buFont typeface="Arial"/>
                        <a:buNone/>
                        <a:tabLst/>
                      </a:pPr>
                      <a:r>
                        <a:rPr lang="en-US" sz="1100" kern="1200" baseline="0" dirty="0">
                          <a:solidFill>
                            <a:schemeClr val="tx1"/>
                          </a:solidFill>
                          <a:latin typeface="+mn-lt"/>
                          <a:ea typeface="+mn-ea"/>
                          <a:cs typeface="+mn-cs"/>
                        </a:rPr>
                        <a:t>Click and drag to cut and paste the content.</a:t>
                      </a: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4864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kern="1200" cap="none" normalizeH="0" baseline="0" dirty="0">
                        <a:ln>
                          <a:noFill/>
                        </a:ln>
                        <a:solidFill>
                          <a:schemeClr val="tx1"/>
                        </a:solidFill>
                        <a:effectLst/>
                        <a:latin typeface="Calibri"/>
                        <a:ea typeface="+mn-ea"/>
                        <a:cs typeface="Calibri"/>
                      </a:endParaRPr>
                    </a:p>
                  </a:txBody>
                  <a:tcPr marL="68580" marR="68580" marT="34299" marB="34299"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Press and hold the </a:t>
                      </a:r>
                      <a:r>
                        <a:rPr lang="en-US" sz="1100" b="1" dirty="0"/>
                        <a:t>Ctrl</a:t>
                      </a:r>
                      <a:r>
                        <a:rPr lang="en-US" sz="1100" dirty="0"/>
                        <a:t> key while mouse is </a:t>
                      </a:r>
                      <a:r>
                        <a:rPr lang="en-US" sz="1100" kern="1200" baseline="0" dirty="0">
                          <a:solidFill>
                            <a:schemeClr val="tx1"/>
                          </a:solidFill>
                          <a:latin typeface="+mn-lt"/>
                          <a:ea typeface="+mn-ea"/>
                          <a:cs typeface="+mn-cs"/>
                        </a:rPr>
                        <a:t>over the green border for the selected cell or range anywhere other then on the fill handle.</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100" dirty="0"/>
                        <a:t>Click and drag to copy and paste the content.</a:t>
                      </a:r>
                    </a:p>
                  </a:txBody>
                  <a:tcPr marL="68580" marR="68580" marT="34290" marB="3429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80B2BD09-0276-49D1-A1AA-BDD5C47EB69D}"/>
              </a:ext>
            </a:extLst>
          </p:cNvPr>
          <p:cNvGrpSpPr/>
          <p:nvPr/>
        </p:nvGrpSpPr>
        <p:grpSpPr>
          <a:xfrm>
            <a:off x="1399444" y="2158598"/>
            <a:ext cx="300724" cy="870680"/>
            <a:chOff x="531341" y="3048000"/>
            <a:chExt cx="400965" cy="1160906"/>
          </a:xfrm>
        </p:grpSpPr>
        <p:pic>
          <p:nvPicPr>
            <p:cNvPr id="6" name="Picture 5">
              <a:extLst>
                <a:ext uri="{FF2B5EF4-FFF2-40B4-BE49-F238E27FC236}">
                  <a16:creationId xmlns:a16="http://schemas.microsoft.com/office/drawing/2014/main" id="{037C437A-4795-4EF0-87FA-BB06C5538013}"/>
                </a:ext>
              </a:extLst>
            </p:cNvPr>
            <p:cNvPicPr>
              <a:picLocks noChangeAspect="1"/>
            </p:cNvPicPr>
            <p:nvPr/>
          </p:nvPicPr>
          <p:blipFill>
            <a:blip r:embed="rId2"/>
            <a:stretch>
              <a:fillRect/>
            </a:stretch>
          </p:blipFill>
          <p:spPr>
            <a:xfrm>
              <a:off x="533400" y="3048000"/>
              <a:ext cx="398906" cy="550869"/>
            </a:xfrm>
            <a:prstGeom prst="rect">
              <a:avLst/>
            </a:prstGeom>
          </p:spPr>
        </p:pic>
        <p:pic>
          <p:nvPicPr>
            <p:cNvPr id="8" name="Picture 7">
              <a:extLst>
                <a:ext uri="{FF2B5EF4-FFF2-40B4-BE49-F238E27FC236}">
                  <a16:creationId xmlns:a16="http://schemas.microsoft.com/office/drawing/2014/main" id="{935D3908-ED00-4617-BF99-6331DC98F78C}"/>
                </a:ext>
              </a:extLst>
            </p:cNvPr>
            <p:cNvPicPr>
              <a:picLocks noChangeAspect="1"/>
            </p:cNvPicPr>
            <p:nvPr/>
          </p:nvPicPr>
          <p:blipFill>
            <a:blip r:embed="rId3"/>
            <a:stretch>
              <a:fillRect/>
            </a:stretch>
          </p:blipFill>
          <p:spPr>
            <a:xfrm>
              <a:off x="531341" y="3810000"/>
              <a:ext cx="398906" cy="398906"/>
            </a:xfrm>
            <a:prstGeom prst="rect">
              <a:avLst/>
            </a:prstGeom>
          </p:spPr>
        </p:pic>
      </p:grpSp>
    </p:spTree>
    <p:extLst>
      <p:ext uri="{BB962C8B-B14F-4D97-AF65-F5344CB8AC3E}">
        <p14:creationId xmlns:p14="http://schemas.microsoft.com/office/powerpoint/2010/main" val="38941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57346" y="2120359"/>
            <a:ext cx="1629308" cy="1339910"/>
            <a:chOff x="3388948" y="2827145"/>
            <a:chExt cx="2172410" cy="178654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485764"/>
              <a:ext cx="1362023" cy="464326"/>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9" name="Group 8"/>
            <p:cNvGrpSpPr/>
            <p:nvPr/>
          </p:nvGrpSpPr>
          <p:grpSpPr>
            <a:xfrm>
              <a:off x="3388948" y="2827145"/>
              <a:ext cx="2172410" cy="1786546"/>
              <a:chOff x="3388948" y="2468368"/>
              <a:chExt cx="2172410" cy="1786546"/>
            </a:xfrm>
          </p:grpSpPr>
          <p:sp>
            <p:nvSpPr>
              <p:cNvPr id="5" name="Line 167"/>
              <p:cNvSpPr>
                <a:spLocks noChangeShapeType="1"/>
              </p:cNvSpPr>
              <p:nvPr/>
            </p:nvSpPr>
            <p:spPr bwMode="auto">
              <a:xfrm rot="5400000">
                <a:off x="3873135" y="3840577"/>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6" name="Rounded Rectangle 5"/>
              <p:cNvSpPr/>
              <p:nvPr/>
            </p:nvSpPr>
            <p:spPr>
              <a:xfrm>
                <a:off x="3388948" y="3980277"/>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Undo command</a:t>
                </a:r>
              </a:p>
            </p:txBody>
          </p:sp>
          <p:sp>
            <p:nvSpPr>
              <p:cNvPr id="7" name="Line 167"/>
              <p:cNvSpPr>
                <a:spLocks noChangeShapeType="1"/>
              </p:cNvSpPr>
              <p:nvPr/>
            </p:nvSpPr>
            <p:spPr bwMode="auto">
              <a:xfrm rot="5400000" flipH="1" flipV="1">
                <a:off x="4546152" y="2854925"/>
                <a:ext cx="554039"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4084983" y="2468368"/>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Redo command</a:t>
                </a:r>
              </a:p>
            </p:txBody>
          </p:sp>
        </p:grpSp>
      </p:grpSp>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rPr>
              <a:t>The Undo and Redo Commands</a:t>
            </a:r>
          </a:p>
        </p:txBody>
      </p:sp>
      <p:sp>
        <p:nvSpPr>
          <p:cNvPr id="11" name="Slide Number Placeholder 10">
            <a:extLst>
              <a:ext uri="{FF2B5EF4-FFF2-40B4-BE49-F238E27FC236}">
                <a16:creationId xmlns:a16="http://schemas.microsoft.com/office/drawing/2014/main" id="{73BBA98D-129F-4903-8486-A2725ACCA5BA}"/>
              </a:ext>
            </a:extLst>
          </p:cNvPr>
          <p:cNvSpPr>
            <a:spLocks noGrp="1"/>
          </p:cNvSpPr>
          <p:nvPr>
            <p:ph type="sldNum" sz="quarter" idx="12"/>
          </p:nvPr>
        </p:nvSpPr>
        <p:spPr/>
        <p:txBody>
          <a:bodyPr/>
          <a:lstStyle/>
          <a:p>
            <a:fld id="{A8160BDD-7155-D744-B749-9730458604AD}" type="slidenum">
              <a:rPr lang="en-US" smtClean="0"/>
              <a:t>37</a:t>
            </a:fld>
            <a:endParaRPr lang="en-US" dirty="0"/>
          </a:p>
        </p:txBody>
      </p:sp>
    </p:spTree>
    <p:extLst>
      <p:ext uri="{BB962C8B-B14F-4D97-AF65-F5344CB8AC3E}">
        <p14:creationId xmlns:p14="http://schemas.microsoft.com/office/powerpoint/2010/main" val="59049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69524" y="1828800"/>
            <a:ext cx="2204953" cy="2166341"/>
            <a:chOff x="3581400" y="2133600"/>
            <a:chExt cx="2939937" cy="288845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133600"/>
              <a:ext cx="1819048" cy="2780952"/>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3" name="Group 2"/>
            <p:cNvGrpSpPr/>
            <p:nvPr/>
          </p:nvGrpSpPr>
          <p:grpSpPr>
            <a:xfrm>
              <a:off x="4727462" y="4747416"/>
              <a:ext cx="1793875" cy="274638"/>
              <a:chOff x="4559300" y="4877145"/>
              <a:chExt cx="1793875" cy="274638"/>
            </a:xfrm>
          </p:grpSpPr>
          <p:sp>
            <p:nvSpPr>
              <p:cNvPr id="10" name="Line 113"/>
              <p:cNvSpPr>
                <a:spLocks noChangeShapeType="1"/>
              </p:cNvSpPr>
              <p:nvPr/>
            </p:nvSpPr>
            <p:spPr bwMode="auto">
              <a:xfrm rot="10800000">
                <a:off x="4559300" y="4999383"/>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11" name="Rounded Rectangle 10"/>
              <p:cNvSpPr/>
              <p:nvPr/>
            </p:nvSpPr>
            <p:spPr>
              <a:xfrm>
                <a:off x="4876800" y="4877145"/>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Fill handle</a:t>
                </a:r>
              </a:p>
            </p:txBody>
          </p:sp>
        </p:grpSp>
      </p:grpSp>
      <p:sp>
        <p:nvSpPr>
          <p:cNvPr id="7" name="Slide Number Placeholder 6">
            <a:extLst>
              <a:ext uri="{FF2B5EF4-FFF2-40B4-BE49-F238E27FC236}">
                <a16:creationId xmlns:a16="http://schemas.microsoft.com/office/drawing/2014/main" id="{224E6082-C9CC-4DA8-956A-9A2F70106A91}"/>
              </a:ext>
            </a:extLst>
          </p:cNvPr>
          <p:cNvSpPr>
            <a:spLocks noGrp="1"/>
          </p:cNvSpPr>
          <p:nvPr>
            <p:ph type="sldNum" sz="quarter" idx="12"/>
          </p:nvPr>
        </p:nvSpPr>
        <p:spPr/>
        <p:txBody>
          <a:bodyPr/>
          <a:lstStyle/>
          <a:p>
            <a:fld id="{A8160BDD-7155-D744-B749-9730458604AD}" type="slidenum">
              <a:rPr lang="en-US" smtClean="0"/>
              <a:t>38</a:t>
            </a:fld>
            <a:endParaRPr lang="en-US" dirty="0"/>
          </a:p>
        </p:txBody>
      </p:sp>
      <p:sp>
        <p:nvSpPr>
          <p:cNvPr id="2" name="Title 1"/>
          <p:cNvSpPr>
            <a:spLocks noGrp="1"/>
          </p:cNvSpPr>
          <p:nvPr>
            <p:ph type="title"/>
          </p:nvPr>
        </p:nvSpPr>
        <p:spPr>
          <a:xfrm>
            <a:off x="304800" y="261049"/>
            <a:ext cx="7883768" cy="633458"/>
          </a:xfrm>
        </p:spPr>
        <p:txBody>
          <a:bodyPr/>
          <a:lstStyle/>
          <a:p>
            <a:r>
              <a:rPr lang="en-US" dirty="0"/>
              <a:t>The AutoFill Feature</a:t>
            </a:r>
          </a:p>
        </p:txBody>
      </p:sp>
      <p:sp>
        <p:nvSpPr>
          <p:cNvPr id="8" name="Text Placeholder 7">
            <a:extLst>
              <a:ext uri="{FF2B5EF4-FFF2-40B4-BE49-F238E27FC236}">
                <a16:creationId xmlns:a16="http://schemas.microsoft.com/office/drawing/2014/main" id="{43187FA2-1098-4C3F-8AB9-12F0E4755DE4}"/>
              </a:ext>
            </a:extLst>
          </p:cNvPr>
          <p:cNvSpPr>
            <a:spLocks noGrp="1"/>
          </p:cNvSpPr>
          <p:nvPr>
            <p:ph type="body" sz="quarter" idx="13"/>
          </p:nvPr>
        </p:nvSpPr>
        <p:spPr>
          <a:xfrm>
            <a:off x="2457450" y="944984"/>
            <a:ext cx="5200650" cy="571500"/>
          </a:xfrm>
        </p:spPr>
        <p:txBody>
          <a:bodyPr/>
          <a:lstStyle/>
          <a:p>
            <a:r>
              <a:rPr lang="en-US" b="1" dirty="0"/>
              <a:t>AutoFill</a:t>
            </a:r>
            <a:r>
              <a:rPr lang="en-US" dirty="0"/>
              <a:t>: An Excel feature that recognizes data patterns in worksheets and fills in additional cells based on those patterns.</a:t>
            </a:r>
          </a:p>
        </p:txBody>
      </p:sp>
    </p:spTree>
    <p:extLst>
      <p:ext uri="{BB962C8B-B14F-4D97-AF65-F5344CB8AC3E}">
        <p14:creationId xmlns:p14="http://schemas.microsoft.com/office/powerpoint/2010/main" val="909643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AutoFill Options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999" y="1871750"/>
            <a:ext cx="2185715" cy="1400000"/>
          </a:xfrm>
          <a:prstGeom prst="rect">
            <a:avLst/>
          </a:prstGeom>
          <a:ln>
            <a:solidFill>
              <a:srgbClr val="878787"/>
            </a:solidFill>
          </a:ln>
        </p:spPr>
      </p:pic>
      <p:sp>
        <p:nvSpPr>
          <p:cNvPr id="5" name="Slide Number Placeholder 4">
            <a:extLst>
              <a:ext uri="{FF2B5EF4-FFF2-40B4-BE49-F238E27FC236}">
                <a16:creationId xmlns:a16="http://schemas.microsoft.com/office/drawing/2014/main" id="{082F3CAB-CD3B-498C-B733-BE829B64836C}"/>
              </a:ext>
            </a:extLst>
          </p:cNvPr>
          <p:cNvSpPr>
            <a:spLocks noGrp="1"/>
          </p:cNvSpPr>
          <p:nvPr>
            <p:ph type="sldNum" sz="quarter" idx="12"/>
          </p:nvPr>
        </p:nvSpPr>
        <p:spPr/>
        <p:txBody>
          <a:bodyPr/>
          <a:lstStyle/>
          <a:p>
            <a:fld id="{A8160BDD-7155-D744-B749-9730458604AD}" type="slidenum">
              <a:rPr lang="en-US" smtClean="0"/>
              <a:t>39</a:t>
            </a:fld>
            <a:endParaRPr lang="en-US" dirty="0"/>
          </a:p>
        </p:txBody>
      </p:sp>
    </p:spTree>
    <p:extLst>
      <p:ext uri="{BB962C8B-B14F-4D97-AF65-F5344CB8AC3E}">
        <p14:creationId xmlns:p14="http://schemas.microsoft.com/office/powerpoint/2010/main" val="194544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A09754-1D04-4AB0-B3FA-D4323420B782}"/>
              </a:ext>
            </a:extLst>
          </p:cNvPr>
          <p:cNvSpPr>
            <a:spLocks noGrp="1"/>
          </p:cNvSpPr>
          <p:nvPr>
            <p:ph type="sldNum" sz="quarter" idx="12"/>
          </p:nvPr>
        </p:nvSpPr>
        <p:spPr/>
        <p:txBody>
          <a:bodyPr/>
          <a:lstStyle/>
          <a:p>
            <a:fld id="{A8160BDD-7155-D744-B749-9730458604AD}" type="slidenum">
              <a:rPr lang="en-US" smtClean="0"/>
              <a:pPr/>
              <a:t>4</a:t>
            </a:fld>
            <a:endParaRPr lang="en-US" dirty="0"/>
          </a:p>
        </p:txBody>
      </p:sp>
      <p:sp>
        <p:nvSpPr>
          <p:cNvPr id="7" name="Title 6">
            <a:extLst>
              <a:ext uri="{FF2B5EF4-FFF2-40B4-BE49-F238E27FC236}">
                <a16:creationId xmlns:a16="http://schemas.microsoft.com/office/drawing/2014/main" id="{4A9E7558-C44A-4CC3-AB06-BE33AC9A574E}"/>
              </a:ext>
            </a:extLst>
          </p:cNvPr>
          <p:cNvSpPr>
            <a:spLocks noGrp="1"/>
          </p:cNvSpPr>
          <p:nvPr>
            <p:ph type="title"/>
          </p:nvPr>
        </p:nvSpPr>
        <p:spPr>
          <a:xfrm>
            <a:off x="304800" y="348876"/>
            <a:ext cx="7883768" cy="633458"/>
          </a:xfrm>
        </p:spPr>
        <p:txBody>
          <a:bodyPr/>
          <a:lstStyle/>
          <a:p>
            <a:r>
              <a:rPr lang="en-US" sz="2400" dirty="0"/>
              <a:t>Spreadsheets, Worksheets, and Workbooks (Slide 1 of 2)</a:t>
            </a:r>
          </a:p>
        </p:txBody>
      </p:sp>
      <p:sp>
        <p:nvSpPr>
          <p:cNvPr id="8" name="Text Placeholder 7">
            <a:extLst>
              <a:ext uri="{FF2B5EF4-FFF2-40B4-BE49-F238E27FC236}">
                <a16:creationId xmlns:a16="http://schemas.microsoft.com/office/drawing/2014/main" id="{7FC68D87-9DEE-4927-BBC8-E70CF02EA48C}"/>
              </a:ext>
            </a:extLst>
          </p:cNvPr>
          <p:cNvSpPr>
            <a:spLocks noGrp="1"/>
          </p:cNvSpPr>
          <p:nvPr>
            <p:ph type="body" sz="quarter" idx="13"/>
          </p:nvPr>
        </p:nvSpPr>
        <p:spPr>
          <a:xfrm>
            <a:off x="2457450" y="944984"/>
            <a:ext cx="5200650" cy="2255416"/>
          </a:xfrm>
        </p:spPr>
        <p:txBody>
          <a:bodyPr/>
          <a:lstStyle/>
          <a:p>
            <a:r>
              <a:rPr lang="en-US" b="1" dirty="0"/>
              <a:t>Spreadsheet</a:t>
            </a:r>
            <a:r>
              <a:rPr lang="en-US" dirty="0"/>
              <a:t>: a paper or an electronic document, arranged in tabular form, that is used to store, manipulate, and analyze data.</a:t>
            </a:r>
          </a:p>
          <a:p>
            <a:r>
              <a:rPr lang="en-US" b="1" dirty="0"/>
              <a:t>Worksheet</a:t>
            </a:r>
            <a:r>
              <a:rPr lang="en-US" dirty="0"/>
              <a:t>: an electronic spreadsheet that is used for entering, storing, and analyzing data in Excel.</a:t>
            </a:r>
          </a:p>
          <a:p>
            <a:r>
              <a:rPr lang="en-US" b="1" dirty="0"/>
              <a:t>Workbook</a:t>
            </a:r>
            <a:r>
              <a:rPr lang="en-US" dirty="0"/>
              <a:t>: an Excel file that serves as a container to store related Excel worksheets.</a:t>
            </a:r>
          </a:p>
          <a:p>
            <a:endParaRPr lang="en-US" dirty="0"/>
          </a:p>
        </p:txBody>
      </p:sp>
    </p:spTree>
    <p:extLst>
      <p:ext uri="{BB962C8B-B14F-4D97-AF65-F5344CB8AC3E}">
        <p14:creationId xmlns:p14="http://schemas.microsoft.com/office/powerpoint/2010/main" val="2984650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08A9D9-F8C8-4741-B820-4012A1CE1586}"/>
              </a:ext>
            </a:extLst>
          </p:cNvPr>
          <p:cNvSpPr>
            <a:spLocks noGrp="1"/>
          </p:cNvSpPr>
          <p:nvPr>
            <p:ph type="sldNum" sz="quarter" idx="12"/>
          </p:nvPr>
        </p:nvSpPr>
        <p:spPr/>
        <p:txBody>
          <a:bodyPr/>
          <a:lstStyle/>
          <a:p>
            <a:fld id="{A8160BDD-7155-D744-B749-9730458604AD}" type="slidenum">
              <a:rPr lang="en-US" smtClean="0"/>
              <a:t>40</a:t>
            </a:fld>
            <a:endParaRPr lang="en-US" dirty="0"/>
          </a:p>
        </p:txBody>
      </p:sp>
      <p:sp>
        <p:nvSpPr>
          <p:cNvPr id="4" name="Title 3"/>
          <p:cNvSpPr>
            <a:spLocks noGrp="1"/>
          </p:cNvSpPr>
          <p:nvPr>
            <p:ph type="title"/>
          </p:nvPr>
        </p:nvSpPr>
        <p:spPr>
          <a:xfrm>
            <a:off x="381000" y="232569"/>
            <a:ext cx="7883768" cy="633458"/>
          </a:xfrm>
        </p:spPr>
        <p:txBody>
          <a:bodyPr/>
          <a:lstStyle/>
          <a:p>
            <a:r>
              <a:rPr lang="en-US" dirty="0"/>
              <a:t>Flash Fill</a:t>
            </a:r>
          </a:p>
        </p:txBody>
      </p:sp>
      <p:sp>
        <p:nvSpPr>
          <p:cNvPr id="6" name="Text Placeholder 5">
            <a:extLst>
              <a:ext uri="{FF2B5EF4-FFF2-40B4-BE49-F238E27FC236}">
                <a16:creationId xmlns:a16="http://schemas.microsoft.com/office/drawing/2014/main" id="{438D6CAA-B9D1-4227-BEFC-145E47412121}"/>
              </a:ext>
            </a:extLst>
          </p:cNvPr>
          <p:cNvSpPr>
            <a:spLocks noGrp="1"/>
          </p:cNvSpPr>
          <p:nvPr>
            <p:ph type="body" sz="quarter" idx="13"/>
          </p:nvPr>
        </p:nvSpPr>
        <p:spPr>
          <a:xfrm>
            <a:off x="2457450" y="944984"/>
            <a:ext cx="5401188" cy="633458"/>
          </a:xfrm>
        </p:spPr>
        <p:txBody>
          <a:bodyPr>
            <a:normAutofit fontScale="92500"/>
          </a:bodyPr>
          <a:lstStyle/>
          <a:p>
            <a:r>
              <a:rPr lang="en-US" b="1" dirty="0"/>
              <a:t>Flash Fill</a:t>
            </a:r>
            <a:r>
              <a:rPr lang="en-US" dirty="0"/>
              <a:t>: A feature which automatically recognizes patterns across rows as data is entered, and then copies those patterns down a column of entries.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116" y="1814766"/>
            <a:ext cx="3263769" cy="2492857"/>
          </a:xfrm>
          <a:prstGeom prst="rect">
            <a:avLst/>
          </a:prstGeom>
        </p:spPr>
      </p:pic>
    </p:spTree>
    <p:extLst>
      <p:ext uri="{BB962C8B-B14F-4D97-AF65-F5344CB8AC3E}">
        <p14:creationId xmlns:p14="http://schemas.microsoft.com/office/powerpoint/2010/main" val="241278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46893-8508-4D70-964B-7541C3E5CAA3}"/>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The Clear Command</a:t>
            </a:r>
          </a:p>
        </p:txBody>
      </p:sp>
      <p:sp>
        <p:nvSpPr>
          <p:cNvPr id="2" name="Slide Number Placeholder 1">
            <a:extLst>
              <a:ext uri="{FF2B5EF4-FFF2-40B4-BE49-F238E27FC236}">
                <a16:creationId xmlns:a16="http://schemas.microsoft.com/office/drawing/2014/main" id="{30E155F9-13A0-4B74-981F-A99D18E93967}"/>
              </a:ext>
            </a:extLst>
          </p:cNvPr>
          <p:cNvSpPr>
            <a:spLocks noGrp="1"/>
          </p:cNvSpPr>
          <p:nvPr>
            <p:ph type="sldNum" sz="quarter" idx="12"/>
          </p:nvPr>
        </p:nvSpPr>
        <p:spPr/>
        <p:txBody>
          <a:bodyPr/>
          <a:lstStyle/>
          <a:p>
            <a:fld id="{A8160BDD-7155-D744-B749-9730458604AD}" type="slidenum">
              <a:rPr lang="en-US" smtClean="0"/>
              <a:pPr/>
              <a:t>41</a:t>
            </a:fld>
            <a:endParaRPr lang="en-US" dirty="0"/>
          </a:p>
        </p:txBody>
      </p:sp>
      <p:pic>
        <p:nvPicPr>
          <p:cNvPr id="6" name="Picture 5">
            <a:extLst>
              <a:ext uri="{FF2B5EF4-FFF2-40B4-BE49-F238E27FC236}">
                <a16:creationId xmlns:a16="http://schemas.microsoft.com/office/drawing/2014/main" id="{7BF5B037-7842-4EC9-A6B3-580C9EE24176}"/>
              </a:ext>
            </a:extLst>
          </p:cNvPr>
          <p:cNvPicPr>
            <a:picLocks noChangeAspect="1"/>
          </p:cNvPicPr>
          <p:nvPr/>
        </p:nvPicPr>
        <p:blipFill>
          <a:blip r:embed="rId2"/>
          <a:stretch>
            <a:fillRect/>
          </a:stretch>
        </p:blipFill>
        <p:spPr>
          <a:xfrm>
            <a:off x="3614313" y="1660356"/>
            <a:ext cx="1483087" cy="1822788"/>
          </a:xfrm>
          <a:prstGeom prst="rect">
            <a:avLst/>
          </a:prstGeom>
          <a:ln>
            <a:solidFill>
              <a:srgbClr val="878787"/>
            </a:solidFill>
          </a:ln>
        </p:spPr>
      </p:pic>
    </p:spTree>
    <p:extLst>
      <p:ext uri="{BB962C8B-B14F-4D97-AF65-F5344CB8AC3E}">
        <p14:creationId xmlns:p14="http://schemas.microsoft.com/office/powerpoint/2010/main" val="464261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613657"/>
          </a:xfrm>
        </p:spPr>
        <p:txBody>
          <a:bodyPr>
            <a:normAutofit fontScale="90000"/>
          </a:bodyPr>
          <a:lstStyle/>
          <a:p>
            <a:r>
              <a:rPr lang="en-US" b="1" dirty="0">
                <a:effectLst>
                  <a:outerShdw blurRad="38100" dist="38100" dir="2700000" algn="tl">
                    <a:srgbClr val="000000">
                      <a:alpha val="43137"/>
                    </a:srgbClr>
                  </a:outerShdw>
                </a:effectLst>
              </a:rPr>
              <a:t>The Help Task Pane</a:t>
            </a:r>
          </a:p>
        </p:txBody>
      </p:sp>
      <p:sp>
        <p:nvSpPr>
          <p:cNvPr id="4" name="Slide Number Placeholder 3">
            <a:extLst>
              <a:ext uri="{FF2B5EF4-FFF2-40B4-BE49-F238E27FC236}">
                <a16:creationId xmlns:a16="http://schemas.microsoft.com/office/drawing/2014/main" id="{6D404D36-FD52-4BB4-AC58-B3B084919EEE}"/>
              </a:ext>
            </a:extLst>
          </p:cNvPr>
          <p:cNvSpPr>
            <a:spLocks noGrp="1"/>
          </p:cNvSpPr>
          <p:nvPr>
            <p:ph type="sldNum" sz="quarter" idx="12"/>
          </p:nvPr>
        </p:nvSpPr>
        <p:spPr/>
        <p:txBody>
          <a:bodyPr/>
          <a:lstStyle/>
          <a:p>
            <a:fld id="{A8160BDD-7155-D744-B749-9730458604AD}" type="slidenum">
              <a:rPr lang="en-US" smtClean="0"/>
              <a:t>42</a:t>
            </a:fld>
            <a:endParaRPr lang="en-US" dirty="0"/>
          </a:p>
        </p:txBody>
      </p:sp>
      <p:grpSp>
        <p:nvGrpSpPr>
          <p:cNvPr id="3" name="Group 2">
            <a:extLst>
              <a:ext uri="{FF2B5EF4-FFF2-40B4-BE49-F238E27FC236}">
                <a16:creationId xmlns:a16="http://schemas.microsoft.com/office/drawing/2014/main" id="{B8BA6E19-C0AC-4254-AB38-9E568C46D448}"/>
              </a:ext>
            </a:extLst>
          </p:cNvPr>
          <p:cNvGrpSpPr/>
          <p:nvPr/>
        </p:nvGrpSpPr>
        <p:grpSpPr>
          <a:xfrm>
            <a:off x="2114550" y="1179957"/>
            <a:ext cx="5050307" cy="3300104"/>
            <a:chOff x="1295400" y="1573275"/>
            <a:chExt cx="6733742" cy="4400139"/>
          </a:xfrm>
        </p:grpSpPr>
        <p:pic>
          <p:nvPicPr>
            <p:cNvPr id="6" name="Picture 5"/>
            <p:cNvPicPr>
              <a:picLocks noChangeAspect="1"/>
            </p:cNvPicPr>
            <p:nvPr/>
          </p:nvPicPr>
          <p:blipFill>
            <a:blip r:embed="rId2"/>
            <a:stretch>
              <a:fillRect/>
            </a:stretch>
          </p:blipFill>
          <p:spPr>
            <a:xfrm>
              <a:off x="3036551" y="1857928"/>
              <a:ext cx="3748925" cy="4115486"/>
            </a:xfrm>
            <a:prstGeom prst="rect">
              <a:avLst/>
            </a:prstGeom>
            <a:gradFill flip="none" rotWithShape="0">
              <a:gsLst>
                <a:gs pos="0">
                  <a:schemeClr val="bg1">
                    <a:lumMod val="92000"/>
                  </a:schemeClr>
                </a:gs>
                <a:gs pos="100000">
                  <a:schemeClr val="bg1"/>
                </a:gs>
              </a:gsLst>
              <a:lin ang="2700000" scaled="1"/>
              <a:tileRect/>
            </a:gradFill>
            <a:ln>
              <a:solidFill>
                <a:srgbClr val="878787"/>
              </a:solidFill>
            </a:ln>
            <a:effectLst>
              <a:outerShdw blurRad="38100" dist="25400" dir="2700000" sx="99000" sy="99000" algn="tl" rotWithShape="0">
                <a:prstClr val="black">
                  <a:alpha val="75000"/>
                </a:prstClr>
              </a:outerShdw>
            </a:effectLst>
          </p:spPr>
        </p:pic>
        <p:sp>
          <p:nvSpPr>
            <p:cNvPr id="24" name="Line 294"/>
            <p:cNvSpPr>
              <a:spLocks noChangeShapeType="1"/>
            </p:cNvSpPr>
            <p:nvPr/>
          </p:nvSpPr>
          <p:spPr bwMode="auto">
            <a:xfrm rot="16200000" flipV="1">
              <a:off x="4357703" y="2127022"/>
              <a:ext cx="42859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23" name="Rounded Rectangle 22"/>
            <p:cNvSpPr/>
            <p:nvPr/>
          </p:nvSpPr>
          <p:spPr>
            <a:xfrm>
              <a:off x="3947080" y="1573275"/>
              <a:ext cx="1249839" cy="339452"/>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Search field</a:t>
              </a:r>
            </a:p>
          </p:txBody>
        </p:sp>
        <p:sp>
          <p:nvSpPr>
            <p:cNvPr id="42" name="Rounded Rectangle 41"/>
            <p:cNvSpPr/>
            <p:nvPr/>
          </p:nvSpPr>
          <p:spPr>
            <a:xfrm>
              <a:off x="1474449" y="4204259"/>
              <a:ext cx="1346278" cy="339452"/>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Content section</a:t>
              </a:r>
            </a:p>
          </p:txBody>
        </p:sp>
        <p:sp>
          <p:nvSpPr>
            <p:cNvPr id="43" name="Rounded Rectangle 42"/>
            <p:cNvSpPr/>
            <p:nvPr/>
          </p:nvSpPr>
          <p:spPr>
            <a:xfrm>
              <a:off x="6682864" y="2362200"/>
              <a:ext cx="1346278" cy="339452"/>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Search button</a:t>
              </a:r>
            </a:p>
          </p:txBody>
        </p:sp>
        <p:sp>
          <p:nvSpPr>
            <p:cNvPr id="44" name="Line 294"/>
            <p:cNvSpPr>
              <a:spLocks noChangeShapeType="1"/>
            </p:cNvSpPr>
            <p:nvPr/>
          </p:nvSpPr>
          <p:spPr bwMode="auto">
            <a:xfrm rot="16200000">
              <a:off x="6157577" y="2015677"/>
              <a:ext cx="0" cy="105057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4" name="Line 294"/>
            <p:cNvSpPr>
              <a:spLocks noChangeShapeType="1"/>
            </p:cNvSpPr>
            <p:nvPr/>
          </p:nvSpPr>
          <p:spPr bwMode="auto">
            <a:xfrm rot="16200000" flipV="1">
              <a:off x="2630428" y="2118721"/>
              <a:ext cx="0" cy="85245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3" name="Rounded Rectangle 22"/>
            <p:cNvSpPr/>
            <p:nvPr/>
          </p:nvSpPr>
          <p:spPr>
            <a:xfrm>
              <a:off x="1295400" y="2375220"/>
              <a:ext cx="1249839" cy="339452"/>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Help toolbar</a:t>
              </a:r>
            </a:p>
          </p:txBody>
        </p:sp>
        <p:sp>
          <p:nvSpPr>
            <p:cNvPr id="16" name="AutoShape 303">
              <a:extLst>
                <a:ext uri="{FF2B5EF4-FFF2-40B4-BE49-F238E27FC236}">
                  <a16:creationId xmlns:a16="http://schemas.microsoft.com/office/drawing/2014/main" id="{FDEAB442-2A02-49B2-9E70-F8F7D852831E}"/>
                </a:ext>
              </a:extLst>
            </p:cNvPr>
            <p:cNvSpPr>
              <a:spLocks/>
            </p:cNvSpPr>
            <p:nvPr/>
          </p:nvSpPr>
          <p:spPr bwMode="auto">
            <a:xfrm flipH="1">
              <a:off x="2820727" y="2880575"/>
              <a:ext cx="165667" cy="2986820"/>
            </a:xfrm>
            <a:prstGeom prst="rightBrace">
              <a:avLst>
                <a:gd name="adj1" fmla="val 65909"/>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defRPr/>
              </a:pPr>
              <a:endParaRPr lang="en-US" sz="1350" kern="0" dirty="0">
                <a:solidFill>
                  <a:sysClr val="windowText" lastClr="000000"/>
                </a:solidFill>
              </a:endParaRPr>
            </a:p>
          </p:txBody>
        </p:sp>
      </p:grpSp>
    </p:spTree>
    <p:extLst>
      <p:ext uri="{BB962C8B-B14F-4D97-AF65-F5344CB8AC3E}">
        <p14:creationId xmlns:p14="http://schemas.microsoft.com/office/powerpoint/2010/main" val="3698427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a:t>Create Worksheet Formulas</a:t>
            </a:r>
          </a:p>
          <a:p>
            <a:r>
              <a:rPr lang="en-US" dirty="0"/>
              <a:t>Insert Functions</a:t>
            </a:r>
          </a:p>
          <a:p>
            <a:r>
              <a:rPr lang="en-US" dirty="0"/>
              <a:t>Reuse Formulas and Functions</a:t>
            </a:r>
          </a:p>
        </p:txBody>
      </p:sp>
      <p:sp>
        <p:nvSpPr>
          <p:cNvPr id="4098" name="Rectangle 2"/>
          <p:cNvSpPr>
            <a:spLocks noGrp="1" noChangeArrowheads="1"/>
          </p:cNvSpPr>
          <p:nvPr>
            <p:ph type="title"/>
          </p:nvPr>
        </p:nvSpPr>
        <p:spPr>
          <a:xfrm>
            <a:off x="341925" y="343072"/>
            <a:ext cx="7883768" cy="633458"/>
          </a:xfrm>
        </p:spPr>
        <p:txBody>
          <a:bodyPr/>
          <a:lstStyle/>
          <a:p>
            <a:r>
              <a:rPr lang="en-US" dirty="0"/>
              <a:t>Performing Calculations</a:t>
            </a:r>
          </a:p>
        </p:txBody>
      </p:sp>
      <p:sp>
        <p:nvSpPr>
          <p:cNvPr id="2" name="Slide Number Placeholder 1">
            <a:extLst>
              <a:ext uri="{FF2B5EF4-FFF2-40B4-BE49-F238E27FC236}">
                <a16:creationId xmlns:a16="http://schemas.microsoft.com/office/drawing/2014/main" id="{DD7F3F0D-3DC5-49B6-B285-929E5226FA78}"/>
              </a:ext>
            </a:extLst>
          </p:cNvPr>
          <p:cNvSpPr>
            <a:spLocks noGrp="1"/>
          </p:cNvSpPr>
          <p:nvPr>
            <p:ph type="sldNum" sz="quarter" idx="12"/>
          </p:nvPr>
        </p:nvSpPr>
        <p:spPr/>
        <p:txBody>
          <a:bodyPr/>
          <a:lstStyle/>
          <a:p>
            <a:fld id="{A8160BDD-7155-D744-B749-9730458604AD}"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3511" y="2969840"/>
            <a:ext cx="3716979" cy="1228676"/>
            <a:chOff x="2667000" y="3048000"/>
            <a:chExt cx="4955972" cy="163823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048000"/>
              <a:ext cx="3266667" cy="1057143"/>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8" name="Group 7"/>
            <p:cNvGrpSpPr/>
            <p:nvPr/>
          </p:nvGrpSpPr>
          <p:grpSpPr>
            <a:xfrm>
              <a:off x="4927397" y="3087916"/>
              <a:ext cx="2695575" cy="1598318"/>
              <a:chOff x="4613472" y="2608556"/>
              <a:chExt cx="2695575" cy="1598318"/>
            </a:xfrm>
          </p:grpSpPr>
          <p:sp>
            <p:nvSpPr>
              <p:cNvPr id="4" name="Line 113"/>
              <p:cNvSpPr>
                <a:spLocks noChangeShapeType="1"/>
              </p:cNvSpPr>
              <p:nvPr/>
            </p:nvSpPr>
            <p:spPr bwMode="auto">
              <a:xfrm rot="10800000">
                <a:off x="5538984" y="2733969"/>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5" name="Rounded Rectangle 4"/>
              <p:cNvSpPr/>
              <p:nvPr/>
            </p:nvSpPr>
            <p:spPr>
              <a:xfrm>
                <a:off x="5832672" y="2608556"/>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Formula</a:t>
                </a:r>
              </a:p>
            </p:txBody>
          </p:sp>
          <p:sp>
            <p:nvSpPr>
              <p:cNvPr id="6" name="Line 167"/>
              <p:cNvSpPr>
                <a:spLocks noChangeShapeType="1"/>
              </p:cNvSpPr>
              <p:nvPr/>
            </p:nvSpPr>
            <p:spPr bwMode="auto">
              <a:xfrm rot="5400000">
                <a:off x="5097659" y="3792537"/>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7" name="Rounded Rectangle 6"/>
              <p:cNvSpPr/>
              <p:nvPr/>
            </p:nvSpPr>
            <p:spPr>
              <a:xfrm>
                <a:off x="4613472" y="3932237"/>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Displayed result</a:t>
                </a:r>
              </a:p>
            </p:txBody>
          </p:sp>
        </p:grpSp>
      </p:grpSp>
      <p:sp>
        <p:nvSpPr>
          <p:cNvPr id="10" name="Slide Number Placeholder 9">
            <a:extLst>
              <a:ext uri="{FF2B5EF4-FFF2-40B4-BE49-F238E27FC236}">
                <a16:creationId xmlns:a16="http://schemas.microsoft.com/office/drawing/2014/main" id="{70C9784F-7DFC-4869-8113-1FECDD2E019C}"/>
              </a:ext>
            </a:extLst>
          </p:cNvPr>
          <p:cNvSpPr>
            <a:spLocks noGrp="1"/>
          </p:cNvSpPr>
          <p:nvPr>
            <p:ph type="sldNum" sz="quarter" idx="12"/>
          </p:nvPr>
        </p:nvSpPr>
        <p:spPr/>
        <p:txBody>
          <a:bodyPr/>
          <a:lstStyle/>
          <a:p>
            <a:fld id="{A8160BDD-7155-D744-B749-9730458604AD}" type="slidenum">
              <a:rPr lang="en-US" smtClean="0"/>
              <a:pPr/>
              <a:t>44</a:t>
            </a:fld>
            <a:endParaRPr lang="en-US" dirty="0"/>
          </a:p>
        </p:txBody>
      </p:sp>
      <p:sp>
        <p:nvSpPr>
          <p:cNvPr id="16" name="Content Placeholder 15">
            <a:extLst>
              <a:ext uri="{FF2B5EF4-FFF2-40B4-BE49-F238E27FC236}">
                <a16:creationId xmlns:a16="http://schemas.microsoft.com/office/drawing/2014/main" id="{F46CD951-CB77-4475-9A03-F368A2B31344}"/>
              </a:ext>
            </a:extLst>
          </p:cNvPr>
          <p:cNvSpPr>
            <a:spLocks noGrp="1"/>
          </p:cNvSpPr>
          <p:nvPr>
            <p:ph idx="1"/>
          </p:nvPr>
        </p:nvSpPr>
        <p:spPr>
          <a:xfrm>
            <a:off x="1399444" y="1657351"/>
            <a:ext cx="6345113" cy="1045640"/>
          </a:xfrm>
        </p:spPr>
        <p:txBody>
          <a:bodyPr>
            <a:normAutofit fontScale="92500"/>
          </a:bodyPr>
          <a:lstStyle/>
          <a:p>
            <a:r>
              <a:rPr lang="en-US" dirty="0"/>
              <a:t>Formulas will adjust their calculations when you change values used in the formula.</a:t>
            </a:r>
          </a:p>
          <a:p>
            <a:r>
              <a:rPr lang="en-US" dirty="0"/>
              <a:t>Formulas can use:</a:t>
            </a:r>
          </a:p>
          <a:p>
            <a:pPr lvl="1"/>
            <a:r>
              <a:rPr lang="en-US" dirty="0"/>
              <a:t>Fixed numbers.</a:t>
            </a:r>
          </a:p>
          <a:p>
            <a:pPr lvl="1"/>
            <a:r>
              <a:rPr lang="en-US" dirty="0"/>
              <a:t>References to values in other cells.</a:t>
            </a:r>
          </a:p>
        </p:txBody>
      </p:sp>
      <p:sp>
        <p:nvSpPr>
          <p:cNvPr id="9" name="Title 8"/>
          <p:cNvSpPr>
            <a:spLocks noGrp="1"/>
          </p:cNvSpPr>
          <p:nvPr>
            <p:ph type="title"/>
          </p:nvPr>
        </p:nvSpPr>
        <p:spPr>
          <a:xfrm>
            <a:off x="381000" y="234864"/>
            <a:ext cx="7883768" cy="633458"/>
          </a:xfrm>
        </p:spPr>
        <p:txBody>
          <a:bodyPr/>
          <a:lstStyle/>
          <a:p>
            <a:r>
              <a:rPr lang="en-US" dirty="0"/>
              <a:t>Excel Formulas</a:t>
            </a:r>
          </a:p>
        </p:txBody>
      </p:sp>
      <p:sp>
        <p:nvSpPr>
          <p:cNvPr id="12" name="Text Placeholder 11">
            <a:extLst>
              <a:ext uri="{FF2B5EF4-FFF2-40B4-BE49-F238E27FC236}">
                <a16:creationId xmlns:a16="http://schemas.microsoft.com/office/drawing/2014/main" id="{51CAB9FB-B1D3-404B-9208-F2CD6B24B99B}"/>
              </a:ext>
            </a:extLst>
          </p:cNvPr>
          <p:cNvSpPr>
            <a:spLocks noGrp="1"/>
          </p:cNvSpPr>
          <p:nvPr>
            <p:ph type="body" sz="quarter" idx="13"/>
          </p:nvPr>
        </p:nvSpPr>
        <p:spPr/>
        <p:txBody>
          <a:bodyPr/>
          <a:lstStyle/>
          <a:p>
            <a:r>
              <a:rPr lang="en-US" b="1" dirty="0"/>
              <a:t>Formulas</a:t>
            </a:r>
            <a:r>
              <a:rPr lang="en-US" dirty="0"/>
              <a:t>: Equations that perform simple or complex mathematical computations in worksheets.</a:t>
            </a:r>
          </a:p>
        </p:txBody>
      </p:sp>
    </p:spTree>
    <p:extLst>
      <p:ext uri="{BB962C8B-B14F-4D97-AF65-F5344CB8AC3E}">
        <p14:creationId xmlns:p14="http://schemas.microsoft.com/office/powerpoint/2010/main" val="3846085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Formula Bar</a:t>
            </a:r>
          </a:p>
        </p:txBody>
      </p:sp>
      <p:sp>
        <p:nvSpPr>
          <p:cNvPr id="3" name="Slide Number Placeholder 2">
            <a:extLst>
              <a:ext uri="{FF2B5EF4-FFF2-40B4-BE49-F238E27FC236}">
                <a16:creationId xmlns:a16="http://schemas.microsoft.com/office/drawing/2014/main" id="{BD488E58-B7DD-41B7-AB71-9CA9F70B7A5E}"/>
              </a:ext>
            </a:extLst>
          </p:cNvPr>
          <p:cNvSpPr>
            <a:spLocks noGrp="1"/>
          </p:cNvSpPr>
          <p:nvPr>
            <p:ph type="sldNum" sz="quarter" idx="12"/>
          </p:nvPr>
        </p:nvSpPr>
        <p:spPr/>
        <p:txBody>
          <a:bodyPr/>
          <a:lstStyle/>
          <a:p>
            <a:fld id="{A8160BDD-7155-D744-B749-9730458604AD}" type="slidenum">
              <a:rPr lang="en-US" smtClean="0"/>
              <a:t>45</a:t>
            </a:fld>
            <a:endParaRPr lang="en-US" dirty="0"/>
          </a:p>
        </p:txBody>
      </p:sp>
      <p:grpSp>
        <p:nvGrpSpPr>
          <p:cNvPr id="21" name="Group 20">
            <a:extLst>
              <a:ext uri="{FF2B5EF4-FFF2-40B4-BE49-F238E27FC236}">
                <a16:creationId xmlns:a16="http://schemas.microsoft.com/office/drawing/2014/main" id="{A5FCF38D-6FF1-4926-AFF4-DF097D540FDA}"/>
              </a:ext>
            </a:extLst>
          </p:cNvPr>
          <p:cNvGrpSpPr/>
          <p:nvPr/>
        </p:nvGrpSpPr>
        <p:grpSpPr>
          <a:xfrm>
            <a:off x="2313753" y="1951533"/>
            <a:ext cx="4516494" cy="1527362"/>
            <a:chOff x="1561004" y="2602043"/>
            <a:chExt cx="6021992" cy="203648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422" y="3124200"/>
              <a:ext cx="4019048" cy="1038095"/>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6" name="Group 292"/>
            <p:cNvGrpSpPr>
              <a:grpSpLocks/>
            </p:cNvGrpSpPr>
            <p:nvPr/>
          </p:nvGrpSpPr>
          <p:grpSpPr bwMode="auto">
            <a:xfrm rot="10800000" flipV="1">
              <a:off x="6823372" y="3280212"/>
              <a:ext cx="365286" cy="1084263"/>
              <a:chOff x="3331" y="2601"/>
              <a:chExt cx="154" cy="257"/>
            </a:xfrm>
          </p:grpSpPr>
          <p:sp>
            <p:nvSpPr>
              <p:cNvPr id="18" name="Line 293"/>
              <p:cNvSpPr>
                <a:spLocks noChangeShapeType="1"/>
              </p:cNvSpPr>
              <p:nvPr/>
            </p:nvSpPr>
            <p:spPr bwMode="auto">
              <a:xfrm flipV="1">
                <a:off x="3331" y="2601"/>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9" name="Line 294"/>
              <p:cNvSpPr>
                <a:spLocks noChangeShapeType="1"/>
              </p:cNvSpPr>
              <p:nvPr/>
            </p:nvSpPr>
            <p:spPr bwMode="auto">
              <a:xfrm rot="16200000" flipH="1" flipV="1">
                <a:off x="3408" y="2527"/>
                <a:ext cx="0" cy="154"/>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7" name="Rounded Rectangle 6"/>
            <p:cNvSpPr/>
            <p:nvPr/>
          </p:nvSpPr>
          <p:spPr>
            <a:xfrm>
              <a:off x="6106621" y="4363888"/>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Formula Bar</a:t>
              </a:r>
            </a:p>
          </p:txBody>
        </p:sp>
        <p:sp>
          <p:nvSpPr>
            <p:cNvPr id="8" name="Line 167"/>
            <p:cNvSpPr>
              <a:spLocks noChangeShapeType="1"/>
            </p:cNvSpPr>
            <p:nvPr/>
          </p:nvSpPr>
          <p:spPr bwMode="auto">
            <a:xfrm rot="5400000" flipV="1">
              <a:off x="3142681" y="3947272"/>
              <a:ext cx="1051718"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9" name="Rounded Rectangle 8"/>
            <p:cNvSpPr/>
            <p:nvPr/>
          </p:nvSpPr>
          <p:spPr>
            <a:xfrm>
              <a:off x="2959728" y="4353275"/>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Enter button</a:t>
              </a:r>
            </a:p>
          </p:txBody>
        </p:sp>
        <p:grpSp>
          <p:nvGrpSpPr>
            <p:cNvPr id="10" name="Group 292"/>
            <p:cNvGrpSpPr>
              <a:grpSpLocks/>
            </p:cNvGrpSpPr>
            <p:nvPr/>
          </p:nvGrpSpPr>
          <p:grpSpPr bwMode="auto">
            <a:xfrm rot="5400000" flipV="1">
              <a:off x="4325602" y="2399808"/>
              <a:ext cx="416820" cy="1060692"/>
              <a:chOff x="3366" y="2806"/>
              <a:chExt cx="240" cy="257"/>
            </a:xfrm>
          </p:grpSpPr>
          <p:sp>
            <p:nvSpPr>
              <p:cNvPr id="16" name="Line 293"/>
              <p:cNvSpPr>
                <a:spLocks noChangeShapeType="1"/>
              </p:cNvSpPr>
              <p:nvPr/>
            </p:nvSpPr>
            <p:spPr bwMode="auto">
              <a:xfrm flipV="1">
                <a:off x="3368" y="2806"/>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7" name="Line 294"/>
              <p:cNvSpPr>
                <a:spLocks noChangeShapeType="1"/>
              </p:cNvSpPr>
              <p:nvPr/>
            </p:nvSpPr>
            <p:spPr bwMode="auto">
              <a:xfrm rot="16200000" flipV="1">
                <a:off x="3485" y="2688"/>
                <a:ext cx="1" cy="24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1" name="Rounded Rectangle 10"/>
            <p:cNvSpPr/>
            <p:nvPr/>
          </p:nvSpPr>
          <p:spPr>
            <a:xfrm>
              <a:off x="4418732" y="2602225"/>
              <a:ext cx="1901740" cy="274446"/>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Insert Function button</a:t>
              </a:r>
            </a:p>
          </p:txBody>
        </p:sp>
        <p:grpSp>
          <p:nvGrpSpPr>
            <p:cNvPr id="12" name="Group 295"/>
            <p:cNvGrpSpPr>
              <a:grpSpLocks/>
            </p:cNvGrpSpPr>
            <p:nvPr/>
          </p:nvGrpSpPr>
          <p:grpSpPr bwMode="auto">
            <a:xfrm rot="5400000">
              <a:off x="2754403" y="2572212"/>
              <a:ext cx="424676" cy="700457"/>
              <a:chOff x="3347" y="2273"/>
              <a:chExt cx="257" cy="257"/>
            </a:xfrm>
          </p:grpSpPr>
          <p:sp>
            <p:nvSpPr>
              <p:cNvPr id="14" name="Line 296"/>
              <p:cNvSpPr>
                <a:spLocks noChangeShapeType="1"/>
              </p:cNvSpPr>
              <p:nvPr/>
            </p:nvSpPr>
            <p:spPr bwMode="auto">
              <a:xfrm flipV="1">
                <a:off x="3353" y="2273"/>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 name="Line 297"/>
              <p:cNvSpPr>
                <a:spLocks noChangeShapeType="1"/>
              </p:cNvSpPr>
              <p:nvPr/>
            </p:nvSpPr>
            <p:spPr bwMode="auto">
              <a:xfrm rot="16200000" flipV="1">
                <a:off x="3476" y="2144"/>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3" name="Rounded Rectangle 12"/>
            <p:cNvSpPr/>
            <p:nvPr/>
          </p:nvSpPr>
          <p:spPr>
            <a:xfrm>
              <a:off x="1561004" y="2602043"/>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Cancel button</a:t>
              </a:r>
            </a:p>
          </p:txBody>
        </p:sp>
        <p:sp>
          <p:nvSpPr>
            <p:cNvPr id="20" name="Rectangle 19">
              <a:extLst>
                <a:ext uri="{FF2B5EF4-FFF2-40B4-BE49-F238E27FC236}">
                  <a16:creationId xmlns:a16="http://schemas.microsoft.com/office/drawing/2014/main" id="{9BB28C46-654C-4672-88B3-E743343FAA3C}"/>
                </a:ext>
              </a:extLst>
            </p:cNvPr>
            <p:cNvSpPr/>
            <p:nvPr/>
          </p:nvSpPr>
          <p:spPr>
            <a:xfrm>
              <a:off x="4267200" y="3142039"/>
              <a:ext cx="2553382" cy="279374"/>
            </a:xfrm>
            <a:prstGeom prst="rect">
              <a:avLst/>
            </a:prstGeom>
            <a:noFill/>
            <a:ln w="28575" cap="flat" cmpd="sng" algn="ctr">
              <a:solidFill>
                <a:srgbClr val="FF0000"/>
              </a:solidFill>
              <a:prstDash val="solid"/>
            </a:ln>
            <a:effectLst/>
          </p:spPr>
          <p:txBody>
            <a:bodyPr rtlCol="0" anchor="ctr"/>
            <a:lstStyle/>
            <a:p>
              <a:pPr algn="ctr" defTabSz="685800"/>
              <a:endParaRPr lang="en-US" sz="825" b="1" kern="0" dirty="0">
                <a:solidFill>
                  <a:srgbClr val="FF0000"/>
                </a:solidFill>
                <a:latin typeface="Arial"/>
              </a:endParaRPr>
            </a:p>
          </p:txBody>
        </p:sp>
      </p:grpSp>
    </p:spTree>
    <p:extLst>
      <p:ext uri="{BB962C8B-B14F-4D97-AF65-F5344CB8AC3E}">
        <p14:creationId xmlns:p14="http://schemas.microsoft.com/office/powerpoint/2010/main" val="1606431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32535" y="1969294"/>
            <a:ext cx="2878931" cy="1859756"/>
            <a:chOff x="2514600" y="2290762"/>
            <a:chExt cx="3838575" cy="24796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143" y="2990904"/>
              <a:ext cx="2685714" cy="876191"/>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4" name="AutoShape 303"/>
            <p:cNvSpPr>
              <a:spLocks/>
            </p:cNvSpPr>
            <p:nvPr/>
          </p:nvSpPr>
          <p:spPr bwMode="auto">
            <a:xfrm rot="5400000" flipH="1">
              <a:off x="4112462" y="2641461"/>
              <a:ext cx="174625" cy="850342"/>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6" name="Rounded Rectangle 5"/>
            <p:cNvSpPr/>
            <p:nvPr/>
          </p:nvSpPr>
          <p:spPr>
            <a:xfrm>
              <a:off x="3461586" y="2662681"/>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Expression</a:t>
              </a:r>
            </a:p>
          </p:txBody>
        </p:sp>
        <p:sp>
          <p:nvSpPr>
            <p:cNvPr id="7" name="Line 139"/>
            <p:cNvSpPr>
              <a:spLocks noChangeShapeType="1"/>
            </p:cNvSpPr>
            <p:nvPr/>
          </p:nvSpPr>
          <p:spPr bwMode="auto">
            <a:xfrm rot="16200000" flipV="1">
              <a:off x="4701381" y="2720181"/>
              <a:ext cx="808038"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4598928" y="2290762"/>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Result</a:t>
              </a:r>
            </a:p>
          </p:txBody>
        </p:sp>
        <p:sp>
          <p:nvSpPr>
            <p:cNvPr id="9" name="Line 167"/>
            <p:cNvSpPr>
              <a:spLocks noChangeShapeType="1"/>
            </p:cNvSpPr>
            <p:nvPr/>
          </p:nvSpPr>
          <p:spPr bwMode="auto">
            <a:xfrm rot="5400000">
              <a:off x="3636962" y="3898900"/>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0" name="Rounded Rectangle 9"/>
            <p:cNvSpPr/>
            <p:nvPr/>
          </p:nvSpPr>
          <p:spPr>
            <a:xfrm>
              <a:off x="2514600" y="4038600"/>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Variable</a:t>
              </a:r>
            </a:p>
          </p:txBody>
        </p:sp>
        <p:sp>
          <p:nvSpPr>
            <p:cNvPr id="11" name="Line 167"/>
            <p:cNvSpPr>
              <a:spLocks noChangeShapeType="1"/>
            </p:cNvSpPr>
            <p:nvPr/>
          </p:nvSpPr>
          <p:spPr bwMode="auto">
            <a:xfrm rot="5400000">
              <a:off x="3659639" y="4104482"/>
              <a:ext cx="935038"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nvGrpSpPr>
            <p:cNvPr id="14" name="Group 295"/>
            <p:cNvGrpSpPr>
              <a:grpSpLocks/>
            </p:cNvGrpSpPr>
            <p:nvPr/>
          </p:nvGrpSpPr>
          <p:grpSpPr bwMode="auto">
            <a:xfrm rot="16200000">
              <a:off x="4453733" y="3691731"/>
              <a:ext cx="541338" cy="457199"/>
              <a:chOff x="3353" y="2605"/>
              <a:chExt cx="257" cy="257"/>
            </a:xfrm>
          </p:grpSpPr>
          <p:sp>
            <p:nvSpPr>
              <p:cNvPr id="15" name="Line 296"/>
              <p:cNvSpPr>
                <a:spLocks noChangeShapeType="1"/>
              </p:cNvSpPr>
              <p:nvPr/>
            </p:nvSpPr>
            <p:spPr bwMode="auto">
              <a:xfrm flipV="1">
                <a:off x="3359"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6" name="Line 297"/>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3" name="Rounded Rectangle 12"/>
            <p:cNvSpPr/>
            <p:nvPr/>
          </p:nvSpPr>
          <p:spPr>
            <a:xfrm>
              <a:off x="3552825" y="4495800"/>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Operator</a:t>
              </a:r>
            </a:p>
          </p:txBody>
        </p:sp>
        <p:sp>
          <p:nvSpPr>
            <p:cNvPr id="12" name="Rounded Rectangle 11"/>
            <p:cNvSpPr/>
            <p:nvPr/>
          </p:nvSpPr>
          <p:spPr>
            <a:xfrm>
              <a:off x="4876800" y="4025901"/>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Constant</a:t>
              </a:r>
            </a:p>
          </p:txBody>
        </p:sp>
      </p:grpSp>
      <p:sp>
        <p:nvSpPr>
          <p:cNvPr id="18" name="Title 17"/>
          <p:cNvSpPr>
            <a:spLocks noGrp="1"/>
          </p:cNvSpPr>
          <p:nvPr>
            <p:ph type="title"/>
          </p:nvPr>
        </p:nvSpPr>
        <p:spPr>
          <a:xfrm>
            <a:off x="464870" y="746614"/>
            <a:ext cx="8305800" cy="857250"/>
          </a:xfrm>
        </p:spPr>
        <p:txBody>
          <a:bodyPr/>
          <a:lstStyle/>
          <a:p>
            <a:r>
              <a:rPr lang="en-US" b="1" dirty="0">
                <a:effectLst>
                  <a:outerShdw blurRad="38100" dist="38100" dir="2700000" algn="tl">
                    <a:srgbClr val="000000">
                      <a:alpha val="43137"/>
                    </a:srgbClr>
                  </a:outerShdw>
                </a:effectLst>
              </a:rPr>
              <a:t>A Basic Mathematical Formula</a:t>
            </a:r>
          </a:p>
        </p:txBody>
      </p:sp>
      <p:sp>
        <p:nvSpPr>
          <p:cNvPr id="2" name="Slide Number Placeholder 1">
            <a:extLst>
              <a:ext uri="{FF2B5EF4-FFF2-40B4-BE49-F238E27FC236}">
                <a16:creationId xmlns:a16="http://schemas.microsoft.com/office/drawing/2014/main" id="{BB878069-A0A6-42BA-8E0C-2A626F868A3D}"/>
              </a:ext>
            </a:extLst>
          </p:cNvPr>
          <p:cNvSpPr>
            <a:spLocks noGrp="1"/>
          </p:cNvSpPr>
          <p:nvPr>
            <p:ph type="sldNum" sz="quarter" idx="12"/>
          </p:nvPr>
        </p:nvSpPr>
        <p:spPr/>
        <p:txBody>
          <a:bodyPr/>
          <a:lstStyle/>
          <a:p>
            <a:fld id="{A8160BDD-7155-D744-B749-9730458604AD}" type="slidenum">
              <a:rPr lang="en-US" smtClean="0"/>
              <a:t>46</a:t>
            </a:fld>
            <a:endParaRPr lang="en-US" dirty="0"/>
          </a:p>
        </p:txBody>
      </p:sp>
    </p:spTree>
    <p:extLst>
      <p:ext uri="{BB962C8B-B14F-4D97-AF65-F5344CB8AC3E}">
        <p14:creationId xmlns:p14="http://schemas.microsoft.com/office/powerpoint/2010/main" val="185386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0938DA52-5C6A-4755-90FB-D0C3059CA984}"/>
              </a:ext>
            </a:extLst>
          </p:cNvPr>
          <p:cNvSpPr>
            <a:spLocks noGrp="1"/>
          </p:cNvSpPr>
          <p:nvPr>
            <p:ph type="sldNum" sz="quarter" idx="12"/>
          </p:nvPr>
        </p:nvSpPr>
        <p:spPr/>
        <p:txBody>
          <a:bodyPr/>
          <a:lstStyle/>
          <a:p>
            <a:fld id="{A8160BDD-7155-D744-B749-9730458604AD}" type="slidenum">
              <a:rPr lang="en-US" smtClean="0"/>
              <a:t>47</a:t>
            </a:fld>
            <a:endParaRPr lang="en-US" dirty="0"/>
          </a:p>
        </p:txBody>
      </p:sp>
      <p:sp>
        <p:nvSpPr>
          <p:cNvPr id="14" name="Title 13"/>
          <p:cNvSpPr>
            <a:spLocks noGrp="1"/>
          </p:cNvSpPr>
          <p:nvPr>
            <p:ph type="title"/>
          </p:nvPr>
        </p:nvSpPr>
        <p:spPr>
          <a:xfrm>
            <a:off x="396832" y="187703"/>
            <a:ext cx="7883768" cy="633458"/>
          </a:xfrm>
        </p:spPr>
        <p:txBody>
          <a:bodyPr/>
          <a:lstStyle/>
          <a:p>
            <a:r>
              <a:rPr lang="en-US" dirty="0"/>
              <a:t>Elements of Excel Formulas</a:t>
            </a:r>
          </a:p>
        </p:txBody>
      </p:sp>
      <p:sp>
        <p:nvSpPr>
          <p:cNvPr id="17" name="Text Placeholder 16">
            <a:extLst>
              <a:ext uri="{FF2B5EF4-FFF2-40B4-BE49-F238E27FC236}">
                <a16:creationId xmlns:a16="http://schemas.microsoft.com/office/drawing/2014/main" id="{E6F7375D-4FC6-4574-BCF5-20DCFF57C694}"/>
              </a:ext>
            </a:extLst>
          </p:cNvPr>
          <p:cNvSpPr>
            <a:spLocks noGrp="1"/>
          </p:cNvSpPr>
          <p:nvPr>
            <p:ph type="body" sz="quarter" idx="13"/>
          </p:nvPr>
        </p:nvSpPr>
        <p:spPr>
          <a:xfrm>
            <a:off x="2457450" y="944984"/>
            <a:ext cx="5200650" cy="1525470"/>
          </a:xfrm>
        </p:spPr>
        <p:txBody>
          <a:bodyPr>
            <a:normAutofit lnSpcReduction="10000"/>
          </a:bodyPr>
          <a:lstStyle/>
          <a:p>
            <a:r>
              <a:rPr lang="en-US" b="1" dirty="0"/>
              <a:t>Constants</a:t>
            </a:r>
            <a:r>
              <a:rPr lang="en-US" dirty="0"/>
              <a:t>: The numbers and text in a formula that do not change unless manually altered. </a:t>
            </a:r>
          </a:p>
          <a:p>
            <a:r>
              <a:rPr lang="en-US" b="1" dirty="0"/>
              <a:t>References</a:t>
            </a:r>
            <a:r>
              <a:rPr lang="en-US" dirty="0"/>
              <a:t>: The cell or range references that Excel uses as value(s) to perform the calculations in a formula.</a:t>
            </a:r>
          </a:p>
          <a:p>
            <a:r>
              <a:rPr lang="en-US" b="1" dirty="0"/>
              <a:t>Mathematical Operators</a:t>
            </a:r>
            <a:r>
              <a:rPr lang="en-US" dirty="0"/>
              <a:t>: Symbols that specify the kind of calculation that Excel should perform on the elements of a formula.</a:t>
            </a:r>
          </a:p>
        </p:txBody>
      </p:sp>
      <p:grpSp>
        <p:nvGrpSpPr>
          <p:cNvPr id="3" name="Group 2"/>
          <p:cNvGrpSpPr/>
          <p:nvPr/>
        </p:nvGrpSpPr>
        <p:grpSpPr>
          <a:xfrm>
            <a:off x="2774357" y="2706777"/>
            <a:ext cx="3595286" cy="1671485"/>
            <a:chOff x="1916685" y="2667000"/>
            <a:chExt cx="4793715" cy="222864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667000"/>
              <a:ext cx="2832566" cy="1285550"/>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4" name="Line 167"/>
            <p:cNvSpPr>
              <a:spLocks noChangeShapeType="1"/>
            </p:cNvSpPr>
            <p:nvPr/>
          </p:nvSpPr>
          <p:spPr bwMode="auto">
            <a:xfrm rot="5400000">
              <a:off x="3067670" y="3160138"/>
              <a:ext cx="0" cy="34598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5" name="Rounded Rectangle 4"/>
            <p:cNvSpPr/>
            <p:nvPr/>
          </p:nvSpPr>
          <p:spPr>
            <a:xfrm>
              <a:off x="1916685" y="4323726"/>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Equal sign</a:t>
              </a:r>
            </a:p>
          </p:txBody>
        </p:sp>
        <p:sp>
          <p:nvSpPr>
            <p:cNvPr id="6" name="Line 167"/>
            <p:cNvSpPr>
              <a:spLocks noChangeShapeType="1"/>
            </p:cNvSpPr>
            <p:nvPr/>
          </p:nvSpPr>
          <p:spPr bwMode="auto">
            <a:xfrm rot="5400000" flipV="1">
              <a:off x="3128163" y="4180479"/>
              <a:ext cx="1100136"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7" name="Rounded Rectangle 6"/>
            <p:cNvSpPr/>
            <p:nvPr/>
          </p:nvSpPr>
          <p:spPr>
            <a:xfrm>
              <a:off x="3525830" y="4621009"/>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Reference</a:t>
              </a:r>
            </a:p>
          </p:txBody>
        </p:sp>
        <p:sp>
          <p:nvSpPr>
            <p:cNvPr id="8" name="Line 296"/>
            <p:cNvSpPr>
              <a:spLocks noChangeShapeType="1"/>
            </p:cNvSpPr>
            <p:nvPr/>
          </p:nvSpPr>
          <p:spPr bwMode="auto">
            <a:xfrm rot="16200000" flipV="1">
              <a:off x="4162973" y="4028936"/>
              <a:ext cx="0" cy="4571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9" name="Line 297"/>
            <p:cNvSpPr>
              <a:spLocks noChangeShapeType="1"/>
            </p:cNvSpPr>
            <p:nvPr/>
          </p:nvSpPr>
          <p:spPr bwMode="auto">
            <a:xfrm rot="10800000" flipH="1" flipV="1">
              <a:off x="3933483" y="3630411"/>
              <a:ext cx="1" cy="63870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0" name="Rounded Rectangle 9"/>
            <p:cNvSpPr/>
            <p:nvPr/>
          </p:nvSpPr>
          <p:spPr>
            <a:xfrm>
              <a:off x="4315371" y="4105075"/>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Operator</a:t>
              </a:r>
            </a:p>
          </p:txBody>
        </p:sp>
        <p:sp>
          <p:nvSpPr>
            <p:cNvPr id="11" name="Line 167"/>
            <p:cNvSpPr>
              <a:spLocks noChangeShapeType="1"/>
            </p:cNvSpPr>
            <p:nvPr/>
          </p:nvSpPr>
          <p:spPr bwMode="auto">
            <a:xfrm rot="5400000" flipH="1" flipV="1">
              <a:off x="5058258" y="2804792"/>
              <a:ext cx="2" cy="102006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2" name="Rounded Rectangle 11"/>
            <p:cNvSpPr/>
            <p:nvPr/>
          </p:nvSpPr>
          <p:spPr>
            <a:xfrm>
              <a:off x="5234025" y="3205284"/>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Constant</a:t>
              </a:r>
            </a:p>
          </p:txBody>
        </p:sp>
        <p:sp>
          <p:nvSpPr>
            <p:cNvPr id="15" name="Line 296"/>
            <p:cNvSpPr>
              <a:spLocks noChangeShapeType="1"/>
            </p:cNvSpPr>
            <p:nvPr/>
          </p:nvSpPr>
          <p:spPr bwMode="auto">
            <a:xfrm rot="16200000" flipV="1">
              <a:off x="2399381" y="3828428"/>
              <a:ext cx="9905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grpSp>
    </p:spTree>
    <p:extLst>
      <p:ext uri="{BB962C8B-B14F-4D97-AF65-F5344CB8AC3E}">
        <p14:creationId xmlns:p14="http://schemas.microsoft.com/office/powerpoint/2010/main" val="2638208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E7D05A-9479-4495-8330-DB8712063F7A}"/>
              </a:ext>
            </a:extLst>
          </p:cNvPr>
          <p:cNvSpPr>
            <a:spLocks noGrp="1"/>
          </p:cNvSpPr>
          <p:nvPr>
            <p:ph type="sldNum" sz="quarter" idx="12"/>
          </p:nvPr>
        </p:nvSpPr>
        <p:spPr/>
        <p:txBody>
          <a:bodyPr/>
          <a:lstStyle/>
          <a:p>
            <a:fld id="{A8160BDD-7155-D744-B749-9730458604AD}" type="slidenum">
              <a:rPr lang="en-US" smtClean="0"/>
              <a:t>48</a:t>
            </a:fld>
            <a:endParaRPr lang="en-US" dirty="0"/>
          </a:p>
        </p:txBody>
      </p:sp>
      <p:sp>
        <p:nvSpPr>
          <p:cNvPr id="13" name="Content Placeholder 12">
            <a:extLst>
              <a:ext uri="{FF2B5EF4-FFF2-40B4-BE49-F238E27FC236}">
                <a16:creationId xmlns:a16="http://schemas.microsoft.com/office/drawing/2014/main" id="{CEC14F74-A08C-4027-AEC7-FFD9C9CA6184}"/>
              </a:ext>
            </a:extLst>
          </p:cNvPr>
          <p:cNvSpPr>
            <a:spLocks noGrp="1"/>
          </p:cNvSpPr>
          <p:nvPr>
            <p:ph idx="1"/>
          </p:nvPr>
        </p:nvSpPr>
        <p:spPr/>
        <p:txBody>
          <a:bodyPr/>
          <a:lstStyle/>
          <a:p>
            <a:r>
              <a:rPr lang="en-US" dirty="0"/>
              <a:t>Order of operations:</a:t>
            </a:r>
          </a:p>
          <a:p>
            <a:pPr lvl="1"/>
            <a:r>
              <a:rPr lang="en-US" dirty="0"/>
              <a:t>Parentheses</a:t>
            </a:r>
          </a:p>
          <a:p>
            <a:pPr lvl="1"/>
            <a:r>
              <a:rPr lang="en-US" dirty="0"/>
              <a:t>Exponents</a:t>
            </a:r>
          </a:p>
          <a:p>
            <a:pPr lvl="1"/>
            <a:r>
              <a:rPr lang="en-US" dirty="0"/>
              <a:t>Multiplication and division</a:t>
            </a:r>
          </a:p>
          <a:p>
            <a:pPr lvl="1"/>
            <a:r>
              <a:rPr lang="en-US" dirty="0"/>
              <a:t>Addition and subtraction</a:t>
            </a:r>
          </a:p>
          <a:p>
            <a:r>
              <a:rPr lang="en-US" dirty="0"/>
              <a:t>If two operations are at the same order of preference, Excel reads left to right.</a:t>
            </a:r>
          </a:p>
        </p:txBody>
      </p:sp>
      <p:sp>
        <p:nvSpPr>
          <p:cNvPr id="12" name="Title 11"/>
          <p:cNvSpPr>
            <a:spLocks noGrp="1"/>
          </p:cNvSpPr>
          <p:nvPr>
            <p:ph type="title"/>
          </p:nvPr>
        </p:nvSpPr>
        <p:spPr>
          <a:xfrm>
            <a:off x="352125" y="338500"/>
            <a:ext cx="7883768" cy="633458"/>
          </a:xfrm>
        </p:spPr>
        <p:txBody>
          <a:bodyPr/>
          <a:lstStyle/>
          <a:p>
            <a:r>
              <a:rPr lang="en-US" dirty="0"/>
              <a:t>The Order of Operations</a:t>
            </a:r>
          </a:p>
        </p:txBody>
      </p:sp>
      <p:grpSp>
        <p:nvGrpSpPr>
          <p:cNvPr id="11" name="Group 10">
            <a:extLst>
              <a:ext uri="{FF2B5EF4-FFF2-40B4-BE49-F238E27FC236}">
                <a16:creationId xmlns:a16="http://schemas.microsoft.com/office/drawing/2014/main" id="{38A2A7E4-74A1-4095-8DEB-ED1754ACF237}"/>
              </a:ext>
            </a:extLst>
          </p:cNvPr>
          <p:cNvGrpSpPr/>
          <p:nvPr/>
        </p:nvGrpSpPr>
        <p:grpSpPr>
          <a:xfrm>
            <a:off x="2544178" y="2686050"/>
            <a:ext cx="3623357" cy="1816442"/>
            <a:chOff x="2156429" y="2514599"/>
            <a:chExt cx="4831143" cy="2421922"/>
          </a:xfrm>
        </p:grpSpPr>
        <p:sp>
          <p:nvSpPr>
            <p:cNvPr id="4" name="AutoShape 303"/>
            <p:cNvSpPr>
              <a:spLocks/>
            </p:cNvSpPr>
            <p:nvPr/>
          </p:nvSpPr>
          <p:spPr bwMode="auto">
            <a:xfrm rot="16200000" flipH="1">
              <a:off x="3225904" y="3384869"/>
              <a:ext cx="174625" cy="1485387"/>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5" name="Line 167"/>
            <p:cNvSpPr>
              <a:spLocks noChangeShapeType="1"/>
            </p:cNvSpPr>
            <p:nvPr/>
          </p:nvSpPr>
          <p:spPr bwMode="auto">
            <a:xfrm rot="5400000" flipV="1">
              <a:off x="3014731" y="4586002"/>
              <a:ext cx="609598"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6" name="Rounded Rectangle 5"/>
            <p:cNvSpPr/>
            <p:nvPr/>
          </p:nvSpPr>
          <p:spPr>
            <a:xfrm>
              <a:off x="2386386" y="4662201"/>
              <a:ext cx="1676400"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Highest precedence</a:t>
              </a:r>
            </a:p>
          </p:txBody>
        </p:sp>
        <p:sp>
          <p:nvSpPr>
            <p:cNvPr id="7" name="Line 167"/>
            <p:cNvSpPr>
              <a:spLocks noChangeShapeType="1"/>
            </p:cNvSpPr>
            <p:nvPr/>
          </p:nvSpPr>
          <p:spPr bwMode="auto">
            <a:xfrm rot="5400000" flipH="1" flipV="1">
              <a:off x="4111217" y="3009899"/>
              <a:ext cx="533401"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3615918" y="2514599"/>
              <a:ext cx="1543356"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Second highest precedence</a:t>
              </a:r>
            </a:p>
          </p:txBody>
        </p:sp>
        <p:sp>
          <p:nvSpPr>
            <p:cNvPr id="9" name="Line 167"/>
            <p:cNvSpPr>
              <a:spLocks noChangeShapeType="1"/>
            </p:cNvSpPr>
            <p:nvPr/>
          </p:nvSpPr>
          <p:spPr bwMode="auto">
            <a:xfrm rot="5400000" flipH="1" flipV="1">
              <a:off x="5183274" y="3098979"/>
              <a:ext cx="533401"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0" name="Rounded Rectangle 9"/>
            <p:cNvSpPr/>
            <p:nvPr/>
          </p:nvSpPr>
          <p:spPr>
            <a:xfrm>
              <a:off x="5311172" y="2514599"/>
              <a:ext cx="1676400"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Third highest precedence</a:t>
              </a:r>
            </a:p>
          </p:txBody>
        </p:sp>
        <p:sp>
          <p:nvSpPr>
            <p:cNvPr id="15" name="Line 167"/>
            <p:cNvSpPr>
              <a:spLocks noChangeShapeType="1"/>
            </p:cNvSpPr>
            <p:nvPr/>
          </p:nvSpPr>
          <p:spPr bwMode="auto">
            <a:xfrm rot="5400000" flipV="1">
              <a:off x="4365115" y="4296678"/>
              <a:ext cx="731044"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7" name="Rounded Rectangle 16"/>
            <p:cNvSpPr/>
            <p:nvPr/>
          </p:nvSpPr>
          <p:spPr>
            <a:xfrm>
              <a:off x="4368490" y="4660982"/>
              <a:ext cx="1676400"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Lowest precedence</a:t>
              </a:r>
            </a:p>
          </p:txBody>
        </p:sp>
        <p:sp>
          <p:nvSpPr>
            <p:cNvPr id="2" name="TextBox 1"/>
            <p:cNvSpPr txBox="1"/>
            <p:nvPr/>
          </p:nvSpPr>
          <p:spPr>
            <a:xfrm>
              <a:off x="2156429" y="3371776"/>
              <a:ext cx="4772031" cy="738664"/>
            </a:xfrm>
            <a:prstGeom prst="rect">
              <a:avLst/>
            </a:prstGeom>
            <a:noFill/>
          </p:spPr>
          <p:txBody>
            <a:bodyPr wrap="square" rtlCol="0">
              <a:spAutoFit/>
            </a:bodyPr>
            <a:lstStyle/>
            <a:p>
              <a:r>
                <a:rPr lang="en-US" sz="3000" dirty="0">
                  <a:latin typeface="Calibri" panose="020F0502020204030204" pitchFamily="34" charset="0"/>
                </a:rPr>
                <a:t>=(A2+B2)^2-10*C2</a:t>
              </a:r>
            </a:p>
          </p:txBody>
        </p:sp>
        <p:sp>
          <p:nvSpPr>
            <p:cNvPr id="19" name="AutoShape 303"/>
            <p:cNvSpPr>
              <a:spLocks/>
            </p:cNvSpPr>
            <p:nvPr/>
          </p:nvSpPr>
          <p:spPr bwMode="auto">
            <a:xfrm rot="5400000" flipH="1" flipV="1">
              <a:off x="4333381" y="3208178"/>
              <a:ext cx="104329" cy="465613"/>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grpSp>
    </p:spTree>
    <p:extLst>
      <p:ext uri="{BB962C8B-B14F-4D97-AF65-F5344CB8AC3E}">
        <p14:creationId xmlns:p14="http://schemas.microsoft.com/office/powerpoint/2010/main" val="2467197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41A6-7579-4046-9C63-31D43AF3E31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Reference Operators</a:t>
            </a:r>
          </a:p>
        </p:txBody>
      </p:sp>
      <p:sp>
        <p:nvSpPr>
          <p:cNvPr id="3" name="Slide Number Placeholder 2">
            <a:extLst>
              <a:ext uri="{FF2B5EF4-FFF2-40B4-BE49-F238E27FC236}">
                <a16:creationId xmlns:a16="http://schemas.microsoft.com/office/drawing/2014/main" id="{C4C09772-A54B-4CDB-8844-1F35A89753B8}"/>
              </a:ext>
            </a:extLst>
          </p:cNvPr>
          <p:cNvSpPr>
            <a:spLocks noGrp="1"/>
          </p:cNvSpPr>
          <p:nvPr>
            <p:ph type="sldNum" sz="quarter" idx="12"/>
          </p:nvPr>
        </p:nvSpPr>
        <p:spPr/>
        <p:txBody>
          <a:bodyPr/>
          <a:lstStyle/>
          <a:p>
            <a:fld id="{A8160BDD-7155-D744-B749-9730458604AD}" type="slidenum">
              <a:rPr lang="en-US" smtClean="0"/>
              <a:pPr/>
              <a:t>49</a:t>
            </a:fld>
            <a:endParaRPr lang="en-US" dirty="0"/>
          </a:p>
        </p:txBody>
      </p:sp>
      <p:graphicFrame>
        <p:nvGraphicFramePr>
          <p:cNvPr id="4" name="Group 64">
            <a:extLst>
              <a:ext uri="{FF2B5EF4-FFF2-40B4-BE49-F238E27FC236}">
                <a16:creationId xmlns:a16="http://schemas.microsoft.com/office/drawing/2014/main" id="{279F1277-4736-4870-A189-E13480EDDF82}"/>
              </a:ext>
            </a:extLst>
          </p:cNvPr>
          <p:cNvGraphicFramePr>
            <a:graphicFrameLocks noGrp="1"/>
          </p:cNvGraphicFramePr>
          <p:nvPr>
            <p:extLst>
              <p:ext uri="{D42A27DB-BD31-4B8C-83A1-F6EECF244321}">
                <p14:modId xmlns:p14="http://schemas.microsoft.com/office/powerpoint/2010/main" val="3508534169"/>
              </p:ext>
            </p:extLst>
          </p:nvPr>
        </p:nvGraphicFramePr>
        <p:xfrm>
          <a:off x="1857375" y="1535531"/>
          <a:ext cx="5429250" cy="3255282"/>
        </p:xfrm>
        <a:graphic>
          <a:graphicData uri="http://schemas.openxmlformats.org/drawingml/2006/table">
            <a:tbl>
              <a:tblPr/>
              <a:tblGrid>
                <a:gridCol w="1257300">
                  <a:extLst>
                    <a:ext uri="{9D8B030D-6E8A-4147-A177-3AD203B41FA5}">
                      <a16:colId xmlns:a16="http://schemas.microsoft.com/office/drawing/2014/main" val="20000"/>
                    </a:ext>
                  </a:extLst>
                </a:gridCol>
                <a:gridCol w="742950">
                  <a:extLst>
                    <a:ext uri="{9D8B030D-6E8A-4147-A177-3AD203B41FA5}">
                      <a16:colId xmlns:a16="http://schemas.microsoft.com/office/drawing/2014/main" val="2869573374"/>
                    </a:ext>
                  </a:extLst>
                </a:gridCol>
                <a:gridCol w="3429000">
                  <a:extLst>
                    <a:ext uri="{9D8B030D-6E8A-4147-A177-3AD203B41FA5}">
                      <a16:colId xmlns:a16="http://schemas.microsoft.com/office/drawing/2014/main" val="20001"/>
                    </a:ext>
                  </a:extLst>
                </a:gridCol>
              </a:tblGrid>
              <a:tr h="43435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Reference Operator</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Symbol</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Calibri"/>
                          <a:ea typeface="+mn-ea"/>
                          <a:cs typeface="Calibri"/>
                        </a:rPr>
                        <a:t>Function</a:t>
                      </a:r>
                    </a:p>
                  </a:txBody>
                  <a:tcPr marL="68580" marR="68580" marT="34299" marB="3429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064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Comma</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 ,</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A union operator— include each reference in a series.</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For example, A1,B3,C5 tells Excel to include the values in each of these three cells.</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349734741"/>
                  </a:ext>
                </a:extLst>
              </a:tr>
              <a:tr h="74066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Colon</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 :</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A range operator—include all cells in a range between the cell references on either side of the colon.</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For example, A1:A10 tells Excel to include the values in every cell from A1 to cell A10.</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90068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kern="1200" cap="none" normalizeH="0" baseline="0" dirty="0">
                          <a:ln>
                            <a:noFill/>
                          </a:ln>
                          <a:solidFill>
                            <a:schemeClr val="tx1"/>
                          </a:solidFill>
                          <a:effectLst/>
                          <a:latin typeface="Calibri"/>
                          <a:ea typeface="+mn-ea"/>
                          <a:cs typeface="Calibri"/>
                        </a:rPr>
                        <a:t>Space</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kern="1200" cap="none" normalizeH="0" baseline="0" dirty="0">
                          <a:ln>
                            <a:noFill/>
                          </a:ln>
                          <a:solidFill>
                            <a:schemeClr val="tx1"/>
                          </a:solidFill>
                          <a:effectLst/>
                          <a:latin typeface="Calibri"/>
                          <a:ea typeface="+mn-ea"/>
                          <a:cs typeface="Calibri"/>
                        </a:rPr>
                        <a:t>N/A</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An intersection operator—look for a value in the cell where two ranges intersect.</a:t>
                      </a:r>
                    </a:p>
                    <a:p>
                      <a:pPr marL="169863" marR="0" lvl="0" indent="-169863" algn="l" defTabSz="457200" rtl="0" eaLnBrk="1" fontAlgn="auto" latinLnBrk="0" hangingPunct="1">
                        <a:lnSpc>
                          <a:spcPct val="100000"/>
                        </a:lnSpc>
                        <a:spcBef>
                          <a:spcPct val="20000"/>
                        </a:spcBef>
                        <a:spcAft>
                          <a:spcPts val="0"/>
                        </a:spcAft>
                        <a:buClr>
                          <a:srgbClr val="009DDC"/>
                        </a:buClr>
                        <a:buSzTx/>
                        <a:buFont typeface="Arial"/>
                        <a:buChar char="•"/>
                        <a:tabLst/>
                      </a:pPr>
                      <a:r>
                        <a:rPr lang="en-US" sz="1100" kern="1200" baseline="0" dirty="0">
                          <a:solidFill>
                            <a:schemeClr val="tx1"/>
                          </a:solidFill>
                          <a:latin typeface="+mn-lt"/>
                          <a:ea typeface="+mn-ea"/>
                          <a:cs typeface="+mn-cs"/>
                        </a:rPr>
                        <a:t>For example, A9:J9 E2:E22 tells Excel to look for the value in the cell where these two ranges intersect, which in this case would be the value in cell E9. </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949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1309"/>
            <a:ext cx="8534400" cy="633458"/>
          </a:xfrm>
        </p:spPr>
        <p:txBody>
          <a:bodyPr>
            <a:noAutofit/>
          </a:bodyPr>
          <a:lstStyle/>
          <a:p>
            <a:r>
              <a:rPr lang="en-US" sz="2800" b="1" dirty="0">
                <a:effectLst>
                  <a:outerShdw blurRad="38100" dist="38100" dir="2700000" algn="tl">
                    <a:srgbClr val="000000">
                      <a:alpha val="43137"/>
                    </a:srgbClr>
                  </a:outerShdw>
                </a:effectLst>
              </a:rPr>
              <a:t>Spreadsheets, Worksheets, and Workbooks (Slide 2 of 2)</a:t>
            </a:r>
          </a:p>
        </p:txBody>
      </p:sp>
      <p:sp>
        <p:nvSpPr>
          <p:cNvPr id="6" name="Slide Number Placeholder 5">
            <a:extLst>
              <a:ext uri="{FF2B5EF4-FFF2-40B4-BE49-F238E27FC236}">
                <a16:creationId xmlns:a16="http://schemas.microsoft.com/office/drawing/2014/main" id="{956C16B0-2422-4BAF-82CB-F7455AE08DFF}"/>
              </a:ext>
            </a:extLst>
          </p:cNvPr>
          <p:cNvSpPr>
            <a:spLocks noGrp="1"/>
          </p:cNvSpPr>
          <p:nvPr>
            <p:ph type="sldNum" sz="quarter" idx="12"/>
          </p:nvPr>
        </p:nvSpPr>
        <p:spPr/>
        <p:txBody>
          <a:bodyPr/>
          <a:lstStyle/>
          <a:p>
            <a:fld id="{A8160BDD-7155-D744-B749-9730458604AD}" type="slidenum">
              <a:rPr lang="en-US" smtClean="0"/>
              <a:t>5</a:t>
            </a:fld>
            <a:endParaRPr lang="en-US" dirty="0"/>
          </a:p>
        </p:txBody>
      </p:sp>
      <p:grpSp>
        <p:nvGrpSpPr>
          <p:cNvPr id="7" name="Group 6">
            <a:extLst>
              <a:ext uri="{FF2B5EF4-FFF2-40B4-BE49-F238E27FC236}">
                <a16:creationId xmlns:a16="http://schemas.microsoft.com/office/drawing/2014/main" id="{B41E9C65-4B71-4B35-8211-DD1E8280C8D7}"/>
              </a:ext>
            </a:extLst>
          </p:cNvPr>
          <p:cNvGrpSpPr/>
          <p:nvPr/>
        </p:nvGrpSpPr>
        <p:grpSpPr>
          <a:xfrm>
            <a:off x="1714500" y="844933"/>
            <a:ext cx="5842665" cy="3852896"/>
            <a:chOff x="980357" y="1275766"/>
            <a:chExt cx="7790220" cy="5137194"/>
          </a:xfrm>
        </p:grpSpPr>
        <p:pic>
          <p:nvPicPr>
            <p:cNvPr id="2" name="Picture 1"/>
            <p:cNvPicPr>
              <a:picLocks noChangeAspect="1"/>
            </p:cNvPicPr>
            <p:nvPr/>
          </p:nvPicPr>
          <p:blipFill>
            <a:blip r:embed="rId2"/>
            <a:stretch>
              <a:fillRect/>
            </a:stretch>
          </p:blipFill>
          <p:spPr>
            <a:xfrm>
              <a:off x="980357" y="1805727"/>
              <a:ext cx="7790220" cy="4149449"/>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8" name="Line 167"/>
            <p:cNvSpPr>
              <a:spLocks noChangeShapeType="1"/>
            </p:cNvSpPr>
            <p:nvPr/>
          </p:nvSpPr>
          <p:spPr bwMode="auto">
            <a:xfrm rot="5400000">
              <a:off x="3742194" y="5450469"/>
              <a:ext cx="1594786" cy="0"/>
            </a:xfrm>
            <a:prstGeom prst="line">
              <a:avLst/>
            </a:prstGeom>
            <a:noFill/>
            <a:ln w="190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9" name="Rounded Rectangle 8"/>
            <p:cNvSpPr/>
            <p:nvPr/>
          </p:nvSpPr>
          <p:spPr>
            <a:xfrm>
              <a:off x="3806162" y="6138323"/>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Worksheet</a:t>
              </a:r>
            </a:p>
          </p:txBody>
        </p:sp>
        <p:sp>
          <p:nvSpPr>
            <p:cNvPr id="13" name="AutoShape 303"/>
            <p:cNvSpPr>
              <a:spLocks/>
            </p:cNvSpPr>
            <p:nvPr/>
          </p:nvSpPr>
          <p:spPr bwMode="auto">
            <a:xfrm rot="16200000" flipH="1">
              <a:off x="1983531" y="5392226"/>
              <a:ext cx="211765" cy="109728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4" name="Rounded Rectangle 13"/>
            <p:cNvSpPr/>
            <p:nvPr/>
          </p:nvSpPr>
          <p:spPr>
            <a:xfrm>
              <a:off x="1289798" y="6046749"/>
              <a:ext cx="1599230"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Worksheets in the workbook</a:t>
              </a:r>
            </a:p>
          </p:txBody>
        </p:sp>
        <p:sp>
          <p:nvSpPr>
            <p:cNvPr id="5" name="Rectangle 4">
              <a:extLst>
                <a:ext uri="{FF2B5EF4-FFF2-40B4-BE49-F238E27FC236}">
                  <a16:creationId xmlns:a16="http://schemas.microsoft.com/office/drawing/2014/main" id="{D4C254D9-CD0B-469E-9964-481858637447}"/>
                </a:ext>
              </a:extLst>
            </p:cNvPr>
            <p:cNvSpPr/>
            <p:nvPr/>
          </p:nvSpPr>
          <p:spPr>
            <a:xfrm>
              <a:off x="4284784" y="1805727"/>
              <a:ext cx="939137" cy="175473"/>
            </a:xfrm>
            <a:prstGeom prst="rect">
              <a:avLst/>
            </a:prstGeom>
            <a:noFill/>
            <a:ln w="28575" cap="flat" cmpd="sng" algn="ctr">
              <a:solidFill>
                <a:srgbClr val="FF0000"/>
              </a:solidFill>
              <a:prstDash val="solid"/>
            </a:ln>
            <a:effectLst/>
          </p:spPr>
          <p:txBody>
            <a:bodyPr rtlCol="0" anchor="ctr"/>
            <a:lstStyle/>
            <a:p>
              <a:pPr algn="ctr" defTabSz="685800"/>
              <a:endParaRPr lang="en-US" sz="825" b="1" kern="0" dirty="0">
                <a:solidFill>
                  <a:srgbClr val="FF0000"/>
                </a:solidFill>
                <a:latin typeface="Arial"/>
              </a:endParaRPr>
            </a:p>
          </p:txBody>
        </p:sp>
        <p:sp>
          <p:nvSpPr>
            <p:cNvPr id="15" name="Line 316">
              <a:extLst>
                <a:ext uri="{FF2B5EF4-FFF2-40B4-BE49-F238E27FC236}">
                  <a16:creationId xmlns:a16="http://schemas.microsoft.com/office/drawing/2014/main" id="{7B6DF1D7-B628-4753-AC38-B568445D8922}"/>
                </a:ext>
              </a:extLst>
            </p:cNvPr>
            <p:cNvSpPr>
              <a:spLocks noChangeShapeType="1"/>
            </p:cNvSpPr>
            <p:nvPr/>
          </p:nvSpPr>
          <p:spPr bwMode="auto">
            <a:xfrm rot="5400000">
              <a:off x="4487021" y="1535351"/>
              <a:ext cx="498475"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10" name="Rounded Rectangle 8">
              <a:extLst>
                <a:ext uri="{FF2B5EF4-FFF2-40B4-BE49-F238E27FC236}">
                  <a16:creationId xmlns:a16="http://schemas.microsoft.com/office/drawing/2014/main" id="{912EF8BB-D603-4D07-8640-9275E8E7CF55}"/>
                </a:ext>
              </a:extLst>
            </p:cNvPr>
            <p:cNvSpPr/>
            <p:nvPr/>
          </p:nvSpPr>
          <p:spPr>
            <a:xfrm>
              <a:off x="3962400" y="1275766"/>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Workbook</a:t>
              </a:r>
            </a:p>
          </p:txBody>
        </p:sp>
      </p:grpSp>
    </p:spTree>
    <p:extLst>
      <p:ext uri="{BB962C8B-B14F-4D97-AF65-F5344CB8AC3E}">
        <p14:creationId xmlns:p14="http://schemas.microsoft.com/office/powerpoint/2010/main" val="2437231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effectLst>
                  <a:outerShdw blurRad="38100" dist="38100" dir="2700000" algn="tl">
                    <a:srgbClr val="000000">
                      <a:alpha val="43137"/>
                    </a:srgbClr>
                  </a:outerShdw>
                </a:effectLst>
              </a:rPr>
              <a:t>Intersection Operator Example</a:t>
            </a:r>
          </a:p>
        </p:txBody>
      </p:sp>
      <p:grpSp>
        <p:nvGrpSpPr>
          <p:cNvPr id="3" name="Group 2"/>
          <p:cNvGrpSpPr/>
          <p:nvPr/>
        </p:nvGrpSpPr>
        <p:grpSpPr>
          <a:xfrm>
            <a:off x="1549039" y="1714500"/>
            <a:ext cx="6045923" cy="2089400"/>
            <a:chOff x="609601" y="2286000"/>
            <a:chExt cx="8061230" cy="278586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286000"/>
              <a:ext cx="8061230" cy="2785866"/>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17" name="Line 167"/>
            <p:cNvSpPr>
              <a:spLocks noChangeShapeType="1"/>
            </p:cNvSpPr>
            <p:nvPr/>
          </p:nvSpPr>
          <p:spPr bwMode="auto">
            <a:xfrm rot="5400000" flipV="1">
              <a:off x="7787878" y="3234732"/>
              <a:ext cx="731044"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6" name="Rounded Rectangle 15"/>
            <p:cNvSpPr/>
            <p:nvPr/>
          </p:nvSpPr>
          <p:spPr>
            <a:xfrm>
              <a:off x="7239000" y="3581400"/>
              <a:ext cx="1295400" cy="402333"/>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Intersection operation</a:t>
              </a:r>
            </a:p>
          </p:txBody>
        </p:sp>
      </p:grpSp>
      <p:sp>
        <p:nvSpPr>
          <p:cNvPr id="4" name="Slide Number Placeholder 3">
            <a:extLst>
              <a:ext uri="{FF2B5EF4-FFF2-40B4-BE49-F238E27FC236}">
                <a16:creationId xmlns:a16="http://schemas.microsoft.com/office/drawing/2014/main" id="{DC070BAA-39EC-4E3C-84F0-888476AC17B5}"/>
              </a:ext>
            </a:extLst>
          </p:cNvPr>
          <p:cNvSpPr>
            <a:spLocks noGrp="1"/>
          </p:cNvSpPr>
          <p:nvPr>
            <p:ph type="sldNum" sz="quarter" idx="12"/>
          </p:nvPr>
        </p:nvSpPr>
        <p:spPr/>
        <p:txBody>
          <a:bodyPr/>
          <a:lstStyle/>
          <a:p>
            <a:fld id="{A8160BDD-7155-D744-B749-9730458604AD}" type="slidenum">
              <a:rPr lang="en-US" smtClean="0"/>
              <a:t>50</a:t>
            </a:fld>
            <a:endParaRPr lang="en-US" dirty="0"/>
          </a:p>
        </p:txBody>
      </p:sp>
    </p:spTree>
    <p:extLst>
      <p:ext uri="{BB962C8B-B14F-4D97-AF65-F5344CB8AC3E}">
        <p14:creationId xmlns:p14="http://schemas.microsoft.com/office/powerpoint/2010/main" val="4179965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0EEB89-B169-48B0-9C11-D45582EE817C}"/>
              </a:ext>
            </a:extLst>
          </p:cNvPr>
          <p:cNvSpPr>
            <a:spLocks noGrp="1"/>
          </p:cNvSpPr>
          <p:nvPr>
            <p:ph type="sldNum" sz="quarter" idx="12"/>
          </p:nvPr>
        </p:nvSpPr>
        <p:spPr/>
        <p:txBody>
          <a:bodyPr/>
          <a:lstStyle/>
          <a:p>
            <a:fld id="{A8160BDD-7155-D744-B749-9730458604AD}" type="slidenum">
              <a:rPr lang="en-US" smtClean="0"/>
              <a:pPr/>
              <a:t>51</a:t>
            </a:fld>
            <a:endParaRPr lang="en-US" dirty="0"/>
          </a:p>
        </p:txBody>
      </p:sp>
      <p:sp>
        <p:nvSpPr>
          <p:cNvPr id="3" name="Text Placeholder 2">
            <a:extLst>
              <a:ext uri="{FF2B5EF4-FFF2-40B4-BE49-F238E27FC236}">
                <a16:creationId xmlns:a16="http://schemas.microsoft.com/office/drawing/2014/main" id="{F09EAA68-B3B0-4A81-B603-11F4035A6AA6}"/>
              </a:ext>
            </a:extLst>
          </p:cNvPr>
          <p:cNvSpPr>
            <a:spLocks noGrp="1"/>
          </p:cNvSpPr>
          <p:nvPr>
            <p:ph type="body" sz="quarter" idx="13"/>
          </p:nvPr>
        </p:nvSpPr>
        <p:spPr/>
        <p:txBody>
          <a:bodyPr/>
          <a:lstStyle/>
          <a:p>
            <a:r>
              <a:rPr lang="en-US" dirty="0"/>
              <a:t>Creating Worksheet Formulas</a:t>
            </a:r>
          </a:p>
        </p:txBody>
      </p:sp>
    </p:spTree>
    <p:extLst>
      <p:ext uri="{BB962C8B-B14F-4D97-AF65-F5344CB8AC3E}">
        <p14:creationId xmlns:p14="http://schemas.microsoft.com/office/powerpoint/2010/main" val="3621854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28901" y="2333862"/>
            <a:ext cx="4174889" cy="1825774"/>
            <a:chOff x="2062162" y="2549647"/>
            <a:chExt cx="5566519" cy="243436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162" y="2895600"/>
              <a:ext cx="4457143" cy="1742857"/>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4" name="Group 295"/>
            <p:cNvGrpSpPr>
              <a:grpSpLocks/>
            </p:cNvGrpSpPr>
            <p:nvPr/>
          </p:nvGrpSpPr>
          <p:grpSpPr bwMode="auto">
            <a:xfrm rot="5400000">
              <a:off x="4309168" y="2465368"/>
              <a:ext cx="204789" cy="647987"/>
              <a:chOff x="3353" y="2605"/>
              <a:chExt cx="257" cy="257"/>
            </a:xfrm>
          </p:grpSpPr>
          <p:sp>
            <p:nvSpPr>
              <p:cNvPr id="5" name="Line 296"/>
              <p:cNvSpPr>
                <a:spLocks noChangeShapeType="1"/>
              </p:cNvSpPr>
              <p:nvPr/>
            </p:nvSpPr>
            <p:spPr bwMode="auto">
              <a:xfrm flipV="1">
                <a:off x="3359"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6" name="Line 297"/>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7" name="Rounded Rectangle 6"/>
            <p:cNvSpPr/>
            <p:nvPr/>
          </p:nvSpPr>
          <p:spPr>
            <a:xfrm>
              <a:off x="2611196" y="2549647"/>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SUM function</a:t>
              </a:r>
            </a:p>
          </p:txBody>
        </p:sp>
        <p:sp>
          <p:nvSpPr>
            <p:cNvPr id="9" name="Line 287"/>
            <p:cNvSpPr>
              <a:spLocks noChangeShapeType="1"/>
            </p:cNvSpPr>
            <p:nvPr/>
          </p:nvSpPr>
          <p:spPr bwMode="auto">
            <a:xfrm flipH="1" flipV="1">
              <a:off x="7083184" y="3773312"/>
              <a:ext cx="0" cy="9342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0" name="Line 288"/>
            <p:cNvSpPr>
              <a:spLocks noChangeShapeType="1"/>
            </p:cNvSpPr>
            <p:nvPr/>
          </p:nvSpPr>
          <p:spPr bwMode="auto">
            <a:xfrm rot="5400000" flipH="1" flipV="1">
              <a:off x="6808167" y="3488102"/>
              <a:ext cx="0" cy="57042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1" name="Rounded Rectangle 10"/>
            <p:cNvSpPr/>
            <p:nvPr/>
          </p:nvSpPr>
          <p:spPr>
            <a:xfrm>
              <a:off x="6152306" y="4709374"/>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Function result</a:t>
              </a:r>
            </a:p>
          </p:txBody>
        </p:sp>
        <p:grpSp>
          <p:nvGrpSpPr>
            <p:cNvPr id="13" name="Group 286"/>
            <p:cNvGrpSpPr>
              <a:grpSpLocks/>
            </p:cNvGrpSpPr>
            <p:nvPr/>
          </p:nvGrpSpPr>
          <p:grpSpPr bwMode="auto">
            <a:xfrm rot="16200000" flipH="1">
              <a:off x="5438622" y="2288699"/>
              <a:ext cx="203308" cy="999839"/>
              <a:chOff x="3353" y="2605"/>
              <a:chExt cx="257" cy="257"/>
            </a:xfrm>
          </p:grpSpPr>
          <p:sp>
            <p:nvSpPr>
              <p:cNvPr id="14" name="Line 287"/>
              <p:cNvSpPr>
                <a:spLocks noChangeShapeType="1"/>
              </p:cNvSpPr>
              <p:nvPr/>
            </p:nvSpPr>
            <p:spPr bwMode="auto">
              <a:xfrm flipV="1">
                <a:off x="3359"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5" name="Line 288"/>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2" name="Rounded Rectangle 11"/>
            <p:cNvSpPr/>
            <p:nvPr/>
          </p:nvSpPr>
          <p:spPr>
            <a:xfrm>
              <a:off x="5582201" y="2550046"/>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Argument</a:t>
              </a:r>
            </a:p>
          </p:txBody>
        </p:sp>
      </p:grpSp>
      <p:sp>
        <p:nvSpPr>
          <p:cNvPr id="8" name="Slide Number Placeholder 7">
            <a:extLst>
              <a:ext uri="{FF2B5EF4-FFF2-40B4-BE49-F238E27FC236}">
                <a16:creationId xmlns:a16="http://schemas.microsoft.com/office/drawing/2014/main" id="{1615218F-A7C3-4DA3-8031-4DD5E45A321F}"/>
              </a:ext>
            </a:extLst>
          </p:cNvPr>
          <p:cNvSpPr>
            <a:spLocks noGrp="1"/>
          </p:cNvSpPr>
          <p:nvPr>
            <p:ph type="sldNum" sz="quarter" idx="12"/>
          </p:nvPr>
        </p:nvSpPr>
        <p:spPr/>
        <p:txBody>
          <a:bodyPr/>
          <a:lstStyle/>
          <a:p>
            <a:fld id="{A8160BDD-7155-D744-B749-9730458604AD}" type="slidenum">
              <a:rPr lang="en-US" smtClean="0"/>
              <a:t>52</a:t>
            </a:fld>
            <a:endParaRPr lang="en-US" dirty="0"/>
          </a:p>
        </p:txBody>
      </p:sp>
      <p:sp>
        <p:nvSpPr>
          <p:cNvPr id="17" name="Title 16"/>
          <p:cNvSpPr>
            <a:spLocks noGrp="1"/>
          </p:cNvSpPr>
          <p:nvPr>
            <p:ph type="title"/>
          </p:nvPr>
        </p:nvSpPr>
        <p:spPr>
          <a:xfrm>
            <a:off x="358445" y="255236"/>
            <a:ext cx="7883768" cy="633458"/>
          </a:xfrm>
        </p:spPr>
        <p:txBody>
          <a:bodyPr/>
          <a:lstStyle/>
          <a:p>
            <a:r>
              <a:rPr lang="en-US" dirty="0"/>
              <a:t>Functions</a:t>
            </a:r>
          </a:p>
        </p:txBody>
      </p:sp>
      <p:sp>
        <p:nvSpPr>
          <p:cNvPr id="18" name="Text Placeholder 17">
            <a:extLst>
              <a:ext uri="{FF2B5EF4-FFF2-40B4-BE49-F238E27FC236}">
                <a16:creationId xmlns:a16="http://schemas.microsoft.com/office/drawing/2014/main" id="{D94EC4BF-D3E4-4B0F-9FCC-7AC066D0F24C}"/>
              </a:ext>
            </a:extLst>
          </p:cNvPr>
          <p:cNvSpPr>
            <a:spLocks noGrp="1"/>
          </p:cNvSpPr>
          <p:nvPr>
            <p:ph type="body" sz="quarter" idx="13"/>
          </p:nvPr>
        </p:nvSpPr>
        <p:spPr>
          <a:xfrm>
            <a:off x="2457450" y="944984"/>
            <a:ext cx="5200650" cy="951769"/>
          </a:xfrm>
        </p:spPr>
        <p:txBody>
          <a:bodyPr>
            <a:normAutofit lnSpcReduction="10000"/>
          </a:bodyPr>
          <a:lstStyle/>
          <a:p>
            <a:r>
              <a:rPr lang="en-US" b="1" dirty="0"/>
              <a:t>Functions</a:t>
            </a:r>
            <a:r>
              <a:rPr lang="en-US" dirty="0"/>
              <a:t>: Built-in, pre-existing formulas users can insert into Excel worksheets.</a:t>
            </a:r>
          </a:p>
          <a:p>
            <a:r>
              <a:rPr lang="en-US" b="1" dirty="0"/>
              <a:t>Arguments</a:t>
            </a:r>
            <a:r>
              <a:rPr lang="en-US" dirty="0"/>
              <a:t>: Elements of Excel functions that define the values and references the function will use to perform a particular calculation.</a:t>
            </a:r>
          </a:p>
        </p:txBody>
      </p:sp>
    </p:spTree>
    <p:extLst>
      <p:ext uri="{BB962C8B-B14F-4D97-AF65-F5344CB8AC3E}">
        <p14:creationId xmlns:p14="http://schemas.microsoft.com/office/powerpoint/2010/main" val="2243808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79144" y="2146750"/>
            <a:ext cx="3785714" cy="1303460"/>
            <a:chOff x="2048190" y="2862333"/>
            <a:chExt cx="5047619" cy="173794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90" y="2862333"/>
              <a:ext cx="5047619" cy="1133333"/>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2" name="Group 1"/>
            <p:cNvGrpSpPr/>
            <p:nvPr/>
          </p:nvGrpSpPr>
          <p:grpSpPr>
            <a:xfrm>
              <a:off x="3769127" y="3762081"/>
              <a:ext cx="3200400" cy="838198"/>
              <a:chOff x="3733802" y="3886202"/>
              <a:chExt cx="3200400" cy="838198"/>
            </a:xfrm>
          </p:grpSpPr>
          <p:sp>
            <p:nvSpPr>
              <p:cNvPr id="4" name="AutoShape 303"/>
              <p:cNvSpPr>
                <a:spLocks/>
              </p:cNvSpPr>
              <p:nvPr/>
            </p:nvSpPr>
            <p:spPr bwMode="auto">
              <a:xfrm rot="16200000" flipH="1">
                <a:off x="5257803" y="2362201"/>
                <a:ext cx="152398" cy="32004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5" name="Line 167"/>
              <p:cNvSpPr>
                <a:spLocks noChangeShapeType="1"/>
              </p:cNvSpPr>
              <p:nvPr/>
            </p:nvSpPr>
            <p:spPr bwMode="auto">
              <a:xfrm rot="5400000" flipV="1">
                <a:off x="5030631" y="4373564"/>
                <a:ext cx="609598"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6" name="Rounded Rectangle 5"/>
              <p:cNvSpPr/>
              <p:nvPr/>
            </p:nvSpPr>
            <p:spPr>
              <a:xfrm>
                <a:off x="4516776" y="4449763"/>
                <a:ext cx="1645920"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Function categories</a:t>
                </a:r>
              </a:p>
            </p:txBody>
          </p:sp>
        </p:grpSp>
      </p:grpSp>
      <p:sp>
        <p:nvSpPr>
          <p:cNvPr id="9" name="Title 8"/>
          <p:cNvSpPr>
            <a:spLocks noGrp="1"/>
          </p:cNvSpPr>
          <p:nvPr>
            <p:ph type="title"/>
          </p:nvPr>
        </p:nvSpPr>
        <p:spPr/>
        <p:txBody>
          <a:bodyPr/>
          <a:lstStyle/>
          <a:p>
            <a:r>
              <a:rPr lang="en-US" b="1" dirty="0">
                <a:effectLst>
                  <a:outerShdw blurRad="38100" dist="38100" dir="2700000" algn="tl">
                    <a:srgbClr val="000000">
                      <a:alpha val="43137"/>
                    </a:srgbClr>
                  </a:outerShdw>
                </a:effectLst>
              </a:rPr>
              <a:t>The Function Library Group</a:t>
            </a:r>
          </a:p>
        </p:txBody>
      </p:sp>
      <p:sp>
        <p:nvSpPr>
          <p:cNvPr id="8" name="Slide Number Placeholder 7">
            <a:extLst>
              <a:ext uri="{FF2B5EF4-FFF2-40B4-BE49-F238E27FC236}">
                <a16:creationId xmlns:a16="http://schemas.microsoft.com/office/drawing/2014/main" id="{5A69956B-9BAD-4871-A617-C7FA0E6BA319}"/>
              </a:ext>
            </a:extLst>
          </p:cNvPr>
          <p:cNvSpPr>
            <a:spLocks noGrp="1"/>
          </p:cNvSpPr>
          <p:nvPr>
            <p:ph type="sldNum" sz="quarter" idx="12"/>
          </p:nvPr>
        </p:nvSpPr>
        <p:spPr/>
        <p:txBody>
          <a:bodyPr/>
          <a:lstStyle/>
          <a:p>
            <a:fld id="{A8160BDD-7155-D744-B749-9730458604AD}" type="slidenum">
              <a:rPr lang="en-US" smtClean="0"/>
              <a:t>53</a:t>
            </a:fld>
            <a:endParaRPr lang="en-US" dirty="0"/>
          </a:p>
        </p:txBody>
      </p:sp>
    </p:spTree>
    <p:extLst>
      <p:ext uri="{BB962C8B-B14F-4D97-AF65-F5344CB8AC3E}">
        <p14:creationId xmlns:p14="http://schemas.microsoft.com/office/powerpoint/2010/main" val="935064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effectLst>
                  <a:outerShdw blurRad="38100" dist="38100" dir="2700000" algn="tl">
                    <a:srgbClr val="000000">
                      <a:alpha val="43137"/>
                    </a:srgbClr>
                  </a:outerShdw>
                </a:effectLst>
              </a:rPr>
              <a:t>The Insert Function Dialog Box</a:t>
            </a:r>
          </a:p>
        </p:txBody>
      </p:sp>
      <p:sp>
        <p:nvSpPr>
          <p:cNvPr id="10" name="Slide Number Placeholder 9">
            <a:extLst>
              <a:ext uri="{FF2B5EF4-FFF2-40B4-BE49-F238E27FC236}">
                <a16:creationId xmlns:a16="http://schemas.microsoft.com/office/drawing/2014/main" id="{8F6C165A-7998-41E2-BD47-526F83447A41}"/>
              </a:ext>
            </a:extLst>
          </p:cNvPr>
          <p:cNvSpPr>
            <a:spLocks noGrp="1"/>
          </p:cNvSpPr>
          <p:nvPr>
            <p:ph type="sldNum" sz="quarter" idx="12"/>
          </p:nvPr>
        </p:nvSpPr>
        <p:spPr/>
        <p:txBody>
          <a:bodyPr/>
          <a:lstStyle/>
          <a:p>
            <a:fld id="{A8160BDD-7155-D744-B749-9730458604AD}" type="slidenum">
              <a:rPr lang="en-US" smtClean="0"/>
              <a:t>54</a:t>
            </a:fld>
            <a:endParaRPr lang="en-US" dirty="0"/>
          </a:p>
        </p:txBody>
      </p:sp>
      <p:grpSp>
        <p:nvGrpSpPr>
          <p:cNvPr id="15" name="Group 14">
            <a:extLst>
              <a:ext uri="{FF2B5EF4-FFF2-40B4-BE49-F238E27FC236}">
                <a16:creationId xmlns:a16="http://schemas.microsoft.com/office/drawing/2014/main" id="{92B1961F-E755-4686-ACB4-FF39A5934E84}"/>
              </a:ext>
            </a:extLst>
          </p:cNvPr>
          <p:cNvGrpSpPr/>
          <p:nvPr/>
        </p:nvGrpSpPr>
        <p:grpSpPr>
          <a:xfrm>
            <a:off x="3075571" y="1654945"/>
            <a:ext cx="2992857" cy="2960489"/>
            <a:chOff x="2576762" y="1447800"/>
            <a:chExt cx="3990476" cy="394731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762" y="1447800"/>
              <a:ext cx="3990476" cy="3514286"/>
            </a:xfrm>
            <a:prstGeom prst="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pic>
        <p:sp>
          <p:nvSpPr>
            <p:cNvPr id="11" name="Line 314">
              <a:extLst>
                <a:ext uri="{FF2B5EF4-FFF2-40B4-BE49-F238E27FC236}">
                  <a16:creationId xmlns:a16="http://schemas.microsoft.com/office/drawing/2014/main" id="{9A4A8F0E-0866-4E87-8A8E-AAC0D116F712}"/>
                </a:ext>
              </a:extLst>
            </p:cNvPr>
            <p:cNvSpPr>
              <a:spLocks noChangeShapeType="1"/>
            </p:cNvSpPr>
            <p:nvPr/>
          </p:nvSpPr>
          <p:spPr bwMode="auto">
            <a:xfrm rot="16200000" flipV="1">
              <a:off x="3676092" y="4650084"/>
              <a:ext cx="1215429"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12" name="Rounded Rectangle 143">
              <a:extLst>
                <a:ext uri="{FF2B5EF4-FFF2-40B4-BE49-F238E27FC236}">
                  <a16:creationId xmlns:a16="http://schemas.microsoft.com/office/drawing/2014/main" id="{22018383-2EF7-48B4-BE06-1DB2B051F452}"/>
                </a:ext>
              </a:extLst>
            </p:cNvPr>
            <p:cNvSpPr/>
            <p:nvPr/>
          </p:nvSpPr>
          <p:spPr>
            <a:xfrm>
              <a:off x="3421793" y="5120480"/>
              <a:ext cx="172402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defTabSz="685800">
                <a:defRPr/>
              </a:pPr>
              <a:r>
                <a:rPr lang="en-US" sz="975" b="1" kern="0" dirty="0">
                  <a:solidFill>
                    <a:srgbClr val="FFFFFF"/>
                  </a:solidFill>
                  <a:latin typeface="Calibri"/>
                  <a:cs typeface="Calibri"/>
                </a:rPr>
                <a:t>Function description</a:t>
              </a:r>
            </a:p>
          </p:txBody>
        </p:sp>
      </p:grpSp>
    </p:spTree>
    <p:extLst>
      <p:ext uri="{BB962C8B-B14F-4D97-AF65-F5344CB8AC3E}">
        <p14:creationId xmlns:p14="http://schemas.microsoft.com/office/powerpoint/2010/main" val="3377440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14774" y="1744262"/>
            <a:ext cx="5314451" cy="2871172"/>
            <a:chOff x="723856" y="1785288"/>
            <a:chExt cx="7085934" cy="3828229"/>
          </a:xfrm>
        </p:grpSpPr>
        <p:pic>
          <p:nvPicPr>
            <p:cNvPr id="2" name="Picture 1"/>
            <p:cNvPicPr>
              <a:picLocks noChangeAspect="1"/>
            </p:cNvPicPr>
            <p:nvPr/>
          </p:nvPicPr>
          <p:blipFill>
            <a:blip r:embed="rId2"/>
            <a:stretch>
              <a:fillRect/>
            </a:stretch>
          </p:blipFill>
          <p:spPr>
            <a:xfrm>
              <a:off x="2133600" y="1992202"/>
              <a:ext cx="5676190" cy="3197044"/>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6" name="Line 296"/>
            <p:cNvSpPr>
              <a:spLocks noChangeShapeType="1"/>
            </p:cNvSpPr>
            <p:nvPr/>
          </p:nvSpPr>
          <p:spPr bwMode="auto">
            <a:xfrm rot="16200000" flipV="1">
              <a:off x="5470932" y="5272203"/>
              <a:ext cx="0" cy="407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7" name="Line 297"/>
            <p:cNvSpPr>
              <a:spLocks noChangeShapeType="1"/>
            </p:cNvSpPr>
            <p:nvPr/>
          </p:nvSpPr>
          <p:spPr bwMode="auto">
            <a:xfrm rot="10800000" flipH="1" flipV="1">
              <a:off x="5266889" y="4413866"/>
              <a:ext cx="2" cy="106233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5578410" y="5338879"/>
              <a:ext cx="1737360"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Argument description</a:t>
              </a:r>
            </a:p>
          </p:txBody>
        </p:sp>
        <p:sp>
          <p:nvSpPr>
            <p:cNvPr id="9" name="AutoShape 303"/>
            <p:cNvSpPr>
              <a:spLocks/>
            </p:cNvSpPr>
            <p:nvPr/>
          </p:nvSpPr>
          <p:spPr bwMode="auto">
            <a:xfrm flipH="1">
              <a:off x="2752599" y="2779327"/>
              <a:ext cx="174625" cy="8382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0" name="Line 144"/>
            <p:cNvSpPr>
              <a:spLocks noChangeShapeType="1"/>
            </p:cNvSpPr>
            <p:nvPr/>
          </p:nvSpPr>
          <p:spPr bwMode="auto">
            <a:xfrm>
              <a:off x="2133503" y="2633072"/>
              <a:ext cx="66516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11" name="Rounded Rectangle 10"/>
            <p:cNvSpPr/>
            <p:nvPr/>
          </p:nvSpPr>
          <p:spPr>
            <a:xfrm>
              <a:off x="723856" y="2495318"/>
              <a:ext cx="1689056"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Required argument</a:t>
              </a:r>
            </a:p>
          </p:txBody>
        </p:sp>
        <p:sp>
          <p:nvSpPr>
            <p:cNvPr id="13" name="Rounded Rectangle 12"/>
            <p:cNvSpPr/>
            <p:nvPr/>
          </p:nvSpPr>
          <p:spPr>
            <a:xfrm>
              <a:off x="1106631" y="3064447"/>
              <a:ext cx="1645920"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Optional arguments</a:t>
              </a:r>
            </a:p>
          </p:txBody>
        </p:sp>
        <p:sp>
          <p:nvSpPr>
            <p:cNvPr id="16" name="Line 288"/>
            <p:cNvSpPr>
              <a:spLocks noChangeShapeType="1"/>
            </p:cNvSpPr>
            <p:nvPr/>
          </p:nvSpPr>
          <p:spPr bwMode="auto">
            <a:xfrm flipH="1" flipV="1">
              <a:off x="5217165" y="1803666"/>
              <a:ext cx="0" cy="70008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7" name="Rounded Rectangle 16"/>
            <p:cNvSpPr/>
            <p:nvPr/>
          </p:nvSpPr>
          <p:spPr>
            <a:xfrm>
              <a:off x="4326345" y="1785288"/>
              <a:ext cx="1881188"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Collapse Dialog buttons</a:t>
              </a:r>
            </a:p>
          </p:txBody>
        </p:sp>
        <p:sp>
          <p:nvSpPr>
            <p:cNvPr id="18" name="Line 167"/>
            <p:cNvSpPr>
              <a:spLocks noChangeShapeType="1"/>
            </p:cNvSpPr>
            <p:nvPr/>
          </p:nvSpPr>
          <p:spPr bwMode="auto">
            <a:xfrm rot="5400000" flipV="1">
              <a:off x="3023979" y="5158646"/>
              <a:ext cx="579543"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9" name="Rounded Rectangle 18"/>
            <p:cNvSpPr/>
            <p:nvPr/>
          </p:nvSpPr>
          <p:spPr>
            <a:xfrm>
              <a:off x="2828800" y="5338880"/>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Formula result</a:t>
              </a:r>
            </a:p>
          </p:txBody>
        </p:sp>
        <p:grpSp>
          <p:nvGrpSpPr>
            <p:cNvPr id="22" name="Group 286"/>
            <p:cNvGrpSpPr>
              <a:grpSpLocks/>
            </p:cNvGrpSpPr>
            <p:nvPr/>
          </p:nvGrpSpPr>
          <p:grpSpPr bwMode="auto">
            <a:xfrm rot="5400000" flipH="1">
              <a:off x="2446891" y="3587943"/>
              <a:ext cx="351407" cy="1130459"/>
              <a:chOff x="3406" y="2593"/>
              <a:chExt cx="257" cy="257"/>
            </a:xfrm>
          </p:grpSpPr>
          <p:sp>
            <p:nvSpPr>
              <p:cNvPr id="23" name="Line 287"/>
              <p:cNvSpPr>
                <a:spLocks noChangeShapeType="1"/>
              </p:cNvSpPr>
              <p:nvPr/>
            </p:nvSpPr>
            <p:spPr bwMode="auto">
              <a:xfrm flipV="1">
                <a:off x="3412" y="2593"/>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24" name="Line 288"/>
              <p:cNvSpPr>
                <a:spLocks noChangeShapeType="1"/>
              </p:cNvSpPr>
              <p:nvPr/>
            </p:nvSpPr>
            <p:spPr bwMode="auto">
              <a:xfrm rot="16200000" flipV="1">
                <a:off x="3535" y="2464"/>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21" name="Rounded Rectangle 20"/>
            <p:cNvSpPr/>
            <p:nvPr/>
          </p:nvSpPr>
          <p:spPr>
            <a:xfrm>
              <a:off x="1210640" y="4163122"/>
              <a:ext cx="1689055"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Function description</a:t>
              </a:r>
            </a:p>
          </p:txBody>
        </p:sp>
      </p:grpSp>
      <p:sp>
        <p:nvSpPr>
          <p:cNvPr id="4" name="Title 3"/>
          <p:cNvSpPr>
            <a:spLocks noGrp="1"/>
          </p:cNvSpPr>
          <p:nvPr>
            <p:ph type="title"/>
          </p:nvPr>
        </p:nvSpPr>
        <p:spPr/>
        <p:txBody>
          <a:bodyPr>
            <a:noAutofit/>
          </a:bodyPr>
          <a:lstStyle/>
          <a:p>
            <a:r>
              <a:rPr lang="en-US" sz="4400" b="1" dirty="0">
                <a:effectLst>
                  <a:outerShdw blurRad="38100" dist="38100" dir="2700000" algn="tl">
                    <a:srgbClr val="000000">
                      <a:alpha val="43137"/>
                    </a:srgbClr>
                  </a:outerShdw>
                </a:effectLst>
              </a:rPr>
              <a:t>The Function Arguments Dialog Box</a:t>
            </a:r>
          </a:p>
        </p:txBody>
      </p:sp>
      <p:sp>
        <p:nvSpPr>
          <p:cNvPr id="5" name="Slide Number Placeholder 4">
            <a:extLst>
              <a:ext uri="{FF2B5EF4-FFF2-40B4-BE49-F238E27FC236}">
                <a16:creationId xmlns:a16="http://schemas.microsoft.com/office/drawing/2014/main" id="{64B80AE0-852C-49F4-BECC-E85C60E1190B}"/>
              </a:ext>
            </a:extLst>
          </p:cNvPr>
          <p:cNvSpPr>
            <a:spLocks noGrp="1"/>
          </p:cNvSpPr>
          <p:nvPr>
            <p:ph type="sldNum" sz="quarter" idx="12"/>
          </p:nvPr>
        </p:nvSpPr>
        <p:spPr/>
        <p:txBody>
          <a:bodyPr/>
          <a:lstStyle/>
          <a:p>
            <a:fld id="{A8160BDD-7155-D744-B749-9730458604AD}" type="slidenum">
              <a:rPr lang="en-US" smtClean="0"/>
              <a:t>55</a:t>
            </a:fld>
            <a:endParaRPr lang="en-US" dirty="0"/>
          </a:p>
        </p:txBody>
      </p:sp>
    </p:spTree>
    <p:extLst>
      <p:ext uri="{BB962C8B-B14F-4D97-AF65-F5344CB8AC3E}">
        <p14:creationId xmlns:p14="http://schemas.microsoft.com/office/powerpoint/2010/main" val="3115441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742950"/>
            <a:ext cx="8305800" cy="857250"/>
          </a:xfrm>
        </p:spPr>
        <p:txBody>
          <a:bodyPr>
            <a:noAutofit/>
          </a:bodyPr>
          <a:lstStyle/>
          <a:p>
            <a:r>
              <a:rPr lang="en-US" sz="3600" b="1" dirty="0">
                <a:effectLst>
                  <a:outerShdw blurRad="38100" dist="38100" dir="2700000" algn="tl">
                    <a:srgbClr val="000000">
                      <a:alpha val="43137"/>
                    </a:srgbClr>
                  </a:outerShdw>
                </a:effectLst>
              </a:rPr>
              <a:t>Graphical Cell and Range Reference Entry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287" y="2057400"/>
            <a:ext cx="3321428" cy="1342857"/>
          </a:xfrm>
          <a:prstGeom prst="rect">
            <a:avLst/>
          </a:prstGeom>
        </p:spPr>
      </p:pic>
      <p:sp>
        <p:nvSpPr>
          <p:cNvPr id="3" name="Slide Number Placeholder 2">
            <a:extLst>
              <a:ext uri="{FF2B5EF4-FFF2-40B4-BE49-F238E27FC236}">
                <a16:creationId xmlns:a16="http://schemas.microsoft.com/office/drawing/2014/main" id="{2D2ABFC6-5518-404B-A385-EFA909E1DBE0}"/>
              </a:ext>
            </a:extLst>
          </p:cNvPr>
          <p:cNvSpPr>
            <a:spLocks noGrp="1"/>
          </p:cNvSpPr>
          <p:nvPr>
            <p:ph type="sldNum" sz="quarter" idx="12"/>
          </p:nvPr>
        </p:nvSpPr>
        <p:spPr/>
        <p:txBody>
          <a:bodyPr/>
          <a:lstStyle/>
          <a:p>
            <a:fld id="{A8160BDD-7155-D744-B749-9730458604AD}" type="slidenum">
              <a:rPr lang="en-US" smtClean="0"/>
              <a:t>56</a:t>
            </a:fld>
            <a:endParaRPr lang="en-US" dirty="0"/>
          </a:p>
        </p:txBody>
      </p:sp>
    </p:spTree>
    <p:extLst>
      <p:ext uri="{BB962C8B-B14F-4D97-AF65-F5344CB8AC3E}">
        <p14:creationId xmlns:p14="http://schemas.microsoft.com/office/powerpoint/2010/main" val="3407348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The AutoSum Feature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572" y="2286000"/>
            <a:ext cx="4292857" cy="1007143"/>
          </a:xfrm>
          <a:prstGeom prst="rect">
            <a:avLst/>
          </a:prstGeom>
        </p:spPr>
      </p:pic>
      <p:sp>
        <p:nvSpPr>
          <p:cNvPr id="3" name="Slide Number Placeholder 2">
            <a:extLst>
              <a:ext uri="{FF2B5EF4-FFF2-40B4-BE49-F238E27FC236}">
                <a16:creationId xmlns:a16="http://schemas.microsoft.com/office/drawing/2014/main" id="{5F6036FC-F8E9-4DF7-91A5-22C3EF7E0DDF}"/>
              </a:ext>
            </a:extLst>
          </p:cNvPr>
          <p:cNvSpPr>
            <a:spLocks noGrp="1"/>
          </p:cNvSpPr>
          <p:nvPr>
            <p:ph type="sldNum" sz="quarter" idx="12"/>
          </p:nvPr>
        </p:nvSpPr>
        <p:spPr/>
        <p:txBody>
          <a:bodyPr/>
          <a:lstStyle/>
          <a:p>
            <a:fld id="{A8160BDD-7155-D744-B749-9730458604AD}" type="slidenum">
              <a:rPr lang="en-US" smtClean="0"/>
              <a:t>57</a:t>
            </a:fld>
            <a:endParaRPr lang="en-US" dirty="0"/>
          </a:p>
        </p:txBody>
      </p:sp>
    </p:spTree>
    <p:extLst>
      <p:ext uri="{BB962C8B-B14F-4D97-AF65-F5344CB8AC3E}">
        <p14:creationId xmlns:p14="http://schemas.microsoft.com/office/powerpoint/2010/main" val="2725196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Other Commonly Used Functions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287" y="2000250"/>
            <a:ext cx="1071428" cy="1564286"/>
          </a:xfrm>
          <a:prstGeom prst="rect">
            <a:avLst/>
          </a:prstGeom>
        </p:spPr>
      </p:pic>
      <p:sp>
        <p:nvSpPr>
          <p:cNvPr id="3" name="Slide Number Placeholder 2">
            <a:extLst>
              <a:ext uri="{FF2B5EF4-FFF2-40B4-BE49-F238E27FC236}">
                <a16:creationId xmlns:a16="http://schemas.microsoft.com/office/drawing/2014/main" id="{3DAE75A7-4AD7-43B4-946D-DD430EC17458}"/>
              </a:ext>
            </a:extLst>
          </p:cNvPr>
          <p:cNvSpPr>
            <a:spLocks noGrp="1"/>
          </p:cNvSpPr>
          <p:nvPr>
            <p:ph type="sldNum" sz="quarter" idx="12"/>
          </p:nvPr>
        </p:nvSpPr>
        <p:spPr/>
        <p:txBody>
          <a:bodyPr/>
          <a:lstStyle/>
          <a:p>
            <a:fld id="{A8160BDD-7155-D744-B749-9730458604AD}" type="slidenum">
              <a:rPr lang="en-US" smtClean="0"/>
              <a:t>58</a:t>
            </a:fld>
            <a:endParaRPr lang="en-US" dirty="0"/>
          </a:p>
        </p:txBody>
      </p:sp>
    </p:spTree>
    <p:extLst>
      <p:ext uri="{BB962C8B-B14F-4D97-AF65-F5344CB8AC3E}">
        <p14:creationId xmlns:p14="http://schemas.microsoft.com/office/powerpoint/2010/main" val="1103950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857" y="2370910"/>
            <a:ext cx="3664286" cy="507143"/>
          </a:xfrm>
          <a:prstGeom prst="rect">
            <a:avLst/>
          </a:prstGeom>
        </p:spPr>
      </p:pic>
      <p:sp>
        <p:nvSpPr>
          <p:cNvPr id="4" name="Line 287"/>
          <p:cNvSpPr>
            <a:spLocks noChangeShapeType="1"/>
          </p:cNvSpPr>
          <p:nvPr/>
        </p:nvSpPr>
        <p:spPr bwMode="auto">
          <a:xfrm rot="16200000" flipH="1" flipV="1">
            <a:off x="3004256" y="1876721"/>
            <a:ext cx="0" cy="2489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5" name="Line 288"/>
          <p:cNvSpPr>
            <a:spLocks noChangeShapeType="1"/>
          </p:cNvSpPr>
          <p:nvPr/>
        </p:nvSpPr>
        <p:spPr bwMode="auto">
          <a:xfrm flipH="1" flipV="1">
            <a:off x="2879296" y="1997106"/>
            <a:ext cx="0" cy="52506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6" name="Rounded Rectangle 5"/>
          <p:cNvSpPr/>
          <p:nvPr/>
        </p:nvSpPr>
        <p:spPr>
          <a:xfrm>
            <a:off x="3050749" y="1885950"/>
            <a:ext cx="971550" cy="205979"/>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000000"/>
                </a:solidFill>
                <a:latin typeface="Calibri"/>
                <a:cs typeface="Calibri"/>
              </a:rPr>
              <a:t>Equal sign</a:t>
            </a:r>
          </a:p>
        </p:txBody>
      </p:sp>
      <p:sp>
        <p:nvSpPr>
          <p:cNvPr id="8" name="Line 167"/>
          <p:cNvSpPr>
            <a:spLocks noChangeShapeType="1"/>
          </p:cNvSpPr>
          <p:nvPr/>
        </p:nvSpPr>
        <p:spPr bwMode="auto">
          <a:xfrm rot="5400000" flipV="1">
            <a:off x="3219448" y="3116810"/>
            <a:ext cx="434657"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9" name="Rounded Rectangle 8"/>
          <p:cNvSpPr/>
          <p:nvPr/>
        </p:nvSpPr>
        <p:spPr>
          <a:xfrm>
            <a:off x="3047800" y="3251985"/>
            <a:ext cx="1107281" cy="205978"/>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000000"/>
                </a:solidFill>
                <a:latin typeface="Calibri"/>
                <a:cs typeface="Calibri"/>
              </a:rPr>
              <a:t>Function name</a:t>
            </a:r>
          </a:p>
        </p:txBody>
      </p:sp>
      <p:sp>
        <p:nvSpPr>
          <p:cNvPr id="11" name="Line 167"/>
          <p:cNvSpPr>
            <a:spLocks noChangeShapeType="1"/>
          </p:cNvSpPr>
          <p:nvPr/>
        </p:nvSpPr>
        <p:spPr bwMode="auto">
          <a:xfrm rot="5400000" flipV="1">
            <a:off x="5010245" y="3205140"/>
            <a:ext cx="160764"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0" name="Rounded Rectangle 9"/>
          <p:cNvSpPr/>
          <p:nvPr/>
        </p:nvSpPr>
        <p:spPr>
          <a:xfrm>
            <a:off x="4536988" y="3259934"/>
            <a:ext cx="1107281" cy="205978"/>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000000"/>
                </a:solidFill>
                <a:latin typeface="Calibri"/>
                <a:cs typeface="Calibri"/>
              </a:rPr>
              <a:t>Arguments</a:t>
            </a:r>
          </a:p>
        </p:txBody>
      </p:sp>
      <p:sp>
        <p:nvSpPr>
          <p:cNvPr id="14" name="AutoShape 303"/>
          <p:cNvSpPr>
            <a:spLocks/>
          </p:cNvSpPr>
          <p:nvPr/>
        </p:nvSpPr>
        <p:spPr bwMode="auto">
          <a:xfrm rot="16200000" flipH="1">
            <a:off x="4996439" y="1833893"/>
            <a:ext cx="176252" cy="22860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6" name="Title 15"/>
          <p:cNvSpPr>
            <a:spLocks noGrp="1"/>
          </p:cNvSpPr>
          <p:nvPr>
            <p:ph type="title"/>
          </p:nvPr>
        </p:nvSpPr>
        <p:spPr/>
        <p:txBody>
          <a:bodyPr/>
          <a:lstStyle/>
          <a:p>
            <a:r>
              <a:rPr lang="en-US" b="1" dirty="0">
                <a:effectLst>
                  <a:outerShdw blurRad="38100" dist="38100" dir="2700000" algn="tl">
                    <a:srgbClr val="000000">
                      <a:alpha val="43137"/>
                    </a:srgbClr>
                  </a:outerShdw>
                </a:effectLst>
              </a:rPr>
              <a:t>Basic Function Syntax</a:t>
            </a:r>
          </a:p>
        </p:txBody>
      </p:sp>
      <p:sp>
        <p:nvSpPr>
          <p:cNvPr id="3" name="Slide Number Placeholder 2">
            <a:extLst>
              <a:ext uri="{FF2B5EF4-FFF2-40B4-BE49-F238E27FC236}">
                <a16:creationId xmlns:a16="http://schemas.microsoft.com/office/drawing/2014/main" id="{487E5ED4-3F0D-4006-9873-739C9768B6BA}"/>
              </a:ext>
            </a:extLst>
          </p:cNvPr>
          <p:cNvSpPr>
            <a:spLocks noGrp="1"/>
          </p:cNvSpPr>
          <p:nvPr>
            <p:ph type="sldNum" sz="quarter" idx="12"/>
          </p:nvPr>
        </p:nvSpPr>
        <p:spPr/>
        <p:txBody>
          <a:bodyPr/>
          <a:lstStyle/>
          <a:p>
            <a:fld id="{A8160BDD-7155-D744-B749-9730458604AD}" type="slidenum">
              <a:rPr lang="en-US" smtClean="0"/>
              <a:t>59</a:t>
            </a:fld>
            <a:endParaRPr lang="en-US" dirty="0"/>
          </a:p>
        </p:txBody>
      </p:sp>
    </p:spTree>
    <p:extLst>
      <p:ext uri="{BB962C8B-B14F-4D97-AF65-F5344CB8AC3E}">
        <p14:creationId xmlns:p14="http://schemas.microsoft.com/office/powerpoint/2010/main" val="348668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50682-935D-4958-97C2-E94EB27BF981}"/>
              </a:ext>
            </a:extLst>
          </p:cNvPr>
          <p:cNvSpPr>
            <a:spLocks noGrp="1"/>
          </p:cNvSpPr>
          <p:nvPr>
            <p:ph type="sldNum" sz="quarter" idx="12"/>
          </p:nvPr>
        </p:nvSpPr>
        <p:spPr/>
        <p:txBody>
          <a:bodyPr/>
          <a:lstStyle/>
          <a:p>
            <a:fld id="{A8160BDD-7155-D744-B749-9730458604AD}" type="slidenum">
              <a:rPr lang="en-US" smtClean="0"/>
              <a:t>6</a:t>
            </a:fld>
            <a:endParaRPr lang="en-US" dirty="0"/>
          </a:p>
        </p:txBody>
      </p:sp>
      <p:sp>
        <p:nvSpPr>
          <p:cNvPr id="10" name="Title 9"/>
          <p:cNvSpPr>
            <a:spLocks noGrp="1"/>
          </p:cNvSpPr>
          <p:nvPr>
            <p:ph type="title"/>
          </p:nvPr>
        </p:nvSpPr>
        <p:spPr>
          <a:xfrm>
            <a:off x="338978" y="260032"/>
            <a:ext cx="7883768" cy="633458"/>
          </a:xfrm>
        </p:spPr>
        <p:txBody>
          <a:bodyPr/>
          <a:lstStyle/>
          <a:p>
            <a:r>
              <a:rPr lang="en-US" dirty="0"/>
              <a:t>Cells and Ranges</a:t>
            </a:r>
          </a:p>
        </p:txBody>
      </p:sp>
      <p:sp>
        <p:nvSpPr>
          <p:cNvPr id="3" name="Text Placeholder 2">
            <a:extLst>
              <a:ext uri="{FF2B5EF4-FFF2-40B4-BE49-F238E27FC236}">
                <a16:creationId xmlns:a16="http://schemas.microsoft.com/office/drawing/2014/main" id="{8EFB448A-E615-4C0C-8C04-E68C222EBC94}"/>
              </a:ext>
            </a:extLst>
          </p:cNvPr>
          <p:cNvSpPr>
            <a:spLocks noGrp="1"/>
          </p:cNvSpPr>
          <p:nvPr>
            <p:ph type="body" sz="quarter" idx="13"/>
          </p:nvPr>
        </p:nvSpPr>
        <p:spPr>
          <a:xfrm>
            <a:off x="2457450" y="944984"/>
            <a:ext cx="5200650" cy="739307"/>
          </a:xfrm>
        </p:spPr>
        <p:txBody>
          <a:bodyPr>
            <a:normAutofit fontScale="92500"/>
          </a:bodyPr>
          <a:lstStyle/>
          <a:p>
            <a:r>
              <a:rPr lang="en-US" b="1" dirty="0"/>
              <a:t>Cell</a:t>
            </a:r>
            <a:r>
              <a:rPr lang="en-US" dirty="0"/>
              <a:t>: a singular container that you can use to input and store data.</a:t>
            </a:r>
          </a:p>
          <a:p>
            <a:r>
              <a:rPr lang="en-US" b="1" dirty="0"/>
              <a:t>Range</a:t>
            </a:r>
            <a:r>
              <a:rPr lang="en-US" dirty="0"/>
              <a:t>: a contiguous group of cells that typically contains related data.</a:t>
            </a:r>
          </a:p>
        </p:txBody>
      </p:sp>
      <p:grpSp>
        <p:nvGrpSpPr>
          <p:cNvPr id="28" name="Group 27">
            <a:extLst>
              <a:ext uri="{FF2B5EF4-FFF2-40B4-BE49-F238E27FC236}">
                <a16:creationId xmlns:a16="http://schemas.microsoft.com/office/drawing/2014/main" id="{414BA2A5-8B20-4FC2-AF59-E269C2D353C1}"/>
              </a:ext>
            </a:extLst>
          </p:cNvPr>
          <p:cNvGrpSpPr/>
          <p:nvPr/>
        </p:nvGrpSpPr>
        <p:grpSpPr>
          <a:xfrm>
            <a:off x="1902239" y="1691501"/>
            <a:ext cx="5823816" cy="3142602"/>
            <a:chOff x="990600" y="1588676"/>
            <a:chExt cx="7765088" cy="4190136"/>
          </a:xfrm>
        </p:grpSpPr>
        <p:pic>
          <p:nvPicPr>
            <p:cNvPr id="27" name="Picture 26">
              <a:extLst>
                <a:ext uri="{FF2B5EF4-FFF2-40B4-BE49-F238E27FC236}">
                  <a16:creationId xmlns:a16="http://schemas.microsoft.com/office/drawing/2014/main" id="{F2C5EAFD-0AD8-44CE-A6D6-C28BA6E142DA}"/>
                </a:ext>
              </a:extLst>
            </p:cNvPr>
            <p:cNvPicPr>
              <a:picLocks noChangeAspect="1"/>
            </p:cNvPicPr>
            <p:nvPr/>
          </p:nvPicPr>
          <p:blipFill>
            <a:blip r:embed="rId2"/>
            <a:stretch>
              <a:fillRect/>
            </a:stretch>
          </p:blipFill>
          <p:spPr>
            <a:xfrm>
              <a:off x="990600" y="2078725"/>
              <a:ext cx="6012701" cy="1623201"/>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12" name="Line 167"/>
            <p:cNvSpPr>
              <a:spLocks noChangeShapeType="1"/>
            </p:cNvSpPr>
            <p:nvPr/>
          </p:nvSpPr>
          <p:spPr bwMode="auto">
            <a:xfrm rot="5400000" flipH="1" flipV="1">
              <a:off x="4190461" y="1804698"/>
              <a:ext cx="629076" cy="68580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3" name="Rounded Rectangle 12"/>
            <p:cNvSpPr/>
            <p:nvPr/>
          </p:nvSpPr>
          <p:spPr>
            <a:xfrm>
              <a:off x="4847900" y="1588676"/>
              <a:ext cx="1396504"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Cell</a:t>
              </a:r>
            </a:p>
          </p:txBody>
        </p:sp>
        <p:sp>
          <p:nvSpPr>
            <p:cNvPr id="14" name="Line 167"/>
            <p:cNvSpPr>
              <a:spLocks noChangeShapeType="1"/>
            </p:cNvSpPr>
            <p:nvPr/>
          </p:nvSpPr>
          <p:spPr bwMode="auto">
            <a:xfrm rot="5400000" flipH="1" flipV="1">
              <a:off x="7227828" y="4981454"/>
              <a:ext cx="2" cy="45413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5" name="Rounded Rectangle 14"/>
            <p:cNvSpPr/>
            <p:nvPr/>
          </p:nvSpPr>
          <p:spPr>
            <a:xfrm>
              <a:off x="7279313" y="5071202"/>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Range</a:t>
              </a:r>
            </a:p>
          </p:txBody>
        </p:sp>
        <p:pic>
          <p:nvPicPr>
            <p:cNvPr id="4" name="Picture 3">
              <a:extLst>
                <a:ext uri="{FF2B5EF4-FFF2-40B4-BE49-F238E27FC236}">
                  <a16:creationId xmlns:a16="http://schemas.microsoft.com/office/drawing/2014/main" id="{800670EE-C6D3-4308-855D-524AD983119A}"/>
                </a:ext>
              </a:extLst>
            </p:cNvPr>
            <p:cNvPicPr>
              <a:picLocks noChangeAspect="1"/>
            </p:cNvPicPr>
            <p:nvPr/>
          </p:nvPicPr>
          <p:blipFill>
            <a:blip r:embed="rId3"/>
            <a:stretch>
              <a:fillRect/>
            </a:stretch>
          </p:blipFill>
          <p:spPr>
            <a:xfrm>
              <a:off x="1003300" y="4155611"/>
              <a:ext cx="5997460" cy="1623201"/>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spTree>
    <p:extLst>
      <p:ext uri="{BB962C8B-B14F-4D97-AF65-F5344CB8AC3E}">
        <p14:creationId xmlns:p14="http://schemas.microsoft.com/office/powerpoint/2010/main" val="3810357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28855" y="1908870"/>
            <a:ext cx="4457228" cy="1727116"/>
            <a:chOff x="1200268" y="2545160"/>
            <a:chExt cx="5942970" cy="230282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895600"/>
              <a:ext cx="4095238" cy="1952381"/>
            </a:xfrm>
            <a:prstGeom prst="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pic>
        <p:grpSp>
          <p:nvGrpSpPr>
            <p:cNvPr id="14" name="Group 13"/>
            <p:cNvGrpSpPr/>
            <p:nvPr/>
          </p:nvGrpSpPr>
          <p:grpSpPr>
            <a:xfrm>
              <a:off x="1200268" y="2545160"/>
              <a:ext cx="4647570" cy="1686931"/>
              <a:chOff x="761384" y="2086371"/>
              <a:chExt cx="4647570" cy="1686931"/>
            </a:xfrm>
          </p:grpSpPr>
          <p:sp>
            <p:nvSpPr>
              <p:cNvPr id="4" name="Line 144"/>
              <p:cNvSpPr>
                <a:spLocks noChangeShapeType="1"/>
              </p:cNvSpPr>
              <p:nvPr/>
            </p:nvSpPr>
            <p:spPr bwMode="auto">
              <a:xfrm>
                <a:off x="2678111" y="2920180"/>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5" name="Rounded Rectangle 4"/>
              <p:cNvSpPr/>
              <p:nvPr/>
            </p:nvSpPr>
            <p:spPr>
              <a:xfrm>
                <a:off x="761384" y="2783020"/>
                <a:ext cx="1934192"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Function started in cell</a:t>
                </a:r>
              </a:p>
            </p:txBody>
          </p:sp>
          <p:sp>
            <p:nvSpPr>
              <p:cNvPr id="8" name="Line 144"/>
              <p:cNvSpPr>
                <a:spLocks noChangeShapeType="1"/>
              </p:cNvSpPr>
              <p:nvPr/>
            </p:nvSpPr>
            <p:spPr bwMode="auto">
              <a:xfrm>
                <a:off x="2678111" y="3636142"/>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9" name="Rounded Rectangle 8"/>
              <p:cNvSpPr/>
              <p:nvPr/>
            </p:nvSpPr>
            <p:spPr>
              <a:xfrm>
                <a:off x="761384" y="3498982"/>
                <a:ext cx="2086598" cy="27432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Available function options</a:t>
                </a:r>
              </a:p>
            </p:txBody>
          </p:sp>
          <p:grpSp>
            <p:nvGrpSpPr>
              <p:cNvPr id="13" name="Group 12"/>
              <p:cNvGrpSpPr/>
              <p:nvPr/>
            </p:nvGrpSpPr>
            <p:grpSpPr>
              <a:xfrm>
                <a:off x="4293396" y="2209800"/>
                <a:ext cx="1115558" cy="731520"/>
                <a:chOff x="4293992" y="2251903"/>
                <a:chExt cx="582157" cy="230877"/>
              </a:xfrm>
            </p:grpSpPr>
            <p:sp>
              <p:nvSpPr>
                <p:cNvPr id="10" name="Line 296"/>
                <p:cNvSpPr>
                  <a:spLocks noChangeShapeType="1"/>
                </p:cNvSpPr>
                <p:nvPr/>
              </p:nvSpPr>
              <p:spPr bwMode="auto">
                <a:xfrm rot="5400000" flipV="1">
                  <a:off x="4584505" y="1965773"/>
                  <a:ext cx="0" cy="5810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1" name="Line 297"/>
                <p:cNvSpPr>
                  <a:spLocks noChangeShapeType="1"/>
                </p:cNvSpPr>
                <p:nvPr/>
              </p:nvSpPr>
              <p:spPr bwMode="auto">
                <a:xfrm flipV="1">
                  <a:off x="4876149" y="2251903"/>
                  <a:ext cx="0" cy="23087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2" name="Rounded Rectangle 11"/>
              <p:cNvSpPr/>
              <p:nvPr/>
            </p:nvSpPr>
            <p:spPr>
              <a:xfrm>
                <a:off x="2132348" y="2086371"/>
                <a:ext cx="216104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Selected function’s tooltip</a:t>
                </a:r>
              </a:p>
            </p:txBody>
          </p:sp>
        </p:grpSp>
      </p:grpSp>
      <p:sp>
        <p:nvSpPr>
          <p:cNvPr id="6" name="Title 5"/>
          <p:cNvSpPr>
            <a:spLocks noGrp="1"/>
          </p:cNvSpPr>
          <p:nvPr>
            <p:ph type="title"/>
          </p:nvPr>
        </p:nvSpPr>
        <p:spPr/>
        <p:txBody>
          <a:bodyPr>
            <a:noAutofit/>
          </a:bodyPr>
          <a:lstStyle/>
          <a:p>
            <a:r>
              <a:rPr lang="en-US" sz="4400" b="1" dirty="0">
                <a:effectLst>
                  <a:outerShdw blurRad="38100" dist="38100" dir="2700000" algn="tl">
                    <a:srgbClr val="000000">
                      <a:alpha val="43137"/>
                    </a:srgbClr>
                  </a:outerShdw>
                </a:effectLst>
              </a:rPr>
              <a:t>The Formula AutoComplete Feature</a:t>
            </a:r>
          </a:p>
        </p:txBody>
      </p:sp>
      <p:sp>
        <p:nvSpPr>
          <p:cNvPr id="7" name="Slide Number Placeholder 6">
            <a:extLst>
              <a:ext uri="{FF2B5EF4-FFF2-40B4-BE49-F238E27FC236}">
                <a16:creationId xmlns:a16="http://schemas.microsoft.com/office/drawing/2014/main" id="{BFEED82D-15F9-41E2-B5A2-8371C11C39FA}"/>
              </a:ext>
            </a:extLst>
          </p:cNvPr>
          <p:cNvSpPr>
            <a:spLocks noGrp="1"/>
          </p:cNvSpPr>
          <p:nvPr>
            <p:ph type="sldNum" sz="quarter" idx="12"/>
          </p:nvPr>
        </p:nvSpPr>
        <p:spPr/>
        <p:txBody>
          <a:bodyPr/>
          <a:lstStyle/>
          <a:p>
            <a:fld id="{A8160BDD-7155-D744-B749-9730458604AD}" type="slidenum">
              <a:rPr lang="en-US" smtClean="0"/>
              <a:t>60</a:t>
            </a:fld>
            <a:endParaRPr lang="en-US" dirty="0"/>
          </a:p>
        </p:txBody>
      </p:sp>
    </p:spTree>
    <p:extLst>
      <p:ext uri="{BB962C8B-B14F-4D97-AF65-F5344CB8AC3E}">
        <p14:creationId xmlns:p14="http://schemas.microsoft.com/office/powerpoint/2010/main" val="1389584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00572" y="2286000"/>
            <a:ext cx="2342857" cy="987355"/>
            <a:chOff x="3048000" y="3048000"/>
            <a:chExt cx="3123809" cy="131647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048000"/>
              <a:ext cx="3123809" cy="1085714"/>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8" name="Group 7"/>
            <p:cNvGrpSpPr/>
            <p:nvPr/>
          </p:nvGrpSpPr>
          <p:grpSpPr>
            <a:xfrm>
              <a:off x="3133530" y="3861235"/>
              <a:ext cx="1731169" cy="503238"/>
              <a:chOff x="3145631" y="3733800"/>
              <a:chExt cx="1731169" cy="503238"/>
            </a:xfrm>
          </p:grpSpPr>
          <p:grpSp>
            <p:nvGrpSpPr>
              <p:cNvPr id="4" name="Group 286"/>
              <p:cNvGrpSpPr>
                <a:grpSpLocks/>
              </p:cNvGrpSpPr>
              <p:nvPr/>
            </p:nvGrpSpPr>
            <p:grpSpPr bwMode="auto">
              <a:xfrm rot="5400000" flipH="1">
                <a:off x="4468812" y="3733800"/>
                <a:ext cx="407988" cy="407988"/>
                <a:chOff x="3353" y="2605"/>
                <a:chExt cx="257" cy="257"/>
              </a:xfrm>
            </p:grpSpPr>
            <p:sp>
              <p:nvSpPr>
                <p:cNvPr id="5" name="Line 287"/>
                <p:cNvSpPr>
                  <a:spLocks noChangeShapeType="1"/>
                </p:cNvSpPr>
                <p:nvPr/>
              </p:nvSpPr>
              <p:spPr bwMode="auto">
                <a:xfrm flipV="1">
                  <a:off x="3359"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6" name="Line 288"/>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7" name="Rounded Rectangle 6"/>
              <p:cNvSpPr/>
              <p:nvPr/>
            </p:nvSpPr>
            <p:spPr>
              <a:xfrm>
                <a:off x="3145631" y="3962400"/>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Current argument</a:t>
                </a:r>
              </a:p>
            </p:txBody>
          </p:sp>
        </p:grpSp>
      </p:grpSp>
      <p:sp>
        <p:nvSpPr>
          <p:cNvPr id="9" name="Title 8"/>
          <p:cNvSpPr>
            <a:spLocks noGrp="1"/>
          </p:cNvSpPr>
          <p:nvPr>
            <p:ph type="title"/>
          </p:nvPr>
        </p:nvSpPr>
        <p:spPr/>
        <p:txBody>
          <a:bodyPr/>
          <a:lstStyle/>
          <a:p>
            <a:r>
              <a:rPr lang="en-US" b="1" dirty="0">
                <a:effectLst>
                  <a:outerShdw blurRad="38100" dist="38100" dir="2700000" algn="tl">
                    <a:srgbClr val="000000">
                      <a:alpha val="43137"/>
                    </a:srgbClr>
                  </a:outerShdw>
                </a:effectLst>
              </a:rPr>
              <a:t>The Arguments Tooltip</a:t>
            </a:r>
          </a:p>
        </p:txBody>
      </p:sp>
      <p:sp>
        <p:nvSpPr>
          <p:cNvPr id="10" name="Slide Number Placeholder 9">
            <a:extLst>
              <a:ext uri="{FF2B5EF4-FFF2-40B4-BE49-F238E27FC236}">
                <a16:creationId xmlns:a16="http://schemas.microsoft.com/office/drawing/2014/main" id="{9103485C-A0CF-4D39-BF8E-B462D01706D2}"/>
              </a:ext>
            </a:extLst>
          </p:cNvPr>
          <p:cNvSpPr>
            <a:spLocks noGrp="1"/>
          </p:cNvSpPr>
          <p:nvPr>
            <p:ph type="sldNum" sz="quarter" idx="12"/>
          </p:nvPr>
        </p:nvSpPr>
        <p:spPr/>
        <p:txBody>
          <a:bodyPr/>
          <a:lstStyle/>
          <a:p>
            <a:fld id="{A8160BDD-7155-D744-B749-9730458604AD}" type="slidenum">
              <a:rPr lang="en-US" smtClean="0"/>
              <a:t>61</a:t>
            </a:fld>
            <a:endParaRPr lang="en-US" dirty="0"/>
          </a:p>
        </p:txBody>
      </p:sp>
    </p:spTree>
    <p:extLst>
      <p:ext uri="{BB962C8B-B14F-4D97-AF65-F5344CB8AC3E}">
        <p14:creationId xmlns:p14="http://schemas.microsoft.com/office/powerpoint/2010/main" val="2189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A2ADB2-3059-48B7-90B0-1BC2A9C8B3DC}"/>
              </a:ext>
            </a:extLst>
          </p:cNvPr>
          <p:cNvSpPr>
            <a:spLocks noGrp="1"/>
          </p:cNvSpPr>
          <p:nvPr>
            <p:ph type="sldNum" sz="quarter" idx="12"/>
          </p:nvPr>
        </p:nvSpPr>
        <p:spPr/>
        <p:txBody>
          <a:bodyPr/>
          <a:lstStyle/>
          <a:p>
            <a:fld id="{A8160BDD-7155-D744-B749-9730458604AD}" type="slidenum">
              <a:rPr lang="en-US" smtClean="0"/>
              <a:pPr/>
              <a:t>62</a:t>
            </a:fld>
            <a:endParaRPr lang="en-US" dirty="0"/>
          </a:p>
        </p:txBody>
      </p:sp>
      <p:sp>
        <p:nvSpPr>
          <p:cNvPr id="4" name="Title 3">
            <a:extLst>
              <a:ext uri="{FF2B5EF4-FFF2-40B4-BE49-F238E27FC236}">
                <a16:creationId xmlns:a16="http://schemas.microsoft.com/office/drawing/2014/main" id="{BD7F790A-D298-4C8D-9914-A2A9BA03AEB1}"/>
              </a:ext>
            </a:extLst>
          </p:cNvPr>
          <p:cNvSpPr>
            <a:spLocks noGrp="1"/>
          </p:cNvSpPr>
          <p:nvPr>
            <p:ph type="title"/>
          </p:nvPr>
        </p:nvSpPr>
        <p:spPr>
          <a:xfrm>
            <a:off x="332325" y="512988"/>
            <a:ext cx="7883768" cy="633458"/>
          </a:xfrm>
        </p:spPr>
        <p:txBody>
          <a:bodyPr/>
          <a:lstStyle/>
          <a:p>
            <a:r>
              <a:rPr lang="en-US" sz="2800" dirty="0"/>
              <a:t>Formulas and the Cut, Copy, and Paste Commands</a:t>
            </a:r>
          </a:p>
        </p:txBody>
      </p:sp>
      <p:sp>
        <p:nvSpPr>
          <p:cNvPr id="3" name="Content Placeholder 2">
            <a:extLst>
              <a:ext uri="{FF2B5EF4-FFF2-40B4-BE49-F238E27FC236}">
                <a16:creationId xmlns:a16="http://schemas.microsoft.com/office/drawing/2014/main" id="{8FF7F6ED-8187-49FA-9269-D34FC1800222}"/>
              </a:ext>
            </a:extLst>
          </p:cNvPr>
          <p:cNvSpPr>
            <a:spLocks noGrp="1"/>
          </p:cNvSpPr>
          <p:nvPr>
            <p:ph idx="1"/>
          </p:nvPr>
        </p:nvSpPr>
        <p:spPr>
          <a:xfrm>
            <a:off x="332325" y="1276350"/>
            <a:ext cx="8460150" cy="3361009"/>
          </a:xfrm>
        </p:spPr>
        <p:txBody>
          <a:bodyPr/>
          <a:lstStyle/>
          <a:p>
            <a:r>
              <a:rPr lang="en-US" dirty="0"/>
              <a:t>Can reuse formulas and functions using Cut, Copy, and Paste commands.</a:t>
            </a:r>
          </a:p>
          <a:p>
            <a:r>
              <a:rPr lang="en-US" dirty="0"/>
              <a:t>Remember, not a WYSIWYG environment:</a:t>
            </a:r>
          </a:p>
          <a:p>
            <a:pPr lvl="1"/>
            <a:r>
              <a:rPr lang="en-US" dirty="0"/>
              <a:t>The content is the formula or function.</a:t>
            </a:r>
          </a:p>
          <a:p>
            <a:pPr lvl="1"/>
            <a:r>
              <a:rPr lang="en-US" dirty="0"/>
              <a:t>What is displayed is the result.</a:t>
            </a:r>
          </a:p>
          <a:p>
            <a:r>
              <a:rPr lang="en-US" dirty="0"/>
              <a:t>This functionality allows you to reuse formulas and functions.</a:t>
            </a:r>
          </a:p>
        </p:txBody>
      </p:sp>
    </p:spTree>
    <p:extLst>
      <p:ext uri="{BB962C8B-B14F-4D97-AF65-F5344CB8AC3E}">
        <p14:creationId xmlns:p14="http://schemas.microsoft.com/office/powerpoint/2010/main" val="1461725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effectLst>
                  <a:outerShdw blurRad="38100" dist="38100" dir="2700000" algn="tl">
                    <a:srgbClr val="000000">
                      <a:alpha val="43137"/>
                    </a:srgbClr>
                  </a:outerShdw>
                </a:effectLst>
              </a:rPr>
              <a:t>The Paste Options</a:t>
            </a:r>
          </a:p>
        </p:txBody>
      </p:sp>
      <p:grpSp>
        <p:nvGrpSpPr>
          <p:cNvPr id="11" name="Group 10">
            <a:extLst>
              <a:ext uri="{FF2B5EF4-FFF2-40B4-BE49-F238E27FC236}">
                <a16:creationId xmlns:a16="http://schemas.microsoft.com/office/drawing/2014/main" id="{C2FA8CD2-E94A-4641-AE3B-70D341C814CA}"/>
              </a:ext>
            </a:extLst>
          </p:cNvPr>
          <p:cNvGrpSpPr/>
          <p:nvPr/>
        </p:nvGrpSpPr>
        <p:grpSpPr>
          <a:xfrm>
            <a:off x="2743200" y="1788933"/>
            <a:ext cx="3383743" cy="2512613"/>
            <a:chOff x="2181694" y="1736110"/>
            <a:chExt cx="4511657" cy="3350151"/>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742" y="2448185"/>
              <a:ext cx="1847619" cy="2447619"/>
            </a:xfrm>
            <a:prstGeom prst="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pic>
        <p:sp>
          <p:nvSpPr>
            <p:cNvPr id="6" name="Line 288"/>
            <p:cNvSpPr>
              <a:spLocks noChangeShapeType="1"/>
            </p:cNvSpPr>
            <p:nvPr/>
          </p:nvSpPr>
          <p:spPr bwMode="auto">
            <a:xfrm rot="5400000" flipH="1" flipV="1">
              <a:off x="5189847" y="2371975"/>
              <a:ext cx="89790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7" name="Rounded Rectangle 6"/>
            <p:cNvSpPr/>
            <p:nvPr/>
          </p:nvSpPr>
          <p:spPr>
            <a:xfrm>
              <a:off x="4559751" y="1736110"/>
              <a:ext cx="2133600" cy="369792"/>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Paste Options button</a:t>
              </a:r>
            </a:p>
          </p:txBody>
        </p:sp>
        <p:sp>
          <p:nvSpPr>
            <p:cNvPr id="9" name="Rounded Rectangle 8"/>
            <p:cNvSpPr/>
            <p:nvPr/>
          </p:nvSpPr>
          <p:spPr>
            <a:xfrm>
              <a:off x="2181694" y="1740142"/>
              <a:ext cx="1933261"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Paste drop-down menu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468" y="2371975"/>
              <a:ext cx="1285714" cy="2714286"/>
            </a:xfrm>
            <a:prstGeom prst="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pic>
      </p:grpSp>
      <p:sp>
        <p:nvSpPr>
          <p:cNvPr id="4" name="Slide Number Placeholder 3">
            <a:extLst>
              <a:ext uri="{FF2B5EF4-FFF2-40B4-BE49-F238E27FC236}">
                <a16:creationId xmlns:a16="http://schemas.microsoft.com/office/drawing/2014/main" id="{0F4343C8-9231-469A-AE64-2E81B1D24446}"/>
              </a:ext>
            </a:extLst>
          </p:cNvPr>
          <p:cNvSpPr>
            <a:spLocks noGrp="1"/>
          </p:cNvSpPr>
          <p:nvPr>
            <p:ph type="sldNum" sz="quarter" idx="12"/>
          </p:nvPr>
        </p:nvSpPr>
        <p:spPr/>
        <p:txBody>
          <a:bodyPr/>
          <a:lstStyle/>
          <a:p>
            <a:fld id="{A8160BDD-7155-D744-B749-9730458604AD}" type="slidenum">
              <a:rPr lang="en-US" smtClean="0"/>
              <a:t>63</a:t>
            </a:fld>
            <a:endParaRPr lang="en-US" dirty="0"/>
          </a:p>
        </p:txBody>
      </p:sp>
    </p:spTree>
    <p:extLst>
      <p:ext uri="{BB962C8B-B14F-4D97-AF65-F5344CB8AC3E}">
        <p14:creationId xmlns:p14="http://schemas.microsoft.com/office/powerpoint/2010/main" val="1669818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The Paste Special Dialog Box</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572" y="1600200"/>
            <a:ext cx="2842857" cy="2357143"/>
          </a:xfrm>
          <a:prstGeom prst="rect">
            <a:avLst/>
          </a:prstGeom>
        </p:spPr>
      </p:pic>
      <p:sp>
        <p:nvSpPr>
          <p:cNvPr id="3" name="Slide Number Placeholder 2">
            <a:extLst>
              <a:ext uri="{FF2B5EF4-FFF2-40B4-BE49-F238E27FC236}">
                <a16:creationId xmlns:a16="http://schemas.microsoft.com/office/drawing/2014/main" id="{E88B1025-4B46-452D-9D2A-9CDCC20A3DE6}"/>
              </a:ext>
            </a:extLst>
          </p:cNvPr>
          <p:cNvSpPr>
            <a:spLocks noGrp="1"/>
          </p:cNvSpPr>
          <p:nvPr>
            <p:ph type="sldNum" sz="quarter" idx="12"/>
          </p:nvPr>
        </p:nvSpPr>
        <p:spPr/>
        <p:txBody>
          <a:bodyPr/>
          <a:lstStyle/>
          <a:p>
            <a:fld id="{A8160BDD-7155-D744-B749-9730458604AD}" type="slidenum">
              <a:rPr lang="en-US" smtClean="0"/>
              <a:t>64</a:t>
            </a:fld>
            <a:endParaRPr lang="en-US" dirty="0"/>
          </a:p>
        </p:txBody>
      </p:sp>
    </p:spTree>
    <p:extLst>
      <p:ext uri="{BB962C8B-B14F-4D97-AF65-F5344CB8AC3E}">
        <p14:creationId xmlns:p14="http://schemas.microsoft.com/office/powerpoint/2010/main" val="2443272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11286" y="2057400"/>
            <a:ext cx="2721428" cy="1179471"/>
            <a:chOff x="2819400" y="2949125"/>
            <a:chExt cx="3628571" cy="1572628"/>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2800"/>
              <a:ext cx="3628571" cy="628571"/>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2" name="Group 1"/>
            <p:cNvGrpSpPr/>
            <p:nvPr/>
          </p:nvGrpSpPr>
          <p:grpSpPr>
            <a:xfrm>
              <a:off x="3505199" y="2949125"/>
              <a:ext cx="2134935" cy="1572628"/>
              <a:chOff x="3428999" y="3018698"/>
              <a:chExt cx="2134935" cy="1572628"/>
            </a:xfrm>
          </p:grpSpPr>
          <p:grpSp>
            <p:nvGrpSpPr>
              <p:cNvPr id="4" name="Group 286"/>
              <p:cNvGrpSpPr>
                <a:grpSpLocks/>
              </p:cNvGrpSpPr>
              <p:nvPr/>
            </p:nvGrpSpPr>
            <p:grpSpPr bwMode="auto">
              <a:xfrm rot="5400000" flipH="1">
                <a:off x="5015706" y="3907632"/>
                <a:ext cx="407988" cy="685800"/>
                <a:chOff x="3300" y="2605"/>
                <a:chExt cx="257" cy="257"/>
              </a:xfrm>
            </p:grpSpPr>
            <p:sp>
              <p:nvSpPr>
                <p:cNvPr id="5" name="Line 287"/>
                <p:cNvSpPr>
                  <a:spLocks noChangeShapeType="1"/>
                </p:cNvSpPr>
                <p:nvPr/>
              </p:nvSpPr>
              <p:spPr bwMode="auto">
                <a:xfrm flipV="1">
                  <a:off x="3306"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6" name="Line 288"/>
                <p:cNvSpPr>
                  <a:spLocks noChangeShapeType="1"/>
                </p:cNvSpPr>
                <p:nvPr/>
              </p:nvSpPr>
              <p:spPr bwMode="auto">
                <a:xfrm rot="16200000" flipV="1">
                  <a:off x="3429"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grpSp>
            <p:nvGrpSpPr>
              <p:cNvPr id="7" name="Group 295"/>
              <p:cNvGrpSpPr>
                <a:grpSpLocks/>
              </p:cNvGrpSpPr>
              <p:nvPr/>
            </p:nvGrpSpPr>
            <p:grpSpPr bwMode="auto">
              <a:xfrm rot="5400000">
                <a:off x="5007538" y="3025005"/>
                <a:ext cx="454231" cy="658560"/>
                <a:chOff x="3353" y="2605"/>
                <a:chExt cx="257" cy="257"/>
              </a:xfrm>
            </p:grpSpPr>
            <p:sp>
              <p:nvSpPr>
                <p:cNvPr id="8" name="Line 296"/>
                <p:cNvSpPr>
                  <a:spLocks noChangeShapeType="1"/>
                </p:cNvSpPr>
                <p:nvPr/>
              </p:nvSpPr>
              <p:spPr bwMode="auto">
                <a:xfrm flipV="1">
                  <a:off x="3359"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9" name="Line 297"/>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0" name="Rounded Rectangle 9"/>
              <p:cNvSpPr/>
              <p:nvPr/>
            </p:nvSpPr>
            <p:spPr>
              <a:xfrm>
                <a:off x="3429000" y="3018698"/>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Original function</a:t>
                </a:r>
              </a:p>
            </p:txBody>
          </p:sp>
          <p:sp>
            <p:nvSpPr>
              <p:cNvPr id="11" name="Rounded Rectangle 10"/>
              <p:cNvSpPr/>
              <p:nvPr/>
            </p:nvSpPr>
            <p:spPr>
              <a:xfrm>
                <a:off x="3428999" y="4316688"/>
                <a:ext cx="14763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Copied function</a:t>
                </a:r>
              </a:p>
            </p:txBody>
          </p:sp>
        </p:grpSp>
      </p:grpSp>
      <p:sp>
        <p:nvSpPr>
          <p:cNvPr id="14" name="Slide Number Placeholder 13">
            <a:extLst>
              <a:ext uri="{FF2B5EF4-FFF2-40B4-BE49-F238E27FC236}">
                <a16:creationId xmlns:a16="http://schemas.microsoft.com/office/drawing/2014/main" id="{E22A33E5-A3F2-4ABD-9485-A709826E0272}"/>
              </a:ext>
            </a:extLst>
          </p:cNvPr>
          <p:cNvSpPr>
            <a:spLocks noGrp="1"/>
          </p:cNvSpPr>
          <p:nvPr>
            <p:ph type="sldNum" sz="quarter" idx="12"/>
          </p:nvPr>
        </p:nvSpPr>
        <p:spPr/>
        <p:txBody>
          <a:bodyPr/>
          <a:lstStyle/>
          <a:p>
            <a:fld id="{A8160BDD-7155-D744-B749-9730458604AD}" type="slidenum">
              <a:rPr lang="en-US" smtClean="0"/>
              <a:t>65</a:t>
            </a:fld>
            <a:endParaRPr lang="en-US" dirty="0"/>
          </a:p>
        </p:txBody>
      </p:sp>
      <p:sp>
        <p:nvSpPr>
          <p:cNvPr id="13" name="Title 12"/>
          <p:cNvSpPr>
            <a:spLocks noGrp="1"/>
          </p:cNvSpPr>
          <p:nvPr>
            <p:ph type="title"/>
          </p:nvPr>
        </p:nvSpPr>
        <p:spPr>
          <a:xfrm>
            <a:off x="337391" y="221657"/>
            <a:ext cx="7883768" cy="633458"/>
          </a:xfrm>
        </p:spPr>
        <p:txBody>
          <a:bodyPr/>
          <a:lstStyle/>
          <a:p>
            <a:r>
              <a:rPr lang="en-US" dirty="0"/>
              <a:t>Relative References</a:t>
            </a:r>
          </a:p>
        </p:txBody>
      </p:sp>
      <p:sp>
        <p:nvSpPr>
          <p:cNvPr id="16" name="Text Placeholder 15">
            <a:extLst>
              <a:ext uri="{FF2B5EF4-FFF2-40B4-BE49-F238E27FC236}">
                <a16:creationId xmlns:a16="http://schemas.microsoft.com/office/drawing/2014/main" id="{0032C2D0-090F-420F-8891-8171D9BB65C7}"/>
              </a:ext>
            </a:extLst>
          </p:cNvPr>
          <p:cNvSpPr>
            <a:spLocks noGrp="1"/>
          </p:cNvSpPr>
          <p:nvPr>
            <p:ph type="body" sz="quarter" idx="13"/>
          </p:nvPr>
        </p:nvSpPr>
        <p:spPr>
          <a:xfrm>
            <a:off x="2457450" y="944984"/>
            <a:ext cx="5200650" cy="705818"/>
          </a:xfrm>
        </p:spPr>
        <p:txBody>
          <a:bodyPr>
            <a:normAutofit lnSpcReduction="10000"/>
          </a:bodyPr>
          <a:lstStyle/>
          <a:p>
            <a:r>
              <a:rPr lang="en-US" b="1" dirty="0"/>
              <a:t>Relative reference</a:t>
            </a:r>
            <a:r>
              <a:rPr lang="en-US" dirty="0"/>
              <a:t>: Cell or range references that change relative to the location of the cell when users move or copy a formula from one cell to another.</a:t>
            </a:r>
          </a:p>
        </p:txBody>
      </p:sp>
    </p:spTree>
    <p:extLst>
      <p:ext uri="{BB962C8B-B14F-4D97-AF65-F5344CB8AC3E}">
        <p14:creationId xmlns:p14="http://schemas.microsoft.com/office/powerpoint/2010/main" val="3179472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87836" y="2918764"/>
            <a:ext cx="3768329" cy="1533636"/>
            <a:chOff x="2143491" y="2971800"/>
            <a:chExt cx="5024439" cy="204484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491" y="2971800"/>
              <a:ext cx="4862147" cy="1066799"/>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nvGrpSpPr>
            <p:cNvPr id="3" name="Group 2"/>
            <p:cNvGrpSpPr/>
            <p:nvPr/>
          </p:nvGrpSpPr>
          <p:grpSpPr>
            <a:xfrm>
              <a:off x="3937207" y="3843257"/>
              <a:ext cx="3230723" cy="1173391"/>
              <a:chOff x="3712323" y="3657603"/>
              <a:chExt cx="3230723" cy="1173391"/>
            </a:xfrm>
          </p:grpSpPr>
          <p:sp>
            <p:nvSpPr>
              <p:cNvPr id="6" name="Line 167"/>
              <p:cNvSpPr>
                <a:spLocks noChangeShapeType="1"/>
              </p:cNvSpPr>
              <p:nvPr/>
            </p:nvSpPr>
            <p:spPr bwMode="auto">
              <a:xfrm rot="5400000">
                <a:off x="4803614" y="3979028"/>
                <a:ext cx="64285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7" name="Rounded Rectangle 6"/>
              <p:cNvSpPr/>
              <p:nvPr/>
            </p:nvSpPr>
            <p:spPr>
              <a:xfrm>
                <a:off x="3712323" y="4190914"/>
                <a:ext cx="1524001" cy="64008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Relative references</a:t>
                </a:r>
              </a:p>
              <a:p>
                <a:pPr algn="ctr"/>
                <a:r>
                  <a:rPr lang="en-US" sz="975" b="1" kern="0" dirty="0">
                    <a:solidFill>
                      <a:srgbClr val="FFFFFF"/>
                    </a:solidFill>
                    <a:latin typeface="Calibri"/>
                    <a:cs typeface="Calibri"/>
                  </a:rPr>
                  <a:t>change</a:t>
                </a:r>
              </a:p>
            </p:txBody>
          </p:sp>
          <p:sp>
            <p:nvSpPr>
              <p:cNvPr id="11" name="Line 167"/>
              <p:cNvSpPr>
                <a:spLocks noChangeShapeType="1"/>
              </p:cNvSpPr>
              <p:nvPr/>
            </p:nvSpPr>
            <p:spPr bwMode="auto">
              <a:xfrm rot="5400000">
                <a:off x="5164975" y="3979028"/>
                <a:ext cx="64285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2" name="Rounded Rectangle 11"/>
              <p:cNvSpPr/>
              <p:nvPr/>
            </p:nvSpPr>
            <p:spPr>
              <a:xfrm>
                <a:off x="5347608" y="4190914"/>
                <a:ext cx="1595438" cy="64008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Absolute references</a:t>
                </a:r>
              </a:p>
              <a:p>
                <a:pPr algn="ctr"/>
                <a:r>
                  <a:rPr lang="en-US" sz="975" b="1" kern="0" dirty="0">
                    <a:solidFill>
                      <a:srgbClr val="FFFFFF"/>
                    </a:solidFill>
                    <a:latin typeface="Calibri"/>
                    <a:cs typeface="Calibri"/>
                  </a:rPr>
                  <a:t>don’t change</a:t>
                </a:r>
              </a:p>
            </p:txBody>
          </p:sp>
        </p:grpSp>
      </p:grpSp>
      <p:sp>
        <p:nvSpPr>
          <p:cNvPr id="5" name="Slide Number Placeholder 4">
            <a:extLst>
              <a:ext uri="{FF2B5EF4-FFF2-40B4-BE49-F238E27FC236}">
                <a16:creationId xmlns:a16="http://schemas.microsoft.com/office/drawing/2014/main" id="{D78CFA3E-0752-4A3D-B644-8AC5E9CD34C0}"/>
              </a:ext>
            </a:extLst>
          </p:cNvPr>
          <p:cNvSpPr>
            <a:spLocks noGrp="1"/>
          </p:cNvSpPr>
          <p:nvPr>
            <p:ph type="sldNum" sz="quarter" idx="12"/>
          </p:nvPr>
        </p:nvSpPr>
        <p:spPr/>
        <p:txBody>
          <a:bodyPr/>
          <a:lstStyle/>
          <a:p>
            <a:fld id="{A8160BDD-7155-D744-B749-9730458604AD}" type="slidenum">
              <a:rPr lang="en-US" smtClean="0"/>
              <a:t>66</a:t>
            </a:fld>
            <a:endParaRPr lang="en-US" dirty="0"/>
          </a:p>
        </p:txBody>
      </p:sp>
      <p:sp>
        <p:nvSpPr>
          <p:cNvPr id="9" name="Content Placeholder 8">
            <a:extLst>
              <a:ext uri="{FF2B5EF4-FFF2-40B4-BE49-F238E27FC236}">
                <a16:creationId xmlns:a16="http://schemas.microsoft.com/office/drawing/2014/main" id="{AAA28118-821E-46A7-9DB2-3B4375ABBE30}"/>
              </a:ext>
            </a:extLst>
          </p:cNvPr>
          <p:cNvSpPr>
            <a:spLocks noGrp="1"/>
          </p:cNvSpPr>
          <p:nvPr>
            <p:ph idx="1"/>
          </p:nvPr>
        </p:nvSpPr>
        <p:spPr>
          <a:xfrm>
            <a:off x="1399444" y="1657350"/>
            <a:ext cx="6345113" cy="957381"/>
          </a:xfrm>
        </p:spPr>
        <p:txBody>
          <a:bodyPr>
            <a:normAutofit lnSpcReduction="10000"/>
          </a:bodyPr>
          <a:lstStyle/>
          <a:p>
            <a:r>
              <a:rPr lang="en-US" dirty="0"/>
              <a:t>Use whenever you want part of the calculation to include a value in a specific cell. </a:t>
            </a:r>
          </a:p>
          <a:p>
            <a:r>
              <a:rPr lang="en-US" dirty="0"/>
              <a:t>For example in multiplying:</a:t>
            </a:r>
          </a:p>
          <a:p>
            <a:pPr lvl="1"/>
            <a:r>
              <a:rPr lang="en-US" dirty="0"/>
              <a:t>a sales figure by the sales tax rate.</a:t>
            </a:r>
          </a:p>
          <a:p>
            <a:pPr lvl="1"/>
            <a:r>
              <a:rPr lang="en-US" dirty="0"/>
              <a:t>a sales rep's total sales by the commission rate.</a:t>
            </a:r>
          </a:p>
        </p:txBody>
      </p:sp>
      <p:sp>
        <p:nvSpPr>
          <p:cNvPr id="8" name="Title 7"/>
          <p:cNvSpPr>
            <a:spLocks noGrp="1"/>
          </p:cNvSpPr>
          <p:nvPr>
            <p:ph type="title"/>
          </p:nvPr>
        </p:nvSpPr>
        <p:spPr>
          <a:xfrm>
            <a:off x="381000" y="230350"/>
            <a:ext cx="7883768" cy="633458"/>
          </a:xfrm>
        </p:spPr>
        <p:txBody>
          <a:bodyPr/>
          <a:lstStyle/>
          <a:p>
            <a:r>
              <a:rPr lang="en-US" dirty="0"/>
              <a:t>Absolute References</a:t>
            </a:r>
          </a:p>
        </p:txBody>
      </p:sp>
      <p:sp>
        <p:nvSpPr>
          <p:cNvPr id="10" name="Text Placeholder 9">
            <a:extLst>
              <a:ext uri="{FF2B5EF4-FFF2-40B4-BE49-F238E27FC236}">
                <a16:creationId xmlns:a16="http://schemas.microsoft.com/office/drawing/2014/main" id="{44A9D645-0BFF-4BE9-BB6C-0D2C417C7AB0}"/>
              </a:ext>
            </a:extLst>
          </p:cNvPr>
          <p:cNvSpPr>
            <a:spLocks noGrp="1"/>
          </p:cNvSpPr>
          <p:nvPr>
            <p:ph type="body" sz="quarter" idx="13"/>
          </p:nvPr>
        </p:nvSpPr>
        <p:spPr/>
        <p:txBody>
          <a:bodyPr/>
          <a:lstStyle/>
          <a:p>
            <a:r>
              <a:rPr lang="en-US" b="1" dirty="0"/>
              <a:t>Absolute reference</a:t>
            </a:r>
            <a:r>
              <a:rPr lang="en-US" dirty="0"/>
              <a:t>: Cell or range references that do not change when users move or copy a formula from one cell to another. </a:t>
            </a:r>
          </a:p>
        </p:txBody>
      </p:sp>
    </p:spTree>
    <p:extLst>
      <p:ext uri="{BB962C8B-B14F-4D97-AF65-F5344CB8AC3E}">
        <p14:creationId xmlns:p14="http://schemas.microsoft.com/office/powerpoint/2010/main" val="528648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22000" y="1825861"/>
            <a:ext cx="4700000" cy="1491778"/>
            <a:chOff x="1438666" y="2629000"/>
            <a:chExt cx="6266667" cy="198903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666" y="2629000"/>
              <a:ext cx="6266667" cy="1600000"/>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4" name="Line 167"/>
            <p:cNvSpPr>
              <a:spLocks noChangeShapeType="1"/>
            </p:cNvSpPr>
            <p:nvPr/>
          </p:nvSpPr>
          <p:spPr bwMode="auto">
            <a:xfrm rot="5400000" flipV="1">
              <a:off x="5485223" y="4000502"/>
              <a:ext cx="685801"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5" name="Rounded Rectangle 4"/>
            <p:cNvSpPr/>
            <p:nvPr/>
          </p:nvSpPr>
          <p:spPr>
            <a:xfrm>
              <a:off x="4876800" y="4343400"/>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Mixed references</a:t>
              </a:r>
            </a:p>
          </p:txBody>
        </p:sp>
        <p:sp>
          <p:nvSpPr>
            <p:cNvPr id="6" name="Line 167"/>
            <p:cNvSpPr>
              <a:spLocks noChangeShapeType="1"/>
            </p:cNvSpPr>
            <p:nvPr/>
          </p:nvSpPr>
          <p:spPr bwMode="auto">
            <a:xfrm rot="5400000">
              <a:off x="5028024" y="4000500"/>
              <a:ext cx="6858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2" name="Slide Number Placeholder 1">
            <a:extLst>
              <a:ext uri="{FF2B5EF4-FFF2-40B4-BE49-F238E27FC236}">
                <a16:creationId xmlns:a16="http://schemas.microsoft.com/office/drawing/2014/main" id="{3E52B3F8-DB8C-4F47-AF38-EE1785161BAF}"/>
              </a:ext>
            </a:extLst>
          </p:cNvPr>
          <p:cNvSpPr>
            <a:spLocks noGrp="1"/>
          </p:cNvSpPr>
          <p:nvPr>
            <p:ph type="sldNum" sz="quarter" idx="12"/>
          </p:nvPr>
        </p:nvSpPr>
        <p:spPr/>
        <p:txBody>
          <a:bodyPr/>
          <a:lstStyle/>
          <a:p>
            <a:fld id="{A8160BDD-7155-D744-B749-9730458604AD}" type="slidenum">
              <a:rPr lang="en-US" smtClean="0"/>
              <a:t>67</a:t>
            </a:fld>
            <a:endParaRPr lang="en-US" dirty="0"/>
          </a:p>
        </p:txBody>
      </p:sp>
      <p:sp>
        <p:nvSpPr>
          <p:cNvPr id="3" name="Content Placeholder 2">
            <a:extLst>
              <a:ext uri="{FF2B5EF4-FFF2-40B4-BE49-F238E27FC236}">
                <a16:creationId xmlns:a16="http://schemas.microsoft.com/office/drawing/2014/main" id="{9C00112C-B28C-4E03-B98C-F5646EC800A9}"/>
              </a:ext>
            </a:extLst>
          </p:cNvPr>
          <p:cNvSpPr>
            <a:spLocks noGrp="1"/>
          </p:cNvSpPr>
          <p:nvPr>
            <p:ph idx="1"/>
          </p:nvPr>
        </p:nvSpPr>
        <p:spPr>
          <a:xfrm>
            <a:off x="1490298" y="3600137"/>
            <a:ext cx="6345113" cy="1085850"/>
          </a:xfrm>
        </p:spPr>
        <p:txBody>
          <a:bodyPr/>
          <a:lstStyle/>
          <a:p>
            <a:pPr marL="0" indent="0">
              <a:buNone/>
            </a:pPr>
            <a:r>
              <a:rPr lang="en-US" dirty="0"/>
              <a:t>To cycle through relative, absolute, and mixed references:</a:t>
            </a:r>
          </a:p>
          <a:p>
            <a:r>
              <a:rPr lang="en-US" dirty="0"/>
              <a:t>Select the cell.</a:t>
            </a:r>
          </a:p>
          <a:p>
            <a:r>
              <a:rPr lang="en-US" dirty="0"/>
              <a:t>Place the insertion point in the Formula bar.</a:t>
            </a:r>
          </a:p>
          <a:p>
            <a:r>
              <a:rPr lang="en-US" dirty="0"/>
              <a:t>Press the F4 key.</a:t>
            </a:r>
          </a:p>
        </p:txBody>
      </p:sp>
      <p:sp>
        <p:nvSpPr>
          <p:cNvPr id="9" name="Title 8"/>
          <p:cNvSpPr>
            <a:spLocks noGrp="1"/>
          </p:cNvSpPr>
          <p:nvPr>
            <p:ph type="title"/>
          </p:nvPr>
        </p:nvSpPr>
        <p:spPr>
          <a:xfrm>
            <a:off x="381000" y="242530"/>
            <a:ext cx="7883768" cy="633458"/>
          </a:xfrm>
        </p:spPr>
        <p:txBody>
          <a:bodyPr/>
          <a:lstStyle/>
          <a:p>
            <a:r>
              <a:rPr lang="en-US" dirty="0"/>
              <a:t>Mixed References</a:t>
            </a:r>
          </a:p>
        </p:txBody>
      </p:sp>
      <p:sp>
        <p:nvSpPr>
          <p:cNvPr id="7" name="Text Placeholder 6">
            <a:extLst>
              <a:ext uri="{FF2B5EF4-FFF2-40B4-BE49-F238E27FC236}">
                <a16:creationId xmlns:a16="http://schemas.microsoft.com/office/drawing/2014/main" id="{8F1E44BB-EC8F-499F-91B9-45F9CF2D02D0}"/>
              </a:ext>
            </a:extLst>
          </p:cNvPr>
          <p:cNvSpPr>
            <a:spLocks noGrp="1"/>
          </p:cNvSpPr>
          <p:nvPr>
            <p:ph type="body" sz="quarter" idx="13"/>
          </p:nvPr>
        </p:nvSpPr>
        <p:spPr/>
        <p:txBody>
          <a:bodyPr/>
          <a:lstStyle/>
          <a:p>
            <a:r>
              <a:rPr lang="en-US" b="1" dirty="0"/>
              <a:t>Mixed reference</a:t>
            </a:r>
            <a:r>
              <a:rPr lang="en-US" dirty="0"/>
              <a:t>: A cell or range reference that includes both relative and absolute references.</a:t>
            </a:r>
          </a:p>
        </p:txBody>
      </p:sp>
    </p:spTree>
    <p:extLst>
      <p:ext uri="{BB962C8B-B14F-4D97-AF65-F5344CB8AC3E}">
        <p14:creationId xmlns:p14="http://schemas.microsoft.com/office/powerpoint/2010/main" val="1166569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F6B9D-C9DE-4A6E-ACA8-C560CBC7311B}"/>
              </a:ext>
            </a:extLst>
          </p:cNvPr>
          <p:cNvSpPr>
            <a:spLocks noGrp="1"/>
          </p:cNvSpPr>
          <p:nvPr>
            <p:ph type="sldNum" sz="quarter" idx="12"/>
          </p:nvPr>
        </p:nvSpPr>
        <p:spPr/>
        <p:txBody>
          <a:bodyPr/>
          <a:lstStyle/>
          <a:p>
            <a:fld id="{A8160BDD-7155-D744-B749-9730458604AD}" type="slidenum">
              <a:rPr lang="en-US" smtClean="0"/>
              <a:t>68</a:t>
            </a:fld>
            <a:endParaRPr lang="en-US" dirty="0"/>
          </a:p>
        </p:txBody>
      </p:sp>
      <p:sp>
        <p:nvSpPr>
          <p:cNvPr id="4" name="Content Placeholder 3">
            <a:extLst>
              <a:ext uri="{FF2B5EF4-FFF2-40B4-BE49-F238E27FC236}">
                <a16:creationId xmlns:a16="http://schemas.microsoft.com/office/drawing/2014/main" id="{62709689-B110-4C17-B7BC-B30C75A857BE}"/>
              </a:ext>
            </a:extLst>
          </p:cNvPr>
          <p:cNvSpPr>
            <a:spLocks noGrp="1"/>
          </p:cNvSpPr>
          <p:nvPr>
            <p:ph idx="1"/>
          </p:nvPr>
        </p:nvSpPr>
        <p:spPr>
          <a:xfrm>
            <a:off x="1399444" y="976530"/>
            <a:ext cx="6345113" cy="1264286"/>
          </a:xfrm>
        </p:spPr>
        <p:txBody>
          <a:bodyPr/>
          <a:lstStyle/>
          <a:p>
            <a:r>
              <a:rPr lang="en-US" dirty="0"/>
              <a:t>Drag the fill handle.</a:t>
            </a:r>
          </a:p>
          <a:p>
            <a:pPr lvl="1"/>
            <a:r>
              <a:rPr lang="en-US" dirty="0"/>
              <a:t>Applies to rows and columns.</a:t>
            </a:r>
          </a:p>
          <a:p>
            <a:r>
              <a:rPr lang="en-US" dirty="0"/>
              <a:t>Double-click the fill handle.</a:t>
            </a:r>
          </a:p>
          <a:p>
            <a:pPr lvl="1"/>
            <a:r>
              <a:rPr lang="en-US" dirty="0"/>
              <a:t>Only applies to columns.</a:t>
            </a:r>
          </a:p>
          <a:p>
            <a:pPr lvl="1"/>
            <a:r>
              <a:rPr lang="en-US" dirty="0"/>
              <a:t>Will only copy to the first empty row if there is data missing.</a:t>
            </a:r>
          </a:p>
        </p:txBody>
      </p:sp>
      <p:sp>
        <p:nvSpPr>
          <p:cNvPr id="5" name="Title 4"/>
          <p:cNvSpPr>
            <a:spLocks noGrp="1"/>
          </p:cNvSpPr>
          <p:nvPr>
            <p:ph type="title"/>
          </p:nvPr>
        </p:nvSpPr>
        <p:spPr>
          <a:xfrm>
            <a:off x="381000" y="343072"/>
            <a:ext cx="7883768" cy="633458"/>
          </a:xfrm>
        </p:spPr>
        <p:txBody>
          <a:bodyPr/>
          <a:lstStyle/>
          <a:p>
            <a:r>
              <a:rPr lang="en-US" dirty="0"/>
              <a:t>AutoFill and Formulas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2508685"/>
            <a:ext cx="3300000" cy="1264286"/>
          </a:xfrm>
          <a:prstGeom prst="rect">
            <a:avLst/>
          </a:prstGeom>
        </p:spPr>
      </p:pic>
    </p:spTree>
    <p:extLst>
      <p:ext uri="{BB962C8B-B14F-4D97-AF65-F5344CB8AC3E}">
        <p14:creationId xmlns:p14="http://schemas.microsoft.com/office/powerpoint/2010/main" val="2074753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000" y="2486268"/>
            <a:ext cx="4350000" cy="535715"/>
          </a:xfrm>
          <a:prstGeom prst="rect">
            <a:avLst/>
          </a:prstGeom>
        </p:spPr>
      </p:pic>
      <p:grpSp>
        <p:nvGrpSpPr>
          <p:cNvPr id="18" name="Group 17">
            <a:extLst>
              <a:ext uri="{FF2B5EF4-FFF2-40B4-BE49-F238E27FC236}">
                <a16:creationId xmlns:a16="http://schemas.microsoft.com/office/drawing/2014/main" id="{42BC77A0-23D7-478B-980C-426FBFAFE2E0}"/>
              </a:ext>
            </a:extLst>
          </p:cNvPr>
          <p:cNvGrpSpPr/>
          <p:nvPr/>
        </p:nvGrpSpPr>
        <p:grpSpPr>
          <a:xfrm>
            <a:off x="4645398" y="3134223"/>
            <a:ext cx="649556" cy="239911"/>
            <a:chOff x="4669863" y="4178963"/>
            <a:chExt cx="866075" cy="319881"/>
          </a:xfrm>
        </p:grpSpPr>
        <p:sp>
          <p:nvSpPr>
            <p:cNvPr id="8" name="Line 287"/>
            <p:cNvSpPr>
              <a:spLocks noChangeShapeType="1"/>
            </p:cNvSpPr>
            <p:nvPr/>
          </p:nvSpPr>
          <p:spPr bwMode="auto">
            <a:xfrm rot="5400000" flipH="1" flipV="1">
              <a:off x="5102060" y="4059801"/>
              <a:ext cx="0" cy="8643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9" name="Line 288"/>
            <p:cNvSpPr>
              <a:spLocks noChangeShapeType="1"/>
            </p:cNvSpPr>
            <p:nvPr/>
          </p:nvSpPr>
          <p:spPr bwMode="auto">
            <a:xfrm rot="10800000" flipH="1" flipV="1">
              <a:off x="5535938" y="4178963"/>
              <a:ext cx="0" cy="31988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grpSp>
        <p:nvGrpSpPr>
          <p:cNvPr id="17" name="Group 16">
            <a:extLst>
              <a:ext uri="{FF2B5EF4-FFF2-40B4-BE49-F238E27FC236}">
                <a16:creationId xmlns:a16="http://schemas.microsoft.com/office/drawing/2014/main" id="{FB6C13BC-EE1D-4C9A-8515-998D23628BD8}"/>
              </a:ext>
            </a:extLst>
          </p:cNvPr>
          <p:cNvGrpSpPr/>
          <p:nvPr/>
        </p:nvGrpSpPr>
        <p:grpSpPr>
          <a:xfrm>
            <a:off x="5716023" y="2242902"/>
            <a:ext cx="487335" cy="306587"/>
            <a:chOff x="6097364" y="2990535"/>
            <a:chExt cx="649780" cy="408783"/>
          </a:xfrm>
        </p:grpSpPr>
        <p:sp>
          <p:nvSpPr>
            <p:cNvPr id="11" name="Line 296"/>
            <p:cNvSpPr>
              <a:spLocks noChangeShapeType="1"/>
            </p:cNvSpPr>
            <p:nvPr/>
          </p:nvSpPr>
          <p:spPr bwMode="auto">
            <a:xfrm rot="5400000" flipV="1">
              <a:off x="6421623" y="2675025"/>
              <a:ext cx="0" cy="6485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 name="Line 297"/>
            <p:cNvSpPr>
              <a:spLocks noChangeShapeType="1"/>
            </p:cNvSpPr>
            <p:nvPr/>
          </p:nvSpPr>
          <p:spPr bwMode="auto">
            <a:xfrm flipV="1">
              <a:off x="6747144" y="2990535"/>
              <a:ext cx="0" cy="40878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13" name="Rounded Rectangle 12"/>
          <p:cNvSpPr/>
          <p:nvPr/>
        </p:nvSpPr>
        <p:spPr>
          <a:xfrm>
            <a:off x="4607891" y="2171700"/>
            <a:ext cx="1107281" cy="205978"/>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000000"/>
                </a:solidFill>
                <a:latin typeface="Calibri"/>
                <a:cs typeface="Calibri"/>
              </a:rPr>
              <a:t>Cell reference</a:t>
            </a:r>
          </a:p>
        </p:txBody>
      </p:sp>
      <p:sp>
        <p:nvSpPr>
          <p:cNvPr id="14" name="Rounded Rectangle 13"/>
          <p:cNvSpPr/>
          <p:nvPr/>
        </p:nvSpPr>
        <p:spPr>
          <a:xfrm>
            <a:off x="3350591" y="3272527"/>
            <a:ext cx="1294805" cy="205979"/>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000000"/>
                </a:solidFill>
                <a:latin typeface="Calibri"/>
                <a:cs typeface="Calibri"/>
              </a:rPr>
              <a:t>Worksheet reference</a:t>
            </a:r>
          </a:p>
        </p:txBody>
      </p:sp>
      <p:sp>
        <p:nvSpPr>
          <p:cNvPr id="15" name="AutoShape 303"/>
          <p:cNvSpPr>
            <a:spLocks/>
          </p:cNvSpPr>
          <p:nvPr/>
        </p:nvSpPr>
        <p:spPr bwMode="auto">
          <a:xfrm rot="16200000" flipH="1">
            <a:off x="5222466" y="2387592"/>
            <a:ext cx="130969" cy="1268781"/>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5" name="Title 4"/>
          <p:cNvSpPr>
            <a:spLocks noGrp="1"/>
          </p:cNvSpPr>
          <p:nvPr>
            <p:ph type="title"/>
          </p:nvPr>
        </p:nvSpPr>
        <p:spPr/>
        <p:txBody>
          <a:bodyPr/>
          <a:lstStyle/>
          <a:p>
            <a:r>
              <a:rPr lang="en-US" b="1" dirty="0">
                <a:effectLst>
                  <a:outerShdw blurRad="38100" dist="38100" dir="2700000" algn="tl">
                    <a:srgbClr val="000000">
                      <a:alpha val="43137"/>
                    </a:srgbClr>
                  </a:outerShdw>
                </a:effectLst>
              </a:rPr>
              <a:t>Worksheet References</a:t>
            </a:r>
          </a:p>
        </p:txBody>
      </p:sp>
      <p:sp>
        <p:nvSpPr>
          <p:cNvPr id="3" name="Slide Number Placeholder 2">
            <a:extLst>
              <a:ext uri="{FF2B5EF4-FFF2-40B4-BE49-F238E27FC236}">
                <a16:creationId xmlns:a16="http://schemas.microsoft.com/office/drawing/2014/main" id="{19AED9EE-99B8-4F93-BCFB-32CFD8478CBF}"/>
              </a:ext>
            </a:extLst>
          </p:cNvPr>
          <p:cNvSpPr>
            <a:spLocks noGrp="1"/>
          </p:cNvSpPr>
          <p:nvPr>
            <p:ph type="sldNum" sz="quarter" idx="12"/>
          </p:nvPr>
        </p:nvSpPr>
        <p:spPr/>
        <p:txBody>
          <a:bodyPr/>
          <a:lstStyle/>
          <a:p>
            <a:fld id="{A8160BDD-7155-D744-B749-9730458604AD}" type="slidenum">
              <a:rPr lang="en-US" smtClean="0"/>
              <a:t>69</a:t>
            </a:fld>
            <a:endParaRPr lang="en-US" dirty="0"/>
          </a:p>
        </p:txBody>
      </p:sp>
    </p:spTree>
    <p:extLst>
      <p:ext uri="{BB962C8B-B14F-4D97-AF65-F5344CB8AC3E}">
        <p14:creationId xmlns:p14="http://schemas.microsoft.com/office/powerpoint/2010/main" val="393730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BE86A85-C864-4903-90A6-2EC012AF01E3}"/>
              </a:ext>
            </a:extLst>
          </p:cNvPr>
          <p:cNvSpPr>
            <a:spLocks noGrp="1"/>
          </p:cNvSpPr>
          <p:nvPr>
            <p:ph type="sldNum" sz="quarter" idx="12"/>
          </p:nvPr>
        </p:nvSpPr>
        <p:spPr/>
        <p:txBody>
          <a:bodyPr/>
          <a:lstStyle/>
          <a:p>
            <a:fld id="{A8160BDD-7155-D744-B749-9730458604AD}" type="slidenum">
              <a:rPr lang="en-US" smtClean="0"/>
              <a:t>7</a:t>
            </a:fld>
            <a:endParaRPr lang="en-US" dirty="0"/>
          </a:p>
        </p:txBody>
      </p:sp>
      <p:sp>
        <p:nvSpPr>
          <p:cNvPr id="4" name="Title 3"/>
          <p:cNvSpPr>
            <a:spLocks noGrp="1"/>
          </p:cNvSpPr>
          <p:nvPr>
            <p:ph type="title"/>
          </p:nvPr>
        </p:nvSpPr>
        <p:spPr>
          <a:xfrm>
            <a:off x="422032" y="245415"/>
            <a:ext cx="7883768" cy="633458"/>
          </a:xfrm>
        </p:spPr>
        <p:txBody>
          <a:bodyPr/>
          <a:lstStyle/>
          <a:p>
            <a:r>
              <a:rPr lang="en-US" dirty="0"/>
              <a:t>Cell and Range References</a:t>
            </a:r>
          </a:p>
        </p:txBody>
      </p:sp>
      <p:sp>
        <p:nvSpPr>
          <p:cNvPr id="3" name="Text Placeholder 2">
            <a:extLst>
              <a:ext uri="{FF2B5EF4-FFF2-40B4-BE49-F238E27FC236}">
                <a16:creationId xmlns:a16="http://schemas.microsoft.com/office/drawing/2014/main" id="{654FEC34-B6BE-4FCF-B54A-39A5BEB07674}"/>
              </a:ext>
            </a:extLst>
          </p:cNvPr>
          <p:cNvSpPr>
            <a:spLocks noGrp="1"/>
          </p:cNvSpPr>
          <p:nvPr>
            <p:ph type="body" sz="quarter" idx="13"/>
          </p:nvPr>
        </p:nvSpPr>
        <p:spPr>
          <a:xfrm>
            <a:off x="2457450" y="944984"/>
            <a:ext cx="5200650" cy="1430843"/>
          </a:xfrm>
        </p:spPr>
        <p:txBody>
          <a:bodyPr/>
          <a:lstStyle/>
          <a:p>
            <a:r>
              <a:rPr lang="en-US" b="1" dirty="0"/>
              <a:t>Cell reference</a:t>
            </a:r>
            <a:r>
              <a:rPr lang="en-US" dirty="0"/>
              <a:t>: consists of a row header and a column header, which identify the cell at the intersection of the row and the column.</a:t>
            </a:r>
          </a:p>
          <a:p>
            <a:r>
              <a:rPr lang="en-US" b="1" dirty="0"/>
              <a:t>Range reference</a:t>
            </a:r>
            <a:r>
              <a:rPr lang="en-US" dirty="0"/>
              <a:t>: consists of two cell references, separated by a colon, that represent cells at the top-left and bottom-right in the range.</a:t>
            </a:r>
          </a:p>
        </p:txBody>
      </p:sp>
      <p:grpSp>
        <p:nvGrpSpPr>
          <p:cNvPr id="22" name="Group 21">
            <a:extLst>
              <a:ext uri="{FF2B5EF4-FFF2-40B4-BE49-F238E27FC236}">
                <a16:creationId xmlns:a16="http://schemas.microsoft.com/office/drawing/2014/main" id="{342487A7-DBB1-4152-BBFC-C42D88C91CDE}"/>
              </a:ext>
            </a:extLst>
          </p:cNvPr>
          <p:cNvGrpSpPr/>
          <p:nvPr/>
        </p:nvGrpSpPr>
        <p:grpSpPr>
          <a:xfrm>
            <a:off x="1692517" y="2571750"/>
            <a:ext cx="5758967" cy="2069371"/>
            <a:chOff x="126859" y="1947712"/>
            <a:chExt cx="7678623" cy="2759161"/>
          </a:xfrm>
        </p:grpSpPr>
        <p:sp>
          <p:nvSpPr>
            <p:cNvPr id="7" name="Rounded Rectangle 6"/>
            <p:cNvSpPr/>
            <p:nvPr/>
          </p:nvSpPr>
          <p:spPr>
            <a:xfrm>
              <a:off x="4122737" y="1947712"/>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Column headers</a:t>
              </a:r>
            </a:p>
          </p:txBody>
        </p:sp>
        <p:sp>
          <p:nvSpPr>
            <p:cNvPr id="9" name="Line 167"/>
            <p:cNvSpPr>
              <a:spLocks noChangeShapeType="1"/>
            </p:cNvSpPr>
            <p:nvPr/>
          </p:nvSpPr>
          <p:spPr bwMode="auto">
            <a:xfrm rot="5400000">
              <a:off x="3538817" y="4342661"/>
              <a:ext cx="441151" cy="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0" name="Rounded Rectangle 9"/>
            <p:cNvSpPr/>
            <p:nvPr/>
          </p:nvSpPr>
          <p:spPr>
            <a:xfrm>
              <a:off x="3021203" y="4425918"/>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Cell B6</a:t>
              </a:r>
            </a:p>
          </p:txBody>
        </p:sp>
        <p:sp>
          <p:nvSpPr>
            <p:cNvPr id="11" name="Line 167"/>
            <p:cNvSpPr>
              <a:spLocks noChangeShapeType="1"/>
            </p:cNvSpPr>
            <p:nvPr/>
          </p:nvSpPr>
          <p:spPr bwMode="auto">
            <a:xfrm rot="5400000">
              <a:off x="6528913" y="4287012"/>
              <a:ext cx="27781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2" name="Rounded Rectangle 11"/>
            <p:cNvSpPr/>
            <p:nvPr/>
          </p:nvSpPr>
          <p:spPr>
            <a:xfrm>
              <a:off x="5929632" y="4432236"/>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Range D2:F6</a:t>
              </a:r>
            </a:p>
          </p:txBody>
        </p:sp>
        <p:sp>
          <p:nvSpPr>
            <p:cNvPr id="13" name="AutoShape 303"/>
            <p:cNvSpPr>
              <a:spLocks/>
            </p:cNvSpPr>
            <p:nvPr/>
          </p:nvSpPr>
          <p:spPr bwMode="auto">
            <a:xfrm rot="5400000" flipH="1">
              <a:off x="4745215" y="-458400"/>
              <a:ext cx="231421" cy="5670552"/>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4" name="AutoShape 303"/>
            <p:cNvSpPr>
              <a:spLocks/>
            </p:cNvSpPr>
            <p:nvPr/>
          </p:nvSpPr>
          <p:spPr bwMode="auto">
            <a:xfrm flipH="1">
              <a:off x="1603234" y="2707388"/>
              <a:ext cx="204788" cy="1439258"/>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5" name="Rounded Rectangle 4"/>
            <p:cNvSpPr/>
            <p:nvPr/>
          </p:nvSpPr>
          <p:spPr>
            <a:xfrm>
              <a:off x="126859" y="3297325"/>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Row headers</a:t>
              </a:r>
            </a:p>
          </p:txBody>
        </p:sp>
        <p:pic>
          <p:nvPicPr>
            <p:cNvPr id="6" name="Picture 5">
              <a:extLst>
                <a:ext uri="{FF2B5EF4-FFF2-40B4-BE49-F238E27FC236}">
                  <a16:creationId xmlns:a16="http://schemas.microsoft.com/office/drawing/2014/main" id="{7C88FBFB-2A00-43B5-89D3-8BFA35DE73AE}"/>
                </a:ext>
              </a:extLst>
            </p:cNvPr>
            <p:cNvPicPr>
              <a:picLocks noChangeAspect="1"/>
            </p:cNvPicPr>
            <p:nvPr/>
          </p:nvPicPr>
          <p:blipFill>
            <a:blip r:embed="rId2"/>
            <a:stretch>
              <a:fillRect/>
            </a:stretch>
          </p:blipFill>
          <p:spPr>
            <a:xfrm>
              <a:off x="1808022" y="2492992"/>
              <a:ext cx="5997460" cy="1653683"/>
            </a:xfrm>
            <a:prstGeom prst="rect">
              <a:avLst/>
            </a:prstGeom>
          </p:spPr>
        </p:pic>
      </p:grpSp>
    </p:spTree>
    <p:extLst>
      <p:ext uri="{BB962C8B-B14F-4D97-AF65-F5344CB8AC3E}">
        <p14:creationId xmlns:p14="http://schemas.microsoft.com/office/powerpoint/2010/main" val="402082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effectLst>
                  <a:outerShdw blurRad="38100" dist="38100" dir="2700000" algn="tl">
                    <a:srgbClr val="000000">
                      <a:alpha val="43137"/>
                    </a:srgbClr>
                  </a:outerShdw>
                </a:effectLst>
              </a:rPr>
              <a:t>Excel Errors and Display Issues</a:t>
            </a:r>
          </a:p>
        </p:txBody>
      </p:sp>
      <p:grpSp>
        <p:nvGrpSpPr>
          <p:cNvPr id="3" name="Group 2"/>
          <p:cNvGrpSpPr/>
          <p:nvPr/>
        </p:nvGrpSpPr>
        <p:grpSpPr>
          <a:xfrm>
            <a:off x="1864700" y="1458397"/>
            <a:ext cx="5414600" cy="2619677"/>
            <a:chOff x="995362" y="1944530"/>
            <a:chExt cx="7219466" cy="3492902"/>
          </a:xfrm>
        </p:grpSpPr>
        <p:sp>
          <p:nvSpPr>
            <p:cNvPr id="5" name="Line 167"/>
            <p:cNvSpPr>
              <a:spLocks noChangeShapeType="1"/>
            </p:cNvSpPr>
            <p:nvPr/>
          </p:nvSpPr>
          <p:spPr bwMode="auto">
            <a:xfrm rot="5400000" flipV="1">
              <a:off x="1804775" y="3845542"/>
              <a:ext cx="901699"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6" name="Rounded Rectangle 5"/>
            <p:cNvSpPr/>
            <p:nvPr/>
          </p:nvSpPr>
          <p:spPr>
            <a:xfrm>
              <a:off x="1453428" y="4075527"/>
              <a:ext cx="1639859"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Cells displaying column width issue</a:t>
              </a:r>
            </a:p>
          </p:txBody>
        </p:sp>
        <p:sp>
          <p:nvSpPr>
            <p:cNvPr id="7" name="Line 167"/>
            <p:cNvSpPr>
              <a:spLocks noChangeShapeType="1"/>
            </p:cNvSpPr>
            <p:nvPr/>
          </p:nvSpPr>
          <p:spPr bwMode="auto">
            <a:xfrm rot="5400000" flipH="1" flipV="1">
              <a:off x="5331913" y="3715365"/>
              <a:ext cx="614566" cy="786"/>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5943600" y="3216716"/>
              <a:ext cx="1476375"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Issue has been corrected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2" y="1944530"/>
              <a:ext cx="3742857" cy="1371429"/>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161" y="4075527"/>
              <a:ext cx="3866667" cy="1361905"/>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sp>
          <p:nvSpPr>
            <p:cNvPr id="12" name="Line 296"/>
            <p:cNvSpPr>
              <a:spLocks noChangeShapeType="1"/>
            </p:cNvSpPr>
            <p:nvPr/>
          </p:nvSpPr>
          <p:spPr bwMode="auto">
            <a:xfrm rot="5400000" flipV="1">
              <a:off x="5781677" y="3256077"/>
              <a:ext cx="1" cy="30479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grpSp>
      <p:sp>
        <p:nvSpPr>
          <p:cNvPr id="4" name="Slide Number Placeholder 3">
            <a:extLst>
              <a:ext uri="{FF2B5EF4-FFF2-40B4-BE49-F238E27FC236}">
                <a16:creationId xmlns:a16="http://schemas.microsoft.com/office/drawing/2014/main" id="{896D1BC2-D8B5-489B-AB39-4E8433BC7630}"/>
              </a:ext>
            </a:extLst>
          </p:cNvPr>
          <p:cNvSpPr>
            <a:spLocks noGrp="1"/>
          </p:cNvSpPr>
          <p:nvPr>
            <p:ph type="sldNum" sz="quarter" idx="12"/>
          </p:nvPr>
        </p:nvSpPr>
        <p:spPr/>
        <p:txBody>
          <a:bodyPr/>
          <a:lstStyle/>
          <a:p>
            <a:fld id="{A8160BDD-7155-D744-B749-9730458604AD}" type="slidenum">
              <a:rPr lang="en-US" smtClean="0"/>
              <a:t>70</a:t>
            </a:fld>
            <a:endParaRPr lang="en-US" dirty="0"/>
          </a:p>
        </p:txBody>
      </p:sp>
    </p:spTree>
    <p:extLst>
      <p:ext uri="{BB962C8B-B14F-4D97-AF65-F5344CB8AC3E}">
        <p14:creationId xmlns:p14="http://schemas.microsoft.com/office/powerpoint/2010/main" val="468951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effectLst>
                  <a:outerShdw blurRad="38100" dist="38100" dir="2700000" algn="tl">
                    <a:srgbClr val="000000">
                      <a:alpha val="43137"/>
                    </a:srgbClr>
                  </a:outerShdw>
                </a:effectLst>
              </a:rPr>
              <a:t>Error Indicators</a:t>
            </a:r>
          </a:p>
        </p:txBody>
      </p:sp>
      <p:grpSp>
        <p:nvGrpSpPr>
          <p:cNvPr id="4" name="Group 3"/>
          <p:cNvGrpSpPr/>
          <p:nvPr/>
        </p:nvGrpSpPr>
        <p:grpSpPr>
          <a:xfrm>
            <a:off x="2825272" y="1491771"/>
            <a:ext cx="3493457" cy="2479697"/>
            <a:chOff x="2300203" y="1989027"/>
            <a:chExt cx="4657943" cy="3306263"/>
          </a:xfrm>
        </p:grpSpPr>
        <p:sp>
          <p:nvSpPr>
            <p:cNvPr id="8" name="Line 139"/>
            <p:cNvSpPr>
              <a:spLocks noChangeShapeType="1"/>
            </p:cNvSpPr>
            <p:nvPr/>
          </p:nvSpPr>
          <p:spPr bwMode="auto">
            <a:xfrm rot="16200000" flipV="1">
              <a:off x="5487989" y="1910012"/>
              <a:ext cx="0" cy="768346"/>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9" name="Rounded Rectangle 8"/>
            <p:cNvSpPr/>
            <p:nvPr/>
          </p:nvSpPr>
          <p:spPr>
            <a:xfrm>
              <a:off x="3980592" y="2133600"/>
              <a:ext cx="1524000"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Cell with error indicator</a:t>
              </a:r>
            </a:p>
          </p:txBody>
        </p:sp>
        <p:sp>
          <p:nvSpPr>
            <p:cNvPr id="10" name="Line 139"/>
            <p:cNvSpPr>
              <a:spLocks noChangeShapeType="1"/>
            </p:cNvSpPr>
            <p:nvPr/>
          </p:nvSpPr>
          <p:spPr bwMode="auto">
            <a:xfrm rot="16200000">
              <a:off x="5202149" y="3863225"/>
              <a:ext cx="0" cy="7620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11" name="Rounded Rectangle 10"/>
            <p:cNvSpPr/>
            <p:nvPr/>
          </p:nvSpPr>
          <p:spPr>
            <a:xfrm>
              <a:off x="5425987" y="3987839"/>
              <a:ext cx="1524000" cy="36576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Error indicator drop-down menu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146" y="1989027"/>
              <a:ext cx="1000000" cy="771429"/>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03" y="2921040"/>
              <a:ext cx="2514600" cy="2374250"/>
            </a:xfrm>
            <a:prstGeom prst="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pic>
      </p:grpSp>
      <p:sp>
        <p:nvSpPr>
          <p:cNvPr id="6" name="Slide Number Placeholder 5">
            <a:extLst>
              <a:ext uri="{FF2B5EF4-FFF2-40B4-BE49-F238E27FC236}">
                <a16:creationId xmlns:a16="http://schemas.microsoft.com/office/drawing/2014/main" id="{B2EB635E-9443-41F6-BAFE-5ED89CA864B1}"/>
              </a:ext>
            </a:extLst>
          </p:cNvPr>
          <p:cNvSpPr>
            <a:spLocks noGrp="1"/>
          </p:cNvSpPr>
          <p:nvPr>
            <p:ph type="sldNum" sz="quarter" idx="12"/>
          </p:nvPr>
        </p:nvSpPr>
        <p:spPr/>
        <p:txBody>
          <a:bodyPr/>
          <a:lstStyle/>
          <a:p>
            <a:fld id="{A8160BDD-7155-D744-B749-9730458604AD}" type="slidenum">
              <a:rPr lang="en-US" smtClean="0"/>
              <a:t>71</a:t>
            </a:fld>
            <a:endParaRPr lang="en-US" dirty="0"/>
          </a:p>
        </p:txBody>
      </p:sp>
    </p:spTree>
    <p:extLst>
      <p:ext uri="{BB962C8B-B14F-4D97-AF65-F5344CB8AC3E}">
        <p14:creationId xmlns:p14="http://schemas.microsoft.com/office/powerpoint/2010/main" val="106604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419857"/>
            <a:ext cx="8305800" cy="628547"/>
          </a:xfrm>
        </p:spPr>
        <p:txBody>
          <a:bodyPr>
            <a:normAutofit fontScale="90000"/>
          </a:bodyPr>
          <a:lstStyle/>
          <a:p>
            <a:r>
              <a:rPr lang="en-US" sz="4000" b="1" dirty="0">
                <a:effectLst>
                  <a:outerShdw blurRad="38100" dist="38100" dir="2700000" algn="tl">
                    <a:srgbClr val="000000">
                      <a:alpha val="43137"/>
                    </a:srgbClr>
                  </a:outerShdw>
                </a:effectLst>
              </a:rPr>
              <a:t>The General Excel UI</a:t>
            </a:r>
          </a:p>
        </p:txBody>
      </p:sp>
      <p:sp>
        <p:nvSpPr>
          <p:cNvPr id="5" name="Slide Number Placeholder 4">
            <a:extLst>
              <a:ext uri="{FF2B5EF4-FFF2-40B4-BE49-F238E27FC236}">
                <a16:creationId xmlns:a16="http://schemas.microsoft.com/office/drawing/2014/main" id="{423441A2-6127-4297-B794-85FBC73DB48E}"/>
              </a:ext>
            </a:extLst>
          </p:cNvPr>
          <p:cNvSpPr>
            <a:spLocks noGrp="1"/>
          </p:cNvSpPr>
          <p:nvPr>
            <p:ph type="sldNum" sz="quarter" idx="12"/>
          </p:nvPr>
        </p:nvSpPr>
        <p:spPr/>
        <p:txBody>
          <a:bodyPr/>
          <a:lstStyle/>
          <a:p>
            <a:fld id="{A8160BDD-7155-D744-B749-9730458604AD}" type="slidenum">
              <a:rPr lang="en-US" smtClean="0"/>
              <a:t>8</a:t>
            </a:fld>
            <a:endParaRPr lang="en-US" dirty="0"/>
          </a:p>
        </p:txBody>
      </p:sp>
      <p:grpSp>
        <p:nvGrpSpPr>
          <p:cNvPr id="4" name="Group 3">
            <a:extLst>
              <a:ext uri="{FF2B5EF4-FFF2-40B4-BE49-F238E27FC236}">
                <a16:creationId xmlns:a16="http://schemas.microsoft.com/office/drawing/2014/main" id="{10F5E8DA-4A17-4499-AF68-A7C82A828297}"/>
              </a:ext>
            </a:extLst>
          </p:cNvPr>
          <p:cNvGrpSpPr/>
          <p:nvPr/>
        </p:nvGrpSpPr>
        <p:grpSpPr>
          <a:xfrm>
            <a:off x="1470584" y="1049894"/>
            <a:ext cx="6316283" cy="3622679"/>
            <a:chOff x="436779" y="1399858"/>
            <a:chExt cx="8421710" cy="4830239"/>
          </a:xfrm>
        </p:grpSpPr>
        <p:pic>
          <p:nvPicPr>
            <p:cNvPr id="2" name="Picture 1"/>
            <p:cNvPicPr>
              <a:picLocks noChangeAspect="1"/>
            </p:cNvPicPr>
            <p:nvPr/>
          </p:nvPicPr>
          <p:blipFill>
            <a:blip r:embed="rId2"/>
            <a:stretch>
              <a:fillRect/>
            </a:stretch>
          </p:blipFill>
          <p:spPr>
            <a:xfrm>
              <a:off x="1806005" y="1998028"/>
              <a:ext cx="6865452" cy="3661575"/>
            </a:xfrm>
            <a:prstGeom prst="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pic>
        <p:sp>
          <p:nvSpPr>
            <p:cNvPr id="19" name="AutoShape 303"/>
            <p:cNvSpPr>
              <a:spLocks/>
            </p:cNvSpPr>
            <p:nvPr/>
          </p:nvSpPr>
          <p:spPr bwMode="auto">
            <a:xfrm flipH="1">
              <a:off x="1605428" y="2206887"/>
              <a:ext cx="174625" cy="59436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20" name="AutoShape 303"/>
            <p:cNvSpPr>
              <a:spLocks/>
            </p:cNvSpPr>
            <p:nvPr/>
          </p:nvSpPr>
          <p:spPr bwMode="auto">
            <a:xfrm rot="5400000" flipH="1">
              <a:off x="2165160" y="1498207"/>
              <a:ext cx="172706" cy="82296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24" name="Rounded Rectangle 23"/>
            <p:cNvSpPr/>
            <p:nvPr/>
          </p:nvSpPr>
          <p:spPr>
            <a:xfrm>
              <a:off x="1373625" y="1492568"/>
              <a:ext cx="17557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Quick Access Toolbar</a:t>
              </a:r>
            </a:p>
          </p:txBody>
        </p:sp>
        <p:sp>
          <p:nvSpPr>
            <p:cNvPr id="25" name="Rounded Rectangle 24"/>
            <p:cNvSpPr/>
            <p:nvPr/>
          </p:nvSpPr>
          <p:spPr>
            <a:xfrm>
              <a:off x="436779" y="2360313"/>
              <a:ext cx="1168649"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Ribbon</a:t>
              </a:r>
            </a:p>
          </p:txBody>
        </p:sp>
        <p:grpSp>
          <p:nvGrpSpPr>
            <p:cNvPr id="37" name="Group 295"/>
            <p:cNvGrpSpPr>
              <a:grpSpLocks/>
            </p:cNvGrpSpPr>
            <p:nvPr/>
          </p:nvGrpSpPr>
          <p:grpSpPr bwMode="auto">
            <a:xfrm>
              <a:off x="1361341" y="5594447"/>
              <a:ext cx="457201" cy="305393"/>
              <a:chOff x="3353" y="2605"/>
              <a:chExt cx="257" cy="257"/>
            </a:xfrm>
          </p:grpSpPr>
          <p:sp>
            <p:nvSpPr>
              <p:cNvPr id="38" name="Line 296"/>
              <p:cNvSpPr>
                <a:spLocks noChangeShapeType="1"/>
              </p:cNvSpPr>
              <p:nvPr/>
            </p:nvSpPr>
            <p:spPr bwMode="auto">
              <a:xfrm flipV="1">
                <a:off x="3354" y="2605"/>
                <a:ext cx="0" cy="2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39" name="Line 297"/>
              <p:cNvSpPr>
                <a:spLocks noChangeShapeType="1"/>
              </p:cNvSpPr>
              <p:nvPr/>
            </p:nvSpPr>
            <p:spPr bwMode="auto">
              <a:xfrm rot="16200000" flipV="1">
                <a:off x="3482" y="2476"/>
                <a:ext cx="0" cy="25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44" name="Rounded Rectangle 43"/>
            <p:cNvSpPr/>
            <p:nvPr/>
          </p:nvSpPr>
          <p:spPr>
            <a:xfrm>
              <a:off x="7102714" y="5831507"/>
              <a:ext cx="1755775" cy="398590"/>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View and zoom controls</a:t>
              </a:r>
            </a:p>
          </p:txBody>
        </p:sp>
        <p:sp>
          <p:nvSpPr>
            <p:cNvPr id="45" name="AutoShape 303"/>
            <p:cNvSpPr>
              <a:spLocks/>
            </p:cNvSpPr>
            <p:nvPr/>
          </p:nvSpPr>
          <p:spPr bwMode="auto">
            <a:xfrm rot="16200000" flipH="1">
              <a:off x="7893290" y="5015396"/>
              <a:ext cx="174625" cy="146304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46" name="Line 316">
              <a:extLst>
                <a:ext uri="{FF2B5EF4-FFF2-40B4-BE49-F238E27FC236}">
                  <a16:creationId xmlns:a16="http://schemas.microsoft.com/office/drawing/2014/main" id="{13050A31-3F71-4513-A6D1-3E9E635923E2}"/>
                </a:ext>
              </a:extLst>
            </p:cNvPr>
            <p:cNvSpPr>
              <a:spLocks noChangeShapeType="1"/>
            </p:cNvSpPr>
            <p:nvPr/>
          </p:nvSpPr>
          <p:spPr bwMode="auto">
            <a:xfrm rot="5400000">
              <a:off x="5008562" y="1746803"/>
              <a:ext cx="498475"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32" name="Rounded Rectangle 31"/>
            <p:cNvSpPr/>
            <p:nvPr/>
          </p:nvSpPr>
          <p:spPr>
            <a:xfrm>
              <a:off x="4363968" y="1399858"/>
              <a:ext cx="1755775" cy="274638"/>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Title bar</a:t>
              </a:r>
            </a:p>
          </p:txBody>
        </p:sp>
        <p:sp>
          <p:nvSpPr>
            <p:cNvPr id="40" name="Rounded Rectangle 39"/>
            <p:cNvSpPr/>
            <p:nvPr/>
          </p:nvSpPr>
          <p:spPr>
            <a:xfrm>
              <a:off x="624042" y="5890425"/>
              <a:ext cx="1476375" cy="274637"/>
            </a:xfrm>
            <a:prstGeom prst="roundRect">
              <a:avLst/>
            </a:prstGeom>
            <a:solidFill>
              <a:srgbClr val="009DDC"/>
            </a:soli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a:r>
                <a:rPr lang="en-US" sz="975" b="1" kern="0" dirty="0">
                  <a:solidFill>
                    <a:srgbClr val="FFFFFF"/>
                  </a:solidFill>
                  <a:latin typeface="Calibri"/>
                  <a:cs typeface="Calibri"/>
                </a:rPr>
                <a:t>Status bar</a:t>
              </a:r>
            </a:p>
          </p:txBody>
        </p:sp>
      </p:grpSp>
    </p:spTree>
    <p:extLst>
      <p:ext uri="{BB962C8B-B14F-4D97-AF65-F5344CB8AC3E}">
        <p14:creationId xmlns:p14="http://schemas.microsoft.com/office/powerpoint/2010/main" val="170315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28066"/>
            <a:ext cx="8305800" cy="458440"/>
          </a:xfrm>
        </p:spPr>
        <p:txBody>
          <a:bodyPr>
            <a:noAutofit/>
          </a:bodyPr>
          <a:lstStyle/>
          <a:p>
            <a:r>
              <a:rPr lang="en-US" sz="3600" b="1" dirty="0">
                <a:effectLst>
                  <a:outerShdw blurRad="38100" dist="38100" dir="2700000" algn="tl">
                    <a:srgbClr val="000000">
                      <a:alpha val="43137"/>
                    </a:srgbClr>
                  </a:outerShdw>
                </a:effectLst>
              </a:rPr>
              <a:t>The Workbook and Worksheet UI Elements</a:t>
            </a:r>
          </a:p>
        </p:txBody>
      </p:sp>
      <p:sp>
        <p:nvSpPr>
          <p:cNvPr id="5" name="Slide Number Placeholder 4">
            <a:extLst>
              <a:ext uri="{FF2B5EF4-FFF2-40B4-BE49-F238E27FC236}">
                <a16:creationId xmlns:a16="http://schemas.microsoft.com/office/drawing/2014/main" id="{0CCA240D-0F82-4327-B0A8-361989992973}"/>
              </a:ext>
            </a:extLst>
          </p:cNvPr>
          <p:cNvSpPr>
            <a:spLocks noGrp="1"/>
          </p:cNvSpPr>
          <p:nvPr>
            <p:ph type="sldNum" sz="quarter" idx="12"/>
          </p:nvPr>
        </p:nvSpPr>
        <p:spPr/>
        <p:txBody>
          <a:bodyPr/>
          <a:lstStyle/>
          <a:p>
            <a:fld id="{A8160BDD-7155-D744-B749-9730458604AD}" type="slidenum">
              <a:rPr lang="en-US" smtClean="0"/>
              <a:t>9</a:t>
            </a:fld>
            <a:endParaRPr lang="en-US" dirty="0"/>
          </a:p>
        </p:txBody>
      </p:sp>
      <p:grpSp>
        <p:nvGrpSpPr>
          <p:cNvPr id="6" name="Group 5">
            <a:extLst>
              <a:ext uri="{FF2B5EF4-FFF2-40B4-BE49-F238E27FC236}">
                <a16:creationId xmlns:a16="http://schemas.microsoft.com/office/drawing/2014/main" id="{F5451D5E-B88F-44BD-A119-0C7E73888210}"/>
              </a:ext>
            </a:extLst>
          </p:cNvPr>
          <p:cNvGrpSpPr/>
          <p:nvPr/>
        </p:nvGrpSpPr>
        <p:grpSpPr>
          <a:xfrm>
            <a:off x="1245942" y="968693"/>
            <a:ext cx="6331807" cy="3516248"/>
            <a:chOff x="137256" y="1291591"/>
            <a:chExt cx="8442409" cy="4688330"/>
          </a:xfrm>
        </p:grpSpPr>
        <p:pic>
          <p:nvPicPr>
            <p:cNvPr id="19" name="Picture 18"/>
            <p:cNvPicPr>
              <a:picLocks noChangeAspect="1"/>
            </p:cNvPicPr>
            <p:nvPr/>
          </p:nvPicPr>
          <p:blipFill>
            <a:blip r:embed="rId2"/>
            <a:stretch>
              <a:fillRect/>
            </a:stretch>
          </p:blipFill>
          <p:spPr>
            <a:xfrm>
              <a:off x="1611848" y="1935478"/>
              <a:ext cx="6967817" cy="3713449"/>
            </a:xfrm>
            <a:prstGeom prst="rect">
              <a:avLst/>
            </a:prstGeom>
            <a:solidFill>
              <a:srgbClr val="009DDC"/>
            </a:solidFill>
            <a:ln>
              <a:noFill/>
            </a:ln>
            <a:effectLst>
              <a:outerShdw blurRad="38100" dist="25400" dir="2700000" sx="99000" sy="99000" algn="tl" rotWithShape="0">
                <a:prstClr val="black">
                  <a:alpha val="75000"/>
                </a:prstClr>
              </a:outerShdw>
            </a:effectLst>
          </p:spPr>
        </p:pic>
        <p:sp>
          <p:nvSpPr>
            <p:cNvPr id="20" name="AutoShape 302"/>
            <p:cNvSpPr>
              <a:spLocks/>
            </p:cNvSpPr>
            <p:nvPr/>
          </p:nvSpPr>
          <p:spPr bwMode="auto">
            <a:xfrm rot="10800000">
              <a:off x="1423647" y="3112824"/>
              <a:ext cx="170898" cy="2300207"/>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23" name="Line 314"/>
            <p:cNvSpPr>
              <a:spLocks noChangeShapeType="1"/>
            </p:cNvSpPr>
            <p:nvPr/>
          </p:nvSpPr>
          <p:spPr bwMode="auto">
            <a:xfrm rot="16200000" flipH="1">
              <a:off x="6587968" y="4843409"/>
              <a:ext cx="1180228" cy="3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4" name="Rounded Rectangle 23"/>
            <p:cNvSpPr/>
            <p:nvPr/>
          </p:nvSpPr>
          <p:spPr>
            <a:xfrm>
              <a:off x="137256" y="4089325"/>
              <a:ext cx="1286390" cy="331614"/>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Row headers</a:t>
              </a:r>
            </a:p>
          </p:txBody>
        </p:sp>
        <p:sp>
          <p:nvSpPr>
            <p:cNvPr id="27" name="AutoShape 302"/>
            <p:cNvSpPr>
              <a:spLocks/>
            </p:cNvSpPr>
            <p:nvPr/>
          </p:nvSpPr>
          <p:spPr bwMode="auto">
            <a:xfrm rot="5400000">
              <a:off x="5001773" y="-162054"/>
              <a:ext cx="137730" cy="6601535"/>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28" name="Rounded Rectangle 27"/>
            <p:cNvSpPr/>
            <p:nvPr/>
          </p:nvSpPr>
          <p:spPr>
            <a:xfrm>
              <a:off x="4069903" y="3223115"/>
              <a:ext cx="2001470" cy="29138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Column headers</a:t>
              </a:r>
            </a:p>
          </p:txBody>
        </p:sp>
        <p:grpSp>
          <p:nvGrpSpPr>
            <p:cNvPr id="31" name="Group 286"/>
            <p:cNvGrpSpPr>
              <a:grpSpLocks/>
            </p:cNvGrpSpPr>
            <p:nvPr/>
          </p:nvGrpSpPr>
          <p:grpSpPr bwMode="auto">
            <a:xfrm rot="10800000" flipH="1">
              <a:off x="1200423" y="1428910"/>
              <a:ext cx="402774" cy="1585078"/>
              <a:chOff x="3011" y="2624"/>
              <a:chExt cx="189" cy="297"/>
            </a:xfrm>
          </p:grpSpPr>
          <p:sp>
            <p:nvSpPr>
              <p:cNvPr id="32" name="Line 287"/>
              <p:cNvSpPr>
                <a:spLocks noChangeShapeType="1"/>
              </p:cNvSpPr>
              <p:nvPr/>
            </p:nvSpPr>
            <p:spPr bwMode="auto">
              <a:xfrm flipV="1">
                <a:off x="3015" y="2624"/>
                <a:ext cx="0" cy="2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33" name="Line 288"/>
              <p:cNvSpPr>
                <a:spLocks noChangeShapeType="1"/>
              </p:cNvSpPr>
              <p:nvPr/>
            </p:nvSpPr>
            <p:spPr bwMode="auto">
              <a:xfrm rot="16200000" flipH="1" flipV="1">
                <a:off x="3106" y="2529"/>
                <a:ext cx="0" cy="18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34" name="Rounded Rectangle 33"/>
            <p:cNvSpPr/>
            <p:nvPr/>
          </p:nvSpPr>
          <p:spPr>
            <a:xfrm>
              <a:off x="648279" y="1291591"/>
              <a:ext cx="1476375" cy="475043"/>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Select All button</a:t>
              </a:r>
            </a:p>
          </p:txBody>
        </p:sp>
        <p:sp>
          <p:nvSpPr>
            <p:cNvPr id="35" name="AutoShape 302"/>
            <p:cNvSpPr>
              <a:spLocks/>
            </p:cNvSpPr>
            <p:nvPr/>
          </p:nvSpPr>
          <p:spPr bwMode="auto">
            <a:xfrm rot="5400000">
              <a:off x="2539405" y="5113537"/>
              <a:ext cx="174625" cy="100584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39" name="Rounded Rectangle 38"/>
            <p:cNvSpPr/>
            <p:nvPr/>
          </p:nvSpPr>
          <p:spPr>
            <a:xfrm>
              <a:off x="1948536" y="5705283"/>
              <a:ext cx="1447801"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Worksheet tabs</a:t>
              </a:r>
            </a:p>
          </p:txBody>
        </p:sp>
        <p:sp>
          <p:nvSpPr>
            <p:cNvPr id="30" name="Rounded Rectangle 29"/>
            <p:cNvSpPr/>
            <p:nvPr/>
          </p:nvSpPr>
          <p:spPr>
            <a:xfrm>
              <a:off x="1810423" y="4652845"/>
              <a:ext cx="1724025" cy="381000"/>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Worksheet tab navigation controls</a:t>
              </a:r>
            </a:p>
          </p:txBody>
        </p:sp>
        <p:sp>
          <p:nvSpPr>
            <p:cNvPr id="44" name="Line 297"/>
            <p:cNvSpPr>
              <a:spLocks noChangeShapeType="1"/>
            </p:cNvSpPr>
            <p:nvPr/>
          </p:nvSpPr>
          <p:spPr bwMode="auto">
            <a:xfrm rot="5400000" flipV="1">
              <a:off x="3753926" y="5104012"/>
              <a:ext cx="0" cy="72010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45" name="Line 314">
              <a:extLst>
                <a:ext uri="{FF2B5EF4-FFF2-40B4-BE49-F238E27FC236}">
                  <a16:creationId xmlns:a16="http://schemas.microsoft.com/office/drawing/2014/main" id="{BCE03514-C689-4FCC-83C6-621E3A546694}"/>
                </a:ext>
              </a:extLst>
            </p:cNvPr>
            <p:cNvSpPr>
              <a:spLocks noChangeShapeType="1"/>
            </p:cNvSpPr>
            <p:nvPr/>
          </p:nvSpPr>
          <p:spPr bwMode="auto">
            <a:xfrm rot="16200000" flipH="1" flipV="1">
              <a:off x="1571964" y="2095574"/>
              <a:ext cx="980106" cy="51456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46" name="Rounded Rectangle 33">
              <a:extLst>
                <a:ext uri="{FF2B5EF4-FFF2-40B4-BE49-F238E27FC236}">
                  <a16:creationId xmlns:a16="http://schemas.microsoft.com/office/drawing/2014/main" id="{008F5B11-B847-4D73-8196-60E330651401}"/>
                </a:ext>
              </a:extLst>
            </p:cNvPr>
            <p:cNvSpPr/>
            <p:nvPr/>
          </p:nvSpPr>
          <p:spPr>
            <a:xfrm>
              <a:off x="2319299" y="1588164"/>
              <a:ext cx="1371600"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bg1"/>
                  </a:solidFill>
                </a:rPr>
                <a:t>Name Box</a:t>
              </a:r>
            </a:p>
          </p:txBody>
        </p:sp>
        <p:sp>
          <p:nvSpPr>
            <p:cNvPr id="47" name="Line 314">
              <a:extLst>
                <a:ext uri="{FF2B5EF4-FFF2-40B4-BE49-F238E27FC236}">
                  <a16:creationId xmlns:a16="http://schemas.microsoft.com/office/drawing/2014/main" id="{4C44AD5C-DDA8-44D0-8072-93FF2CF93CA0}"/>
                </a:ext>
              </a:extLst>
            </p:cNvPr>
            <p:cNvSpPr>
              <a:spLocks noChangeShapeType="1"/>
            </p:cNvSpPr>
            <p:nvPr/>
          </p:nvSpPr>
          <p:spPr bwMode="auto">
            <a:xfrm rot="5400000">
              <a:off x="3305608" y="1827977"/>
              <a:ext cx="1002967" cy="107261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48" name="Rounded Rectangle 35">
              <a:extLst>
                <a:ext uri="{FF2B5EF4-FFF2-40B4-BE49-F238E27FC236}">
                  <a16:creationId xmlns:a16="http://schemas.microsoft.com/office/drawing/2014/main" id="{93A4DAC1-6A7E-453E-866E-5F882A70EE57}"/>
                </a:ext>
              </a:extLst>
            </p:cNvPr>
            <p:cNvSpPr/>
            <p:nvPr/>
          </p:nvSpPr>
          <p:spPr>
            <a:xfrm>
              <a:off x="4294442" y="1592077"/>
              <a:ext cx="1371600"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Formula Bar</a:t>
              </a:r>
            </a:p>
          </p:txBody>
        </p:sp>
        <p:sp>
          <p:nvSpPr>
            <p:cNvPr id="49" name="Line 314">
              <a:extLst>
                <a:ext uri="{FF2B5EF4-FFF2-40B4-BE49-F238E27FC236}">
                  <a16:creationId xmlns:a16="http://schemas.microsoft.com/office/drawing/2014/main" id="{169DDB01-706E-4B38-9AC5-3825EF4E9E19}"/>
                </a:ext>
              </a:extLst>
            </p:cNvPr>
            <p:cNvSpPr>
              <a:spLocks noChangeShapeType="1"/>
            </p:cNvSpPr>
            <p:nvPr/>
          </p:nvSpPr>
          <p:spPr bwMode="auto">
            <a:xfrm rot="16200000">
              <a:off x="8225693" y="4049239"/>
              <a:ext cx="0" cy="503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2" name="Rounded Rectangle 21"/>
            <p:cNvSpPr/>
            <p:nvPr/>
          </p:nvSpPr>
          <p:spPr>
            <a:xfrm>
              <a:off x="6314232" y="4125608"/>
              <a:ext cx="1724025"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Scroll bars</a:t>
              </a:r>
            </a:p>
          </p:txBody>
        </p:sp>
        <p:sp>
          <p:nvSpPr>
            <p:cNvPr id="4" name="Rectangle 3">
              <a:extLst>
                <a:ext uri="{FF2B5EF4-FFF2-40B4-BE49-F238E27FC236}">
                  <a16:creationId xmlns:a16="http://schemas.microsoft.com/office/drawing/2014/main" id="{9C191723-3F7C-45EC-BCD9-C94F79CEB950}"/>
                </a:ext>
              </a:extLst>
            </p:cNvPr>
            <p:cNvSpPr/>
            <p:nvPr/>
          </p:nvSpPr>
          <p:spPr>
            <a:xfrm>
              <a:off x="1611516" y="2955766"/>
              <a:ext cx="132733" cy="114736"/>
            </a:xfrm>
            <a:prstGeom prst="rect">
              <a:avLst/>
            </a:prstGeom>
            <a:noFill/>
            <a:ln w="28575" cap="flat" cmpd="sng" algn="ctr">
              <a:solidFill>
                <a:srgbClr val="FF0000"/>
              </a:solidFill>
              <a:prstDash val="solid"/>
            </a:ln>
            <a:effectLst/>
          </p:spPr>
          <p:txBody>
            <a:bodyPr rtlCol="0" anchor="ctr"/>
            <a:lstStyle/>
            <a:p>
              <a:pPr algn="ctr" defTabSz="685800"/>
              <a:endParaRPr lang="en-US" sz="825" b="1" kern="0" dirty="0">
                <a:solidFill>
                  <a:srgbClr val="FF0000"/>
                </a:solidFill>
                <a:latin typeface="Arial"/>
              </a:endParaRPr>
            </a:p>
          </p:txBody>
        </p:sp>
        <p:sp>
          <p:nvSpPr>
            <p:cNvPr id="29" name="Rounded Rectangle 28"/>
            <p:cNvSpPr/>
            <p:nvPr/>
          </p:nvSpPr>
          <p:spPr>
            <a:xfrm>
              <a:off x="3834210" y="5311985"/>
              <a:ext cx="1724025"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rPr>
                <a:t>New sheet button</a:t>
              </a:r>
            </a:p>
          </p:txBody>
        </p:sp>
        <p:sp>
          <p:nvSpPr>
            <p:cNvPr id="51" name="Line 314">
              <a:extLst>
                <a:ext uri="{FF2B5EF4-FFF2-40B4-BE49-F238E27FC236}">
                  <a16:creationId xmlns:a16="http://schemas.microsoft.com/office/drawing/2014/main" id="{5B388F57-3F3E-4E21-ACD5-24E80FE71B21}"/>
                </a:ext>
              </a:extLst>
            </p:cNvPr>
            <p:cNvSpPr>
              <a:spLocks noChangeShapeType="1"/>
            </p:cNvSpPr>
            <p:nvPr/>
          </p:nvSpPr>
          <p:spPr bwMode="auto">
            <a:xfrm rot="16200000" flipH="1" flipV="1">
              <a:off x="2072868" y="4826252"/>
              <a:ext cx="380998" cy="7925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grpSp>
    </p:spTree>
    <p:extLst>
      <p:ext uri="{BB962C8B-B14F-4D97-AF65-F5344CB8AC3E}">
        <p14:creationId xmlns:p14="http://schemas.microsoft.com/office/powerpoint/2010/main" val="2112613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133</TotalTime>
  <Words>2751</Words>
  <Application>Microsoft Office PowerPoint</Application>
  <PresentationFormat>On-screen Show (16:9)</PresentationFormat>
  <Paragraphs>474</Paragraphs>
  <Slides>71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Constantia</vt:lpstr>
      <vt:lpstr>Myriad Pro</vt:lpstr>
      <vt:lpstr>Verdana</vt:lpstr>
      <vt:lpstr>Wingdings 2</vt:lpstr>
      <vt:lpstr>ProfBurnett</vt:lpstr>
      <vt:lpstr>ITI 494 Microsoft Word and Excel Foundations</vt:lpstr>
      <vt:lpstr>Outline</vt:lpstr>
      <vt:lpstr>Getting Started with Microsoft Office Excel 2019</vt:lpstr>
      <vt:lpstr>Spreadsheets, Worksheets, and Workbooks (Slide 1 of 2)</vt:lpstr>
      <vt:lpstr>Spreadsheets, Worksheets, and Workbooks (Slide 2 of 2)</vt:lpstr>
      <vt:lpstr>Cells and Ranges</vt:lpstr>
      <vt:lpstr>Cell and Range References</vt:lpstr>
      <vt:lpstr>The General Excel UI</vt:lpstr>
      <vt:lpstr>The Workbook and Worksheet UI Elements</vt:lpstr>
      <vt:lpstr>Excel Window Commands</vt:lpstr>
      <vt:lpstr>The Backstage View</vt:lpstr>
      <vt:lpstr>Mouse Navigation</vt:lpstr>
      <vt:lpstr>Mouse Cursor Icons</vt:lpstr>
      <vt:lpstr>Keyboard Navigation</vt:lpstr>
      <vt:lpstr>The Active Cell</vt:lpstr>
      <vt:lpstr>Basic Data Entry</vt:lpstr>
      <vt:lpstr>PowerPoint Presentation</vt:lpstr>
      <vt:lpstr>The Ribbon</vt:lpstr>
      <vt:lpstr>The Ribbon Tabs</vt:lpstr>
      <vt:lpstr>Tell Me</vt:lpstr>
      <vt:lpstr>ScreenTips and KeyTips</vt:lpstr>
      <vt:lpstr>The Quick Access Toolbar</vt:lpstr>
      <vt:lpstr>The Mini Toolbar and Context Menus</vt:lpstr>
      <vt:lpstr>PowerPoint Presentation</vt:lpstr>
      <vt:lpstr>The New Tab</vt:lpstr>
      <vt:lpstr>Excel 2019 File Formats</vt:lpstr>
      <vt:lpstr>The Save and Save As Commands</vt:lpstr>
      <vt:lpstr>The Save As Screen</vt:lpstr>
      <vt:lpstr>Compatibility Mode</vt:lpstr>
      <vt:lpstr>The Convert Option</vt:lpstr>
      <vt:lpstr>The Compatibility Checker</vt:lpstr>
      <vt:lpstr>PowerPoint Presentation</vt:lpstr>
      <vt:lpstr>It’s Not WYSIWYG</vt:lpstr>
      <vt:lpstr>Data Types</vt:lpstr>
      <vt:lpstr>The Cut, Copy, and Paste Commands</vt:lpstr>
      <vt:lpstr>Drag-and-Drop Cut and Paste</vt:lpstr>
      <vt:lpstr>The Undo and Redo Commands</vt:lpstr>
      <vt:lpstr>The AutoFill Feature</vt:lpstr>
      <vt:lpstr>AutoFill Options</vt:lpstr>
      <vt:lpstr>Flash Fill</vt:lpstr>
      <vt:lpstr>The Clear Command</vt:lpstr>
      <vt:lpstr>The Help Task Pane</vt:lpstr>
      <vt:lpstr>Performing Calculations</vt:lpstr>
      <vt:lpstr>Excel Formulas</vt:lpstr>
      <vt:lpstr>The Formula Bar</vt:lpstr>
      <vt:lpstr>A Basic Mathematical Formula</vt:lpstr>
      <vt:lpstr>Elements of Excel Formulas</vt:lpstr>
      <vt:lpstr>The Order of Operations</vt:lpstr>
      <vt:lpstr>Reference Operators</vt:lpstr>
      <vt:lpstr>Intersection Operator Example</vt:lpstr>
      <vt:lpstr>PowerPoint Presentation</vt:lpstr>
      <vt:lpstr>Functions</vt:lpstr>
      <vt:lpstr>The Function Library Group</vt:lpstr>
      <vt:lpstr>The Insert Function Dialog Box</vt:lpstr>
      <vt:lpstr>The Function Arguments Dialog Box</vt:lpstr>
      <vt:lpstr>Graphical Cell and Range Reference Entry</vt:lpstr>
      <vt:lpstr>The AutoSum Feature</vt:lpstr>
      <vt:lpstr>Other Commonly Used Functions</vt:lpstr>
      <vt:lpstr>Basic Function Syntax</vt:lpstr>
      <vt:lpstr>The Formula AutoComplete Feature</vt:lpstr>
      <vt:lpstr>The Arguments Tooltip</vt:lpstr>
      <vt:lpstr>Formulas and the Cut, Copy, and Paste Commands</vt:lpstr>
      <vt:lpstr>The Paste Options</vt:lpstr>
      <vt:lpstr>The Paste Special Dialog Box</vt:lpstr>
      <vt:lpstr>Relative References</vt:lpstr>
      <vt:lpstr>Absolute References</vt:lpstr>
      <vt:lpstr>Mixed References</vt:lpstr>
      <vt:lpstr>AutoFill and Formulas</vt:lpstr>
      <vt:lpstr>Worksheet References</vt:lpstr>
      <vt:lpstr>Excel Errors and Display Issues</vt:lpstr>
      <vt:lpstr>Error Indicators</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Prof Burnett</cp:lastModifiedBy>
  <cp:revision>21</cp:revision>
  <dcterms:created xsi:type="dcterms:W3CDTF">2015-01-17T12:40:41Z</dcterms:created>
  <dcterms:modified xsi:type="dcterms:W3CDTF">2023-03-30T14:31:36Z</dcterms:modified>
</cp:coreProperties>
</file>