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49" r:id="rId4"/>
    <p:sldId id="381" r:id="rId5"/>
    <p:sldId id="379" r:id="rId6"/>
    <p:sldId id="380" r:id="rId7"/>
    <p:sldId id="382" r:id="rId8"/>
    <p:sldId id="383" r:id="rId9"/>
    <p:sldId id="384" r:id="rId10"/>
    <p:sldId id="385" r:id="rId11"/>
    <p:sldId id="386" r:id="rId12"/>
    <p:sldId id="388" r:id="rId13"/>
    <p:sldId id="389" r:id="rId14"/>
    <p:sldId id="390" r:id="rId15"/>
    <p:sldId id="391" r:id="rId16"/>
    <p:sldId id="392" r:id="rId17"/>
    <p:sldId id="393" r:id="rId18"/>
    <p:sldId id="39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3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7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253409-CFF8-41A2-953C-AE1645002510}" type="slidenum">
              <a:rPr lang="en-US" altLang="en-US"/>
              <a:pPr eaLnBrk="1" hangingPunct="1"/>
              <a:t>12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4C13-8E91-401E-A532-BA2C26726314}" type="datetime1">
              <a:rPr lang="en-US" smtClean="0"/>
              <a:t>3/30/2023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2007 - 2019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6713-525E-45FC-8302-9C25F0907962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7D68-1418-4A1B-9DD0-DA98DCD53FF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/Less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ourse outlin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666"/>
            <a:ext cx="9144000" cy="6720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098514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050"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Course/Lesson outline</a:t>
            </a:r>
          </a:p>
        </p:txBody>
      </p:sp>
    </p:spTree>
    <p:extLst>
      <p:ext uri="{BB962C8B-B14F-4D97-AF65-F5344CB8AC3E}">
        <p14:creationId xmlns:p14="http://schemas.microsoft.com/office/powerpoint/2010/main" val="715935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ossary Term Definition with Corne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oice blocks-02.png">
            <a:extLst>
              <a:ext uri="{FF2B5EF4-FFF2-40B4-BE49-F238E27FC236}">
                <a16:creationId xmlns:a16="http://schemas.microsoft.com/office/drawing/2014/main" id="{8DA6CE66-0146-4689-BC9F-F56233496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 t="62222"/>
          <a:stretch/>
        </p:blipFill>
        <p:spPr>
          <a:xfrm>
            <a:off x="6248400" y="3200400"/>
            <a:ext cx="2895600" cy="1943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10" name="Picture 100" descr="book">
            <a:extLst>
              <a:ext uri="{FF2B5EF4-FFF2-40B4-BE49-F238E27FC236}">
                <a16:creationId xmlns:a16="http://schemas.microsoft.com/office/drawing/2014/main" id="{C97CB2FE-FA07-47EC-B391-E0375C675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82853"/>
            <a:ext cx="1038673" cy="6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B19520-E82C-4B3B-A166-692B3551D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944984"/>
            <a:ext cx="6934200" cy="571500"/>
          </a:xfr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0" indent="0" algn="l" defTabSz="3429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lang="en-US" sz="1350" kern="1200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Term: definition. (Format “term” in bold.)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1657350"/>
            <a:ext cx="8460150" cy="300990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401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nds-On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Activity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28B54-DCF8-48E1-A25A-E747ACAB1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5231" y="4006453"/>
            <a:ext cx="1416844" cy="6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690720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70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A28F-9A6B-476C-ACB9-885DAF4D5A10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1812-4284-4E43-9CF2-51F66B9DF21E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8F81-7A9C-49A5-A7B3-985E11D9D2F6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91-2CF0-47BA-A99F-54D4A989ABF9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471F-C1D9-427C-8F6A-9FC67DDB7C14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1D92-7A0E-4410-B484-3523FA086AAF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2882-19AC-41D1-B81F-483085D7C417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7C3-6A62-45D8-8EE8-A8EE0C17E8AE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0B5E8-FD41-46B0-BC27-5083FAEF094A}" type="datetime1">
              <a:rPr lang="en-US" smtClean="0"/>
              <a:t>3/30/2023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2007 - 2019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22" y="798048"/>
            <a:ext cx="8250577" cy="1219200"/>
          </a:xfrm>
        </p:spPr>
        <p:txBody>
          <a:bodyPr anchor="ctr"/>
          <a:lstStyle/>
          <a:p>
            <a:r>
              <a:rPr lang="en-US" sz="6000" dirty="0"/>
              <a:t>ITI 494 Microsoft Word and Excel Foundations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29" y="2400301"/>
            <a:ext cx="8229599" cy="706902"/>
          </a:xfrm>
        </p:spPr>
        <p:txBody>
          <a:bodyPr>
            <a:noAutofit/>
          </a:bodyPr>
          <a:lstStyle/>
          <a:p>
            <a:r>
              <a:rPr lang="en-US" sz="2400" dirty="0"/>
              <a:t>Session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479F0-3058-448E-A91E-D29EF81E75C3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explore how the fact sheet will look with smaller margins.</a:t>
            </a:r>
          </a:p>
          <a:p>
            <a:r>
              <a:rPr lang="en-US" dirty="0"/>
              <a:t>After you change the margins, you'll have to make some adjustments to formatting throughout the document.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sz="4400" dirty="0"/>
              <a:t>Activity: Controlling Page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FA18A-5BC0-43AE-950E-E3B9823C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200F8CB-9D28-4D18-97B2-6D0AC0A5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12" y="1808986"/>
            <a:ext cx="5630960" cy="2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1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the document is not inadvertently used as a completed document, you’ll embed a large "draft" watermark in the document background.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25" y="359853"/>
            <a:ext cx="7883768" cy="633458"/>
          </a:xfrm>
        </p:spPr>
        <p:txBody>
          <a:bodyPr/>
          <a:lstStyle/>
          <a:p>
            <a:r>
              <a:rPr lang="en-US" sz="3200" dirty="0"/>
              <a:t>Activity: Adding a Watermark to a Document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6CF89-A339-4452-8ABC-B86C55E5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15F716F-D34B-42C3-9D11-1AC24977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44" y="1643550"/>
            <a:ext cx="5591553" cy="24141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95B3E9-97AA-4606-95C3-E7A2618570EC}"/>
              </a:ext>
            </a:extLst>
          </p:cNvPr>
          <p:cNvCxnSpPr>
            <a:cxnSpLocks/>
          </p:cNvCxnSpPr>
          <p:nvPr/>
        </p:nvCxnSpPr>
        <p:spPr>
          <a:xfrm flipV="1">
            <a:off x="4857750" y="3495948"/>
            <a:ext cx="571501" cy="8364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C823BEF-74A1-4450-A6EB-42E077406D3A}"/>
              </a:ext>
            </a:extLst>
          </p:cNvPr>
          <p:cNvSpPr/>
          <p:nvPr/>
        </p:nvSpPr>
        <p:spPr>
          <a:xfrm>
            <a:off x="3902956" y="4144433"/>
            <a:ext cx="2355482" cy="20597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75" b="1" dirty="0">
                <a:solidFill>
                  <a:schemeClr val="bg1"/>
                </a:solidFill>
              </a:rPr>
              <a:t>Custom watermark appears on all pages</a:t>
            </a:r>
          </a:p>
        </p:txBody>
      </p:sp>
    </p:spTree>
    <p:extLst>
      <p:ext uri="{BB962C8B-B14F-4D97-AF65-F5344CB8AC3E}">
        <p14:creationId xmlns:p14="http://schemas.microsoft.com/office/powerpoint/2010/main" val="325816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Check Spelling, Grammar, and Readability</a:t>
            </a:r>
          </a:p>
          <a:p>
            <a:r>
              <a:rPr lang="en-US" altLang="en-US" dirty="0"/>
              <a:t>Use Research Tools</a:t>
            </a:r>
          </a:p>
          <a:p>
            <a:r>
              <a:rPr lang="en-US" altLang="en-US" dirty="0"/>
              <a:t>Check Accessibility</a:t>
            </a:r>
          </a:p>
          <a:p>
            <a:r>
              <a:rPr lang="en-US" altLang="en-US" dirty="0"/>
              <a:t>Save a Document to Other Formats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altLang="en-US" sz="4400" dirty="0"/>
              <a:t>Preparing to Publish a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3B802-BD8E-4EF9-926B-0E52DB89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4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006F0-72BE-4CB6-BE88-F23BDC36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E4282-4BC4-4880-88DE-EAE4387B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382" y="1028700"/>
            <a:ext cx="5687156" cy="800100"/>
          </a:xfrm>
        </p:spPr>
        <p:txBody>
          <a:bodyPr/>
          <a:lstStyle/>
          <a:p>
            <a:r>
              <a:rPr lang="en-US" dirty="0"/>
              <a:t>Use the Proofing pane to check for spelling and grammar errors.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0C9FDA-DEF8-4894-929B-692150FE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5242"/>
            <a:ext cx="7883768" cy="633458"/>
          </a:xfrm>
        </p:spPr>
        <p:txBody>
          <a:bodyPr/>
          <a:lstStyle/>
          <a:p>
            <a:r>
              <a:rPr lang="en-US" dirty="0"/>
              <a:t>The Proofing Pane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08BA2-E7F1-4175-91B8-55AE94E2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59" y="1454727"/>
            <a:ext cx="6086084" cy="27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distribute the Building with Heart fact sheet, you'll check it for spelling and grammar mistakes.</a:t>
            </a:r>
          </a:p>
          <a:p>
            <a:r>
              <a:rPr lang="en-US" dirty="0"/>
              <a:t>You'll also check its readability.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53651"/>
            <a:ext cx="7883768" cy="633458"/>
          </a:xfrm>
        </p:spPr>
        <p:txBody>
          <a:bodyPr/>
          <a:lstStyle/>
          <a:p>
            <a:r>
              <a:rPr lang="en-US" sz="2400" dirty="0"/>
              <a:t>Activity: Checking Spelling, Grammar, and Readability</a:t>
            </a:r>
          </a:p>
        </p:txBody>
      </p:sp>
      <p:grpSp>
        <p:nvGrpSpPr>
          <p:cNvPr id="5" name="Group 4"/>
          <p:cNvGrpSpPr/>
          <p:nvPr/>
        </p:nvGrpSpPr>
        <p:grpSpPr>
          <a:xfrm rot="776775">
            <a:off x="2200759" y="1903000"/>
            <a:ext cx="4435127" cy="3043554"/>
            <a:chOff x="1038386" y="2223099"/>
            <a:chExt cx="5913503" cy="40580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23288">
              <a:off x="1662537" y="2223099"/>
              <a:ext cx="5289352" cy="3520725"/>
            </a:xfrm>
            <a:prstGeom prst="rect">
              <a:avLst/>
            </a:prstGeom>
          </p:spPr>
        </p:pic>
        <p:pic>
          <p:nvPicPr>
            <p:cNvPr id="4100" name="Picture 4" descr="https://pixabay.com/static/uploads/photo/2013/10/01/16/55/magnifying-glass-189254_64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86" y="2473189"/>
              <a:ext cx="3874576" cy="380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9B12A3-33F2-41CA-932A-3CA300BA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1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better word than “eradicating” to use in the first paragraph.</a:t>
            </a:r>
          </a:p>
          <a:p>
            <a:r>
              <a:rPr lang="en-US" dirty="0"/>
              <a:t>Use Word’s Thesaurus feature.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56741"/>
            <a:ext cx="7883768" cy="633458"/>
          </a:xfrm>
        </p:spPr>
        <p:txBody>
          <a:bodyPr/>
          <a:lstStyle/>
          <a:p>
            <a:r>
              <a:rPr lang="en-US" dirty="0"/>
              <a:t>Activity: Using the Thesaurus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C2BE-C540-41F4-97D4-7F7301BD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98002E5-1363-4BAB-9068-A64B8648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57350"/>
            <a:ext cx="5371417" cy="24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4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web to:</a:t>
            </a:r>
          </a:p>
          <a:p>
            <a:pPr lvl="1"/>
            <a:r>
              <a:rPr lang="en-US" dirty="0"/>
              <a:t>Determine if "sweat equity" is used correctly in the document</a:t>
            </a:r>
          </a:p>
          <a:p>
            <a:pPr lvl="1"/>
            <a:r>
              <a:rPr lang="en-US" dirty="0"/>
              <a:t>Translate the first paragraph of the document into Spanish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58822"/>
            <a:ext cx="7883768" cy="633458"/>
          </a:xfrm>
        </p:spPr>
        <p:txBody>
          <a:bodyPr/>
          <a:lstStyle/>
          <a:p>
            <a:r>
              <a:rPr lang="en-US" dirty="0"/>
              <a:t>Activity: Translating 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88454" y="1992230"/>
            <a:ext cx="4967093" cy="2693496"/>
            <a:chOff x="4317224" y="3927268"/>
            <a:chExt cx="4619625" cy="2505075"/>
          </a:xfrm>
        </p:grpSpPr>
        <p:sp>
          <p:nvSpPr>
            <p:cNvPr id="4" name="Oval 3"/>
            <p:cNvSpPr/>
            <p:nvPr/>
          </p:nvSpPr>
          <p:spPr bwMode="auto">
            <a:xfrm rot="20853881">
              <a:off x="4317224" y="3927268"/>
              <a:ext cx="4619625" cy="2505075"/>
            </a:xfrm>
            <a:prstGeom prst="ellipse">
              <a:avLst/>
            </a:prstGeom>
            <a:gradFill flip="none" rotWithShape="1">
              <a:gsLst>
                <a:gs pos="0">
                  <a:srgbClr val="0398CC"/>
                </a:gs>
                <a:gs pos="50000">
                  <a:srgbClr val="0398CC">
                    <a:alpha val="14000"/>
                  </a:srgbClr>
                </a:gs>
                <a:gs pos="100000">
                  <a:srgbClr val="0398CC">
                    <a:alpha val="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pic>
          <p:nvPicPr>
            <p:cNvPr id="1026" name="Picture 2" descr="https://pixabay.com/static/uploads/photo/2014/04/03/00/36/globe-308800_64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2065">
              <a:off x="5183114" y="4177888"/>
              <a:ext cx="3180522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DFCAC1-1804-4223-8131-88262776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will be published on the web, so you will check to see if you've properly prepared it for access through assistive technologies, such as a screen reader.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47822"/>
            <a:ext cx="7883768" cy="633458"/>
          </a:xfrm>
        </p:spPr>
        <p:txBody>
          <a:bodyPr/>
          <a:lstStyle/>
          <a:p>
            <a:r>
              <a:rPr lang="en-US" sz="4400" dirty="0"/>
              <a:t>Activity: Checking Accessibility</a:t>
            </a:r>
          </a:p>
        </p:txBody>
      </p:sp>
      <p:pic>
        <p:nvPicPr>
          <p:cNvPr id="2050" name="Picture 2" descr="https://upload.wikimedia.org/wikipedia/commons/thumb/e/eb/Handicapped_Accessible_sign.svg/2000px-Handicapped_Accessible_sig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37" y="1819487"/>
            <a:ext cx="1504528" cy="15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C0E1-AD27-48E1-91F6-81ADBC6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3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going to save the document as a PDF, which you'll use to publish the document on the web.</a:t>
            </a:r>
          </a:p>
          <a:p>
            <a:r>
              <a:rPr lang="en-US" dirty="0"/>
              <a:t>Before you save it as a PDF, you will first save your revisions in a standard Word document, which you will use as your master document in the event that you want to make additional changes to it later.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15952"/>
            <a:ext cx="7883768" cy="633458"/>
          </a:xfrm>
        </p:spPr>
        <p:txBody>
          <a:bodyPr/>
          <a:lstStyle/>
          <a:p>
            <a:r>
              <a:rPr lang="en-US" sz="3200" dirty="0"/>
              <a:t>Activity: Saving in a Different File Format</a:t>
            </a:r>
          </a:p>
        </p:txBody>
      </p:sp>
      <p:pic>
        <p:nvPicPr>
          <p:cNvPr id="3074" name="Picture 2" descr="https://pixabay.com/static/uploads/photo/2013/07/13/01/18/pdf-15549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31" y="2652893"/>
            <a:ext cx="1514981" cy="1886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8/86/Word_2013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31" y="2782471"/>
            <a:ext cx="1764506" cy="17573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153315" y="3501138"/>
            <a:ext cx="957533" cy="510666"/>
          </a:xfrm>
          <a:prstGeom prst="rightArrow">
            <a:avLst>
              <a:gd name="adj1" fmla="val 50000"/>
              <a:gd name="adj2" fmla="val 58384"/>
            </a:avLst>
          </a:prstGeom>
          <a:solidFill>
            <a:srgbClr val="67676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68580" numCol="1" rtlCol="0" anchor="ctr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9E6E-A100-4005-BA13-9DA1E8BD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0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6: Inserting Graphics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7: Controlling Page Appearance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8: Preparing to Publish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D61D-DD0A-4680-B591-45EE2BFC4074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2007 - 2019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99F37-22E3-4215-A336-8165C384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Insert Symbols and Special Characters</a:t>
            </a:r>
          </a:p>
          <a:p>
            <a:r>
              <a:rPr lang="en-US" altLang="en-US" dirty="0"/>
              <a:t>Add Images to a Document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altLang="en-US" dirty="0"/>
              <a:t>Inserting Graphic Objects</a:t>
            </a:r>
          </a:p>
        </p:txBody>
      </p:sp>
    </p:spTree>
    <p:extLst>
      <p:ext uri="{BB962C8B-B14F-4D97-AF65-F5344CB8AC3E}">
        <p14:creationId xmlns:p14="http://schemas.microsoft.com/office/powerpoint/2010/main" val="12700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A6826-A528-4170-B99E-9E428901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92627B-E05D-4E1A-8039-E96E9B13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8492"/>
            <a:ext cx="7883768" cy="633458"/>
          </a:xfrm>
        </p:spPr>
        <p:txBody>
          <a:bodyPr/>
          <a:lstStyle/>
          <a:p>
            <a:r>
              <a:rPr lang="en-US" dirty="0"/>
              <a:t>Symbols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BBD7A-CAB0-46AA-8DA7-07C83DEA4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Symbols</a:t>
            </a:r>
            <a:r>
              <a:rPr lang="en-US" dirty="0"/>
              <a:t>: Characters used to represent an idea or a word, such as a copyright, trademark, or registered trademark.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5D3363-7AEF-453D-95C2-BFDE7F45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866247"/>
            <a:ext cx="3234971" cy="23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0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include the registered trademark symbol after the first instance of the organization name.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61206"/>
            <a:ext cx="7883768" cy="633458"/>
          </a:xfrm>
        </p:spPr>
        <p:txBody>
          <a:bodyPr/>
          <a:lstStyle/>
          <a:p>
            <a:r>
              <a:rPr lang="en-US" sz="2800" dirty="0"/>
              <a:t>Activity: Inserting Symbols and Special Characters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1729" y="1683897"/>
            <a:ext cx="4700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®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520724"/>
            <a:ext cx="6172200" cy="128806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3009901" y="2077198"/>
            <a:ext cx="1074539" cy="5089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C64F5-36A5-4BE8-B487-9BBBF966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9594"/>
            <a:ext cx="7883768" cy="633458"/>
          </a:xfrm>
        </p:spPr>
        <p:txBody>
          <a:bodyPr/>
          <a:lstStyle/>
          <a:p>
            <a:r>
              <a:rPr lang="en-US" sz="3600" dirty="0"/>
              <a:t>Activity: Adding Images to a Document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035F4B-8012-4D06-A6C1-8B503FDA7625}"/>
              </a:ext>
            </a:extLst>
          </p:cNvPr>
          <p:cNvGrpSpPr/>
          <p:nvPr/>
        </p:nvGrpSpPr>
        <p:grpSpPr>
          <a:xfrm>
            <a:off x="1257055" y="1008523"/>
            <a:ext cx="6644339" cy="3357961"/>
            <a:chOff x="152074" y="1754803"/>
            <a:chExt cx="8859118" cy="44772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074" y="2332381"/>
              <a:ext cx="8859118" cy="336605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Arc 15"/>
            <p:cNvSpPr/>
            <p:nvPr/>
          </p:nvSpPr>
          <p:spPr bwMode="auto">
            <a:xfrm>
              <a:off x="1376883" y="2048477"/>
              <a:ext cx="2280717" cy="1006799"/>
            </a:xfrm>
            <a:prstGeom prst="arc">
              <a:avLst>
                <a:gd name="adj1" fmla="val 16387192"/>
                <a:gd name="adj2" fmla="val 4000398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3985" y="1754803"/>
              <a:ext cx="165558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398CC"/>
                  </a:solidFill>
                </a:rPr>
                <a:t>Add a logo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41770" y="5739641"/>
              <a:ext cx="234568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398CC"/>
                  </a:solidFill>
                </a:rPr>
                <a:t>Add two photos</a:t>
              </a:r>
            </a:p>
          </p:txBody>
        </p:sp>
        <p:sp>
          <p:nvSpPr>
            <p:cNvPr id="20" name="Arc 19"/>
            <p:cNvSpPr/>
            <p:nvPr/>
          </p:nvSpPr>
          <p:spPr bwMode="auto">
            <a:xfrm flipH="1" flipV="1">
              <a:off x="1812898" y="3801395"/>
              <a:ext cx="2934947" cy="2169075"/>
            </a:xfrm>
            <a:prstGeom prst="arc">
              <a:avLst>
                <a:gd name="adj1" fmla="val 16268369"/>
                <a:gd name="adj2" fmla="val 4789463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Arc 20"/>
            <p:cNvSpPr/>
            <p:nvPr/>
          </p:nvSpPr>
          <p:spPr bwMode="auto">
            <a:xfrm flipV="1">
              <a:off x="4032739" y="4150789"/>
              <a:ext cx="3473030" cy="1831548"/>
            </a:xfrm>
            <a:prstGeom prst="arc">
              <a:avLst>
                <a:gd name="adj1" fmla="val 15897483"/>
                <a:gd name="adj2" fmla="val 3197687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72D94-65E3-49C4-96CE-AA328782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Apply a Page Border and Color</a:t>
            </a:r>
          </a:p>
          <a:p>
            <a:r>
              <a:rPr lang="en-US" altLang="en-US" dirty="0"/>
              <a:t>Add Headers and Footers</a:t>
            </a:r>
          </a:p>
          <a:p>
            <a:r>
              <a:rPr lang="en-US" altLang="en-US" dirty="0"/>
              <a:t>Control Page Layout</a:t>
            </a:r>
          </a:p>
          <a:p>
            <a:r>
              <a:rPr lang="en-US" altLang="en-US" dirty="0"/>
              <a:t>Add a Watermark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43072"/>
            <a:ext cx="7883768" cy="633458"/>
          </a:xfrm>
        </p:spPr>
        <p:txBody>
          <a:bodyPr/>
          <a:lstStyle/>
          <a:p>
            <a:r>
              <a:rPr lang="en-US" altLang="en-US" dirty="0"/>
              <a:t>Controlling Page Appearance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F7096-6E98-473D-A2E2-BB3D4E1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3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Red, solid line on every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380422"/>
            <a:ext cx="7883768" cy="633458"/>
          </a:xfrm>
        </p:spPr>
        <p:txBody>
          <a:bodyPr/>
          <a:lstStyle/>
          <a:p>
            <a:r>
              <a:rPr lang="en-US" sz="4400" dirty="0"/>
              <a:t>Activity: Applying a Page Border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33" y="1371600"/>
            <a:ext cx="5857876" cy="249432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2EAB4-77A9-4CF9-9C00-13666225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6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header and footer.</a:t>
            </a:r>
          </a:p>
          <a:p>
            <a:r>
              <a:rPr lang="en-US" dirty="0"/>
              <a:t>They will appear on every page except page 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25" y="403050"/>
            <a:ext cx="7883768" cy="633458"/>
          </a:xfrm>
        </p:spPr>
        <p:txBody>
          <a:bodyPr/>
          <a:lstStyle/>
          <a:p>
            <a:r>
              <a:rPr lang="en-US" sz="3600" dirty="0"/>
              <a:t>Activity: Creating Headers and Footers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43007" y="1574329"/>
            <a:ext cx="6331688" cy="3295266"/>
            <a:chOff x="0" y="2006601"/>
            <a:chExt cx="9144000" cy="47589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189" y="2782889"/>
              <a:ext cx="7124700" cy="14346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189" y="4703738"/>
              <a:ext cx="7124700" cy="12492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0" y="3639019"/>
              <a:ext cx="9144000" cy="67586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0800000">
              <a:off x="0" y="4316699"/>
              <a:ext cx="9144000" cy="67586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Arial" charset="0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0" y="2006601"/>
              <a:ext cx="2309445" cy="2137359"/>
            </a:xfrm>
            <a:prstGeom prst="arc">
              <a:avLst>
                <a:gd name="adj1" fmla="val 19697656"/>
                <a:gd name="adj2" fmla="val 323869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368" y="2121159"/>
              <a:ext cx="2368247" cy="433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>
                  <a:solidFill>
                    <a:srgbClr val="0398CC"/>
                  </a:solidFill>
                </a:rPr>
                <a:t>Organization name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5768" y="2121159"/>
              <a:ext cx="968874" cy="433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>
                  <a:solidFill>
                    <a:srgbClr val="0398CC"/>
                  </a:solidFill>
                </a:rPr>
                <a:t>Locale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4206" y="2121159"/>
              <a:ext cx="1908764" cy="433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>
                  <a:solidFill>
                    <a:srgbClr val="0398CC"/>
                  </a:solidFill>
                </a:rPr>
                <a:t>Document title</a:t>
              </a:r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2436143" y="2006601"/>
              <a:ext cx="2309445" cy="2137359"/>
            </a:xfrm>
            <a:prstGeom prst="arc">
              <a:avLst>
                <a:gd name="adj1" fmla="val 19697656"/>
                <a:gd name="adj2" fmla="val 323869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4865936" y="2006601"/>
              <a:ext cx="2309445" cy="2137359"/>
            </a:xfrm>
            <a:prstGeom prst="arc">
              <a:avLst>
                <a:gd name="adj1" fmla="val 19697656"/>
                <a:gd name="adj2" fmla="val 323869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Arc 14"/>
            <p:cNvSpPr/>
            <p:nvPr/>
          </p:nvSpPr>
          <p:spPr bwMode="auto">
            <a:xfrm rot="10800000">
              <a:off x="4696742" y="4628148"/>
              <a:ext cx="2309445" cy="2137359"/>
            </a:xfrm>
            <a:prstGeom prst="arc">
              <a:avLst>
                <a:gd name="adj1" fmla="val 19697656"/>
                <a:gd name="adj2" fmla="val 323869"/>
              </a:avLst>
            </a:prstGeom>
            <a:noFill/>
            <a:ln w="57150" cap="flat" cmpd="sng" algn="ctr">
              <a:solidFill>
                <a:srgbClr val="0398CC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alpha val="61000"/>
                </a:schemeClr>
              </a:glo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5808" y="6129950"/>
              <a:ext cx="1686709" cy="433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>
                  <a:solidFill>
                    <a:srgbClr val="0398CC"/>
                  </a:solidFill>
                </a:rPr>
                <a:t>Page number</a:t>
              </a: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356D11F-F472-44C3-8874-01DB3D76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90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98</TotalTime>
  <Words>515</Words>
  <Application>Microsoft Office PowerPoint</Application>
  <PresentationFormat>On-screen Show (16:9)</PresentationFormat>
  <Paragraphs>84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Verdana</vt:lpstr>
      <vt:lpstr>Wingdings 2</vt:lpstr>
      <vt:lpstr>ProfBurnett</vt:lpstr>
      <vt:lpstr>ITI 494 Microsoft Word and Excel Foundations</vt:lpstr>
      <vt:lpstr>Outline</vt:lpstr>
      <vt:lpstr>Inserting Graphic Objects</vt:lpstr>
      <vt:lpstr>Symbols</vt:lpstr>
      <vt:lpstr>Activity: Inserting Symbols and Special Characters</vt:lpstr>
      <vt:lpstr>Activity: Adding Images to a Document</vt:lpstr>
      <vt:lpstr>Controlling Page Appearance</vt:lpstr>
      <vt:lpstr>Activity: Applying a Page Border</vt:lpstr>
      <vt:lpstr>Activity: Creating Headers and Footers</vt:lpstr>
      <vt:lpstr>Activity: Controlling Page Layout</vt:lpstr>
      <vt:lpstr>Activity: Adding a Watermark to a Document</vt:lpstr>
      <vt:lpstr>Preparing to Publish a Document</vt:lpstr>
      <vt:lpstr>The Proofing Pane</vt:lpstr>
      <vt:lpstr>Activity: Checking Spelling, Grammar, and Readability</vt:lpstr>
      <vt:lpstr>Activity: Using the Thesaurus</vt:lpstr>
      <vt:lpstr>Activity: Translating Text</vt:lpstr>
      <vt:lpstr>Activity: Checking Accessibility</vt:lpstr>
      <vt:lpstr>Activity: Saving in a Different File Format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20</cp:revision>
  <dcterms:created xsi:type="dcterms:W3CDTF">2015-01-17T12:40:41Z</dcterms:created>
  <dcterms:modified xsi:type="dcterms:W3CDTF">2023-03-30T13:56:38Z</dcterms:modified>
</cp:coreProperties>
</file>