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349" r:id="rId4"/>
    <p:sldId id="373" r:id="rId5"/>
    <p:sldId id="367" r:id="rId6"/>
    <p:sldId id="368" r:id="rId7"/>
    <p:sldId id="371" r:id="rId8"/>
    <p:sldId id="372" r:id="rId9"/>
    <p:sldId id="370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8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53409-CFF8-41A2-953C-AE1645002510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53409-CFF8-41A2-953C-AE1645002510}" type="slidenum">
              <a:rPr lang="en-US" altLang="en-US"/>
              <a:pPr eaLnBrk="1" hangingPunct="1"/>
              <a:t>10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53409-CFF8-41A2-953C-AE1645002510}" type="slidenum">
              <a:rPr lang="en-US" altLang="en-US"/>
              <a:pPr eaLnBrk="1" hangingPunct="1"/>
              <a:t>14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0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4C13-8E91-401E-A532-BA2C26726314}" type="datetime1">
              <a:rPr lang="en-US" smtClean="0"/>
              <a:t>3/30/2023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2007 - 2019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6713-525E-45FC-8302-9C25F0907962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7D68-1418-4A1B-9DD0-DA98DCD53FF1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/Less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course outlin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666"/>
            <a:ext cx="9144000" cy="6720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098514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050"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Course/Lesson outline</a:t>
            </a:r>
          </a:p>
        </p:txBody>
      </p:sp>
    </p:spTree>
    <p:extLst>
      <p:ext uri="{BB962C8B-B14F-4D97-AF65-F5344CB8AC3E}">
        <p14:creationId xmlns:p14="http://schemas.microsoft.com/office/powerpoint/2010/main" val="364449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nds-On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69072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Activity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28B54-DCF8-48E1-A25A-E747ACAB1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5231" y="4006453"/>
            <a:ext cx="1416844" cy="6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1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ottom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0"/>
            <a:ext cx="9144000" cy="3429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361009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203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69072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621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A28F-9A6B-476C-ACB9-885DAF4D5A10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1812-4284-4E43-9CF2-51F66B9DF21E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8F81-7A9C-49A5-A7B3-985E11D9D2F6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91-2CF0-47BA-A99F-54D4A989ABF9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471F-C1D9-427C-8F6A-9FC67DDB7C14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1D92-7A0E-4410-B484-3523FA086AAF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2882-19AC-41D1-B81F-483085D7C417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7C3-6A62-45D8-8EE8-A8EE0C17E8AE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0B5E8-FD41-46B0-BC27-5083FAEF094A}" type="datetime1">
              <a:rPr lang="en-US" smtClean="0"/>
              <a:t>3/30/2023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2007 - 2019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22" y="798048"/>
            <a:ext cx="8250577" cy="1219200"/>
          </a:xfrm>
        </p:spPr>
        <p:txBody>
          <a:bodyPr anchor="ctr"/>
          <a:lstStyle/>
          <a:p>
            <a:r>
              <a:rPr lang="en-US" sz="6000" dirty="0"/>
              <a:t>ITI 494 Microsoft Word and Excel Foundations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29" y="2400301"/>
            <a:ext cx="8229599" cy="706902"/>
          </a:xfrm>
        </p:spPr>
        <p:txBody>
          <a:bodyPr>
            <a:noAutofit/>
          </a:bodyPr>
          <a:lstStyle/>
          <a:p>
            <a:r>
              <a:rPr lang="en-US" sz="2400" dirty="0"/>
              <a:t>Session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479F0-3058-448E-A91E-D29EF81E75C3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Sort a List</a:t>
            </a:r>
          </a:p>
          <a:p>
            <a:r>
              <a:rPr lang="en-US" altLang="en-US" dirty="0"/>
              <a:t>Format a List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325" y="380422"/>
            <a:ext cx="7883768" cy="633458"/>
          </a:xfrm>
        </p:spPr>
        <p:txBody>
          <a:bodyPr/>
          <a:lstStyle/>
          <a:p>
            <a:r>
              <a:rPr lang="en-US" altLang="en-US" dirty="0"/>
              <a:t>Managing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7A5F-55B8-4B3A-8CB7-BD856E86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5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85" y="1106166"/>
            <a:ext cx="3109865" cy="241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3770156"/>
            <a:ext cx="3627338" cy="881784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 bwMode="auto">
          <a:xfrm>
            <a:off x="2743200" y="1165860"/>
            <a:ext cx="274320" cy="2263140"/>
          </a:xfrm>
          <a:prstGeom prst="leftBrace">
            <a:avLst>
              <a:gd name="adj1" fmla="val 6300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2743200" y="3760400"/>
            <a:ext cx="205740" cy="891540"/>
          </a:xfrm>
          <a:prstGeom prst="leftBrace">
            <a:avLst>
              <a:gd name="adj1" fmla="val 6300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987" y="1859818"/>
            <a:ext cx="1343756" cy="692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Sort this list alphabetically for quick lookup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52" y="421435"/>
            <a:ext cx="7883768" cy="633458"/>
          </a:xfrm>
        </p:spPr>
        <p:txBody>
          <a:bodyPr/>
          <a:lstStyle/>
          <a:p>
            <a:r>
              <a:rPr lang="en-US" dirty="0"/>
              <a:t>Activity: Sorting Lists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6986" y="3829050"/>
            <a:ext cx="134375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398CC"/>
                </a:solidFill>
              </a:rPr>
              <a:t>Sort this list to show regions with the greatest need at the top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EF2729-B7F9-46CC-8BEA-D7080D27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325AA3-C69D-43B8-81A8-553D419BB1A2}"/>
              </a:ext>
            </a:extLst>
          </p:cNvPr>
          <p:cNvSpPr/>
          <p:nvPr/>
        </p:nvSpPr>
        <p:spPr>
          <a:xfrm>
            <a:off x="3017520" y="1106166"/>
            <a:ext cx="754380" cy="232283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825" b="1" kern="0" dirty="0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4E81D2-53F5-4EAE-A3BD-87C51751D699}"/>
              </a:ext>
            </a:extLst>
          </p:cNvPr>
          <p:cNvSpPr/>
          <p:nvPr/>
        </p:nvSpPr>
        <p:spPr>
          <a:xfrm>
            <a:off x="4572000" y="3770156"/>
            <a:ext cx="800100" cy="88178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825" b="1" kern="0" dirty="0" err="1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58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42381" y="1838186"/>
            <a:ext cx="5472820" cy="207098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provide more detail in the Our Mission list.</a:t>
            </a:r>
          </a:p>
          <a:p>
            <a:r>
              <a:rPr lang="en-US" dirty="0"/>
              <a:t>You will create a sublist of “benefits to the general community.”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29394"/>
            <a:ext cx="7883768" cy="633458"/>
          </a:xfrm>
        </p:spPr>
        <p:txBody>
          <a:bodyPr/>
          <a:lstStyle/>
          <a:p>
            <a:r>
              <a:rPr lang="en-US" dirty="0"/>
              <a:t>Activity: Formatting 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16" y="2031042"/>
            <a:ext cx="5114620" cy="164551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C16366-609A-41EE-BF20-0B1C0C77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6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two lists that are out of sequence.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03763"/>
            <a:ext cx="7883768" cy="633458"/>
          </a:xfrm>
        </p:spPr>
        <p:txBody>
          <a:bodyPr/>
          <a:lstStyle/>
          <a:p>
            <a:r>
              <a:rPr lang="en-US" dirty="0"/>
              <a:t>Activity: Resequencing 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927" y="1765228"/>
            <a:ext cx="3516200" cy="233513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2677" y="2483889"/>
            <a:ext cx="1082842" cy="23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50" kern="0" dirty="0">
                <a:solidFill>
                  <a:srgbClr val="0398CC"/>
                </a:solidFill>
              </a:rPr>
              <a:t>List should </a:t>
            </a:r>
            <a:br>
              <a:rPr lang="en-US" sz="1050" kern="0" dirty="0">
                <a:solidFill>
                  <a:srgbClr val="0398CC"/>
                </a:solidFill>
              </a:rPr>
            </a:br>
            <a:r>
              <a:rPr lang="en-US" sz="1050" kern="0" dirty="0">
                <a:solidFill>
                  <a:srgbClr val="0398CC"/>
                </a:solidFill>
              </a:rPr>
              <a:t>continue with 2</a:t>
            </a:r>
            <a:endParaRPr lang="en-US" sz="1050" kern="0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2971800" y="2614901"/>
            <a:ext cx="7242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398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62677" y="3494751"/>
            <a:ext cx="1082842" cy="3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50" kern="0" dirty="0">
                <a:solidFill>
                  <a:srgbClr val="0398CC"/>
                </a:solidFill>
              </a:rPr>
              <a:t>New list should start at 1</a:t>
            </a:r>
            <a:endParaRPr lang="en-US" sz="1050" kern="0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3118863" y="3626288"/>
            <a:ext cx="5771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398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85E06-F225-4FBC-9F8B-431838E2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B93D77-B9F1-43E6-AC11-E3D6ED3D8B85}"/>
              </a:ext>
            </a:extLst>
          </p:cNvPr>
          <p:cNvSpPr/>
          <p:nvPr/>
        </p:nvSpPr>
        <p:spPr>
          <a:xfrm>
            <a:off x="2089142" y="1716895"/>
            <a:ext cx="4965716" cy="245007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825" b="1" kern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21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Insert a Table</a:t>
            </a:r>
          </a:p>
          <a:p>
            <a:r>
              <a:rPr lang="en-US" altLang="en-US" dirty="0"/>
              <a:t>Modify a Table</a:t>
            </a:r>
          </a:p>
          <a:p>
            <a:r>
              <a:rPr lang="en-US" altLang="en-US" dirty="0"/>
              <a:t>Format a Table</a:t>
            </a:r>
          </a:p>
          <a:p>
            <a:r>
              <a:rPr lang="en-US" altLang="en-US" dirty="0"/>
              <a:t>Convert Text to a Table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25" y="358822"/>
            <a:ext cx="7883768" cy="633458"/>
          </a:xfrm>
        </p:spPr>
        <p:txBody>
          <a:bodyPr/>
          <a:lstStyle/>
          <a:p>
            <a:r>
              <a:rPr lang="en-US" altLang="en-US" dirty="0"/>
              <a:t>Adding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3C62E-CCF8-4BF0-8AD5-D1B0B64B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Pull eligibility requirements out of the paragraph, and place them in a table instead.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27880"/>
            <a:ext cx="7883768" cy="633458"/>
          </a:xfrm>
        </p:spPr>
        <p:txBody>
          <a:bodyPr/>
          <a:lstStyle/>
          <a:p>
            <a:r>
              <a:rPr lang="en-US" sz="3600" dirty="0"/>
              <a:t>Activity: Inserting a Table in a Document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26BF79-B9B9-4E38-86C5-CEC33E9B5525}"/>
              </a:ext>
            </a:extLst>
          </p:cNvPr>
          <p:cNvGrpSpPr>
            <a:grpSpLocks noChangeAspect="1"/>
          </p:cNvGrpSpPr>
          <p:nvPr/>
        </p:nvGrpSpPr>
        <p:grpSpPr>
          <a:xfrm>
            <a:off x="1771650" y="1620781"/>
            <a:ext cx="5122091" cy="3052226"/>
            <a:chOff x="676068" y="2161037"/>
            <a:chExt cx="7941223" cy="47321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68" y="4713814"/>
              <a:ext cx="7941223" cy="16254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51225"/>
            <a:stretch/>
          </p:blipFill>
          <p:spPr>
            <a:xfrm>
              <a:off x="676068" y="2161037"/>
              <a:ext cx="7791863" cy="2047547"/>
            </a:xfrm>
            <a:prstGeom prst="rect">
              <a:avLst/>
            </a:prstGeom>
          </p:spPr>
        </p:pic>
        <p:sp>
          <p:nvSpPr>
            <p:cNvPr id="11" name="Arc 10"/>
            <p:cNvSpPr/>
            <p:nvPr/>
          </p:nvSpPr>
          <p:spPr bwMode="auto">
            <a:xfrm>
              <a:off x="3977603" y="2904618"/>
              <a:ext cx="4424932" cy="3988551"/>
            </a:xfrm>
            <a:prstGeom prst="arc">
              <a:avLst>
                <a:gd name="adj1" fmla="val 18059652"/>
                <a:gd name="adj2" fmla="val 2062839"/>
              </a:avLst>
            </a:prstGeom>
            <a:noFill/>
            <a:ln w="57150" cap="flat" cmpd="sng" algn="ctr">
              <a:solidFill>
                <a:srgbClr val="33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Arc 11"/>
            <p:cNvSpPr/>
            <p:nvPr/>
          </p:nvSpPr>
          <p:spPr bwMode="auto">
            <a:xfrm flipH="1">
              <a:off x="2381046" y="3560544"/>
              <a:ext cx="3475885" cy="2066533"/>
            </a:xfrm>
            <a:prstGeom prst="arc">
              <a:avLst>
                <a:gd name="adj1" fmla="val 18716488"/>
                <a:gd name="adj2" fmla="val 6972902"/>
              </a:avLst>
            </a:prstGeom>
            <a:noFill/>
            <a:ln w="57150" cap="flat" cmpd="sng" algn="ctr">
              <a:solidFill>
                <a:srgbClr val="33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7BFBA49-903E-429E-A7B5-9027C013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9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insert a new row in the middle of the table.</a:t>
            </a:r>
          </a:p>
          <a:p>
            <a:r>
              <a:rPr lang="en-US" dirty="0"/>
              <a:t>Pressing Tab to create a new row only works from the last row, so you will have to use a different technique to insert a row.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43072"/>
            <a:ext cx="7883768" cy="633458"/>
          </a:xfrm>
        </p:spPr>
        <p:txBody>
          <a:bodyPr/>
          <a:lstStyle/>
          <a:p>
            <a:r>
              <a:rPr lang="en-US" sz="3600" dirty="0"/>
              <a:t>Activity: Inserting a New Row in a Table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1F9A0-0C47-419D-8B1A-F2211DD9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13EA67-3E51-4958-AB31-FFF66D819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42" y="1968178"/>
            <a:ext cx="5083317" cy="13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rearrange the order of rows in the table.</a:t>
            </a:r>
          </a:p>
          <a:p>
            <a:r>
              <a:rPr lang="en-US" dirty="0"/>
              <a:t>You will use two different techniques to accomplish this.</a:t>
            </a:r>
          </a:p>
          <a:p>
            <a:r>
              <a:rPr lang="en-US" dirty="0"/>
              <a:t>Then you will adjust the column widths.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25" y="459000"/>
            <a:ext cx="7883768" cy="633458"/>
          </a:xfrm>
        </p:spPr>
        <p:txBody>
          <a:bodyPr/>
          <a:lstStyle/>
          <a:p>
            <a:r>
              <a:rPr lang="en-US" sz="2800" dirty="0"/>
              <a:t>Activity: Moving and Resizing Rows and Columns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78" y="2236074"/>
            <a:ext cx="5589845" cy="85002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B067D-264C-46D5-96D4-4D32A328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9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apply a table style to change the table’s formatting.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69070"/>
            <a:ext cx="7883768" cy="633458"/>
          </a:xfrm>
        </p:spPr>
        <p:txBody>
          <a:bodyPr/>
          <a:lstStyle/>
          <a:p>
            <a:r>
              <a:rPr lang="en-US" dirty="0"/>
              <a:t>Activity: Formatting a Table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10ECB8-3F42-4B47-BF99-588F70BBEF38}"/>
              </a:ext>
            </a:extLst>
          </p:cNvPr>
          <p:cNvGrpSpPr/>
          <p:nvPr/>
        </p:nvGrpSpPr>
        <p:grpSpPr>
          <a:xfrm>
            <a:off x="1792840" y="1488669"/>
            <a:ext cx="4493660" cy="2969032"/>
            <a:chOff x="1585214" y="2149763"/>
            <a:chExt cx="5991547" cy="3958709"/>
          </a:xfrm>
        </p:grpSpPr>
        <p:sp>
          <p:nvSpPr>
            <p:cNvPr id="7" name="Right Arrow 6"/>
            <p:cNvSpPr/>
            <p:nvPr/>
          </p:nvSpPr>
          <p:spPr bwMode="auto">
            <a:xfrm rot="5400000">
              <a:off x="3744046" y="1978949"/>
              <a:ext cx="1568822" cy="4324888"/>
            </a:xfrm>
            <a:prstGeom prst="rightArrow">
              <a:avLst>
                <a:gd name="adj1" fmla="val 60630"/>
                <a:gd name="adj2" fmla="val 63007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68580" tIns="3429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Grid Table 4 - Accent 1</a:t>
              </a:r>
              <a:endParaRPr lang="en-US" sz="1200" dirty="0"/>
            </a:p>
            <a:p>
              <a:pPr algn="ctr"/>
              <a:r>
                <a:rPr lang="en-US" sz="1200" dirty="0"/>
                <a:t>style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6771" b="26708"/>
            <a:stretch/>
          </p:blipFill>
          <p:spPr>
            <a:xfrm>
              <a:off x="1585214" y="3357212"/>
              <a:ext cx="5886486" cy="17562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5809" y="2149763"/>
              <a:ext cx="5980952" cy="9047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5809" y="5222758"/>
              <a:ext cx="5952381" cy="885714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6CA97D-EFA1-4444-9E31-57C1CD41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2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convert the tabbed text under "The Need" into a Word table, and apply a table style.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00050"/>
            <a:ext cx="7883768" cy="633458"/>
          </a:xfrm>
        </p:spPr>
        <p:txBody>
          <a:bodyPr/>
          <a:lstStyle/>
          <a:p>
            <a:r>
              <a:rPr lang="en-US" sz="4000" dirty="0"/>
              <a:t>Activity: Converting Text to a 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97DBA-66E3-46C5-8C57-7BD6B1E4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590438-10E4-4869-BB20-4650D0D05DEF}"/>
              </a:ext>
            </a:extLst>
          </p:cNvPr>
          <p:cNvGrpSpPr/>
          <p:nvPr/>
        </p:nvGrpSpPr>
        <p:grpSpPr>
          <a:xfrm>
            <a:off x="1792224" y="1502863"/>
            <a:ext cx="4126588" cy="3240587"/>
            <a:chOff x="1820942" y="1897221"/>
            <a:chExt cx="5502117" cy="4320782"/>
          </a:xfrm>
        </p:grpSpPr>
        <p:pic>
          <p:nvPicPr>
            <p:cNvPr id="6" name="Picture 5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1D9ABDA1-EEA9-4F42-93F1-2E3224CB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0942" y="1897221"/>
              <a:ext cx="5502117" cy="183657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FB6880-CDC5-402A-9BB3-A1FED7526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5252" y="5257800"/>
              <a:ext cx="5387807" cy="960203"/>
            </a:xfrm>
            <a:prstGeom prst="rect">
              <a:avLst/>
            </a:prstGeom>
          </p:spPr>
        </p:pic>
        <p:sp>
          <p:nvSpPr>
            <p:cNvPr id="13" name="Right Arrow 6">
              <a:extLst>
                <a:ext uri="{FF2B5EF4-FFF2-40B4-BE49-F238E27FC236}">
                  <a16:creationId xmlns:a16="http://schemas.microsoft.com/office/drawing/2014/main" id="{79C7BE1B-8D32-4E18-89E1-EE94C7E0B087}"/>
                </a:ext>
              </a:extLst>
            </p:cNvPr>
            <p:cNvSpPr/>
            <p:nvPr/>
          </p:nvSpPr>
          <p:spPr bwMode="auto">
            <a:xfrm rot="5400000">
              <a:off x="3664033" y="2310945"/>
              <a:ext cx="1568822" cy="4324888"/>
            </a:xfrm>
            <a:prstGeom prst="rightArrow">
              <a:avLst>
                <a:gd name="adj1" fmla="val 60630"/>
                <a:gd name="adj2" fmla="val 63007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68580" tIns="34290" rIns="6858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Convert tabbed text to table </a:t>
              </a:r>
            </a:p>
            <a:p>
              <a:pPr algn="ctr"/>
              <a:r>
                <a:rPr lang="en-US" sz="1200" dirty="0"/>
                <a:t>Apply </a:t>
              </a:r>
              <a:r>
                <a:rPr lang="en-US" sz="1200" b="1" dirty="0"/>
                <a:t>Grid Table 4 - Accent 1</a:t>
              </a:r>
              <a:endParaRPr lang="en-US" sz="1200" dirty="0"/>
            </a:p>
            <a:p>
              <a:pPr algn="ctr"/>
              <a:r>
                <a:rPr lang="en-US" sz="1200" dirty="0"/>
                <a:t>style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59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3: Working More Efficiently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4: Managing Lists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5: Adding Tables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D61D-DD0A-4680-B591-45EE2BFC4074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2007 - 2019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Make Repetitive Edits</a:t>
            </a:r>
          </a:p>
          <a:p>
            <a:r>
              <a:rPr lang="en-US" altLang="en-US"/>
              <a:t>Apply Repetitive Formatting</a:t>
            </a:r>
          </a:p>
          <a:p>
            <a:r>
              <a:rPr lang="en-US" altLang="en-US"/>
              <a:t>Use Styles to Streamline Repetitive Formatting Tasks</a:t>
            </a:r>
          </a:p>
          <a:p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25" y="380422"/>
            <a:ext cx="7883768" cy="633458"/>
          </a:xfrm>
        </p:spPr>
        <p:txBody>
          <a:bodyPr/>
          <a:lstStyle/>
          <a:p>
            <a:r>
              <a:rPr lang="en-US" altLang="en-US" dirty="0"/>
              <a:t>Working More Efficiently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0133A-A491-44FA-AFD5-D36BDB2B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Find and Replace to change every instance of BWH to Building with Heart.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35929"/>
            <a:ext cx="7883768" cy="633458"/>
          </a:xfrm>
        </p:spPr>
        <p:txBody>
          <a:bodyPr/>
          <a:lstStyle/>
          <a:p>
            <a:r>
              <a:rPr lang="en-US" sz="3600" dirty="0"/>
              <a:t>Activity: Using Find and Replace to Edit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341" y="2108907"/>
            <a:ext cx="3088983" cy="2297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43515" y="1683490"/>
            <a:ext cx="18046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Building with Heart</a:t>
            </a:r>
          </a:p>
        </p:txBody>
      </p:sp>
      <p:sp>
        <p:nvSpPr>
          <p:cNvPr id="9" name="Bent Arrow 8"/>
          <p:cNvSpPr/>
          <p:nvPr/>
        </p:nvSpPr>
        <p:spPr bwMode="auto">
          <a:xfrm rot="16200000" flipH="1">
            <a:off x="4262854" y="1749751"/>
            <a:ext cx="1032635" cy="928688"/>
          </a:xfrm>
          <a:prstGeom prst="bentArrow">
            <a:avLst/>
          </a:prstGeom>
          <a:solidFill>
            <a:srgbClr val="0398CC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EFAE0E-B156-47E7-BBBD-DF0B4C20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3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Continue formatting the Building with Heart fact sheet.</a:t>
            </a:r>
          </a:p>
          <a:p>
            <a:r>
              <a:rPr lang="en-US"/>
              <a:t>You've already applied some character and paragraph formatting.</a:t>
            </a:r>
          </a:p>
          <a:p>
            <a:r>
              <a:rPr lang="en-US"/>
              <a:t>Now make sure that formats are applied consistently.</a:t>
            </a:r>
          </a:p>
          <a:p>
            <a:r>
              <a:rPr lang="en-US"/>
              <a:t>For example, all headings will have the same large red text, centered on the page.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84290"/>
            <a:ext cx="7883768" cy="633458"/>
          </a:xfrm>
        </p:spPr>
        <p:txBody>
          <a:bodyPr/>
          <a:lstStyle/>
          <a:p>
            <a:r>
              <a:rPr lang="en-US" sz="3600" dirty="0"/>
              <a:t>Activity: Copying and Repeating Formats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600">
            <a:off x="3314586" y="2179466"/>
            <a:ext cx="2514828" cy="25148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F8D02-B1EA-4DA1-A805-24C9FE45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4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portion of text has several formats applied to it.</a:t>
            </a:r>
          </a:p>
          <a:p>
            <a:r>
              <a:rPr lang="en-US" dirty="0"/>
              <a:t>It does not fit well with the rest of the document.</a:t>
            </a:r>
          </a:p>
          <a:p>
            <a:r>
              <a:rPr lang="en-US"/>
              <a:t>You will clear all formatting from this text and start over.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43072"/>
            <a:ext cx="7883768" cy="633458"/>
          </a:xfrm>
        </p:spPr>
        <p:txBody>
          <a:bodyPr/>
          <a:lstStyle/>
          <a:p>
            <a:r>
              <a:rPr lang="en-US" dirty="0"/>
              <a:t>Activity: Clearing Formatting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77" y="2244437"/>
            <a:ext cx="2862218" cy="178308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0FE2D-BDA4-4199-8811-27DEEC5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9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44939"/>
            <a:ext cx="7883768" cy="633458"/>
          </a:xfrm>
        </p:spPr>
        <p:txBody>
          <a:bodyPr/>
          <a:lstStyle/>
          <a:p>
            <a:r>
              <a:rPr lang="en-US" sz="2400" dirty="0"/>
              <a:t>Guidelines for Using Formatting Efficiently 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Managing Formatting and Styles</a:t>
            </a:r>
          </a:p>
          <a:p>
            <a:r>
              <a:rPr lang="en-US" dirty="0"/>
              <a:t>Use templates and Word styles for formats you use often:</a:t>
            </a:r>
          </a:p>
          <a:p>
            <a:pPr lvl="1"/>
            <a:r>
              <a:rPr lang="en-US" dirty="0"/>
              <a:t>Can be shared across all documents based on the template.</a:t>
            </a:r>
          </a:p>
          <a:p>
            <a:pPr lvl="1"/>
            <a:r>
              <a:rPr lang="en-US" dirty="0"/>
              <a:t>Help with consistency.</a:t>
            </a:r>
          </a:p>
          <a:p>
            <a:pPr lvl="1"/>
            <a:r>
              <a:rPr lang="en-US" dirty="0"/>
              <a:t>Multiple documents benefit from improvements to the template</a:t>
            </a:r>
          </a:p>
          <a:p>
            <a:r>
              <a:rPr lang="en-US" dirty="0"/>
              <a:t>Where to save styles:</a:t>
            </a:r>
          </a:p>
          <a:p>
            <a:pPr lvl="1"/>
            <a:r>
              <a:rPr lang="en-US" dirty="0"/>
              <a:t>Used only in one document – save directly in the document.</a:t>
            </a:r>
          </a:p>
          <a:p>
            <a:pPr lvl="1"/>
            <a:r>
              <a:rPr lang="en-US" dirty="0"/>
              <a:t>Used by multiple documents – save in the template.</a:t>
            </a:r>
          </a:p>
          <a:p>
            <a:pPr lvl="1"/>
            <a:r>
              <a:rPr lang="en-US" dirty="0"/>
              <a:t>Get in the habit of pasting text without the formatting.</a:t>
            </a:r>
          </a:p>
          <a:p>
            <a:r>
              <a:rPr lang="en-US" dirty="0"/>
              <a:t>Set your Paste Options to control the defaults for pasting text from different sources.</a:t>
            </a:r>
          </a:p>
          <a:p>
            <a:r>
              <a:rPr lang="en-US" dirty="0"/>
              <a:t>Use the Styles task pane and Style Inspector to understand the formatting of documents you didn’t create. Clean up and simplify as needed.</a:t>
            </a:r>
          </a:p>
          <a:p>
            <a:r>
              <a:rPr lang="en-US" dirty="0"/>
              <a:t>Keep formatting simple.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DF6A4-C731-469D-913E-0B32541B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561">
            <a:off x="4805044" y="3698855"/>
            <a:ext cx="3083820" cy="11889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Designing with Type</a:t>
            </a:r>
          </a:p>
          <a:p>
            <a:r>
              <a:rPr lang="en-US" dirty="0"/>
              <a:t>Try to use no more than two fonts per document.</a:t>
            </a:r>
          </a:p>
          <a:p>
            <a:r>
              <a:rPr lang="en-US" dirty="0"/>
              <a:t>In print, set size to 10–12 points.</a:t>
            </a:r>
          </a:p>
          <a:p>
            <a:r>
              <a:rPr lang="en-US" dirty="0"/>
              <a:t>On screen/web, set size to 15–25 points.</a:t>
            </a:r>
          </a:p>
          <a:p>
            <a:r>
              <a:rPr lang="en-US" dirty="0"/>
              <a:t>In long documents, aim for 45–90 characters per line of text.</a:t>
            </a:r>
          </a:p>
          <a:p>
            <a:r>
              <a:rPr lang="en-US" dirty="0"/>
              <a:t>To format paragraphs:</a:t>
            </a:r>
          </a:p>
          <a:p>
            <a:pPr lvl="1"/>
            <a:r>
              <a:rPr lang="en-US" dirty="0"/>
              <a:t>Indent first line in a paragraph by no more than 1 or 2 ems, or</a:t>
            </a:r>
          </a:p>
          <a:p>
            <a:pPr lvl="1"/>
            <a:r>
              <a:rPr lang="en-US" dirty="0"/>
              <a:t>Provide 4–10 points of extra space between paragraphs</a:t>
            </a:r>
          </a:p>
          <a:p>
            <a:r>
              <a:rPr lang="en-US" dirty="0"/>
              <a:t>If you must use the Justify format, consider using hyphenation.</a:t>
            </a:r>
          </a:p>
          <a:p>
            <a:r>
              <a:rPr lang="en-US" dirty="0"/>
              <a:t>Avoid using underline for emphasis:</a:t>
            </a:r>
          </a:p>
          <a:p>
            <a:pPr lvl="1"/>
            <a:r>
              <a:rPr lang="en-US" dirty="0"/>
              <a:t>Affects readability (cutting through letters like g that hang below the line)</a:t>
            </a:r>
          </a:p>
          <a:p>
            <a:pPr lvl="1"/>
            <a:r>
              <a:rPr lang="en-US" dirty="0"/>
              <a:t>In web documents, can be confused with links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66200"/>
            <a:ext cx="7883768" cy="633458"/>
          </a:xfrm>
        </p:spPr>
        <p:txBody>
          <a:bodyPr/>
          <a:lstStyle/>
          <a:p>
            <a:r>
              <a:rPr lang="en-US" sz="2400" dirty="0"/>
              <a:t>Guidelines for Using Formatting Efficiently (Slide 2 of 2)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750" y="2286000"/>
            <a:ext cx="8895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Don't use both</a:t>
            </a:r>
            <a:r>
              <a:rPr lang="en-US" sz="9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5893594" y="2264811"/>
            <a:ext cx="107156" cy="428625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D48A4-4D78-4BCA-8D8D-1DF7257C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have expended much effort to apply formatting combinations.</a:t>
            </a:r>
          </a:p>
          <a:p>
            <a:r>
              <a:rPr lang="en-US"/>
              <a:t>Format Painter helps, but even that is tedious and has limitations.</a:t>
            </a:r>
          </a:p>
          <a:p>
            <a:r>
              <a:rPr lang="en-US"/>
              <a:t>You'll now take advantage of Word styles to define reusable formatting sets.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51800"/>
            <a:ext cx="7883768" cy="633458"/>
          </a:xfrm>
        </p:spPr>
        <p:txBody>
          <a:bodyPr/>
          <a:lstStyle/>
          <a:p>
            <a:r>
              <a:rPr lang="en-US" sz="3600" dirty="0"/>
              <a:t>Activity: Creating and Applying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CC32-435D-4DFA-B34E-B2557959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9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97</TotalTime>
  <Words>787</Words>
  <Application>Microsoft Office PowerPoint</Application>
  <PresentationFormat>On-screen Show (16:9)</PresentationFormat>
  <Paragraphs>117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Verdana</vt:lpstr>
      <vt:lpstr>Wingdings 2</vt:lpstr>
      <vt:lpstr>ProfBurnett</vt:lpstr>
      <vt:lpstr>ITI 494 Microsoft Word and Excel Foundations</vt:lpstr>
      <vt:lpstr>Outline</vt:lpstr>
      <vt:lpstr>Working More Efficiently</vt:lpstr>
      <vt:lpstr>Activity: Using Find and Replace to Edit</vt:lpstr>
      <vt:lpstr>Activity: Copying and Repeating Formats</vt:lpstr>
      <vt:lpstr>Activity: Clearing Formatting</vt:lpstr>
      <vt:lpstr>Guidelines for Using Formatting Efficiently (Slide 1 of 2)</vt:lpstr>
      <vt:lpstr>Guidelines for Using Formatting Efficiently (Slide 2 of 2)</vt:lpstr>
      <vt:lpstr>Activity: Creating and Applying Styles</vt:lpstr>
      <vt:lpstr>Managing Lists</vt:lpstr>
      <vt:lpstr>Activity: Sorting Lists</vt:lpstr>
      <vt:lpstr>Activity: Formatting Lists</vt:lpstr>
      <vt:lpstr>Activity: Resequencing Lists</vt:lpstr>
      <vt:lpstr>Adding Tables</vt:lpstr>
      <vt:lpstr>Activity: Inserting a Table in a Document</vt:lpstr>
      <vt:lpstr>Activity: Inserting a New Row in a Table </vt:lpstr>
      <vt:lpstr>Activity: Moving and Resizing Rows and Columns</vt:lpstr>
      <vt:lpstr>Activity: Formatting a Table</vt:lpstr>
      <vt:lpstr>Activity: Converting Text to a Table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20</cp:revision>
  <dcterms:created xsi:type="dcterms:W3CDTF">2015-01-17T12:40:41Z</dcterms:created>
  <dcterms:modified xsi:type="dcterms:W3CDTF">2023-03-30T14:45:36Z</dcterms:modified>
</cp:coreProperties>
</file>