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60" r:id="rId1"/>
  </p:sldMasterIdLst>
  <p:notesMasterIdLst>
    <p:notesMasterId r:id="rId58"/>
  </p:notesMasterIdLst>
  <p:sldIdLst>
    <p:sldId id="256" r:id="rId2"/>
    <p:sldId id="444" r:id="rId3"/>
    <p:sldId id="322" r:id="rId4"/>
    <p:sldId id="323" r:id="rId5"/>
    <p:sldId id="375" r:id="rId6"/>
    <p:sldId id="360" r:id="rId7"/>
    <p:sldId id="450" r:id="rId8"/>
    <p:sldId id="326" r:id="rId9"/>
    <p:sldId id="327" r:id="rId10"/>
    <p:sldId id="332" r:id="rId11"/>
    <p:sldId id="333" r:id="rId12"/>
    <p:sldId id="334" r:id="rId13"/>
    <p:sldId id="461" r:id="rId14"/>
    <p:sldId id="358" r:id="rId15"/>
    <p:sldId id="316" r:id="rId16"/>
    <p:sldId id="338" r:id="rId17"/>
    <p:sldId id="339" r:id="rId18"/>
    <p:sldId id="365" r:id="rId19"/>
    <p:sldId id="452" r:id="rId20"/>
    <p:sldId id="455" r:id="rId21"/>
    <p:sldId id="454" r:id="rId22"/>
    <p:sldId id="459" r:id="rId23"/>
    <p:sldId id="456" r:id="rId24"/>
    <p:sldId id="457" r:id="rId25"/>
    <p:sldId id="458" r:id="rId26"/>
    <p:sldId id="453" r:id="rId27"/>
    <p:sldId id="441" r:id="rId28"/>
    <p:sldId id="442" r:id="rId29"/>
    <p:sldId id="443" r:id="rId30"/>
    <p:sldId id="569" r:id="rId31"/>
    <p:sldId id="408" r:id="rId32"/>
    <p:sldId id="422" r:id="rId33"/>
    <p:sldId id="410" r:id="rId34"/>
    <p:sldId id="436" r:id="rId35"/>
    <p:sldId id="361" r:id="rId36"/>
    <p:sldId id="368" r:id="rId37"/>
    <p:sldId id="380" r:id="rId38"/>
    <p:sldId id="535" r:id="rId39"/>
    <p:sldId id="568" r:id="rId40"/>
    <p:sldId id="381" r:id="rId41"/>
    <p:sldId id="447" r:id="rId42"/>
    <p:sldId id="445" r:id="rId43"/>
    <p:sldId id="446" r:id="rId44"/>
    <p:sldId id="448" r:id="rId45"/>
    <p:sldId id="474" r:id="rId46"/>
    <p:sldId id="476" r:id="rId47"/>
    <p:sldId id="475" r:id="rId48"/>
    <p:sldId id="354" r:id="rId49"/>
    <p:sldId id="383" r:id="rId50"/>
    <p:sldId id="382" r:id="rId51"/>
    <p:sldId id="363" r:id="rId52"/>
    <p:sldId id="371" r:id="rId53"/>
    <p:sldId id="364" r:id="rId54"/>
    <p:sldId id="576" r:id="rId55"/>
    <p:sldId id="570" r:id="rId56"/>
    <p:sldId id="362" r:id="rId57"/>
  </p:sldIdLst>
  <p:sldSz cx="9144000" cy="5143500" type="screen16x9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9CC92C0B-E6A6-4D0C-AABC-7998C8C23060}" v="12" dt="2025-09-11T14:52:52.5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569" autoAdjust="0"/>
    <p:restoredTop sz="94660"/>
  </p:normalViewPr>
  <p:slideViewPr>
    <p:cSldViewPr showGuides="1">
      <p:cViewPr varScale="1">
        <p:scale>
          <a:sx n="131" d="100"/>
          <a:sy n="131" d="100"/>
        </p:scale>
        <p:origin x="966" y="336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microsoft.com/office/2016/11/relationships/changesInfo" Target="changesInfos/changesInfo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61" Type="http://schemas.openxmlformats.org/officeDocument/2006/relationships/theme" Target="theme/theme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microsoft.com/office/2015/10/relationships/revisionInfo" Target="revisionInfo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Prof Burnett" userId="74f2c40f-8fce-4844-8973-6f8563cbcf16" providerId="ADAL" clId="{A10413BE-04E7-4767-A404-5E19EF3D2943}"/>
    <pc:docChg chg="custSel addSld delSld modSld sldOrd">
      <pc:chgData name="Prof Burnett" userId="74f2c40f-8fce-4844-8973-6f8563cbcf16" providerId="ADAL" clId="{A10413BE-04E7-4767-A404-5E19EF3D2943}" dt="2025-09-11T14:52:57.749" v="142" actId="20577"/>
      <pc:docMkLst>
        <pc:docMk/>
      </pc:docMkLst>
      <pc:sldChg chg="modSp mod">
        <pc:chgData name="Prof Burnett" userId="74f2c40f-8fce-4844-8973-6f8563cbcf16" providerId="ADAL" clId="{A10413BE-04E7-4767-A404-5E19EF3D2943}" dt="2025-09-11T14:43:44.158" v="1" actId="6549"/>
        <pc:sldMkLst>
          <pc:docMk/>
          <pc:sldMk cId="705180470" sldId="256"/>
        </pc:sldMkLst>
        <pc:spChg chg="mod">
          <ac:chgData name="Prof Burnett" userId="74f2c40f-8fce-4844-8973-6f8563cbcf16" providerId="ADAL" clId="{A10413BE-04E7-4767-A404-5E19EF3D2943}" dt="2025-09-11T14:43:44.158" v="1" actId="6549"/>
          <ac:spMkLst>
            <pc:docMk/>
            <pc:sldMk cId="705180470" sldId="256"/>
            <ac:spMk id="2" creationId="{00000000-0000-0000-0000-000000000000}"/>
          </ac:spMkLst>
        </pc:spChg>
      </pc:sldChg>
      <pc:sldChg chg="modSp mod">
        <pc:chgData name="Prof Burnett" userId="74f2c40f-8fce-4844-8973-6f8563cbcf16" providerId="ADAL" clId="{A10413BE-04E7-4767-A404-5E19EF3D2943}" dt="2025-09-11T14:45:14.278" v="19" actId="20577"/>
        <pc:sldMkLst>
          <pc:docMk/>
          <pc:sldMk cId="643578161" sldId="322"/>
        </pc:sldMkLst>
        <pc:spChg chg="mod">
          <ac:chgData name="Prof Burnett" userId="74f2c40f-8fce-4844-8973-6f8563cbcf16" providerId="ADAL" clId="{A10413BE-04E7-4767-A404-5E19EF3D2943}" dt="2025-09-11T14:45:14.278" v="19" actId="20577"/>
          <ac:spMkLst>
            <pc:docMk/>
            <pc:sldMk cId="643578161" sldId="322"/>
            <ac:spMk id="5123" creationId="{00000000-0000-0000-0000-000000000000}"/>
          </ac:spMkLst>
        </pc:spChg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1490435550" sldId="354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2242954628" sldId="361"/>
        </pc:sldMkLst>
      </pc:sldChg>
      <pc:sldChg chg="modSp add mod">
        <pc:chgData name="Prof Burnett" userId="74f2c40f-8fce-4844-8973-6f8563cbcf16" providerId="ADAL" clId="{A10413BE-04E7-4767-A404-5E19EF3D2943}" dt="2025-09-11T14:51:46.967" v="133" actId="6549"/>
        <pc:sldMkLst>
          <pc:docMk/>
          <pc:sldMk cId="384536778" sldId="363"/>
        </pc:sldMkLst>
        <pc:spChg chg="mod">
          <ac:chgData name="Prof Burnett" userId="74f2c40f-8fce-4844-8973-6f8563cbcf16" providerId="ADAL" clId="{A10413BE-04E7-4767-A404-5E19EF3D2943}" dt="2025-09-11T14:51:46.967" v="133" actId="6549"/>
          <ac:spMkLst>
            <pc:docMk/>
            <pc:sldMk cId="384536778" sldId="363"/>
            <ac:spMk id="8" creationId="{00000000-0000-0000-0000-000000000000}"/>
          </ac:spMkLst>
        </pc:spChg>
      </pc:sldChg>
      <pc:sldChg chg="modSp add mod">
        <pc:chgData name="Prof Burnett" userId="74f2c40f-8fce-4844-8973-6f8563cbcf16" providerId="ADAL" clId="{A10413BE-04E7-4767-A404-5E19EF3D2943}" dt="2025-09-11T14:51:52.250" v="134" actId="6549"/>
        <pc:sldMkLst>
          <pc:docMk/>
          <pc:sldMk cId="152224188" sldId="364"/>
        </pc:sldMkLst>
        <pc:spChg chg="mod">
          <ac:chgData name="Prof Burnett" userId="74f2c40f-8fce-4844-8973-6f8563cbcf16" providerId="ADAL" clId="{A10413BE-04E7-4767-A404-5E19EF3D2943}" dt="2025-09-11T14:51:52.250" v="134" actId="6549"/>
          <ac:spMkLst>
            <pc:docMk/>
            <pc:sldMk cId="152224188" sldId="364"/>
            <ac:spMk id="2" creationId="{00000000-0000-0000-0000-000000000000}"/>
          </ac:spMkLst>
        </pc:spChg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1884195989" sldId="368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4104834820" sldId="371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1434233759" sldId="380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2798933621" sldId="381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2992513330" sldId="382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567492956" sldId="383"/>
        </pc:sldMkLst>
      </pc:sldChg>
      <pc:sldChg chg="add">
        <pc:chgData name="Prof Burnett" userId="74f2c40f-8fce-4844-8973-6f8563cbcf16" providerId="ADAL" clId="{A10413BE-04E7-4767-A404-5E19EF3D2943}" dt="2025-09-11T14:46:35.629" v="22"/>
        <pc:sldMkLst>
          <pc:docMk/>
          <pc:sldMk cId="1375625470" sldId="408"/>
        </pc:sldMkLst>
      </pc:sldChg>
      <pc:sldChg chg="add ord">
        <pc:chgData name="Prof Burnett" userId="74f2c40f-8fce-4844-8973-6f8563cbcf16" providerId="ADAL" clId="{A10413BE-04E7-4767-A404-5E19EF3D2943}" dt="2025-09-11T14:48:00.903" v="26"/>
        <pc:sldMkLst>
          <pc:docMk/>
          <pc:sldMk cId="1951548580" sldId="410"/>
        </pc:sldMkLst>
      </pc:sldChg>
      <pc:sldChg chg="add">
        <pc:chgData name="Prof Burnett" userId="74f2c40f-8fce-4844-8973-6f8563cbcf16" providerId="ADAL" clId="{A10413BE-04E7-4767-A404-5E19EF3D2943}" dt="2025-09-11T14:46:35.629" v="22"/>
        <pc:sldMkLst>
          <pc:docMk/>
          <pc:sldMk cId="2390163565" sldId="422"/>
        </pc:sldMkLst>
      </pc:sldChg>
      <pc:sldChg chg="modSp add mod">
        <pc:chgData name="Prof Burnett" userId="74f2c40f-8fce-4844-8973-6f8563cbcf16" providerId="ADAL" clId="{A10413BE-04E7-4767-A404-5E19EF3D2943}" dt="2025-09-11T14:51:23.854" v="131" actId="6549"/>
        <pc:sldMkLst>
          <pc:docMk/>
          <pc:sldMk cId="3985335308" sldId="436"/>
        </pc:sldMkLst>
        <pc:spChg chg="mod">
          <ac:chgData name="Prof Burnett" userId="74f2c40f-8fce-4844-8973-6f8563cbcf16" providerId="ADAL" clId="{A10413BE-04E7-4767-A404-5E19EF3D2943}" dt="2025-09-11T14:51:23.854" v="131" actId="6549"/>
          <ac:spMkLst>
            <pc:docMk/>
            <pc:sldMk cId="3985335308" sldId="436"/>
            <ac:spMk id="8" creationId="{00000000-0000-0000-0000-000000000000}"/>
          </ac:spMkLst>
        </pc:spChg>
      </pc:sldChg>
      <pc:sldChg chg="add del">
        <pc:chgData name="Prof Burnett" userId="74f2c40f-8fce-4844-8973-6f8563cbcf16" providerId="ADAL" clId="{A10413BE-04E7-4767-A404-5E19EF3D2943}" dt="2025-09-11T14:48:07.672" v="28" actId="47"/>
        <pc:sldMkLst>
          <pc:docMk/>
          <pc:sldMk cId="2934002518" sldId="438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984762404" sldId="445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1695316578" sldId="446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3445760653" sldId="447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2211167670" sldId="448"/>
        </pc:sldMkLst>
      </pc:sldChg>
      <pc:sldChg chg="mod modShow">
        <pc:chgData name="Prof Burnett" userId="74f2c40f-8fce-4844-8973-6f8563cbcf16" providerId="ADAL" clId="{A10413BE-04E7-4767-A404-5E19EF3D2943}" dt="2025-09-11T14:46:06.390" v="21" actId="729"/>
        <pc:sldMkLst>
          <pc:docMk/>
          <pc:sldMk cId="2455663129" sldId="453"/>
        </pc:sldMkLst>
      </pc:sldChg>
      <pc:sldChg chg="mod modShow">
        <pc:chgData name="Prof Burnett" userId="74f2c40f-8fce-4844-8973-6f8563cbcf16" providerId="ADAL" clId="{A10413BE-04E7-4767-A404-5E19EF3D2943}" dt="2025-09-11T14:46:02.442" v="20" actId="729"/>
        <pc:sldMkLst>
          <pc:docMk/>
          <pc:sldMk cId="3119003323" sldId="456"/>
        </pc:sldMkLst>
      </pc:sldChg>
      <pc:sldChg chg="mod modShow">
        <pc:chgData name="Prof Burnett" userId="74f2c40f-8fce-4844-8973-6f8563cbcf16" providerId="ADAL" clId="{A10413BE-04E7-4767-A404-5E19EF3D2943}" dt="2025-09-11T14:46:02.442" v="20" actId="729"/>
        <pc:sldMkLst>
          <pc:docMk/>
          <pc:sldMk cId="1995999170" sldId="457"/>
        </pc:sldMkLst>
      </pc:sldChg>
      <pc:sldChg chg="mod modShow">
        <pc:chgData name="Prof Burnett" userId="74f2c40f-8fce-4844-8973-6f8563cbcf16" providerId="ADAL" clId="{A10413BE-04E7-4767-A404-5E19EF3D2943}" dt="2025-09-11T14:46:02.442" v="20" actId="729"/>
        <pc:sldMkLst>
          <pc:docMk/>
          <pc:sldMk cId="2017375359" sldId="458"/>
        </pc:sldMkLst>
      </pc:sldChg>
      <pc:sldChg chg="mod modShow">
        <pc:chgData name="Prof Burnett" userId="74f2c40f-8fce-4844-8973-6f8563cbcf16" providerId="ADAL" clId="{A10413BE-04E7-4767-A404-5E19EF3D2943}" dt="2025-09-11T14:46:02.442" v="20" actId="729"/>
        <pc:sldMkLst>
          <pc:docMk/>
          <pc:sldMk cId="1813210393" sldId="459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2269080725" sldId="462"/>
        </pc:sldMkLst>
      </pc:sldChg>
      <pc:sldChg chg="add del">
        <pc:chgData name="Prof Burnett" userId="74f2c40f-8fce-4844-8973-6f8563cbcf16" providerId="ADAL" clId="{A10413BE-04E7-4767-A404-5E19EF3D2943}" dt="2025-09-11T14:51:31.723" v="132" actId="47"/>
        <pc:sldMkLst>
          <pc:docMk/>
          <pc:sldMk cId="2874654783" sldId="462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2596404970" sldId="474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348850798" sldId="475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3909901358" sldId="476"/>
        </pc:sldMkLst>
      </pc:sldChg>
      <pc:sldChg chg="add">
        <pc:chgData name="Prof Burnett" userId="74f2c40f-8fce-4844-8973-6f8563cbcf16" providerId="ADAL" clId="{A10413BE-04E7-4767-A404-5E19EF3D2943}" dt="2025-09-11T14:48:03.341" v="27"/>
        <pc:sldMkLst>
          <pc:docMk/>
          <pc:sldMk cId="3272867235" sldId="535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2600319462" sldId="540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848759082" sldId="541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3083419024" sldId="542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2305461528" sldId="559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2348158802" sldId="566"/>
        </pc:sldMkLst>
      </pc:sldChg>
      <pc:sldChg chg="del">
        <pc:chgData name="Prof Burnett" userId="74f2c40f-8fce-4844-8973-6f8563cbcf16" providerId="ADAL" clId="{A10413BE-04E7-4767-A404-5E19EF3D2943}" dt="2025-09-11T14:43:53.963" v="2" actId="47"/>
        <pc:sldMkLst>
          <pc:docMk/>
          <pc:sldMk cId="4221177639" sldId="567"/>
        </pc:sldMkLst>
      </pc:sldChg>
      <pc:sldChg chg="modSp add">
        <pc:chgData name="Prof Burnett" userId="74f2c40f-8fce-4844-8973-6f8563cbcf16" providerId="ADAL" clId="{A10413BE-04E7-4767-A404-5E19EF3D2943}" dt="2025-09-11T14:48:19.070" v="29" actId="20578"/>
        <pc:sldMkLst>
          <pc:docMk/>
          <pc:sldMk cId="3415426945" sldId="568"/>
        </pc:sldMkLst>
        <pc:spChg chg="mod">
          <ac:chgData name="Prof Burnett" userId="74f2c40f-8fce-4844-8973-6f8563cbcf16" providerId="ADAL" clId="{A10413BE-04E7-4767-A404-5E19EF3D2943}" dt="2025-09-11T14:48:19.070" v="29" actId="20578"/>
          <ac:spMkLst>
            <pc:docMk/>
            <pc:sldMk cId="3415426945" sldId="568"/>
            <ac:spMk id="3" creationId="{6A81C8B7-B7AE-94F7-B13F-10A44CF39F9C}"/>
          </ac:spMkLst>
        </pc:spChg>
      </pc:sldChg>
      <pc:sldChg chg="modSp add mod">
        <pc:chgData name="Prof Burnett" userId="74f2c40f-8fce-4844-8973-6f8563cbcf16" providerId="ADAL" clId="{A10413BE-04E7-4767-A404-5E19EF3D2943}" dt="2025-09-11T14:51:16.348" v="130" actId="5793"/>
        <pc:sldMkLst>
          <pc:docMk/>
          <pc:sldMk cId="3841332355" sldId="569"/>
        </pc:sldMkLst>
        <pc:spChg chg="mod">
          <ac:chgData name="Prof Burnett" userId="74f2c40f-8fce-4844-8973-6f8563cbcf16" providerId="ADAL" clId="{A10413BE-04E7-4767-A404-5E19EF3D2943}" dt="2025-09-11T14:50:31.100" v="66" actId="404"/>
          <ac:spMkLst>
            <pc:docMk/>
            <pc:sldMk cId="3841332355" sldId="569"/>
            <ac:spMk id="2" creationId="{6F5F5D8A-3513-2B79-FD36-C1A714682AC5}"/>
          </ac:spMkLst>
        </pc:spChg>
        <pc:spChg chg="mod">
          <ac:chgData name="Prof Burnett" userId="74f2c40f-8fce-4844-8973-6f8563cbcf16" providerId="ADAL" clId="{A10413BE-04E7-4767-A404-5E19EF3D2943}" dt="2025-09-11T14:51:16.348" v="130" actId="5793"/>
          <ac:spMkLst>
            <pc:docMk/>
            <pc:sldMk cId="3841332355" sldId="569"/>
            <ac:spMk id="3" creationId="{3FD6A546-43C4-173E-89BD-F574BBEB90A3}"/>
          </ac:spMkLst>
        </pc:spChg>
      </pc:sldChg>
      <pc:sldChg chg="modSp add mod">
        <pc:chgData name="Prof Burnett" userId="74f2c40f-8fce-4844-8973-6f8563cbcf16" providerId="ADAL" clId="{A10413BE-04E7-4767-A404-5E19EF3D2943}" dt="2025-09-11T14:52:57.749" v="142" actId="20577"/>
        <pc:sldMkLst>
          <pc:docMk/>
          <pc:sldMk cId="2457119101" sldId="570"/>
        </pc:sldMkLst>
        <pc:spChg chg="mod">
          <ac:chgData name="Prof Burnett" userId="74f2c40f-8fce-4844-8973-6f8563cbcf16" providerId="ADAL" clId="{A10413BE-04E7-4767-A404-5E19EF3D2943}" dt="2025-09-11T14:52:57.749" v="142" actId="20577"/>
          <ac:spMkLst>
            <pc:docMk/>
            <pc:sldMk cId="2457119101" sldId="570"/>
            <ac:spMk id="7170" creationId="{E6879D2D-BDC3-2B68-F851-D3D6824EDC4E}"/>
          </ac:spMkLst>
        </pc:spChg>
      </pc:sldChg>
      <pc:sldChg chg="add">
        <pc:chgData name="Prof Burnett" userId="74f2c40f-8fce-4844-8973-6f8563cbcf16" providerId="ADAL" clId="{A10413BE-04E7-4767-A404-5E19EF3D2943}" dt="2025-09-11T14:52:52.550" v="136"/>
        <pc:sldMkLst>
          <pc:docMk/>
          <pc:sldMk cId="1672183876" sldId="576"/>
        </pc:sldMkLst>
      </pc:sldChg>
    </pc:docChg>
  </pc:docChgLst>
</pc:chgInfo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9B22155-F6E3-406E-B04F-D5269B29CDF0}" type="datetimeFigureOut">
              <a:rPr lang="en-US" smtClean="0"/>
              <a:t>9/11/2025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9977555-22F0-4940-AEB2-481FD6E5A477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53551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028700"/>
            <a:ext cx="7851648" cy="1371600"/>
          </a:xfrm>
          <a:ln>
            <a:noFill/>
          </a:ln>
        </p:spPr>
        <p:txBody>
          <a:bodyPr vert="horz" tIns="0" rIns="18288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48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2421402"/>
            <a:ext cx="7854696" cy="131445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/>
              <a:t>Click to edit Master subtitle style</a:t>
            </a:r>
            <a:endParaRPr kumimoji="0" lang="en-US" dirty="0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684D3E5-99CD-4BD5-9C54-C823840DB12D}" type="datetime1">
              <a:rPr lang="en-US" smtClean="0"/>
              <a:t>9/11/2025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D3004F-C68C-4029-80C0-7825534D34C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85801"/>
            <a:ext cx="2057400" cy="3908822"/>
          </a:xfrm>
        </p:spPr>
        <p:txBody>
          <a:bodyPr vert="eaVert"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85801"/>
            <a:ext cx="6019800" cy="3908822"/>
          </a:xfrm>
        </p:spPr>
        <p:txBody>
          <a:bodyPr vert="eaVert"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B9DDD1-33B3-422E-8959-B0B792D6E5F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D8D2FA4-F863-4912-ADE0-632B19081EB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987552"/>
            <a:ext cx="7772400" cy="1021842"/>
          </a:xfrm>
          <a:ln>
            <a:noFill/>
          </a:ln>
        </p:spPr>
        <p:txBody>
          <a:bodyPr vert="horz" tIns="0" bIns="0" anchor="ctr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48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028498"/>
            <a:ext cx="7772400" cy="1132284"/>
          </a:xfrm>
        </p:spPr>
        <p:txBody>
          <a:bodyPr lIns="45720" rIns="45720" anchor="t"/>
          <a:lstStyle>
            <a:lvl1pPr marL="0" indent="0">
              <a:buNone/>
              <a:defRPr sz="2200" b="1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9CAF6CE-6907-49FD-BCE1-C18FB08EAF5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/>
          <a:lstStyle/>
          <a:p>
            <a:r>
              <a:rPr kumimoji="0"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440064"/>
            <a:ext cx="4038600" cy="332613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D7FD11E-4E3D-4636-8D36-9A8A61F41605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391436"/>
            <a:ext cx="4040188" cy="494514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6" y="1394818"/>
            <a:ext cx="4041775" cy="491132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1885950"/>
            <a:ext cx="4040188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885950"/>
            <a:ext cx="4041775" cy="288429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5B443-9FEA-4A8D-A1F0-DA91AEEED74A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305800" cy="85725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355FFE-CB49-417D-A05F-45269C45C850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4A98BB-0C9B-457C-8FD6-E306B6E6D64D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385764"/>
            <a:ext cx="2743200" cy="871538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257300"/>
            <a:ext cx="2743200" cy="3429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257300"/>
            <a:ext cx="5111750" cy="3429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/>
              <a:t>Click to edit Master text styles</a:t>
            </a:r>
          </a:p>
          <a:p>
            <a:pPr lvl="1" eaLnBrk="1" latinLnBrk="0" hangingPunct="1"/>
            <a:r>
              <a:rPr lang="en-US"/>
              <a:t>Second level</a:t>
            </a:r>
          </a:p>
          <a:p>
            <a:pPr lvl="2" eaLnBrk="1" latinLnBrk="0" hangingPunct="1"/>
            <a:r>
              <a:rPr lang="en-US"/>
              <a:t>Third level</a:t>
            </a:r>
          </a:p>
          <a:p>
            <a:pPr lvl="3" eaLnBrk="1" latinLnBrk="0" hangingPunct="1"/>
            <a:r>
              <a:rPr lang="en-US"/>
              <a:t>Fourth level</a:t>
            </a:r>
          </a:p>
          <a:p>
            <a:pPr lvl="4" eaLnBrk="1" latinLnBrk="0" hangingPunct="1"/>
            <a:r>
              <a:rPr lang="en-US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2CBBDCB-E99B-4CFC-8EED-6EB378A302E4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831058"/>
            <a:ext cx="5257800" cy="30861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4019827"/>
            <a:ext cx="155448" cy="116586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882747"/>
            <a:ext cx="2212848" cy="1186966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/>
              <a:t>Click to edit Master title style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121589"/>
            <a:ext cx="2209800" cy="163449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5EBCAB1-753D-48FE-AC6E-A38947DC1635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4767263"/>
            <a:ext cx="609600" cy="273844"/>
          </a:xfrm>
        </p:spPr>
        <p:txBody>
          <a:bodyPr/>
          <a:lstStyle/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899638"/>
            <a:ext cx="4617720" cy="294894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4362450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4664869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5358"/>
            <a:ext cx="9163050" cy="78105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5358"/>
            <a:ext cx="4762500" cy="478631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85725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/>
              <a:t>Click to edit Master title style</a:t>
            </a:r>
            <a:endParaRPr kumimoji="0" lang="en-US" dirty="0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451610"/>
            <a:ext cx="8229600" cy="329184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/>
              <a:t>Click to edit Master text styles</a:t>
            </a:r>
          </a:p>
          <a:p>
            <a:pPr lvl="1" eaLnBrk="1" latinLnBrk="0" hangingPunct="1"/>
            <a:r>
              <a:rPr kumimoji="0" lang="en-US"/>
              <a:t>Second level</a:t>
            </a:r>
          </a:p>
          <a:p>
            <a:pPr lvl="2" eaLnBrk="1" latinLnBrk="0" hangingPunct="1"/>
            <a:r>
              <a:rPr kumimoji="0" lang="en-US"/>
              <a:t>Third level</a:t>
            </a:r>
          </a:p>
          <a:p>
            <a:pPr lvl="3" eaLnBrk="1" latinLnBrk="0" hangingPunct="1"/>
            <a:r>
              <a:rPr kumimoji="0" lang="en-US"/>
              <a:t>Fourth level</a:t>
            </a:r>
          </a:p>
          <a:p>
            <a:pPr lvl="4" eaLnBrk="1" latinLnBrk="0" hangingPunct="1"/>
            <a:r>
              <a:rPr kumimoji="0" lang="en-US"/>
              <a:t>Fifth level</a:t>
            </a:r>
            <a:endParaRPr kumimoji="0"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ECBE3745-8807-4753-BE92-8C496209C1C1}" type="datetime1">
              <a:rPr lang="en-US" smtClean="0"/>
              <a:t>9/11/2025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4767263"/>
            <a:ext cx="33528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r>
              <a:rPr lang="en-US"/>
              <a:t>Copyright © 2020-2024 Carl M. Burnett</a:t>
            </a:r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4767263"/>
            <a:ext cx="762000" cy="273844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3D46CBA2-ECE5-4BE9-B546-6761E0E67089}" type="slidenum">
              <a:rPr lang="en-US" smtClean="0"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151806"/>
            <a:ext cx="9180548" cy="486918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/>
  <p:txStyles>
    <p:titleStyle>
      <a:lvl1pPr algn="l" rtl="0" eaLnBrk="1" latinLnBrk="0" hangingPunct="1">
        <a:spcBef>
          <a:spcPct val="0"/>
        </a:spcBef>
        <a:buNone/>
        <a:defRPr kumimoji="0" sz="5000" b="1" kern="1200">
          <a:ln>
            <a:noFill/>
          </a:ln>
          <a:solidFill>
            <a:schemeClr val="tx2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b="1" kern="1200">
          <a:solidFill>
            <a:schemeClr val="tx1"/>
          </a:solidFill>
          <a:latin typeface="+mj-lt"/>
          <a:ea typeface="Verdana" panose="020B0604030504040204" pitchFamily="34" charset="0"/>
          <a:cs typeface="Verdana" panose="020B0604030504040204" pitchFamily="34" charset="0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8.jp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hyperlink" Target="http://video.profburnett.com/Cloud_Computing/What_is_OneDrive.mp4" TargetMode="External"/><Relationship Id="rId3" Type="http://schemas.openxmlformats.org/officeDocument/2006/relationships/hyperlink" Target="https://www.google.com/drive/" TargetMode="External"/><Relationship Id="rId7" Type="http://schemas.openxmlformats.org/officeDocument/2006/relationships/image" Target="../media/image29.png"/><Relationship Id="rId2" Type="http://schemas.openxmlformats.org/officeDocument/2006/relationships/hyperlink" Target="https://onedrive.live.com/about/en-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://video.profburnett.com/Cloud_Computing/CertainSafe.mp4" TargetMode="External"/><Relationship Id="rId5" Type="http://schemas.openxmlformats.org/officeDocument/2006/relationships/hyperlink" Target="https://www.dropbox.com/" TargetMode="External"/><Relationship Id="rId10" Type="http://schemas.openxmlformats.org/officeDocument/2006/relationships/hyperlink" Target="http://video.profburnett.com/Cloud_Computing/iCloud.mp4" TargetMode="External"/><Relationship Id="rId4" Type="http://schemas.openxmlformats.org/officeDocument/2006/relationships/hyperlink" Target="https://www.apple.com/icloud/" TargetMode="External"/><Relationship Id="rId9" Type="http://schemas.openxmlformats.org/officeDocument/2006/relationships/hyperlink" Target="http://video.profburnett.com/Cloud_Computing/Google_Drive.mp4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hyperlink" Target="http://video.profburnett.com/Cloud_Computing/Overview_Microsoft_365.mp4" TargetMode="Externa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.png"/><Relationship Id="rId3" Type="http://schemas.openxmlformats.org/officeDocument/2006/relationships/image" Target="../media/image30.png"/><Relationship Id="rId7" Type="http://schemas.openxmlformats.org/officeDocument/2006/relationships/image" Target="../media/image34.png"/><Relationship Id="rId2" Type="http://schemas.openxmlformats.org/officeDocument/2006/relationships/hyperlink" Target="https://www.bankrate.com/bank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33.png"/><Relationship Id="rId5" Type="http://schemas.openxmlformats.org/officeDocument/2006/relationships/image" Target="../media/image32.png"/><Relationship Id="rId10" Type="http://schemas.openxmlformats.org/officeDocument/2006/relationships/image" Target="../media/image37.jpg"/><Relationship Id="rId4" Type="http://schemas.openxmlformats.org/officeDocument/2006/relationships/image" Target="../media/image31.png"/><Relationship Id="rId9" Type="http://schemas.openxmlformats.org/officeDocument/2006/relationships/image" Target="../media/image36.sv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3.png"/><Relationship Id="rId3" Type="http://schemas.openxmlformats.org/officeDocument/2006/relationships/image" Target="../media/image38.png"/><Relationship Id="rId7" Type="http://schemas.openxmlformats.org/officeDocument/2006/relationships/image" Target="../media/image42.png"/><Relationship Id="rId12" Type="http://schemas.openxmlformats.org/officeDocument/2006/relationships/image" Target="../media/image47.png"/><Relationship Id="rId2" Type="http://schemas.openxmlformats.org/officeDocument/2006/relationships/hyperlink" Target="https://www.bankrate.com/bank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41.png"/><Relationship Id="rId11" Type="http://schemas.openxmlformats.org/officeDocument/2006/relationships/image" Target="../media/image46.png"/><Relationship Id="rId5" Type="http://schemas.openxmlformats.org/officeDocument/2006/relationships/image" Target="../media/image40.png"/><Relationship Id="rId10" Type="http://schemas.openxmlformats.org/officeDocument/2006/relationships/image" Target="../media/image45.png"/><Relationship Id="rId4" Type="http://schemas.openxmlformats.org/officeDocument/2006/relationships/image" Target="../media/image39.png"/><Relationship Id="rId9" Type="http://schemas.openxmlformats.org/officeDocument/2006/relationships/image" Target="../media/image44.png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3.png"/><Relationship Id="rId3" Type="http://schemas.openxmlformats.org/officeDocument/2006/relationships/image" Target="../media/image48.png"/><Relationship Id="rId7" Type="http://schemas.openxmlformats.org/officeDocument/2006/relationships/image" Target="../media/image52.png"/><Relationship Id="rId12" Type="http://schemas.openxmlformats.org/officeDocument/2006/relationships/image" Target="../media/image57.png"/><Relationship Id="rId2" Type="http://schemas.openxmlformats.org/officeDocument/2006/relationships/hyperlink" Target="https://www.bankrate.com/bank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51.png"/><Relationship Id="rId11" Type="http://schemas.openxmlformats.org/officeDocument/2006/relationships/image" Target="../media/image56.png"/><Relationship Id="rId5" Type="http://schemas.openxmlformats.org/officeDocument/2006/relationships/image" Target="../media/image50.png"/><Relationship Id="rId10" Type="http://schemas.openxmlformats.org/officeDocument/2006/relationships/image" Target="../media/image55.png"/><Relationship Id="rId4" Type="http://schemas.openxmlformats.org/officeDocument/2006/relationships/image" Target="../media/image49.png"/><Relationship Id="rId9" Type="http://schemas.openxmlformats.org/officeDocument/2006/relationships/image" Target="../media/image54.png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3.png"/><Relationship Id="rId3" Type="http://schemas.openxmlformats.org/officeDocument/2006/relationships/image" Target="../media/image58.png"/><Relationship Id="rId7" Type="http://schemas.openxmlformats.org/officeDocument/2006/relationships/image" Target="../media/image62.png"/><Relationship Id="rId12" Type="http://schemas.openxmlformats.org/officeDocument/2006/relationships/image" Target="../media/image67.png"/><Relationship Id="rId2" Type="http://schemas.openxmlformats.org/officeDocument/2006/relationships/hyperlink" Target="https://www.bankrate.com/banking/" TargetMode="Externa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1.png"/><Relationship Id="rId11" Type="http://schemas.openxmlformats.org/officeDocument/2006/relationships/image" Target="../media/image66.png"/><Relationship Id="rId5" Type="http://schemas.openxmlformats.org/officeDocument/2006/relationships/image" Target="../media/image60.png"/><Relationship Id="rId10" Type="http://schemas.openxmlformats.org/officeDocument/2006/relationships/image" Target="../media/image65.png"/><Relationship Id="rId4" Type="http://schemas.openxmlformats.org/officeDocument/2006/relationships/image" Target="../media/image59.png"/><Relationship Id="rId9" Type="http://schemas.openxmlformats.org/officeDocument/2006/relationships/image" Target="../media/image64.png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hyperlink" Target="https://tastytrade.com/" TargetMode="External"/><Relationship Id="rId3" Type="http://schemas.openxmlformats.org/officeDocument/2006/relationships/hyperlink" Target="https://us.etrade.com/home" TargetMode="External"/><Relationship Id="rId7" Type="http://schemas.openxmlformats.org/officeDocument/2006/relationships/hyperlink" Target="https://www.firstrade.com/landing/branding1?utm_source=google&amp;utm_medium=cpc&amp;utm_campaign=21142247202&amp;utm_content=firstrade&amp;utm_term=engine%3Agoogle%7Ccampaignid%3A21142247202%7Cadid%3A695342574949%7Cgclid%3ACj0KCQjw8--2BhCHARIsAF_w1gxndXoYonwA6DCW8c5gU1ufxz7HoEZ380qmLd-2H1NxrnWVopJ614saAh0REALw_wcB&amp;gad_source=1&amp;gclid=Cj0KCQjw8--2BhCHARIsAF_w1gxndXoYonwA6DCW8c5gU1ufxz7HoEZ380qmLd-2H1NxrnWVopJ614saAh0REALw_wcB" TargetMode="External"/><Relationship Id="rId2" Type="http://schemas.openxmlformats.org/officeDocument/2006/relationships/hyperlink" Target="https://www.fidelity.com/?bar=p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interactivebrokers.com/en/home.php" TargetMode="External"/><Relationship Id="rId5" Type="http://schemas.openxmlformats.org/officeDocument/2006/relationships/hyperlink" Target="https://www.merrilledge.com/" TargetMode="External"/><Relationship Id="rId4" Type="http://schemas.openxmlformats.org/officeDocument/2006/relationships/hyperlink" Target="https://www.schwab.com/" TargetMode="External"/><Relationship Id="rId9" Type="http://schemas.openxmlformats.org/officeDocument/2006/relationships/hyperlink" Target="https://www.stockbrokers.com/guides/online-stock-brokers" TargetMode="Externa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hyperlink" Target="https://apps.google.com/" TargetMode="External"/><Relationship Id="rId2" Type="http://schemas.openxmlformats.org/officeDocument/2006/relationships/hyperlink" Target="http://video.profburnett.com/Cloud_Computing/Office_365_Preview.mp4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thinkfree.com/" TargetMode="External"/><Relationship Id="rId4" Type="http://schemas.openxmlformats.org/officeDocument/2006/relationships/hyperlink" Target="https://www.zoho.com/docs/" TargetMode="Externa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8.jpg"/><Relationship Id="rId2" Type="http://schemas.openxmlformats.org/officeDocument/2006/relationships/hyperlink" Target="https://www.google.com/intl/en/about/products/" TargetMode="Externa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roku.com/products" TargetMode="External"/><Relationship Id="rId13" Type="http://schemas.openxmlformats.org/officeDocument/2006/relationships/image" Target="../media/image72.jpeg"/><Relationship Id="rId3" Type="http://schemas.openxmlformats.org/officeDocument/2006/relationships/hyperlink" Target="https://en.wikipedia.org/wiki/Customer-premises_equipment" TargetMode="External"/><Relationship Id="rId7" Type="http://schemas.openxmlformats.org/officeDocument/2006/relationships/image" Target="../media/image69.png"/><Relationship Id="rId12" Type="http://schemas.openxmlformats.org/officeDocument/2006/relationships/hyperlink" Target="https://www.amazon.com/Amazon-Fire-TV-Streaming-Media-Player/dp/B00U3FPN4U" TargetMode="External"/><Relationship Id="rId2" Type="http://schemas.openxmlformats.org/officeDocument/2006/relationships/hyperlink" Target="https://en.wikipedia.org/wiki/IPTV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en.wikipedia.org/wiki/Hulu" TargetMode="External"/><Relationship Id="rId11" Type="http://schemas.openxmlformats.org/officeDocument/2006/relationships/image" Target="../media/image71.jpeg"/><Relationship Id="rId5" Type="http://schemas.openxmlformats.org/officeDocument/2006/relationships/hyperlink" Target="https://en.wikipedia.org/wiki/YouTube" TargetMode="External"/><Relationship Id="rId10" Type="http://schemas.openxmlformats.org/officeDocument/2006/relationships/hyperlink" Target="https://www.apple.com/tv/" TargetMode="External"/><Relationship Id="rId4" Type="http://schemas.openxmlformats.org/officeDocument/2006/relationships/hyperlink" Target="https://en.wikipedia.org/wiki/Set-top_box" TargetMode="External"/><Relationship Id="rId9" Type="http://schemas.openxmlformats.org/officeDocument/2006/relationships/image" Target="../media/image70.jpeg"/><Relationship Id="rId14" Type="http://schemas.openxmlformats.org/officeDocument/2006/relationships/hyperlink" Target="https://www.google.com/chromecast/tv/chromecast/" TargetMode="External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hyperlink" Target="http://www.pcmag.com/article2/0,2817,2421457,00.asp" TargetMode="External"/><Relationship Id="rId3" Type="http://schemas.microsoft.com/office/2007/relationships/hdphoto" Target="../media/hdphoto1.wdp"/><Relationship Id="rId7" Type="http://schemas.openxmlformats.org/officeDocument/2006/relationships/image" Target="../media/image77.jpeg"/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jpeg"/><Relationship Id="rId11" Type="http://schemas.openxmlformats.org/officeDocument/2006/relationships/image" Target="../media/image78.jpeg"/><Relationship Id="rId5" Type="http://schemas.openxmlformats.org/officeDocument/2006/relationships/image" Target="../media/image75.jpeg"/><Relationship Id="rId10" Type="http://schemas.openxmlformats.org/officeDocument/2006/relationships/hyperlink" Target="http://profburnett.com/applications/Digital_Literacy/DMV-DTV.pdf" TargetMode="External"/><Relationship Id="rId4" Type="http://schemas.openxmlformats.org/officeDocument/2006/relationships/image" Target="../media/image74.jpeg"/><Relationship Id="rId9" Type="http://schemas.openxmlformats.org/officeDocument/2006/relationships/hyperlink" Target="https://extremevpn.com/blog/free-streaming-sites-movies-tv-shows/" TargetMode="Externa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hyperlink" Target="https://flixrave.to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s://hydrahd.cc/" TargetMode="External"/><Relationship Id="rId2" Type="http://schemas.openxmlformats.org/officeDocument/2006/relationships/hyperlink" Target="https://fmhy.net/videopiracyguide#streaming-sites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flixhq.click/home" TargetMode="External"/><Relationship Id="rId4" Type="http://schemas.openxmlformats.org/officeDocument/2006/relationships/hyperlink" Target="https://watch.streamflix.one/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pcmag.com/picks/the-best-media-streaming-devices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facebook.com/watch/" TargetMode="External"/><Relationship Id="rId3" Type="http://schemas.openxmlformats.org/officeDocument/2006/relationships/hyperlink" Target="https://tubitv.com/" TargetMode="External"/><Relationship Id="rId7" Type="http://schemas.openxmlformats.org/officeDocument/2006/relationships/hyperlink" Target="https://curiositystream.com/" TargetMode="External"/><Relationship Id="rId2" Type="http://schemas.openxmlformats.org/officeDocument/2006/relationships/hyperlink" Target="https://cbs-allaccess.qflm.net/c/159047/176089/3065?subId1=tvguidestreaming|xid:fr1582981996745ece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hudder.com/" TargetMode="External"/><Relationship Id="rId5" Type="http://schemas.openxmlformats.org/officeDocument/2006/relationships/hyperlink" Target="https://acorn.tv/" TargetMode="External"/><Relationship Id="rId4" Type="http://schemas.openxmlformats.org/officeDocument/2006/relationships/hyperlink" Target="https://www.britbox.com/us/" TargetMode="External"/><Relationship Id="rId9" Type="http://schemas.openxmlformats.org/officeDocument/2006/relationships/hyperlink" Target="https://mubi.com/" TargetMode="Externa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anrdoezrs.net/click-9011673-13713586?sid=editorial|xid:fr1582981996746gdc" TargetMode="External"/><Relationship Id="rId2" Type="http://schemas.openxmlformats.org/officeDocument/2006/relationships/hyperlink" Target="http://www.hulu.com/start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s://www.pcmag.com/reviews/att-tv-now" TargetMode="External"/></Relationships>
</file>

<file path=ppt/slides/_rels/slide43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nrdoezrs.net/click-9011673-13713586?sid=editorial|xid:fr1582981996746gdc" TargetMode="External"/><Relationship Id="rId3" Type="http://schemas.openxmlformats.org/officeDocument/2006/relationships/hyperlink" Target="https://click.linksynergy.com/fs-bin/click?id=Bs9ZhlULz2w&amp;offerid=534650.9&amp;type=3&amp;subid=0&amp;u1=xid:fr1582981996745eaf" TargetMode="External"/><Relationship Id="rId7" Type="http://schemas.openxmlformats.org/officeDocument/2006/relationships/hyperlink" Target="https://espn.zlbu.net/3a0gk" TargetMode="External"/><Relationship Id="rId2" Type="http://schemas.openxmlformats.org/officeDocument/2006/relationships/hyperlink" Target="https://tv.youtube.com/welcome/start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cbs-allaccess.qflm.net/c/159047/176089/3065?subId1=tvguidestreaming|xid:fr1582981996745ece" TargetMode="External"/><Relationship Id="rId5" Type="http://schemas.openxmlformats.org/officeDocument/2006/relationships/hyperlink" Target="https://www.fubo.tv/welcome?irad=343747&amp;irmp=159047&amp;subId1=tvguidestreaming" TargetMode="External"/><Relationship Id="rId4" Type="http://schemas.openxmlformats.org/officeDocument/2006/relationships/hyperlink" Target="https://www.amazon.com/gp/video/primesignup?ref_=assoc_tag_ph_1402131641212&amp;_encoding=UTF8&amp;camp=1789&amp;creative=9325&amp;linkCode=pf4&amp;tag=editorial02-20&amp;linkId=fd95cebee99cc4100004b7549a45b613" TargetMode="External"/><Relationship Id="rId9" Type="http://schemas.openxmlformats.org/officeDocument/2006/relationships/hyperlink" Target="https://www.tvguide.com/news/what-is-apple-tv-plus-streaming-service/" TargetMode="Externa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hyperlink" Target="https://cbs-allaccess.qflm.net/c/159047/176089/3065?subId1=tvguidestreaming|xid:fr1582981996745ece" TargetMode="External"/><Relationship Id="rId2" Type="http://schemas.openxmlformats.org/officeDocument/2006/relationships/hyperlink" Target="https://www.fubo.tv/welcome?irad=343747&amp;irmp=159047&amp;subId1=tvguidestreaming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tvguide.com/news/what-is-apple-tv-plus-streaming-service/" TargetMode="External"/><Relationship Id="rId5" Type="http://schemas.openxmlformats.org/officeDocument/2006/relationships/hyperlink" Target="http://www.anrdoezrs.net/click-9011673-13713586?sid=editorial|xid:fr1582981996746gdc" TargetMode="External"/><Relationship Id="rId4" Type="http://schemas.openxmlformats.org/officeDocument/2006/relationships/hyperlink" Target="https://espn.zlbu.net/3a0gk" TargetMode="External"/></Relationships>
</file>

<file path=ppt/slides/_rels/slide45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malavida.com/en/soft/ip-tv-player/#gref" TargetMode="External"/><Relationship Id="rId3" Type="http://schemas.openxmlformats.org/officeDocument/2006/relationships/hyperlink" Target="https://www.microsoft.com/en-us/p/myiptv-player/9pjj2nmbf0tr?activetab=pivot:overviewtab" TargetMode="External"/><Relationship Id="rId7" Type="http://schemas.openxmlformats.org/officeDocument/2006/relationships/hyperlink" Target="https://www.microsoft.com/en-us/p/ottplayer/9nblggh5gsf4?activetab=pivot:overviewtab" TargetMode="External"/><Relationship Id="rId2" Type="http://schemas.openxmlformats.org/officeDocument/2006/relationships/hyperlink" Target="https://www.videolan.org/vlc/download-windows.html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kodi.tv/download/849" TargetMode="External"/><Relationship Id="rId11" Type="http://schemas.openxmlformats.org/officeDocument/2006/relationships/hyperlink" Target="https://freetv-player.en.softonic.com/" TargetMode="External"/><Relationship Id="rId5" Type="http://schemas.openxmlformats.org/officeDocument/2006/relationships/hyperlink" Target="https://www.whmcssmarters.com/windows-app-for-xtream-codes/?__cf_chl_jschl_tk__=dbeadf25314237201e4c18e573b5bc3e953fc227-1609251303-0-AZwFJX3kV16nTpEOy2_hFwCXZS8u6jVoFRpWu-7Urw61VREAqh54XrDv2Nec8KV3IE9HyHsfBbfcWwDEz2mTJvyxIvHn5lriBI3mt0bo_zR3oDZG9aGlMnU9G-zfFJ_aPQmKzkX2CvKu_F_J3Asd872J9mwLRlap_pTxLvnMbwkG4Kj3WeLhw0GNe0MIIDmdJeYHbWDyBayPtLIFHKCrt4vEIUQ39sJ6vLD7Oq9C_tJ8NCB1s_JD0PzXwHTHqGnOnpr6Dd0ixUA9V42UumBiVu7UhA6No4xoWy5Mvv9IJwapsxGpkevJTKK5O1MaqTFBaaPxMXWIV8NgMi23QNOZ5-17m-HVgcpB0YwfS6jjqvf3JDZzswRO68s5QVplMN8XkBKN1RWPkxG9hdLmtaIvKE8" TargetMode="External"/><Relationship Id="rId10" Type="http://schemas.openxmlformats.org/officeDocument/2006/relationships/hyperlink" Target="https://www.progdvb.com/download_progdvb.html" TargetMode="External"/><Relationship Id="rId4" Type="http://schemas.openxmlformats.org/officeDocument/2006/relationships/hyperlink" Target="http://niklabs.com/downloads/" TargetMode="External"/><Relationship Id="rId9" Type="http://schemas.openxmlformats.org/officeDocument/2006/relationships/hyperlink" Target="https://www.microsoft.com/en-us/p/iptv/9nblggh08dwp?activetab=pivot:overviewtab" TargetMode="External"/></Relationships>
</file>

<file path=ppt/slides/_rels/slide46.xml.rels><?xml version="1.0" encoding="UTF-8" standalone="yes"?>
<Relationships xmlns="http://schemas.openxmlformats.org/package/2006/relationships"><Relationship Id="rId8" Type="http://schemas.openxmlformats.org/officeDocument/2006/relationships/hyperlink" Target="https://play.google.com/store/apps/details?id=studio.scillarium.ottnavigator" TargetMode="External"/><Relationship Id="rId3" Type="http://schemas.openxmlformats.org/officeDocument/2006/relationships/hyperlink" Target="https://play.google.com/store/apps/details?id=com.lazycatsoftware.iptv" TargetMode="External"/><Relationship Id="rId7" Type="http://schemas.openxmlformats.org/officeDocument/2006/relationships/hyperlink" Target="https://play.google.com/store/apps/details?id=ru.iptvremote.android.iptv" TargetMode="External"/><Relationship Id="rId2" Type="http://schemas.openxmlformats.org/officeDocument/2006/relationships/hyperlink" Target="https://play.google.com/store/apps/details?id=com.nst.iptvsmarterstvbox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play.google.com/store/apps/details?id=com.niklabs.pp" TargetMode="External"/><Relationship Id="rId5" Type="http://schemas.openxmlformats.org/officeDocument/2006/relationships/hyperlink" Target="https://play.google.com/store/apps/details?id=com.gsetech.smartiptv" TargetMode="External"/><Relationship Id="rId4" Type="http://schemas.openxmlformats.org/officeDocument/2006/relationships/hyperlink" Target="https://play.google.com/store/apps/details?id=ar.tvplayer.tv" TargetMode="External"/></Relationships>
</file>

<file path=ppt/slides/_rels/slide47.xml.rels><?xml version="1.0" encoding="UTF-8" standalone="yes"?>
<Relationships xmlns="http://schemas.openxmlformats.org/package/2006/relationships"><Relationship Id="rId8" Type="http://schemas.openxmlformats.org/officeDocument/2006/relationships/hyperlink" Target="https://freeappsforme.com/iptv-apps/#steeltv-iptv" TargetMode="External"/><Relationship Id="rId3" Type="http://schemas.openxmlformats.org/officeDocument/2006/relationships/hyperlink" Target="https://freeappsforme.com/iptv-apps/#cobra-iptv" TargetMode="External"/><Relationship Id="rId7" Type="http://schemas.openxmlformats.org/officeDocument/2006/relationships/hyperlink" Target="https://freeappsforme.com/iptv-apps/#ip-television-8211-iptv-m3u" TargetMode="External"/><Relationship Id="rId12" Type="http://schemas.openxmlformats.org/officeDocument/2006/relationships/hyperlink" Target="https://freeappsforme.com/iptv-apps/#unoiptv" TargetMode="External"/><Relationship Id="rId2" Type="http://schemas.openxmlformats.org/officeDocument/2006/relationships/hyperlink" Target="https://freeappsforme.com/iptv-apps/#iptv-stream-player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freeappsforme.com/iptv-apps/#flash-iptv" TargetMode="External"/><Relationship Id="rId11" Type="http://schemas.openxmlformats.org/officeDocument/2006/relationships/hyperlink" Target="https://freeappsforme.com/iptv-apps/#iptv-shqip" TargetMode="External"/><Relationship Id="rId5" Type="http://schemas.openxmlformats.org/officeDocument/2006/relationships/hyperlink" Target="https://freeappsforme.com/iptv-apps/#gse-smart-iptv" TargetMode="External"/><Relationship Id="rId10" Type="http://schemas.openxmlformats.org/officeDocument/2006/relationships/hyperlink" Target="https://freeappsforme.com/iptv-apps/#smash-iptv" TargetMode="External"/><Relationship Id="rId4" Type="http://schemas.openxmlformats.org/officeDocument/2006/relationships/hyperlink" Target="https://freeappsforme.com/iptv-apps/#metropol-iptv" TargetMode="External"/><Relationship Id="rId9" Type="http://schemas.openxmlformats.org/officeDocument/2006/relationships/hyperlink" Target="https://freeappsforme.com/iptv-apps/#tvcast-8211-watch-iptv-everywhere" TargetMode="External"/></Relationships>
</file>

<file path=ppt/slides/_rels/slide4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apple.com/itunes/" TargetMode="External"/><Relationship Id="rId3" Type="http://schemas.openxmlformats.org/officeDocument/2006/relationships/hyperlink" Target="http://www.pandora.com/" TargetMode="External"/><Relationship Id="rId7" Type="http://schemas.openxmlformats.org/officeDocument/2006/relationships/hyperlink" Target="http://www.apple.com/music/" TargetMode="External"/><Relationship Id="rId2" Type="http://schemas.openxmlformats.org/officeDocument/2006/relationships/hyperlink" Target="https://www.spotify.com/us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music.microsoft.com/" TargetMode="External"/><Relationship Id="rId5" Type="http://schemas.openxmlformats.org/officeDocument/2006/relationships/hyperlink" Target="https://soundcloud.com/" TargetMode="External"/><Relationship Id="rId4" Type="http://schemas.openxmlformats.org/officeDocument/2006/relationships/hyperlink" Target="http://www.rhapsody.com/" TargetMode="Externa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hyperlink" Target="https://500px.com/" TargetMode="External"/><Relationship Id="rId2" Type="http://schemas.openxmlformats.org/officeDocument/2006/relationships/hyperlink" Target="https://www.flickr.com/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smugmug.com/" TargetMode="External"/><Relationship Id="rId5" Type="http://schemas.openxmlformats.org/officeDocument/2006/relationships/hyperlink" Target="https://www.irista.com/" TargetMode="External"/><Relationship Id="rId4" Type="http://schemas.openxmlformats.org/officeDocument/2006/relationships/hyperlink" Target="http://photobucket.com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gif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7.jpeg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google.com/photos/about/" TargetMode="External"/><Relationship Id="rId2" Type="http://schemas.openxmlformats.org/officeDocument/2006/relationships/hyperlink" Target="https://www.apple.com/icloud/icloud-drive/" TargetMode="External"/><Relationship Id="rId1" Type="http://schemas.openxmlformats.org/officeDocument/2006/relationships/slideLayout" Target="../slideLayouts/slideLayout2.xml"/><Relationship Id="rId5" Type="http://schemas.openxmlformats.org/officeDocument/2006/relationships/hyperlink" Target="https://onedrive.live.com/about/en-us/" TargetMode="External"/><Relationship Id="rId4" Type="http://schemas.openxmlformats.org/officeDocument/2006/relationships/hyperlink" Target="https://www.dropbox.com/" TargetMode="Externa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2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HERE_(app)" TargetMode="External"/><Relationship Id="rId3" Type="http://schemas.openxmlformats.org/officeDocument/2006/relationships/hyperlink" Target="https://www.bing.com/maps" TargetMode="External"/><Relationship Id="rId7" Type="http://schemas.openxmlformats.org/officeDocument/2006/relationships/hyperlink" Target="http://maps.randmcnally.com/" TargetMode="External"/><Relationship Id="rId2" Type="http://schemas.openxmlformats.org/officeDocument/2006/relationships/hyperlink" Target="https://www.google.com/maps/" TargetMode="External"/><Relationship Id="rId1" Type="http://schemas.openxmlformats.org/officeDocument/2006/relationships/slideLayout" Target="../slideLayouts/slideLayout4.xml"/><Relationship Id="rId6" Type="http://schemas.openxmlformats.org/officeDocument/2006/relationships/hyperlink" Target="https://www.openstreetmap.org/" TargetMode="External"/><Relationship Id="rId5" Type="http://schemas.openxmlformats.org/officeDocument/2006/relationships/hyperlink" Target="https://www.mapquest.com/" TargetMode="External"/><Relationship Id="rId10" Type="http://schemas.openxmlformats.org/officeDocument/2006/relationships/hyperlink" Target="https://www.waze.com/" TargetMode="External"/><Relationship Id="rId4" Type="http://schemas.openxmlformats.org/officeDocument/2006/relationships/hyperlink" Target="https://maps.yahoo.com/" TargetMode="External"/><Relationship Id="rId9" Type="http://schemas.openxmlformats.org/officeDocument/2006/relationships/hyperlink" Target="https://en.wikipedia.org/wiki/TomTom#TomTom_Navigator" TargetMode="Externa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png"/><Relationship Id="rId4" Type="http://schemas.openxmlformats.org/officeDocument/2006/relationships/image" Target="../media/image10.png"/><Relationship Id="rId9" Type="http://schemas.openxmlformats.org/officeDocument/2006/relationships/image" Target="../media/image15.jp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36894" y="438150"/>
            <a:ext cx="7848153" cy="3429000"/>
          </a:xfrm>
        </p:spPr>
        <p:txBody>
          <a:bodyPr anchor="ctr"/>
          <a:lstStyle/>
          <a:p>
            <a:r>
              <a:rPr lang="en-US" dirty="0">
                <a:ea typeface="ＭＳ Ｐゴシック" pitchFamily="34" charset="-128"/>
              </a:rPr>
              <a:t>Knowing Technology V </a:t>
            </a:r>
            <a:br>
              <a:rPr lang="en-US" dirty="0">
                <a:ea typeface="ＭＳ Ｐゴシック" pitchFamily="34" charset="-128"/>
              </a:rPr>
            </a:br>
            <a:r>
              <a:rPr lang="en-US" sz="4800" dirty="0"/>
              <a:t>Cloud Services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533400" y="3638550"/>
            <a:ext cx="7854696" cy="706902"/>
          </a:xfrm>
        </p:spPr>
        <p:txBody>
          <a:bodyPr>
            <a:noAutofit/>
          </a:bodyPr>
          <a:lstStyle/>
          <a:p>
            <a:r>
              <a:rPr lang="en-US" sz="1800" dirty="0"/>
              <a:t>http://www.profburnett.com</a:t>
            </a:r>
          </a:p>
        </p:txBody>
      </p:sp>
    </p:spTree>
    <p:extLst>
      <p:ext uri="{BB962C8B-B14F-4D97-AF65-F5344CB8AC3E}">
        <p14:creationId xmlns:p14="http://schemas.microsoft.com/office/powerpoint/2010/main" val="70518047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Why are Consumers Moving to the Cloud?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Consumer Demands</a:t>
            </a:r>
          </a:p>
          <a:p>
            <a:r>
              <a:rPr lang="en-US" dirty="0"/>
              <a:t>Growth of Internet Users </a:t>
            </a:r>
          </a:p>
          <a:p>
            <a:r>
              <a:rPr lang="en-US" dirty="0"/>
              <a:t>Unfettered Access to Data </a:t>
            </a:r>
          </a:p>
          <a:p>
            <a:r>
              <a:rPr lang="en-US" dirty="0"/>
              <a:t>Multiple Devices </a:t>
            </a:r>
          </a:p>
          <a:p>
            <a:r>
              <a:rPr lang="en-US" dirty="0"/>
              <a:t>Location Independence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D5D216-77EE-4B99-9A99-B9E8E0D9A514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67269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Technology Developments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Increased Internet Bandwidth </a:t>
            </a:r>
          </a:p>
          <a:p>
            <a:r>
              <a:rPr lang="en-US" dirty="0"/>
              <a:t>Fiber-to-the-Home (FTTH)</a:t>
            </a:r>
          </a:p>
          <a:p>
            <a:r>
              <a:rPr lang="en-US" dirty="0"/>
              <a:t>Wireless Networks </a:t>
            </a:r>
          </a:p>
          <a:p>
            <a:r>
              <a:rPr lang="en-US" dirty="0"/>
              <a:t>Powerful Portable Devices</a:t>
            </a:r>
          </a:p>
          <a:p>
            <a:r>
              <a:rPr lang="en-US" dirty="0"/>
              <a:t>Reduced Cost of Storage 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6D06BE-2572-47EC-B43F-409E33450A9A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60206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/>
              <a:t>What are the Consumer-Based SaaS?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Type	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Key Drivers 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/>
        <p:txBody>
          <a:bodyPr/>
          <a:lstStyle/>
          <a:p>
            <a:r>
              <a:rPr lang="en-US" dirty="0"/>
              <a:t>Data Storage</a:t>
            </a:r>
          </a:p>
          <a:p>
            <a:r>
              <a:rPr lang="en-US" dirty="0"/>
              <a:t>Financial Services </a:t>
            </a:r>
          </a:p>
          <a:p>
            <a:r>
              <a:rPr lang="en-US" dirty="0"/>
              <a:t>Productivity Applications</a:t>
            </a:r>
          </a:p>
          <a:p>
            <a:r>
              <a:rPr lang="en-US" dirty="0"/>
              <a:t>Social Media</a:t>
            </a:r>
          </a:p>
          <a:p>
            <a:r>
              <a:rPr lang="en-US" dirty="0"/>
              <a:t>Media Services</a:t>
            </a:r>
          </a:p>
          <a:p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/>
              <a:t>Digitalization</a:t>
            </a:r>
          </a:p>
          <a:p>
            <a:r>
              <a:rPr lang="en-US" dirty="0"/>
              <a:t>Open Source Software</a:t>
            </a:r>
          </a:p>
          <a:p>
            <a:r>
              <a:rPr lang="en-US" dirty="0"/>
              <a:t>Utility Computing</a:t>
            </a:r>
          </a:p>
          <a:p>
            <a:r>
              <a:rPr lang="en-US" dirty="0" err="1"/>
              <a:t>Virtulizaton</a:t>
            </a:r>
            <a:endParaRPr lang="en-US" dirty="0"/>
          </a:p>
          <a:p>
            <a:r>
              <a:rPr lang="en-US" dirty="0"/>
              <a:t>VOIP</a:t>
            </a:r>
          </a:p>
          <a:p>
            <a:r>
              <a:rPr lang="en-US" dirty="0"/>
              <a:t>IPTV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C3075E9-B153-4653-B250-2E294F9EE9E3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16948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  <p:bldP spid="6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>
            <a:extLst>
              <a:ext uri="{FF2B5EF4-FFF2-40B4-BE49-F238E27FC236}">
                <a16:creationId xmlns:a16="http://schemas.microsoft.com/office/drawing/2014/main" id="{B9AA61EB-6793-4818-95DF-34896F03F6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Key Cloud Security Terms</a:t>
            </a:r>
          </a:p>
        </p:txBody>
      </p:sp>
      <p:sp>
        <p:nvSpPr>
          <p:cNvPr id="11" name="Content Placeholder 10">
            <a:extLst>
              <a:ext uri="{FF2B5EF4-FFF2-40B4-BE49-F238E27FC236}">
                <a16:creationId xmlns:a16="http://schemas.microsoft.com/office/drawing/2014/main" id="{3A8938BF-D7ED-4B81-9C75-34D4CEE5A11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r>
              <a:rPr lang="en-US" dirty="0"/>
              <a:t>Data Encryption in Transit (</a:t>
            </a:r>
            <a:r>
              <a:rPr lang="en-US" dirty="0" err="1"/>
              <a:t>EnT</a:t>
            </a:r>
            <a:r>
              <a:rPr lang="en-US" dirty="0"/>
              <a:t>)</a:t>
            </a:r>
          </a:p>
          <a:p>
            <a:r>
              <a:rPr lang="en-US" dirty="0"/>
              <a:t>Secure Socket Layers (SSL) - (HTTP</a:t>
            </a:r>
            <a:r>
              <a:rPr lang="en-US" dirty="0">
                <a:solidFill>
                  <a:srgbClr val="FF0000"/>
                </a:solidFill>
              </a:rPr>
              <a:t>S – Secure Transactions</a:t>
            </a:r>
            <a:r>
              <a:rPr lang="en-US" dirty="0"/>
              <a:t>) </a:t>
            </a:r>
          </a:p>
          <a:p>
            <a:r>
              <a:rPr lang="en-US" dirty="0"/>
              <a:t>Data Encryption in Storage (</a:t>
            </a:r>
            <a:r>
              <a:rPr lang="en-US" dirty="0" err="1"/>
              <a:t>EnS</a:t>
            </a:r>
            <a:r>
              <a:rPr lang="en-US" dirty="0"/>
              <a:t>)</a:t>
            </a:r>
          </a:p>
          <a:p>
            <a:r>
              <a:rPr lang="en-US" dirty="0"/>
              <a:t>Data Encryption at Rest (</a:t>
            </a:r>
            <a:r>
              <a:rPr lang="en-US" dirty="0" err="1"/>
              <a:t>EaR</a:t>
            </a:r>
            <a:r>
              <a:rPr lang="en-US" dirty="0"/>
              <a:t>)</a:t>
            </a:r>
          </a:p>
          <a:p>
            <a:r>
              <a:rPr lang="en-US" dirty="0"/>
              <a:t>Digital Certificate (X-509 Cert)</a:t>
            </a:r>
          </a:p>
          <a:p>
            <a:r>
              <a:rPr lang="en-US" dirty="0"/>
              <a:t>Digital Signature </a:t>
            </a:r>
          </a:p>
          <a:p>
            <a:r>
              <a:rPr lang="en-US" dirty="0"/>
              <a:t>Security Credentials (Username &amp; Password)</a:t>
            </a:r>
          </a:p>
          <a:p>
            <a:r>
              <a:rPr lang="en-US" dirty="0"/>
              <a:t>Two-factor authorization (2FA)</a:t>
            </a:r>
          </a:p>
          <a:p>
            <a:r>
              <a:rPr lang="en-US" dirty="0"/>
              <a:t>Multifactor Authentication (MFA) (Username, Password, &amp; PIN)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22A6AE4D-5CA3-480C-BF64-53A936B5F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47672B-F3DB-4262-8D3D-2EDA5FFC2363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FB58FDD-0E16-4E79-AD8C-C4AD3D5827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3939164-C557-4353-9CBA-D9D5BBF3F5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96590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Why Do Cloud Storage?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77CEA1-4219-4FF5-BA6F-7AE5B090E796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14</a:t>
            </a:fld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rot="20607059">
            <a:off x="432053" y="1617365"/>
            <a:ext cx="1694603" cy="1128605"/>
          </a:xfrm>
          <a:prstGeom prst="rect">
            <a:avLst/>
          </a:prstGeom>
        </p:spPr>
      </p:pic>
      <p:grpSp>
        <p:nvGrpSpPr>
          <p:cNvPr id="17" name="Group 16"/>
          <p:cNvGrpSpPr/>
          <p:nvPr/>
        </p:nvGrpSpPr>
        <p:grpSpPr>
          <a:xfrm>
            <a:off x="2256201" y="1415870"/>
            <a:ext cx="2909871" cy="1066606"/>
            <a:chOff x="2256201" y="1415870"/>
            <a:chExt cx="2909871" cy="1066606"/>
          </a:xfrm>
        </p:grpSpPr>
        <p:pic>
          <p:nvPicPr>
            <p:cNvPr id="3" name="Pictur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3581400" y="1415870"/>
              <a:ext cx="1584672" cy="1066606"/>
            </a:xfrm>
            <a:prstGeom prst="rect">
              <a:avLst/>
            </a:prstGeom>
          </p:spPr>
        </p:pic>
        <p:sp>
          <p:nvSpPr>
            <p:cNvPr id="4" name="Right Arrow 3"/>
            <p:cNvSpPr/>
            <p:nvPr/>
          </p:nvSpPr>
          <p:spPr>
            <a:xfrm>
              <a:off x="2256201" y="1654818"/>
              <a:ext cx="12954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372100" y="1419275"/>
            <a:ext cx="3009127" cy="964684"/>
            <a:chOff x="5372100" y="1419275"/>
            <a:chExt cx="3009127" cy="964684"/>
          </a:xfrm>
        </p:grpSpPr>
        <p:sp>
          <p:nvSpPr>
            <p:cNvPr id="12" name="Right Arrow 11"/>
            <p:cNvSpPr/>
            <p:nvPr/>
          </p:nvSpPr>
          <p:spPr>
            <a:xfrm>
              <a:off x="5372100" y="1549704"/>
              <a:ext cx="1295400" cy="609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5" name="Picture 4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934200" y="1419275"/>
              <a:ext cx="1447027" cy="964684"/>
            </a:xfrm>
            <a:prstGeom prst="rect">
              <a:avLst/>
            </a:prstGeom>
          </p:spPr>
        </p:pic>
      </p:grpSp>
      <p:pic>
        <p:nvPicPr>
          <p:cNvPr id="6" name="Picture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 rot="1039749">
            <a:off x="530817" y="3165344"/>
            <a:ext cx="1873402" cy="1371330"/>
          </a:xfrm>
          <a:prstGeom prst="rect">
            <a:avLst/>
          </a:prstGeom>
        </p:spPr>
      </p:pic>
      <p:grpSp>
        <p:nvGrpSpPr>
          <p:cNvPr id="19" name="Group 18"/>
          <p:cNvGrpSpPr/>
          <p:nvPr/>
        </p:nvGrpSpPr>
        <p:grpSpPr>
          <a:xfrm>
            <a:off x="2565151" y="2740067"/>
            <a:ext cx="3063688" cy="1291590"/>
            <a:chOff x="2565151" y="2740067"/>
            <a:chExt cx="3063688" cy="1291590"/>
          </a:xfrm>
        </p:grpSpPr>
        <p:sp>
          <p:nvSpPr>
            <p:cNvPr id="13" name="Right Arrow 12"/>
            <p:cNvSpPr/>
            <p:nvPr/>
          </p:nvSpPr>
          <p:spPr>
            <a:xfrm>
              <a:off x="2565151" y="3476130"/>
              <a:ext cx="677499" cy="407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14" name="Picture 1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3342839" y="2740067"/>
              <a:ext cx="2286000" cy="1291590"/>
            </a:xfrm>
            <a:prstGeom prst="rect">
              <a:avLst/>
            </a:prstGeom>
          </p:spPr>
        </p:pic>
      </p:grpSp>
      <p:grpSp>
        <p:nvGrpSpPr>
          <p:cNvPr id="20" name="Group 19"/>
          <p:cNvGrpSpPr/>
          <p:nvPr/>
        </p:nvGrpSpPr>
        <p:grpSpPr>
          <a:xfrm>
            <a:off x="5773856" y="2949055"/>
            <a:ext cx="3241939" cy="1432474"/>
            <a:chOff x="5773856" y="2949055"/>
            <a:chExt cx="3241939" cy="1432474"/>
          </a:xfrm>
        </p:grpSpPr>
        <p:pic>
          <p:nvPicPr>
            <p:cNvPr id="15" name="Picture 14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6479618" y="3155710"/>
              <a:ext cx="2536177" cy="1225819"/>
            </a:xfrm>
            <a:prstGeom prst="rect">
              <a:avLst/>
            </a:prstGeom>
          </p:spPr>
        </p:pic>
        <p:sp>
          <p:nvSpPr>
            <p:cNvPr id="16" name="Right Arrow 15"/>
            <p:cNvSpPr/>
            <p:nvPr/>
          </p:nvSpPr>
          <p:spPr>
            <a:xfrm rot="1023288">
              <a:off x="5773856" y="2949055"/>
              <a:ext cx="677499" cy="407275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19046984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99669AC-7DCF-4C51-9BFE-0C071E150CDC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2020-2024 Carl M. Burnett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15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 idx="4294967295"/>
          </p:nvPr>
        </p:nvSpPr>
        <p:spPr>
          <a:xfrm>
            <a:off x="457200" y="302800"/>
            <a:ext cx="8229600" cy="857250"/>
          </a:xfrm>
        </p:spPr>
        <p:txBody>
          <a:bodyPr>
            <a:normAutofit fontScale="90000"/>
          </a:bodyPr>
          <a:lstStyle/>
          <a:p>
            <a:pPr lvl="0" algn="ctr"/>
            <a:r>
              <a:rPr lang="en-US" dirty="0"/>
              <a:t>How Does Cloud Storage Work?</a:t>
            </a:r>
          </a:p>
        </p:txBody>
      </p:sp>
      <p:pic>
        <p:nvPicPr>
          <p:cNvPr id="1026" name="Picture 2" descr="C:\Users\Carl\AppData\Local\Microsoft\Windows\Temporary Internet Files\Content.IE5\L7H8CEZC\MC900432591[1]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8087" y="1700991"/>
            <a:ext cx="2411616" cy="18087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pSp>
        <p:nvGrpSpPr>
          <p:cNvPr id="17" name="Group 16"/>
          <p:cNvGrpSpPr/>
          <p:nvPr/>
        </p:nvGrpSpPr>
        <p:grpSpPr>
          <a:xfrm>
            <a:off x="907521" y="2257065"/>
            <a:ext cx="2176962" cy="925498"/>
            <a:chOff x="915141" y="4033509"/>
            <a:chExt cx="3999842" cy="1692921"/>
          </a:xfrm>
        </p:grpSpPr>
        <p:pic>
          <p:nvPicPr>
            <p:cNvPr id="8" name="Picture 7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15141" y="4033509"/>
              <a:ext cx="2658754" cy="1692921"/>
            </a:xfrm>
            <a:prstGeom prst="rect">
              <a:avLst/>
            </a:prstGeom>
          </p:spPr>
        </p:pic>
        <p:cxnSp>
          <p:nvCxnSpPr>
            <p:cNvPr id="12" name="Straight Connector 11"/>
            <p:cNvCxnSpPr>
              <a:cxnSpLocks/>
            </p:cNvCxnSpPr>
            <p:nvPr/>
          </p:nvCxnSpPr>
          <p:spPr>
            <a:xfrm>
              <a:off x="3344796" y="4925584"/>
              <a:ext cx="1570187" cy="101702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" name="Group 2"/>
          <p:cNvGrpSpPr/>
          <p:nvPr/>
        </p:nvGrpSpPr>
        <p:grpSpPr>
          <a:xfrm>
            <a:off x="995747" y="1426668"/>
            <a:ext cx="2526230" cy="746428"/>
            <a:chOff x="995747" y="1902224"/>
            <a:chExt cx="5054806" cy="2008975"/>
          </a:xfrm>
        </p:grpSpPr>
        <p:pic>
          <p:nvPicPr>
            <p:cNvPr id="9" name="Picture 8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95747" y="1902224"/>
              <a:ext cx="1907324" cy="1430493"/>
            </a:xfrm>
            <a:prstGeom prst="rect">
              <a:avLst/>
            </a:prstGeom>
          </p:spPr>
        </p:pic>
        <p:cxnSp>
          <p:nvCxnSpPr>
            <p:cNvPr id="14" name="Straight Connector 13"/>
            <p:cNvCxnSpPr>
              <a:cxnSpLocks/>
            </p:cNvCxnSpPr>
            <p:nvPr/>
          </p:nvCxnSpPr>
          <p:spPr>
            <a:xfrm>
              <a:off x="2807970" y="2223193"/>
              <a:ext cx="3242583" cy="1688006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907521" y="3080980"/>
            <a:ext cx="2574612" cy="1376924"/>
            <a:chOff x="5615443" y="3242546"/>
            <a:chExt cx="4805011" cy="2939007"/>
          </a:xfrm>
        </p:grpSpPr>
        <p:pic>
          <p:nvPicPr>
            <p:cNvPr id="7" name="Picture 6"/>
            <p:cNvPicPr>
              <a:picLocks noChangeAspect="1"/>
            </p:cNvPicPr>
            <p:nvPr/>
          </p:nvPicPr>
          <p:blipFill rotWithShape="1"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r="27081"/>
            <a:stretch/>
          </p:blipFill>
          <p:spPr>
            <a:xfrm>
              <a:off x="5615443" y="4488632"/>
              <a:ext cx="1980418" cy="1692921"/>
            </a:xfrm>
            <a:prstGeom prst="rect">
              <a:avLst/>
            </a:prstGeom>
          </p:spPr>
        </p:pic>
        <p:cxnSp>
          <p:nvCxnSpPr>
            <p:cNvPr id="16" name="Straight Connector 15"/>
            <p:cNvCxnSpPr>
              <a:cxnSpLocks/>
              <a:endCxn id="7" idx="3"/>
            </p:cNvCxnSpPr>
            <p:nvPr/>
          </p:nvCxnSpPr>
          <p:spPr>
            <a:xfrm flipH="1">
              <a:off x="7595861" y="3242546"/>
              <a:ext cx="2824593" cy="209254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7" name="Group 46">
            <a:extLst>
              <a:ext uri="{FF2B5EF4-FFF2-40B4-BE49-F238E27FC236}">
                <a16:creationId xmlns:a16="http://schemas.microsoft.com/office/drawing/2014/main" id="{1DD8D993-D942-4257-9045-3EF4B5FCFADB}"/>
              </a:ext>
            </a:extLst>
          </p:cNvPr>
          <p:cNvGrpSpPr/>
          <p:nvPr/>
        </p:nvGrpSpPr>
        <p:grpSpPr>
          <a:xfrm>
            <a:off x="4904864" y="2106692"/>
            <a:ext cx="1951631" cy="1112271"/>
            <a:chOff x="4904864" y="2106692"/>
            <a:chExt cx="1951631" cy="1112271"/>
          </a:xfrm>
        </p:grpSpPr>
        <p:sp>
          <p:nvSpPr>
            <p:cNvPr id="30" name="Cube 29">
              <a:extLst>
                <a:ext uri="{FF2B5EF4-FFF2-40B4-BE49-F238E27FC236}">
                  <a16:creationId xmlns:a16="http://schemas.microsoft.com/office/drawing/2014/main" id="{E84D2AE9-927B-4D8B-9539-2CDAD6A3122C}"/>
                </a:ext>
              </a:extLst>
            </p:cNvPr>
            <p:cNvSpPr/>
            <p:nvPr/>
          </p:nvSpPr>
          <p:spPr>
            <a:xfrm>
              <a:off x="5552652" y="2106692"/>
              <a:ext cx="1303843" cy="1112271"/>
            </a:xfrm>
            <a:prstGeom prst="cub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b="1" dirty="0">
                  <a:solidFill>
                    <a:schemeClr val="tx1"/>
                  </a:solidFill>
                  <a:latin typeface="+mj-lt"/>
                </a:rPr>
                <a:t>Service</a:t>
              </a:r>
              <a:br>
                <a:rPr lang="en-US" b="1" dirty="0">
                  <a:solidFill>
                    <a:schemeClr val="tx1"/>
                  </a:solidFill>
                  <a:latin typeface="+mj-lt"/>
                </a:rPr>
              </a:br>
              <a:r>
                <a:rPr lang="en-US" b="1" dirty="0">
                  <a:solidFill>
                    <a:schemeClr val="tx1"/>
                  </a:solidFill>
                  <a:latin typeface="+mj-lt"/>
                </a:rPr>
                <a:t>Provider</a:t>
              </a:r>
            </a:p>
          </p:txBody>
        </p:sp>
        <p:cxnSp>
          <p:nvCxnSpPr>
            <p:cNvPr id="32" name="Straight Connector 31">
              <a:extLst>
                <a:ext uri="{FF2B5EF4-FFF2-40B4-BE49-F238E27FC236}">
                  <a16:creationId xmlns:a16="http://schemas.microsoft.com/office/drawing/2014/main" id="{3FD5E906-7FD9-4BF9-903A-FB5E5676B436}"/>
                </a:ext>
              </a:extLst>
            </p:cNvPr>
            <p:cNvCxnSpPr>
              <a:cxnSpLocks/>
            </p:cNvCxnSpPr>
            <p:nvPr/>
          </p:nvCxnSpPr>
          <p:spPr>
            <a:xfrm>
              <a:off x="4904864" y="2618658"/>
              <a:ext cx="647788" cy="0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34C85D34-1BEC-4D55-80F1-1B58A11326B2}"/>
              </a:ext>
            </a:extLst>
          </p:cNvPr>
          <p:cNvGrpSpPr/>
          <p:nvPr/>
        </p:nvGrpSpPr>
        <p:grpSpPr>
          <a:xfrm>
            <a:off x="6204573" y="1038757"/>
            <a:ext cx="2164579" cy="1183835"/>
            <a:chOff x="6204573" y="1038757"/>
            <a:chExt cx="2164579" cy="1183835"/>
          </a:xfrm>
        </p:grpSpPr>
        <p:grpSp>
          <p:nvGrpSpPr>
            <p:cNvPr id="10" name="Group 9"/>
            <p:cNvGrpSpPr/>
            <p:nvPr/>
          </p:nvGrpSpPr>
          <p:grpSpPr>
            <a:xfrm>
              <a:off x="6204573" y="1038757"/>
              <a:ext cx="1813871" cy="1183835"/>
              <a:chOff x="4899382" y="1521129"/>
              <a:chExt cx="1813871" cy="1578446"/>
            </a:xfrm>
          </p:grpSpPr>
          <p:pic>
            <p:nvPicPr>
              <p:cNvPr id="11" name="Picture 10"/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9" b="26233"/>
              <a:stretch/>
            </p:blipFill>
            <p:spPr>
              <a:xfrm>
                <a:off x="5783613" y="1521129"/>
                <a:ext cx="929640" cy="1578446"/>
              </a:xfrm>
              <a:prstGeom prst="rect">
                <a:avLst/>
              </a:prstGeom>
            </p:spPr>
          </p:pic>
          <p:cxnSp>
            <p:nvCxnSpPr>
              <p:cNvPr id="15" name="Straight Connector 14"/>
              <p:cNvCxnSpPr>
                <a:cxnSpLocks/>
                <a:endCxn id="11" idx="1"/>
              </p:cNvCxnSpPr>
              <p:nvPr/>
            </p:nvCxnSpPr>
            <p:spPr>
              <a:xfrm flipV="1">
                <a:off x="4899382" y="2310353"/>
                <a:ext cx="884231" cy="63469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3" name="TextBox 42">
              <a:extLst>
                <a:ext uri="{FF2B5EF4-FFF2-40B4-BE49-F238E27FC236}">
                  <a16:creationId xmlns:a16="http://schemas.microsoft.com/office/drawing/2014/main" id="{B614BFD8-65FB-4807-98D6-D8DC8616204F}"/>
                </a:ext>
              </a:extLst>
            </p:cNvPr>
            <p:cNvSpPr txBox="1"/>
            <p:nvPr/>
          </p:nvSpPr>
          <p:spPr>
            <a:xfrm>
              <a:off x="7924800" y="1411758"/>
              <a:ext cx="44435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US</a:t>
              </a:r>
            </a:p>
          </p:txBody>
        </p:sp>
      </p:grpSp>
      <p:grpSp>
        <p:nvGrpSpPr>
          <p:cNvPr id="51" name="Group 50">
            <a:extLst>
              <a:ext uri="{FF2B5EF4-FFF2-40B4-BE49-F238E27FC236}">
                <a16:creationId xmlns:a16="http://schemas.microsoft.com/office/drawing/2014/main" id="{34360A52-AAC1-4564-A066-9BA079EB9FA4}"/>
              </a:ext>
            </a:extLst>
          </p:cNvPr>
          <p:cNvGrpSpPr/>
          <p:nvPr/>
        </p:nvGrpSpPr>
        <p:grpSpPr>
          <a:xfrm>
            <a:off x="6065540" y="3218963"/>
            <a:ext cx="2900972" cy="1572399"/>
            <a:chOff x="6065540" y="3218963"/>
            <a:chExt cx="2900972" cy="1572399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D6A069DD-EBFC-49A8-97DA-F8557BCDD27C}"/>
                </a:ext>
              </a:extLst>
            </p:cNvPr>
            <p:cNvGrpSpPr/>
            <p:nvPr/>
          </p:nvGrpSpPr>
          <p:grpSpPr>
            <a:xfrm>
              <a:off x="6065540" y="3218963"/>
              <a:ext cx="2065333" cy="1572399"/>
              <a:chOff x="4685500" y="1070512"/>
              <a:chExt cx="2065333" cy="2096531"/>
            </a:xfrm>
          </p:grpSpPr>
          <p:pic>
            <p:nvPicPr>
              <p:cNvPr id="23" name="Picture 22">
                <a:extLst>
                  <a:ext uri="{FF2B5EF4-FFF2-40B4-BE49-F238E27FC236}">
                    <a16:creationId xmlns:a16="http://schemas.microsoft.com/office/drawing/2014/main" id="{6D20B4A7-C3D6-42B1-8731-77D171DD2C84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9" b="26233"/>
              <a:stretch/>
            </p:blipFill>
            <p:spPr>
              <a:xfrm>
                <a:off x="5821193" y="1588597"/>
                <a:ext cx="929640" cy="1578446"/>
              </a:xfrm>
              <a:prstGeom prst="rect">
                <a:avLst/>
              </a:prstGeom>
            </p:spPr>
          </p:pic>
          <p:cxnSp>
            <p:nvCxnSpPr>
              <p:cNvPr id="24" name="Straight Connector 23">
                <a:extLst>
                  <a:ext uri="{FF2B5EF4-FFF2-40B4-BE49-F238E27FC236}">
                    <a16:creationId xmlns:a16="http://schemas.microsoft.com/office/drawing/2014/main" id="{BC7655AB-D938-4238-BC88-035ACA4C3CAA}"/>
                  </a:ext>
                </a:extLst>
              </p:cNvPr>
              <p:cNvCxnSpPr>
                <a:cxnSpLocks/>
                <a:stCxn id="30" idx="3"/>
              </p:cNvCxnSpPr>
              <p:nvPr/>
            </p:nvCxnSpPr>
            <p:spPr>
              <a:xfrm>
                <a:off x="4685500" y="1070512"/>
                <a:ext cx="1135693" cy="1467177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8BD58233-01BD-4C17-AEF3-DED562252756}"/>
                </a:ext>
              </a:extLst>
            </p:cNvPr>
            <p:cNvSpPr txBox="1"/>
            <p:nvPr/>
          </p:nvSpPr>
          <p:spPr>
            <a:xfrm>
              <a:off x="7933472" y="4000955"/>
              <a:ext cx="1033040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Australia</a:t>
              </a:r>
            </a:p>
          </p:txBody>
        </p:sp>
      </p:grpSp>
      <p:grpSp>
        <p:nvGrpSpPr>
          <p:cNvPr id="50" name="Group 49">
            <a:extLst>
              <a:ext uri="{FF2B5EF4-FFF2-40B4-BE49-F238E27FC236}">
                <a16:creationId xmlns:a16="http://schemas.microsoft.com/office/drawing/2014/main" id="{C5228523-F35F-4D2F-9E30-97EE2A2D86B2}"/>
              </a:ext>
            </a:extLst>
          </p:cNvPr>
          <p:cNvGrpSpPr/>
          <p:nvPr/>
        </p:nvGrpSpPr>
        <p:grpSpPr>
          <a:xfrm>
            <a:off x="6819184" y="2257065"/>
            <a:ext cx="2198640" cy="1183835"/>
            <a:chOff x="6819184" y="2257065"/>
            <a:chExt cx="2198640" cy="1183835"/>
          </a:xfrm>
        </p:grpSpPr>
        <p:grpSp>
          <p:nvGrpSpPr>
            <p:cNvPr id="19" name="Group 18">
              <a:extLst>
                <a:ext uri="{FF2B5EF4-FFF2-40B4-BE49-F238E27FC236}">
                  <a16:creationId xmlns:a16="http://schemas.microsoft.com/office/drawing/2014/main" id="{215E2ACA-CBE2-4DCC-A154-131BDAE88C49}"/>
                </a:ext>
              </a:extLst>
            </p:cNvPr>
            <p:cNvGrpSpPr/>
            <p:nvPr/>
          </p:nvGrpSpPr>
          <p:grpSpPr>
            <a:xfrm>
              <a:off x="6819184" y="2257065"/>
              <a:ext cx="1486616" cy="1183835"/>
              <a:chOff x="5064975" y="1602001"/>
              <a:chExt cx="1486616" cy="1578446"/>
            </a:xfrm>
          </p:grpSpPr>
          <p:pic>
            <p:nvPicPr>
              <p:cNvPr id="20" name="Picture 19">
                <a:extLst>
                  <a:ext uri="{FF2B5EF4-FFF2-40B4-BE49-F238E27FC236}">
                    <a16:creationId xmlns:a16="http://schemas.microsoft.com/office/drawing/2014/main" id="{08241B61-9E0A-4166-AC51-DCBDB8C590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6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rcRect l="72919" b="26233"/>
              <a:stretch/>
            </p:blipFill>
            <p:spPr>
              <a:xfrm>
                <a:off x="5621951" y="1602001"/>
                <a:ext cx="929640" cy="1578446"/>
              </a:xfrm>
              <a:prstGeom prst="rect">
                <a:avLst/>
              </a:prstGeom>
            </p:spPr>
          </p:pic>
          <p:cxnSp>
            <p:nvCxnSpPr>
              <p:cNvPr id="21" name="Straight Connector 20">
                <a:extLst>
                  <a:ext uri="{FF2B5EF4-FFF2-40B4-BE49-F238E27FC236}">
                    <a16:creationId xmlns:a16="http://schemas.microsoft.com/office/drawing/2014/main" id="{8FE47456-36DF-43AD-A75B-E5E93C1FE2D3}"/>
                  </a:ext>
                </a:extLst>
              </p:cNvPr>
              <p:cNvCxnSpPr>
                <a:cxnSpLocks/>
              </p:cNvCxnSpPr>
              <p:nvPr/>
            </p:nvCxnSpPr>
            <p:spPr>
              <a:xfrm>
                <a:off x="5064975" y="2237995"/>
                <a:ext cx="572216" cy="0"/>
              </a:xfrm>
              <a:prstGeom prst="line">
                <a:avLst/>
              </a:prstGeom>
              <a:ln w="381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A48707C3-3687-4B82-87C4-4C2E4D014E60}"/>
                </a:ext>
              </a:extLst>
            </p:cNvPr>
            <p:cNvSpPr txBox="1"/>
            <p:nvPr/>
          </p:nvSpPr>
          <p:spPr>
            <a:xfrm>
              <a:off x="8123027" y="2711648"/>
              <a:ext cx="894797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b="1" dirty="0">
                  <a:latin typeface="+mj-lt"/>
                </a:rPr>
                <a:t>Canada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52221031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Storage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Pay for the storage you use. </a:t>
            </a:r>
          </a:p>
          <a:p>
            <a:r>
              <a:rPr lang="en-US" sz="1800" dirty="0"/>
              <a:t>Inexpensive storage availability.</a:t>
            </a:r>
          </a:p>
          <a:p>
            <a:r>
              <a:rPr lang="en-US" sz="1800" dirty="0"/>
              <a:t>Enhanced data protection. </a:t>
            </a:r>
          </a:p>
          <a:p>
            <a:r>
              <a:rPr lang="en-US" sz="1800" dirty="0"/>
              <a:t>Outsource storage maintenance. </a:t>
            </a:r>
          </a:p>
          <a:p>
            <a:r>
              <a:rPr lang="en-US" sz="1800" dirty="0"/>
              <a:t>Access to more robust resources and applications.  </a:t>
            </a:r>
          </a:p>
          <a:p>
            <a:r>
              <a:rPr lang="en-US" sz="1800" dirty="0"/>
              <a:t>Natural disaster backup. 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rmAutofit/>
          </a:bodyPr>
          <a:lstStyle/>
          <a:p>
            <a:r>
              <a:rPr lang="en-US" sz="1800" dirty="0"/>
              <a:t>Accessibility.</a:t>
            </a:r>
          </a:p>
          <a:p>
            <a:r>
              <a:rPr lang="en-US" sz="1800" dirty="0"/>
              <a:t>Supplier stability.</a:t>
            </a:r>
          </a:p>
          <a:p>
            <a:r>
              <a:rPr lang="en-US" sz="1800" dirty="0"/>
              <a:t>Security of data in storage.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B3B7AE-7B6E-45F2-94AE-57623F5853D1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08304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528066"/>
            <a:ext cx="8229600" cy="519684"/>
          </a:xfrm>
        </p:spPr>
        <p:txBody>
          <a:bodyPr>
            <a:normAutofit fontScale="90000"/>
          </a:bodyPr>
          <a:lstStyle/>
          <a:p>
            <a:r>
              <a:rPr lang="en-US" dirty="0"/>
              <a:t>Cloud Storage</a:t>
            </a:r>
          </a:p>
        </p:txBody>
      </p:sp>
      <p:graphicFrame>
        <p:nvGraphicFramePr>
          <p:cNvPr id="7" name="Content Placeholder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007059817"/>
              </p:ext>
            </p:extLst>
          </p:nvPr>
        </p:nvGraphicFramePr>
        <p:xfrm>
          <a:off x="436418" y="1047750"/>
          <a:ext cx="6858000" cy="377591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71600">
                  <a:extLst>
                    <a:ext uri="{9D8B030D-6E8A-4147-A177-3AD203B41FA5}">
                      <a16:colId xmlns:a16="http://schemas.microsoft.com/office/drawing/2014/main" val="381226909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6617116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47632271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1965371950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109285397"/>
                    </a:ext>
                  </a:extLst>
                </a:gridCol>
              </a:tblGrid>
              <a:tr h="393432"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  <a:hlinkClick r:id="rId2"/>
                        </a:rPr>
                        <a:t>Microsoft OneDrive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  <a:hlinkClick r:id="rId3"/>
                        </a:rPr>
                        <a:t>Google</a:t>
                      </a:r>
                      <a:r>
                        <a:rPr lang="en-US" sz="1050" baseline="0" dirty="0">
                          <a:latin typeface="+mj-lt"/>
                          <a:hlinkClick r:id="rId3"/>
                        </a:rPr>
                        <a:t>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>
                          <a:latin typeface="+mj-lt"/>
                          <a:hlinkClick r:id="rId4"/>
                        </a:rPr>
                        <a:t>Apple iCloud Drive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dirty="0" err="1">
                          <a:latin typeface="+mj-lt"/>
                          <a:hlinkClick r:id="rId5"/>
                        </a:rPr>
                        <a:t>DropBox</a:t>
                      </a:r>
                      <a:endParaRPr lang="en-US" sz="105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911524393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413135092"/>
                  </a:ext>
                </a:extLst>
              </a:tr>
              <a:tr h="546434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File size restrictions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5TB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10GB with website, none with Dropbox apps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391804224"/>
                  </a:ext>
                </a:extLst>
              </a:tr>
              <a:tr h="342501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Free storage?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5GB**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15GB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5GB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2GB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4762604"/>
                  </a:ext>
                </a:extLst>
              </a:tr>
              <a:tr h="39343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Device Account Needed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No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Apple Device Users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262300865"/>
                  </a:ext>
                </a:extLst>
              </a:tr>
              <a:tr h="39343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Paid plans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$2/month for 50GB**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$2/month 100GB, $10/month for 1TB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Free for I-Users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$10/month for 1TB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634531786"/>
                  </a:ext>
                </a:extLst>
              </a:tr>
              <a:tr h="393432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Security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 err="1">
                          <a:latin typeface="+mj-lt"/>
                        </a:rPr>
                        <a:t>EnT</a:t>
                      </a:r>
                      <a:r>
                        <a:rPr lang="en-US" sz="1050" b="1" dirty="0">
                          <a:latin typeface="+mj-lt"/>
                        </a:rPr>
                        <a:t> / </a:t>
                      </a:r>
                      <a:r>
                        <a:rPr lang="en-US" sz="1050" b="1" dirty="0" err="1">
                          <a:latin typeface="+mj-lt"/>
                        </a:rPr>
                        <a:t>EaR</a:t>
                      </a:r>
                      <a:r>
                        <a:rPr lang="en-US" sz="1050" b="1" dirty="0">
                          <a:latin typeface="+mj-lt"/>
                        </a:rPr>
                        <a:t>*</a:t>
                      </a:r>
                    </a:p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05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MFA</a:t>
                      </a:r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MFA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MFA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507728208"/>
                  </a:ext>
                </a:extLst>
              </a:tr>
              <a:tr h="852436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OSes supported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Windows, Mac, Android, iOS, Windows Phone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Windows, Mac, Android, iOS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05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Windows, Mac, Linux, Android, iOS, Windows Phone, BlackBerry, Kindle Fire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870017388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D09E63-163D-4B3F-8011-00C4540EE5F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17</a:t>
            </a:fld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C389BC40-5FBC-4F9B-A1DC-34155CE616E2}"/>
              </a:ext>
            </a:extLst>
          </p:cNvPr>
          <p:cNvSpPr txBox="1"/>
          <p:nvPr/>
        </p:nvSpPr>
        <p:spPr>
          <a:xfrm>
            <a:off x="7391400" y="1504950"/>
            <a:ext cx="152399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" b="1" dirty="0" err="1">
                <a:latin typeface="+mj-lt"/>
              </a:rPr>
              <a:t>EnT</a:t>
            </a:r>
            <a:r>
              <a:rPr lang="en-US" sz="800" b="1" dirty="0">
                <a:latin typeface="+mj-lt"/>
              </a:rPr>
              <a:t> – Encryption in Transit </a:t>
            </a:r>
          </a:p>
          <a:p>
            <a:pPr algn="ctr"/>
            <a:r>
              <a:rPr lang="en-US" sz="800" b="1" dirty="0" err="1">
                <a:latin typeface="+mj-lt"/>
              </a:rPr>
              <a:t>EaR</a:t>
            </a:r>
            <a:r>
              <a:rPr lang="en-US" sz="800" b="1" dirty="0">
                <a:latin typeface="+mj-lt"/>
              </a:rPr>
              <a:t> - Encryption at Rest  </a:t>
            </a:r>
          </a:p>
          <a:p>
            <a:pPr algn="ctr"/>
            <a:r>
              <a:rPr lang="en-US" sz="800" b="1" dirty="0" err="1">
                <a:latin typeface="+mj-lt"/>
              </a:rPr>
              <a:t>EaR</a:t>
            </a:r>
            <a:r>
              <a:rPr lang="en-US" sz="800" b="1" dirty="0">
                <a:latin typeface="+mj-lt"/>
              </a:rPr>
              <a:t>* - When used with Personal Vault</a:t>
            </a:r>
          </a:p>
          <a:p>
            <a:pPr algn="ctr"/>
            <a:r>
              <a:rPr lang="en-US" sz="800" b="1" dirty="0">
                <a:latin typeface="+mj-lt"/>
              </a:rPr>
              <a:t>MFA – Multifactor Authentication </a:t>
            </a:r>
          </a:p>
        </p:txBody>
      </p:sp>
      <p:pic>
        <p:nvPicPr>
          <p:cNvPr id="13" name="Picture 12">
            <a:hlinkClick r:id="rId6"/>
            <a:extLst>
              <a:ext uri="{FF2B5EF4-FFF2-40B4-BE49-F238E27FC236}">
                <a16:creationId xmlns:a16="http://schemas.microsoft.com/office/drawing/2014/main" id="{9DF55D41-6E55-4BCF-AB11-10BBFDAAF11F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428750"/>
            <a:ext cx="431641" cy="431641"/>
          </a:xfrm>
          <a:prstGeom prst="rect">
            <a:avLst/>
          </a:prstGeom>
        </p:spPr>
      </p:pic>
      <p:pic>
        <p:nvPicPr>
          <p:cNvPr id="14" name="Picture 13">
            <a:hlinkClick r:id="rId8"/>
            <a:extLst>
              <a:ext uri="{FF2B5EF4-FFF2-40B4-BE49-F238E27FC236}">
                <a16:creationId xmlns:a16="http://schemas.microsoft.com/office/drawing/2014/main" id="{221A88CC-2E6E-49A3-BABD-FB3E39B8A516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57600" y="1428749"/>
            <a:ext cx="431641" cy="431641"/>
          </a:xfrm>
          <a:prstGeom prst="rect">
            <a:avLst/>
          </a:prstGeom>
        </p:spPr>
      </p:pic>
      <p:pic>
        <p:nvPicPr>
          <p:cNvPr id="15" name="Picture 14">
            <a:hlinkClick r:id="rId9"/>
            <a:extLst>
              <a:ext uri="{FF2B5EF4-FFF2-40B4-BE49-F238E27FC236}">
                <a16:creationId xmlns:a16="http://schemas.microsoft.com/office/drawing/2014/main" id="{857150FB-3267-4062-B714-1E5C9E9C29E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4368" y="1428749"/>
            <a:ext cx="431641" cy="431641"/>
          </a:xfrm>
          <a:prstGeom prst="rect">
            <a:avLst/>
          </a:prstGeom>
        </p:spPr>
      </p:pic>
      <p:pic>
        <p:nvPicPr>
          <p:cNvPr id="16" name="Picture 15">
            <a:hlinkClick r:id="rId10"/>
            <a:extLst>
              <a:ext uri="{FF2B5EF4-FFF2-40B4-BE49-F238E27FC236}">
                <a16:creationId xmlns:a16="http://schemas.microsoft.com/office/drawing/2014/main" id="{C8798798-A23F-4328-9130-52ED09A6453E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77000" y="1428749"/>
            <a:ext cx="431641" cy="4316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2089467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Exercise 1 - Cloud Storage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List the cloud storage services you have access to.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List the cloud storage services you use.</a:t>
            </a:r>
          </a:p>
          <a:p>
            <a:endParaRPr lang="en-US" sz="2000" dirty="0"/>
          </a:p>
          <a:p>
            <a:r>
              <a:rPr lang="en-US" sz="2000" dirty="0"/>
              <a:t>List the cloud storage services you want on your desktop.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8A9-348F-4DEF-B644-8BCBA7CE042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6661174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AE481A4-2491-48CC-9F61-BFD877CE97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/>
              <a:t>Cloud (Online) Financial Services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22F187C-1053-4FCC-95F5-87D752B4F4C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Traditional Banks</a:t>
            </a:r>
          </a:p>
          <a:p>
            <a:r>
              <a:rPr lang="en-US" dirty="0"/>
              <a:t>Credit Unions</a:t>
            </a:r>
          </a:p>
          <a:p>
            <a:r>
              <a:rPr lang="en-US" dirty="0"/>
              <a:t>Online Banks</a:t>
            </a:r>
          </a:p>
          <a:p>
            <a:r>
              <a:rPr lang="en-US" dirty="0"/>
              <a:t>Regional Banks</a:t>
            </a:r>
          </a:p>
          <a:p>
            <a:r>
              <a:rPr lang="en-US" dirty="0"/>
              <a:t>Brokerage Accounts</a:t>
            </a:r>
          </a:p>
          <a:p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1A4ECB3-3216-473C-9C0F-4D43D53A47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3CC5ED-FC93-42B1-AF82-EDBF30BD1AD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ADD2108-3845-48CA-88B8-29591402FE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D8DEBA6-8C71-437E-9C1F-18B34BF2F3A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622342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F528635-4148-43EE-A2A0-3FD74F4285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D4AFD-0099-491A-B608-E621E4B86E24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C3D3FB2-9389-4B3B-99CD-67BCAB6438A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75CBA1-C6DF-4473-814A-5511E23E49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</a:t>
            </a:fld>
            <a:endParaRPr lang="en-US"/>
          </a:p>
        </p:txBody>
      </p:sp>
      <p:pic>
        <p:nvPicPr>
          <p:cNvPr id="3" name="Picture 2">
            <a:hlinkClick r:id="rId2"/>
            <a:extLst>
              <a:ext uri="{FF2B5EF4-FFF2-40B4-BE49-F238E27FC236}">
                <a16:creationId xmlns:a16="http://schemas.microsoft.com/office/drawing/2014/main" id="{7F6D86C4-2AB2-4178-B90A-3A2CB5DC65A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167098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>
            <a:extLst>
              <a:ext uri="{FF2B5EF4-FFF2-40B4-BE49-F238E27FC236}">
                <a16:creationId xmlns:a16="http://schemas.microsoft.com/office/drawing/2014/main" id="{5697AD8D-B959-4F4E-8BAA-8E227E0A6B6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dirty="0"/>
              <a:t>Advantages of Cloud Banking</a:t>
            </a:r>
            <a:endParaRPr lang="en-US" dirty="0"/>
          </a:p>
        </p:txBody>
      </p:sp>
      <p:sp>
        <p:nvSpPr>
          <p:cNvPr id="7" name="Content Placeholder 6">
            <a:extLst>
              <a:ext uri="{FF2B5EF4-FFF2-40B4-BE49-F238E27FC236}">
                <a16:creationId xmlns:a16="http://schemas.microsoft.com/office/drawing/2014/main" id="{ED8BF459-8CCE-4C10-B2B1-609653712C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24/7 account and service access.</a:t>
            </a:r>
          </a:p>
          <a:p>
            <a:r>
              <a:rPr lang="en-US" dirty="0"/>
              <a:t>Speed and efficiency.</a:t>
            </a:r>
          </a:p>
          <a:p>
            <a:r>
              <a:rPr lang="en-US" dirty="0"/>
              <a:t>Online bill payment.</a:t>
            </a:r>
          </a:p>
          <a:p>
            <a:r>
              <a:rPr lang="en-US" dirty="0"/>
              <a:t>Low overhead can mean low fees.</a:t>
            </a:r>
          </a:p>
          <a:p>
            <a:r>
              <a:rPr lang="en-US" dirty="0"/>
              <a:t>Low overhead can mean high interest rates on deposit accounts.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454675B1-37EE-49C8-9766-119A4EA88A6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F8D5CC-8A65-4456-A21D-381B56B0516F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7B18B4-41AC-4770-BD2E-C40E3F4825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66D2A173-CC94-4E7D-9CBD-84BFC83B51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851127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>
            <a:extLst>
              <a:ext uri="{FF2B5EF4-FFF2-40B4-BE49-F238E27FC236}">
                <a16:creationId xmlns:a16="http://schemas.microsoft.com/office/drawing/2014/main" id="{11B09EBA-2B3B-4AC2-BB28-DBAE763E5C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400" dirty="0"/>
              <a:t>Disadvantages of Cloud Banking</a:t>
            </a:r>
            <a:endParaRPr lang="en-US" sz="24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Content Placeholder 9">
            <a:extLst>
              <a:ext uri="{FF2B5EF4-FFF2-40B4-BE49-F238E27FC236}">
                <a16:creationId xmlns:a16="http://schemas.microsoft.com/office/drawing/2014/main" id="{17BC560E-BDAD-4630-9794-730EC48094C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Technology issues.</a:t>
            </a:r>
          </a:p>
          <a:p>
            <a:r>
              <a:rPr lang="en-US" dirty="0"/>
              <a:t>Security issues.</a:t>
            </a:r>
          </a:p>
          <a:p>
            <a:r>
              <a:rPr lang="en-US" dirty="0"/>
              <a:t>Inefficient at complex transactions.</a:t>
            </a:r>
          </a:p>
          <a:p>
            <a:r>
              <a:rPr lang="en-US" dirty="0"/>
              <a:t>No relationship with personal banker.</a:t>
            </a:r>
          </a:p>
          <a:p>
            <a:r>
              <a:rPr lang="en-US" dirty="0"/>
              <a:t>Inconvenient to make deposits.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F228E8-63D4-4448-A2CB-AAC18DD9CC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8EA541-71B7-4DC5-B273-6AF3742951C9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CEAA78E-7FF7-4F5E-8D5B-3A8D5357609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651995C-54A6-43C0-8249-10926CDE98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50185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DF97-268E-4A54-A58C-E2FD961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Traditional Banks (Cloud-Based)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E497-7478-4BE3-9C9D-FA32881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DD4767-FF71-4D12-A58B-FCFAFB70F921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873A-BA3D-44FE-87C8-2EC0B8E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DC9E-233B-4D6F-89D7-75DAFAD8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22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9535-7D98-4A43-9B66-D18B1C342F00}"/>
              </a:ext>
            </a:extLst>
          </p:cNvPr>
          <p:cNvSpPr txBox="1"/>
          <p:nvPr/>
        </p:nvSpPr>
        <p:spPr>
          <a:xfrm>
            <a:off x="2869349" y="4462926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According to Backrate.com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9" name="Picture 8" descr="A picture containing meter&#10;&#10;Description automatically generated">
            <a:extLst>
              <a:ext uri="{FF2B5EF4-FFF2-40B4-BE49-F238E27FC236}">
                <a16:creationId xmlns:a16="http://schemas.microsoft.com/office/drawing/2014/main" id="{774C23FE-AD6A-452D-A9ED-3BCBD71858A5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95400" y="1466796"/>
            <a:ext cx="1981200" cy="742950"/>
          </a:xfrm>
          <a:prstGeom prst="rect">
            <a:avLst/>
          </a:prstGeom>
        </p:spPr>
      </p:pic>
      <p:pic>
        <p:nvPicPr>
          <p:cNvPr id="11" name="Picture 10" descr="A picture containing drawing&#10;&#10;Description automatically generated">
            <a:extLst>
              <a:ext uri="{FF2B5EF4-FFF2-40B4-BE49-F238E27FC236}">
                <a16:creationId xmlns:a16="http://schemas.microsoft.com/office/drawing/2014/main" id="{B812C705-5B51-4EC0-B709-D448FBC99A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1600" y="3500193"/>
            <a:ext cx="2066925" cy="775097"/>
          </a:xfrm>
          <a:prstGeom prst="rect">
            <a:avLst/>
          </a:prstGeom>
        </p:spPr>
      </p:pic>
      <p:pic>
        <p:nvPicPr>
          <p:cNvPr id="13" name="Picture 12" descr="A picture containing drawing&#10;&#10;Description automatically generated">
            <a:extLst>
              <a:ext uri="{FF2B5EF4-FFF2-40B4-BE49-F238E27FC236}">
                <a16:creationId xmlns:a16="http://schemas.microsoft.com/office/drawing/2014/main" id="{B0F99F6D-654C-4C2F-9BDE-4E53E08D9589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86275" y="1243957"/>
            <a:ext cx="3514725" cy="1319075"/>
          </a:xfrm>
          <a:prstGeom prst="rect">
            <a:avLst/>
          </a:prstGeom>
        </p:spPr>
      </p:pic>
      <p:pic>
        <p:nvPicPr>
          <p:cNvPr id="15" name="Picture 14" descr="A picture containing drawing&#10;&#10;Description automatically generated">
            <a:extLst>
              <a:ext uri="{FF2B5EF4-FFF2-40B4-BE49-F238E27FC236}">
                <a16:creationId xmlns:a16="http://schemas.microsoft.com/office/drawing/2014/main" id="{EC9E1B4C-E5AF-414E-B6B0-AB5EFE18FE61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1600" y="2171281"/>
            <a:ext cx="1981200" cy="742950"/>
          </a:xfrm>
          <a:prstGeom prst="rect">
            <a:avLst/>
          </a:prstGeom>
        </p:spPr>
      </p:pic>
      <p:pic>
        <p:nvPicPr>
          <p:cNvPr id="17" name="Picture 16" descr="A picture containing drawing&#10;&#10;Description automatically generated">
            <a:extLst>
              <a:ext uri="{FF2B5EF4-FFF2-40B4-BE49-F238E27FC236}">
                <a16:creationId xmlns:a16="http://schemas.microsoft.com/office/drawing/2014/main" id="{09042861-04F6-4DF4-B404-0C8060C844F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95875" y="2784633"/>
            <a:ext cx="2066925" cy="775716"/>
          </a:xfrm>
          <a:prstGeom prst="rect">
            <a:avLst/>
          </a:prstGeom>
        </p:spPr>
      </p:pic>
      <p:pic>
        <p:nvPicPr>
          <p:cNvPr id="8" name="Graphic 7">
            <a:extLst>
              <a:ext uri="{FF2B5EF4-FFF2-40B4-BE49-F238E27FC236}">
                <a16:creationId xmlns:a16="http://schemas.microsoft.com/office/drawing/2014/main" id="{F935BD79-D368-4330-9D03-9DDDE7E10FE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792955" y="2670303"/>
            <a:ext cx="3693320" cy="369332"/>
          </a:xfrm>
          <a:prstGeom prst="rect">
            <a:avLst/>
          </a:prstGeom>
        </p:spPr>
      </p:pic>
      <p:pic>
        <p:nvPicPr>
          <p:cNvPr id="12" name="Picture 11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DC9AE9-5673-4AEF-A114-875404FB685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6807" y="3712486"/>
            <a:ext cx="2547938" cy="7719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3210393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DF97-268E-4A54-A58C-E2FD961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Credit Unions (Cloud Based)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E497-7478-4BE3-9C9D-FA32881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17BEF8-A1D4-4E7D-B130-B5A7570CFEE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873A-BA3D-44FE-87C8-2EC0B8E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DC9E-233B-4D6F-89D7-75DAFAD8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23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9535-7D98-4A43-9B66-D18B1C342F00}"/>
              </a:ext>
            </a:extLst>
          </p:cNvPr>
          <p:cNvSpPr txBox="1"/>
          <p:nvPr/>
        </p:nvSpPr>
        <p:spPr>
          <a:xfrm>
            <a:off x="2869349" y="4462926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According to Backrate.com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082AE5F5-38E9-4CA2-9E4C-24E068A4E290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1" y="1385316"/>
            <a:ext cx="1600200" cy="600555"/>
          </a:xfrm>
          <a:prstGeom prst="rect">
            <a:avLst/>
          </a:prstGeom>
        </p:spPr>
      </p:pic>
      <p:pic>
        <p:nvPicPr>
          <p:cNvPr id="21" name="Picture 20" descr="A picture containing drawing&#10;&#10;Description automatically generated">
            <a:extLst>
              <a:ext uri="{FF2B5EF4-FFF2-40B4-BE49-F238E27FC236}">
                <a16:creationId xmlns:a16="http://schemas.microsoft.com/office/drawing/2014/main" id="{60BBCFB5-2031-4063-BEC5-CEC38B8ECAAA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3549" y="1819515"/>
            <a:ext cx="1828800" cy="686348"/>
          </a:xfrm>
          <a:prstGeom prst="rect">
            <a:avLst/>
          </a:prstGeom>
        </p:spPr>
      </p:pic>
      <p:pic>
        <p:nvPicPr>
          <p:cNvPr id="23" name="Picture 22" descr="A picture containing drawing, stop, sitting, red&#10;&#10;Description automatically generated">
            <a:extLst>
              <a:ext uri="{FF2B5EF4-FFF2-40B4-BE49-F238E27FC236}">
                <a16:creationId xmlns:a16="http://schemas.microsoft.com/office/drawing/2014/main" id="{DEA19CCB-17A9-417E-B9FA-6768B03E232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943" y="2637638"/>
            <a:ext cx="1942011" cy="728836"/>
          </a:xfrm>
          <a:prstGeom prst="rect">
            <a:avLst/>
          </a:prstGeom>
        </p:spPr>
      </p:pic>
      <p:pic>
        <p:nvPicPr>
          <p:cNvPr id="8" name="Picture 7" descr="A picture containing drawing&#10;&#10;Description automatically generated">
            <a:extLst>
              <a:ext uri="{FF2B5EF4-FFF2-40B4-BE49-F238E27FC236}">
                <a16:creationId xmlns:a16="http://schemas.microsoft.com/office/drawing/2014/main" id="{67DF278C-67F3-42D9-AD0B-9E139EA0C7E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648" y="3429572"/>
            <a:ext cx="1752600" cy="657225"/>
          </a:xfrm>
          <a:prstGeom prst="rect">
            <a:avLst/>
          </a:prstGeom>
        </p:spPr>
      </p:pic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id="{499CA092-FC4A-4525-A421-B2EB47DD75E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0400" y="1269212"/>
            <a:ext cx="2240556" cy="840881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FF1822FD-6818-403F-A440-75BAE96D8EF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39864" y="2371042"/>
            <a:ext cx="2240556" cy="840880"/>
          </a:xfrm>
          <a:prstGeom prst="rect">
            <a:avLst/>
          </a:prstGeom>
        </p:spPr>
      </p:pic>
      <p:pic>
        <p:nvPicPr>
          <p:cNvPr id="14" name="Picture 13" descr="A close up of a logo&#10;&#10;Description automatically generated">
            <a:extLst>
              <a:ext uri="{FF2B5EF4-FFF2-40B4-BE49-F238E27FC236}">
                <a16:creationId xmlns:a16="http://schemas.microsoft.com/office/drawing/2014/main" id="{67F06A3B-009D-453D-AD8E-0FE121DAB4BB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75262" y="3387492"/>
            <a:ext cx="1993475" cy="747553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671B7A7-FE7A-43A2-84B8-E8920E3E3022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79007" y="1445210"/>
            <a:ext cx="1905000" cy="714375"/>
          </a:xfrm>
          <a:prstGeom prst="rect">
            <a:avLst/>
          </a:prstGeom>
        </p:spPr>
      </p:pic>
      <p:pic>
        <p:nvPicPr>
          <p:cNvPr id="18" name="Picture 17" descr="A picture containing graphics, drawing&#10;&#10;Description automatically generated">
            <a:extLst>
              <a:ext uri="{FF2B5EF4-FFF2-40B4-BE49-F238E27FC236}">
                <a16:creationId xmlns:a16="http://schemas.microsoft.com/office/drawing/2014/main" id="{E846948D-D4D4-43E6-B49A-350D76FF709B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4377" y="2260955"/>
            <a:ext cx="2364918" cy="887553"/>
          </a:xfrm>
          <a:prstGeom prst="rect">
            <a:avLst/>
          </a:prstGeom>
        </p:spPr>
      </p:pic>
      <p:pic>
        <p:nvPicPr>
          <p:cNvPr id="22" name="Picture 21" descr="A picture containing plate, mug, cup, drawing&#10;&#10;Description automatically generated">
            <a:extLst>
              <a:ext uri="{FF2B5EF4-FFF2-40B4-BE49-F238E27FC236}">
                <a16:creationId xmlns:a16="http://schemas.microsoft.com/office/drawing/2014/main" id="{9F52520B-6E30-475B-865F-EDE1601B16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27261" y="3321511"/>
            <a:ext cx="1939150" cy="7277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19003323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DF97-268E-4A54-A58C-E2FD961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Exclusive Cloud Banks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E497-7478-4BE3-9C9D-FA32881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6DB0D-1879-4858-B4C4-78AEBD51BB7E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873A-BA3D-44FE-87C8-2EC0B8E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DC9E-233B-4D6F-89D7-75DAFAD8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24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9535-7D98-4A43-9B66-D18B1C342F00}"/>
              </a:ext>
            </a:extLst>
          </p:cNvPr>
          <p:cNvSpPr txBox="1"/>
          <p:nvPr/>
        </p:nvSpPr>
        <p:spPr>
          <a:xfrm>
            <a:off x="2869349" y="4462926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According to Backrate.com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A picture containing drawing, clock&#10;&#10;Description automatically generated">
            <a:extLst>
              <a:ext uri="{FF2B5EF4-FFF2-40B4-BE49-F238E27FC236}">
                <a16:creationId xmlns:a16="http://schemas.microsoft.com/office/drawing/2014/main" id="{170AA194-8FAD-4D6D-8564-BBA065F37A01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543" y="1453911"/>
            <a:ext cx="1574800" cy="590550"/>
          </a:xfrm>
          <a:prstGeom prst="rect">
            <a:avLst/>
          </a:prstGeom>
        </p:spPr>
      </p:pic>
      <p:pic>
        <p:nvPicPr>
          <p:cNvPr id="12" name="Picture 11" descr="A close up of a sign&#10;&#10;Description automatically generated">
            <a:extLst>
              <a:ext uri="{FF2B5EF4-FFF2-40B4-BE49-F238E27FC236}">
                <a16:creationId xmlns:a16="http://schemas.microsoft.com/office/drawing/2014/main" id="{B84172E4-6561-45C6-A289-A7817367AB8C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9967" y="2401541"/>
            <a:ext cx="1609725" cy="604129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6BBD4EAC-E6B5-48B6-B934-1A59492D97E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419" y="3444416"/>
            <a:ext cx="1981200" cy="663702"/>
          </a:xfrm>
          <a:prstGeom prst="rect">
            <a:avLst/>
          </a:prstGeom>
        </p:spPr>
      </p:pic>
      <p:pic>
        <p:nvPicPr>
          <p:cNvPr id="19" name="Picture 18" descr="A picture containing drawing&#10;&#10;Description automatically generated">
            <a:extLst>
              <a:ext uri="{FF2B5EF4-FFF2-40B4-BE49-F238E27FC236}">
                <a16:creationId xmlns:a16="http://schemas.microsoft.com/office/drawing/2014/main" id="{682CBCC4-8975-4328-B341-D650C85CF81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24200" y="1518353"/>
            <a:ext cx="1905000" cy="714375"/>
          </a:xfrm>
          <a:prstGeom prst="rect">
            <a:avLst/>
          </a:prstGeom>
        </p:spPr>
      </p:pic>
      <p:pic>
        <p:nvPicPr>
          <p:cNvPr id="21" name="Picture 20" descr="A picture containing table&#10;&#10;Description automatically generated">
            <a:extLst>
              <a:ext uri="{FF2B5EF4-FFF2-40B4-BE49-F238E27FC236}">
                <a16:creationId xmlns:a16="http://schemas.microsoft.com/office/drawing/2014/main" id="{56E16A66-4379-4236-A305-09C53588BD0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2832" y="2497559"/>
            <a:ext cx="1752600" cy="657751"/>
          </a:xfrm>
          <a:prstGeom prst="rect">
            <a:avLst/>
          </a:prstGeom>
        </p:spPr>
      </p:pic>
      <p:pic>
        <p:nvPicPr>
          <p:cNvPr id="23" name="Picture 22" descr="A picture containing drawing&#10;&#10;Description automatically generated">
            <a:extLst>
              <a:ext uri="{FF2B5EF4-FFF2-40B4-BE49-F238E27FC236}">
                <a16:creationId xmlns:a16="http://schemas.microsoft.com/office/drawing/2014/main" id="{9B31D054-BA0F-44EA-A05A-9FDBF72137B1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3539" y="3450346"/>
            <a:ext cx="1981200" cy="743544"/>
          </a:xfrm>
          <a:prstGeom prst="rect">
            <a:avLst/>
          </a:prstGeom>
        </p:spPr>
      </p:pic>
      <p:pic>
        <p:nvPicPr>
          <p:cNvPr id="25" name="Picture 24" descr="A picture containing sign&#10;&#10;Description automatically generated">
            <a:extLst>
              <a:ext uri="{FF2B5EF4-FFF2-40B4-BE49-F238E27FC236}">
                <a16:creationId xmlns:a16="http://schemas.microsoft.com/office/drawing/2014/main" id="{97BC2C06-8DFF-48EA-B92E-88F40417793B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8106" y="1205780"/>
            <a:ext cx="1903478" cy="714375"/>
          </a:xfrm>
          <a:prstGeom prst="rect">
            <a:avLst/>
          </a:prstGeom>
        </p:spPr>
      </p:pic>
      <p:pic>
        <p:nvPicPr>
          <p:cNvPr id="27" name="Picture 26" descr="A picture containing drawing&#10;&#10;Description automatically generated">
            <a:extLst>
              <a:ext uri="{FF2B5EF4-FFF2-40B4-BE49-F238E27FC236}">
                <a16:creationId xmlns:a16="http://schemas.microsoft.com/office/drawing/2014/main" id="{F5A59340-A035-4C58-AFD3-2D4B502E2466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20507" y="1981146"/>
            <a:ext cx="1676400" cy="628650"/>
          </a:xfrm>
          <a:prstGeom prst="rect">
            <a:avLst/>
          </a:prstGeom>
        </p:spPr>
      </p:pic>
      <p:pic>
        <p:nvPicPr>
          <p:cNvPr id="29" name="Picture 28" descr="A picture containing drawing&#10;&#10;Description automatically generated">
            <a:extLst>
              <a:ext uri="{FF2B5EF4-FFF2-40B4-BE49-F238E27FC236}">
                <a16:creationId xmlns:a16="http://schemas.microsoft.com/office/drawing/2014/main" id="{8E54BAFD-82DB-4FB5-AEED-047A367BBEB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98586" y="2785568"/>
            <a:ext cx="1828801" cy="685800"/>
          </a:xfrm>
          <a:prstGeom prst="rect">
            <a:avLst/>
          </a:prstGeom>
        </p:spPr>
      </p:pic>
      <p:pic>
        <p:nvPicPr>
          <p:cNvPr id="31" name="Picture 30" descr="A picture containing drawing&#10;&#10;Description automatically generated">
            <a:extLst>
              <a:ext uri="{FF2B5EF4-FFF2-40B4-BE49-F238E27FC236}">
                <a16:creationId xmlns:a16="http://schemas.microsoft.com/office/drawing/2014/main" id="{AEE16A1E-858F-4C7D-9A45-A8BB7E813FC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9062" y="3610872"/>
            <a:ext cx="1828801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59991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DADF97-268E-4A54-A58C-E2FD961D68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Top Regional Banks (Cloud based)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6DE497-7478-4BE3-9C9D-FA328817CB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2D689-7D35-446E-B4E6-74384409619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FD873A-BA3D-44FE-87C8-2EC0B8EF94E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91DDC9E-233B-4D6F-89D7-75DAFAD8B6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25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7BE9535-7D98-4A43-9B66-D18B1C342F00}"/>
              </a:ext>
            </a:extLst>
          </p:cNvPr>
          <p:cNvSpPr txBox="1"/>
          <p:nvPr/>
        </p:nvSpPr>
        <p:spPr>
          <a:xfrm>
            <a:off x="2869349" y="4462926"/>
            <a:ext cx="27353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2"/>
              </a:rPr>
              <a:t>According to Backrate.com</a:t>
            </a:r>
            <a:endParaRPr lang="en-US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pic>
        <p:nvPicPr>
          <p:cNvPr id="8" name="Picture 7" descr="A screenshot of a cell phone&#10;&#10;Description automatically generated">
            <a:extLst>
              <a:ext uri="{FF2B5EF4-FFF2-40B4-BE49-F238E27FC236}">
                <a16:creationId xmlns:a16="http://schemas.microsoft.com/office/drawing/2014/main" id="{67AB6DDA-78B3-4477-A1E0-2D2EB331EE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504950"/>
            <a:ext cx="1780253" cy="668128"/>
          </a:xfrm>
          <a:prstGeom prst="rect">
            <a:avLst/>
          </a:prstGeom>
        </p:spPr>
      </p:pic>
      <p:pic>
        <p:nvPicPr>
          <p:cNvPr id="12" name="Picture 11" descr="A picture containing drawing, food&#10;&#10;Description automatically generated">
            <a:extLst>
              <a:ext uri="{FF2B5EF4-FFF2-40B4-BE49-F238E27FC236}">
                <a16:creationId xmlns:a16="http://schemas.microsoft.com/office/drawing/2014/main" id="{798516EA-4395-4ED2-B67D-2DADD96A3D3E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2173078"/>
            <a:ext cx="2161253" cy="811118"/>
          </a:xfrm>
          <a:prstGeom prst="rect">
            <a:avLst/>
          </a:prstGeom>
        </p:spPr>
      </p:pic>
      <p:pic>
        <p:nvPicPr>
          <p:cNvPr id="16" name="Picture 15" descr="A picture containing drawing&#10;&#10;Description automatically generated">
            <a:extLst>
              <a:ext uri="{FF2B5EF4-FFF2-40B4-BE49-F238E27FC236}">
                <a16:creationId xmlns:a16="http://schemas.microsoft.com/office/drawing/2014/main" id="{1857DE28-1692-4DA1-B93D-ABFB45C4470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747" y="2762824"/>
            <a:ext cx="2161253" cy="811118"/>
          </a:xfrm>
          <a:prstGeom prst="rect">
            <a:avLst/>
          </a:prstGeom>
        </p:spPr>
      </p:pic>
      <p:pic>
        <p:nvPicPr>
          <p:cNvPr id="19" name="Picture 18" descr="A picture containing dark, black, white, laptop&#10;&#10;Description automatically generated">
            <a:extLst>
              <a:ext uri="{FF2B5EF4-FFF2-40B4-BE49-F238E27FC236}">
                <a16:creationId xmlns:a16="http://schemas.microsoft.com/office/drawing/2014/main" id="{26275F41-FFBF-43DA-B533-7E9D7B4EFCF2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0149" y="3385248"/>
            <a:ext cx="2466053" cy="925509"/>
          </a:xfrm>
          <a:prstGeom prst="rect">
            <a:avLst/>
          </a:prstGeom>
        </p:spPr>
      </p:pic>
      <p:pic>
        <p:nvPicPr>
          <p:cNvPr id="21" name="Picture 20" descr="A close up of a logo&#10;&#10;Description automatically generated">
            <a:extLst>
              <a:ext uri="{FF2B5EF4-FFF2-40B4-BE49-F238E27FC236}">
                <a16:creationId xmlns:a16="http://schemas.microsoft.com/office/drawing/2014/main" id="{97679B83-ED11-4A34-8BD2-F8664282E7B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90900" y="1440101"/>
            <a:ext cx="1905000" cy="714375"/>
          </a:xfrm>
          <a:prstGeom prst="rect">
            <a:avLst/>
          </a:prstGeom>
        </p:spPr>
      </p:pic>
      <p:pic>
        <p:nvPicPr>
          <p:cNvPr id="23" name="Picture 22" descr="A close up of a sign&#10;&#10;Description automatically generated">
            <a:extLst>
              <a:ext uri="{FF2B5EF4-FFF2-40B4-BE49-F238E27FC236}">
                <a16:creationId xmlns:a16="http://schemas.microsoft.com/office/drawing/2014/main" id="{D18C4FCE-0A0C-4C00-9523-A9D404472724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96817" y="2356869"/>
            <a:ext cx="2212015" cy="830168"/>
          </a:xfrm>
          <a:prstGeom prst="rect">
            <a:avLst/>
          </a:prstGeom>
        </p:spPr>
      </p:pic>
      <p:pic>
        <p:nvPicPr>
          <p:cNvPr id="27" name="Picture 26" descr="A close up of a sign&#10;&#10;Description automatically generated">
            <a:extLst>
              <a:ext uri="{FF2B5EF4-FFF2-40B4-BE49-F238E27FC236}">
                <a16:creationId xmlns:a16="http://schemas.microsoft.com/office/drawing/2014/main" id="{247EF298-9316-4727-9827-5C94392DB5FE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8941" y="3430687"/>
            <a:ext cx="1903474" cy="714374"/>
          </a:xfrm>
          <a:prstGeom prst="rect">
            <a:avLst/>
          </a:prstGeom>
        </p:spPr>
      </p:pic>
      <p:pic>
        <p:nvPicPr>
          <p:cNvPr id="29" name="Picture 28" descr="A close up of a sign&#10;&#10;Description automatically generated">
            <a:extLst>
              <a:ext uri="{FF2B5EF4-FFF2-40B4-BE49-F238E27FC236}">
                <a16:creationId xmlns:a16="http://schemas.microsoft.com/office/drawing/2014/main" id="{A79FCA32-7A60-4D72-BBC4-C746CBFCFA3E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449" y="1224767"/>
            <a:ext cx="2161253" cy="811118"/>
          </a:xfrm>
          <a:prstGeom prst="rect">
            <a:avLst/>
          </a:prstGeom>
        </p:spPr>
      </p:pic>
      <p:pic>
        <p:nvPicPr>
          <p:cNvPr id="31" name="Picture 30" descr="A close up of a logo&#10;&#10;Description automatically generated">
            <a:extLst>
              <a:ext uri="{FF2B5EF4-FFF2-40B4-BE49-F238E27FC236}">
                <a16:creationId xmlns:a16="http://schemas.microsoft.com/office/drawing/2014/main" id="{0C603964-614A-4999-BE18-B931E4803498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35743" y="2140995"/>
            <a:ext cx="2295525" cy="861510"/>
          </a:xfrm>
          <a:prstGeom prst="rect">
            <a:avLst/>
          </a:prstGeom>
        </p:spPr>
      </p:pic>
      <p:pic>
        <p:nvPicPr>
          <p:cNvPr id="33" name="Picture 32" descr="A picture containing drawing&#10;&#10;Description automatically generated">
            <a:extLst>
              <a:ext uri="{FF2B5EF4-FFF2-40B4-BE49-F238E27FC236}">
                <a16:creationId xmlns:a16="http://schemas.microsoft.com/office/drawing/2014/main" id="{1417455F-B5F6-4D5B-8B22-F1BA19836D34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11944" y="3314013"/>
            <a:ext cx="2143125" cy="8036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737535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7A88E5B-A0D9-4CF4-A898-61340BCB741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Brokerage Accounts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B77DA00-B852-4094-B532-5AE026C6107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4800" y="1475423"/>
            <a:ext cx="8229600" cy="3291840"/>
          </a:xfrm>
        </p:spPr>
        <p:txBody>
          <a:bodyPr>
            <a:normAutofit lnSpcReduction="10000"/>
          </a:bodyPr>
          <a:lstStyle/>
          <a:p>
            <a:r>
              <a:rPr lang="en-US" dirty="0">
                <a:hlinkClick r:id="rId2"/>
              </a:rPr>
              <a:t>Fidelity</a:t>
            </a:r>
            <a:r>
              <a:rPr lang="en-US" dirty="0"/>
              <a:t> - Best research experience.</a:t>
            </a:r>
          </a:p>
          <a:p>
            <a:r>
              <a:rPr lang="en-US" dirty="0">
                <a:hlinkClick r:id="rId3"/>
              </a:rPr>
              <a:t>E*TRADE </a:t>
            </a:r>
            <a:r>
              <a:rPr lang="en-US" dirty="0"/>
              <a:t>- Best web platform.</a:t>
            </a:r>
          </a:p>
          <a:p>
            <a:r>
              <a:rPr lang="en-US" dirty="0">
                <a:hlinkClick r:id="rId4"/>
              </a:rPr>
              <a:t>Charles Schwab </a:t>
            </a:r>
            <a:r>
              <a:rPr lang="en-US" dirty="0"/>
              <a:t>- Best for IRA accounts.</a:t>
            </a:r>
          </a:p>
          <a:p>
            <a:r>
              <a:rPr lang="en-US" dirty="0">
                <a:hlinkClick r:id="rId5"/>
              </a:rPr>
              <a:t>Merrill Edge </a:t>
            </a:r>
            <a:r>
              <a:rPr lang="en-US" dirty="0"/>
              <a:t>- Best rewards program.</a:t>
            </a:r>
          </a:p>
          <a:p>
            <a:r>
              <a:rPr lang="en-US" dirty="0">
                <a:hlinkClick r:id="rId6"/>
              </a:rPr>
              <a:t>Interactive Brokers </a:t>
            </a:r>
            <a:r>
              <a:rPr lang="en-US" dirty="0"/>
              <a:t>- Best for professionals.</a:t>
            </a:r>
          </a:p>
          <a:p>
            <a:r>
              <a:rPr lang="en-US" dirty="0" err="1">
                <a:hlinkClick r:id="rId7"/>
              </a:rPr>
              <a:t>Firstrade</a:t>
            </a:r>
            <a:r>
              <a:rPr lang="en-US" dirty="0"/>
              <a:t> - Best for Chinese-speaking clients. </a:t>
            </a:r>
          </a:p>
          <a:p>
            <a:r>
              <a:rPr lang="en-US" dirty="0" err="1">
                <a:hlinkClick r:id="rId8"/>
              </a:rPr>
              <a:t>tastytrade</a:t>
            </a:r>
            <a:r>
              <a:rPr lang="en-US" dirty="0"/>
              <a:t> - Best desktop options trading platform   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DBB9D04-970F-4448-82EF-2AB6414DE99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0970608-6A21-494E-A84E-2A7CB904D569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3969B12-67B8-4AFB-9F28-9C08F15772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0C278F1-B8CA-4611-BA8B-6E1F63F7B7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26</a:t>
            </a:fld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1218013-056E-4C4A-AB5D-BB5587CB5D05}"/>
              </a:ext>
            </a:extLst>
          </p:cNvPr>
          <p:cNvSpPr txBox="1"/>
          <p:nvPr/>
        </p:nvSpPr>
        <p:spPr>
          <a:xfrm>
            <a:off x="3000448" y="4459486"/>
            <a:ext cx="31431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  <a:hlinkClick r:id="rId9"/>
              </a:rPr>
              <a:t>According to StockBrokers.com</a:t>
            </a:r>
            <a:endParaRPr lang="en-US" b="1" dirty="0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45566312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Office Applications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Advantages</a:t>
            </a:r>
          </a:p>
        </p:txBody>
      </p:sp>
      <p:sp>
        <p:nvSpPr>
          <p:cNvPr id="9" name="Text Placeholder 8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 dirty="0"/>
              <a:t>Disadvantages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sz="quarter" idx="2"/>
          </p:nvPr>
        </p:nvSpPr>
        <p:spPr/>
        <p:txBody>
          <a:bodyPr>
            <a:normAutofit/>
          </a:bodyPr>
          <a:lstStyle/>
          <a:p>
            <a:r>
              <a:rPr lang="en-US" sz="1600" dirty="0"/>
              <a:t>Monthly cost is low. </a:t>
            </a:r>
          </a:p>
          <a:p>
            <a:r>
              <a:rPr lang="en-US" sz="1600" dirty="0"/>
              <a:t>No download or install of software. </a:t>
            </a:r>
          </a:p>
          <a:p>
            <a:r>
              <a:rPr lang="en-US" sz="1600" dirty="0"/>
              <a:t>Run on thin clients.  </a:t>
            </a:r>
          </a:p>
          <a:p>
            <a:r>
              <a:rPr lang="en-US" sz="1600" dirty="0"/>
              <a:t>No need to purchase upgrades. </a:t>
            </a:r>
          </a:p>
          <a:p>
            <a:r>
              <a:rPr lang="en-US" sz="1600" dirty="0"/>
              <a:t>Portable.</a:t>
            </a:r>
          </a:p>
        </p:txBody>
      </p:sp>
      <p:sp>
        <p:nvSpPr>
          <p:cNvPr id="10" name="Content Placeholder 9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 dirty="0"/>
              <a:t>Access may require connectivity. </a:t>
            </a:r>
          </a:p>
          <a:p>
            <a:r>
              <a:rPr lang="en-US" sz="1600" dirty="0"/>
              <a:t>Speed and accessibility issues. </a:t>
            </a:r>
          </a:p>
          <a:p>
            <a:r>
              <a:rPr lang="en-US" sz="1600" dirty="0"/>
              <a:t>Number of features available in Cloud versions limited. </a:t>
            </a:r>
          </a:p>
          <a:p>
            <a:r>
              <a:rPr lang="en-US" sz="1600" dirty="0"/>
              <a:t>Monthly subscription charge to use the service. </a:t>
            </a:r>
          </a:p>
          <a:p>
            <a:r>
              <a:rPr lang="en-US" sz="1600" dirty="0"/>
              <a:t>No control over the version of the software. </a:t>
            </a:r>
          </a:p>
          <a:p>
            <a:r>
              <a:rPr lang="en-US" sz="1600" dirty="0"/>
              <a:t>Reliant on the service provider for security and privacy.</a:t>
            </a:r>
          </a:p>
          <a:p>
            <a:endParaRPr lang="en-US" sz="16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98B2D2-7D08-4DA4-8011-262AA0F9760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57280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  <p:bldP spid="10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Content Placeholder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440421778"/>
              </p:ext>
            </p:extLst>
          </p:nvPr>
        </p:nvGraphicFramePr>
        <p:xfrm>
          <a:off x="1066800" y="1503848"/>
          <a:ext cx="6858000" cy="3215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30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5240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4478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  <a:hlinkClick r:id="rId2"/>
                        </a:rPr>
                        <a:t>Office 365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>
                          <a:latin typeface="+mj-lt"/>
                          <a:hlinkClick r:id="rId3"/>
                        </a:rPr>
                        <a:t>Google Workplace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+mj-lt"/>
                          <a:hlinkClick r:id="rId4"/>
                        </a:rPr>
                        <a:t>ZoHo</a:t>
                      </a:r>
                      <a:r>
                        <a:rPr lang="en-US" sz="1000" dirty="0">
                          <a:latin typeface="+mj-lt"/>
                          <a:hlinkClick r:id="rId4"/>
                        </a:rPr>
                        <a:t> Docs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000" dirty="0" err="1">
                          <a:latin typeface="+mj-lt"/>
                          <a:hlinkClick r:id="rId5"/>
                        </a:rPr>
                        <a:t>ThinkFree</a:t>
                      </a:r>
                      <a:endParaRPr lang="en-US" sz="1000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 per Month for </a:t>
                      </a:r>
                      <a:r>
                        <a:rPr kumimoji="0" lang="en-US" sz="1000" b="1" kern="1200" baseline="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Year</a:t>
                      </a:r>
                      <a:endParaRPr kumimoji="0" lang="en-US" sz="1000" b="1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$5 per Month</a:t>
                      </a:r>
                      <a:br>
                        <a:rPr lang="en-US" sz="1000" b="1" dirty="0">
                          <a:latin typeface="+mj-lt"/>
                        </a:rPr>
                      </a:br>
                      <a:r>
                        <a:rPr lang="en-US" sz="1000" b="1" dirty="0">
                          <a:latin typeface="+mj-lt"/>
                        </a:rPr>
                        <a:t>$60</a:t>
                      </a:r>
                      <a:r>
                        <a:rPr lang="en-US" sz="1000" b="1" baseline="0" dirty="0">
                          <a:latin typeface="+mj-lt"/>
                        </a:rPr>
                        <a:t> per Year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Free</a:t>
                      </a:r>
                      <a:r>
                        <a:rPr lang="en-US" sz="1000" b="1" baseline="0" dirty="0">
                          <a:latin typeface="+mj-lt"/>
                        </a:rPr>
                        <a:t> &amp; Up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Free – 30 days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Storage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1 TB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Drive (30GB)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Docs: 5/250/1000GB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1GB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Plan Choices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Multiple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 Options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000" b="1" dirty="0">
                          <a:latin typeface="+mj-lt"/>
                        </a:rPr>
                        <a:t>10 Plans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endParaRPr lang="en-US" sz="10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Apps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Word Processor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Spreadsheet	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Presentation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Email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Calendar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Site Builder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Messaging</a:t>
                      </a:r>
                    </a:p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	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Email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Calendar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Site Builder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Messaging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 Organizer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Project Management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Word Processor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Spreadsheet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Presentation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Notes</a:t>
                      </a:r>
                    </a:p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Blogs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08571359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050" b="1" dirty="0">
                          <a:latin typeface="+mj-lt"/>
                        </a:rPr>
                        <a:t>Commitment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Monthly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sz="1000" b="1" dirty="0">
                          <a:latin typeface="+mj-lt"/>
                        </a:rPr>
                        <a:t>Annual 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kumimoji="0" lang="en-US" sz="1000" b="1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Monthly</a:t>
                      </a:r>
                      <a:endParaRPr lang="en-US" sz="1000" b="1" dirty="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827637522"/>
                  </a:ext>
                </a:extLst>
              </a:tr>
            </a:tbl>
          </a:graphicData>
        </a:graphic>
      </p:graphicFrame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46A726-4D82-4E85-82A6-20A9C8D5A033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28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Office Applications</a:t>
            </a:r>
          </a:p>
        </p:txBody>
      </p:sp>
    </p:spTree>
    <p:extLst>
      <p:ext uri="{BB962C8B-B14F-4D97-AF65-F5344CB8AC3E}">
        <p14:creationId xmlns:p14="http://schemas.microsoft.com/office/powerpoint/2010/main" val="260562377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Google Products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CAF5D2-917B-4F2A-B4E7-D7D6A05297EB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29</a:t>
            </a:fld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500113" y="2343150"/>
            <a:ext cx="180568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+mj-lt"/>
                <a:hlinkClick r:id="rId2"/>
              </a:rPr>
              <a:t>Google Products </a:t>
            </a:r>
            <a:endParaRPr lang="en-US" b="1" dirty="0">
              <a:latin typeface="+mj-lt"/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9703B8B-3EE4-4C0F-9828-482E2982089C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19" t="10268" r="1919" b="8518"/>
          <a:stretch/>
        </p:blipFill>
        <p:spPr>
          <a:xfrm>
            <a:off x="491836" y="1349109"/>
            <a:ext cx="5272093" cy="34406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4357091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dirty="0"/>
              <a:t>Outline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What is Cloud Computing?</a:t>
            </a:r>
          </a:p>
          <a:p>
            <a:r>
              <a:rPr lang="en-US" sz="1800" dirty="0"/>
              <a:t>Different CC Service Models</a:t>
            </a:r>
          </a:p>
          <a:p>
            <a:r>
              <a:rPr lang="en-US" sz="1800" dirty="0"/>
              <a:t>Why are Consumers Moving to the Cloud?</a:t>
            </a:r>
          </a:p>
          <a:p>
            <a:r>
              <a:rPr lang="en-US" sz="1800" dirty="0"/>
              <a:t>What are the Consumer-Based SaaS?</a:t>
            </a:r>
          </a:p>
          <a:p>
            <a:r>
              <a:rPr lang="en-US" sz="1800" dirty="0"/>
              <a:t>Cloud Financial Services</a:t>
            </a:r>
          </a:p>
          <a:p>
            <a:r>
              <a:rPr lang="en-US" sz="1800" dirty="0"/>
              <a:t>Cloud Productivity Applications</a:t>
            </a:r>
          </a:p>
          <a:p>
            <a:r>
              <a:rPr lang="en-US" sz="1800" dirty="0"/>
              <a:t>Cloud Social Media Services</a:t>
            </a:r>
          </a:p>
          <a:p>
            <a:r>
              <a:rPr lang="en-US" sz="1800" dirty="0"/>
              <a:t>Cloud Streaming Media Services</a:t>
            </a:r>
          </a:p>
          <a:p>
            <a:r>
              <a:rPr lang="en-US" sz="1800" dirty="0"/>
              <a:t>Cloud Mapping Services</a:t>
            </a:r>
          </a:p>
          <a:p>
            <a:endParaRPr lang="en-US" sz="1800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72C8-562E-4352-9493-EFEF82A9A8CB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2020-2024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3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64357816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696830A-E50F-22B0-FEEE-7C0C77ED076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5F5D8A-3513-2B79-FD36-C1A714682AC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 dirty="0"/>
              <a:t>Exercise 2 - Cloud Banking &amp; Office Apps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FD6A546-43C4-173E-89BD-F574BBEB90A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/>
              <a:t>List the cloud banking services you have access to.</a:t>
            </a:r>
            <a:br>
              <a:rPr lang="en-US" sz="2000" dirty="0"/>
            </a:br>
            <a:endParaRPr lang="en-US" sz="2000" dirty="0"/>
          </a:p>
          <a:p>
            <a:r>
              <a:rPr lang="en-US" sz="2000" dirty="0"/>
              <a:t>List the cloud banking services you use.</a:t>
            </a:r>
          </a:p>
          <a:p>
            <a:endParaRPr lang="en-US" sz="2000" dirty="0"/>
          </a:p>
          <a:p>
            <a:r>
              <a:rPr lang="en-US" sz="2000" dirty="0"/>
              <a:t>List the cloud Office Apps do you have access to? </a:t>
            </a:r>
          </a:p>
          <a:p>
            <a:pPr marL="0" indent="0">
              <a:buNone/>
            </a:pPr>
            <a:endParaRPr lang="en-US" sz="2000" dirty="0"/>
          </a:p>
          <a:p>
            <a:r>
              <a:rPr lang="en-US" sz="2000" dirty="0"/>
              <a:t> List the cloud Office Apps you use.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6A53E6-028A-9A55-C86D-E676A29A26B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36358A9-348F-4DEF-B644-8BCBA7CE042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49550DA-54A6-8BFF-98F2-7F709C6057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4335F03-3586-7C35-514F-70E6E5A261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133235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/>
              <a:t>Cloud Social Media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en-US"/>
              <a:t>Cloud-based Media Technologies.</a:t>
            </a:r>
          </a:p>
          <a:p>
            <a:r>
              <a:rPr lang="en-US"/>
              <a:t>Facilitate sharing: </a:t>
            </a:r>
          </a:p>
          <a:p>
            <a:pPr lvl="1"/>
            <a:r>
              <a:rPr lang="en-US"/>
              <a:t>Information</a:t>
            </a:r>
          </a:p>
          <a:p>
            <a:pPr lvl="1"/>
            <a:r>
              <a:rPr lang="en-US"/>
              <a:t>Ideas</a:t>
            </a:r>
          </a:p>
          <a:p>
            <a:pPr lvl="1"/>
            <a:r>
              <a:rPr lang="en-US"/>
              <a:t>Career interests</a:t>
            </a:r>
          </a:p>
          <a:p>
            <a:r>
              <a:rPr lang="en-US"/>
              <a:t>Interactive Web 3.0 Applications.</a:t>
            </a:r>
          </a:p>
          <a:p>
            <a:r>
              <a:rPr lang="en-US"/>
              <a:t>User-generated content:</a:t>
            </a:r>
          </a:p>
          <a:p>
            <a:pPr lvl="1"/>
            <a:r>
              <a:rPr lang="en-US"/>
              <a:t>Texts</a:t>
            </a:r>
          </a:p>
          <a:p>
            <a:pPr lvl="1"/>
            <a:r>
              <a:rPr lang="en-US"/>
              <a:t>Comments</a:t>
            </a:r>
          </a:p>
          <a:p>
            <a:pPr lvl="1"/>
            <a:r>
              <a:rPr lang="en-US"/>
              <a:t>Digital photos</a:t>
            </a:r>
          </a:p>
          <a:p>
            <a:pPr lvl="1"/>
            <a:r>
              <a:rPr lang="en-US"/>
              <a:t>Digital Videos</a:t>
            </a:r>
          </a:p>
          <a:p>
            <a:pPr lvl="1"/>
            <a:r>
              <a:rPr lang="en-US"/>
              <a:t>Mashup Media </a:t>
            </a:r>
          </a:p>
          <a:p>
            <a:r>
              <a:rPr lang="en-US"/>
              <a:t>Facilitates development of online social networks that connect users with other individuals or groups.</a:t>
            </a:r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0CD9405-955D-48C0-A67A-566981CC78C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562547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Social Media</a:t>
            </a:r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Advantages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sz="half" idx="3"/>
          </p:nvPr>
        </p:nvSpPr>
        <p:spPr/>
        <p:txBody>
          <a:bodyPr/>
          <a:lstStyle/>
          <a:p>
            <a:r>
              <a:rPr lang="en-US"/>
              <a:t>Disadvantages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2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sz="1600"/>
              <a:t>Sharing photos. </a:t>
            </a:r>
          </a:p>
          <a:p>
            <a:r>
              <a:rPr lang="en-US" sz="1600"/>
              <a:t>Sharing News and Information. </a:t>
            </a:r>
          </a:p>
          <a:p>
            <a:r>
              <a:rPr lang="en-US" sz="1600"/>
              <a:t>Sharing rankings and reviews. </a:t>
            </a:r>
          </a:p>
          <a:p>
            <a:r>
              <a:rPr lang="en-US" sz="1600"/>
              <a:t>Sharing content.</a:t>
            </a:r>
          </a:p>
          <a:p>
            <a:r>
              <a:rPr lang="en-US" sz="1600"/>
              <a:t>Sharing comments.</a:t>
            </a:r>
          </a:p>
          <a:p>
            <a:r>
              <a:rPr lang="en-US" sz="1600"/>
              <a:t>Mashing up online material. </a:t>
            </a:r>
          </a:p>
          <a:p>
            <a:r>
              <a:rPr lang="en-US" sz="1600"/>
              <a:t>Creating or working on a: </a:t>
            </a:r>
          </a:p>
          <a:p>
            <a:pPr lvl="1"/>
            <a:r>
              <a:rPr lang="en-US" sz="1600"/>
              <a:t>Blog</a:t>
            </a:r>
          </a:p>
          <a:p>
            <a:pPr lvl="1"/>
            <a:r>
              <a:rPr lang="en-US" sz="1600"/>
              <a:t>Microblog</a:t>
            </a:r>
          </a:p>
          <a:p>
            <a:pPr lvl="1"/>
            <a:r>
              <a:rPr lang="en-US" sz="1600"/>
              <a:t>Video Log</a:t>
            </a:r>
          </a:p>
          <a:p>
            <a:pPr lvl="1"/>
            <a:r>
              <a:rPr lang="en-US" sz="1600"/>
              <a:t>Micro Video Log 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Autofit/>
          </a:bodyPr>
          <a:lstStyle/>
          <a:p>
            <a:r>
              <a:rPr lang="en-US" sz="1600"/>
              <a:t>Trustworthiness (Hacking &amp; Jacking)</a:t>
            </a:r>
          </a:p>
          <a:p>
            <a:r>
              <a:rPr lang="en-US" sz="1600"/>
              <a:t>Concentration (Media Conglomerates)</a:t>
            </a:r>
          </a:p>
          <a:p>
            <a:r>
              <a:rPr lang="en-US" sz="1600"/>
              <a:t>Reliability</a:t>
            </a:r>
          </a:p>
          <a:p>
            <a:r>
              <a:rPr lang="en-US" sz="1600"/>
              <a:t>Ownership of content</a:t>
            </a:r>
          </a:p>
          <a:p>
            <a:r>
              <a:rPr lang="en-US" sz="1600"/>
              <a:t>Privacy</a:t>
            </a:r>
          </a:p>
          <a:p>
            <a:r>
              <a:rPr lang="en-US" sz="1600"/>
              <a:t>Commercialization </a:t>
            </a:r>
          </a:p>
          <a:p>
            <a:r>
              <a:rPr lang="en-US" sz="1600"/>
              <a:t>Disparity</a:t>
            </a:r>
          </a:p>
          <a:p>
            <a:endParaRPr lang="en-US" sz="1600"/>
          </a:p>
          <a:p>
            <a:endParaRPr lang="en-US" sz="1600"/>
          </a:p>
          <a:p>
            <a:endParaRPr lang="en-US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D14E16-6688-4D79-B4C1-6F56B79FFC6D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01635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9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9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9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0" fill="hold">
                      <p:stCondLst>
                        <p:cond delay="indefinite"/>
                      </p:stCondLst>
                      <p:childTnLst>
                        <p:par>
                          <p:cTn id="71" fill="hold">
                            <p:stCondLst>
                              <p:cond delay="0"/>
                            </p:stCondLst>
                            <p:childTnLst>
                              <p:par>
                                <p:cTn id="7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500"/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1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200"/>
              <a:t>What are the Categories of Cloud Social Media?</a:t>
            </a:r>
            <a:endParaRPr lang="en-US" sz="160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 sz="2160"/>
              <a:t>Social Networking </a:t>
            </a:r>
          </a:p>
          <a:p>
            <a:r>
              <a:rPr lang="en-US" sz="2160"/>
              <a:t>Electronic Publishing</a:t>
            </a:r>
          </a:p>
          <a:p>
            <a:r>
              <a:rPr lang="en-US" sz="2160"/>
              <a:t>Photo Sharing </a:t>
            </a:r>
          </a:p>
          <a:p>
            <a:r>
              <a:rPr lang="en-US" sz="2160"/>
              <a:t>Online Audio </a:t>
            </a:r>
          </a:p>
          <a:p>
            <a:r>
              <a:rPr lang="en-US" sz="2160"/>
              <a:t>Online Video Platform</a:t>
            </a:r>
          </a:p>
          <a:p>
            <a:r>
              <a:rPr lang="en-US" sz="2160"/>
              <a:t>Microblogging </a:t>
            </a:r>
          </a:p>
          <a:p>
            <a:r>
              <a:rPr lang="en-US" sz="2160" err="1"/>
              <a:t>Livecasting</a:t>
            </a:r>
            <a:r>
              <a:rPr lang="en-US" sz="2160"/>
              <a:t> </a:t>
            </a:r>
          </a:p>
          <a:p>
            <a:r>
              <a:rPr lang="en-US" sz="2160"/>
              <a:t>Virtual Worlds </a:t>
            </a:r>
          </a:p>
          <a:p>
            <a:endParaRPr lang="en-US" sz="216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sz="2160"/>
              <a:t>Gaming </a:t>
            </a:r>
          </a:p>
          <a:p>
            <a:r>
              <a:rPr lang="en-US" sz="2160"/>
              <a:t>Productivity Apps </a:t>
            </a:r>
          </a:p>
          <a:p>
            <a:r>
              <a:rPr lang="en-US" sz="2160"/>
              <a:t>Aggregators </a:t>
            </a:r>
          </a:p>
          <a:p>
            <a:r>
              <a:rPr lang="en-US" sz="2160"/>
              <a:t>RSS </a:t>
            </a:r>
          </a:p>
          <a:p>
            <a:r>
              <a:rPr lang="en-US" sz="2160"/>
              <a:t>Search </a:t>
            </a:r>
          </a:p>
          <a:p>
            <a:r>
              <a:rPr lang="en-US" sz="2160"/>
              <a:t>Mobile </a:t>
            </a:r>
          </a:p>
          <a:p>
            <a:r>
              <a:rPr lang="en-US" sz="2160"/>
              <a:t>Interpersonal</a:t>
            </a:r>
          </a:p>
          <a:p>
            <a:endParaRPr lang="en-US" sz="216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D4CBAEE-AFCD-4A1F-A9FD-C9304E7A4862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DC207AC-44E2-4E0C-A861-3776DCCCA189}" type="slidenum">
              <a:rPr lang="en-US" smtClean="0"/>
              <a:pPr>
                <a:defRPr/>
              </a:pPr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54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7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3 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marL="0" indent="0">
              <a:buNone/>
            </a:pPr>
            <a:r>
              <a:rPr lang="en-US" dirty="0"/>
              <a:t>List the top three Cloud Social Media Network you belong to.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  <a:br>
              <a:rPr lang="en-US" dirty="0"/>
            </a:br>
            <a:endParaRPr lang="en-US" dirty="0"/>
          </a:p>
          <a:p>
            <a:pPr marL="0" indent="0">
              <a:buNone/>
            </a:pPr>
            <a:r>
              <a:rPr lang="en-US" dirty="0"/>
              <a:t>List the top three activities you do on your primary Cloud Social Media Networks.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</a:p>
          <a:p>
            <a:pPr marL="880110" lvl="1" indent="-514350">
              <a:buFont typeface="+mj-lt"/>
              <a:buAutoNum type="arabicPeriod"/>
            </a:pPr>
            <a:r>
              <a:rPr lang="en-US" dirty="0"/>
              <a:t>_____________________</a:t>
            </a:r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  <a:p>
            <a:pPr marL="514350" indent="-514350">
              <a:buFont typeface="+mj-lt"/>
              <a:buAutoNum type="arabicPeriod" startAt="3"/>
            </a:pP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7FD4BB-8942-4134-AFED-064A2CF67DBB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533530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3600"/>
              <a:t>What are Cloud Streaming Media Services?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Television</a:t>
            </a:r>
          </a:p>
          <a:p>
            <a:r>
              <a:rPr lang="en-US"/>
              <a:t>Video</a:t>
            </a:r>
          </a:p>
          <a:p>
            <a:r>
              <a:rPr lang="en-US"/>
              <a:t>Music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FED49A3-F025-4301-9E5B-CC149DB7823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2954628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TV – Cut the Cord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sz="1600" err="1"/>
              <a:t>CloudTV</a:t>
            </a:r>
            <a:r>
              <a:rPr lang="en-US" sz="1600"/>
              <a:t> – Uses </a:t>
            </a:r>
            <a:r>
              <a:rPr lang="en-US" sz="1600">
                <a:hlinkClick r:id="rId2"/>
              </a:rPr>
              <a:t>Internet Protocol Television </a:t>
            </a:r>
            <a:r>
              <a:rPr lang="en-US" sz="1600"/>
              <a:t>(IPTV)</a:t>
            </a:r>
          </a:p>
          <a:p>
            <a:r>
              <a:rPr lang="en-US" sz="1600"/>
              <a:t>Software platform that virtualizes: </a:t>
            </a:r>
          </a:p>
          <a:p>
            <a:pPr lvl="1"/>
            <a:r>
              <a:rPr lang="en-US" sz="1400">
                <a:hlinkClick r:id="rId3" tooltip="Customer-premises equipment"/>
              </a:rPr>
              <a:t>Customer Premises Equipment (CPE</a:t>
            </a:r>
            <a:r>
              <a:rPr lang="en-US" sz="1400"/>
              <a:t>) or;</a:t>
            </a:r>
          </a:p>
          <a:p>
            <a:pPr lvl="1"/>
            <a:r>
              <a:rPr lang="en-US" sz="1400"/>
              <a:t>Set-top Box (</a:t>
            </a:r>
            <a:r>
              <a:rPr lang="en-US" sz="1400">
                <a:hlinkClick r:id="rId4" tooltip="Set-top box"/>
              </a:rPr>
              <a:t>STB</a:t>
            </a:r>
            <a:r>
              <a:rPr lang="en-US" sz="1400"/>
              <a:t>) functionality.</a:t>
            </a:r>
          </a:p>
          <a:p>
            <a:r>
              <a:rPr lang="en-US" sz="1600"/>
              <a:t>Over The Top (OTT) online video service providers include: </a:t>
            </a:r>
          </a:p>
          <a:p>
            <a:pPr lvl="1"/>
            <a:r>
              <a:rPr lang="en-US" sz="1400" err="1">
                <a:hlinkClick r:id="rId5" tooltip="YouTube"/>
              </a:rPr>
              <a:t>Netflex</a:t>
            </a:r>
            <a:endParaRPr lang="en-US" sz="1400">
              <a:hlinkClick r:id=""/>
            </a:endParaRPr>
          </a:p>
          <a:p>
            <a:pPr lvl="1"/>
            <a:r>
              <a:rPr lang="en-US" sz="1400">
                <a:hlinkClick r:id=""/>
              </a:rPr>
              <a:t>YouTube</a:t>
            </a:r>
            <a:endParaRPr lang="en-US" sz="1400"/>
          </a:p>
          <a:p>
            <a:pPr lvl="1"/>
            <a:r>
              <a:rPr lang="en-US" sz="1400">
                <a:hlinkClick r:id="rId6" tooltip="Hulu"/>
              </a:rPr>
              <a:t>Hulu</a:t>
            </a:r>
            <a:endParaRPr lang="en-US" sz="1400"/>
          </a:p>
          <a:p>
            <a:pPr lvl="1"/>
            <a:r>
              <a:rPr lang="en-US" sz="1400"/>
              <a:t>Amazon Prime</a:t>
            </a:r>
          </a:p>
          <a:p>
            <a:pPr lvl="1"/>
            <a:r>
              <a:rPr lang="en-US" sz="1400"/>
              <a:t>Apple TV</a:t>
            </a:r>
            <a:endParaRPr lang="en-US" sz="1600"/>
          </a:p>
          <a:p>
            <a:pPr marL="0" indent="0">
              <a:buNone/>
            </a:pPr>
            <a:endParaRPr lang="en-US" sz="1600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sz="1600"/>
              <a:t>Over The Top (OTT) STP video product providers include:</a:t>
            </a:r>
            <a:endParaRPr lang="en-US" sz="1400"/>
          </a:p>
          <a:p>
            <a:endParaRPr lang="en-US" sz="16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DDB4C9C-70E2-472D-A544-9678B7E1484A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36</a:t>
            </a:fld>
            <a:endParaRPr lang="en-US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EDFC4509-1988-45D5-BCA3-F1D4AFF40DAF}"/>
              </a:ext>
            </a:extLst>
          </p:cNvPr>
          <p:cNvGrpSpPr/>
          <p:nvPr/>
        </p:nvGrpSpPr>
        <p:grpSpPr>
          <a:xfrm>
            <a:off x="5075157" y="2274015"/>
            <a:ext cx="1349227" cy="970149"/>
            <a:chOff x="6934200" y="1809750"/>
            <a:chExt cx="1349227" cy="970149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DF0DF669-9363-4BC5-A479-3CB5ED2E7D14}"/>
                </a:ext>
              </a:extLst>
            </p:cNvPr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6934200" y="1809750"/>
              <a:ext cx="1349227" cy="840823"/>
            </a:xfrm>
            <a:prstGeom prst="rect">
              <a:avLst/>
            </a:prstGeom>
          </p:spPr>
        </p:pic>
        <p:sp>
          <p:nvSpPr>
            <p:cNvPr id="16" name="TextBox 15">
              <a:extLst>
                <a:ext uri="{FF2B5EF4-FFF2-40B4-BE49-F238E27FC236}">
                  <a16:creationId xmlns:a16="http://schemas.microsoft.com/office/drawing/2014/main" id="{54254F5E-84D7-439C-8789-9267F18AC278}"/>
                </a:ext>
              </a:extLst>
            </p:cNvPr>
            <p:cNvSpPr txBox="1"/>
            <p:nvPr/>
          </p:nvSpPr>
          <p:spPr>
            <a:xfrm>
              <a:off x="7348844" y="2472122"/>
              <a:ext cx="55925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hlinkClick r:id="rId8"/>
                </a:rPr>
                <a:t>Roku</a:t>
              </a:r>
              <a:endParaRPr lang="en-US" sz="1400" b="1">
                <a:latin typeface="+mj-lt"/>
              </a:endParaRPr>
            </a:p>
          </p:txBody>
        </p:sp>
      </p:grpSp>
      <p:grpSp>
        <p:nvGrpSpPr>
          <p:cNvPr id="21" name="Group 20">
            <a:extLst>
              <a:ext uri="{FF2B5EF4-FFF2-40B4-BE49-F238E27FC236}">
                <a16:creationId xmlns:a16="http://schemas.microsoft.com/office/drawing/2014/main" id="{42EA25E5-0A0C-4F7B-931A-B80B9CC6DF27}"/>
              </a:ext>
            </a:extLst>
          </p:cNvPr>
          <p:cNvGrpSpPr/>
          <p:nvPr/>
        </p:nvGrpSpPr>
        <p:grpSpPr>
          <a:xfrm>
            <a:off x="7114013" y="2190750"/>
            <a:ext cx="1062171" cy="1320042"/>
            <a:chOff x="7077727" y="3182357"/>
            <a:chExt cx="1062171" cy="1320042"/>
          </a:xfrm>
        </p:grpSpPr>
        <p:pic>
          <p:nvPicPr>
            <p:cNvPr id="12" name="Picture 11">
              <a:extLst>
                <a:ext uri="{FF2B5EF4-FFF2-40B4-BE49-F238E27FC236}">
                  <a16:creationId xmlns:a16="http://schemas.microsoft.com/office/drawing/2014/main" id="{7567FBF0-2B57-4801-BAF1-058914A7C70B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7727" y="3182357"/>
              <a:ext cx="1062171" cy="1056248"/>
            </a:xfrm>
            <a:prstGeom prst="rect">
              <a:avLst/>
            </a:prstGeom>
          </p:spPr>
        </p:pic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7AD26B5D-3A34-4418-981D-61B0EA8477D1}"/>
                </a:ext>
              </a:extLst>
            </p:cNvPr>
            <p:cNvSpPr txBox="1"/>
            <p:nvPr/>
          </p:nvSpPr>
          <p:spPr>
            <a:xfrm>
              <a:off x="7158462" y="4194622"/>
              <a:ext cx="854721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hlinkClick r:id="rId10"/>
                </a:rPr>
                <a:t>Apple TV</a:t>
              </a:r>
              <a:endParaRPr lang="en-US" sz="1400" b="1">
                <a:latin typeface="+mj-lt"/>
              </a:endParaRPr>
            </a:p>
          </p:txBody>
        </p:sp>
      </p:grpSp>
      <p:grpSp>
        <p:nvGrpSpPr>
          <p:cNvPr id="19" name="Group 18">
            <a:extLst>
              <a:ext uri="{FF2B5EF4-FFF2-40B4-BE49-F238E27FC236}">
                <a16:creationId xmlns:a16="http://schemas.microsoft.com/office/drawing/2014/main" id="{CFE9BF37-5C1F-4945-9DA0-852980467F75}"/>
              </a:ext>
            </a:extLst>
          </p:cNvPr>
          <p:cNvGrpSpPr/>
          <p:nvPr/>
        </p:nvGrpSpPr>
        <p:grpSpPr>
          <a:xfrm>
            <a:off x="5195900" y="3342453"/>
            <a:ext cx="1107739" cy="1066800"/>
            <a:chOff x="5216371" y="3271538"/>
            <a:chExt cx="1107739" cy="1066800"/>
          </a:xfrm>
        </p:grpSpPr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0C9AD99A-C1AC-4C41-A124-2EBD8AAC605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16371" y="3271538"/>
              <a:ext cx="1066800" cy="1066800"/>
            </a:xfrm>
            <a:prstGeom prst="rect">
              <a:avLst/>
            </a:prstGeom>
          </p:spPr>
        </p:pic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77206D71-C56D-4046-80BF-41D52884CA90}"/>
                </a:ext>
              </a:extLst>
            </p:cNvPr>
            <p:cNvSpPr txBox="1"/>
            <p:nvPr/>
          </p:nvSpPr>
          <p:spPr>
            <a:xfrm>
              <a:off x="5216371" y="4019859"/>
              <a:ext cx="1107739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b="1">
                  <a:latin typeface="+mj-lt"/>
                  <a:hlinkClick r:id="rId12"/>
                </a:rPr>
                <a:t>Amazon Fire</a:t>
              </a:r>
              <a:endParaRPr lang="en-US" sz="1400" b="1">
                <a:latin typeface="+mj-lt"/>
              </a:endParaRPr>
            </a:p>
          </p:txBody>
        </p:sp>
      </p:grpSp>
      <p:grpSp>
        <p:nvGrpSpPr>
          <p:cNvPr id="13" name="Group 12">
            <a:extLst>
              <a:ext uri="{FF2B5EF4-FFF2-40B4-BE49-F238E27FC236}">
                <a16:creationId xmlns:a16="http://schemas.microsoft.com/office/drawing/2014/main" id="{A6A6EF97-31A2-4B31-8671-041815DBBA3F}"/>
              </a:ext>
            </a:extLst>
          </p:cNvPr>
          <p:cNvGrpSpPr/>
          <p:nvPr/>
        </p:nvGrpSpPr>
        <p:grpSpPr>
          <a:xfrm>
            <a:off x="6593723" y="3568162"/>
            <a:ext cx="1803314" cy="961655"/>
            <a:chOff x="6593723" y="3568162"/>
            <a:chExt cx="1803314" cy="961655"/>
          </a:xfrm>
        </p:grpSpPr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42EBE919-AA09-45EA-8C29-BECC0786D58C}"/>
                </a:ext>
              </a:extLst>
            </p:cNvPr>
            <p:cNvPicPr>
              <a:picLocks noChangeAspect="1"/>
            </p:cNvPicPr>
            <p:nvPr/>
          </p:nvPicPr>
          <p:blipFill>
            <a:blip r:embed="rId1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072945" y="3568162"/>
              <a:ext cx="844549" cy="633412"/>
            </a:xfrm>
            <a:prstGeom prst="rect">
              <a:avLst/>
            </a:prstGeom>
          </p:spPr>
        </p:pic>
        <p:sp>
          <p:nvSpPr>
            <p:cNvPr id="11" name="Rectangle 10">
              <a:extLst>
                <a:ext uri="{FF2B5EF4-FFF2-40B4-BE49-F238E27FC236}">
                  <a16:creationId xmlns:a16="http://schemas.microsoft.com/office/drawing/2014/main" id="{BB45D7E5-BF58-4021-A2D4-86EC1E9F7720}"/>
                </a:ext>
              </a:extLst>
            </p:cNvPr>
            <p:cNvSpPr/>
            <p:nvPr/>
          </p:nvSpPr>
          <p:spPr>
            <a:xfrm>
              <a:off x="6593723" y="4222040"/>
              <a:ext cx="1803314" cy="307777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sz="1400" b="1">
                  <a:latin typeface="+mj-lt"/>
                  <a:hlinkClick r:id="rId14"/>
                </a:rPr>
                <a:t>Google Chromecast 2</a:t>
              </a:r>
              <a:endParaRPr lang="en-US" sz="1400" b="1">
                <a:latin typeface="+mj-lt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8841959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7" grpId="0" build="p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en-US" sz="4000"/>
              <a:t>How to Access </a:t>
            </a:r>
            <a:br>
              <a:rPr lang="en-US" sz="4000"/>
            </a:br>
            <a:r>
              <a:rPr lang="en-US" sz="4000"/>
              <a:t>Alternate Television Stations 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B1220EB-4316-4C51-B9CE-B23A9A1ACC00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37</a:t>
            </a:fld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681935" y="2455513"/>
            <a:ext cx="124162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Amazon Fire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9091" b="89394" l="3333" r="97778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966615"/>
            <a:ext cx="929093" cy="68133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0194" y="1952339"/>
            <a:ext cx="1053272" cy="772399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2800" y="2093117"/>
            <a:ext cx="857250" cy="628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944" y="2761964"/>
            <a:ext cx="857250" cy="62865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8985" y="2844046"/>
            <a:ext cx="669963" cy="491306"/>
          </a:xfrm>
          <a:prstGeom prst="rect">
            <a:avLst/>
          </a:prstGeom>
        </p:spPr>
      </p:pic>
      <p:sp>
        <p:nvSpPr>
          <p:cNvPr id="18" name="TextBox 17"/>
          <p:cNvSpPr txBox="1"/>
          <p:nvPr/>
        </p:nvSpPr>
        <p:spPr>
          <a:xfrm>
            <a:off x="457200" y="1529650"/>
            <a:ext cx="414510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8"/>
              </a:rPr>
              <a:t>OTT Streaming Media Products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19" name="TextBox 18"/>
          <p:cNvSpPr txBox="1"/>
          <p:nvPr/>
        </p:nvSpPr>
        <p:spPr>
          <a:xfrm>
            <a:off x="2213530" y="2478673"/>
            <a:ext cx="612988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Roku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3165854" y="2584370"/>
            <a:ext cx="121539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ChromeCast</a:t>
            </a:r>
            <a:endParaRPr lang="en-US" sz="16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28252" y="3284414"/>
            <a:ext cx="1295547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Nvidia</a:t>
            </a:r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Shield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2258808" y="3388279"/>
            <a:ext cx="952505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Apple TV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4038600" y="3547855"/>
            <a:ext cx="424807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hlinkClick r:id="rId9"/>
              </a:rPr>
              <a:t>63 Best Free Streaming Sites for Movies and TV Shows 2024</a:t>
            </a:r>
            <a:endParaRPr lang="en-US" sz="2400" b="1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grpSp>
        <p:nvGrpSpPr>
          <p:cNvPr id="3" name="Group 2">
            <a:extLst>
              <a:ext uri="{FF2B5EF4-FFF2-40B4-BE49-F238E27FC236}">
                <a16:creationId xmlns:a16="http://schemas.microsoft.com/office/drawing/2014/main" id="{E338F4B0-1885-441D-B576-34C55E5F6950}"/>
              </a:ext>
            </a:extLst>
          </p:cNvPr>
          <p:cNvGrpSpPr/>
          <p:nvPr/>
        </p:nvGrpSpPr>
        <p:grpSpPr>
          <a:xfrm>
            <a:off x="5264577" y="1523177"/>
            <a:ext cx="3307706" cy="1647888"/>
            <a:chOff x="5264577" y="1523177"/>
            <a:chExt cx="3307706" cy="1647888"/>
          </a:xfrm>
        </p:grpSpPr>
        <p:sp>
          <p:nvSpPr>
            <p:cNvPr id="24" name="TextBox 23"/>
            <p:cNvSpPr txBox="1"/>
            <p:nvPr/>
          </p:nvSpPr>
          <p:spPr>
            <a:xfrm>
              <a:off x="5943600" y="1523177"/>
              <a:ext cx="234307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  <a:hlinkClick r:id="rId10"/>
                </a:rPr>
                <a:t>Digital Broadcast</a:t>
              </a:r>
              <a:endParaRPr lang="en-US" sz="2400" b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264577" y="2201738"/>
              <a:ext cx="1272141" cy="969327"/>
            </a:xfrm>
            <a:prstGeom prst="rect">
              <a:avLst/>
            </a:prstGeom>
          </p:spPr>
        </p:pic>
        <p:sp>
          <p:nvSpPr>
            <p:cNvPr id="27" name="TextBox 26"/>
            <p:cNvSpPr txBox="1"/>
            <p:nvPr/>
          </p:nvSpPr>
          <p:spPr>
            <a:xfrm>
              <a:off x="6625916" y="2474018"/>
              <a:ext cx="1946367" cy="338554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600" b="1">
                  <a:effectLst>
                    <a:outerShdw blurRad="38100" dist="38100" dir="2700000" algn="tl">
                      <a:srgbClr val="000000">
                        <a:alpha val="43137"/>
                      </a:srgbClr>
                    </a:outerShdw>
                  </a:effectLst>
                  <a:latin typeface="+mj-lt"/>
                </a:rPr>
                <a:t>DMV – 108 Channels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434233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C517AA0-76C8-944C-9868-4F7C410AF5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213481"/>
            <a:ext cx="8229600" cy="857250"/>
          </a:xfrm>
        </p:spPr>
        <p:txBody>
          <a:bodyPr/>
          <a:lstStyle/>
          <a:p>
            <a:pPr algn="ctr"/>
            <a:r>
              <a:rPr lang="en-US"/>
              <a:t>The Best Online Video Site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8D7B0C9-6A7B-EDE1-4572-B4137F6430B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0ADA-339F-4050-A586-27C818A281C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D1F5FDB-356E-9A3F-893E-5660DAEBCE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F79A3CA-2DD8-8BC1-40DF-433EDC143A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5A4DE950-2C59-9739-F454-705F680C6F00}"/>
              </a:ext>
            </a:extLst>
          </p:cNvPr>
          <p:cNvGrpSpPr/>
          <p:nvPr/>
        </p:nvGrpSpPr>
        <p:grpSpPr>
          <a:xfrm>
            <a:off x="1142998" y="1261870"/>
            <a:ext cx="6400800" cy="1600200"/>
            <a:chOff x="1143000" y="2952750"/>
            <a:chExt cx="6400800" cy="1600200"/>
          </a:xfrm>
        </p:grpSpPr>
        <p:sp>
          <p:nvSpPr>
            <p:cNvPr id="10" name="Rectangle 9">
              <a:extLst>
                <a:ext uri="{FF2B5EF4-FFF2-40B4-BE49-F238E27FC236}">
                  <a16:creationId xmlns:a16="http://schemas.microsoft.com/office/drawing/2014/main" id="{E67FDC51-164C-8EAA-114E-388982FE2413}"/>
                </a:ext>
              </a:extLst>
            </p:cNvPr>
            <p:cNvSpPr/>
            <p:nvPr/>
          </p:nvSpPr>
          <p:spPr>
            <a:xfrm>
              <a:off x="1143000" y="2952750"/>
              <a:ext cx="6400800" cy="1600200"/>
            </a:xfrm>
            <a:prstGeom prst="rect">
              <a:avLst/>
            </a:prstGeom>
          </p:spPr>
          <p:style>
            <a:lnRef idx="2">
              <a:schemeClr val="dk1">
                <a:shade val="15000"/>
              </a:schemeClr>
            </a:lnRef>
            <a:fillRef idx="1">
              <a:schemeClr val="dk1"/>
            </a:fillRef>
            <a:effectRef idx="0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9" name="Picture 8" descr="A white text on a black background&#10;&#10;Description automatically generated">
              <a:hlinkClick r:id="rId2"/>
              <a:extLst>
                <a:ext uri="{FF2B5EF4-FFF2-40B4-BE49-F238E27FC236}">
                  <a16:creationId xmlns:a16="http://schemas.microsoft.com/office/drawing/2014/main" id="{7C2FEC1C-13EE-8CCB-EEF2-A6D7293F4752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67676" y="2964254"/>
              <a:ext cx="6351447" cy="1587862"/>
            </a:xfrm>
            <a:prstGeom prst="rect">
              <a:avLst/>
            </a:prstGeom>
          </p:spPr>
        </p:pic>
      </p:grpSp>
      <p:sp>
        <p:nvSpPr>
          <p:cNvPr id="12" name="TextBox 11">
            <a:extLst>
              <a:ext uri="{FF2B5EF4-FFF2-40B4-BE49-F238E27FC236}">
                <a16:creationId xmlns:a16="http://schemas.microsoft.com/office/drawing/2014/main" id="{EB76FD20-BE09-A85B-E760-3CF676108EDC}"/>
              </a:ext>
            </a:extLst>
          </p:cNvPr>
          <p:cNvSpPr txBox="1"/>
          <p:nvPr/>
        </p:nvSpPr>
        <p:spPr>
          <a:xfrm>
            <a:off x="2702402" y="3257550"/>
            <a:ext cx="3281989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1400" b="1">
                <a:latin typeface="+mj-lt"/>
              </a:rPr>
              <a:t>Movie &amp; TV Digital Video Quality </a:t>
            </a:r>
          </a:p>
          <a:p>
            <a:r>
              <a:rPr lang="en-US" sz="1400">
                <a:latin typeface="+mj-lt"/>
              </a:rPr>
              <a:t>HD – High Definition (1920p × 1080p)</a:t>
            </a:r>
          </a:p>
          <a:p>
            <a:r>
              <a:rPr lang="en-US" sz="1400" err="1">
                <a:latin typeface="+mj-lt"/>
              </a:rPr>
              <a:t>HDRip</a:t>
            </a:r>
            <a:r>
              <a:rPr lang="en-US" sz="1400">
                <a:latin typeface="+mj-lt"/>
              </a:rPr>
              <a:t> – HD Ripped from CD (720p × 480p)</a:t>
            </a:r>
          </a:p>
          <a:p>
            <a:r>
              <a:rPr lang="en-US" sz="1400">
                <a:latin typeface="+mj-lt"/>
              </a:rPr>
              <a:t>SD – Standard Definition (640p x 480p)</a:t>
            </a:r>
            <a:br>
              <a:rPr lang="en-US" sz="1400">
                <a:latin typeface="+mj-lt"/>
              </a:rPr>
            </a:br>
            <a:r>
              <a:rPr lang="en-US" sz="1400">
                <a:latin typeface="+mj-lt"/>
              </a:rPr>
              <a:t>TS – </a:t>
            </a:r>
            <a:r>
              <a:rPr lang="en-US" sz="1400" err="1">
                <a:latin typeface="+mj-lt"/>
              </a:rPr>
              <a:t>Telesync</a:t>
            </a:r>
            <a:r>
              <a:rPr lang="en-US" sz="1400">
                <a:latin typeface="+mj-lt"/>
              </a:rPr>
              <a:t> (Degraded SD Video Quality)</a:t>
            </a:r>
            <a:br>
              <a:rPr lang="en-US" sz="1400">
                <a:latin typeface="+mj-lt"/>
              </a:rPr>
            </a:br>
            <a:r>
              <a:rPr lang="en-US" sz="1400">
                <a:latin typeface="+mj-lt"/>
              </a:rPr>
              <a:t>CAM – Movie Theater Camera Footage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ACFBCF9E-B607-B0CC-1AB1-CE3645D27CF7}"/>
              </a:ext>
            </a:extLst>
          </p:cNvPr>
          <p:cNvSpPr txBox="1"/>
          <p:nvPr/>
        </p:nvSpPr>
        <p:spPr>
          <a:xfrm>
            <a:off x="3505200" y="2954906"/>
            <a:ext cx="184717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>
                <a:solidFill>
                  <a:srgbClr val="FF0000"/>
                </a:solidFill>
                <a:latin typeface="Arial Black" panose="020B0A04020102020204" pitchFamily="34" charset="0"/>
              </a:rPr>
              <a:t>https://flixrave.to</a:t>
            </a:r>
          </a:p>
        </p:txBody>
      </p:sp>
      <p:grpSp>
        <p:nvGrpSpPr>
          <p:cNvPr id="16" name="Group 15">
            <a:extLst>
              <a:ext uri="{FF2B5EF4-FFF2-40B4-BE49-F238E27FC236}">
                <a16:creationId xmlns:a16="http://schemas.microsoft.com/office/drawing/2014/main" id="{9D8FD473-B7E0-5A10-BC46-DC2803455CCF}"/>
              </a:ext>
            </a:extLst>
          </p:cNvPr>
          <p:cNvGrpSpPr/>
          <p:nvPr/>
        </p:nvGrpSpPr>
        <p:grpSpPr>
          <a:xfrm>
            <a:off x="685800" y="1047750"/>
            <a:ext cx="7391400" cy="3719513"/>
            <a:chOff x="685800" y="1047750"/>
            <a:chExt cx="7391400" cy="3719513"/>
          </a:xfrm>
        </p:grpSpPr>
        <p:cxnSp>
          <p:nvCxnSpPr>
            <p:cNvPr id="7" name="Straight Connector 6">
              <a:extLst>
                <a:ext uri="{FF2B5EF4-FFF2-40B4-BE49-F238E27FC236}">
                  <a16:creationId xmlns:a16="http://schemas.microsoft.com/office/drawing/2014/main" id="{80006934-659B-9763-5217-35D30EBAFC85}"/>
                </a:ext>
              </a:extLst>
            </p:cNvPr>
            <p:cNvCxnSpPr/>
            <p:nvPr/>
          </p:nvCxnSpPr>
          <p:spPr>
            <a:xfrm>
              <a:off x="685800" y="1070731"/>
              <a:ext cx="7391400" cy="3696532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>
              <a:extLst>
                <a:ext uri="{FF2B5EF4-FFF2-40B4-BE49-F238E27FC236}">
                  <a16:creationId xmlns:a16="http://schemas.microsoft.com/office/drawing/2014/main" id="{DB260018-EC50-63F6-D142-3578255C24B2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685800" y="1047750"/>
              <a:ext cx="7162800" cy="3594795"/>
            </a:xfrm>
            <a:prstGeom prst="line">
              <a:avLst/>
            </a:prstGeom>
            <a:ln w="76200">
              <a:solidFill>
                <a:srgbClr val="FF0000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32728672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A4660-6A60-34F8-DB1F-5DE9D064727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New Streaming Media Outlets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A81C8B7-B7AE-94F7-B13F-10A44CF39F9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err="1">
                <a:hlinkClick r:id="rId2"/>
              </a:rPr>
              <a:t>Freemediaheckyeah</a:t>
            </a:r>
            <a:r>
              <a:rPr lang="en-US" dirty="0">
                <a:hlinkClick r:id="rId2"/>
              </a:rPr>
              <a:t> (FMHY)</a:t>
            </a:r>
            <a:endParaRPr lang="en-US" dirty="0"/>
          </a:p>
          <a:p>
            <a:pPr lvl="1"/>
            <a:r>
              <a:rPr lang="en-US" dirty="0" err="1">
                <a:hlinkClick r:id="rId3"/>
              </a:rPr>
              <a:t>HydraHD</a:t>
            </a:r>
            <a:r>
              <a:rPr lang="en-US" dirty="0"/>
              <a:t> </a:t>
            </a:r>
          </a:p>
          <a:p>
            <a:pPr lvl="1"/>
            <a:r>
              <a:rPr lang="en-US" b="1" dirty="0" err="1">
                <a:hlinkClick r:id="rId4"/>
              </a:rPr>
              <a:t>StreamFlix</a:t>
            </a:r>
            <a:endParaRPr lang="en-US" b="1" dirty="0"/>
          </a:p>
          <a:p>
            <a:pPr lvl="1"/>
            <a:r>
              <a:rPr lang="en-US" dirty="0" err="1">
                <a:hlinkClick r:id="rId5"/>
              </a:rPr>
              <a:t>FlixHQ.click</a:t>
            </a:r>
            <a:r>
              <a:rPr lang="en-US" dirty="0">
                <a:hlinkClick r:id="rId5"/>
              </a:rPr>
              <a:t> </a:t>
            </a:r>
            <a:endParaRPr lang="en-US" dirty="0"/>
          </a:p>
          <a:p>
            <a:r>
              <a:rPr lang="en-US" dirty="0"/>
              <a:t>Caveats (Add Browser Extensions)</a:t>
            </a:r>
          </a:p>
          <a:p>
            <a:pPr lvl="1"/>
            <a:r>
              <a:rPr lang="en-US" dirty="0"/>
              <a:t>Use an ad blocker (</a:t>
            </a:r>
            <a:r>
              <a:rPr lang="en-US" b="1" dirty="0" err="1"/>
              <a:t>Ghostery</a:t>
            </a:r>
            <a:r>
              <a:rPr lang="en-US" b="1" dirty="0"/>
              <a:t> – Privacy Ad Blocker)</a:t>
            </a:r>
          </a:p>
          <a:p>
            <a:pPr lvl="1"/>
            <a:r>
              <a:rPr lang="en-US" dirty="0"/>
              <a:t>Use a Pop-up Blocker (</a:t>
            </a:r>
            <a:r>
              <a:rPr lang="en-US" b="1" dirty="0"/>
              <a:t>Popup Blocker (strict))</a:t>
            </a:r>
          </a:p>
          <a:p>
            <a:pPr lvl="1"/>
            <a:r>
              <a:rPr lang="en-US" dirty="0"/>
              <a:t>Use a Privacy Tracker (</a:t>
            </a:r>
            <a:r>
              <a:rPr lang="en-US" b="1" dirty="0"/>
              <a:t>Privacy Badger)</a:t>
            </a:r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b="1" dirty="0"/>
          </a:p>
          <a:p>
            <a:pPr lvl="1"/>
            <a:endParaRPr lang="en-US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869B2A-A026-3D9F-32F2-CBB681FF292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0ADA-339F-4050-A586-27C818A281C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AC1241D-1A0B-AB02-C9CF-B562D617882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41E3B06-A756-69B5-A640-A3CA6DC58B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54269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What is Cloud Computing?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263F76-6875-493B-A73E-80B68646050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2" descr="http://cdn2.i-scmp.com/sites/default/files/styles/980x551/public/images/methode/2015/11/27/34b37284-9405-11e5-a37e-0f782d96bfb2_1280x720.jpg?itok=EEBpmJn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11049" y="1385316"/>
            <a:ext cx="5921902" cy="33295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99649719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Media Devices - OTT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5665ACF-3539-49A0-B7E5-4A4FB4B80AE3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72440" y="1348330"/>
          <a:ext cx="8066923" cy="85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4783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424428">
                  <a:extLst>
                    <a:ext uri="{9D8B030D-6E8A-4147-A177-3AD203B41FA5}">
                      <a16:colId xmlns:a16="http://schemas.microsoft.com/office/drawing/2014/main" val="2953860471"/>
                    </a:ext>
                  </a:extLst>
                </a:gridCol>
                <a:gridCol w="1424428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4244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31224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217632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</a:tblGrid>
              <a:tr h="33856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RUKU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Roku Express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Roku Streaming Stick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Roku Streaming Stick+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Roku Ultra 4K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$149.99 (32”)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$29.99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$49.99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$99.99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05554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10E4421C-600C-41EA-9799-591249AE32EF}"/>
              </a:ext>
            </a:extLst>
          </p:cNvPr>
          <p:cNvGraphicFramePr>
            <a:graphicFrameLocks/>
          </p:cNvGraphicFramePr>
          <p:nvPr/>
        </p:nvGraphicFramePr>
        <p:xfrm>
          <a:off x="440267" y="2266950"/>
          <a:ext cx="6337039" cy="8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84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23347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Apple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Apple TV 4K (32GB)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Apple TV 4K (64GB)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233479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$149.00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$179.00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$199.00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9" name="Content Placeholder 6">
            <a:extLst>
              <a:ext uri="{FF2B5EF4-FFF2-40B4-BE49-F238E27FC236}">
                <a16:creationId xmlns:a16="http://schemas.microsoft.com/office/drawing/2014/main" id="{29B9B03F-AEAE-4D18-80CF-BE1BDD63FB6F}"/>
              </a:ext>
            </a:extLst>
          </p:cNvPr>
          <p:cNvGraphicFramePr>
            <a:graphicFrameLocks/>
          </p:cNvGraphicFramePr>
          <p:nvPr/>
        </p:nvGraphicFramePr>
        <p:xfrm>
          <a:off x="440267" y="3142272"/>
          <a:ext cx="8017933" cy="7772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59933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526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2667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384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188862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Amazon Fire TV Stick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Amazon Fire TV 4k Ultra HD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Amazon Fire TV 4KHD w/Channels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188862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$39.99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$69.99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$79.99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31874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graphicFrame>
        <p:nvGraphicFramePr>
          <p:cNvPr id="10" name="Content Placeholder 6">
            <a:extLst>
              <a:ext uri="{FF2B5EF4-FFF2-40B4-BE49-F238E27FC236}">
                <a16:creationId xmlns:a16="http://schemas.microsoft.com/office/drawing/2014/main" id="{F8B4D26A-240C-430C-85F9-719755690A8B}"/>
              </a:ext>
            </a:extLst>
          </p:cNvPr>
          <p:cNvGraphicFramePr>
            <a:graphicFrameLocks/>
          </p:cNvGraphicFramePr>
          <p:nvPr/>
        </p:nvGraphicFramePr>
        <p:xfrm>
          <a:off x="457200" y="3990023"/>
          <a:ext cx="4607154" cy="804811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47384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72988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233479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Google Chromecast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Google Chromecast Ultra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233479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$35.00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$69.00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286651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4K (HDR)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NO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YES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AF446636-E600-616A-74A9-725F95F0C9C6}"/>
              </a:ext>
            </a:extLst>
          </p:cNvPr>
          <p:cNvSpPr txBox="1"/>
          <p:nvPr/>
        </p:nvSpPr>
        <p:spPr>
          <a:xfrm>
            <a:off x="5791200" y="4292664"/>
            <a:ext cx="230492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600" b="1">
                <a:latin typeface="+mj-lt"/>
                <a:hlinkClick r:id="rId2"/>
              </a:rPr>
              <a:t>Best OTT Devices in 2024</a:t>
            </a:r>
            <a:endParaRPr lang="en-US" sz="1600" b="1"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798933621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"/>
            <a:ext cx="8229600" cy="857250"/>
          </a:xfrm>
        </p:spPr>
        <p:txBody>
          <a:bodyPr>
            <a:normAutofit/>
          </a:bodyPr>
          <a:lstStyle/>
          <a:p>
            <a:r>
              <a:rPr lang="en-US"/>
              <a:t>Cloud Video Media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C4E3C3F-CFE2-47A6-8CD1-B268C1F64273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41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88371" y="1461157"/>
          <a:ext cx="8167257" cy="7975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07473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4260621902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3871341735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296903317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1171874312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1573761814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673653055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90747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Netflix SD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Netflix 4K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Hulu 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Hulu 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No 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Amazon Prime Video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Amazon Prime Video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YouTube</a:t>
                      </a:r>
                    </a:p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Premium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Crackle 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12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Free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8A9336C-5A19-4FB8-92D3-D99A81298FF4}"/>
              </a:ext>
            </a:extLst>
          </p:cNvPr>
          <p:cNvGraphicFramePr>
            <a:graphicFrameLocks/>
          </p:cNvGraphicFramePr>
          <p:nvPr/>
        </p:nvGraphicFramePr>
        <p:xfrm>
          <a:off x="457199" y="2486004"/>
          <a:ext cx="58782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2"/>
                        </a:rPr>
                        <a:t>CBS All-Access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3"/>
                        </a:rPr>
                        <a:t>Tubi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4"/>
                        </a:rPr>
                        <a:t>Britbox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5"/>
                        </a:rPr>
                        <a:t>Acorn TV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Free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51D3E5-2E4C-44E6-A522-1108043A03EE}"/>
              </a:ext>
            </a:extLst>
          </p:cNvPr>
          <p:cNvSpPr txBox="1"/>
          <p:nvPr/>
        </p:nvSpPr>
        <p:spPr>
          <a:xfrm>
            <a:off x="422562" y="1071879"/>
            <a:ext cx="31994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On-Demand Streaming Services</a:t>
            </a:r>
          </a:p>
        </p:txBody>
      </p:sp>
      <p:graphicFrame>
        <p:nvGraphicFramePr>
          <p:cNvPr id="11" name="Content Placeholder 6">
            <a:extLst>
              <a:ext uri="{FF2B5EF4-FFF2-40B4-BE49-F238E27FC236}">
                <a16:creationId xmlns:a16="http://schemas.microsoft.com/office/drawing/2014/main" id="{8C6E36E8-3F72-4786-B7B1-556D40215680}"/>
              </a:ext>
            </a:extLst>
          </p:cNvPr>
          <p:cNvGraphicFramePr>
            <a:graphicFrameLocks/>
          </p:cNvGraphicFramePr>
          <p:nvPr/>
        </p:nvGraphicFramePr>
        <p:xfrm>
          <a:off x="488371" y="3510851"/>
          <a:ext cx="5878285" cy="7416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756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2271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228599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75657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6"/>
                        </a:rPr>
                        <a:t>Shudder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7"/>
                        </a:rPr>
                        <a:t>CuriosityStream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8"/>
                        </a:rPr>
                        <a:t>Facebook Watch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9"/>
                        </a:rPr>
                        <a:t>Mubi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3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</a:t>
                      </a:r>
                      <a:r>
                        <a:rPr lang="en-US" sz="1100" b="1">
                          <a:latin typeface="+mj-lt"/>
                        </a:rPr>
                        <a:t>11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445760653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Cloud Video Media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AAD9FC-49C8-41FD-9DBD-6BCE7F984C3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42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43344" y="1830070"/>
          <a:ext cx="8167255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23695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236957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236957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3469186097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188515671"/>
                    </a:ext>
                  </a:extLst>
                </a:gridCol>
                <a:gridCol w="1114096">
                  <a:extLst>
                    <a:ext uri="{9D8B030D-6E8A-4147-A177-3AD203B41FA5}">
                      <a16:colId xmlns:a16="http://schemas.microsoft.com/office/drawing/2014/main" val="1804949873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err="1">
                          <a:latin typeface="+mj-lt"/>
                        </a:rPr>
                        <a:t>FuboTV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2"/>
                        </a:rPr>
                        <a:t>Hulu </a:t>
                      </a:r>
                      <a:r>
                        <a:rPr lang="en-US" sz="1100" b="1">
                          <a:latin typeface="+mj-lt"/>
                        </a:rPr>
                        <a:t>with Live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YouTube TV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3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3"/>
                        </a:rPr>
                        <a:t> Orange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3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3"/>
                        </a:rPr>
                        <a:t> Blue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Philo 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20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116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58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780286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8A9336C-5A19-4FB8-92D3-D99A81298FF4}"/>
              </a:ext>
            </a:extLst>
          </p:cNvPr>
          <p:cNvGraphicFramePr>
            <a:graphicFrameLocks/>
          </p:cNvGraphicFramePr>
          <p:nvPr/>
        </p:nvGraphicFramePr>
        <p:xfrm>
          <a:off x="457200" y="3298666"/>
          <a:ext cx="8153397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164771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930445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39909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164771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4"/>
                        </a:rPr>
                        <a:t>AT&amp;T TV Now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$50 / $70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Channels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54 / 71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975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51D3E5-2E4C-44E6-A522-1108043A03EE}"/>
              </a:ext>
            </a:extLst>
          </p:cNvPr>
          <p:cNvSpPr txBox="1"/>
          <p:nvPr/>
        </p:nvSpPr>
        <p:spPr>
          <a:xfrm>
            <a:off x="391273" y="1453804"/>
            <a:ext cx="243105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Live TV Stream Services</a:t>
            </a:r>
          </a:p>
        </p:txBody>
      </p:sp>
    </p:spTree>
    <p:extLst>
      <p:ext uri="{BB962C8B-B14F-4D97-AF65-F5344CB8AC3E}">
        <p14:creationId xmlns:p14="http://schemas.microsoft.com/office/powerpoint/2010/main" val="984762404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Cloud Video Media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53715F-8C42-4A5D-993B-ED2620BD1DB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43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43345" y="1830070"/>
          <a:ext cx="8014855" cy="11684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9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3894458447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2693189959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3749719892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593109772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616327807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69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2"/>
                        </a:rPr>
                        <a:t>YouTube TV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3"/>
                        </a:rPr>
                        <a:t>Hulu with Live TV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4"/>
                        </a:rPr>
                        <a:t>Amazon Prime Video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err="1">
                          <a:latin typeface="+mj-lt"/>
                          <a:hlinkClick r:id="rId5"/>
                        </a:rPr>
                        <a:t>FuboTV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6"/>
                        </a:rPr>
                        <a:t>CBS All-Access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Dazen</a:t>
                      </a:r>
                      <a:endParaRPr lang="en-US" sz="120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7"/>
                        </a:rPr>
                        <a:t>ESPN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$14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4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780286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8A9336C-5A19-4FB8-92D3-D99A81298FF4}"/>
              </a:ext>
            </a:extLst>
          </p:cNvPr>
          <p:cNvGraphicFramePr>
            <a:graphicFrameLocks/>
          </p:cNvGraphicFramePr>
          <p:nvPr/>
        </p:nvGraphicFramePr>
        <p:xfrm>
          <a:off x="457201" y="3283062"/>
          <a:ext cx="41148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14399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9906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8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8"/>
                        </a:rPr>
                        <a:t> Orange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8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8"/>
                        </a:rPr>
                        <a:t> Blue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9"/>
                        </a:rPr>
                        <a:t>Apple TV+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Channels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975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51D3E5-2E4C-44E6-A522-1108043A03EE}"/>
              </a:ext>
            </a:extLst>
          </p:cNvPr>
          <p:cNvSpPr txBox="1"/>
          <p:nvPr/>
        </p:nvSpPr>
        <p:spPr>
          <a:xfrm>
            <a:off x="391273" y="1453804"/>
            <a:ext cx="292830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Sports Channel Replacement</a:t>
            </a:r>
          </a:p>
        </p:txBody>
      </p:sp>
    </p:spTree>
    <p:extLst>
      <p:ext uri="{BB962C8B-B14F-4D97-AF65-F5344CB8AC3E}">
        <p14:creationId xmlns:p14="http://schemas.microsoft.com/office/powerpoint/2010/main" val="1695316578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Cloud Video Media Services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31DCA7-B9D2-4D88-A61B-5770A6382D1A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44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443345" y="1830070"/>
          <a:ext cx="8014855" cy="1336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46497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3894458447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2693189959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3749719892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593109772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616327807"/>
                    </a:ext>
                  </a:extLst>
                </a:gridCol>
                <a:gridCol w="1061459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699604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HBO Now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Disney+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>
                          <a:latin typeface="+mj-lt"/>
                        </a:rPr>
                        <a:t>Showtime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>
                          <a:latin typeface="+mj-lt"/>
                        </a:rPr>
                        <a:t>Starz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 err="1">
                          <a:latin typeface="+mj-lt"/>
                          <a:hlinkClick r:id="rId2"/>
                        </a:rPr>
                        <a:t>FuboTV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3"/>
                        </a:rPr>
                        <a:t>CBS All-Access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200" err="1">
                          <a:latin typeface="+mj-lt"/>
                        </a:rPr>
                        <a:t>Dazen</a:t>
                      </a:r>
                      <a:endParaRPr lang="en-US" sz="1200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$11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$9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$55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$14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Channels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Disney/Pixar/</a:t>
                      </a:r>
                      <a:br>
                        <a:rPr lang="en-US" sz="1100" b="1">
                          <a:latin typeface="+mj-lt"/>
                        </a:rPr>
                      </a:br>
                      <a:r>
                        <a:rPr lang="en-US" sz="1100" b="1">
                          <a:latin typeface="+mj-lt"/>
                        </a:rPr>
                        <a:t>Marvel/Star Wars/</a:t>
                      </a:r>
                      <a:r>
                        <a:rPr lang="en-US" sz="1100" b="1" err="1">
                          <a:latin typeface="+mj-lt"/>
                        </a:rPr>
                        <a:t>NatGEO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60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4 Networks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61780286"/>
                  </a:ext>
                </a:extLst>
              </a:tr>
            </a:tbl>
          </a:graphicData>
        </a:graphic>
      </p:graphicFrame>
      <p:graphicFrame>
        <p:nvGraphicFramePr>
          <p:cNvPr id="8" name="Content Placeholder 6">
            <a:extLst>
              <a:ext uri="{FF2B5EF4-FFF2-40B4-BE49-F238E27FC236}">
                <a16:creationId xmlns:a16="http://schemas.microsoft.com/office/drawing/2014/main" id="{28A9336C-5A19-4FB8-92D3-D99A81298FF4}"/>
              </a:ext>
            </a:extLst>
          </p:cNvPr>
          <p:cNvGraphicFramePr>
            <a:graphicFrameLocks/>
          </p:cNvGraphicFramePr>
          <p:nvPr/>
        </p:nvGraphicFramePr>
        <p:xfrm>
          <a:off x="457201" y="3283062"/>
          <a:ext cx="5181600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8046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053153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43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0668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990601">
                  <a:extLst>
                    <a:ext uri="{9D8B030D-6E8A-4147-A177-3AD203B41FA5}">
                      <a16:colId xmlns:a16="http://schemas.microsoft.com/office/drawing/2014/main" val="2440249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4"/>
                        </a:rPr>
                        <a:t>ESPN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5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5"/>
                        </a:rPr>
                        <a:t> Orange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5"/>
                        </a:rPr>
                        <a:t>SlingTV</a:t>
                      </a:r>
                      <a:r>
                        <a:rPr lang="en-US" sz="1100" b="1">
                          <a:latin typeface="+mj-lt"/>
                          <a:hlinkClick r:id="rId5"/>
                        </a:rPr>
                        <a:t> Blue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  <a:hlinkClick r:id="rId6"/>
                        </a:rPr>
                        <a:t>Apple TV+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Price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$25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$40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$6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Channels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32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47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1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79597593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8551D3E5-2E4C-44E6-A522-1108043A03EE}"/>
              </a:ext>
            </a:extLst>
          </p:cNvPr>
          <p:cNvSpPr txBox="1"/>
          <p:nvPr/>
        </p:nvSpPr>
        <p:spPr>
          <a:xfrm>
            <a:off x="391273" y="1453804"/>
            <a:ext cx="337829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>
                <a:latin typeface="+mj-lt"/>
              </a:rPr>
              <a:t>Premium Paid Streaming Services</a:t>
            </a:r>
          </a:p>
        </p:txBody>
      </p:sp>
    </p:spTree>
    <p:extLst>
      <p:ext uri="{BB962C8B-B14F-4D97-AF65-F5344CB8AC3E}">
        <p14:creationId xmlns:p14="http://schemas.microsoft.com/office/powerpoint/2010/main" val="2211167670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FF81-9615-4A04-8B8B-FC96F28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IPTV Players (Windows)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248A-942C-4AC5-BBE6-A049DB23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n-US" b="1">
                <a:hlinkClick r:id="rId2"/>
              </a:rPr>
              <a:t>VLC for Windows</a:t>
            </a:r>
            <a:endParaRPr lang="en-US" b="1"/>
          </a:p>
          <a:p>
            <a:r>
              <a:rPr lang="en-US" b="1" err="1">
                <a:hlinkClick r:id="rId3"/>
              </a:rPr>
              <a:t>MyIPTV</a:t>
            </a:r>
            <a:r>
              <a:rPr lang="en-US" b="1">
                <a:hlinkClick r:id="rId3"/>
              </a:rPr>
              <a:t> Player</a:t>
            </a:r>
            <a:endParaRPr lang="en-US" b="1"/>
          </a:p>
          <a:p>
            <a:r>
              <a:rPr lang="en-US" b="1">
                <a:hlinkClick r:id="rId4"/>
              </a:rPr>
              <a:t>Perfect Player Windows</a:t>
            </a:r>
            <a:endParaRPr lang="en-US" b="1"/>
          </a:p>
          <a:p>
            <a:r>
              <a:rPr lang="en-US" b="1">
                <a:hlinkClick r:id="rId5"/>
              </a:rPr>
              <a:t>IPTV </a:t>
            </a:r>
            <a:r>
              <a:rPr lang="en-US" b="1" err="1">
                <a:hlinkClick r:id="rId5"/>
              </a:rPr>
              <a:t>Smarters</a:t>
            </a:r>
            <a:r>
              <a:rPr lang="en-US" b="1">
                <a:hlinkClick r:id="rId5"/>
              </a:rPr>
              <a:t> for PC</a:t>
            </a:r>
            <a:endParaRPr lang="en-US" b="1"/>
          </a:p>
          <a:p>
            <a:r>
              <a:rPr lang="en-US" b="1">
                <a:hlinkClick r:id="rId6"/>
              </a:rPr>
              <a:t>Kodi</a:t>
            </a:r>
            <a:endParaRPr lang="en-US" b="1"/>
          </a:p>
          <a:p>
            <a:r>
              <a:rPr lang="en-US" b="1" err="1">
                <a:hlinkClick r:id="rId7"/>
              </a:rPr>
              <a:t>OttPlayer</a:t>
            </a:r>
            <a:endParaRPr lang="en-US" b="1"/>
          </a:p>
          <a:p>
            <a:r>
              <a:rPr lang="en-US" b="1">
                <a:hlinkClick r:id="rId8"/>
              </a:rPr>
              <a:t>IP-TV Player</a:t>
            </a:r>
            <a:endParaRPr lang="en-US" b="1"/>
          </a:p>
          <a:p>
            <a:r>
              <a:rPr lang="en-US" b="1">
                <a:hlinkClick r:id="rId9"/>
              </a:rPr>
              <a:t>IPTV</a:t>
            </a:r>
            <a:endParaRPr lang="en-US" b="1"/>
          </a:p>
          <a:p>
            <a:r>
              <a:rPr lang="en-US" b="1" err="1">
                <a:hlinkClick r:id="rId10"/>
              </a:rPr>
              <a:t>ProgDVB</a:t>
            </a:r>
            <a:r>
              <a:rPr lang="en-US" b="1">
                <a:hlinkClick r:id="rId10"/>
              </a:rPr>
              <a:t>/</a:t>
            </a:r>
            <a:r>
              <a:rPr lang="en-US" b="1" err="1">
                <a:hlinkClick r:id="rId10"/>
              </a:rPr>
              <a:t>ProgTV</a:t>
            </a:r>
            <a:endParaRPr lang="en-US" b="1"/>
          </a:p>
          <a:p>
            <a:r>
              <a:rPr lang="en-US" b="1">
                <a:hlinkClick r:id="rId11"/>
              </a:rPr>
              <a:t>Free TV Player</a:t>
            </a:r>
            <a:endParaRPr lang="en-US" b="1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3FEB-4E92-4D62-AB53-6ED69E00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0ADA-339F-4050-A586-27C818A281C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5342-D918-4073-886C-4739970D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7585-2B71-4C06-B0A4-B60A0804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96404970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FF81-9615-4A04-8B8B-FC96F28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IPTV Players (Android)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248A-942C-4AC5-BBE6-A049DB23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b="1">
                <a:hlinkClick r:id="rId2"/>
              </a:rPr>
              <a:t>IPTV </a:t>
            </a:r>
            <a:r>
              <a:rPr lang="en-US" b="1" err="1">
                <a:hlinkClick r:id="rId2"/>
              </a:rPr>
              <a:t>Smarters</a:t>
            </a:r>
            <a:r>
              <a:rPr lang="en-US" b="1">
                <a:hlinkClick r:id="rId2"/>
              </a:rPr>
              <a:t> Pro</a:t>
            </a:r>
            <a:endParaRPr lang="en-US" b="1"/>
          </a:p>
          <a:p>
            <a:r>
              <a:rPr lang="en-US" b="1">
                <a:hlinkClick r:id="rId3"/>
              </a:rPr>
              <a:t>Lazy IPTV</a:t>
            </a:r>
            <a:endParaRPr lang="en-US" b="1"/>
          </a:p>
          <a:p>
            <a:r>
              <a:rPr lang="en-US" b="1" err="1">
                <a:hlinkClick r:id="rId4"/>
              </a:rPr>
              <a:t>TiviMate</a:t>
            </a:r>
            <a:endParaRPr lang="en-US" b="1"/>
          </a:p>
          <a:p>
            <a:r>
              <a:rPr lang="en-US" b="1">
                <a:hlinkClick r:id="rId5"/>
              </a:rPr>
              <a:t>GSE Smart IPTV</a:t>
            </a:r>
            <a:endParaRPr lang="en-US" b="1"/>
          </a:p>
          <a:p>
            <a:r>
              <a:rPr lang="en-US" b="1">
                <a:hlinkClick r:id="rId6"/>
              </a:rPr>
              <a:t>Perfect Player IPTV</a:t>
            </a:r>
            <a:endParaRPr lang="en-US" b="1"/>
          </a:p>
          <a:p>
            <a:r>
              <a:rPr lang="en-US" b="1">
                <a:hlinkClick r:id="rId7"/>
              </a:rPr>
              <a:t>IPTV</a:t>
            </a:r>
            <a:endParaRPr lang="en-US" b="1"/>
          </a:p>
          <a:p>
            <a:r>
              <a:rPr lang="en-US" b="1">
                <a:hlinkClick r:id="rId8"/>
              </a:rPr>
              <a:t>OTT Navigator</a:t>
            </a:r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 b="1"/>
          </a:p>
          <a:p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3FEB-4E92-4D62-AB53-6ED69E00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0ADA-339F-4050-A586-27C818A281C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5342-D918-4073-886C-4739970D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7585-2B71-4C06-B0A4-B60A0804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09901358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82FF81-9615-4A04-8B8B-FC96F28D29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IPTV Players (IOS)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2C6248A-942C-4AC5-BBE6-A049DB23479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70000" lnSpcReduction="20000"/>
          </a:bodyPr>
          <a:lstStyle/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2"/>
              </a:rPr>
              <a:t>IPTV Stream Player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3"/>
              </a:rPr>
              <a:t>COBRA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4"/>
              </a:rPr>
              <a:t>Metropol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5"/>
              </a:rPr>
              <a:t>GSE SMART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6"/>
              </a:rPr>
              <a:t>Flash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7"/>
              </a:rPr>
              <a:t>IP Television – IPTV M3U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hlinkClick r:id="rId8"/>
              </a:rPr>
              <a:t>SteelTv</a:t>
            </a:r>
            <a:r>
              <a:rPr lang="en-US">
                <a:hlinkClick r:id="rId8"/>
              </a:rPr>
              <a:t>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 err="1">
                <a:hlinkClick r:id="rId9"/>
              </a:rPr>
              <a:t>TVCast</a:t>
            </a:r>
            <a:r>
              <a:rPr lang="en-US">
                <a:hlinkClick r:id="rId9"/>
              </a:rPr>
              <a:t> – Watch IPTV everywhere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10"/>
              </a:rPr>
              <a:t>Smash IPTV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11"/>
              </a:rPr>
              <a:t>IPTV SHQIP</a:t>
            </a:r>
            <a:endParaRPr lang="en-US"/>
          </a:p>
          <a:p>
            <a:pPr>
              <a:buFont typeface="Arial" panose="020B0604020202020204" pitchFamily="34" charset="0"/>
              <a:buChar char="•"/>
            </a:pPr>
            <a:r>
              <a:rPr lang="en-US">
                <a:hlinkClick r:id="rId12"/>
              </a:rPr>
              <a:t>UNOIPTV</a:t>
            </a:r>
            <a:endParaRPr lang="en-US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C0E3FEB-4E92-4D62-AB53-6ED69E009CC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570ADA-339F-4050-A586-27C818A281CF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53D5342-D918-4073-886C-4739970D5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0CA7585-2B71-4C06-B0A4-B60A0804DDC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850798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4223"/>
            <a:ext cx="8229600" cy="857250"/>
          </a:xfrm>
        </p:spPr>
        <p:txBody>
          <a:bodyPr/>
          <a:lstStyle/>
          <a:p>
            <a:r>
              <a:rPr lang="en-US"/>
              <a:t>Cloud Media Services - Music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C1C57F-5179-41D0-891A-E0834E62DB06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48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304800" y="1134717"/>
          <a:ext cx="8229600" cy="34950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82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2192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  <a:gridCol w="1028700">
                  <a:extLst>
                    <a:ext uri="{9D8B030D-6E8A-4147-A177-3AD203B41FA5}">
                      <a16:colId xmlns:a16="http://schemas.microsoft.com/office/drawing/2014/main" val="262232560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2"/>
                        </a:rPr>
                        <a:t>Spotify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3"/>
                        </a:rPr>
                        <a:t>Pandora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Napster</a:t>
                      </a:r>
                      <a:r>
                        <a:rPr lang="en-US" sz="1100" b="1" baseline="0">
                          <a:latin typeface="+mj-lt"/>
                        </a:rPr>
                        <a:t> / </a:t>
                      </a:r>
                      <a:r>
                        <a:rPr lang="en-US" sz="1100" b="1">
                          <a:latin typeface="+mj-lt"/>
                          <a:hlinkClick r:id="rId4"/>
                        </a:rPr>
                        <a:t>Rhapsody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5"/>
                        </a:rPr>
                        <a:t>SoundCloud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6"/>
                        </a:rPr>
                        <a:t>Groove Music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7"/>
                        </a:rPr>
                        <a:t>Apple Music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8"/>
                        </a:rPr>
                        <a:t>iTunes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# of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77</a:t>
                      </a:r>
                      <a:r>
                        <a:rPr lang="en-US" sz="1100" b="1" baseline="0">
                          <a:latin typeface="+mj-lt"/>
                        </a:rPr>
                        <a:t>  </a:t>
                      </a: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2.5</a:t>
                      </a:r>
                      <a:r>
                        <a:rPr lang="en-US" sz="1100" b="1" baseline="0">
                          <a:latin typeface="+mj-lt"/>
                        </a:rPr>
                        <a:t> M</a:t>
                      </a: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175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800 M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# of Tracks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30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1.5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32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100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40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37 M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40 M songs, 2.2 M apps, 25 K TV,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65 K Films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Platform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Web, Windows, iOS, Android Palm, </a:t>
                      </a:r>
                      <a:r>
                        <a:rPr lang="en-US" sz="1100" b="1" err="1">
                          <a:latin typeface="+mj-lt"/>
                        </a:rPr>
                        <a:t>Sonos</a:t>
                      </a:r>
                      <a:r>
                        <a:rPr lang="en-US" sz="1100" b="1">
                          <a:latin typeface="+mj-lt"/>
                        </a:rPr>
                        <a:t>, Symbian, </a:t>
                      </a:r>
                      <a:r>
                        <a:rPr lang="en-US" sz="1100" b="1" err="1">
                          <a:latin typeface="+mj-lt"/>
                        </a:rPr>
                        <a:t>Boxee</a:t>
                      </a:r>
                      <a:r>
                        <a:rPr lang="en-US" sz="1100" b="1">
                          <a:latin typeface="+mj-lt"/>
                        </a:rPr>
                        <a:t>, </a:t>
                      </a:r>
                      <a:r>
                        <a:rPr lang="en-US" sz="1100" b="1" err="1">
                          <a:latin typeface="+mj-lt"/>
                        </a:rPr>
                        <a:t>Telia</a:t>
                      </a:r>
                      <a:r>
                        <a:rPr lang="en-US" sz="1100" b="1">
                          <a:latin typeface="+mj-lt"/>
                        </a:rPr>
                        <a:t> Digital-TV, Virgin TiVo, </a:t>
                      </a:r>
                      <a:r>
                        <a:rPr lang="en-US" sz="1100" b="1" err="1">
                          <a:latin typeface="+mj-lt"/>
                        </a:rPr>
                        <a:t>webOS</a:t>
                      </a:r>
                      <a:r>
                        <a:rPr lang="en-US" sz="1100" b="1">
                          <a:latin typeface="+mj-lt"/>
                        </a:rPr>
                        <a:t>, Linux, PlayStation, Blackberry, Chromecast, Amazon Echo</a:t>
                      </a: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>
                          <a:latin typeface="+mj-lt"/>
                        </a:rPr>
                        <a:t> Blackberry 	</a:t>
                      </a: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Web, Windows, iOS, Android</a:t>
                      </a: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Web, Windows, iOS, Android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Web, Windows, iOS, Android,</a:t>
                      </a:r>
                      <a:r>
                        <a:rPr lang="en-US" sz="1100" b="1" baseline="0">
                          <a:latin typeface="+mj-lt"/>
                        </a:rPr>
                        <a:t> Windows Phone</a:t>
                      </a:r>
                      <a:endParaRPr lang="en-US" sz="1100" b="1">
                        <a:latin typeface="+mj-lt"/>
                      </a:endParaRPr>
                    </a:p>
                    <a:p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Xbox 360, Xbox One, </a:t>
                      </a:r>
                      <a:r>
                        <a:rPr kumimoji="0" lang="en-US" sz="1100" b="1" kern="1200" err="1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Sonos</a:t>
                      </a: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100" b="1">
                          <a:latin typeface="+mj-lt"/>
                        </a:rPr>
                        <a:t>Web, iOS, Android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Web, Windows, iOS, Android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90435550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Cloud Media Services - 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BB340C7-9603-42F3-8EFB-C23F51BFB00C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49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304800" y="1504950"/>
          <a:ext cx="8305800" cy="3164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23851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252462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199727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199727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568873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  <a:gridCol w="1661160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Flickr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3"/>
                        </a:rPr>
                        <a:t>500Px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4"/>
                        </a:rPr>
                        <a:t>Photobucket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Canon </a:t>
                      </a:r>
                      <a:r>
                        <a:rPr kumimoji="0" lang="en-US" sz="1100" b="1" kern="1200" err="1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5"/>
                        </a:rPr>
                        <a:t>Irista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 err="1">
                          <a:latin typeface="+mj-lt"/>
                          <a:hlinkClick r:id="rId6"/>
                        </a:rPr>
                        <a:t>SmugMug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$5.99/Month</a:t>
                      </a:r>
                      <a:br>
                        <a:rPr lang="en-US" sz="1100" b="1">
                          <a:latin typeface="+mj-lt"/>
                        </a:rPr>
                      </a:br>
                      <a:r>
                        <a:rPr lang="en-US" sz="1100" b="1">
                          <a:latin typeface="+mj-lt"/>
                        </a:rPr>
                        <a:t>$49.99/</a:t>
                      </a:r>
                      <a:r>
                        <a:rPr lang="en-US" sz="1100" b="1" baseline="0">
                          <a:latin typeface="+mj-lt"/>
                        </a:rPr>
                        <a:t>Year</a:t>
                      </a: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$4.99</a:t>
                      </a:r>
                      <a:r>
                        <a:rPr lang="en-US" sz="1100" b="1" baseline="0">
                          <a:latin typeface="+mj-lt"/>
                        </a:rPr>
                        <a:t> Pro</a:t>
                      </a:r>
                    </a:p>
                    <a:p>
                      <a:r>
                        <a:rPr lang="en-US" sz="1100" b="1" baseline="0">
                          <a:latin typeface="+mj-lt"/>
                        </a:rPr>
                        <a:t>14.99 Pro+</a:t>
                      </a: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$1.49/Mo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$8.99/ 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Basic- 3.99/Mo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Power-5.99/Mo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Portfolio-14.99/Mo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Business- 29.99/Mo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Registered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1TB Free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2,000 Photos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100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 GB – Free</a:t>
                      </a:r>
                    </a:p>
                    <a:p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100 GB – 2.25/Mo</a:t>
                      </a:r>
                    </a:p>
                    <a:p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500 GB – 7.99/Mo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Free –</a:t>
                      </a:r>
                      <a:r>
                        <a:rPr kumimoji="0" lang="en-US" sz="1100" b="1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 Yes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 baseline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Paid - No</a:t>
                      </a: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Free – Yes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Paid - 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15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2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56749295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61B908-0FEF-4A7D-9E6D-EBE9829CFE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Your Internet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4FF8F13-5675-41B1-B3F4-7CCA6F1573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127F67-7D23-4FA3-ABD0-C3327F17BF04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EF998421-13F1-4AF3-8FE4-ACFDF0B552C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71B1D9A-759B-48A6-BDBF-0DB928926F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FBD7318-6A2C-4821-A7F6-9FE7B17D923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2306" y="1553971"/>
            <a:ext cx="3103872" cy="23746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2C05159A-5247-4A36-95EA-B75A9744CD9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5200" y="2571750"/>
            <a:ext cx="2699022" cy="2006965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C159261E-3753-4013-8E0A-696435DA4482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1149" y="528066"/>
            <a:ext cx="2376838" cy="2114550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E9E126E4-0950-40F8-89DA-4362C5B00C89}"/>
              </a:ext>
            </a:extLst>
          </p:cNvPr>
          <p:cNvSpPr txBox="1"/>
          <p:nvPr/>
        </p:nvSpPr>
        <p:spPr>
          <a:xfrm>
            <a:off x="848174" y="3978624"/>
            <a:ext cx="201420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PAN / LAN / CAN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E0D02A0A-BB6C-492A-A42D-886FC684FC9A}"/>
              </a:ext>
            </a:extLst>
          </p:cNvPr>
          <p:cNvSpPr txBox="1"/>
          <p:nvPr/>
        </p:nvSpPr>
        <p:spPr>
          <a:xfrm>
            <a:off x="4072189" y="2055865"/>
            <a:ext cx="140294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CAN / MAN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4A6D11F9-C852-48C1-B756-7905965BAF8A}"/>
              </a:ext>
            </a:extLst>
          </p:cNvPr>
          <p:cNvSpPr txBox="1"/>
          <p:nvPr/>
        </p:nvSpPr>
        <p:spPr>
          <a:xfrm>
            <a:off x="6788853" y="2741310"/>
            <a:ext cx="144148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MAN / WAN</a:t>
            </a:r>
          </a:p>
        </p:txBody>
      </p:sp>
    </p:spTree>
    <p:extLst>
      <p:ext uri="{BB962C8B-B14F-4D97-AF65-F5344CB8AC3E}">
        <p14:creationId xmlns:p14="http://schemas.microsoft.com/office/powerpoint/2010/main" val="122267062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/>
              <a:t>Cloud Media Services - Pictures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24059C-AF75-4DA4-9C0D-8346026E10F2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50</a:t>
            </a:fld>
            <a:endParaRPr lang="en-US"/>
          </a:p>
        </p:txBody>
      </p:sp>
      <p:graphicFrame>
        <p:nvGraphicFramePr>
          <p:cNvPr id="7" name="Content Placeholder 6"/>
          <p:cNvGraphicFramePr>
            <a:graphicFrameLocks/>
          </p:cNvGraphicFramePr>
          <p:nvPr/>
        </p:nvGraphicFramePr>
        <p:xfrm>
          <a:off x="304800" y="1504950"/>
          <a:ext cx="8305800" cy="3119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384300">
                  <a:extLst>
                    <a:ext uri="{9D8B030D-6E8A-4147-A177-3AD203B41FA5}">
                      <a16:colId xmlns:a16="http://schemas.microsoft.com/office/drawing/2014/main" val="3996679841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182126181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4078462227"/>
                    </a:ext>
                  </a:extLst>
                </a:gridCol>
                <a:gridCol w="1589382">
                  <a:extLst>
                    <a:ext uri="{9D8B030D-6E8A-4147-A177-3AD203B41FA5}">
                      <a16:colId xmlns:a16="http://schemas.microsoft.com/office/drawing/2014/main" val="2801095372"/>
                    </a:ext>
                  </a:extLst>
                </a:gridCol>
                <a:gridCol w="1179218">
                  <a:extLst>
                    <a:ext uri="{9D8B030D-6E8A-4147-A177-3AD203B41FA5}">
                      <a16:colId xmlns:a16="http://schemas.microsoft.com/office/drawing/2014/main" val="2624696212"/>
                    </a:ext>
                  </a:extLst>
                </a:gridCol>
                <a:gridCol w="1384300">
                  <a:extLst>
                    <a:ext uri="{9D8B030D-6E8A-4147-A177-3AD203B41FA5}">
                      <a16:colId xmlns:a16="http://schemas.microsoft.com/office/drawing/2014/main" val="3096318512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</a:rPr>
                        <a:t>Service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  <a:hlinkClick r:id="rId2"/>
                        </a:rPr>
                        <a:t>iCloud</a:t>
                      </a:r>
                      <a:endParaRPr kumimoji="0" lang="en-US" sz="1100" b="1" kern="1200">
                        <a:solidFill>
                          <a:schemeClr val="lt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3"/>
                        </a:rPr>
                        <a:t>Google Photos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4"/>
                        </a:rPr>
                        <a:t>Dropbox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100" b="1">
                          <a:latin typeface="+mj-lt"/>
                          <a:hlinkClick r:id="rId5"/>
                        </a:rPr>
                        <a:t>OneDrive</a:t>
                      </a:r>
                      <a:endParaRPr lang="en-US" sz="1100" b="1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kumimoji="0" lang="en-US" sz="1100" b="1" kern="1200">
                          <a:solidFill>
                            <a:schemeClr val="lt1"/>
                          </a:solidFill>
                          <a:latin typeface="+mj-lt"/>
                          <a:ea typeface="+mn-ea"/>
                          <a:cs typeface="+mn-cs"/>
                        </a:rPr>
                        <a:t>ISP</a:t>
                      </a:r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4209516434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Cost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Included in Apple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With Google account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Basic - Free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Plus – 9.99 Month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Pro – 19.99 Month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Free with Outlook of Office 365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198155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Registered Users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955503659"/>
                  </a:ext>
                </a:extLst>
              </a:tr>
              <a:tr h="41148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Storage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 GB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50 GB 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200 GB</a:t>
                      </a:r>
                    </a:p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100" b="1" kern="120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2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15 GB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2 GB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1 TB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1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5 GB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50 GB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1 TB</a:t>
                      </a:r>
                    </a:p>
                    <a:p>
                      <a:r>
                        <a:rPr lang="en-US" sz="1100" b="1">
                          <a:latin typeface="+mj-lt"/>
                        </a:rPr>
                        <a:t>5 TB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31680914"/>
                  </a:ext>
                </a:extLst>
              </a:tr>
              <a:tr h="38100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Ads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71615139"/>
                  </a:ext>
                </a:extLst>
              </a:tr>
              <a:tr h="640080">
                <a:tc>
                  <a:txBody>
                    <a:bodyPr/>
                    <a:lstStyle/>
                    <a:p>
                      <a:r>
                        <a:rPr lang="en-US" sz="1100" b="1">
                          <a:latin typeface="+mj-lt"/>
                        </a:rPr>
                        <a:t>Other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sz="1100" b="1">
                        <a:latin typeface="+mj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kumimoji="0" lang="en-US" sz="1100" b="1" kern="120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96642384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9251333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Exercise 4</a:t>
            </a:r>
          </a:p>
        </p:txBody>
      </p:sp>
      <p:sp>
        <p:nvSpPr>
          <p:cNvPr id="2" name="Content Placeholder 1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List the Cloud Media Services You Have Access to.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/>
              <a:t>List the Cloud Media Services You Use.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850392" lvl="1" indent="-457200">
              <a:buFont typeface="+mj-lt"/>
              <a:buAutoNum type="arabicPeriod"/>
            </a:pPr>
            <a:r>
              <a:rPr lang="en-US"/>
              <a:t>_____________</a:t>
            </a:r>
          </a:p>
          <a:p>
            <a:pPr marL="0" indent="0">
              <a:buNone/>
            </a:pP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B5765FA-8F42-48BD-B018-1AAA5939F336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4536778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Cloud Mapping Services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r>
              <a:rPr lang="en-US">
                <a:hlinkClick r:id="rId2"/>
              </a:rPr>
              <a:t>Google Maps</a:t>
            </a:r>
            <a:endParaRPr lang="en-US"/>
          </a:p>
          <a:p>
            <a:r>
              <a:rPr lang="en-US">
                <a:hlinkClick r:id="rId3"/>
              </a:rPr>
              <a:t>Bing Maps</a:t>
            </a:r>
            <a:endParaRPr lang="en-US"/>
          </a:p>
          <a:p>
            <a:r>
              <a:rPr lang="en-US">
                <a:hlinkClick r:id="rId4"/>
              </a:rPr>
              <a:t>Yahoo Maps</a:t>
            </a:r>
            <a:r>
              <a:rPr lang="en-US"/>
              <a:t> (Verizon)</a:t>
            </a:r>
          </a:p>
          <a:p>
            <a:r>
              <a:rPr lang="en-US">
                <a:hlinkClick r:id="rId5"/>
              </a:rPr>
              <a:t>MapQuest</a:t>
            </a:r>
            <a:endParaRPr lang="en-US"/>
          </a:p>
          <a:p>
            <a:r>
              <a:rPr lang="en-US" err="1">
                <a:hlinkClick r:id="rId6"/>
              </a:rPr>
              <a:t>OpenStreetMap</a:t>
            </a:r>
            <a:endParaRPr lang="en-US"/>
          </a:p>
          <a:p>
            <a:r>
              <a:rPr lang="en-US">
                <a:hlinkClick r:id="rId7"/>
              </a:rPr>
              <a:t>Rand McNally Maps</a:t>
            </a:r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  <a:p>
            <a:endParaRPr lang="en-US"/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>
                <a:hlinkClick r:id="rId8" tooltip="HERE (app)"/>
              </a:rPr>
              <a:t>HERE</a:t>
            </a:r>
            <a:endParaRPr lang="en-US"/>
          </a:p>
          <a:p>
            <a:r>
              <a:rPr lang="en-US">
                <a:hlinkClick r:id="rId9" tooltip="TomTom"/>
              </a:rPr>
              <a:t>TomTom Navigator</a:t>
            </a:r>
            <a:endParaRPr lang="en-US"/>
          </a:p>
          <a:p>
            <a:r>
              <a:rPr lang="en-US">
                <a:hlinkClick r:id="rId9" tooltip="TomTom"/>
              </a:rPr>
              <a:t>TomTom Mobile</a:t>
            </a:r>
            <a:endParaRPr lang="en-US"/>
          </a:p>
          <a:p>
            <a:r>
              <a:rPr lang="en-US">
                <a:hlinkClick r:id="rId10"/>
              </a:rPr>
              <a:t>Waze</a:t>
            </a:r>
            <a:endParaRPr lang="en-US"/>
          </a:p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0396AD-B023-4C73-8A5C-7CBE407A02E4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834820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4400" dirty="0"/>
              <a:t>Exercise 5 – Cloud Services</a:t>
            </a:r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Why do you like the Cloud Services you use?</a:t>
            </a:r>
            <a:br>
              <a:rPr lang="en-US"/>
            </a:br>
            <a:endParaRPr lang="en-US"/>
          </a:p>
          <a:p>
            <a:r>
              <a:rPr lang="en-US"/>
              <a:t>What Cloud Services would you like to use more?</a:t>
            </a:r>
          </a:p>
          <a:p>
            <a:endParaRPr lang="en-US"/>
          </a:p>
          <a:p>
            <a:r>
              <a:rPr lang="en-US"/>
              <a:t>What are you next steps to use more Cloud Services?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BF2644-536F-4199-BBE4-6DA41C7509AF}" type="datetime1">
              <a:rPr lang="en-US" smtClean="0"/>
              <a:t>9/11/2025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 Carl M. Burnett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2224188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D3852E42-D81B-4DD5-8895-511AC9E0624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D70A4F2-99AB-4F43-8DE1-D39CFB959313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FCD6AF27-3280-49BA-8FB5-7E7BA5A7D5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Carl M. Burnett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5CCA8E8F-6ED8-48A7-AAD9-BD095518272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54</a:t>
            </a:fld>
            <a:endParaRPr lang="en-US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C5C2E83-3762-4F69-9822-ED515A389594}"/>
              </a:ext>
            </a:extLst>
          </p:cNvPr>
          <p:cNvSpPr txBox="1"/>
          <p:nvPr/>
        </p:nvSpPr>
        <p:spPr>
          <a:xfrm>
            <a:off x="2550036" y="863590"/>
            <a:ext cx="4043929" cy="34163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Questions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and</a:t>
            </a:r>
          </a:p>
          <a:p>
            <a:pPr algn="ctr"/>
            <a:r>
              <a:rPr lang="en-US" sz="7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Answers</a:t>
            </a:r>
          </a:p>
        </p:txBody>
      </p:sp>
    </p:spTree>
    <p:extLst>
      <p:ext uri="{BB962C8B-B14F-4D97-AF65-F5344CB8AC3E}">
        <p14:creationId xmlns:p14="http://schemas.microsoft.com/office/powerpoint/2010/main" val="167218387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3E42A5C7-00FE-5639-EC72-3B1BF4861BA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E6879D2D-BDC3-2B68-F851-D3D6824EDC4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Review</a:t>
            </a:r>
            <a:endParaRPr dirty="0"/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B0CB86CF-E4D3-8772-BB73-A43E0D9C9066}"/>
              </a:ext>
            </a:extLst>
          </p:cNvPr>
          <p:cNvSpPr>
            <a:spLocks noGrp="1" noChangeArrowheads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en-US" sz="1800" dirty="0"/>
              <a:t>What is Cloud Computing?</a:t>
            </a:r>
          </a:p>
          <a:p>
            <a:r>
              <a:rPr lang="en-US" sz="1800" dirty="0"/>
              <a:t>Different CC Service Models</a:t>
            </a:r>
          </a:p>
          <a:p>
            <a:r>
              <a:rPr lang="en-US" sz="1800" dirty="0"/>
              <a:t>Why are Consumers Moving to the Cloud?</a:t>
            </a:r>
          </a:p>
          <a:p>
            <a:r>
              <a:rPr lang="en-US" sz="1800" dirty="0"/>
              <a:t>What are the Consumer-Based SaaS?</a:t>
            </a:r>
          </a:p>
          <a:p>
            <a:r>
              <a:rPr lang="en-US" sz="1800" dirty="0"/>
              <a:t>Cloud Financial Services</a:t>
            </a:r>
          </a:p>
          <a:p>
            <a:r>
              <a:rPr lang="en-US" sz="1800" dirty="0"/>
              <a:t>Cloud Productivity Applications</a:t>
            </a:r>
          </a:p>
          <a:p>
            <a:r>
              <a:rPr lang="en-US" sz="1800" dirty="0"/>
              <a:t>Cloud Social Media Services</a:t>
            </a:r>
          </a:p>
          <a:p>
            <a:r>
              <a:rPr lang="en-US" sz="1800" dirty="0"/>
              <a:t>Cloud Streaming Media Services</a:t>
            </a:r>
          </a:p>
          <a:p>
            <a:r>
              <a:rPr lang="en-US" sz="1800" dirty="0"/>
              <a:t>Cloud Mapping Services</a:t>
            </a:r>
          </a:p>
          <a:p>
            <a:endParaRPr lang="en-US" sz="1800" dirty="0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1892A3F7-3F6D-9848-18DC-3E36BE0433B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0B72C8-562E-4352-9493-EFEF82A9A8CB}" type="datetime1">
              <a:rPr lang="en-US" smtClean="0"/>
              <a:t>9/11/2025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A1D6759F-B1B2-999B-4D19-F19482DB5A6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2020-2024 Carl M. Burnett</a:t>
            </a:r>
            <a:endParaRPr lang="en-US" dirty="0"/>
          </a:p>
        </p:txBody>
      </p:sp>
      <p:sp>
        <p:nvSpPr>
          <p:cNvPr id="5124" name="Slide Number Placeholder 5">
            <a:extLst>
              <a:ext uri="{FF2B5EF4-FFF2-40B4-BE49-F238E27FC236}">
                <a16:creationId xmlns:a16="http://schemas.microsoft.com/office/drawing/2014/main" id="{213B44A8-4EB4-4358-ADD0-9AF6374220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55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57119101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/>
              <a:t>Review</a:t>
            </a:r>
            <a:endParaRPr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451609"/>
            <a:ext cx="8229600" cy="3315653"/>
          </a:xfrm>
        </p:spPr>
        <p:txBody>
          <a:bodyPr>
            <a:noAutofit/>
          </a:bodyPr>
          <a:lstStyle/>
          <a:p>
            <a:r>
              <a:rPr lang="en-US" sz="1800" dirty="0"/>
              <a:t>Defined Cloud Computing</a:t>
            </a:r>
          </a:p>
          <a:p>
            <a:r>
              <a:rPr lang="en-US" sz="1800" dirty="0"/>
              <a:t>Identified Cloud Computing Service Models</a:t>
            </a:r>
          </a:p>
          <a:p>
            <a:r>
              <a:rPr lang="en-US" sz="1800" dirty="0"/>
              <a:t>Identified why Consumers are Moving to the Cloud</a:t>
            </a:r>
          </a:p>
          <a:p>
            <a:r>
              <a:rPr lang="en-US" sz="1800" dirty="0"/>
              <a:t>Identified Consumer-Based SaaS</a:t>
            </a:r>
          </a:p>
          <a:p>
            <a:r>
              <a:rPr lang="en-US" sz="1800" dirty="0"/>
              <a:t>Identified what is Cloud Storage</a:t>
            </a:r>
          </a:p>
          <a:p>
            <a:r>
              <a:rPr lang="en-US" sz="1800" dirty="0"/>
              <a:t>Identified what is Cloud Financial Services</a:t>
            </a:r>
          </a:p>
          <a:p>
            <a:r>
              <a:rPr lang="en-US" sz="1800" dirty="0"/>
              <a:t>Identified what are Cloud Office Applications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6DE6CB3-6679-4FB5-83AE-3FFA273E8419}" type="datetime1">
              <a:rPr lang="en-US" smtClean="0"/>
              <a:t>9/11/2025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lang="en-US"/>
              <a:t>Copyright © 2020-2024 Carl M. Burnett</a:t>
            </a:r>
            <a:endParaRPr lang="en-US" dirty="0"/>
          </a:p>
        </p:txBody>
      </p:sp>
      <p:sp>
        <p:nvSpPr>
          <p:cNvPr id="5124" name="Slide Number Placeholder 5"/>
          <p:cNvSpPr>
            <a:spLocks noGrp="1"/>
          </p:cNvSpPr>
          <p:nvPr>
            <p:ph type="sldNum" sz="quarter" idx="12"/>
          </p:nvPr>
        </p:nvSpPr>
        <p:spPr bwMode="auto"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endParaRPr lang="en-US" dirty="0"/>
          </a:p>
          <a:p>
            <a:fld id="{0CC56BB0-C7B8-4708-8B8B-B98E7780FB7B}" type="slidenum">
              <a:rPr lang="en-US" smtClean="0"/>
              <a:pPr/>
              <a:t>56</a:t>
            </a:fld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661411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19100" y="528066"/>
            <a:ext cx="8305800" cy="857250"/>
          </a:xfrm>
        </p:spPr>
        <p:txBody>
          <a:bodyPr/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The World Wide Web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FF3E29-5A6E-4123-A148-72346AE759AE}" type="datetime1">
              <a:rPr lang="en-US" smtClean="0"/>
              <a:t>9/11/2025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6</a:t>
            </a:fld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200" y="1707582"/>
            <a:ext cx="3054185" cy="249033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1603" y="1565859"/>
            <a:ext cx="777291" cy="77729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50285" y="1615848"/>
            <a:ext cx="718120" cy="71812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94709" y="2411705"/>
            <a:ext cx="777291" cy="7772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6940" y="2480249"/>
            <a:ext cx="1161929" cy="7772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34200" y="1589197"/>
            <a:ext cx="1371600" cy="264654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32725" y="3440345"/>
            <a:ext cx="635680" cy="63568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6820" y="3348922"/>
            <a:ext cx="718187" cy="813492"/>
          </a:xfrm>
          <a:prstGeom prst="rect">
            <a:avLst/>
          </a:prstGeom>
        </p:spPr>
      </p:pic>
      <p:pic>
        <p:nvPicPr>
          <p:cNvPr id="1026" name="Picture 2" descr="Image result for brave logo">
            <a:extLst>
              <a:ext uri="{FF2B5EF4-FFF2-40B4-BE49-F238E27FC236}">
                <a16:creationId xmlns:a16="http://schemas.microsoft.com/office/drawing/2014/main" id="{4BDBD5CF-CC16-4D8B-B8BC-7801730AB7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2617" y="1474551"/>
            <a:ext cx="1107714" cy="11077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&quot;Not Allowed&quot; Symbol 15">
            <a:extLst>
              <a:ext uri="{FF2B5EF4-FFF2-40B4-BE49-F238E27FC236}">
                <a16:creationId xmlns:a16="http://schemas.microsoft.com/office/drawing/2014/main" id="{DEA0A77A-7A91-47E5-9D58-542069D3FDB5}"/>
              </a:ext>
            </a:extLst>
          </p:cNvPr>
          <p:cNvSpPr/>
          <p:nvPr/>
        </p:nvSpPr>
        <p:spPr>
          <a:xfrm>
            <a:off x="3785853" y="2444048"/>
            <a:ext cx="820120" cy="813492"/>
          </a:xfrm>
          <a:prstGeom prst="noSmoking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n>
                <a:solidFill>
                  <a:srgbClr val="FF0000"/>
                </a:solidFill>
              </a:ln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037830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>
            <a:extLst>
              <a:ext uri="{FF2B5EF4-FFF2-40B4-BE49-F238E27FC236}">
                <a16:creationId xmlns:a16="http://schemas.microsoft.com/office/drawing/2014/main" id="{1896D66B-26B5-4A2D-8491-A83D0321E80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7200" y="343740"/>
            <a:ext cx="8305800" cy="519684"/>
          </a:xfrm>
        </p:spPr>
        <p:txBody>
          <a:bodyPr>
            <a:normAutofit fontScale="90000"/>
          </a:bodyPr>
          <a:lstStyle/>
          <a:p>
            <a:pPr algn="ctr"/>
            <a:r>
              <a:rPr lang="en-US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Cloud Computing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9A14A86-90DD-47FD-9480-670FD0CC653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D9658D-EAFF-48E7-9FDD-209CA8A54F72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691A427F-CA96-4422-B9CD-2E801372DB4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C3901CB-EEF4-45BD-B9F4-6C9D958EE8A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 descr="A screenshot of a cell phone&#10;&#10;Description automatically generated">
            <a:extLst>
              <a:ext uri="{FF2B5EF4-FFF2-40B4-BE49-F238E27FC236}">
                <a16:creationId xmlns:a16="http://schemas.microsoft.com/office/drawing/2014/main" id="{F356D1A5-39E2-432A-8740-DE47055A422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1313"/>
          <a:stretch/>
        </p:blipFill>
        <p:spPr>
          <a:xfrm>
            <a:off x="2019300" y="665799"/>
            <a:ext cx="5105400" cy="41014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842359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Cloud Computing Benefits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r>
              <a:rPr lang="en-US" dirty="0"/>
              <a:t>Agility </a:t>
            </a:r>
          </a:p>
          <a:p>
            <a:r>
              <a:rPr lang="en-US" dirty="0"/>
              <a:t>Cost reductions </a:t>
            </a:r>
          </a:p>
          <a:p>
            <a:r>
              <a:rPr lang="en-US" dirty="0"/>
              <a:t>Device and Location Independence</a:t>
            </a:r>
          </a:p>
          <a:p>
            <a:r>
              <a:rPr lang="en-US" dirty="0"/>
              <a:t>Maintenance </a:t>
            </a:r>
          </a:p>
          <a:p>
            <a:r>
              <a:rPr lang="en-US" dirty="0"/>
              <a:t>Multitenancy 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/>
              <a:t>Performance </a:t>
            </a:r>
          </a:p>
          <a:p>
            <a:r>
              <a:rPr lang="en-US" dirty="0"/>
              <a:t>Productivity </a:t>
            </a:r>
          </a:p>
          <a:p>
            <a:r>
              <a:rPr lang="en-US" dirty="0"/>
              <a:t>Reliability</a:t>
            </a:r>
          </a:p>
          <a:p>
            <a:r>
              <a:rPr lang="en-US" dirty="0"/>
              <a:t>Scalability and Elasticity </a:t>
            </a:r>
          </a:p>
          <a:p>
            <a:r>
              <a:rPr lang="en-US" dirty="0"/>
              <a:t>Security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41EDF8-585B-41B1-9386-6E3B53517482}" type="datetime1">
              <a:rPr lang="en-US" smtClean="0"/>
              <a:t>9/11/2025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55978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  <p:bldP spid="7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/>
              <a:t>Cloud Computing Issues</a:t>
            </a:r>
          </a:p>
        </p:txBody>
      </p:sp>
      <p:sp>
        <p:nvSpPr>
          <p:cNvPr id="7" name="Content Placeholder 6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/>
              <a:t>Availability of services</a:t>
            </a:r>
          </a:p>
          <a:p>
            <a:r>
              <a:rPr lang="en-US" dirty="0"/>
              <a:t>Limited Customization</a:t>
            </a:r>
          </a:p>
          <a:p>
            <a:r>
              <a:rPr lang="en-US" dirty="0"/>
              <a:t>Data access</a:t>
            </a:r>
          </a:p>
          <a:p>
            <a:r>
              <a:rPr lang="en-US" dirty="0"/>
              <a:t>Security</a:t>
            </a:r>
          </a:p>
          <a:p>
            <a:r>
              <a:rPr lang="en-US" dirty="0"/>
              <a:t>Costs</a:t>
            </a:r>
          </a:p>
          <a:p>
            <a:r>
              <a:rPr lang="en-US" dirty="0"/>
              <a:t>Regulations and Legal Issues</a:t>
            </a:r>
          </a:p>
          <a:p>
            <a:r>
              <a:rPr lang="en-US" dirty="0"/>
              <a:t>Privacy Issues</a:t>
            </a:r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3EBFAE2-FF7F-4042-9FC6-11D29A56ABF8}" type="datetime1">
              <a:rPr lang="en-US" smtClean="0"/>
              <a:t>9/11/2025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Copyright © 2020-2024 Carl M. Burnett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46CBA2-ECE5-4BE9-B546-6761E0E6708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838720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build="p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rofBurnett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alpha val="48000"/>
                <a:satMod val="105000"/>
              </a:scheme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ProfBurnett</Template>
  <TotalTime>1842</TotalTime>
  <Words>2742</Words>
  <Application>Microsoft Office PowerPoint</Application>
  <PresentationFormat>On-screen Show (16:9)</PresentationFormat>
  <Paragraphs>904</Paragraphs>
  <Slides>56</Slides>
  <Notes>0</Notes>
  <HiddenSlides>5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56</vt:i4>
      </vt:variant>
    </vt:vector>
  </HeadingPairs>
  <TitlesOfParts>
    <vt:vector size="63" baseType="lpstr">
      <vt:lpstr>ＭＳ Ｐゴシック</vt:lpstr>
      <vt:lpstr>Arial</vt:lpstr>
      <vt:lpstr>Arial Black</vt:lpstr>
      <vt:lpstr>Calibri</vt:lpstr>
      <vt:lpstr>Constantia</vt:lpstr>
      <vt:lpstr>Wingdings 2</vt:lpstr>
      <vt:lpstr>ProfBurnett</vt:lpstr>
      <vt:lpstr>Knowing Technology V  Cloud Services</vt:lpstr>
      <vt:lpstr>PowerPoint Presentation</vt:lpstr>
      <vt:lpstr>Outline</vt:lpstr>
      <vt:lpstr>What is Cloud Computing?</vt:lpstr>
      <vt:lpstr>Your Internet</vt:lpstr>
      <vt:lpstr>The World Wide Web</vt:lpstr>
      <vt:lpstr>Cloud Computing</vt:lpstr>
      <vt:lpstr>Cloud Computing Benefits</vt:lpstr>
      <vt:lpstr>Cloud Computing Issues</vt:lpstr>
      <vt:lpstr>Why are Consumers Moving to the Cloud?</vt:lpstr>
      <vt:lpstr>Technology Developments</vt:lpstr>
      <vt:lpstr>What are the Consumer-Based SaaS?</vt:lpstr>
      <vt:lpstr>Key Cloud Security Terms</vt:lpstr>
      <vt:lpstr>Why Do Cloud Storage?</vt:lpstr>
      <vt:lpstr>How Does Cloud Storage Work?</vt:lpstr>
      <vt:lpstr>Cloud Storage</vt:lpstr>
      <vt:lpstr>Cloud Storage</vt:lpstr>
      <vt:lpstr>Exercise 1 - Cloud Storage</vt:lpstr>
      <vt:lpstr>Cloud (Online) Financial Services</vt:lpstr>
      <vt:lpstr>Advantages of Cloud Banking</vt:lpstr>
      <vt:lpstr>Disadvantages of Cloud Banking</vt:lpstr>
      <vt:lpstr>Traditional Banks (Cloud-Based)</vt:lpstr>
      <vt:lpstr>Credit Unions (Cloud Based) </vt:lpstr>
      <vt:lpstr>Exclusive Cloud Banks</vt:lpstr>
      <vt:lpstr>Top Regional Banks (Cloud based) </vt:lpstr>
      <vt:lpstr>Cloud Brokerage Accounts</vt:lpstr>
      <vt:lpstr>Cloud Office Applications</vt:lpstr>
      <vt:lpstr>Cloud Office Applications</vt:lpstr>
      <vt:lpstr>Google Products </vt:lpstr>
      <vt:lpstr>Exercise 2 - Cloud Banking &amp; Office Apps</vt:lpstr>
      <vt:lpstr>Cloud Social Media</vt:lpstr>
      <vt:lpstr>Cloud Social Media</vt:lpstr>
      <vt:lpstr>What are the Categories of Cloud Social Media?</vt:lpstr>
      <vt:lpstr>Exercise 3 </vt:lpstr>
      <vt:lpstr>What are Cloud Streaming Media Services?</vt:lpstr>
      <vt:lpstr>Cloud TV – Cut the Cord</vt:lpstr>
      <vt:lpstr>How to Access  Alternate Television Stations </vt:lpstr>
      <vt:lpstr>The Best Online Video Site</vt:lpstr>
      <vt:lpstr>New Streaming Media Outlets</vt:lpstr>
      <vt:lpstr>Cloud Media Devices - OTT</vt:lpstr>
      <vt:lpstr>Cloud Video Media Services</vt:lpstr>
      <vt:lpstr>Cloud Video Media Services</vt:lpstr>
      <vt:lpstr>Cloud Video Media Services</vt:lpstr>
      <vt:lpstr>Cloud Video Media Services</vt:lpstr>
      <vt:lpstr>Cloud IPTV Players (Windows)</vt:lpstr>
      <vt:lpstr>Cloud IPTV Players (Android)</vt:lpstr>
      <vt:lpstr>Cloud IPTV Players (IOS)</vt:lpstr>
      <vt:lpstr>Cloud Media Services - Music</vt:lpstr>
      <vt:lpstr>Cloud Media Services - Pictures</vt:lpstr>
      <vt:lpstr>Cloud Media Services - Pictures</vt:lpstr>
      <vt:lpstr>Exercise 4</vt:lpstr>
      <vt:lpstr>Cloud Mapping Services</vt:lpstr>
      <vt:lpstr>Exercise 5 – Cloud Services</vt:lpstr>
      <vt:lpstr>PowerPoint Presentation</vt:lpstr>
      <vt:lpstr>Review</vt:lpstr>
      <vt:lpstr>Review</vt:lpstr>
    </vt:vector>
  </TitlesOfParts>
  <Company>BWGM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ITI 133 HTML5  Desktop and  Mobile  Level I</dc:title>
  <dc:creator>Professor Burnett</dc:creator>
  <cp:lastModifiedBy>Prof Burnett</cp:lastModifiedBy>
  <cp:revision>154</cp:revision>
  <dcterms:created xsi:type="dcterms:W3CDTF">2015-01-17T12:40:41Z</dcterms:created>
  <dcterms:modified xsi:type="dcterms:W3CDTF">2025-09-11T14:53:01Z</dcterms:modified>
</cp:coreProperties>
</file>