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321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9" r:id="rId12"/>
    <p:sldId id="271" r:id="rId13"/>
  </p:sldIdLst>
  <p:sldSz cx="9144000" cy="5143500" type="screen16x9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howGuides="1">
      <p:cViewPr varScale="1">
        <p:scale>
          <a:sx n="103" d="100"/>
          <a:sy n="103" d="100"/>
        </p:scale>
        <p:origin x="99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fld id="{B9B22155-F6E3-406E-B04F-D5269B29CDF0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C9977555-22F0-4940-AEB2-481FD6E5A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5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4C614E1-43C6-4BA8-B1D3-DCC7DF35E70A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786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AE04C6B-A70F-49CA-B511-7DFDEA8CD114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8433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03B8E8A-A83A-4A86-90EC-B30F3F966DC0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6056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1AAA9FA-B277-4188-9645-DB017F9989C6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028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553DA4-8E42-4430-9B75-C0CB2FF86DC0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42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FA67-A094-4013-805C-802DE721D074}" type="datetime1">
              <a:rPr lang="en-US" smtClean="0"/>
              <a:t>5/20/2025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2007 - 2025 Carl M. Burnett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F211-596B-40CC-BC7F-648941C588E0}" type="datetime1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2007 - 2025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373D-43CF-4D08-9012-95C40C5EA7B0}" type="datetime1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2007 - 2025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9D9A-3A1C-4BE5-9740-2F4580D4D2D1}" type="datetime1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2007 - 2025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DB03-BF49-4C6F-B22A-566A88A7533E}" type="datetime1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2007 - 2025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FCB2-278E-4493-AB2D-248AC3EBF28A}" type="datetime1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2007 - 2025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B394-BFEC-4567-80EC-1C15CCE60345}" type="datetime1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2007 - 2025 Carl M. Burnett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C468-0157-4844-A1F8-7B12834AD220}" type="datetime1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2007 - 2025 Carl M. Burnett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7BAA4-0074-4A9C-887B-FC668F2AAC33}" type="datetime1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2007 - 2025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0D5D-8268-4853-96CA-63A7E372002B}" type="datetime1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2007 - 2025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8DEE-2A48-4FED-B088-C02B2F161734}" type="datetime1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2007 - 2025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4C4862-F50E-452F-9B88-F8B4AEC96326}" type="datetime1">
              <a:rPr lang="en-US" smtClean="0"/>
              <a:t>5/20/2025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Copyright © 2007 - 2025 Carl M. Burnett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fburnett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Cx5ATVJlCE69OKjRXKDd2ajBZeuNGUpCr1Y3iAmNkm5UNlBQQlVaWEtJUkY0MUFTV0UwU1ZaUzk3QS4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arl.burnett@montgomerycollege.edu" TargetMode="External"/><Relationship Id="rId2" Type="http://schemas.openxmlformats.org/officeDocument/2006/relationships/hyperlink" Target="mailto:profburnett@live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ITI 594 Introduction to</a:t>
            </a:r>
            <a:br>
              <a:rPr lang="en-US" dirty="0"/>
            </a:br>
            <a:r>
              <a:rPr lang="en-US" dirty="0"/>
              <a:t>Generative AI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Session I - Introduction</a:t>
            </a:r>
            <a:endParaRPr lang="en-US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B22DFB9-3A14-E6F9-4F94-54EF64EF4E26}"/>
              </a:ext>
            </a:extLst>
          </p:cNvPr>
          <p:cNvSpPr txBox="1">
            <a:spLocks/>
          </p:cNvSpPr>
          <p:nvPr/>
        </p:nvSpPr>
        <p:spPr>
          <a:xfrm>
            <a:off x="533400" y="3735852"/>
            <a:ext cx="7854696" cy="630000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>
                <a:hlinkClick r:id="rId2"/>
              </a:rPr>
              <a:t>http://www.profburnett.com</a:t>
            </a:r>
            <a:endParaRPr lang="en-US" sz="1800"/>
          </a:p>
          <a:p>
            <a:r>
              <a:rPr lang="en-US" sz="1600" i="1">
                <a:solidFill>
                  <a:srgbClr val="FFD700"/>
                </a:solidFill>
                <a:effectLst/>
              </a:rPr>
              <a:t>Master a Skill</a:t>
            </a:r>
            <a:r>
              <a:rPr lang="en-US" sz="1600" i="1"/>
              <a:t> / </a:t>
            </a:r>
            <a:r>
              <a:rPr lang="en-US" sz="1600" i="1">
                <a:solidFill>
                  <a:srgbClr val="00FFFF"/>
                </a:solidFill>
                <a:effectLst/>
              </a:rPr>
              <a:t>Learn for Life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173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Class Schedule</a:t>
            </a:r>
            <a:br>
              <a:rPr lang="en-US" sz="2400" dirty="0"/>
            </a:br>
            <a:r>
              <a:rPr lang="en-US" sz="2400" dirty="0"/>
              <a:t>ITI 594 Introduction to Generative AI – CRN 42220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783155"/>
              </p:ext>
            </p:extLst>
          </p:nvPr>
        </p:nvGraphicFramePr>
        <p:xfrm>
          <a:off x="457200" y="2289810"/>
          <a:ext cx="8229600" cy="563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Date</a:t>
                      </a: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Day</a:t>
                      </a: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Hours</a:t>
                      </a:r>
                    </a:p>
                  </a:txBody>
                  <a:tcPr marL="85999" marR="85999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+mj-lt"/>
                        </a:rPr>
                        <a:t>Jun 10 , 12, 2025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Tuesday - Thursday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j-lt"/>
                        </a:rPr>
                        <a:t>6:30 pm - 9:30 pm</a:t>
                      </a:r>
                    </a:p>
                  </a:txBody>
                  <a:tcPr marL="85999" marR="8599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24D4-0067-4FB0-84FD-78E6D6878269}" type="datetime1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317747" y="3454836"/>
            <a:ext cx="2508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j-lt"/>
              </a:rPr>
              <a:t>All Classes meet in GBTC</a:t>
            </a:r>
          </a:p>
        </p:txBody>
      </p:sp>
    </p:spTree>
    <p:extLst>
      <p:ext uri="{BB962C8B-B14F-4D97-AF65-F5344CB8AC3E}">
        <p14:creationId xmlns:p14="http://schemas.microsoft.com/office/powerpoint/2010/main" val="47729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655"/>
            <a:ext cx="8229600" cy="857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Class Schedule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6854979-D706-A892-35B4-B5A825D9C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10905"/>
            <a:ext cx="4038600" cy="3755289"/>
          </a:xfrm>
        </p:spPr>
        <p:txBody>
          <a:bodyPr>
            <a:normAutofit fontScale="92500" lnSpcReduction="10000"/>
          </a:bodyPr>
          <a:lstStyle/>
          <a:p>
            <a:pPr marL="182880" indent="0">
              <a:buNone/>
            </a:pPr>
            <a:r>
              <a:rPr lang="en-US" dirty="0">
                <a:ea typeface="Aptos" panose="020B0004020202020204" pitchFamily="34" charset="0"/>
                <a:cs typeface="Aptos" panose="020B0004020202020204" pitchFamily="34" charset="0"/>
              </a:rPr>
              <a:t>Session 1</a:t>
            </a:r>
          </a:p>
          <a:p>
            <a:pPr marL="468630" indent="-285750"/>
            <a:r>
              <a:rPr lang="en-US" sz="1900" dirty="0">
                <a:ea typeface="Aptos" panose="020B0004020202020204" pitchFamily="34" charset="0"/>
                <a:cs typeface="Aptos" panose="020B0004020202020204" pitchFamily="34" charset="0"/>
              </a:rPr>
              <a:t>Define Artificial Intelligence (AI) and Generative </a:t>
            </a:r>
            <a:r>
              <a:rPr lang="en-US" sz="19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AI (GenAI).</a:t>
            </a:r>
          </a:p>
          <a:p>
            <a:pPr marL="468630" indent="-285750"/>
            <a:r>
              <a:rPr lang="en-US" sz="19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Explain the latest trends in GenAI/AI. </a:t>
            </a:r>
          </a:p>
          <a:p>
            <a:pPr marL="468630" indent="-285750"/>
            <a:r>
              <a:rPr lang="en-US" sz="19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Identify and describe key concepts in GenAI/AI. </a:t>
            </a:r>
          </a:p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2ADE674-1B20-B6F9-EDAB-0255BE14F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010905"/>
            <a:ext cx="4038600" cy="3755289"/>
          </a:xfrm>
        </p:spPr>
        <p:txBody>
          <a:bodyPr>
            <a:normAutofit fontScale="92500" lnSpcReduction="10000"/>
          </a:bodyPr>
          <a:lstStyle/>
          <a:p>
            <a:pPr marL="182880" indent="0">
              <a:buNone/>
            </a:pPr>
            <a:r>
              <a:rPr lang="en-US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Session 2</a:t>
            </a:r>
          </a:p>
          <a:p>
            <a:pPr marL="468630" indent="-285750"/>
            <a:r>
              <a:rPr lang="en-US" sz="18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Understand the different technologies used in GenAI/AI. </a:t>
            </a:r>
          </a:p>
          <a:p>
            <a:pPr marL="468630" indent="-285750"/>
            <a:r>
              <a:rPr lang="en-US" sz="18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Apply GenAI/AI to solve real-world problems. </a:t>
            </a:r>
          </a:p>
          <a:p>
            <a:pPr marL="468630" indent="-285750"/>
            <a:r>
              <a:rPr lang="en-US" sz="18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Understand the potential technical pitfalls of GenAI: </a:t>
            </a:r>
          </a:p>
          <a:p>
            <a:pPr marL="834390" lvl="1" indent="-285750"/>
            <a:r>
              <a:rPr lang="en-US" sz="1800" dirty="0">
                <a:ea typeface="Aptos" panose="020B0004020202020204" pitchFamily="34" charset="0"/>
                <a:cs typeface="Aptos" panose="020B0004020202020204" pitchFamily="34" charset="0"/>
              </a:rPr>
              <a:t>H</a:t>
            </a:r>
            <a:r>
              <a:rPr lang="en-US" sz="18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allucination</a:t>
            </a:r>
          </a:p>
          <a:p>
            <a:pPr marL="834390" lvl="1" indent="-285750"/>
            <a:r>
              <a:rPr lang="en-US" sz="18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Temperature</a:t>
            </a:r>
          </a:p>
          <a:p>
            <a:pPr marL="834390" lvl="1" indent="-285750"/>
            <a:r>
              <a:rPr lang="en-US" sz="18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Bias.</a:t>
            </a:r>
          </a:p>
          <a:p>
            <a:pPr marL="468630" indent="-285750"/>
            <a:r>
              <a:rPr lang="en-US" sz="1800" dirty="0">
                <a:ea typeface="Aptos" panose="020B0004020202020204" pitchFamily="34" charset="0"/>
                <a:cs typeface="Aptos" panose="020B0004020202020204" pitchFamily="34" charset="0"/>
              </a:rPr>
              <a:t>Industry Risks and Concerns</a:t>
            </a:r>
            <a:endParaRPr lang="en-US" sz="18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68630" indent="-285750"/>
            <a:r>
              <a:rPr lang="en-US" sz="1800" dirty="0">
                <a:ea typeface="Aptos" panose="020B0004020202020204" pitchFamily="34" charset="0"/>
                <a:cs typeface="Aptos" panose="020B0004020202020204" pitchFamily="34" charset="0"/>
              </a:rPr>
              <a:t>Job Market</a:t>
            </a:r>
          </a:p>
          <a:p>
            <a:pPr marL="468630" indent="-285750"/>
            <a:r>
              <a:rPr lang="en-US" sz="18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AI Future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C9B3-8C68-41C1-BE45-1B3157751F46}" type="datetime1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13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WD&amp;CE Course Evaluation Form</a:t>
            </a:r>
          </a:p>
          <a:p>
            <a:r>
              <a:rPr lang="en-US" sz="1800" dirty="0">
                <a:hlinkClick r:id="rId3"/>
              </a:rPr>
              <a:t>https://forms.office.com/pages/responsepage.aspx?id=Cx5ATVJlCE69OKjRXKDd2ajBZeuNGUpCr1Y3iAmNkm5UNlBQQlVaWEtJUkY0MUFTV0UwU1ZaUzk3QS4u</a:t>
            </a:r>
            <a:r>
              <a:rPr lang="en-US" sz="1800" dirty="0"/>
              <a:t> </a:t>
            </a:r>
          </a:p>
          <a:p>
            <a:r>
              <a:rPr lang="en-US" dirty="0"/>
              <a:t>Course Registration Number (CRN #):   42220</a:t>
            </a:r>
          </a:p>
          <a:p>
            <a:r>
              <a:rPr lang="en-US" dirty="0"/>
              <a:t>Course Name:   Intro to GenAI</a:t>
            </a:r>
          </a:p>
          <a:p>
            <a:r>
              <a:rPr lang="en-US" dirty="0"/>
              <a:t>Start Date:   6/20/2025</a:t>
            </a:r>
          </a:p>
          <a:p>
            <a:r>
              <a:rPr lang="en-US" dirty="0"/>
              <a:t>Instructor's Name:   Carl M. Burnett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AA79-4465-402D-A4EA-C248FE6A5C6D}" type="datetime1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96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Introductions</a:t>
            </a:r>
          </a:p>
          <a:p>
            <a:pPr eaLnBrk="1" hangingPunct="1"/>
            <a:r>
              <a:rPr lang="en-US" dirty="0"/>
              <a:t>Class Outline</a:t>
            </a:r>
          </a:p>
          <a:p>
            <a:pPr eaLnBrk="1" hangingPunct="1"/>
            <a:r>
              <a:rPr lang="en-US" dirty="0"/>
              <a:t>Review Class Website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4B26-E748-4C6B-9D31-9DBBFD1CD2C5}" type="datetime1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Carl M. Burnett</a:t>
            </a: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/>
          </a:p>
          <a:p>
            <a:fld id="{0CC56BB0-C7B8-4708-8B8B-B98E7780FB7B}" type="slidenum">
              <a:rPr lang="en-US" smtClean="0"/>
              <a:pPr/>
              <a:t>2</a:t>
            </a:fld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94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Instructor Info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Carl Burnett</a:t>
            </a:r>
          </a:p>
          <a:p>
            <a:r>
              <a:rPr lang="en-US" sz="2400" dirty="0"/>
              <a:t>Instructor with MCC since 2007</a:t>
            </a:r>
          </a:p>
          <a:p>
            <a:r>
              <a:rPr lang="en-US" sz="2400" dirty="0"/>
              <a:t>Military 22 Years – Corps of Engineers</a:t>
            </a:r>
          </a:p>
          <a:p>
            <a:r>
              <a:rPr lang="en-US" sz="2400" dirty="0"/>
              <a:t>IT Contractor 20 Years (BAH, GDIT, Independent)</a:t>
            </a:r>
          </a:p>
          <a:p>
            <a:r>
              <a:rPr lang="en-US" sz="2400" dirty="0">
                <a:hlinkClick r:id="rId2"/>
              </a:rPr>
              <a:t>profburnett@live.com</a:t>
            </a:r>
            <a:endParaRPr lang="en-US" sz="2400" dirty="0"/>
          </a:p>
          <a:p>
            <a:r>
              <a:rPr lang="en-US" sz="2400" dirty="0">
                <a:hlinkClick r:id="rId3"/>
              </a:rPr>
              <a:t>carl.burnett@montgomerycollege.edu</a:t>
            </a:r>
            <a:endParaRPr lang="en-US" sz="2400" dirty="0"/>
          </a:p>
          <a:p>
            <a:r>
              <a:rPr lang="en-US" sz="2400" dirty="0"/>
              <a:t>240.603.3194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8F92-DF8E-4902-ACB8-AFF00C617CF6}" type="datetime1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Carl M. Burnett</a:t>
            </a:r>
            <a:endParaRPr lang="en-US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/>
          </a:p>
          <a:p>
            <a:fld id="{429C81B3-CAE1-4191-B45D-B78E7F2838A6}" type="slidenum">
              <a:rPr lang="en-US" smtClean="0"/>
              <a:pPr/>
              <a:t>3</a:t>
            </a:fld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88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Introduce Yourselves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Name</a:t>
            </a:r>
            <a:br>
              <a:rPr lang="en-US" sz="2400" dirty="0"/>
            </a:br>
            <a:r>
              <a:rPr lang="en-US" sz="2400" dirty="0"/>
              <a:t>  </a:t>
            </a:r>
          </a:p>
          <a:p>
            <a:r>
              <a:rPr lang="en-US" sz="2400" dirty="0"/>
              <a:t>Job</a:t>
            </a:r>
            <a:br>
              <a:rPr lang="en-US" sz="2400" dirty="0"/>
            </a:br>
            <a:r>
              <a:rPr lang="en-US" sz="2400" dirty="0"/>
              <a:t>  </a:t>
            </a:r>
          </a:p>
          <a:p>
            <a:r>
              <a:rPr lang="en-US" sz="2400" dirty="0"/>
              <a:t>What do you to expect from course?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8FE8-CAF4-4048-86A6-CBA142201DE1}" type="datetime1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5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4400" dirty="0"/>
              <a:t>Administrative </a:t>
            </a:r>
            <a:br>
              <a:rPr lang="en-US" sz="4400" dirty="0"/>
            </a:br>
            <a:r>
              <a:rPr lang="en-US" sz="4400" dirty="0"/>
              <a:t>Announcements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45DAC-026F-4204-81A1-91C80F582BCC}" type="datetime1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8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Attendance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n"/>
              <a:defRPr/>
            </a:pPr>
            <a:r>
              <a:rPr lang="en-US" dirty="0"/>
              <a:t>Please fill out the Name Verification Sheet.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 dirty="0"/>
              <a:t>Attendance will be called at the start of each class.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 dirty="0"/>
              <a:t>If you come in late, please see me during the break to make sure you are accounted for.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CD9-A4CC-4770-A9FE-D87A3984CA5B}" type="datetime1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40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Course Completion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buFont typeface="Wingdings" charset="2"/>
              <a:buChar char="n"/>
              <a:defRPr/>
            </a:pPr>
            <a:r>
              <a:rPr lang="en-US" dirty="0"/>
              <a:t>You are required to attend 80% of the classes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4464-8A5B-4592-B129-13E0A5F5DFD7}" type="datetime1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19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Campus Logistics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Restrooms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Vending Machines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Bookstore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C059-ECED-4888-9AC0-129DEC43E388}" type="datetime1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37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>
                <a:ea typeface="ＭＳ Ｐゴシック" charset="0"/>
                <a:cs typeface="ＭＳ Ｐゴシック" charset="0"/>
              </a:rPr>
              <a:t>Opening delays or cancellations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50182"/>
            <a:ext cx="9144000" cy="3144441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  <a:defRPr/>
            </a:pPr>
            <a:r>
              <a:rPr lang="en-US" dirty="0"/>
              <a:t>	In case of inclement weather or other catastrophes, please check the Montgomery College Web Site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www.montgomerycollege.edu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or call 240-567-5000 for class </a:t>
            </a:r>
            <a:br>
              <a:rPr lang="en-US" dirty="0"/>
            </a:br>
            <a:r>
              <a:rPr lang="en-US" dirty="0"/>
              <a:t>delays or cancellations.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71FE-8FCD-4E6B-8F9E-A2E0D3683212}" type="datetime1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02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77EA0BF-AC08-42BC-BAA8-A54217F46A5E}" vid="{3EF36CA4-3D59-41B5-869A-1000B72EC5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4121</TotalTime>
  <Words>443</Words>
  <Application>Microsoft Office PowerPoint</Application>
  <PresentationFormat>On-screen Show (16:9)</PresentationFormat>
  <Paragraphs>104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ＭＳ Ｐゴシック</vt:lpstr>
      <vt:lpstr>Aptos</vt:lpstr>
      <vt:lpstr>Arial</vt:lpstr>
      <vt:lpstr>Calibri</vt:lpstr>
      <vt:lpstr>Constantia</vt:lpstr>
      <vt:lpstr>Wingdings</vt:lpstr>
      <vt:lpstr>Wingdings 2</vt:lpstr>
      <vt:lpstr>ProfBurnett</vt:lpstr>
      <vt:lpstr>ITI 594 Introduction to Generative AI </vt:lpstr>
      <vt:lpstr>Outline</vt:lpstr>
      <vt:lpstr>Instructor Info</vt:lpstr>
      <vt:lpstr> Introduce Yourselves</vt:lpstr>
      <vt:lpstr>Administrative  Announcements</vt:lpstr>
      <vt:lpstr>Attendance</vt:lpstr>
      <vt:lpstr>Course Completion</vt:lpstr>
      <vt:lpstr>Campus Logistics</vt:lpstr>
      <vt:lpstr>Opening delays or cancellations</vt:lpstr>
      <vt:lpstr>Class Schedule ITI 594 Introduction to Generative AI – CRN 42220</vt:lpstr>
      <vt:lpstr>Class Schedule</vt:lpstr>
      <vt:lpstr>Class Evaluation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Burnett, Carl M</dc:creator>
  <cp:lastModifiedBy>Burnett, Carl M</cp:lastModifiedBy>
  <cp:revision>6</cp:revision>
  <cp:lastPrinted>2019-10-24T10:45:22Z</cp:lastPrinted>
  <dcterms:created xsi:type="dcterms:W3CDTF">2025-05-05T10:22:55Z</dcterms:created>
  <dcterms:modified xsi:type="dcterms:W3CDTF">2025-05-20T15:05:49Z</dcterms:modified>
</cp:coreProperties>
</file>