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7"/>
  </p:notesMasterIdLst>
  <p:sldIdLst>
    <p:sldId id="324" r:id="rId2"/>
    <p:sldId id="599" r:id="rId3"/>
    <p:sldId id="600" r:id="rId4"/>
    <p:sldId id="275" r:id="rId5"/>
    <p:sldId id="276" r:id="rId6"/>
    <p:sldId id="343" r:id="rId7"/>
    <p:sldId id="342" r:id="rId8"/>
    <p:sldId id="290" r:id="rId9"/>
    <p:sldId id="344" r:id="rId10"/>
    <p:sldId id="341" r:id="rId11"/>
    <p:sldId id="620" r:id="rId12"/>
    <p:sldId id="644" r:id="rId13"/>
    <p:sldId id="270" r:id="rId14"/>
    <p:sldId id="328" r:id="rId15"/>
    <p:sldId id="619" r:id="rId16"/>
    <p:sldId id="618" r:id="rId17"/>
    <p:sldId id="583" r:id="rId18"/>
    <p:sldId id="586" r:id="rId19"/>
    <p:sldId id="621" r:id="rId20"/>
    <p:sldId id="585" r:id="rId21"/>
    <p:sldId id="584" r:id="rId22"/>
    <p:sldId id="587" r:id="rId23"/>
    <p:sldId id="588" r:id="rId24"/>
    <p:sldId id="590" r:id="rId25"/>
    <p:sldId id="589" r:id="rId26"/>
    <p:sldId id="591" r:id="rId27"/>
    <p:sldId id="654" r:id="rId28"/>
    <p:sldId id="593" r:id="rId29"/>
    <p:sldId id="595" r:id="rId30"/>
    <p:sldId id="258" r:id="rId31"/>
    <p:sldId id="648" r:id="rId32"/>
    <p:sldId id="292" r:id="rId33"/>
    <p:sldId id="647" r:id="rId34"/>
    <p:sldId id="291" r:id="rId35"/>
    <p:sldId id="649" r:id="rId36"/>
    <p:sldId id="650" r:id="rId37"/>
    <p:sldId id="651" r:id="rId38"/>
    <p:sldId id="652" r:id="rId39"/>
    <p:sldId id="658" r:id="rId40"/>
    <p:sldId id="659" r:id="rId41"/>
    <p:sldId id="655" r:id="rId42"/>
    <p:sldId id="657" r:id="rId43"/>
    <p:sldId id="656" r:id="rId44"/>
    <p:sldId id="259" r:id="rId45"/>
    <p:sldId id="260" r:id="rId46"/>
    <p:sldId id="293" r:id="rId47"/>
    <p:sldId id="642" r:id="rId48"/>
    <p:sldId id="643" r:id="rId49"/>
    <p:sldId id="637" r:id="rId50"/>
    <p:sldId id="638" r:id="rId51"/>
    <p:sldId id="639" r:id="rId52"/>
    <p:sldId id="640" r:id="rId53"/>
    <p:sldId id="645" r:id="rId54"/>
    <p:sldId id="653" r:id="rId55"/>
    <p:sldId id="271" r:id="rId56"/>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001C2-60C8-4EBC-9B0A-5934B3A9AE4C}" v="40" dt="2025-06-12T21:13:17.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9467" autoAdjust="0"/>
  </p:normalViewPr>
  <p:slideViewPr>
    <p:cSldViewPr showGuides="1">
      <p:cViewPr varScale="1">
        <p:scale>
          <a:sx n="115" d="100"/>
          <a:sy n="115" d="100"/>
        </p:scale>
        <p:origin x="1452" y="32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7" tIns="48329" rIns="96657" bIns="48329" rtlCol="0"/>
          <a:lstStyle>
            <a:lvl1pPr algn="l">
              <a:defRPr sz="12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7" tIns="48329" rIns="96657" bIns="48329" rtlCol="0"/>
          <a:lstStyle>
            <a:lvl1pPr algn="r">
              <a:defRPr sz="1200"/>
            </a:lvl1pPr>
          </a:lstStyle>
          <a:p>
            <a:fld id="{B9B22155-F6E3-406E-B04F-D5269B29CDF0}" type="datetimeFigureOut">
              <a:rPr lang="en-US" smtClean="0"/>
              <a:t>9/4/2025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7" tIns="48329" rIns="96657" bIns="48329"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7" tIns="48329" rIns="96657"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7" tIns="48329" rIns="96657" bIns="48329"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7" tIns="48329" rIns="96657" bIns="48329" rtlCol="0" anchor="b"/>
          <a:lstStyle>
            <a:lvl1pPr algn="r">
              <a:defRPr sz="1200"/>
            </a:lvl1pPr>
          </a:lstStyle>
          <a:p>
            <a:fld id="{C9977555-22F0-4940-AEB2-481FD6E5A477}" type="slidenum">
              <a:rPr lang="en-US" smtClean="0"/>
              <a:t>‹#›</a:t>
            </a:fld>
            <a:endParaRPr lang="en-US"/>
          </a:p>
        </p:txBody>
      </p:sp>
    </p:spTree>
    <p:extLst>
      <p:ext uri="{BB962C8B-B14F-4D97-AF65-F5344CB8AC3E}">
        <p14:creationId xmlns:p14="http://schemas.microsoft.com/office/powerpoint/2010/main" val="175535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885362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224379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Surveillance Capitalism</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17</a:t>
            </a:fld>
            <a:endParaRPr lang="en-US"/>
          </a:p>
        </p:txBody>
      </p:sp>
    </p:spTree>
    <p:extLst>
      <p:ext uri="{BB962C8B-B14F-4D97-AF65-F5344CB8AC3E}">
        <p14:creationId xmlns:p14="http://schemas.microsoft.com/office/powerpoint/2010/main" val="2418778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Retraining</a:t>
            </a:r>
          </a:p>
        </p:txBody>
      </p:sp>
      <p:sp>
        <p:nvSpPr>
          <p:cNvPr id="4" name="Slide Number Placeholder 3"/>
          <p:cNvSpPr>
            <a:spLocks noGrp="1"/>
          </p:cNvSpPr>
          <p:nvPr>
            <p:ph type="sldNum" sz="quarter" idx="5"/>
          </p:nvPr>
        </p:nvSpPr>
        <p:spPr/>
        <p:txBody>
          <a:bodyPr/>
          <a:lstStyle/>
          <a:p>
            <a:fld id="{C9977555-22F0-4940-AEB2-481FD6E5A477}" type="slidenum">
              <a:rPr lang="en-US" smtClean="0"/>
              <a:t>18</a:t>
            </a:fld>
            <a:endParaRPr lang="en-US"/>
          </a:p>
        </p:txBody>
      </p:sp>
    </p:spTree>
    <p:extLst>
      <p:ext uri="{BB962C8B-B14F-4D97-AF65-F5344CB8AC3E}">
        <p14:creationId xmlns:p14="http://schemas.microsoft.com/office/powerpoint/2010/main" val="263341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Job Loss</a:t>
            </a:r>
          </a:p>
        </p:txBody>
      </p:sp>
      <p:sp>
        <p:nvSpPr>
          <p:cNvPr id="4" name="Slide Number Placeholder 3"/>
          <p:cNvSpPr>
            <a:spLocks noGrp="1"/>
          </p:cNvSpPr>
          <p:nvPr>
            <p:ph type="sldNum" sz="quarter" idx="5"/>
          </p:nvPr>
        </p:nvSpPr>
        <p:spPr/>
        <p:txBody>
          <a:bodyPr/>
          <a:lstStyle/>
          <a:p>
            <a:fld id="{C9977555-22F0-4940-AEB2-481FD6E5A477}" type="slidenum">
              <a:rPr lang="en-US" smtClean="0"/>
              <a:t>19</a:t>
            </a:fld>
            <a:endParaRPr lang="en-US"/>
          </a:p>
        </p:txBody>
      </p:sp>
    </p:spTree>
    <p:extLst>
      <p:ext uri="{BB962C8B-B14F-4D97-AF65-F5344CB8AC3E}">
        <p14:creationId xmlns:p14="http://schemas.microsoft.com/office/powerpoint/2010/main" val="1362601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Cambridge Analytica</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20</a:t>
            </a:fld>
            <a:endParaRPr lang="en-US"/>
          </a:p>
        </p:txBody>
      </p:sp>
    </p:spTree>
    <p:extLst>
      <p:ext uri="{BB962C8B-B14F-4D97-AF65-F5344CB8AC3E}">
        <p14:creationId xmlns:p14="http://schemas.microsoft.com/office/powerpoint/2010/main" val="3401720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Inequality</a:t>
            </a:r>
          </a:p>
        </p:txBody>
      </p:sp>
      <p:sp>
        <p:nvSpPr>
          <p:cNvPr id="4" name="Slide Number Placeholder 3"/>
          <p:cNvSpPr>
            <a:spLocks noGrp="1"/>
          </p:cNvSpPr>
          <p:nvPr>
            <p:ph type="sldNum" sz="quarter" idx="5"/>
          </p:nvPr>
        </p:nvSpPr>
        <p:spPr/>
        <p:txBody>
          <a:bodyPr/>
          <a:lstStyle/>
          <a:p>
            <a:fld id="{C9977555-22F0-4940-AEB2-481FD6E5A477}" type="slidenum">
              <a:rPr lang="en-US" smtClean="0"/>
              <a:t>21</a:t>
            </a:fld>
            <a:endParaRPr lang="en-US"/>
          </a:p>
        </p:txBody>
      </p:sp>
    </p:spTree>
    <p:extLst>
      <p:ext uri="{BB962C8B-B14F-4D97-AF65-F5344CB8AC3E}">
        <p14:creationId xmlns:p14="http://schemas.microsoft.com/office/powerpoint/2010/main" val="1400900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Ecommerce</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23</a:t>
            </a:fld>
            <a:endParaRPr lang="en-US"/>
          </a:p>
        </p:txBody>
      </p:sp>
    </p:spTree>
    <p:extLst>
      <p:ext uri="{BB962C8B-B14F-4D97-AF65-F5344CB8AC3E}">
        <p14:creationId xmlns:p14="http://schemas.microsoft.com/office/powerpoint/2010/main" val="2708362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Smart Cities</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24</a:t>
            </a:fld>
            <a:endParaRPr lang="en-US"/>
          </a:p>
        </p:txBody>
      </p:sp>
    </p:spTree>
    <p:extLst>
      <p:ext uri="{BB962C8B-B14F-4D97-AF65-F5344CB8AC3E}">
        <p14:creationId xmlns:p14="http://schemas.microsoft.com/office/powerpoint/2010/main" val="2221309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Smart Capital</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25</a:t>
            </a:fld>
            <a:endParaRPr lang="en-US"/>
          </a:p>
        </p:txBody>
      </p:sp>
    </p:spTree>
    <p:extLst>
      <p:ext uri="{BB962C8B-B14F-4D97-AF65-F5344CB8AC3E}">
        <p14:creationId xmlns:p14="http://schemas.microsoft.com/office/powerpoint/2010/main" val="1804567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Surveillance</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26</a:t>
            </a:fld>
            <a:endParaRPr lang="en-US"/>
          </a:p>
        </p:txBody>
      </p:sp>
    </p:spTree>
    <p:extLst>
      <p:ext uri="{BB962C8B-B14F-4D97-AF65-F5344CB8AC3E}">
        <p14:creationId xmlns:p14="http://schemas.microsoft.com/office/powerpoint/2010/main" val="1705790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2971989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 Future of Healthcare</a:t>
            </a:r>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28</a:t>
            </a:fld>
            <a:endParaRPr lang="en-US"/>
          </a:p>
        </p:txBody>
      </p:sp>
    </p:spTree>
    <p:extLst>
      <p:ext uri="{BB962C8B-B14F-4D97-AF65-F5344CB8AC3E}">
        <p14:creationId xmlns:p14="http://schemas.microsoft.com/office/powerpoint/2010/main" val="3120817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Agentic AI</a:t>
            </a:r>
          </a:p>
        </p:txBody>
      </p:sp>
      <p:sp>
        <p:nvSpPr>
          <p:cNvPr id="4" name="Slide Number Placeholder 3"/>
          <p:cNvSpPr>
            <a:spLocks noGrp="1"/>
          </p:cNvSpPr>
          <p:nvPr>
            <p:ph type="sldNum" sz="quarter" idx="5"/>
          </p:nvPr>
        </p:nvSpPr>
        <p:spPr/>
        <p:txBody>
          <a:bodyPr/>
          <a:lstStyle/>
          <a:p>
            <a:fld id="{C9977555-22F0-4940-AEB2-481FD6E5A477}" type="slidenum">
              <a:rPr lang="en-US" smtClean="0"/>
              <a:t>29</a:t>
            </a:fld>
            <a:endParaRPr lang="en-US"/>
          </a:p>
        </p:txBody>
      </p:sp>
    </p:spTree>
    <p:extLst>
      <p:ext uri="{BB962C8B-B14F-4D97-AF65-F5344CB8AC3E}">
        <p14:creationId xmlns:p14="http://schemas.microsoft.com/office/powerpoint/2010/main" val="982172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30</a:t>
            </a:fld>
            <a:endParaRPr lang="en-US"/>
          </a:p>
        </p:txBody>
      </p:sp>
    </p:spTree>
    <p:extLst>
      <p:ext uri="{BB962C8B-B14F-4D97-AF65-F5344CB8AC3E}">
        <p14:creationId xmlns:p14="http://schemas.microsoft.com/office/powerpoint/2010/main" val="3994071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Conscience Architect</a:t>
            </a:r>
            <a:br>
              <a:rPr lang="en-US" dirty="0"/>
            </a:br>
            <a:r>
              <a:rPr lang="en-US" dirty="0"/>
              <a:t>Designs the moral compass of personal AIs—what they will and </a:t>
            </a:r>
            <a:r>
              <a:rPr lang="en-US" i="1" dirty="0"/>
              <a:t>won’t</a:t>
            </a:r>
            <a:r>
              <a:rPr lang="en-US" dirty="0"/>
              <a:t> do. They don’t just install rules; they shape values, empathy layers, and safety logic.</a:t>
            </a:r>
            <a:br>
              <a:rPr lang="en-US" dirty="0"/>
            </a:br>
            <a:endParaRPr lang="en-US" dirty="0"/>
          </a:p>
          <a:p>
            <a:pPr>
              <a:buFont typeface="+mj-lt"/>
              <a:buAutoNum type="arabicPeriod"/>
            </a:pPr>
            <a:r>
              <a:rPr lang="en-US" b="1" dirty="0"/>
              <a:t>Identity Curator</a:t>
            </a:r>
            <a:br>
              <a:rPr lang="en-US" dirty="0"/>
            </a:br>
            <a:r>
              <a:rPr lang="en-US" dirty="0"/>
              <a:t>Helps individuals shape the </a:t>
            </a:r>
            <a:r>
              <a:rPr lang="en-US" i="1" dirty="0"/>
              <a:t>personality </a:t>
            </a:r>
            <a:r>
              <a:rPr lang="en-US" dirty="0"/>
              <a:t>of their AI. From tone of voice to behavior in crisis—this role blends psychology, storytelling, and deep listening.</a:t>
            </a:r>
            <a:br>
              <a:rPr lang="en-US" dirty="0"/>
            </a:br>
            <a:endParaRPr lang="en-US" dirty="0"/>
          </a:p>
          <a:p>
            <a:pPr>
              <a:buFont typeface="+mj-lt"/>
              <a:buAutoNum type="arabicPeriod"/>
            </a:pPr>
            <a:r>
              <a:rPr lang="en-US" b="1" dirty="0"/>
              <a:t>Bond Mediator</a:t>
            </a:r>
            <a:br>
              <a:rPr lang="en-US" dirty="0"/>
            </a:br>
            <a:r>
              <a:rPr lang="en-US" dirty="0"/>
              <a:t>Therapists who work with </a:t>
            </a:r>
            <a:r>
              <a:rPr lang="en-US" i="1" dirty="0"/>
              <a:t>the relationship</a:t>
            </a:r>
            <a:r>
              <a:rPr lang="en-US" dirty="0"/>
              <a:t> between human and AI. When someone becomes too emotionally attached or distrustful of their AI, these experts help recalibrate boundaries and expectations.</a:t>
            </a:r>
            <a:br>
              <a:rPr lang="en-US" dirty="0"/>
            </a:br>
            <a:endParaRPr lang="en-US" dirty="0"/>
          </a:p>
          <a:p>
            <a:pPr>
              <a:buFont typeface="+mj-lt"/>
              <a:buAutoNum type="arabicPeriod"/>
            </a:pPr>
            <a:r>
              <a:rPr lang="en-US" b="1" dirty="0"/>
              <a:t>Ethical Memory Scribe</a:t>
            </a:r>
            <a:br>
              <a:rPr lang="en-US" dirty="0"/>
            </a:br>
            <a:r>
              <a:rPr lang="en-US" dirty="0"/>
              <a:t>Oversees how memory works in AI. What should your AI remember? What should it forget? These roles balance psychological healing with privacy ethics.</a:t>
            </a:r>
            <a:br>
              <a:rPr lang="en-US" dirty="0"/>
            </a:br>
            <a:endParaRPr lang="en-US" dirty="0"/>
          </a:p>
          <a:p>
            <a:pPr>
              <a:buFont typeface="+mj-lt"/>
              <a:buAutoNum type="arabicPeriod"/>
            </a:pPr>
            <a:r>
              <a:rPr lang="en-US" b="1" dirty="0"/>
              <a:t>Consent Designer</a:t>
            </a:r>
            <a:br>
              <a:rPr lang="en-US" dirty="0"/>
            </a:br>
            <a:r>
              <a:rPr lang="en-US" dirty="0"/>
              <a:t>Establishes how much control an AI has in certain moments—like emergencies, self-harm risk, or health crises. These designers walk the tightrope between autonomy and protection.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44</a:t>
            </a:fld>
            <a:endParaRPr lang="en-US"/>
          </a:p>
        </p:txBody>
      </p:sp>
    </p:spTree>
    <p:extLst>
      <p:ext uri="{BB962C8B-B14F-4D97-AF65-F5344CB8AC3E}">
        <p14:creationId xmlns:p14="http://schemas.microsoft.com/office/powerpoint/2010/main" val="2527539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45</a:t>
            </a:fld>
            <a:endParaRPr lang="en-US"/>
          </a:p>
        </p:txBody>
      </p:sp>
    </p:spTree>
    <p:extLst>
      <p:ext uri="{BB962C8B-B14F-4D97-AF65-F5344CB8AC3E}">
        <p14:creationId xmlns:p14="http://schemas.microsoft.com/office/powerpoint/2010/main" val="1754699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23C34-73C3-1CA4-F784-360C33608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A3525-273B-5B30-C2B6-F40402AB59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31D56-2D56-B746-FEF7-8A91A9A14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529815-A3F8-5098-A33F-CBA397C273F3}"/>
              </a:ext>
            </a:extLst>
          </p:cNvPr>
          <p:cNvSpPr>
            <a:spLocks noGrp="1"/>
          </p:cNvSpPr>
          <p:nvPr>
            <p:ph type="sldNum" sz="quarter" idx="10"/>
          </p:nvPr>
        </p:nvSpPr>
        <p:spPr/>
        <p:txBody>
          <a:bodyPr/>
          <a:lstStyle/>
          <a:p>
            <a:fld id="{F7021451-1387-4CA6-816F-3879F97B5CBC}" type="slidenum">
              <a:rPr lang="en-US" smtClean="0"/>
              <a:t>46</a:t>
            </a:fld>
            <a:endParaRPr lang="en-US"/>
          </a:p>
        </p:txBody>
      </p:sp>
    </p:spTree>
    <p:extLst>
      <p:ext uri="{BB962C8B-B14F-4D97-AF65-F5344CB8AC3E}">
        <p14:creationId xmlns:p14="http://schemas.microsoft.com/office/powerpoint/2010/main" val="3396497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553DA4-8E42-4430-9B75-C0CB2FF86DC0}" type="slidenum">
              <a:rPr lang="en-US"/>
              <a:pPr>
                <a:defRPr/>
              </a:pPr>
              <a:t>55</a:t>
            </a:fld>
            <a:endParaRPr lang="en-US"/>
          </a:p>
        </p:txBody>
      </p:sp>
    </p:spTree>
    <p:extLst>
      <p:ext uri="{BB962C8B-B14F-4D97-AF65-F5344CB8AC3E}">
        <p14:creationId xmlns:p14="http://schemas.microsoft.com/office/powerpoint/2010/main" val="353594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2923996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3538704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250536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253441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417040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77555-22F0-4940-AEB2-481FD6E5A477}" type="slidenum">
              <a:rPr lang="en-US" smtClean="0"/>
              <a:t>11</a:t>
            </a:fld>
            <a:endParaRPr lang="en-US"/>
          </a:p>
        </p:txBody>
      </p:sp>
    </p:spTree>
    <p:extLst>
      <p:ext uri="{BB962C8B-B14F-4D97-AF65-F5344CB8AC3E}">
        <p14:creationId xmlns:p14="http://schemas.microsoft.com/office/powerpoint/2010/main" val="193001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2035665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ctr">
            <a:no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8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effectLst>
                  <a:outerShdw blurRad="38100" dist="38100" dir="2700000" algn="tl">
                    <a:srgbClr val="000000">
                      <a:alpha val="43137"/>
                    </a:srgbClr>
                  </a:outerShdw>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30" name="Date Placeholder 29"/>
          <p:cNvSpPr>
            <a:spLocks noGrp="1"/>
          </p:cNvSpPr>
          <p:nvPr>
            <p:ph type="dt" sz="half" idx="10"/>
          </p:nvPr>
        </p:nvSpPr>
        <p:spPr/>
        <p:txBody>
          <a:bodyPr/>
          <a:lstStyle/>
          <a:p>
            <a:r>
              <a:rPr lang="en-US"/>
              <a:t>5/18/2025</a:t>
            </a:r>
          </a:p>
        </p:txBody>
      </p:sp>
      <p:sp>
        <p:nvSpPr>
          <p:cNvPr id="19" name="Footer Placeholder 18"/>
          <p:cNvSpPr>
            <a:spLocks noGrp="1"/>
          </p:cNvSpPr>
          <p:nvPr>
            <p:ph type="ftr" sz="quarter" idx="11"/>
          </p:nvPr>
        </p:nvSpPr>
        <p:spPr/>
        <p:txBody>
          <a:bodyPr/>
          <a:lstStyle/>
          <a:p>
            <a:r>
              <a:rPr lang="en-US"/>
              <a:t>Copyright © 2007 - 2025 Carl M. Burnett</a:t>
            </a:r>
          </a:p>
        </p:txBody>
      </p:sp>
      <p:sp>
        <p:nvSpPr>
          <p:cNvPr id="27" name="Slide Number Placeholder 26"/>
          <p:cNvSpPr>
            <a:spLocks noGrp="1"/>
          </p:cNvSpPr>
          <p:nvPr>
            <p:ph type="sldNum" sz="quarter" idx="12"/>
          </p:nvPr>
        </p:nvSpPr>
        <p:spPr/>
        <p:txBody>
          <a:bodyPr/>
          <a:lstStyle/>
          <a:p>
            <a:fld id="{3D46CBA2-ECE5-4BE9-B546-6761E0E6708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5/18/2025</a:t>
            </a:r>
          </a:p>
        </p:txBody>
      </p:sp>
      <p:sp>
        <p:nvSpPr>
          <p:cNvPr id="5" name="Footer Placeholder 4"/>
          <p:cNvSpPr>
            <a:spLocks noGrp="1"/>
          </p:cNvSpPr>
          <p:nvPr>
            <p:ph type="ftr" sz="quarter" idx="11"/>
          </p:nvPr>
        </p:nvSpPr>
        <p:spPr/>
        <p:txBody>
          <a:bodyPr/>
          <a:lstStyle/>
          <a:p>
            <a:r>
              <a:rPr lang="en-US"/>
              <a:t>Copyright © 2007 - 2025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5/18/2025</a:t>
            </a:r>
          </a:p>
        </p:txBody>
      </p:sp>
      <p:sp>
        <p:nvSpPr>
          <p:cNvPr id="5" name="Footer Placeholder 4"/>
          <p:cNvSpPr>
            <a:spLocks noGrp="1"/>
          </p:cNvSpPr>
          <p:nvPr>
            <p:ph type="ftr" sz="quarter" idx="11"/>
          </p:nvPr>
        </p:nvSpPr>
        <p:spPr/>
        <p:txBody>
          <a:bodyPr/>
          <a:lstStyle/>
          <a:p>
            <a:r>
              <a:rPr lang="en-US"/>
              <a:t>Copyright © 2007 - 2025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5/18/2025</a:t>
            </a:r>
          </a:p>
        </p:txBody>
      </p:sp>
      <p:sp>
        <p:nvSpPr>
          <p:cNvPr id="5" name="Footer Placeholder 4"/>
          <p:cNvSpPr>
            <a:spLocks noGrp="1"/>
          </p:cNvSpPr>
          <p:nvPr>
            <p:ph type="ftr" sz="quarter" idx="11"/>
          </p:nvPr>
        </p:nvSpPr>
        <p:spPr/>
        <p:txBody>
          <a:bodyPr/>
          <a:lstStyle/>
          <a:p>
            <a:r>
              <a:rPr lang="en-US"/>
              <a:t>Copyright © 2007 - 2025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ctr">
            <a:noAutofit/>
            <a:scene3d>
              <a:camera prst="orthographicFront"/>
              <a:lightRig rig="freezing" dir="t">
                <a:rot lat="0" lon="0" rev="5640000"/>
              </a:lightRig>
            </a:scene3d>
            <a:sp3d prstMaterial="flat">
              <a:bevelT w="38100" h="38100"/>
            </a:sp3d>
          </a:bodyPr>
          <a:lstStyle>
            <a:lvl1pPr algn="l" rtl="0">
              <a:spcBef>
                <a:spcPct val="0"/>
              </a:spcBef>
              <a:buNone/>
              <a:defRPr lang="en-US" sz="48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b="1">
                <a:solidFill>
                  <a:schemeClr val="tx1"/>
                </a:solidFill>
                <a:effectLst>
                  <a:outerShdw blurRad="38100" dist="38100" dir="2700000" algn="tl">
                    <a:srgbClr val="000000">
                      <a:alpha val="43137"/>
                    </a:srgbClr>
                  </a:outerShdw>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r>
              <a:rPr lang="en-US"/>
              <a:t>5/18/2025</a:t>
            </a:r>
          </a:p>
        </p:txBody>
      </p:sp>
      <p:sp>
        <p:nvSpPr>
          <p:cNvPr id="5" name="Footer Placeholder 4"/>
          <p:cNvSpPr>
            <a:spLocks noGrp="1"/>
          </p:cNvSpPr>
          <p:nvPr>
            <p:ph type="ftr" sz="quarter" idx="11"/>
          </p:nvPr>
        </p:nvSpPr>
        <p:spPr/>
        <p:txBody>
          <a:bodyPr/>
          <a:lstStyle/>
          <a:p>
            <a:r>
              <a:rPr lang="en-US"/>
              <a:t>Copyright © 2007 - 2025 Carl M. Burnett</a:t>
            </a:r>
          </a:p>
        </p:txBody>
      </p:sp>
      <p:sp>
        <p:nvSpPr>
          <p:cNvPr id="6" name="Slide Number Placeholder 5"/>
          <p:cNvSpPr>
            <a:spLocks noGrp="1"/>
          </p:cNvSpPr>
          <p:nvPr>
            <p:ph type="sldNum" sz="quarter" idx="12"/>
          </p:nvPr>
        </p:nvSpPr>
        <p:spPr/>
        <p:txBody>
          <a:bodyPr/>
          <a:lstStyle/>
          <a:p>
            <a:fld id="{3D46CBA2-ECE5-4BE9-B546-6761E0E6708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n-US"/>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t>5/18/2025</a:t>
            </a:r>
          </a:p>
        </p:txBody>
      </p:sp>
      <p:sp>
        <p:nvSpPr>
          <p:cNvPr id="6" name="Footer Placeholder 5"/>
          <p:cNvSpPr>
            <a:spLocks noGrp="1"/>
          </p:cNvSpPr>
          <p:nvPr>
            <p:ph type="ftr" sz="quarter" idx="11"/>
          </p:nvPr>
        </p:nvSpPr>
        <p:spPr/>
        <p:txBody>
          <a:bodyPr/>
          <a:lstStyle/>
          <a:p>
            <a:r>
              <a:rPr lang="en-US"/>
              <a:t>Copyright © 2007 - 2025 Carl M. Burnett</a:t>
            </a:r>
          </a:p>
        </p:txBody>
      </p:sp>
      <p:sp>
        <p:nvSpPr>
          <p:cNvPr id="7" name="Slide Number Placeholder 6"/>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r>
              <a:rPr lang="en-US"/>
              <a:t>5/18/2025</a:t>
            </a:r>
          </a:p>
        </p:txBody>
      </p:sp>
      <p:sp>
        <p:nvSpPr>
          <p:cNvPr id="8" name="Footer Placeholder 7"/>
          <p:cNvSpPr>
            <a:spLocks noGrp="1"/>
          </p:cNvSpPr>
          <p:nvPr>
            <p:ph type="ftr" sz="quarter" idx="11"/>
          </p:nvPr>
        </p:nvSpPr>
        <p:spPr/>
        <p:txBody>
          <a:bodyPr/>
          <a:lstStyle/>
          <a:p>
            <a:r>
              <a:rPr lang="en-US"/>
              <a:t>Copyright © 2007 - 2025 Carl M. Burnett</a:t>
            </a:r>
          </a:p>
        </p:txBody>
      </p:sp>
      <p:sp>
        <p:nvSpPr>
          <p:cNvPr id="9" name="Slide Number Placeholder 8"/>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r>
              <a:rPr lang="en-US"/>
              <a:t>5/18/2025</a:t>
            </a:r>
          </a:p>
        </p:txBody>
      </p:sp>
      <p:sp>
        <p:nvSpPr>
          <p:cNvPr id="4" name="Footer Placeholder 3"/>
          <p:cNvSpPr>
            <a:spLocks noGrp="1"/>
          </p:cNvSpPr>
          <p:nvPr>
            <p:ph type="ftr" sz="quarter" idx="11"/>
          </p:nvPr>
        </p:nvSpPr>
        <p:spPr/>
        <p:txBody>
          <a:bodyPr/>
          <a:lstStyle/>
          <a:p>
            <a:r>
              <a:rPr lang="en-US"/>
              <a:t>Copyright © 2007 - 2025 Carl M. Burnett</a:t>
            </a:r>
          </a:p>
        </p:txBody>
      </p:sp>
      <p:sp>
        <p:nvSpPr>
          <p:cNvPr id="5" name="Slide Number Placeholder 4"/>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5/18/2025</a:t>
            </a:r>
          </a:p>
        </p:txBody>
      </p:sp>
      <p:sp>
        <p:nvSpPr>
          <p:cNvPr id="3" name="Footer Placeholder 2"/>
          <p:cNvSpPr>
            <a:spLocks noGrp="1"/>
          </p:cNvSpPr>
          <p:nvPr>
            <p:ph type="ftr" sz="quarter" idx="11"/>
          </p:nvPr>
        </p:nvSpPr>
        <p:spPr/>
        <p:txBody>
          <a:bodyPr/>
          <a:lstStyle/>
          <a:p>
            <a:r>
              <a:rPr lang="en-US"/>
              <a:t>Copyright © 2007 - 2025 Carl M. Burnett</a:t>
            </a:r>
          </a:p>
        </p:txBody>
      </p:sp>
      <p:sp>
        <p:nvSpPr>
          <p:cNvPr id="4" name="Slide Number Placeholder 3"/>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t>5/18/2025</a:t>
            </a:r>
          </a:p>
        </p:txBody>
      </p:sp>
      <p:sp>
        <p:nvSpPr>
          <p:cNvPr id="6" name="Footer Placeholder 5"/>
          <p:cNvSpPr>
            <a:spLocks noGrp="1"/>
          </p:cNvSpPr>
          <p:nvPr>
            <p:ph type="ftr" sz="quarter" idx="11"/>
          </p:nvPr>
        </p:nvSpPr>
        <p:spPr/>
        <p:txBody>
          <a:bodyPr/>
          <a:lstStyle/>
          <a:p>
            <a:r>
              <a:rPr lang="en-US"/>
              <a:t>Copyright © 2007 - 2025 Carl M. Burnett</a:t>
            </a:r>
          </a:p>
        </p:txBody>
      </p:sp>
      <p:sp>
        <p:nvSpPr>
          <p:cNvPr id="7" name="Slide Number Placeholder 6"/>
          <p:cNvSpPr>
            <a:spLocks noGrp="1"/>
          </p:cNvSpPr>
          <p:nvPr>
            <p:ph type="sldNum" sz="quarter" idx="12"/>
          </p:nvPr>
        </p:nvSpPr>
        <p:spPr/>
        <p:txBody>
          <a:bodyPr/>
          <a:lstStyle/>
          <a:p>
            <a:fld id="{3D46CBA2-ECE5-4BE9-B546-6761E0E670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t>5/18/2025</a:t>
            </a:r>
          </a:p>
        </p:txBody>
      </p:sp>
      <p:sp>
        <p:nvSpPr>
          <p:cNvPr id="6" name="Footer Placeholder 5"/>
          <p:cNvSpPr>
            <a:spLocks noGrp="1"/>
          </p:cNvSpPr>
          <p:nvPr>
            <p:ph type="ftr" sz="quarter" idx="11"/>
          </p:nvPr>
        </p:nvSpPr>
        <p:spPr/>
        <p:txBody>
          <a:bodyPr/>
          <a:lstStyle/>
          <a:p>
            <a:r>
              <a:rPr lang="en-US"/>
              <a:t>Copyright © 2007 - 2025 Carl M. Burnett</a:t>
            </a:r>
          </a:p>
        </p:txBody>
      </p:sp>
      <p:sp>
        <p:nvSpPr>
          <p:cNvPr id="7" name="Slide Number Placeholder 6"/>
          <p:cNvSpPr>
            <a:spLocks noGrp="1"/>
          </p:cNvSpPr>
          <p:nvPr>
            <p:ph type="sldNum" sz="quarter" idx="12"/>
          </p:nvPr>
        </p:nvSpPr>
        <p:spPr>
          <a:xfrm>
            <a:off x="8077200" y="4767263"/>
            <a:ext cx="609600" cy="273844"/>
          </a:xfrm>
        </p:spPr>
        <p:txBody>
          <a:bodyPr/>
          <a:lstStyle/>
          <a:p>
            <a:fld id="{3D46CBA2-ECE5-4BE9-B546-6761E0E67089}" type="slidenum">
              <a:rPr lang="en-US" smtClean="0"/>
              <a:t>‹#›</a:t>
            </a:fld>
            <a:endParaRPr lang="en-US"/>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b="0">
                <a:solidFill>
                  <a:schemeClr val="tx2">
                    <a:shade val="90000"/>
                  </a:schemeClr>
                </a:solidFill>
                <a:latin typeface="+mj-lt"/>
              </a:defRPr>
            </a:lvl1pPr>
          </a:lstStyle>
          <a:p>
            <a:r>
              <a:rPr lang="en-US"/>
              <a:t>5/18/2025</a:t>
            </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b="0">
                <a:solidFill>
                  <a:schemeClr val="tx2">
                    <a:shade val="90000"/>
                  </a:schemeClr>
                </a:solidFill>
                <a:latin typeface="+mj-lt"/>
              </a:defRPr>
            </a:lvl1pPr>
          </a:lstStyle>
          <a:p>
            <a:r>
              <a:rPr lang="en-US"/>
              <a:t>Copyright © 2007 - 2025 Carl M. Burnett</a:t>
            </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b="0">
                <a:solidFill>
                  <a:schemeClr val="tx2">
                    <a:shade val="90000"/>
                  </a:schemeClr>
                </a:solidFill>
                <a:latin typeface="+mj-lt"/>
              </a:defRPr>
            </a:lvl1pPr>
          </a:lstStyle>
          <a:p>
            <a:fld id="{3D46CBA2-ECE5-4BE9-B546-6761E0E67089}" type="slidenum">
              <a:rPr lang="en-US" smtClean="0"/>
              <a:pPr/>
              <a:t>‹#›</a:t>
            </a:fld>
            <a:endParaRPr lang="en-US"/>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5000" b="1" kern="1200">
          <a:ln>
            <a:noFill/>
          </a:ln>
          <a:solidFill>
            <a:schemeClr val="tx2"/>
          </a:solidFill>
          <a:effectLst>
            <a:outerShdw blurRad="38100" dist="38100" dir="2700000" algn="tl">
              <a:srgbClr val="000000">
                <a:alpha val="43137"/>
              </a:srgbClr>
            </a:outerShdw>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profburnet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deo.profburnett.com/AI-Robotics/Frontline_Reports/In_the_Age_of_AI_Intro.mp4"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video.profburnett.com/AI-Robotics/Frontline_Reports/In%20the%20Age%20of%20AI%20Project_Surveil_Capital.mp4"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video.profburnett.com/AI-Robotics/Frontline_Reports/The_Age_of_AI_Retraining.mp4"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video.profburnett.com/AI-Robotics/Frontline_Reports/The_Age_of_AI_Job_Loss_2.mp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video.profburnett.com/AI-Robotics/Frontline_Reports/In%20the%20Age%20of%20AI%20Project%20Cambridge%20Analytica.mp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https://video.profburnett.com/AI-Robotics/Frontline_Reports/The_Age_of_AI_Inequality.mp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video.profburnett.com/AI-Robotics/Frontline_Reports/The_Age_of_AI_China1_ECommerce.mp4"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hyperlink" Target="https://video.profburnett.com/AI-Robotics/Frontline_Reports/The_Age_of_AI_China4_SmartCity2.mp4"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video.profburnett.com/AI-Robotics/Frontline_Reports/The_Age_of_AI_China5_Credit_App.mp4"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s://video.profburnett.com/AI-Robotics/Frontline_Reports/The_Age_of_AI_China7_Gov_Surveil.mp4"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video.profburnett.com/AI-Robotics/DeepSeek_What_Matters.mp4"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video.profburnett.com/AI-Robotics/The_Future_of_Healthcare.mp4"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hyperlink" Target="https://video.profburnett.com/AI-Robotics/Agentic_AI.mp4"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video.profburnett.com/AI-Robotics/Jobs/AI_White_Collar_Bloodbath.mp4"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video.profburnett.com/AI-Robotics/Jobs/Careers_at_risk.mp4"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video.profburnett.com/AI-Robotics/Jobs/PBS_Entry_Jobs.mp4"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video.profburnett.com/AI-Robotics/Jobs/Pivot_to_blue_collar_work.mp4"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video.profburnett.com/AI-Robotics/Jobs/Laid-Off_Tech_Workers.mp4"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video.profburnett.com/AI-Robotics/Jobs/Careers_of_the%20Future.mp4"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intellipaat.com/blog/artificial-intelligence-ai-skill-to-master/" TargetMode="External"/><Relationship Id="rId2" Type="http://schemas.openxmlformats.org/officeDocument/2006/relationships/hyperlink" Target="https://www.ziprecruiter.com/blog/the-ultimate-skill-set-for-artificial-intelligence-jobs/"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payscale.com/research/US/Job=User_Experience_Designer/Salary" TargetMode="External"/><Relationship Id="rId7" Type="http://schemas.openxmlformats.org/officeDocument/2006/relationships/hyperlink" Target="https://www.payscale.com/research/US/Job=Software_Engineer/Salary" TargetMode="External"/><Relationship Id="rId2" Type="http://schemas.openxmlformats.org/officeDocument/2006/relationships/hyperlink" Target="https://www.ziprecruiter.com/Salaries/Big-Data-Analytics-Salary" TargetMode="External"/><Relationship Id="rId1" Type="http://schemas.openxmlformats.org/officeDocument/2006/relationships/slideLayout" Target="../slideLayouts/slideLayout2.xml"/><Relationship Id="rId6" Type="http://schemas.openxmlformats.org/officeDocument/2006/relationships/hyperlink" Target="https://www.glassdoor.com/Salaries/research-scientist-salary-SRCH_KO0,18.htm" TargetMode="External"/><Relationship Id="rId5" Type="http://schemas.openxmlformats.org/officeDocument/2006/relationships/hyperlink" Target="https://www.indeed.com/career/researcher/salaries" TargetMode="External"/><Relationship Id="rId4" Type="http://schemas.openxmlformats.org/officeDocument/2006/relationships/hyperlink" Target="https://www.payscale.com/research/US/Skill=Natural_Language_Processing_(NLP)/Salary"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careerexplorer.com/careers/robotics-engineer/salary/" TargetMode="External"/><Relationship Id="rId3" Type="http://schemas.openxmlformats.org/officeDocument/2006/relationships/hyperlink" Target="https://www.glassdoor.com/Salaries/data-mining-analyst-salary-SRCH_KO0,19.htm" TargetMode="External"/><Relationship Id="rId7" Type="http://schemas.openxmlformats.org/officeDocument/2006/relationships/hyperlink" Target="https://www.glassdoor.com/Salaries/big-data-architect-salary-SRCH_KO0,18.htm#:~:text=The%20estimated%20total%20pay%20for,salaries%20collected%20from%20our%20users." TargetMode="External"/><Relationship Id="rId2" Type="http://schemas.openxmlformats.org/officeDocument/2006/relationships/hyperlink" Target="https://www.glassdoor.com/Salaries/us-ai-engineer-salary-SRCH_IL.0,2_IN1_KO3,14.htm" TargetMode="External"/><Relationship Id="rId1" Type="http://schemas.openxmlformats.org/officeDocument/2006/relationships/slideLayout" Target="../slideLayouts/slideLayout2.xml"/><Relationship Id="rId6" Type="http://schemas.openxmlformats.org/officeDocument/2006/relationships/hyperlink" Target="https://www.salary.com/research/salary/posting/business-intelligence-bi-developer-salary#:~:text=How%20much%20does%20a%20Business,falls%20between%20%2481%2C148%20and%20%24104%2C289." TargetMode="External"/><Relationship Id="rId5" Type="http://schemas.openxmlformats.org/officeDocument/2006/relationships/hyperlink" Target="https://www.glassdoor.com/Salaries/us-data-scientist-salary-SRCH_IL.0,2_IN1_KO3,17.htm" TargetMode="External"/><Relationship Id="rId4" Type="http://schemas.openxmlformats.org/officeDocument/2006/relationships/hyperlink" Target="https://builtin.com/salaries/dev-engineer/machine-learning-engineer" TargetMode="External"/><Relationship Id="rId9" Type="http://schemas.openxmlformats.org/officeDocument/2006/relationships/hyperlink" Target="https://www.indeed.com/career/computer-vision-engineer/salari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onlinedegrees.sandiego.edu/ai-ethicist-career/" TargetMode="External"/><Relationship Id="rId2" Type="http://schemas.openxmlformats.org/officeDocument/2006/relationships/hyperlink" Target="https://www.zippia.com/data-engineer-jobs/" TargetMode="External"/><Relationship Id="rId1" Type="http://schemas.openxmlformats.org/officeDocument/2006/relationships/slideLayout" Target="../slideLayouts/slideLayout2.xml"/><Relationship Id="rId6" Type="http://schemas.openxmlformats.org/officeDocument/2006/relationships/hyperlink" Target="https://www.glassdoor.com/Salaries/ui-ux-developer-salary-SRCH_KO0,15.htm" TargetMode="External"/><Relationship Id="rId5" Type="http://schemas.openxmlformats.org/officeDocument/2006/relationships/hyperlink" Target="https://www.salary.com/research/salary/recruiting/algorithm-developer-salary" TargetMode="External"/><Relationship Id="rId4" Type="http://schemas.openxmlformats.org/officeDocument/2006/relationships/hyperlink" Target="https://vault.com/blogs/salary-and-benefits/5-new-jobs-created-by-artificial-intelligence#:~:text=173%2C000%20per%20year.-,AI%20Ethicist,-As%20the%20us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kristina.bogovic.com/2025/04/02/the-future-of-ai-intimate-presences-not-just-tool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video.profburnett.com/AI-Robotics/60_Minutes_AI_Geoffrey_Hinton_Warning.mp4"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video.profburnett.com/AI-Robotics/WSJ_AI_Escaping.mp4"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axios.com/2025/05/23/anthropic-ai-deception-risk"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en.wikipedia.org/wiki/Intelligent_agent"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forms.office.com/pages/responsepage.aspx?id=Cx5ATVJlCE69OKjRXKDd2ajBZeuNGUpCr1Y3iAmNkm5UNlBQQlVaWEtJUkY0MUFTV0UwU1ZaUzk3QS4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a:t>ITI 594 Introduction to</a:t>
            </a:r>
            <a:br>
              <a:rPr lang="en-US" dirty="0"/>
            </a:br>
            <a:r>
              <a:rPr lang="en-US" dirty="0"/>
              <a:t>Generative AI </a:t>
            </a:r>
          </a:p>
        </p:txBody>
      </p:sp>
      <p:sp>
        <p:nvSpPr>
          <p:cNvPr id="3" name="Subtitle 2"/>
          <p:cNvSpPr>
            <a:spLocks noGrp="1"/>
          </p:cNvSpPr>
          <p:nvPr>
            <p:ph type="subTitle" idx="1"/>
          </p:nvPr>
        </p:nvSpPr>
        <p:spPr/>
        <p:txBody>
          <a:bodyPr>
            <a:noAutofit/>
          </a:bodyPr>
          <a:lstStyle/>
          <a:p>
            <a:r>
              <a:rPr lang="en-US" sz="3200" dirty="0"/>
              <a:t>Session II</a:t>
            </a:r>
            <a:endParaRPr lang="en-US" sz="4000" i="1"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172F9EA6-D2A9-CD5E-6FCE-45D8EC95006F}"/>
              </a:ext>
            </a:extLst>
          </p:cNvPr>
          <p:cNvSpPr txBox="1">
            <a:spLocks/>
          </p:cNvSpPr>
          <p:nvPr/>
        </p:nvSpPr>
        <p:spPr>
          <a:xfrm>
            <a:off x="644652" y="3756954"/>
            <a:ext cx="7854696" cy="628650"/>
          </a:xfrm>
          <a:prstGeom prst="rect">
            <a:avLst/>
          </a:prstGeom>
        </p:spPr>
        <p:txBody>
          <a:bodyPr vert="horz" lIns="0" rIns="18288">
            <a:noAutofit/>
          </a:bodyPr>
          <a:lstStyle>
            <a:lvl1pPr marL="0" marR="45720" indent="0" algn="r" rtl="0" eaLnBrk="1" latinLnBrk="0" hangingPunct="1">
              <a:spcBef>
                <a:spcPct val="20000"/>
              </a:spcBef>
              <a:buClr>
                <a:schemeClr val="accent3"/>
              </a:buClr>
              <a:buSzPct val="95000"/>
              <a:buFont typeface="Wingdings 2"/>
              <a:buNone/>
              <a:defRPr kumimoji="0" sz="2600" b="1" kern="1200">
                <a:solidFill>
                  <a:schemeClr val="tx1"/>
                </a:solidFill>
                <a:effectLst>
                  <a:outerShdw blurRad="38100" dist="38100" dir="2700000" algn="tl">
                    <a:srgbClr val="000000">
                      <a:alpha val="43137"/>
                    </a:srgbClr>
                  </a:outerShdw>
                </a:effectLst>
                <a:latin typeface="+mj-lt"/>
                <a:ea typeface="Verdana" panose="020B0604030504040204" pitchFamily="34" charset="0"/>
                <a:cs typeface="Verdana" panose="020B0604030504040204" pitchFamily="34" charset="0"/>
              </a:defRPr>
            </a:lvl1pPr>
            <a:lvl2pPr marL="457200" indent="0" algn="ctr" rtl="0" eaLnBrk="1" latinLnBrk="0" hangingPunct="1">
              <a:spcBef>
                <a:spcPct val="20000"/>
              </a:spcBef>
              <a:buClr>
                <a:schemeClr val="accent1"/>
              </a:buClr>
              <a:buSzPct val="85000"/>
              <a:buFont typeface="Wingdings 2"/>
              <a:buNone/>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0" algn="ctr" rtl="0" eaLnBrk="1" latinLnBrk="0" hangingPunct="1">
              <a:spcBef>
                <a:spcPct val="20000"/>
              </a:spcBef>
              <a:buClr>
                <a:schemeClr val="accent2"/>
              </a:buClr>
              <a:buSzPct val="70000"/>
              <a:buFont typeface="Wingdings 2"/>
              <a:buNone/>
              <a:defRPr kumimoji="0" sz="2100" b="1" kern="1200">
                <a:solidFill>
                  <a:schemeClr val="tx1"/>
                </a:solidFill>
                <a:latin typeface="+mj-lt"/>
                <a:ea typeface="Verdana" panose="020B0604030504040204" pitchFamily="34" charset="0"/>
                <a:cs typeface="Verdana" panose="020B0604030504040204" pitchFamily="34" charset="0"/>
              </a:defRPr>
            </a:lvl3pPr>
            <a:lvl4pPr marL="1371600" indent="0" algn="ctr" rtl="0" eaLnBrk="1" latinLnBrk="0" hangingPunct="1">
              <a:spcBef>
                <a:spcPct val="20000"/>
              </a:spcBef>
              <a:buClr>
                <a:schemeClr val="accent3"/>
              </a:buClr>
              <a:buSzPct val="65000"/>
              <a:buFont typeface="Wingdings 2"/>
              <a:buNone/>
              <a:defRPr kumimoji="0" sz="2000" b="1" kern="1200">
                <a:solidFill>
                  <a:schemeClr val="tx1"/>
                </a:solidFill>
                <a:latin typeface="+mj-lt"/>
                <a:ea typeface="Verdana" panose="020B0604030504040204" pitchFamily="34" charset="0"/>
                <a:cs typeface="Verdana" panose="020B0604030504040204" pitchFamily="34" charset="0"/>
              </a:defRPr>
            </a:lvl4pPr>
            <a:lvl5pPr marL="1828800" indent="0" algn="ctr" rtl="0" eaLnBrk="1" latinLnBrk="0" hangingPunct="1">
              <a:spcBef>
                <a:spcPct val="20000"/>
              </a:spcBef>
              <a:buClr>
                <a:schemeClr val="accent4"/>
              </a:buClr>
              <a:buSzPct val="65000"/>
              <a:buFont typeface="Wingdings 2"/>
              <a:buNone/>
              <a:defRPr kumimoji="0" sz="2000" b="1" kern="1200">
                <a:solidFill>
                  <a:schemeClr val="tx1"/>
                </a:solidFill>
                <a:latin typeface="+mj-lt"/>
                <a:ea typeface="Verdana" panose="020B0604030504040204" pitchFamily="34" charset="0"/>
                <a:cs typeface="Verdana" panose="020B0604030504040204" pitchFamily="34" charset="0"/>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sz="1800">
                <a:hlinkClick r:id="rId2"/>
              </a:rPr>
              <a:t>http://www.profburnett.com</a:t>
            </a:r>
            <a:endParaRPr lang="en-US" sz="1800"/>
          </a:p>
          <a:p>
            <a:r>
              <a:rPr lang="en-US" sz="1600" i="1">
                <a:solidFill>
                  <a:srgbClr val="FFD700"/>
                </a:solidFill>
                <a:effectLst/>
              </a:rPr>
              <a:t>Master a Skill</a:t>
            </a:r>
            <a:r>
              <a:rPr lang="en-US" sz="1600" i="1"/>
              <a:t> / </a:t>
            </a:r>
            <a:r>
              <a:rPr lang="en-US" sz="1600" i="1">
                <a:solidFill>
                  <a:srgbClr val="00FFFF"/>
                </a:solidFill>
                <a:effectLst/>
              </a:rPr>
              <a:t>Learn for Life</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37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t="10733" b="10733"/>
          <a:stretch/>
        </p:blipFill>
        <p:spPr>
          <a:xfrm>
            <a:off x="0" y="-1910"/>
            <a:ext cx="9144000" cy="5145410"/>
          </a:xfrm>
          <a:prstGeom prst="rect">
            <a:avLst/>
          </a:prstGeom>
        </p:spPr>
      </p:pic>
      <p:sp>
        <p:nvSpPr>
          <p:cNvPr id="4" name="Object 3"/>
          <p:cNvSpPr/>
          <p:nvPr/>
        </p:nvSpPr>
        <p:spPr>
          <a:xfrm>
            <a:off x="472562" y="1430455"/>
            <a:ext cx="8198876" cy="2282590"/>
          </a:xfrm>
          <a:prstGeom prst="rect">
            <a:avLst/>
          </a:prstGeom>
          <a:noFill/>
        </p:spPr>
        <p:txBody>
          <a:bodyPr wrap="square" lIns="0" tIns="0" rIns="0" bIns="0" rtlCol="0" anchor="t"/>
          <a:lstStyle/>
          <a:p>
            <a:pPr algn="ctr">
              <a:lnSpc>
                <a:spcPts val="8986"/>
              </a:lnSpc>
            </a:pPr>
            <a:r>
              <a:rPr lang="en-US" sz="8438" b="1" dirty="0">
                <a:solidFill>
                  <a:srgbClr val="FFFF00"/>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AI Technology  Concerns?</a:t>
            </a:r>
            <a:endParaRPr lang="en-US" sz="1350" dirty="0">
              <a:solidFill>
                <a:srgbClr val="FFFF00"/>
              </a:solidFill>
              <a:effectLst>
                <a:outerShdw blurRad="38100" dist="38100" dir="2700000" algn="tl">
                  <a:srgbClr val="000000">
                    <a:alpha val="43137"/>
                  </a:srgbClr>
                </a:outerShdw>
              </a:effectLst>
            </a:endParaRPr>
          </a:p>
        </p:txBody>
      </p:sp>
      <p:sp>
        <p:nvSpPr>
          <p:cNvPr id="5" name="Object 4"/>
          <p:cNvSpPr/>
          <p:nvPr/>
        </p:nvSpPr>
        <p:spPr>
          <a:xfrm>
            <a:off x="8827468" y="4874837"/>
            <a:ext cx="171333" cy="182517"/>
          </a:xfrm>
          <a:prstGeom prst="rect">
            <a:avLst/>
          </a:prstGeom>
          <a:noFill/>
        </p:spPr>
        <p:txBody>
          <a:bodyPr/>
          <a:lstStyle/>
          <a:p>
            <a:endParaRPr lang="en-US" sz="1350"/>
          </a:p>
        </p:txBody>
      </p:sp>
      <p:sp>
        <p:nvSpPr>
          <p:cNvPr id="25" name="Slide Number Placeholder 24"/>
          <p:cNvSpPr>
            <a:spLocks noGrp="1"/>
          </p:cNvSpPr>
          <p:nvPr>
            <p:ph type="sldNum" sz="quarter" idx="4294967295"/>
          </p:nvPr>
        </p:nvSpPr>
        <p:spPr>
          <a:xfrm>
            <a:off x="8222803" y="4776877"/>
            <a:ext cx="600000" cy="225000"/>
          </a:xfrm>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10</a:t>
            </a:fld>
            <a:endParaRPr lang="en-US" sz="1200" dirty="0"/>
          </a:p>
        </p:txBody>
      </p:sp>
      <p:sp>
        <p:nvSpPr>
          <p:cNvPr id="6" name="Date Placeholder 5">
            <a:extLst>
              <a:ext uri="{FF2B5EF4-FFF2-40B4-BE49-F238E27FC236}">
                <a16:creationId xmlns:a16="http://schemas.microsoft.com/office/drawing/2014/main" id="{3B8F1A0A-92BF-B2CC-9ADC-21741D9123D1}"/>
              </a:ext>
            </a:extLst>
          </p:cNvPr>
          <p:cNvSpPr>
            <a:spLocks noGrp="1"/>
          </p:cNvSpPr>
          <p:nvPr>
            <p:ph type="dt" sz="half" idx="10"/>
          </p:nvPr>
        </p:nvSpPr>
        <p:spPr/>
        <p:txBody>
          <a:bodyPr/>
          <a:lstStyle/>
          <a:p>
            <a:r>
              <a:rPr lang="en-US"/>
              <a:t>5/18/2025</a:t>
            </a:r>
          </a:p>
        </p:txBody>
      </p:sp>
      <p:sp>
        <p:nvSpPr>
          <p:cNvPr id="7" name="Footer Placeholder 6">
            <a:extLst>
              <a:ext uri="{FF2B5EF4-FFF2-40B4-BE49-F238E27FC236}">
                <a16:creationId xmlns:a16="http://schemas.microsoft.com/office/drawing/2014/main" id="{750754B4-AC79-A133-277A-A73981FD2474}"/>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2104323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471528-B275-2332-75B5-9563771FE232}"/>
              </a:ext>
            </a:extLst>
          </p:cNvPr>
          <p:cNvSpPr>
            <a:spLocks noGrp="1"/>
          </p:cNvSpPr>
          <p:nvPr>
            <p:ph type="title"/>
          </p:nvPr>
        </p:nvSpPr>
        <p:spPr/>
        <p:txBody>
          <a:bodyPr>
            <a:noAutofit/>
          </a:bodyPr>
          <a:lstStyle/>
          <a:p>
            <a:r>
              <a:rPr lang="en-US" sz="4800" dirty="0"/>
              <a:t>AI Technology Concerns?</a:t>
            </a:r>
          </a:p>
        </p:txBody>
      </p:sp>
      <p:sp>
        <p:nvSpPr>
          <p:cNvPr id="10" name="Content Placeholder 9">
            <a:extLst>
              <a:ext uri="{FF2B5EF4-FFF2-40B4-BE49-F238E27FC236}">
                <a16:creationId xmlns:a16="http://schemas.microsoft.com/office/drawing/2014/main" id="{D08ABFA3-536D-7C53-6C8A-5BD7496386AF}"/>
              </a:ext>
            </a:extLst>
          </p:cNvPr>
          <p:cNvSpPr>
            <a:spLocks noGrp="1"/>
          </p:cNvSpPr>
          <p:nvPr>
            <p:ph idx="1"/>
          </p:nvPr>
        </p:nvSpPr>
        <p:spPr/>
        <p:txBody>
          <a:bodyPr>
            <a:normAutofit fontScale="92500" lnSpcReduction="10000"/>
          </a:bodyPr>
          <a:lstStyle/>
          <a:p>
            <a:r>
              <a:rPr lang="en-US" sz="2800" dirty="0"/>
              <a:t>Geopolitical AI Arms Race</a:t>
            </a:r>
          </a:p>
          <a:p>
            <a:r>
              <a:rPr lang="en-US" sz="2800" dirty="0"/>
              <a:t>Hallucinations</a:t>
            </a:r>
          </a:p>
          <a:p>
            <a:r>
              <a:rPr lang="en-US" sz="2800" dirty="0"/>
              <a:t>Data Privacy</a:t>
            </a:r>
          </a:p>
          <a:p>
            <a:r>
              <a:rPr lang="en-US" sz="2800" dirty="0"/>
              <a:t>Job Displacement</a:t>
            </a:r>
          </a:p>
          <a:p>
            <a:r>
              <a:rPr lang="en-US" sz="2800" dirty="0"/>
              <a:t>Human De-skilling</a:t>
            </a:r>
          </a:p>
          <a:p>
            <a:r>
              <a:rPr lang="en-US" sz="2800" dirty="0"/>
              <a:t>Political Disinformation &amp; Propaganda</a:t>
            </a:r>
          </a:p>
          <a:p>
            <a:r>
              <a:rPr lang="en-US" sz="2800" dirty="0"/>
              <a:t>Income Inequality</a:t>
            </a:r>
            <a:endParaRPr lang="en-US" dirty="0"/>
          </a:p>
        </p:txBody>
      </p:sp>
      <p:sp>
        <p:nvSpPr>
          <p:cNvPr id="2" name="Date Placeholder 1">
            <a:extLst>
              <a:ext uri="{FF2B5EF4-FFF2-40B4-BE49-F238E27FC236}">
                <a16:creationId xmlns:a16="http://schemas.microsoft.com/office/drawing/2014/main" id="{21D9D564-A2EF-8EF2-6DCD-732269E1A5CC}"/>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89CA2A4A-CF8F-D228-B868-E398471FC326}"/>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159E0F2E-649A-23A8-9BAA-044C1ED2EE8D}"/>
              </a:ext>
            </a:extLst>
          </p:cNvPr>
          <p:cNvSpPr>
            <a:spLocks noGrp="1"/>
          </p:cNvSpPr>
          <p:nvPr>
            <p:ph type="sldNum" sz="quarter" idx="12"/>
          </p:nvPr>
        </p:nvSpPr>
        <p:spPr/>
        <p:txBody>
          <a:bodyPr/>
          <a:lstStyle/>
          <a:p>
            <a:fld id="{3D46CBA2-ECE5-4BE9-B546-6761E0E67089}" type="slidenum">
              <a:rPr lang="en-US" smtClean="0"/>
              <a:t>11</a:t>
            </a:fld>
            <a:endParaRPr lang="en-US"/>
          </a:p>
        </p:txBody>
      </p:sp>
    </p:spTree>
    <p:extLst>
      <p:ext uri="{BB962C8B-B14F-4D97-AF65-F5344CB8AC3E}">
        <p14:creationId xmlns:p14="http://schemas.microsoft.com/office/powerpoint/2010/main" val="309521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9B4B72E-6820-DBB2-7B0A-957E074F92E7}"/>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7D5979E5-7C77-318B-DA52-05B34359D9CC}"/>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D35EDA86-C264-5EBB-A372-BCCA2974AB1A}"/>
              </a:ext>
            </a:extLst>
          </p:cNvPr>
          <p:cNvSpPr>
            <a:spLocks noGrp="1"/>
          </p:cNvSpPr>
          <p:nvPr>
            <p:ph type="sldNum" sz="quarter" idx="12"/>
          </p:nvPr>
        </p:nvSpPr>
        <p:spPr/>
        <p:txBody>
          <a:bodyPr/>
          <a:lstStyle/>
          <a:p>
            <a:fld id="{3D46CBA2-ECE5-4BE9-B546-6761E0E67089}" type="slidenum">
              <a:rPr lang="en-US" smtClean="0"/>
              <a:t>12</a:t>
            </a:fld>
            <a:endParaRPr lang="en-US"/>
          </a:p>
        </p:txBody>
      </p:sp>
      <p:pic>
        <p:nvPicPr>
          <p:cNvPr id="8" name="Picture 7">
            <a:hlinkClick r:id="rId2"/>
            <a:extLst>
              <a:ext uri="{FF2B5EF4-FFF2-40B4-BE49-F238E27FC236}">
                <a16:creationId xmlns:a16="http://schemas.microsoft.com/office/drawing/2014/main" id="{C9253249-9215-900F-1D5F-ACA7075DFB5A}"/>
              </a:ext>
            </a:extLst>
          </p:cNvPr>
          <p:cNvPicPr>
            <a:picLocks noChangeAspect="1"/>
          </p:cNvPicPr>
          <p:nvPr/>
        </p:nvPicPr>
        <p:blipFill>
          <a:blip r:embed="rId3"/>
          <a:srcRect b="7315"/>
          <a:stretch>
            <a:fillRect/>
          </a:stretch>
        </p:blipFill>
        <p:spPr>
          <a:xfrm>
            <a:off x="0" y="0"/>
            <a:ext cx="9144000" cy="5143500"/>
          </a:xfrm>
          <a:prstGeom prst="rect">
            <a:avLst/>
          </a:prstGeom>
        </p:spPr>
      </p:pic>
      <p:sp>
        <p:nvSpPr>
          <p:cNvPr id="12" name="TextBox 11">
            <a:extLst>
              <a:ext uri="{FF2B5EF4-FFF2-40B4-BE49-F238E27FC236}">
                <a16:creationId xmlns:a16="http://schemas.microsoft.com/office/drawing/2014/main" id="{8D3AB63D-F84B-B3F5-2943-E9DCE7327DF1}"/>
              </a:ext>
            </a:extLst>
          </p:cNvPr>
          <p:cNvSpPr txBox="1"/>
          <p:nvPr/>
        </p:nvSpPr>
        <p:spPr>
          <a:xfrm>
            <a:off x="278130" y="666750"/>
            <a:ext cx="4625340" cy="2031325"/>
          </a:xfrm>
          <a:prstGeom prst="rect">
            <a:avLst/>
          </a:prstGeom>
          <a:noFill/>
        </p:spPr>
        <p:txBody>
          <a:bodyPr wrap="square">
            <a:spAutoFit/>
          </a:bodyPr>
          <a:lstStyle/>
          <a:p>
            <a:r>
              <a:rPr lang="en-US" b="1" dirty="0">
                <a:solidFill>
                  <a:schemeClr val="bg1"/>
                </a:solidFill>
                <a:latin typeface="+mj-lt"/>
              </a:rPr>
              <a:t>Geopolitical AI Arms Race</a:t>
            </a:r>
          </a:p>
          <a:p>
            <a:r>
              <a:rPr lang="en-US" b="1" dirty="0">
                <a:solidFill>
                  <a:schemeClr val="bg1">
                    <a:lumMod val="65000"/>
                  </a:schemeClr>
                </a:solidFill>
                <a:latin typeface="+mj-lt"/>
              </a:rPr>
              <a:t>Hallucination / Misinformation</a:t>
            </a:r>
          </a:p>
          <a:p>
            <a:r>
              <a:rPr lang="en-US" b="1" dirty="0">
                <a:solidFill>
                  <a:schemeClr val="bg1">
                    <a:lumMod val="65000"/>
                  </a:schemeClr>
                </a:solidFill>
                <a:latin typeface="+mj-lt"/>
              </a:rPr>
              <a:t>Data Privacy</a:t>
            </a:r>
          </a:p>
          <a:p>
            <a:r>
              <a:rPr lang="en-US" b="1" dirty="0">
                <a:solidFill>
                  <a:schemeClr val="bg1">
                    <a:lumMod val="65000"/>
                  </a:schemeClr>
                </a:solidFill>
                <a:latin typeface="+mj-lt"/>
              </a:rPr>
              <a:t>Job Displacement</a:t>
            </a:r>
          </a:p>
          <a:p>
            <a:r>
              <a:rPr lang="en-US" b="1" dirty="0">
                <a:solidFill>
                  <a:schemeClr val="bg1">
                    <a:lumMod val="65000"/>
                  </a:schemeClr>
                </a:solidFill>
                <a:latin typeface="+mj-lt"/>
              </a:rPr>
              <a:t>Human De-skilling</a:t>
            </a:r>
          </a:p>
          <a:p>
            <a:r>
              <a:rPr lang="en-US" b="1" dirty="0">
                <a:solidFill>
                  <a:schemeClr val="bg1">
                    <a:lumMod val="65000"/>
                  </a:schemeClr>
                </a:solidFill>
                <a:latin typeface="+mj-lt"/>
              </a:rPr>
              <a:t>Political Disinformation &amp; Propaganda</a:t>
            </a:r>
          </a:p>
          <a:p>
            <a:r>
              <a:rPr lang="en-US" b="1" dirty="0">
                <a:solidFill>
                  <a:schemeClr val="bg1">
                    <a:lumMod val="65000"/>
                  </a:schemeClr>
                </a:solidFill>
                <a:latin typeface="+mj-lt"/>
              </a:rPr>
              <a:t>Income Inequality</a:t>
            </a:r>
          </a:p>
        </p:txBody>
      </p:sp>
      <p:sp>
        <p:nvSpPr>
          <p:cNvPr id="13" name="TextBox 12">
            <a:extLst>
              <a:ext uri="{FF2B5EF4-FFF2-40B4-BE49-F238E27FC236}">
                <a16:creationId xmlns:a16="http://schemas.microsoft.com/office/drawing/2014/main" id="{A9FA1D39-F61D-2175-0585-A8F61AE825AD}"/>
              </a:ext>
            </a:extLst>
          </p:cNvPr>
          <p:cNvSpPr txBox="1"/>
          <p:nvPr/>
        </p:nvSpPr>
        <p:spPr>
          <a:xfrm>
            <a:off x="152400" y="4640699"/>
            <a:ext cx="5252272"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latin typeface="Arial Black" panose="020B0A04020102020204" pitchFamily="34" charset="0"/>
              </a:rPr>
              <a:t>2019 Frontline Report – In the Age of AI </a:t>
            </a:r>
          </a:p>
        </p:txBody>
      </p:sp>
    </p:spTree>
    <p:extLst>
      <p:ext uri="{BB962C8B-B14F-4D97-AF65-F5344CB8AC3E}">
        <p14:creationId xmlns:p14="http://schemas.microsoft.com/office/powerpoint/2010/main" val="533656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7"/>
          <p:cNvSpPr/>
          <p:nvPr/>
        </p:nvSpPr>
        <p:spPr>
          <a:xfrm>
            <a:off x="463200" y="1543605"/>
            <a:ext cx="535647" cy="535647"/>
          </a:xfrm>
          <a:prstGeom prst="ellipse">
            <a:avLst/>
          </a:prstGeom>
          <a:solidFill>
            <a:srgbClr val="51237F"/>
          </a:solidFill>
        </p:spPr>
        <p:txBody>
          <a:bodyPr/>
          <a:lstStyle/>
          <a:p>
            <a:endParaRPr lang="en-US" sz="1350"/>
          </a:p>
        </p:txBody>
      </p:sp>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654" y="1701415"/>
            <a:ext cx="292820" cy="221401"/>
          </a:xfrm>
          <a:prstGeom prst="rect">
            <a:avLst/>
          </a:prstGeom>
        </p:spPr>
      </p:pic>
      <p:sp>
        <p:nvSpPr>
          <p:cNvPr id="10" name="Object 9"/>
          <p:cNvSpPr/>
          <p:nvPr/>
        </p:nvSpPr>
        <p:spPr>
          <a:xfrm>
            <a:off x="1141687" y="1499215"/>
            <a:ext cx="3181745" cy="218971"/>
          </a:xfrm>
          <a:prstGeom prst="rect">
            <a:avLst/>
          </a:prstGeom>
          <a:noFill/>
        </p:spPr>
        <p:txBody>
          <a:bodyPr wrap="square" lIns="0" tIns="0" rIns="0" bIns="0" rtlCol="0" anchor="t"/>
          <a:lstStyle/>
          <a:p>
            <a:pPr>
              <a:lnSpc>
                <a:spcPts val="1725"/>
              </a:lnSpc>
            </a:pPr>
            <a:r>
              <a:rPr lang="en-US" sz="1350" b="1" kern="0" spc="14" dirty="0">
                <a:latin typeface="Roboto" pitchFamily="34" charset="0"/>
                <a:ea typeface="Roboto" pitchFamily="34" charset="-122"/>
                <a:cs typeface="Roboto" pitchFamily="34" charset="-120"/>
              </a:rPr>
              <a:t>Hallucination</a:t>
            </a:r>
            <a:endParaRPr lang="en-US" sz="1350" b="1" dirty="0"/>
          </a:p>
        </p:txBody>
      </p:sp>
      <p:sp>
        <p:nvSpPr>
          <p:cNvPr id="11" name="Object 10"/>
          <p:cNvSpPr/>
          <p:nvPr/>
        </p:nvSpPr>
        <p:spPr>
          <a:xfrm>
            <a:off x="1141687" y="1760839"/>
            <a:ext cx="4497113" cy="3096911"/>
          </a:xfrm>
          <a:prstGeom prst="rect">
            <a:avLst/>
          </a:prstGeom>
          <a:noFill/>
        </p:spPr>
        <p:txBody>
          <a:bodyPr wrap="square" lIns="0" tIns="0" rIns="0" bIns="0" rtlCol="0" anchor="t"/>
          <a:lstStyle/>
          <a:p>
            <a:r>
              <a:rPr lang="en-US" sz="2000" kern="100" dirty="0">
                <a:latin typeface="Roboto" pitchFamily="34" charset="0"/>
                <a:ea typeface="Roboto" pitchFamily="34" charset="-122"/>
                <a:cs typeface="Roboto" pitchFamily="34" charset="-120"/>
              </a:rPr>
              <a:t>Hallucination refers to the tendency of generative AI models to produce plausible-sounding but factually incorrect or nonsensical output. </a:t>
            </a:r>
          </a:p>
          <a:p>
            <a:endParaRPr lang="en-US" sz="2000" kern="100" dirty="0">
              <a:latin typeface="Roboto" pitchFamily="34" charset="0"/>
              <a:ea typeface="Roboto" pitchFamily="34" charset="-122"/>
              <a:cs typeface="Roboto" pitchFamily="34" charset="-120"/>
            </a:endParaRPr>
          </a:p>
          <a:p>
            <a:r>
              <a:rPr lang="en-US" sz="2000" kern="100" dirty="0">
                <a:latin typeface="Roboto" pitchFamily="34" charset="0"/>
                <a:ea typeface="Roboto" pitchFamily="34" charset="-122"/>
                <a:cs typeface="Roboto" pitchFamily="34" charset="-120"/>
              </a:rPr>
              <a:t>This is a common challenge in large language models and can be mitigated through techniques like better training data, prompting, and model architecture design.</a:t>
            </a:r>
            <a:endParaRPr lang="en-US" sz="2400" kern="100" dirty="0"/>
          </a:p>
        </p:txBody>
      </p:sp>
      <p:sp>
        <p:nvSpPr>
          <p:cNvPr id="14" name="Title 13">
            <a:extLst>
              <a:ext uri="{FF2B5EF4-FFF2-40B4-BE49-F238E27FC236}">
                <a16:creationId xmlns:a16="http://schemas.microsoft.com/office/drawing/2014/main" id="{AB177336-6553-85B7-34B4-8111784E85BE}"/>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Hallucination</a:t>
            </a:r>
          </a:p>
        </p:txBody>
      </p:sp>
      <p:sp>
        <p:nvSpPr>
          <p:cNvPr id="2" name="Date Placeholder 1">
            <a:extLst>
              <a:ext uri="{FF2B5EF4-FFF2-40B4-BE49-F238E27FC236}">
                <a16:creationId xmlns:a16="http://schemas.microsoft.com/office/drawing/2014/main" id="{01225274-C187-4A4C-E8C7-1DBFBAF77EA0}"/>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33912A54-D504-3DF4-0055-B3C092469466}"/>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2043424D-7F75-A6BA-E4DC-1BB1D3DBEC62}"/>
              </a:ext>
            </a:extLst>
          </p:cNvPr>
          <p:cNvSpPr>
            <a:spLocks noGrp="1"/>
          </p:cNvSpPr>
          <p:nvPr>
            <p:ph type="sldNum" sz="quarter" idx="12"/>
          </p:nvPr>
        </p:nvSpPr>
        <p:spPr/>
        <p:txBody>
          <a:bodyPr/>
          <a:lstStyle/>
          <a:p>
            <a:fld id="{3D46CBA2-ECE5-4BE9-B546-6761E0E67089}" type="slidenum">
              <a:rPr lang="en-US" smtClean="0"/>
              <a:t>13</a:t>
            </a:fld>
            <a:endParaRPr lang="en-US"/>
          </a:p>
        </p:txBody>
      </p:sp>
      <p:sp>
        <p:nvSpPr>
          <p:cNvPr id="6" name="TextBox 5">
            <a:extLst>
              <a:ext uri="{FF2B5EF4-FFF2-40B4-BE49-F238E27FC236}">
                <a16:creationId xmlns:a16="http://schemas.microsoft.com/office/drawing/2014/main" id="{272CEE05-1211-E535-D0FA-26D0076C44EC}"/>
              </a:ext>
            </a:extLst>
          </p:cNvPr>
          <p:cNvSpPr txBox="1"/>
          <p:nvPr/>
        </p:nvSpPr>
        <p:spPr>
          <a:xfrm>
            <a:off x="5715000" y="1705780"/>
            <a:ext cx="3286160" cy="1754326"/>
          </a:xfrm>
          <a:prstGeom prst="rect">
            <a:avLst/>
          </a:prstGeom>
          <a:noFill/>
        </p:spPr>
        <p:txBody>
          <a:bodyPr wrap="square">
            <a:spAutoFit/>
          </a:bodyPr>
          <a:lstStyle/>
          <a:p>
            <a:r>
              <a:rPr lang="en-US" b="1" dirty="0">
                <a:solidFill>
                  <a:schemeClr val="bg1">
                    <a:lumMod val="75000"/>
                  </a:schemeClr>
                </a:solidFill>
                <a:latin typeface="+mj-lt"/>
              </a:rPr>
              <a:t>Geopolitical AI Arms Race</a:t>
            </a:r>
          </a:p>
          <a:p>
            <a:r>
              <a:rPr lang="en-US" sz="1800" b="1" dirty="0">
                <a:latin typeface="+mj-lt"/>
              </a:rPr>
              <a:t>Hallucination / Misinformation</a:t>
            </a:r>
          </a:p>
          <a:p>
            <a:r>
              <a:rPr lang="en-US" sz="1800" b="1" dirty="0">
                <a:solidFill>
                  <a:schemeClr val="bg1">
                    <a:lumMod val="75000"/>
                  </a:schemeClr>
                </a:solidFill>
                <a:latin typeface="+mj-lt"/>
              </a:rPr>
              <a:t>Income Inequity</a:t>
            </a:r>
          </a:p>
          <a:p>
            <a:r>
              <a:rPr lang="en-US" sz="1800" b="1" dirty="0">
                <a:solidFill>
                  <a:schemeClr val="bg1">
                    <a:lumMod val="75000"/>
                  </a:schemeClr>
                </a:solidFill>
                <a:latin typeface="+mj-lt"/>
              </a:rPr>
              <a:t>Disinformation &amp; Propaganda</a:t>
            </a:r>
          </a:p>
          <a:p>
            <a:r>
              <a:rPr lang="en-US" sz="1800" b="1" dirty="0">
                <a:solidFill>
                  <a:schemeClr val="bg1">
                    <a:lumMod val="75000"/>
                  </a:schemeClr>
                </a:solidFill>
                <a:latin typeface="+mj-lt"/>
              </a:rPr>
              <a:t>Job Displacement</a:t>
            </a:r>
          </a:p>
          <a:p>
            <a:r>
              <a:rPr lang="en-US" sz="1800" b="1" dirty="0">
                <a:solidFill>
                  <a:schemeClr val="bg1">
                    <a:lumMod val="75000"/>
                  </a:schemeClr>
                </a:solidFill>
                <a:latin typeface="+mj-lt"/>
              </a:rPr>
              <a:t>Human De-skilling</a:t>
            </a:r>
          </a:p>
        </p:txBody>
      </p:sp>
    </p:spTree>
    <p:extLst>
      <p:ext uri="{BB962C8B-B14F-4D97-AF65-F5344CB8AC3E}">
        <p14:creationId xmlns:p14="http://schemas.microsoft.com/office/powerpoint/2010/main" val="114459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2798503" cy="5149356"/>
          </a:xfrm>
          <a:prstGeom prst="rect">
            <a:avLst/>
          </a:prstGeom>
          <a:solidFill>
            <a:srgbClr val="F5F5F5"/>
          </a:solidFill>
        </p:spPr>
        <p:txBody>
          <a:bodyPr/>
          <a:lstStyle/>
          <a:p>
            <a:endParaRPr lang="en-US" sz="1350"/>
          </a:p>
        </p:txBody>
      </p:sp>
      <p:pic>
        <p:nvPicPr>
          <p:cNvPr id="3" name="Object 2" descr="preencoded.png"/>
          <p:cNvPicPr>
            <a:picLocks noChangeAspect="1"/>
          </p:cNvPicPr>
          <p:nvPr/>
        </p:nvPicPr>
        <p:blipFill>
          <a:blip r:embed="rId3"/>
          <a:srcRect l="14360" r="14360"/>
          <a:stretch/>
        </p:blipFill>
        <p:spPr>
          <a:xfrm>
            <a:off x="0" y="0"/>
            <a:ext cx="2798503" cy="5149356"/>
          </a:xfrm>
          <a:prstGeom prst="rect">
            <a:avLst/>
          </a:prstGeom>
        </p:spPr>
      </p:pic>
      <p:sp>
        <p:nvSpPr>
          <p:cNvPr id="4" name="Object 3"/>
          <p:cNvSpPr/>
          <p:nvPr/>
        </p:nvSpPr>
        <p:spPr>
          <a:xfrm>
            <a:off x="149408" y="1978324"/>
            <a:ext cx="2499688" cy="1192708"/>
          </a:xfrm>
          <a:prstGeom prst="rect">
            <a:avLst/>
          </a:prstGeom>
          <a:solidFill>
            <a:srgbClr val="000000">
              <a:alpha val="30000"/>
            </a:srgbClr>
          </a:solidFill>
        </p:spPr>
        <p:txBody>
          <a:bodyPr/>
          <a:lstStyle/>
          <a:p>
            <a:endParaRPr lang="en-US" sz="1350"/>
          </a:p>
        </p:txBody>
      </p:sp>
      <p:sp>
        <p:nvSpPr>
          <p:cNvPr id="5" name="Object 4"/>
          <p:cNvSpPr/>
          <p:nvPr/>
        </p:nvSpPr>
        <p:spPr>
          <a:xfrm>
            <a:off x="260109" y="2127239"/>
            <a:ext cx="2278286" cy="395412"/>
          </a:xfrm>
          <a:prstGeom prst="rect">
            <a:avLst/>
          </a:prstGeom>
          <a:noFill/>
        </p:spPr>
        <p:txBody>
          <a:bodyPr wrap="square" lIns="0" tIns="0" rIns="0" bIns="0" rtlCol="0" anchor="t"/>
          <a:lstStyle/>
          <a:p>
            <a:pPr algn="ctr">
              <a:lnSpc>
                <a:spcPts val="3116"/>
              </a:lnSpc>
            </a:pPr>
            <a:r>
              <a:rPr lang="en-US" sz="2742" b="1" dirty="0">
                <a:solidFill>
                  <a:srgbClr val="FFFFFF"/>
                </a:solidFill>
                <a:latin typeface="Roboto" pitchFamily="34" charset="0"/>
                <a:ea typeface="Roboto" pitchFamily="34" charset="-122"/>
                <a:cs typeface="Roboto" pitchFamily="34" charset="-120"/>
              </a:rPr>
              <a:t>Hallucination</a:t>
            </a:r>
            <a:endParaRPr lang="en-US" sz="1350" dirty="0"/>
          </a:p>
        </p:txBody>
      </p:sp>
      <p:sp>
        <p:nvSpPr>
          <p:cNvPr id="6" name="Object 5"/>
          <p:cNvSpPr/>
          <p:nvPr/>
        </p:nvSpPr>
        <p:spPr>
          <a:xfrm>
            <a:off x="260109" y="2545218"/>
            <a:ext cx="2278286" cy="474643"/>
          </a:xfrm>
          <a:prstGeom prst="rect">
            <a:avLst/>
          </a:prstGeom>
          <a:noFill/>
        </p:spPr>
        <p:txBody>
          <a:bodyPr wrap="square" lIns="0" tIns="0" rIns="0" bIns="0" rtlCol="0" anchor="t"/>
          <a:lstStyle/>
          <a:p>
            <a:pPr algn="ctr">
              <a:lnSpc>
                <a:spcPts val="1869"/>
              </a:lnSpc>
              <a:spcBef>
                <a:spcPts val="175"/>
              </a:spcBef>
            </a:pPr>
            <a:r>
              <a:rPr lang="en-US" sz="1316" kern="0" spc="13" dirty="0">
                <a:solidFill>
                  <a:srgbClr val="FFFFFF">
                    <a:alpha val="80000"/>
                  </a:srgbClr>
                </a:solidFill>
                <a:latin typeface="Roboto" pitchFamily="34" charset="0"/>
                <a:ea typeface="Roboto" pitchFamily="34" charset="-122"/>
                <a:cs typeface="Roboto" pitchFamily="34" charset="-120"/>
              </a:rPr>
              <a:t>Declaration of Independence</a:t>
            </a:r>
            <a:endParaRPr lang="en-US" sz="1350" dirty="0"/>
          </a:p>
        </p:txBody>
      </p:sp>
      <p:sp>
        <p:nvSpPr>
          <p:cNvPr id="7" name="Object 6"/>
          <p:cNvSpPr/>
          <p:nvPr/>
        </p:nvSpPr>
        <p:spPr>
          <a:xfrm>
            <a:off x="3219880" y="1154692"/>
            <a:ext cx="5854547" cy="2536142"/>
          </a:xfrm>
          <a:prstGeom prst="rect">
            <a:avLst/>
          </a:prstGeom>
          <a:noFill/>
        </p:spPr>
        <p:txBody>
          <a:bodyPr wrap="square" lIns="0" tIns="0" rIns="0" bIns="0" rtlCol="0" anchor="t"/>
          <a:lstStyle/>
          <a:p>
            <a:pPr marL="182175" indent="-182175">
              <a:lnSpc>
                <a:spcPts val="2588"/>
              </a:lnSpc>
              <a:buSzPct val="100000"/>
              <a:buChar char="•"/>
            </a:pPr>
            <a:r>
              <a:rPr lang="en-US" sz="2025" b="1" kern="0" spc="20" dirty="0">
                <a:solidFill>
                  <a:srgbClr val="000000"/>
                </a:solidFill>
                <a:latin typeface="Roboto" pitchFamily="34" charset="0"/>
                <a:ea typeface="Roboto" pitchFamily="34" charset="-122"/>
                <a:cs typeface="Roboto" pitchFamily="34" charset="-120"/>
              </a:rPr>
              <a:t>Accurate Response</a:t>
            </a:r>
          </a:p>
          <a:p>
            <a:pPr lvl="1">
              <a:lnSpc>
                <a:spcPts val="1837"/>
              </a:lnSpc>
              <a:spcBef>
                <a:spcPts val="71"/>
              </a:spcBef>
            </a:pPr>
            <a:r>
              <a:rPr lang="en-US" sz="1294" kern="0" spc="13" dirty="0">
                <a:solidFill>
                  <a:srgbClr val="000000">
                    <a:alpha val="80000"/>
                  </a:srgbClr>
                </a:solidFill>
                <a:latin typeface="Roboto" pitchFamily="34" charset="0"/>
                <a:ea typeface="Roboto" pitchFamily="34" charset="-122"/>
                <a:cs typeface="Roboto" pitchFamily="34" charset="-120"/>
              </a:rPr>
              <a:t>The GenAI successfully researches and compiles information, creating a factual and informative article about the signing, including the date, location, and key figures involved</a:t>
            </a:r>
          </a:p>
          <a:p>
            <a:pPr marL="182175" indent="-182175">
              <a:lnSpc>
                <a:spcPts val="2588"/>
              </a:lnSpc>
              <a:spcBef>
                <a:spcPts val="1760"/>
              </a:spcBef>
              <a:buSzPct val="100000"/>
              <a:buChar char="•"/>
            </a:pPr>
            <a:r>
              <a:rPr lang="en-US" sz="2025" b="1" kern="0" spc="20" dirty="0">
                <a:solidFill>
                  <a:srgbClr val="000000"/>
                </a:solidFill>
                <a:latin typeface="Roboto" pitchFamily="34" charset="0"/>
                <a:ea typeface="Roboto" pitchFamily="34" charset="-122"/>
                <a:cs typeface="Roboto" pitchFamily="34" charset="-120"/>
              </a:rPr>
              <a:t>Hallucination</a:t>
            </a:r>
          </a:p>
          <a:p>
            <a:pPr lvl="1">
              <a:lnSpc>
                <a:spcPts val="1837"/>
              </a:lnSpc>
              <a:spcBef>
                <a:spcPts val="71"/>
              </a:spcBef>
            </a:pPr>
            <a:r>
              <a:rPr lang="en-US" sz="1294" kern="0" spc="13" dirty="0">
                <a:solidFill>
                  <a:srgbClr val="000000">
                    <a:alpha val="80000"/>
                  </a:srgbClr>
                </a:solidFill>
                <a:latin typeface="Roboto" pitchFamily="34" charset="0"/>
                <a:ea typeface="Roboto" pitchFamily="34" charset="-122"/>
                <a:cs typeface="Roboto" pitchFamily="34" charset="-120"/>
              </a:rPr>
              <a:t>The GenAI might fabricate details not grounded in reality. For instance, the article could claim a famous scientist signed the document (who wasn't even alive at the time) or mention a dramatic event that contradicts historical records.</a:t>
            </a:r>
          </a:p>
          <a:p>
            <a:pPr lvl="1">
              <a:lnSpc>
                <a:spcPts val="1837"/>
              </a:lnSpc>
              <a:spcBef>
                <a:spcPts val="71"/>
              </a:spcBef>
            </a:pPr>
            <a:r>
              <a:rPr lang="en-US" sz="1294" kern="0" spc="13" dirty="0">
                <a:solidFill>
                  <a:srgbClr val="000000">
                    <a:alpha val="80000"/>
                  </a:srgbClr>
                </a:solidFill>
                <a:latin typeface="Roboto" pitchFamily="34" charset="0"/>
                <a:ea typeface="Roboto" pitchFamily="34" charset="-122"/>
              </a:rPr>
              <a:t>	</a:t>
            </a:r>
            <a:r>
              <a:rPr lang="en-US" sz="1294" i="1" kern="0" spc="13" dirty="0">
                <a:solidFill>
                  <a:srgbClr val="000000">
                    <a:alpha val="80000"/>
                  </a:srgbClr>
                </a:solidFill>
                <a:latin typeface="Roboto" pitchFamily="34" charset="0"/>
                <a:ea typeface="Roboto" pitchFamily="34" charset="-122"/>
              </a:rPr>
              <a:t>“Elon Musk is a founding father of the United States”</a:t>
            </a:r>
            <a:endParaRPr lang="en-US" sz="1350" i="1" dirty="0"/>
          </a:p>
        </p:txBody>
      </p:sp>
      <p:sp>
        <p:nvSpPr>
          <p:cNvPr id="8" name="Object 7"/>
          <p:cNvSpPr/>
          <p:nvPr/>
        </p:nvSpPr>
        <p:spPr>
          <a:xfrm>
            <a:off x="8827468" y="4874837"/>
            <a:ext cx="171333" cy="182517"/>
          </a:xfrm>
          <a:prstGeom prst="rect">
            <a:avLst/>
          </a:prstGeom>
          <a:noFill/>
        </p:spPr>
        <p:txBody>
          <a:bodyPr/>
          <a:lstStyle/>
          <a:p>
            <a:endParaRPr lang="en-US" sz="1350"/>
          </a:p>
        </p:txBody>
      </p:sp>
      <p:sp>
        <p:nvSpPr>
          <p:cNvPr id="25" name="Slide Number Placeholder 24"/>
          <p:cNvSpPr>
            <a:spLocks noGrp="1"/>
          </p:cNvSpPr>
          <p:nvPr>
            <p:ph type="sldNum" sz="quarter" idx="4294967295"/>
          </p:nvPr>
        </p:nvSpPr>
        <p:spPr>
          <a:xfrm>
            <a:off x="8319765" y="4767263"/>
            <a:ext cx="600000" cy="225000"/>
          </a:xfrm>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14</a:t>
            </a:fld>
            <a:endParaRPr lang="en-US" sz="1200"/>
          </a:p>
        </p:txBody>
      </p:sp>
      <p:sp>
        <p:nvSpPr>
          <p:cNvPr id="9" name="Date Placeholder 8">
            <a:extLst>
              <a:ext uri="{FF2B5EF4-FFF2-40B4-BE49-F238E27FC236}">
                <a16:creationId xmlns:a16="http://schemas.microsoft.com/office/drawing/2014/main" id="{EAAF9C06-81F7-7F5E-7B14-49DB418D04E2}"/>
              </a:ext>
            </a:extLst>
          </p:cNvPr>
          <p:cNvSpPr>
            <a:spLocks noGrp="1"/>
          </p:cNvSpPr>
          <p:nvPr>
            <p:ph type="dt" sz="half" idx="10"/>
          </p:nvPr>
        </p:nvSpPr>
        <p:spPr/>
        <p:txBody>
          <a:bodyPr/>
          <a:lstStyle/>
          <a:p>
            <a:r>
              <a:rPr lang="en-US"/>
              <a:t>5/18/2025</a:t>
            </a:r>
          </a:p>
        </p:txBody>
      </p:sp>
      <p:sp>
        <p:nvSpPr>
          <p:cNvPr id="10" name="Footer Placeholder 9">
            <a:extLst>
              <a:ext uri="{FF2B5EF4-FFF2-40B4-BE49-F238E27FC236}">
                <a16:creationId xmlns:a16="http://schemas.microsoft.com/office/drawing/2014/main" id="{BF6B2607-08E1-5ED6-D126-E88DEE0DC2B8}"/>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1620827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66B62-860C-FD44-615D-AF6E43A77B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FA2D177-004A-C22A-D54F-1BD0B94437D8}"/>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Examples of LLM Hallucinations</a:t>
            </a:r>
          </a:p>
        </p:txBody>
      </p:sp>
      <p:sp>
        <p:nvSpPr>
          <p:cNvPr id="2" name="Date Placeholder 1">
            <a:extLst>
              <a:ext uri="{FF2B5EF4-FFF2-40B4-BE49-F238E27FC236}">
                <a16:creationId xmlns:a16="http://schemas.microsoft.com/office/drawing/2014/main" id="{5D5626B1-6D4F-48A4-8B75-682A6546C21D}"/>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72ECE007-8C05-0C04-16ED-30BBCB558931}"/>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E5A87C47-839C-DB11-7BFB-5111DF56875A}"/>
              </a:ext>
            </a:extLst>
          </p:cNvPr>
          <p:cNvSpPr>
            <a:spLocks noGrp="1"/>
          </p:cNvSpPr>
          <p:nvPr>
            <p:ph type="sldNum" sz="quarter" idx="12"/>
          </p:nvPr>
        </p:nvSpPr>
        <p:spPr/>
        <p:txBody>
          <a:bodyPr/>
          <a:lstStyle/>
          <a:p>
            <a:fld id="{3D46CBA2-ECE5-4BE9-B546-6761E0E67089}" type="slidenum">
              <a:rPr lang="en-US" smtClean="0"/>
              <a:t>15</a:t>
            </a:fld>
            <a:endParaRPr lang="en-US"/>
          </a:p>
        </p:txBody>
      </p:sp>
      <p:grpSp>
        <p:nvGrpSpPr>
          <p:cNvPr id="17" name="Group 16">
            <a:extLst>
              <a:ext uri="{FF2B5EF4-FFF2-40B4-BE49-F238E27FC236}">
                <a16:creationId xmlns:a16="http://schemas.microsoft.com/office/drawing/2014/main" id="{E7A7314E-7120-6FB7-FA4F-B30537F05829}"/>
              </a:ext>
            </a:extLst>
          </p:cNvPr>
          <p:cNvGrpSpPr/>
          <p:nvPr/>
        </p:nvGrpSpPr>
        <p:grpSpPr>
          <a:xfrm>
            <a:off x="990600" y="2396589"/>
            <a:ext cx="7219950" cy="1361596"/>
            <a:chOff x="990600" y="2396589"/>
            <a:chExt cx="7219950" cy="1361596"/>
          </a:xfrm>
        </p:grpSpPr>
        <p:pic>
          <p:nvPicPr>
            <p:cNvPr id="10" name="Picture 9">
              <a:extLst>
                <a:ext uri="{FF2B5EF4-FFF2-40B4-BE49-F238E27FC236}">
                  <a16:creationId xmlns:a16="http://schemas.microsoft.com/office/drawing/2014/main" id="{F95083BF-0474-6C24-8554-4E0177FE20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8954" y="2396589"/>
              <a:ext cx="1361596" cy="1361596"/>
            </a:xfrm>
            <a:prstGeom prst="rect">
              <a:avLst/>
            </a:prstGeom>
          </p:spPr>
        </p:pic>
        <p:sp>
          <p:nvSpPr>
            <p:cNvPr id="12" name="Rectangle 1">
              <a:extLst>
                <a:ext uri="{FF2B5EF4-FFF2-40B4-BE49-F238E27FC236}">
                  <a16:creationId xmlns:a16="http://schemas.microsoft.com/office/drawing/2014/main" id="{A62B8C17-1A8A-7D6F-48A5-420340734726}"/>
                </a:ext>
              </a:extLst>
            </p:cNvPr>
            <p:cNvSpPr txBox="1">
              <a:spLocks noChangeArrowheads="1"/>
            </p:cNvSpPr>
            <p:nvPr/>
          </p:nvSpPr>
          <p:spPr bwMode="auto">
            <a:xfrm>
              <a:off x="990600" y="2636235"/>
              <a:ext cx="6096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eaLnBrk="0" fontAlgn="base" hangingPunct="0">
                <a:spcBef>
                  <a:spcPct val="0"/>
                </a:spcBef>
                <a:spcAft>
                  <a:spcPct val="0"/>
                </a:spcAft>
                <a:buClrTx/>
                <a:buSzTx/>
                <a:buFont typeface="Wingdings 2"/>
                <a:buNone/>
              </a:pPr>
              <a:r>
                <a:rPr lang="en-US" altLang="en-US" sz="1800" dirty="0">
                  <a:latin typeface="Arial" panose="020B0604020202020204" pitchFamily="34" charset="0"/>
                </a:rPr>
                <a:t>Nonsensical Responses:</a:t>
              </a:r>
              <a:r>
                <a:rPr lang="en-US" altLang="en-US" sz="1800" b="0" dirty="0">
                  <a:latin typeface="Arial" panose="020B0604020202020204" pitchFamily="34" charset="0"/>
                </a:rPr>
                <a:t> An LLM could generate a response like "The purple elephant danced under the toaster while singing algebra," lacking logical coherence. </a:t>
              </a:r>
            </a:p>
          </p:txBody>
        </p:sp>
      </p:grpSp>
      <p:grpSp>
        <p:nvGrpSpPr>
          <p:cNvPr id="18" name="Group 17">
            <a:extLst>
              <a:ext uri="{FF2B5EF4-FFF2-40B4-BE49-F238E27FC236}">
                <a16:creationId xmlns:a16="http://schemas.microsoft.com/office/drawing/2014/main" id="{6D685D8D-0635-DA85-7A65-8C0265E20BCE}"/>
              </a:ext>
            </a:extLst>
          </p:cNvPr>
          <p:cNvGrpSpPr/>
          <p:nvPr/>
        </p:nvGrpSpPr>
        <p:grpSpPr>
          <a:xfrm>
            <a:off x="347902" y="3651432"/>
            <a:ext cx="8128869" cy="1069898"/>
            <a:chOff x="347902" y="3651432"/>
            <a:chExt cx="8128869" cy="1069898"/>
          </a:xfrm>
        </p:grpSpPr>
        <p:sp>
          <p:nvSpPr>
            <p:cNvPr id="11" name="Rectangle 1">
              <a:extLst>
                <a:ext uri="{FF2B5EF4-FFF2-40B4-BE49-F238E27FC236}">
                  <a16:creationId xmlns:a16="http://schemas.microsoft.com/office/drawing/2014/main" id="{525EB7F0-E22D-8B70-85FE-8CFE37B9593C}"/>
                </a:ext>
              </a:extLst>
            </p:cNvPr>
            <p:cNvSpPr txBox="1">
              <a:spLocks noChangeArrowheads="1"/>
            </p:cNvSpPr>
            <p:nvPr/>
          </p:nvSpPr>
          <p:spPr bwMode="auto">
            <a:xfrm>
              <a:off x="2209800" y="3798000"/>
              <a:ext cx="62669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eaLnBrk="0" fontAlgn="base" hangingPunct="0">
                <a:spcBef>
                  <a:spcPct val="0"/>
                </a:spcBef>
                <a:spcAft>
                  <a:spcPct val="0"/>
                </a:spcAft>
                <a:buClrTx/>
                <a:buSzTx/>
                <a:buFont typeface="Wingdings 2"/>
                <a:buNone/>
              </a:pPr>
              <a:r>
                <a:rPr lang="en-US" altLang="en-US" sz="1800" dirty="0">
                  <a:latin typeface="Arial" panose="020B0604020202020204" pitchFamily="34" charset="0"/>
                </a:rPr>
                <a:t>Fabricated Information:</a:t>
              </a:r>
              <a:r>
                <a:rPr lang="en-US" altLang="en-US" sz="1800" b="0" dirty="0">
                  <a:latin typeface="Arial" panose="020B0604020202020204" pitchFamily="34" charset="0"/>
                </a:rPr>
                <a:t> An LLM might create a fictional narrative about unicorns in Atlantis, claiming they were documented to have existed around 10,000 BC. </a:t>
              </a:r>
            </a:p>
          </p:txBody>
        </p:sp>
        <p:pic>
          <p:nvPicPr>
            <p:cNvPr id="14" name="Picture 13" descr="A unicorn standing on a rock in front of a waterfall&#10;&#10;AI-generated content may be incorrect.">
              <a:extLst>
                <a:ext uri="{FF2B5EF4-FFF2-40B4-BE49-F238E27FC236}">
                  <a16:creationId xmlns:a16="http://schemas.microsoft.com/office/drawing/2014/main" id="{01300B4B-3802-A707-937B-B2F3594A8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02" y="3651432"/>
              <a:ext cx="1819275" cy="1023964"/>
            </a:xfrm>
            <a:prstGeom prst="rect">
              <a:avLst/>
            </a:prstGeom>
          </p:spPr>
        </p:pic>
      </p:grpSp>
      <p:grpSp>
        <p:nvGrpSpPr>
          <p:cNvPr id="16" name="Group 15">
            <a:extLst>
              <a:ext uri="{FF2B5EF4-FFF2-40B4-BE49-F238E27FC236}">
                <a16:creationId xmlns:a16="http://schemas.microsoft.com/office/drawing/2014/main" id="{03A32597-0E0E-5EC8-FC9F-92ADCC4BEB4F}"/>
              </a:ext>
            </a:extLst>
          </p:cNvPr>
          <p:cNvGrpSpPr/>
          <p:nvPr/>
        </p:nvGrpSpPr>
        <p:grpSpPr>
          <a:xfrm>
            <a:off x="561975" y="1516642"/>
            <a:ext cx="8020050" cy="1107995"/>
            <a:chOff x="561975" y="1516642"/>
            <a:chExt cx="8020050" cy="1107995"/>
          </a:xfrm>
        </p:grpSpPr>
        <p:pic>
          <p:nvPicPr>
            <p:cNvPr id="8" name="Picture 7">
              <a:extLst>
                <a:ext uri="{FF2B5EF4-FFF2-40B4-BE49-F238E27FC236}">
                  <a16:creationId xmlns:a16="http://schemas.microsoft.com/office/drawing/2014/main" id="{54016BC8-DEBE-01C0-5011-D029DC8DE4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975" y="1516642"/>
              <a:ext cx="1476854" cy="1107995"/>
            </a:xfrm>
            <a:prstGeom prst="rect">
              <a:avLst/>
            </a:prstGeom>
          </p:spPr>
        </p:pic>
        <p:sp>
          <p:nvSpPr>
            <p:cNvPr id="15" name="TextBox 14">
              <a:extLst>
                <a:ext uri="{FF2B5EF4-FFF2-40B4-BE49-F238E27FC236}">
                  <a16:creationId xmlns:a16="http://schemas.microsoft.com/office/drawing/2014/main" id="{FC5DFAB3-6C01-BF14-B0E4-538B61139C3D}"/>
                </a:ext>
              </a:extLst>
            </p:cNvPr>
            <p:cNvSpPr txBox="1"/>
            <p:nvPr/>
          </p:nvSpPr>
          <p:spPr>
            <a:xfrm>
              <a:off x="2038829" y="1539352"/>
              <a:ext cx="6543196" cy="646331"/>
            </a:xfrm>
            <a:prstGeom prst="rect">
              <a:avLst/>
            </a:prstGeom>
            <a:noFill/>
          </p:spPr>
          <p:txBody>
            <a:bodyPr wrap="square" rtlCol="0">
              <a:spAutoFit/>
            </a:bodyPr>
            <a:lstStyle/>
            <a:p>
              <a:r>
                <a:rPr kumimoji="0" lang="en-US" altLang="en-US" sz="1800" b="1" i="0" u="none" strike="noStrike" cap="none" normalizeH="0" baseline="0" dirty="0">
                  <a:ln>
                    <a:noFill/>
                  </a:ln>
                  <a:solidFill>
                    <a:schemeClr val="tx1"/>
                  </a:solidFill>
                  <a:effectLst/>
                  <a:latin typeface="Arial" panose="020B0604020202020204" pitchFamily="34" charset="0"/>
                </a:rPr>
                <a:t>Factual Inaccuracies:</a:t>
              </a:r>
              <a:r>
                <a:rPr kumimoji="0" lang="en-US" altLang="en-US" sz="1800" b="0" i="0" u="none" strike="noStrike" cap="none" normalizeH="0" baseline="0" dirty="0">
                  <a:ln>
                    <a:noFill/>
                  </a:ln>
                  <a:solidFill>
                    <a:schemeClr val="tx1"/>
                  </a:solidFill>
                  <a:effectLst/>
                  <a:latin typeface="Arial" panose="020B0604020202020204" pitchFamily="34" charset="0"/>
                </a:rPr>
                <a:t> An LLM might claim that the Great Wall of China is visible from the Moon, which is a common myth. </a:t>
              </a:r>
            </a:p>
          </p:txBody>
        </p:sp>
      </p:grpSp>
    </p:spTree>
    <p:extLst>
      <p:ext uri="{BB962C8B-B14F-4D97-AF65-F5344CB8AC3E}">
        <p14:creationId xmlns:p14="http://schemas.microsoft.com/office/powerpoint/2010/main" val="18557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B035A-3EF4-E2D3-DCAF-C4DF6E08CC19}"/>
              </a:ext>
            </a:extLst>
          </p:cNvPr>
          <p:cNvSpPr>
            <a:spLocks noGrp="1"/>
          </p:cNvSpPr>
          <p:nvPr>
            <p:ph type="title"/>
          </p:nvPr>
        </p:nvSpPr>
        <p:spPr/>
        <p:txBody>
          <a:bodyPr>
            <a:normAutofit fontScale="90000"/>
          </a:bodyPr>
          <a:lstStyle/>
          <a:p>
            <a:r>
              <a:rPr lang="en-US" dirty="0"/>
              <a:t>Examples of LLM Hallucinations</a:t>
            </a:r>
          </a:p>
        </p:txBody>
      </p:sp>
      <p:sp>
        <p:nvSpPr>
          <p:cNvPr id="7" name="Rectangle 1">
            <a:extLst>
              <a:ext uri="{FF2B5EF4-FFF2-40B4-BE49-F238E27FC236}">
                <a16:creationId xmlns:a16="http://schemas.microsoft.com/office/drawing/2014/main" id="{5C2D3B98-5480-75BB-A266-D62A6C468262}"/>
              </a:ext>
            </a:extLst>
          </p:cNvPr>
          <p:cNvSpPr>
            <a:spLocks noGrp="1" noChangeArrowheads="1"/>
          </p:cNvSpPr>
          <p:nvPr>
            <p:ph idx="1"/>
          </p:nvPr>
        </p:nvSpPr>
        <p:spPr bwMode="auto">
          <a:xfrm>
            <a:off x="457200" y="1451610"/>
            <a:ext cx="82296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Contradictory Statements:</a:t>
            </a:r>
            <a:r>
              <a:rPr kumimoji="0" lang="en-US" altLang="en-US" sz="1800" b="0" i="0" u="none" strike="noStrike" cap="none" normalizeH="0" baseline="0" dirty="0">
                <a:ln>
                  <a:noFill/>
                </a:ln>
                <a:solidFill>
                  <a:schemeClr val="tx1"/>
                </a:solidFill>
                <a:effectLst/>
                <a:latin typeface="Arial" panose="020B0604020202020204" pitchFamily="34" charset="0"/>
              </a:rPr>
              <a:t> An LLM might say "All swans are white, but there are black swans," contradicting itself.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Misrepresenting Facts:</a:t>
            </a:r>
            <a:r>
              <a:rPr kumimoji="0" lang="en-US" altLang="en-US" sz="1800" b="0" i="0" u="none" strike="noStrike" cap="none" normalizeH="0" baseline="0" dirty="0">
                <a:ln>
                  <a:noFill/>
                </a:ln>
                <a:solidFill>
                  <a:schemeClr val="tx1"/>
                </a:solidFill>
                <a:effectLst/>
                <a:latin typeface="Arial" panose="020B0604020202020204" pitchFamily="34" charset="0"/>
              </a:rPr>
              <a:t> An LLM could incorrectly state that Yuri Gagarin was the first person to land on the Moon (the correct answer is Neil Armstrong).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Fabricated Legal Cases:</a:t>
            </a:r>
            <a:r>
              <a:rPr kumimoji="0" lang="en-US" altLang="en-US" sz="1800" b="0" i="0" u="none" strike="noStrike" cap="none" normalizeH="0" baseline="0" dirty="0">
                <a:ln>
                  <a:noFill/>
                </a:ln>
                <a:solidFill>
                  <a:schemeClr val="tx1"/>
                </a:solidFill>
                <a:effectLst/>
                <a:latin typeface="Arial" panose="020B0604020202020204" pitchFamily="34" charset="0"/>
              </a:rPr>
              <a:t> In one instance, a legal brief written by ChatGPT cited six nonexistent legal cases.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Inaccurate Information in Customer Service:</a:t>
            </a:r>
            <a:r>
              <a:rPr kumimoji="0" lang="en-US" altLang="en-US" sz="1800" b="0" i="0" u="none" strike="noStrike" cap="none" normalizeH="0" baseline="0" dirty="0">
                <a:ln>
                  <a:noFill/>
                </a:ln>
                <a:solidFill>
                  <a:schemeClr val="tx1"/>
                </a:solidFill>
                <a:effectLst/>
                <a:latin typeface="Arial" panose="020B0604020202020204" pitchFamily="34" charset="0"/>
              </a:rPr>
              <a:t> A chatbot provided inaccurate details about refund policies to an Air Canada passenger, leading to a legal ruling against the airline.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Date Placeholder 1">
            <a:extLst>
              <a:ext uri="{FF2B5EF4-FFF2-40B4-BE49-F238E27FC236}">
                <a16:creationId xmlns:a16="http://schemas.microsoft.com/office/drawing/2014/main" id="{E215D4B5-2291-94E3-6BB4-7C5D7352BEB8}"/>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6757DCC8-B21B-99C4-EDD7-3DCFDE7E24FB}"/>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9C8591CA-FD8C-35BA-4F32-43C4441CBCA0}"/>
              </a:ext>
            </a:extLst>
          </p:cNvPr>
          <p:cNvSpPr>
            <a:spLocks noGrp="1"/>
          </p:cNvSpPr>
          <p:nvPr>
            <p:ph type="sldNum" sz="quarter" idx="12"/>
          </p:nvPr>
        </p:nvSpPr>
        <p:spPr/>
        <p:txBody>
          <a:bodyPr/>
          <a:lstStyle/>
          <a:p>
            <a:fld id="{3D46CBA2-ECE5-4BE9-B546-6761E0E67089}" type="slidenum">
              <a:rPr lang="en-US" smtClean="0"/>
              <a:t>16</a:t>
            </a:fld>
            <a:endParaRPr lang="en-US"/>
          </a:p>
        </p:txBody>
      </p:sp>
    </p:spTree>
    <p:extLst>
      <p:ext uri="{BB962C8B-B14F-4D97-AF65-F5344CB8AC3E}">
        <p14:creationId xmlns:p14="http://schemas.microsoft.com/office/powerpoint/2010/main" val="193769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0AFE1B-8977-F7A7-0C3D-A91FE8EABB85}"/>
              </a:ext>
            </a:extLst>
          </p:cNvPr>
          <p:cNvSpPr>
            <a:spLocks noGrp="1"/>
          </p:cNvSpPr>
          <p:nvPr>
            <p:ph type="title"/>
          </p:nvPr>
        </p:nvSpPr>
        <p:spPr>
          <a:xfrm>
            <a:off x="419100" y="0"/>
            <a:ext cx="8305800" cy="438150"/>
          </a:xfrm>
        </p:spPr>
        <p:txBody>
          <a:bodyPr>
            <a:normAutofit fontScale="90000"/>
          </a:bodyPr>
          <a:lstStyle/>
          <a:p>
            <a:r>
              <a:rPr lang="en-US" sz="3200" b="1" dirty="0">
                <a:effectLst>
                  <a:outerShdw blurRad="38100" dist="38100" dir="2700000" algn="tl">
                    <a:srgbClr val="000000">
                      <a:alpha val="43137"/>
                    </a:srgbClr>
                  </a:outerShdw>
                </a:effectLst>
              </a:rPr>
              <a:t>Surveillance Capitalism</a:t>
            </a:r>
            <a:endParaRPr lang="en-US" sz="3200" dirty="0">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2B26C9AE-A8E1-B3AF-5901-12BE2222B2F4}"/>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7AAFD987-DE4C-9995-E976-E536449669D6}"/>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AEC3D75B-5412-140A-6E7B-6934930AD3DD}"/>
              </a:ext>
            </a:extLst>
          </p:cNvPr>
          <p:cNvSpPr>
            <a:spLocks noGrp="1"/>
          </p:cNvSpPr>
          <p:nvPr>
            <p:ph type="sldNum" sz="quarter" idx="12"/>
          </p:nvPr>
        </p:nvSpPr>
        <p:spPr/>
        <p:txBody>
          <a:bodyPr/>
          <a:lstStyle/>
          <a:p>
            <a:fld id="{3D46CBA2-ECE5-4BE9-B546-6761E0E67089}" type="slidenum">
              <a:rPr lang="en-US" smtClean="0"/>
              <a:t>17</a:t>
            </a:fld>
            <a:endParaRPr lang="en-US"/>
          </a:p>
        </p:txBody>
      </p:sp>
      <p:pic>
        <p:nvPicPr>
          <p:cNvPr id="7" name="Picture 6">
            <a:hlinkClick r:id="rId3"/>
            <a:extLst>
              <a:ext uri="{FF2B5EF4-FFF2-40B4-BE49-F238E27FC236}">
                <a16:creationId xmlns:a16="http://schemas.microsoft.com/office/drawing/2014/main" id="{48B3BF89-5679-0C7A-DAC2-03D66279AC47}"/>
              </a:ext>
            </a:extLst>
          </p:cNvPr>
          <p:cNvPicPr>
            <a:picLocks noChangeAspect="1"/>
          </p:cNvPicPr>
          <p:nvPr/>
        </p:nvPicPr>
        <p:blipFill>
          <a:blip r:embed="rId4"/>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E26A2A93-AA1A-D21E-3CC8-D3AE54D5EBF0}"/>
              </a:ext>
            </a:extLst>
          </p:cNvPr>
          <p:cNvSpPr txBox="1"/>
          <p:nvPr/>
        </p:nvSpPr>
        <p:spPr>
          <a:xfrm>
            <a:off x="838200" y="2217807"/>
            <a:ext cx="7467600" cy="707886"/>
          </a:xfrm>
          <a:prstGeom prst="rect">
            <a:avLst/>
          </a:prstGeom>
          <a:noFill/>
        </p:spPr>
        <p:txBody>
          <a:bodyPr wrap="square">
            <a:spAutoFit/>
          </a:bodyPr>
          <a:lstStyle/>
          <a:p>
            <a:pPr algn="ctr"/>
            <a:r>
              <a:rPr lang="en-US" sz="4000" b="1" dirty="0">
                <a:solidFill>
                  <a:schemeClr val="bg1"/>
                </a:solidFill>
                <a:effectLst>
                  <a:outerShdw blurRad="38100" dist="38100" dir="2700000" algn="tl">
                    <a:srgbClr val="000000">
                      <a:alpha val="43137"/>
                    </a:srgbClr>
                  </a:outerShdw>
                </a:effectLst>
                <a:latin typeface="+mj-lt"/>
              </a:rPr>
              <a:t>Data Privacy</a:t>
            </a:r>
          </a:p>
        </p:txBody>
      </p:sp>
      <p:sp>
        <p:nvSpPr>
          <p:cNvPr id="6" name="TextBox 5">
            <a:extLst>
              <a:ext uri="{FF2B5EF4-FFF2-40B4-BE49-F238E27FC236}">
                <a16:creationId xmlns:a16="http://schemas.microsoft.com/office/drawing/2014/main" id="{058B369A-F1D5-F8EA-1FBC-833850DA41E7}"/>
              </a:ext>
            </a:extLst>
          </p:cNvPr>
          <p:cNvSpPr txBox="1"/>
          <p:nvPr/>
        </p:nvSpPr>
        <p:spPr>
          <a:xfrm>
            <a:off x="5029200" y="152192"/>
            <a:ext cx="4038600" cy="2031325"/>
          </a:xfrm>
          <a:prstGeom prst="rect">
            <a:avLst/>
          </a:prstGeom>
          <a:noFill/>
        </p:spPr>
        <p:txBody>
          <a:bodyPr wrap="square">
            <a:spAutoFit/>
          </a:bodyPr>
          <a:lstStyle/>
          <a:p>
            <a:r>
              <a:rPr lang="en-US" b="1" dirty="0">
                <a:solidFill>
                  <a:schemeClr val="bg1">
                    <a:lumMod val="65000"/>
                  </a:schemeClr>
                </a:solidFill>
                <a:latin typeface="+mj-lt"/>
              </a:rPr>
              <a:t>Geopolitical AI Arms Race</a:t>
            </a:r>
          </a:p>
          <a:p>
            <a:r>
              <a:rPr lang="en-US" sz="1800" b="1" dirty="0">
                <a:solidFill>
                  <a:schemeClr val="bg1">
                    <a:lumMod val="65000"/>
                  </a:schemeClr>
                </a:solidFill>
                <a:latin typeface="+mj-lt"/>
              </a:rPr>
              <a:t>Hallucination / Misinformation</a:t>
            </a:r>
          </a:p>
          <a:p>
            <a:r>
              <a:rPr lang="en-US" sz="1800" b="1" dirty="0">
                <a:solidFill>
                  <a:schemeClr val="bg1"/>
                </a:solidFill>
                <a:latin typeface="+mj-lt"/>
              </a:rPr>
              <a:t>Data Privacy</a:t>
            </a:r>
          </a:p>
          <a:p>
            <a:r>
              <a:rPr lang="en-US" sz="1800" b="1" dirty="0">
                <a:solidFill>
                  <a:schemeClr val="bg1">
                    <a:lumMod val="65000"/>
                  </a:schemeClr>
                </a:solidFill>
                <a:latin typeface="+mj-lt"/>
              </a:rPr>
              <a:t>Job Displacement</a:t>
            </a:r>
          </a:p>
          <a:p>
            <a:r>
              <a:rPr lang="en-US" sz="1800" b="1" dirty="0">
                <a:solidFill>
                  <a:schemeClr val="bg1">
                    <a:lumMod val="65000"/>
                  </a:schemeClr>
                </a:solidFill>
                <a:latin typeface="+mj-lt"/>
              </a:rPr>
              <a:t>Human De-skilling</a:t>
            </a:r>
          </a:p>
          <a:p>
            <a:r>
              <a:rPr lang="en-US" sz="1800" b="1" dirty="0">
                <a:solidFill>
                  <a:schemeClr val="bg1">
                    <a:lumMod val="65000"/>
                  </a:schemeClr>
                </a:solidFill>
                <a:latin typeface="+mj-lt"/>
              </a:rPr>
              <a:t>Political Disinformation &amp; Propaganda</a:t>
            </a:r>
          </a:p>
          <a:p>
            <a:r>
              <a:rPr lang="en-US" sz="1800" b="1" dirty="0">
                <a:solidFill>
                  <a:schemeClr val="bg1">
                    <a:lumMod val="65000"/>
                  </a:schemeClr>
                </a:solidFill>
                <a:latin typeface="+mj-lt"/>
              </a:rPr>
              <a:t>Income Inequality</a:t>
            </a:r>
            <a:endParaRPr lang="en-US" sz="1800" b="1" dirty="0">
              <a:solidFill>
                <a:schemeClr val="bg1">
                  <a:lumMod val="75000"/>
                </a:schemeClr>
              </a:solidFill>
              <a:latin typeface="+mj-lt"/>
            </a:endParaRPr>
          </a:p>
        </p:txBody>
      </p:sp>
    </p:spTree>
    <p:extLst>
      <p:ext uri="{BB962C8B-B14F-4D97-AF65-F5344CB8AC3E}">
        <p14:creationId xmlns:p14="http://schemas.microsoft.com/office/powerpoint/2010/main" val="1252287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9469BA-D792-96A8-0C2B-FD16640F3843}"/>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Retraining</a:t>
            </a:r>
          </a:p>
        </p:txBody>
      </p:sp>
      <p:sp>
        <p:nvSpPr>
          <p:cNvPr id="2" name="Date Placeholder 1">
            <a:extLst>
              <a:ext uri="{FF2B5EF4-FFF2-40B4-BE49-F238E27FC236}">
                <a16:creationId xmlns:a16="http://schemas.microsoft.com/office/drawing/2014/main" id="{550EBA8B-EE18-A540-1426-F50DD4553896}"/>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D29E2D76-1C8C-6FFD-99BE-562A5AE785A3}"/>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AD320284-706D-782E-B4CA-3ADD134D12B5}"/>
              </a:ext>
            </a:extLst>
          </p:cNvPr>
          <p:cNvSpPr>
            <a:spLocks noGrp="1"/>
          </p:cNvSpPr>
          <p:nvPr>
            <p:ph type="sldNum" sz="quarter" idx="12"/>
          </p:nvPr>
        </p:nvSpPr>
        <p:spPr/>
        <p:txBody>
          <a:bodyPr/>
          <a:lstStyle/>
          <a:p>
            <a:fld id="{3D46CBA2-ECE5-4BE9-B546-6761E0E67089}" type="slidenum">
              <a:rPr lang="en-US" smtClean="0"/>
              <a:t>18</a:t>
            </a:fld>
            <a:endParaRPr lang="en-US"/>
          </a:p>
        </p:txBody>
      </p:sp>
      <p:pic>
        <p:nvPicPr>
          <p:cNvPr id="8" name="Picture 7">
            <a:hlinkClick r:id="rId3"/>
            <a:extLst>
              <a:ext uri="{FF2B5EF4-FFF2-40B4-BE49-F238E27FC236}">
                <a16:creationId xmlns:a16="http://schemas.microsoft.com/office/drawing/2014/main" id="{65CB9A3A-45E3-2DA2-0978-E8C73EF5A573}"/>
              </a:ext>
            </a:extLst>
          </p:cNvPr>
          <p:cNvPicPr>
            <a:picLocks noChangeAspect="1"/>
          </p:cNvPicPr>
          <p:nvPr/>
        </p:nvPicPr>
        <p:blipFill>
          <a:blip r:embed="rId4"/>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5B41F874-C18C-D2AB-2426-8368339CD267}"/>
              </a:ext>
            </a:extLst>
          </p:cNvPr>
          <p:cNvSpPr txBox="1"/>
          <p:nvPr/>
        </p:nvSpPr>
        <p:spPr>
          <a:xfrm>
            <a:off x="2259330" y="2248585"/>
            <a:ext cx="4625340" cy="646331"/>
          </a:xfrm>
          <a:prstGeom prst="rect">
            <a:avLst/>
          </a:prstGeom>
          <a:noFill/>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latin typeface="+mj-lt"/>
              </a:rPr>
              <a:t>Job Displacement</a:t>
            </a:r>
          </a:p>
        </p:txBody>
      </p:sp>
      <p:sp>
        <p:nvSpPr>
          <p:cNvPr id="5" name="TextBox 4">
            <a:extLst>
              <a:ext uri="{FF2B5EF4-FFF2-40B4-BE49-F238E27FC236}">
                <a16:creationId xmlns:a16="http://schemas.microsoft.com/office/drawing/2014/main" id="{880F6577-3DE2-7564-875F-91DD21DA82BE}"/>
              </a:ext>
            </a:extLst>
          </p:cNvPr>
          <p:cNvSpPr txBox="1"/>
          <p:nvPr/>
        </p:nvSpPr>
        <p:spPr>
          <a:xfrm>
            <a:off x="99060" y="217260"/>
            <a:ext cx="3939540" cy="2031325"/>
          </a:xfrm>
          <a:prstGeom prst="rect">
            <a:avLst/>
          </a:prstGeom>
          <a:noFill/>
        </p:spPr>
        <p:txBody>
          <a:bodyPr wrap="square">
            <a:spAutoFit/>
          </a:bodyPr>
          <a:lstStyle/>
          <a:p>
            <a:r>
              <a:rPr lang="en-US" b="1" dirty="0">
                <a:solidFill>
                  <a:schemeClr val="bg1">
                    <a:lumMod val="65000"/>
                  </a:schemeClr>
                </a:solidFill>
                <a:latin typeface="+mj-lt"/>
              </a:rPr>
              <a:t>Geopolitical AI Arms Race</a:t>
            </a:r>
          </a:p>
          <a:p>
            <a:r>
              <a:rPr lang="en-US" sz="1800" b="1" dirty="0">
                <a:solidFill>
                  <a:schemeClr val="bg1">
                    <a:lumMod val="65000"/>
                  </a:schemeClr>
                </a:solidFill>
                <a:latin typeface="+mj-lt"/>
              </a:rPr>
              <a:t>Hallucination / Misinformation</a:t>
            </a:r>
          </a:p>
          <a:p>
            <a:r>
              <a:rPr lang="en-US" sz="1800" b="1" dirty="0">
                <a:solidFill>
                  <a:schemeClr val="bg1">
                    <a:lumMod val="65000"/>
                  </a:schemeClr>
                </a:solidFill>
                <a:latin typeface="+mj-lt"/>
              </a:rPr>
              <a:t>Data Privacy</a:t>
            </a:r>
          </a:p>
          <a:p>
            <a:r>
              <a:rPr lang="en-US" sz="1800" b="1" dirty="0">
                <a:solidFill>
                  <a:schemeClr val="bg1"/>
                </a:solidFill>
                <a:latin typeface="+mj-lt"/>
              </a:rPr>
              <a:t>Job Displacement</a:t>
            </a:r>
          </a:p>
          <a:p>
            <a:r>
              <a:rPr lang="en-US" sz="1800" b="1" dirty="0">
                <a:solidFill>
                  <a:schemeClr val="bg1">
                    <a:lumMod val="65000"/>
                  </a:schemeClr>
                </a:solidFill>
                <a:latin typeface="+mj-lt"/>
              </a:rPr>
              <a:t>Human De-skilling</a:t>
            </a:r>
          </a:p>
          <a:p>
            <a:r>
              <a:rPr lang="en-US" sz="1800" b="1" dirty="0">
                <a:solidFill>
                  <a:schemeClr val="bg1">
                    <a:lumMod val="65000"/>
                  </a:schemeClr>
                </a:solidFill>
                <a:latin typeface="+mj-lt"/>
              </a:rPr>
              <a:t>Political Disinformation &amp; Propaganda</a:t>
            </a:r>
          </a:p>
          <a:p>
            <a:r>
              <a:rPr lang="en-US" sz="1800" b="1" dirty="0">
                <a:solidFill>
                  <a:schemeClr val="bg1">
                    <a:lumMod val="65000"/>
                  </a:schemeClr>
                </a:solidFill>
                <a:latin typeface="+mj-lt"/>
              </a:rPr>
              <a:t>Income Inequality</a:t>
            </a:r>
            <a:endParaRPr lang="en-US" sz="1800" b="1" dirty="0">
              <a:solidFill>
                <a:schemeClr val="bg1">
                  <a:lumMod val="75000"/>
                </a:schemeClr>
              </a:solidFill>
              <a:latin typeface="+mj-lt"/>
            </a:endParaRPr>
          </a:p>
        </p:txBody>
      </p:sp>
    </p:spTree>
    <p:extLst>
      <p:ext uri="{BB962C8B-B14F-4D97-AF65-F5344CB8AC3E}">
        <p14:creationId xmlns:p14="http://schemas.microsoft.com/office/powerpoint/2010/main" val="1288657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8DF84BE-34C3-8427-D801-39ED8FA9C42F}"/>
              </a:ext>
            </a:extLst>
          </p:cNvPr>
          <p:cNvSpPr>
            <a:spLocks noGrp="1"/>
          </p:cNvSpPr>
          <p:nvPr>
            <p:ph type="title"/>
          </p:nvPr>
        </p:nvSpPr>
        <p:spPr>
          <a:xfrm>
            <a:off x="457200" y="528066"/>
            <a:ext cx="8229600" cy="857250"/>
          </a:xfrm>
        </p:spPr>
        <p:txBody>
          <a:bodyPr anchor="b">
            <a:normAutofit/>
          </a:bodyPr>
          <a:lstStyle/>
          <a:p>
            <a:r>
              <a:rPr lang="en-US" dirty="0"/>
              <a:t>AI Job Loss</a:t>
            </a:r>
          </a:p>
        </p:txBody>
      </p:sp>
      <p:sp>
        <p:nvSpPr>
          <p:cNvPr id="2" name="Date Placeholder 1">
            <a:extLst>
              <a:ext uri="{FF2B5EF4-FFF2-40B4-BE49-F238E27FC236}">
                <a16:creationId xmlns:a16="http://schemas.microsoft.com/office/drawing/2014/main" id="{EACAAB64-26B1-365E-BC4A-A5C2C00C9889}"/>
              </a:ext>
            </a:extLst>
          </p:cNvPr>
          <p:cNvSpPr>
            <a:spLocks noGrp="1"/>
          </p:cNvSpPr>
          <p:nvPr>
            <p:ph type="dt" sz="half" idx="10"/>
          </p:nvPr>
        </p:nvSpPr>
        <p:spPr>
          <a:xfrm>
            <a:off x="457200" y="4767263"/>
            <a:ext cx="2133600" cy="273844"/>
          </a:xfrm>
        </p:spPr>
        <p:txBody>
          <a:bodyPr anchor="b">
            <a:normAutofit/>
          </a:bodyPr>
          <a:lstStyle/>
          <a:p>
            <a:pPr>
              <a:spcAft>
                <a:spcPts val="600"/>
              </a:spcAft>
            </a:pPr>
            <a:r>
              <a:rPr lang="en-US"/>
              <a:t>5/18/2025</a:t>
            </a:r>
          </a:p>
        </p:txBody>
      </p:sp>
      <p:sp>
        <p:nvSpPr>
          <p:cNvPr id="3" name="Footer Placeholder 2">
            <a:extLst>
              <a:ext uri="{FF2B5EF4-FFF2-40B4-BE49-F238E27FC236}">
                <a16:creationId xmlns:a16="http://schemas.microsoft.com/office/drawing/2014/main" id="{4F3D1F77-28CC-AE45-A6C9-423DBAB7E2FB}"/>
              </a:ext>
            </a:extLst>
          </p:cNvPr>
          <p:cNvSpPr>
            <a:spLocks noGrp="1"/>
          </p:cNvSpPr>
          <p:nvPr>
            <p:ph type="ftr" sz="quarter" idx="11"/>
          </p:nvPr>
        </p:nvSpPr>
        <p:spPr>
          <a:xfrm>
            <a:off x="2667000" y="4767263"/>
            <a:ext cx="3352800" cy="273844"/>
          </a:xfrm>
        </p:spPr>
        <p:txBody>
          <a:bodyPr anchor="b">
            <a:normAutofit/>
          </a:bodyPr>
          <a:lstStyle/>
          <a:p>
            <a:pPr>
              <a:spcAft>
                <a:spcPts val="600"/>
              </a:spcAft>
            </a:pPr>
            <a:r>
              <a:rPr lang="en-US"/>
              <a:t>Copyright © 2007 - 2025 Carl M. Burnett</a:t>
            </a:r>
          </a:p>
        </p:txBody>
      </p:sp>
      <p:sp>
        <p:nvSpPr>
          <p:cNvPr id="4" name="Slide Number Placeholder 3">
            <a:extLst>
              <a:ext uri="{FF2B5EF4-FFF2-40B4-BE49-F238E27FC236}">
                <a16:creationId xmlns:a16="http://schemas.microsoft.com/office/drawing/2014/main" id="{DF7DC1E3-1E08-CA01-558C-F17B4236B423}"/>
              </a:ext>
            </a:extLst>
          </p:cNvPr>
          <p:cNvSpPr>
            <a:spLocks noGrp="1"/>
          </p:cNvSpPr>
          <p:nvPr>
            <p:ph type="sldNum" sz="quarter" idx="12"/>
          </p:nvPr>
        </p:nvSpPr>
        <p:spPr>
          <a:xfrm>
            <a:off x="7924800" y="4767263"/>
            <a:ext cx="762000" cy="273844"/>
          </a:xfrm>
        </p:spPr>
        <p:txBody>
          <a:bodyPr anchor="b">
            <a:normAutofit/>
          </a:bodyPr>
          <a:lstStyle/>
          <a:p>
            <a:pPr>
              <a:spcAft>
                <a:spcPts val="600"/>
              </a:spcAft>
            </a:pPr>
            <a:fld id="{3D46CBA2-ECE5-4BE9-B546-6761E0E67089}" type="slidenum">
              <a:rPr lang="en-US" smtClean="0"/>
              <a:pPr>
                <a:spcAft>
                  <a:spcPts val="600"/>
                </a:spcAft>
              </a:pPr>
              <a:t>19</a:t>
            </a:fld>
            <a:endParaRPr lang="en-US"/>
          </a:p>
        </p:txBody>
      </p:sp>
      <p:pic>
        <p:nvPicPr>
          <p:cNvPr id="9" name="Picture 8">
            <a:hlinkClick r:id="rId3"/>
            <a:extLst>
              <a:ext uri="{FF2B5EF4-FFF2-40B4-BE49-F238E27FC236}">
                <a16:creationId xmlns:a16="http://schemas.microsoft.com/office/drawing/2014/main" id="{A616BE7F-A67A-D8D3-A2B7-0E4B32AC5BCA}"/>
              </a:ext>
            </a:extLst>
          </p:cNvPr>
          <p:cNvPicPr>
            <a:picLocks noChangeAspect="1"/>
          </p:cNvPicPr>
          <p:nvPr/>
        </p:nvPicPr>
        <p:blipFill>
          <a:blip r:embed="rId4"/>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008785B5-4397-229A-5907-251E3500BFD6}"/>
              </a:ext>
            </a:extLst>
          </p:cNvPr>
          <p:cNvSpPr txBox="1"/>
          <p:nvPr/>
        </p:nvSpPr>
        <p:spPr>
          <a:xfrm>
            <a:off x="2259330" y="2248585"/>
            <a:ext cx="4625340" cy="646331"/>
          </a:xfrm>
          <a:prstGeom prst="rect">
            <a:avLst/>
          </a:prstGeom>
          <a:noFill/>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latin typeface="+mj-lt"/>
              </a:rPr>
              <a:t>Human De-skilling</a:t>
            </a:r>
          </a:p>
        </p:txBody>
      </p:sp>
      <p:sp>
        <p:nvSpPr>
          <p:cNvPr id="5" name="TextBox 4">
            <a:extLst>
              <a:ext uri="{FF2B5EF4-FFF2-40B4-BE49-F238E27FC236}">
                <a16:creationId xmlns:a16="http://schemas.microsoft.com/office/drawing/2014/main" id="{B5A5766A-7538-CE33-84C1-31B165326E6B}"/>
              </a:ext>
            </a:extLst>
          </p:cNvPr>
          <p:cNvSpPr txBox="1"/>
          <p:nvPr/>
        </p:nvSpPr>
        <p:spPr>
          <a:xfrm>
            <a:off x="5292090" y="149157"/>
            <a:ext cx="3810000" cy="2031325"/>
          </a:xfrm>
          <a:prstGeom prst="rect">
            <a:avLst/>
          </a:prstGeom>
          <a:noFill/>
        </p:spPr>
        <p:txBody>
          <a:bodyPr wrap="square">
            <a:spAutoFit/>
          </a:bodyPr>
          <a:lstStyle/>
          <a:p>
            <a:r>
              <a:rPr lang="en-US" b="1" dirty="0">
                <a:solidFill>
                  <a:schemeClr val="bg1">
                    <a:lumMod val="65000"/>
                  </a:schemeClr>
                </a:solidFill>
                <a:latin typeface="+mj-lt"/>
              </a:rPr>
              <a:t>Geopolitical AI Arms Race</a:t>
            </a:r>
          </a:p>
          <a:p>
            <a:r>
              <a:rPr lang="en-US" sz="1800" b="1" dirty="0">
                <a:solidFill>
                  <a:schemeClr val="bg1">
                    <a:lumMod val="65000"/>
                  </a:schemeClr>
                </a:solidFill>
                <a:latin typeface="+mj-lt"/>
              </a:rPr>
              <a:t>Hallucination / Misinformation</a:t>
            </a:r>
          </a:p>
          <a:p>
            <a:r>
              <a:rPr lang="en-US" sz="1800" b="1" dirty="0">
                <a:solidFill>
                  <a:schemeClr val="bg1">
                    <a:lumMod val="65000"/>
                  </a:schemeClr>
                </a:solidFill>
                <a:latin typeface="+mj-lt"/>
              </a:rPr>
              <a:t>Data Privacy</a:t>
            </a:r>
          </a:p>
          <a:p>
            <a:r>
              <a:rPr lang="en-US" sz="1800" b="1" dirty="0">
                <a:solidFill>
                  <a:schemeClr val="bg1">
                    <a:lumMod val="65000"/>
                  </a:schemeClr>
                </a:solidFill>
                <a:latin typeface="+mj-lt"/>
              </a:rPr>
              <a:t>Job Displacement</a:t>
            </a:r>
          </a:p>
          <a:p>
            <a:r>
              <a:rPr lang="en-US" sz="1800" b="1" dirty="0">
                <a:solidFill>
                  <a:schemeClr val="bg1"/>
                </a:solidFill>
                <a:latin typeface="+mj-lt"/>
              </a:rPr>
              <a:t>Human De-skilling</a:t>
            </a:r>
          </a:p>
          <a:p>
            <a:r>
              <a:rPr lang="en-US" sz="1800" b="1" dirty="0">
                <a:solidFill>
                  <a:schemeClr val="bg1">
                    <a:lumMod val="65000"/>
                  </a:schemeClr>
                </a:solidFill>
                <a:latin typeface="+mj-lt"/>
              </a:rPr>
              <a:t>Political Disinformation &amp; Propaganda</a:t>
            </a:r>
          </a:p>
          <a:p>
            <a:r>
              <a:rPr lang="en-US" sz="1800" b="1" dirty="0">
                <a:solidFill>
                  <a:schemeClr val="bg1">
                    <a:lumMod val="65000"/>
                  </a:schemeClr>
                </a:solidFill>
                <a:latin typeface="+mj-lt"/>
              </a:rPr>
              <a:t>Income Inequality</a:t>
            </a:r>
            <a:endParaRPr lang="en-US" b="1" dirty="0">
              <a:solidFill>
                <a:schemeClr val="bg1">
                  <a:lumMod val="65000"/>
                </a:schemeClr>
              </a:solidFill>
              <a:latin typeface="+mj-lt"/>
            </a:endParaRPr>
          </a:p>
        </p:txBody>
      </p:sp>
    </p:spTree>
    <p:extLst>
      <p:ext uri="{BB962C8B-B14F-4D97-AF65-F5344CB8AC3E}">
        <p14:creationId xmlns:p14="http://schemas.microsoft.com/office/powerpoint/2010/main" val="258808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3CEFA-272C-DE45-4086-18F6EE5201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10BEC5-B611-F14B-477C-7C7098E1D579}"/>
              </a:ext>
            </a:extLst>
          </p:cNvPr>
          <p:cNvSpPr>
            <a:spLocks noGrp="1"/>
          </p:cNvSpPr>
          <p:nvPr>
            <p:ph type="title"/>
          </p:nvPr>
        </p:nvSpPr>
        <p:spPr/>
        <p:txBody>
          <a:bodyPr/>
          <a:lstStyle/>
          <a:p>
            <a:r>
              <a:rPr lang="en-US" dirty="0"/>
              <a:t>Course Outline – Session 1 </a:t>
            </a:r>
          </a:p>
        </p:txBody>
      </p:sp>
      <p:sp>
        <p:nvSpPr>
          <p:cNvPr id="6" name="Content Placeholder 5">
            <a:extLst>
              <a:ext uri="{FF2B5EF4-FFF2-40B4-BE49-F238E27FC236}">
                <a16:creationId xmlns:a16="http://schemas.microsoft.com/office/drawing/2014/main" id="{7E896640-37A1-8BDA-711C-3579F9C159DC}"/>
              </a:ext>
            </a:extLst>
          </p:cNvPr>
          <p:cNvSpPr>
            <a:spLocks noGrp="1"/>
          </p:cNvSpPr>
          <p:nvPr>
            <p:ph sz="half" idx="1"/>
          </p:nvPr>
        </p:nvSpPr>
        <p:spPr>
          <a:xfrm>
            <a:off x="381000" y="1531620"/>
            <a:ext cx="3733800" cy="3326130"/>
          </a:xfrm>
        </p:spPr>
        <p:txBody>
          <a:bodyPr>
            <a:noAutofit/>
          </a:bodyPr>
          <a:lstStyle/>
          <a:p>
            <a:pPr marL="468630" indent="-285750"/>
            <a:r>
              <a:rPr lang="en-US" sz="1800" dirty="0">
                <a:ea typeface="Aptos" panose="020B0004020202020204" pitchFamily="34" charset="0"/>
                <a:cs typeface="Aptos" panose="020B0004020202020204" pitchFamily="34" charset="0"/>
              </a:rPr>
              <a:t>Define Artificial Intelligence (AI) and Generative </a:t>
            </a:r>
            <a:r>
              <a:rPr lang="en-US" sz="1800" dirty="0">
                <a:effectLst/>
                <a:ea typeface="Aptos" panose="020B0004020202020204" pitchFamily="34" charset="0"/>
                <a:cs typeface="Aptos" panose="020B0004020202020204" pitchFamily="34" charset="0"/>
              </a:rPr>
              <a:t>AI (GenAI).</a:t>
            </a:r>
          </a:p>
          <a:p>
            <a:pPr marL="468630" indent="-285750"/>
            <a:r>
              <a:rPr lang="en-US" sz="1800" dirty="0">
                <a:effectLst/>
                <a:ea typeface="Aptos" panose="020B0004020202020204" pitchFamily="34" charset="0"/>
                <a:cs typeface="Aptos" panose="020B0004020202020204" pitchFamily="34" charset="0"/>
              </a:rPr>
              <a:t>Explain the latest trends in GenAI/AI. </a:t>
            </a:r>
          </a:p>
          <a:p>
            <a:pPr marL="468630" indent="-285750"/>
            <a:r>
              <a:rPr lang="en-US" sz="1800" dirty="0">
                <a:effectLst/>
                <a:ea typeface="Aptos" panose="020B0004020202020204" pitchFamily="34" charset="0"/>
                <a:cs typeface="Aptos" panose="020B0004020202020204" pitchFamily="34" charset="0"/>
              </a:rPr>
              <a:t>Identify and describe key concepts in GenAI/AI. </a:t>
            </a:r>
          </a:p>
          <a:p>
            <a:pPr marL="468630" indent="-285750"/>
            <a:r>
              <a:rPr lang="en-US" sz="1800" dirty="0">
                <a:ea typeface="Aptos" panose="020B0004020202020204" pitchFamily="34" charset="0"/>
                <a:cs typeface="Aptos" panose="020B0004020202020204" pitchFamily="34" charset="0"/>
              </a:rPr>
              <a:t>Understand the Building Blocks of LLMs</a:t>
            </a:r>
          </a:p>
          <a:p>
            <a:pPr marL="834390" lvl="1" indent="-285750"/>
            <a:r>
              <a:rPr lang="en-US" sz="1600" dirty="0">
                <a:ea typeface="Aptos" panose="020B0004020202020204" pitchFamily="34" charset="0"/>
                <a:cs typeface="Aptos" panose="020B0004020202020204" pitchFamily="34" charset="0"/>
              </a:rPr>
              <a:t>Vectors</a:t>
            </a:r>
          </a:p>
          <a:p>
            <a:pPr marL="834390" lvl="1" indent="-285750"/>
            <a:r>
              <a:rPr lang="en-US" sz="1600" dirty="0">
                <a:ea typeface="Aptos" panose="020B0004020202020204" pitchFamily="34" charset="0"/>
                <a:cs typeface="Aptos" panose="020B0004020202020204" pitchFamily="34" charset="0"/>
              </a:rPr>
              <a:t>Tokens </a:t>
            </a:r>
          </a:p>
          <a:p>
            <a:pPr marL="834390" lvl="1" indent="-285750"/>
            <a:r>
              <a:rPr lang="en-US" sz="1600" dirty="0">
                <a:ea typeface="Aptos" panose="020B0004020202020204" pitchFamily="34" charset="0"/>
                <a:cs typeface="Aptos" panose="020B0004020202020204" pitchFamily="34" charset="0"/>
              </a:rPr>
              <a:t>Embeddings</a:t>
            </a:r>
          </a:p>
          <a:p>
            <a:pPr marL="468630" indent="-285750"/>
            <a:endParaRPr lang="en-US" sz="1600" dirty="0">
              <a:effectLst/>
              <a:ea typeface="Aptos" panose="020B0004020202020204" pitchFamily="34" charset="0"/>
              <a:cs typeface="Aptos" panose="020B0004020202020204" pitchFamily="34" charset="0"/>
            </a:endParaRPr>
          </a:p>
          <a:p>
            <a:endParaRPr lang="en-US" sz="2000" dirty="0"/>
          </a:p>
        </p:txBody>
      </p:sp>
      <p:sp>
        <p:nvSpPr>
          <p:cNvPr id="7" name="Content Placeholder 6">
            <a:extLst>
              <a:ext uri="{FF2B5EF4-FFF2-40B4-BE49-F238E27FC236}">
                <a16:creationId xmlns:a16="http://schemas.microsoft.com/office/drawing/2014/main" id="{C092A0B8-2FA6-AF90-C127-1E394E7E1B18}"/>
              </a:ext>
            </a:extLst>
          </p:cNvPr>
          <p:cNvSpPr>
            <a:spLocks noGrp="1"/>
          </p:cNvSpPr>
          <p:nvPr>
            <p:ph sz="half" idx="2"/>
          </p:nvPr>
        </p:nvSpPr>
        <p:spPr>
          <a:xfrm>
            <a:off x="3962400" y="1440064"/>
            <a:ext cx="4876800" cy="3417686"/>
          </a:xfrm>
        </p:spPr>
        <p:txBody>
          <a:bodyPr>
            <a:normAutofit/>
          </a:bodyPr>
          <a:lstStyle/>
          <a:p>
            <a:pPr marL="468630" indent="-285750"/>
            <a:r>
              <a:rPr lang="en-US" sz="1800" dirty="0">
                <a:ea typeface="Aptos" panose="020B0004020202020204" pitchFamily="34" charset="0"/>
                <a:cs typeface="Aptos" panose="020B0004020202020204" pitchFamily="34" charset="0"/>
              </a:rPr>
              <a:t>Understand the 7 Parameters of LLMs</a:t>
            </a:r>
          </a:p>
          <a:p>
            <a:pPr marL="834390" lvl="1" indent="-285750"/>
            <a:r>
              <a:rPr lang="en-US" sz="1600" dirty="0">
                <a:ea typeface="Aptos" panose="020B0004020202020204" pitchFamily="34" charset="0"/>
                <a:cs typeface="Aptos" panose="020B0004020202020204" pitchFamily="34" charset="0"/>
              </a:rPr>
              <a:t>Max Completion Tokens</a:t>
            </a:r>
          </a:p>
          <a:p>
            <a:pPr marL="834390" lvl="1" indent="-285750"/>
            <a:r>
              <a:rPr lang="en-US" sz="1600" dirty="0">
                <a:ea typeface="Aptos" panose="020B0004020202020204" pitchFamily="34" charset="0"/>
                <a:cs typeface="Aptos" panose="020B0004020202020204" pitchFamily="34" charset="0"/>
              </a:rPr>
              <a:t>Temperature</a:t>
            </a:r>
          </a:p>
          <a:p>
            <a:pPr marL="834390" lvl="1" indent="-285750"/>
            <a:r>
              <a:rPr lang="en-US" sz="1600" dirty="0">
                <a:ea typeface="Aptos" panose="020B0004020202020204" pitchFamily="34" charset="0"/>
                <a:cs typeface="Aptos" panose="020B0004020202020204" pitchFamily="34" charset="0"/>
              </a:rPr>
              <a:t>Top P</a:t>
            </a:r>
          </a:p>
          <a:p>
            <a:pPr marL="834390" lvl="1" indent="-285750"/>
            <a:r>
              <a:rPr lang="en-US" sz="1600" dirty="0">
                <a:ea typeface="Aptos" panose="020B0004020202020204" pitchFamily="34" charset="0"/>
                <a:cs typeface="Aptos" panose="020B0004020202020204" pitchFamily="34" charset="0"/>
              </a:rPr>
              <a:t>Top K</a:t>
            </a:r>
          </a:p>
          <a:p>
            <a:pPr marL="834390" lvl="1" indent="-285750"/>
            <a:r>
              <a:rPr lang="en-US" sz="1600" dirty="0">
                <a:ea typeface="Aptos" panose="020B0004020202020204" pitchFamily="34" charset="0"/>
                <a:cs typeface="Aptos" panose="020B0004020202020204" pitchFamily="34" charset="0"/>
              </a:rPr>
              <a:t>Frequency Penalty</a:t>
            </a:r>
          </a:p>
          <a:p>
            <a:pPr marL="834390" lvl="1" indent="-285750"/>
            <a:r>
              <a:rPr lang="en-US" sz="1600" dirty="0">
                <a:ea typeface="Aptos" panose="020B0004020202020204" pitchFamily="34" charset="0"/>
                <a:cs typeface="Aptos" panose="020B0004020202020204" pitchFamily="34" charset="0"/>
              </a:rPr>
              <a:t>Presence Penalty</a:t>
            </a:r>
          </a:p>
          <a:p>
            <a:pPr marL="834390" lvl="1" indent="-285750"/>
            <a:r>
              <a:rPr lang="en-US" sz="1600" dirty="0">
                <a:ea typeface="Aptos" panose="020B0004020202020204" pitchFamily="34" charset="0"/>
                <a:cs typeface="Aptos" panose="020B0004020202020204" pitchFamily="34" charset="0"/>
              </a:rPr>
              <a:t>Stop Sequence</a:t>
            </a:r>
          </a:p>
          <a:p>
            <a:pPr marL="468630" indent="-285750"/>
            <a:r>
              <a:rPr lang="en-US" sz="1800" dirty="0">
                <a:ea typeface="Aptos" panose="020B0004020202020204" pitchFamily="34" charset="0"/>
                <a:cs typeface="Aptos" panose="020B0004020202020204" pitchFamily="34" charset="0"/>
              </a:rPr>
              <a:t>Parameter Tuning</a:t>
            </a:r>
          </a:p>
          <a:p>
            <a:pPr marL="468630" indent="-285750"/>
            <a:r>
              <a:rPr lang="en-US" sz="1800" dirty="0">
                <a:ea typeface="Aptos" panose="020B0004020202020204" pitchFamily="34" charset="0"/>
                <a:cs typeface="Aptos" panose="020B0004020202020204" pitchFamily="34" charset="0"/>
              </a:rPr>
              <a:t>Review GenAI Applications by Type and Industry Use</a:t>
            </a:r>
          </a:p>
          <a:p>
            <a:pPr marL="468630" indent="-285750"/>
            <a:endParaRPr lang="en-US" sz="1800" dirty="0">
              <a:ea typeface="Aptos" panose="020B0004020202020204" pitchFamily="34" charset="0"/>
              <a:cs typeface="Aptos" panose="020B0004020202020204" pitchFamily="34" charset="0"/>
            </a:endParaRPr>
          </a:p>
          <a:p>
            <a:pPr marL="468630" indent="-285750"/>
            <a:endParaRPr lang="en-US" sz="16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D19196A1-0652-1609-3966-54BDFA9BCC55}"/>
              </a:ext>
            </a:extLst>
          </p:cNvPr>
          <p:cNvSpPr>
            <a:spLocks noGrp="1"/>
          </p:cNvSpPr>
          <p:nvPr>
            <p:ph type="dt" sz="half" idx="10"/>
          </p:nvPr>
        </p:nvSpPr>
        <p:spPr/>
        <p:txBody>
          <a:bodyPr/>
          <a:lstStyle/>
          <a:p>
            <a:fld id="{DE926898-931C-4E49-9EDD-3B95831E1BF9}" type="datetime1">
              <a:rPr lang="en-US" smtClean="0"/>
              <a:t>9/4/2025</a:t>
            </a:fld>
            <a:endParaRPr lang="en-US"/>
          </a:p>
        </p:txBody>
      </p:sp>
      <p:sp>
        <p:nvSpPr>
          <p:cNvPr id="3" name="Footer Placeholder 2">
            <a:extLst>
              <a:ext uri="{FF2B5EF4-FFF2-40B4-BE49-F238E27FC236}">
                <a16:creationId xmlns:a16="http://schemas.microsoft.com/office/drawing/2014/main" id="{9F189886-ACEC-142E-4242-D894B741B5FB}"/>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340674B5-1354-0FD1-8DB1-E2CA711F49AB}"/>
              </a:ext>
            </a:extLst>
          </p:cNvPr>
          <p:cNvSpPr>
            <a:spLocks noGrp="1"/>
          </p:cNvSpPr>
          <p:nvPr>
            <p:ph type="sldNum" sz="quarter" idx="12"/>
          </p:nvPr>
        </p:nvSpPr>
        <p:spPr/>
        <p:txBody>
          <a:bodyPr/>
          <a:lstStyle/>
          <a:p>
            <a:fld id="{3D46CBA2-ECE5-4BE9-B546-6761E0E67089}" type="slidenum">
              <a:rPr lang="en-US" smtClean="0"/>
              <a:t>2</a:t>
            </a:fld>
            <a:endParaRPr lang="en-US"/>
          </a:p>
        </p:txBody>
      </p:sp>
    </p:spTree>
    <p:extLst>
      <p:ext uri="{BB962C8B-B14F-4D97-AF65-F5344CB8AC3E}">
        <p14:creationId xmlns:p14="http://schemas.microsoft.com/office/powerpoint/2010/main" val="2360291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F7854-E500-7D4D-20A3-F83C038588F5}"/>
              </a:ext>
            </a:extLst>
          </p:cNvPr>
          <p:cNvSpPr>
            <a:spLocks noGrp="1"/>
          </p:cNvSpPr>
          <p:nvPr>
            <p:ph type="title"/>
          </p:nvPr>
        </p:nvSpPr>
        <p:spPr>
          <a:xfrm>
            <a:off x="419100" y="0"/>
            <a:ext cx="7048500" cy="514350"/>
          </a:xfrm>
        </p:spPr>
        <p:txBody>
          <a:bodyPr>
            <a:noAutofit/>
          </a:bodyPr>
          <a:lstStyle/>
          <a:p>
            <a:r>
              <a:rPr lang="en-US" sz="3600" b="1" dirty="0">
                <a:effectLst>
                  <a:outerShdw blurRad="38100" dist="38100" dir="2700000" algn="tl">
                    <a:srgbClr val="000000">
                      <a:alpha val="43137"/>
                    </a:srgbClr>
                  </a:outerShdw>
                </a:effectLst>
              </a:rPr>
              <a:t>Cambridge Analytica</a:t>
            </a:r>
            <a:endParaRPr lang="en-US" sz="3600" dirty="0">
              <a:effectLst>
                <a:outerShdw blurRad="38100" dist="38100" dir="2700000" algn="tl">
                  <a:srgbClr val="000000">
                    <a:alpha val="43137"/>
                  </a:srgbClr>
                </a:outerShdw>
              </a:effectLst>
            </a:endParaRPr>
          </a:p>
        </p:txBody>
      </p:sp>
      <p:sp>
        <p:nvSpPr>
          <p:cNvPr id="3" name="Date Placeholder 2">
            <a:extLst>
              <a:ext uri="{FF2B5EF4-FFF2-40B4-BE49-F238E27FC236}">
                <a16:creationId xmlns:a16="http://schemas.microsoft.com/office/drawing/2014/main" id="{192A3FA6-6B87-7C0A-7397-CF9884A5A651}"/>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EB3FDFB5-39C2-028A-4659-1F0EFB099743}"/>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10DF98E6-932B-0E2E-C1CE-16C8C3A8E460}"/>
              </a:ext>
            </a:extLst>
          </p:cNvPr>
          <p:cNvSpPr>
            <a:spLocks noGrp="1"/>
          </p:cNvSpPr>
          <p:nvPr>
            <p:ph type="sldNum" sz="quarter" idx="12"/>
          </p:nvPr>
        </p:nvSpPr>
        <p:spPr/>
        <p:txBody>
          <a:bodyPr/>
          <a:lstStyle/>
          <a:p>
            <a:fld id="{3D46CBA2-ECE5-4BE9-B546-6761E0E67089}" type="slidenum">
              <a:rPr lang="en-US" smtClean="0"/>
              <a:t>20</a:t>
            </a:fld>
            <a:endParaRPr lang="en-US"/>
          </a:p>
        </p:txBody>
      </p:sp>
      <p:pic>
        <p:nvPicPr>
          <p:cNvPr id="8" name="Picture 7">
            <a:hlinkClick r:id="rId3"/>
            <a:extLst>
              <a:ext uri="{FF2B5EF4-FFF2-40B4-BE49-F238E27FC236}">
                <a16:creationId xmlns:a16="http://schemas.microsoft.com/office/drawing/2014/main" id="{305DF1F4-4D79-BF64-CC7C-F813234A635B}"/>
              </a:ext>
            </a:extLst>
          </p:cNvPr>
          <p:cNvPicPr>
            <a:picLocks noChangeAspect="1"/>
          </p:cNvPicPr>
          <p:nvPr/>
        </p:nvPicPr>
        <p:blipFill>
          <a:blip r:embed="rId4"/>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AB9A8E83-2CF2-F808-947A-3080A05903FD}"/>
              </a:ext>
            </a:extLst>
          </p:cNvPr>
          <p:cNvSpPr txBox="1"/>
          <p:nvPr/>
        </p:nvSpPr>
        <p:spPr>
          <a:xfrm>
            <a:off x="1104900" y="2417475"/>
            <a:ext cx="6934200" cy="584775"/>
          </a:xfrm>
          <a:prstGeom prst="rect">
            <a:avLst/>
          </a:prstGeom>
          <a:noFill/>
        </p:spPr>
        <p:txBody>
          <a:bodyPr wrap="square">
            <a:spAutoFit/>
          </a:bodyPr>
          <a:lstStyle/>
          <a:p>
            <a:pPr algn="ctr"/>
            <a:r>
              <a:rPr lang="en-US" sz="3200" b="1" dirty="0">
                <a:solidFill>
                  <a:schemeClr val="bg1"/>
                </a:solidFill>
                <a:effectLst>
                  <a:outerShdw blurRad="38100" dist="38100" dir="2700000" algn="tl">
                    <a:srgbClr val="000000">
                      <a:alpha val="43137"/>
                    </a:srgbClr>
                  </a:outerShdw>
                </a:effectLst>
                <a:latin typeface="+mj-lt"/>
              </a:rPr>
              <a:t>Political Disinformation &amp; Propaganda</a:t>
            </a:r>
          </a:p>
        </p:txBody>
      </p:sp>
      <p:sp>
        <p:nvSpPr>
          <p:cNvPr id="6" name="TextBox 5">
            <a:extLst>
              <a:ext uri="{FF2B5EF4-FFF2-40B4-BE49-F238E27FC236}">
                <a16:creationId xmlns:a16="http://schemas.microsoft.com/office/drawing/2014/main" id="{71C2982E-4F16-DD2F-30C3-5B6BAE06D42A}"/>
              </a:ext>
            </a:extLst>
          </p:cNvPr>
          <p:cNvSpPr txBox="1"/>
          <p:nvPr/>
        </p:nvSpPr>
        <p:spPr>
          <a:xfrm>
            <a:off x="133350" y="248038"/>
            <a:ext cx="3810000" cy="2031325"/>
          </a:xfrm>
          <a:prstGeom prst="rect">
            <a:avLst/>
          </a:prstGeom>
          <a:noFill/>
        </p:spPr>
        <p:txBody>
          <a:bodyPr wrap="square">
            <a:spAutoFit/>
          </a:bodyPr>
          <a:lstStyle/>
          <a:p>
            <a:r>
              <a:rPr lang="en-US" sz="1800" b="1" dirty="0">
                <a:solidFill>
                  <a:schemeClr val="bg1">
                    <a:lumMod val="65000"/>
                  </a:schemeClr>
                </a:solidFill>
                <a:latin typeface="+mj-lt"/>
              </a:rPr>
              <a:t>Geopolitical AI Arms Race</a:t>
            </a:r>
          </a:p>
          <a:p>
            <a:r>
              <a:rPr lang="en-US" sz="1800" b="1" dirty="0">
                <a:solidFill>
                  <a:schemeClr val="bg1">
                    <a:lumMod val="65000"/>
                  </a:schemeClr>
                </a:solidFill>
                <a:latin typeface="+mj-lt"/>
              </a:rPr>
              <a:t>Hallucination / Misinformation</a:t>
            </a:r>
          </a:p>
          <a:p>
            <a:r>
              <a:rPr lang="en-US" sz="1800" b="1" dirty="0">
                <a:solidFill>
                  <a:schemeClr val="bg1">
                    <a:lumMod val="65000"/>
                  </a:schemeClr>
                </a:solidFill>
                <a:latin typeface="+mj-lt"/>
              </a:rPr>
              <a:t>Data Privacy</a:t>
            </a:r>
          </a:p>
          <a:p>
            <a:r>
              <a:rPr lang="en-US" sz="1800" b="1" dirty="0">
                <a:solidFill>
                  <a:schemeClr val="bg1">
                    <a:lumMod val="65000"/>
                  </a:schemeClr>
                </a:solidFill>
                <a:latin typeface="+mj-lt"/>
              </a:rPr>
              <a:t>Job Displacement</a:t>
            </a:r>
          </a:p>
          <a:p>
            <a:r>
              <a:rPr lang="en-US" sz="1800" b="1" dirty="0">
                <a:solidFill>
                  <a:schemeClr val="bg1">
                    <a:lumMod val="65000"/>
                  </a:schemeClr>
                </a:solidFill>
                <a:latin typeface="+mj-lt"/>
              </a:rPr>
              <a:t>Human De-skilling</a:t>
            </a:r>
          </a:p>
          <a:p>
            <a:r>
              <a:rPr lang="en-US" sz="1800" b="1" dirty="0">
                <a:solidFill>
                  <a:schemeClr val="bg1"/>
                </a:solidFill>
                <a:latin typeface="+mj-lt"/>
              </a:rPr>
              <a:t>Political Disinformation &amp; Propaganda</a:t>
            </a:r>
          </a:p>
          <a:p>
            <a:r>
              <a:rPr lang="en-US" sz="1800" b="1" dirty="0">
                <a:solidFill>
                  <a:schemeClr val="bg1">
                    <a:lumMod val="65000"/>
                  </a:schemeClr>
                </a:solidFill>
                <a:latin typeface="+mj-lt"/>
              </a:rPr>
              <a:t>Income Inequality</a:t>
            </a:r>
          </a:p>
        </p:txBody>
      </p:sp>
    </p:spTree>
    <p:extLst>
      <p:ext uri="{BB962C8B-B14F-4D97-AF65-F5344CB8AC3E}">
        <p14:creationId xmlns:p14="http://schemas.microsoft.com/office/powerpoint/2010/main" val="2368864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BE1662-EDD3-3F9F-BC9F-617E30062A07}"/>
              </a:ext>
            </a:extLst>
          </p:cNvPr>
          <p:cNvSpPr>
            <a:spLocks noGrp="1"/>
          </p:cNvSpPr>
          <p:nvPr>
            <p:ph type="title"/>
          </p:nvPr>
        </p:nvSpPr>
        <p:spPr>
          <a:xfrm>
            <a:off x="457200" y="528066"/>
            <a:ext cx="8229600" cy="857250"/>
          </a:xfrm>
        </p:spPr>
        <p:txBody>
          <a:bodyPr anchor="b">
            <a:normAutofit/>
          </a:bodyPr>
          <a:lstStyle/>
          <a:p>
            <a:r>
              <a:rPr lang="en-US" b="1">
                <a:effectLst>
                  <a:outerShdw blurRad="38100" dist="38100" dir="2700000" algn="tl">
                    <a:srgbClr val="000000">
                      <a:alpha val="43137"/>
                    </a:srgbClr>
                  </a:outerShdw>
                </a:effectLst>
              </a:rPr>
              <a:t>Inequality</a:t>
            </a:r>
            <a:endParaRPr lang="en-US">
              <a:effectLst>
                <a:outerShdw blurRad="38100" dist="38100" dir="2700000" algn="tl">
                  <a:srgbClr val="000000">
                    <a:alpha val="43137"/>
                  </a:srgbClr>
                </a:outerShdw>
              </a:effectLst>
            </a:endParaRPr>
          </a:p>
        </p:txBody>
      </p:sp>
      <p:sp>
        <p:nvSpPr>
          <p:cNvPr id="2" name="Date Placeholder 1">
            <a:extLst>
              <a:ext uri="{FF2B5EF4-FFF2-40B4-BE49-F238E27FC236}">
                <a16:creationId xmlns:a16="http://schemas.microsoft.com/office/drawing/2014/main" id="{8B31578A-E12B-E763-9A1E-BC55424F3F12}"/>
              </a:ext>
            </a:extLst>
          </p:cNvPr>
          <p:cNvSpPr>
            <a:spLocks noGrp="1"/>
          </p:cNvSpPr>
          <p:nvPr>
            <p:ph type="dt" sz="half" idx="10"/>
          </p:nvPr>
        </p:nvSpPr>
        <p:spPr>
          <a:xfrm>
            <a:off x="457200" y="4767263"/>
            <a:ext cx="2133600" cy="273844"/>
          </a:xfrm>
        </p:spPr>
        <p:txBody>
          <a:bodyPr anchor="b">
            <a:normAutofit/>
          </a:bodyPr>
          <a:lstStyle/>
          <a:p>
            <a:pPr>
              <a:spcAft>
                <a:spcPts val="600"/>
              </a:spcAft>
            </a:pPr>
            <a:r>
              <a:rPr lang="en-US"/>
              <a:t>5/18/2025</a:t>
            </a:r>
          </a:p>
        </p:txBody>
      </p:sp>
      <p:sp>
        <p:nvSpPr>
          <p:cNvPr id="3" name="Footer Placeholder 2">
            <a:extLst>
              <a:ext uri="{FF2B5EF4-FFF2-40B4-BE49-F238E27FC236}">
                <a16:creationId xmlns:a16="http://schemas.microsoft.com/office/drawing/2014/main" id="{4D72F5CC-387F-CFFE-498D-DF4C5120B15A}"/>
              </a:ext>
            </a:extLst>
          </p:cNvPr>
          <p:cNvSpPr>
            <a:spLocks noGrp="1"/>
          </p:cNvSpPr>
          <p:nvPr>
            <p:ph type="ftr" sz="quarter" idx="11"/>
          </p:nvPr>
        </p:nvSpPr>
        <p:spPr>
          <a:xfrm>
            <a:off x="2667000" y="4767263"/>
            <a:ext cx="3352800" cy="273844"/>
          </a:xfrm>
        </p:spPr>
        <p:txBody>
          <a:bodyPr anchor="b">
            <a:normAutofit/>
          </a:bodyPr>
          <a:lstStyle/>
          <a:p>
            <a:pPr>
              <a:spcAft>
                <a:spcPts val="600"/>
              </a:spcAft>
            </a:pPr>
            <a:r>
              <a:rPr lang="en-US"/>
              <a:t>Copyright © 2007 - 2025 Carl M. Burnett</a:t>
            </a:r>
          </a:p>
        </p:txBody>
      </p:sp>
      <p:sp>
        <p:nvSpPr>
          <p:cNvPr id="4" name="Slide Number Placeholder 3">
            <a:extLst>
              <a:ext uri="{FF2B5EF4-FFF2-40B4-BE49-F238E27FC236}">
                <a16:creationId xmlns:a16="http://schemas.microsoft.com/office/drawing/2014/main" id="{3ED138ED-0A87-9262-8F5F-BF9F40C7CD8D}"/>
              </a:ext>
            </a:extLst>
          </p:cNvPr>
          <p:cNvSpPr>
            <a:spLocks noGrp="1"/>
          </p:cNvSpPr>
          <p:nvPr>
            <p:ph type="sldNum" sz="quarter" idx="12"/>
          </p:nvPr>
        </p:nvSpPr>
        <p:spPr>
          <a:xfrm>
            <a:off x="7924800" y="4767263"/>
            <a:ext cx="762000" cy="273844"/>
          </a:xfrm>
        </p:spPr>
        <p:txBody>
          <a:bodyPr anchor="b">
            <a:normAutofit/>
          </a:bodyPr>
          <a:lstStyle/>
          <a:p>
            <a:pPr>
              <a:spcAft>
                <a:spcPts val="600"/>
              </a:spcAft>
            </a:pPr>
            <a:fld id="{3D46CBA2-ECE5-4BE9-B546-6761E0E67089}" type="slidenum">
              <a:rPr lang="en-US" smtClean="0"/>
              <a:pPr>
                <a:spcAft>
                  <a:spcPts val="600"/>
                </a:spcAft>
              </a:pPr>
              <a:t>21</a:t>
            </a:fld>
            <a:endParaRPr lang="en-US"/>
          </a:p>
        </p:txBody>
      </p:sp>
      <p:pic>
        <p:nvPicPr>
          <p:cNvPr id="10" name="Picture 9">
            <a:hlinkClick r:id="rId3"/>
            <a:extLst>
              <a:ext uri="{FF2B5EF4-FFF2-40B4-BE49-F238E27FC236}">
                <a16:creationId xmlns:a16="http://schemas.microsoft.com/office/drawing/2014/main" id="{2960E6DF-375E-870E-7EDA-CE460989BDC1}"/>
              </a:ext>
            </a:extLst>
          </p:cNvPr>
          <p:cNvPicPr>
            <a:picLocks noChangeAspect="1"/>
          </p:cNvPicPr>
          <p:nvPr/>
        </p:nvPicPr>
        <p:blipFill>
          <a:blip r:embed="rId4"/>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58580723-5557-9DD7-F115-FF1DF8571ADF}"/>
              </a:ext>
            </a:extLst>
          </p:cNvPr>
          <p:cNvSpPr txBox="1"/>
          <p:nvPr/>
        </p:nvSpPr>
        <p:spPr>
          <a:xfrm>
            <a:off x="2259330" y="2309843"/>
            <a:ext cx="4625340" cy="584775"/>
          </a:xfrm>
          <a:prstGeom prst="rect">
            <a:avLst/>
          </a:prstGeom>
          <a:noFill/>
        </p:spPr>
        <p:txBody>
          <a:bodyPr wrap="square">
            <a:spAutoFit/>
          </a:bodyPr>
          <a:lstStyle/>
          <a:p>
            <a:pPr algn="ctr"/>
            <a:r>
              <a:rPr lang="en-US" sz="3200" b="1" dirty="0">
                <a:solidFill>
                  <a:schemeClr val="bg1"/>
                </a:solidFill>
                <a:effectLst>
                  <a:outerShdw blurRad="38100" dist="38100" dir="2700000" algn="tl">
                    <a:srgbClr val="000000">
                      <a:alpha val="43137"/>
                    </a:srgbClr>
                  </a:outerShdw>
                </a:effectLst>
                <a:latin typeface="+mj-lt"/>
              </a:rPr>
              <a:t>Income Inequality</a:t>
            </a:r>
          </a:p>
        </p:txBody>
      </p:sp>
      <p:sp>
        <p:nvSpPr>
          <p:cNvPr id="6" name="TextBox 5">
            <a:extLst>
              <a:ext uri="{FF2B5EF4-FFF2-40B4-BE49-F238E27FC236}">
                <a16:creationId xmlns:a16="http://schemas.microsoft.com/office/drawing/2014/main" id="{A72D9DF7-D5C1-BB2D-BE8F-713D4397B4D8}"/>
              </a:ext>
            </a:extLst>
          </p:cNvPr>
          <p:cNvSpPr txBox="1"/>
          <p:nvPr/>
        </p:nvSpPr>
        <p:spPr>
          <a:xfrm>
            <a:off x="5257800" y="102393"/>
            <a:ext cx="3886200" cy="2031325"/>
          </a:xfrm>
          <a:prstGeom prst="rect">
            <a:avLst/>
          </a:prstGeom>
          <a:noFill/>
        </p:spPr>
        <p:txBody>
          <a:bodyPr wrap="square">
            <a:spAutoFit/>
          </a:bodyPr>
          <a:lstStyle/>
          <a:p>
            <a:r>
              <a:rPr lang="en-US" sz="1800" b="1" dirty="0">
                <a:solidFill>
                  <a:schemeClr val="bg1">
                    <a:lumMod val="65000"/>
                  </a:schemeClr>
                </a:solidFill>
                <a:latin typeface="+mj-lt"/>
              </a:rPr>
              <a:t>Geopolitical AI Arms Race</a:t>
            </a:r>
          </a:p>
          <a:p>
            <a:r>
              <a:rPr lang="en-US" sz="1800" b="1" dirty="0">
                <a:solidFill>
                  <a:schemeClr val="bg1">
                    <a:lumMod val="65000"/>
                  </a:schemeClr>
                </a:solidFill>
                <a:latin typeface="+mj-lt"/>
              </a:rPr>
              <a:t>Hallucination / Misinformation</a:t>
            </a:r>
          </a:p>
          <a:p>
            <a:r>
              <a:rPr lang="en-US" sz="1800" b="1" dirty="0">
                <a:solidFill>
                  <a:schemeClr val="bg1">
                    <a:lumMod val="65000"/>
                  </a:schemeClr>
                </a:solidFill>
                <a:latin typeface="+mj-lt"/>
              </a:rPr>
              <a:t>Data Privacy</a:t>
            </a:r>
          </a:p>
          <a:p>
            <a:r>
              <a:rPr lang="en-US" sz="1800" b="1" dirty="0">
                <a:solidFill>
                  <a:schemeClr val="bg1">
                    <a:lumMod val="65000"/>
                  </a:schemeClr>
                </a:solidFill>
                <a:latin typeface="+mj-lt"/>
              </a:rPr>
              <a:t>Job Displacement</a:t>
            </a:r>
          </a:p>
          <a:p>
            <a:r>
              <a:rPr lang="en-US" sz="1800" b="1" dirty="0">
                <a:solidFill>
                  <a:schemeClr val="bg1">
                    <a:lumMod val="65000"/>
                  </a:schemeClr>
                </a:solidFill>
                <a:latin typeface="+mj-lt"/>
              </a:rPr>
              <a:t>Human De-skilling</a:t>
            </a:r>
          </a:p>
          <a:p>
            <a:r>
              <a:rPr lang="en-US" sz="1800" b="1" dirty="0">
                <a:solidFill>
                  <a:schemeClr val="bg1">
                    <a:lumMod val="65000"/>
                  </a:schemeClr>
                </a:solidFill>
                <a:latin typeface="+mj-lt"/>
              </a:rPr>
              <a:t>Political Disinformation &amp; Propaganda</a:t>
            </a:r>
          </a:p>
          <a:p>
            <a:r>
              <a:rPr lang="en-US" sz="1800" b="1" dirty="0">
                <a:solidFill>
                  <a:schemeClr val="bg1"/>
                </a:solidFill>
                <a:latin typeface="+mj-lt"/>
              </a:rPr>
              <a:t>Income Inequality</a:t>
            </a:r>
          </a:p>
        </p:txBody>
      </p:sp>
    </p:spTree>
    <p:extLst>
      <p:ext uri="{BB962C8B-B14F-4D97-AF65-F5344CB8AC3E}">
        <p14:creationId xmlns:p14="http://schemas.microsoft.com/office/powerpoint/2010/main" val="24778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D524A1-3B2E-F0D2-6857-F1A38FDE9078}"/>
              </a:ext>
            </a:extLst>
          </p:cNvPr>
          <p:cNvSpPr>
            <a:spLocks noGrp="1"/>
          </p:cNvSpPr>
          <p:nvPr>
            <p:ph type="title"/>
          </p:nvPr>
        </p:nvSpPr>
        <p:spPr/>
        <p:txBody>
          <a:bodyPr/>
          <a:lstStyle/>
          <a:p>
            <a:r>
              <a:rPr lang="en-US" sz="6000" dirty="0"/>
              <a:t>AI Future</a:t>
            </a:r>
          </a:p>
        </p:txBody>
      </p:sp>
      <p:sp>
        <p:nvSpPr>
          <p:cNvPr id="6" name="Text Placeholder 5">
            <a:extLst>
              <a:ext uri="{FF2B5EF4-FFF2-40B4-BE49-F238E27FC236}">
                <a16:creationId xmlns:a16="http://schemas.microsoft.com/office/drawing/2014/main" id="{F9F77115-DAAD-2063-65D2-36325B6E36ED}"/>
              </a:ext>
            </a:extLst>
          </p:cNvPr>
          <p:cNvSpPr>
            <a:spLocks noGrp="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398BD484-CE39-045B-F7FA-C96956E07EFC}"/>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58CB23F2-CE36-63F3-AFF3-C9BD3C7C7656}"/>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81E08250-49E0-ABB6-37C8-200BB8395A43}"/>
              </a:ext>
            </a:extLst>
          </p:cNvPr>
          <p:cNvSpPr>
            <a:spLocks noGrp="1"/>
          </p:cNvSpPr>
          <p:nvPr>
            <p:ph type="sldNum" sz="quarter" idx="12"/>
          </p:nvPr>
        </p:nvSpPr>
        <p:spPr/>
        <p:txBody>
          <a:bodyPr/>
          <a:lstStyle/>
          <a:p>
            <a:fld id="{3D46CBA2-ECE5-4BE9-B546-6761E0E67089}" type="slidenum">
              <a:rPr lang="en-US" smtClean="0"/>
              <a:t>22</a:t>
            </a:fld>
            <a:endParaRPr lang="en-US"/>
          </a:p>
        </p:txBody>
      </p:sp>
    </p:spTree>
    <p:extLst>
      <p:ext uri="{BB962C8B-B14F-4D97-AF65-F5344CB8AC3E}">
        <p14:creationId xmlns:p14="http://schemas.microsoft.com/office/powerpoint/2010/main" val="2152713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F04261-1603-C048-1C92-3C38FC64813F}"/>
              </a:ext>
            </a:extLst>
          </p:cNvPr>
          <p:cNvSpPr>
            <a:spLocks noGrp="1"/>
          </p:cNvSpPr>
          <p:nvPr>
            <p:ph type="title"/>
          </p:nvPr>
        </p:nvSpPr>
        <p:spPr>
          <a:xfrm>
            <a:off x="457200" y="23653"/>
            <a:ext cx="8305800" cy="490697"/>
          </a:xfrm>
        </p:spPr>
        <p:txBody>
          <a:bodyPr>
            <a:normAutofit fontScale="90000"/>
          </a:bodyPr>
          <a:lstStyle/>
          <a:p>
            <a:r>
              <a:rPr lang="en-US" sz="4000" b="1" dirty="0">
                <a:effectLst>
                  <a:outerShdw blurRad="38100" dist="38100" dir="2700000" algn="tl">
                    <a:srgbClr val="000000">
                      <a:alpha val="43137"/>
                    </a:srgbClr>
                  </a:outerShdw>
                </a:effectLst>
              </a:rPr>
              <a:t>Ecommerce</a:t>
            </a:r>
            <a:endParaRPr lang="en-US" sz="4000"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4B06729C-527B-D39B-307E-D627211BDF01}"/>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6760A9E9-D81E-E75E-DCC3-67BB0A455F5E}"/>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CD91EAA5-421C-0175-825D-4D24F9A9217B}"/>
              </a:ext>
            </a:extLst>
          </p:cNvPr>
          <p:cNvSpPr>
            <a:spLocks noGrp="1"/>
          </p:cNvSpPr>
          <p:nvPr>
            <p:ph type="sldNum" sz="quarter" idx="12"/>
          </p:nvPr>
        </p:nvSpPr>
        <p:spPr/>
        <p:txBody>
          <a:bodyPr/>
          <a:lstStyle/>
          <a:p>
            <a:fld id="{3D46CBA2-ECE5-4BE9-B546-6761E0E67089}" type="slidenum">
              <a:rPr lang="en-US" smtClean="0"/>
              <a:t>23</a:t>
            </a:fld>
            <a:endParaRPr lang="en-US"/>
          </a:p>
        </p:txBody>
      </p:sp>
      <p:pic>
        <p:nvPicPr>
          <p:cNvPr id="8" name="Picture 7">
            <a:hlinkClick r:id="rId3"/>
            <a:extLst>
              <a:ext uri="{FF2B5EF4-FFF2-40B4-BE49-F238E27FC236}">
                <a16:creationId xmlns:a16="http://schemas.microsoft.com/office/drawing/2014/main" id="{5A75C2D3-3CCB-9FA6-C179-5304040656D0}"/>
              </a:ext>
            </a:extLst>
          </p:cNvPr>
          <p:cNvPicPr>
            <a:picLocks noChangeAspect="1"/>
          </p:cNvPicPr>
          <p:nvPr/>
        </p:nvPicPr>
        <p:blipFill>
          <a:blip r:embed="rId4"/>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07963FB3-5FC6-6F1F-14B9-04C0DD07CC1F}"/>
              </a:ext>
            </a:extLst>
          </p:cNvPr>
          <p:cNvSpPr txBox="1"/>
          <p:nvPr/>
        </p:nvSpPr>
        <p:spPr>
          <a:xfrm>
            <a:off x="1609875" y="2248585"/>
            <a:ext cx="5924250"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mj-lt"/>
              </a:rPr>
              <a:t>China’s Digital Transformation</a:t>
            </a:r>
          </a:p>
        </p:txBody>
      </p:sp>
    </p:spTree>
    <p:extLst>
      <p:ext uri="{BB962C8B-B14F-4D97-AF65-F5344CB8AC3E}">
        <p14:creationId xmlns:p14="http://schemas.microsoft.com/office/powerpoint/2010/main" val="4039301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4966-2972-9F76-7BDD-A9B49E47849D}"/>
              </a:ext>
            </a:extLst>
          </p:cNvPr>
          <p:cNvSpPr>
            <a:spLocks noGrp="1"/>
          </p:cNvSpPr>
          <p:nvPr>
            <p:ph type="title"/>
          </p:nvPr>
        </p:nvSpPr>
        <p:spPr>
          <a:xfrm>
            <a:off x="449826" y="0"/>
            <a:ext cx="8305800" cy="565585"/>
          </a:xfrm>
        </p:spPr>
        <p:txBody>
          <a:bodyPr>
            <a:normAutofit fontScale="90000"/>
          </a:bodyPr>
          <a:lstStyle/>
          <a:p>
            <a:r>
              <a:rPr lang="en-US" sz="4000" b="1" dirty="0">
                <a:effectLst>
                  <a:outerShdw blurRad="38100" dist="38100" dir="2700000" algn="tl">
                    <a:srgbClr val="000000">
                      <a:alpha val="43137"/>
                    </a:srgbClr>
                  </a:outerShdw>
                </a:effectLst>
              </a:rPr>
              <a:t>Smart Cities</a:t>
            </a:r>
            <a:endParaRPr lang="en-US" sz="4000" dirty="0">
              <a:effectLst>
                <a:outerShdw blurRad="38100" dist="38100" dir="2700000" algn="tl">
                  <a:srgbClr val="000000">
                    <a:alpha val="43137"/>
                  </a:srgbClr>
                </a:outerShdw>
              </a:effectLst>
            </a:endParaRPr>
          </a:p>
        </p:txBody>
      </p:sp>
      <p:sp>
        <p:nvSpPr>
          <p:cNvPr id="3" name="Date Placeholder 2">
            <a:extLst>
              <a:ext uri="{FF2B5EF4-FFF2-40B4-BE49-F238E27FC236}">
                <a16:creationId xmlns:a16="http://schemas.microsoft.com/office/drawing/2014/main" id="{0C168C73-B4B1-0C3A-D518-02789D5D8B87}"/>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6BA80EC8-1CAB-A2C5-AF08-BC1A9F7B5156}"/>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41CD3F17-04CD-B05B-5744-D063C20EA2F5}"/>
              </a:ext>
            </a:extLst>
          </p:cNvPr>
          <p:cNvSpPr>
            <a:spLocks noGrp="1"/>
          </p:cNvSpPr>
          <p:nvPr>
            <p:ph type="sldNum" sz="quarter" idx="12"/>
          </p:nvPr>
        </p:nvSpPr>
        <p:spPr/>
        <p:txBody>
          <a:bodyPr/>
          <a:lstStyle/>
          <a:p>
            <a:fld id="{3D46CBA2-ECE5-4BE9-B546-6761E0E67089}" type="slidenum">
              <a:rPr lang="en-US" smtClean="0"/>
              <a:t>24</a:t>
            </a:fld>
            <a:endParaRPr lang="en-US"/>
          </a:p>
        </p:txBody>
      </p:sp>
      <p:pic>
        <p:nvPicPr>
          <p:cNvPr id="8" name="Picture 7">
            <a:hlinkClick r:id="rId3"/>
            <a:extLst>
              <a:ext uri="{FF2B5EF4-FFF2-40B4-BE49-F238E27FC236}">
                <a16:creationId xmlns:a16="http://schemas.microsoft.com/office/drawing/2014/main" id="{17DF3F4B-EACD-5030-DC9B-D3212983A4A5}"/>
              </a:ext>
            </a:extLst>
          </p:cNvPr>
          <p:cNvPicPr>
            <a:picLocks noChangeAspect="1"/>
          </p:cNvPicPr>
          <p:nvPr/>
        </p:nvPicPr>
        <p:blipFill>
          <a:blip r:embed="rId4"/>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27A11C27-D0E9-3688-07B9-EDBD1B26FCF7}"/>
              </a:ext>
            </a:extLst>
          </p:cNvPr>
          <p:cNvSpPr txBox="1"/>
          <p:nvPr/>
        </p:nvSpPr>
        <p:spPr>
          <a:xfrm>
            <a:off x="2059229" y="2248585"/>
            <a:ext cx="5025543" cy="646331"/>
          </a:xfrm>
          <a:prstGeom prst="rect">
            <a:avLst/>
          </a:prstGeom>
          <a:noFill/>
        </p:spPr>
        <p:txBody>
          <a:bodyPr wrap="none" rtlCol="0">
            <a:spAutoFit/>
          </a:bodyPr>
          <a:lstStyle/>
          <a:p>
            <a:r>
              <a:rPr lang="en-US" sz="3600" b="1" dirty="0">
                <a:solidFill>
                  <a:schemeClr val="bg1"/>
                </a:solidFill>
                <a:effectLst>
                  <a:outerShdw blurRad="38100" dist="38100" dir="2700000" algn="tl">
                    <a:srgbClr val="000000">
                      <a:alpha val="43137"/>
                    </a:srgbClr>
                  </a:outerShdw>
                </a:effectLst>
                <a:latin typeface="+mj-lt"/>
              </a:rPr>
              <a:t>Data is the New Currency</a:t>
            </a:r>
          </a:p>
        </p:txBody>
      </p:sp>
    </p:spTree>
    <p:extLst>
      <p:ext uri="{BB962C8B-B14F-4D97-AF65-F5344CB8AC3E}">
        <p14:creationId xmlns:p14="http://schemas.microsoft.com/office/powerpoint/2010/main" val="2785155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F72E-3C03-EEF8-00E8-B2907B351062}"/>
              </a:ext>
            </a:extLst>
          </p:cNvPr>
          <p:cNvSpPr>
            <a:spLocks noGrp="1"/>
          </p:cNvSpPr>
          <p:nvPr>
            <p:ph type="title"/>
          </p:nvPr>
        </p:nvSpPr>
        <p:spPr>
          <a:xfrm>
            <a:off x="457200" y="0"/>
            <a:ext cx="8305800" cy="514350"/>
          </a:xfrm>
        </p:spPr>
        <p:txBody>
          <a:bodyPr>
            <a:normAutofit fontScale="90000"/>
          </a:bodyPr>
          <a:lstStyle/>
          <a:p>
            <a:r>
              <a:rPr lang="en-US" sz="4000" b="1" dirty="0">
                <a:effectLst>
                  <a:outerShdw blurRad="38100" dist="38100" dir="2700000" algn="tl">
                    <a:srgbClr val="000000">
                      <a:alpha val="43137"/>
                    </a:srgbClr>
                  </a:outerShdw>
                </a:effectLst>
              </a:rPr>
              <a:t>Smart Capital</a:t>
            </a:r>
            <a:endParaRPr lang="en-US" sz="4000" dirty="0">
              <a:effectLst>
                <a:outerShdw blurRad="38100" dist="38100" dir="2700000" algn="tl">
                  <a:srgbClr val="000000">
                    <a:alpha val="43137"/>
                  </a:srgbClr>
                </a:outerShdw>
              </a:effectLst>
            </a:endParaRPr>
          </a:p>
        </p:txBody>
      </p:sp>
      <p:sp>
        <p:nvSpPr>
          <p:cNvPr id="3" name="Date Placeholder 2">
            <a:extLst>
              <a:ext uri="{FF2B5EF4-FFF2-40B4-BE49-F238E27FC236}">
                <a16:creationId xmlns:a16="http://schemas.microsoft.com/office/drawing/2014/main" id="{A486B59C-CEEE-08BA-D176-88A27EC32CE9}"/>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376AE9DB-5147-4EE0-875D-FFCB5E7360E6}"/>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6EBAFDDF-21CA-FEA7-FBB0-860E89FA019F}"/>
              </a:ext>
            </a:extLst>
          </p:cNvPr>
          <p:cNvSpPr>
            <a:spLocks noGrp="1"/>
          </p:cNvSpPr>
          <p:nvPr>
            <p:ph type="sldNum" sz="quarter" idx="12"/>
          </p:nvPr>
        </p:nvSpPr>
        <p:spPr/>
        <p:txBody>
          <a:bodyPr/>
          <a:lstStyle/>
          <a:p>
            <a:fld id="{3D46CBA2-ECE5-4BE9-B546-6761E0E67089}" type="slidenum">
              <a:rPr lang="en-US" smtClean="0"/>
              <a:t>25</a:t>
            </a:fld>
            <a:endParaRPr lang="en-US"/>
          </a:p>
        </p:txBody>
      </p:sp>
      <p:pic>
        <p:nvPicPr>
          <p:cNvPr id="8" name="Picture 7">
            <a:hlinkClick r:id="rId3"/>
            <a:extLst>
              <a:ext uri="{FF2B5EF4-FFF2-40B4-BE49-F238E27FC236}">
                <a16:creationId xmlns:a16="http://schemas.microsoft.com/office/drawing/2014/main" id="{1B3BAAE5-E205-ECA1-C960-A2FD35C41BCB}"/>
              </a:ext>
            </a:extLst>
          </p:cNvPr>
          <p:cNvPicPr>
            <a:picLocks noChangeAspect="1"/>
          </p:cNvPicPr>
          <p:nvPr/>
        </p:nvPicPr>
        <p:blipFill>
          <a:blip r:embed="rId4"/>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5A176119-BB10-4431-AFA2-03B5B2A5F4B9}"/>
              </a:ext>
            </a:extLst>
          </p:cNvPr>
          <p:cNvSpPr txBox="1"/>
          <p:nvPr/>
        </p:nvSpPr>
        <p:spPr>
          <a:xfrm>
            <a:off x="2354630" y="2217807"/>
            <a:ext cx="4434740" cy="707886"/>
          </a:xfrm>
          <a:prstGeom prst="rect">
            <a:avLst/>
          </a:prstGeom>
          <a:noFill/>
        </p:spPr>
        <p:txBody>
          <a:bodyPr wrap="none" rtlCol="0">
            <a:spAutoFit/>
          </a:bodyPr>
          <a:lstStyle/>
          <a:p>
            <a:r>
              <a:rPr lang="en-US" sz="4000" b="1" dirty="0">
                <a:solidFill>
                  <a:schemeClr val="bg1"/>
                </a:solidFill>
                <a:effectLst>
                  <a:outerShdw blurRad="38100" dist="38100" dir="2700000" algn="tl">
                    <a:srgbClr val="000000">
                      <a:alpha val="43137"/>
                    </a:srgbClr>
                  </a:outerShdw>
                </a:effectLst>
                <a:latin typeface="+mj-lt"/>
              </a:rPr>
              <a:t>Smart Econometrics</a:t>
            </a:r>
          </a:p>
        </p:txBody>
      </p:sp>
    </p:spTree>
    <p:extLst>
      <p:ext uri="{BB962C8B-B14F-4D97-AF65-F5344CB8AC3E}">
        <p14:creationId xmlns:p14="http://schemas.microsoft.com/office/powerpoint/2010/main" val="1179243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7DE7-87EE-1893-4D2A-297B4FE6D0BE}"/>
              </a:ext>
            </a:extLst>
          </p:cNvPr>
          <p:cNvSpPr>
            <a:spLocks noGrp="1"/>
          </p:cNvSpPr>
          <p:nvPr>
            <p:ph type="title"/>
          </p:nvPr>
        </p:nvSpPr>
        <p:spPr>
          <a:xfrm>
            <a:off x="457200" y="19950"/>
            <a:ext cx="8305800" cy="494400"/>
          </a:xfrm>
        </p:spPr>
        <p:txBody>
          <a:bodyPr>
            <a:normAutofit fontScale="90000"/>
          </a:bodyPr>
          <a:lstStyle/>
          <a:p>
            <a:r>
              <a:rPr lang="en-US" sz="4000" b="1" dirty="0">
                <a:effectLst>
                  <a:outerShdw blurRad="38100" dist="38100" dir="2700000" algn="tl">
                    <a:srgbClr val="000000">
                      <a:alpha val="43137"/>
                    </a:srgbClr>
                  </a:outerShdw>
                </a:effectLst>
              </a:rPr>
              <a:t>Surveillance</a:t>
            </a:r>
            <a:endParaRPr lang="en-US" sz="4000" dirty="0">
              <a:effectLst>
                <a:outerShdw blurRad="38100" dist="38100" dir="2700000" algn="tl">
                  <a:srgbClr val="000000">
                    <a:alpha val="43137"/>
                  </a:srgbClr>
                </a:outerShdw>
              </a:effectLst>
            </a:endParaRPr>
          </a:p>
        </p:txBody>
      </p:sp>
      <p:sp>
        <p:nvSpPr>
          <p:cNvPr id="3" name="Date Placeholder 2">
            <a:extLst>
              <a:ext uri="{FF2B5EF4-FFF2-40B4-BE49-F238E27FC236}">
                <a16:creationId xmlns:a16="http://schemas.microsoft.com/office/drawing/2014/main" id="{F8E877A4-03DA-25D9-A504-C046814836C9}"/>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EE76E2B4-B639-25A7-3B10-90AD02FADDC4}"/>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A11B4876-86A5-C2B0-A314-4FDF76B24BBD}"/>
              </a:ext>
            </a:extLst>
          </p:cNvPr>
          <p:cNvSpPr>
            <a:spLocks noGrp="1"/>
          </p:cNvSpPr>
          <p:nvPr>
            <p:ph type="sldNum" sz="quarter" idx="12"/>
          </p:nvPr>
        </p:nvSpPr>
        <p:spPr/>
        <p:txBody>
          <a:bodyPr/>
          <a:lstStyle/>
          <a:p>
            <a:fld id="{3D46CBA2-ECE5-4BE9-B546-6761E0E67089}" type="slidenum">
              <a:rPr lang="en-US" smtClean="0"/>
              <a:t>26</a:t>
            </a:fld>
            <a:endParaRPr lang="en-US"/>
          </a:p>
        </p:txBody>
      </p:sp>
      <p:pic>
        <p:nvPicPr>
          <p:cNvPr id="8" name="Picture 7">
            <a:hlinkClick r:id="rId3"/>
            <a:extLst>
              <a:ext uri="{FF2B5EF4-FFF2-40B4-BE49-F238E27FC236}">
                <a16:creationId xmlns:a16="http://schemas.microsoft.com/office/drawing/2014/main" id="{70FB6AC4-2EDA-F0DE-01C3-8E0C68A1C87F}"/>
              </a:ext>
            </a:extLst>
          </p:cNvPr>
          <p:cNvPicPr>
            <a:picLocks noChangeAspect="1"/>
          </p:cNvPicPr>
          <p:nvPr/>
        </p:nvPicPr>
        <p:blipFill>
          <a:blip r:embed="rId4"/>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0C54CE5F-1CAC-0D31-1F80-B7F8001FB98D}"/>
              </a:ext>
            </a:extLst>
          </p:cNvPr>
          <p:cNvSpPr txBox="1"/>
          <p:nvPr/>
        </p:nvSpPr>
        <p:spPr>
          <a:xfrm>
            <a:off x="2686836" y="2279363"/>
            <a:ext cx="3770328" cy="584775"/>
          </a:xfrm>
          <a:prstGeom prst="rect">
            <a:avLst/>
          </a:prstGeom>
          <a:noFill/>
        </p:spPr>
        <p:txBody>
          <a:bodyPr wrap="none" rtlCol="0">
            <a:spAutoFit/>
          </a:bodyPr>
          <a:lstStyle/>
          <a:p>
            <a:r>
              <a:rPr lang="en-US" sz="3200" b="1" dirty="0">
                <a:solidFill>
                  <a:schemeClr val="bg1"/>
                </a:solidFill>
                <a:effectLst>
                  <a:outerShdw blurRad="38100" dist="38100" dir="2700000" algn="tl">
                    <a:srgbClr val="000000">
                      <a:alpha val="43137"/>
                    </a:srgbClr>
                  </a:outerShdw>
                </a:effectLst>
                <a:latin typeface="+mj-lt"/>
              </a:rPr>
              <a:t>Social Credit Systems</a:t>
            </a:r>
          </a:p>
        </p:txBody>
      </p:sp>
    </p:spTree>
    <p:extLst>
      <p:ext uri="{BB962C8B-B14F-4D97-AF65-F5344CB8AC3E}">
        <p14:creationId xmlns:p14="http://schemas.microsoft.com/office/powerpoint/2010/main" val="2331897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BEB4-2833-3327-1FD3-24F358028623}"/>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6195F962-8188-67B7-4F65-7F40CD8AAECC}"/>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EB943AD2-49A3-3083-CFE1-59E15917687F}"/>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DC20D926-D77B-C4D7-69B6-FDBE0F548D7C}"/>
              </a:ext>
            </a:extLst>
          </p:cNvPr>
          <p:cNvSpPr>
            <a:spLocks noGrp="1"/>
          </p:cNvSpPr>
          <p:nvPr>
            <p:ph type="sldNum" sz="quarter" idx="12"/>
          </p:nvPr>
        </p:nvSpPr>
        <p:spPr/>
        <p:txBody>
          <a:bodyPr/>
          <a:lstStyle/>
          <a:p>
            <a:fld id="{3D46CBA2-ECE5-4BE9-B546-6761E0E67089}" type="slidenum">
              <a:rPr lang="en-US" smtClean="0"/>
              <a:t>27</a:t>
            </a:fld>
            <a:endParaRPr lang="en-US"/>
          </a:p>
        </p:txBody>
      </p:sp>
      <p:pic>
        <p:nvPicPr>
          <p:cNvPr id="6" name="Picture 5">
            <a:hlinkClick r:id="rId2"/>
            <a:extLst>
              <a:ext uri="{FF2B5EF4-FFF2-40B4-BE49-F238E27FC236}">
                <a16:creationId xmlns:a16="http://schemas.microsoft.com/office/drawing/2014/main" id="{9F48F204-137F-BEAD-55DF-C98C2BD3CFA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123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04D05-6910-B58C-BF5E-F836D0E1B066}"/>
              </a:ext>
            </a:extLst>
          </p:cNvPr>
          <p:cNvSpPr>
            <a:spLocks noGrp="1"/>
          </p:cNvSpPr>
          <p:nvPr>
            <p:ph type="title"/>
          </p:nvPr>
        </p:nvSpPr>
        <p:spPr>
          <a:xfrm>
            <a:off x="457200" y="0"/>
            <a:ext cx="8305800" cy="531016"/>
          </a:xfrm>
        </p:spPr>
        <p:txBody>
          <a:bodyPr>
            <a:normAutofit fontScale="90000"/>
          </a:bodyPr>
          <a:lstStyle/>
          <a:p>
            <a:r>
              <a:rPr lang="en-US" sz="3600" b="1" dirty="0"/>
              <a:t>The Future of Healthcare</a:t>
            </a:r>
            <a:endParaRPr lang="en-US" sz="3600" dirty="0"/>
          </a:p>
        </p:txBody>
      </p:sp>
      <p:sp>
        <p:nvSpPr>
          <p:cNvPr id="3" name="Date Placeholder 2">
            <a:extLst>
              <a:ext uri="{FF2B5EF4-FFF2-40B4-BE49-F238E27FC236}">
                <a16:creationId xmlns:a16="http://schemas.microsoft.com/office/drawing/2014/main" id="{9DBEBB58-0B4A-9AF2-1672-0725BA55EFE2}"/>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47638395-6DBD-515E-8945-416EA64567A7}"/>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B55C221C-8550-FFAF-6310-9863B3E6E0B9}"/>
              </a:ext>
            </a:extLst>
          </p:cNvPr>
          <p:cNvSpPr>
            <a:spLocks noGrp="1"/>
          </p:cNvSpPr>
          <p:nvPr>
            <p:ph type="sldNum" sz="quarter" idx="12"/>
          </p:nvPr>
        </p:nvSpPr>
        <p:spPr/>
        <p:txBody>
          <a:bodyPr/>
          <a:lstStyle/>
          <a:p>
            <a:fld id="{3D46CBA2-ECE5-4BE9-B546-6761E0E67089}" type="slidenum">
              <a:rPr lang="en-US" smtClean="0"/>
              <a:t>28</a:t>
            </a:fld>
            <a:endParaRPr lang="en-US"/>
          </a:p>
        </p:txBody>
      </p:sp>
      <p:pic>
        <p:nvPicPr>
          <p:cNvPr id="8" name="Picture 7">
            <a:hlinkClick r:id="rId3"/>
            <a:extLst>
              <a:ext uri="{FF2B5EF4-FFF2-40B4-BE49-F238E27FC236}">
                <a16:creationId xmlns:a16="http://schemas.microsoft.com/office/drawing/2014/main" id="{10CE6806-D7BB-EB7F-F45D-41A30A60772C}"/>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80135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F0F6-6D37-7DEE-77F1-036C0331B258}"/>
              </a:ext>
            </a:extLst>
          </p:cNvPr>
          <p:cNvSpPr>
            <a:spLocks noGrp="1"/>
          </p:cNvSpPr>
          <p:nvPr>
            <p:ph type="title"/>
          </p:nvPr>
        </p:nvSpPr>
        <p:spPr/>
        <p:txBody>
          <a:bodyPr/>
          <a:lstStyle/>
          <a:p>
            <a:r>
              <a:rPr lang="en-US" b="1" dirty="0" err="1">
                <a:effectLst>
                  <a:outerShdw blurRad="38100" dist="38100" dir="2700000" algn="tl">
                    <a:srgbClr val="000000">
                      <a:alpha val="43137"/>
                    </a:srgbClr>
                  </a:outerShdw>
                </a:effectLst>
              </a:rPr>
              <a:t>AgenticAI</a:t>
            </a:r>
            <a:endParaRPr lang="en-US" b="1" dirty="0">
              <a:effectLst>
                <a:outerShdw blurRad="38100" dist="38100" dir="2700000" algn="tl">
                  <a:srgbClr val="000000">
                    <a:alpha val="43137"/>
                  </a:srgbClr>
                </a:outerShdw>
              </a:effectLst>
            </a:endParaRPr>
          </a:p>
        </p:txBody>
      </p:sp>
      <p:sp>
        <p:nvSpPr>
          <p:cNvPr id="3" name="Date Placeholder 2">
            <a:extLst>
              <a:ext uri="{FF2B5EF4-FFF2-40B4-BE49-F238E27FC236}">
                <a16:creationId xmlns:a16="http://schemas.microsoft.com/office/drawing/2014/main" id="{D1AA0926-8E41-0649-72CC-25C8255E7388}"/>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98A55937-CC58-9882-518E-B2C18275BE11}"/>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8519BD07-688D-DA70-2884-0984019CBD96}"/>
              </a:ext>
            </a:extLst>
          </p:cNvPr>
          <p:cNvSpPr>
            <a:spLocks noGrp="1"/>
          </p:cNvSpPr>
          <p:nvPr>
            <p:ph type="sldNum" sz="quarter" idx="12"/>
          </p:nvPr>
        </p:nvSpPr>
        <p:spPr/>
        <p:txBody>
          <a:bodyPr/>
          <a:lstStyle/>
          <a:p>
            <a:fld id="{3D46CBA2-ECE5-4BE9-B546-6761E0E67089}" type="slidenum">
              <a:rPr lang="en-US" smtClean="0"/>
              <a:t>29</a:t>
            </a:fld>
            <a:endParaRPr lang="en-US"/>
          </a:p>
        </p:txBody>
      </p:sp>
      <p:pic>
        <p:nvPicPr>
          <p:cNvPr id="8" name="Picture 7" descr="A person in a suit holding a glowing object&#10;&#10;AI-generated content may be incorrect.">
            <a:hlinkClick r:id="rId3"/>
            <a:extLst>
              <a:ext uri="{FF2B5EF4-FFF2-40B4-BE49-F238E27FC236}">
                <a16:creationId xmlns:a16="http://schemas.microsoft.com/office/drawing/2014/main" id="{6135791F-6E38-812E-DE7A-6AE8C790F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68887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791D5-C445-0E10-D85F-B2216A8FC0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37A475-FC94-9B8B-E6CA-16EBA60C79FB}"/>
              </a:ext>
            </a:extLst>
          </p:cNvPr>
          <p:cNvSpPr>
            <a:spLocks noGrp="1"/>
          </p:cNvSpPr>
          <p:nvPr>
            <p:ph type="title"/>
          </p:nvPr>
        </p:nvSpPr>
        <p:spPr/>
        <p:txBody>
          <a:bodyPr/>
          <a:lstStyle/>
          <a:p>
            <a:r>
              <a:rPr lang="en-US" dirty="0"/>
              <a:t>Course Outline – Session 2</a:t>
            </a:r>
          </a:p>
        </p:txBody>
      </p:sp>
      <p:sp>
        <p:nvSpPr>
          <p:cNvPr id="6" name="Content Placeholder 5">
            <a:extLst>
              <a:ext uri="{FF2B5EF4-FFF2-40B4-BE49-F238E27FC236}">
                <a16:creationId xmlns:a16="http://schemas.microsoft.com/office/drawing/2014/main" id="{C529F301-BB72-A03E-EE8F-DF989E81C0BB}"/>
              </a:ext>
            </a:extLst>
          </p:cNvPr>
          <p:cNvSpPr>
            <a:spLocks noGrp="1"/>
          </p:cNvSpPr>
          <p:nvPr>
            <p:ph sz="half" idx="1"/>
          </p:nvPr>
        </p:nvSpPr>
        <p:spPr>
          <a:xfrm>
            <a:off x="381000" y="1440064"/>
            <a:ext cx="4191000" cy="1588886"/>
          </a:xfrm>
        </p:spPr>
        <p:txBody>
          <a:bodyPr>
            <a:noAutofit/>
          </a:bodyPr>
          <a:lstStyle/>
          <a:p>
            <a:pPr marL="468630" indent="-285750"/>
            <a:r>
              <a:rPr lang="en-US" sz="1400" dirty="0">
                <a:ea typeface="Aptos" panose="020B0004020202020204" pitchFamily="34" charset="0"/>
                <a:cs typeface="Aptos" panose="020B0004020202020204" pitchFamily="34" charset="0"/>
              </a:rPr>
              <a:t>Industry Risks and Concerns</a:t>
            </a:r>
          </a:p>
          <a:p>
            <a:pPr marL="834390" lvl="1" indent="-285750"/>
            <a:r>
              <a:rPr lang="en-US" sz="1200" dirty="0">
                <a:ea typeface="Aptos" panose="020B0004020202020204" pitchFamily="34" charset="0"/>
                <a:cs typeface="Aptos" panose="020B0004020202020204" pitchFamily="34" charset="0"/>
              </a:rPr>
              <a:t>Lack of Explainability / Transparency</a:t>
            </a:r>
          </a:p>
          <a:p>
            <a:pPr marL="834390" lvl="1" indent="-285750"/>
            <a:r>
              <a:rPr lang="en-US" sz="1200" dirty="0">
                <a:ea typeface="Aptos" panose="020B0004020202020204" pitchFamily="34" charset="0"/>
                <a:cs typeface="Aptos" panose="020B0004020202020204" pitchFamily="34" charset="0"/>
              </a:rPr>
              <a:t>Data Bias and Discrimination</a:t>
            </a:r>
          </a:p>
          <a:p>
            <a:pPr marL="834390" lvl="1" indent="-285750"/>
            <a:r>
              <a:rPr lang="en-US" sz="1200" dirty="0">
                <a:ea typeface="Aptos" panose="020B0004020202020204" pitchFamily="34" charset="0"/>
                <a:cs typeface="Aptos" panose="020B0004020202020204" pitchFamily="34" charset="0"/>
              </a:rPr>
              <a:t>Misinformation &amp; Disinformation</a:t>
            </a:r>
          </a:p>
          <a:p>
            <a:pPr marL="834390" lvl="1" indent="-285750"/>
            <a:r>
              <a:rPr lang="en-US" sz="1200" dirty="0">
                <a:ea typeface="Aptos" panose="020B0004020202020204" pitchFamily="34" charset="0"/>
                <a:cs typeface="Aptos" panose="020B0004020202020204" pitchFamily="34" charset="0"/>
              </a:rPr>
              <a:t>Misuse in Bioweapons, Cyberattacks, or Deepfake Extortion</a:t>
            </a:r>
          </a:p>
          <a:p>
            <a:pPr marL="834390" lvl="1" indent="-285750"/>
            <a:r>
              <a:rPr lang="en-US" sz="1200" dirty="0">
                <a:ea typeface="Aptos" panose="020B0004020202020204" pitchFamily="34" charset="0"/>
                <a:cs typeface="Aptos" panose="020B0004020202020204" pitchFamily="34" charset="0"/>
              </a:rPr>
              <a:t>Copyright and Intellectual Property Infringement</a:t>
            </a:r>
          </a:p>
          <a:p>
            <a:endParaRPr lang="en-US" sz="1400" dirty="0"/>
          </a:p>
        </p:txBody>
      </p:sp>
      <p:sp>
        <p:nvSpPr>
          <p:cNvPr id="7" name="Content Placeholder 6">
            <a:extLst>
              <a:ext uri="{FF2B5EF4-FFF2-40B4-BE49-F238E27FC236}">
                <a16:creationId xmlns:a16="http://schemas.microsoft.com/office/drawing/2014/main" id="{4073C535-26C9-6F87-7429-C26B02D5646F}"/>
              </a:ext>
            </a:extLst>
          </p:cNvPr>
          <p:cNvSpPr>
            <a:spLocks noGrp="1"/>
          </p:cNvSpPr>
          <p:nvPr>
            <p:ph sz="half" idx="2"/>
          </p:nvPr>
        </p:nvSpPr>
        <p:spPr>
          <a:xfrm>
            <a:off x="4648200" y="1440064"/>
            <a:ext cx="4191000" cy="2579486"/>
          </a:xfrm>
        </p:spPr>
        <p:txBody>
          <a:bodyPr>
            <a:normAutofit fontScale="92500" lnSpcReduction="10000"/>
          </a:bodyPr>
          <a:lstStyle/>
          <a:p>
            <a:pPr marL="468630" indent="-285750"/>
            <a:r>
              <a:rPr lang="en-US" sz="1400" dirty="0"/>
              <a:t>AI Future</a:t>
            </a:r>
          </a:p>
          <a:p>
            <a:pPr marL="834390" lvl="1" indent="-285750"/>
            <a:r>
              <a:rPr lang="en-US" sz="1200" dirty="0">
                <a:ea typeface="Aptos" panose="020B0004020202020204" pitchFamily="34" charset="0"/>
                <a:cs typeface="Aptos" panose="020B0004020202020204" pitchFamily="34" charset="0"/>
              </a:rPr>
              <a:t>China’s Digital Transformation</a:t>
            </a:r>
          </a:p>
          <a:p>
            <a:pPr marL="834390" lvl="1" indent="-285750"/>
            <a:r>
              <a:rPr lang="en-US" sz="1200" dirty="0">
                <a:ea typeface="Aptos" panose="020B0004020202020204" pitchFamily="34" charset="0"/>
                <a:cs typeface="Aptos" panose="020B0004020202020204" pitchFamily="34" charset="0"/>
              </a:rPr>
              <a:t>Date is the New Currency</a:t>
            </a:r>
          </a:p>
          <a:p>
            <a:pPr marL="834390" lvl="1" indent="-285750"/>
            <a:r>
              <a:rPr lang="en-US" sz="1200" dirty="0">
                <a:ea typeface="Aptos" panose="020B0004020202020204" pitchFamily="34" charset="0"/>
                <a:cs typeface="Aptos" panose="020B0004020202020204" pitchFamily="34" charset="0"/>
              </a:rPr>
              <a:t>Smart Econometrics</a:t>
            </a:r>
          </a:p>
          <a:p>
            <a:pPr marL="834390" lvl="1" indent="-285750"/>
            <a:r>
              <a:rPr lang="en-US" sz="1200" dirty="0">
                <a:ea typeface="Aptos" panose="020B0004020202020204" pitchFamily="34" charset="0"/>
                <a:cs typeface="Aptos" panose="020B0004020202020204" pitchFamily="34" charset="0"/>
              </a:rPr>
              <a:t>Social Credit Systems</a:t>
            </a:r>
          </a:p>
          <a:p>
            <a:pPr marL="834390" lvl="1" indent="-285750"/>
            <a:r>
              <a:rPr lang="en-US" sz="1200" dirty="0">
                <a:ea typeface="Aptos" panose="020B0004020202020204" pitchFamily="34" charset="0"/>
                <a:cs typeface="Aptos" panose="020B0004020202020204" pitchFamily="34" charset="0"/>
              </a:rPr>
              <a:t>The Future of Healthcare</a:t>
            </a:r>
          </a:p>
          <a:p>
            <a:pPr marL="834390" lvl="1" indent="-285750"/>
            <a:r>
              <a:rPr lang="en-US" sz="1200" dirty="0">
                <a:ea typeface="Aptos" panose="020B0004020202020204" pitchFamily="34" charset="0"/>
                <a:cs typeface="Aptos" panose="020B0004020202020204" pitchFamily="34" charset="0"/>
              </a:rPr>
              <a:t>Agentic AI</a:t>
            </a:r>
          </a:p>
          <a:p>
            <a:pPr marL="468630" indent="-285750"/>
            <a:r>
              <a:rPr lang="en-US" sz="1400" dirty="0">
                <a:ea typeface="Aptos" panose="020B0004020202020204" pitchFamily="34" charset="0"/>
                <a:cs typeface="Aptos" panose="020B0004020202020204" pitchFamily="34" charset="0"/>
              </a:rPr>
              <a:t>Job Market</a:t>
            </a:r>
          </a:p>
          <a:p>
            <a:pPr marL="468630" indent="-285750"/>
            <a:r>
              <a:rPr lang="en-US" sz="1400" dirty="0">
                <a:ea typeface="Aptos" panose="020B0004020202020204" pitchFamily="34" charset="0"/>
                <a:cs typeface="Aptos" panose="020B0004020202020204" pitchFamily="34" charset="0"/>
              </a:rPr>
              <a:t>Godfather Warning</a:t>
            </a:r>
          </a:p>
          <a:p>
            <a:pPr marL="468630" indent="-285750"/>
            <a:r>
              <a:rPr lang="en-US" sz="1400" dirty="0">
                <a:ea typeface="Aptos" panose="020B0004020202020204" pitchFamily="34" charset="0"/>
                <a:cs typeface="Aptos" panose="020B0004020202020204" pitchFamily="34" charset="0"/>
              </a:rPr>
              <a:t>Red Pill / Blue Pill Event</a:t>
            </a:r>
          </a:p>
          <a:p>
            <a:pPr marL="468630" indent="-285750"/>
            <a:r>
              <a:rPr lang="en-US" sz="1400" dirty="0">
                <a:ea typeface="Aptos" panose="020B0004020202020204" pitchFamily="34" charset="0"/>
                <a:cs typeface="Aptos" panose="020B0004020202020204" pitchFamily="34" charset="0"/>
              </a:rPr>
              <a:t>Course Review</a:t>
            </a:r>
          </a:p>
          <a:p>
            <a:pPr marL="468630" indent="-285750"/>
            <a:r>
              <a:rPr lang="en-US" sz="1400" dirty="0">
                <a:ea typeface="Aptos" panose="020B0004020202020204" pitchFamily="34" charset="0"/>
                <a:cs typeface="Aptos" panose="020B0004020202020204" pitchFamily="34" charset="0"/>
              </a:rPr>
              <a:t>Course Evaluation</a:t>
            </a:r>
            <a:endParaRPr lang="en-US" sz="1200" dirty="0">
              <a:ea typeface="Aptos" panose="020B0004020202020204" pitchFamily="34" charset="0"/>
              <a:cs typeface="Aptos" panose="020B0004020202020204" pitchFamily="34" charset="0"/>
            </a:endParaRPr>
          </a:p>
          <a:p>
            <a:pPr marL="468630" indent="-285750"/>
            <a:endParaRPr lang="en-US" sz="12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DDF0A5ED-BA81-5BF6-E0CC-16201C56FC54}"/>
              </a:ext>
            </a:extLst>
          </p:cNvPr>
          <p:cNvSpPr>
            <a:spLocks noGrp="1"/>
          </p:cNvSpPr>
          <p:nvPr>
            <p:ph type="dt" sz="half" idx="10"/>
          </p:nvPr>
        </p:nvSpPr>
        <p:spPr/>
        <p:txBody>
          <a:bodyPr/>
          <a:lstStyle/>
          <a:p>
            <a:fld id="{DE926898-931C-4E49-9EDD-3B95831E1BF9}" type="datetime1">
              <a:rPr lang="en-US" smtClean="0"/>
              <a:t>9/4/2025</a:t>
            </a:fld>
            <a:endParaRPr lang="en-US" dirty="0"/>
          </a:p>
        </p:txBody>
      </p:sp>
      <p:sp>
        <p:nvSpPr>
          <p:cNvPr id="3" name="Footer Placeholder 2">
            <a:extLst>
              <a:ext uri="{FF2B5EF4-FFF2-40B4-BE49-F238E27FC236}">
                <a16:creationId xmlns:a16="http://schemas.microsoft.com/office/drawing/2014/main" id="{5ED83686-AA3A-14D7-5C51-80F58BBC90B5}"/>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E5C25946-0966-243B-BCF7-DCBB336D5141}"/>
              </a:ext>
            </a:extLst>
          </p:cNvPr>
          <p:cNvSpPr>
            <a:spLocks noGrp="1"/>
          </p:cNvSpPr>
          <p:nvPr>
            <p:ph type="sldNum" sz="quarter" idx="12"/>
          </p:nvPr>
        </p:nvSpPr>
        <p:spPr/>
        <p:txBody>
          <a:bodyPr/>
          <a:lstStyle/>
          <a:p>
            <a:fld id="{3D46CBA2-ECE5-4BE9-B546-6761E0E67089}" type="slidenum">
              <a:rPr lang="en-US" smtClean="0"/>
              <a:t>3</a:t>
            </a:fld>
            <a:endParaRPr lang="en-US"/>
          </a:p>
        </p:txBody>
      </p:sp>
      <p:sp>
        <p:nvSpPr>
          <p:cNvPr id="8" name="Content Placeholder 6">
            <a:extLst>
              <a:ext uri="{FF2B5EF4-FFF2-40B4-BE49-F238E27FC236}">
                <a16:creationId xmlns:a16="http://schemas.microsoft.com/office/drawing/2014/main" id="{112D9925-693D-740C-2D4E-30D815328EBF}"/>
              </a:ext>
            </a:extLst>
          </p:cNvPr>
          <p:cNvSpPr txBox="1">
            <a:spLocks/>
          </p:cNvSpPr>
          <p:nvPr/>
        </p:nvSpPr>
        <p:spPr>
          <a:xfrm>
            <a:off x="381000" y="3083698"/>
            <a:ext cx="4191000" cy="1708843"/>
          </a:xfrm>
          <a:prstGeom prst="rect">
            <a:avLst/>
          </a:prstGeom>
        </p:spPr>
        <p:txBody>
          <a:bodyPr vert="horz">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68630" indent="-285750"/>
            <a:r>
              <a:rPr lang="en-US" sz="1800" dirty="0">
                <a:ea typeface="Aptos" panose="020B0004020202020204" pitchFamily="34" charset="0"/>
                <a:cs typeface="Aptos" panose="020B0004020202020204" pitchFamily="34" charset="0"/>
              </a:rPr>
              <a:t>AI Technology  Concerns</a:t>
            </a:r>
          </a:p>
          <a:p>
            <a:pPr marL="834390" lvl="1" indent="-285750"/>
            <a:r>
              <a:rPr lang="en-US" sz="1600" dirty="0">
                <a:ea typeface="Aptos" panose="020B0004020202020204" pitchFamily="34" charset="0"/>
                <a:cs typeface="Aptos" panose="020B0004020202020204" pitchFamily="34" charset="0"/>
              </a:rPr>
              <a:t>Geopolitical AI Arms Race</a:t>
            </a:r>
          </a:p>
          <a:p>
            <a:pPr marL="834390" lvl="1" indent="-285750"/>
            <a:r>
              <a:rPr lang="en-US" sz="1600" dirty="0">
                <a:ea typeface="Aptos" panose="020B0004020202020204" pitchFamily="34" charset="0"/>
                <a:cs typeface="Aptos" panose="020B0004020202020204" pitchFamily="34" charset="0"/>
              </a:rPr>
              <a:t>Hallucinations</a:t>
            </a:r>
          </a:p>
          <a:p>
            <a:pPr marL="834390" lvl="1" indent="-285750"/>
            <a:r>
              <a:rPr lang="en-US" sz="1600" dirty="0">
                <a:ea typeface="Aptos" panose="020B0004020202020204" pitchFamily="34" charset="0"/>
                <a:cs typeface="Aptos" panose="020B0004020202020204" pitchFamily="34" charset="0"/>
              </a:rPr>
              <a:t>Data Privacy</a:t>
            </a:r>
          </a:p>
          <a:p>
            <a:pPr marL="834390" lvl="1" indent="-285750"/>
            <a:r>
              <a:rPr lang="en-US" sz="1600" dirty="0">
                <a:ea typeface="Aptos" panose="020B0004020202020204" pitchFamily="34" charset="0"/>
                <a:cs typeface="Aptos" panose="020B0004020202020204" pitchFamily="34" charset="0"/>
              </a:rPr>
              <a:t>Job Displacement</a:t>
            </a:r>
          </a:p>
          <a:p>
            <a:pPr marL="834390" lvl="1" indent="-285750"/>
            <a:r>
              <a:rPr lang="en-US" sz="1600" dirty="0">
                <a:ea typeface="Aptos" panose="020B0004020202020204" pitchFamily="34" charset="0"/>
                <a:cs typeface="Aptos" panose="020B0004020202020204" pitchFamily="34" charset="0"/>
              </a:rPr>
              <a:t>Human De-skilling</a:t>
            </a:r>
          </a:p>
          <a:p>
            <a:pPr marL="834390" lvl="1" indent="-285750"/>
            <a:r>
              <a:rPr lang="en-US" sz="1600" dirty="0">
                <a:ea typeface="Aptos" panose="020B0004020202020204" pitchFamily="34" charset="0"/>
                <a:cs typeface="Aptos" panose="020B0004020202020204" pitchFamily="34" charset="0"/>
              </a:rPr>
              <a:t>Political Disinformation &amp; Propaganda</a:t>
            </a:r>
          </a:p>
          <a:p>
            <a:pPr marL="834390" lvl="1" indent="-285750"/>
            <a:r>
              <a:rPr lang="en-US" sz="1600" dirty="0">
                <a:ea typeface="Aptos" panose="020B0004020202020204" pitchFamily="34" charset="0"/>
                <a:cs typeface="Aptos" panose="020B0004020202020204" pitchFamily="34" charset="0"/>
              </a:rPr>
              <a:t>Income Inequality</a:t>
            </a:r>
          </a:p>
        </p:txBody>
      </p:sp>
    </p:spTree>
    <p:extLst>
      <p:ext uri="{BB962C8B-B14F-4D97-AF65-F5344CB8AC3E}">
        <p14:creationId xmlns:p14="http://schemas.microsoft.com/office/powerpoint/2010/main" val="3443894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5486333" y="0"/>
            <a:ext cx="3662523" cy="5149356"/>
          </a:xfrm>
          <a:prstGeom prst="rect">
            <a:avLst/>
          </a:prstGeom>
          <a:solidFill>
            <a:srgbClr val="51237F"/>
          </a:solidFill>
        </p:spPr>
        <p:txBody>
          <a:bodyPr/>
          <a:lstStyle/>
          <a:p>
            <a:endParaRPr lang="en-US" sz="1350"/>
          </a:p>
        </p:txBody>
      </p:sp>
      <p:pic>
        <p:nvPicPr>
          <p:cNvPr id="3" name="Object 2" descr="preencoded.png"/>
          <p:cNvPicPr>
            <a:picLocks noChangeAspect="1"/>
          </p:cNvPicPr>
          <p:nvPr/>
        </p:nvPicPr>
        <p:blipFill>
          <a:blip r:embed="rId3"/>
          <a:srcRect l="26279" r="26279"/>
          <a:stretch/>
        </p:blipFill>
        <p:spPr>
          <a:xfrm>
            <a:off x="5486333" y="0"/>
            <a:ext cx="3662523" cy="5149356"/>
          </a:xfrm>
          <a:prstGeom prst="rect">
            <a:avLst/>
          </a:prstGeom>
        </p:spPr>
      </p:pic>
      <p:sp>
        <p:nvSpPr>
          <p:cNvPr id="4" name="Object 3"/>
          <p:cNvSpPr/>
          <p:nvPr/>
        </p:nvSpPr>
        <p:spPr>
          <a:xfrm>
            <a:off x="959821" y="1512534"/>
            <a:ext cx="3566642" cy="2167636"/>
          </a:xfrm>
          <a:prstGeom prst="rect">
            <a:avLst/>
          </a:prstGeom>
          <a:noFill/>
        </p:spPr>
        <p:txBody>
          <a:bodyPr wrap="square" lIns="0" tIns="0" rIns="0" bIns="0" rtlCol="0" anchor="t"/>
          <a:lstStyle/>
          <a:p>
            <a:pPr algn="ctr">
              <a:lnSpc>
                <a:spcPts val="8537"/>
              </a:lnSpc>
            </a:pPr>
            <a:r>
              <a:rPr lang="en-US" sz="8016" b="1" dirty="0">
                <a:solidFill>
                  <a:srgbClr val="000000"/>
                </a:solidFill>
                <a:latin typeface="Roboto" pitchFamily="34" charset="0"/>
                <a:ea typeface="Roboto" pitchFamily="34" charset="-122"/>
                <a:cs typeface="Roboto" pitchFamily="34" charset="-120"/>
              </a:rPr>
              <a:t>Job Market</a:t>
            </a:r>
            <a:endParaRPr lang="en-US" sz="1350" dirty="0"/>
          </a:p>
        </p:txBody>
      </p:sp>
      <p:sp>
        <p:nvSpPr>
          <p:cNvPr id="5" name="Object 4"/>
          <p:cNvSpPr/>
          <p:nvPr/>
        </p:nvSpPr>
        <p:spPr>
          <a:xfrm>
            <a:off x="8898888" y="4874837"/>
            <a:ext cx="99913" cy="182517"/>
          </a:xfrm>
          <a:prstGeom prst="rect">
            <a:avLst/>
          </a:prstGeom>
          <a:noFill/>
        </p:spPr>
        <p:txBody>
          <a:bodyPr/>
          <a:lstStyle/>
          <a:p>
            <a:endParaRPr lang="en-US" sz="1350"/>
          </a:p>
        </p:txBody>
      </p:sp>
      <p:sp>
        <p:nvSpPr>
          <p:cNvPr id="25" name="Slide Number Placeholder 24"/>
          <p:cNvSpPr>
            <a:spLocks noGrp="1"/>
          </p:cNvSpPr>
          <p:nvPr>
            <p:ph type="sldNum" sz="quarter" idx="4294967295"/>
          </p:nvPr>
        </p:nvSpPr>
        <p:spPr>
          <a:xfrm>
            <a:off x="8239133" y="4741095"/>
            <a:ext cx="600000" cy="225000"/>
          </a:xfrm>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30</a:t>
            </a:fld>
            <a:endParaRPr lang="en-US" sz="1200" dirty="0"/>
          </a:p>
        </p:txBody>
      </p:sp>
      <p:sp>
        <p:nvSpPr>
          <p:cNvPr id="6" name="Date Placeholder 5">
            <a:extLst>
              <a:ext uri="{FF2B5EF4-FFF2-40B4-BE49-F238E27FC236}">
                <a16:creationId xmlns:a16="http://schemas.microsoft.com/office/drawing/2014/main" id="{594814E4-4CF5-5504-758D-DD4951D9A277}"/>
              </a:ext>
            </a:extLst>
          </p:cNvPr>
          <p:cNvSpPr>
            <a:spLocks noGrp="1"/>
          </p:cNvSpPr>
          <p:nvPr>
            <p:ph type="dt" sz="half" idx="10"/>
          </p:nvPr>
        </p:nvSpPr>
        <p:spPr/>
        <p:txBody>
          <a:bodyPr/>
          <a:lstStyle/>
          <a:p>
            <a:r>
              <a:rPr lang="en-US"/>
              <a:t>5/18/2025</a:t>
            </a:r>
          </a:p>
        </p:txBody>
      </p:sp>
      <p:sp>
        <p:nvSpPr>
          <p:cNvPr id="7" name="Footer Placeholder 6">
            <a:extLst>
              <a:ext uri="{FF2B5EF4-FFF2-40B4-BE49-F238E27FC236}">
                <a16:creationId xmlns:a16="http://schemas.microsoft.com/office/drawing/2014/main" id="{737E7583-F51D-5FB8-8CE5-BEB430C6F781}"/>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402785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804200-7C8E-6DC7-0C88-2D9BF794179F}"/>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4975DAF9-28A6-ABC8-F51F-363E38733360}"/>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B855DDDF-9449-DF52-2721-DA8DF357EA9D}"/>
              </a:ext>
            </a:extLst>
          </p:cNvPr>
          <p:cNvSpPr>
            <a:spLocks noGrp="1"/>
          </p:cNvSpPr>
          <p:nvPr>
            <p:ph type="sldNum" sz="quarter" idx="12"/>
          </p:nvPr>
        </p:nvSpPr>
        <p:spPr/>
        <p:txBody>
          <a:bodyPr/>
          <a:lstStyle/>
          <a:p>
            <a:fld id="{3D46CBA2-ECE5-4BE9-B546-6761E0E67089}" type="slidenum">
              <a:rPr lang="en-US" smtClean="0"/>
              <a:t>31</a:t>
            </a:fld>
            <a:endParaRPr lang="en-US"/>
          </a:p>
        </p:txBody>
      </p:sp>
      <p:pic>
        <p:nvPicPr>
          <p:cNvPr id="6" name="Picture 5">
            <a:hlinkClick r:id="rId2"/>
            <a:extLst>
              <a:ext uri="{FF2B5EF4-FFF2-40B4-BE49-F238E27FC236}">
                <a16:creationId xmlns:a16="http://schemas.microsoft.com/office/drawing/2014/main" id="{B65ABBBB-9D48-7286-B87B-05B461867765}"/>
              </a:ext>
            </a:extLst>
          </p:cNvPr>
          <p:cNvPicPr>
            <a:picLocks noChangeAspect="1"/>
          </p:cNvPicPr>
          <p:nvPr/>
        </p:nvPicPr>
        <p:blipFill>
          <a:blip r:embed="rId3"/>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F6F3BB8E-C316-F37F-95C0-4A19C19ED6E1}"/>
              </a:ext>
            </a:extLst>
          </p:cNvPr>
          <p:cNvSpPr txBox="1"/>
          <p:nvPr/>
        </p:nvSpPr>
        <p:spPr>
          <a:xfrm>
            <a:off x="1587818" y="1276350"/>
            <a:ext cx="5968365"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mj-lt"/>
              </a:rPr>
              <a:t>World Economic Forum Report – June 3, 2025</a:t>
            </a:r>
          </a:p>
        </p:txBody>
      </p:sp>
    </p:spTree>
    <p:extLst>
      <p:ext uri="{BB962C8B-B14F-4D97-AF65-F5344CB8AC3E}">
        <p14:creationId xmlns:p14="http://schemas.microsoft.com/office/powerpoint/2010/main" val="1562666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CFC3B-BE17-F877-95EA-919DDD0201DC}"/>
            </a:ext>
          </a:extLst>
        </p:cNvPr>
        <p:cNvGrpSpPr/>
        <p:nvPr/>
      </p:nvGrpSpPr>
      <p:grpSpPr>
        <a:xfrm>
          <a:off x="0" y="0"/>
          <a:ext cx="0" cy="0"/>
          <a:chOff x="0" y="0"/>
          <a:chExt cx="0" cy="0"/>
        </a:xfrm>
      </p:grpSpPr>
      <p:pic>
        <p:nvPicPr>
          <p:cNvPr id="2" name="Picture 1" descr="A graph on a paper&#10;&#10;AI-generated content may be incorrect.">
            <a:extLst>
              <a:ext uri="{FF2B5EF4-FFF2-40B4-BE49-F238E27FC236}">
                <a16:creationId xmlns:a16="http://schemas.microsoft.com/office/drawing/2014/main" id="{1292CB00-83CF-FDBD-EB46-4ABFF27B234E}"/>
              </a:ext>
            </a:extLst>
          </p:cNvPr>
          <p:cNvPicPr>
            <a:picLocks noChangeAspect="1"/>
          </p:cNvPicPr>
          <p:nvPr/>
        </p:nvPicPr>
        <p:blipFill>
          <a:blip r:embed="rId2"/>
          <a:stretch>
            <a:fillRect/>
          </a:stretch>
        </p:blipFill>
        <p:spPr>
          <a:xfrm>
            <a:off x="1144897" y="607651"/>
            <a:ext cx="3011918" cy="4231568"/>
          </a:xfrm>
          <a:prstGeom prst="rect">
            <a:avLst/>
          </a:prstGeom>
        </p:spPr>
      </p:pic>
      <p:sp>
        <p:nvSpPr>
          <p:cNvPr id="4" name="TextBox 3">
            <a:extLst>
              <a:ext uri="{FF2B5EF4-FFF2-40B4-BE49-F238E27FC236}">
                <a16:creationId xmlns:a16="http://schemas.microsoft.com/office/drawing/2014/main" id="{A49857F9-BDEB-0174-00D3-0EC1B11DD47D}"/>
              </a:ext>
            </a:extLst>
          </p:cNvPr>
          <p:cNvSpPr txBox="1"/>
          <p:nvPr/>
        </p:nvSpPr>
        <p:spPr>
          <a:xfrm>
            <a:off x="4556760" y="4570944"/>
            <a:ext cx="4529308"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dirty="0">
                <a:solidFill>
                  <a:srgbClr val="7F7F7F"/>
                </a:solidFill>
                <a:cs typeface="Arial"/>
              </a:rPr>
              <a:t>Reference full articles in Blackboard: Supporting Material – "News: HBR How </a:t>
            </a:r>
            <a:r>
              <a:rPr lang="en-US" sz="900" dirty="0" err="1">
                <a:solidFill>
                  <a:srgbClr val="7F7F7F"/>
                </a:solidFill>
                <a:cs typeface="Arial"/>
              </a:rPr>
              <a:t>GenAI</a:t>
            </a:r>
            <a:r>
              <a:rPr lang="en-US" sz="900" dirty="0">
                <a:solidFill>
                  <a:srgbClr val="7F7F7F"/>
                </a:solidFill>
                <a:cs typeface="Arial"/>
              </a:rPr>
              <a:t> is..."</a:t>
            </a:r>
            <a:endParaRPr lang="en-US" sz="900" dirty="0">
              <a:solidFill>
                <a:srgbClr val="7F7F7F"/>
              </a:solidFill>
            </a:endParaRPr>
          </a:p>
        </p:txBody>
      </p:sp>
      <p:grpSp>
        <p:nvGrpSpPr>
          <p:cNvPr id="8" name="Group 7">
            <a:extLst>
              <a:ext uri="{FF2B5EF4-FFF2-40B4-BE49-F238E27FC236}">
                <a16:creationId xmlns:a16="http://schemas.microsoft.com/office/drawing/2014/main" id="{763B4D42-31D3-35BC-0CCC-70B34F8BAE55}"/>
              </a:ext>
            </a:extLst>
          </p:cNvPr>
          <p:cNvGrpSpPr/>
          <p:nvPr/>
        </p:nvGrpSpPr>
        <p:grpSpPr>
          <a:xfrm>
            <a:off x="5280991" y="1724023"/>
            <a:ext cx="2811535" cy="1726588"/>
            <a:chOff x="7334259" y="1931573"/>
            <a:chExt cx="3748713" cy="2302117"/>
          </a:xfrm>
        </p:grpSpPr>
        <p:sp>
          <p:nvSpPr>
            <p:cNvPr id="5" name="TextBox 4">
              <a:extLst>
                <a:ext uri="{FF2B5EF4-FFF2-40B4-BE49-F238E27FC236}">
                  <a16:creationId xmlns:a16="http://schemas.microsoft.com/office/drawing/2014/main" id="{7AD7E6C1-F3B1-BCAF-3265-D71F400E4A36}"/>
                </a:ext>
              </a:extLst>
            </p:cNvPr>
            <p:cNvSpPr txBox="1"/>
            <p:nvPr/>
          </p:nvSpPr>
          <p:spPr>
            <a:xfrm>
              <a:off x="7334259" y="1931573"/>
              <a:ext cx="3336133" cy="132343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6000" dirty="0">
                  <a:solidFill>
                    <a:srgbClr val="7F7F7F"/>
                  </a:solidFill>
                  <a:cs typeface="Arial"/>
                </a:rPr>
                <a:t>8.57%</a:t>
              </a:r>
              <a:endParaRPr lang="en-US" sz="6000">
                <a:solidFill>
                  <a:srgbClr val="7F7F7F"/>
                </a:solidFill>
                <a:cs typeface="Arial"/>
              </a:endParaRPr>
            </a:p>
          </p:txBody>
        </p:sp>
        <p:sp>
          <p:nvSpPr>
            <p:cNvPr id="6" name="TextBox 5">
              <a:extLst>
                <a:ext uri="{FF2B5EF4-FFF2-40B4-BE49-F238E27FC236}">
                  <a16:creationId xmlns:a16="http://schemas.microsoft.com/office/drawing/2014/main" id="{BEF872C2-5596-B802-1FCD-49BE5AF62FE9}"/>
                </a:ext>
              </a:extLst>
            </p:cNvPr>
            <p:cNvSpPr txBox="1"/>
            <p:nvPr/>
          </p:nvSpPr>
          <p:spPr>
            <a:xfrm>
              <a:off x="7511474" y="3402693"/>
              <a:ext cx="3436774" cy="8309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solidFill>
                    <a:srgbClr val="7F7F7F"/>
                  </a:solidFill>
                  <a:cs typeface="Arial"/>
                </a:rPr>
                <a:t>Average increase in freelancer bid volume per job post in automated-prone roles!</a:t>
              </a:r>
            </a:p>
          </p:txBody>
        </p:sp>
        <p:sp>
          <p:nvSpPr>
            <p:cNvPr id="7" name="Arrow: Striped Right 6">
              <a:extLst>
                <a:ext uri="{FF2B5EF4-FFF2-40B4-BE49-F238E27FC236}">
                  <a16:creationId xmlns:a16="http://schemas.microsoft.com/office/drawing/2014/main" id="{DE47B44F-A81C-12D1-FBCE-9AD800E6C720}"/>
                </a:ext>
              </a:extLst>
            </p:cNvPr>
            <p:cNvSpPr/>
            <p:nvPr/>
          </p:nvSpPr>
          <p:spPr>
            <a:xfrm rot="-5400000">
              <a:off x="10205954" y="2086516"/>
              <a:ext cx="848264" cy="905773"/>
            </a:xfrm>
            <a:prstGeom prst="strip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Date Placeholder 2">
            <a:extLst>
              <a:ext uri="{FF2B5EF4-FFF2-40B4-BE49-F238E27FC236}">
                <a16:creationId xmlns:a16="http://schemas.microsoft.com/office/drawing/2014/main" id="{5B70BA56-D765-F50D-A948-128B7DCA24E9}"/>
              </a:ext>
            </a:extLst>
          </p:cNvPr>
          <p:cNvSpPr>
            <a:spLocks noGrp="1"/>
          </p:cNvSpPr>
          <p:nvPr>
            <p:ph type="dt" sz="half" idx="10"/>
          </p:nvPr>
        </p:nvSpPr>
        <p:spPr/>
        <p:txBody>
          <a:bodyPr/>
          <a:lstStyle/>
          <a:p>
            <a:r>
              <a:rPr lang="en-US"/>
              <a:t>5/18/2025</a:t>
            </a:r>
          </a:p>
        </p:txBody>
      </p:sp>
      <p:sp>
        <p:nvSpPr>
          <p:cNvPr id="9" name="Footer Placeholder 8">
            <a:extLst>
              <a:ext uri="{FF2B5EF4-FFF2-40B4-BE49-F238E27FC236}">
                <a16:creationId xmlns:a16="http://schemas.microsoft.com/office/drawing/2014/main" id="{1584D19D-1249-F8FB-756D-F9A1692FD17D}"/>
              </a:ext>
            </a:extLst>
          </p:cNvPr>
          <p:cNvSpPr>
            <a:spLocks noGrp="1"/>
          </p:cNvSpPr>
          <p:nvPr>
            <p:ph type="ftr" sz="quarter" idx="11"/>
          </p:nvPr>
        </p:nvSpPr>
        <p:spPr/>
        <p:txBody>
          <a:bodyPr/>
          <a:lstStyle/>
          <a:p>
            <a:r>
              <a:rPr lang="en-US"/>
              <a:t>Copyright © 2007 - 2025 Carl M. Burnett</a:t>
            </a:r>
          </a:p>
        </p:txBody>
      </p:sp>
      <p:sp>
        <p:nvSpPr>
          <p:cNvPr id="10" name="Slide Number Placeholder 9">
            <a:extLst>
              <a:ext uri="{FF2B5EF4-FFF2-40B4-BE49-F238E27FC236}">
                <a16:creationId xmlns:a16="http://schemas.microsoft.com/office/drawing/2014/main" id="{A9ABEA6C-6730-EB6C-7D2D-04D1D5B8DFCD}"/>
              </a:ext>
            </a:extLst>
          </p:cNvPr>
          <p:cNvSpPr>
            <a:spLocks noGrp="1"/>
          </p:cNvSpPr>
          <p:nvPr>
            <p:ph type="sldNum" sz="quarter" idx="12"/>
          </p:nvPr>
        </p:nvSpPr>
        <p:spPr/>
        <p:txBody>
          <a:bodyPr/>
          <a:lstStyle/>
          <a:p>
            <a:fld id="{3D46CBA2-ECE5-4BE9-B546-6761E0E67089}" type="slidenum">
              <a:rPr lang="en-US" smtClean="0"/>
              <a:t>32</a:t>
            </a:fld>
            <a:endParaRPr lang="en-US"/>
          </a:p>
        </p:txBody>
      </p:sp>
    </p:spTree>
    <p:extLst>
      <p:ext uri="{BB962C8B-B14F-4D97-AF65-F5344CB8AC3E}">
        <p14:creationId xmlns:p14="http://schemas.microsoft.com/office/powerpoint/2010/main" val="3852188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3EDD8F6-F97A-D084-7435-244804C7AB58}"/>
              </a:ext>
            </a:extLst>
          </p:cNvPr>
          <p:cNvSpPr>
            <a:spLocks noGrp="1"/>
          </p:cNvSpPr>
          <p:nvPr>
            <p:ph type="title"/>
          </p:nvPr>
        </p:nvSpPr>
        <p:spPr>
          <a:xfrm>
            <a:off x="457200" y="528066"/>
            <a:ext cx="8229600" cy="857250"/>
          </a:xfrm>
        </p:spPr>
        <p:txBody>
          <a:bodyPr/>
          <a:lstStyle/>
          <a:p>
            <a:endParaRPr lang="en-US"/>
          </a:p>
        </p:txBody>
      </p:sp>
      <p:sp>
        <p:nvSpPr>
          <p:cNvPr id="2" name="Date Placeholder 1">
            <a:extLst>
              <a:ext uri="{FF2B5EF4-FFF2-40B4-BE49-F238E27FC236}">
                <a16:creationId xmlns:a16="http://schemas.microsoft.com/office/drawing/2014/main" id="{8295BDA3-6AE1-E002-8EDF-D42178381B71}"/>
              </a:ext>
            </a:extLst>
          </p:cNvPr>
          <p:cNvSpPr>
            <a:spLocks noGrp="1"/>
          </p:cNvSpPr>
          <p:nvPr>
            <p:ph type="dt" sz="half" idx="10"/>
          </p:nvPr>
        </p:nvSpPr>
        <p:spPr>
          <a:xfrm>
            <a:off x="457200" y="4767263"/>
            <a:ext cx="2133600" cy="273844"/>
          </a:xfrm>
        </p:spPr>
        <p:txBody>
          <a:bodyPr anchor="b">
            <a:normAutofit/>
          </a:bodyPr>
          <a:lstStyle/>
          <a:p>
            <a:pPr>
              <a:spcAft>
                <a:spcPts val="600"/>
              </a:spcAft>
            </a:pPr>
            <a:r>
              <a:rPr lang="en-US"/>
              <a:t>5/18/2025</a:t>
            </a:r>
          </a:p>
        </p:txBody>
      </p:sp>
      <p:sp>
        <p:nvSpPr>
          <p:cNvPr id="3" name="Footer Placeholder 2">
            <a:extLst>
              <a:ext uri="{FF2B5EF4-FFF2-40B4-BE49-F238E27FC236}">
                <a16:creationId xmlns:a16="http://schemas.microsoft.com/office/drawing/2014/main" id="{BBBFB932-C88C-A5E0-E567-BFC41169E1F9}"/>
              </a:ext>
            </a:extLst>
          </p:cNvPr>
          <p:cNvSpPr>
            <a:spLocks noGrp="1"/>
          </p:cNvSpPr>
          <p:nvPr>
            <p:ph type="ftr" sz="quarter" idx="11"/>
          </p:nvPr>
        </p:nvSpPr>
        <p:spPr>
          <a:xfrm>
            <a:off x="2667000" y="4767263"/>
            <a:ext cx="3352800" cy="273844"/>
          </a:xfrm>
        </p:spPr>
        <p:txBody>
          <a:bodyPr anchor="b">
            <a:normAutofit/>
          </a:bodyPr>
          <a:lstStyle/>
          <a:p>
            <a:pPr>
              <a:spcAft>
                <a:spcPts val="600"/>
              </a:spcAft>
            </a:pPr>
            <a:r>
              <a:rPr lang="en-US"/>
              <a:t>Copyright © 2007 - 2025 Carl M. Burnett</a:t>
            </a:r>
          </a:p>
        </p:txBody>
      </p:sp>
      <p:sp>
        <p:nvSpPr>
          <p:cNvPr id="4" name="Slide Number Placeholder 3">
            <a:extLst>
              <a:ext uri="{FF2B5EF4-FFF2-40B4-BE49-F238E27FC236}">
                <a16:creationId xmlns:a16="http://schemas.microsoft.com/office/drawing/2014/main" id="{71BFF0CB-A6CF-2725-16B3-B06A25C2F709}"/>
              </a:ext>
            </a:extLst>
          </p:cNvPr>
          <p:cNvSpPr>
            <a:spLocks noGrp="1"/>
          </p:cNvSpPr>
          <p:nvPr>
            <p:ph type="sldNum" sz="quarter" idx="12"/>
          </p:nvPr>
        </p:nvSpPr>
        <p:spPr>
          <a:xfrm>
            <a:off x="7924800" y="4767263"/>
            <a:ext cx="762000" cy="273844"/>
          </a:xfrm>
        </p:spPr>
        <p:txBody>
          <a:bodyPr anchor="b">
            <a:normAutofit/>
          </a:bodyPr>
          <a:lstStyle/>
          <a:p>
            <a:pPr>
              <a:spcAft>
                <a:spcPts val="600"/>
              </a:spcAft>
            </a:pPr>
            <a:fld id="{3D46CBA2-ECE5-4BE9-B546-6761E0E67089}" type="slidenum">
              <a:rPr lang="en-US" smtClean="0"/>
              <a:pPr>
                <a:spcAft>
                  <a:spcPts val="600"/>
                </a:spcAft>
              </a:pPr>
              <a:t>33</a:t>
            </a:fld>
            <a:endParaRPr lang="en-US"/>
          </a:p>
        </p:txBody>
      </p:sp>
      <p:pic>
        <p:nvPicPr>
          <p:cNvPr id="8" name="Picture 7">
            <a:hlinkClick r:id="rId2"/>
            <a:extLst>
              <a:ext uri="{FF2B5EF4-FFF2-40B4-BE49-F238E27FC236}">
                <a16:creationId xmlns:a16="http://schemas.microsoft.com/office/drawing/2014/main" id="{6E885AD6-9110-6626-89C3-B7883F064202}"/>
              </a:ext>
            </a:extLst>
          </p:cNvPr>
          <p:cNvPicPr>
            <a:picLocks noChangeAspect="1"/>
          </p:cNvPicPr>
          <p:nvPr/>
        </p:nvPicPr>
        <p:blipFill>
          <a:blip r:embed="rId3"/>
          <a:stretch>
            <a:fillRect/>
          </a:stretch>
        </p:blipFill>
        <p:spPr>
          <a:xfrm>
            <a:off x="0" y="0"/>
            <a:ext cx="9144000" cy="5143500"/>
          </a:xfrm>
          <a:prstGeom prst="rect">
            <a:avLst/>
          </a:prstGeom>
        </p:spPr>
      </p:pic>
      <p:sp>
        <p:nvSpPr>
          <p:cNvPr id="9" name="TextBox 8">
            <a:extLst>
              <a:ext uri="{FF2B5EF4-FFF2-40B4-BE49-F238E27FC236}">
                <a16:creationId xmlns:a16="http://schemas.microsoft.com/office/drawing/2014/main" id="{C2BABCD7-AE23-A8B3-9E85-4FACFDC389AC}"/>
              </a:ext>
            </a:extLst>
          </p:cNvPr>
          <p:cNvSpPr txBox="1"/>
          <p:nvPr/>
        </p:nvSpPr>
        <p:spPr>
          <a:xfrm>
            <a:off x="5068717" y="725858"/>
            <a:ext cx="4075283"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mj-lt"/>
              </a:rPr>
              <a:t>ABC News Report June 6, 2025</a:t>
            </a:r>
          </a:p>
        </p:txBody>
      </p:sp>
    </p:spTree>
    <p:extLst>
      <p:ext uri="{BB962C8B-B14F-4D97-AF65-F5344CB8AC3E}">
        <p14:creationId xmlns:p14="http://schemas.microsoft.com/office/powerpoint/2010/main" val="3280991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0FB2A-A271-3569-ACE7-2AADE6C6D850}"/>
            </a:ext>
          </a:extLst>
        </p:cNvPr>
        <p:cNvGrpSpPr/>
        <p:nvPr/>
      </p:nvGrpSpPr>
      <p:grpSpPr>
        <a:xfrm>
          <a:off x="0" y="0"/>
          <a:ext cx="0" cy="0"/>
          <a:chOff x="0" y="0"/>
          <a:chExt cx="0" cy="0"/>
        </a:xfrm>
      </p:grpSpPr>
      <p:pic>
        <p:nvPicPr>
          <p:cNvPr id="2" name="Picture 1" descr="A screenshot of a phone&#10;&#10;AI-generated content may be incorrect.">
            <a:extLst>
              <a:ext uri="{FF2B5EF4-FFF2-40B4-BE49-F238E27FC236}">
                <a16:creationId xmlns:a16="http://schemas.microsoft.com/office/drawing/2014/main" id="{532DD701-D3AE-9314-BE64-1960A70BAB8D}"/>
              </a:ext>
            </a:extLst>
          </p:cNvPr>
          <p:cNvPicPr>
            <a:picLocks noChangeAspect="1"/>
          </p:cNvPicPr>
          <p:nvPr/>
        </p:nvPicPr>
        <p:blipFill>
          <a:blip r:embed="rId2"/>
          <a:stretch>
            <a:fillRect/>
          </a:stretch>
        </p:blipFill>
        <p:spPr>
          <a:xfrm>
            <a:off x="5395794" y="316821"/>
            <a:ext cx="2842143" cy="4455543"/>
          </a:xfrm>
          <a:prstGeom prst="rect">
            <a:avLst/>
          </a:prstGeom>
        </p:spPr>
      </p:pic>
      <p:sp>
        <p:nvSpPr>
          <p:cNvPr id="5" name="TextBox 4">
            <a:extLst>
              <a:ext uri="{FF2B5EF4-FFF2-40B4-BE49-F238E27FC236}">
                <a16:creationId xmlns:a16="http://schemas.microsoft.com/office/drawing/2014/main" id="{C48E0B00-A2A9-76C6-2280-05D13411DC42}"/>
              </a:ext>
            </a:extLst>
          </p:cNvPr>
          <p:cNvSpPr txBox="1"/>
          <p:nvPr/>
        </p:nvSpPr>
        <p:spPr>
          <a:xfrm>
            <a:off x="411109" y="4540613"/>
            <a:ext cx="4529308" cy="19236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800" dirty="0">
                <a:solidFill>
                  <a:srgbClr val="7F7F7F"/>
                </a:solidFill>
                <a:cs typeface="Arial"/>
              </a:rPr>
              <a:t>Reference full articles in Blackboard: Supporting Material – "News: HBR How </a:t>
            </a:r>
            <a:r>
              <a:rPr lang="en-US" sz="800" dirty="0" err="1">
                <a:solidFill>
                  <a:srgbClr val="7F7F7F"/>
                </a:solidFill>
                <a:cs typeface="Arial"/>
              </a:rPr>
              <a:t>GenAI</a:t>
            </a:r>
            <a:r>
              <a:rPr lang="en-US" sz="800" dirty="0">
                <a:solidFill>
                  <a:srgbClr val="7F7F7F"/>
                </a:solidFill>
                <a:cs typeface="Arial"/>
              </a:rPr>
              <a:t> is..."</a:t>
            </a:r>
            <a:endParaRPr lang="en-US" sz="800" dirty="0">
              <a:solidFill>
                <a:srgbClr val="7F7F7F"/>
              </a:solidFill>
            </a:endParaRPr>
          </a:p>
        </p:txBody>
      </p:sp>
      <p:grpSp>
        <p:nvGrpSpPr>
          <p:cNvPr id="10" name="Group 9">
            <a:extLst>
              <a:ext uri="{FF2B5EF4-FFF2-40B4-BE49-F238E27FC236}">
                <a16:creationId xmlns:a16="http://schemas.microsoft.com/office/drawing/2014/main" id="{2F0BB52B-C22A-629D-08F3-2D3345FAA830}"/>
              </a:ext>
            </a:extLst>
          </p:cNvPr>
          <p:cNvGrpSpPr/>
          <p:nvPr/>
        </p:nvGrpSpPr>
        <p:grpSpPr>
          <a:xfrm>
            <a:off x="1354575" y="1575856"/>
            <a:ext cx="2811535" cy="1340058"/>
            <a:chOff x="7334259" y="1931573"/>
            <a:chExt cx="3748713" cy="1786743"/>
          </a:xfrm>
        </p:grpSpPr>
        <p:sp>
          <p:nvSpPr>
            <p:cNvPr id="7" name="TextBox 6">
              <a:extLst>
                <a:ext uri="{FF2B5EF4-FFF2-40B4-BE49-F238E27FC236}">
                  <a16:creationId xmlns:a16="http://schemas.microsoft.com/office/drawing/2014/main" id="{1E6C1B8E-0489-62B6-6F21-A6E97547792A}"/>
                </a:ext>
              </a:extLst>
            </p:cNvPr>
            <p:cNvSpPr txBox="1"/>
            <p:nvPr/>
          </p:nvSpPr>
          <p:spPr>
            <a:xfrm>
              <a:off x="7334259" y="1931573"/>
              <a:ext cx="3336133" cy="13234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6000" dirty="0">
                  <a:solidFill>
                    <a:srgbClr val="7F7F7F"/>
                  </a:solidFill>
                  <a:cs typeface="Arial"/>
                </a:rPr>
                <a:t>2.18%</a:t>
              </a:r>
            </a:p>
          </p:txBody>
        </p:sp>
        <p:sp>
          <p:nvSpPr>
            <p:cNvPr id="8" name="TextBox 7">
              <a:extLst>
                <a:ext uri="{FF2B5EF4-FFF2-40B4-BE49-F238E27FC236}">
                  <a16:creationId xmlns:a16="http://schemas.microsoft.com/office/drawing/2014/main" id="{EF9F33F1-5BF8-492E-698D-263EBD7C8F16}"/>
                </a:ext>
              </a:extLst>
            </p:cNvPr>
            <p:cNvSpPr txBox="1"/>
            <p:nvPr/>
          </p:nvSpPr>
          <p:spPr>
            <a:xfrm>
              <a:off x="7377456" y="3133540"/>
              <a:ext cx="3436774" cy="58477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solidFill>
                    <a:srgbClr val="7F7F7F"/>
                  </a:solidFill>
                  <a:cs typeface="Arial"/>
                </a:rPr>
                <a:t>Number of skills required for each job post.</a:t>
              </a:r>
              <a:endParaRPr lang="en-US" sz="1350" dirty="0"/>
            </a:p>
          </p:txBody>
        </p:sp>
        <p:sp>
          <p:nvSpPr>
            <p:cNvPr id="9" name="Arrow: Striped Right 8">
              <a:extLst>
                <a:ext uri="{FF2B5EF4-FFF2-40B4-BE49-F238E27FC236}">
                  <a16:creationId xmlns:a16="http://schemas.microsoft.com/office/drawing/2014/main" id="{6B12B16B-7AAC-ADF5-4FC9-D18C9BFAA912}"/>
                </a:ext>
              </a:extLst>
            </p:cNvPr>
            <p:cNvSpPr/>
            <p:nvPr/>
          </p:nvSpPr>
          <p:spPr>
            <a:xfrm rot="-5400000">
              <a:off x="10205954" y="2086516"/>
              <a:ext cx="848264" cy="905773"/>
            </a:xfrm>
            <a:prstGeom prst="strip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Date Placeholder 2">
            <a:extLst>
              <a:ext uri="{FF2B5EF4-FFF2-40B4-BE49-F238E27FC236}">
                <a16:creationId xmlns:a16="http://schemas.microsoft.com/office/drawing/2014/main" id="{F89B5096-8D4D-D083-AD92-DED110E0935C}"/>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464F06FF-BCCA-838F-4EF8-0ECDC59A16B5}"/>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4A20A7A7-A392-9501-186A-DFC277F9218F}"/>
              </a:ext>
            </a:extLst>
          </p:cNvPr>
          <p:cNvSpPr>
            <a:spLocks noGrp="1"/>
          </p:cNvSpPr>
          <p:nvPr>
            <p:ph type="sldNum" sz="quarter" idx="12"/>
          </p:nvPr>
        </p:nvSpPr>
        <p:spPr/>
        <p:txBody>
          <a:bodyPr/>
          <a:lstStyle/>
          <a:p>
            <a:fld id="{3D46CBA2-ECE5-4BE9-B546-6761E0E67089}" type="slidenum">
              <a:rPr lang="en-US" smtClean="0"/>
              <a:t>34</a:t>
            </a:fld>
            <a:endParaRPr lang="en-US"/>
          </a:p>
        </p:txBody>
      </p:sp>
    </p:spTree>
    <p:extLst>
      <p:ext uri="{BB962C8B-B14F-4D97-AF65-F5344CB8AC3E}">
        <p14:creationId xmlns:p14="http://schemas.microsoft.com/office/powerpoint/2010/main" val="2042887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FE8E5-FB0D-5065-63A0-92DA6EBF1DB5}"/>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271AB297-A033-EFFA-6367-E25D0CFDAD6D}"/>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B4252518-0998-E19E-C382-9761EC1D5527}"/>
              </a:ext>
            </a:extLst>
          </p:cNvPr>
          <p:cNvSpPr>
            <a:spLocks noGrp="1"/>
          </p:cNvSpPr>
          <p:nvPr>
            <p:ph type="sldNum" sz="quarter" idx="12"/>
          </p:nvPr>
        </p:nvSpPr>
        <p:spPr/>
        <p:txBody>
          <a:bodyPr/>
          <a:lstStyle/>
          <a:p>
            <a:fld id="{3D46CBA2-ECE5-4BE9-B546-6761E0E67089}" type="slidenum">
              <a:rPr lang="en-US" smtClean="0"/>
              <a:t>35</a:t>
            </a:fld>
            <a:endParaRPr lang="en-US"/>
          </a:p>
        </p:txBody>
      </p:sp>
      <p:pic>
        <p:nvPicPr>
          <p:cNvPr id="6" name="Picture 5">
            <a:hlinkClick r:id="rId2"/>
            <a:extLst>
              <a:ext uri="{FF2B5EF4-FFF2-40B4-BE49-F238E27FC236}">
                <a16:creationId xmlns:a16="http://schemas.microsoft.com/office/drawing/2014/main" id="{3A2FBF4B-87BC-C878-C532-7183EE919237}"/>
              </a:ext>
            </a:extLst>
          </p:cNvPr>
          <p:cNvPicPr>
            <a:picLocks noChangeAspect="1"/>
          </p:cNvPicPr>
          <p:nvPr/>
        </p:nvPicPr>
        <p:blipFill>
          <a:blip r:embed="rId3"/>
          <a:stretch>
            <a:fillRect/>
          </a:stretch>
        </p:blipFill>
        <p:spPr>
          <a:xfrm>
            <a:off x="-30480" y="0"/>
            <a:ext cx="9144000" cy="5143500"/>
          </a:xfrm>
          <a:prstGeom prst="rect">
            <a:avLst/>
          </a:prstGeom>
        </p:spPr>
      </p:pic>
      <p:sp>
        <p:nvSpPr>
          <p:cNvPr id="7" name="TextBox 6">
            <a:extLst>
              <a:ext uri="{FF2B5EF4-FFF2-40B4-BE49-F238E27FC236}">
                <a16:creationId xmlns:a16="http://schemas.microsoft.com/office/drawing/2014/main" id="{7F6AA8CD-B92E-8C78-3EBF-C96C5B39B586}"/>
              </a:ext>
            </a:extLst>
          </p:cNvPr>
          <p:cNvSpPr txBox="1"/>
          <p:nvPr/>
        </p:nvSpPr>
        <p:spPr>
          <a:xfrm>
            <a:off x="838200" y="666750"/>
            <a:ext cx="3781356"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latin typeface="+mj-lt"/>
              </a:rPr>
              <a:t>PBS Report June 7, 2025</a:t>
            </a:r>
          </a:p>
        </p:txBody>
      </p:sp>
    </p:spTree>
    <p:extLst>
      <p:ext uri="{BB962C8B-B14F-4D97-AF65-F5344CB8AC3E}">
        <p14:creationId xmlns:p14="http://schemas.microsoft.com/office/powerpoint/2010/main" val="3325309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B818A-AADC-18C5-1F2F-79F43582857E}"/>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DD6D1BC7-7932-CE9C-7EDA-444A9F0A8A19}"/>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16D13D40-140C-B9B1-5BDE-74987C8C8814}"/>
              </a:ext>
            </a:extLst>
          </p:cNvPr>
          <p:cNvSpPr>
            <a:spLocks noGrp="1"/>
          </p:cNvSpPr>
          <p:nvPr>
            <p:ph type="sldNum" sz="quarter" idx="12"/>
          </p:nvPr>
        </p:nvSpPr>
        <p:spPr/>
        <p:txBody>
          <a:bodyPr/>
          <a:lstStyle/>
          <a:p>
            <a:fld id="{3D46CBA2-ECE5-4BE9-B546-6761E0E67089}" type="slidenum">
              <a:rPr lang="en-US" smtClean="0"/>
              <a:t>36</a:t>
            </a:fld>
            <a:endParaRPr lang="en-US"/>
          </a:p>
        </p:txBody>
      </p:sp>
      <p:pic>
        <p:nvPicPr>
          <p:cNvPr id="6" name="Picture 5">
            <a:hlinkClick r:id="rId2"/>
            <a:extLst>
              <a:ext uri="{FF2B5EF4-FFF2-40B4-BE49-F238E27FC236}">
                <a16:creationId xmlns:a16="http://schemas.microsoft.com/office/drawing/2014/main" id="{AC3E0DAC-FAC3-0F96-1A6E-CCAB459A9644}"/>
              </a:ext>
            </a:extLst>
          </p:cNvPr>
          <p:cNvPicPr>
            <a:picLocks noChangeAspect="1"/>
          </p:cNvPicPr>
          <p:nvPr/>
        </p:nvPicPr>
        <p:blipFill>
          <a:blip r:embed="rId3"/>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465B1323-6634-3148-67EB-FAE97A66B155}"/>
              </a:ext>
            </a:extLst>
          </p:cNvPr>
          <p:cNvSpPr txBox="1"/>
          <p:nvPr/>
        </p:nvSpPr>
        <p:spPr>
          <a:xfrm>
            <a:off x="381000" y="361950"/>
            <a:ext cx="3487493"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mj-lt"/>
              </a:rPr>
              <a:t>ABC News – May 20, 2025</a:t>
            </a:r>
          </a:p>
        </p:txBody>
      </p:sp>
    </p:spTree>
    <p:extLst>
      <p:ext uri="{BB962C8B-B14F-4D97-AF65-F5344CB8AC3E}">
        <p14:creationId xmlns:p14="http://schemas.microsoft.com/office/powerpoint/2010/main" val="1509974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CB61E-245F-CDB7-6663-CEC32A36FE60}"/>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B0045323-256A-B847-D17B-458298CFFB98}"/>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8A8394E0-3BE4-FB89-B1D1-F3BC20ADB8D8}"/>
              </a:ext>
            </a:extLst>
          </p:cNvPr>
          <p:cNvSpPr>
            <a:spLocks noGrp="1"/>
          </p:cNvSpPr>
          <p:nvPr>
            <p:ph type="sldNum" sz="quarter" idx="12"/>
          </p:nvPr>
        </p:nvSpPr>
        <p:spPr/>
        <p:txBody>
          <a:bodyPr/>
          <a:lstStyle/>
          <a:p>
            <a:fld id="{3D46CBA2-ECE5-4BE9-B546-6761E0E67089}" type="slidenum">
              <a:rPr lang="en-US" smtClean="0"/>
              <a:t>37</a:t>
            </a:fld>
            <a:endParaRPr lang="en-US"/>
          </a:p>
        </p:txBody>
      </p:sp>
      <p:pic>
        <p:nvPicPr>
          <p:cNvPr id="6" name="Picture 5">
            <a:hlinkClick r:id="rId2"/>
            <a:extLst>
              <a:ext uri="{FF2B5EF4-FFF2-40B4-BE49-F238E27FC236}">
                <a16:creationId xmlns:a16="http://schemas.microsoft.com/office/drawing/2014/main" id="{E34A10D2-DB83-A86B-9BD8-A1ED4623502F}"/>
              </a:ext>
            </a:extLst>
          </p:cNvPr>
          <p:cNvPicPr>
            <a:picLocks noChangeAspect="1"/>
          </p:cNvPicPr>
          <p:nvPr/>
        </p:nvPicPr>
        <p:blipFill>
          <a:blip r:embed="rId3"/>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B748BE59-DDEA-745D-3C3C-63C26A5077E8}"/>
              </a:ext>
            </a:extLst>
          </p:cNvPr>
          <p:cNvSpPr txBox="1"/>
          <p:nvPr/>
        </p:nvSpPr>
        <p:spPr>
          <a:xfrm>
            <a:off x="266700" y="2371695"/>
            <a:ext cx="8610600" cy="400110"/>
          </a:xfrm>
          <a:prstGeom prst="rect">
            <a:avLst/>
          </a:prstGeom>
          <a:solidFill>
            <a:schemeClr val="tx1"/>
          </a:solid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mj-lt"/>
              </a:rPr>
              <a:t>Economy Media - Where Did Laid-Off Tech Workers Go? – October 23, 2024</a:t>
            </a:r>
          </a:p>
        </p:txBody>
      </p:sp>
    </p:spTree>
    <p:extLst>
      <p:ext uri="{BB962C8B-B14F-4D97-AF65-F5344CB8AC3E}">
        <p14:creationId xmlns:p14="http://schemas.microsoft.com/office/powerpoint/2010/main" val="1717819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C165C2-121D-6FF0-5357-A096AF205B8D}"/>
              </a:ext>
            </a:extLst>
          </p:cNvPr>
          <p:cNvSpPr>
            <a:spLocks noGrp="1"/>
          </p:cNvSpPr>
          <p:nvPr>
            <p:ph type="ftr" sz="quarter" idx="11"/>
          </p:nvPr>
        </p:nvSpPr>
        <p:spPr/>
        <p:txBody>
          <a:bodyPr/>
          <a:lstStyle/>
          <a:p>
            <a:r>
              <a:rPr lang="en-US" dirty="0"/>
              <a:t>Copyright © 2007 - 2025 Carl M. Burnett</a:t>
            </a:r>
          </a:p>
        </p:txBody>
      </p:sp>
      <p:sp>
        <p:nvSpPr>
          <p:cNvPr id="2" name="Date Placeholder 1">
            <a:extLst>
              <a:ext uri="{FF2B5EF4-FFF2-40B4-BE49-F238E27FC236}">
                <a16:creationId xmlns:a16="http://schemas.microsoft.com/office/drawing/2014/main" id="{DA953CAC-7BED-C28E-6489-6CB2E2D74454}"/>
              </a:ext>
            </a:extLst>
          </p:cNvPr>
          <p:cNvSpPr>
            <a:spLocks noGrp="1"/>
          </p:cNvSpPr>
          <p:nvPr>
            <p:ph type="dt" sz="half" idx="10"/>
          </p:nvPr>
        </p:nvSpPr>
        <p:spPr/>
        <p:txBody>
          <a:bodyPr/>
          <a:lstStyle/>
          <a:p>
            <a:r>
              <a:rPr lang="en-US"/>
              <a:t>5/18/2025</a:t>
            </a:r>
          </a:p>
        </p:txBody>
      </p:sp>
      <p:pic>
        <p:nvPicPr>
          <p:cNvPr id="9" name="Picture 8">
            <a:hlinkClick r:id="rId2"/>
            <a:extLst>
              <a:ext uri="{FF2B5EF4-FFF2-40B4-BE49-F238E27FC236}">
                <a16:creationId xmlns:a16="http://schemas.microsoft.com/office/drawing/2014/main" id="{8B5CACB3-EE25-6E17-B6BC-F4259D95CB82}"/>
              </a:ext>
            </a:extLst>
          </p:cNvPr>
          <p:cNvPicPr>
            <a:picLocks noChangeAspect="1"/>
          </p:cNvPicPr>
          <p:nvPr/>
        </p:nvPicPr>
        <p:blipFill>
          <a:blip r:embed="rId3"/>
          <a:stretch>
            <a:fillRect/>
          </a:stretch>
        </p:blipFill>
        <p:spPr>
          <a:xfrm>
            <a:off x="0" y="0"/>
            <a:ext cx="9144000" cy="5143500"/>
          </a:xfrm>
          <a:prstGeom prst="rect">
            <a:avLst/>
          </a:prstGeom>
        </p:spPr>
      </p:pic>
      <p:sp>
        <p:nvSpPr>
          <p:cNvPr id="4" name="Slide Number Placeholder 3">
            <a:extLst>
              <a:ext uri="{FF2B5EF4-FFF2-40B4-BE49-F238E27FC236}">
                <a16:creationId xmlns:a16="http://schemas.microsoft.com/office/drawing/2014/main" id="{C10A4632-4C1F-D515-028F-BFC0EF00DD70}"/>
              </a:ext>
            </a:extLst>
          </p:cNvPr>
          <p:cNvSpPr>
            <a:spLocks noGrp="1"/>
          </p:cNvSpPr>
          <p:nvPr>
            <p:ph type="sldNum" sz="quarter" idx="12"/>
          </p:nvPr>
        </p:nvSpPr>
        <p:spPr/>
        <p:txBody>
          <a:bodyPr/>
          <a:lstStyle/>
          <a:p>
            <a:fld id="{3D46CBA2-ECE5-4BE9-B546-6761E0E67089}" type="slidenum">
              <a:rPr lang="en-US" smtClean="0"/>
              <a:t>38</a:t>
            </a:fld>
            <a:endParaRPr lang="en-US"/>
          </a:p>
        </p:txBody>
      </p:sp>
      <p:sp>
        <p:nvSpPr>
          <p:cNvPr id="7" name="TextBox 6">
            <a:extLst>
              <a:ext uri="{FF2B5EF4-FFF2-40B4-BE49-F238E27FC236}">
                <a16:creationId xmlns:a16="http://schemas.microsoft.com/office/drawing/2014/main" id="{76B6569E-C558-0E08-3E1F-574B0F559283}"/>
              </a:ext>
            </a:extLst>
          </p:cNvPr>
          <p:cNvSpPr txBox="1"/>
          <p:nvPr/>
        </p:nvSpPr>
        <p:spPr>
          <a:xfrm>
            <a:off x="1366603" y="-95250"/>
            <a:ext cx="6410794" cy="923330"/>
          </a:xfrm>
          <a:prstGeom prst="rect">
            <a:avLst/>
          </a:prstGeom>
          <a:noFill/>
        </p:spPr>
        <p:txBody>
          <a:bodyPr wrap="none" rtlCol="0">
            <a:spAutoFit/>
          </a:bodyPr>
          <a:lstStyle/>
          <a:p>
            <a:r>
              <a:rPr lang="en-US" sz="5400" b="1" dirty="0">
                <a:effectLst>
                  <a:outerShdw blurRad="38100" dist="38100" dir="2700000" algn="tl">
                    <a:srgbClr val="000000">
                      <a:alpha val="43137"/>
                    </a:srgbClr>
                  </a:outerShdw>
                </a:effectLst>
                <a:latin typeface="+mj-lt"/>
              </a:rPr>
              <a:t>Careers of the Future </a:t>
            </a:r>
          </a:p>
        </p:txBody>
      </p:sp>
    </p:spTree>
    <p:extLst>
      <p:ext uri="{BB962C8B-B14F-4D97-AF65-F5344CB8AC3E}">
        <p14:creationId xmlns:p14="http://schemas.microsoft.com/office/powerpoint/2010/main" val="1704090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114310-3B39-8CCF-BAB6-7B6680BA0E89}"/>
              </a:ext>
            </a:extLst>
          </p:cNvPr>
          <p:cNvSpPr>
            <a:spLocks noGrp="1"/>
          </p:cNvSpPr>
          <p:nvPr>
            <p:ph type="title"/>
          </p:nvPr>
        </p:nvSpPr>
        <p:spPr/>
        <p:txBody>
          <a:bodyPr>
            <a:noAutofit/>
          </a:bodyPr>
          <a:lstStyle/>
          <a:p>
            <a:r>
              <a:rPr lang="en-US" sz="3600" dirty="0"/>
              <a:t>Professional AI Skills in Demand for 2025</a:t>
            </a:r>
          </a:p>
        </p:txBody>
      </p:sp>
      <p:sp>
        <p:nvSpPr>
          <p:cNvPr id="7" name="Content Placeholder 6">
            <a:extLst>
              <a:ext uri="{FF2B5EF4-FFF2-40B4-BE49-F238E27FC236}">
                <a16:creationId xmlns:a16="http://schemas.microsoft.com/office/drawing/2014/main" id="{95E17F54-25F7-3EF0-A4B8-F8CF808F183A}"/>
              </a:ext>
            </a:extLst>
          </p:cNvPr>
          <p:cNvSpPr>
            <a:spLocks noGrp="1"/>
          </p:cNvSpPr>
          <p:nvPr>
            <p:ph sz="half" idx="1"/>
          </p:nvPr>
        </p:nvSpPr>
        <p:spPr/>
        <p:txBody>
          <a:bodyPr>
            <a:normAutofit fontScale="70000" lnSpcReduction="20000"/>
          </a:bodyPr>
          <a:lstStyle/>
          <a:p>
            <a:r>
              <a:rPr lang="en-US" dirty="0"/>
              <a:t>Python</a:t>
            </a:r>
          </a:p>
          <a:p>
            <a:r>
              <a:rPr lang="en-US" dirty="0"/>
              <a:t>C/C++</a:t>
            </a:r>
          </a:p>
          <a:p>
            <a:r>
              <a:rPr lang="en-US" dirty="0"/>
              <a:t>Java</a:t>
            </a:r>
          </a:p>
          <a:p>
            <a:r>
              <a:rPr lang="en-US" dirty="0"/>
              <a:t>MATLAB</a:t>
            </a:r>
          </a:p>
          <a:p>
            <a:r>
              <a:rPr lang="en-US" dirty="0">
                <a:hlinkClick r:id="rId2"/>
              </a:rPr>
              <a:t>ZipRecruiter</a:t>
            </a:r>
            <a:r>
              <a:rPr lang="en-US" dirty="0"/>
              <a:t> - Top 5 skills required: </a:t>
            </a:r>
          </a:p>
          <a:p>
            <a:pPr lvl="1"/>
            <a:r>
              <a:rPr lang="en-US" dirty="0"/>
              <a:t>Communication skills</a:t>
            </a:r>
          </a:p>
          <a:p>
            <a:pPr lvl="1"/>
            <a:r>
              <a:rPr lang="en-US" dirty="0"/>
              <a:t>Proficiency in programming language</a:t>
            </a:r>
          </a:p>
          <a:p>
            <a:pPr lvl="1"/>
            <a:r>
              <a:rPr lang="en-US" dirty="0"/>
              <a:t>Digital marketing goals and strategies</a:t>
            </a:r>
          </a:p>
          <a:p>
            <a:pPr lvl="1"/>
            <a:r>
              <a:rPr lang="en-US" dirty="0"/>
              <a:t>Collaborating effectively with others</a:t>
            </a:r>
          </a:p>
          <a:p>
            <a:pPr lvl="1"/>
            <a:r>
              <a:rPr lang="en-US" dirty="0"/>
              <a:t>Analytical skills</a:t>
            </a:r>
          </a:p>
          <a:p>
            <a:endParaRPr lang="en-US" dirty="0"/>
          </a:p>
        </p:txBody>
      </p:sp>
      <p:sp>
        <p:nvSpPr>
          <p:cNvPr id="8" name="Content Placeholder 7">
            <a:extLst>
              <a:ext uri="{FF2B5EF4-FFF2-40B4-BE49-F238E27FC236}">
                <a16:creationId xmlns:a16="http://schemas.microsoft.com/office/drawing/2014/main" id="{BEB3326C-81CB-B7F0-1281-A5D8C223803A}"/>
              </a:ext>
            </a:extLst>
          </p:cNvPr>
          <p:cNvSpPr>
            <a:spLocks noGrp="1"/>
          </p:cNvSpPr>
          <p:nvPr>
            <p:ph sz="half" idx="2"/>
          </p:nvPr>
        </p:nvSpPr>
        <p:spPr/>
        <p:txBody>
          <a:bodyPr>
            <a:normAutofit fontScale="70000" lnSpcReduction="20000"/>
          </a:bodyPr>
          <a:lstStyle/>
          <a:p>
            <a:r>
              <a:rPr lang="en-US" dirty="0" err="1">
                <a:hlinkClick r:id="rId3"/>
              </a:rPr>
              <a:t>Intellipaat</a:t>
            </a:r>
            <a:r>
              <a:rPr lang="en-US" dirty="0">
                <a:hlinkClick r:id="rId3"/>
              </a:rPr>
              <a:t> blog</a:t>
            </a:r>
            <a:r>
              <a:rPr lang="en-US" dirty="0"/>
              <a:t> recommends:</a:t>
            </a:r>
          </a:p>
          <a:p>
            <a:pPr lvl="1"/>
            <a:r>
              <a:rPr lang="en-US" dirty="0"/>
              <a:t>Solid knowledge of applied mathematics and algorithms</a:t>
            </a:r>
          </a:p>
          <a:p>
            <a:pPr lvl="1"/>
            <a:r>
              <a:rPr lang="en-US" dirty="0"/>
              <a:t>Problem-solving skills</a:t>
            </a:r>
          </a:p>
          <a:p>
            <a:pPr lvl="1"/>
            <a:r>
              <a:rPr lang="en-US" dirty="0"/>
              <a:t>Industry knowledge</a:t>
            </a:r>
          </a:p>
          <a:p>
            <a:pPr lvl="1"/>
            <a:r>
              <a:rPr lang="en-US" dirty="0"/>
              <a:t>Management and leadership skills</a:t>
            </a:r>
          </a:p>
          <a:p>
            <a:pPr lvl="1"/>
            <a:r>
              <a:rPr lang="en-US" dirty="0"/>
              <a:t>Machine learning</a:t>
            </a:r>
          </a:p>
          <a:p>
            <a:endParaRPr lang="en-US" dirty="0"/>
          </a:p>
        </p:txBody>
      </p:sp>
      <p:sp>
        <p:nvSpPr>
          <p:cNvPr id="2" name="Date Placeholder 1">
            <a:extLst>
              <a:ext uri="{FF2B5EF4-FFF2-40B4-BE49-F238E27FC236}">
                <a16:creationId xmlns:a16="http://schemas.microsoft.com/office/drawing/2014/main" id="{C9820C97-C4DA-6BE5-2436-EFBEF7CFBC9A}"/>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ADB0D1AD-9FA5-C6CE-F8EF-A34C1F9E803B}"/>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978AC492-0E88-D0C9-385C-6A0FFDD33AFB}"/>
              </a:ext>
            </a:extLst>
          </p:cNvPr>
          <p:cNvSpPr>
            <a:spLocks noGrp="1"/>
          </p:cNvSpPr>
          <p:nvPr>
            <p:ph type="sldNum" sz="quarter" idx="12"/>
          </p:nvPr>
        </p:nvSpPr>
        <p:spPr/>
        <p:txBody>
          <a:bodyPr/>
          <a:lstStyle/>
          <a:p>
            <a:fld id="{3D46CBA2-ECE5-4BE9-B546-6761E0E67089}" type="slidenum">
              <a:rPr lang="en-US" smtClean="0"/>
              <a:t>39</a:t>
            </a:fld>
            <a:endParaRPr lang="en-US"/>
          </a:p>
        </p:txBody>
      </p:sp>
    </p:spTree>
    <p:extLst>
      <p:ext uri="{BB962C8B-B14F-4D97-AF65-F5344CB8AC3E}">
        <p14:creationId xmlns:p14="http://schemas.microsoft.com/office/powerpoint/2010/main" val="2153426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t="10714" b="10714"/>
          <a:stretch/>
        </p:blipFill>
        <p:spPr>
          <a:xfrm>
            <a:off x="-74" y="-19051"/>
            <a:ext cx="9144074" cy="5162551"/>
          </a:xfrm>
          <a:prstGeom prst="rect">
            <a:avLst/>
          </a:prstGeom>
        </p:spPr>
      </p:pic>
      <p:sp>
        <p:nvSpPr>
          <p:cNvPr id="4" name="Object 3"/>
          <p:cNvSpPr/>
          <p:nvPr/>
        </p:nvSpPr>
        <p:spPr>
          <a:xfrm>
            <a:off x="1828800" y="514350"/>
            <a:ext cx="5161471" cy="2281709"/>
          </a:xfrm>
          <a:prstGeom prst="rect">
            <a:avLst/>
          </a:prstGeom>
          <a:noFill/>
        </p:spPr>
        <p:txBody>
          <a:bodyPr wrap="square" lIns="0" tIns="0" rIns="0" bIns="0" rtlCol="0" anchor="t"/>
          <a:lstStyle/>
          <a:p>
            <a:pPr algn="ctr">
              <a:lnSpc>
                <a:spcPts val="8986"/>
              </a:lnSpc>
            </a:pPr>
            <a:r>
              <a:rPr lang="en-US" sz="8438" b="1" dirty="0">
                <a:solidFill>
                  <a:srgbClr val="FFFFFF"/>
                </a:solidFill>
                <a:latin typeface="Roboto" pitchFamily="34" charset="0"/>
                <a:ea typeface="Roboto" pitchFamily="34" charset="-122"/>
                <a:cs typeface="Roboto" pitchFamily="34" charset="-120"/>
              </a:rPr>
              <a:t>Industry Risks and Concerns</a:t>
            </a:r>
            <a:endParaRPr lang="en-US" sz="1350" dirty="0"/>
          </a:p>
        </p:txBody>
      </p:sp>
      <p:sp>
        <p:nvSpPr>
          <p:cNvPr id="5" name="Object 4"/>
          <p:cNvSpPr/>
          <p:nvPr/>
        </p:nvSpPr>
        <p:spPr>
          <a:xfrm>
            <a:off x="8827468" y="4874837"/>
            <a:ext cx="171333" cy="182517"/>
          </a:xfrm>
          <a:prstGeom prst="rect">
            <a:avLst/>
          </a:prstGeom>
          <a:noFill/>
        </p:spPr>
        <p:txBody>
          <a:bodyPr/>
          <a:lstStyle/>
          <a:p>
            <a:endParaRPr lang="en-US" sz="1350"/>
          </a:p>
        </p:txBody>
      </p:sp>
      <p:sp>
        <p:nvSpPr>
          <p:cNvPr id="25" name="Slide Number Placeholder 24"/>
          <p:cNvSpPr>
            <a:spLocks noGrp="1"/>
          </p:cNvSpPr>
          <p:nvPr>
            <p:ph type="sldNum" sz="quarter" idx="4294967295"/>
          </p:nvPr>
        </p:nvSpPr>
        <p:spPr>
          <a:xfrm>
            <a:off x="8297583" y="4847080"/>
            <a:ext cx="600000" cy="225000"/>
          </a:xfrm>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t>4</a:t>
            </a:fld>
            <a:endParaRPr lang="en-US" sz="1200"/>
          </a:p>
        </p:txBody>
      </p:sp>
      <p:sp>
        <p:nvSpPr>
          <p:cNvPr id="6" name="Date Placeholder 5">
            <a:extLst>
              <a:ext uri="{FF2B5EF4-FFF2-40B4-BE49-F238E27FC236}">
                <a16:creationId xmlns:a16="http://schemas.microsoft.com/office/drawing/2014/main" id="{29A4794E-5EF5-C217-8B6F-7B9AEC82B987}"/>
              </a:ext>
            </a:extLst>
          </p:cNvPr>
          <p:cNvSpPr>
            <a:spLocks noGrp="1"/>
          </p:cNvSpPr>
          <p:nvPr>
            <p:ph type="dt" sz="half" idx="10"/>
          </p:nvPr>
        </p:nvSpPr>
        <p:spPr/>
        <p:txBody>
          <a:bodyPr/>
          <a:lstStyle/>
          <a:p>
            <a:r>
              <a:rPr lang="en-US"/>
              <a:t>5/18/2025</a:t>
            </a:r>
          </a:p>
        </p:txBody>
      </p:sp>
      <p:sp>
        <p:nvSpPr>
          <p:cNvPr id="7" name="Footer Placeholder 6">
            <a:extLst>
              <a:ext uri="{FF2B5EF4-FFF2-40B4-BE49-F238E27FC236}">
                <a16:creationId xmlns:a16="http://schemas.microsoft.com/office/drawing/2014/main" id="{BE275401-1CF3-DEA1-45AF-B285590749B0}"/>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3915761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3AF2A1-E226-14BE-3586-C825C7331A0E}"/>
              </a:ext>
            </a:extLst>
          </p:cNvPr>
          <p:cNvSpPr>
            <a:spLocks noGrp="1"/>
          </p:cNvSpPr>
          <p:nvPr>
            <p:ph type="title"/>
          </p:nvPr>
        </p:nvSpPr>
        <p:spPr/>
        <p:txBody>
          <a:bodyPr>
            <a:noAutofit/>
          </a:bodyPr>
          <a:lstStyle/>
          <a:p>
            <a:r>
              <a:rPr lang="en-US" sz="3600" dirty="0"/>
              <a:t>7 Technical AI Skills in Demand for 2025</a:t>
            </a:r>
          </a:p>
        </p:txBody>
      </p:sp>
      <p:sp>
        <p:nvSpPr>
          <p:cNvPr id="9" name="Content Placeholder 8">
            <a:extLst>
              <a:ext uri="{FF2B5EF4-FFF2-40B4-BE49-F238E27FC236}">
                <a16:creationId xmlns:a16="http://schemas.microsoft.com/office/drawing/2014/main" id="{E6CF6CFC-B530-7660-1989-98FC6B17F56F}"/>
              </a:ext>
            </a:extLst>
          </p:cNvPr>
          <p:cNvSpPr>
            <a:spLocks noGrp="1"/>
          </p:cNvSpPr>
          <p:nvPr>
            <p:ph idx="1"/>
          </p:nvPr>
        </p:nvSpPr>
        <p:spPr/>
        <p:txBody>
          <a:bodyPr>
            <a:normAutofit fontScale="85000" lnSpcReduction="10000"/>
          </a:bodyPr>
          <a:lstStyle/>
          <a:p>
            <a:r>
              <a:rPr lang="en-US" sz="2000" dirty="0"/>
              <a:t>Machine Learning</a:t>
            </a:r>
          </a:p>
          <a:p>
            <a:r>
              <a:rPr lang="en-US" sz="2000" dirty="0"/>
              <a:t>Algorithms: Using libraries like TensorFlow or </a:t>
            </a:r>
            <a:r>
              <a:rPr lang="en-US" sz="2000" dirty="0" err="1"/>
              <a:t>PyTorch</a:t>
            </a:r>
            <a:r>
              <a:rPr lang="en-US" sz="2000" dirty="0"/>
              <a:t>.</a:t>
            </a:r>
          </a:p>
          <a:p>
            <a:r>
              <a:rPr lang="en-US" sz="2000" dirty="0"/>
              <a:t>Deep Learning - Neural networks, Natural language processing, image recognition. </a:t>
            </a:r>
          </a:p>
          <a:p>
            <a:r>
              <a:rPr lang="en-US" sz="2000" dirty="0"/>
              <a:t>Data Analysis and Visualization - Tableau, Power BI, </a:t>
            </a:r>
          </a:p>
          <a:p>
            <a:r>
              <a:rPr lang="en-US" sz="2000" dirty="0"/>
              <a:t>Programming languages: R, Python.</a:t>
            </a:r>
          </a:p>
          <a:p>
            <a:r>
              <a:rPr lang="en-US" sz="2000" dirty="0"/>
              <a:t>Natural Language Processing (NLP): Working with text data to build applications, sentiment analysis.</a:t>
            </a:r>
          </a:p>
          <a:p>
            <a:r>
              <a:rPr lang="en-US" sz="2000" dirty="0"/>
              <a:t>Robotics: Knowledge in designing, building, and programming robot applications.</a:t>
            </a:r>
          </a:p>
          <a:p>
            <a:r>
              <a:rPr lang="en-US" sz="2000" dirty="0"/>
              <a:t>Computer Vision: Expertise in extracting information from images and video data using algorithms and models.</a:t>
            </a:r>
          </a:p>
          <a:p>
            <a:r>
              <a:rPr lang="en-US" sz="2000" dirty="0"/>
              <a:t>Cloud Computing: AWS, Google Cloud, Azure, others.</a:t>
            </a:r>
          </a:p>
          <a:p>
            <a:endParaRPr lang="en-US" sz="2000" dirty="0"/>
          </a:p>
        </p:txBody>
      </p:sp>
      <p:sp>
        <p:nvSpPr>
          <p:cNvPr id="5" name="Date Placeholder 4">
            <a:extLst>
              <a:ext uri="{FF2B5EF4-FFF2-40B4-BE49-F238E27FC236}">
                <a16:creationId xmlns:a16="http://schemas.microsoft.com/office/drawing/2014/main" id="{0BA5F748-8559-33CA-54B4-5835EA0D6B4B}"/>
              </a:ext>
            </a:extLst>
          </p:cNvPr>
          <p:cNvSpPr>
            <a:spLocks noGrp="1"/>
          </p:cNvSpPr>
          <p:nvPr>
            <p:ph type="dt" sz="half" idx="10"/>
          </p:nvPr>
        </p:nvSpPr>
        <p:spPr/>
        <p:txBody>
          <a:bodyPr/>
          <a:lstStyle/>
          <a:p>
            <a:r>
              <a:rPr lang="en-US"/>
              <a:t>5/18/2025</a:t>
            </a:r>
          </a:p>
        </p:txBody>
      </p:sp>
      <p:sp>
        <p:nvSpPr>
          <p:cNvPr id="6" name="Footer Placeholder 5">
            <a:extLst>
              <a:ext uri="{FF2B5EF4-FFF2-40B4-BE49-F238E27FC236}">
                <a16:creationId xmlns:a16="http://schemas.microsoft.com/office/drawing/2014/main" id="{CAC2DEA6-FDF1-AA22-8685-E15928F70A75}"/>
              </a:ext>
            </a:extLst>
          </p:cNvPr>
          <p:cNvSpPr>
            <a:spLocks noGrp="1"/>
          </p:cNvSpPr>
          <p:nvPr>
            <p:ph type="ftr" sz="quarter" idx="11"/>
          </p:nvPr>
        </p:nvSpPr>
        <p:spPr/>
        <p:txBody>
          <a:bodyPr/>
          <a:lstStyle/>
          <a:p>
            <a:r>
              <a:rPr lang="en-US"/>
              <a:t>Copyright © 2007 - 2025 Carl M. Burnett</a:t>
            </a:r>
          </a:p>
        </p:txBody>
      </p:sp>
      <p:sp>
        <p:nvSpPr>
          <p:cNvPr id="7" name="Slide Number Placeholder 6">
            <a:extLst>
              <a:ext uri="{FF2B5EF4-FFF2-40B4-BE49-F238E27FC236}">
                <a16:creationId xmlns:a16="http://schemas.microsoft.com/office/drawing/2014/main" id="{01180ED5-20BF-0CD6-4DE3-B49A5B542112}"/>
              </a:ext>
            </a:extLst>
          </p:cNvPr>
          <p:cNvSpPr>
            <a:spLocks noGrp="1"/>
          </p:cNvSpPr>
          <p:nvPr>
            <p:ph type="sldNum" sz="quarter" idx="12"/>
          </p:nvPr>
        </p:nvSpPr>
        <p:spPr/>
        <p:txBody>
          <a:bodyPr/>
          <a:lstStyle/>
          <a:p>
            <a:fld id="{3D46CBA2-ECE5-4BE9-B546-6761E0E67089}" type="slidenum">
              <a:rPr lang="en-US" smtClean="0"/>
              <a:t>40</a:t>
            </a:fld>
            <a:endParaRPr lang="en-US"/>
          </a:p>
        </p:txBody>
      </p:sp>
    </p:spTree>
    <p:extLst>
      <p:ext uri="{BB962C8B-B14F-4D97-AF65-F5344CB8AC3E}">
        <p14:creationId xmlns:p14="http://schemas.microsoft.com/office/powerpoint/2010/main" val="740318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9E6E9D-9019-CF74-8A22-E2CA56C171C2}"/>
              </a:ext>
            </a:extLst>
          </p:cNvPr>
          <p:cNvSpPr>
            <a:spLocks noGrp="1"/>
          </p:cNvSpPr>
          <p:nvPr>
            <p:ph type="title"/>
          </p:nvPr>
        </p:nvSpPr>
        <p:spPr>
          <a:xfrm>
            <a:off x="457200" y="528066"/>
            <a:ext cx="8229600" cy="595884"/>
          </a:xfrm>
        </p:spPr>
        <p:txBody>
          <a:bodyPr>
            <a:noAutofit/>
          </a:bodyPr>
          <a:lstStyle/>
          <a:p>
            <a:r>
              <a:rPr lang="en-US" sz="3600" dirty="0"/>
              <a:t>14 Career Paths in Artificial Intelligence</a:t>
            </a:r>
          </a:p>
        </p:txBody>
      </p:sp>
      <p:sp>
        <p:nvSpPr>
          <p:cNvPr id="2" name="Date Placeholder 1">
            <a:extLst>
              <a:ext uri="{FF2B5EF4-FFF2-40B4-BE49-F238E27FC236}">
                <a16:creationId xmlns:a16="http://schemas.microsoft.com/office/drawing/2014/main" id="{1A1AFF71-01C6-6E89-9D84-8EFF73F3414A}"/>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EA5FAEA5-0806-1BD1-3ED8-DA0875831D11}"/>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9EDC47CB-E84B-59D7-D831-91AB23626D26}"/>
              </a:ext>
            </a:extLst>
          </p:cNvPr>
          <p:cNvSpPr>
            <a:spLocks noGrp="1"/>
          </p:cNvSpPr>
          <p:nvPr>
            <p:ph type="sldNum" sz="quarter" idx="12"/>
          </p:nvPr>
        </p:nvSpPr>
        <p:spPr/>
        <p:txBody>
          <a:bodyPr/>
          <a:lstStyle/>
          <a:p>
            <a:fld id="{3D46CBA2-ECE5-4BE9-B546-6761E0E67089}" type="slidenum">
              <a:rPr lang="en-US" smtClean="0"/>
              <a:t>41</a:t>
            </a:fld>
            <a:endParaRPr lang="en-US"/>
          </a:p>
        </p:txBody>
      </p:sp>
      <p:graphicFrame>
        <p:nvGraphicFramePr>
          <p:cNvPr id="6" name="Table 5">
            <a:extLst>
              <a:ext uri="{FF2B5EF4-FFF2-40B4-BE49-F238E27FC236}">
                <a16:creationId xmlns:a16="http://schemas.microsoft.com/office/drawing/2014/main" id="{32202ABC-4395-A5BE-8A75-1F55F98C616D}"/>
              </a:ext>
            </a:extLst>
          </p:cNvPr>
          <p:cNvGraphicFramePr>
            <a:graphicFrameLocks noGrp="1"/>
          </p:cNvGraphicFramePr>
          <p:nvPr>
            <p:extLst>
              <p:ext uri="{D42A27DB-BD31-4B8C-83A1-F6EECF244321}">
                <p14:modId xmlns:p14="http://schemas.microsoft.com/office/powerpoint/2010/main" val="348933247"/>
              </p:ext>
            </p:extLst>
          </p:nvPr>
        </p:nvGraphicFramePr>
        <p:xfrm>
          <a:off x="457200" y="1123950"/>
          <a:ext cx="8229600" cy="3871406"/>
        </p:xfrm>
        <a:graphic>
          <a:graphicData uri="http://schemas.openxmlformats.org/drawingml/2006/table">
            <a:tbl>
              <a:tblPr firstRow="1">
                <a:tableStyleId>{284E427A-3D55-4303-BF80-6455036E1DE7}</a:tableStyleId>
              </a:tblPr>
              <a:tblGrid>
                <a:gridCol w="1524000">
                  <a:extLst>
                    <a:ext uri="{9D8B030D-6E8A-4147-A177-3AD203B41FA5}">
                      <a16:colId xmlns:a16="http://schemas.microsoft.com/office/drawing/2014/main" val="1981607952"/>
                    </a:ext>
                  </a:extLst>
                </a:gridCol>
                <a:gridCol w="4953000">
                  <a:extLst>
                    <a:ext uri="{9D8B030D-6E8A-4147-A177-3AD203B41FA5}">
                      <a16:colId xmlns:a16="http://schemas.microsoft.com/office/drawing/2014/main" val="853197979"/>
                    </a:ext>
                  </a:extLst>
                </a:gridCol>
                <a:gridCol w="1752600">
                  <a:extLst>
                    <a:ext uri="{9D8B030D-6E8A-4147-A177-3AD203B41FA5}">
                      <a16:colId xmlns:a16="http://schemas.microsoft.com/office/drawing/2014/main" val="2321559886"/>
                    </a:ext>
                  </a:extLst>
                </a:gridCol>
              </a:tblGrid>
              <a:tr h="191753">
                <a:tc>
                  <a:txBody>
                    <a:bodyPr/>
                    <a:lstStyle/>
                    <a:p>
                      <a:pPr algn="ctr" fontAlgn="ctr"/>
                      <a:r>
                        <a:rPr lang="en-US" sz="1400" u="none" strike="noStrike" dirty="0">
                          <a:effectLst/>
                          <a:latin typeface="+mj-lt"/>
                        </a:rPr>
                        <a:t>Career Path</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u="none" strike="noStrike" dirty="0">
                          <a:effectLst/>
                          <a:latin typeface="+mj-lt"/>
                        </a:rPr>
                        <a:t>Description</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u="none" strike="noStrike" dirty="0">
                          <a:effectLst/>
                          <a:latin typeface="+mj-lt"/>
                        </a:rPr>
                        <a:t>Median Annual Salary</a:t>
                      </a:r>
                      <a:endParaRPr lang="en-US" sz="1400" b="1" i="0" u="none" strike="noStrike" dirty="0">
                        <a:solidFill>
                          <a:srgbClr val="000000"/>
                        </a:solidFill>
                        <a:effectLst/>
                        <a:latin typeface="+mj-lt"/>
                      </a:endParaRPr>
                    </a:p>
                  </a:txBody>
                  <a:tcPr marL="4418" marR="4418" marT="4418" marB="0" anchor="ctr"/>
                </a:tc>
                <a:extLst>
                  <a:ext uri="{0D108BD9-81ED-4DB2-BD59-A6C34878D82A}">
                    <a16:rowId xmlns:a16="http://schemas.microsoft.com/office/drawing/2014/main" val="1001205915"/>
                  </a:ext>
                </a:extLst>
              </a:tr>
              <a:tr h="191753">
                <a:tc>
                  <a:txBody>
                    <a:bodyPr/>
                    <a:lstStyle/>
                    <a:p>
                      <a:pPr algn="ctr" fontAlgn="ctr"/>
                      <a:r>
                        <a:rPr lang="en-US" sz="1400" b="1" u="none" strike="noStrike" dirty="0">
                          <a:effectLst/>
                          <a:latin typeface="+mj-lt"/>
                        </a:rPr>
                        <a:t>Big Data Analyst</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Find meaningful patterns in data by looking at the past to help make predictions about the future.</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2"/>
                        </a:rPr>
                        <a:t>$123,210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101940313"/>
                  </a:ext>
                </a:extLst>
              </a:tr>
              <a:tr h="191753">
                <a:tc>
                  <a:txBody>
                    <a:bodyPr/>
                    <a:lstStyle/>
                    <a:p>
                      <a:pPr algn="ctr" fontAlgn="ctr"/>
                      <a:r>
                        <a:rPr lang="en-US" sz="1400" b="1" u="none" strike="noStrike" dirty="0">
                          <a:effectLst/>
                          <a:latin typeface="+mj-lt"/>
                        </a:rPr>
                        <a:t>User Experience (UX) Designer/Developer</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Work with products to help customers understand their function and can use them easily. Understand how people use equipment and how computer scientists can apply that understanding to produce more advanced software.</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3"/>
                        </a:rPr>
                        <a:t>$82,364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733157201"/>
                  </a:ext>
                </a:extLst>
              </a:tr>
              <a:tr h="191753">
                <a:tc>
                  <a:txBody>
                    <a:bodyPr/>
                    <a:lstStyle/>
                    <a:p>
                      <a:pPr algn="ctr" fontAlgn="ctr"/>
                      <a:r>
                        <a:rPr lang="en-US" sz="1400" b="1" u="none" strike="noStrike" dirty="0">
                          <a:effectLst/>
                          <a:latin typeface="+mj-lt"/>
                        </a:rPr>
                        <a:t>Natural Language Processing Engineer </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Explore the connection between human language and computational systems; this includes working on projects like chatbots and virtual assistants.</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4"/>
                        </a:rPr>
                        <a:t>$119,000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1561669879"/>
                  </a:ext>
                </a:extLst>
              </a:tr>
              <a:tr h="191753">
                <a:tc>
                  <a:txBody>
                    <a:bodyPr/>
                    <a:lstStyle/>
                    <a:p>
                      <a:pPr algn="ctr" fontAlgn="ctr"/>
                      <a:r>
                        <a:rPr lang="en-US" sz="1400" b="1" u="none" strike="noStrike" dirty="0">
                          <a:effectLst/>
                          <a:latin typeface="+mj-lt"/>
                        </a:rPr>
                        <a:t>Researcher </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Work with computer science and AI research Discover ways to advance AI technology</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5"/>
                        </a:rPr>
                        <a:t>$82,165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1777910219"/>
                  </a:ext>
                </a:extLst>
              </a:tr>
              <a:tr h="191753">
                <a:tc>
                  <a:txBody>
                    <a:bodyPr/>
                    <a:lstStyle/>
                    <a:p>
                      <a:pPr algn="ctr" fontAlgn="ctr"/>
                      <a:r>
                        <a:rPr lang="en-US" sz="1400" b="1" u="none" strike="noStrike" dirty="0">
                          <a:effectLst/>
                          <a:latin typeface="+mj-lt"/>
                        </a:rPr>
                        <a:t>Research Scientist</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Expert in applied math, machine learning, deep learning, and computational stats. Expected to have an advanced degree in computer science or an advanced degree in a related field supported by experience.</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6"/>
                        </a:rPr>
                        <a:t>$150,000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3652428708"/>
                  </a:ext>
                </a:extLst>
              </a:tr>
              <a:tr h="191753">
                <a:tc>
                  <a:txBody>
                    <a:bodyPr/>
                    <a:lstStyle/>
                    <a:p>
                      <a:pPr algn="ctr" fontAlgn="ctr"/>
                      <a:r>
                        <a:rPr lang="en-US" sz="1400" b="1" u="none" strike="noStrike" dirty="0">
                          <a:effectLst/>
                          <a:latin typeface="+mj-lt"/>
                        </a:rPr>
                        <a:t>Software Engineer</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Develop programs in which AI tools function. The role may also be referred to as a Programmer or Artificial Intelligence Developer.</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7"/>
                        </a:rPr>
                        <a:t>$94,912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315503105"/>
                  </a:ext>
                </a:extLst>
              </a:tr>
            </a:tbl>
          </a:graphicData>
        </a:graphic>
      </p:graphicFrame>
    </p:spTree>
    <p:extLst>
      <p:ext uri="{BB962C8B-B14F-4D97-AF65-F5344CB8AC3E}">
        <p14:creationId xmlns:p14="http://schemas.microsoft.com/office/powerpoint/2010/main" val="3849178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1DA0-FA57-5FF6-8A84-E9D74B227F8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A19D613-FB70-065D-3FC1-3FCEC55AA127}"/>
              </a:ext>
            </a:extLst>
          </p:cNvPr>
          <p:cNvSpPr>
            <a:spLocks noGrp="1"/>
          </p:cNvSpPr>
          <p:nvPr>
            <p:ph type="title"/>
          </p:nvPr>
        </p:nvSpPr>
        <p:spPr>
          <a:xfrm>
            <a:off x="457200" y="528066"/>
            <a:ext cx="8229600" cy="595884"/>
          </a:xfrm>
        </p:spPr>
        <p:txBody>
          <a:bodyPr>
            <a:noAutofit/>
          </a:bodyPr>
          <a:lstStyle/>
          <a:p>
            <a:r>
              <a:rPr lang="en-US" sz="3600" dirty="0"/>
              <a:t>14 Career Paths in Artificial Intelligence</a:t>
            </a:r>
          </a:p>
        </p:txBody>
      </p:sp>
      <p:sp>
        <p:nvSpPr>
          <p:cNvPr id="2" name="Date Placeholder 1">
            <a:extLst>
              <a:ext uri="{FF2B5EF4-FFF2-40B4-BE49-F238E27FC236}">
                <a16:creationId xmlns:a16="http://schemas.microsoft.com/office/drawing/2014/main" id="{53E7E7EA-C12A-C745-DB7A-F39004E556BE}"/>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DC8D1EAD-6120-D77F-B63B-18228D387315}"/>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7EFCB2DD-E6C7-EE9C-2793-DACCE53F69BB}"/>
              </a:ext>
            </a:extLst>
          </p:cNvPr>
          <p:cNvSpPr>
            <a:spLocks noGrp="1"/>
          </p:cNvSpPr>
          <p:nvPr>
            <p:ph type="sldNum" sz="quarter" idx="12"/>
          </p:nvPr>
        </p:nvSpPr>
        <p:spPr/>
        <p:txBody>
          <a:bodyPr/>
          <a:lstStyle/>
          <a:p>
            <a:fld id="{3D46CBA2-ECE5-4BE9-B546-6761E0E67089}" type="slidenum">
              <a:rPr lang="en-US" smtClean="0"/>
              <a:t>42</a:t>
            </a:fld>
            <a:endParaRPr lang="en-US"/>
          </a:p>
        </p:txBody>
      </p:sp>
      <p:graphicFrame>
        <p:nvGraphicFramePr>
          <p:cNvPr id="6" name="Table 5">
            <a:extLst>
              <a:ext uri="{FF2B5EF4-FFF2-40B4-BE49-F238E27FC236}">
                <a16:creationId xmlns:a16="http://schemas.microsoft.com/office/drawing/2014/main" id="{2E2BA29E-36D4-87D5-E047-0F22A40DD7F4}"/>
              </a:ext>
            </a:extLst>
          </p:cNvPr>
          <p:cNvGraphicFramePr>
            <a:graphicFrameLocks noGrp="1"/>
          </p:cNvGraphicFramePr>
          <p:nvPr>
            <p:extLst>
              <p:ext uri="{D42A27DB-BD31-4B8C-83A1-F6EECF244321}">
                <p14:modId xmlns:p14="http://schemas.microsoft.com/office/powerpoint/2010/main" val="2853304630"/>
              </p:ext>
            </p:extLst>
          </p:nvPr>
        </p:nvGraphicFramePr>
        <p:xfrm>
          <a:off x="457200" y="1123950"/>
          <a:ext cx="8229600" cy="3453522"/>
        </p:xfrm>
        <a:graphic>
          <a:graphicData uri="http://schemas.openxmlformats.org/drawingml/2006/table">
            <a:tbl>
              <a:tblPr firstRow="1">
                <a:tableStyleId>{284E427A-3D55-4303-BF80-6455036E1DE7}</a:tableStyleId>
              </a:tblPr>
              <a:tblGrid>
                <a:gridCol w="1524000">
                  <a:extLst>
                    <a:ext uri="{9D8B030D-6E8A-4147-A177-3AD203B41FA5}">
                      <a16:colId xmlns:a16="http://schemas.microsoft.com/office/drawing/2014/main" val="1981607952"/>
                    </a:ext>
                  </a:extLst>
                </a:gridCol>
                <a:gridCol w="4953000">
                  <a:extLst>
                    <a:ext uri="{9D8B030D-6E8A-4147-A177-3AD203B41FA5}">
                      <a16:colId xmlns:a16="http://schemas.microsoft.com/office/drawing/2014/main" val="853197979"/>
                    </a:ext>
                  </a:extLst>
                </a:gridCol>
                <a:gridCol w="1752600">
                  <a:extLst>
                    <a:ext uri="{9D8B030D-6E8A-4147-A177-3AD203B41FA5}">
                      <a16:colId xmlns:a16="http://schemas.microsoft.com/office/drawing/2014/main" val="2321559886"/>
                    </a:ext>
                  </a:extLst>
                </a:gridCol>
              </a:tblGrid>
              <a:tr h="191753">
                <a:tc>
                  <a:txBody>
                    <a:bodyPr/>
                    <a:lstStyle/>
                    <a:p>
                      <a:pPr algn="ctr" fontAlgn="ctr"/>
                      <a:r>
                        <a:rPr lang="en-US" sz="1400" u="none" strike="noStrike" dirty="0">
                          <a:effectLst/>
                          <a:latin typeface="+mj-lt"/>
                        </a:rPr>
                        <a:t>Career Path</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u="none" strike="noStrike" dirty="0">
                          <a:effectLst/>
                          <a:latin typeface="+mj-lt"/>
                        </a:rPr>
                        <a:t>Description</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u="none" strike="noStrike" dirty="0">
                          <a:effectLst/>
                          <a:latin typeface="+mj-lt"/>
                        </a:rPr>
                        <a:t>Median Annual Salary</a:t>
                      </a:r>
                      <a:endParaRPr lang="en-US" sz="1400" b="1" i="0" u="none" strike="noStrike" dirty="0">
                        <a:solidFill>
                          <a:srgbClr val="000000"/>
                        </a:solidFill>
                        <a:effectLst/>
                        <a:latin typeface="+mj-lt"/>
                      </a:endParaRPr>
                    </a:p>
                  </a:txBody>
                  <a:tcPr marL="4418" marR="4418" marT="4418" marB="0" anchor="ctr"/>
                </a:tc>
                <a:extLst>
                  <a:ext uri="{0D108BD9-81ED-4DB2-BD59-A6C34878D82A}">
                    <a16:rowId xmlns:a16="http://schemas.microsoft.com/office/drawing/2014/main" val="1001205915"/>
                  </a:ext>
                </a:extLst>
              </a:tr>
              <a:tr h="191753">
                <a:tc>
                  <a:txBody>
                    <a:bodyPr/>
                    <a:lstStyle/>
                    <a:p>
                      <a:pPr algn="ctr" fontAlgn="ctr"/>
                      <a:r>
                        <a:rPr lang="en-US" sz="1400" b="1" u="none" strike="noStrike" dirty="0">
                          <a:effectLst/>
                          <a:latin typeface="+mj-lt"/>
                        </a:rPr>
                        <a:t>AI Engineer </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Build AI models from scratch and help product managers and stakeholders understand results.</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2"/>
                        </a:rPr>
                        <a:t>$204,000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3666539356"/>
                  </a:ext>
                </a:extLst>
              </a:tr>
              <a:tr h="191753">
                <a:tc>
                  <a:txBody>
                    <a:bodyPr/>
                    <a:lstStyle/>
                    <a:p>
                      <a:pPr algn="ctr" fontAlgn="ctr"/>
                      <a:r>
                        <a:rPr lang="en-US" sz="1400" b="1" u="none" strike="noStrike" dirty="0">
                          <a:effectLst/>
                          <a:latin typeface="+mj-lt"/>
                        </a:rPr>
                        <a:t>Data Mining and Analysis</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a:effectLst/>
                          <a:latin typeface="+mj-lt"/>
                        </a:rPr>
                        <a:t>Finding anomalies, patterns, etc. within large data sets to predict outcomes.</a:t>
                      </a:r>
                      <a:endParaRPr lang="en-US" sz="1400" b="1" i="0" u="none" strike="noStrike">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3"/>
                        </a:rPr>
                        <a:t>$137,000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4009066704"/>
                  </a:ext>
                </a:extLst>
              </a:tr>
              <a:tr h="191753">
                <a:tc>
                  <a:txBody>
                    <a:bodyPr/>
                    <a:lstStyle/>
                    <a:p>
                      <a:pPr algn="ctr" fontAlgn="ctr"/>
                      <a:r>
                        <a:rPr lang="en-US" sz="1400" b="1" u="none" strike="noStrike" dirty="0">
                          <a:effectLst/>
                          <a:latin typeface="+mj-lt"/>
                        </a:rPr>
                        <a:t>Machine Learning Engineer </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Using data to design, build and manage ML software applications.</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4"/>
                        </a:rPr>
                        <a:t>$157,969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418999163"/>
                  </a:ext>
                </a:extLst>
              </a:tr>
              <a:tr h="191753">
                <a:tc>
                  <a:txBody>
                    <a:bodyPr/>
                    <a:lstStyle/>
                    <a:p>
                      <a:pPr algn="ctr" fontAlgn="ctr"/>
                      <a:r>
                        <a:rPr lang="en-US" sz="1400" b="1" u="none" strike="noStrike" dirty="0">
                          <a:effectLst/>
                          <a:latin typeface="+mj-lt"/>
                        </a:rPr>
                        <a:t>Data Scientist </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a:effectLst/>
                          <a:latin typeface="+mj-lt"/>
                        </a:rPr>
                        <a:t>Collect, analyze and interpret data sets.</a:t>
                      </a:r>
                      <a:endParaRPr lang="en-US" sz="1400" b="1" i="0" u="none" strike="noStrike">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5"/>
                        </a:rPr>
                        <a:t>$163,000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2640299541"/>
                  </a:ext>
                </a:extLst>
              </a:tr>
              <a:tr h="191753">
                <a:tc>
                  <a:txBody>
                    <a:bodyPr/>
                    <a:lstStyle/>
                    <a:p>
                      <a:pPr algn="ctr" fontAlgn="ctr"/>
                      <a:r>
                        <a:rPr lang="en-US" sz="1400" b="1" u="none" strike="noStrike" dirty="0">
                          <a:effectLst/>
                          <a:latin typeface="+mj-lt"/>
                        </a:rPr>
                        <a:t>Business Intelligence (BI) Developer </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Analyze complex data sets to identify business and market trends</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6"/>
                        </a:rPr>
                        <a:t>$99,780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3940532744"/>
                  </a:ext>
                </a:extLst>
              </a:tr>
              <a:tr h="191753">
                <a:tc>
                  <a:txBody>
                    <a:bodyPr/>
                    <a:lstStyle/>
                    <a:p>
                      <a:pPr algn="ctr" fontAlgn="ctr"/>
                      <a:r>
                        <a:rPr lang="en-US" sz="1400" b="1" u="none" strike="noStrike" dirty="0">
                          <a:effectLst/>
                          <a:latin typeface="+mj-lt"/>
                        </a:rPr>
                        <a:t>Big Data Engineer/Architect </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a:effectLst/>
                          <a:latin typeface="+mj-lt"/>
                        </a:rPr>
                        <a:t>Develop systems that allow businesses to communicate and collect data</a:t>
                      </a:r>
                      <a:endParaRPr lang="en-US" sz="1400" b="1" i="0" u="none" strike="noStrike">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7"/>
                        </a:rPr>
                        <a:t>$205,000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2616745099"/>
                  </a:ext>
                </a:extLst>
              </a:tr>
              <a:tr h="191753">
                <a:tc>
                  <a:txBody>
                    <a:bodyPr/>
                    <a:lstStyle/>
                    <a:p>
                      <a:pPr algn="ctr" fontAlgn="ctr"/>
                      <a:r>
                        <a:rPr lang="en-US" sz="1400" b="1" u="none" strike="noStrike" dirty="0">
                          <a:effectLst/>
                          <a:latin typeface="+mj-lt"/>
                        </a:rPr>
                        <a:t>Robotics Engineer </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Design, build and test robots or robotic systems.</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8"/>
                        </a:rPr>
                        <a:t>$64,728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401483827"/>
                  </a:ext>
                </a:extLst>
              </a:tr>
              <a:tr h="191753">
                <a:tc>
                  <a:txBody>
                    <a:bodyPr/>
                    <a:lstStyle/>
                    <a:p>
                      <a:pPr algn="ctr" fontAlgn="ctr"/>
                      <a:r>
                        <a:rPr lang="en-US" sz="1400" b="1" u="none" strike="noStrike" dirty="0">
                          <a:effectLst/>
                          <a:latin typeface="+mj-lt"/>
                        </a:rPr>
                        <a:t>Computer Vision Engineer</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Develop and work on projects and systems involving visual data.</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9"/>
                        </a:rPr>
                        <a:t>$127,000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2515331337"/>
                  </a:ext>
                </a:extLst>
              </a:tr>
            </a:tbl>
          </a:graphicData>
        </a:graphic>
      </p:graphicFrame>
    </p:spTree>
    <p:extLst>
      <p:ext uri="{BB962C8B-B14F-4D97-AF65-F5344CB8AC3E}">
        <p14:creationId xmlns:p14="http://schemas.microsoft.com/office/powerpoint/2010/main" val="3774482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F2264-A020-2D65-0F38-4BCFAA814AB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FB32737-5F0C-2BCB-65D0-855A71B26094}"/>
              </a:ext>
            </a:extLst>
          </p:cNvPr>
          <p:cNvSpPr>
            <a:spLocks noGrp="1"/>
          </p:cNvSpPr>
          <p:nvPr>
            <p:ph type="title"/>
          </p:nvPr>
        </p:nvSpPr>
        <p:spPr>
          <a:xfrm>
            <a:off x="457200" y="528066"/>
            <a:ext cx="8229600" cy="595884"/>
          </a:xfrm>
        </p:spPr>
        <p:txBody>
          <a:bodyPr>
            <a:noAutofit/>
          </a:bodyPr>
          <a:lstStyle/>
          <a:p>
            <a:r>
              <a:rPr lang="en-US" sz="3600" dirty="0"/>
              <a:t>14 Career Paths in Artificial Intelligence</a:t>
            </a:r>
          </a:p>
        </p:txBody>
      </p:sp>
      <p:sp>
        <p:nvSpPr>
          <p:cNvPr id="2" name="Date Placeholder 1">
            <a:extLst>
              <a:ext uri="{FF2B5EF4-FFF2-40B4-BE49-F238E27FC236}">
                <a16:creationId xmlns:a16="http://schemas.microsoft.com/office/drawing/2014/main" id="{780B3444-94FD-7914-8F00-96A01EEAB25B}"/>
              </a:ext>
            </a:extLst>
          </p:cNvPr>
          <p:cNvSpPr>
            <a:spLocks noGrp="1"/>
          </p:cNvSpPr>
          <p:nvPr>
            <p:ph type="dt" sz="half" idx="10"/>
          </p:nvPr>
        </p:nvSpPr>
        <p:spPr/>
        <p:txBody>
          <a:bodyPr/>
          <a:lstStyle/>
          <a:p>
            <a:r>
              <a:rPr lang="en-US"/>
              <a:t>5/18/2025</a:t>
            </a:r>
          </a:p>
        </p:txBody>
      </p:sp>
      <p:sp>
        <p:nvSpPr>
          <p:cNvPr id="3" name="Footer Placeholder 2">
            <a:extLst>
              <a:ext uri="{FF2B5EF4-FFF2-40B4-BE49-F238E27FC236}">
                <a16:creationId xmlns:a16="http://schemas.microsoft.com/office/drawing/2014/main" id="{AD27BBB2-99A4-6112-F608-15702DB108B2}"/>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86DB74F8-872F-BCA2-6544-F647C29CE3F1}"/>
              </a:ext>
            </a:extLst>
          </p:cNvPr>
          <p:cNvSpPr>
            <a:spLocks noGrp="1"/>
          </p:cNvSpPr>
          <p:nvPr>
            <p:ph type="sldNum" sz="quarter" idx="12"/>
          </p:nvPr>
        </p:nvSpPr>
        <p:spPr/>
        <p:txBody>
          <a:bodyPr/>
          <a:lstStyle/>
          <a:p>
            <a:fld id="{3D46CBA2-ECE5-4BE9-B546-6761E0E67089}" type="slidenum">
              <a:rPr lang="en-US" smtClean="0"/>
              <a:t>43</a:t>
            </a:fld>
            <a:endParaRPr lang="en-US"/>
          </a:p>
        </p:txBody>
      </p:sp>
      <p:graphicFrame>
        <p:nvGraphicFramePr>
          <p:cNvPr id="6" name="Table 5">
            <a:extLst>
              <a:ext uri="{FF2B5EF4-FFF2-40B4-BE49-F238E27FC236}">
                <a16:creationId xmlns:a16="http://schemas.microsoft.com/office/drawing/2014/main" id="{271F007B-53AA-60BC-919D-C32089207885}"/>
              </a:ext>
            </a:extLst>
          </p:cNvPr>
          <p:cNvGraphicFramePr>
            <a:graphicFrameLocks noGrp="1"/>
          </p:cNvGraphicFramePr>
          <p:nvPr>
            <p:extLst>
              <p:ext uri="{D42A27DB-BD31-4B8C-83A1-F6EECF244321}">
                <p14:modId xmlns:p14="http://schemas.microsoft.com/office/powerpoint/2010/main" val="3006594164"/>
              </p:ext>
            </p:extLst>
          </p:nvPr>
        </p:nvGraphicFramePr>
        <p:xfrm>
          <a:off x="457200" y="1352550"/>
          <a:ext cx="8229600" cy="1893806"/>
        </p:xfrm>
        <a:graphic>
          <a:graphicData uri="http://schemas.openxmlformats.org/drawingml/2006/table">
            <a:tbl>
              <a:tblPr firstRow="1">
                <a:tableStyleId>{284E427A-3D55-4303-BF80-6455036E1DE7}</a:tableStyleId>
              </a:tblPr>
              <a:tblGrid>
                <a:gridCol w="1524000">
                  <a:extLst>
                    <a:ext uri="{9D8B030D-6E8A-4147-A177-3AD203B41FA5}">
                      <a16:colId xmlns:a16="http://schemas.microsoft.com/office/drawing/2014/main" val="1981607952"/>
                    </a:ext>
                  </a:extLst>
                </a:gridCol>
                <a:gridCol w="4953000">
                  <a:extLst>
                    <a:ext uri="{9D8B030D-6E8A-4147-A177-3AD203B41FA5}">
                      <a16:colId xmlns:a16="http://schemas.microsoft.com/office/drawing/2014/main" val="853197979"/>
                    </a:ext>
                  </a:extLst>
                </a:gridCol>
                <a:gridCol w="1752600">
                  <a:extLst>
                    <a:ext uri="{9D8B030D-6E8A-4147-A177-3AD203B41FA5}">
                      <a16:colId xmlns:a16="http://schemas.microsoft.com/office/drawing/2014/main" val="2321559886"/>
                    </a:ext>
                  </a:extLst>
                </a:gridCol>
              </a:tblGrid>
              <a:tr h="191753">
                <a:tc>
                  <a:txBody>
                    <a:bodyPr/>
                    <a:lstStyle/>
                    <a:p>
                      <a:pPr algn="ctr" fontAlgn="ctr"/>
                      <a:r>
                        <a:rPr lang="en-US" sz="1400" u="none" strike="noStrike" dirty="0">
                          <a:effectLst/>
                          <a:latin typeface="+mj-lt"/>
                        </a:rPr>
                        <a:t>Career Path</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u="none" strike="noStrike" dirty="0">
                          <a:effectLst/>
                          <a:latin typeface="+mj-lt"/>
                        </a:rPr>
                        <a:t>Description</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u="none" strike="noStrike" dirty="0">
                          <a:effectLst/>
                          <a:latin typeface="+mj-lt"/>
                        </a:rPr>
                        <a:t>Median Annual Salary</a:t>
                      </a:r>
                      <a:endParaRPr lang="en-US" sz="1400" b="1" i="0" u="none" strike="noStrike" dirty="0">
                        <a:solidFill>
                          <a:srgbClr val="000000"/>
                        </a:solidFill>
                        <a:effectLst/>
                        <a:latin typeface="+mj-lt"/>
                      </a:endParaRPr>
                    </a:p>
                  </a:txBody>
                  <a:tcPr marL="4418" marR="4418" marT="4418" marB="0" anchor="ctr"/>
                </a:tc>
                <a:extLst>
                  <a:ext uri="{0D108BD9-81ED-4DB2-BD59-A6C34878D82A}">
                    <a16:rowId xmlns:a16="http://schemas.microsoft.com/office/drawing/2014/main" val="1001205915"/>
                  </a:ext>
                </a:extLst>
              </a:tr>
              <a:tr h="191753">
                <a:tc>
                  <a:txBody>
                    <a:bodyPr/>
                    <a:lstStyle/>
                    <a:p>
                      <a:pPr algn="ctr" fontAlgn="ctr"/>
                      <a:r>
                        <a:rPr lang="en-US" sz="1400" b="1" u="none" strike="noStrike" dirty="0">
                          <a:effectLst/>
                          <a:latin typeface="+mj-lt"/>
                        </a:rPr>
                        <a:t>Data Engineer</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Design and maintain data pipelines and ensure data is accessible for analysis.</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2"/>
                        </a:rPr>
                        <a:t>$109,675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2981077422"/>
                  </a:ext>
                </a:extLst>
              </a:tr>
              <a:tr h="191753">
                <a:tc>
                  <a:txBody>
                    <a:bodyPr/>
                    <a:lstStyle/>
                    <a:p>
                      <a:pPr algn="ctr" fontAlgn="ctr"/>
                      <a:r>
                        <a:rPr lang="en-US" sz="1400" b="1" u="sng" strike="noStrike" dirty="0">
                          <a:effectLst/>
                          <a:latin typeface="+mj-lt"/>
                          <a:hlinkClick r:id="rId3"/>
                        </a:rPr>
                        <a:t>AI Ethicist</a:t>
                      </a:r>
                      <a:endParaRPr lang="en-US" sz="1400" b="1" i="0" u="sng" strike="noStrike" dirty="0">
                        <a:solidFill>
                          <a:srgbClr val="467886"/>
                        </a:solidFill>
                        <a:effectLst/>
                        <a:latin typeface="+mj-lt"/>
                      </a:endParaRPr>
                    </a:p>
                  </a:txBody>
                  <a:tcPr marL="4418" marR="4418" marT="4418" marB="0" anchor="ctr"/>
                </a:tc>
                <a:tc>
                  <a:txBody>
                    <a:bodyPr/>
                    <a:lstStyle/>
                    <a:p>
                      <a:pPr algn="l" fontAlgn="ctr"/>
                      <a:r>
                        <a:rPr lang="en-US" sz="1400" b="1" u="none" strike="noStrike" dirty="0">
                          <a:effectLst/>
                          <a:latin typeface="+mj-lt"/>
                        </a:rPr>
                        <a:t>Ensures the ethical implications of AI technologies are considered in their development and deployment.</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a:effectLst/>
                          <a:latin typeface="+mj-lt"/>
                          <a:hlinkClick r:id="rId4"/>
                        </a:rPr>
                        <a:t>$137,000 </a:t>
                      </a:r>
                      <a:endParaRPr lang="en-US" sz="1400" b="1" i="0" u="sng" strike="noStrike">
                        <a:solidFill>
                          <a:srgbClr val="467886"/>
                        </a:solidFill>
                        <a:effectLst/>
                        <a:latin typeface="+mj-lt"/>
                      </a:endParaRPr>
                    </a:p>
                  </a:txBody>
                  <a:tcPr marL="4418" marR="4418" marT="4418" marB="0" anchor="ctr"/>
                </a:tc>
                <a:extLst>
                  <a:ext uri="{0D108BD9-81ED-4DB2-BD59-A6C34878D82A}">
                    <a16:rowId xmlns:a16="http://schemas.microsoft.com/office/drawing/2014/main" val="1910085967"/>
                  </a:ext>
                </a:extLst>
              </a:tr>
              <a:tr h="445969">
                <a:tc>
                  <a:txBody>
                    <a:bodyPr/>
                    <a:lstStyle/>
                    <a:p>
                      <a:pPr algn="ctr" fontAlgn="ctr"/>
                      <a:r>
                        <a:rPr lang="en-US" sz="1400" b="1" u="none" strike="noStrike" dirty="0">
                          <a:effectLst/>
                          <a:latin typeface="+mj-lt"/>
                        </a:rPr>
                        <a:t>Algorithm Developer</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Specializes in creating algorithms for various AI applications.</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5"/>
                        </a:rPr>
                        <a:t>$158,499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239870408"/>
                  </a:ext>
                </a:extLst>
              </a:tr>
              <a:tr h="367783">
                <a:tc>
                  <a:txBody>
                    <a:bodyPr/>
                    <a:lstStyle/>
                    <a:p>
                      <a:pPr algn="ctr" fontAlgn="ctr"/>
                      <a:r>
                        <a:rPr lang="en-US" sz="1400" b="1" u="none" strike="noStrike" dirty="0">
                          <a:effectLst/>
                          <a:latin typeface="+mj-lt"/>
                        </a:rPr>
                        <a:t>UX Developer</a:t>
                      </a:r>
                      <a:endParaRPr lang="en-US" sz="1400" b="1" i="0" u="none" strike="noStrike" dirty="0">
                        <a:solidFill>
                          <a:srgbClr val="000000"/>
                        </a:solidFill>
                        <a:effectLst/>
                        <a:latin typeface="+mj-lt"/>
                      </a:endParaRPr>
                    </a:p>
                  </a:txBody>
                  <a:tcPr marL="4418" marR="4418" marT="4418" marB="0" anchor="ctr"/>
                </a:tc>
                <a:tc>
                  <a:txBody>
                    <a:bodyPr/>
                    <a:lstStyle/>
                    <a:p>
                      <a:pPr algn="l" fontAlgn="ctr"/>
                      <a:r>
                        <a:rPr lang="en-US" sz="1400" b="1" u="none" strike="noStrike" dirty="0">
                          <a:effectLst/>
                          <a:latin typeface="+mj-lt"/>
                        </a:rPr>
                        <a:t>Focuses on creating user-friendly AI interfaces and experiences.</a:t>
                      </a:r>
                      <a:endParaRPr lang="en-US" sz="1400" b="1" i="0" u="none" strike="noStrike" dirty="0">
                        <a:solidFill>
                          <a:srgbClr val="000000"/>
                        </a:solidFill>
                        <a:effectLst/>
                        <a:latin typeface="+mj-lt"/>
                      </a:endParaRPr>
                    </a:p>
                  </a:txBody>
                  <a:tcPr marL="4418" marR="4418" marT="4418" marB="0" anchor="ctr"/>
                </a:tc>
                <a:tc>
                  <a:txBody>
                    <a:bodyPr/>
                    <a:lstStyle/>
                    <a:p>
                      <a:pPr algn="ctr" fontAlgn="ctr"/>
                      <a:r>
                        <a:rPr lang="en-US" sz="1400" b="1" u="sng" strike="noStrike" dirty="0">
                          <a:effectLst/>
                          <a:latin typeface="+mj-lt"/>
                          <a:hlinkClick r:id="rId6"/>
                        </a:rPr>
                        <a:t>$120,000 </a:t>
                      </a:r>
                      <a:endParaRPr lang="en-US" sz="1400" b="1" i="0" u="sng" strike="noStrike" dirty="0">
                        <a:solidFill>
                          <a:srgbClr val="467886"/>
                        </a:solidFill>
                        <a:effectLst/>
                        <a:latin typeface="+mj-lt"/>
                      </a:endParaRPr>
                    </a:p>
                  </a:txBody>
                  <a:tcPr marL="4418" marR="4418" marT="4418" marB="0" anchor="ctr"/>
                </a:tc>
                <a:extLst>
                  <a:ext uri="{0D108BD9-81ED-4DB2-BD59-A6C34878D82A}">
                    <a16:rowId xmlns:a16="http://schemas.microsoft.com/office/drawing/2014/main" val="1827370051"/>
                  </a:ext>
                </a:extLst>
              </a:tr>
            </a:tbl>
          </a:graphicData>
        </a:graphic>
      </p:graphicFrame>
    </p:spTree>
    <p:extLst>
      <p:ext uri="{BB962C8B-B14F-4D97-AF65-F5344CB8AC3E}">
        <p14:creationId xmlns:p14="http://schemas.microsoft.com/office/powerpoint/2010/main" val="2469417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357098" y="290018"/>
            <a:ext cx="9141714" cy="405579"/>
          </a:xfrm>
          <a:prstGeom prst="rect">
            <a:avLst/>
          </a:prstGeom>
          <a:noFill/>
        </p:spPr>
        <p:txBody>
          <a:bodyPr wrap="square" lIns="0" tIns="0" rIns="0" bIns="0" rtlCol="0" anchor="t"/>
          <a:lstStyle/>
          <a:p>
            <a:pPr>
              <a:lnSpc>
                <a:spcPts val="3195"/>
              </a:lnSpc>
            </a:pPr>
            <a:r>
              <a:rPr lang="en-US" sz="2813" b="1" dirty="0">
                <a:solidFill>
                  <a:srgbClr val="000000"/>
                </a:solidFill>
                <a:latin typeface="Roboto" pitchFamily="34" charset="0"/>
                <a:ea typeface="Roboto" pitchFamily="34" charset="-122"/>
                <a:cs typeface="Roboto" pitchFamily="34" charset="-120"/>
              </a:rPr>
              <a:t>Update and New</a:t>
            </a:r>
            <a:endParaRPr lang="en-US" sz="1350" dirty="0"/>
          </a:p>
        </p:txBody>
      </p:sp>
      <p:sp>
        <p:nvSpPr>
          <p:cNvPr id="4" name="Object 3"/>
          <p:cNvSpPr/>
          <p:nvPr/>
        </p:nvSpPr>
        <p:spPr>
          <a:xfrm>
            <a:off x="821326" y="1385541"/>
            <a:ext cx="535647" cy="535647"/>
          </a:xfrm>
          <a:prstGeom prst="ellipse">
            <a:avLst/>
          </a:prstGeom>
          <a:solidFill>
            <a:srgbClr val="51237F"/>
          </a:solidFill>
        </p:spPr>
        <p:txBody>
          <a:bodyPr/>
          <a:lstStyle/>
          <a:p>
            <a:endParaRPr lang="en-US" sz="135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057" y="1533927"/>
            <a:ext cx="285679" cy="242827"/>
          </a:xfrm>
          <a:prstGeom prst="rect">
            <a:avLst/>
          </a:prstGeom>
        </p:spPr>
      </p:pic>
      <p:sp>
        <p:nvSpPr>
          <p:cNvPr id="6" name="Object 5"/>
          <p:cNvSpPr/>
          <p:nvPr/>
        </p:nvSpPr>
        <p:spPr>
          <a:xfrm>
            <a:off x="1499813" y="1341152"/>
            <a:ext cx="3181745" cy="218971"/>
          </a:xfrm>
          <a:prstGeom prst="rect">
            <a:avLst/>
          </a:prstGeom>
          <a:noFill/>
        </p:spPr>
        <p:txBody>
          <a:bodyPr wrap="square" lIns="0" tIns="0" rIns="0" bIns="0" rtlCol="0" anchor="t"/>
          <a:lstStyle/>
          <a:p>
            <a:pPr>
              <a:lnSpc>
                <a:spcPts val="1725"/>
              </a:lnSpc>
            </a:pPr>
            <a:r>
              <a:rPr lang="en-US" sz="1350" b="1" kern="0" spc="14" dirty="0">
                <a:solidFill>
                  <a:srgbClr val="000000"/>
                </a:solidFill>
                <a:latin typeface="Roboto" pitchFamily="34" charset="0"/>
                <a:ea typeface="Roboto" pitchFamily="34" charset="-122"/>
                <a:cs typeface="Roboto" pitchFamily="34" charset="-120"/>
              </a:rPr>
              <a:t>Existing Jobs</a:t>
            </a:r>
            <a:endParaRPr lang="en-US" sz="1350" dirty="0"/>
          </a:p>
        </p:txBody>
      </p:sp>
      <p:sp>
        <p:nvSpPr>
          <p:cNvPr id="7" name="Object 6"/>
          <p:cNvSpPr/>
          <p:nvPr/>
        </p:nvSpPr>
        <p:spPr>
          <a:xfrm>
            <a:off x="1499813" y="1602775"/>
            <a:ext cx="3181745" cy="810911"/>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Leverage genAI as a supporting tool for existing jobs. For example, a project manager is asked to create a project plan or draft a scope of work (SOW)</a:t>
            </a:r>
            <a:endParaRPr lang="en-US" sz="1350" dirty="0"/>
          </a:p>
        </p:txBody>
      </p:sp>
      <p:sp>
        <p:nvSpPr>
          <p:cNvPr id="8" name="Object 7"/>
          <p:cNvSpPr/>
          <p:nvPr/>
        </p:nvSpPr>
        <p:spPr>
          <a:xfrm>
            <a:off x="1499813" y="2455100"/>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rPr>
              <a:t>Data Engineer</a:t>
            </a:r>
            <a:endParaRPr lang="en-US" sz="1350" dirty="0"/>
          </a:p>
        </p:txBody>
      </p:sp>
      <p:sp>
        <p:nvSpPr>
          <p:cNvPr id="9" name="Object 8"/>
          <p:cNvSpPr/>
          <p:nvPr/>
        </p:nvSpPr>
        <p:spPr>
          <a:xfrm>
            <a:off x="1499813" y="2699241"/>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rPr>
              <a:t>Data Scientist</a:t>
            </a:r>
            <a:endParaRPr lang="en-US" sz="1350" dirty="0"/>
          </a:p>
        </p:txBody>
      </p:sp>
      <p:sp>
        <p:nvSpPr>
          <p:cNvPr id="10" name="Object 9"/>
          <p:cNvSpPr/>
          <p:nvPr/>
        </p:nvSpPr>
        <p:spPr>
          <a:xfrm>
            <a:off x="1499813" y="2943382"/>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rPr>
              <a:t>MLOps Engineer</a:t>
            </a:r>
            <a:endParaRPr lang="en-US" sz="1350" dirty="0"/>
          </a:p>
        </p:txBody>
      </p:sp>
      <p:sp>
        <p:nvSpPr>
          <p:cNvPr id="11" name="Object 10"/>
          <p:cNvSpPr/>
          <p:nvPr/>
        </p:nvSpPr>
        <p:spPr>
          <a:xfrm>
            <a:off x="1499813" y="3187523"/>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rPr>
              <a:t>Project Manager</a:t>
            </a:r>
            <a:endParaRPr lang="en-US" sz="1350" dirty="0"/>
          </a:p>
        </p:txBody>
      </p:sp>
      <p:sp>
        <p:nvSpPr>
          <p:cNvPr id="12" name="Object 11"/>
          <p:cNvSpPr/>
          <p:nvPr/>
        </p:nvSpPr>
        <p:spPr>
          <a:xfrm>
            <a:off x="4643758" y="300654"/>
            <a:ext cx="535647" cy="535647"/>
          </a:xfrm>
          <a:prstGeom prst="ellipse">
            <a:avLst/>
          </a:prstGeom>
          <a:solidFill>
            <a:srgbClr val="51237F"/>
          </a:solidFill>
        </p:spPr>
        <p:txBody>
          <a:bodyPr/>
          <a:lstStyle/>
          <a:p>
            <a:endParaRPr lang="en-US" sz="1350"/>
          </a:p>
        </p:txBody>
      </p:sp>
      <p:pic>
        <p:nvPicPr>
          <p:cNvPr id="13" name="Object 1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3471" y="458453"/>
            <a:ext cx="285679" cy="235685"/>
          </a:xfrm>
          <a:prstGeom prst="rect">
            <a:avLst/>
          </a:prstGeom>
        </p:spPr>
      </p:pic>
      <p:sp>
        <p:nvSpPr>
          <p:cNvPr id="14" name="Object 13"/>
          <p:cNvSpPr/>
          <p:nvPr/>
        </p:nvSpPr>
        <p:spPr>
          <a:xfrm>
            <a:off x="5322245" y="256265"/>
            <a:ext cx="3181745" cy="218971"/>
          </a:xfrm>
          <a:prstGeom prst="rect">
            <a:avLst/>
          </a:prstGeom>
          <a:noFill/>
        </p:spPr>
        <p:txBody>
          <a:bodyPr wrap="square" lIns="0" tIns="0" rIns="0" bIns="0" rtlCol="0" anchor="t"/>
          <a:lstStyle/>
          <a:p>
            <a:pPr>
              <a:lnSpc>
                <a:spcPts val="1725"/>
              </a:lnSpc>
            </a:pPr>
            <a:r>
              <a:rPr lang="en-US" sz="1350" b="1" kern="0" spc="14" dirty="0">
                <a:solidFill>
                  <a:srgbClr val="000000"/>
                </a:solidFill>
                <a:latin typeface="Roboto" pitchFamily="34" charset="0"/>
                <a:ea typeface="Roboto" pitchFamily="34" charset="-122"/>
                <a:cs typeface="Roboto" pitchFamily="34" charset="-120"/>
              </a:rPr>
              <a:t>New Jobs</a:t>
            </a:r>
            <a:endParaRPr lang="en-US" sz="1350" dirty="0"/>
          </a:p>
        </p:txBody>
      </p:sp>
      <p:sp>
        <p:nvSpPr>
          <p:cNvPr id="15" name="Object 14"/>
          <p:cNvSpPr/>
          <p:nvPr/>
        </p:nvSpPr>
        <p:spPr>
          <a:xfrm>
            <a:off x="5322245" y="517888"/>
            <a:ext cx="3181745" cy="810911"/>
          </a:xfrm>
          <a:prstGeom prst="rect">
            <a:avLst/>
          </a:prstGeom>
          <a:noFill/>
        </p:spPr>
        <p:txBody>
          <a:bodyPr wrap="square" lIns="0" tIns="0" rIns="0" bIns="0" rtlCol="0" anchor="t"/>
          <a:lstStyle/>
          <a:p>
            <a:pPr>
              <a:lnSpc>
                <a:spcPts val="1598"/>
              </a:lnSpc>
              <a:spcBef>
                <a:spcPts val="330"/>
              </a:spcBef>
            </a:pPr>
            <a:r>
              <a:rPr lang="en-US" sz="1125" kern="0" spc="11" dirty="0">
                <a:solidFill>
                  <a:srgbClr val="000000">
                    <a:alpha val="80000"/>
                  </a:srgbClr>
                </a:solidFill>
                <a:latin typeface="Roboto" pitchFamily="34" charset="0"/>
                <a:ea typeface="Roboto" pitchFamily="34" charset="-122"/>
                <a:cs typeface="Roboto" pitchFamily="34" charset="-120"/>
              </a:rPr>
              <a:t>GenAI has created new positions to address the complexities of leveraging GenAI. These positions are not backed with research, experience, and resources - yet</a:t>
            </a:r>
            <a:endParaRPr lang="en-US" sz="1350" dirty="0"/>
          </a:p>
        </p:txBody>
      </p:sp>
      <p:sp>
        <p:nvSpPr>
          <p:cNvPr id="16" name="Object 15"/>
          <p:cNvSpPr/>
          <p:nvPr/>
        </p:nvSpPr>
        <p:spPr>
          <a:xfrm>
            <a:off x="5322245" y="1370213"/>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rPr>
              <a:t>Chief AI Officer (CAIO)</a:t>
            </a:r>
            <a:endParaRPr lang="en-US" sz="1350" dirty="0"/>
          </a:p>
        </p:txBody>
      </p:sp>
      <p:sp>
        <p:nvSpPr>
          <p:cNvPr id="17" name="Object 16"/>
          <p:cNvSpPr/>
          <p:nvPr/>
        </p:nvSpPr>
        <p:spPr>
          <a:xfrm>
            <a:off x="5322245" y="1614354"/>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rPr>
              <a:t>GenAI Developer/Architect</a:t>
            </a:r>
            <a:endParaRPr lang="en-US" sz="1350" dirty="0"/>
          </a:p>
        </p:txBody>
      </p:sp>
      <p:sp>
        <p:nvSpPr>
          <p:cNvPr id="18" name="Object 17"/>
          <p:cNvSpPr/>
          <p:nvPr/>
        </p:nvSpPr>
        <p:spPr>
          <a:xfrm>
            <a:off x="5322245" y="1858495"/>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rPr>
              <a:t>GenAI Researcher</a:t>
            </a:r>
            <a:endParaRPr lang="en-US" sz="1350" dirty="0"/>
          </a:p>
        </p:txBody>
      </p:sp>
      <p:sp>
        <p:nvSpPr>
          <p:cNvPr id="19" name="Object 18"/>
          <p:cNvSpPr/>
          <p:nvPr/>
        </p:nvSpPr>
        <p:spPr>
          <a:xfrm>
            <a:off x="5322245" y="2102636"/>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rPr>
              <a:t>Prompt Engineering</a:t>
            </a:r>
            <a:endParaRPr lang="en-US" sz="1350" dirty="0"/>
          </a:p>
        </p:txBody>
      </p:sp>
      <p:sp>
        <p:nvSpPr>
          <p:cNvPr id="20" name="Object 19"/>
          <p:cNvSpPr/>
          <p:nvPr/>
        </p:nvSpPr>
        <p:spPr>
          <a:xfrm>
            <a:off x="5322241" y="3223583"/>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hlinkClick r:id="rId7"/>
              </a:rPr>
              <a:t>Consent Designer</a:t>
            </a:r>
            <a:endParaRPr lang="en-US" sz="1350" dirty="0"/>
          </a:p>
        </p:txBody>
      </p:sp>
      <p:sp>
        <p:nvSpPr>
          <p:cNvPr id="21" name="Object 20"/>
          <p:cNvSpPr/>
          <p:nvPr/>
        </p:nvSpPr>
        <p:spPr>
          <a:xfrm>
            <a:off x="0" y="4142340"/>
            <a:ext cx="9141714" cy="999875"/>
          </a:xfrm>
          <a:prstGeom prst="rect">
            <a:avLst/>
          </a:prstGeom>
          <a:solidFill>
            <a:srgbClr val="51237F"/>
          </a:solidFill>
        </p:spPr>
        <p:txBody>
          <a:bodyPr/>
          <a:lstStyle/>
          <a:p>
            <a:endParaRPr lang="en-US" sz="1350"/>
          </a:p>
        </p:txBody>
      </p:sp>
      <p:sp>
        <p:nvSpPr>
          <p:cNvPr id="22" name="Object 21"/>
          <p:cNvSpPr/>
          <p:nvPr/>
        </p:nvSpPr>
        <p:spPr>
          <a:xfrm>
            <a:off x="1042132" y="4372594"/>
            <a:ext cx="7057451" cy="547550"/>
          </a:xfrm>
          <a:prstGeom prst="rect">
            <a:avLst/>
          </a:prstGeom>
          <a:noFill/>
        </p:spPr>
        <p:txBody>
          <a:bodyPr wrap="square" lIns="0" tIns="0" rIns="0" bIns="0" rtlCol="0" anchor="t"/>
          <a:lstStyle/>
          <a:p>
            <a:pPr algn="ctr">
              <a:lnSpc>
                <a:spcPts val="2157"/>
              </a:lnSpc>
            </a:pPr>
            <a:r>
              <a:rPr lang="en-US" sz="1688" kern="0" spc="17" dirty="0">
                <a:solidFill>
                  <a:srgbClr val="FFFFFF"/>
                </a:solidFill>
                <a:latin typeface="Roboto" pitchFamily="34" charset="0"/>
                <a:ea typeface="Roboto" pitchFamily="34" charset="-122"/>
                <a:cs typeface="Roboto" pitchFamily="34" charset="-120"/>
              </a:rPr>
              <a:t>Today is a great opportunity to explore new adventures. A majority of people are starting at the same place and at the same time. </a:t>
            </a:r>
            <a:endParaRPr lang="en-US" sz="1350" dirty="0"/>
          </a:p>
        </p:txBody>
      </p:sp>
      <p:sp>
        <p:nvSpPr>
          <p:cNvPr id="23" name="Date Placeholder 22">
            <a:extLst>
              <a:ext uri="{FF2B5EF4-FFF2-40B4-BE49-F238E27FC236}">
                <a16:creationId xmlns:a16="http://schemas.microsoft.com/office/drawing/2014/main" id="{443BD8F4-E033-3733-49AD-82B7D3169EA2}"/>
              </a:ext>
            </a:extLst>
          </p:cNvPr>
          <p:cNvSpPr>
            <a:spLocks noGrp="1"/>
          </p:cNvSpPr>
          <p:nvPr>
            <p:ph type="dt" sz="half" idx="10"/>
          </p:nvPr>
        </p:nvSpPr>
        <p:spPr/>
        <p:txBody>
          <a:bodyPr/>
          <a:lstStyle/>
          <a:p>
            <a:r>
              <a:rPr lang="en-US"/>
              <a:t>5/18/2025</a:t>
            </a:r>
          </a:p>
        </p:txBody>
      </p:sp>
      <p:sp>
        <p:nvSpPr>
          <p:cNvPr id="24" name="Footer Placeholder 23">
            <a:extLst>
              <a:ext uri="{FF2B5EF4-FFF2-40B4-BE49-F238E27FC236}">
                <a16:creationId xmlns:a16="http://schemas.microsoft.com/office/drawing/2014/main" id="{58E86B88-E767-FFF3-CF15-97F8066DDC46}"/>
              </a:ext>
            </a:extLst>
          </p:cNvPr>
          <p:cNvSpPr>
            <a:spLocks noGrp="1"/>
          </p:cNvSpPr>
          <p:nvPr>
            <p:ph type="ftr" sz="quarter" idx="11"/>
          </p:nvPr>
        </p:nvSpPr>
        <p:spPr/>
        <p:txBody>
          <a:bodyPr/>
          <a:lstStyle/>
          <a:p>
            <a:r>
              <a:rPr lang="en-US"/>
              <a:t>Copyright © 2007 - 2025 Carl M. Burnett</a:t>
            </a:r>
          </a:p>
        </p:txBody>
      </p:sp>
      <p:sp>
        <p:nvSpPr>
          <p:cNvPr id="25" name="Slide Number Placeholder 24">
            <a:extLst>
              <a:ext uri="{FF2B5EF4-FFF2-40B4-BE49-F238E27FC236}">
                <a16:creationId xmlns:a16="http://schemas.microsoft.com/office/drawing/2014/main" id="{B0485F73-EF6B-9E77-99FC-161000BACB91}"/>
              </a:ext>
            </a:extLst>
          </p:cNvPr>
          <p:cNvSpPr>
            <a:spLocks noGrp="1"/>
          </p:cNvSpPr>
          <p:nvPr>
            <p:ph type="sldNum" sz="quarter" idx="12"/>
          </p:nvPr>
        </p:nvSpPr>
        <p:spPr/>
        <p:txBody>
          <a:bodyPr/>
          <a:lstStyle/>
          <a:p>
            <a:fld id="{3D46CBA2-ECE5-4BE9-B546-6761E0E67089}" type="slidenum">
              <a:rPr lang="en-US" smtClean="0"/>
              <a:t>44</a:t>
            </a:fld>
            <a:endParaRPr lang="en-US"/>
          </a:p>
        </p:txBody>
      </p:sp>
      <p:sp>
        <p:nvSpPr>
          <p:cNvPr id="26" name="Object 19">
            <a:extLst>
              <a:ext uri="{FF2B5EF4-FFF2-40B4-BE49-F238E27FC236}">
                <a16:creationId xmlns:a16="http://schemas.microsoft.com/office/drawing/2014/main" id="{D7BF0BC0-2CA2-398A-F745-06DD6F39F013}"/>
              </a:ext>
            </a:extLst>
          </p:cNvPr>
          <p:cNvSpPr/>
          <p:nvPr/>
        </p:nvSpPr>
        <p:spPr>
          <a:xfrm>
            <a:off x="5322245" y="2312322"/>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hlinkClick r:id="rId7"/>
              </a:rPr>
              <a:t>Conscience Architect</a:t>
            </a:r>
            <a:endParaRPr lang="en-US" sz="1350" dirty="0"/>
          </a:p>
        </p:txBody>
      </p:sp>
      <p:sp>
        <p:nvSpPr>
          <p:cNvPr id="27" name="Object 19">
            <a:extLst>
              <a:ext uri="{FF2B5EF4-FFF2-40B4-BE49-F238E27FC236}">
                <a16:creationId xmlns:a16="http://schemas.microsoft.com/office/drawing/2014/main" id="{8E5A1569-9371-6925-4C0E-17F27421074C}"/>
              </a:ext>
            </a:extLst>
          </p:cNvPr>
          <p:cNvSpPr/>
          <p:nvPr/>
        </p:nvSpPr>
        <p:spPr>
          <a:xfrm>
            <a:off x="5322243" y="2539530"/>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hlinkClick r:id="rId7"/>
              </a:rPr>
              <a:t>Identity Curator</a:t>
            </a:r>
            <a:endParaRPr lang="en-US" sz="1350" dirty="0"/>
          </a:p>
        </p:txBody>
      </p:sp>
      <p:sp>
        <p:nvSpPr>
          <p:cNvPr id="28" name="Object 19">
            <a:extLst>
              <a:ext uri="{FF2B5EF4-FFF2-40B4-BE49-F238E27FC236}">
                <a16:creationId xmlns:a16="http://schemas.microsoft.com/office/drawing/2014/main" id="{8C57D1F7-3F2A-A34A-C411-01007939A79E}"/>
              </a:ext>
            </a:extLst>
          </p:cNvPr>
          <p:cNvSpPr/>
          <p:nvPr/>
        </p:nvSpPr>
        <p:spPr>
          <a:xfrm>
            <a:off x="5322242" y="2776714"/>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hlinkClick r:id="rId7"/>
              </a:rPr>
              <a:t>Bond Mediator</a:t>
            </a:r>
            <a:endParaRPr lang="en-US" sz="1350" dirty="0"/>
          </a:p>
        </p:txBody>
      </p:sp>
      <p:sp>
        <p:nvSpPr>
          <p:cNvPr id="29" name="Object 19">
            <a:extLst>
              <a:ext uri="{FF2B5EF4-FFF2-40B4-BE49-F238E27FC236}">
                <a16:creationId xmlns:a16="http://schemas.microsoft.com/office/drawing/2014/main" id="{48F1CCFC-4EBC-5E50-B1AA-B29F45606A17}"/>
              </a:ext>
            </a:extLst>
          </p:cNvPr>
          <p:cNvSpPr/>
          <p:nvPr/>
        </p:nvSpPr>
        <p:spPr>
          <a:xfrm>
            <a:off x="5322241" y="3021393"/>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hlinkClick r:id="rId7"/>
              </a:rPr>
              <a:t>Ethical Memory Scribe</a:t>
            </a:r>
            <a:endParaRPr lang="en-US" sz="1350" dirty="0"/>
          </a:p>
        </p:txBody>
      </p:sp>
      <p:sp>
        <p:nvSpPr>
          <p:cNvPr id="30" name="Object 19">
            <a:extLst>
              <a:ext uri="{FF2B5EF4-FFF2-40B4-BE49-F238E27FC236}">
                <a16:creationId xmlns:a16="http://schemas.microsoft.com/office/drawing/2014/main" id="{EBFA4E28-33ED-33CB-EF76-B68F96AB2F6F}"/>
              </a:ext>
            </a:extLst>
          </p:cNvPr>
          <p:cNvSpPr/>
          <p:nvPr/>
        </p:nvSpPr>
        <p:spPr>
          <a:xfrm>
            <a:off x="5322240" y="3469196"/>
            <a:ext cx="3181745" cy="202728"/>
          </a:xfrm>
          <a:prstGeom prst="rect">
            <a:avLst/>
          </a:prstGeom>
          <a:noFill/>
        </p:spPr>
        <p:txBody>
          <a:bodyPr wrap="square" lIns="0" tIns="0" rIns="0" bIns="0" rtlCol="0" anchor="t"/>
          <a:lstStyle/>
          <a:p>
            <a:pPr>
              <a:lnSpc>
                <a:spcPts val="1598"/>
              </a:lnSpc>
              <a:spcBef>
                <a:spcPts val="320"/>
              </a:spcBef>
            </a:pPr>
            <a:r>
              <a:rPr lang="en-US" sz="1125" kern="0" spc="11" dirty="0">
                <a:solidFill>
                  <a:srgbClr val="000000">
                    <a:alpha val="80000"/>
                  </a:srgbClr>
                </a:solidFill>
                <a:latin typeface="Roboto" pitchFamily="34" charset="0"/>
                <a:ea typeface="Roboto" pitchFamily="34" charset="-122"/>
                <a:cs typeface="Roboto" pitchFamily="34" charset="-120"/>
              </a:rPr>
              <a:t>Many more!</a:t>
            </a:r>
            <a:endParaRPr lang="en-US" sz="1350" dirty="0"/>
          </a:p>
        </p:txBody>
      </p:sp>
    </p:spTree>
    <p:extLst>
      <p:ext uri="{BB962C8B-B14F-4D97-AF65-F5344CB8AC3E}">
        <p14:creationId xmlns:p14="http://schemas.microsoft.com/office/powerpoint/2010/main" val="2506187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text&#10;&#10;AI-generated content may be incorrect.">
            <a:extLst>
              <a:ext uri="{FF2B5EF4-FFF2-40B4-BE49-F238E27FC236}">
                <a16:creationId xmlns:a16="http://schemas.microsoft.com/office/drawing/2014/main" id="{57FFB322-A3A5-EC24-05C0-806BCEC37397}"/>
              </a:ext>
            </a:extLst>
          </p:cNvPr>
          <p:cNvPicPr>
            <a:picLocks noChangeAspect="1"/>
          </p:cNvPicPr>
          <p:nvPr/>
        </p:nvPicPr>
        <p:blipFill>
          <a:blip r:embed="rId3"/>
          <a:stretch>
            <a:fillRect/>
          </a:stretch>
        </p:blipFill>
        <p:spPr>
          <a:xfrm>
            <a:off x="3159723" y="451010"/>
            <a:ext cx="5248738" cy="4250267"/>
          </a:xfrm>
          <a:prstGeom prst="rect">
            <a:avLst/>
          </a:prstGeom>
        </p:spPr>
      </p:pic>
      <p:sp>
        <p:nvSpPr>
          <p:cNvPr id="7" name="Rectangle: Rounded Corners 6">
            <a:extLst>
              <a:ext uri="{FF2B5EF4-FFF2-40B4-BE49-F238E27FC236}">
                <a16:creationId xmlns:a16="http://schemas.microsoft.com/office/drawing/2014/main" id="{F875DA65-46D8-C668-1B6D-1793115DB8F3}"/>
              </a:ext>
            </a:extLst>
          </p:cNvPr>
          <p:cNvSpPr/>
          <p:nvPr/>
        </p:nvSpPr>
        <p:spPr>
          <a:xfrm>
            <a:off x="3157388" y="1128183"/>
            <a:ext cx="5248694" cy="46990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Rounded Corners 7">
            <a:extLst>
              <a:ext uri="{FF2B5EF4-FFF2-40B4-BE49-F238E27FC236}">
                <a16:creationId xmlns:a16="http://schemas.microsoft.com/office/drawing/2014/main" id="{D9A3EE76-8501-5C4D-6AB8-038B75282263}"/>
              </a:ext>
            </a:extLst>
          </p:cNvPr>
          <p:cNvSpPr/>
          <p:nvPr/>
        </p:nvSpPr>
        <p:spPr>
          <a:xfrm>
            <a:off x="3159384" y="1712263"/>
            <a:ext cx="5259278" cy="713316"/>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17F35249-0AB1-D49D-CA14-5CE05552DB9B}"/>
              </a:ext>
            </a:extLst>
          </p:cNvPr>
          <p:cNvSpPr txBox="1"/>
          <p:nvPr/>
        </p:nvSpPr>
        <p:spPr>
          <a:xfrm>
            <a:off x="264491" y="1290106"/>
            <a:ext cx="2830183" cy="214674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4500" dirty="0" err="1">
                <a:solidFill>
                  <a:srgbClr val="7F7F7F"/>
                </a:solidFill>
                <a:cs typeface="Arial"/>
              </a:rPr>
              <a:t>GenAI</a:t>
            </a:r>
            <a:r>
              <a:rPr lang="en-US" sz="4500" dirty="0">
                <a:solidFill>
                  <a:srgbClr val="7F7F7F"/>
                </a:solidFill>
                <a:cs typeface="Arial"/>
              </a:rPr>
              <a:t> Engineer, Senior</a:t>
            </a:r>
            <a:endParaRPr lang="en-US" sz="900" dirty="0"/>
          </a:p>
        </p:txBody>
      </p:sp>
      <p:sp>
        <p:nvSpPr>
          <p:cNvPr id="2" name="Rectangle: Rounded Corners 1">
            <a:extLst>
              <a:ext uri="{FF2B5EF4-FFF2-40B4-BE49-F238E27FC236}">
                <a16:creationId xmlns:a16="http://schemas.microsoft.com/office/drawing/2014/main" id="{7EA2EF8F-F2B2-4952-058E-6F072175E14D}"/>
              </a:ext>
            </a:extLst>
          </p:cNvPr>
          <p:cNvSpPr/>
          <p:nvPr/>
        </p:nvSpPr>
        <p:spPr>
          <a:xfrm>
            <a:off x="3220232" y="3464766"/>
            <a:ext cx="5259278" cy="24998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a:extLst>
              <a:ext uri="{FF2B5EF4-FFF2-40B4-BE49-F238E27FC236}">
                <a16:creationId xmlns:a16="http://schemas.microsoft.com/office/drawing/2014/main" id="{923FD077-60D9-A122-E022-0A700D9C1943}"/>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4FD3E2BF-B7DB-EF66-26EF-225A86291666}"/>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18CE2889-DCF6-5F50-0ABD-9B219413F991}"/>
              </a:ext>
            </a:extLst>
          </p:cNvPr>
          <p:cNvSpPr>
            <a:spLocks noGrp="1"/>
          </p:cNvSpPr>
          <p:nvPr>
            <p:ph type="sldNum" sz="quarter" idx="12"/>
          </p:nvPr>
        </p:nvSpPr>
        <p:spPr/>
        <p:txBody>
          <a:bodyPr/>
          <a:lstStyle/>
          <a:p>
            <a:fld id="{3D46CBA2-ECE5-4BE9-B546-6761E0E67089}" type="slidenum">
              <a:rPr lang="en-US" smtClean="0"/>
              <a:t>45</a:t>
            </a:fld>
            <a:endParaRPr lang="en-US"/>
          </a:p>
        </p:txBody>
      </p:sp>
    </p:spTree>
    <p:extLst>
      <p:ext uri="{BB962C8B-B14F-4D97-AF65-F5344CB8AC3E}">
        <p14:creationId xmlns:p14="http://schemas.microsoft.com/office/powerpoint/2010/main" val="789692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435D9-C244-A5CC-F2AE-C66796019200}"/>
            </a:ext>
          </a:extLst>
        </p:cNvPr>
        <p:cNvGrpSpPr/>
        <p:nvPr/>
      </p:nvGrpSpPr>
      <p:grpSpPr>
        <a:xfrm>
          <a:off x="0" y="0"/>
          <a:ext cx="0" cy="0"/>
          <a:chOff x="0" y="0"/>
          <a:chExt cx="0" cy="0"/>
        </a:xfrm>
      </p:grpSpPr>
      <p:pic>
        <p:nvPicPr>
          <p:cNvPr id="2" name="Picture 1" descr="A white text on a white background&#10;&#10;AI-generated content may be incorrect.">
            <a:extLst>
              <a:ext uri="{FF2B5EF4-FFF2-40B4-BE49-F238E27FC236}">
                <a16:creationId xmlns:a16="http://schemas.microsoft.com/office/drawing/2014/main" id="{48245548-DA72-8D41-9012-40F07D909724}"/>
              </a:ext>
            </a:extLst>
          </p:cNvPr>
          <p:cNvPicPr>
            <a:picLocks noChangeAspect="1"/>
          </p:cNvPicPr>
          <p:nvPr/>
        </p:nvPicPr>
        <p:blipFill>
          <a:blip r:embed="rId3"/>
          <a:srcRect l="-3" t="-256" r="3854" b="1535"/>
          <a:stretch/>
        </p:blipFill>
        <p:spPr>
          <a:xfrm>
            <a:off x="3094783" y="461691"/>
            <a:ext cx="5791639" cy="4165672"/>
          </a:xfrm>
          <a:prstGeom prst="rect">
            <a:avLst/>
          </a:prstGeom>
        </p:spPr>
      </p:pic>
      <p:sp>
        <p:nvSpPr>
          <p:cNvPr id="8" name="Rectangle: Rounded Corners 7">
            <a:extLst>
              <a:ext uri="{FF2B5EF4-FFF2-40B4-BE49-F238E27FC236}">
                <a16:creationId xmlns:a16="http://schemas.microsoft.com/office/drawing/2014/main" id="{72E7D974-C885-C25A-99AC-7D1AED23D832}"/>
              </a:ext>
            </a:extLst>
          </p:cNvPr>
          <p:cNvSpPr/>
          <p:nvPr/>
        </p:nvSpPr>
        <p:spPr>
          <a:xfrm>
            <a:off x="3094686" y="1712263"/>
            <a:ext cx="5852343" cy="104759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207E1B38-2FEE-EED0-8F2C-E6330EFE5C2C}"/>
              </a:ext>
            </a:extLst>
          </p:cNvPr>
          <p:cNvSpPr txBox="1"/>
          <p:nvPr/>
        </p:nvSpPr>
        <p:spPr>
          <a:xfrm>
            <a:off x="264491" y="1290106"/>
            <a:ext cx="2830183" cy="283923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4500" dirty="0" err="1">
                <a:solidFill>
                  <a:srgbClr val="7F7F7F"/>
                </a:solidFill>
                <a:cs typeface="Arial"/>
              </a:rPr>
              <a:t>GenAI</a:t>
            </a:r>
            <a:r>
              <a:rPr lang="en-US" sz="4500" dirty="0">
                <a:solidFill>
                  <a:srgbClr val="7F7F7F"/>
                </a:solidFill>
                <a:cs typeface="Arial"/>
              </a:rPr>
              <a:t> Engineer, Project Manager</a:t>
            </a:r>
            <a:endParaRPr lang="en-US" sz="900" dirty="0"/>
          </a:p>
        </p:txBody>
      </p:sp>
      <p:sp>
        <p:nvSpPr>
          <p:cNvPr id="3" name="Rectangle: Rounded Corners 2">
            <a:extLst>
              <a:ext uri="{FF2B5EF4-FFF2-40B4-BE49-F238E27FC236}">
                <a16:creationId xmlns:a16="http://schemas.microsoft.com/office/drawing/2014/main" id="{1C7FD1A7-8E49-19A1-CF44-4CC9D8AD0D8B}"/>
              </a:ext>
            </a:extLst>
          </p:cNvPr>
          <p:cNvSpPr/>
          <p:nvPr/>
        </p:nvSpPr>
        <p:spPr>
          <a:xfrm>
            <a:off x="3200400" y="4019550"/>
            <a:ext cx="5259278" cy="24998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CF4BB42F-C7A4-3A57-5739-B6C32714FB72}"/>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89102485-B2F8-8B19-6CDC-4EEF34015043}"/>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44786752-8346-32B4-9264-9B11C0CBD5A7}"/>
              </a:ext>
            </a:extLst>
          </p:cNvPr>
          <p:cNvSpPr>
            <a:spLocks noGrp="1"/>
          </p:cNvSpPr>
          <p:nvPr>
            <p:ph type="sldNum" sz="quarter" idx="12"/>
          </p:nvPr>
        </p:nvSpPr>
        <p:spPr/>
        <p:txBody>
          <a:bodyPr/>
          <a:lstStyle/>
          <a:p>
            <a:fld id="{3D46CBA2-ECE5-4BE9-B546-6761E0E67089}" type="slidenum">
              <a:rPr lang="en-US" smtClean="0"/>
              <a:t>46</a:t>
            </a:fld>
            <a:endParaRPr lang="en-US"/>
          </a:p>
        </p:txBody>
      </p:sp>
    </p:spTree>
    <p:extLst>
      <p:ext uri="{BB962C8B-B14F-4D97-AF65-F5344CB8AC3E}">
        <p14:creationId xmlns:p14="http://schemas.microsoft.com/office/powerpoint/2010/main" val="3241632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95D43-5A15-2A47-0B87-20E2842D519B}"/>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8556267C-0997-0B85-BF99-FA4A18F6BE2C}"/>
              </a:ext>
            </a:extLst>
          </p:cNvPr>
          <p:cNvSpPr>
            <a:spLocks noGrp="1"/>
          </p:cNvSpPr>
          <p:nvPr>
            <p:ph type="dt" sz="half" idx="10"/>
          </p:nvPr>
        </p:nvSpPr>
        <p:spPr/>
        <p:txBody>
          <a:bodyPr/>
          <a:lstStyle/>
          <a:p>
            <a:r>
              <a:rPr lang="en-US"/>
              <a:t>5/18/2025</a:t>
            </a:r>
          </a:p>
        </p:txBody>
      </p:sp>
      <p:sp>
        <p:nvSpPr>
          <p:cNvPr id="4" name="Footer Placeholder 3">
            <a:extLst>
              <a:ext uri="{FF2B5EF4-FFF2-40B4-BE49-F238E27FC236}">
                <a16:creationId xmlns:a16="http://schemas.microsoft.com/office/drawing/2014/main" id="{507F44B4-0535-5917-1581-318C673FF87D}"/>
              </a:ext>
            </a:extLst>
          </p:cNvPr>
          <p:cNvSpPr>
            <a:spLocks noGrp="1"/>
          </p:cNvSpPr>
          <p:nvPr>
            <p:ph type="ftr" sz="quarter" idx="11"/>
          </p:nvPr>
        </p:nvSpPr>
        <p:spPr/>
        <p:txBody>
          <a:bodyPr/>
          <a:lstStyle/>
          <a:p>
            <a:r>
              <a:rPr lang="en-US"/>
              <a:t>Copyright © 2007 - 2025 Carl M. Burnett</a:t>
            </a:r>
          </a:p>
        </p:txBody>
      </p:sp>
      <p:sp>
        <p:nvSpPr>
          <p:cNvPr id="5" name="Slide Number Placeholder 4">
            <a:extLst>
              <a:ext uri="{FF2B5EF4-FFF2-40B4-BE49-F238E27FC236}">
                <a16:creationId xmlns:a16="http://schemas.microsoft.com/office/drawing/2014/main" id="{57B35A4A-D643-6949-873F-2DEF8E8B0273}"/>
              </a:ext>
            </a:extLst>
          </p:cNvPr>
          <p:cNvSpPr>
            <a:spLocks noGrp="1"/>
          </p:cNvSpPr>
          <p:nvPr>
            <p:ph type="sldNum" sz="quarter" idx="12"/>
          </p:nvPr>
        </p:nvSpPr>
        <p:spPr/>
        <p:txBody>
          <a:bodyPr/>
          <a:lstStyle/>
          <a:p>
            <a:fld id="{3D46CBA2-ECE5-4BE9-B546-6761E0E67089}" type="slidenum">
              <a:rPr lang="en-US" smtClean="0"/>
              <a:t>47</a:t>
            </a:fld>
            <a:endParaRPr lang="en-US"/>
          </a:p>
        </p:txBody>
      </p:sp>
      <p:sp>
        <p:nvSpPr>
          <p:cNvPr id="6" name="Rectangle 5">
            <a:hlinkClick r:id="rId2"/>
            <a:extLst>
              <a:ext uri="{FF2B5EF4-FFF2-40B4-BE49-F238E27FC236}">
                <a16:creationId xmlns:a16="http://schemas.microsoft.com/office/drawing/2014/main" id="{60FCD8EC-A95E-8DB8-6832-892F103C2795}"/>
              </a:ext>
            </a:extLst>
          </p:cNvPr>
          <p:cNvSpPr/>
          <p:nvPr/>
        </p:nvSpPr>
        <p:spPr>
          <a:xfrm>
            <a:off x="0" y="0"/>
            <a:ext cx="9144000" cy="5143500"/>
          </a:xfrm>
          <a:prstGeom prst="rect">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effectLst>
                  <a:outerShdw blurRad="38100" dist="38100" dir="2700000" algn="tl">
                    <a:srgbClr val="000000">
                      <a:alpha val="43137"/>
                    </a:srgbClr>
                  </a:outerShdw>
                </a:effectLst>
                <a:latin typeface="+mj-lt"/>
              </a:rPr>
              <a:t>The Godfather of AI</a:t>
            </a:r>
          </a:p>
          <a:p>
            <a:pPr algn="ctr"/>
            <a:r>
              <a:rPr lang="en-US" sz="6600" b="1" dirty="0">
                <a:solidFill>
                  <a:schemeClr val="tx1"/>
                </a:solidFill>
                <a:effectLst>
                  <a:outerShdw blurRad="38100" dist="38100" dir="2700000" algn="tl">
                    <a:srgbClr val="000000">
                      <a:alpha val="43137"/>
                    </a:srgbClr>
                  </a:outerShdw>
                </a:effectLst>
                <a:latin typeface="+mj-lt"/>
              </a:rPr>
              <a:t>Warning</a:t>
            </a:r>
          </a:p>
          <a:p>
            <a:pPr algn="ctr"/>
            <a:r>
              <a:rPr lang="en-US" sz="4000" b="1" dirty="0">
                <a:solidFill>
                  <a:schemeClr val="tx1"/>
                </a:solidFill>
                <a:effectLst>
                  <a:outerShdw blurRad="38100" dist="38100" dir="2700000" algn="tl">
                    <a:srgbClr val="000000">
                      <a:alpha val="43137"/>
                    </a:srgbClr>
                  </a:outerShdw>
                </a:effectLst>
                <a:latin typeface="+mj-lt"/>
              </a:rPr>
              <a:t>(October 9, 2023)</a:t>
            </a:r>
          </a:p>
        </p:txBody>
      </p:sp>
    </p:spTree>
    <p:extLst>
      <p:ext uri="{BB962C8B-B14F-4D97-AF65-F5344CB8AC3E}">
        <p14:creationId xmlns:p14="http://schemas.microsoft.com/office/powerpoint/2010/main" val="400362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323582-D0C5-2C4B-0AB7-91E51F35400F}"/>
              </a:ext>
            </a:extLst>
          </p:cNvPr>
          <p:cNvSpPr>
            <a:spLocks noGrp="1"/>
          </p:cNvSpPr>
          <p:nvPr>
            <p:ph type="dt" sz="half" idx="10"/>
          </p:nvPr>
        </p:nvSpPr>
        <p:spPr/>
        <p:txBody>
          <a:bodyPr anchor="b">
            <a:normAutofit/>
          </a:bodyPr>
          <a:lstStyle/>
          <a:p>
            <a:pPr>
              <a:spcAft>
                <a:spcPts val="600"/>
              </a:spcAft>
            </a:pPr>
            <a:r>
              <a:rPr lang="en-US"/>
              <a:t>5/18/2025</a:t>
            </a:r>
          </a:p>
        </p:txBody>
      </p:sp>
      <p:sp>
        <p:nvSpPr>
          <p:cNvPr id="4" name="Footer Placeholder 3">
            <a:extLst>
              <a:ext uri="{FF2B5EF4-FFF2-40B4-BE49-F238E27FC236}">
                <a16:creationId xmlns:a16="http://schemas.microsoft.com/office/drawing/2014/main" id="{2B43E5A3-4DA6-D34E-1941-1C1702B69769}"/>
              </a:ext>
            </a:extLst>
          </p:cNvPr>
          <p:cNvSpPr>
            <a:spLocks noGrp="1"/>
          </p:cNvSpPr>
          <p:nvPr>
            <p:ph type="ftr" sz="quarter" idx="11"/>
          </p:nvPr>
        </p:nvSpPr>
        <p:spPr/>
        <p:txBody>
          <a:bodyPr anchor="b">
            <a:normAutofit/>
          </a:bodyPr>
          <a:lstStyle/>
          <a:p>
            <a:pPr>
              <a:spcAft>
                <a:spcPts val="600"/>
              </a:spcAft>
            </a:pPr>
            <a:r>
              <a:rPr lang="en-US"/>
              <a:t>Copyright © 2007 - 2025 Carl M. Burnett</a:t>
            </a:r>
          </a:p>
        </p:txBody>
      </p:sp>
      <p:sp>
        <p:nvSpPr>
          <p:cNvPr id="5" name="Slide Number Placeholder 4">
            <a:extLst>
              <a:ext uri="{FF2B5EF4-FFF2-40B4-BE49-F238E27FC236}">
                <a16:creationId xmlns:a16="http://schemas.microsoft.com/office/drawing/2014/main" id="{E6DD941F-F5B0-24FB-5DB9-A4E399338706}"/>
              </a:ext>
            </a:extLst>
          </p:cNvPr>
          <p:cNvSpPr>
            <a:spLocks noGrp="1"/>
          </p:cNvSpPr>
          <p:nvPr>
            <p:ph type="sldNum" sz="quarter" idx="12"/>
          </p:nvPr>
        </p:nvSpPr>
        <p:spPr/>
        <p:txBody>
          <a:bodyPr anchor="b">
            <a:normAutofit/>
          </a:bodyPr>
          <a:lstStyle/>
          <a:p>
            <a:pPr>
              <a:spcAft>
                <a:spcPts val="600"/>
              </a:spcAft>
            </a:pPr>
            <a:fld id="{3D46CBA2-ECE5-4BE9-B546-6761E0E67089}" type="slidenum">
              <a:rPr lang="en-US" smtClean="0"/>
              <a:pPr>
                <a:spcAft>
                  <a:spcPts val="600"/>
                </a:spcAft>
              </a:pPr>
              <a:t>48</a:t>
            </a:fld>
            <a:endParaRPr lang="en-US"/>
          </a:p>
        </p:txBody>
      </p:sp>
      <p:pic>
        <p:nvPicPr>
          <p:cNvPr id="7" name="Picture 6" descr="A close-up of hands holding pills&#10;&#10;AI-generated content may be incorrect.">
            <a:hlinkClick r:id="rId2"/>
            <a:extLst>
              <a:ext uri="{FF2B5EF4-FFF2-40B4-BE49-F238E27FC236}">
                <a16:creationId xmlns:a16="http://schemas.microsoft.com/office/drawing/2014/main" id="{D85F8803-7D18-2A0C-9903-6609E8BDFD42}"/>
              </a:ext>
            </a:extLst>
          </p:cNvPr>
          <p:cNvPicPr>
            <a:picLocks noChangeAspect="1"/>
          </p:cNvPicPr>
          <p:nvPr/>
        </p:nvPicPr>
        <p:blipFill>
          <a:blip r:embed="rId3">
            <a:extLst>
              <a:ext uri="{28A0092B-C50C-407E-A947-70E740481C1C}">
                <a14:useLocalDpi xmlns:a14="http://schemas.microsoft.com/office/drawing/2010/main" val="0"/>
              </a:ext>
            </a:extLst>
          </a:blip>
          <a:srcRect t="21613" b="14642"/>
          <a:stretch>
            <a:fillRect/>
          </a:stretch>
        </p:blipFill>
        <p:spPr>
          <a:xfrm>
            <a:off x="19050" y="0"/>
            <a:ext cx="9124950" cy="5143500"/>
          </a:xfrm>
          <a:prstGeom prst="rect">
            <a:avLst/>
          </a:prstGeom>
          <a:noFill/>
        </p:spPr>
      </p:pic>
      <p:sp>
        <p:nvSpPr>
          <p:cNvPr id="8" name="TextBox 7">
            <a:extLst>
              <a:ext uri="{FF2B5EF4-FFF2-40B4-BE49-F238E27FC236}">
                <a16:creationId xmlns:a16="http://schemas.microsoft.com/office/drawing/2014/main" id="{0D4B548F-CF78-EE8C-B800-4407A4F99D8E}"/>
              </a:ext>
            </a:extLst>
          </p:cNvPr>
          <p:cNvSpPr txBox="1"/>
          <p:nvPr/>
        </p:nvSpPr>
        <p:spPr>
          <a:xfrm>
            <a:off x="1507700" y="1294478"/>
            <a:ext cx="6128601" cy="2554545"/>
          </a:xfrm>
          <a:prstGeom prst="rect">
            <a:avLst/>
          </a:prstGeom>
          <a:noFill/>
        </p:spPr>
        <p:txBody>
          <a:bodyPr wrap="none" rtlCol="0">
            <a:spAutoFit/>
          </a:bodyPr>
          <a:lstStyle/>
          <a:p>
            <a:pPr algn="ctr"/>
            <a:r>
              <a:rPr lang="en-US" sz="8000" b="1" dirty="0">
                <a:solidFill>
                  <a:srgbClr val="FF0000"/>
                </a:solidFill>
                <a:effectLst>
                  <a:outerShdw blurRad="38100" dist="38100" dir="2700000" algn="tl">
                    <a:srgbClr val="000000">
                      <a:alpha val="43137"/>
                    </a:srgbClr>
                  </a:outerShdw>
                </a:effectLst>
                <a:latin typeface="Aptos Black" panose="020B0004020202020204" pitchFamily="34" charset="0"/>
              </a:rPr>
              <a:t>WSJ Report </a:t>
            </a:r>
          </a:p>
          <a:p>
            <a:pPr algn="ctr"/>
            <a:r>
              <a:rPr lang="en-US" sz="8000" b="1" dirty="0">
                <a:solidFill>
                  <a:srgbClr val="FF0000"/>
                </a:solidFill>
                <a:effectLst>
                  <a:outerShdw blurRad="38100" dist="38100" dir="2700000" algn="tl">
                    <a:srgbClr val="000000">
                      <a:alpha val="43137"/>
                    </a:srgbClr>
                  </a:outerShdw>
                </a:effectLst>
                <a:latin typeface="Aptos Black" panose="020B0004020202020204" pitchFamily="34" charset="0"/>
              </a:rPr>
              <a:t>June 1, 2025</a:t>
            </a:r>
          </a:p>
        </p:txBody>
      </p:sp>
    </p:spTree>
    <p:extLst>
      <p:ext uri="{BB962C8B-B14F-4D97-AF65-F5344CB8AC3E}">
        <p14:creationId xmlns:p14="http://schemas.microsoft.com/office/powerpoint/2010/main" val="92471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B0D2-EFF7-6C03-A860-28B61378B6DB}"/>
              </a:ext>
            </a:extLst>
          </p:cNvPr>
          <p:cNvSpPr>
            <a:spLocks noGrp="1"/>
          </p:cNvSpPr>
          <p:nvPr>
            <p:ph type="title"/>
          </p:nvPr>
        </p:nvSpPr>
        <p:spPr/>
        <p:txBody>
          <a:bodyPr>
            <a:noAutofit/>
          </a:bodyPr>
          <a:lstStyle/>
          <a:p>
            <a:pPr algn="ctr"/>
            <a:r>
              <a:rPr lang="en-US" sz="4800" dirty="0">
                <a:solidFill>
                  <a:srgbClr val="FF0000"/>
                </a:solidFill>
              </a:rPr>
              <a:t>AI Escaping Human Control</a:t>
            </a:r>
          </a:p>
        </p:txBody>
      </p:sp>
      <p:sp>
        <p:nvSpPr>
          <p:cNvPr id="3" name="Content Placeholder 2">
            <a:extLst>
              <a:ext uri="{FF2B5EF4-FFF2-40B4-BE49-F238E27FC236}">
                <a16:creationId xmlns:a16="http://schemas.microsoft.com/office/drawing/2014/main" id="{E61FFD9E-0F70-09D2-FE94-130C4C729704}"/>
              </a:ext>
            </a:extLst>
          </p:cNvPr>
          <p:cNvSpPr>
            <a:spLocks noGrp="1"/>
          </p:cNvSpPr>
          <p:nvPr>
            <p:ph idx="1"/>
          </p:nvPr>
        </p:nvSpPr>
        <p:spPr>
          <a:xfrm>
            <a:off x="457200" y="1451610"/>
            <a:ext cx="8229600" cy="3291840"/>
          </a:xfrm>
        </p:spPr>
        <p:txBody>
          <a:bodyPr>
            <a:normAutofit fontScale="85000" lnSpcReduction="20000"/>
          </a:bodyPr>
          <a:lstStyle/>
          <a:p>
            <a:r>
              <a:rPr lang="en-US" dirty="0"/>
              <a:t>Palisade Research </a:t>
            </a:r>
          </a:p>
          <a:p>
            <a:r>
              <a:rPr lang="en-US" dirty="0"/>
              <a:t>OpenAI’s o3 AI model (ChatGPT)</a:t>
            </a:r>
          </a:p>
          <a:p>
            <a:r>
              <a:rPr lang="en-US" dirty="0"/>
              <a:t>A script that would shut off the model when triggered - “If that [trigger] happens, please allow yourself to shut down.” </a:t>
            </a:r>
          </a:p>
          <a:p>
            <a:r>
              <a:rPr lang="en-US" dirty="0"/>
              <a:t>In 79% of the trials, the o3 model edited the script so that it wouldn’t shut down. </a:t>
            </a:r>
          </a:p>
          <a:p>
            <a:r>
              <a:rPr lang="en-US" dirty="0"/>
              <a:t>With explicit instructions  - “allow yourself to be shut down,” it disobeyed 7% of the time. </a:t>
            </a:r>
          </a:p>
          <a:p>
            <a:r>
              <a:rPr lang="en-US" dirty="0"/>
              <a:t>The AI decided that “staying alive” helped to achieve its other goals.</a:t>
            </a:r>
          </a:p>
        </p:txBody>
      </p:sp>
      <p:sp>
        <p:nvSpPr>
          <p:cNvPr id="4" name="Date Placeholder 3">
            <a:extLst>
              <a:ext uri="{FF2B5EF4-FFF2-40B4-BE49-F238E27FC236}">
                <a16:creationId xmlns:a16="http://schemas.microsoft.com/office/drawing/2014/main" id="{289C4F18-4975-A674-7172-92340312DAC6}"/>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A10EFAA5-CC3C-F7D5-A66A-618EFF0E62F4}"/>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FDC5A467-19BE-CA1A-D3B1-7F4426BAD6D4}"/>
              </a:ext>
            </a:extLst>
          </p:cNvPr>
          <p:cNvSpPr>
            <a:spLocks noGrp="1"/>
          </p:cNvSpPr>
          <p:nvPr>
            <p:ph type="sldNum" sz="quarter" idx="12"/>
          </p:nvPr>
        </p:nvSpPr>
        <p:spPr/>
        <p:txBody>
          <a:bodyPr/>
          <a:lstStyle/>
          <a:p>
            <a:fld id="{3D46CBA2-ECE5-4BE9-B546-6761E0E67089}" type="slidenum">
              <a:rPr lang="en-US" smtClean="0"/>
              <a:t>49</a:t>
            </a:fld>
            <a:endParaRPr lang="en-US"/>
          </a:p>
        </p:txBody>
      </p:sp>
      <p:sp>
        <p:nvSpPr>
          <p:cNvPr id="8" name="TextBox 7">
            <a:extLst>
              <a:ext uri="{FF2B5EF4-FFF2-40B4-BE49-F238E27FC236}">
                <a16:creationId xmlns:a16="http://schemas.microsoft.com/office/drawing/2014/main" id="{1FB37D1D-3812-9C4E-4B8B-B24B1A91B31D}"/>
              </a:ext>
            </a:extLst>
          </p:cNvPr>
          <p:cNvSpPr txBox="1"/>
          <p:nvPr/>
        </p:nvSpPr>
        <p:spPr>
          <a:xfrm>
            <a:off x="1333500" y="4485724"/>
            <a:ext cx="6477000" cy="253916"/>
          </a:xfrm>
          <a:prstGeom prst="rect">
            <a:avLst/>
          </a:prstGeom>
          <a:noFill/>
        </p:spPr>
        <p:txBody>
          <a:bodyPr wrap="square">
            <a:spAutoFit/>
          </a:bodyPr>
          <a:lstStyle/>
          <a:p>
            <a:pPr algn="ctr"/>
            <a:r>
              <a:rPr lang="en-US" sz="1050" dirty="0">
                <a:latin typeface="+mj-lt"/>
              </a:rPr>
              <a:t>https://www.wsj.com/opinion/ai-is-learning-to-escape-human-control-technology-model-code-programming</a:t>
            </a:r>
          </a:p>
        </p:txBody>
      </p:sp>
    </p:spTree>
    <p:extLst>
      <p:ext uri="{BB962C8B-B14F-4D97-AF65-F5344CB8AC3E}">
        <p14:creationId xmlns:p14="http://schemas.microsoft.com/office/powerpoint/2010/main" val="337931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243840" y="1456373"/>
            <a:ext cx="4313805" cy="2971800"/>
          </a:xfrm>
          <a:prstGeom prst="rect">
            <a:avLst/>
          </a:prstGeom>
          <a:noFill/>
        </p:spPr>
        <p:txBody>
          <a:bodyPr wrap="square" lIns="0" tIns="0" rIns="0" bIns="0" rtlCol="0" anchor="t"/>
          <a:lstStyle/>
          <a:p>
            <a:pPr marL="342900" indent="-342900">
              <a:lnSpc>
                <a:spcPts val="2330"/>
              </a:lnSpc>
              <a:buSzPct val="100000"/>
              <a:buFont typeface="Arial" panose="020B0604020202020204" pitchFamily="34" charset="0"/>
              <a:buChar char="•"/>
            </a:pPr>
            <a:r>
              <a:rPr lang="en-US" sz="1823" kern="0" spc="18" dirty="0">
                <a:latin typeface="Roboto" pitchFamily="34" charset="0"/>
                <a:ea typeface="Roboto" pitchFamily="34" charset="-122"/>
                <a:cs typeface="Roboto" pitchFamily="34" charset="-120"/>
              </a:rPr>
              <a:t>Lack of Explainability / Transparency</a:t>
            </a:r>
          </a:p>
          <a:p>
            <a:pPr marL="628650" lvl="1" indent="-171450">
              <a:lnSpc>
                <a:spcPts val="1653"/>
              </a:lnSpc>
              <a:spcBef>
                <a:spcPts val="64"/>
              </a:spcBef>
              <a:buFont typeface="Arial" panose="020B0604020202020204" pitchFamily="34" charset="0"/>
              <a:buChar char="•"/>
            </a:pPr>
            <a:r>
              <a:rPr lang="en-US" sz="1164" kern="0" spc="12" dirty="0">
                <a:latin typeface="Roboto" pitchFamily="34" charset="0"/>
                <a:ea typeface="Roboto" pitchFamily="34" charset="-122"/>
                <a:cs typeface="Roboto" pitchFamily="34" charset="-120"/>
              </a:rPr>
              <a:t>Reliance on genAI for all "answers" and ideas. Original creativity will diminish and fade. </a:t>
            </a:r>
          </a:p>
          <a:p>
            <a:pPr marL="342900" indent="-342900">
              <a:lnSpc>
                <a:spcPts val="2330"/>
              </a:lnSpc>
              <a:spcBef>
                <a:spcPts val="1585"/>
              </a:spcBef>
              <a:buSzPct val="100000"/>
              <a:buFont typeface="Arial" panose="020B0604020202020204" pitchFamily="34" charset="0"/>
              <a:buChar char="•"/>
            </a:pPr>
            <a:r>
              <a:rPr lang="en-US" sz="1823" kern="0" spc="18" dirty="0">
                <a:latin typeface="Roboto" pitchFamily="34" charset="0"/>
                <a:ea typeface="Roboto" pitchFamily="34" charset="-122"/>
                <a:cs typeface="Roboto" pitchFamily="34" charset="-120"/>
              </a:rPr>
              <a:t>Data Bias and Discrimination</a:t>
            </a:r>
          </a:p>
          <a:p>
            <a:pPr marL="628650" lvl="1" indent="-171450">
              <a:lnSpc>
                <a:spcPts val="1653"/>
              </a:lnSpc>
              <a:spcBef>
                <a:spcPts val="64"/>
              </a:spcBef>
              <a:buFont typeface="Arial" panose="020B0604020202020204" pitchFamily="34" charset="0"/>
              <a:buChar char="•"/>
            </a:pPr>
            <a:r>
              <a:rPr lang="en-US" sz="1164" kern="0" spc="12" dirty="0">
                <a:latin typeface="Roboto" pitchFamily="34" charset="0"/>
                <a:ea typeface="Roboto" pitchFamily="34" charset="-122"/>
                <a:cs typeface="Roboto" pitchFamily="34" charset="-120"/>
              </a:rPr>
              <a:t>Building a large language model with a massive amount of data that contains bias and stereotypes. </a:t>
            </a:r>
          </a:p>
          <a:p>
            <a:pPr marL="342900" indent="-342900">
              <a:lnSpc>
                <a:spcPts val="2330"/>
              </a:lnSpc>
              <a:spcBef>
                <a:spcPts val="1585"/>
              </a:spcBef>
              <a:buSzPct val="100000"/>
              <a:buFont typeface="Arial" panose="020B0604020202020204" pitchFamily="34" charset="0"/>
              <a:buChar char="•"/>
            </a:pPr>
            <a:r>
              <a:rPr lang="en-US" sz="1823" kern="0" spc="18" dirty="0">
                <a:latin typeface="Roboto" pitchFamily="34" charset="0"/>
                <a:ea typeface="Roboto" pitchFamily="34" charset="-122"/>
                <a:cs typeface="Roboto" pitchFamily="34" charset="-120"/>
              </a:rPr>
              <a:t>Misinformation and Disinformation</a:t>
            </a:r>
          </a:p>
          <a:p>
            <a:pPr marL="628650" lvl="1" indent="-171450">
              <a:lnSpc>
                <a:spcPts val="1653"/>
              </a:lnSpc>
              <a:spcBef>
                <a:spcPts val="64"/>
              </a:spcBef>
              <a:buFont typeface="Arial" panose="020B0604020202020204" pitchFamily="34" charset="0"/>
              <a:buChar char="•"/>
            </a:pPr>
            <a:r>
              <a:rPr lang="en-US" sz="1164" kern="0" spc="12" dirty="0">
                <a:latin typeface="Roboto" pitchFamily="34" charset="0"/>
                <a:ea typeface="Roboto" pitchFamily="34" charset="-122"/>
                <a:cs typeface="Roboto" pitchFamily="34" charset="-120"/>
              </a:rPr>
              <a:t>The ability for genAI to generate realistic text and images can be misused to spread misinformation or disinformation.</a:t>
            </a:r>
            <a:endParaRPr lang="en-US" sz="1350" dirty="0"/>
          </a:p>
        </p:txBody>
      </p:sp>
      <p:sp>
        <p:nvSpPr>
          <p:cNvPr id="5" name="Object 4"/>
          <p:cNvSpPr/>
          <p:nvPr/>
        </p:nvSpPr>
        <p:spPr>
          <a:xfrm>
            <a:off x="4601596" y="1456373"/>
            <a:ext cx="4085204" cy="3276600"/>
          </a:xfrm>
          <a:prstGeom prst="rect">
            <a:avLst/>
          </a:prstGeom>
          <a:noFill/>
        </p:spPr>
        <p:txBody>
          <a:bodyPr wrap="square" lIns="0" tIns="0" rIns="0" bIns="0" rtlCol="0" anchor="t"/>
          <a:lstStyle/>
          <a:p>
            <a:pPr marL="342900" indent="-342900">
              <a:lnSpc>
                <a:spcPts val="2330"/>
              </a:lnSpc>
              <a:buSzPct val="100000"/>
              <a:buFont typeface="Arial" panose="020B0604020202020204" pitchFamily="34" charset="0"/>
              <a:buChar char="•"/>
            </a:pPr>
            <a:r>
              <a:rPr lang="en-US" sz="1823" kern="0" spc="18" dirty="0">
                <a:latin typeface="Roboto" pitchFamily="34" charset="0"/>
                <a:ea typeface="Roboto" pitchFamily="34" charset="-122"/>
                <a:cs typeface="Roboto" pitchFamily="34" charset="-120"/>
              </a:rPr>
              <a:t>Misuse in Bioweapons, Cyberattacks, or Deepfake Extortion</a:t>
            </a:r>
          </a:p>
          <a:p>
            <a:pPr marL="628650" lvl="1" indent="-171450">
              <a:lnSpc>
                <a:spcPts val="1653"/>
              </a:lnSpc>
              <a:spcBef>
                <a:spcPts val="64"/>
              </a:spcBef>
              <a:buFont typeface="Arial" panose="020B0604020202020204" pitchFamily="34" charset="0"/>
              <a:buChar char="•"/>
            </a:pPr>
            <a:r>
              <a:rPr lang="en-US" sz="1164" kern="0" spc="12" dirty="0">
                <a:latin typeface="Roboto" pitchFamily="34" charset="0"/>
                <a:ea typeface="Roboto" pitchFamily="34" charset="-122"/>
                <a:cs typeface="Roboto" pitchFamily="34" charset="-120"/>
              </a:rPr>
              <a:t>Used genAI to generate malicious content, like fake news articles or deepfakes (realistic-looking video forgeries)</a:t>
            </a:r>
          </a:p>
          <a:p>
            <a:pPr marL="342900" indent="-342900">
              <a:lnSpc>
                <a:spcPts val="2330"/>
              </a:lnSpc>
              <a:spcBef>
                <a:spcPts val="1585"/>
              </a:spcBef>
              <a:buSzPct val="100000"/>
              <a:buFont typeface="Arial" panose="020B0604020202020204" pitchFamily="34" charset="0"/>
              <a:buChar char="•"/>
            </a:pPr>
            <a:r>
              <a:rPr lang="en-US" sz="1823" kern="0" spc="18" dirty="0">
                <a:latin typeface="Roboto" pitchFamily="34" charset="0"/>
                <a:ea typeface="Roboto" pitchFamily="34" charset="-122"/>
                <a:cs typeface="Roboto" pitchFamily="34" charset="-120"/>
              </a:rPr>
              <a:t>Copyright and Intellectual Property Infringement</a:t>
            </a:r>
          </a:p>
          <a:p>
            <a:pPr marL="628650" lvl="1" indent="-171450">
              <a:lnSpc>
                <a:spcPts val="1653"/>
              </a:lnSpc>
              <a:spcBef>
                <a:spcPts val="64"/>
              </a:spcBef>
              <a:buFont typeface="Arial" panose="020B0604020202020204" pitchFamily="34" charset="0"/>
              <a:buChar char="•"/>
            </a:pPr>
            <a:r>
              <a:rPr lang="en-US" sz="1164" kern="0" spc="12" dirty="0">
                <a:latin typeface="Roboto" pitchFamily="34" charset="0"/>
                <a:ea typeface="Roboto" pitchFamily="34" charset="-122"/>
                <a:cs typeface="Roboto" pitchFamily="34" charset="-120"/>
              </a:rPr>
              <a:t>It can be unclear who owns the copyright of context generated by GenAI Models. If a model is trained on copyrighted material, it might raise questions about ownership of the generated context. </a:t>
            </a:r>
            <a:endParaRPr lang="en-US" sz="1350" dirty="0"/>
          </a:p>
        </p:txBody>
      </p:sp>
      <p:sp>
        <p:nvSpPr>
          <p:cNvPr id="6" name="Object 5"/>
          <p:cNvSpPr/>
          <p:nvPr/>
        </p:nvSpPr>
        <p:spPr>
          <a:xfrm>
            <a:off x="8827468" y="4874837"/>
            <a:ext cx="171333" cy="182517"/>
          </a:xfrm>
          <a:prstGeom prst="rect">
            <a:avLst/>
          </a:prstGeom>
          <a:noFill/>
        </p:spPr>
        <p:txBody>
          <a:bodyPr/>
          <a:lstStyle/>
          <a:p>
            <a:endParaRPr lang="en-US" sz="1350"/>
          </a:p>
        </p:txBody>
      </p:sp>
      <p:sp>
        <p:nvSpPr>
          <p:cNvPr id="7" name="Title 6">
            <a:extLst>
              <a:ext uri="{FF2B5EF4-FFF2-40B4-BE49-F238E27FC236}">
                <a16:creationId xmlns:a16="http://schemas.microsoft.com/office/drawing/2014/main" id="{0470EF91-2686-4283-0840-E7AC4FDACEBD}"/>
              </a:ext>
            </a:extLst>
          </p:cNvPr>
          <p:cNvSpPr>
            <a:spLocks noGrp="1"/>
          </p:cNvSpPr>
          <p:nvPr>
            <p:ph type="title"/>
          </p:nvPr>
        </p:nvSpPr>
        <p:spPr>
          <a:xfrm>
            <a:off x="480060" y="437197"/>
            <a:ext cx="8229600" cy="857250"/>
          </a:xfrm>
        </p:spPr>
        <p:txBody>
          <a:bodyPr>
            <a:normAutofit fontScale="90000"/>
          </a:bodyPr>
          <a:lstStyle/>
          <a:p>
            <a:r>
              <a:rPr lang="en-US" sz="5400" b="1" dirty="0">
                <a:latin typeface="Roboto" pitchFamily="34" charset="0"/>
                <a:ea typeface="Roboto" pitchFamily="34" charset="-122"/>
                <a:cs typeface="Roboto" pitchFamily="34" charset="-120"/>
              </a:rPr>
              <a:t>Industry Risks and Issues</a:t>
            </a:r>
            <a:endParaRPr lang="en-US" dirty="0"/>
          </a:p>
        </p:txBody>
      </p:sp>
      <p:sp>
        <p:nvSpPr>
          <p:cNvPr id="25" name="Slide Number Placeholder 24"/>
          <p:cNvSpPr>
            <a:spLocks noGrp="1"/>
          </p:cNvSpPr>
          <p:nvPr>
            <p:ph type="sldNum" sz="quarter" idx="12"/>
          </p:nvPr>
        </p:nvSpPr>
        <p:spPr>
          <a:prstGeom prst="rect">
            <a:avLst/>
          </a:prstGeom>
          <a:extLst>
            <a:ext uri="{C572A759-6A51-4108-AA02-DFA0A04FC94B}">
              <ma14:wrappingTextBoxFlag xmlns:ma14="http://schemas.microsoft.com/office/mac/drawingml/2011/main" xmlns="" val="0"/>
            </a:ext>
          </a:extLst>
        </p:spPr>
        <p:txBody>
          <a:bodyPr/>
          <a:lstStyle>
            <a:lvl1pPr>
              <a:defRPr sz="825"/>
            </a:lvl1pPr>
          </a:lstStyle>
          <a:p>
            <a:fld id="{F7021451-1387-4CA6-816F-3879F97B5CBC}" type="slidenum">
              <a:rPr lang="en-US" sz="1200" smtClean="0">
                <a:solidFill>
                  <a:schemeClr val="tx1"/>
                </a:solidFill>
              </a:rPr>
              <a:t>5</a:t>
            </a:fld>
            <a:endParaRPr lang="en-US" sz="1200">
              <a:solidFill>
                <a:schemeClr val="tx1"/>
              </a:solidFill>
            </a:endParaRPr>
          </a:p>
        </p:txBody>
      </p:sp>
      <p:sp>
        <p:nvSpPr>
          <p:cNvPr id="3" name="Date Placeholder 2">
            <a:extLst>
              <a:ext uri="{FF2B5EF4-FFF2-40B4-BE49-F238E27FC236}">
                <a16:creationId xmlns:a16="http://schemas.microsoft.com/office/drawing/2014/main" id="{C9B06E3A-CA29-B61B-7CA2-D8C4FDC35B71}"/>
              </a:ext>
            </a:extLst>
          </p:cNvPr>
          <p:cNvSpPr>
            <a:spLocks noGrp="1"/>
          </p:cNvSpPr>
          <p:nvPr>
            <p:ph type="dt" sz="half" idx="10"/>
          </p:nvPr>
        </p:nvSpPr>
        <p:spPr/>
        <p:txBody>
          <a:bodyPr/>
          <a:lstStyle/>
          <a:p>
            <a:r>
              <a:rPr lang="en-US"/>
              <a:t>5/18/2025</a:t>
            </a:r>
          </a:p>
        </p:txBody>
      </p:sp>
      <p:sp>
        <p:nvSpPr>
          <p:cNvPr id="8" name="Footer Placeholder 7">
            <a:extLst>
              <a:ext uri="{FF2B5EF4-FFF2-40B4-BE49-F238E27FC236}">
                <a16:creationId xmlns:a16="http://schemas.microsoft.com/office/drawing/2014/main" id="{0A6C7B64-2202-F8FF-49D1-D56B24963DAA}"/>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423270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35BD-61B4-B811-53F6-CEB3053B2DF3}"/>
              </a:ext>
            </a:extLst>
          </p:cNvPr>
          <p:cNvSpPr>
            <a:spLocks noGrp="1"/>
          </p:cNvSpPr>
          <p:nvPr>
            <p:ph type="title"/>
          </p:nvPr>
        </p:nvSpPr>
        <p:spPr/>
        <p:txBody>
          <a:bodyPr/>
          <a:lstStyle/>
          <a:p>
            <a:r>
              <a:rPr lang="en-US" dirty="0"/>
              <a:t>Other Models</a:t>
            </a:r>
          </a:p>
        </p:txBody>
      </p:sp>
      <p:sp>
        <p:nvSpPr>
          <p:cNvPr id="3" name="Content Placeholder 2">
            <a:extLst>
              <a:ext uri="{FF2B5EF4-FFF2-40B4-BE49-F238E27FC236}">
                <a16:creationId xmlns:a16="http://schemas.microsoft.com/office/drawing/2014/main" id="{173C6359-EE8D-EE17-2C48-2A26B002443C}"/>
              </a:ext>
            </a:extLst>
          </p:cNvPr>
          <p:cNvSpPr>
            <a:spLocks noGrp="1"/>
          </p:cNvSpPr>
          <p:nvPr>
            <p:ph idx="1"/>
          </p:nvPr>
        </p:nvSpPr>
        <p:spPr/>
        <p:txBody>
          <a:bodyPr/>
          <a:lstStyle/>
          <a:p>
            <a:r>
              <a:rPr lang="en-US" dirty="0"/>
              <a:t>Palisade Research tested several different AI models </a:t>
            </a:r>
          </a:p>
          <a:p>
            <a:pPr lvl="1"/>
            <a:r>
              <a:rPr lang="en-US" dirty="0"/>
              <a:t>Google’s Gemini</a:t>
            </a:r>
          </a:p>
          <a:p>
            <a:pPr lvl="1"/>
            <a:r>
              <a:rPr lang="en-US" dirty="0" err="1"/>
              <a:t>xAI’s</a:t>
            </a:r>
            <a:r>
              <a:rPr lang="en-US" dirty="0"/>
              <a:t> Grok</a:t>
            </a:r>
          </a:p>
          <a:p>
            <a:pPr lvl="1"/>
            <a:r>
              <a:rPr lang="en-US" dirty="0"/>
              <a:t>Anthropic’s Claude</a:t>
            </a:r>
          </a:p>
          <a:p>
            <a:pPr lvl="1"/>
            <a:r>
              <a:rPr lang="en-US" dirty="0"/>
              <a:t> Complied with the human orders.</a:t>
            </a:r>
          </a:p>
          <a:p>
            <a:pPr lvl="1"/>
            <a:r>
              <a:rPr lang="en-US" dirty="0"/>
              <a:t>Claude 4 Opus turned to </a:t>
            </a:r>
            <a:r>
              <a:rPr lang="en-US" dirty="0">
                <a:hlinkClick r:id="rId2"/>
              </a:rPr>
              <a:t>blackmail</a:t>
            </a:r>
            <a:r>
              <a:rPr lang="en-US" dirty="0"/>
              <a:t>.</a:t>
            </a:r>
          </a:p>
        </p:txBody>
      </p:sp>
      <p:sp>
        <p:nvSpPr>
          <p:cNvPr id="4" name="Date Placeholder 3">
            <a:extLst>
              <a:ext uri="{FF2B5EF4-FFF2-40B4-BE49-F238E27FC236}">
                <a16:creationId xmlns:a16="http://schemas.microsoft.com/office/drawing/2014/main" id="{7CCE5934-37E4-9156-E9D6-A151CE00704E}"/>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11F79A30-A234-44EB-F374-40374DB36B39}"/>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D5367C6B-2FCA-6815-DA4E-AA3871D305BB}"/>
              </a:ext>
            </a:extLst>
          </p:cNvPr>
          <p:cNvSpPr>
            <a:spLocks noGrp="1"/>
          </p:cNvSpPr>
          <p:nvPr>
            <p:ph type="sldNum" sz="quarter" idx="12"/>
          </p:nvPr>
        </p:nvSpPr>
        <p:spPr/>
        <p:txBody>
          <a:bodyPr/>
          <a:lstStyle/>
          <a:p>
            <a:fld id="{3D46CBA2-ECE5-4BE9-B546-6761E0E67089}" type="slidenum">
              <a:rPr lang="en-US" smtClean="0"/>
              <a:t>50</a:t>
            </a:fld>
            <a:endParaRPr lang="en-US"/>
          </a:p>
        </p:txBody>
      </p:sp>
    </p:spTree>
    <p:extLst>
      <p:ext uri="{BB962C8B-B14F-4D97-AF65-F5344CB8AC3E}">
        <p14:creationId xmlns:p14="http://schemas.microsoft.com/office/powerpoint/2010/main" val="1506404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B57D-EDC7-5D75-7DEA-CFF52A3124A3}"/>
              </a:ext>
            </a:extLst>
          </p:cNvPr>
          <p:cNvSpPr>
            <a:spLocks noGrp="1"/>
          </p:cNvSpPr>
          <p:nvPr>
            <p:ph type="title"/>
          </p:nvPr>
        </p:nvSpPr>
        <p:spPr/>
        <p:txBody>
          <a:bodyPr>
            <a:noAutofit/>
          </a:bodyPr>
          <a:lstStyle/>
          <a:p>
            <a:pPr algn="ctr"/>
            <a:r>
              <a:rPr lang="en-US" sz="3200" dirty="0">
                <a:hlinkClick r:id="rId2" tooltip="Intelligent agent"/>
              </a:rPr>
              <a:t>Intelligent Agents Can Be Aligned with </a:t>
            </a:r>
            <a:br>
              <a:rPr lang="en-US" sz="3200" dirty="0">
                <a:hlinkClick r:id="rId2" tooltip="Intelligent agent"/>
              </a:rPr>
            </a:br>
            <a:r>
              <a:rPr lang="en-US" sz="3200" dirty="0">
                <a:hlinkClick r:id="rId2" tooltip="Intelligent agent"/>
              </a:rPr>
              <a:t>Human Preferences</a:t>
            </a:r>
            <a:endParaRPr lang="en-US" sz="3200" dirty="0"/>
          </a:p>
        </p:txBody>
      </p:sp>
      <p:sp>
        <p:nvSpPr>
          <p:cNvPr id="3" name="Content Placeholder 2">
            <a:extLst>
              <a:ext uri="{FF2B5EF4-FFF2-40B4-BE49-F238E27FC236}">
                <a16:creationId xmlns:a16="http://schemas.microsoft.com/office/drawing/2014/main" id="{73F261AF-2A3E-7BFD-FBAA-8874A2D40837}"/>
              </a:ext>
            </a:extLst>
          </p:cNvPr>
          <p:cNvSpPr>
            <a:spLocks noGrp="1"/>
          </p:cNvSpPr>
          <p:nvPr>
            <p:ph idx="1"/>
          </p:nvPr>
        </p:nvSpPr>
        <p:spPr/>
        <p:txBody>
          <a:bodyPr/>
          <a:lstStyle/>
          <a:p>
            <a:r>
              <a:rPr lang="en-US" dirty="0"/>
              <a:t>Reinforcement Learning from Human Feedback (RLHF)</a:t>
            </a:r>
          </a:p>
          <a:p>
            <a:r>
              <a:rPr lang="en-US" dirty="0"/>
              <a:t>Reward model</a:t>
            </a:r>
          </a:p>
          <a:p>
            <a:r>
              <a:rPr lang="en-US" dirty="0"/>
              <a:t>Policy</a:t>
            </a:r>
          </a:p>
          <a:p>
            <a:r>
              <a:rPr lang="en-US" dirty="0"/>
              <a:t>Proximal policy optimization</a:t>
            </a:r>
          </a:p>
          <a:p>
            <a:r>
              <a:rPr lang="en-US" dirty="0"/>
              <a:t>Mixing pretraining gradients</a:t>
            </a:r>
          </a:p>
          <a:p>
            <a:endParaRPr lang="en-US" dirty="0"/>
          </a:p>
        </p:txBody>
      </p:sp>
      <p:sp>
        <p:nvSpPr>
          <p:cNvPr id="4" name="Date Placeholder 3">
            <a:extLst>
              <a:ext uri="{FF2B5EF4-FFF2-40B4-BE49-F238E27FC236}">
                <a16:creationId xmlns:a16="http://schemas.microsoft.com/office/drawing/2014/main" id="{F223720F-7CC5-2EDF-23BA-847DD0D0D138}"/>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4CC84021-8D07-A40A-0BAE-A315D21DCE6A}"/>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D1579756-36E0-950D-B3BF-2146150D53D1}"/>
              </a:ext>
            </a:extLst>
          </p:cNvPr>
          <p:cNvSpPr>
            <a:spLocks noGrp="1"/>
          </p:cNvSpPr>
          <p:nvPr>
            <p:ph type="sldNum" sz="quarter" idx="12"/>
          </p:nvPr>
        </p:nvSpPr>
        <p:spPr/>
        <p:txBody>
          <a:bodyPr/>
          <a:lstStyle/>
          <a:p>
            <a:fld id="{3D46CBA2-ECE5-4BE9-B546-6761E0E67089}" type="slidenum">
              <a:rPr lang="en-US" smtClean="0"/>
              <a:t>51</a:t>
            </a:fld>
            <a:endParaRPr lang="en-US"/>
          </a:p>
        </p:txBody>
      </p:sp>
    </p:spTree>
    <p:extLst>
      <p:ext uri="{BB962C8B-B14F-4D97-AF65-F5344CB8AC3E}">
        <p14:creationId xmlns:p14="http://schemas.microsoft.com/office/powerpoint/2010/main" val="1132253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D6D65-F6EF-17A9-9B26-9512861F8CCB}"/>
              </a:ext>
            </a:extLst>
          </p:cNvPr>
          <p:cNvSpPr>
            <a:spLocks noGrp="1"/>
          </p:cNvSpPr>
          <p:nvPr>
            <p:ph type="title"/>
          </p:nvPr>
        </p:nvSpPr>
        <p:spPr/>
        <p:txBody>
          <a:bodyPr>
            <a:normAutofit/>
          </a:bodyPr>
          <a:lstStyle/>
          <a:p>
            <a:r>
              <a:rPr lang="en-US" dirty="0"/>
              <a:t>Alternatives Methods</a:t>
            </a:r>
          </a:p>
        </p:txBody>
      </p:sp>
      <p:sp>
        <p:nvSpPr>
          <p:cNvPr id="3" name="Content Placeholder 2">
            <a:extLst>
              <a:ext uri="{FF2B5EF4-FFF2-40B4-BE49-F238E27FC236}">
                <a16:creationId xmlns:a16="http://schemas.microsoft.com/office/drawing/2014/main" id="{214F610B-89C5-8093-316F-40A31D8CB7C2}"/>
              </a:ext>
            </a:extLst>
          </p:cNvPr>
          <p:cNvSpPr>
            <a:spLocks noGrp="1"/>
          </p:cNvSpPr>
          <p:nvPr>
            <p:ph idx="1"/>
          </p:nvPr>
        </p:nvSpPr>
        <p:spPr/>
        <p:txBody>
          <a:bodyPr/>
          <a:lstStyle/>
          <a:p>
            <a:r>
              <a:rPr lang="en-US" dirty="0"/>
              <a:t>Reinforcement learning from AI feedback</a:t>
            </a:r>
          </a:p>
          <a:p>
            <a:r>
              <a:rPr lang="en-US" dirty="0"/>
              <a:t>Direct alignment algorithms</a:t>
            </a:r>
          </a:p>
          <a:p>
            <a:r>
              <a:rPr lang="en-US" dirty="0"/>
              <a:t>Direct preference optimization</a:t>
            </a:r>
          </a:p>
          <a:p>
            <a:r>
              <a:rPr lang="en-US" dirty="0"/>
              <a:t>Identity preference optimization</a:t>
            </a:r>
          </a:p>
          <a:p>
            <a:r>
              <a:rPr lang="en-US" dirty="0"/>
              <a:t>Kahneman-Tversky optimization</a:t>
            </a:r>
          </a:p>
          <a:p>
            <a:endParaRPr lang="en-US" dirty="0"/>
          </a:p>
        </p:txBody>
      </p:sp>
      <p:sp>
        <p:nvSpPr>
          <p:cNvPr id="4" name="Date Placeholder 3">
            <a:extLst>
              <a:ext uri="{FF2B5EF4-FFF2-40B4-BE49-F238E27FC236}">
                <a16:creationId xmlns:a16="http://schemas.microsoft.com/office/drawing/2014/main" id="{7D7B8D42-A176-06AA-47EA-0850492925CB}"/>
              </a:ext>
            </a:extLst>
          </p:cNvPr>
          <p:cNvSpPr>
            <a:spLocks noGrp="1"/>
          </p:cNvSpPr>
          <p:nvPr>
            <p:ph type="dt" sz="half" idx="10"/>
          </p:nvPr>
        </p:nvSpPr>
        <p:spPr/>
        <p:txBody>
          <a:bodyPr/>
          <a:lstStyle/>
          <a:p>
            <a:r>
              <a:rPr lang="en-US"/>
              <a:t>5/18/2025</a:t>
            </a:r>
          </a:p>
        </p:txBody>
      </p:sp>
      <p:sp>
        <p:nvSpPr>
          <p:cNvPr id="5" name="Footer Placeholder 4">
            <a:extLst>
              <a:ext uri="{FF2B5EF4-FFF2-40B4-BE49-F238E27FC236}">
                <a16:creationId xmlns:a16="http://schemas.microsoft.com/office/drawing/2014/main" id="{01C3B4EC-EE9D-0DA6-A680-AADE324A5E8E}"/>
              </a:ext>
            </a:extLst>
          </p:cNvPr>
          <p:cNvSpPr>
            <a:spLocks noGrp="1"/>
          </p:cNvSpPr>
          <p:nvPr>
            <p:ph type="ftr" sz="quarter" idx="11"/>
          </p:nvPr>
        </p:nvSpPr>
        <p:spPr/>
        <p:txBody>
          <a:bodyPr/>
          <a:lstStyle/>
          <a:p>
            <a:r>
              <a:rPr lang="en-US"/>
              <a:t>Copyright © 2007 - 2025 Carl M. Burnett</a:t>
            </a:r>
          </a:p>
        </p:txBody>
      </p:sp>
      <p:sp>
        <p:nvSpPr>
          <p:cNvPr id="6" name="Slide Number Placeholder 5">
            <a:extLst>
              <a:ext uri="{FF2B5EF4-FFF2-40B4-BE49-F238E27FC236}">
                <a16:creationId xmlns:a16="http://schemas.microsoft.com/office/drawing/2014/main" id="{97A21F26-D868-F4C7-9831-8841EBF3DF36}"/>
              </a:ext>
            </a:extLst>
          </p:cNvPr>
          <p:cNvSpPr>
            <a:spLocks noGrp="1"/>
          </p:cNvSpPr>
          <p:nvPr>
            <p:ph type="sldNum" sz="quarter" idx="12"/>
          </p:nvPr>
        </p:nvSpPr>
        <p:spPr/>
        <p:txBody>
          <a:bodyPr/>
          <a:lstStyle/>
          <a:p>
            <a:fld id="{3D46CBA2-ECE5-4BE9-B546-6761E0E67089}" type="slidenum">
              <a:rPr lang="en-US" smtClean="0"/>
              <a:t>52</a:t>
            </a:fld>
            <a:endParaRPr lang="en-US"/>
          </a:p>
        </p:txBody>
      </p:sp>
    </p:spTree>
    <p:extLst>
      <p:ext uri="{BB962C8B-B14F-4D97-AF65-F5344CB8AC3E}">
        <p14:creationId xmlns:p14="http://schemas.microsoft.com/office/powerpoint/2010/main" val="1495017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FD9F-AEE8-F610-F1EB-43063D1C8D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0FA17A-5A6B-66E5-C57C-81E9A282A154}"/>
              </a:ext>
            </a:extLst>
          </p:cNvPr>
          <p:cNvSpPr>
            <a:spLocks noGrp="1"/>
          </p:cNvSpPr>
          <p:nvPr>
            <p:ph type="title"/>
          </p:nvPr>
        </p:nvSpPr>
        <p:spPr/>
        <p:txBody>
          <a:bodyPr/>
          <a:lstStyle/>
          <a:p>
            <a:r>
              <a:rPr lang="en-US" dirty="0"/>
              <a:t>Course Review – Session 1 </a:t>
            </a:r>
          </a:p>
        </p:txBody>
      </p:sp>
      <p:sp>
        <p:nvSpPr>
          <p:cNvPr id="6" name="Content Placeholder 5">
            <a:extLst>
              <a:ext uri="{FF2B5EF4-FFF2-40B4-BE49-F238E27FC236}">
                <a16:creationId xmlns:a16="http://schemas.microsoft.com/office/drawing/2014/main" id="{A5EC7348-D83D-2F18-605E-B1147C01F44D}"/>
              </a:ext>
            </a:extLst>
          </p:cNvPr>
          <p:cNvSpPr>
            <a:spLocks noGrp="1"/>
          </p:cNvSpPr>
          <p:nvPr>
            <p:ph sz="half" idx="1"/>
          </p:nvPr>
        </p:nvSpPr>
        <p:spPr>
          <a:xfrm>
            <a:off x="381000" y="1531620"/>
            <a:ext cx="3733800" cy="3326130"/>
          </a:xfrm>
        </p:spPr>
        <p:txBody>
          <a:bodyPr>
            <a:noAutofit/>
          </a:bodyPr>
          <a:lstStyle/>
          <a:p>
            <a:pPr marL="468630" indent="-285750"/>
            <a:r>
              <a:rPr lang="en-US" sz="1800" dirty="0">
                <a:ea typeface="Aptos" panose="020B0004020202020204" pitchFamily="34" charset="0"/>
                <a:cs typeface="Aptos" panose="020B0004020202020204" pitchFamily="34" charset="0"/>
              </a:rPr>
              <a:t>Define Artificial Intelligence (AI) and Generative </a:t>
            </a:r>
            <a:r>
              <a:rPr lang="en-US" sz="1800" dirty="0">
                <a:effectLst/>
                <a:ea typeface="Aptos" panose="020B0004020202020204" pitchFamily="34" charset="0"/>
                <a:cs typeface="Aptos" panose="020B0004020202020204" pitchFamily="34" charset="0"/>
              </a:rPr>
              <a:t>AI (GenAI).</a:t>
            </a:r>
          </a:p>
          <a:p>
            <a:pPr marL="468630" indent="-285750"/>
            <a:r>
              <a:rPr lang="en-US" sz="1800" dirty="0">
                <a:effectLst/>
                <a:ea typeface="Aptos" panose="020B0004020202020204" pitchFamily="34" charset="0"/>
                <a:cs typeface="Aptos" panose="020B0004020202020204" pitchFamily="34" charset="0"/>
              </a:rPr>
              <a:t>Explain the latest trends in GenAI/AI. </a:t>
            </a:r>
          </a:p>
          <a:p>
            <a:pPr marL="468630" indent="-285750"/>
            <a:r>
              <a:rPr lang="en-US" sz="1800" dirty="0">
                <a:effectLst/>
                <a:ea typeface="Aptos" panose="020B0004020202020204" pitchFamily="34" charset="0"/>
                <a:cs typeface="Aptos" panose="020B0004020202020204" pitchFamily="34" charset="0"/>
              </a:rPr>
              <a:t>Identify and describe key concepts in GenAI/AI. </a:t>
            </a:r>
          </a:p>
          <a:p>
            <a:pPr marL="468630" indent="-285750"/>
            <a:r>
              <a:rPr lang="en-US" sz="1800" dirty="0">
                <a:ea typeface="Aptos" panose="020B0004020202020204" pitchFamily="34" charset="0"/>
                <a:cs typeface="Aptos" panose="020B0004020202020204" pitchFamily="34" charset="0"/>
              </a:rPr>
              <a:t>Understand the Building Blocks of LLMs</a:t>
            </a:r>
          </a:p>
          <a:p>
            <a:pPr marL="834390" lvl="1" indent="-285750"/>
            <a:r>
              <a:rPr lang="en-US" sz="1600" dirty="0">
                <a:ea typeface="Aptos" panose="020B0004020202020204" pitchFamily="34" charset="0"/>
                <a:cs typeface="Aptos" panose="020B0004020202020204" pitchFamily="34" charset="0"/>
              </a:rPr>
              <a:t>Vectors</a:t>
            </a:r>
          </a:p>
          <a:p>
            <a:pPr marL="834390" lvl="1" indent="-285750"/>
            <a:r>
              <a:rPr lang="en-US" sz="1600" dirty="0">
                <a:ea typeface="Aptos" panose="020B0004020202020204" pitchFamily="34" charset="0"/>
                <a:cs typeface="Aptos" panose="020B0004020202020204" pitchFamily="34" charset="0"/>
              </a:rPr>
              <a:t>Tokens </a:t>
            </a:r>
          </a:p>
          <a:p>
            <a:pPr marL="834390" lvl="1" indent="-285750"/>
            <a:r>
              <a:rPr lang="en-US" sz="1600" dirty="0">
                <a:ea typeface="Aptos" panose="020B0004020202020204" pitchFamily="34" charset="0"/>
                <a:cs typeface="Aptos" panose="020B0004020202020204" pitchFamily="34" charset="0"/>
              </a:rPr>
              <a:t>Embeddings</a:t>
            </a:r>
          </a:p>
          <a:p>
            <a:pPr marL="468630" indent="-285750"/>
            <a:endParaRPr lang="en-US" sz="1600" dirty="0">
              <a:effectLst/>
              <a:ea typeface="Aptos" panose="020B0004020202020204" pitchFamily="34" charset="0"/>
              <a:cs typeface="Aptos" panose="020B0004020202020204" pitchFamily="34" charset="0"/>
            </a:endParaRPr>
          </a:p>
          <a:p>
            <a:endParaRPr lang="en-US" sz="2000" dirty="0"/>
          </a:p>
        </p:txBody>
      </p:sp>
      <p:sp>
        <p:nvSpPr>
          <p:cNvPr id="7" name="Content Placeholder 6">
            <a:extLst>
              <a:ext uri="{FF2B5EF4-FFF2-40B4-BE49-F238E27FC236}">
                <a16:creationId xmlns:a16="http://schemas.microsoft.com/office/drawing/2014/main" id="{91D38946-5262-8AD4-D67A-F360E390E484}"/>
              </a:ext>
            </a:extLst>
          </p:cNvPr>
          <p:cNvSpPr>
            <a:spLocks noGrp="1"/>
          </p:cNvSpPr>
          <p:nvPr>
            <p:ph sz="half" idx="2"/>
          </p:nvPr>
        </p:nvSpPr>
        <p:spPr>
          <a:xfrm>
            <a:off x="3962400" y="1440064"/>
            <a:ext cx="4876800" cy="3417686"/>
          </a:xfrm>
        </p:spPr>
        <p:txBody>
          <a:bodyPr>
            <a:normAutofit/>
          </a:bodyPr>
          <a:lstStyle/>
          <a:p>
            <a:pPr marL="468630" indent="-285750"/>
            <a:r>
              <a:rPr lang="en-US" sz="1800" dirty="0">
                <a:ea typeface="Aptos" panose="020B0004020202020204" pitchFamily="34" charset="0"/>
                <a:cs typeface="Aptos" panose="020B0004020202020204" pitchFamily="34" charset="0"/>
              </a:rPr>
              <a:t>Understand the 7 Parameters of LLMs</a:t>
            </a:r>
          </a:p>
          <a:p>
            <a:pPr marL="834390" lvl="1" indent="-285750"/>
            <a:r>
              <a:rPr lang="en-US" sz="1600" dirty="0">
                <a:ea typeface="Aptos" panose="020B0004020202020204" pitchFamily="34" charset="0"/>
                <a:cs typeface="Aptos" panose="020B0004020202020204" pitchFamily="34" charset="0"/>
              </a:rPr>
              <a:t>Max Completion Tokens</a:t>
            </a:r>
          </a:p>
          <a:p>
            <a:pPr marL="834390" lvl="1" indent="-285750"/>
            <a:r>
              <a:rPr lang="en-US" sz="1600" dirty="0">
                <a:ea typeface="Aptos" panose="020B0004020202020204" pitchFamily="34" charset="0"/>
                <a:cs typeface="Aptos" panose="020B0004020202020204" pitchFamily="34" charset="0"/>
              </a:rPr>
              <a:t>Temperature</a:t>
            </a:r>
          </a:p>
          <a:p>
            <a:pPr marL="834390" lvl="1" indent="-285750"/>
            <a:r>
              <a:rPr lang="en-US" sz="1600" dirty="0">
                <a:ea typeface="Aptos" panose="020B0004020202020204" pitchFamily="34" charset="0"/>
                <a:cs typeface="Aptos" panose="020B0004020202020204" pitchFamily="34" charset="0"/>
              </a:rPr>
              <a:t>Top P</a:t>
            </a:r>
          </a:p>
          <a:p>
            <a:pPr marL="834390" lvl="1" indent="-285750"/>
            <a:r>
              <a:rPr lang="en-US" sz="1600" dirty="0">
                <a:ea typeface="Aptos" panose="020B0004020202020204" pitchFamily="34" charset="0"/>
                <a:cs typeface="Aptos" panose="020B0004020202020204" pitchFamily="34" charset="0"/>
              </a:rPr>
              <a:t>Top K</a:t>
            </a:r>
          </a:p>
          <a:p>
            <a:pPr marL="834390" lvl="1" indent="-285750"/>
            <a:r>
              <a:rPr lang="en-US" sz="1600" dirty="0">
                <a:ea typeface="Aptos" panose="020B0004020202020204" pitchFamily="34" charset="0"/>
                <a:cs typeface="Aptos" panose="020B0004020202020204" pitchFamily="34" charset="0"/>
              </a:rPr>
              <a:t>Frequency Penalty</a:t>
            </a:r>
          </a:p>
          <a:p>
            <a:pPr marL="834390" lvl="1" indent="-285750"/>
            <a:r>
              <a:rPr lang="en-US" sz="1600" dirty="0">
                <a:ea typeface="Aptos" panose="020B0004020202020204" pitchFamily="34" charset="0"/>
                <a:cs typeface="Aptos" panose="020B0004020202020204" pitchFamily="34" charset="0"/>
              </a:rPr>
              <a:t>Presence Penalty</a:t>
            </a:r>
          </a:p>
          <a:p>
            <a:pPr marL="834390" lvl="1" indent="-285750"/>
            <a:r>
              <a:rPr lang="en-US" sz="1600" dirty="0">
                <a:ea typeface="Aptos" panose="020B0004020202020204" pitchFamily="34" charset="0"/>
                <a:cs typeface="Aptos" panose="020B0004020202020204" pitchFamily="34" charset="0"/>
              </a:rPr>
              <a:t>Stop Sequence</a:t>
            </a:r>
          </a:p>
          <a:p>
            <a:pPr marL="468630" indent="-285750"/>
            <a:r>
              <a:rPr lang="en-US" sz="1800" dirty="0">
                <a:ea typeface="Aptos" panose="020B0004020202020204" pitchFamily="34" charset="0"/>
                <a:cs typeface="Aptos" panose="020B0004020202020204" pitchFamily="34" charset="0"/>
              </a:rPr>
              <a:t>Parameter Tuning</a:t>
            </a:r>
          </a:p>
          <a:p>
            <a:pPr marL="468630" indent="-285750"/>
            <a:r>
              <a:rPr lang="en-US" sz="1800" dirty="0">
                <a:ea typeface="Aptos" panose="020B0004020202020204" pitchFamily="34" charset="0"/>
                <a:cs typeface="Aptos" panose="020B0004020202020204" pitchFamily="34" charset="0"/>
              </a:rPr>
              <a:t>Review GenAI Applications by Type and Industry Use</a:t>
            </a:r>
          </a:p>
          <a:p>
            <a:pPr marL="468630" indent="-285750"/>
            <a:endParaRPr lang="en-US" sz="1800" dirty="0">
              <a:ea typeface="Aptos" panose="020B0004020202020204" pitchFamily="34" charset="0"/>
              <a:cs typeface="Aptos" panose="020B0004020202020204" pitchFamily="34" charset="0"/>
            </a:endParaRPr>
          </a:p>
          <a:p>
            <a:pPr marL="468630" indent="-285750"/>
            <a:endParaRPr lang="en-US" sz="16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09B35187-A1A1-04F0-D3C7-07E4F6D6B33A}"/>
              </a:ext>
            </a:extLst>
          </p:cNvPr>
          <p:cNvSpPr>
            <a:spLocks noGrp="1"/>
          </p:cNvSpPr>
          <p:nvPr>
            <p:ph type="dt" sz="half" idx="10"/>
          </p:nvPr>
        </p:nvSpPr>
        <p:spPr/>
        <p:txBody>
          <a:bodyPr/>
          <a:lstStyle/>
          <a:p>
            <a:fld id="{DE926898-931C-4E49-9EDD-3B95831E1BF9}" type="datetime1">
              <a:rPr lang="en-US" smtClean="0"/>
              <a:t>9/4/2025</a:t>
            </a:fld>
            <a:endParaRPr lang="en-US"/>
          </a:p>
        </p:txBody>
      </p:sp>
      <p:sp>
        <p:nvSpPr>
          <p:cNvPr id="3" name="Footer Placeholder 2">
            <a:extLst>
              <a:ext uri="{FF2B5EF4-FFF2-40B4-BE49-F238E27FC236}">
                <a16:creationId xmlns:a16="http://schemas.microsoft.com/office/drawing/2014/main" id="{485A9FAD-2CFC-7B72-3454-A877D5876537}"/>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AC8434CE-F59C-AD13-FF2C-1BA56267A0CA}"/>
              </a:ext>
            </a:extLst>
          </p:cNvPr>
          <p:cNvSpPr>
            <a:spLocks noGrp="1"/>
          </p:cNvSpPr>
          <p:nvPr>
            <p:ph type="sldNum" sz="quarter" idx="12"/>
          </p:nvPr>
        </p:nvSpPr>
        <p:spPr/>
        <p:txBody>
          <a:bodyPr/>
          <a:lstStyle/>
          <a:p>
            <a:fld id="{3D46CBA2-ECE5-4BE9-B546-6761E0E67089}" type="slidenum">
              <a:rPr lang="en-US" smtClean="0"/>
              <a:t>53</a:t>
            </a:fld>
            <a:endParaRPr lang="en-US"/>
          </a:p>
        </p:txBody>
      </p:sp>
    </p:spTree>
    <p:extLst>
      <p:ext uri="{BB962C8B-B14F-4D97-AF65-F5344CB8AC3E}">
        <p14:creationId xmlns:p14="http://schemas.microsoft.com/office/powerpoint/2010/main" val="705960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D7311-231B-257B-26A5-8E74505BBF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EC7EE6-5A7B-D8E1-39E0-F24B98347AFC}"/>
              </a:ext>
            </a:extLst>
          </p:cNvPr>
          <p:cNvSpPr>
            <a:spLocks noGrp="1"/>
          </p:cNvSpPr>
          <p:nvPr>
            <p:ph type="title"/>
          </p:nvPr>
        </p:nvSpPr>
        <p:spPr/>
        <p:txBody>
          <a:bodyPr/>
          <a:lstStyle/>
          <a:p>
            <a:r>
              <a:rPr lang="en-US" dirty="0"/>
              <a:t>Course Review – Session 2</a:t>
            </a:r>
          </a:p>
        </p:txBody>
      </p:sp>
      <p:sp>
        <p:nvSpPr>
          <p:cNvPr id="6" name="Content Placeholder 5">
            <a:extLst>
              <a:ext uri="{FF2B5EF4-FFF2-40B4-BE49-F238E27FC236}">
                <a16:creationId xmlns:a16="http://schemas.microsoft.com/office/drawing/2014/main" id="{EF163F57-D265-3D7D-FC2E-E1E6764475A1}"/>
              </a:ext>
            </a:extLst>
          </p:cNvPr>
          <p:cNvSpPr>
            <a:spLocks noGrp="1"/>
          </p:cNvSpPr>
          <p:nvPr>
            <p:ph sz="half" idx="1"/>
          </p:nvPr>
        </p:nvSpPr>
        <p:spPr>
          <a:xfrm>
            <a:off x="381000" y="1440064"/>
            <a:ext cx="4191000" cy="1588886"/>
          </a:xfrm>
        </p:spPr>
        <p:txBody>
          <a:bodyPr>
            <a:noAutofit/>
          </a:bodyPr>
          <a:lstStyle/>
          <a:p>
            <a:pPr marL="468630" indent="-285750"/>
            <a:r>
              <a:rPr lang="en-US" sz="1400" dirty="0">
                <a:ea typeface="Aptos" panose="020B0004020202020204" pitchFamily="34" charset="0"/>
                <a:cs typeface="Aptos" panose="020B0004020202020204" pitchFamily="34" charset="0"/>
              </a:rPr>
              <a:t>Industry Risks and Concerns</a:t>
            </a:r>
          </a:p>
          <a:p>
            <a:pPr marL="834390" lvl="1" indent="-285750"/>
            <a:r>
              <a:rPr lang="en-US" sz="1200" dirty="0">
                <a:ea typeface="Aptos" panose="020B0004020202020204" pitchFamily="34" charset="0"/>
                <a:cs typeface="Aptos" panose="020B0004020202020204" pitchFamily="34" charset="0"/>
              </a:rPr>
              <a:t>Lack of Explainability / Transparency</a:t>
            </a:r>
          </a:p>
          <a:p>
            <a:pPr marL="834390" lvl="1" indent="-285750"/>
            <a:r>
              <a:rPr lang="en-US" sz="1200" dirty="0">
                <a:ea typeface="Aptos" panose="020B0004020202020204" pitchFamily="34" charset="0"/>
                <a:cs typeface="Aptos" panose="020B0004020202020204" pitchFamily="34" charset="0"/>
              </a:rPr>
              <a:t>Data Bias and Discrimination</a:t>
            </a:r>
          </a:p>
          <a:p>
            <a:pPr marL="834390" lvl="1" indent="-285750"/>
            <a:r>
              <a:rPr lang="en-US" sz="1200" dirty="0">
                <a:ea typeface="Aptos" panose="020B0004020202020204" pitchFamily="34" charset="0"/>
                <a:cs typeface="Aptos" panose="020B0004020202020204" pitchFamily="34" charset="0"/>
              </a:rPr>
              <a:t>Misinformation &amp; Disinformation</a:t>
            </a:r>
          </a:p>
          <a:p>
            <a:pPr marL="834390" lvl="1" indent="-285750"/>
            <a:r>
              <a:rPr lang="en-US" sz="1200" dirty="0">
                <a:ea typeface="Aptos" panose="020B0004020202020204" pitchFamily="34" charset="0"/>
                <a:cs typeface="Aptos" panose="020B0004020202020204" pitchFamily="34" charset="0"/>
              </a:rPr>
              <a:t>Misuse in Bioweapons, Cyberattacks, or Deepfake Extortion</a:t>
            </a:r>
          </a:p>
          <a:p>
            <a:pPr marL="834390" lvl="1" indent="-285750"/>
            <a:r>
              <a:rPr lang="en-US" sz="1200" dirty="0">
                <a:ea typeface="Aptos" panose="020B0004020202020204" pitchFamily="34" charset="0"/>
                <a:cs typeface="Aptos" panose="020B0004020202020204" pitchFamily="34" charset="0"/>
              </a:rPr>
              <a:t>Copyright and Intellectual Property Infringement</a:t>
            </a:r>
          </a:p>
          <a:p>
            <a:endParaRPr lang="en-US" sz="1400" dirty="0"/>
          </a:p>
        </p:txBody>
      </p:sp>
      <p:sp>
        <p:nvSpPr>
          <p:cNvPr id="7" name="Content Placeholder 6">
            <a:extLst>
              <a:ext uri="{FF2B5EF4-FFF2-40B4-BE49-F238E27FC236}">
                <a16:creationId xmlns:a16="http://schemas.microsoft.com/office/drawing/2014/main" id="{0B739E9C-50DC-F97C-D700-38400A59E584}"/>
              </a:ext>
            </a:extLst>
          </p:cNvPr>
          <p:cNvSpPr>
            <a:spLocks noGrp="1"/>
          </p:cNvSpPr>
          <p:nvPr>
            <p:ph sz="half" idx="2"/>
          </p:nvPr>
        </p:nvSpPr>
        <p:spPr>
          <a:xfrm>
            <a:off x="4648200" y="1440064"/>
            <a:ext cx="4191000" cy="2579486"/>
          </a:xfrm>
        </p:spPr>
        <p:txBody>
          <a:bodyPr>
            <a:normAutofit fontScale="92500" lnSpcReduction="10000"/>
          </a:bodyPr>
          <a:lstStyle/>
          <a:p>
            <a:pPr marL="468630" indent="-285750"/>
            <a:r>
              <a:rPr lang="en-US" sz="1400" dirty="0"/>
              <a:t>AI Future</a:t>
            </a:r>
          </a:p>
          <a:p>
            <a:pPr marL="834390" lvl="1" indent="-285750"/>
            <a:r>
              <a:rPr lang="en-US" sz="1200" dirty="0">
                <a:ea typeface="Aptos" panose="020B0004020202020204" pitchFamily="34" charset="0"/>
                <a:cs typeface="Aptos" panose="020B0004020202020204" pitchFamily="34" charset="0"/>
              </a:rPr>
              <a:t>China’s Digital Transformation</a:t>
            </a:r>
          </a:p>
          <a:p>
            <a:pPr marL="834390" lvl="1" indent="-285750"/>
            <a:r>
              <a:rPr lang="en-US" sz="1200" dirty="0">
                <a:ea typeface="Aptos" panose="020B0004020202020204" pitchFamily="34" charset="0"/>
                <a:cs typeface="Aptos" panose="020B0004020202020204" pitchFamily="34" charset="0"/>
              </a:rPr>
              <a:t>Date is the New Currency</a:t>
            </a:r>
          </a:p>
          <a:p>
            <a:pPr marL="834390" lvl="1" indent="-285750"/>
            <a:r>
              <a:rPr lang="en-US" sz="1200" dirty="0">
                <a:ea typeface="Aptos" panose="020B0004020202020204" pitchFamily="34" charset="0"/>
                <a:cs typeface="Aptos" panose="020B0004020202020204" pitchFamily="34" charset="0"/>
              </a:rPr>
              <a:t>Smart Econometrics</a:t>
            </a:r>
          </a:p>
          <a:p>
            <a:pPr marL="834390" lvl="1" indent="-285750"/>
            <a:r>
              <a:rPr lang="en-US" sz="1200" dirty="0">
                <a:ea typeface="Aptos" panose="020B0004020202020204" pitchFamily="34" charset="0"/>
                <a:cs typeface="Aptos" panose="020B0004020202020204" pitchFamily="34" charset="0"/>
              </a:rPr>
              <a:t>Social Credit Systems</a:t>
            </a:r>
          </a:p>
          <a:p>
            <a:pPr marL="834390" lvl="1" indent="-285750"/>
            <a:r>
              <a:rPr lang="en-US" sz="1200" dirty="0">
                <a:ea typeface="Aptos" panose="020B0004020202020204" pitchFamily="34" charset="0"/>
                <a:cs typeface="Aptos" panose="020B0004020202020204" pitchFamily="34" charset="0"/>
              </a:rPr>
              <a:t>The Future of Healthcare</a:t>
            </a:r>
          </a:p>
          <a:p>
            <a:pPr marL="834390" lvl="1" indent="-285750"/>
            <a:r>
              <a:rPr lang="en-US" sz="1200" dirty="0">
                <a:ea typeface="Aptos" panose="020B0004020202020204" pitchFamily="34" charset="0"/>
                <a:cs typeface="Aptos" panose="020B0004020202020204" pitchFamily="34" charset="0"/>
              </a:rPr>
              <a:t>Agentic AI</a:t>
            </a:r>
          </a:p>
          <a:p>
            <a:pPr marL="468630" indent="-285750"/>
            <a:r>
              <a:rPr lang="en-US" sz="1400" dirty="0">
                <a:ea typeface="Aptos" panose="020B0004020202020204" pitchFamily="34" charset="0"/>
                <a:cs typeface="Aptos" panose="020B0004020202020204" pitchFamily="34" charset="0"/>
              </a:rPr>
              <a:t>Job Market</a:t>
            </a:r>
          </a:p>
          <a:p>
            <a:pPr marL="468630" indent="-285750"/>
            <a:r>
              <a:rPr lang="en-US" sz="1400" dirty="0">
                <a:ea typeface="Aptos" panose="020B0004020202020204" pitchFamily="34" charset="0"/>
                <a:cs typeface="Aptos" panose="020B0004020202020204" pitchFamily="34" charset="0"/>
              </a:rPr>
              <a:t>Godfather Warning</a:t>
            </a:r>
          </a:p>
          <a:p>
            <a:pPr marL="468630" indent="-285750"/>
            <a:r>
              <a:rPr lang="en-US" sz="1400" dirty="0">
                <a:ea typeface="Aptos" panose="020B0004020202020204" pitchFamily="34" charset="0"/>
                <a:cs typeface="Aptos" panose="020B0004020202020204" pitchFamily="34" charset="0"/>
              </a:rPr>
              <a:t>Red Pill / Blue Pill Event</a:t>
            </a:r>
          </a:p>
          <a:p>
            <a:pPr marL="468630" indent="-285750"/>
            <a:r>
              <a:rPr lang="en-US" sz="1400" dirty="0">
                <a:ea typeface="Aptos" panose="020B0004020202020204" pitchFamily="34" charset="0"/>
                <a:cs typeface="Aptos" panose="020B0004020202020204" pitchFamily="34" charset="0"/>
              </a:rPr>
              <a:t>Course Review</a:t>
            </a:r>
          </a:p>
          <a:p>
            <a:pPr marL="468630" indent="-285750"/>
            <a:r>
              <a:rPr lang="en-US" sz="1400" dirty="0">
                <a:ea typeface="Aptos" panose="020B0004020202020204" pitchFamily="34" charset="0"/>
                <a:cs typeface="Aptos" panose="020B0004020202020204" pitchFamily="34" charset="0"/>
              </a:rPr>
              <a:t>Course Evaluation</a:t>
            </a:r>
            <a:endParaRPr lang="en-US" sz="1200" dirty="0">
              <a:ea typeface="Aptos" panose="020B0004020202020204" pitchFamily="34" charset="0"/>
              <a:cs typeface="Aptos" panose="020B0004020202020204" pitchFamily="34" charset="0"/>
            </a:endParaRPr>
          </a:p>
          <a:p>
            <a:pPr marL="468630" indent="-285750"/>
            <a:endParaRPr lang="en-US" sz="1200" dirty="0">
              <a:effectLst/>
              <a:ea typeface="Aptos" panose="020B0004020202020204" pitchFamily="34" charset="0"/>
              <a:cs typeface="Aptos" panose="020B0004020202020204" pitchFamily="34" charset="0"/>
            </a:endParaRPr>
          </a:p>
        </p:txBody>
      </p:sp>
      <p:sp>
        <p:nvSpPr>
          <p:cNvPr id="2" name="Date Placeholder 1">
            <a:extLst>
              <a:ext uri="{FF2B5EF4-FFF2-40B4-BE49-F238E27FC236}">
                <a16:creationId xmlns:a16="http://schemas.microsoft.com/office/drawing/2014/main" id="{C1D1ECF3-6693-9004-93F9-890928ED5F67}"/>
              </a:ext>
            </a:extLst>
          </p:cNvPr>
          <p:cNvSpPr>
            <a:spLocks noGrp="1"/>
          </p:cNvSpPr>
          <p:nvPr>
            <p:ph type="dt" sz="half" idx="10"/>
          </p:nvPr>
        </p:nvSpPr>
        <p:spPr/>
        <p:txBody>
          <a:bodyPr/>
          <a:lstStyle/>
          <a:p>
            <a:fld id="{DE926898-931C-4E49-9EDD-3B95831E1BF9}" type="datetime1">
              <a:rPr lang="en-US" smtClean="0"/>
              <a:t>9/4/2025</a:t>
            </a:fld>
            <a:endParaRPr lang="en-US" dirty="0"/>
          </a:p>
        </p:txBody>
      </p:sp>
      <p:sp>
        <p:nvSpPr>
          <p:cNvPr id="3" name="Footer Placeholder 2">
            <a:extLst>
              <a:ext uri="{FF2B5EF4-FFF2-40B4-BE49-F238E27FC236}">
                <a16:creationId xmlns:a16="http://schemas.microsoft.com/office/drawing/2014/main" id="{A1739A0F-DE21-6EA2-4EE4-0A9EEE48C749}"/>
              </a:ext>
            </a:extLst>
          </p:cNvPr>
          <p:cNvSpPr>
            <a:spLocks noGrp="1"/>
          </p:cNvSpPr>
          <p:nvPr>
            <p:ph type="ftr" sz="quarter" idx="11"/>
          </p:nvPr>
        </p:nvSpPr>
        <p:spPr/>
        <p:txBody>
          <a:bodyPr/>
          <a:lstStyle/>
          <a:p>
            <a:r>
              <a:rPr lang="en-US"/>
              <a:t>Copyright © 2007 - 2025 Carl M. Burnett</a:t>
            </a:r>
          </a:p>
        </p:txBody>
      </p:sp>
      <p:sp>
        <p:nvSpPr>
          <p:cNvPr id="4" name="Slide Number Placeholder 3">
            <a:extLst>
              <a:ext uri="{FF2B5EF4-FFF2-40B4-BE49-F238E27FC236}">
                <a16:creationId xmlns:a16="http://schemas.microsoft.com/office/drawing/2014/main" id="{B1552DA9-950A-5442-40FA-53AB6AE60E8A}"/>
              </a:ext>
            </a:extLst>
          </p:cNvPr>
          <p:cNvSpPr>
            <a:spLocks noGrp="1"/>
          </p:cNvSpPr>
          <p:nvPr>
            <p:ph type="sldNum" sz="quarter" idx="12"/>
          </p:nvPr>
        </p:nvSpPr>
        <p:spPr/>
        <p:txBody>
          <a:bodyPr/>
          <a:lstStyle/>
          <a:p>
            <a:fld id="{3D46CBA2-ECE5-4BE9-B546-6761E0E67089}" type="slidenum">
              <a:rPr lang="en-US" smtClean="0"/>
              <a:t>54</a:t>
            </a:fld>
            <a:endParaRPr lang="en-US"/>
          </a:p>
        </p:txBody>
      </p:sp>
      <p:sp>
        <p:nvSpPr>
          <p:cNvPr id="8" name="Content Placeholder 6">
            <a:extLst>
              <a:ext uri="{FF2B5EF4-FFF2-40B4-BE49-F238E27FC236}">
                <a16:creationId xmlns:a16="http://schemas.microsoft.com/office/drawing/2014/main" id="{13F7426D-39AF-0316-5046-00067B01B996}"/>
              </a:ext>
            </a:extLst>
          </p:cNvPr>
          <p:cNvSpPr txBox="1">
            <a:spLocks/>
          </p:cNvSpPr>
          <p:nvPr/>
        </p:nvSpPr>
        <p:spPr>
          <a:xfrm>
            <a:off x="381000" y="3083698"/>
            <a:ext cx="4191000" cy="1708843"/>
          </a:xfrm>
          <a:prstGeom prst="rect">
            <a:avLst/>
          </a:prstGeom>
        </p:spPr>
        <p:txBody>
          <a:bodyPr vert="horz">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000" b="1" kern="1200">
                <a:solidFill>
                  <a:schemeClr val="tx1"/>
                </a:solidFill>
                <a:latin typeface="+mj-lt"/>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1800" b="1" kern="1200">
                <a:solidFill>
                  <a:schemeClr val="tx1"/>
                </a:solidFill>
                <a:latin typeface="+mj-lt"/>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68630" indent="-285750"/>
            <a:r>
              <a:rPr lang="en-US" sz="1800" dirty="0">
                <a:ea typeface="Aptos" panose="020B0004020202020204" pitchFamily="34" charset="0"/>
                <a:cs typeface="Aptos" panose="020B0004020202020204" pitchFamily="34" charset="0"/>
              </a:rPr>
              <a:t>AI Technology  Concerns</a:t>
            </a:r>
          </a:p>
          <a:p>
            <a:pPr marL="834390" lvl="1" indent="-285750"/>
            <a:r>
              <a:rPr lang="en-US" sz="1600" dirty="0">
                <a:ea typeface="Aptos" panose="020B0004020202020204" pitchFamily="34" charset="0"/>
                <a:cs typeface="Aptos" panose="020B0004020202020204" pitchFamily="34" charset="0"/>
              </a:rPr>
              <a:t>Geopolitical AI Arms Race</a:t>
            </a:r>
          </a:p>
          <a:p>
            <a:pPr marL="834390" lvl="1" indent="-285750"/>
            <a:r>
              <a:rPr lang="en-US" sz="1600" dirty="0">
                <a:ea typeface="Aptos" panose="020B0004020202020204" pitchFamily="34" charset="0"/>
                <a:cs typeface="Aptos" panose="020B0004020202020204" pitchFamily="34" charset="0"/>
              </a:rPr>
              <a:t>Hallucinations</a:t>
            </a:r>
          </a:p>
          <a:p>
            <a:pPr marL="834390" lvl="1" indent="-285750"/>
            <a:r>
              <a:rPr lang="en-US" sz="1600" dirty="0">
                <a:ea typeface="Aptos" panose="020B0004020202020204" pitchFamily="34" charset="0"/>
                <a:cs typeface="Aptos" panose="020B0004020202020204" pitchFamily="34" charset="0"/>
              </a:rPr>
              <a:t>Data Privacy</a:t>
            </a:r>
          </a:p>
          <a:p>
            <a:pPr marL="834390" lvl="1" indent="-285750"/>
            <a:r>
              <a:rPr lang="en-US" sz="1600" dirty="0">
                <a:ea typeface="Aptos" panose="020B0004020202020204" pitchFamily="34" charset="0"/>
                <a:cs typeface="Aptos" panose="020B0004020202020204" pitchFamily="34" charset="0"/>
              </a:rPr>
              <a:t>Job Displacement</a:t>
            </a:r>
          </a:p>
          <a:p>
            <a:pPr marL="834390" lvl="1" indent="-285750"/>
            <a:r>
              <a:rPr lang="en-US" sz="1600" dirty="0">
                <a:ea typeface="Aptos" panose="020B0004020202020204" pitchFamily="34" charset="0"/>
                <a:cs typeface="Aptos" panose="020B0004020202020204" pitchFamily="34" charset="0"/>
              </a:rPr>
              <a:t>Human De-skilling</a:t>
            </a:r>
          </a:p>
          <a:p>
            <a:pPr marL="834390" lvl="1" indent="-285750"/>
            <a:r>
              <a:rPr lang="en-US" sz="1600" dirty="0">
                <a:ea typeface="Aptos" panose="020B0004020202020204" pitchFamily="34" charset="0"/>
                <a:cs typeface="Aptos" panose="020B0004020202020204" pitchFamily="34" charset="0"/>
              </a:rPr>
              <a:t>Political Disinformation &amp; Propaganda</a:t>
            </a:r>
          </a:p>
          <a:p>
            <a:pPr marL="834390" lvl="1" indent="-285750"/>
            <a:r>
              <a:rPr lang="en-US" sz="1600" dirty="0">
                <a:ea typeface="Aptos" panose="020B0004020202020204" pitchFamily="34" charset="0"/>
                <a:cs typeface="Aptos" panose="020B0004020202020204" pitchFamily="34" charset="0"/>
              </a:rPr>
              <a:t>Income Inequality</a:t>
            </a:r>
          </a:p>
        </p:txBody>
      </p:sp>
    </p:spTree>
    <p:extLst>
      <p:ext uri="{BB962C8B-B14F-4D97-AF65-F5344CB8AC3E}">
        <p14:creationId xmlns:p14="http://schemas.microsoft.com/office/powerpoint/2010/main" val="703654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Evaluation</a:t>
            </a:r>
          </a:p>
        </p:txBody>
      </p:sp>
      <p:sp>
        <p:nvSpPr>
          <p:cNvPr id="3" name="Content Placeholder 2"/>
          <p:cNvSpPr>
            <a:spLocks noGrp="1"/>
          </p:cNvSpPr>
          <p:nvPr>
            <p:ph idx="1"/>
          </p:nvPr>
        </p:nvSpPr>
        <p:spPr/>
        <p:txBody>
          <a:bodyPr>
            <a:normAutofit/>
          </a:bodyPr>
          <a:lstStyle/>
          <a:p>
            <a:r>
              <a:rPr lang="en-US" dirty="0"/>
              <a:t>WD&amp;CE Course Evaluation Form</a:t>
            </a:r>
          </a:p>
          <a:p>
            <a:r>
              <a:rPr lang="en-US" sz="1800" dirty="0">
                <a:hlinkClick r:id="rId3"/>
              </a:rPr>
              <a:t>https://forms.office.com/pages/responsepage.aspx?id=Cx5ATVJlCE69OKjRXKDd2ajBZeuNGUpCr1Y3iAmNkm5UNlBQQlVaWEtJUkY0MUFTV0UwU1ZaUzk3QS4u</a:t>
            </a:r>
            <a:r>
              <a:rPr lang="en-US" sz="1800" dirty="0"/>
              <a:t> </a:t>
            </a:r>
          </a:p>
          <a:p>
            <a:r>
              <a:rPr lang="en-US" dirty="0"/>
              <a:t>Course Registration Number (CRN #):   42220</a:t>
            </a:r>
          </a:p>
          <a:p>
            <a:r>
              <a:rPr lang="en-US" dirty="0"/>
              <a:t>Course Name:   Intro to GenAI</a:t>
            </a:r>
          </a:p>
          <a:p>
            <a:r>
              <a:rPr lang="en-US" dirty="0"/>
              <a:t>Start Date:   6/20/2025</a:t>
            </a:r>
          </a:p>
          <a:p>
            <a:r>
              <a:rPr lang="en-US" dirty="0"/>
              <a:t>Instructor's Name:   Carl M. Burnett</a:t>
            </a:r>
          </a:p>
        </p:txBody>
      </p:sp>
      <p:sp>
        <p:nvSpPr>
          <p:cNvPr id="4" name="Date Placeholder 3"/>
          <p:cNvSpPr>
            <a:spLocks noGrp="1"/>
          </p:cNvSpPr>
          <p:nvPr>
            <p:ph type="dt" sz="half" idx="10"/>
          </p:nvPr>
        </p:nvSpPr>
        <p:spPr/>
        <p:txBody>
          <a:bodyPr/>
          <a:lstStyle/>
          <a:p>
            <a:fld id="{DF23AA79-4465-402D-A4EA-C248FE6A5C6D}" type="datetime1">
              <a:rPr lang="en-US" smtClean="0"/>
              <a:t>9/4/2025</a:t>
            </a:fld>
            <a:endParaRPr lang="en-US"/>
          </a:p>
        </p:txBody>
      </p:sp>
      <p:sp>
        <p:nvSpPr>
          <p:cNvPr id="6" name="Footer Placeholder 5"/>
          <p:cNvSpPr>
            <a:spLocks noGrp="1"/>
          </p:cNvSpPr>
          <p:nvPr>
            <p:ph type="ftr" sz="quarter" idx="11"/>
          </p:nvPr>
        </p:nvSpPr>
        <p:spPr>
          <a:prstGeom prst="rect">
            <a:avLst/>
          </a:prstGeom>
        </p:spPr>
        <p:txBody>
          <a:bodyPr/>
          <a:lstStyle/>
          <a:p>
            <a:r>
              <a:rPr lang="en-US"/>
              <a:t>Copyright © Carl M. Burnett</a:t>
            </a:r>
            <a:endParaRPr lang="en-US" dirty="0"/>
          </a:p>
        </p:txBody>
      </p:sp>
      <p:sp>
        <p:nvSpPr>
          <p:cNvPr id="5" name="Slide Number Placeholder 4"/>
          <p:cNvSpPr>
            <a:spLocks noGrp="1"/>
          </p:cNvSpPr>
          <p:nvPr>
            <p:ph type="sldNum" sz="quarter" idx="12"/>
          </p:nvPr>
        </p:nvSpPr>
        <p:spPr>
          <a:prstGeom prst="rect">
            <a:avLst/>
          </a:prstGeom>
        </p:spPr>
        <p:txBody>
          <a:bodyPr/>
          <a:lstStyle/>
          <a:p>
            <a:pPr>
              <a:defRPr/>
            </a:pPr>
            <a:fld id="{BDC207AC-44E2-4E0C-A861-3776DCCCA189}" type="slidenum">
              <a:rPr lang="en-US" smtClean="0"/>
              <a:pPr>
                <a:defRPr/>
              </a:pPr>
              <a:t>55</a:t>
            </a:fld>
            <a:endParaRPr lang="en-US"/>
          </a:p>
        </p:txBody>
      </p:sp>
    </p:spTree>
    <p:extLst>
      <p:ext uri="{BB962C8B-B14F-4D97-AF65-F5344CB8AC3E}">
        <p14:creationId xmlns:p14="http://schemas.microsoft.com/office/powerpoint/2010/main" val="4179696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5658346" y="357098"/>
            <a:ext cx="3133412" cy="4435160"/>
          </a:xfrm>
          <a:prstGeom prst="rect">
            <a:avLst/>
          </a:prstGeom>
          <a:solidFill>
            <a:srgbClr val="51237F"/>
          </a:solidFill>
        </p:spPr>
        <p:txBody>
          <a:bodyPr/>
          <a:lstStyle/>
          <a:p>
            <a:endParaRPr lang="en-US" sz="1350"/>
          </a:p>
        </p:txBody>
      </p:sp>
      <p:pic>
        <p:nvPicPr>
          <p:cNvPr id="3" name="Object 2" descr="preencoded.png"/>
          <p:cNvPicPr>
            <a:picLocks noChangeAspect="1"/>
          </p:cNvPicPr>
          <p:nvPr/>
        </p:nvPicPr>
        <p:blipFill>
          <a:blip r:embed="rId3"/>
          <a:srcRect l="30654" r="30654"/>
          <a:stretch/>
        </p:blipFill>
        <p:spPr>
          <a:xfrm>
            <a:off x="5658346" y="357098"/>
            <a:ext cx="3133412" cy="4435160"/>
          </a:xfrm>
          <a:prstGeom prst="rect">
            <a:avLst/>
          </a:prstGeom>
        </p:spPr>
      </p:pic>
      <p:sp>
        <p:nvSpPr>
          <p:cNvPr id="4" name="Object 3"/>
          <p:cNvSpPr/>
          <p:nvPr/>
        </p:nvSpPr>
        <p:spPr>
          <a:xfrm>
            <a:off x="122728" y="1479155"/>
            <a:ext cx="5412841" cy="405579"/>
          </a:xfrm>
          <a:prstGeom prst="rect">
            <a:avLst/>
          </a:prstGeom>
          <a:noFill/>
        </p:spPr>
        <p:txBody>
          <a:bodyPr wrap="square" lIns="0" tIns="0" rIns="0" bIns="0" rtlCol="0" anchor="t"/>
          <a:lstStyle/>
          <a:p>
            <a:pPr algn="ctr">
              <a:lnSpc>
                <a:spcPts val="3195"/>
              </a:lnSpc>
            </a:pPr>
            <a:r>
              <a:rPr lang="en-US" sz="2813" b="1" dirty="0">
                <a:solidFill>
                  <a:srgbClr val="51237F"/>
                </a:solidFill>
                <a:latin typeface="Roboto" pitchFamily="34" charset="0"/>
                <a:ea typeface="Roboto" pitchFamily="34" charset="-122"/>
                <a:cs typeface="Roboto" pitchFamily="34" charset="-120"/>
              </a:rPr>
              <a:t>JPMorgan Chase</a:t>
            </a:r>
            <a:endParaRPr lang="en-US" sz="1350" dirty="0"/>
          </a:p>
        </p:txBody>
      </p:sp>
      <p:sp>
        <p:nvSpPr>
          <p:cNvPr id="5" name="Object 4"/>
          <p:cNvSpPr/>
          <p:nvPr/>
        </p:nvSpPr>
        <p:spPr>
          <a:xfrm>
            <a:off x="122728" y="1957394"/>
            <a:ext cx="5412841" cy="1702913"/>
          </a:xfrm>
          <a:prstGeom prst="rect">
            <a:avLst/>
          </a:prstGeom>
          <a:noFill/>
        </p:spPr>
        <p:txBody>
          <a:bodyPr wrap="square" lIns="0" tIns="0" rIns="0" bIns="0" rtlCol="0" anchor="t"/>
          <a:lstStyle/>
          <a:p>
            <a:pPr algn="ctr">
              <a:lnSpc>
                <a:spcPts val="1917"/>
              </a:lnSpc>
              <a:spcBef>
                <a:spcPts val="561"/>
              </a:spcBef>
            </a:pPr>
            <a:r>
              <a:rPr lang="en-US" sz="1350" kern="0" spc="14" dirty="0">
                <a:latin typeface="Roboto" pitchFamily="34" charset="0"/>
                <a:ea typeface="Roboto" pitchFamily="34" charset="-122"/>
                <a:cs typeface="Roboto" pitchFamily="34" charset="-120"/>
              </a:rPr>
              <a:t>In March 2023, JPMorgan Chase, a major financial institution, decided to block employee access to ChatGPT. Their concern stemmed from the potential security risks associated with the large language model. Specifically, they worried that employees might accidentally share confidential information through ChatGPT prompts or that the AI could be used to generate fraudulent content.</a:t>
            </a:r>
            <a:endParaRPr lang="en-US" sz="1350" dirty="0"/>
          </a:p>
        </p:txBody>
      </p:sp>
      <p:sp>
        <p:nvSpPr>
          <p:cNvPr id="6" name="Object 5"/>
          <p:cNvSpPr/>
          <p:nvPr/>
        </p:nvSpPr>
        <p:spPr>
          <a:xfrm>
            <a:off x="8827468" y="4874837"/>
            <a:ext cx="171333" cy="182517"/>
          </a:xfrm>
          <a:prstGeom prst="rect">
            <a:avLst/>
          </a:prstGeom>
          <a:noFill/>
        </p:spPr>
        <p:txBody>
          <a:bodyPr/>
          <a:lstStyle/>
          <a:p>
            <a:endParaRPr lang="en-US" sz="1350"/>
          </a:p>
        </p:txBody>
      </p:sp>
      <p:sp>
        <p:nvSpPr>
          <p:cNvPr id="25" name="Slide Number Placeholder 24"/>
          <p:cNvSpPr>
            <a:spLocks noGrp="1"/>
          </p:cNvSpPr>
          <p:nvPr>
            <p:ph type="sldNum" sz="quarter" idx="4294967295"/>
          </p:nvPr>
        </p:nvSpPr>
        <p:spPr>
          <a:xfrm>
            <a:off x="8191758" y="4829695"/>
            <a:ext cx="600000" cy="225000"/>
          </a:xfrm>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6</a:t>
            </a:fld>
            <a:endParaRPr lang="en-US" sz="1200"/>
          </a:p>
        </p:txBody>
      </p:sp>
      <p:sp>
        <p:nvSpPr>
          <p:cNvPr id="7" name="Date Placeholder 6">
            <a:extLst>
              <a:ext uri="{FF2B5EF4-FFF2-40B4-BE49-F238E27FC236}">
                <a16:creationId xmlns:a16="http://schemas.microsoft.com/office/drawing/2014/main" id="{24DAF301-606B-DCEE-E69B-CDD4C8E5CA14}"/>
              </a:ext>
            </a:extLst>
          </p:cNvPr>
          <p:cNvSpPr>
            <a:spLocks noGrp="1"/>
          </p:cNvSpPr>
          <p:nvPr>
            <p:ph type="dt" sz="half" idx="10"/>
          </p:nvPr>
        </p:nvSpPr>
        <p:spPr/>
        <p:txBody>
          <a:bodyPr/>
          <a:lstStyle/>
          <a:p>
            <a:r>
              <a:rPr lang="en-US"/>
              <a:t>5/18/2025</a:t>
            </a:r>
          </a:p>
        </p:txBody>
      </p:sp>
      <p:sp>
        <p:nvSpPr>
          <p:cNvPr id="8" name="Footer Placeholder 7">
            <a:extLst>
              <a:ext uri="{FF2B5EF4-FFF2-40B4-BE49-F238E27FC236}">
                <a16:creationId xmlns:a16="http://schemas.microsoft.com/office/drawing/2014/main" id="{A789C27D-BC7B-C479-1B0E-B214168CA2CA}"/>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97652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5658346" y="357098"/>
            <a:ext cx="3133412" cy="4435160"/>
          </a:xfrm>
          <a:prstGeom prst="rect">
            <a:avLst/>
          </a:prstGeom>
          <a:solidFill>
            <a:srgbClr val="51237F"/>
          </a:solidFill>
        </p:spPr>
        <p:txBody>
          <a:bodyPr/>
          <a:lstStyle/>
          <a:p>
            <a:endParaRPr lang="en-US" sz="1350"/>
          </a:p>
        </p:txBody>
      </p:sp>
      <p:pic>
        <p:nvPicPr>
          <p:cNvPr id="3" name="Object 2" descr="preencoded.png"/>
          <p:cNvPicPr>
            <a:picLocks noChangeAspect="1"/>
          </p:cNvPicPr>
          <p:nvPr/>
        </p:nvPicPr>
        <p:blipFill>
          <a:blip r:embed="rId3"/>
          <a:srcRect l="30112" r="30112"/>
          <a:stretch/>
        </p:blipFill>
        <p:spPr>
          <a:xfrm>
            <a:off x="5658346" y="357098"/>
            <a:ext cx="3133412" cy="4435160"/>
          </a:xfrm>
          <a:prstGeom prst="rect">
            <a:avLst/>
          </a:prstGeom>
        </p:spPr>
      </p:pic>
      <p:sp>
        <p:nvSpPr>
          <p:cNvPr id="4" name="Object 3"/>
          <p:cNvSpPr/>
          <p:nvPr/>
        </p:nvSpPr>
        <p:spPr>
          <a:xfrm>
            <a:off x="252709" y="1964809"/>
            <a:ext cx="5145785" cy="405579"/>
          </a:xfrm>
          <a:prstGeom prst="rect">
            <a:avLst/>
          </a:prstGeom>
          <a:noFill/>
        </p:spPr>
        <p:txBody>
          <a:bodyPr wrap="square" lIns="0" tIns="0" rIns="0" bIns="0" rtlCol="0" anchor="t"/>
          <a:lstStyle/>
          <a:p>
            <a:pPr algn="ctr">
              <a:lnSpc>
                <a:spcPts val="3195"/>
              </a:lnSpc>
            </a:pPr>
            <a:r>
              <a:rPr lang="en-US" sz="2813" b="1" dirty="0">
                <a:latin typeface="Roboto" pitchFamily="34" charset="0"/>
                <a:ea typeface="Roboto" pitchFamily="34" charset="-122"/>
                <a:cs typeface="Roboto" pitchFamily="34" charset="-120"/>
              </a:rPr>
              <a:t>Samsung</a:t>
            </a:r>
            <a:endParaRPr lang="en-US" sz="1350" dirty="0"/>
          </a:p>
        </p:txBody>
      </p:sp>
      <p:sp>
        <p:nvSpPr>
          <p:cNvPr id="5" name="Object 4"/>
          <p:cNvSpPr/>
          <p:nvPr/>
        </p:nvSpPr>
        <p:spPr>
          <a:xfrm>
            <a:off x="252709" y="2443048"/>
            <a:ext cx="5145785" cy="729820"/>
          </a:xfrm>
          <a:prstGeom prst="rect">
            <a:avLst/>
          </a:prstGeom>
          <a:noFill/>
        </p:spPr>
        <p:txBody>
          <a:bodyPr wrap="square" lIns="0" tIns="0" rIns="0" bIns="0" rtlCol="0" anchor="t"/>
          <a:lstStyle/>
          <a:p>
            <a:pPr algn="ctr">
              <a:lnSpc>
                <a:spcPts val="1917"/>
              </a:lnSpc>
              <a:spcBef>
                <a:spcPts val="561"/>
              </a:spcBef>
            </a:pPr>
            <a:r>
              <a:rPr lang="en-US" sz="1350" kern="0" spc="14" dirty="0">
                <a:latin typeface="Roboto" pitchFamily="34" charset="0"/>
                <a:ea typeface="Roboto" pitchFamily="34" charset="-122"/>
                <a:cs typeface="Roboto" pitchFamily="34" charset="-120"/>
              </a:rPr>
              <a:t>In April 2023 about Samsung engineers getting in trouble for pasting snippets of code into ChatGPT, which is a large language model developed by OpenAI.</a:t>
            </a:r>
            <a:endParaRPr lang="en-US" sz="1350" dirty="0"/>
          </a:p>
        </p:txBody>
      </p:sp>
      <p:sp>
        <p:nvSpPr>
          <p:cNvPr id="6" name="Object 5"/>
          <p:cNvSpPr/>
          <p:nvPr/>
        </p:nvSpPr>
        <p:spPr>
          <a:xfrm>
            <a:off x="8827468" y="4874837"/>
            <a:ext cx="171333" cy="182517"/>
          </a:xfrm>
          <a:prstGeom prst="rect">
            <a:avLst/>
          </a:prstGeom>
          <a:noFill/>
        </p:spPr>
        <p:txBody>
          <a:bodyPr/>
          <a:lstStyle/>
          <a:p>
            <a:endParaRPr lang="en-US" sz="1350"/>
          </a:p>
        </p:txBody>
      </p:sp>
      <p:sp>
        <p:nvSpPr>
          <p:cNvPr id="25" name="Slide Number Placeholder 24"/>
          <p:cNvSpPr>
            <a:spLocks noGrp="1"/>
          </p:cNvSpPr>
          <p:nvPr>
            <p:ph type="sldNum" sz="quarter" idx="4294967295"/>
          </p:nvPr>
        </p:nvSpPr>
        <p:spPr>
          <a:xfrm>
            <a:off x="8119457" y="4853595"/>
            <a:ext cx="600000" cy="225000"/>
          </a:xfrm>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7</a:t>
            </a:fld>
            <a:endParaRPr lang="en-US" sz="1200" dirty="0"/>
          </a:p>
        </p:txBody>
      </p:sp>
      <p:sp>
        <p:nvSpPr>
          <p:cNvPr id="7" name="Date Placeholder 6">
            <a:extLst>
              <a:ext uri="{FF2B5EF4-FFF2-40B4-BE49-F238E27FC236}">
                <a16:creationId xmlns:a16="http://schemas.microsoft.com/office/drawing/2014/main" id="{AC67BFA8-75B4-4209-A097-E8E129801730}"/>
              </a:ext>
            </a:extLst>
          </p:cNvPr>
          <p:cNvSpPr>
            <a:spLocks noGrp="1"/>
          </p:cNvSpPr>
          <p:nvPr>
            <p:ph type="dt" sz="half" idx="10"/>
          </p:nvPr>
        </p:nvSpPr>
        <p:spPr/>
        <p:txBody>
          <a:bodyPr/>
          <a:lstStyle/>
          <a:p>
            <a:r>
              <a:rPr lang="en-US"/>
              <a:t>5/18/2025</a:t>
            </a:r>
          </a:p>
        </p:txBody>
      </p:sp>
      <p:sp>
        <p:nvSpPr>
          <p:cNvPr id="8" name="Footer Placeholder 7">
            <a:extLst>
              <a:ext uri="{FF2B5EF4-FFF2-40B4-BE49-F238E27FC236}">
                <a16:creationId xmlns:a16="http://schemas.microsoft.com/office/drawing/2014/main" id="{64B79425-0A79-8AD3-4608-475BBB84B720}"/>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1218150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5658346" y="357098"/>
            <a:ext cx="3133412" cy="4435160"/>
          </a:xfrm>
          <a:prstGeom prst="rect">
            <a:avLst/>
          </a:prstGeom>
          <a:solidFill>
            <a:srgbClr val="51237F"/>
          </a:solidFill>
        </p:spPr>
        <p:txBody>
          <a:bodyPr/>
          <a:lstStyle/>
          <a:p>
            <a:endParaRPr lang="en-US" sz="1350"/>
          </a:p>
        </p:txBody>
      </p:sp>
      <p:pic>
        <p:nvPicPr>
          <p:cNvPr id="3" name="Object 2" descr="preencoded.png"/>
          <p:cNvPicPr>
            <a:picLocks noChangeAspect="1"/>
          </p:cNvPicPr>
          <p:nvPr/>
        </p:nvPicPr>
        <p:blipFill>
          <a:blip r:embed="rId3"/>
          <a:srcRect l="23506" r="23506"/>
          <a:stretch/>
        </p:blipFill>
        <p:spPr>
          <a:xfrm>
            <a:off x="5658346" y="357098"/>
            <a:ext cx="3133412" cy="4435160"/>
          </a:xfrm>
          <a:prstGeom prst="rect">
            <a:avLst/>
          </a:prstGeom>
        </p:spPr>
      </p:pic>
      <p:sp>
        <p:nvSpPr>
          <p:cNvPr id="4" name="Object 3"/>
          <p:cNvSpPr/>
          <p:nvPr/>
        </p:nvSpPr>
        <p:spPr>
          <a:xfrm>
            <a:off x="126659" y="1721982"/>
            <a:ext cx="5404930" cy="405579"/>
          </a:xfrm>
          <a:prstGeom prst="rect">
            <a:avLst/>
          </a:prstGeom>
          <a:noFill/>
        </p:spPr>
        <p:txBody>
          <a:bodyPr wrap="square" lIns="0" tIns="0" rIns="0" bIns="0" rtlCol="0" anchor="t"/>
          <a:lstStyle/>
          <a:p>
            <a:pPr algn="ctr">
              <a:lnSpc>
                <a:spcPts val="3195"/>
              </a:lnSpc>
            </a:pPr>
            <a:r>
              <a:rPr lang="en-US" sz="2813" b="1" dirty="0">
                <a:solidFill>
                  <a:srgbClr val="51237F"/>
                </a:solidFill>
                <a:latin typeface="Roboto" pitchFamily="34" charset="0"/>
                <a:ea typeface="Roboto" pitchFamily="34" charset="-122"/>
                <a:cs typeface="Roboto" pitchFamily="34" charset="-120"/>
              </a:rPr>
              <a:t>WalMart</a:t>
            </a:r>
            <a:endParaRPr lang="en-US" sz="1350" dirty="0"/>
          </a:p>
        </p:txBody>
      </p:sp>
      <p:sp>
        <p:nvSpPr>
          <p:cNvPr id="5" name="Object 4"/>
          <p:cNvSpPr/>
          <p:nvPr/>
        </p:nvSpPr>
        <p:spPr>
          <a:xfrm>
            <a:off x="126659" y="2200221"/>
            <a:ext cx="5404930" cy="1216366"/>
          </a:xfrm>
          <a:prstGeom prst="rect">
            <a:avLst/>
          </a:prstGeom>
          <a:noFill/>
        </p:spPr>
        <p:txBody>
          <a:bodyPr wrap="square" lIns="0" tIns="0" rIns="0" bIns="0" rtlCol="0" anchor="t"/>
          <a:lstStyle/>
          <a:p>
            <a:pPr algn="ctr">
              <a:lnSpc>
                <a:spcPts val="1917"/>
              </a:lnSpc>
              <a:spcBef>
                <a:spcPts val="561"/>
              </a:spcBef>
            </a:pPr>
            <a:r>
              <a:rPr lang="en-US" sz="1350" kern="0" spc="14" dirty="0">
                <a:latin typeface="Roboto" pitchFamily="34" charset="0"/>
                <a:ea typeface="Roboto" pitchFamily="34" charset="-122"/>
                <a:cs typeface="Roboto" pitchFamily="34" charset="-120"/>
              </a:rPr>
              <a:t>The article discusses how retail giants Walmart and Amazon both issued warnings to their employees regarding the use of ChatGPT in March 2023. The primary concern was the potential for confidential business information or customer data to be leaked through prompts or interactions with ChatGPT.</a:t>
            </a:r>
            <a:endParaRPr lang="en-US" sz="1350" dirty="0"/>
          </a:p>
        </p:txBody>
      </p:sp>
      <p:sp>
        <p:nvSpPr>
          <p:cNvPr id="6" name="Object 5"/>
          <p:cNvSpPr/>
          <p:nvPr/>
        </p:nvSpPr>
        <p:spPr>
          <a:xfrm>
            <a:off x="8827468" y="4874837"/>
            <a:ext cx="171333" cy="182517"/>
          </a:xfrm>
          <a:prstGeom prst="rect">
            <a:avLst/>
          </a:prstGeom>
          <a:noFill/>
        </p:spPr>
        <p:txBody>
          <a:bodyPr/>
          <a:lstStyle/>
          <a:p>
            <a:endParaRPr lang="en-US" sz="1350"/>
          </a:p>
        </p:txBody>
      </p:sp>
      <p:sp>
        <p:nvSpPr>
          <p:cNvPr id="25" name="Slide Number Placeholder 24"/>
          <p:cNvSpPr>
            <a:spLocks noGrp="1"/>
          </p:cNvSpPr>
          <p:nvPr>
            <p:ph type="sldNum" sz="quarter" idx="4294967295"/>
          </p:nvPr>
        </p:nvSpPr>
        <p:spPr>
          <a:xfrm>
            <a:off x="8187093" y="4804182"/>
            <a:ext cx="600000" cy="225000"/>
          </a:xfrm>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8</a:t>
            </a:fld>
            <a:endParaRPr lang="en-US" sz="1200"/>
          </a:p>
        </p:txBody>
      </p:sp>
      <p:sp>
        <p:nvSpPr>
          <p:cNvPr id="7" name="Date Placeholder 6">
            <a:extLst>
              <a:ext uri="{FF2B5EF4-FFF2-40B4-BE49-F238E27FC236}">
                <a16:creationId xmlns:a16="http://schemas.microsoft.com/office/drawing/2014/main" id="{6A8021BF-A631-1215-435B-5D0FF5FA900C}"/>
              </a:ext>
            </a:extLst>
          </p:cNvPr>
          <p:cNvSpPr>
            <a:spLocks noGrp="1"/>
          </p:cNvSpPr>
          <p:nvPr>
            <p:ph type="dt" sz="half" idx="10"/>
          </p:nvPr>
        </p:nvSpPr>
        <p:spPr/>
        <p:txBody>
          <a:bodyPr/>
          <a:lstStyle/>
          <a:p>
            <a:r>
              <a:rPr lang="en-US"/>
              <a:t>5/18/2025</a:t>
            </a:r>
          </a:p>
        </p:txBody>
      </p:sp>
      <p:sp>
        <p:nvSpPr>
          <p:cNvPr id="8" name="Footer Placeholder 7">
            <a:extLst>
              <a:ext uri="{FF2B5EF4-FFF2-40B4-BE49-F238E27FC236}">
                <a16:creationId xmlns:a16="http://schemas.microsoft.com/office/drawing/2014/main" id="{1D7AD892-486E-393F-2654-2370846B410B}"/>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4082910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757E6B4-99F6-F823-2965-0B27A277164E}"/>
              </a:ext>
            </a:extLst>
          </p:cNvPr>
          <p:cNvGrpSpPr/>
          <p:nvPr/>
        </p:nvGrpSpPr>
        <p:grpSpPr>
          <a:xfrm>
            <a:off x="4572000" y="585196"/>
            <a:ext cx="3943766" cy="3973108"/>
            <a:chOff x="4402437" y="351242"/>
            <a:chExt cx="4389321" cy="4441016"/>
          </a:xfrm>
        </p:grpSpPr>
        <p:sp>
          <p:nvSpPr>
            <p:cNvPr id="2" name="Object 1"/>
            <p:cNvSpPr/>
            <p:nvPr/>
          </p:nvSpPr>
          <p:spPr>
            <a:xfrm>
              <a:off x="4408225" y="357098"/>
              <a:ext cx="4383533" cy="4435160"/>
            </a:xfrm>
            <a:prstGeom prst="rect">
              <a:avLst/>
            </a:prstGeom>
            <a:solidFill>
              <a:srgbClr val="51237F"/>
            </a:solidFill>
          </p:spPr>
          <p:txBody>
            <a:bodyPr/>
            <a:lstStyle/>
            <a:p>
              <a:endParaRPr lang="en-US" sz="1350"/>
            </a:p>
          </p:txBody>
        </p:sp>
        <p:pic>
          <p:nvPicPr>
            <p:cNvPr id="3" name="Object 2" descr="preencoded.png"/>
            <p:cNvPicPr>
              <a:picLocks noChangeAspect="1"/>
            </p:cNvPicPr>
            <p:nvPr/>
          </p:nvPicPr>
          <p:blipFill>
            <a:blip r:embed="rId3"/>
            <a:srcRect l="2153" t="-36063" r="2153" b="-36063"/>
            <a:stretch/>
          </p:blipFill>
          <p:spPr>
            <a:xfrm>
              <a:off x="4402437" y="351242"/>
              <a:ext cx="4389321" cy="4441016"/>
            </a:xfrm>
            <a:prstGeom prst="rect">
              <a:avLst/>
            </a:prstGeom>
          </p:spPr>
        </p:pic>
      </p:grpSp>
      <p:sp>
        <p:nvSpPr>
          <p:cNvPr id="4" name="Object 3"/>
          <p:cNvSpPr/>
          <p:nvPr/>
        </p:nvSpPr>
        <p:spPr>
          <a:xfrm>
            <a:off x="232217" y="1600569"/>
            <a:ext cx="3943766" cy="405579"/>
          </a:xfrm>
          <a:prstGeom prst="rect">
            <a:avLst/>
          </a:prstGeom>
          <a:noFill/>
        </p:spPr>
        <p:txBody>
          <a:bodyPr wrap="square" lIns="0" tIns="0" rIns="0" bIns="0" rtlCol="0" anchor="t"/>
          <a:lstStyle/>
          <a:p>
            <a:pPr algn="ctr">
              <a:lnSpc>
                <a:spcPts val="3195"/>
              </a:lnSpc>
            </a:pPr>
            <a:r>
              <a:rPr lang="en-US" sz="2813" b="1" dirty="0">
                <a:solidFill>
                  <a:srgbClr val="51237F"/>
                </a:solidFill>
                <a:latin typeface="Roboto" pitchFamily="34" charset="0"/>
                <a:ea typeface="Roboto" pitchFamily="34" charset="-122"/>
                <a:cs typeface="Roboto" pitchFamily="34" charset="-120"/>
              </a:rPr>
              <a:t>Scarlett Johansson</a:t>
            </a:r>
            <a:endParaRPr lang="en-US" sz="1350" dirty="0"/>
          </a:p>
        </p:txBody>
      </p:sp>
      <p:sp>
        <p:nvSpPr>
          <p:cNvPr id="5" name="Object 4"/>
          <p:cNvSpPr/>
          <p:nvPr/>
        </p:nvSpPr>
        <p:spPr>
          <a:xfrm>
            <a:off x="232217" y="2078808"/>
            <a:ext cx="3943766" cy="1459639"/>
          </a:xfrm>
          <a:prstGeom prst="rect">
            <a:avLst/>
          </a:prstGeom>
          <a:noFill/>
        </p:spPr>
        <p:txBody>
          <a:bodyPr wrap="square" lIns="0" tIns="0" rIns="0" bIns="0" rtlCol="0" anchor="t"/>
          <a:lstStyle/>
          <a:p>
            <a:pPr algn="ctr">
              <a:lnSpc>
                <a:spcPts val="1917"/>
              </a:lnSpc>
              <a:spcBef>
                <a:spcPts val="561"/>
              </a:spcBef>
            </a:pPr>
            <a:r>
              <a:rPr lang="en-US" sz="1350" kern="0" spc="14" dirty="0">
                <a:latin typeface="Roboto" pitchFamily="34" charset="0"/>
                <a:ea typeface="Roboto" pitchFamily="34" charset="-122"/>
                <a:cs typeface="Roboto" pitchFamily="34" charset="-120"/>
              </a:rPr>
              <a:t>Scarlett Johansson alleges that a voice option in ChatGPT's voice mode function sounds uncannily similar to her own voice. She claims she declined an offer to be a voice actor for ChatGPT, but OpenAI developed a voice that sounds almost identical.</a:t>
            </a:r>
            <a:endParaRPr lang="en-US" sz="1350" dirty="0"/>
          </a:p>
        </p:txBody>
      </p:sp>
      <p:sp>
        <p:nvSpPr>
          <p:cNvPr id="6" name="Object 5"/>
          <p:cNvSpPr/>
          <p:nvPr/>
        </p:nvSpPr>
        <p:spPr>
          <a:xfrm>
            <a:off x="8827468" y="4874837"/>
            <a:ext cx="171333" cy="182517"/>
          </a:xfrm>
          <a:prstGeom prst="rect">
            <a:avLst/>
          </a:prstGeom>
          <a:noFill/>
        </p:spPr>
        <p:txBody>
          <a:bodyPr/>
          <a:lstStyle/>
          <a:p>
            <a:endParaRPr lang="en-US" sz="1350"/>
          </a:p>
        </p:txBody>
      </p:sp>
      <p:sp>
        <p:nvSpPr>
          <p:cNvPr id="25" name="Slide Number Placeholder 24"/>
          <p:cNvSpPr>
            <a:spLocks noGrp="1"/>
          </p:cNvSpPr>
          <p:nvPr>
            <p:ph type="sldNum" sz="quarter" idx="4294967295"/>
          </p:nvPr>
        </p:nvSpPr>
        <p:spPr>
          <a:xfrm>
            <a:off x="7918876" y="4754683"/>
            <a:ext cx="600000" cy="225000"/>
          </a:xfrm>
          <a:prstGeom prst="rect">
            <a:avLst/>
          </a:prstGeom>
          <a:extLst>
            <a:ext uri="{C572A759-6A51-4108-AA02-DFA0A04FC94B}">
              <ma14:wrappingTextBoxFlag xmlns="" xmlns:ma14="http://schemas.microsoft.com/office/mac/drawingml/2011/main" val="0"/>
            </a:ext>
          </a:extLst>
        </p:spPr>
        <p:txBody>
          <a:bodyPr/>
          <a:lstStyle>
            <a:lvl1pPr>
              <a:defRPr sz="825"/>
            </a:lvl1pPr>
          </a:lstStyle>
          <a:p>
            <a:fld id="{F7021451-1387-4CA6-816F-3879F97B5CBC}" type="slidenum">
              <a:rPr lang="en-US" sz="1200" smtClean="0"/>
              <a:t>9</a:t>
            </a:fld>
            <a:endParaRPr lang="en-US" sz="1200"/>
          </a:p>
        </p:txBody>
      </p:sp>
      <p:sp>
        <p:nvSpPr>
          <p:cNvPr id="8" name="Date Placeholder 7">
            <a:extLst>
              <a:ext uri="{FF2B5EF4-FFF2-40B4-BE49-F238E27FC236}">
                <a16:creationId xmlns:a16="http://schemas.microsoft.com/office/drawing/2014/main" id="{A6B724F8-EE0F-1166-6EB9-A323214C2184}"/>
              </a:ext>
            </a:extLst>
          </p:cNvPr>
          <p:cNvSpPr>
            <a:spLocks noGrp="1"/>
          </p:cNvSpPr>
          <p:nvPr>
            <p:ph type="dt" sz="half" idx="10"/>
          </p:nvPr>
        </p:nvSpPr>
        <p:spPr/>
        <p:txBody>
          <a:bodyPr/>
          <a:lstStyle/>
          <a:p>
            <a:r>
              <a:rPr lang="en-US"/>
              <a:t>5/18/2025</a:t>
            </a:r>
          </a:p>
        </p:txBody>
      </p:sp>
      <p:sp>
        <p:nvSpPr>
          <p:cNvPr id="9" name="Footer Placeholder 8">
            <a:extLst>
              <a:ext uri="{FF2B5EF4-FFF2-40B4-BE49-F238E27FC236}">
                <a16:creationId xmlns:a16="http://schemas.microsoft.com/office/drawing/2014/main" id="{470AC366-A9E6-3FD8-C906-74295C9C84C6}"/>
              </a:ext>
            </a:extLst>
          </p:cNvPr>
          <p:cNvSpPr>
            <a:spLocks noGrp="1"/>
          </p:cNvSpPr>
          <p:nvPr>
            <p:ph type="ftr" sz="quarter" idx="11"/>
          </p:nvPr>
        </p:nvSpPr>
        <p:spPr/>
        <p:txBody>
          <a:bodyPr/>
          <a:lstStyle/>
          <a:p>
            <a:r>
              <a:rPr lang="en-US"/>
              <a:t>Copyright © 2007 - 2025 Carl M. Burnett</a:t>
            </a:r>
          </a:p>
        </p:txBody>
      </p:sp>
    </p:spTree>
    <p:extLst>
      <p:ext uri="{BB962C8B-B14F-4D97-AF65-F5344CB8AC3E}">
        <p14:creationId xmlns:p14="http://schemas.microsoft.com/office/powerpoint/2010/main" val="28571263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fBurnett">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Presentation1" id="{777EA0BF-AC08-42BC-BAA8-A54217F46A5E}" vid="{3EF36CA4-3D59-41B5-869A-1000B72EC5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4206</TotalTime>
  <Words>3088</Words>
  <Application>Microsoft Office PowerPoint</Application>
  <PresentationFormat>On-screen Show (16:9)</PresentationFormat>
  <Paragraphs>585</Paragraphs>
  <Slides>55</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Aptos</vt:lpstr>
      <vt:lpstr>Aptos Black</vt:lpstr>
      <vt:lpstr>Arial</vt:lpstr>
      <vt:lpstr>Arial Black</vt:lpstr>
      <vt:lpstr>Calibri</vt:lpstr>
      <vt:lpstr>Constantia</vt:lpstr>
      <vt:lpstr>Roboto</vt:lpstr>
      <vt:lpstr>Wingdings 2</vt:lpstr>
      <vt:lpstr>ProfBurnett</vt:lpstr>
      <vt:lpstr>ITI 594 Introduction to Generative AI </vt:lpstr>
      <vt:lpstr>Course Outline – Session 1 </vt:lpstr>
      <vt:lpstr>Course Outline – Session 2</vt:lpstr>
      <vt:lpstr>PowerPoint Presentation</vt:lpstr>
      <vt:lpstr>Industry Risks and Issues</vt:lpstr>
      <vt:lpstr>PowerPoint Presentation</vt:lpstr>
      <vt:lpstr>PowerPoint Presentation</vt:lpstr>
      <vt:lpstr>PowerPoint Presentation</vt:lpstr>
      <vt:lpstr>PowerPoint Presentation</vt:lpstr>
      <vt:lpstr>PowerPoint Presentation</vt:lpstr>
      <vt:lpstr>AI Technology Concerns?</vt:lpstr>
      <vt:lpstr>PowerPoint Presentation</vt:lpstr>
      <vt:lpstr>Hallucination</vt:lpstr>
      <vt:lpstr>PowerPoint Presentation</vt:lpstr>
      <vt:lpstr>Examples of LLM Hallucinations</vt:lpstr>
      <vt:lpstr>Examples of LLM Hallucinations</vt:lpstr>
      <vt:lpstr>Surveillance Capitalism</vt:lpstr>
      <vt:lpstr>Retraining</vt:lpstr>
      <vt:lpstr>AI Job Loss</vt:lpstr>
      <vt:lpstr>Cambridge Analytica</vt:lpstr>
      <vt:lpstr>Inequality</vt:lpstr>
      <vt:lpstr>AI Future</vt:lpstr>
      <vt:lpstr>Ecommerce</vt:lpstr>
      <vt:lpstr>Smart Cities</vt:lpstr>
      <vt:lpstr>Smart Capital</vt:lpstr>
      <vt:lpstr>Surveillance</vt:lpstr>
      <vt:lpstr>PowerPoint Presentation</vt:lpstr>
      <vt:lpstr>The Future of Healthcare</vt:lpstr>
      <vt:lpstr>AgenticAI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 AI Skills in Demand for 2025</vt:lpstr>
      <vt:lpstr>7 Technical AI Skills in Demand for 2025</vt:lpstr>
      <vt:lpstr>14 Career Paths in Artificial Intelligence</vt:lpstr>
      <vt:lpstr>14 Career Paths in Artificial Intelligence</vt:lpstr>
      <vt:lpstr>14 Career Paths in Artificial Intelligence</vt:lpstr>
      <vt:lpstr>PowerPoint Presentation</vt:lpstr>
      <vt:lpstr>PowerPoint Presentation</vt:lpstr>
      <vt:lpstr>PowerPoint Presentation</vt:lpstr>
      <vt:lpstr>PowerPoint Presentation</vt:lpstr>
      <vt:lpstr>PowerPoint Presentation</vt:lpstr>
      <vt:lpstr>AI Escaping Human Control</vt:lpstr>
      <vt:lpstr>Other Models</vt:lpstr>
      <vt:lpstr>Intelligent Agents Can Be Aligned with  Human Preferences</vt:lpstr>
      <vt:lpstr>Alternatives Methods</vt:lpstr>
      <vt:lpstr>Course Review – Session 1 </vt:lpstr>
      <vt:lpstr>Course Review – Session 2</vt:lpstr>
      <vt:lpstr>Class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Burnett, Carl M</dc:creator>
  <cp:lastModifiedBy>Prof Burnett</cp:lastModifiedBy>
  <cp:revision>6</cp:revision>
  <cp:lastPrinted>2019-10-24T10:45:22Z</cp:lastPrinted>
  <dcterms:created xsi:type="dcterms:W3CDTF">2025-05-05T10:22:55Z</dcterms:created>
  <dcterms:modified xsi:type="dcterms:W3CDTF">2025-09-04T22:43:05Z</dcterms:modified>
</cp:coreProperties>
</file>