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26"/>
  </p:notesMasterIdLst>
  <p:sldIdLst>
    <p:sldId id="321" r:id="rId2"/>
    <p:sldId id="656" r:id="rId3"/>
    <p:sldId id="600" r:id="rId4"/>
    <p:sldId id="552" r:id="rId5"/>
    <p:sldId id="551" r:id="rId6"/>
    <p:sldId id="554" r:id="rId7"/>
    <p:sldId id="503" r:id="rId8"/>
    <p:sldId id="296" r:id="rId9"/>
    <p:sldId id="297" r:id="rId10"/>
    <p:sldId id="306" r:id="rId11"/>
    <p:sldId id="269" r:id="rId12"/>
    <p:sldId id="598" r:id="rId13"/>
    <p:sldId id="652" r:id="rId14"/>
    <p:sldId id="659" r:id="rId15"/>
    <p:sldId id="553" r:id="rId16"/>
    <p:sldId id="265" r:id="rId17"/>
    <p:sldId id="266" r:id="rId18"/>
    <p:sldId id="267" r:id="rId19"/>
    <p:sldId id="555" r:id="rId20"/>
    <p:sldId id="264" r:id="rId21"/>
    <p:sldId id="574" r:id="rId22"/>
    <p:sldId id="575" r:id="rId23"/>
    <p:sldId id="582" r:id="rId24"/>
    <p:sldId id="572" r:id="rId25"/>
    <p:sldId id="560" r:id="rId26"/>
    <p:sldId id="559" r:id="rId27"/>
    <p:sldId id="565" r:id="rId28"/>
    <p:sldId id="561" r:id="rId29"/>
    <p:sldId id="566" r:id="rId30"/>
    <p:sldId id="562" r:id="rId31"/>
    <p:sldId id="567" r:id="rId32"/>
    <p:sldId id="563" r:id="rId33"/>
    <p:sldId id="569" r:id="rId34"/>
    <p:sldId id="564" r:id="rId35"/>
    <p:sldId id="570" r:id="rId36"/>
    <p:sldId id="568" r:id="rId37"/>
    <p:sldId id="571" r:id="rId38"/>
    <p:sldId id="649" r:id="rId39"/>
    <p:sldId id="339" r:id="rId40"/>
    <p:sldId id="283" r:id="rId41"/>
    <p:sldId id="338" r:id="rId42"/>
    <p:sldId id="337" r:id="rId43"/>
    <p:sldId id="304" r:id="rId44"/>
    <p:sldId id="588" r:id="rId45"/>
    <p:sldId id="597" r:id="rId46"/>
    <p:sldId id="589" r:id="rId47"/>
    <p:sldId id="287" r:id="rId48"/>
    <p:sldId id="288" r:id="rId49"/>
    <p:sldId id="289" r:id="rId50"/>
    <p:sldId id="651" r:id="rId51"/>
    <p:sldId id="587" r:id="rId52"/>
    <p:sldId id="278" r:id="rId53"/>
    <p:sldId id="578" r:id="rId54"/>
    <p:sldId id="579" r:id="rId55"/>
    <p:sldId id="580" r:id="rId56"/>
    <p:sldId id="581" r:id="rId57"/>
    <p:sldId id="601" r:id="rId58"/>
    <p:sldId id="602" r:id="rId59"/>
    <p:sldId id="634" r:id="rId60"/>
    <p:sldId id="635" r:id="rId61"/>
    <p:sldId id="327" r:id="rId62"/>
    <p:sldId id="636" r:id="rId63"/>
    <p:sldId id="641" r:id="rId64"/>
    <p:sldId id="350" r:id="rId65"/>
    <p:sldId id="625" r:id="rId66"/>
    <p:sldId id="626" r:id="rId67"/>
    <p:sldId id="627" r:id="rId68"/>
    <p:sldId id="330" r:id="rId69"/>
    <p:sldId id="614" r:id="rId70"/>
    <p:sldId id="615" r:id="rId71"/>
    <p:sldId id="616" r:id="rId72"/>
    <p:sldId id="617" r:id="rId73"/>
    <p:sldId id="331" r:id="rId74"/>
    <p:sldId id="628" r:id="rId75"/>
    <p:sldId id="329" r:id="rId76"/>
    <p:sldId id="332" r:id="rId77"/>
    <p:sldId id="333" r:id="rId78"/>
    <p:sldId id="334" r:id="rId79"/>
    <p:sldId id="351" r:id="rId80"/>
    <p:sldId id="631" r:id="rId81"/>
    <p:sldId id="629" r:id="rId82"/>
    <p:sldId id="632" r:id="rId83"/>
    <p:sldId id="630" r:id="rId84"/>
    <p:sldId id="633" r:id="rId85"/>
    <p:sldId id="281" r:id="rId86"/>
    <p:sldId id="650" r:id="rId87"/>
    <p:sldId id="557" r:id="rId88"/>
    <p:sldId id="593" r:id="rId89"/>
    <p:sldId id="596" r:id="rId90"/>
    <p:sldId id="594" r:id="rId91"/>
    <p:sldId id="595" r:id="rId92"/>
    <p:sldId id="577" r:id="rId93"/>
    <p:sldId id="583" r:id="rId94"/>
    <p:sldId id="576" r:id="rId95"/>
    <p:sldId id="642" r:id="rId96"/>
    <p:sldId id="643" r:id="rId97"/>
    <p:sldId id="644" r:id="rId98"/>
    <p:sldId id="645" r:id="rId99"/>
    <p:sldId id="646" r:id="rId100"/>
    <p:sldId id="647" r:id="rId101"/>
    <p:sldId id="648" r:id="rId102"/>
    <p:sldId id="624" r:id="rId103"/>
    <p:sldId id="603" r:id="rId104"/>
    <p:sldId id="604" r:id="rId105"/>
    <p:sldId id="605" r:id="rId106"/>
    <p:sldId id="606" r:id="rId107"/>
    <p:sldId id="607" r:id="rId108"/>
    <p:sldId id="608" r:id="rId109"/>
    <p:sldId id="609" r:id="rId110"/>
    <p:sldId id="610" r:id="rId111"/>
    <p:sldId id="623" r:id="rId112"/>
    <p:sldId id="611" r:id="rId113"/>
    <p:sldId id="556" r:id="rId114"/>
    <p:sldId id="660" r:id="rId115"/>
    <p:sldId id="661" r:id="rId116"/>
    <p:sldId id="662" r:id="rId117"/>
    <p:sldId id="663" r:id="rId118"/>
    <p:sldId id="664" r:id="rId119"/>
    <p:sldId id="256" r:id="rId120"/>
    <p:sldId id="665" r:id="rId121"/>
    <p:sldId id="666" r:id="rId122"/>
    <p:sldId id="655" r:id="rId123"/>
    <p:sldId id="657" r:id="rId124"/>
    <p:sldId id="658" r:id="rId125"/>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91384D-2237-4F71-AE43-EECBEE50A0CD}" v="31" dt="2025-09-06T17:00:58.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howGuides="1">
      <p:cViewPr varScale="1">
        <p:scale>
          <a:sx n="123" d="100"/>
          <a:sy n="123" d="100"/>
        </p:scale>
        <p:origin x="1212" y="3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f Burnett" userId="74f2c40f-8fce-4844-8973-6f8563cbcf16" providerId="ADAL" clId="{BE91384D-2237-4F71-AE43-EECBEE50A0CD}"/>
    <pc:docChg chg="undo custSel addSld delSld modSld">
      <pc:chgData name="Prof Burnett" userId="74f2c40f-8fce-4844-8973-6f8563cbcf16" providerId="ADAL" clId="{BE91384D-2237-4F71-AE43-EECBEE50A0CD}" dt="2025-09-06T16:59:53.756" v="307" actId="2711"/>
      <pc:docMkLst>
        <pc:docMk/>
      </pc:docMkLst>
      <pc:sldChg chg="addSp delSp modSp add mod modClrScheme chgLayout">
        <pc:chgData name="Prof Burnett" userId="74f2c40f-8fce-4844-8973-6f8563cbcf16" providerId="ADAL" clId="{BE91384D-2237-4F71-AE43-EECBEE50A0CD}" dt="2025-09-06T16:55:59.439" v="242" actId="1076"/>
        <pc:sldMkLst>
          <pc:docMk/>
          <pc:sldMk cId="0" sldId="256"/>
        </pc:sldMkLst>
        <pc:spChg chg="mod ord">
          <ac:chgData name="Prof Burnett" userId="74f2c40f-8fce-4844-8973-6f8563cbcf16" providerId="ADAL" clId="{BE91384D-2237-4F71-AE43-EECBEE50A0CD}" dt="2025-09-06T16:55:09.962" v="224" actId="27636"/>
          <ac:spMkLst>
            <pc:docMk/>
            <pc:sldMk cId="0" sldId="256"/>
            <ac:spMk id="2" creationId="{00000000-0000-0000-0000-000000000000}"/>
          </ac:spMkLst>
        </pc:spChg>
        <pc:spChg chg="add del mod ord">
          <ac:chgData name="Prof Burnett" userId="74f2c40f-8fce-4844-8973-6f8563cbcf16" providerId="ADAL" clId="{BE91384D-2237-4F71-AE43-EECBEE50A0CD}" dt="2025-09-06T16:55:12.872" v="225" actId="478"/>
          <ac:spMkLst>
            <pc:docMk/>
            <pc:sldMk cId="0" sldId="256"/>
            <ac:spMk id="4" creationId="{7FAF507F-FB16-E2DD-2CB6-CC7695EE17F8}"/>
          </ac:spMkLst>
        </pc:spChg>
        <pc:graphicFrameChg chg="mod modGraphic">
          <ac:chgData name="Prof Burnett" userId="74f2c40f-8fce-4844-8973-6f8563cbcf16" providerId="ADAL" clId="{BE91384D-2237-4F71-AE43-EECBEE50A0CD}" dt="2025-09-06T16:55:59.439" v="242" actId="1076"/>
          <ac:graphicFrameMkLst>
            <pc:docMk/>
            <pc:sldMk cId="0" sldId="256"/>
            <ac:graphicFrameMk id="3" creationId="{00000000-0000-0000-0000-000000000000}"/>
          </ac:graphicFrameMkLst>
        </pc:graphicFrameChg>
      </pc:sldChg>
      <pc:sldChg chg="mod modShow">
        <pc:chgData name="Prof Burnett" userId="74f2c40f-8fce-4844-8973-6f8563cbcf16" providerId="ADAL" clId="{BE91384D-2237-4F71-AE43-EECBEE50A0CD}" dt="2025-09-06T16:27:28.908" v="89" actId="729"/>
        <pc:sldMkLst>
          <pc:docMk/>
          <pc:sldMk cId="3522020765" sldId="556"/>
        </pc:sldMkLst>
      </pc:sldChg>
      <pc:sldChg chg="modSp">
        <pc:chgData name="Prof Burnett" userId="74f2c40f-8fce-4844-8973-6f8563cbcf16" providerId="ADAL" clId="{BE91384D-2237-4F71-AE43-EECBEE50A0CD}" dt="2025-09-02T11:41:01.274" v="31"/>
        <pc:sldMkLst>
          <pc:docMk/>
          <pc:sldMk cId="1359422152" sldId="569"/>
        </pc:sldMkLst>
        <pc:picChg chg="mod">
          <ac:chgData name="Prof Burnett" userId="74f2c40f-8fce-4844-8973-6f8563cbcf16" providerId="ADAL" clId="{BE91384D-2237-4F71-AE43-EECBEE50A0CD}" dt="2025-09-02T11:41:01.274" v="31"/>
          <ac:picMkLst>
            <pc:docMk/>
            <pc:sldMk cId="1359422152" sldId="569"/>
            <ac:picMk id="3" creationId="{B847C804-502C-1DE4-6ED9-A805F12CC3AE}"/>
          </ac:picMkLst>
        </pc:picChg>
      </pc:sldChg>
      <pc:sldChg chg="modSp mod">
        <pc:chgData name="Prof Burnett" userId="74f2c40f-8fce-4844-8973-6f8563cbcf16" providerId="ADAL" clId="{BE91384D-2237-4F71-AE43-EECBEE50A0CD}" dt="2025-09-04T16:53:36.910" v="52" actId="2711"/>
        <pc:sldMkLst>
          <pc:docMk/>
          <pc:sldMk cId="2239819812" sldId="643"/>
        </pc:sldMkLst>
        <pc:graphicFrameChg chg="mod modGraphic">
          <ac:chgData name="Prof Burnett" userId="74f2c40f-8fce-4844-8973-6f8563cbcf16" providerId="ADAL" clId="{BE91384D-2237-4F71-AE43-EECBEE50A0CD}" dt="2025-09-04T16:53:36.910" v="52" actId="2711"/>
          <ac:graphicFrameMkLst>
            <pc:docMk/>
            <pc:sldMk cId="2239819812" sldId="643"/>
            <ac:graphicFrameMk id="9" creationId="{426AF36A-2E07-F4D9-1FFE-F6FC491C15A2}"/>
          </ac:graphicFrameMkLst>
        </pc:graphicFrameChg>
      </pc:sldChg>
      <pc:sldChg chg="modSp">
        <pc:chgData name="Prof Burnett" userId="74f2c40f-8fce-4844-8973-6f8563cbcf16" providerId="ADAL" clId="{BE91384D-2237-4F71-AE43-EECBEE50A0CD}" dt="2025-09-04T16:53:54.876" v="53"/>
        <pc:sldMkLst>
          <pc:docMk/>
          <pc:sldMk cId="2101017652" sldId="644"/>
        </pc:sldMkLst>
        <pc:graphicFrameChg chg="mod">
          <ac:chgData name="Prof Burnett" userId="74f2c40f-8fce-4844-8973-6f8563cbcf16" providerId="ADAL" clId="{BE91384D-2237-4F71-AE43-EECBEE50A0CD}" dt="2025-09-04T16:53:54.876" v="53"/>
          <ac:graphicFrameMkLst>
            <pc:docMk/>
            <pc:sldMk cId="2101017652" sldId="644"/>
            <ac:graphicFrameMk id="9" creationId="{352B5F76-AB87-3B87-0B14-BF34B9E6A7B6}"/>
          </ac:graphicFrameMkLst>
        </pc:graphicFrameChg>
      </pc:sldChg>
      <pc:sldChg chg="modSp">
        <pc:chgData name="Prof Burnett" userId="74f2c40f-8fce-4844-8973-6f8563cbcf16" providerId="ADAL" clId="{BE91384D-2237-4F71-AE43-EECBEE50A0CD}" dt="2025-09-04T16:54:02.322" v="54"/>
        <pc:sldMkLst>
          <pc:docMk/>
          <pc:sldMk cId="2507624770" sldId="645"/>
        </pc:sldMkLst>
        <pc:graphicFrameChg chg="mod">
          <ac:chgData name="Prof Burnett" userId="74f2c40f-8fce-4844-8973-6f8563cbcf16" providerId="ADAL" clId="{BE91384D-2237-4F71-AE43-EECBEE50A0CD}" dt="2025-09-04T16:54:02.322" v="54"/>
          <ac:graphicFrameMkLst>
            <pc:docMk/>
            <pc:sldMk cId="2507624770" sldId="645"/>
            <ac:graphicFrameMk id="7" creationId="{4EBEBA69-D28C-4166-6C73-1D4913CD2338}"/>
          </ac:graphicFrameMkLst>
        </pc:graphicFrameChg>
      </pc:sldChg>
      <pc:sldChg chg="modSp">
        <pc:chgData name="Prof Burnett" userId="74f2c40f-8fce-4844-8973-6f8563cbcf16" providerId="ADAL" clId="{BE91384D-2237-4F71-AE43-EECBEE50A0CD}" dt="2025-09-04T16:54:14.977" v="55"/>
        <pc:sldMkLst>
          <pc:docMk/>
          <pc:sldMk cId="2784311690" sldId="648"/>
        </pc:sldMkLst>
        <pc:graphicFrameChg chg="mod">
          <ac:chgData name="Prof Burnett" userId="74f2c40f-8fce-4844-8973-6f8563cbcf16" providerId="ADAL" clId="{BE91384D-2237-4F71-AE43-EECBEE50A0CD}" dt="2025-09-04T16:54:14.977" v="55"/>
          <ac:graphicFrameMkLst>
            <pc:docMk/>
            <pc:sldMk cId="2784311690" sldId="648"/>
            <ac:graphicFrameMk id="7" creationId="{3D7E0230-FF1A-C3F0-D3CA-E60F7944071A}"/>
          </ac:graphicFrameMkLst>
        </pc:graphicFrameChg>
      </pc:sldChg>
      <pc:sldChg chg="addSp modSp mod modClrScheme modAnim chgLayout">
        <pc:chgData name="Prof Burnett" userId="74f2c40f-8fce-4844-8973-6f8563cbcf16" providerId="ADAL" clId="{BE91384D-2237-4F71-AE43-EECBEE50A0CD}" dt="2025-09-04T16:52:06.450" v="40"/>
        <pc:sldMkLst>
          <pc:docMk/>
          <pc:sldMk cId="1907395692" sldId="652"/>
        </pc:sldMkLst>
        <pc:spChg chg="mod">
          <ac:chgData name="Prof Burnett" userId="74f2c40f-8fce-4844-8973-6f8563cbcf16" providerId="ADAL" clId="{BE91384D-2237-4F71-AE43-EECBEE50A0CD}" dt="2025-09-02T10:28:34.514" v="28" actId="26606"/>
          <ac:spMkLst>
            <pc:docMk/>
            <pc:sldMk cId="1907395692" sldId="652"/>
            <ac:spMk id="4" creationId="{A45E41DE-8758-EC2D-71A0-ACFF2C3A7D16}"/>
          </ac:spMkLst>
        </pc:spChg>
        <pc:spChg chg="mod">
          <ac:chgData name="Prof Burnett" userId="74f2c40f-8fce-4844-8973-6f8563cbcf16" providerId="ADAL" clId="{BE91384D-2237-4F71-AE43-EECBEE50A0CD}" dt="2025-09-02T10:28:34.514" v="28" actId="26606"/>
          <ac:spMkLst>
            <pc:docMk/>
            <pc:sldMk cId="1907395692" sldId="652"/>
            <ac:spMk id="5" creationId="{08A3CA31-00F9-2765-6147-3CCFD65ACB54}"/>
          </ac:spMkLst>
        </pc:spChg>
        <pc:spChg chg="mod">
          <ac:chgData name="Prof Burnett" userId="74f2c40f-8fce-4844-8973-6f8563cbcf16" providerId="ADAL" clId="{BE91384D-2237-4F71-AE43-EECBEE50A0CD}" dt="2025-09-02T10:28:34.514" v="28" actId="26606"/>
          <ac:spMkLst>
            <pc:docMk/>
            <pc:sldMk cId="1907395692" sldId="652"/>
            <ac:spMk id="6" creationId="{7A660BC2-F77C-C5B4-0778-C690DA54D022}"/>
          </ac:spMkLst>
        </pc:spChg>
        <pc:spChg chg="mod">
          <ac:chgData name="Prof Burnett" userId="74f2c40f-8fce-4844-8973-6f8563cbcf16" providerId="ADAL" clId="{BE91384D-2237-4F71-AE43-EECBEE50A0CD}" dt="2025-09-02T10:28:34.514" v="28" actId="26606"/>
          <ac:spMkLst>
            <pc:docMk/>
            <pc:sldMk cId="1907395692" sldId="652"/>
            <ac:spMk id="7" creationId="{38EF2D3C-F613-8B96-BEAB-ED263A73DE05}"/>
          </ac:spMkLst>
        </pc:spChg>
        <pc:spChg chg="mod">
          <ac:chgData name="Prof Burnett" userId="74f2c40f-8fce-4844-8973-6f8563cbcf16" providerId="ADAL" clId="{BE91384D-2237-4F71-AE43-EECBEE50A0CD}" dt="2025-09-02T10:28:34.514" v="28" actId="26606"/>
          <ac:spMkLst>
            <pc:docMk/>
            <pc:sldMk cId="1907395692" sldId="652"/>
            <ac:spMk id="8" creationId="{D13193E0-5E2F-F399-8C94-356E5353440F}"/>
          </ac:spMkLst>
        </pc:spChg>
        <pc:picChg chg="add mod ord">
          <ac:chgData name="Prof Burnett" userId="74f2c40f-8fce-4844-8973-6f8563cbcf16" providerId="ADAL" clId="{BE91384D-2237-4F71-AE43-EECBEE50A0CD}" dt="2025-09-02T10:35:17.384" v="29"/>
          <ac:picMkLst>
            <pc:docMk/>
            <pc:sldMk cId="1907395692" sldId="652"/>
            <ac:picMk id="3" creationId="{FF894323-A8DD-BC36-F8A4-486891FA6655}"/>
          </ac:picMkLst>
        </pc:picChg>
      </pc:sldChg>
      <pc:sldChg chg="modSp mod">
        <pc:chgData name="Prof Burnett" userId="74f2c40f-8fce-4844-8973-6f8563cbcf16" providerId="ADAL" clId="{BE91384D-2237-4F71-AE43-EECBEE50A0CD}" dt="2025-09-06T16:59:53.756" v="307" actId="2711"/>
        <pc:sldMkLst>
          <pc:docMk/>
          <pc:sldMk cId="826923324" sldId="655"/>
        </pc:sldMkLst>
        <pc:graphicFrameChg chg="mod modGraphic">
          <ac:chgData name="Prof Burnett" userId="74f2c40f-8fce-4844-8973-6f8563cbcf16" providerId="ADAL" clId="{BE91384D-2237-4F71-AE43-EECBEE50A0CD}" dt="2025-09-06T16:59:53.756" v="307" actId="2711"/>
          <ac:graphicFrameMkLst>
            <pc:docMk/>
            <pc:sldMk cId="826923324" sldId="655"/>
            <ac:graphicFrameMk id="6" creationId="{74B892EA-47F0-2D32-01F1-1E5589843AC2}"/>
          </ac:graphicFrameMkLst>
        </pc:graphicFrameChg>
      </pc:sldChg>
      <pc:sldChg chg="addSp delSp modSp new mod modClrScheme modAnim chgLayout">
        <pc:chgData name="Prof Burnett" userId="74f2c40f-8fce-4844-8973-6f8563cbcf16" providerId="ADAL" clId="{BE91384D-2237-4F71-AE43-EECBEE50A0CD}" dt="2025-09-04T16:52:16.142" v="41"/>
        <pc:sldMkLst>
          <pc:docMk/>
          <pc:sldMk cId="3044350030" sldId="659"/>
        </pc:sldMkLst>
        <pc:spChg chg="mod ord">
          <ac:chgData name="Prof Burnett" userId="74f2c40f-8fce-4844-8973-6f8563cbcf16" providerId="ADAL" clId="{BE91384D-2237-4F71-AE43-EECBEE50A0CD}" dt="2025-09-02T10:27:06.516" v="14" actId="6264"/>
          <ac:spMkLst>
            <pc:docMk/>
            <pc:sldMk cId="3044350030" sldId="659"/>
            <ac:spMk id="4" creationId="{232CF1F4-C691-7DD9-9131-BDA0094DF906}"/>
          </ac:spMkLst>
        </pc:spChg>
        <pc:spChg chg="mod ord">
          <ac:chgData name="Prof Burnett" userId="74f2c40f-8fce-4844-8973-6f8563cbcf16" providerId="ADAL" clId="{BE91384D-2237-4F71-AE43-EECBEE50A0CD}" dt="2025-09-02T10:27:06.516" v="14" actId="6264"/>
          <ac:spMkLst>
            <pc:docMk/>
            <pc:sldMk cId="3044350030" sldId="659"/>
            <ac:spMk id="5" creationId="{DBEDDEAF-52E2-08BA-B25D-94F083F036E1}"/>
          </ac:spMkLst>
        </pc:spChg>
        <pc:spChg chg="mod ord">
          <ac:chgData name="Prof Burnett" userId="74f2c40f-8fce-4844-8973-6f8563cbcf16" providerId="ADAL" clId="{BE91384D-2237-4F71-AE43-EECBEE50A0CD}" dt="2025-09-02T10:27:06.516" v="14" actId="6264"/>
          <ac:spMkLst>
            <pc:docMk/>
            <pc:sldMk cId="3044350030" sldId="659"/>
            <ac:spMk id="6" creationId="{1CEB7C6D-AC26-0C93-2ACE-FB05C83C26CF}"/>
          </ac:spMkLst>
        </pc:spChg>
        <pc:spChg chg="add mod ord">
          <ac:chgData name="Prof Burnett" userId="74f2c40f-8fce-4844-8973-6f8563cbcf16" providerId="ADAL" clId="{BE91384D-2237-4F71-AE43-EECBEE50A0CD}" dt="2025-09-02T10:27:06.548" v="15" actId="27636"/>
          <ac:spMkLst>
            <pc:docMk/>
            <pc:sldMk cId="3044350030" sldId="659"/>
            <ac:spMk id="7" creationId="{134D1820-FF19-E43C-F917-E1B5DCF1EEEC}"/>
          </ac:spMkLst>
        </pc:spChg>
        <pc:spChg chg="add mod ord">
          <ac:chgData name="Prof Burnett" userId="74f2c40f-8fce-4844-8973-6f8563cbcf16" providerId="ADAL" clId="{BE91384D-2237-4F71-AE43-EECBEE50A0CD}" dt="2025-09-02T10:27:06.516" v="14" actId="6264"/>
          <ac:spMkLst>
            <pc:docMk/>
            <pc:sldMk cId="3044350030" sldId="659"/>
            <ac:spMk id="8" creationId="{2C290584-6CC1-5F25-25DA-0B2B29BCD9B8}"/>
          </ac:spMkLst>
        </pc:spChg>
      </pc:sldChg>
      <pc:sldChg chg="addSp delSp modSp new del mod chgLayout">
        <pc:chgData name="Prof Burnett" userId="74f2c40f-8fce-4844-8973-6f8563cbcf16" providerId="ADAL" clId="{BE91384D-2237-4F71-AE43-EECBEE50A0CD}" dt="2025-09-06T16:28:07.221" v="99" actId="2696"/>
        <pc:sldMkLst>
          <pc:docMk/>
          <pc:sldMk cId="2596167627" sldId="660"/>
        </pc:sldMkLst>
        <pc:spChg chg="del mod ord">
          <ac:chgData name="Prof Burnett" userId="74f2c40f-8fce-4844-8973-6f8563cbcf16" providerId="ADAL" clId="{BE91384D-2237-4F71-AE43-EECBEE50A0CD}" dt="2025-09-06T16:27:38.513" v="91" actId="700"/>
          <ac:spMkLst>
            <pc:docMk/>
            <pc:sldMk cId="2596167627" sldId="660"/>
            <ac:spMk id="2" creationId="{7E4C4DD0-3167-FD94-6F68-2BAEE485CD60}"/>
          </ac:spMkLst>
        </pc:spChg>
        <pc:spChg chg="mod ord">
          <ac:chgData name="Prof Burnett" userId="74f2c40f-8fce-4844-8973-6f8563cbcf16" providerId="ADAL" clId="{BE91384D-2237-4F71-AE43-EECBEE50A0CD}" dt="2025-09-06T16:27:40.875" v="92" actId="26606"/>
          <ac:spMkLst>
            <pc:docMk/>
            <pc:sldMk cId="2596167627" sldId="660"/>
            <ac:spMk id="3" creationId="{E8085068-4ACF-66FA-70CD-FE60E8E471B4}"/>
          </ac:spMkLst>
        </pc:spChg>
        <pc:spChg chg="mod ord">
          <ac:chgData name="Prof Burnett" userId="74f2c40f-8fce-4844-8973-6f8563cbcf16" providerId="ADAL" clId="{BE91384D-2237-4F71-AE43-EECBEE50A0CD}" dt="2025-09-06T16:27:40.875" v="92" actId="26606"/>
          <ac:spMkLst>
            <pc:docMk/>
            <pc:sldMk cId="2596167627" sldId="660"/>
            <ac:spMk id="4" creationId="{D8E49B18-C22D-7F25-283D-C1ADDA025BEC}"/>
          </ac:spMkLst>
        </pc:spChg>
        <pc:spChg chg="mod ord">
          <ac:chgData name="Prof Burnett" userId="74f2c40f-8fce-4844-8973-6f8563cbcf16" providerId="ADAL" clId="{BE91384D-2237-4F71-AE43-EECBEE50A0CD}" dt="2025-09-06T16:27:40.875" v="92" actId="26606"/>
          <ac:spMkLst>
            <pc:docMk/>
            <pc:sldMk cId="2596167627" sldId="660"/>
            <ac:spMk id="5" creationId="{147C385F-E8F8-95F6-E958-C14E08853547}"/>
          </ac:spMkLst>
        </pc:spChg>
        <pc:spChg chg="add del mod ord">
          <ac:chgData name="Prof Burnett" userId="74f2c40f-8fce-4844-8973-6f8563cbcf16" providerId="ADAL" clId="{BE91384D-2237-4F71-AE43-EECBEE50A0CD}" dt="2025-09-06T16:28:01.290" v="98" actId="478"/>
          <ac:spMkLst>
            <pc:docMk/>
            <pc:sldMk cId="2596167627" sldId="660"/>
            <ac:spMk id="6" creationId="{F17419BE-353F-2380-19CC-743A09ABBF6B}"/>
          </ac:spMkLst>
        </pc:spChg>
        <pc:spChg chg="add mod ord">
          <ac:chgData name="Prof Burnett" userId="74f2c40f-8fce-4844-8973-6f8563cbcf16" providerId="ADAL" clId="{BE91384D-2237-4F71-AE43-EECBEE50A0CD}" dt="2025-09-06T16:27:57.242" v="97" actId="1076"/>
          <ac:spMkLst>
            <pc:docMk/>
            <pc:sldMk cId="2596167627" sldId="660"/>
            <ac:spMk id="7" creationId="{41B0389B-AEF6-8FC4-6C54-F7F727568451}"/>
          </ac:spMkLst>
        </pc:spChg>
        <pc:spChg chg="add mod">
          <ac:chgData name="Prof Burnett" userId="74f2c40f-8fce-4844-8973-6f8563cbcf16" providerId="ADAL" clId="{BE91384D-2237-4F71-AE43-EECBEE50A0CD}" dt="2025-09-06T16:28:01.290" v="98" actId="478"/>
          <ac:spMkLst>
            <pc:docMk/>
            <pc:sldMk cId="2596167627" sldId="660"/>
            <ac:spMk id="9" creationId="{3DF7109B-777F-55C9-6DF0-7AD2652BACBD}"/>
          </ac:spMkLst>
        </pc:spChg>
      </pc:sldChg>
      <pc:sldChg chg="addSp delSp modSp new mod chgLayout">
        <pc:chgData name="Prof Burnett" userId="74f2c40f-8fce-4844-8973-6f8563cbcf16" providerId="ADAL" clId="{BE91384D-2237-4F71-AE43-EECBEE50A0CD}" dt="2025-09-06T16:28:24.385" v="112" actId="20577"/>
        <pc:sldMkLst>
          <pc:docMk/>
          <pc:sldMk cId="3455951577" sldId="660"/>
        </pc:sldMkLst>
        <pc:spChg chg="del mod ord">
          <ac:chgData name="Prof Burnett" userId="74f2c40f-8fce-4844-8973-6f8563cbcf16" providerId="ADAL" clId="{BE91384D-2237-4F71-AE43-EECBEE50A0CD}" dt="2025-09-06T16:28:15.333" v="101" actId="700"/>
          <ac:spMkLst>
            <pc:docMk/>
            <pc:sldMk cId="3455951577" sldId="660"/>
            <ac:spMk id="2" creationId="{27E1D76D-3D1D-CDCC-D4FC-239E70218BFA}"/>
          </ac:spMkLst>
        </pc:spChg>
        <pc:spChg chg="mod ord">
          <ac:chgData name="Prof Burnett" userId="74f2c40f-8fce-4844-8973-6f8563cbcf16" providerId="ADAL" clId="{BE91384D-2237-4F71-AE43-EECBEE50A0CD}" dt="2025-09-06T16:28:15.333" v="101" actId="700"/>
          <ac:spMkLst>
            <pc:docMk/>
            <pc:sldMk cId="3455951577" sldId="660"/>
            <ac:spMk id="3" creationId="{4369856C-CEFC-7B60-9ADE-96D4F54B358E}"/>
          </ac:spMkLst>
        </pc:spChg>
        <pc:spChg chg="mod ord">
          <ac:chgData name="Prof Burnett" userId="74f2c40f-8fce-4844-8973-6f8563cbcf16" providerId="ADAL" clId="{BE91384D-2237-4F71-AE43-EECBEE50A0CD}" dt="2025-09-06T16:28:15.333" v="101" actId="700"/>
          <ac:spMkLst>
            <pc:docMk/>
            <pc:sldMk cId="3455951577" sldId="660"/>
            <ac:spMk id="4" creationId="{F86FD7EA-A9B3-22CE-21B5-0D571AFB22EC}"/>
          </ac:spMkLst>
        </pc:spChg>
        <pc:spChg chg="mod ord">
          <ac:chgData name="Prof Burnett" userId="74f2c40f-8fce-4844-8973-6f8563cbcf16" providerId="ADAL" clId="{BE91384D-2237-4F71-AE43-EECBEE50A0CD}" dt="2025-09-06T16:28:15.333" v="101" actId="700"/>
          <ac:spMkLst>
            <pc:docMk/>
            <pc:sldMk cId="3455951577" sldId="660"/>
            <ac:spMk id="5" creationId="{ED374C1E-0CD6-C224-38DB-B8613D232E43}"/>
          </ac:spMkLst>
        </pc:spChg>
        <pc:spChg chg="add mod ord">
          <ac:chgData name="Prof Burnett" userId="74f2c40f-8fce-4844-8973-6f8563cbcf16" providerId="ADAL" clId="{BE91384D-2237-4F71-AE43-EECBEE50A0CD}" dt="2025-09-06T16:28:24.385" v="112" actId="20577"/>
          <ac:spMkLst>
            <pc:docMk/>
            <pc:sldMk cId="3455951577" sldId="660"/>
            <ac:spMk id="6" creationId="{AC8EA82D-BFD5-97DA-754B-22CF63432F77}"/>
          </ac:spMkLst>
        </pc:spChg>
        <pc:spChg chg="add mod ord">
          <ac:chgData name="Prof Burnett" userId="74f2c40f-8fce-4844-8973-6f8563cbcf16" providerId="ADAL" clId="{BE91384D-2237-4F71-AE43-EECBEE50A0CD}" dt="2025-09-06T16:28:15.333" v="101" actId="700"/>
          <ac:spMkLst>
            <pc:docMk/>
            <pc:sldMk cId="3455951577" sldId="660"/>
            <ac:spMk id="7" creationId="{B51B76E6-99C7-B205-4EC9-D7E4B1260FB3}"/>
          </ac:spMkLst>
        </pc:spChg>
      </pc:sldChg>
      <pc:sldChg chg="addSp delSp modSp add mod modClrScheme chgLayout">
        <pc:chgData name="Prof Burnett" userId="74f2c40f-8fce-4844-8973-6f8563cbcf16" providerId="ADAL" clId="{BE91384D-2237-4F71-AE43-EECBEE50A0CD}" dt="2025-09-06T16:51:02.889" v="156" actId="14734"/>
        <pc:sldMkLst>
          <pc:docMk/>
          <pc:sldMk cId="0" sldId="661"/>
        </pc:sldMkLst>
        <pc:spChg chg="mod ord">
          <ac:chgData name="Prof Burnett" userId="74f2c40f-8fce-4844-8973-6f8563cbcf16" providerId="ADAL" clId="{BE91384D-2237-4F71-AE43-EECBEE50A0CD}" dt="2025-09-06T16:49:57.819" v="146" actId="27636"/>
          <ac:spMkLst>
            <pc:docMk/>
            <pc:sldMk cId="0" sldId="661"/>
            <ac:spMk id="2" creationId="{00000000-0000-0000-0000-000000000000}"/>
          </ac:spMkLst>
        </pc:spChg>
        <pc:spChg chg="add del mod">
          <ac:chgData name="Prof Burnett" userId="74f2c40f-8fce-4844-8973-6f8563cbcf16" providerId="ADAL" clId="{BE91384D-2237-4F71-AE43-EECBEE50A0CD}" dt="2025-09-06T16:49:04.335" v="133" actId="6264"/>
          <ac:spMkLst>
            <pc:docMk/>
            <pc:sldMk cId="0" sldId="661"/>
            <ac:spMk id="4" creationId="{8D215FE6-D68E-59AA-F503-DA011C61F9B2}"/>
          </ac:spMkLst>
        </pc:spChg>
        <pc:spChg chg="add del mod ord">
          <ac:chgData name="Prof Burnett" userId="74f2c40f-8fce-4844-8973-6f8563cbcf16" providerId="ADAL" clId="{BE91384D-2237-4F71-AE43-EECBEE50A0CD}" dt="2025-09-06T16:49:17.047" v="136" actId="478"/>
          <ac:spMkLst>
            <pc:docMk/>
            <pc:sldMk cId="0" sldId="661"/>
            <ac:spMk id="5" creationId="{63D68874-C1CB-1532-3528-23249EF6765C}"/>
          </ac:spMkLst>
        </pc:spChg>
        <pc:graphicFrameChg chg="mod modGraphic">
          <ac:chgData name="Prof Burnett" userId="74f2c40f-8fce-4844-8973-6f8563cbcf16" providerId="ADAL" clId="{BE91384D-2237-4F71-AE43-EECBEE50A0CD}" dt="2025-09-06T16:51:02.889" v="156" actId="14734"/>
          <ac:graphicFrameMkLst>
            <pc:docMk/>
            <pc:sldMk cId="0" sldId="661"/>
            <ac:graphicFrameMk id="3" creationId="{00000000-0000-0000-0000-000000000000}"/>
          </ac:graphicFrameMkLst>
        </pc:graphicFrameChg>
      </pc:sldChg>
      <pc:sldChg chg="addSp delSp modSp new del mod modClrScheme chgLayout">
        <pc:chgData name="Prof Burnett" userId="74f2c40f-8fce-4844-8973-6f8563cbcf16" providerId="ADAL" clId="{BE91384D-2237-4F71-AE43-EECBEE50A0CD}" dt="2025-09-06T16:44:19.187" v="118" actId="47"/>
        <pc:sldMkLst>
          <pc:docMk/>
          <pc:sldMk cId="861123115" sldId="661"/>
        </pc:sldMkLst>
        <pc:spChg chg="del mod ord">
          <ac:chgData name="Prof Burnett" userId="74f2c40f-8fce-4844-8973-6f8563cbcf16" providerId="ADAL" clId="{BE91384D-2237-4F71-AE43-EECBEE50A0CD}" dt="2025-09-06T16:28:41.856" v="114" actId="700"/>
          <ac:spMkLst>
            <pc:docMk/>
            <pc:sldMk cId="861123115" sldId="661"/>
            <ac:spMk id="2" creationId="{66EBC1DC-82CF-6840-CD7D-9BD9263C78BC}"/>
          </ac:spMkLst>
        </pc:spChg>
        <pc:spChg chg="del">
          <ac:chgData name="Prof Burnett" userId="74f2c40f-8fce-4844-8973-6f8563cbcf16" providerId="ADAL" clId="{BE91384D-2237-4F71-AE43-EECBEE50A0CD}" dt="2025-09-06T16:28:41.856" v="114" actId="700"/>
          <ac:spMkLst>
            <pc:docMk/>
            <pc:sldMk cId="861123115" sldId="661"/>
            <ac:spMk id="3" creationId="{63214EE6-2ACB-5011-E1C6-E86820395112}"/>
          </ac:spMkLst>
        </pc:spChg>
        <pc:spChg chg="mod ord">
          <ac:chgData name="Prof Burnett" userId="74f2c40f-8fce-4844-8973-6f8563cbcf16" providerId="ADAL" clId="{BE91384D-2237-4F71-AE43-EECBEE50A0CD}" dt="2025-09-06T16:29:49.090" v="115" actId="700"/>
          <ac:spMkLst>
            <pc:docMk/>
            <pc:sldMk cId="861123115" sldId="661"/>
            <ac:spMk id="4" creationId="{60F34FF1-769A-376E-E8CB-D67A6F5FD0F3}"/>
          </ac:spMkLst>
        </pc:spChg>
        <pc:spChg chg="mod ord">
          <ac:chgData name="Prof Burnett" userId="74f2c40f-8fce-4844-8973-6f8563cbcf16" providerId="ADAL" clId="{BE91384D-2237-4F71-AE43-EECBEE50A0CD}" dt="2025-09-06T16:29:49.090" v="115" actId="700"/>
          <ac:spMkLst>
            <pc:docMk/>
            <pc:sldMk cId="861123115" sldId="661"/>
            <ac:spMk id="5" creationId="{72A4515C-A67B-A002-FE40-7F960F58CF02}"/>
          </ac:spMkLst>
        </pc:spChg>
        <pc:spChg chg="mod ord">
          <ac:chgData name="Prof Burnett" userId="74f2c40f-8fce-4844-8973-6f8563cbcf16" providerId="ADAL" clId="{BE91384D-2237-4F71-AE43-EECBEE50A0CD}" dt="2025-09-06T16:29:49.090" v="115" actId="700"/>
          <ac:spMkLst>
            <pc:docMk/>
            <pc:sldMk cId="861123115" sldId="661"/>
            <ac:spMk id="6" creationId="{FEFD1402-4C57-B387-C50A-53E5463DE9C1}"/>
          </ac:spMkLst>
        </pc:spChg>
        <pc:spChg chg="add del mod ord">
          <ac:chgData name="Prof Burnett" userId="74f2c40f-8fce-4844-8973-6f8563cbcf16" providerId="ADAL" clId="{BE91384D-2237-4F71-AE43-EECBEE50A0CD}" dt="2025-09-06T16:29:49.090" v="115" actId="700"/>
          <ac:spMkLst>
            <pc:docMk/>
            <pc:sldMk cId="861123115" sldId="661"/>
            <ac:spMk id="7" creationId="{04301116-3F19-55D5-1B1E-477B1BDB4A46}"/>
          </ac:spMkLst>
        </pc:spChg>
        <pc:spChg chg="add mod ord">
          <ac:chgData name="Prof Burnett" userId="74f2c40f-8fce-4844-8973-6f8563cbcf16" providerId="ADAL" clId="{BE91384D-2237-4F71-AE43-EECBEE50A0CD}" dt="2025-09-06T16:29:49.090" v="115" actId="700"/>
          <ac:spMkLst>
            <pc:docMk/>
            <pc:sldMk cId="861123115" sldId="661"/>
            <ac:spMk id="8" creationId="{DB72C0C8-C92E-DD94-2D98-A4BF9386A3C1}"/>
          </ac:spMkLst>
        </pc:spChg>
        <pc:spChg chg="add del mod ord">
          <ac:chgData name="Prof Burnett" userId="74f2c40f-8fce-4844-8973-6f8563cbcf16" providerId="ADAL" clId="{BE91384D-2237-4F71-AE43-EECBEE50A0CD}" dt="2025-09-06T16:30:09.672" v="116" actId="3680"/>
          <ac:spMkLst>
            <pc:docMk/>
            <pc:sldMk cId="861123115" sldId="661"/>
            <ac:spMk id="9" creationId="{F6C2D249-BC3C-6985-50C2-FE3BEED5A5FD}"/>
          </ac:spMkLst>
        </pc:spChg>
        <pc:graphicFrameChg chg="add mod ord modGraphic">
          <ac:chgData name="Prof Burnett" userId="74f2c40f-8fce-4844-8973-6f8563cbcf16" providerId="ADAL" clId="{BE91384D-2237-4F71-AE43-EECBEE50A0CD}" dt="2025-09-06T16:30:13.252" v="117"/>
          <ac:graphicFrameMkLst>
            <pc:docMk/>
            <pc:sldMk cId="861123115" sldId="661"/>
            <ac:graphicFrameMk id="10" creationId="{D17C3CC4-1424-9C7D-D986-C1DC55741542}"/>
          </ac:graphicFrameMkLst>
        </pc:graphicFrameChg>
      </pc:sldChg>
      <pc:sldChg chg="addSp modSp add mod modClrScheme chgLayout">
        <pc:chgData name="Prof Burnett" userId="74f2c40f-8fce-4844-8973-6f8563cbcf16" providerId="ADAL" clId="{BE91384D-2237-4F71-AE43-EECBEE50A0CD}" dt="2025-09-06T16:53:50.025" v="198" actId="113"/>
        <pc:sldMkLst>
          <pc:docMk/>
          <pc:sldMk cId="0" sldId="662"/>
        </pc:sldMkLst>
        <pc:spChg chg="mod ord">
          <ac:chgData name="Prof Burnett" userId="74f2c40f-8fce-4844-8973-6f8563cbcf16" providerId="ADAL" clId="{BE91384D-2237-4F71-AE43-EECBEE50A0CD}" dt="2025-09-06T16:51:56.129" v="165" actId="14100"/>
          <ac:spMkLst>
            <pc:docMk/>
            <pc:sldMk cId="0" sldId="662"/>
            <ac:spMk id="2" creationId="{00000000-0000-0000-0000-000000000000}"/>
          </ac:spMkLst>
        </pc:spChg>
        <pc:spChg chg="add mod ord">
          <ac:chgData name="Prof Burnett" userId="74f2c40f-8fce-4844-8973-6f8563cbcf16" providerId="ADAL" clId="{BE91384D-2237-4F71-AE43-EECBEE50A0CD}" dt="2025-09-06T16:51:45.719" v="160" actId="700"/>
          <ac:spMkLst>
            <pc:docMk/>
            <pc:sldMk cId="0" sldId="662"/>
            <ac:spMk id="4" creationId="{4A89838E-1D62-78A2-D36B-ECDC06DF23BD}"/>
          </ac:spMkLst>
        </pc:spChg>
        <pc:graphicFrameChg chg="mod modGraphic">
          <ac:chgData name="Prof Burnett" userId="74f2c40f-8fce-4844-8973-6f8563cbcf16" providerId="ADAL" clId="{BE91384D-2237-4F71-AE43-EECBEE50A0CD}" dt="2025-09-06T16:53:50.025" v="198" actId="113"/>
          <ac:graphicFrameMkLst>
            <pc:docMk/>
            <pc:sldMk cId="0" sldId="662"/>
            <ac:graphicFrameMk id="3" creationId="{00000000-0000-0000-0000-000000000000}"/>
          </ac:graphicFrameMkLst>
        </pc:graphicFrameChg>
      </pc:sldChg>
      <pc:sldChg chg="addSp delSp modSp add mod modClrScheme chgLayout">
        <pc:chgData name="Prof Burnett" userId="74f2c40f-8fce-4844-8973-6f8563cbcf16" providerId="ADAL" clId="{BE91384D-2237-4F71-AE43-EECBEE50A0CD}" dt="2025-09-06T16:53:39.431" v="197" actId="14100"/>
        <pc:sldMkLst>
          <pc:docMk/>
          <pc:sldMk cId="0" sldId="663"/>
        </pc:sldMkLst>
        <pc:spChg chg="mod ord">
          <ac:chgData name="Prof Burnett" userId="74f2c40f-8fce-4844-8973-6f8563cbcf16" providerId="ADAL" clId="{BE91384D-2237-4F71-AE43-EECBEE50A0CD}" dt="2025-09-06T16:53:09.052" v="185" actId="14100"/>
          <ac:spMkLst>
            <pc:docMk/>
            <pc:sldMk cId="0" sldId="663"/>
            <ac:spMk id="2" creationId="{00000000-0000-0000-0000-000000000000}"/>
          </ac:spMkLst>
        </pc:spChg>
        <pc:spChg chg="add del mod ord">
          <ac:chgData name="Prof Burnett" userId="74f2c40f-8fce-4844-8973-6f8563cbcf16" providerId="ADAL" clId="{BE91384D-2237-4F71-AE43-EECBEE50A0CD}" dt="2025-09-06T16:53:12.082" v="186" actId="478"/>
          <ac:spMkLst>
            <pc:docMk/>
            <pc:sldMk cId="0" sldId="663"/>
            <ac:spMk id="4" creationId="{9D52C59A-83EC-BAA2-9101-14F9FD2276F8}"/>
          </ac:spMkLst>
        </pc:spChg>
        <pc:graphicFrameChg chg="mod modGraphic">
          <ac:chgData name="Prof Burnett" userId="74f2c40f-8fce-4844-8973-6f8563cbcf16" providerId="ADAL" clId="{BE91384D-2237-4F71-AE43-EECBEE50A0CD}" dt="2025-09-06T16:53:39.431" v="197" actId="14100"/>
          <ac:graphicFrameMkLst>
            <pc:docMk/>
            <pc:sldMk cId="0" sldId="663"/>
            <ac:graphicFrameMk id="3" creationId="{00000000-0000-0000-0000-000000000000}"/>
          </ac:graphicFrameMkLst>
        </pc:graphicFrameChg>
      </pc:sldChg>
      <pc:sldChg chg="addSp delSp modSp add mod modClrScheme chgLayout">
        <pc:chgData name="Prof Burnett" userId="74f2c40f-8fce-4844-8973-6f8563cbcf16" providerId="ADAL" clId="{BE91384D-2237-4F71-AE43-EECBEE50A0CD}" dt="2025-09-06T16:54:50.572" v="219" actId="1076"/>
        <pc:sldMkLst>
          <pc:docMk/>
          <pc:sldMk cId="0" sldId="664"/>
        </pc:sldMkLst>
        <pc:spChg chg="mod ord">
          <ac:chgData name="Prof Burnett" userId="74f2c40f-8fce-4844-8973-6f8563cbcf16" providerId="ADAL" clId="{BE91384D-2237-4F71-AE43-EECBEE50A0CD}" dt="2025-09-06T16:54:23.473" v="211" actId="14100"/>
          <ac:spMkLst>
            <pc:docMk/>
            <pc:sldMk cId="0" sldId="664"/>
            <ac:spMk id="2" creationId="{00000000-0000-0000-0000-000000000000}"/>
          </ac:spMkLst>
        </pc:spChg>
        <pc:spChg chg="add del mod ord">
          <ac:chgData name="Prof Burnett" userId="74f2c40f-8fce-4844-8973-6f8563cbcf16" providerId="ADAL" clId="{BE91384D-2237-4F71-AE43-EECBEE50A0CD}" dt="2025-09-06T16:54:27.651" v="212" actId="478"/>
          <ac:spMkLst>
            <pc:docMk/>
            <pc:sldMk cId="0" sldId="664"/>
            <ac:spMk id="4" creationId="{CCAAFAE4-BC01-7319-BD10-2BDB5E52D60D}"/>
          </ac:spMkLst>
        </pc:spChg>
        <pc:graphicFrameChg chg="mod modGraphic">
          <ac:chgData name="Prof Burnett" userId="74f2c40f-8fce-4844-8973-6f8563cbcf16" providerId="ADAL" clId="{BE91384D-2237-4F71-AE43-EECBEE50A0CD}" dt="2025-09-06T16:54:50.572" v="219" actId="1076"/>
          <ac:graphicFrameMkLst>
            <pc:docMk/>
            <pc:sldMk cId="0" sldId="664"/>
            <ac:graphicFrameMk id="3" creationId="{00000000-0000-0000-0000-000000000000}"/>
          </ac:graphicFrameMkLst>
        </pc:graphicFrameChg>
      </pc:sldChg>
      <pc:sldChg chg="addSp delSp modSp add mod modClrScheme chgLayout">
        <pc:chgData name="Prof Burnett" userId="74f2c40f-8fce-4844-8973-6f8563cbcf16" providerId="ADAL" clId="{BE91384D-2237-4F71-AE43-EECBEE50A0CD}" dt="2025-09-06T16:56:46.491" v="259" actId="14100"/>
        <pc:sldMkLst>
          <pc:docMk/>
          <pc:sldMk cId="0" sldId="665"/>
        </pc:sldMkLst>
        <pc:spChg chg="mod ord">
          <ac:chgData name="Prof Burnett" userId="74f2c40f-8fce-4844-8973-6f8563cbcf16" providerId="ADAL" clId="{BE91384D-2237-4F71-AE43-EECBEE50A0CD}" dt="2025-09-06T16:56:10.045" v="245" actId="27636"/>
          <ac:spMkLst>
            <pc:docMk/>
            <pc:sldMk cId="0" sldId="665"/>
            <ac:spMk id="2" creationId="{00000000-0000-0000-0000-000000000000}"/>
          </ac:spMkLst>
        </pc:spChg>
        <pc:spChg chg="add del mod ord">
          <ac:chgData name="Prof Burnett" userId="74f2c40f-8fce-4844-8973-6f8563cbcf16" providerId="ADAL" clId="{BE91384D-2237-4F71-AE43-EECBEE50A0CD}" dt="2025-09-06T16:56:14.852" v="246" actId="478"/>
          <ac:spMkLst>
            <pc:docMk/>
            <pc:sldMk cId="0" sldId="665"/>
            <ac:spMk id="4" creationId="{25B8BAD6-07D5-9DC0-142F-9686770889DF}"/>
          </ac:spMkLst>
        </pc:spChg>
        <pc:graphicFrameChg chg="mod modGraphic">
          <ac:chgData name="Prof Burnett" userId="74f2c40f-8fce-4844-8973-6f8563cbcf16" providerId="ADAL" clId="{BE91384D-2237-4F71-AE43-EECBEE50A0CD}" dt="2025-09-06T16:56:46.491" v="259" actId="14100"/>
          <ac:graphicFrameMkLst>
            <pc:docMk/>
            <pc:sldMk cId="0" sldId="665"/>
            <ac:graphicFrameMk id="3" creationId="{00000000-0000-0000-0000-000000000000}"/>
          </ac:graphicFrameMkLst>
        </pc:graphicFrameChg>
      </pc:sldChg>
      <pc:sldChg chg="addSp delSp modSp add mod modClrScheme chgLayout">
        <pc:chgData name="Prof Burnett" userId="74f2c40f-8fce-4844-8973-6f8563cbcf16" providerId="ADAL" clId="{BE91384D-2237-4F71-AE43-EECBEE50A0CD}" dt="2025-09-06T16:57:58.371" v="280" actId="404"/>
        <pc:sldMkLst>
          <pc:docMk/>
          <pc:sldMk cId="0" sldId="666"/>
        </pc:sldMkLst>
        <pc:spChg chg="mod ord">
          <ac:chgData name="Prof Burnett" userId="74f2c40f-8fce-4844-8973-6f8563cbcf16" providerId="ADAL" clId="{BE91384D-2237-4F71-AE43-EECBEE50A0CD}" dt="2025-09-06T16:57:44.083" v="275" actId="27636"/>
          <ac:spMkLst>
            <pc:docMk/>
            <pc:sldMk cId="0" sldId="666"/>
            <ac:spMk id="2" creationId="{00000000-0000-0000-0000-000000000000}"/>
          </ac:spMkLst>
        </pc:spChg>
        <pc:spChg chg="add del mod ord">
          <ac:chgData name="Prof Burnett" userId="74f2c40f-8fce-4844-8973-6f8563cbcf16" providerId="ADAL" clId="{BE91384D-2237-4F71-AE43-EECBEE50A0CD}" dt="2025-09-06T16:57:04.045" v="263" actId="478"/>
          <ac:spMkLst>
            <pc:docMk/>
            <pc:sldMk cId="0" sldId="666"/>
            <ac:spMk id="4" creationId="{B8E4E8E1-9713-D22A-9950-9ED5A9D6635B}"/>
          </ac:spMkLst>
        </pc:spChg>
        <pc:graphicFrameChg chg="mod modGraphic">
          <ac:chgData name="Prof Burnett" userId="74f2c40f-8fce-4844-8973-6f8563cbcf16" providerId="ADAL" clId="{BE91384D-2237-4F71-AE43-EECBEE50A0CD}" dt="2025-09-06T16:57:58.371" v="280" actId="404"/>
          <ac:graphicFrameMkLst>
            <pc:docMk/>
            <pc:sldMk cId="0" sldId="666"/>
            <ac:graphicFrameMk id="3"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7" tIns="48329" rIns="96657" bIns="48329" rtlCol="0"/>
          <a:lstStyle>
            <a:lvl1pPr algn="l">
              <a:defRPr sz="12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7" tIns="48329" rIns="96657" bIns="48329" rtlCol="0"/>
          <a:lstStyle>
            <a:lvl1pPr algn="r">
              <a:defRPr sz="1200"/>
            </a:lvl1pPr>
          </a:lstStyle>
          <a:p>
            <a:fld id="{B9B22155-F6E3-406E-B04F-D5269B29CDF0}" type="datetimeFigureOut">
              <a:rPr lang="en-US" smtClean="0"/>
              <a:t>9/6/2025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7" tIns="48329" rIns="96657" bIns="48329"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7" tIns="48329" rIns="96657" bIns="4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7" tIns="48329" rIns="96657" bIns="48329"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7" tIns="48329" rIns="96657" bIns="48329" rtlCol="0" anchor="b"/>
          <a:lstStyle>
            <a:lvl1pPr algn="r">
              <a:defRPr sz="1200"/>
            </a:lvl1pPr>
          </a:lstStyle>
          <a:p>
            <a:fld id="{C9977555-22F0-4940-AEB2-481FD6E5A477}" type="slidenum">
              <a:rPr lang="en-US" smtClean="0"/>
              <a:t>‹#›</a:t>
            </a:fld>
            <a:endParaRPr lang="en-US"/>
          </a:p>
        </p:txBody>
      </p:sp>
    </p:spTree>
    <p:extLst>
      <p:ext uri="{BB962C8B-B14F-4D97-AF65-F5344CB8AC3E}">
        <p14:creationId xmlns:p14="http://schemas.microsoft.com/office/powerpoint/2010/main" val="175535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latform.openai.com/docs/guides/reasoning"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latform.openai.com/docs/guides/reasoning"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latform.openai.com/docs/guides/reasoning"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Social Development</a:t>
            </a:r>
          </a:p>
        </p:txBody>
      </p:sp>
      <p:sp>
        <p:nvSpPr>
          <p:cNvPr id="4" name="Slide Number Placeholder 3"/>
          <p:cNvSpPr>
            <a:spLocks noGrp="1"/>
          </p:cNvSpPr>
          <p:nvPr>
            <p:ph type="sldNum" sz="quarter" idx="5"/>
          </p:nvPr>
        </p:nvSpPr>
        <p:spPr/>
        <p:txBody>
          <a:bodyPr/>
          <a:lstStyle/>
          <a:p>
            <a:fld id="{C9977555-22F0-4940-AEB2-481FD6E5A477}" type="slidenum">
              <a:rPr lang="en-US" smtClean="0"/>
              <a:t>5</a:t>
            </a:fld>
            <a:endParaRPr lang="en-US"/>
          </a:p>
        </p:txBody>
      </p:sp>
    </p:spTree>
    <p:extLst>
      <p:ext uri="{BB962C8B-B14F-4D97-AF65-F5344CB8AC3E}">
        <p14:creationId xmlns:p14="http://schemas.microsoft.com/office/powerpoint/2010/main" val="3082079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214048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Generative AI Explained: Models and Techniques </a:t>
            </a:r>
          </a:p>
          <a:p>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24</a:t>
            </a:fld>
            <a:endParaRPr lang="en-US"/>
          </a:p>
        </p:txBody>
      </p:sp>
    </p:spTree>
    <p:extLst>
      <p:ext uri="{BB962C8B-B14F-4D97-AF65-F5344CB8AC3E}">
        <p14:creationId xmlns:p14="http://schemas.microsoft.com/office/powerpoint/2010/main" val="1536009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Generative Adversarial Networks (GANs)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27</a:t>
            </a:fld>
            <a:endParaRPr lang="en-US"/>
          </a:p>
        </p:txBody>
      </p:sp>
    </p:spTree>
    <p:extLst>
      <p:ext uri="{BB962C8B-B14F-4D97-AF65-F5344CB8AC3E}">
        <p14:creationId xmlns:p14="http://schemas.microsoft.com/office/powerpoint/2010/main" val="2618603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Variational Autoencoders (VAEs)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29</a:t>
            </a:fld>
            <a:endParaRPr lang="en-US"/>
          </a:p>
        </p:txBody>
      </p:sp>
    </p:spTree>
    <p:extLst>
      <p:ext uri="{BB962C8B-B14F-4D97-AF65-F5344CB8AC3E}">
        <p14:creationId xmlns:p14="http://schemas.microsoft.com/office/powerpoint/2010/main" val="1542170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Transformer-based Language Models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31</a:t>
            </a:fld>
            <a:endParaRPr lang="en-US"/>
          </a:p>
        </p:txBody>
      </p:sp>
    </p:spTree>
    <p:extLst>
      <p:ext uri="{BB962C8B-B14F-4D97-AF65-F5344CB8AC3E}">
        <p14:creationId xmlns:p14="http://schemas.microsoft.com/office/powerpoint/2010/main" val="3830825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Diffusion Models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33</a:t>
            </a:fld>
            <a:endParaRPr lang="en-US"/>
          </a:p>
        </p:txBody>
      </p:sp>
    </p:spTree>
    <p:extLst>
      <p:ext uri="{BB962C8B-B14F-4D97-AF65-F5344CB8AC3E}">
        <p14:creationId xmlns:p14="http://schemas.microsoft.com/office/powerpoint/2010/main" val="400993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Autoregressive Models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35</a:t>
            </a:fld>
            <a:endParaRPr lang="en-US"/>
          </a:p>
        </p:txBody>
      </p:sp>
    </p:spTree>
    <p:extLst>
      <p:ext uri="{BB962C8B-B14F-4D97-AF65-F5344CB8AC3E}">
        <p14:creationId xmlns:p14="http://schemas.microsoft.com/office/powerpoint/2010/main" val="1292201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Flow-based Models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37</a:t>
            </a:fld>
            <a:endParaRPr lang="en-US"/>
          </a:p>
        </p:txBody>
      </p:sp>
    </p:spTree>
    <p:extLst>
      <p:ext uri="{BB962C8B-B14F-4D97-AF65-F5344CB8AC3E}">
        <p14:creationId xmlns:p14="http://schemas.microsoft.com/office/powerpoint/2010/main" val="3265959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39</a:t>
            </a:fld>
            <a:endParaRPr lang="en-US"/>
          </a:p>
        </p:txBody>
      </p:sp>
    </p:spTree>
    <p:extLst>
      <p:ext uri="{BB962C8B-B14F-4D97-AF65-F5344CB8AC3E}">
        <p14:creationId xmlns:p14="http://schemas.microsoft.com/office/powerpoint/2010/main" val="308322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 Explained</a:t>
            </a:r>
          </a:p>
        </p:txBody>
      </p:sp>
      <p:sp>
        <p:nvSpPr>
          <p:cNvPr id="4" name="Slide Number Placeholder 3"/>
          <p:cNvSpPr>
            <a:spLocks noGrp="1"/>
          </p:cNvSpPr>
          <p:nvPr>
            <p:ph type="sldNum" sz="quarter" idx="5"/>
          </p:nvPr>
        </p:nvSpPr>
        <p:spPr/>
        <p:txBody>
          <a:bodyPr/>
          <a:lstStyle/>
          <a:p>
            <a:fld id="{C9977555-22F0-4940-AEB2-481FD6E5A477}" type="slidenum">
              <a:rPr lang="en-US" smtClean="0"/>
              <a:t>7</a:t>
            </a:fld>
            <a:endParaRPr lang="en-US"/>
          </a:p>
        </p:txBody>
      </p:sp>
    </p:spTree>
    <p:extLst>
      <p:ext uri="{BB962C8B-B14F-4D97-AF65-F5344CB8AC3E}">
        <p14:creationId xmlns:p14="http://schemas.microsoft.com/office/powerpoint/2010/main" val="1278502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40</a:t>
            </a:fld>
            <a:endParaRPr lang="en-US"/>
          </a:p>
        </p:txBody>
      </p:sp>
    </p:spTree>
    <p:extLst>
      <p:ext uri="{BB962C8B-B14F-4D97-AF65-F5344CB8AC3E}">
        <p14:creationId xmlns:p14="http://schemas.microsoft.com/office/powerpoint/2010/main" val="646402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41</a:t>
            </a:fld>
            <a:endParaRPr lang="en-US"/>
          </a:p>
        </p:txBody>
      </p:sp>
    </p:spTree>
    <p:extLst>
      <p:ext uri="{BB962C8B-B14F-4D97-AF65-F5344CB8AC3E}">
        <p14:creationId xmlns:p14="http://schemas.microsoft.com/office/powerpoint/2010/main" val="1837224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42</a:t>
            </a:fld>
            <a:endParaRPr lang="en-US"/>
          </a:p>
        </p:txBody>
      </p:sp>
    </p:spTree>
    <p:extLst>
      <p:ext uri="{BB962C8B-B14F-4D97-AF65-F5344CB8AC3E}">
        <p14:creationId xmlns:p14="http://schemas.microsoft.com/office/powerpoint/2010/main" val="3244308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701EC-FD1D-13B5-E794-AF100F61A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521CE-BF3F-8343-2BDE-B76FF53CD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0387CA-EA4E-B9AD-95B2-8805E90B4C20}"/>
              </a:ext>
            </a:extLst>
          </p:cNvPr>
          <p:cNvSpPr>
            <a:spLocks noGrp="1"/>
          </p:cNvSpPr>
          <p:nvPr>
            <p:ph type="body" idx="1"/>
          </p:nvPr>
        </p:nvSpPr>
        <p:spPr/>
        <p:txBody>
          <a:bodyPr/>
          <a:lstStyle/>
          <a:p>
            <a:r>
              <a:rPr lang="en-US" dirty="0">
                <a:ea typeface="Calibri"/>
                <a:cs typeface="Calibri"/>
              </a:rPr>
              <a:t>Source: </a:t>
            </a:r>
            <a:r>
              <a:rPr lang="en-US" dirty="0"/>
              <a:t>https://raw.githubusercontent.com/snatch59/keras-autoencoders/master/assets/autoencoder_latent_space.png</a:t>
            </a:r>
            <a:endParaRPr lang="en-US"/>
          </a:p>
        </p:txBody>
      </p:sp>
      <p:sp>
        <p:nvSpPr>
          <p:cNvPr id="4" name="Slide Number Placeholder 3">
            <a:extLst>
              <a:ext uri="{FF2B5EF4-FFF2-40B4-BE49-F238E27FC236}">
                <a16:creationId xmlns:a16="http://schemas.microsoft.com/office/drawing/2014/main" id="{E7D9D6D1-BFD3-6477-5784-0697FF13C8F9}"/>
              </a:ext>
            </a:extLst>
          </p:cNvPr>
          <p:cNvSpPr>
            <a:spLocks noGrp="1"/>
          </p:cNvSpPr>
          <p:nvPr>
            <p:ph type="sldNum" sz="quarter" idx="10"/>
          </p:nvPr>
        </p:nvSpPr>
        <p:spPr/>
        <p:txBody>
          <a:bodyPr/>
          <a:lstStyle/>
          <a:p>
            <a:fld id="{F7021451-1387-4CA6-816F-3879F97B5CBC}" type="slidenum">
              <a:rPr lang="en-US" smtClean="0"/>
              <a:t>43</a:t>
            </a:fld>
            <a:endParaRPr lang="en-US"/>
          </a:p>
        </p:txBody>
      </p:sp>
    </p:spTree>
    <p:extLst>
      <p:ext uri="{BB962C8B-B14F-4D97-AF65-F5344CB8AC3E}">
        <p14:creationId xmlns:p14="http://schemas.microsoft.com/office/powerpoint/2010/main" val="3587747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44</a:t>
            </a:fld>
            <a:endParaRPr lang="en-US"/>
          </a:p>
        </p:txBody>
      </p:sp>
    </p:spTree>
    <p:extLst>
      <p:ext uri="{BB962C8B-B14F-4D97-AF65-F5344CB8AC3E}">
        <p14:creationId xmlns:p14="http://schemas.microsoft.com/office/powerpoint/2010/main" val="1717028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46</a:t>
            </a:fld>
            <a:endParaRPr lang="en-US"/>
          </a:p>
        </p:txBody>
      </p:sp>
    </p:spTree>
    <p:extLst>
      <p:ext uri="{BB962C8B-B14F-4D97-AF65-F5344CB8AC3E}">
        <p14:creationId xmlns:p14="http://schemas.microsoft.com/office/powerpoint/2010/main" val="3911979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2D51A-0D50-764B-2034-915526EF7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E90A0-745C-6B4B-CB05-CB3C43DC6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56F14-6E30-BF5D-42D3-73F82633C1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AAC9F8-7FD2-83BD-B5BB-BF7900B48382}"/>
              </a:ext>
            </a:extLst>
          </p:cNvPr>
          <p:cNvSpPr>
            <a:spLocks noGrp="1"/>
          </p:cNvSpPr>
          <p:nvPr>
            <p:ph type="sldNum" sz="quarter" idx="10"/>
          </p:nvPr>
        </p:nvSpPr>
        <p:spPr/>
        <p:txBody>
          <a:bodyPr/>
          <a:lstStyle/>
          <a:p>
            <a:fld id="{F7021451-1387-4CA6-816F-3879F97B5CBC}" type="slidenum">
              <a:rPr lang="en-US" smtClean="0"/>
              <a:t>47</a:t>
            </a:fld>
            <a:endParaRPr lang="en-US"/>
          </a:p>
        </p:txBody>
      </p:sp>
    </p:spTree>
    <p:extLst>
      <p:ext uri="{BB962C8B-B14F-4D97-AF65-F5344CB8AC3E}">
        <p14:creationId xmlns:p14="http://schemas.microsoft.com/office/powerpoint/2010/main" val="151914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1D89B-09AF-6312-B485-17FF53BB7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61029-95DE-7AE2-93E1-A9553B99A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2EE2A-202F-D3A9-494B-472FC45307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CD46F2-C0F5-BFFD-50E3-B9B58E9396ED}"/>
              </a:ext>
            </a:extLst>
          </p:cNvPr>
          <p:cNvSpPr>
            <a:spLocks noGrp="1"/>
          </p:cNvSpPr>
          <p:nvPr>
            <p:ph type="sldNum" sz="quarter" idx="10"/>
          </p:nvPr>
        </p:nvSpPr>
        <p:spPr/>
        <p:txBody>
          <a:bodyPr/>
          <a:lstStyle/>
          <a:p>
            <a:fld id="{F7021451-1387-4CA6-816F-3879F97B5CBC}" type="slidenum">
              <a:rPr lang="en-US" smtClean="0"/>
              <a:t>48</a:t>
            </a:fld>
            <a:endParaRPr lang="en-US"/>
          </a:p>
        </p:txBody>
      </p:sp>
    </p:spTree>
    <p:extLst>
      <p:ext uri="{BB962C8B-B14F-4D97-AF65-F5344CB8AC3E}">
        <p14:creationId xmlns:p14="http://schemas.microsoft.com/office/powerpoint/2010/main" val="2400999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0496-2F0C-565D-B059-8EB34E6E2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F4E16-159B-057B-DEFC-13BD9C857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7A36B-4B21-8A3D-3216-DDB5ACA333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3BB79D-821A-8AD5-3EDB-70E02395518D}"/>
              </a:ext>
            </a:extLst>
          </p:cNvPr>
          <p:cNvSpPr>
            <a:spLocks noGrp="1"/>
          </p:cNvSpPr>
          <p:nvPr>
            <p:ph type="sldNum" sz="quarter" idx="10"/>
          </p:nvPr>
        </p:nvSpPr>
        <p:spPr/>
        <p:txBody>
          <a:bodyPr/>
          <a:lstStyle/>
          <a:p>
            <a:fld id="{F7021451-1387-4CA6-816F-3879F97B5CBC}" type="slidenum">
              <a:rPr lang="en-US" smtClean="0"/>
              <a:t>49</a:t>
            </a:fld>
            <a:endParaRPr lang="en-US"/>
          </a:p>
        </p:txBody>
      </p:sp>
    </p:spTree>
    <p:extLst>
      <p:ext uri="{BB962C8B-B14F-4D97-AF65-F5344CB8AC3E}">
        <p14:creationId xmlns:p14="http://schemas.microsoft.com/office/powerpoint/2010/main" val="2802043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51</a:t>
            </a:fld>
            <a:endParaRPr lang="en-US"/>
          </a:p>
        </p:txBody>
      </p:sp>
    </p:spTree>
    <p:extLst>
      <p:ext uri="{BB962C8B-B14F-4D97-AF65-F5344CB8AC3E}">
        <p14:creationId xmlns:p14="http://schemas.microsoft.com/office/powerpoint/2010/main" val="2989801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719845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52</a:t>
            </a:fld>
            <a:endParaRPr lang="en-US"/>
          </a:p>
        </p:txBody>
      </p:sp>
    </p:spTree>
    <p:extLst>
      <p:ext uri="{BB962C8B-B14F-4D97-AF65-F5344CB8AC3E}">
        <p14:creationId xmlns:p14="http://schemas.microsoft.com/office/powerpoint/2010/main" val="23675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max_tokens</a:t>
            </a:r>
            <a:r>
              <a:rPr lang="en-US" dirty="0"/>
              <a:t> parameter controls the length of the output generated by the model. A “token” can be as short as one character or as long as one word, depending on the complexity of the text.</a:t>
            </a:r>
          </a:p>
          <a:p>
            <a:endParaRPr lang="en-US" dirty="0"/>
          </a:p>
          <a:p>
            <a:r>
              <a:rPr lang="en-US" dirty="0"/>
              <a:t>    Low Value (e.g., 10): Produces shorter responses.</a:t>
            </a:r>
          </a:p>
          <a:p>
            <a:r>
              <a:rPr lang="en-US" dirty="0"/>
              <a:t>    High Value (e.g., 1000): Generates longer, more detailed responses.</a:t>
            </a:r>
          </a:p>
          <a:p>
            <a:endParaRPr lang="en-US" dirty="0"/>
          </a:p>
          <a:p>
            <a:r>
              <a:rPr lang="en-US" dirty="0"/>
              <a:t>Why is it Important?</a:t>
            </a:r>
          </a:p>
          <a:p>
            <a:endParaRPr lang="en-US" dirty="0"/>
          </a:p>
          <a:p>
            <a:r>
              <a:rPr lang="en-US" dirty="0"/>
              <a:t>By setting an appropriate </a:t>
            </a:r>
            <a:r>
              <a:rPr lang="en-US" dirty="0" err="1"/>
              <a:t>max_tokens</a:t>
            </a:r>
            <a:r>
              <a:rPr lang="en-US" dirty="0"/>
              <a:t> value, you can control whether the response is a quick snippet or an in-depth explanation. This is especially important for applications where brevity is key, like text summarization, or where detailed answers are needed, like in knowledge-intensive dialogues.</a:t>
            </a:r>
          </a:p>
          <a:p>
            <a:endParaRPr lang="en-US" dirty="0"/>
          </a:p>
          <a:p>
            <a:r>
              <a:rPr lang="en-US" i="1" dirty="0"/>
              <a:t>Note: </a:t>
            </a:r>
            <a:r>
              <a:rPr lang="en-US" i="1" dirty="0" err="1"/>
              <a:t>Max_token</a:t>
            </a:r>
            <a:r>
              <a:rPr lang="en-US" i="1" dirty="0"/>
              <a:t> value is now deprecated in favor of </a:t>
            </a:r>
            <a:r>
              <a:rPr lang="en-US" i="1" dirty="0" err="1"/>
              <a:t>max_completion_tokens</a:t>
            </a:r>
            <a:r>
              <a:rPr lang="en-US" i="1" dirty="0"/>
              <a:t> and is not compatible with </a:t>
            </a:r>
            <a:r>
              <a:rPr lang="en-US" b="1" i="1" dirty="0">
                <a:hlinkClick r:id="rId3"/>
              </a:rPr>
              <a:t>o1 series models</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64</a:t>
            </a:fld>
            <a:endParaRPr lang="en-US"/>
          </a:p>
        </p:txBody>
      </p:sp>
    </p:spTree>
    <p:extLst>
      <p:ext uri="{BB962C8B-B14F-4D97-AF65-F5344CB8AC3E}">
        <p14:creationId xmlns:p14="http://schemas.microsoft.com/office/powerpoint/2010/main" val="3730170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57AD2-9E0E-25B2-B89D-8D5D3A2E0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98411-132F-CA6D-F3F4-CBD93E235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8E07F-4211-23F5-AFFD-BEF705191F64}"/>
              </a:ext>
            </a:extLst>
          </p:cNvPr>
          <p:cNvSpPr>
            <a:spLocks noGrp="1"/>
          </p:cNvSpPr>
          <p:nvPr>
            <p:ph type="body" idx="1"/>
          </p:nvPr>
        </p:nvSpPr>
        <p:spPr/>
        <p:txBody>
          <a:bodyPr/>
          <a:lstStyle/>
          <a:p>
            <a:r>
              <a:rPr lang="en-US" dirty="0"/>
              <a:t>The </a:t>
            </a:r>
            <a:r>
              <a:rPr lang="en-US" dirty="0" err="1"/>
              <a:t>max_tokens</a:t>
            </a:r>
            <a:r>
              <a:rPr lang="en-US" dirty="0"/>
              <a:t> parameter controls the length of the output generated by the model. A “token” can be as short as one character or as long as one word, depending on the complexity of the text.</a:t>
            </a:r>
          </a:p>
          <a:p>
            <a:endParaRPr lang="en-US" dirty="0"/>
          </a:p>
          <a:p>
            <a:r>
              <a:rPr lang="en-US" dirty="0"/>
              <a:t>    Low Value (e.g., 10): Produces shorter responses.</a:t>
            </a:r>
          </a:p>
          <a:p>
            <a:r>
              <a:rPr lang="en-US" dirty="0"/>
              <a:t>    High Value (e.g., 1000): Generates longer, more detailed responses.</a:t>
            </a:r>
          </a:p>
          <a:p>
            <a:endParaRPr lang="en-US" dirty="0"/>
          </a:p>
          <a:p>
            <a:r>
              <a:rPr lang="en-US" dirty="0"/>
              <a:t>Why is it Important?</a:t>
            </a:r>
          </a:p>
          <a:p>
            <a:endParaRPr lang="en-US" dirty="0"/>
          </a:p>
          <a:p>
            <a:r>
              <a:rPr lang="en-US" dirty="0"/>
              <a:t>By setting an appropriate </a:t>
            </a:r>
            <a:r>
              <a:rPr lang="en-US" dirty="0" err="1"/>
              <a:t>max_tokens</a:t>
            </a:r>
            <a:r>
              <a:rPr lang="en-US" dirty="0"/>
              <a:t> value, you can control whether the response is a quick snippet or an in-depth explanation. This is especially important for applications where brevity is key, like text summarization, or where detailed answers are needed, like in knowledge-intensive dialogues.</a:t>
            </a:r>
          </a:p>
          <a:p>
            <a:endParaRPr lang="en-US" dirty="0"/>
          </a:p>
          <a:p>
            <a:r>
              <a:rPr lang="en-US" i="1" dirty="0"/>
              <a:t>Note: </a:t>
            </a:r>
            <a:r>
              <a:rPr lang="en-US" i="1" dirty="0" err="1"/>
              <a:t>Max_token</a:t>
            </a:r>
            <a:r>
              <a:rPr lang="en-US" i="1" dirty="0"/>
              <a:t> value is now deprecated in favor of </a:t>
            </a:r>
            <a:r>
              <a:rPr lang="en-US" i="1" dirty="0" err="1"/>
              <a:t>max_completion_tokens</a:t>
            </a:r>
            <a:r>
              <a:rPr lang="en-US" i="1" dirty="0"/>
              <a:t> and is not compatible with </a:t>
            </a:r>
            <a:r>
              <a:rPr lang="en-US" b="1" i="1" dirty="0">
                <a:hlinkClick r:id="rId3"/>
              </a:rPr>
              <a:t>o1 series models</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6EC6EB7B-F46F-8F1F-14A9-673E500DEAE2}"/>
              </a:ext>
            </a:extLst>
          </p:cNvPr>
          <p:cNvSpPr>
            <a:spLocks noGrp="1"/>
          </p:cNvSpPr>
          <p:nvPr>
            <p:ph type="sldNum" sz="quarter" idx="5"/>
          </p:nvPr>
        </p:nvSpPr>
        <p:spPr/>
        <p:txBody>
          <a:bodyPr/>
          <a:lstStyle/>
          <a:p>
            <a:fld id="{C9977555-22F0-4940-AEB2-481FD6E5A477}" type="slidenum">
              <a:rPr lang="en-US" smtClean="0"/>
              <a:t>67</a:t>
            </a:fld>
            <a:endParaRPr lang="en-US"/>
          </a:p>
        </p:txBody>
      </p:sp>
    </p:spTree>
    <p:extLst>
      <p:ext uri="{BB962C8B-B14F-4D97-AF65-F5344CB8AC3E}">
        <p14:creationId xmlns:p14="http://schemas.microsoft.com/office/powerpoint/2010/main" val="3012717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29E07-9174-72C5-4101-07B155371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9B8F1-C6A4-CBBC-71D1-4A6CB6271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3E909-5903-8646-C98A-4D01D01529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8F530D-1C6E-931B-FA72-892C22FF63C3}"/>
              </a:ext>
            </a:extLst>
          </p:cNvPr>
          <p:cNvSpPr>
            <a:spLocks noGrp="1"/>
          </p:cNvSpPr>
          <p:nvPr>
            <p:ph type="sldNum" sz="quarter" idx="10"/>
          </p:nvPr>
        </p:nvSpPr>
        <p:spPr/>
        <p:txBody>
          <a:bodyPr/>
          <a:lstStyle/>
          <a:p>
            <a:fld id="{F7021451-1387-4CA6-816F-3879F97B5CBC}" type="slidenum">
              <a:rPr lang="en-US" smtClean="0"/>
              <a:t>69</a:t>
            </a:fld>
            <a:endParaRPr lang="en-US"/>
          </a:p>
        </p:txBody>
      </p:sp>
    </p:spTree>
    <p:extLst>
      <p:ext uri="{BB962C8B-B14F-4D97-AF65-F5344CB8AC3E}">
        <p14:creationId xmlns:p14="http://schemas.microsoft.com/office/powerpoint/2010/main" val="3882481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616FD-D762-68D6-CC1E-764946E24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E5F10-A85D-5A78-8437-61BAC26962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FD9A4-2D1D-C794-EA39-4960F13D09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5D33DA-6606-45EB-3544-9F526F6B07C4}"/>
              </a:ext>
            </a:extLst>
          </p:cNvPr>
          <p:cNvSpPr>
            <a:spLocks noGrp="1"/>
          </p:cNvSpPr>
          <p:nvPr>
            <p:ph type="sldNum" sz="quarter" idx="10"/>
          </p:nvPr>
        </p:nvSpPr>
        <p:spPr/>
        <p:txBody>
          <a:bodyPr/>
          <a:lstStyle/>
          <a:p>
            <a:fld id="{F7021451-1387-4CA6-816F-3879F97B5CBC}" type="slidenum">
              <a:rPr lang="en-US" smtClean="0"/>
              <a:t>70</a:t>
            </a:fld>
            <a:endParaRPr lang="en-US"/>
          </a:p>
        </p:txBody>
      </p:sp>
    </p:spTree>
    <p:extLst>
      <p:ext uri="{BB962C8B-B14F-4D97-AF65-F5344CB8AC3E}">
        <p14:creationId xmlns:p14="http://schemas.microsoft.com/office/powerpoint/2010/main" val="1294013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776C1-0E6D-9989-6512-995BFEEE9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CC0F64-6E47-9F84-6ECE-EA9C80012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995DA-4C7C-9694-DAE3-547D6B19F6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F9A332-3FC8-7C48-DE93-491416A3E158}"/>
              </a:ext>
            </a:extLst>
          </p:cNvPr>
          <p:cNvSpPr>
            <a:spLocks noGrp="1"/>
          </p:cNvSpPr>
          <p:nvPr>
            <p:ph type="sldNum" sz="quarter" idx="10"/>
          </p:nvPr>
        </p:nvSpPr>
        <p:spPr/>
        <p:txBody>
          <a:bodyPr/>
          <a:lstStyle/>
          <a:p>
            <a:fld id="{F7021451-1387-4CA6-816F-3879F97B5CBC}" type="slidenum">
              <a:rPr lang="en-US" smtClean="0"/>
              <a:t>71</a:t>
            </a:fld>
            <a:endParaRPr lang="en-US"/>
          </a:p>
        </p:txBody>
      </p:sp>
    </p:spTree>
    <p:extLst>
      <p:ext uri="{BB962C8B-B14F-4D97-AF65-F5344CB8AC3E}">
        <p14:creationId xmlns:p14="http://schemas.microsoft.com/office/powerpoint/2010/main" val="3831437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A11C9-A739-299E-998F-2F3AB2767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5A9A3-C090-9E78-42C1-C30336F8EB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DC302-A674-CB8F-2086-97E2004E4A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D5AFDD-BC4F-0299-4B05-F8F8511B3533}"/>
              </a:ext>
            </a:extLst>
          </p:cNvPr>
          <p:cNvSpPr>
            <a:spLocks noGrp="1"/>
          </p:cNvSpPr>
          <p:nvPr>
            <p:ph type="sldNum" sz="quarter" idx="10"/>
          </p:nvPr>
        </p:nvSpPr>
        <p:spPr/>
        <p:txBody>
          <a:bodyPr/>
          <a:lstStyle/>
          <a:p>
            <a:fld id="{F7021451-1387-4CA6-816F-3879F97B5CBC}" type="slidenum">
              <a:rPr lang="en-US" smtClean="0"/>
              <a:t>72</a:t>
            </a:fld>
            <a:endParaRPr lang="en-US"/>
          </a:p>
        </p:txBody>
      </p:sp>
    </p:spTree>
    <p:extLst>
      <p:ext uri="{BB962C8B-B14F-4D97-AF65-F5344CB8AC3E}">
        <p14:creationId xmlns:p14="http://schemas.microsoft.com/office/powerpoint/2010/main" val="3505543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73</a:t>
            </a:fld>
            <a:endParaRPr lang="en-US"/>
          </a:p>
        </p:txBody>
      </p:sp>
    </p:spTree>
    <p:extLst>
      <p:ext uri="{BB962C8B-B14F-4D97-AF65-F5344CB8AC3E}">
        <p14:creationId xmlns:p14="http://schemas.microsoft.com/office/powerpoint/2010/main" val="2209374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291185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A2F91-1983-F892-91AE-4D5152508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55CF9-C403-54EE-8561-A360761E1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B2D0A-DFA8-326F-D5D3-FC81801C9B62}"/>
              </a:ext>
            </a:extLst>
          </p:cNvPr>
          <p:cNvSpPr>
            <a:spLocks noGrp="1"/>
          </p:cNvSpPr>
          <p:nvPr>
            <p:ph type="body" idx="1"/>
          </p:nvPr>
        </p:nvSpPr>
        <p:spPr/>
        <p:txBody>
          <a:bodyPr/>
          <a:lstStyle/>
          <a:p>
            <a:r>
              <a:rPr lang="en-US" dirty="0"/>
              <a:t>The </a:t>
            </a:r>
            <a:r>
              <a:rPr lang="en-US" dirty="0" err="1"/>
              <a:t>max_tokens</a:t>
            </a:r>
            <a:r>
              <a:rPr lang="en-US" dirty="0"/>
              <a:t> parameter controls the length of the output generated by the model. A “token” can be as short as one character or as long as one word, depending on the complexity of the text.</a:t>
            </a:r>
          </a:p>
          <a:p>
            <a:endParaRPr lang="en-US" dirty="0"/>
          </a:p>
          <a:p>
            <a:r>
              <a:rPr lang="en-US" dirty="0"/>
              <a:t>    Low Value (e.g., 10): Produces shorter responses.</a:t>
            </a:r>
          </a:p>
          <a:p>
            <a:r>
              <a:rPr lang="en-US" dirty="0"/>
              <a:t>    High Value (e.g., 1000): Generates longer, more detailed responses.</a:t>
            </a:r>
          </a:p>
          <a:p>
            <a:endParaRPr lang="en-US" dirty="0"/>
          </a:p>
          <a:p>
            <a:r>
              <a:rPr lang="en-US" dirty="0"/>
              <a:t>Why is it Important?</a:t>
            </a:r>
          </a:p>
          <a:p>
            <a:endParaRPr lang="en-US" dirty="0"/>
          </a:p>
          <a:p>
            <a:r>
              <a:rPr lang="en-US" dirty="0"/>
              <a:t>By setting an appropriate </a:t>
            </a:r>
            <a:r>
              <a:rPr lang="en-US" dirty="0" err="1"/>
              <a:t>max_tokens</a:t>
            </a:r>
            <a:r>
              <a:rPr lang="en-US" dirty="0"/>
              <a:t> value, you can control whether the response is a quick snippet or an in-depth explanation. This is especially important for applications where brevity is key, like text summarization, or where detailed answers are needed, like in knowledge-intensive dialogues.</a:t>
            </a:r>
          </a:p>
          <a:p>
            <a:endParaRPr lang="en-US" dirty="0"/>
          </a:p>
          <a:p>
            <a:r>
              <a:rPr lang="en-US" i="1" dirty="0"/>
              <a:t>Note: </a:t>
            </a:r>
            <a:r>
              <a:rPr lang="en-US" i="1" dirty="0" err="1"/>
              <a:t>Max_token</a:t>
            </a:r>
            <a:r>
              <a:rPr lang="en-US" i="1" dirty="0"/>
              <a:t> value is now deprecated in favor of </a:t>
            </a:r>
            <a:r>
              <a:rPr lang="en-US" i="1" dirty="0" err="1"/>
              <a:t>max_completion_tokens</a:t>
            </a:r>
            <a:r>
              <a:rPr lang="en-US" i="1" dirty="0"/>
              <a:t> and is not compatible with </a:t>
            </a:r>
            <a:r>
              <a:rPr lang="en-US" b="1" i="1" dirty="0">
                <a:hlinkClick r:id="rId3"/>
              </a:rPr>
              <a:t>o1 series models</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C5BD60B4-6F2C-BD42-DB82-F2D863D9FA21}"/>
              </a:ext>
            </a:extLst>
          </p:cNvPr>
          <p:cNvSpPr>
            <a:spLocks noGrp="1"/>
          </p:cNvSpPr>
          <p:nvPr>
            <p:ph type="sldNum" sz="quarter" idx="5"/>
          </p:nvPr>
        </p:nvSpPr>
        <p:spPr/>
        <p:txBody>
          <a:bodyPr/>
          <a:lstStyle/>
          <a:p>
            <a:fld id="{C9977555-22F0-4940-AEB2-481FD6E5A477}" type="slidenum">
              <a:rPr lang="en-US" smtClean="0"/>
              <a:t>74</a:t>
            </a:fld>
            <a:endParaRPr lang="en-US"/>
          </a:p>
        </p:txBody>
      </p:sp>
    </p:spTree>
    <p:extLst>
      <p:ext uri="{BB962C8B-B14F-4D97-AF65-F5344CB8AC3E}">
        <p14:creationId xmlns:p14="http://schemas.microsoft.com/office/powerpoint/2010/main" val="3153689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87</a:t>
            </a:fld>
            <a:endParaRPr lang="en-US"/>
          </a:p>
        </p:txBody>
      </p:sp>
    </p:spTree>
    <p:extLst>
      <p:ext uri="{BB962C8B-B14F-4D97-AF65-F5344CB8AC3E}">
        <p14:creationId xmlns:p14="http://schemas.microsoft.com/office/powerpoint/2010/main" val="228055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Graphics Processing Units (GPUs)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Field-Programmable Gate Arrays (FPGAs)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Application-Specific Integrated Circuits (ASICs)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Tensor Processing Units (TPUs)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Neural Processing Units (NPUs)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10</a:t>
            </a:fld>
            <a:endParaRPr lang="en-US"/>
          </a:p>
        </p:txBody>
      </p:sp>
    </p:spTree>
    <p:extLst>
      <p:ext uri="{BB962C8B-B14F-4D97-AF65-F5344CB8AC3E}">
        <p14:creationId xmlns:p14="http://schemas.microsoft.com/office/powerpoint/2010/main" val="63987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ctr">
            <a:no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8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effectLst>
                  <a:outerShdw blurRad="38100" dist="38100" dir="2700000" algn="tl">
                    <a:srgbClr val="000000">
                      <a:alpha val="43137"/>
                    </a:srgbClr>
                  </a:outerShdw>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30" name="Date Placeholder 29"/>
          <p:cNvSpPr>
            <a:spLocks noGrp="1"/>
          </p:cNvSpPr>
          <p:nvPr>
            <p:ph type="dt" sz="half" idx="10"/>
          </p:nvPr>
        </p:nvSpPr>
        <p:spPr/>
        <p:txBody>
          <a:bodyPr/>
          <a:lstStyle/>
          <a:p>
            <a:fld id="{85C700F5-1A07-4D2F-B378-F75C4C04F054}" type="datetime1">
              <a:rPr lang="en-US" smtClean="0"/>
              <a:t>9/6/2025</a:t>
            </a:fld>
            <a:endParaRPr lang="en-US"/>
          </a:p>
        </p:txBody>
      </p:sp>
      <p:sp>
        <p:nvSpPr>
          <p:cNvPr id="19" name="Footer Placeholder 18"/>
          <p:cNvSpPr>
            <a:spLocks noGrp="1"/>
          </p:cNvSpPr>
          <p:nvPr>
            <p:ph type="ftr" sz="quarter" idx="11"/>
          </p:nvPr>
        </p:nvSpPr>
        <p:spPr/>
        <p:txBody>
          <a:bodyPr/>
          <a:lstStyle/>
          <a:p>
            <a:r>
              <a:rPr lang="en-US"/>
              <a:t>Copyright © 2007 - 2025 Carl M. Burnett</a:t>
            </a:r>
          </a:p>
        </p:txBody>
      </p:sp>
      <p:sp>
        <p:nvSpPr>
          <p:cNvPr id="27" name="Slide Number Placeholder 26"/>
          <p:cNvSpPr>
            <a:spLocks noGrp="1"/>
          </p:cNvSpPr>
          <p:nvPr>
            <p:ph type="sldNum" sz="quarter" idx="12"/>
          </p:nvPr>
        </p:nvSpPr>
        <p:spPr/>
        <p:txBody>
          <a:bodyPr/>
          <a:lstStyle/>
          <a:p>
            <a:fld id="{3D46CBA2-ECE5-4BE9-B546-6761E0E6708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B0C11EF-E278-4ECF-996E-2BABC17B0256}" type="datetime1">
              <a:rPr lang="en-US" smtClean="0"/>
              <a:t>9/6/2025</a:t>
            </a:fld>
            <a:endParaRPr lang="en-US"/>
          </a:p>
        </p:txBody>
      </p:sp>
      <p:sp>
        <p:nvSpPr>
          <p:cNvPr id="5" name="Footer Placeholder 4"/>
          <p:cNvSpPr>
            <a:spLocks noGrp="1"/>
          </p:cNvSpPr>
          <p:nvPr>
            <p:ph type="ftr" sz="quarter" idx="11"/>
          </p:nvPr>
        </p:nvSpPr>
        <p:spPr/>
        <p:txBody>
          <a:bodyPr/>
          <a:lstStyle/>
          <a:p>
            <a:r>
              <a:rPr lang="en-US"/>
              <a:t>Copyright © 2007 - 2025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31A1286-FB00-4388-9201-575183087DC5}" type="datetime1">
              <a:rPr lang="en-US" smtClean="0"/>
              <a:t>9/6/2025</a:t>
            </a:fld>
            <a:endParaRPr lang="en-US"/>
          </a:p>
        </p:txBody>
      </p:sp>
      <p:sp>
        <p:nvSpPr>
          <p:cNvPr id="5" name="Footer Placeholder 4"/>
          <p:cNvSpPr>
            <a:spLocks noGrp="1"/>
          </p:cNvSpPr>
          <p:nvPr>
            <p:ph type="ftr" sz="quarter" idx="11"/>
          </p:nvPr>
        </p:nvSpPr>
        <p:spPr/>
        <p:txBody>
          <a:bodyPr/>
          <a:lstStyle/>
          <a:p>
            <a:r>
              <a:rPr lang="en-US"/>
              <a:t>Copyright © 2007 - 2025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CD28E06-8899-4A6A-9784-538788652AFC}" type="datetime1">
              <a:rPr lang="en-US" smtClean="0"/>
              <a:t>9/6/2025</a:t>
            </a:fld>
            <a:endParaRPr lang="en-US"/>
          </a:p>
        </p:txBody>
      </p:sp>
      <p:sp>
        <p:nvSpPr>
          <p:cNvPr id="5" name="Footer Placeholder 4"/>
          <p:cNvSpPr>
            <a:spLocks noGrp="1"/>
          </p:cNvSpPr>
          <p:nvPr>
            <p:ph type="ftr" sz="quarter" idx="11"/>
          </p:nvPr>
        </p:nvSpPr>
        <p:spPr/>
        <p:txBody>
          <a:bodyPr/>
          <a:lstStyle/>
          <a:p>
            <a:r>
              <a:rPr lang="en-US"/>
              <a:t>Copyright © 2007 - 2025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ctr">
            <a:noAutofit/>
            <a:scene3d>
              <a:camera prst="orthographicFront"/>
              <a:lightRig rig="freezing" dir="t">
                <a:rot lat="0" lon="0" rev="5640000"/>
              </a:lightRig>
            </a:scene3d>
            <a:sp3d prstMaterial="flat">
              <a:bevelT w="38100" h="38100"/>
            </a:sp3d>
          </a:bodyPr>
          <a:lstStyle>
            <a:lvl1pPr algn="l" rtl="0">
              <a:spcBef>
                <a:spcPct val="0"/>
              </a:spcBef>
              <a:buNone/>
              <a:defRPr lang="en-US" sz="48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b="1">
                <a:solidFill>
                  <a:schemeClr val="tx1"/>
                </a:solidFill>
                <a:effectLst>
                  <a:outerShdw blurRad="38100" dist="38100" dir="2700000" algn="tl">
                    <a:srgbClr val="000000">
                      <a:alpha val="43137"/>
                    </a:srgbClr>
                  </a:outerShdw>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6FE68FC-E124-4A0B-8ABE-8A4F867ABAA7}" type="datetime1">
              <a:rPr lang="en-US" smtClean="0"/>
              <a:t>9/6/2025</a:t>
            </a:fld>
            <a:endParaRPr lang="en-US"/>
          </a:p>
        </p:txBody>
      </p:sp>
      <p:sp>
        <p:nvSpPr>
          <p:cNvPr id="5" name="Footer Placeholder 4"/>
          <p:cNvSpPr>
            <a:spLocks noGrp="1"/>
          </p:cNvSpPr>
          <p:nvPr>
            <p:ph type="ftr" sz="quarter" idx="11"/>
          </p:nvPr>
        </p:nvSpPr>
        <p:spPr/>
        <p:txBody>
          <a:bodyPr/>
          <a:lstStyle/>
          <a:p>
            <a:r>
              <a:rPr lang="en-US"/>
              <a:t>Copyright © 2007 - 2025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n-US"/>
              <a:t>Click to edit Master title style</a:t>
            </a:r>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16E992C-0315-4B17-A814-464515B1D5AA}" type="datetime1">
              <a:rPr lang="en-US" smtClean="0"/>
              <a:t>9/6/2025</a:t>
            </a:fld>
            <a:endParaRPr lang="en-US"/>
          </a:p>
        </p:txBody>
      </p:sp>
      <p:sp>
        <p:nvSpPr>
          <p:cNvPr id="6" name="Footer Placeholder 5"/>
          <p:cNvSpPr>
            <a:spLocks noGrp="1"/>
          </p:cNvSpPr>
          <p:nvPr>
            <p:ph type="ftr" sz="quarter" idx="11"/>
          </p:nvPr>
        </p:nvSpPr>
        <p:spPr/>
        <p:txBody>
          <a:bodyPr/>
          <a:lstStyle/>
          <a:p>
            <a:r>
              <a:rPr lang="en-US"/>
              <a:t>Copyright © 2007 - 2025 Carl M. Burnett</a:t>
            </a:r>
          </a:p>
        </p:txBody>
      </p:sp>
      <p:sp>
        <p:nvSpPr>
          <p:cNvPr id="7" name="Slide Number Placeholder 6"/>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2EE0B75-3B1B-4D9B-8609-BBE5DC29DE27}" type="datetime1">
              <a:rPr lang="en-US" smtClean="0"/>
              <a:t>9/6/2025</a:t>
            </a:fld>
            <a:endParaRPr lang="en-US"/>
          </a:p>
        </p:txBody>
      </p:sp>
      <p:sp>
        <p:nvSpPr>
          <p:cNvPr id="8" name="Footer Placeholder 7"/>
          <p:cNvSpPr>
            <a:spLocks noGrp="1"/>
          </p:cNvSpPr>
          <p:nvPr>
            <p:ph type="ftr" sz="quarter" idx="11"/>
          </p:nvPr>
        </p:nvSpPr>
        <p:spPr/>
        <p:txBody>
          <a:bodyPr/>
          <a:lstStyle/>
          <a:p>
            <a:r>
              <a:rPr lang="en-US"/>
              <a:t>Copyright © 2007 - 2025 Carl M. Burnett</a:t>
            </a:r>
          </a:p>
        </p:txBody>
      </p:sp>
      <p:sp>
        <p:nvSpPr>
          <p:cNvPr id="9" name="Slide Number Placeholder 8"/>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20FE7977-EC80-48F5-8334-982DEA934926}" type="datetime1">
              <a:rPr lang="en-US" smtClean="0"/>
              <a:t>9/6/2025</a:t>
            </a:fld>
            <a:endParaRPr lang="en-US"/>
          </a:p>
        </p:txBody>
      </p:sp>
      <p:sp>
        <p:nvSpPr>
          <p:cNvPr id="4" name="Footer Placeholder 3"/>
          <p:cNvSpPr>
            <a:spLocks noGrp="1"/>
          </p:cNvSpPr>
          <p:nvPr>
            <p:ph type="ftr" sz="quarter" idx="11"/>
          </p:nvPr>
        </p:nvSpPr>
        <p:spPr/>
        <p:txBody>
          <a:bodyPr/>
          <a:lstStyle/>
          <a:p>
            <a:r>
              <a:rPr lang="en-US"/>
              <a:t>Copyright © 2007 - 2025 Carl M. Burnett</a:t>
            </a:r>
          </a:p>
        </p:txBody>
      </p:sp>
      <p:sp>
        <p:nvSpPr>
          <p:cNvPr id="5" name="Slide Number Placeholder 4"/>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4DD5F-31D9-48AB-AAC9-F83BF2E06B5E}" type="datetime1">
              <a:rPr lang="en-US" smtClean="0"/>
              <a:t>9/6/2025</a:t>
            </a:fld>
            <a:endParaRPr lang="en-US"/>
          </a:p>
        </p:txBody>
      </p:sp>
      <p:sp>
        <p:nvSpPr>
          <p:cNvPr id="3" name="Footer Placeholder 2"/>
          <p:cNvSpPr>
            <a:spLocks noGrp="1"/>
          </p:cNvSpPr>
          <p:nvPr>
            <p:ph type="ftr" sz="quarter" idx="11"/>
          </p:nvPr>
        </p:nvSpPr>
        <p:spPr/>
        <p:txBody>
          <a:bodyPr/>
          <a:lstStyle/>
          <a:p>
            <a:r>
              <a:rPr lang="en-US"/>
              <a:t>Copyright © 2007 - 2025 Carl M. Burnett</a:t>
            </a:r>
          </a:p>
        </p:txBody>
      </p:sp>
      <p:sp>
        <p:nvSpPr>
          <p:cNvPr id="4" name="Slide Number Placeholder 3"/>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6CD8D86-A810-4022-A4C4-F6D8F02918D5}" type="datetime1">
              <a:rPr lang="en-US" smtClean="0"/>
              <a:t>9/6/2025</a:t>
            </a:fld>
            <a:endParaRPr lang="en-US"/>
          </a:p>
        </p:txBody>
      </p:sp>
      <p:sp>
        <p:nvSpPr>
          <p:cNvPr id="6" name="Footer Placeholder 5"/>
          <p:cNvSpPr>
            <a:spLocks noGrp="1"/>
          </p:cNvSpPr>
          <p:nvPr>
            <p:ph type="ftr" sz="quarter" idx="11"/>
          </p:nvPr>
        </p:nvSpPr>
        <p:spPr/>
        <p:txBody>
          <a:bodyPr/>
          <a:lstStyle/>
          <a:p>
            <a:r>
              <a:rPr lang="en-US"/>
              <a:t>Copyright © 2007 - 2025 Carl M. Burnett</a:t>
            </a:r>
          </a:p>
        </p:txBody>
      </p:sp>
      <p:sp>
        <p:nvSpPr>
          <p:cNvPr id="7" name="Slide Number Placeholder 6"/>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18227B3-3E4E-49EC-B5D1-EB08AB44CBF8}" type="datetime1">
              <a:rPr lang="en-US" smtClean="0"/>
              <a:t>9/6/2025</a:t>
            </a:fld>
            <a:endParaRPr lang="en-US"/>
          </a:p>
        </p:txBody>
      </p:sp>
      <p:sp>
        <p:nvSpPr>
          <p:cNvPr id="6" name="Footer Placeholder 5"/>
          <p:cNvSpPr>
            <a:spLocks noGrp="1"/>
          </p:cNvSpPr>
          <p:nvPr>
            <p:ph type="ftr" sz="quarter" idx="11"/>
          </p:nvPr>
        </p:nvSpPr>
        <p:spPr/>
        <p:txBody>
          <a:bodyPr/>
          <a:lstStyle/>
          <a:p>
            <a:r>
              <a:rPr lang="en-US"/>
              <a:t>Copyright © 2007 - 2025 Carl M. Burnett</a:t>
            </a:r>
          </a:p>
        </p:txBody>
      </p:sp>
      <p:sp>
        <p:nvSpPr>
          <p:cNvPr id="7" name="Slide Number Placeholder 6"/>
          <p:cNvSpPr>
            <a:spLocks noGrp="1"/>
          </p:cNvSpPr>
          <p:nvPr>
            <p:ph type="sldNum" sz="quarter" idx="12"/>
          </p:nvPr>
        </p:nvSpPr>
        <p:spPr>
          <a:xfrm>
            <a:off x="8077200" y="4767263"/>
            <a:ext cx="609600" cy="273844"/>
          </a:xfrm>
        </p:spPr>
        <p:txBody>
          <a:bodyPr/>
          <a:lstStyle/>
          <a:p>
            <a:fld id="{3D46CBA2-ECE5-4BE9-B546-6761E0E67089}" type="slidenum">
              <a:rPr lang="en-US" smtClean="0"/>
              <a:t>‹#›</a:t>
            </a:fld>
            <a:endParaRPr lang="en-US"/>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b="1">
                <a:solidFill>
                  <a:schemeClr val="tx1"/>
                </a:solidFill>
                <a:latin typeface="+mj-lt"/>
              </a:defRPr>
            </a:lvl1pPr>
          </a:lstStyle>
          <a:p>
            <a:fld id="{5BB0C5DC-5FC1-4590-92F6-3DEE48A93DA0}" type="datetime1">
              <a:rPr lang="en-US" smtClean="0"/>
              <a:t>9/6/2025</a:t>
            </a:fld>
            <a:endParaRPr lang="en-US"/>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b="1">
                <a:solidFill>
                  <a:schemeClr val="tx1"/>
                </a:solidFill>
                <a:latin typeface="+mj-lt"/>
              </a:defRPr>
            </a:lvl1pPr>
          </a:lstStyle>
          <a:p>
            <a:r>
              <a:rPr lang="en-US"/>
              <a:t>Copyright © 2007 - 2025 Carl M. Burnett</a:t>
            </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b="1">
                <a:solidFill>
                  <a:schemeClr val="tx1"/>
                </a:solidFill>
                <a:latin typeface="+mj-lt"/>
              </a:defRPr>
            </a:lvl1pPr>
          </a:lstStyle>
          <a:p>
            <a:fld id="{3D46CBA2-ECE5-4BE9-B546-6761E0E67089}" type="slidenum">
              <a:rPr lang="en-US" smtClean="0"/>
              <a:pPr/>
              <a:t>‹#›</a:t>
            </a:fld>
            <a:endParaRPr lang="en-US"/>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5000" b="1" kern="1200">
          <a:ln>
            <a:noFill/>
          </a:ln>
          <a:solidFill>
            <a:schemeClr val="tx2"/>
          </a:solidFill>
          <a:effectLst>
            <a:outerShdw blurRad="38100" dist="38100" dir="2700000" algn="tl">
              <a:srgbClr val="000000">
                <a:alpha val="43137"/>
              </a:srgbClr>
            </a:outerShdw>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profburnet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openxmlformats.org/officeDocument/2006/relationships/hyperlink" Target="https://www.adobe.com/products/premiere/ai-video-editing.html" TargetMode="External"/><Relationship Id="rId3" Type="http://schemas.openxmlformats.org/officeDocument/2006/relationships/hyperlink" Target="https://pikalabsai.org/" TargetMode="External"/><Relationship Id="rId7" Type="http://schemas.openxmlformats.org/officeDocument/2006/relationships/hyperlink" Target="https://runwayml.com/" TargetMode="External"/><Relationship Id="rId2" Type="http://schemas.openxmlformats.org/officeDocument/2006/relationships/hyperlink" Target="https://academy.runwayml.com/" TargetMode="External"/><Relationship Id="rId1" Type="http://schemas.openxmlformats.org/officeDocument/2006/relationships/slideLayout" Target="../slideLayouts/slideLayout2.xml"/><Relationship Id="rId6" Type="http://schemas.openxmlformats.org/officeDocument/2006/relationships/hyperlink" Target="https://www.d-id.com/" TargetMode="External"/><Relationship Id="rId5" Type="http://schemas.openxmlformats.org/officeDocument/2006/relationships/hyperlink" Target="https://www.heygen.com/" TargetMode="External"/><Relationship Id="rId10" Type="http://schemas.openxmlformats.org/officeDocument/2006/relationships/hyperlink" Target="https://www.move.ai/" TargetMode="External"/><Relationship Id="rId4" Type="http://schemas.openxmlformats.org/officeDocument/2006/relationships/hyperlink" Target="https://www.synthesia.io/?r=0" TargetMode="External"/><Relationship Id="rId9" Type="http://schemas.openxmlformats.org/officeDocument/2006/relationships/hyperlink" Target="https://www.radical-ai.com/"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learn.arm.com/learning-paths/mobile-graphics-and-gaming/using_unity_machine_learning_agents/?utm_source=google&amp;utm_medium=cpc&amp;utm_content=text_txt_na_ml-unity&amp;utm_term=ml-unity&amp;utm_campaign=mk24_developer_devhub_keyword_traffic_na&amp;gad_source=1&amp;gad_campaignid=21860547838&amp;gclid=EAIaIQobChMI97mCxJqvjQMVK1lHAR2cABhGEAAYASAAEgJiKfD_BwE" TargetMode="External"/><Relationship Id="rId3" Type="http://schemas.openxmlformats.org/officeDocument/2006/relationships/hyperlink" Target="https://gemini.google.com/app" TargetMode="External"/><Relationship Id="rId7" Type="http://schemas.openxmlformats.org/officeDocument/2006/relationships/hyperlink" Target="https://www.siemens.com/us/en/company/topic-areas/industrial-ai.html?gclid=EAIaIQobChMItZuVtJqvjQMVXl5HAR3A-AMxEAAYASAAEgLYOvD_BwE&amp;acz=1&amp;gad_source=1&amp;gad_campaignid=22352401894" TargetMode="External"/><Relationship Id="rId2" Type="http://schemas.openxmlformats.org/officeDocument/2006/relationships/hyperlink" Target="https://chatgpt.com/" TargetMode="External"/><Relationship Id="rId1" Type="http://schemas.openxmlformats.org/officeDocument/2006/relationships/slideLayout" Target="../slideLayouts/slideLayout2.xml"/><Relationship Id="rId6" Type="http://schemas.openxmlformats.org/officeDocument/2006/relationships/hyperlink" Target="https://spline.design/ai-generate" TargetMode="External"/><Relationship Id="rId5" Type="http://schemas.openxmlformats.org/officeDocument/2006/relationships/hyperlink" Target="https://www.nvidia.com/en-us/omniverse/" TargetMode="External"/><Relationship Id="rId4" Type="http://schemas.openxmlformats.org/officeDocument/2006/relationships/hyperlink" Target="https://www.anthropic.com/news/claude-3-family"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https://developers.googleblog.com/en/google-io-2025-developer-keynote-recap/" TargetMode="External"/><Relationship Id="rId13" Type="http://schemas.openxmlformats.org/officeDocument/2006/relationships/hyperlink" Target="https://console.cloud.google.com/freetrial?redirectPath=/vertex-ai/studio" TargetMode="External"/><Relationship Id="rId18" Type="http://schemas.openxmlformats.org/officeDocument/2006/relationships/hyperlink" Target="https://labs.google/flow/about" TargetMode="External"/><Relationship Id="rId3" Type="http://schemas.openxmlformats.org/officeDocument/2006/relationships/hyperlink" Target="https://deepmind.google/technologies/project-mariner/" TargetMode="External"/><Relationship Id="rId21" Type="http://schemas.openxmlformats.org/officeDocument/2006/relationships/hyperlink" Target="https://ai.google.dev/" TargetMode="External"/><Relationship Id="rId7" Type="http://schemas.openxmlformats.org/officeDocument/2006/relationships/hyperlink" Target="http://aistudio.google.com/" TargetMode="External"/><Relationship Id="rId12" Type="http://schemas.openxmlformats.org/officeDocument/2006/relationships/hyperlink" Target="https://gemini.google/overview/canvas/?hl=en" TargetMode="External"/><Relationship Id="rId17" Type="http://schemas.openxmlformats.org/officeDocument/2006/relationships/hyperlink" Target="https://blog.google/technology/google-deepmind/google-gemini-updates-io-2025/#performance" TargetMode="External"/><Relationship Id="rId2" Type="http://schemas.openxmlformats.org/officeDocument/2006/relationships/hyperlink" Target="https://blog.google/products/search/ai-mode-search/" TargetMode="External"/><Relationship Id="rId16" Type="http://schemas.openxmlformats.org/officeDocument/2006/relationships/hyperlink" Target="https://deepmind.google/models/gemini-diffusion" TargetMode="External"/><Relationship Id="rId20" Type="http://schemas.openxmlformats.org/officeDocument/2006/relationships/hyperlink" Target="https://blog.google/technology/ai/google-synthid-ai-content-detector/" TargetMode="External"/><Relationship Id="rId1" Type="http://schemas.openxmlformats.org/officeDocument/2006/relationships/slideLayout" Target="../slideLayouts/slideLayout2.xml"/><Relationship Id="rId6" Type="http://schemas.openxmlformats.org/officeDocument/2006/relationships/hyperlink" Target="https://gemini.google/overview/deep-research/?hl=en" TargetMode="External"/><Relationship Id="rId11" Type="http://schemas.openxmlformats.org/officeDocument/2006/relationships/hyperlink" Target="https://blog.google/technology/ai/generative-media-models-io-2025" TargetMode="External"/><Relationship Id="rId24" Type="http://schemas.openxmlformats.org/officeDocument/2006/relationships/hyperlink" Target="https://firebase.blog/posts/2025/05/whats-new-at-google-io" TargetMode="External"/><Relationship Id="rId5" Type="http://schemas.openxmlformats.org/officeDocument/2006/relationships/hyperlink" Target="https://deepmind.google/technologies/lyria" TargetMode="External"/><Relationship Id="rId15" Type="http://schemas.openxmlformats.org/officeDocument/2006/relationships/hyperlink" Target="https://blog.google/technology/developers/google-ai-developer-updates-io-2025/" TargetMode="External"/><Relationship Id="rId23" Type="http://schemas.openxmlformats.org/officeDocument/2006/relationships/hyperlink" Target="https://blog.google/technology/developers/gemini-code-assist-updates-google-io-2025/" TargetMode="External"/><Relationship Id="rId10" Type="http://schemas.openxmlformats.org/officeDocument/2006/relationships/hyperlink" Target="https://blog.google/products/gemini/gemini-app-updates-io-2025/#plans" TargetMode="External"/><Relationship Id="rId19" Type="http://schemas.openxmlformats.org/officeDocument/2006/relationships/hyperlink" Target="https://blog.google/technology/google-deepmind/google-gemini-updates-io-2025/#flash-improvements" TargetMode="External"/><Relationship Id="rId4" Type="http://schemas.openxmlformats.org/officeDocument/2006/relationships/hyperlink" Target="https://gemini.google.com/app/download/mobile?android-min-version=301356232&amp;ios-min-version=322.0&amp;is_sa=1&amp;campaign_id=gemini_io_blogpost&amp;utm_source=keyword&amp;utm_medium=blog&amp;utm_campaign=gemini_io_blogpost&amp;pt=9008&amp;mt=8&amp;ct=gemini_io_blogpost" TargetMode="External"/><Relationship Id="rId9" Type="http://schemas.openxmlformats.org/officeDocument/2006/relationships/hyperlink" Target="https://deepmind.google/technologies/project-astra/" TargetMode="External"/><Relationship Id="rId14" Type="http://schemas.openxmlformats.org/officeDocument/2006/relationships/hyperlink" Target="https://developers.google.com/health-ai-developer-foundations/medgemma" TargetMode="External"/><Relationship Id="rId22" Type="http://schemas.openxmlformats.org/officeDocument/2006/relationships/hyperlink" Target="https://medium.com/flutter/whats-new-in-flutter-3-32-40c1086bab6e"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insilico.com/" TargetMode="External"/><Relationship Id="rId3" Type="http://schemas.openxmlformats.org/officeDocument/2006/relationships/hyperlink" Target="https://www.nabla.com/" TargetMode="External"/><Relationship Id="rId7" Type="http://schemas.openxmlformats.org/officeDocument/2006/relationships/hyperlink" Target="https://www.aidoc.com/" TargetMode="External"/><Relationship Id="rId2" Type="http://schemas.openxmlformats.org/officeDocument/2006/relationships/hyperlink" Target="https://www.microsoft.com/en-us/health-solutions/clinical-workflow/dragon-copilot" TargetMode="External"/><Relationship Id="rId1" Type="http://schemas.openxmlformats.org/officeDocument/2006/relationships/slideLayout" Target="../slideLayouts/slideLayout2.xml"/><Relationship Id="rId6" Type="http://schemas.openxmlformats.org/officeDocument/2006/relationships/hyperlink" Target="https://www.tempus.com/radiology/" TargetMode="External"/><Relationship Id="rId11" Type="http://schemas.openxmlformats.org/officeDocument/2006/relationships/hyperlink" Target="https://ada.com/" TargetMode="External"/><Relationship Id="rId5" Type="http://schemas.openxmlformats.org/officeDocument/2006/relationships/hyperlink" Target="https://www.ibm.com/watsonx" TargetMode="External"/><Relationship Id="rId10" Type="http://schemas.openxmlformats.org/officeDocument/2006/relationships/hyperlink" Target="https://emed.com/uk" TargetMode="External"/><Relationship Id="rId4" Type="http://schemas.openxmlformats.org/officeDocument/2006/relationships/hyperlink" Target="https://sites.research.google/med-palm/" TargetMode="External"/><Relationship Id="rId9" Type="http://schemas.openxmlformats.org/officeDocument/2006/relationships/hyperlink" Target="https://deepmind.google/technologies/alphafold/"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s://www.accern.com/" TargetMode="External"/><Relationship Id="rId3" Type="http://schemas.openxmlformats.org/officeDocument/2006/relationships/hyperlink" Target="https://h2o.ai/" TargetMode="External"/><Relationship Id="rId7" Type="http://schemas.openxmlformats.org/officeDocument/2006/relationships/hyperlink" Target="https://www.marketpsych.com/home" TargetMode="External"/><Relationship Id="rId2" Type="http://schemas.openxmlformats.org/officeDocument/2006/relationships/hyperlink" Target="https://www.bloomberg.com/company/press/bloomberggpt-50-billion-parameter-llm-tuned-finance/" TargetMode="External"/><Relationship Id="rId1" Type="http://schemas.openxmlformats.org/officeDocument/2006/relationships/slideLayout" Target="../slideLayouts/slideLayout2.xml"/><Relationship Id="rId6" Type="http://schemas.openxmlformats.org/officeDocument/2006/relationships/hyperlink" Target="https://amelia.ai/" TargetMode="External"/><Relationship Id="rId5" Type="http://schemas.openxmlformats.org/officeDocument/2006/relationships/hyperlink" Target="https://kasisto.com/" TargetMode="External"/><Relationship Id="rId10" Type="http://schemas.openxmlformats.org/officeDocument/2006/relationships/hyperlink" Target="https://copilot.microsoft.com/chats/feYMFynyB6ALaUwFVKjAG" TargetMode="External"/><Relationship Id="rId4" Type="http://schemas.openxmlformats.org/officeDocument/2006/relationships/hyperlink" Target="https://www.sas.com/en_us/solutions/ai/generative-ai.html" TargetMode="External"/><Relationship Id="rId9" Type="http://schemas.openxmlformats.org/officeDocument/2006/relationships/hyperlink" Target="https://web.meetcleo.com/"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www.grammarly.com/" TargetMode="External"/><Relationship Id="rId3" Type="http://schemas.openxmlformats.org/officeDocument/2006/relationships/hyperlink" Target="https://www.co.vet/" TargetMode="External"/><Relationship Id="rId7" Type="http://schemas.openxmlformats.org/officeDocument/2006/relationships/hyperlink" Target="https://speakai.co/" TargetMode="External"/><Relationship Id="rId2" Type="http://schemas.openxmlformats.org/officeDocument/2006/relationships/hyperlink" Target="https://www.khanmigo.ai/" TargetMode="External"/><Relationship Id="rId1" Type="http://schemas.openxmlformats.org/officeDocument/2006/relationships/slideLayout" Target="../slideLayouts/slideLayout2.xml"/><Relationship Id="rId6" Type="http://schemas.openxmlformats.org/officeDocument/2006/relationships/hyperlink" Target="https://blog.duolingo.com/duolingo-max/" TargetMode="External"/><Relationship Id="rId11" Type="http://schemas.openxmlformats.org/officeDocument/2006/relationships/hyperlink" Target="https://openai.com/index/whisper/" TargetMode="External"/><Relationship Id="rId5" Type="http://schemas.openxmlformats.org/officeDocument/2006/relationships/hyperlink" Target="https://www.magicschool.ai/" TargetMode="External"/><Relationship Id="rId10" Type="http://schemas.openxmlformats.org/officeDocument/2006/relationships/hyperlink" Target="https://www.texthelp.com/products/read-and-write-education/writing-and-expression/" TargetMode="External"/><Relationship Id="rId4" Type="http://schemas.openxmlformats.org/officeDocument/2006/relationships/hyperlink" Target="https://quizlet.com/" TargetMode="External"/><Relationship Id="rId9" Type="http://schemas.openxmlformats.org/officeDocument/2006/relationships/hyperlink" Target="https://writelabs.co/"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s://www.synthesia.io/" TargetMode="External"/><Relationship Id="rId3" Type="http://schemas.openxmlformats.org/officeDocument/2006/relationships/hyperlink" Target="https://sudowrite.com/" TargetMode="External"/><Relationship Id="rId7" Type="http://schemas.openxmlformats.org/officeDocument/2006/relationships/hyperlink" Target="https://runwayml.com/" TargetMode="External"/><Relationship Id="rId12" Type="http://schemas.openxmlformats.org/officeDocument/2006/relationships/hyperlink" Target="https://feedly.com/ai" TargetMode="External"/><Relationship Id="rId2" Type="http://schemas.openxmlformats.org/officeDocument/2006/relationships/hyperlink" Target="https://chatgpt.com/" TargetMode="External"/><Relationship Id="rId1" Type="http://schemas.openxmlformats.org/officeDocument/2006/relationships/slideLayout" Target="../slideLayouts/slideLayout2.xml"/><Relationship Id="rId6" Type="http://schemas.openxmlformats.org/officeDocument/2006/relationships/hyperlink" Target="https://pikalabsai.org/" TargetMode="External"/><Relationship Id="rId11" Type="http://schemas.openxmlformats.org/officeDocument/2006/relationships/hyperlink" Target="https://www.artifactai.uk/" TargetMode="External"/><Relationship Id="rId5" Type="http://schemas.openxmlformats.org/officeDocument/2006/relationships/hyperlink" Target="https://www.aiva.ai/" TargetMode="External"/><Relationship Id="rId10" Type="http://schemas.openxmlformats.org/officeDocument/2006/relationships/hyperlink" Target="https://inworld.ai/" TargetMode="External"/><Relationship Id="rId4" Type="http://schemas.openxmlformats.org/officeDocument/2006/relationships/hyperlink" Target="https://suno.com/home" TargetMode="External"/><Relationship Id="rId9" Type="http://schemas.openxmlformats.org/officeDocument/2006/relationships/hyperlink" Target="https://www.scenario.com/"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s://lens.google/" TargetMode="External"/><Relationship Id="rId3" Type="http://schemas.openxmlformats.org/officeDocument/2006/relationships/hyperlink" Target="https://www.copy.ai/" TargetMode="External"/><Relationship Id="rId7" Type="http://schemas.openxmlformats.org/officeDocument/2006/relationships/hyperlink" Target="https://www.coveo.com/en" TargetMode="External"/><Relationship Id="rId12" Type="http://schemas.openxmlformats.org/officeDocument/2006/relationships/hyperlink" Target="https://www.salesloft.com/platform/drift" TargetMode="External"/><Relationship Id="rId2" Type="http://schemas.openxmlformats.org/officeDocument/2006/relationships/hyperlink" Target="https://www.jasper.ai/" TargetMode="External"/><Relationship Id="rId1" Type="http://schemas.openxmlformats.org/officeDocument/2006/relationships/slideLayout" Target="../slideLayouts/slideLayout2.xml"/><Relationship Id="rId6" Type="http://schemas.openxmlformats.org/officeDocument/2006/relationships/hyperlink" Target="https://aws.amazon.com/personalize/" TargetMode="External"/><Relationship Id="rId11" Type="http://schemas.openxmlformats.org/officeDocument/2006/relationships/hyperlink" Target="https://www.gorgias.com/" TargetMode="External"/><Relationship Id="rId5" Type="http://schemas.openxmlformats.org/officeDocument/2006/relationships/hyperlink" Target="https://www.vue.ai/" TargetMode="External"/><Relationship Id="rId10" Type="http://schemas.openxmlformats.org/officeDocument/2006/relationships/hyperlink" Target="https://www.ada.cx/" TargetMode="External"/><Relationship Id="rId4" Type="http://schemas.openxmlformats.org/officeDocument/2006/relationships/hyperlink" Target="https://www.zyler.ai/" TargetMode="External"/><Relationship Id="rId9" Type="http://schemas.openxmlformats.org/officeDocument/2006/relationships/hyperlink" Target="https://www.syte.ai/"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s://www.research.autodesk.com/projects/project-dreamcatcher/" TargetMode="External"/><Relationship Id="rId3" Type="http://schemas.openxmlformats.org/officeDocument/2006/relationships/hyperlink" Target="https://uptake.com/" TargetMode="External"/><Relationship Id="rId7" Type="http://schemas.openxmlformats.org/officeDocument/2006/relationships/hyperlink" Target="https://www.nvidia.com/en-us/omniverse/" TargetMode="External"/><Relationship Id="rId2" Type="http://schemas.openxmlformats.org/officeDocument/2006/relationships/hyperlink" Target="https://www.genetec.com/partners/partner-integration-hub/sparkcognition" TargetMode="External"/><Relationship Id="rId1" Type="http://schemas.openxmlformats.org/officeDocument/2006/relationships/slideLayout" Target="../slideLayouts/slideLayout2.xml"/><Relationship Id="rId6" Type="http://schemas.openxmlformats.org/officeDocument/2006/relationships/hyperlink" Target="https://www.siemens.com/us/en/company/topic-areas/industrial-ai.html?gclid=EAIaIQobChMItZuVtJqvjQMVXl5HAR3A-AMxEAAYASAAEgLYOvD_BwE&amp;acz=1&amp;gad_source=1&amp;gad_campaignid=22352401894" TargetMode="External"/><Relationship Id="rId5" Type="http://schemas.openxmlformats.org/officeDocument/2006/relationships/hyperlink" Target="https://o9solutions.com/" TargetMode="External"/><Relationship Id="rId4" Type="http://schemas.openxmlformats.org/officeDocument/2006/relationships/hyperlink" Target="https://www.coupa.com/products/supply-chain-design/"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s://lawdroid.com/" TargetMode="External"/><Relationship Id="rId3" Type="http://schemas.openxmlformats.org/officeDocument/2006/relationships/hyperlink" Target="https://www.spellbook.legal/" TargetMode="External"/><Relationship Id="rId7" Type="http://schemas.openxmlformats.org/officeDocument/2006/relationships/hyperlink" Target="https://donotpay.com/" TargetMode="External"/><Relationship Id="rId2" Type="http://schemas.openxmlformats.org/officeDocument/2006/relationships/hyperlink" Target="https://www.harvey.ai/" TargetMode="External"/><Relationship Id="rId1" Type="http://schemas.openxmlformats.org/officeDocument/2006/relationships/slideLayout" Target="../slideLayouts/slideLayout2.xml"/><Relationship Id="rId6" Type="http://schemas.openxmlformats.org/officeDocument/2006/relationships/hyperlink" Target="https://www.relativity.com/artificial-intelligence/" TargetMode="External"/><Relationship Id="rId5" Type="http://schemas.openxmlformats.org/officeDocument/2006/relationships/hyperlink" Target="https://www.lexisnexis.com/en-us/products/lexis-plus-ai.page" TargetMode="External"/><Relationship Id="rId4" Type="http://schemas.openxmlformats.org/officeDocument/2006/relationships/hyperlink" Target="https://legal.thomsonreuters.com/en/products/cocounsel-core?gclid=EAIaIQobChMI0vfD56CvjQMVNVZHAR0N1BSyEAAYASAAEgKpOfD_BwE&amp;searchid=TRPPCSOL/Google/LegalUS_PF_CoCounsel_Search_Brand-All_US/Casetext&amp;chl=ppc&amp;cid=5225192&amp;sfdccampaignid=701Hs000002MXRaIAO&amp;ef_id=EAIaIQobChMI0vfD56CvjQMVNVZHAR0N1BSyEAAYASAAEgKpOfD_BwE:G:s&amp;s_kwcid=AL!7944!3!727707549520!e!!g!!casetext&amp;gad_source=1&amp;gad_campaignid=22085666351"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hyperlink" Target="https://cityform.mit.edu/" TargetMode="External"/><Relationship Id="rId3" Type="http://schemas.openxmlformats.org/officeDocument/2006/relationships/slide" Target="slide111.xml"/><Relationship Id="rId7" Type="http://schemas.openxmlformats.org/officeDocument/2006/relationships/hyperlink" Target="https://urbanfootprint.com/" TargetMode="External"/><Relationship Id="rId2" Type="http://schemas.openxmlformats.org/officeDocument/2006/relationships/hyperlink" Target="https://chatgpt.com/" TargetMode="External"/><Relationship Id="rId1" Type="http://schemas.openxmlformats.org/officeDocument/2006/relationships/slideLayout" Target="../slideLayouts/slideLayout2.xml"/><Relationship Id="rId6" Type="http://schemas.openxmlformats.org/officeDocument/2006/relationships/hyperlink" Target="https://www.palantir.com/" TargetMode="External"/><Relationship Id="rId5" Type="http://schemas.openxmlformats.org/officeDocument/2006/relationships/hyperlink" Target="https://primer.ai/" TargetMode="External"/><Relationship Id="rId4" Type="http://schemas.openxmlformats.org/officeDocument/2006/relationships/hyperlink" Target="https://chat.nyc.gov/"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s://www.avenuinsights.com/" TargetMode="External"/><Relationship Id="rId3" Type="http://schemas.openxmlformats.org/officeDocument/2006/relationships/hyperlink" Target="https://www.accela.com/" TargetMode="External"/><Relationship Id="rId7" Type="http://schemas.openxmlformats.org/officeDocument/2006/relationships/hyperlink" Target="https://www.esri.com/en-us/home" TargetMode="External"/><Relationship Id="rId2" Type="http://schemas.openxmlformats.org/officeDocument/2006/relationships/hyperlink" Target="https://www.civicplus.com/" TargetMode="External"/><Relationship Id="rId1" Type="http://schemas.openxmlformats.org/officeDocument/2006/relationships/slideLayout" Target="../slideLayouts/slideLayout2.xml"/><Relationship Id="rId6" Type="http://schemas.openxmlformats.org/officeDocument/2006/relationships/hyperlink" Target="https://cleargov.com/" TargetMode="External"/><Relationship Id="rId11" Type="http://schemas.openxmlformats.org/officeDocument/2006/relationships/hyperlink" Target="https://www.govstack.global/" TargetMode="External"/><Relationship Id="rId5" Type="http://schemas.openxmlformats.org/officeDocument/2006/relationships/hyperlink" Target="https://www.centralsquare.com/" TargetMode="External"/><Relationship Id="rId10" Type="http://schemas.openxmlformats.org/officeDocument/2006/relationships/hyperlink" Target="https://www.citibot.io/" TargetMode="External"/><Relationship Id="rId4" Type="http://schemas.openxmlformats.org/officeDocument/2006/relationships/hyperlink" Target="https://www.govpilot.com/" TargetMode="External"/><Relationship Id="rId9" Type="http://schemas.openxmlformats.org/officeDocument/2006/relationships/hyperlink" Target="https://www.bondlink.com/"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lattice.com/ai" TargetMode="External"/><Relationship Id="rId3" Type="http://schemas.openxmlformats.org/officeDocument/2006/relationships/hyperlink" Target="https://harver.com/?utm_source=pymetrics" TargetMode="External"/><Relationship Id="rId7" Type="http://schemas.openxmlformats.org/officeDocument/2006/relationships/hyperlink" Target="https://yoodli.ai/" TargetMode="External"/><Relationship Id="rId2" Type="http://schemas.openxmlformats.org/officeDocument/2006/relationships/hyperlink" Target="https://www.hirevue.com/" TargetMode="External"/><Relationship Id="rId1" Type="http://schemas.openxmlformats.org/officeDocument/2006/relationships/slideLayout" Target="../slideLayouts/slideLayout2.xml"/><Relationship Id="rId6" Type="http://schemas.openxmlformats.org/officeDocument/2006/relationships/hyperlink" Target="https://grow.google/certificates/interview-warmup/" TargetMode="External"/><Relationship Id="rId5" Type="http://schemas.openxmlformats.org/officeDocument/2006/relationships/hyperlink" Target="https://www.jasper.ai/" TargetMode="External"/><Relationship Id="rId4" Type="http://schemas.openxmlformats.org/officeDocument/2006/relationships/hyperlink" Target="https://textio.com/" TargetMode="External"/><Relationship Id="rId9" Type="http://schemas.openxmlformats.org/officeDocument/2006/relationships/hyperlink" Target="https://www.cultureamp.com/ai"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learn.microsoft.com/en-us/copilot/microsoft-365/microsoft-365-copilot-licensing" TargetMode="External"/><Relationship Id="rId2" Type="http://schemas.openxmlformats.org/officeDocument/2006/relationships/hyperlink" Target="https://openai.com/chatgpt/pricing/" TargetMode="External"/><Relationship Id="rId1" Type="http://schemas.openxmlformats.org/officeDocument/2006/relationships/slideLayout" Target="../slideLayouts/slideLayout6.xml"/><Relationship Id="rId4" Type="http://schemas.openxmlformats.org/officeDocument/2006/relationships/hyperlink" Target="https://api-docs.deepseek.com/quick_start/pricing"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ube.com/shorts/kQl45ophSVQ?si=YHtlrkmVgSlIEBqA"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video.profburnett.com/AI-Robotics/Generative_AI_Models.mp4"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video.profburnett.com/AI-Robotics/Generative_Adversarial_Networks_(GANs).mp4"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video.profburnett.com/AI-Robotics/Variational_Autoencoder_(VAE).mp4"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video.profburnett.com/AI-Robotics/BERT_vs_GPT.mp4"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video.profburnett.com/AI-Robotics/Diffusion_models.mp4"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video.profburnett.com/AI-Robotics/Autoregression.mp4"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video.profburnett.com/AI-Robotics/ARM_Flows.mp4"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medium.com/@theaveragegal/transformer-architecture-simplified-3fb501d461c8"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45.xml.rels><?xml version="1.0" encoding="UTF-8" standalone="yes"?>
<Relationships xmlns="http://schemas.openxmlformats.org/package/2006/relationships"><Relationship Id="rId3" Type="http://schemas.openxmlformats.org/officeDocument/2006/relationships/hyperlink" Target="https://www.datacamp.com/blog/what-is-retrieval-augmented-generation-rag" TargetMode="External"/><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video.profburnett.com/AI-Robotics/Frontline_Reports/The_Age_of_AI_Social_Development.mp4"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3.svg"/></Relationships>
</file>

<file path=ppt/slides/_rels/slide5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51.svg"/><Relationship Id="rId4" Type="http://schemas.openxmlformats.org/officeDocument/2006/relationships/image" Target="../media/image11.svg"/><Relationship Id="rId9"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video.profburnett.com/AI-Robotics/Vector_Databases.mp4"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video.profburnett.com/AI-Robotics/Word_Embeddings.mp4"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video.profburnett.com/AI-Robotics/Artificial_Intelligence_Explained_Unleashing_the_Next_Wave.mp4"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jfi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7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7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7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png"/><Relationship Id="rId7"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7.sv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en.wikipedia.org/wiki/PaLM" TargetMode="External"/><Relationship Id="rId2" Type="http://schemas.openxmlformats.org/officeDocument/2006/relationships/hyperlink" Target="https://en.wikipedia.org/wiki/LaMDA"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medium.com/@cobusgreyling/five-stages-of-llm-implementation-updated-62d1b61c6f02" TargetMode="External"/><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8" Type="http://schemas.openxmlformats.org/officeDocument/2006/relationships/hyperlink" Target="https://www.deepl.com/en/translator" TargetMode="External"/><Relationship Id="rId3" Type="http://schemas.openxmlformats.org/officeDocument/2006/relationships/hyperlink" Target="https://claude.ai/login?returnTo=%2F%3F" TargetMode="External"/><Relationship Id="rId7" Type="http://schemas.openxmlformats.org/officeDocument/2006/relationships/hyperlink" Target="https://translate.google.com/?sl=auto&amp;tl=en&amp;op=translate" TargetMode="External"/><Relationship Id="rId2" Type="http://schemas.openxmlformats.org/officeDocument/2006/relationships/hyperlink" Target="https://chatgpt.com/" TargetMode="External"/><Relationship Id="rId1" Type="http://schemas.openxmlformats.org/officeDocument/2006/relationships/slideLayout" Target="../slideLayouts/slideLayout2.xml"/><Relationship Id="rId6" Type="http://schemas.openxmlformats.org/officeDocument/2006/relationships/hyperlink" Target="https://ai.meta.com/research/publications/bart-denoising-sequence-to-sequence-pre-training-for-natural-language-generation-translation-and-comprehension/" TargetMode="External"/><Relationship Id="rId5" Type="http://schemas.openxmlformats.org/officeDocument/2006/relationships/hyperlink" Target="https://mistral.ai/" TargetMode="External"/><Relationship Id="rId4" Type="http://schemas.openxmlformats.org/officeDocument/2006/relationships/hyperlink" Target="https://gemini.google.com/app?is_sa=1&amp;is_sa=1&amp;android-min-version=301356232&amp;ios-min-version=322.0&amp;campaign_id=bkws&amp;utm_source=sem&amp;utm_source=google&amp;utm_medium=paid-media&amp;utm_medium=cpc&amp;utm_campaign=bkws&amp;utm_campaign=2024enUS_gemfeb&amp;pt=9008&amp;mt=8&amp;ct=p-growth-sem-bkws&amp;gclsrc=aw.ds&amp;gad_source=1&amp;gad_campaignid=20108148196&amp;gclid=EAIaIQobChMIuK-Jme2tjQMVMUtHAR0wmQqnEAAYASAAEgLljvD_BwE"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s://www.ragie.ai/" TargetMode="External"/><Relationship Id="rId3" Type="http://schemas.openxmlformats.org/officeDocument/2006/relationships/hyperlink" Target="https://github.com/features/copilot?ef_id=_k_EAIaIQobChMIvZzloPKtjQMVsHNHAR20ECHbEAAYASAAEgLe6PD_BwE_k_&amp;OCID=AIDcmmb150vbv1_SEM__k_EAIaIQobChMIvZzloPKtjQMVsHNHAR20ECHbEAAYASAAEgLe6PD_BwE_k_&amp;gad_source=1&amp;gad_campaignid=19745876592&amp;gclid=EAIaIQobChMIvZzloPKtjQMVsHNHAR20ECHbEAAYASAAEgLe6PD_BwE" TargetMode="External"/><Relationship Id="rId7" Type="http://schemas.openxmlformats.org/officeDocument/2006/relationships/hyperlink" Target="https://chatgpt.com/" TargetMode="External"/><Relationship Id="rId2" Type="http://schemas.openxmlformats.org/officeDocument/2006/relationships/hyperlink" Target="https://huggingface.co/" TargetMode="External"/><Relationship Id="rId1" Type="http://schemas.openxmlformats.org/officeDocument/2006/relationships/slideLayout" Target="../slideLayouts/slideLayout2.xml"/><Relationship Id="rId6" Type="http://schemas.openxmlformats.org/officeDocument/2006/relationships/hyperlink" Target="https://python.langchain.com/docs/tutorials/agents/" TargetMode="External"/><Relationship Id="rId5" Type="http://schemas.openxmlformats.org/officeDocument/2006/relationships/hyperlink" Target="https://www.augmentcode.com/?utm_campaign=gg_nam_dg_search_competitor&amp;utm_source=google&amp;utm_medium=cpc&amp;utm_content=cody&amp;utm_term=cody%20ai&amp;gad_source=1&amp;gad_campaignid=22264873915&amp;gclid=EAIaIQobChMI-Iv76vKtjQMV1l9HAR0C0Q2BEAAYASAAEgK-4vD_BwE" TargetMode="External"/><Relationship Id="rId4" Type="http://schemas.openxmlformats.org/officeDocument/2006/relationships/hyperlink" Target="https://aws.amazon.com/q/developer/build/?gclid=EAIaIQobChMI8_mIqvKtjQMVw0dHAR0cRxI6EAAYASAAEgIG9_D_BwE&amp;trk=255ccf7b-4a76-4dcb-9b07-68709e2b636b&amp;sc_channel=ps&amp;ef_id=EAIaIQobChMI8_mIqvKtjQMVw0dHAR0cRxI6EAAYASAAEgIG9_D_BwE:G:s&amp;s_kwcid=AL!4422!3!698234556956!e!!g!!codewhisperer!21048268533!162057027495&amp;gad_campaignid=21048268533"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creativitywith.ai/deepartio/" TargetMode="External"/><Relationship Id="rId13" Type="http://schemas.openxmlformats.org/officeDocument/2006/relationships/hyperlink" Target="https://blog.roboflow.com/yolov7-breakdown/" TargetMode="External"/><Relationship Id="rId3" Type="http://schemas.openxmlformats.org/officeDocument/2006/relationships/hyperlink" Target="https://www.midjourney.com/home" TargetMode="External"/><Relationship Id="rId7" Type="http://schemas.openxmlformats.org/officeDocument/2006/relationships/hyperlink" Target="https://community.openai.com/t/dalle3-inpainting-editing-your-images-with-dall-e/705477" TargetMode="External"/><Relationship Id="rId12" Type="http://schemas.openxmlformats.org/officeDocument/2006/relationships/hyperlink" Target="https://chatgpt.com/" TargetMode="External"/><Relationship Id="rId2" Type="http://schemas.openxmlformats.org/officeDocument/2006/relationships/hyperlink" Target="https://openai.com/index/dall-e-3/" TargetMode="External"/><Relationship Id="rId1" Type="http://schemas.openxmlformats.org/officeDocument/2006/relationships/slideLayout" Target="../slideLayouts/slideLayout2.xml"/><Relationship Id="rId6" Type="http://schemas.openxmlformats.org/officeDocument/2006/relationships/hyperlink" Target="https://runwayml.com/" TargetMode="External"/><Relationship Id="rId11" Type="http://schemas.openxmlformats.org/officeDocument/2006/relationships/hyperlink" Target="https://openai.com/index/clip/" TargetMode="External"/><Relationship Id="rId5" Type="http://schemas.openxmlformats.org/officeDocument/2006/relationships/hyperlink" Target="https://firefly.adobe.com/?media=featured" TargetMode="External"/><Relationship Id="rId10" Type="http://schemas.openxmlformats.org/officeDocument/2006/relationships/hyperlink" Target="https://github.com/salesforce/BLIP" TargetMode="External"/><Relationship Id="rId4" Type="http://schemas.openxmlformats.org/officeDocument/2006/relationships/hyperlink" Target="https://stability.ai/" TargetMode="External"/><Relationship Id="rId9" Type="http://schemas.openxmlformats.org/officeDocument/2006/relationships/hyperlink" Target="https://prisma-ai.com/" TargetMode="External"/><Relationship Id="rId14" Type="http://schemas.openxmlformats.org/officeDocument/2006/relationships/hyperlink" Target="https://github.com/facebookresearch/detectron2"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www.aiva.ai/" TargetMode="External"/><Relationship Id="rId3" Type="http://schemas.openxmlformats.org/officeDocument/2006/relationships/hyperlink" Target="https://studio.speechify.com/" TargetMode="External"/><Relationship Id="rId7" Type="http://schemas.openxmlformats.org/officeDocument/2006/relationships/hyperlink" Target="https://suno.com/home" TargetMode="External"/><Relationship Id="rId2" Type="http://schemas.openxmlformats.org/officeDocument/2006/relationships/hyperlink" Target="https://elevenlabs.io/" TargetMode="External"/><Relationship Id="rId1" Type="http://schemas.openxmlformats.org/officeDocument/2006/relationships/slideLayout" Target="../slideLayouts/slideLayout2.xml"/><Relationship Id="rId6" Type="http://schemas.openxmlformats.org/officeDocument/2006/relationships/hyperlink" Target="https://www.resemble.ai/" TargetMode="External"/><Relationship Id="rId11" Type="http://schemas.openxmlformats.org/officeDocument/2006/relationships/hyperlink" Target="https://optiview.dolby.com/" TargetMode="External"/><Relationship Id="rId5" Type="http://schemas.openxmlformats.org/officeDocument/2006/relationships/hyperlink" Target="https://www.descript.com/regenerate" TargetMode="External"/><Relationship Id="rId10" Type="http://schemas.openxmlformats.org/officeDocument/2006/relationships/hyperlink" Target="https://podcast.adobe.com/en/enhance" TargetMode="External"/><Relationship Id="rId4" Type="http://schemas.openxmlformats.org/officeDocument/2006/relationships/hyperlink" Target="https://cloud.google.com/text-to-speech" TargetMode="External"/><Relationship Id="rId9" Type="http://schemas.openxmlformats.org/officeDocument/2006/relationships/hyperlink" Target="https://openai.com/index/muse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a:t>ITI 594 Introduction to</a:t>
            </a:r>
            <a:br>
              <a:rPr lang="en-US" dirty="0"/>
            </a:br>
            <a:r>
              <a:rPr lang="en-US" dirty="0"/>
              <a:t>Generative AI </a:t>
            </a:r>
          </a:p>
        </p:txBody>
      </p:sp>
      <p:sp>
        <p:nvSpPr>
          <p:cNvPr id="3" name="Subtitle 2"/>
          <p:cNvSpPr>
            <a:spLocks noGrp="1"/>
          </p:cNvSpPr>
          <p:nvPr>
            <p:ph type="subTitle" idx="1"/>
          </p:nvPr>
        </p:nvSpPr>
        <p:spPr/>
        <p:txBody>
          <a:bodyPr>
            <a:noAutofit/>
          </a:bodyPr>
          <a:lstStyle/>
          <a:p>
            <a:r>
              <a:rPr lang="en-US" sz="2800" dirty="0"/>
              <a:t>Session I</a:t>
            </a:r>
            <a:endParaRPr lang="en-US" sz="3600" i="1"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5B22DFB9-3A14-E6F9-4F94-54EF64EF4E26}"/>
              </a:ext>
            </a:extLst>
          </p:cNvPr>
          <p:cNvSpPr txBox="1">
            <a:spLocks/>
          </p:cNvSpPr>
          <p:nvPr/>
        </p:nvSpPr>
        <p:spPr>
          <a:xfrm>
            <a:off x="533400" y="3735852"/>
            <a:ext cx="7854696" cy="630000"/>
          </a:xfrm>
          <a:prstGeom prst="rect">
            <a:avLst/>
          </a:prstGeom>
        </p:spPr>
        <p:txBody>
          <a:bodyPr vert="horz" lIns="0" rIns="18288">
            <a:noAutofit/>
          </a:bodyPr>
          <a:lstStyle>
            <a:lvl1pPr marL="0" marR="45720" indent="0" algn="r" rtl="0" eaLnBrk="1" latinLnBrk="0" hangingPunct="1">
              <a:spcBef>
                <a:spcPct val="20000"/>
              </a:spcBef>
              <a:buClr>
                <a:schemeClr val="accent3"/>
              </a:buClr>
              <a:buSzPct val="95000"/>
              <a:buFont typeface="Wingdings 2"/>
              <a:buNone/>
              <a:defRPr kumimoji="0" sz="2600" b="1" kern="1200">
                <a:solidFill>
                  <a:schemeClr val="tx1"/>
                </a:solidFill>
                <a:effectLst>
                  <a:outerShdw blurRad="38100" dist="38100" dir="2700000" algn="tl">
                    <a:srgbClr val="000000">
                      <a:alpha val="43137"/>
                    </a:srgbClr>
                  </a:outerShdw>
                </a:effectLst>
                <a:latin typeface="+mj-lt"/>
                <a:ea typeface="Verdana" panose="020B0604030504040204" pitchFamily="34" charset="0"/>
                <a:cs typeface="Verdana" panose="020B0604030504040204" pitchFamily="34" charset="0"/>
              </a:defRPr>
            </a:lvl1pPr>
            <a:lvl2pPr marL="457200" indent="0" algn="ctr" rtl="0" eaLnBrk="1" latinLnBrk="0" hangingPunct="1">
              <a:spcBef>
                <a:spcPct val="20000"/>
              </a:spcBef>
              <a:buClr>
                <a:schemeClr val="accent1"/>
              </a:buClr>
              <a:buSzPct val="85000"/>
              <a:buFont typeface="Wingdings 2"/>
              <a:buNone/>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0" algn="ctr" rtl="0" eaLnBrk="1" latinLnBrk="0" hangingPunct="1">
              <a:spcBef>
                <a:spcPct val="20000"/>
              </a:spcBef>
              <a:buClr>
                <a:schemeClr val="accent2"/>
              </a:buClr>
              <a:buSzPct val="70000"/>
              <a:buFont typeface="Wingdings 2"/>
              <a:buNone/>
              <a:defRPr kumimoji="0" sz="2100" b="1" kern="1200">
                <a:solidFill>
                  <a:schemeClr val="tx1"/>
                </a:solidFill>
                <a:latin typeface="+mj-lt"/>
                <a:ea typeface="Verdana" panose="020B0604030504040204" pitchFamily="34" charset="0"/>
                <a:cs typeface="Verdana" panose="020B0604030504040204" pitchFamily="34" charset="0"/>
              </a:defRPr>
            </a:lvl3pPr>
            <a:lvl4pPr marL="1371600" indent="0" algn="ctr" rtl="0" eaLnBrk="1" latinLnBrk="0" hangingPunct="1">
              <a:spcBef>
                <a:spcPct val="20000"/>
              </a:spcBef>
              <a:buClr>
                <a:schemeClr val="accent3"/>
              </a:buClr>
              <a:buSzPct val="65000"/>
              <a:buFont typeface="Wingdings 2"/>
              <a:buNone/>
              <a:defRPr kumimoji="0" sz="2000" b="1" kern="1200">
                <a:solidFill>
                  <a:schemeClr val="tx1"/>
                </a:solidFill>
                <a:latin typeface="+mj-lt"/>
                <a:ea typeface="Verdana" panose="020B0604030504040204" pitchFamily="34" charset="0"/>
                <a:cs typeface="Verdana" panose="020B0604030504040204" pitchFamily="34" charset="0"/>
              </a:defRPr>
            </a:lvl4pPr>
            <a:lvl5pPr marL="1828800" indent="0" algn="ctr" rtl="0" eaLnBrk="1" latinLnBrk="0" hangingPunct="1">
              <a:spcBef>
                <a:spcPct val="20000"/>
              </a:spcBef>
              <a:buClr>
                <a:schemeClr val="accent4"/>
              </a:buClr>
              <a:buSzPct val="65000"/>
              <a:buFont typeface="Wingdings 2"/>
              <a:buNone/>
              <a:defRPr kumimoji="0" sz="2000" b="1" kern="1200">
                <a:solidFill>
                  <a:schemeClr val="tx1"/>
                </a:solidFill>
                <a:latin typeface="+mj-lt"/>
                <a:ea typeface="Verdana" panose="020B0604030504040204" pitchFamily="34" charset="0"/>
                <a:cs typeface="Verdana" panose="020B0604030504040204" pitchFamily="34" charset="0"/>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sz="1800">
                <a:hlinkClick r:id="rId2"/>
              </a:rPr>
              <a:t>http://www.profburnett.com</a:t>
            </a:r>
            <a:endParaRPr lang="en-US" sz="1800"/>
          </a:p>
          <a:p>
            <a:r>
              <a:rPr lang="en-US" sz="1600" i="1">
                <a:solidFill>
                  <a:srgbClr val="FFD700"/>
                </a:solidFill>
                <a:effectLst/>
              </a:rPr>
              <a:t>Master a Skill</a:t>
            </a:r>
            <a:r>
              <a:rPr lang="en-US" sz="1600" i="1"/>
              <a:t> / </a:t>
            </a:r>
            <a:r>
              <a:rPr lang="en-US" sz="1600" i="1">
                <a:solidFill>
                  <a:srgbClr val="00FFFF"/>
                </a:solidFill>
                <a:effectLst/>
              </a:rPr>
              <a:t>Learn for Life</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5173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5387-D157-FF46-D7EE-6447732A4053}"/>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Processing Unit Comparisons</a:t>
            </a:r>
          </a:p>
        </p:txBody>
      </p:sp>
      <p:graphicFrame>
        <p:nvGraphicFramePr>
          <p:cNvPr id="7" name="Table 6">
            <a:extLst>
              <a:ext uri="{FF2B5EF4-FFF2-40B4-BE49-F238E27FC236}">
                <a16:creationId xmlns:a16="http://schemas.microsoft.com/office/drawing/2014/main" id="{D013B075-99E9-BE64-E04D-87E01BD1D473}"/>
              </a:ext>
            </a:extLst>
          </p:cNvPr>
          <p:cNvGraphicFramePr>
            <a:graphicFrameLocks noGrp="1"/>
          </p:cNvGraphicFramePr>
          <p:nvPr>
            <p:extLst>
              <p:ext uri="{D42A27DB-BD31-4B8C-83A1-F6EECF244321}">
                <p14:modId xmlns:p14="http://schemas.microsoft.com/office/powerpoint/2010/main" val="837049649"/>
              </p:ext>
            </p:extLst>
          </p:nvPr>
        </p:nvGraphicFramePr>
        <p:xfrm>
          <a:off x="6400801" y="1639906"/>
          <a:ext cx="2438399" cy="2913610"/>
        </p:xfrm>
        <a:graphic>
          <a:graphicData uri="http://schemas.openxmlformats.org/drawingml/2006/table">
            <a:tbl>
              <a:tblPr firstRow="1" bandRow="1">
                <a:tableStyleId>{5C22544A-7EE6-4342-B048-85BDC9FD1C3A}</a:tableStyleId>
              </a:tblPr>
              <a:tblGrid>
                <a:gridCol w="1065519">
                  <a:extLst>
                    <a:ext uri="{9D8B030D-6E8A-4147-A177-3AD203B41FA5}">
                      <a16:colId xmlns:a16="http://schemas.microsoft.com/office/drawing/2014/main" val="4113975274"/>
                    </a:ext>
                  </a:extLst>
                </a:gridCol>
                <a:gridCol w="819630">
                  <a:extLst>
                    <a:ext uri="{9D8B030D-6E8A-4147-A177-3AD203B41FA5}">
                      <a16:colId xmlns:a16="http://schemas.microsoft.com/office/drawing/2014/main" val="828603108"/>
                    </a:ext>
                  </a:extLst>
                </a:gridCol>
                <a:gridCol w="553250">
                  <a:extLst>
                    <a:ext uri="{9D8B030D-6E8A-4147-A177-3AD203B41FA5}">
                      <a16:colId xmlns:a16="http://schemas.microsoft.com/office/drawing/2014/main" val="2494047177"/>
                    </a:ext>
                  </a:extLst>
                </a:gridCol>
              </a:tblGrid>
              <a:tr h="263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j-lt"/>
                          <a:ea typeface="+mn-ea"/>
                          <a:cs typeface="+mn-cs"/>
                        </a:rPr>
                        <a:t>Name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j-lt"/>
                          <a:ea typeface="+mn-ea"/>
                          <a:cs typeface="+mn-cs"/>
                        </a:rPr>
                        <a:t>Unit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j-lt"/>
                          <a:ea typeface="+mn-ea"/>
                          <a:cs typeface="+mn-cs"/>
                        </a:rPr>
                        <a:t>Value</a:t>
                      </a:r>
                    </a:p>
                  </a:txBody>
                  <a:tcPr/>
                </a:tc>
                <a:extLst>
                  <a:ext uri="{0D108BD9-81ED-4DB2-BD59-A6C34878D82A}">
                    <a16:rowId xmlns:a16="http://schemas.microsoft.com/office/drawing/2014/main" val="2288231896"/>
                  </a:ext>
                </a:extLst>
              </a:tr>
              <a:tr h="263929">
                <a:tc>
                  <a:txBody>
                    <a:bodyPr/>
                    <a:lstStyle/>
                    <a:p>
                      <a:pPr algn="ctr"/>
                      <a:r>
                        <a:rPr lang="en-US" sz="1100" b="1" dirty="0" err="1">
                          <a:latin typeface="+mj-lt"/>
                        </a:rPr>
                        <a:t>kiloFLOPS</a:t>
                      </a:r>
                      <a:r>
                        <a:rPr lang="en-US" sz="1100" b="1" dirty="0">
                          <a:latin typeface="+mj-lt"/>
                        </a:rPr>
                        <a:t> </a:t>
                      </a:r>
                    </a:p>
                  </a:txBody>
                  <a:tcPr/>
                </a:tc>
                <a:tc>
                  <a:txBody>
                    <a:bodyPr/>
                    <a:lstStyle/>
                    <a:p>
                      <a:pPr algn="ctr"/>
                      <a:r>
                        <a:rPr lang="en-US" sz="1100" b="1" dirty="0" err="1">
                          <a:latin typeface="+mj-lt"/>
                        </a:rPr>
                        <a:t>kFLOPS</a:t>
                      </a:r>
                      <a:r>
                        <a:rPr lang="en-US" sz="1100" b="1" dirty="0">
                          <a:latin typeface="+mj-lt"/>
                        </a:rPr>
                        <a:t> </a:t>
                      </a:r>
                    </a:p>
                  </a:txBody>
                  <a:tcPr/>
                </a:tc>
                <a:tc>
                  <a:txBody>
                    <a:bodyPr/>
                    <a:lstStyle/>
                    <a:p>
                      <a:pPr algn="ctr"/>
                      <a:r>
                        <a:rPr kumimoji="0" lang="en-US" sz="1100" b="1" kern="1200" dirty="0">
                          <a:solidFill>
                            <a:schemeClr val="dk1"/>
                          </a:solidFill>
                          <a:latin typeface="+mj-lt"/>
                          <a:ea typeface="+mn-ea"/>
                          <a:cs typeface="+mn-cs"/>
                        </a:rPr>
                        <a:t>10</a:t>
                      </a:r>
                      <a:r>
                        <a:rPr kumimoji="0" lang="en-US" sz="1100" b="1" kern="1200" baseline="30000" dirty="0">
                          <a:solidFill>
                            <a:schemeClr val="dk1"/>
                          </a:solidFill>
                          <a:latin typeface="+mj-lt"/>
                          <a:ea typeface="+mn-ea"/>
                          <a:cs typeface="+mn-cs"/>
                        </a:rPr>
                        <a:t>3</a:t>
                      </a:r>
                      <a:endParaRPr lang="en-US" sz="1100" b="1" baseline="30000" dirty="0">
                        <a:latin typeface="+mj-lt"/>
                      </a:endParaRPr>
                    </a:p>
                  </a:txBody>
                  <a:tcPr/>
                </a:tc>
                <a:extLst>
                  <a:ext uri="{0D108BD9-81ED-4DB2-BD59-A6C34878D82A}">
                    <a16:rowId xmlns:a16="http://schemas.microsoft.com/office/drawing/2014/main" val="2167844607"/>
                  </a:ext>
                </a:extLst>
              </a:tr>
              <a:tr h="263929">
                <a:tc>
                  <a:txBody>
                    <a:bodyPr/>
                    <a:lstStyle/>
                    <a:p>
                      <a:pPr algn="ctr"/>
                      <a:r>
                        <a:rPr lang="en-US" sz="1100" b="1" dirty="0" err="1">
                          <a:latin typeface="+mj-lt"/>
                        </a:rPr>
                        <a:t>megaFLOPS</a:t>
                      </a:r>
                      <a:endParaRPr lang="en-US" sz="1100" b="1" dirty="0">
                        <a:latin typeface="+mj-lt"/>
                      </a:endParaRPr>
                    </a:p>
                  </a:txBody>
                  <a:tcPr/>
                </a:tc>
                <a:tc>
                  <a:txBody>
                    <a:bodyPr/>
                    <a:lstStyle/>
                    <a:p>
                      <a:pPr algn="ctr"/>
                      <a:r>
                        <a:rPr lang="en-US" sz="1100" b="1" dirty="0">
                          <a:latin typeface="+mj-lt"/>
                        </a:rPr>
                        <a:t>MFLOPS </a:t>
                      </a:r>
                    </a:p>
                  </a:txBody>
                  <a:tcPr/>
                </a:tc>
                <a:tc>
                  <a:txBody>
                    <a:bodyPr/>
                    <a:lstStyle/>
                    <a:p>
                      <a:pPr algn="ctr"/>
                      <a:r>
                        <a:rPr kumimoji="0" lang="en-US" sz="1100" b="1" kern="1200" dirty="0">
                          <a:solidFill>
                            <a:schemeClr val="dk1"/>
                          </a:solidFill>
                          <a:latin typeface="+mj-lt"/>
                          <a:ea typeface="+mn-ea"/>
                          <a:cs typeface="+mn-cs"/>
                        </a:rPr>
                        <a:t>10</a:t>
                      </a:r>
                      <a:r>
                        <a:rPr kumimoji="0" lang="en-US" sz="1100" b="1" kern="1200" baseline="30000" dirty="0">
                          <a:solidFill>
                            <a:schemeClr val="dk1"/>
                          </a:solidFill>
                          <a:latin typeface="+mj-lt"/>
                          <a:ea typeface="+mn-ea"/>
                          <a:cs typeface="+mn-cs"/>
                        </a:rPr>
                        <a:t>6</a:t>
                      </a:r>
                      <a:endParaRPr lang="en-US" sz="1100" b="1" baseline="30000" dirty="0">
                        <a:latin typeface="+mj-lt"/>
                      </a:endParaRPr>
                    </a:p>
                  </a:txBody>
                  <a:tcPr/>
                </a:tc>
                <a:extLst>
                  <a:ext uri="{0D108BD9-81ED-4DB2-BD59-A6C34878D82A}">
                    <a16:rowId xmlns:a16="http://schemas.microsoft.com/office/drawing/2014/main" val="222384250"/>
                  </a:ext>
                </a:extLst>
              </a:tr>
              <a:tr h="263929">
                <a:tc>
                  <a:txBody>
                    <a:bodyPr/>
                    <a:lstStyle/>
                    <a:p>
                      <a:pPr algn="ctr"/>
                      <a:r>
                        <a:rPr lang="en-US" sz="1100" b="1" dirty="0" err="1">
                          <a:latin typeface="+mj-lt"/>
                        </a:rPr>
                        <a:t>gigaFLOPS</a:t>
                      </a:r>
                      <a:endParaRPr lang="en-US" sz="1100" b="1" dirty="0">
                        <a:latin typeface="+mj-lt"/>
                      </a:endParaRPr>
                    </a:p>
                  </a:txBody>
                  <a:tcPr/>
                </a:tc>
                <a:tc>
                  <a:txBody>
                    <a:bodyPr/>
                    <a:lstStyle/>
                    <a:p>
                      <a:pPr algn="ctr"/>
                      <a:r>
                        <a:rPr lang="en-US" sz="1100" b="1" dirty="0">
                          <a:latin typeface="+mj-lt"/>
                        </a:rPr>
                        <a:t>GFLOPS </a:t>
                      </a:r>
                    </a:p>
                  </a:txBody>
                  <a:tcPr/>
                </a:tc>
                <a:tc>
                  <a:txBody>
                    <a:bodyPr/>
                    <a:lstStyle/>
                    <a:p>
                      <a:pPr algn="ctr"/>
                      <a:r>
                        <a:rPr lang="en-US" sz="1100" b="1" dirty="0">
                          <a:latin typeface="+mj-lt"/>
                        </a:rPr>
                        <a:t>10</a:t>
                      </a:r>
                      <a:r>
                        <a:rPr lang="en-US" sz="1100" b="1" baseline="30000" dirty="0">
                          <a:latin typeface="+mj-lt"/>
                        </a:rPr>
                        <a:t>9</a:t>
                      </a:r>
                    </a:p>
                  </a:txBody>
                  <a:tcPr/>
                </a:tc>
                <a:extLst>
                  <a:ext uri="{0D108BD9-81ED-4DB2-BD59-A6C34878D82A}">
                    <a16:rowId xmlns:a16="http://schemas.microsoft.com/office/drawing/2014/main" val="2398187300"/>
                  </a:ext>
                </a:extLst>
              </a:tr>
              <a:tr h="263929">
                <a:tc>
                  <a:txBody>
                    <a:bodyPr/>
                    <a:lstStyle/>
                    <a:p>
                      <a:pPr algn="ctr"/>
                      <a:r>
                        <a:rPr lang="en-US" sz="1100" b="1" dirty="0" err="1">
                          <a:latin typeface="+mj-lt"/>
                        </a:rPr>
                        <a:t>teraFLOPS</a:t>
                      </a:r>
                      <a:endParaRPr lang="en-US" sz="1100" b="1" dirty="0">
                        <a:latin typeface="+mj-lt"/>
                      </a:endParaRPr>
                    </a:p>
                  </a:txBody>
                  <a:tcPr/>
                </a:tc>
                <a:tc>
                  <a:txBody>
                    <a:bodyPr/>
                    <a:lstStyle/>
                    <a:p>
                      <a:pPr algn="ctr"/>
                      <a:r>
                        <a:rPr lang="en-US" sz="1100" b="1" dirty="0">
                          <a:latin typeface="+mj-lt"/>
                        </a:rPr>
                        <a:t>TFLOPS</a:t>
                      </a:r>
                    </a:p>
                  </a:txBody>
                  <a:tcPr/>
                </a:tc>
                <a:tc>
                  <a:txBody>
                    <a:bodyPr/>
                    <a:lstStyle/>
                    <a:p>
                      <a:pPr algn="ctr"/>
                      <a:r>
                        <a:rPr lang="en-US" sz="1100" b="1" dirty="0">
                          <a:latin typeface="+mj-lt"/>
                        </a:rPr>
                        <a:t>10</a:t>
                      </a:r>
                      <a:r>
                        <a:rPr lang="en-US" sz="1100" b="1" baseline="30000" dirty="0">
                          <a:latin typeface="+mj-lt"/>
                        </a:rPr>
                        <a:t>12</a:t>
                      </a:r>
                    </a:p>
                  </a:txBody>
                  <a:tcPr/>
                </a:tc>
                <a:extLst>
                  <a:ext uri="{0D108BD9-81ED-4DB2-BD59-A6C34878D82A}">
                    <a16:rowId xmlns:a16="http://schemas.microsoft.com/office/drawing/2014/main" val="2288502994"/>
                  </a:ext>
                </a:extLst>
              </a:tr>
              <a:tr h="263929">
                <a:tc>
                  <a:txBody>
                    <a:bodyPr/>
                    <a:lstStyle/>
                    <a:p>
                      <a:pPr algn="ctr"/>
                      <a:r>
                        <a:rPr lang="en-US" sz="1100" b="1" dirty="0" err="1">
                          <a:latin typeface="+mj-lt"/>
                        </a:rPr>
                        <a:t>petaFLOPS</a:t>
                      </a:r>
                      <a:r>
                        <a:rPr lang="en-US" sz="1100" b="1" dirty="0">
                          <a:latin typeface="+mj-lt"/>
                        </a:rPr>
                        <a:t> </a:t>
                      </a:r>
                    </a:p>
                  </a:txBody>
                  <a:tcPr/>
                </a:tc>
                <a:tc>
                  <a:txBody>
                    <a:bodyPr/>
                    <a:lstStyle/>
                    <a:p>
                      <a:pPr algn="ctr"/>
                      <a:r>
                        <a:rPr lang="en-US" sz="1100" b="1" dirty="0">
                          <a:latin typeface="+mj-lt"/>
                        </a:rPr>
                        <a:t>PFLOPS</a:t>
                      </a:r>
                    </a:p>
                  </a:txBody>
                  <a:tcPr/>
                </a:tc>
                <a:tc>
                  <a:txBody>
                    <a:bodyPr/>
                    <a:lstStyle/>
                    <a:p>
                      <a:pPr algn="ctr"/>
                      <a:r>
                        <a:rPr lang="en-US" sz="1100" b="1" dirty="0">
                          <a:latin typeface="+mj-lt"/>
                        </a:rPr>
                        <a:t>10</a:t>
                      </a:r>
                      <a:r>
                        <a:rPr lang="en-US" sz="1100" b="1" baseline="30000" dirty="0">
                          <a:latin typeface="+mj-lt"/>
                        </a:rPr>
                        <a:t>15</a:t>
                      </a:r>
                    </a:p>
                  </a:txBody>
                  <a:tcPr/>
                </a:tc>
                <a:extLst>
                  <a:ext uri="{0D108BD9-81ED-4DB2-BD59-A6C34878D82A}">
                    <a16:rowId xmlns:a16="http://schemas.microsoft.com/office/drawing/2014/main" val="768292773"/>
                  </a:ext>
                </a:extLst>
              </a:tr>
              <a:tr h="263929">
                <a:tc>
                  <a:txBody>
                    <a:bodyPr/>
                    <a:lstStyle/>
                    <a:p>
                      <a:pPr algn="ctr"/>
                      <a:r>
                        <a:rPr lang="en-US" sz="1100" b="1" dirty="0" err="1">
                          <a:latin typeface="+mj-lt"/>
                        </a:rPr>
                        <a:t>exaFLOPS</a:t>
                      </a:r>
                      <a:r>
                        <a:rPr lang="en-US" sz="1100" b="1" dirty="0">
                          <a:latin typeface="+mj-lt"/>
                        </a:rPr>
                        <a:t> </a:t>
                      </a:r>
                    </a:p>
                  </a:txBody>
                  <a:tcPr/>
                </a:tc>
                <a:tc>
                  <a:txBody>
                    <a:bodyPr/>
                    <a:lstStyle/>
                    <a:p>
                      <a:pPr algn="ctr"/>
                      <a:r>
                        <a:rPr lang="en-US" sz="1100" b="1" dirty="0">
                          <a:latin typeface="+mj-lt"/>
                        </a:rPr>
                        <a:t>EFLOPS </a:t>
                      </a:r>
                    </a:p>
                  </a:txBody>
                  <a:tcPr/>
                </a:tc>
                <a:tc>
                  <a:txBody>
                    <a:bodyPr/>
                    <a:lstStyle/>
                    <a:p>
                      <a:pPr algn="ctr"/>
                      <a:r>
                        <a:rPr lang="en-US" sz="1100" b="1" dirty="0">
                          <a:latin typeface="+mj-lt"/>
                        </a:rPr>
                        <a:t>10</a:t>
                      </a:r>
                      <a:r>
                        <a:rPr lang="en-US" sz="1100" b="1" baseline="30000" dirty="0">
                          <a:latin typeface="+mj-lt"/>
                        </a:rPr>
                        <a:t>18</a:t>
                      </a:r>
                    </a:p>
                  </a:txBody>
                  <a:tcPr/>
                </a:tc>
                <a:extLst>
                  <a:ext uri="{0D108BD9-81ED-4DB2-BD59-A6C34878D82A}">
                    <a16:rowId xmlns:a16="http://schemas.microsoft.com/office/drawing/2014/main" val="3640348373"/>
                  </a:ext>
                </a:extLst>
              </a:tr>
              <a:tr h="263929">
                <a:tc>
                  <a:txBody>
                    <a:bodyPr/>
                    <a:lstStyle/>
                    <a:p>
                      <a:pPr algn="ctr"/>
                      <a:r>
                        <a:rPr lang="en-US" sz="1100" b="1" dirty="0" err="1">
                          <a:latin typeface="+mj-lt"/>
                        </a:rPr>
                        <a:t>zettaFLOPS</a:t>
                      </a:r>
                      <a:endParaRPr lang="en-US" sz="1100" b="1" dirty="0">
                        <a:latin typeface="+mj-lt"/>
                      </a:endParaRPr>
                    </a:p>
                  </a:txBody>
                  <a:tcPr/>
                </a:tc>
                <a:tc>
                  <a:txBody>
                    <a:bodyPr/>
                    <a:lstStyle/>
                    <a:p>
                      <a:pPr algn="ctr"/>
                      <a:r>
                        <a:rPr lang="en-US" sz="1100" b="1" dirty="0">
                          <a:latin typeface="+mj-lt"/>
                        </a:rPr>
                        <a:t>ZFLOPS</a:t>
                      </a:r>
                    </a:p>
                  </a:txBody>
                  <a:tcPr/>
                </a:tc>
                <a:tc>
                  <a:txBody>
                    <a:bodyPr/>
                    <a:lstStyle/>
                    <a:p>
                      <a:pPr algn="ctr"/>
                      <a:r>
                        <a:rPr lang="en-US" sz="1100" b="1" dirty="0">
                          <a:latin typeface="+mj-lt"/>
                        </a:rPr>
                        <a:t>10</a:t>
                      </a:r>
                      <a:r>
                        <a:rPr lang="en-US" sz="1100" b="1" baseline="30000" dirty="0">
                          <a:latin typeface="+mj-lt"/>
                        </a:rPr>
                        <a:t>21</a:t>
                      </a:r>
                    </a:p>
                  </a:txBody>
                  <a:tcPr/>
                </a:tc>
                <a:extLst>
                  <a:ext uri="{0D108BD9-81ED-4DB2-BD59-A6C34878D82A}">
                    <a16:rowId xmlns:a16="http://schemas.microsoft.com/office/drawing/2014/main" val="707059651"/>
                  </a:ext>
                </a:extLst>
              </a:tr>
              <a:tr h="263929">
                <a:tc>
                  <a:txBody>
                    <a:bodyPr/>
                    <a:lstStyle/>
                    <a:p>
                      <a:pPr algn="ctr"/>
                      <a:r>
                        <a:rPr lang="en-US" sz="1100" b="1" dirty="0" err="1">
                          <a:latin typeface="+mj-lt"/>
                        </a:rPr>
                        <a:t>yottaFLOPS</a:t>
                      </a:r>
                      <a:r>
                        <a:rPr lang="en-US" sz="1100" b="1" dirty="0">
                          <a:latin typeface="+mj-lt"/>
                        </a:rPr>
                        <a:t> </a:t>
                      </a:r>
                    </a:p>
                  </a:txBody>
                  <a:tcPr/>
                </a:tc>
                <a:tc>
                  <a:txBody>
                    <a:bodyPr/>
                    <a:lstStyle/>
                    <a:p>
                      <a:pPr algn="ctr"/>
                      <a:r>
                        <a:rPr lang="en-US" sz="1100" b="1" dirty="0">
                          <a:latin typeface="+mj-lt"/>
                        </a:rPr>
                        <a:t>YFLOPS</a:t>
                      </a:r>
                    </a:p>
                  </a:txBody>
                  <a:tcPr/>
                </a:tc>
                <a:tc>
                  <a:txBody>
                    <a:bodyPr/>
                    <a:lstStyle/>
                    <a:p>
                      <a:pPr algn="ctr"/>
                      <a:r>
                        <a:rPr lang="en-US" sz="1100" b="1" dirty="0">
                          <a:latin typeface="+mj-lt"/>
                        </a:rPr>
                        <a:t>10</a:t>
                      </a:r>
                      <a:r>
                        <a:rPr lang="en-US" sz="1100" b="1" baseline="30000" dirty="0">
                          <a:latin typeface="+mj-lt"/>
                        </a:rPr>
                        <a:t>24</a:t>
                      </a:r>
                    </a:p>
                  </a:txBody>
                  <a:tcPr/>
                </a:tc>
                <a:extLst>
                  <a:ext uri="{0D108BD9-81ED-4DB2-BD59-A6C34878D82A}">
                    <a16:rowId xmlns:a16="http://schemas.microsoft.com/office/drawing/2014/main" val="2659350123"/>
                  </a:ext>
                </a:extLst>
              </a:tr>
              <a:tr h="263929">
                <a:tc>
                  <a:txBody>
                    <a:bodyPr/>
                    <a:lstStyle/>
                    <a:p>
                      <a:pPr algn="ctr"/>
                      <a:r>
                        <a:rPr lang="en-US" sz="1100" b="1" dirty="0" err="1">
                          <a:latin typeface="+mj-lt"/>
                        </a:rPr>
                        <a:t>ronnaFLOPS</a:t>
                      </a:r>
                      <a:endParaRPr lang="en-US" sz="1100" b="1" dirty="0">
                        <a:latin typeface="+mj-lt"/>
                      </a:endParaRPr>
                    </a:p>
                  </a:txBody>
                  <a:tcPr/>
                </a:tc>
                <a:tc>
                  <a:txBody>
                    <a:bodyPr/>
                    <a:lstStyle/>
                    <a:p>
                      <a:pPr algn="ctr"/>
                      <a:r>
                        <a:rPr lang="en-US" sz="1100" b="1" dirty="0">
                          <a:latin typeface="+mj-lt"/>
                        </a:rPr>
                        <a:t>RFLOPS</a:t>
                      </a:r>
                    </a:p>
                  </a:txBody>
                  <a:tcPr/>
                </a:tc>
                <a:tc>
                  <a:txBody>
                    <a:bodyPr/>
                    <a:lstStyle/>
                    <a:p>
                      <a:pPr algn="ctr"/>
                      <a:r>
                        <a:rPr lang="en-US" sz="1100" b="1" dirty="0">
                          <a:latin typeface="+mj-lt"/>
                        </a:rPr>
                        <a:t>10</a:t>
                      </a:r>
                      <a:r>
                        <a:rPr lang="en-US" sz="1100" b="1" baseline="30000" dirty="0">
                          <a:latin typeface="+mj-lt"/>
                        </a:rPr>
                        <a:t>27</a:t>
                      </a:r>
                    </a:p>
                  </a:txBody>
                  <a:tcPr/>
                </a:tc>
                <a:extLst>
                  <a:ext uri="{0D108BD9-81ED-4DB2-BD59-A6C34878D82A}">
                    <a16:rowId xmlns:a16="http://schemas.microsoft.com/office/drawing/2014/main" val="1296891298"/>
                  </a:ext>
                </a:extLst>
              </a:tr>
              <a:tr h="263929">
                <a:tc>
                  <a:txBody>
                    <a:bodyPr/>
                    <a:lstStyle/>
                    <a:p>
                      <a:pPr algn="ctr"/>
                      <a:r>
                        <a:rPr lang="en-US" sz="1100" b="1" dirty="0" err="1">
                          <a:latin typeface="+mj-lt"/>
                        </a:rPr>
                        <a:t>quettaFLOPS</a:t>
                      </a:r>
                      <a:r>
                        <a:rPr lang="en-US" sz="1100" b="1" dirty="0">
                          <a:latin typeface="+mj-lt"/>
                        </a:rPr>
                        <a:t> </a:t>
                      </a:r>
                    </a:p>
                  </a:txBody>
                  <a:tcPr/>
                </a:tc>
                <a:tc>
                  <a:txBody>
                    <a:bodyPr/>
                    <a:lstStyle/>
                    <a:p>
                      <a:pPr algn="ctr"/>
                      <a:r>
                        <a:rPr lang="en-US" sz="1100" b="1" dirty="0">
                          <a:latin typeface="+mj-lt"/>
                        </a:rPr>
                        <a:t>QFLOPS</a:t>
                      </a:r>
                    </a:p>
                  </a:txBody>
                  <a:tcPr/>
                </a:tc>
                <a:tc>
                  <a:txBody>
                    <a:bodyPr/>
                    <a:lstStyle/>
                    <a:p>
                      <a:pPr algn="ctr"/>
                      <a:r>
                        <a:rPr lang="en-US" sz="1100" b="1" dirty="0">
                          <a:latin typeface="+mj-lt"/>
                        </a:rPr>
                        <a:t>10</a:t>
                      </a:r>
                      <a:r>
                        <a:rPr lang="en-US" sz="1100" b="1" baseline="30000" dirty="0">
                          <a:latin typeface="+mj-lt"/>
                        </a:rPr>
                        <a:t>30</a:t>
                      </a:r>
                    </a:p>
                  </a:txBody>
                  <a:tcPr/>
                </a:tc>
                <a:extLst>
                  <a:ext uri="{0D108BD9-81ED-4DB2-BD59-A6C34878D82A}">
                    <a16:rowId xmlns:a16="http://schemas.microsoft.com/office/drawing/2014/main" val="1332907767"/>
                  </a:ext>
                </a:extLst>
              </a:tr>
            </a:tbl>
          </a:graphicData>
        </a:graphic>
      </p:graphicFrame>
      <p:graphicFrame>
        <p:nvGraphicFramePr>
          <p:cNvPr id="8" name="Table 7">
            <a:extLst>
              <a:ext uri="{FF2B5EF4-FFF2-40B4-BE49-F238E27FC236}">
                <a16:creationId xmlns:a16="http://schemas.microsoft.com/office/drawing/2014/main" id="{A6DEFCBE-C8BF-3E79-7BF5-46D8CCEAB129}"/>
              </a:ext>
            </a:extLst>
          </p:cNvPr>
          <p:cNvGraphicFramePr>
            <a:graphicFrameLocks noGrp="1"/>
          </p:cNvGraphicFramePr>
          <p:nvPr>
            <p:extLst>
              <p:ext uri="{D42A27DB-BD31-4B8C-83A1-F6EECF244321}">
                <p14:modId xmlns:p14="http://schemas.microsoft.com/office/powerpoint/2010/main" val="717371977"/>
              </p:ext>
            </p:extLst>
          </p:nvPr>
        </p:nvGraphicFramePr>
        <p:xfrm>
          <a:off x="304800" y="1639906"/>
          <a:ext cx="6019800" cy="2730222"/>
        </p:xfrm>
        <a:graphic>
          <a:graphicData uri="http://schemas.openxmlformats.org/drawingml/2006/table">
            <a:tbl>
              <a:tblPr firstRow="1" bandRow="1">
                <a:tableStyleId>{5C22544A-7EE6-4342-B048-85BDC9FD1C3A}</a:tableStyleId>
              </a:tblPr>
              <a:tblGrid>
                <a:gridCol w="540238">
                  <a:extLst>
                    <a:ext uri="{9D8B030D-6E8A-4147-A177-3AD203B41FA5}">
                      <a16:colId xmlns:a16="http://schemas.microsoft.com/office/drawing/2014/main" val="3148797933"/>
                    </a:ext>
                  </a:extLst>
                </a:gridCol>
                <a:gridCol w="1212362">
                  <a:extLst>
                    <a:ext uri="{9D8B030D-6E8A-4147-A177-3AD203B41FA5}">
                      <a16:colId xmlns:a16="http://schemas.microsoft.com/office/drawing/2014/main" val="2495298497"/>
                    </a:ext>
                  </a:extLst>
                </a:gridCol>
                <a:gridCol w="1447800">
                  <a:extLst>
                    <a:ext uri="{9D8B030D-6E8A-4147-A177-3AD203B41FA5}">
                      <a16:colId xmlns:a16="http://schemas.microsoft.com/office/drawing/2014/main" val="1096355960"/>
                    </a:ext>
                  </a:extLst>
                </a:gridCol>
                <a:gridCol w="1066800">
                  <a:extLst>
                    <a:ext uri="{9D8B030D-6E8A-4147-A177-3AD203B41FA5}">
                      <a16:colId xmlns:a16="http://schemas.microsoft.com/office/drawing/2014/main" val="3653999531"/>
                    </a:ext>
                  </a:extLst>
                </a:gridCol>
                <a:gridCol w="838200">
                  <a:extLst>
                    <a:ext uri="{9D8B030D-6E8A-4147-A177-3AD203B41FA5}">
                      <a16:colId xmlns:a16="http://schemas.microsoft.com/office/drawing/2014/main" val="3945069956"/>
                    </a:ext>
                  </a:extLst>
                </a:gridCol>
                <a:gridCol w="914400">
                  <a:extLst>
                    <a:ext uri="{9D8B030D-6E8A-4147-A177-3AD203B41FA5}">
                      <a16:colId xmlns:a16="http://schemas.microsoft.com/office/drawing/2014/main" val="2728410615"/>
                    </a:ext>
                  </a:extLst>
                </a:gridCol>
              </a:tblGrid>
              <a:tr h="246044">
                <a:tc>
                  <a:txBody>
                    <a:bodyPr/>
                    <a:lstStyle/>
                    <a:p>
                      <a:pPr algn="ctr"/>
                      <a:r>
                        <a:rPr lang="en-US" sz="1200" dirty="0">
                          <a:latin typeface="+mj-lt"/>
                        </a:rPr>
                        <a:t>Type</a:t>
                      </a:r>
                    </a:p>
                  </a:txBody>
                  <a:tcPr/>
                </a:tc>
                <a:tc>
                  <a:txBody>
                    <a:bodyPr/>
                    <a:lstStyle/>
                    <a:p>
                      <a:pPr algn="ctr"/>
                      <a:r>
                        <a:rPr lang="en-US" sz="1200" dirty="0">
                          <a:latin typeface="+mj-lt"/>
                        </a:rPr>
                        <a:t>Flops (Peak)</a:t>
                      </a:r>
                    </a:p>
                  </a:txBody>
                  <a:tcPr/>
                </a:tc>
                <a:tc>
                  <a:txBody>
                    <a:bodyPr/>
                    <a:lstStyle/>
                    <a:p>
                      <a:pPr algn="ctr"/>
                      <a:r>
                        <a:rPr lang="en-US" sz="1200" dirty="0">
                          <a:latin typeface="+mj-lt"/>
                        </a:rPr>
                        <a:t>Bandwidth</a:t>
                      </a:r>
                    </a:p>
                  </a:txBody>
                  <a:tcPr/>
                </a:tc>
                <a:tc>
                  <a:txBody>
                    <a:bodyPr/>
                    <a:lstStyle/>
                    <a:p>
                      <a:pPr algn="ctr"/>
                      <a:r>
                        <a:rPr lang="en-US" sz="1200" dirty="0">
                          <a:latin typeface="+mj-lt"/>
                        </a:rPr>
                        <a:t>Power (W)</a:t>
                      </a:r>
                    </a:p>
                  </a:txBody>
                  <a:tcPr/>
                </a:tc>
                <a:tc>
                  <a:txBody>
                    <a:bodyPr/>
                    <a:lstStyle/>
                    <a:p>
                      <a:pPr algn="ctr"/>
                      <a:r>
                        <a:rPr lang="en-US" sz="1200" dirty="0">
                          <a:latin typeface="+mj-lt"/>
                        </a:rPr>
                        <a:t>Flexibility</a:t>
                      </a:r>
                    </a:p>
                  </a:txBody>
                  <a:tcPr/>
                </a:tc>
                <a:tc>
                  <a:txBody>
                    <a:bodyPr/>
                    <a:lstStyle/>
                    <a:p>
                      <a:pPr algn="ctr"/>
                      <a:r>
                        <a:rPr lang="en-US" sz="1200" dirty="0">
                          <a:latin typeface="+mj-lt"/>
                        </a:rPr>
                        <a:t>Best For</a:t>
                      </a:r>
                    </a:p>
                  </a:txBody>
                  <a:tcPr/>
                </a:tc>
                <a:extLst>
                  <a:ext uri="{0D108BD9-81ED-4DB2-BD59-A6C34878D82A}">
                    <a16:rowId xmlns:a16="http://schemas.microsoft.com/office/drawing/2014/main" val="1150094635"/>
                  </a:ext>
                </a:extLst>
              </a:tr>
              <a:tr h="513834">
                <a:tc>
                  <a:txBody>
                    <a:bodyPr/>
                    <a:lstStyle/>
                    <a:p>
                      <a:pPr algn="ctr"/>
                      <a:r>
                        <a:rPr lang="en-US" sz="1200" b="1" dirty="0">
                          <a:latin typeface="+mj-lt"/>
                        </a:rPr>
                        <a:t>GPU</a:t>
                      </a:r>
                    </a:p>
                  </a:txBody>
                  <a:tcPr anchor="ctr"/>
                </a:tc>
                <a:tc>
                  <a:txBody>
                    <a:bodyPr/>
                    <a:lstStyle/>
                    <a:p>
                      <a:pPr algn="ctr"/>
                      <a:r>
                        <a:rPr lang="en-US" sz="1200" dirty="0">
                          <a:latin typeface="+mj-lt"/>
                        </a:rPr>
                        <a:t>19.5 – 312</a:t>
                      </a:r>
                      <a:br>
                        <a:rPr lang="en-US" sz="1200" dirty="0">
                          <a:latin typeface="+mj-lt"/>
                        </a:rPr>
                      </a:br>
                      <a:r>
                        <a:rPr lang="en-US" sz="1200" dirty="0">
                          <a:latin typeface="+mj-lt"/>
                        </a:rPr>
                        <a:t>TFLOPS (A100)</a:t>
                      </a:r>
                    </a:p>
                  </a:txBody>
                  <a:tcPr anchor="ctr"/>
                </a:tc>
                <a:tc>
                  <a:txBody>
                    <a:bodyPr/>
                    <a:lstStyle/>
                    <a:p>
                      <a:pPr algn="ctr"/>
                      <a:r>
                        <a:rPr lang="en-US" sz="1200" dirty="0">
                          <a:latin typeface="+mj-lt"/>
                        </a:rPr>
                        <a:t>1.6 TB/s (HBM3)</a:t>
                      </a:r>
                    </a:p>
                  </a:txBody>
                  <a:tcPr anchor="ctr"/>
                </a:tc>
                <a:tc>
                  <a:txBody>
                    <a:bodyPr/>
                    <a:lstStyle/>
                    <a:p>
                      <a:pPr algn="ctr"/>
                      <a:r>
                        <a:rPr lang="en-US" sz="1200" dirty="0">
                          <a:latin typeface="+mj-lt"/>
                        </a:rPr>
                        <a:t>400 W</a:t>
                      </a:r>
                    </a:p>
                  </a:txBody>
                  <a:tcPr anchor="ctr"/>
                </a:tc>
                <a:tc>
                  <a:txBody>
                    <a:bodyPr/>
                    <a:lstStyle/>
                    <a:p>
                      <a:pPr algn="ctr"/>
                      <a:r>
                        <a:rPr lang="en-US" sz="1200" dirty="0">
                          <a:latin typeface="+mj-lt"/>
                        </a:rPr>
                        <a:t>High</a:t>
                      </a:r>
                    </a:p>
                  </a:txBody>
                  <a:tcPr anchor="ctr"/>
                </a:tc>
                <a:tc>
                  <a:txBody>
                    <a:bodyPr/>
                    <a:lstStyle/>
                    <a:p>
                      <a:pPr algn="ctr"/>
                      <a:r>
                        <a:rPr lang="en-US" sz="1200" dirty="0">
                          <a:latin typeface="+mj-lt"/>
                        </a:rPr>
                        <a:t>AI / HPC</a:t>
                      </a:r>
                      <a:br>
                        <a:rPr lang="en-US" sz="1200" dirty="0">
                          <a:latin typeface="+mj-lt"/>
                        </a:rPr>
                      </a:br>
                      <a:r>
                        <a:rPr lang="en-US" sz="1200" dirty="0">
                          <a:latin typeface="+mj-lt"/>
                        </a:rPr>
                        <a:t>Gaming</a:t>
                      </a:r>
                    </a:p>
                  </a:txBody>
                  <a:tcPr anchor="ctr"/>
                </a:tc>
                <a:extLst>
                  <a:ext uri="{0D108BD9-81ED-4DB2-BD59-A6C34878D82A}">
                    <a16:rowId xmlns:a16="http://schemas.microsoft.com/office/drawing/2014/main" val="1547021021"/>
                  </a:ext>
                </a:extLst>
              </a:tr>
              <a:tr h="363966">
                <a:tc>
                  <a:txBody>
                    <a:bodyPr/>
                    <a:lstStyle/>
                    <a:p>
                      <a:pPr algn="ctr"/>
                      <a:r>
                        <a:rPr lang="en-US" sz="1200" b="1" dirty="0">
                          <a:latin typeface="+mj-lt"/>
                        </a:rPr>
                        <a:t>FPGA</a:t>
                      </a:r>
                    </a:p>
                  </a:txBody>
                  <a:tcPr anchor="ctr"/>
                </a:tc>
                <a:tc>
                  <a:txBody>
                    <a:bodyPr/>
                    <a:lstStyle/>
                    <a:p>
                      <a:pPr algn="ctr"/>
                      <a:r>
                        <a:rPr lang="en-US" sz="1200" dirty="0">
                          <a:latin typeface="+mj-lt"/>
                        </a:rPr>
                        <a:t>10-20 TFOPS</a:t>
                      </a:r>
                    </a:p>
                  </a:txBody>
                  <a:tcPr anchor="ctr"/>
                </a:tc>
                <a:tc>
                  <a:txBody>
                    <a:bodyPr/>
                    <a:lstStyle/>
                    <a:p>
                      <a:pPr algn="ctr"/>
                      <a:r>
                        <a:rPr lang="en-US" sz="1200" dirty="0">
                          <a:latin typeface="+mj-lt"/>
                        </a:rPr>
                        <a:t>100 GB/s</a:t>
                      </a:r>
                      <a:br>
                        <a:rPr lang="en-US" sz="1200" dirty="0">
                          <a:latin typeface="+mj-lt"/>
                        </a:rPr>
                      </a:br>
                      <a:r>
                        <a:rPr lang="en-US" sz="1200" dirty="0">
                          <a:latin typeface="+mj-lt"/>
                        </a:rPr>
                        <a:t>1 TB/s</a:t>
                      </a:r>
                    </a:p>
                  </a:txBody>
                  <a:tcPr anchor="ctr"/>
                </a:tc>
                <a:tc>
                  <a:txBody>
                    <a:bodyPr/>
                    <a:lstStyle/>
                    <a:p>
                      <a:pPr algn="ctr"/>
                      <a:r>
                        <a:rPr lang="en-US" sz="1200" dirty="0">
                          <a:latin typeface="+mj-lt"/>
                        </a:rPr>
                        <a:t>10 -50W</a:t>
                      </a:r>
                    </a:p>
                  </a:txBody>
                  <a:tcPr anchor="ctr"/>
                </a:tc>
                <a:tc>
                  <a:txBody>
                    <a:bodyPr/>
                    <a:lstStyle/>
                    <a:p>
                      <a:pPr algn="ctr"/>
                      <a:r>
                        <a:rPr lang="en-US" sz="1200" dirty="0">
                          <a:latin typeface="+mj-lt"/>
                        </a:rPr>
                        <a:t>Very High</a:t>
                      </a:r>
                    </a:p>
                  </a:txBody>
                  <a:tcPr anchor="ctr"/>
                </a:tc>
                <a:tc>
                  <a:txBody>
                    <a:bodyPr/>
                    <a:lstStyle/>
                    <a:p>
                      <a:pPr algn="ctr"/>
                      <a:r>
                        <a:rPr lang="en-US" sz="1200" dirty="0">
                          <a:latin typeface="+mj-lt"/>
                        </a:rPr>
                        <a:t>Edge /</a:t>
                      </a:r>
                      <a:br>
                        <a:rPr lang="en-US" sz="1200" dirty="0">
                          <a:latin typeface="+mj-lt"/>
                        </a:rPr>
                      </a:br>
                      <a:r>
                        <a:rPr lang="en-US" sz="1200" dirty="0">
                          <a:latin typeface="+mj-lt"/>
                        </a:rPr>
                        <a:t>Telecom</a:t>
                      </a:r>
                    </a:p>
                  </a:txBody>
                  <a:tcPr anchor="ctr"/>
                </a:tc>
                <a:extLst>
                  <a:ext uri="{0D108BD9-81ED-4DB2-BD59-A6C34878D82A}">
                    <a16:rowId xmlns:a16="http://schemas.microsoft.com/office/drawing/2014/main" val="3206023862"/>
                  </a:ext>
                </a:extLst>
              </a:tr>
              <a:tr h="513834">
                <a:tc>
                  <a:txBody>
                    <a:bodyPr/>
                    <a:lstStyle/>
                    <a:p>
                      <a:pPr algn="ctr"/>
                      <a:r>
                        <a:rPr lang="en-US" sz="1200" b="1" dirty="0">
                          <a:latin typeface="+mj-lt"/>
                        </a:rPr>
                        <a:t>ASIC</a:t>
                      </a:r>
                    </a:p>
                  </a:txBody>
                  <a:tcPr anchor="ctr"/>
                </a:tc>
                <a:tc>
                  <a:txBody>
                    <a:bodyPr/>
                    <a:lstStyle/>
                    <a:p>
                      <a:pPr algn="ctr"/>
                      <a:r>
                        <a:rPr lang="en-US" sz="1200" dirty="0">
                          <a:latin typeface="+mj-lt"/>
                        </a:rPr>
                        <a:t>4-1000s</a:t>
                      </a:r>
                      <a:br>
                        <a:rPr lang="en-US" sz="1200" dirty="0">
                          <a:latin typeface="+mj-lt"/>
                        </a:rPr>
                      </a:br>
                      <a:r>
                        <a:rPr lang="en-US" sz="1200" dirty="0">
                          <a:latin typeface="+mj-lt"/>
                        </a:rPr>
                        <a:t>TOPS (Varies)</a:t>
                      </a:r>
                    </a:p>
                  </a:txBody>
                  <a:tcPr anchor="ctr"/>
                </a:tc>
                <a:tc>
                  <a:txBody>
                    <a:bodyPr/>
                    <a:lstStyle/>
                    <a:p>
                      <a:pPr algn="ctr"/>
                      <a:r>
                        <a:rPr lang="en-US" sz="1200" dirty="0">
                          <a:latin typeface="+mj-lt"/>
                        </a:rPr>
                        <a:t>20 PB/s (WSE-2)</a:t>
                      </a:r>
                    </a:p>
                  </a:txBody>
                  <a:tcPr anchor="ctr"/>
                </a:tc>
                <a:tc>
                  <a:txBody>
                    <a:bodyPr/>
                    <a:lstStyle/>
                    <a:p>
                      <a:pPr algn="ctr"/>
                      <a:r>
                        <a:rPr lang="en-US" sz="1200" dirty="0">
                          <a:latin typeface="+mj-lt"/>
                        </a:rPr>
                        <a:t>2W – 23kW</a:t>
                      </a:r>
                    </a:p>
                  </a:txBody>
                  <a:tcPr anchor="ctr"/>
                </a:tc>
                <a:tc>
                  <a:txBody>
                    <a:bodyPr/>
                    <a:lstStyle/>
                    <a:p>
                      <a:pPr algn="ctr"/>
                      <a:r>
                        <a:rPr lang="en-US" sz="1200" dirty="0">
                          <a:latin typeface="+mj-lt"/>
                        </a:rPr>
                        <a:t>None</a:t>
                      </a:r>
                    </a:p>
                  </a:txBody>
                  <a:tcPr anchor="ctr"/>
                </a:tc>
                <a:tc>
                  <a:txBody>
                    <a:bodyPr/>
                    <a:lstStyle/>
                    <a:p>
                      <a:pPr algn="ctr"/>
                      <a:r>
                        <a:rPr lang="en-US" sz="1200" dirty="0">
                          <a:latin typeface="+mj-lt"/>
                        </a:rPr>
                        <a:t>Specific AI Crypto</a:t>
                      </a:r>
                    </a:p>
                  </a:txBody>
                  <a:tcPr anchor="ctr"/>
                </a:tc>
                <a:extLst>
                  <a:ext uri="{0D108BD9-81ED-4DB2-BD59-A6C34878D82A}">
                    <a16:rowId xmlns:a16="http://schemas.microsoft.com/office/drawing/2014/main" val="94001284"/>
                  </a:ext>
                </a:extLst>
              </a:tr>
              <a:tr h="296434">
                <a:tc>
                  <a:txBody>
                    <a:bodyPr/>
                    <a:lstStyle/>
                    <a:p>
                      <a:pPr algn="ctr"/>
                      <a:r>
                        <a:rPr lang="en-US" sz="1200" b="1" dirty="0">
                          <a:latin typeface="+mj-lt"/>
                        </a:rPr>
                        <a:t>TPU</a:t>
                      </a:r>
                    </a:p>
                  </a:txBody>
                  <a:tcPr anchor="ctr"/>
                </a:tc>
                <a:tc>
                  <a:txBody>
                    <a:bodyPr/>
                    <a:lstStyle/>
                    <a:p>
                      <a:pPr algn="ctr"/>
                      <a:r>
                        <a:rPr lang="en-US" sz="1200" dirty="0">
                          <a:latin typeface="+mj-lt"/>
                        </a:rPr>
                        <a:t>275 TOPS (v4)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kern="1200" dirty="0">
                          <a:solidFill>
                            <a:schemeClr val="dk1"/>
                          </a:solidFill>
                          <a:latin typeface="+mj-lt"/>
                          <a:ea typeface="+mn-ea"/>
                          <a:cs typeface="+mn-cs"/>
                        </a:rPr>
                        <a:t>1.2 TB/s (HBM3)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kern="1200" dirty="0">
                          <a:solidFill>
                            <a:schemeClr val="dk1"/>
                          </a:solidFill>
                          <a:latin typeface="+mj-lt"/>
                          <a:ea typeface="+mn-ea"/>
                          <a:cs typeface="+mn-cs"/>
                        </a:rPr>
                        <a:t>100w-500kW</a:t>
                      </a:r>
                    </a:p>
                  </a:txBody>
                  <a:tcPr anchor="ctr"/>
                </a:tc>
                <a:tc>
                  <a:txBody>
                    <a:bodyPr/>
                    <a:lstStyle/>
                    <a:p>
                      <a:pPr algn="ctr"/>
                      <a:r>
                        <a:rPr kumimoji="0" lang="en-US" sz="1200" kern="1200" dirty="0">
                          <a:solidFill>
                            <a:schemeClr val="dk1"/>
                          </a:solidFill>
                          <a:latin typeface="+mj-lt"/>
                          <a:ea typeface="+mn-ea"/>
                          <a:cs typeface="+mn-cs"/>
                        </a:rPr>
                        <a:t>Moderate</a:t>
                      </a:r>
                      <a:endParaRPr lang="en-US" sz="1200" dirty="0">
                        <a:latin typeface="+mj-lt"/>
                      </a:endParaRPr>
                    </a:p>
                  </a:txBody>
                  <a:tcPr anchor="ctr"/>
                </a:tc>
                <a:tc>
                  <a:txBody>
                    <a:bodyPr/>
                    <a:lstStyle/>
                    <a:p>
                      <a:pPr algn="ctr"/>
                      <a:r>
                        <a:rPr lang="en-US" sz="1200" dirty="0">
                          <a:latin typeface="+mj-lt"/>
                        </a:rPr>
                        <a:t>ML Training  / Inference</a:t>
                      </a:r>
                    </a:p>
                  </a:txBody>
                  <a:tcPr anchor="ctr"/>
                </a:tc>
                <a:extLst>
                  <a:ext uri="{0D108BD9-81ED-4DB2-BD59-A6C34878D82A}">
                    <a16:rowId xmlns:a16="http://schemas.microsoft.com/office/drawing/2014/main" val="53283997"/>
                  </a:ext>
                </a:extLst>
              </a:tr>
              <a:tr h="513834">
                <a:tc>
                  <a:txBody>
                    <a:bodyPr/>
                    <a:lstStyle/>
                    <a:p>
                      <a:pPr algn="ctr"/>
                      <a:r>
                        <a:rPr lang="en-US" sz="1200" b="1" dirty="0">
                          <a:latin typeface="+mj-lt"/>
                        </a:rPr>
                        <a:t>NPU</a:t>
                      </a:r>
                    </a:p>
                  </a:txBody>
                  <a:tcPr anchor="ctr"/>
                </a:tc>
                <a:tc>
                  <a:txBody>
                    <a:bodyPr/>
                    <a:lstStyle/>
                    <a:p>
                      <a:pPr algn="ctr"/>
                      <a:r>
                        <a:rPr lang="en-US" sz="1200" dirty="0">
                          <a:latin typeface="+mj-lt"/>
                        </a:rPr>
                        <a:t>15,8 TOPS (M2)</a:t>
                      </a:r>
                    </a:p>
                  </a:txBody>
                  <a:tcPr anchor="ctr"/>
                </a:tc>
                <a:tc>
                  <a:txBody>
                    <a:bodyPr/>
                    <a:lstStyle/>
                    <a:p>
                      <a:pPr algn="ctr"/>
                      <a:r>
                        <a:rPr lang="en-US" sz="1200" dirty="0">
                          <a:latin typeface="+mj-lt"/>
                        </a:rPr>
                        <a:t>50-100 GB/s</a:t>
                      </a:r>
                    </a:p>
                  </a:txBody>
                  <a:tcPr anchor="ctr"/>
                </a:tc>
                <a:tc>
                  <a:txBody>
                    <a:bodyPr/>
                    <a:lstStyle/>
                    <a:p>
                      <a:pPr algn="ctr"/>
                      <a:r>
                        <a:rPr lang="en-US" sz="1200" dirty="0">
                          <a:latin typeface="+mj-lt"/>
                        </a:rPr>
                        <a:t>1-5W</a:t>
                      </a:r>
                    </a:p>
                  </a:txBody>
                  <a:tcPr anchor="ctr"/>
                </a:tc>
                <a:tc>
                  <a:txBody>
                    <a:bodyPr/>
                    <a:lstStyle/>
                    <a:p>
                      <a:pPr algn="ctr"/>
                      <a:r>
                        <a:rPr lang="en-US" sz="1200" dirty="0">
                          <a:latin typeface="+mj-lt"/>
                        </a:rPr>
                        <a:t>Low</a:t>
                      </a:r>
                    </a:p>
                  </a:txBody>
                  <a:tcPr anchor="ctr"/>
                </a:tc>
                <a:tc>
                  <a:txBody>
                    <a:bodyPr/>
                    <a:lstStyle/>
                    <a:p>
                      <a:pPr algn="ctr"/>
                      <a:r>
                        <a:rPr lang="en-US" sz="1200" dirty="0">
                          <a:latin typeface="+mj-lt"/>
                        </a:rPr>
                        <a:t>Edge Inference</a:t>
                      </a:r>
                    </a:p>
                  </a:txBody>
                  <a:tcPr anchor="ctr"/>
                </a:tc>
                <a:extLst>
                  <a:ext uri="{0D108BD9-81ED-4DB2-BD59-A6C34878D82A}">
                    <a16:rowId xmlns:a16="http://schemas.microsoft.com/office/drawing/2014/main" val="3950378108"/>
                  </a:ext>
                </a:extLst>
              </a:tr>
            </a:tbl>
          </a:graphicData>
        </a:graphic>
      </p:graphicFrame>
      <p:sp>
        <p:nvSpPr>
          <p:cNvPr id="9" name="TextBox 8">
            <a:extLst>
              <a:ext uri="{FF2B5EF4-FFF2-40B4-BE49-F238E27FC236}">
                <a16:creationId xmlns:a16="http://schemas.microsoft.com/office/drawing/2014/main" id="{4E58E04A-8ED1-B3B5-970F-08718C742D1F}"/>
              </a:ext>
            </a:extLst>
          </p:cNvPr>
          <p:cNvSpPr txBox="1"/>
          <p:nvPr/>
        </p:nvSpPr>
        <p:spPr>
          <a:xfrm>
            <a:off x="2286000" y="1270574"/>
            <a:ext cx="4859215" cy="369332"/>
          </a:xfrm>
          <a:prstGeom prst="rect">
            <a:avLst/>
          </a:prstGeom>
          <a:noFill/>
        </p:spPr>
        <p:txBody>
          <a:bodyPr wrap="none" rtlCol="0">
            <a:spAutoFit/>
          </a:bodyPr>
          <a:lstStyle/>
          <a:p>
            <a:r>
              <a:rPr lang="en-US" dirty="0">
                <a:latin typeface="+mj-lt"/>
              </a:rPr>
              <a:t>Comparative Analysis: Power FLOPS, &amp; Bandwidth</a:t>
            </a:r>
          </a:p>
        </p:txBody>
      </p:sp>
      <p:sp>
        <p:nvSpPr>
          <p:cNvPr id="11" name="TextBox 10">
            <a:extLst>
              <a:ext uri="{FF2B5EF4-FFF2-40B4-BE49-F238E27FC236}">
                <a16:creationId xmlns:a16="http://schemas.microsoft.com/office/drawing/2014/main" id="{C9A79657-06FF-14E4-E483-5B6BCD412AD7}"/>
              </a:ext>
            </a:extLst>
          </p:cNvPr>
          <p:cNvSpPr txBox="1"/>
          <p:nvPr/>
        </p:nvSpPr>
        <p:spPr>
          <a:xfrm>
            <a:off x="228600" y="4496814"/>
            <a:ext cx="4579200" cy="184666"/>
          </a:xfrm>
          <a:prstGeom prst="rect">
            <a:avLst/>
          </a:prstGeom>
          <a:noFill/>
        </p:spPr>
        <p:txBody>
          <a:bodyPr wrap="square">
            <a:spAutoFit/>
          </a:bodyPr>
          <a:lstStyle/>
          <a:p>
            <a:r>
              <a:rPr lang="en-US" sz="600" dirty="0">
                <a:latin typeface="+mj-lt"/>
              </a:rPr>
              <a:t>https://theneildave.medium.com/gpu-vs-fpga-vs-asic-vs-tpu-vs-npu-benefits-use-cases-and-manufacturers-4419115069df</a:t>
            </a:r>
          </a:p>
        </p:txBody>
      </p:sp>
      <p:sp>
        <p:nvSpPr>
          <p:cNvPr id="12" name="Date Placeholder 11">
            <a:extLst>
              <a:ext uri="{FF2B5EF4-FFF2-40B4-BE49-F238E27FC236}">
                <a16:creationId xmlns:a16="http://schemas.microsoft.com/office/drawing/2014/main" id="{9726AB4A-376C-46DB-C74C-37D79B7D4D15}"/>
              </a:ext>
            </a:extLst>
          </p:cNvPr>
          <p:cNvSpPr>
            <a:spLocks noGrp="1"/>
          </p:cNvSpPr>
          <p:nvPr>
            <p:ph type="dt" sz="half" idx="10"/>
          </p:nvPr>
        </p:nvSpPr>
        <p:spPr/>
        <p:txBody>
          <a:bodyPr/>
          <a:lstStyle/>
          <a:p>
            <a:fld id="{F0631757-FD83-4B72-9302-D86A4CDDAA9C}" type="datetime1">
              <a:rPr lang="en-US" smtClean="0"/>
              <a:t>9/6/2025</a:t>
            </a:fld>
            <a:endParaRPr lang="en-US"/>
          </a:p>
        </p:txBody>
      </p:sp>
      <p:sp>
        <p:nvSpPr>
          <p:cNvPr id="13" name="Footer Placeholder 12">
            <a:extLst>
              <a:ext uri="{FF2B5EF4-FFF2-40B4-BE49-F238E27FC236}">
                <a16:creationId xmlns:a16="http://schemas.microsoft.com/office/drawing/2014/main" id="{0B27EC79-0FA3-45A7-CFFC-79B09D7701C3}"/>
              </a:ext>
            </a:extLst>
          </p:cNvPr>
          <p:cNvSpPr>
            <a:spLocks noGrp="1"/>
          </p:cNvSpPr>
          <p:nvPr>
            <p:ph type="ftr" sz="quarter" idx="11"/>
          </p:nvPr>
        </p:nvSpPr>
        <p:spPr/>
        <p:txBody>
          <a:bodyPr/>
          <a:lstStyle/>
          <a:p>
            <a:r>
              <a:rPr lang="en-US"/>
              <a:t>Copyright © 2007 - 2025 Carl M. Burnett</a:t>
            </a:r>
          </a:p>
        </p:txBody>
      </p:sp>
      <p:sp>
        <p:nvSpPr>
          <p:cNvPr id="14" name="Slide Number Placeholder 13">
            <a:extLst>
              <a:ext uri="{FF2B5EF4-FFF2-40B4-BE49-F238E27FC236}">
                <a16:creationId xmlns:a16="http://schemas.microsoft.com/office/drawing/2014/main" id="{B240EB5A-AA56-1E1D-7D2B-A6BB70DD4AAC}"/>
              </a:ext>
            </a:extLst>
          </p:cNvPr>
          <p:cNvSpPr>
            <a:spLocks noGrp="1"/>
          </p:cNvSpPr>
          <p:nvPr>
            <p:ph type="sldNum" sz="quarter" idx="12"/>
          </p:nvPr>
        </p:nvSpPr>
        <p:spPr/>
        <p:txBody>
          <a:bodyPr/>
          <a:lstStyle/>
          <a:p>
            <a:fld id="{3D46CBA2-ECE5-4BE9-B546-6761E0E67089}" type="slidenum">
              <a:rPr lang="en-US" smtClean="0"/>
              <a:t>10</a:t>
            </a:fld>
            <a:endParaRPr lang="en-US"/>
          </a:p>
        </p:txBody>
      </p:sp>
    </p:spTree>
    <p:extLst>
      <p:ext uri="{BB962C8B-B14F-4D97-AF65-F5344CB8AC3E}">
        <p14:creationId xmlns:p14="http://schemas.microsoft.com/office/powerpoint/2010/main" val="12953937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AB85-2322-07E6-0D2D-3FC0AA8EB509}"/>
              </a:ext>
            </a:extLst>
          </p:cNvPr>
          <p:cNvSpPr>
            <a:spLocks noGrp="1"/>
          </p:cNvSpPr>
          <p:nvPr>
            <p:ph type="title"/>
          </p:nvPr>
        </p:nvSpPr>
        <p:spPr>
          <a:xfrm>
            <a:off x="457200" y="528066"/>
            <a:ext cx="8229600" cy="672084"/>
          </a:xfrm>
        </p:spPr>
        <p:txBody>
          <a:bodyPr>
            <a:normAutofit fontScale="90000"/>
          </a:bodyPr>
          <a:lstStyle/>
          <a:p>
            <a:r>
              <a:rPr lang="en-US" dirty="0"/>
              <a:t>GenAI - Video-Based Output</a:t>
            </a:r>
          </a:p>
        </p:txBody>
      </p:sp>
      <p:sp>
        <p:nvSpPr>
          <p:cNvPr id="4" name="Date Placeholder 3">
            <a:extLst>
              <a:ext uri="{FF2B5EF4-FFF2-40B4-BE49-F238E27FC236}">
                <a16:creationId xmlns:a16="http://schemas.microsoft.com/office/drawing/2014/main" id="{90B5CB43-E4DA-A7DC-B07F-3391CACA08E2}"/>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1DD76FC0-5359-85D2-1DE5-6FE61E92786C}"/>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B6422570-4EA8-614F-285B-D70E33D662CB}"/>
              </a:ext>
            </a:extLst>
          </p:cNvPr>
          <p:cNvSpPr>
            <a:spLocks noGrp="1"/>
          </p:cNvSpPr>
          <p:nvPr>
            <p:ph type="sldNum" sz="quarter" idx="12"/>
          </p:nvPr>
        </p:nvSpPr>
        <p:spPr/>
        <p:txBody>
          <a:bodyPr/>
          <a:lstStyle/>
          <a:p>
            <a:fld id="{3D46CBA2-ECE5-4BE9-B546-6761E0E67089}" type="slidenum">
              <a:rPr lang="en-US" smtClean="0"/>
              <a:t>100</a:t>
            </a:fld>
            <a:endParaRPr lang="en-US"/>
          </a:p>
        </p:txBody>
      </p:sp>
      <p:graphicFrame>
        <p:nvGraphicFramePr>
          <p:cNvPr id="7" name="Table 6">
            <a:extLst>
              <a:ext uri="{FF2B5EF4-FFF2-40B4-BE49-F238E27FC236}">
                <a16:creationId xmlns:a16="http://schemas.microsoft.com/office/drawing/2014/main" id="{22BC8EEE-A291-A6F4-412C-EC879B1E190E}"/>
              </a:ext>
            </a:extLst>
          </p:cNvPr>
          <p:cNvGraphicFramePr>
            <a:graphicFrameLocks noGrp="1"/>
          </p:cNvGraphicFramePr>
          <p:nvPr/>
        </p:nvGraphicFramePr>
        <p:xfrm>
          <a:off x="457200" y="1352550"/>
          <a:ext cx="8229600" cy="3327281"/>
        </p:xfrm>
        <a:graphic>
          <a:graphicData uri="http://schemas.openxmlformats.org/drawingml/2006/table">
            <a:tbl>
              <a:tblPr>
                <a:tableStyleId>{37CE84F3-28C3-443E-9E96-99CF82512B78}</a:tableStyleId>
              </a:tblPr>
              <a:tblGrid>
                <a:gridCol w="2743200">
                  <a:extLst>
                    <a:ext uri="{9D8B030D-6E8A-4147-A177-3AD203B41FA5}">
                      <a16:colId xmlns:a16="http://schemas.microsoft.com/office/drawing/2014/main" val="1240123594"/>
                    </a:ext>
                  </a:extLst>
                </a:gridCol>
                <a:gridCol w="2743200">
                  <a:extLst>
                    <a:ext uri="{9D8B030D-6E8A-4147-A177-3AD203B41FA5}">
                      <a16:colId xmlns:a16="http://schemas.microsoft.com/office/drawing/2014/main" val="1156272555"/>
                    </a:ext>
                  </a:extLst>
                </a:gridCol>
                <a:gridCol w="2743200">
                  <a:extLst>
                    <a:ext uri="{9D8B030D-6E8A-4147-A177-3AD203B41FA5}">
                      <a16:colId xmlns:a16="http://schemas.microsoft.com/office/drawing/2014/main" val="1295542683"/>
                    </a:ext>
                  </a:extLst>
                </a:gridCol>
              </a:tblGrid>
              <a:tr h="355341">
                <a:tc>
                  <a:txBody>
                    <a:bodyPr/>
                    <a:lstStyle/>
                    <a:p>
                      <a:pPr algn="ctr"/>
                      <a:r>
                        <a:rPr lang="en-US" sz="1600" b="1" dirty="0">
                          <a:solidFill>
                            <a:schemeClr val="bg1"/>
                          </a:solidFill>
                          <a:latin typeface="+mj-lt"/>
                        </a:rPr>
                        <a:t>Application</a:t>
                      </a:r>
                    </a:p>
                  </a:txBody>
                  <a:tcPr anchor="ctr">
                    <a:solidFill>
                      <a:schemeClr val="accent1">
                        <a:lumMod val="75000"/>
                      </a:schemeClr>
                    </a:solidFill>
                  </a:tcPr>
                </a:tc>
                <a:tc>
                  <a:txBody>
                    <a:bodyPr/>
                    <a:lstStyle/>
                    <a:p>
                      <a:pPr algn="ctr"/>
                      <a:r>
                        <a:rPr lang="en-US" sz="1600" b="1" dirty="0">
                          <a:solidFill>
                            <a:schemeClr val="bg1"/>
                          </a:solidFill>
                          <a:latin typeface="+mj-lt"/>
                        </a:rPr>
                        <a:t>Description</a:t>
                      </a:r>
                    </a:p>
                  </a:txBody>
                  <a:tcPr anchor="ctr">
                    <a:solidFill>
                      <a:schemeClr val="accent1">
                        <a:lumMod val="75000"/>
                      </a:schemeClr>
                    </a:solidFill>
                  </a:tcPr>
                </a:tc>
                <a:tc>
                  <a:txBody>
                    <a:bodyPr/>
                    <a:lstStyle/>
                    <a:p>
                      <a:pPr algn="ctr"/>
                      <a:r>
                        <a:rPr lang="en-US" sz="1600" b="1" dirty="0">
                          <a:solidFill>
                            <a:schemeClr val="bg1"/>
                          </a:solidFill>
                          <a:latin typeface="+mj-lt"/>
                        </a:rPr>
                        <a:t>Example Tools/Models</a:t>
                      </a:r>
                    </a:p>
                  </a:txBody>
                  <a:tcPr anchor="ctr">
                    <a:solidFill>
                      <a:schemeClr val="accent1">
                        <a:lumMod val="75000"/>
                      </a:schemeClr>
                    </a:solidFill>
                  </a:tcPr>
                </a:tc>
                <a:extLst>
                  <a:ext uri="{0D108BD9-81ED-4DB2-BD59-A6C34878D82A}">
                    <a16:rowId xmlns:a16="http://schemas.microsoft.com/office/drawing/2014/main" val="812597149"/>
                  </a:ext>
                </a:extLst>
              </a:tr>
              <a:tr h="872200">
                <a:tc>
                  <a:txBody>
                    <a:bodyPr/>
                    <a:lstStyle/>
                    <a:p>
                      <a:pPr algn="ctr"/>
                      <a:r>
                        <a:rPr kumimoji="0" lang="en-US" sz="1600" b="1" kern="1200" dirty="0">
                          <a:solidFill>
                            <a:schemeClr val="tx1"/>
                          </a:solidFill>
                          <a:latin typeface="+mj-lt"/>
                        </a:rPr>
                        <a:t>Video Generation</a:t>
                      </a:r>
                      <a:endParaRPr kumimoji="0" lang="en-US" sz="1600" b="1" kern="1200" dirty="0">
                        <a:solidFill>
                          <a:schemeClr val="tx1"/>
                        </a:solidFill>
                        <a:latin typeface="+mj-lt"/>
                        <a:ea typeface="+mn-ea"/>
                        <a:cs typeface="+mn-cs"/>
                      </a:endParaRPr>
                    </a:p>
                  </a:txBody>
                  <a:tcPr anchor="ctr">
                    <a:solidFill>
                      <a:schemeClr val="tx2">
                        <a:lumMod val="40000"/>
                        <a:lumOff val="60000"/>
                      </a:schemeClr>
                    </a:solidFill>
                  </a:tcPr>
                </a:tc>
                <a:tc>
                  <a:txBody>
                    <a:bodyPr/>
                    <a:lstStyle/>
                    <a:p>
                      <a:pPr algn="ctr"/>
                      <a:r>
                        <a:rPr kumimoji="0" lang="en-US" sz="1600" b="1" kern="1200" dirty="0">
                          <a:solidFill>
                            <a:schemeClr val="tx1"/>
                          </a:solidFill>
                          <a:latin typeface="+mj-lt"/>
                        </a:rPr>
                        <a:t>Creates videos from text or images.</a:t>
                      </a:r>
                      <a:endParaRPr kumimoji="0" lang="en-US" sz="1600" b="1" kern="1200" dirty="0">
                        <a:solidFill>
                          <a:schemeClr val="tx1"/>
                        </a:solidFill>
                        <a:latin typeface="+mj-lt"/>
                        <a:ea typeface="+mn-ea"/>
                        <a:cs typeface="+mn-cs"/>
                      </a:endParaRPr>
                    </a:p>
                  </a:txBody>
                  <a:tcPr anchor="ctr">
                    <a:solidFill>
                      <a:schemeClr val="tx2">
                        <a:lumMod val="40000"/>
                        <a:lumOff val="60000"/>
                      </a:schemeClr>
                    </a:solidFill>
                  </a:tcPr>
                </a:tc>
                <a:tc>
                  <a:txBody>
                    <a:bodyPr/>
                    <a:lstStyle/>
                    <a:p>
                      <a:pPr algn="ctr"/>
                      <a:r>
                        <a:rPr kumimoji="0" lang="fi-FI" sz="1600" b="1" kern="1200" dirty="0">
                          <a:solidFill>
                            <a:schemeClr val="tx1"/>
                          </a:solidFill>
                          <a:latin typeface="+mj-lt"/>
                          <a:hlinkClick r:id="rId2"/>
                        </a:rPr>
                        <a:t>Runway Gen-2</a:t>
                      </a:r>
                      <a:endParaRPr kumimoji="0" lang="fi-FI" sz="1600" b="1" kern="1200" dirty="0">
                        <a:solidFill>
                          <a:schemeClr val="tx1"/>
                        </a:solidFill>
                        <a:latin typeface="+mj-lt"/>
                      </a:endParaRPr>
                    </a:p>
                    <a:p>
                      <a:pPr algn="ctr"/>
                      <a:r>
                        <a:rPr kumimoji="0" lang="fi-FI" sz="1600" b="1" kern="1200" dirty="0">
                          <a:solidFill>
                            <a:schemeClr val="tx1"/>
                          </a:solidFill>
                          <a:latin typeface="+mj-lt"/>
                        </a:rPr>
                        <a:t> </a:t>
                      </a:r>
                      <a:r>
                        <a:rPr kumimoji="0" lang="fi-FI" sz="1600" b="1" kern="1200" dirty="0">
                          <a:solidFill>
                            <a:schemeClr val="tx1"/>
                          </a:solidFill>
                          <a:latin typeface="+mj-lt"/>
                          <a:hlinkClick r:id="rId3"/>
                        </a:rPr>
                        <a:t>Pika Labs</a:t>
                      </a:r>
                      <a:endParaRPr kumimoji="0" lang="fi-FI" sz="1600" b="1" kern="1200" dirty="0">
                        <a:solidFill>
                          <a:schemeClr val="tx1"/>
                        </a:solidFill>
                        <a:latin typeface="+mj-lt"/>
                      </a:endParaRPr>
                    </a:p>
                    <a:p>
                      <a:pPr algn="ctr"/>
                      <a:r>
                        <a:rPr kumimoji="0" lang="fi-FI" sz="1600" b="1" kern="1200" dirty="0">
                          <a:solidFill>
                            <a:schemeClr val="tx1"/>
                          </a:solidFill>
                          <a:latin typeface="+mj-lt"/>
                        </a:rPr>
                        <a:t> </a:t>
                      </a:r>
                      <a:r>
                        <a:rPr kumimoji="0" lang="fi-FI" sz="1600" b="1" kern="1200" dirty="0">
                          <a:solidFill>
                            <a:schemeClr val="tx1"/>
                          </a:solidFill>
                          <a:latin typeface="+mj-lt"/>
                          <a:hlinkClick r:id="rId4"/>
                        </a:rPr>
                        <a:t>Synthesia</a:t>
                      </a:r>
                      <a:endParaRPr kumimoji="0" lang="fi-FI" sz="1600" b="1" kern="1200" dirty="0">
                        <a:solidFill>
                          <a:schemeClr val="tx1"/>
                        </a:solidFill>
                        <a:latin typeface="+mj-lt"/>
                        <a:ea typeface="+mn-ea"/>
                        <a:cs typeface="+mn-cs"/>
                      </a:endParaRPr>
                    </a:p>
                  </a:txBody>
                  <a:tcPr anchor="ctr">
                    <a:solidFill>
                      <a:schemeClr val="tx2">
                        <a:lumMod val="40000"/>
                        <a:lumOff val="60000"/>
                      </a:schemeClr>
                    </a:solidFill>
                  </a:tcPr>
                </a:tc>
                <a:extLst>
                  <a:ext uri="{0D108BD9-81ED-4DB2-BD59-A6C34878D82A}">
                    <a16:rowId xmlns:a16="http://schemas.microsoft.com/office/drawing/2014/main" val="2520686910"/>
                  </a:ext>
                </a:extLst>
              </a:tr>
              <a:tr h="872200">
                <a:tc>
                  <a:txBody>
                    <a:bodyPr/>
                    <a:lstStyle/>
                    <a:p>
                      <a:pPr algn="ctr"/>
                      <a:r>
                        <a:rPr kumimoji="0" lang="en-US" sz="1600" b="1" kern="1200" dirty="0">
                          <a:solidFill>
                            <a:schemeClr val="tx1"/>
                          </a:solidFill>
                          <a:latin typeface="+mj-lt"/>
                        </a:rPr>
                        <a:t>Lip Syncing / Talking Avatars</a:t>
                      </a:r>
                      <a:endParaRPr kumimoji="0" lang="en-US" sz="1600" b="1" kern="1200" dirty="0">
                        <a:solidFill>
                          <a:schemeClr val="tx1"/>
                        </a:solidFill>
                        <a:latin typeface="+mj-lt"/>
                        <a:ea typeface="+mn-ea"/>
                        <a:cs typeface="+mn-cs"/>
                      </a:endParaRPr>
                    </a:p>
                  </a:txBody>
                  <a:tcPr anchor="ctr">
                    <a:solidFill>
                      <a:schemeClr val="tx2">
                        <a:lumMod val="40000"/>
                        <a:lumOff val="60000"/>
                      </a:schemeClr>
                    </a:solidFill>
                  </a:tcPr>
                </a:tc>
                <a:tc>
                  <a:txBody>
                    <a:bodyPr/>
                    <a:lstStyle/>
                    <a:p>
                      <a:pPr algn="ctr"/>
                      <a:r>
                        <a:rPr kumimoji="0" lang="en-US" sz="1600" b="1" kern="1200" dirty="0">
                          <a:solidFill>
                            <a:schemeClr val="tx1"/>
                          </a:solidFill>
                          <a:latin typeface="+mj-lt"/>
                        </a:rPr>
                        <a:t>Syncs avatars with voice.</a:t>
                      </a:r>
                      <a:endParaRPr kumimoji="0" lang="en-US" sz="1600" b="1" kern="1200" dirty="0">
                        <a:solidFill>
                          <a:schemeClr val="tx1"/>
                        </a:solidFill>
                        <a:latin typeface="+mj-lt"/>
                        <a:ea typeface="+mn-ea"/>
                        <a:cs typeface="+mn-cs"/>
                      </a:endParaRPr>
                    </a:p>
                  </a:txBody>
                  <a:tcPr anchor="ctr">
                    <a:solidFill>
                      <a:schemeClr val="tx2">
                        <a:lumMod val="40000"/>
                        <a:lumOff val="60000"/>
                      </a:schemeClr>
                    </a:solidFill>
                  </a:tcPr>
                </a:tc>
                <a:tc>
                  <a:txBody>
                    <a:bodyPr/>
                    <a:lstStyle/>
                    <a:p>
                      <a:pPr algn="ctr"/>
                      <a:r>
                        <a:rPr kumimoji="0" lang="en-US" sz="1600" b="1" kern="1200" dirty="0" err="1">
                          <a:solidFill>
                            <a:schemeClr val="tx1"/>
                          </a:solidFill>
                          <a:latin typeface="+mj-lt"/>
                          <a:hlinkClick r:id="rId5"/>
                        </a:rPr>
                        <a:t>HeyGen</a:t>
                      </a:r>
                      <a:endParaRPr kumimoji="0" lang="en-US" sz="1600" b="1" kern="1200" dirty="0">
                        <a:solidFill>
                          <a:schemeClr val="tx1"/>
                        </a:solidFill>
                        <a:latin typeface="+mj-lt"/>
                      </a:endParaRPr>
                    </a:p>
                    <a:p>
                      <a:pPr algn="ctr"/>
                      <a:r>
                        <a:rPr kumimoji="0" lang="en-US" sz="1600" b="1" kern="1200" dirty="0">
                          <a:solidFill>
                            <a:schemeClr val="tx1"/>
                          </a:solidFill>
                          <a:latin typeface="+mj-lt"/>
                          <a:hlinkClick r:id="rId6"/>
                        </a:rPr>
                        <a:t> D-ID</a:t>
                      </a:r>
                      <a:endParaRPr kumimoji="0" lang="en-US" sz="1600" b="1" kern="1200" dirty="0">
                        <a:solidFill>
                          <a:schemeClr val="tx1"/>
                        </a:solidFill>
                        <a:latin typeface="+mj-lt"/>
                      </a:endParaRPr>
                    </a:p>
                    <a:p>
                      <a:pPr algn="ctr"/>
                      <a:r>
                        <a:rPr kumimoji="0" lang="en-US" sz="1600" b="1" kern="1200" dirty="0">
                          <a:solidFill>
                            <a:schemeClr val="tx1"/>
                          </a:solidFill>
                          <a:latin typeface="+mj-lt"/>
                        </a:rPr>
                        <a:t> </a:t>
                      </a:r>
                      <a:r>
                        <a:rPr kumimoji="0" lang="fi-FI" sz="1600" b="1" kern="1200" dirty="0">
                          <a:solidFill>
                            <a:schemeClr val="tx1"/>
                          </a:solidFill>
                          <a:latin typeface="+mj-lt"/>
                          <a:ea typeface="+mn-ea"/>
                          <a:cs typeface="+mn-cs"/>
                          <a:hlinkClick r:id="rId4"/>
                        </a:rPr>
                        <a:t>Synthesia</a:t>
                      </a:r>
                      <a:endParaRPr kumimoji="0" lang="en-US" sz="1600" b="1" kern="1200" dirty="0">
                        <a:solidFill>
                          <a:schemeClr val="tx1"/>
                        </a:solidFill>
                        <a:latin typeface="+mj-lt"/>
                        <a:ea typeface="+mn-ea"/>
                        <a:cs typeface="+mn-cs"/>
                      </a:endParaRPr>
                    </a:p>
                  </a:txBody>
                  <a:tcPr anchor="ctr">
                    <a:solidFill>
                      <a:schemeClr val="tx2">
                        <a:lumMod val="40000"/>
                        <a:lumOff val="60000"/>
                      </a:schemeClr>
                    </a:solidFill>
                  </a:tcPr>
                </a:tc>
                <a:extLst>
                  <a:ext uri="{0D108BD9-81ED-4DB2-BD59-A6C34878D82A}">
                    <a16:rowId xmlns:a16="http://schemas.microsoft.com/office/drawing/2014/main" val="1491237808"/>
                  </a:ext>
                </a:extLst>
              </a:tr>
              <a:tr h="613770">
                <a:tc>
                  <a:txBody>
                    <a:bodyPr/>
                    <a:lstStyle/>
                    <a:p>
                      <a:pPr algn="ctr"/>
                      <a:r>
                        <a:rPr kumimoji="0" lang="en-US" sz="1600" b="1" kern="1200" dirty="0">
                          <a:solidFill>
                            <a:schemeClr val="tx1"/>
                          </a:solidFill>
                          <a:latin typeface="+mj-lt"/>
                        </a:rPr>
                        <a:t>Video Editing</a:t>
                      </a:r>
                      <a:endParaRPr kumimoji="0" lang="en-US" sz="1600" b="1" kern="1200" dirty="0">
                        <a:solidFill>
                          <a:schemeClr val="tx1"/>
                        </a:solidFill>
                        <a:latin typeface="+mj-lt"/>
                        <a:ea typeface="+mn-ea"/>
                        <a:cs typeface="+mn-cs"/>
                      </a:endParaRPr>
                    </a:p>
                  </a:txBody>
                  <a:tcPr anchor="ctr">
                    <a:solidFill>
                      <a:schemeClr val="tx2">
                        <a:lumMod val="40000"/>
                        <a:lumOff val="60000"/>
                      </a:schemeClr>
                    </a:solidFill>
                  </a:tcPr>
                </a:tc>
                <a:tc>
                  <a:txBody>
                    <a:bodyPr/>
                    <a:lstStyle/>
                    <a:p>
                      <a:pPr algn="ctr"/>
                      <a:r>
                        <a:rPr kumimoji="0" lang="en-US" sz="1600" b="1" kern="1200" dirty="0">
                          <a:solidFill>
                            <a:schemeClr val="tx1"/>
                          </a:solidFill>
                          <a:latin typeface="+mj-lt"/>
                        </a:rPr>
                        <a:t>AI-assisted cutting, transitions, effects.</a:t>
                      </a:r>
                      <a:endParaRPr kumimoji="0" lang="en-US" sz="1600" b="1" kern="1200" dirty="0">
                        <a:solidFill>
                          <a:schemeClr val="tx1"/>
                        </a:solidFill>
                        <a:latin typeface="+mj-lt"/>
                        <a:ea typeface="+mn-ea"/>
                        <a:cs typeface="+mn-cs"/>
                      </a:endParaRPr>
                    </a:p>
                  </a:txBody>
                  <a:tcPr anchor="ctr">
                    <a:solidFill>
                      <a:schemeClr val="tx2">
                        <a:lumMod val="40000"/>
                        <a:lumOff val="60000"/>
                      </a:schemeClr>
                    </a:solidFill>
                  </a:tcPr>
                </a:tc>
                <a:tc>
                  <a:txBody>
                    <a:bodyPr/>
                    <a:lstStyle/>
                    <a:p>
                      <a:pPr algn="ctr"/>
                      <a:r>
                        <a:rPr kumimoji="0" lang="it-IT" sz="1600" b="1" kern="1200" dirty="0">
                          <a:solidFill>
                            <a:schemeClr val="tx1"/>
                          </a:solidFill>
                          <a:latin typeface="+mj-lt"/>
                          <a:hlinkClick r:id="rId7"/>
                        </a:rPr>
                        <a:t>Runway ML</a:t>
                      </a:r>
                      <a:endParaRPr kumimoji="0" lang="it-IT" sz="1600" b="1" kern="1200" dirty="0">
                        <a:solidFill>
                          <a:schemeClr val="tx1"/>
                        </a:solidFill>
                        <a:latin typeface="+mj-lt"/>
                      </a:endParaRPr>
                    </a:p>
                    <a:p>
                      <a:pPr algn="ctr"/>
                      <a:r>
                        <a:rPr kumimoji="0" lang="it-IT" sz="1600" b="1" kern="1200" dirty="0">
                          <a:solidFill>
                            <a:schemeClr val="tx1"/>
                          </a:solidFill>
                          <a:latin typeface="+mj-lt"/>
                        </a:rPr>
                        <a:t> </a:t>
                      </a:r>
                      <a:r>
                        <a:rPr kumimoji="0" lang="it-IT" sz="1600" b="1" kern="1200" dirty="0">
                          <a:solidFill>
                            <a:schemeClr val="tx1"/>
                          </a:solidFill>
                          <a:latin typeface="+mj-lt"/>
                          <a:hlinkClick r:id="rId8"/>
                        </a:rPr>
                        <a:t>Adobe Premiere AI</a:t>
                      </a:r>
                      <a:endParaRPr kumimoji="0" lang="it-IT" sz="1600" b="1" kern="1200" dirty="0">
                        <a:solidFill>
                          <a:schemeClr val="tx1"/>
                        </a:solidFill>
                        <a:latin typeface="+mj-lt"/>
                        <a:ea typeface="+mn-ea"/>
                        <a:cs typeface="+mn-cs"/>
                      </a:endParaRPr>
                    </a:p>
                  </a:txBody>
                  <a:tcPr anchor="ctr">
                    <a:solidFill>
                      <a:schemeClr val="tx2">
                        <a:lumMod val="40000"/>
                        <a:lumOff val="60000"/>
                      </a:schemeClr>
                    </a:solidFill>
                  </a:tcPr>
                </a:tc>
                <a:extLst>
                  <a:ext uri="{0D108BD9-81ED-4DB2-BD59-A6C34878D82A}">
                    <a16:rowId xmlns:a16="http://schemas.microsoft.com/office/drawing/2014/main" val="2863865654"/>
                  </a:ext>
                </a:extLst>
              </a:tr>
              <a:tr h="613770">
                <a:tc>
                  <a:txBody>
                    <a:bodyPr/>
                    <a:lstStyle/>
                    <a:p>
                      <a:pPr algn="ctr"/>
                      <a:r>
                        <a:rPr kumimoji="0" lang="en-US" sz="1600" b="1" kern="1200" dirty="0">
                          <a:solidFill>
                            <a:schemeClr val="tx1"/>
                          </a:solidFill>
                          <a:latin typeface="+mj-lt"/>
                        </a:rPr>
                        <a:t>Motion Capture / Animation</a:t>
                      </a:r>
                      <a:endParaRPr kumimoji="0" lang="en-US" sz="1600" b="1" kern="1200" dirty="0">
                        <a:solidFill>
                          <a:schemeClr val="tx1"/>
                        </a:solidFill>
                        <a:latin typeface="+mj-lt"/>
                        <a:ea typeface="+mn-ea"/>
                        <a:cs typeface="+mn-cs"/>
                      </a:endParaRPr>
                    </a:p>
                  </a:txBody>
                  <a:tcPr anchor="ctr">
                    <a:solidFill>
                      <a:schemeClr val="tx2">
                        <a:lumMod val="40000"/>
                        <a:lumOff val="60000"/>
                      </a:schemeClr>
                    </a:solidFill>
                  </a:tcPr>
                </a:tc>
                <a:tc>
                  <a:txBody>
                    <a:bodyPr/>
                    <a:lstStyle/>
                    <a:p>
                      <a:pPr algn="ctr"/>
                      <a:r>
                        <a:rPr kumimoji="0" lang="en-US" sz="1600" b="1" kern="1200" dirty="0">
                          <a:solidFill>
                            <a:schemeClr val="tx1"/>
                          </a:solidFill>
                          <a:latin typeface="+mj-lt"/>
                        </a:rPr>
                        <a:t>Tracks and animates movement.</a:t>
                      </a:r>
                      <a:endParaRPr kumimoji="0" lang="en-US" sz="1600" b="1" kern="1200" dirty="0">
                        <a:solidFill>
                          <a:schemeClr val="tx1"/>
                        </a:solidFill>
                        <a:latin typeface="+mj-lt"/>
                        <a:ea typeface="+mn-ea"/>
                        <a:cs typeface="+mn-cs"/>
                      </a:endParaRPr>
                    </a:p>
                  </a:txBody>
                  <a:tcPr anchor="ctr">
                    <a:solidFill>
                      <a:schemeClr val="tx2">
                        <a:lumMod val="40000"/>
                        <a:lumOff val="60000"/>
                      </a:schemeClr>
                    </a:solidFill>
                  </a:tcPr>
                </a:tc>
                <a:tc>
                  <a:txBody>
                    <a:bodyPr/>
                    <a:lstStyle/>
                    <a:p>
                      <a:pPr algn="ctr"/>
                      <a:r>
                        <a:rPr kumimoji="0" lang="en-US" sz="1600" b="1" kern="1200" dirty="0" err="1">
                          <a:solidFill>
                            <a:schemeClr val="tx1"/>
                          </a:solidFill>
                          <a:latin typeface="+mj-lt"/>
                          <a:hlinkClick r:id="rId9"/>
                        </a:rPr>
                        <a:t>RADiCAL</a:t>
                      </a:r>
                      <a:endParaRPr kumimoji="0" lang="en-US" sz="1600" b="1" kern="1200" dirty="0">
                        <a:solidFill>
                          <a:schemeClr val="tx1"/>
                        </a:solidFill>
                        <a:latin typeface="+mj-lt"/>
                      </a:endParaRPr>
                    </a:p>
                    <a:p>
                      <a:pPr algn="ctr"/>
                      <a:r>
                        <a:rPr kumimoji="0" lang="en-US" sz="1600" b="1" kern="1200" dirty="0">
                          <a:solidFill>
                            <a:schemeClr val="tx1"/>
                          </a:solidFill>
                          <a:latin typeface="+mj-lt"/>
                          <a:hlinkClick r:id="rId10"/>
                        </a:rPr>
                        <a:t>Move.ai</a:t>
                      </a:r>
                      <a:endParaRPr kumimoji="0" lang="en-US" sz="1600" b="1" kern="1200" dirty="0">
                        <a:solidFill>
                          <a:schemeClr val="tx1"/>
                        </a:solidFill>
                        <a:latin typeface="+mj-lt"/>
                        <a:ea typeface="+mn-ea"/>
                        <a:cs typeface="+mn-cs"/>
                      </a:endParaRPr>
                    </a:p>
                  </a:txBody>
                  <a:tcPr anchor="ctr">
                    <a:solidFill>
                      <a:schemeClr val="tx2">
                        <a:lumMod val="40000"/>
                        <a:lumOff val="60000"/>
                      </a:schemeClr>
                    </a:solidFill>
                  </a:tcPr>
                </a:tc>
                <a:extLst>
                  <a:ext uri="{0D108BD9-81ED-4DB2-BD59-A6C34878D82A}">
                    <a16:rowId xmlns:a16="http://schemas.microsoft.com/office/drawing/2014/main" val="2615841926"/>
                  </a:ext>
                </a:extLst>
              </a:tr>
            </a:tbl>
          </a:graphicData>
        </a:graphic>
      </p:graphicFrame>
    </p:spTree>
    <p:extLst>
      <p:ext uri="{BB962C8B-B14F-4D97-AF65-F5344CB8AC3E}">
        <p14:creationId xmlns:p14="http://schemas.microsoft.com/office/powerpoint/2010/main" val="8015881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9A927-4D97-A5A9-AA0A-F7BB8E15D11B}"/>
              </a:ext>
            </a:extLst>
          </p:cNvPr>
          <p:cNvSpPr>
            <a:spLocks noGrp="1"/>
          </p:cNvSpPr>
          <p:nvPr>
            <p:ph type="title"/>
          </p:nvPr>
        </p:nvSpPr>
        <p:spPr/>
        <p:txBody>
          <a:bodyPr>
            <a:noAutofit/>
          </a:bodyPr>
          <a:lstStyle/>
          <a:p>
            <a:r>
              <a:rPr lang="en-US" sz="3600" dirty="0"/>
              <a:t>GenAI - Multimodal / Cross-Modal Output</a:t>
            </a:r>
          </a:p>
        </p:txBody>
      </p:sp>
      <p:sp>
        <p:nvSpPr>
          <p:cNvPr id="4" name="Date Placeholder 3">
            <a:extLst>
              <a:ext uri="{FF2B5EF4-FFF2-40B4-BE49-F238E27FC236}">
                <a16:creationId xmlns:a16="http://schemas.microsoft.com/office/drawing/2014/main" id="{71B3557F-8FD4-CA65-291E-12975C93EC2F}"/>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F352727B-74C3-7A73-0E05-D9A7EE7F9888}"/>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847B4293-90F5-7E20-E234-296C6CB807F5}"/>
              </a:ext>
            </a:extLst>
          </p:cNvPr>
          <p:cNvSpPr>
            <a:spLocks noGrp="1"/>
          </p:cNvSpPr>
          <p:nvPr>
            <p:ph type="sldNum" sz="quarter" idx="12"/>
          </p:nvPr>
        </p:nvSpPr>
        <p:spPr/>
        <p:txBody>
          <a:bodyPr/>
          <a:lstStyle/>
          <a:p>
            <a:fld id="{3D46CBA2-ECE5-4BE9-B546-6761E0E67089}" type="slidenum">
              <a:rPr lang="en-US" smtClean="0"/>
              <a:t>101</a:t>
            </a:fld>
            <a:endParaRPr lang="en-US"/>
          </a:p>
        </p:txBody>
      </p:sp>
      <p:graphicFrame>
        <p:nvGraphicFramePr>
          <p:cNvPr id="7" name="Table 6">
            <a:extLst>
              <a:ext uri="{FF2B5EF4-FFF2-40B4-BE49-F238E27FC236}">
                <a16:creationId xmlns:a16="http://schemas.microsoft.com/office/drawing/2014/main" id="{3D7E0230-FF1A-C3F0-D3CA-E60F7944071A}"/>
              </a:ext>
            </a:extLst>
          </p:cNvPr>
          <p:cNvGraphicFramePr>
            <a:graphicFrameLocks noGrp="1"/>
          </p:cNvGraphicFramePr>
          <p:nvPr>
            <p:extLst>
              <p:ext uri="{D42A27DB-BD31-4B8C-83A1-F6EECF244321}">
                <p14:modId xmlns:p14="http://schemas.microsoft.com/office/powerpoint/2010/main" val="3013887809"/>
              </p:ext>
            </p:extLst>
          </p:nvPr>
        </p:nvGraphicFramePr>
        <p:xfrm>
          <a:off x="457200" y="1657350"/>
          <a:ext cx="8229600" cy="2529840"/>
        </p:xfrm>
        <a:graphic>
          <a:graphicData uri="http://schemas.openxmlformats.org/drawingml/2006/table">
            <a:tbl>
              <a:tblPr>
                <a:tableStyleId>{D03447BB-5D67-496B-8E87-E561075AD55C}</a:tableStyleId>
              </a:tblPr>
              <a:tblGrid>
                <a:gridCol w="2743200">
                  <a:extLst>
                    <a:ext uri="{9D8B030D-6E8A-4147-A177-3AD203B41FA5}">
                      <a16:colId xmlns:a16="http://schemas.microsoft.com/office/drawing/2014/main" val="3211528298"/>
                    </a:ext>
                  </a:extLst>
                </a:gridCol>
                <a:gridCol w="2743200">
                  <a:extLst>
                    <a:ext uri="{9D8B030D-6E8A-4147-A177-3AD203B41FA5}">
                      <a16:colId xmlns:a16="http://schemas.microsoft.com/office/drawing/2014/main" val="885161445"/>
                    </a:ext>
                  </a:extLst>
                </a:gridCol>
                <a:gridCol w="2743200">
                  <a:extLst>
                    <a:ext uri="{9D8B030D-6E8A-4147-A177-3AD203B41FA5}">
                      <a16:colId xmlns:a16="http://schemas.microsoft.com/office/drawing/2014/main" val="3298352526"/>
                    </a:ext>
                  </a:extLst>
                </a:gridCol>
              </a:tblGrid>
              <a:tr h="0">
                <a:tc>
                  <a:txBody>
                    <a:bodyPr/>
                    <a:lstStyle/>
                    <a:p>
                      <a:pPr algn="ctr"/>
                      <a:r>
                        <a:rPr lang="en-US" sz="2000" b="1" dirty="0">
                          <a:effectLst>
                            <a:outerShdw blurRad="38100" dist="38100" dir="2700000" algn="tl">
                              <a:srgbClr val="000000">
                                <a:alpha val="43137"/>
                              </a:srgbClr>
                            </a:outerShdw>
                          </a:effectLst>
                          <a:latin typeface="+mj-lt"/>
                        </a:rPr>
                        <a:t>Application</a:t>
                      </a:r>
                    </a:p>
                  </a:txBody>
                  <a:tcPr anchor="ctr">
                    <a:solidFill>
                      <a:schemeClr val="accent1">
                        <a:lumMod val="75000"/>
                      </a:schemeClr>
                    </a:solidFill>
                  </a:tcPr>
                </a:tc>
                <a:tc>
                  <a:txBody>
                    <a:bodyPr/>
                    <a:lstStyle/>
                    <a:p>
                      <a:pPr algn="ctr"/>
                      <a:r>
                        <a:rPr lang="en-US" sz="2000" b="1" dirty="0">
                          <a:effectLst>
                            <a:outerShdw blurRad="38100" dist="38100" dir="2700000" algn="tl">
                              <a:srgbClr val="000000">
                                <a:alpha val="43137"/>
                              </a:srgbClr>
                            </a:outerShdw>
                          </a:effectLst>
                          <a:latin typeface="+mj-lt"/>
                        </a:rPr>
                        <a:t>Description</a:t>
                      </a:r>
                    </a:p>
                  </a:txBody>
                  <a:tcPr anchor="ctr">
                    <a:solidFill>
                      <a:schemeClr val="accent1">
                        <a:lumMod val="75000"/>
                      </a:schemeClr>
                    </a:solidFill>
                  </a:tcPr>
                </a:tc>
                <a:tc>
                  <a:txBody>
                    <a:bodyPr/>
                    <a:lstStyle/>
                    <a:p>
                      <a:pPr algn="ctr"/>
                      <a:r>
                        <a:rPr lang="en-US" sz="2000" b="1" dirty="0">
                          <a:effectLst>
                            <a:outerShdw blurRad="38100" dist="38100" dir="2700000" algn="tl">
                              <a:srgbClr val="000000">
                                <a:alpha val="43137"/>
                              </a:srgbClr>
                            </a:outerShdw>
                          </a:effectLst>
                          <a:latin typeface="+mj-lt"/>
                        </a:rPr>
                        <a:t>Example Tools/Models</a:t>
                      </a:r>
                    </a:p>
                  </a:txBody>
                  <a:tcPr anchor="ctr">
                    <a:solidFill>
                      <a:schemeClr val="accent1">
                        <a:lumMod val="75000"/>
                      </a:schemeClr>
                    </a:solidFill>
                  </a:tcPr>
                </a:tc>
                <a:extLst>
                  <a:ext uri="{0D108BD9-81ED-4DB2-BD59-A6C34878D82A}">
                    <a16:rowId xmlns:a16="http://schemas.microsoft.com/office/drawing/2014/main" val="3268673345"/>
                  </a:ext>
                </a:extLst>
              </a:tr>
              <a:tr h="0">
                <a:tc>
                  <a:txBody>
                    <a:bodyPr/>
                    <a:lstStyle/>
                    <a:p>
                      <a:pPr algn="ctr"/>
                      <a:r>
                        <a:rPr lang="en-US" b="1" dirty="0">
                          <a:solidFill>
                            <a:schemeClr val="tx1"/>
                          </a:solidFill>
                          <a:latin typeface="+mj-lt"/>
                        </a:rPr>
                        <a:t>Multimodal Q&amp;A</a:t>
                      </a:r>
                    </a:p>
                  </a:txBody>
                  <a:tcPr anchor="ctr">
                    <a:solidFill>
                      <a:schemeClr val="tx2">
                        <a:lumMod val="40000"/>
                        <a:lumOff val="60000"/>
                      </a:schemeClr>
                    </a:solidFill>
                  </a:tcPr>
                </a:tc>
                <a:tc>
                  <a:txBody>
                    <a:bodyPr/>
                    <a:lstStyle/>
                    <a:p>
                      <a:pPr algn="ctr"/>
                      <a:r>
                        <a:rPr lang="en-US" b="1" dirty="0">
                          <a:solidFill>
                            <a:schemeClr val="tx1"/>
                          </a:solidFill>
                          <a:latin typeface="+mj-lt"/>
                        </a:rPr>
                        <a:t>Processes images + text for responses.</a:t>
                      </a:r>
                    </a:p>
                  </a:txBody>
                  <a:tcPr anchor="ctr">
                    <a:solidFill>
                      <a:schemeClr val="tx2">
                        <a:lumMod val="40000"/>
                        <a:lumOff val="60000"/>
                      </a:schemeClr>
                    </a:solidFill>
                  </a:tcPr>
                </a:tc>
                <a:tc>
                  <a:txBody>
                    <a:bodyPr/>
                    <a:lstStyle/>
                    <a:p>
                      <a:pPr algn="ctr"/>
                      <a:r>
                        <a:rPr kumimoji="0" lang="en-US" sz="1400" b="1" i="0" u="none" strike="noStrike" kern="1200" cap="none" spc="0" normalizeH="0" baseline="0" noProof="0" dirty="0">
                          <a:ln>
                            <a:noFill/>
                          </a:ln>
                          <a:solidFill>
                            <a:prstClr val="black"/>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ChatGPT</a:t>
                      </a:r>
                      <a:br>
                        <a:rPr lang="it-IT" b="1" dirty="0">
                          <a:solidFill>
                            <a:schemeClr val="tx1"/>
                          </a:solidFill>
                          <a:latin typeface="+mj-lt"/>
                        </a:rPr>
                      </a:br>
                      <a:r>
                        <a:rPr lang="it-IT" b="1" dirty="0">
                          <a:solidFill>
                            <a:schemeClr val="tx1"/>
                          </a:solidFill>
                          <a:latin typeface="+mj-lt"/>
                          <a:hlinkClick r:id="rId3"/>
                        </a:rPr>
                        <a:t>Gemini</a:t>
                      </a:r>
                      <a:r>
                        <a:rPr lang="it-IT" b="1" dirty="0">
                          <a:solidFill>
                            <a:schemeClr val="tx1"/>
                          </a:solidFill>
                          <a:latin typeface="+mj-lt"/>
                        </a:rPr>
                        <a:t> </a:t>
                      </a:r>
                      <a:br>
                        <a:rPr lang="it-IT" b="1" dirty="0">
                          <a:solidFill>
                            <a:schemeClr val="tx1"/>
                          </a:solidFill>
                          <a:latin typeface="+mj-lt"/>
                        </a:rPr>
                      </a:br>
                      <a:r>
                        <a:rPr lang="it-IT" b="1" dirty="0">
                          <a:solidFill>
                            <a:schemeClr val="tx1"/>
                          </a:solidFill>
                          <a:latin typeface="+mj-lt"/>
                          <a:hlinkClick r:id="rId4"/>
                        </a:rPr>
                        <a:t>Claude 3 Opus</a:t>
                      </a:r>
                      <a:endParaRPr lang="it-IT" b="1" dirty="0">
                        <a:solidFill>
                          <a:schemeClr val="tx1"/>
                        </a:solidFill>
                        <a:latin typeface="+mj-lt"/>
                      </a:endParaRPr>
                    </a:p>
                  </a:txBody>
                  <a:tcPr anchor="ctr">
                    <a:solidFill>
                      <a:schemeClr val="tx2">
                        <a:lumMod val="40000"/>
                        <a:lumOff val="60000"/>
                      </a:schemeClr>
                    </a:solidFill>
                  </a:tcPr>
                </a:tc>
                <a:extLst>
                  <a:ext uri="{0D108BD9-81ED-4DB2-BD59-A6C34878D82A}">
                    <a16:rowId xmlns:a16="http://schemas.microsoft.com/office/drawing/2014/main" val="1900232821"/>
                  </a:ext>
                </a:extLst>
              </a:tr>
              <a:tr h="0">
                <a:tc>
                  <a:txBody>
                    <a:bodyPr/>
                    <a:lstStyle/>
                    <a:p>
                      <a:pPr algn="ctr"/>
                      <a:r>
                        <a:rPr lang="en-US" b="1" dirty="0">
                          <a:solidFill>
                            <a:schemeClr val="tx1"/>
                          </a:solidFill>
                          <a:latin typeface="+mj-lt"/>
                        </a:rPr>
                        <a:t>AR/VR Content Creation</a:t>
                      </a:r>
                    </a:p>
                  </a:txBody>
                  <a:tcPr anchor="ctr">
                    <a:solidFill>
                      <a:schemeClr val="tx2">
                        <a:lumMod val="40000"/>
                        <a:lumOff val="60000"/>
                      </a:schemeClr>
                    </a:solidFill>
                  </a:tcPr>
                </a:tc>
                <a:tc>
                  <a:txBody>
                    <a:bodyPr/>
                    <a:lstStyle/>
                    <a:p>
                      <a:pPr algn="ctr"/>
                      <a:r>
                        <a:rPr lang="en-US" b="1" dirty="0">
                          <a:solidFill>
                            <a:schemeClr val="tx1"/>
                          </a:solidFill>
                          <a:latin typeface="+mj-lt"/>
                        </a:rPr>
                        <a:t>AI-generated immersive experiences.</a:t>
                      </a:r>
                    </a:p>
                  </a:txBody>
                  <a:tcPr anchor="ctr">
                    <a:solidFill>
                      <a:schemeClr val="tx2">
                        <a:lumMod val="40000"/>
                        <a:lumOff val="60000"/>
                      </a:schemeClr>
                    </a:solidFill>
                  </a:tcPr>
                </a:tc>
                <a:tc>
                  <a:txBody>
                    <a:bodyPr/>
                    <a:lstStyle/>
                    <a:p>
                      <a:pPr algn="ctr"/>
                      <a:r>
                        <a:rPr lang="en-US" b="1" dirty="0">
                          <a:solidFill>
                            <a:schemeClr val="tx1"/>
                          </a:solidFill>
                          <a:latin typeface="+mj-lt"/>
                          <a:hlinkClick r:id="rId5"/>
                        </a:rPr>
                        <a:t>NVIDIA Omniverse</a:t>
                      </a:r>
                      <a:br>
                        <a:rPr lang="en-US" b="1" dirty="0">
                          <a:solidFill>
                            <a:schemeClr val="tx1"/>
                          </a:solidFill>
                          <a:latin typeface="+mj-lt"/>
                        </a:rPr>
                      </a:br>
                      <a:r>
                        <a:rPr lang="en-US" b="1" dirty="0">
                          <a:solidFill>
                            <a:schemeClr val="tx1"/>
                          </a:solidFill>
                          <a:latin typeface="+mj-lt"/>
                          <a:hlinkClick r:id="rId6"/>
                        </a:rPr>
                        <a:t>Spline AI</a:t>
                      </a:r>
                      <a:endParaRPr lang="en-US" b="1" dirty="0">
                        <a:solidFill>
                          <a:schemeClr val="tx1"/>
                        </a:solidFill>
                        <a:latin typeface="+mj-lt"/>
                      </a:endParaRPr>
                    </a:p>
                  </a:txBody>
                  <a:tcPr anchor="ctr">
                    <a:solidFill>
                      <a:schemeClr val="tx2">
                        <a:lumMod val="40000"/>
                        <a:lumOff val="60000"/>
                      </a:schemeClr>
                    </a:solidFill>
                  </a:tcPr>
                </a:tc>
                <a:extLst>
                  <a:ext uri="{0D108BD9-81ED-4DB2-BD59-A6C34878D82A}">
                    <a16:rowId xmlns:a16="http://schemas.microsoft.com/office/drawing/2014/main" val="1702779193"/>
                  </a:ext>
                </a:extLst>
              </a:tr>
              <a:tr h="0">
                <a:tc>
                  <a:txBody>
                    <a:bodyPr/>
                    <a:lstStyle/>
                    <a:p>
                      <a:pPr algn="ctr"/>
                      <a:r>
                        <a:rPr lang="en-US" b="1" dirty="0">
                          <a:solidFill>
                            <a:schemeClr val="tx1"/>
                          </a:solidFill>
                          <a:latin typeface="+mj-lt"/>
                        </a:rPr>
                        <a:t>Digital Twins</a:t>
                      </a:r>
                    </a:p>
                  </a:txBody>
                  <a:tcPr anchor="ctr">
                    <a:solidFill>
                      <a:schemeClr val="tx2">
                        <a:lumMod val="40000"/>
                        <a:lumOff val="60000"/>
                      </a:schemeClr>
                    </a:solidFill>
                  </a:tcPr>
                </a:tc>
                <a:tc>
                  <a:txBody>
                    <a:bodyPr/>
                    <a:lstStyle/>
                    <a:p>
                      <a:pPr algn="ctr"/>
                      <a:r>
                        <a:rPr lang="en-US" b="1" dirty="0">
                          <a:solidFill>
                            <a:schemeClr val="tx1"/>
                          </a:solidFill>
                          <a:latin typeface="+mj-lt"/>
                        </a:rPr>
                        <a:t>Creates simulations of real-world entities.</a:t>
                      </a:r>
                    </a:p>
                  </a:txBody>
                  <a:tcPr anchor="ctr">
                    <a:solidFill>
                      <a:schemeClr val="tx2">
                        <a:lumMod val="40000"/>
                        <a:lumOff val="60000"/>
                      </a:schemeClr>
                    </a:solidFill>
                  </a:tcPr>
                </a:tc>
                <a:tc>
                  <a:txBody>
                    <a:bodyPr/>
                    <a:lstStyle/>
                    <a:p>
                      <a:pPr algn="ctr"/>
                      <a:r>
                        <a:rPr lang="en-US" b="1" dirty="0">
                          <a:solidFill>
                            <a:schemeClr val="tx1"/>
                          </a:solidFill>
                          <a:latin typeface="+mj-lt"/>
                          <a:hlinkClick r:id="rId7"/>
                        </a:rPr>
                        <a:t>Siemens</a:t>
                      </a:r>
                      <a:br>
                        <a:rPr lang="en-US" b="1" dirty="0">
                          <a:solidFill>
                            <a:schemeClr val="tx1"/>
                          </a:solidFill>
                          <a:latin typeface="+mj-lt"/>
                        </a:rPr>
                      </a:br>
                      <a:r>
                        <a:rPr lang="en-US" b="1" dirty="0">
                          <a:solidFill>
                            <a:schemeClr val="tx1"/>
                          </a:solidFill>
                          <a:latin typeface="+mj-lt"/>
                          <a:hlinkClick r:id="rId8"/>
                        </a:rPr>
                        <a:t>Unity ML tools</a:t>
                      </a:r>
                      <a:endParaRPr lang="en-US" b="1" dirty="0">
                        <a:solidFill>
                          <a:schemeClr val="tx1"/>
                        </a:solidFill>
                        <a:latin typeface="+mj-lt"/>
                      </a:endParaRPr>
                    </a:p>
                  </a:txBody>
                  <a:tcPr anchor="ctr">
                    <a:solidFill>
                      <a:schemeClr val="tx2">
                        <a:lumMod val="40000"/>
                        <a:lumOff val="60000"/>
                      </a:schemeClr>
                    </a:solidFill>
                  </a:tcPr>
                </a:tc>
                <a:extLst>
                  <a:ext uri="{0D108BD9-81ED-4DB2-BD59-A6C34878D82A}">
                    <a16:rowId xmlns:a16="http://schemas.microsoft.com/office/drawing/2014/main" val="1590931764"/>
                  </a:ext>
                </a:extLst>
              </a:tr>
            </a:tbl>
          </a:graphicData>
        </a:graphic>
      </p:graphicFrame>
    </p:spTree>
    <p:extLst>
      <p:ext uri="{BB962C8B-B14F-4D97-AF65-F5344CB8AC3E}">
        <p14:creationId xmlns:p14="http://schemas.microsoft.com/office/powerpoint/2010/main" val="27843116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5703-A110-0210-8C00-D6B9E8B23A28}"/>
              </a:ext>
            </a:extLst>
          </p:cNvPr>
          <p:cNvSpPr>
            <a:spLocks noGrp="1"/>
          </p:cNvSpPr>
          <p:nvPr>
            <p:ph type="title"/>
          </p:nvPr>
        </p:nvSpPr>
        <p:spPr/>
        <p:txBody>
          <a:bodyPr/>
          <a:lstStyle/>
          <a:p>
            <a:r>
              <a:rPr lang="en-US" dirty="0"/>
              <a:t>Google I/O – May 2025</a:t>
            </a:r>
          </a:p>
        </p:txBody>
      </p:sp>
      <p:graphicFrame>
        <p:nvGraphicFramePr>
          <p:cNvPr id="7" name="Content Placeholder 6">
            <a:extLst>
              <a:ext uri="{FF2B5EF4-FFF2-40B4-BE49-F238E27FC236}">
                <a16:creationId xmlns:a16="http://schemas.microsoft.com/office/drawing/2014/main" id="{DBEF40FA-B422-5F99-70CA-7FA580BF2CA6}"/>
              </a:ext>
            </a:extLst>
          </p:cNvPr>
          <p:cNvGraphicFramePr>
            <a:graphicFrameLocks noGrp="1"/>
          </p:cNvGraphicFramePr>
          <p:nvPr>
            <p:ph idx="1"/>
          </p:nvPr>
        </p:nvGraphicFramePr>
        <p:xfrm>
          <a:off x="457200" y="1450975"/>
          <a:ext cx="8229599" cy="3164458"/>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val="1002197746"/>
                    </a:ext>
                  </a:extLst>
                </a:gridCol>
                <a:gridCol w="1175657">
                  <a:extLst>
                    <a:ext uri="{9D8B030D-6E8A-4147-A177-3AD203B41FA5}">
                      <a16:colId xmlns:a16="http://schemas.microsoft.com/office/drawing/2014/main" val="3025843231"/>
                    </a:ext>
                  </a:extLst>
                </a:gridCol>
                <a:gridCol w="1458686">
                  <a:extLst>
                    <a:ext uri="{9D8B030D-6E8A-4147-A177-3AD203B41FA5}">
                      <a16:colId xmlns:a16="http://schemas.microsoft.com/office/drawing/2014/main" val="4003726473"/>
                    </a:ext>
                  </a:extLst>
                </a:gridCol>
                <a:gridCol w="685800">
                  <a:extLst>
                    <a:ext uri="{9D8B030D-6E8A-4147-A177-3AD203B41FA5}">
                      <a16:colId xmlns:a16="http://schemas.microsoft.com/office/drawing/2014/main" val="327674449"/>
                    </a:ext>
                  </a:extLst>
                </a:gridCol>
                <a:gridCol w="1382485">
                  <a:extLst>
                    <a:ext uri="{9D8B030D-6E8A-4147-A177-3AD203B41FA5}">
                      <a16:colId xmlns:a16="http://schemas.microsoft.com/office/drawing/2014/main" val="2593182329"/>
                    </a:ext>
                  </a:extLst>
                </a:gridCol>
                <a:gridCol w="1284515">
                  <a:extLst>
                    <a:ext uri="{9D8B030D-6E8A-4147-A177-3AD203B41FA5}">
                      <a16:colId xmlns:a16="http://schemas.microsoft.com/office/drawing/2014/main" val="1138312108"/>
                    </a:ext>
                  </a:extLst>
                </a:gridCol>
                <a:gridCol w="1066799">
                  <a:extLst>
                    <a:ext uri="{9D8B030D-6E8A-4147-A177-3AD203B41FA5}">
                      <a16:colId xmlns:a16="http://schemas.microsoft.com/office/drawing/2014/main" val="3345076851"/>
                    </a:ext>
                  </a:extLst>
                </a:gridCol>
              </a:tblGrid>
              <a:tr h="287678">
                <a:tc>
                  <a:txBody>
                    <a:bodyPr/>
                    <a:lstStyle/>
                    <a:p>
                      <a:pPr algn="ctr"/>
                      <a:r>
                        <a:rPr lang="en-US" sz="1200" dirty="0">
                          <a:latin typeface="+mj-lt"/>
                        </a:rPr>
                        <a:t>Search</a:t>
                      </a:r>
                    </a:p>
                  </a:txBody>
                  <a:tcPr/>
                </a:tc>
                <a:tc>
                  <a:txBody>
                    <a:bodyPr/>
                    <a:lstStyle/>
                    <a:p>
                      <a:pPr algn="ctr"/>
                      <a:r>
                        <a:rPr lang="en-US" sz="1200" dirty="0">
                          <a:latin typeface="+mj-lt"/>
                        </a:rPr>
                        <a:t>Agentic</a:t>
                      </a:r>
                    </a:p>
                  </a:txBody>
                  <a:tcPr/>
                </a:tc>
                <a:tc>
                  <a:txBody>
                    <a:bodyPr/>
                    <a:lstStyle/>
                    <a:p>
                      <a:pPr algn="ctr"/>
                      <a:r>
                        <a:rPr lang="en-US" sz="1200" dirty="0">
                          <a:latin typeface="+mj-lt"/>
                        </a:rPr>
                        <a:t>Visual</a:t>
                      </a:r>
                    </a:p>
                  </a:txBody>
                  <a:tcPr/>
                </a:tc>
                <a:tc>
                  <a:txBody>
                    <a:bodyPr/>
                    <a:lstStyle/>
                    <a:p>
                      <a:pPr algn="ctr"/>
                      <a:r>
                        <a:rPr lang="en-US" sz="1200" dirty="0">
                          <a:latin typeface="+mj-lt"/>
                        </a:rPr>
                        <a:t>Music</a:t>
                      </a:r>
                    </a:p>
                  </a:txBody>
                  <a:tcPr/>
                </a:tc>
                <a:tc>
                  <a:txBody>
                    <a:bodyPr/>
                    <a:lstStyle/>
                    <a:p>
                      <a:pPr algn="ctr"/>
                      <a:r>
                        <a:rPr lang="en-US" sz="1200" dirty="0">
                          <a:latin typeface="+mj-lt"/>
                        </a:rPr>
                        <a:t>Research</a:t>
                      </a:r>
                    </a:p>
                  </a:txBody>
                  <a:tcPr/>
                </a:tc>
                <a:tc>
                  <a:txBody>
                    <a:bodyPr/>
                    <a:lstStyle/>
                    <a:p>
                      <a:pPr algn="ctr"/>
                      <a:r>
                        <a:rPr lang="en-US" sz="1200" dirty="0">
                          <a:latin typeface="+mj-lt"/>
                        </a:rPr>
                        <a:t>Development</a:t>
                      </a:r>
                    </a:p>
                  </a:txBody>
                  <a:tcPr/>
                </a:tc>
                <a:tc>
                  <a:txBody>
                    <a:bodyPr/>
                    <a:lstStyle/>
                    <a:p>
                      <a:pPr algn="ctr"/>
                      <a:r>
                        <a:rPr lang="en-US" sz="1200" dirty="0">
                          <a:latin typeface="+mj-lt"/>
                        </a:rPr>
                        <a:t>Other</a:t>
                      </a:r>
                    </a:p>
                  </a:txBody>
                  <a:tcPr/>
                </a:tc>
                <a:extLst>
                  <a:ext uri="{0D108BD9-81ED-4DB2-BD59-A6C34878D82A}">
                    <a16:rowId xmlns:a16="http://schemas.microsoft.com/office/drawing/2014/main" val="1435221688"/>
                  </a:ext>
                </a:extLst>
              </a:tr>
              <a:tr h="287678">
                <a:tc>
                  <a:txBody>
                    <a:bodyPr/>
                    <a:lstStyle/>
                    <a:p>
                      <a:pPr algn="ctr"/>
                      <a:r>
                        <a:rPr lang="en-US" sz="1200" dirty="0">
                          <a:latin typeface="+mj-lt"/>
                          <a:hlinkClick r:id="rId2"/>
                        </a:rPr>
                        <a:t>AI Mode </a:t>
                      </a:r>
                      <a:endParaRPr lang="en-US" sz="1200" dirty="0">
                        <a:latin typeface="+mj-lt"/>
                      </a:endParaRPr>
                    </a:p>
                  </a:txBody>
                  <a:tcPr/>
                </a:tc>
                <a:tc>
                  <a:txBody>
                    <a:bodyPr/>
                    <a:lstStyle/>
                    <a:p>
                      <a:pPr algn="ctr"/>
                      <a:r>
                        <a:rPr lang="en-US" sz="1200" dirty="0">
                          <a:latin typeface="+mj-lt"/>
                          <a:hlinkClick r:id="rId3"/>
                        </a:rPr>
                        <a:t>Project Mariner</a:t>
                      </a:r>
                      <a:endParaRPr lang="en-US" sz="1200" dirty="0">
                        <a:latin typeface="+mj-lt"/>
                      </a:endParaRPr>
                    </a:p>
                  </a:txBody>
                  <a:tcPr/>
                </a:tc>
                <a:tc>
                  <a:txBody>
                    <a:bodyPr/>
                    <a:lstStyle/>
                    <a:p>
                      <a:pPr algn="ctr"/>
                      <a:r>
                        <a:rPr lang="en-US" sz="1200" dirty="0">
                          <a:latin typeface="+mj-lt"/>
                          <a:hlinkClick r:id="rId4"/>
                        </a:rPr>
                        <a:t>gemini.google.com</a:t>
                      </a:r>
                      <a:endParaRPr lang="en-US" sz="1200" dirty="0">
                        <a:latin typeface="+mj-lt"/>
                      </a:endParaRPr>
                    </a:p>
                  </a:txBody>
                  <a:tcPr/>
                </a:tc>
                <a:tc>
                  <a:txBody>
                    <a:bodyPr/>
                    <a:lstStyle/>
                    <a:p>
                      <a:pPr algn="ctr"/>
                      <a:r>
                        <a:rPr lang="en-US" sz="1200" dirty="0">
                          <a:latin typeface="+mj-lt"/>
                          <a:hlinkClick r:id="rId5"/>
                        </a:rPr>
                        <a:t>Lyria 2</a:t>
                      </a:r>
                      <a:endParaRPr lang="en-US" sz="1200" dirty="0">
                        <a:latin typeface="+mj-lt"/>
                      </a:endParaRPr>
                    </a:p>
                  </a:txBody>
                  <a:tcPr/>
                </a:tc>
                <a:tc>
                  <a:txBody>
                    <a:bodyPr/>
                    <a:lstStyle/>
                    <a:p>
                      <a:pPr algn="ctr"/>
                      <a:r>
                        <a:rPr lang="en-US" sz="1200" dirty="0">
                          <a:latin typeface="+mj-lt"/>
                          <a:hlinkClick r:id="rId6"/>
                        </a:rPr>
                        <a:t>Deep Research </a:t>
                      </a:r>
                      <a:endParaRPr lang="en-US" sz="1200" dirty="0">
                        <a:latin typeface="+mj-lt"/>
                      </a:endParaRPr>
                    </a:p>
                  </a:txBody>
                  <a:tcPr/>
                </a:tc>
                <a:tc>
                  <a:txBody>
                    <a:bodyPr/>
                    <a:lstStyle/>
                    <a:p>
                      <a:pPr algn="ctr"/>
                      <a:r>
                        <a:rPr lang="en-US" sz="1200" dirty="0">
                          <a:latin typeface="+mj-lt"/>
                          <a:hlinkClick r:id="rId7"/>
                        </a:rPr>
                        <a:t>Google AI Studio</a:t>
                      </a:r>
                      <a:r>
                        <a:rPr lang="en-US" sz="1200" dirty="0">
                          <a:latin typeface="+mj-lt"/>
                        </a:rPr>
                        <a:t> </a:t>
                      </a:r>
                    </a:p>
                  </a:txBody>
                  <a:tcPr/>
                </a:tc>
                <a:tc>
                  <a:txBody>
                    <a:bodyPr/>
                    <a:lstStyle/>
                    <a:p>
                      <a:pPr algn="ctr"/>
                      <a:r>
                        <a:rPr lang="en-US" sz="1200" dirty="0" err="1">
                          <a:latin typeface="+mj-lt"/>
                          <a:hlinkClick r:id="rId8"/>
                        </a:rPr>
                        <a:t>SignGemma</a:t>
                      </a:r>
                      <a:r>
                        <a:rPr lang="en-US" sz="1200" dirty="0">
                          <a:latin typeface="+mj-lt"/>
                        </a:rPr>
                        <a:t> </a:t>
                      </a:r>
                    </a:p>
                  </a:txBody>
                  <a:tcPr/>
                </a:tc>
                <a:extLst>
                  <a:ext uri="{0D108BD9-81ED-4DB2-BD59-A6C34878D82A}">
                    <a16:rowId xmlns:a16="http://schemas.microsoft.com/office/drawing/2014/main" val="2735662760"/>
                  </a:ext>
                </a:extLst>
              </a:tr>
              <a:tr h="287678">
                <a:tc>
                  <a:txBody>
                    <a:bodyPr/>
                    <a:lstStyle/>
                    <a:p>
                      <a:pPr algn="ctr"/>
                      <a:r>
                        <a:rPr lang="en-US" sz="1200" dirty="0">
                          <a:latin typeface="+mj-lt"/>
                          <a:hlinkClick r:id="rId9"/>
                        </a:rPr>
                        <a:t>Project Astra’s</a:t>
                      </a:r>
                      <a:endParaRPr lang="en-US" sz="1200" dirty="0">
                        <a:latin typeface="+mj-lt"/>
                      </a:endParaRPr>
                    </a:p>
                  </a:txBody>
                  <a:tcPr/>
                </a:tc>
                <a:tc>
                  <a:txBody>
                    <a:bodyPr/>
                    <a:lstStyle/>
                    <a:p>
                      <a:pPr algn="ctr"/>
                      <a:r>
                        <a:rPr lang="en-US" sz="1200" dirty="0">
                          <a:latin typeface="+mj-lt"/>
                          <a:hlinkClick r:id="rId10"/>
                        </a:rPr>
                        <a:t>Agent Mode</a:t>
                      </a:r>
                      <a:endParaRPr lang="en-US" sz="1200" dirty="0">
                        <a:latin typeface="+mj-lt"/>
                      </a:endParaRPr>
                    </a:p>
                  </a:txBody>
                  <a:tcPr/>
                </a:tc>
                <a:tc>
                  <a:txBody>
                    <a:bodyPr/>
                    <a:lstStyle/>
                    <a:p>
                      <a:pPr algn="ctr"/>
                      <a:r>
                        <a:rPr lang="en-US" sz="1200" dirty="0">
                          <a:latin typeface="+mj-lt"/>
                          <a:hlinkClick r:id="rId11"/>
                        </a:rPr>
                        <a:t>Imagen 4</a:t>
                      </a:r>
                      <a:endParaRPr lang="en-US" sz="1200" dirty="0">
                        <a:latin typeface="+mj-lt"/>
                      </a:endParaRPr>
                    </a:p>
                  </a:txBody>
                  <a:tcPr/>
                </a:tc>
                <a:tc>
                  <a:txBody>
                    <a:bodyPr/>
                    <a:lstStyle/>
                    <a:p>
                      <a:pPr algn="ctr"/>
                      <a:endParaRPr lang="en-US" sz="1200" dirty="0">
                        <a:latin typeface="+mj-lt"/>
                      </a:endParaRPr>
                    </a:p>
                  </a:txBody>
                  <a:tcPr/>
                </a:tc>
                <a:tc>
                  <a:txBody>
                    <a:bodyPr/>
                    <a:lstStyle/>
                    <a:p>
                      <a:pPr algn="ctr"/>
                      <a:r>
                        <a:rPr lang="en-US" sz="1200" dirty="0">
                          <a:latin typeface="+mj-lt"/>
                          <a:hlinkClick r:id="rId12"/>
                        </a:rPr>
                        <a:t>Canvas</a:t>
                      </a:r>
                      <a:r>
                        <a:rPr lang="en-US" sz="1200" dirty="0">
                          <a:latin typeface="+mj-lt"/>
                        </a:rPr>
                        <a:t> </a:t>
                      </a:r>
                    </a:p>
                  </a:txBody>
                  <a:tcPr/>
                </a:tc>
                <a:tc>
                  <a:txBody>
                    <a:bodyPr/>
                    <a:lstStyle/>
                    <a:p>
                      <a:pPr algn="ctr"/>
                      <a:r>
                        <a:rPr lang="en-US" sz="1200" dirty="0">
                          <a:latin typeface="+mj-lt"/>
                          <a:hlinkClick r:id="rId13"/>
                        </a:rPr>
                        <a:t>Vertex AI</a:t>
                      </a:r>
                      <a:r>
                        <a:rPr lang="en-US" sz="1200" dirty="0">
                          <a:latin typeface="+mj-lt"/>
                        </a:rPr>
                        <a:t> </a:t>
                      </a:r>
                    </a:p>
                  </a:txBody>
                  <a:tcPr/>
                </a:tc>
                <a:tc>
                  <a:txBody>
                    <a:bodyPr/>
                    <a:lstStyle/>
                    <a:p>
                      <a:pPr algn="ctr"/>
                      <a:r>
                        <a:rPr lang="en-US" sz="1200" dirty="0" err="1">
                          <a:latin typeface="+mj-lt"/>
                          <a:hlinkClick r:id="rId14"/>
                        </a:rPr>
                        <a:t>MedGemma</a:t>
                      </a:r>
                      <a:r>
                        <a:rPr lang="en-US" sz="1200" dirty="0">
                          <a:latin typeface="+mj-lt"/>
                        </a:rPr>
                        <a:t> </a:t>
                      </a:r>
                    </a:p>
                  </a:txBody>
                  <a:tcPr/>
                </a:tc>
                <a:extLst>
                  <a:ext uri="{0D108BD9-81ED-4DB2-BD59-A6C34878D82A}">
                    <a16:rowId xmlns:a16="http://schemas.microsoft.com/office/drawing/2014/main" val="1461281008"/>
                  </a:ext>
                </a:extLst>
              </a:tr>
              <a:tr h="287678">
                <a:tc>
                  <a:txBody>
                    <a:bodyPr/>
                    <a:lstStyle/>
                    <a:p>
                      <a:pPr algn="ctr"/>
                      <a:endParaRPr lang="en-US" sz="1200" dirty="0">
                        <a:latin typeface="+mj-lt"/>
                      </a:endParaRPr>
                    </a:p>
                  </a:txBody>
                  <a:tcPr/>
                </a:tc>
                <a:tc>
                  <a:txBody>
                    <a:bodyPr/>
                    <a:lstStyle/>
                    <a:p>
                      <a:pPr algn="ctr"/>
                      <a:r>
                        <a:rPr lang="en-US" sz="1200" dirty="0" err="1">
                          <a:latin typeface="+mj-lt"/>
                          <a:hlinkClick r:id="rId15"/>
                        </a:rPr>
                        <a:t>Colab</a:t>
                      </a:r>
                      <a:r>
                        <a:rPr lang="en-US" sz="1200" dirty="0">
                          <a:latin typeface="+mj-lt"/>
                        </a:rPr>
                        <a:t> </a:t>
                      </a:r>
                    </a:p>
                  </a:txBody>
                  <a:tcPr/>
                </a:tc>
                <a:tc>
                  <a:txBody>
                    <a:bodyPr/>
                    <a:lstStyle/>
                    <a:p>
                      <a:pPr algn="ctr"/>
                      <a:r>
                        <a:rPr lang="en-US" sz="1200" dirty="0">
                          <a:latin typeface="+mj-lt"/>
                          <a:hlinkClick r:id="rId11"/>
                        </a:rPr>
                        <a:t>Veo 3</a:t>
                      </a:r>
                      <a:endParaRPr lang="en-US" sz="1200" dirty="0">
                        <a:latin typeface="+mj-lt"/>
                      </a:endParaRPr>
                    </a:p>
                  </a:txBody>
                  <a:tcPr/>
                </a:tc>
                <a:tc>
                  <a:txBody>
                    <a:bodyPr/>
                    <a:lstStyle/>
                    <a:p>
                      <a:pPr algn="ctr"/>
                      <a:endParaRPr lang="en-US" sz="1200" dirty="0">
                        <a:latin typeface="+mj-lt"/>
                      </a:endParaRPr>
                    </a:p>
                  </a:txBody>
                  <a:tcPr/>
                </a:tc>
                <a:tc>
                  <a:txBody>
                    <a:bodyPr/>
                    <a:lstStyle/>
                    <a:p>
                      <a:pPr algn="ctr"/>
                      <a:r>
                        <a:rPr lang="en-US" sz="1200" dirty="0">
                          <a:latin typeface="+mj-lt"/>
                          <a:hlinkClick r:id="rId16"/>
                        </a:rPr>
                        <a:t>Gemini Diffusion</a:t>
                      </a:r>
                      <a:endParaRPr lang="en-US" sz="1200" dirty="0">
                        <a:latin typeface="+mj-lt"/>
                      </a:endParaRPr>
                    </a:p>
                  </a:txBody>
                  <a:tcPr/>
                </a:tc>
                <a:tc>
                  <a:txBody>
                    <a:bodyPr/>
                    <a:lstStyle/>
                    <a:p>
                      <a:pPr algn="ctr"/>
                      <a:r>
                        <a:rPr lang="en-US" sz="1200" dirty="0">
                          <a:latin typeface="+mj-lt"/>
                          <a:hlinkClick r:id="rId17"/>
                        </a:rPr>
                        <a:t>2.5 Pro</a:t>
                      </a:r>
                      <a:endParaRPr lang="en-US" sz="1200" dirty="0">
                        <a:latin typeface="+mj-lt"/>
                      </a:endParaRPr>
                    </a:p>
                  </a:txBody>
                  <a:tcPr/>
                </a:tc>
                <a:tc>
                  <a:txBody>
                    <a:bodyPr/>
                    <a:lstStyle/>
                    <a:p>
                      <a:pPr algn="ctr"/>
                      <a:endParaRPr lang="en-US" sz="1200" dirty="0">
                        <a:latin typeface="+mj-lt"/>
                      </a:endParaRPr>
                    </a:p>
                  </a:txBody>
                  <a:tcPr/>
                </a:tc>
                <a:extLst>
                  <a:ext uri="{0D108BD9-81ED-4DB2-BD59-A6C34878D82A}">
                    <a16:rowId xmlns:a16="http://schemas.microsoft.com/office/drawing/2014/main" val="781602154"/>
                  </a:ext>
                </a:extLst>
              </a:tr>
              <a:tr h="287678">
                <a:tc>
                  <a:txBody>
                    <a:bodyPr/>
                    <a:lstStyle/>
                    <a:p>
                      <a:pPr algn="ctr"/>
                      <a:endParaRPr lang="en-US" sz="1200">
                        <a:latin typeface="+mj-lt"/>
                      </a:endParaRPr>
                    </a:p>
                  </a:txBody>
                  <a:tcPr/>
                </a:tc>
                <a:tc>
                  <a:txBody>
                    <a:bodyPr/>
                    <a:lstStyle/>
                    <a:p>
                      <a:pPr algn="ctr"/>
                      <a:endParaRPr lang="en-US" sz="1200">
                        <a:latin typeface="+mj-lt"/>
                      </a:endParaRPr>
                    </a:p>
                  </a:txBody>
                  <a:tcPr/>
                </a:tc>
                <a:tc>
                  <a:txBody>
                    <a:bodyPr/>
                    <a:lstStyle/>
                    <a:p>
                      <a:pPr algn="ctr"/>
                      <a:r>
                        <a:rPr lang="en-US" sz="1200" dirty="0">
                          <a:latin typeface="+mj-lt"/>
                          <a:hlinkClick r:id="rId18"/>
                        </a:rPr>
                        <a:t>Flow TV</a:t>
                      </a:r>
                      <a:endParaRPr lang="en-US" sz="1200" dirty="0">
                        <a:latin typeface="+mj-lt"/>
                      </a:endParaRPr>
                    </a:p>
                  </a:txBody>
                  <a:tcPr/>
                </a:tc>
                <a:tc>
                  <a:txBody>
                    <a:bodyPr/>
                    <a:lstStyle/>
                    <a:p>
                      <a:pPr algn="ctr"/>
                      <a:endParaRPr lang="en-US" sz="1200" dirty="0">
                        <a:latin typeface="+mj-lt"/>
                      </a:endParaRPr>
                    </a:p>
                  </a:txBody>
                  <a:tcPr/>
                </a:tc>
                <a:tc>
                  <a:txBody>
                    <a:bodyPr/>
                    <a:lstStyle/>
                    <a:p>
                      <a:pPr algn="ctr"/>
                      <a:endParaRPr lang="en-US" sz="1200" dirty="0">
                        <a:latin typeface="+mj-lt"/>
                      </a:endParaRPr>
                    </a:p>
                  </a:txBody>
                  <a:tcPr/>
                </a:tc>
                <a:tc>
                  <a:txBody>
                    <a:bodyPr/>
                    <a:lstStyle/>
                    <a:p>
                      <a:pPr algn="ctr"/>
                      <a:r>
                        <a:rPr lang="en-US" sz="1200" dirty="0">
                          <a:latin typeface="+mj-lt"/>
                          <a:hlinkClick r:id="rId19"/>
                        </a:rPr>
                        <a:t>2.5 Flash</a:t>
                      </a:r>
                      <a:endParaRPr lang="en-US" sz="1200" dirty="0">
                        <a:latin typeface="+mj-lt"/>
                      </a:endParaRPr>
                    </a:p>
                  </a:txBody>
                  <a:tcPr/>
                </a:tc>
                <a:tc>
                  <a:txBody>
                    <a:bodyPr/>
                    <a:lstStyle/>
                    <a:p>
                      <a:pPr algn="ctr"/>
                      <a:endParaRPr lang="en-US" sz="1200" dirty="0">
                        <a:latin typeface="+mj-lt"/>
                      </a:endParaRPr>
                    </a:p>
                  </a:txBody>
                  <a:tcPr/>
                </a:tc>
                <a:extLst>
                  <a:ext uri="{0D108BD9-81ED-4DB2-BD59-A6C34878D82A}">
                    <a16:rowId xmlns:a16="http://schemas.microsoft.com/office/drawing/2014/main" val="2852369440"/>
                  </a:ext>
                </a:extLst>
              </a:tr>
              <a:tr h="287678">
                <a:tc>
                  <a:txBody>
                    <a:bodyPr/>
                    <a:lstStyle/>
                    <a:p>
                      <a:pPr algn="ctr"/>
                      <a:endParaRPr lang="en-US" sz="1200">
                        <a:latin typeface="+mj-lt"/>
                      </a:endParaRPr>
                    </a:p>
                  </a:txBody>
                  <a:tcPr/>
                </a:tc>
                <a:tc>
                  <a:txBody>
                    <a:bodyPr/>
                    <a:lstStyle/>
                    <a:p>
                      <a:pPr algn="ctr"/>
                      <a:endParaRPr lang="en-US" sz="1200">
                        <a:latin typeface="+mj-lt"/>
                      </a:endParaRPr>
                    </a:p>
                  </a:txBody>
                  <a:tcPr/>
                </a:tc>
                <a:tc>
                  <a:txBody>
                    <a:bodyPr/>
                    <a:lstStyle/>
                    <a:p>
                      <a:pPr algn="ctr"/>
                      <a:r>
                        <a:rPr lang="en-US" sz="1200" dirty="0">
                          <a:latin typeface="+mj-lt"/>
                          <a:hlinkClick r:id="rId20"/>
                        </a:rPr>
                        <a:t>SynthID Detector</a:t>
                      </a:r>
                      <a:endParaRPr lang="en-US" sz="1200" dirty="0">
                        <a:latin typeface="+mj-lt"/>
                      </a:endParaRPr>
                    </a:p>
                  </a:txBody>
                  <a:tcPr/>
                </a:tc>
                <a:tc>
                  <a:txBody>
                    <a:bodyPr/>
                    <a:lstStyle/>
                    <a:p>
                      <a:pPr algn="ctr"/>
                      <a:endParaRPr lang="en-US" sz="1200" dirty="0">
                        <a:latin typeface="+mj-lt"/>
                      </a:endParaRPr>
                    </a:p>
                  </a:txBody>
                  <a:tcPr/>
                </a:tc>
                <a:tc>
                  <a:txBody>
                    <a:bodyPr/>
                    <a:lstStyle/>
                    <a:p>
                      <a:pPr algn="ctr"/>
                      <a:endParaRPr lang="en-US" sz="1200" dirty="0">
                        <a:latin typeface="+mj-lt"/>
                      </a:endParaRPr>
                    </a:p>
                  </a:txBody>
                  <a:tcPr/>
                </a:tc>
                <a:tc>
                  <a:txBody>
                    <a:bodyPr/>
                    <a:lstStyle/>
                    <a:p>
                      <a:pPr algn="ctr"/>
                      <a:r>
                        <a:rPr lang="en-US" sz="1200" dirty="0">
                          <a:latin typeface="+mj-lt"/>
                          <a:hlinkClick r:id="rId21"/>
                        </a:rPr>
                        <a:t>Gemini API</a:t>
                      </a:r>
                      <a:endParaRPr lang="en-US" sz="1200" dirty="0">
                        <a:latin typeface="+mj-lt"/>
                      </a:endParaRPr>
                    </a:p>
                  </a:txBody>
                  <a:tcPr/>
                </a:tc>
                <a:tc>
                  <a:txBody>
                    <a:bodyPr/>
                    <a:lstStyle/>
                    <a:p>
                      <a:pPr algn="ctr"/>
                      <a:endParaRPr lang="en-US" sz="1200" dirty="0">
                        <a:latin typeface="+mj-lt"/>
                      </a:endParaRPr>
                    </a:p>
                  </a:txBody>
                  <a:tcPr/>
                </a:tc>
                <a:extLst>
                  <a:ext uri="{0D108BD9-81ED-4DB2-BD59-A6C34878D82A}">
                    <a16:rowId xmlns:a16="http://schemas.microsoft.com/office/drawing/2014/main" val="1057825322"/>
                  </a:ext>
                </a:extLst>
              </a:tr>
              <a:tr h="287678">
                <a:tc>
                  <a:txBody>
                    <a:bodyPr/>
                    <a:lstStyle/>
                    <a:p>
                      <a:pPr algn="ctr"/>
                      <a:endParaRPr lang="en-US" sz="1200">
                        <a:latin typeface="+mj-lt"/>
                      </a:endParaRPr>
                    </a:p>
                  </a:txBody>
                  <a:tcPr/>
                </a:tc>
                <a:tc>
                  <a:txBody>
                    <a:bodyPr/>
                    <a:lstStyle/>
                    <a:p>
                      <a:pPr algn="ctr"/>
                      <a:endParaRPr lang="en-US" sz="1200">
                        <a:latin typeface="+mj-lt"/>
                      </a:endParaRPr>
                    </a:p>
                  </a:txBody>
                  <a:tcPr/>
                </a:tc>
                <a:tc>
                  <a:txBody>
                    <a:bodyPr/>
                    <a:lstStyle/>
                    <a:p>
                      <a:pPr algn="ctr"/>
                      <a:endParaRPr lang="en-US" sz="1200">
                        <a:latin typeface="+mj-lt"/>
                      </a:endParaRPr>
                    </a:p>
                  </a:txBody>
                  <a:tcPr/>
                </a:tc>
                <a:tc>
                  <a:txBody>
                    <a:bodyPr/>
                    <a:lstStyle/>
                    <a:p>
                      <a:pPr algn="ctr"/>
                      <a:endParaRPr lang="en-US" sz="1200" dirty="0">
                        <a:latin typeface="+mj-lt"/>
                      </a:endParaRPr>
                    </a:p>
                  </a:txBody>
                  <a:tcPr/>
                </a:tc>
                <a:tc>
                  <a:txBody>
                    <a:bodyPr/>
                    <a:lstStyle/>
                    <a:p>
                      <a:pPr algn="ctr"/>
                      <a:endParaRPr lang="en-US" sz="1200" dirty="0">
                        <a:latin typeface="+mj-lt"/>
                      </a:endParaRPr>
                    </a:p>
                  </a:txBody>
                  <a:tcPr/>
                </a:tc>
                <a:tc>
                  <a:txBody>
                    <a:bodyPr/>
                    <a:lstStyle/>
                    <a:p>
                      <a:pPr algn="ctr"/>
                      <a:r>
                        <a:rPr lang="en-US" sz="1200" dirty="0">
                          <a:latin typeface="+mj-lt"/>
                          <a:hlinkClick r:id="rId13"/>
                        </a:rPr>
                        <a:t>Vertex AI</a:t>
                      </a:r>
                      <a:endParaRPr lang="en-US" sz="1200" dirty="0">
                        <a:latin typeface="+mj-lt"/>
                      </a:endParaRPr>
                    </a:p>
                  </a:txBody>
                  <a:tcPr/>
                </a:tc>
                <a:tc>
                  <a:txBody>
                    <a:bodyPr/>
                    <a:lstStyle/>
                    <a:p>
                      <a:pPr algn="ctr"/>
                      <a:endParaRPr lang="en-US" sz="1200" dirty="0">
                        <a:latin typeface="+mj-lt"/>
                      </a:endParaRPr>
                    </a:p>
                  </a:txBody>
                  <a:tcPr/>
                </a:tc>
                <a:extLst>
                  <a:ext uri="{0D108BD9-81ED-4DB2-BD59-A6C34878D82A}">
                    <a16:rowId xmlns:a16="http://schemas.microsoft.com/office/drawing/2014/main" val="2476774479"/>
                  </a:ext>
                </a:extLst>
              </a:tr>
              <a:tr h="287678">
                <a:tc>
                  <a:txBody>
                    <a:bodyPr/>
                    <a:lstStyle/>
                    <a:p>
                      <a:pPr algn="ctr"/>
                      <a:endParaRPr lang="en-US" sz="1200">
                        <a:latin typeface="+mj-lt"/>
                      </a:endParaRPr>
                    </a:p>
                  </a:txBody>
                  <a:tcPr/>
                </a:tc>
                <a:tc>
                  <a:txBody>
                    <a:bodyPr/>
                    <a:lstStyle/>
                    <a:p>
                      <a:pPr algn="ctr"/>
                      <a:endParaRPr lang="en-US" sz="1200">
                        <a:latin typeface="+mj-lt"/>
                      </a:endParaRPr>
                    </a:p>
                  </a:txBody>
                  <a:tcPr/>
                </a:tc>
                <a:tc>
                  <a:txBody>
                    <a:bodyPr/>
                    <a:lstStyle/>
                    <a:p>
                      <a:pPr algn="ctr"/>
                      <a:endParaRPr lang="en-US" sz="1200">
                        <a:latin typeface="+mj-lt"/>
                      </a:endParaRPr>
                    </a:p>
                  </a:txBody>
                  <a:tcPr/>
                </a:tc>
                <a:tc>
                  <a:txBody>
                    <a:bodyPr/>
                    <a:lstStyle/>
                    <a:p>
                      <a:pPr algn="ctr"/>
                      <a:endParaRPr lang="en-US" sz="1200" dirty="0">
                        <a:latin typeface="+mj-lt"/>
                      </a:endParaRPr>
                    </a:p>
                  </a:txBody>
                  <a:tcPr/>
                </a:tc>
                <a:tc>
                  <a:txBody>
                    <a:bodyPr/>
                    <a:lstStyle/>
                    <a:p>
                      <a:pPr algn="ctr"/>
                      <a:endParaRPr lang="en-US" sz="1200" dirty="0">
                        <a:latin typeface="+mj-lt"/>
                      </a:endParaRPr>
                    </a:p>
                  </a:txBody>
                  <a:tcPr/>
                </a:tc>
                <a:tc>
                  <a:txBody>
                    <a:bodyPr/>
                    <a:lstStyle/>
                    <a:p>
                      <a:pPr algn="ctr"/>
                      <a:r>
                        <a:rPr lang="en-US" sz="1200" dirty="0">
                          <a:latin typeface="+mj-lt"/>
                          <a:hlinkClick r:id="rId15"/>
                        </a:rPr>
                        <a:t>Stitch</a:t>
                      </a:r>
                      <a:endParaRPr lang="en-US" sz="1200" dirty="0">
                        <a:latin typeface="+mj-lt"/>
                      </a:endParaRPr>
                    </a:p>
                  </a:txBody>
                  <a:tcPr/>
                </a:tc>
                <a:tc>
                  <a:txBody>
                    <a:bodyPr/>
                    <a:lstStyle/>
                    <a:p>
                      <a:pPr algn="ctr"/>
                      <a:endParaRPr lang="en-US" sz="1200" dirty="0">
                        <a:latin typeface="+mj-lt"/>
                      </a:endParaRPr>
                    </a:p>
                  </a:txBody>
                  <a:tcPr/>
                </a:tc>
                <a:extLst>
                  <a:ext uri="{0D108BD9-81ED-4DB2-BD59-A6C34878D82A}">
                    <a16:rowId xmlns:a16="http://schemas.microsoft.com/office/drawing/2014/main" val="3770447168"/>
                  </a:ext>
                </a:extLst>
              </a:tr>
              <a:tr h="287678">
                <a:tc>
                  <a:txBody>
                    <a:bodyPr/>
                    <a:lstStyle/>
                    <a:p>
                      <a:pPr algn="ctr"/>
                      <a:endParaRPr lang="en-US" sz="1200">
                        <a:latin typeface="+mj-lt"/>
                      </a:endParaRPr>
                    </a:p>
                  </a:txBody>
                  <a:tcPr/>
                </a:tc>
                <a:tc>
                  <a:txBody>
                    <a:bodyPr/>
                    <a:lstStyle/>
                    <a:p>
                      <a:pPr algn="ctr"/>
                      <a:endParaRPr lang="en-US" sz="1200">
                        <a:latin typeface="+mj-lt"/>
                      </a:endParaRPr>
                    </a:p>
                  </a:txBody>
                  <a:tcPr/>
                </a:tc>
                <a:tc>
                  <a:txBody>
                    <a:bodyPr/>
                    <a:lstStyle/>
                    <a:p>
                      <a:pPr algn="ctr"/>
                      <a:endParaRPr lang="en-US" sz="1200">
                        <a:latin typeface="+mj-lt"/>
                      </a:endParaRPr>
                    </a:p>
                  </a:txBody>
                  <a:tcPr/>
                </a:tc>
                <a:tc>
                  <a:txBody>
                    <a:bodyPr/>
                    <a:lstStyle/>
                    <a:p>
                      <a:pPr algn="ctr"/>
                      <a:endParaRPr lang="en-US" sz="1200" dirty="0">
                        <a:latin typeface="+mj-lt"/>
                      </a:endParaRPr>
                    </a:p>
                  </a:txBody>
                  <a:tcPr/>
                </a:tc>
                <a:tc>
                  <a:txBody>
                    <a:bodyPr/>
                    <a:lstStyle/>
                    <a:p>
                      <a:pPr algn="ctr"/>
                      <a:endParaRPr lang="en-US" sz="1200" dirty="0">
                        <a:latin typeface="+mj-lt"/>
                      </a:endParaRPr>
                    </a:p>
                  </a:txBody>
                  <a:tcPr/>
                </a:tc>
                <a:tc>
                  <a:txBody>
                    <a:bodyPr/>
                    <a:lstStyle/>
                    <a:p>
                      <a:pPr algn="ctr"/>
                      <a:r>
                        <a:rPr lang="en-US" sz="1200" dirty="0">
                          <a:latin typeface="+mj-lt"/>
                          <a:hlinkClick r:id="rId22"/>
                        </a:rPr>
                        <a:t>Flutter 3.32</a:t>
                      </a:r>
                      <a:endParaRPr lang="en-US" sz="1200" dirty="0">
                        <a:latin typeface="+mj-lt"/>
                      </a:endParaRPr>
                    </a:p>
                  </a:txBody>
                  <a:tcPr/>
                </a:tc>
                <a:tc>
                  <a:txBody>
                    <a:bodyPr/>
                    <a:lstStyle/>
                    <a:p>
                      <a:pPr algn="ctr"/>
                      <a:endParaRPr lang="en-US" sz="1200" dirty="0">
                        <a:latin typeface="+mj-lt"/>
                      </a:endParaRPr>
                    </a:p>
                  </a:txBody>
                  <a:tcPr/>
                </a:tc>
                <a:extLst>
                  <a:ext uri="{0D108BD9-81ED-4DB2-BD59-A6C34878D82A}">
                    <a16:rowId xmlns:a16="http://schemas.microsoft.com/office/drawing/2014/main" val="1719091171"/>
                  </a:ext>
                </a:extLst>
              </a:tr>
              <a:tr h="287678">
                <a:tc>
                  <a:txBody>
                    <a:bodyPr/>
                    <a:lstStyle/>
                    <a:p>
                      <a:pPr algn="ctr"/>
                      <a:endParaRPr lang="en-US" sz="1050" dirty="0">
                        <a:latin typeface="+mj-lt"/>
                      </a:endParaRPr>
                    </a:p>
                  </a:txBody>
                  <a:tcPr/>
                </a:tc>
                <a:tc>
                  <a:txBody>
                    <a:bodyPr/>
                    <a:lstStyle/>
                    <a:p>
                      <a:pPr algn="ctr"/>
                      <a:endParaRPr lang="en-US" sz="1050" dirty="0">
                        <a:latin typeface="+mj-lt"/>
                      </a:endParaRPr>
                    </a:p>
                  </a:txBody>
                  <a:tcPr/>
                </a:tc>
                <a:tc>
                  <a:txBody>
                    <a:bodyPr/>
                    <a:lstStyle/>
                    <a:p>
                      <a:pPr algn="ctr"/>
                      <a:endParaRPr lang="en-US" sz="1050" dirty="0">
                        <a:latin typeface="+mj-lt"/>
                      </a:endParaRPr>
                    </a:p>
                  </a:txBody>
                  <a:tcPr/>
                </a:tc>
                <a:tc>
                  <a:txBody>
                    <a:bodyPr/>
                    <a:lstStyle/>
                    <a:p>
                      <a:pPr algn="ctr"/>
                      <a:endParaRPr lang="en-US" sz="1050" dirty="0">
                        <a:latin typeface="+mj-lt"/>
                      </a:endParaRPr>
                    </a:p>
                  </a:txBody>
                  <a:tcPr/>
                </a:tc>
                <a:tc>
                  <a:txBody>
                    <a:bodyPr/>
                    <a:lstStyle/>
                    <a:p>
                      <a:pPr algn="ctr"/>
                      <a:endParaRPr lang="en-US" sz="1050" dirty="0">
                        <a:latin typeface="+mj-lt"/>
                      </a:endParaRPr>
                    </a:p>
                  </a:txBody>
                  <a:tcPr/>
                </a:tc>
                <a:tc>
                  <a:txBody>
                    <a:bodyPr/>
                    <a:lstStyle/>
                    <a:p>
                      <a:pPr algn="ctr"/>
                      <a:r>
                        <a:rPr lang="en-US" sz="1050" dirty="0">
                          <a:latin typeface="+mj-lt"/>
                          <a:hlinkClick r:id="rId23"/>
                        </a:rPr>
                        <a:t>Gemini Code Assist</a:t>
                      </a:r>
                      <a:endParaRPr lang="en-US" sz="1050" dirty="0">
                        <a:latin typeface="+mj-lt"/>
                      </a:endParaRPr>
                    </a:p>
                  </a:txBody>
                  <a:tcPr/>
                </a:tc>
                <a:tc>
                  <a:txBody>
                    <a:bodyPr/>
                    <a:lstStyle/>
                    <a:p>
                      <a:pPr algn="ctr"/>
                      <a:endParaRPr lang="en-US" sz="1050" dirty="0">
                        <a:latin typeface="+mj-lt"/>
                      </a:endParaRPr>
                    </a:p>
                  </a:txBody>
                  <a:tcPr/>
                </a:tc>
                <a:extLst>
                  <a:ext uri="{0D108BD9-81ED-4DB2-BD59-A6C34878D82A}">
                    <a16:rowId xmlns:a16="http://schemas.microsoft.com/office/drawing/2014/main" val="933336144"/>
                  </a:ext>
                </a:extLst>
              </a:tr>
              <a:tr h="287678">
                <a:tc>
                  <a:txBody>
                    <a:bodyPr/>
                    <a:lstStyle/>
                    <a:p>
                      <a:endParaRPr lang="en-US" sz="1050">
                        <a:latin typeface="+mj-lt"/>
                      </a:endParaRPr>
                    </a:p>
                  </a:txBody>
                  <a:tcPr/>
                </a:tc>
                <a:tc>
                  <a:txBody>
                    <a:bodyPr/>
                    <a:lstStyle/>
                    <a:p>
                      <a:endParaRPr lang="en-US" sz="1050">
                        <a:latin typeface="+mj-lt"/>
                      </a:endParaRPr>
                    </a:p>
                  </a:txBody>
                  <a:tcPr/>
                </a:tc>
                <a:tc>
                  <a:txBody>
                    <a:bodyPr/>
                    <a:lstStyle/>
                    <a:p>
                      <a:endParaRPr lang="en-US" sz="1050">
                        <a:latin typeface="+mj-lt"/>
                      </a:endParaRPr>
                    </a:p>
                  </a:txBody>
                  <a:tcPr/>
                </a:tc>
                <a:tc>
                  <a:txBody>
                    <a:bodyPr/>
                    <a:lstStyle/>
                    <a:p>
                      <a:endParaRPr lang="en-US" sz="1050" dirty="0">
                        <a:latin typeface="+mj-lt"/>
                      </a:endParaRPr>
                    </a:p>
                  </a:txBody>
                  <a:tcPr/>
                </a:tc>
                <a:tc>
                  <a:txBody>
                    <a:bodyPr/>
                    <a:lstStyle/>
                    <a:p>
                      <a:endParaRPr lang="en-US" sz="1050" dirty="0">
                        <a:latin typeface="+mj-lt"/>
                      </a:endParaRPr>
                    </a:p>
                  </a:txBody>
                  <a:tcPr/>
                </a:tc>
                <a:tc>
                  <a:txBody>
                    <a:bodyPr/>
                    <a:lstStyle/>
                    <a:p>
                      <a:r>
                        <a:rPr lang="en-US" sz="1050" dirty="0">
                          <a:latin typeface="+mj-lt"/>
                          <a:hlinkClick r:id="rId24"/>
                        </a:rPr>
                        <a:t>Firebase announced</a:t>
                      </a:r>
                      <a:r>
                        <a:rPr lang="en-US" sz="1050" dirty="0">
                          <a:latin typeface="+mj-lt"/>
                        </a:rPr>
                        <a:t> </a:t>
                      </a:r>
                    </a:p>
                  </a:txBody>
                  <a:tcPr/>
                </a:tc>
                <a:tc>
                  <a:txBody>
                    <a:bodyPr/>
                    <a:lstStyle/>
                    <a:p>
                      <a:endParaRPr lang="en-US" sz="1050" dirty="0">
                        <a:latin typeface="+mj-lt"/>
                      </a:endParaRPr>
                    </a:p>
                  </a:txBody>
                  <a:tcPr/>
                </a:tc>
                <a:extLst>
                  <a:ext uri="{0D108BD9-81ED-4DB2-BD59-A6C34878D82A}">
                    <a16:rowId xmlns:a16="http://schemas.microsoft.com/office/drawing/2014/main" val="218746564"/>
                  </a:ext>
                </a:extLst>
              </a:tr>
            </a:tbl>
          </a:graphicData>
        </a:graphic>
      </p:graphicFrame>
      <p:sp>
        <p:nvSpPr>
          <p:cNvPr id="4" name="Date Placeholder 3">
            <a:extLst>
              <a:ext uri="{FF2B5EF4-FFF2-40B4-BE49-F238E27FC236}">
                <a16:creationId xmlns:a16="http://schemas.microsoft.com/office/drawing/2014/main" id="{DE19A9D9-A453-FF2D-4FEE-150AA5272DD4}"/>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DDF69795-B032-9047-1402-F704D0C32EFC}"/>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E1119471-1A2D-3901-9EC5-6B83476FB786}"/>
              </a:ext>
            </a:extLst>
          </p:cNvPr>
          <p:cNvSpPr>
            <a:spLocks noGrp="1"/>
          </p:cNvSpPr>
          <p:nvPr>
            <p:ph type="sldNum" sz="quarter" idx="12"/>
          </p:nvPr>
        </p:nvSpPr>
        <p:spPr/>
        <p:txBody>
          <a:bodyPr/>
          <a:lstStyle/>
          <a:p>
            <a:fld id="{3D46CBA2-ECE5-4BE9-B546-6761E0E67089}" type="slidenum">
              <a:rPr lang="en-US" smtClean="0"/>
              <a:t>102</a:t>
            </a:fld>
            <a:endParaRPr lang="en-US"/>
          </a:p>
        </p:txBody>
      </p:sp>
    </p:spTree>
    <p:extLst>
      <p:ext uri="{BB962C8B-B14F-4D97-AF65-F5344CB8AC3E}">
        <p14:creationId xmlns:p14="http://schemas.microsoft.com/office/powerpoint/2010/main" val="41324390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330E5-90CB-82AE-E4C2-07F72E42A76E}"/>
              </a:ext>
            </a:extLst>
          </p:cNvPr>
          <p:cNvSpPr>
            <a:spLocks noGrp="1"/>
          </p:cNvSpPr>
          <p:nvPr>
            <p:ph type="title"/>
          </p:nvPr>
        </p:nvSpPr>
        <p:spPr/>
        <p:txBody>
          <a:bodyPr/>
          <a:lstStyle/>
          <a:p>
            <a:r>
              <a:rPr lang="en-US" b="1" dirty="0"/>
              <a:t>GenAI - Healthcare</a:t>
            </a:r>
            <a:endParaRPr lang="en-US" dirty="0"/>
          </a:p>
        </p:txBody>
      </p:sp>
      <p:sp>
        <p:nvSpPr>
          <p:cNvPr id="4" name="Date Placeholder 3">
            <a:extLst>
              <a:ext uri="{FF2B5EF4-FFF2-40B4-BE49-F238E27FC236}">
                <a16:creationId xmlns:a16="http://schemas.microsoft.com/office/drawing/2014/main" id="{02F8C6AF-9438-DC4C-8AB8-C7DEA14790E7}"/>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C52B7A76-CD5B-EB49-2D1F-FEAC5CE0A5D2}"/>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F392B79B-CAEB-3CA9-A320-731589A579B5}"/>
              </a:ext>
            </a:extLst>
          </p:cNvPr>
          <p:cNvSpPr>
            <a:spLocks noGrp="1"/>
          </p:cNvSpPr>
          <p:nvPr>
            <p:ph type="sldNum" sz="quarter" idx="12"/>
          </p:nvPr>
        </p:nvSpPr>
        <p:spPr/>
        <p:txBody>
          <a:bodyPr/>
          <a:lstStyle/>
          <a:p>
            <a:fld id="{3D46CBA2-ECE5-4BE9-B546-6761E0E67089}" type="slidenum">
              <a:rPr lang="en-US" smtClean="0"/>
              <a:t>103</a:t>
            </a:fld>
            <a:endParaRPr lang="en-US"/>
          </a:p>
        </p:txBody>
      </p:sp>
      <p:graphicFrame>
        <p:nvGraphicFramePr>
          <p:cNvPr id="7" name="Table 6">
            <a:extLst>
              <a:ext uri="{FF2B5EF4-FFF2-40B4-BE49-F238E27FC236}">
                <a16:creationId xmlns:a16="http://schemas.microsoft.com/office/drawing/2014/main" id="{78B26750-1430-7D5B-CCE0-3CE30AF35FC0}"/>
              </a:ext>
            </a:extLst>
          </p:cNvPr>
          <p:cNvGraphicFramePr>
            <a:graphicFrameLocks noGrp="1"/>
          </p:cNvGraphicFramePr>
          <p:nvPr/>
        </p:nvGraphicFramePr>
        <p:xfrm>
          <a:off x="730898" y="1385316"/>
          <a:ext cx="7543800" cy="3391338"/>
        </p:xfrm>
        <a:graphic>
          <a:graphicData uri="http://schemas.openxmlformats.org/drawingml/2006/table">
            <a:tbl>
              <a:tblPr/>
              <a:tblGrid>
                <a:gridCol w="2133600">
                  <a:extLst>
                    <a:ext uri="{9D8B030D-6E8A-4147-A177-3AD203B41FA5}">
                      <a16:colId xmlns:a16="http://schemas.microsoft.com/office/drawing/2014/main" val="765412101"/>
                    </a:ext>
                  </a:extLst>
                </a:gridCol>
                <a:gridCol w="3124200">
                  <a:extLst>
                    <a:ext uri="{9D8B030D-6E8A-4147-A177-3AD203B41FA5}">
                      <a16:colId xmlns:a16="http://schemas.microsoft.com/office/drawing/2014/main" val="3022562489"/>
                    </a:ext>
                  </a:extLst>
                </a:gridCol>
                <a:gridCol w="2286000">
                  <a:extLst>
                    <a:ext uri="{9D8B030D-6E8A-4147-A177-3AD203B41FA5}">
                      <a16:colId xmlns:a16="http://schemas.microsoft.com/office/drawing/2014/main" val="2128082506"/>
                    </a:ext>
                  </a:extLst>
                </a:gridCol>
              </a:tblGrid>
              <a:tr h="274373">
                <a:tc>
                  <a:txBody>
                    <a:bodyPr/>
                    <a:lstStyle/>
                    <a:p>
                      <a:pPr algn="ctr"/>
                      <a:r>
                        <a:rPr lang="en-US" sz="1800" b="1" dirty="0">
                          <a:solidFill>
                            <a:schemeClr val="bg1"/>
                          </a:solidFill>
                          <a:latin typeface="+mj-lt"/>
                        </a:rPr>
                        <a:t>Application</a:t>
                      </a:r>
                    </a:p>
                  </a:txBody>
                  <a:tcPr marL="68593" marR="68593" marT="34297" marB="34297" anchor="ctr">
                    <a:lnL>
                      <a:noFill/>
                    </a:lnL>
                    <a:lnR>
                      <a:noFill/>
                    </a:lnR>
                    <a:lnT>
                      <a:noFill/>
                    </a:lnT>
                    <a:lnB>
                      <a:noFill/>
                    </a:lnB>
                    <a:solidFill>
                      <a:schemeClr val="accent5">
                        <a:lumMod val="50000"/>
                      </a:schemeClr>
                    </a:solidFill>
                  </a:tcPr>
                </a:tc>
                <a:tc>
                  <a:txBody>
                    <a:bodyPr/>
                    <a:lstStyle/>
                    <a:p>
                      <a:pPr algn="ctr"/>
                      <a:r>
                        <a:rPr lang="en-US" sz="1800" b="1" dirty="0">
                          <a:solidFill>
                            <a:schemeClr val="bg1"/>
                          </a:solidFill>
                          <a:latin typeface="+mj-lt"/>
                        </a:rPr>
                        <a:t>Description</a:t>
                      </a:r>
                    </a:p>
                  </a:txBody>
                  <a:tcPr marL="68593" marR="68593" marT="34297" marB="34297" anchor="ctr">
                    <a:lnL>
                      <a:noFill/>
                    </a:lnL>
                    <a:lnR>
                      <a:noFill/>
                    </a:lnR>
                    <a:lnT>
                      <a:noFill/>
                    </a:lnT>
                    <a:lnB>
                      <a:noFill/>
                    </a:lnB>
                    <a:solidFill>
                      <a:schemeClr val="accent5">
                        <a:lumMod val="50000"/>
                      </a:schemeClr>
                    </a:solidFill>
                  </a:tcPr>
                </a:tc>
                <a:tc>
                  <a:txBody>
                    <a:bodyPr/>
                    <a:lstStyle/>
                    <a:p>
                      <a:pPr algn="ctr"/>
                      <a:r>
                        <a:rPr lang="en-US" sz="1800" b="1" dirty="0">
                          <a:solidFill>
                            <a:schemeClr val="bg1"/>
                          </a:solidFill>
                          <a:latin typeface="+mj-lt"/>
                        </a:rPr>
                        <a:t>Tools/Models</a:t>
                      </a:r>
                    </a:p>
                  </a:txBody>
                  <a:tcPr marL="68593" marR="68593" marT="34297" marB="34297" anchor="ctr">
                    <a:lnL>
                      <a:noFill/>
                    </a:lnL>
                    <a:lnR>
                      <a:noFill/>
                    </a:lnR>
                    <a:lnT>
                      <a:noFill/>
                    </a:lnT>
                    <a:lnB>
                      <a:noFill/>
                    </a:lnB>
                    <a:solidFill>
                      <a:schemeClr val="accent5">
                        <a:lumMod val="50000"/>
                      </a:schemeClr>
                    </a:solidFill>
                  </a:tcPr>
                </a:tc>
                <a:extLst>
                  <a:ext uri="{0D108BD9-81ED-4DB2-BD59-A6C34878D82A}">
                    <a16:rowId xmlns:a16="http://schemas.microsoft.com/office/drawing/2014/main" val="340726577"/>
                  </a:ext>
                </a:extLst>
              </a:tr>
              <a:tr h="480153">
                <a:tc>
                  <a:txBody>
                    <a:bodyPr/>
                    <a:lstStyle/>
                    <a:p>
                      <a:pPr algn="ctr"/>
                      <a:r>
                        <a:rPr lang="en-US" sz="1400" b="1" dirty="0">
                          <a:latin typeface="+mj-lt"/>
                        </a:rPr>
                        <a:t>Medical Documentation</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Generate patient notes and summaries.</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hlinkClick r:id="rId2"/>
                        </a:rPr>
                        <a:t>Nuance DAX </a:t>
                      </a:r>
                      <a:br>
                        <a:rPr lang="en-US" sz="1400" b="1" dirty="0">
                          <a:latin typeface="+mj-lt"/>
                        </a:rPr>
                      </a:br>
                      <a:r>
                        <a:rPr lang="en-US" sz="1400" b="1" dirty="0" err="1">
                          <a:latin typeface="+mj-lt"/>
                          <a:hlinkClick r:id="rId3"/>
                        </a:rPr>
                        <a:t>Nabla</a:t>
                      </a:r>
                      <a:r>
                        <a:rPr lang="en-US" sz="1400" b="1" dirty="0">
                          <a:latin typeface="+mj-lt"/>
                          <a:hlinkClick r:id="rId3"/>
                        </a:rPr>
                        <a:t> Copilot</a:t>
                      </a:r>
                      <a:endParaRPr lang="en-US" sz="1400" b="1" dirty="0">
                        <a:latin typeface="+mj-lt"/>
                      </a:endParaRPr>
                    </a:p>
                  </a:txBody>
                  <a:tcPr marL="68593" marR="68593" marT="34297" marB="34297"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923616450"/>
                  </a:ext>
                </a:extLst>
              </a:tr>
              <a:tr h="685932">
                <a:tc>
                  <a:txBody>
                    <a:bodyPr/>
                    <a:lstStyle/>
                    <a:p>
                      <a:pPr algn="ctr"/>
                      <a:r>
                        <a:rPr lang="en-US" sz="1400" b="1" dirty="0">
                          <a:latin typeface="+mj-lt"/>
                        </a:rPr>
                        <a:t>Clinical Decision Support</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Assist diagnosis or treatment plans using medical data.</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err="1">
                          <a:latin typeface="+mj-lt"/>
                          <a:hlinkClick r:id="rId4"/>
                        </a:rPr>
                        <a:t>MedPaLM</a:t>
                      </a:r>
                      <a:br>
                        <a:rPr lang="en-US" sz="1400" b="1" dirty="0">
                          <a:latin typeface="+mj-lt"/>
                        </a:rPr>
                      </a:br>
                      <a:r>
                        <a:rPr lang="en-US" sz="1400" b="1" dirty="0">
                          <a:latin typeface="+mj-lt"/>
                        </a:rPr>
                        <a:t> </a:t>
                      </a:r>
                      <a:r>
                        <a:rPr lang="en-US" sz="1400" b="1" dirty="0">
                          <a:latin typeface="+mj-lt"/>
                          <a:hlinkClick r:id="rId5"/>
                        </a:rPr>
                        <a:t>IBM Watson Health</a:t>
                      </a:r>
                      <a:endParaRPr lang="en-US" sz="1400" b="1" dirty="0">
                        <a:latin typeface="+mj-lt"/>
                      </a:endParaRPr>
                    </a:p>
                  </a:txBody>
                  <a:tcPr marL="68593" marR="68593" marT="34297" marB="34297"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4097809144"/>
                  </a:ext>
                </a:extLst>
              </a:tr>
              <a:tr h="480153">
                <a:tc>
                  <a:txBody>
                    <a:bodyPr/>
                    <a:lstStyle/>
                    <a:p>
                      <a:pPr algn="ctr"/>
                      <a:r>
                        <a:rPr lang="en-US" sz="1400" b="1" dirty="0">
                          <a:latin typeface="+mj-lt"/>
                        </a:rPr>
                        <a:t>Medical Imaging</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Enhance and interpret scans (X-rays, MRIs).</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err="1">
                          <a:latin typeface="+mj-lt"/>
                          <a:hlinkClick r:id="rId6"/>
                        </a:rPr>
                        <a:t>Arterys</a:t>
                      </a:r>
                      <a:br>
                        <a:rPr lang="en-US" sz="1400" b="1" dirty="0">
                          <a:latin typeface="+mj-lt"/>
                        </a:rPr>
                      </a:br>
                      <a:r>
                        <a:rPr lang="en-US" sz="1400" b="1" dirty="0" err="1">
                          <a:latin typeface="+mj-lt"/>
                          <a:hlinkClick r:id="rId7"/>
                        </a:rPr>
                        <a:t>Aidoc</a:t>
                      </a:r>
                      <a:endParaRPr lang="en-US" sz="1400" b="1" dirty="0">
                        <a:latin typeface="+mj-lt"/>
                      </a:endParaRPr>
                    </a:p>
                  </a:txBody>
                  <a:tcPr marL="68593" marR="68593" marT="34297" marB="34297"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75148521"/>
                  </a:ext>
                </a:extLst>
              </a:tr>
              <a:tr h="685932">
                <a:tc>
                  <a:txBody>
                    <a:bodyPr/>
                    <a:lstStyle/>
                    <a:p>
                      <a:pPr algn="ctr"/>
                      <a:r>
                        <a:rPr lang="en-US" sz="1400" b="1" dirty="0">
                          <a:latin typeface="+mj-lt"/>
                        </a:rPr>
                        <a:t>Drug Discovery</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Simulate molecular interactions and design compounds.</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err="1">
                          <a:latin typeface="+mj-lt"/>
                          <a:hlinkClick r:id="rId8"/>
                        </a:rPr>
                        <a:t>Insilico</a:t>
                      </a:r>
                      <a:br>
                        <a:rPr lang="en-US" sz="1400" b="1" dirty="0">
                          <a:latin typeface="+mj-lt"/>
                        </a:rPr>
                      </a:br>
                      <a:r>
                        <a:rPr lang="en-US" sz="1400" b="1" dirty="0">
                          <a:latin typeface="+mj-lt"/>
                          <a:hlinkClick r:id="rId9"/>
                        </a:rPr>
                        <a:t>DeepMind AlphaFold</a:t>
                      </a:r>
                      <a:endParaRPr lang="en-US" sz="1400" b="1" dirty="0">
                        <a:latin typeface="+mj-lt"/>
                      </a:endParaRPr>
                    </a:p>
                  </a:txBody>
                  <a:tcPr marL="68593" marR="68593" marT="34297" marB="34297"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4063029076"/>
                  </a:ext>
                </a:extLst>
              </a:tr>
              <a:tr h="685932">
                <a:tc>
                  <a:txBody>
                    <a:bodyPr/>
                    <a:lstStyle/>
                    <a:p>
                      <a:pPr algn="ctr"/>
                      <a:r>
                        <a:rPr lang="en-US" sz="1400" b="1" dirty="0">
                          <a:latin typeface="+mj-lt"/>
                        </a:rPr>
                        <a:t>Patient Engagement</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AI chatbots for scheduling, FAQs, symptom checks.</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hlinkClick r:id="rId10"/>
                        </a:rPr>
                        <a:t>Babylon Health</a:t>
                      </a:r>
                      <a:br>
                        <a:rPr lang="en-US" sz="1400" b="1" dirty="0">
                          <a:latin typeface="+mj-lt"/>
                        </a:rPr>
                      </a:br>
                      <a:r>
                        <a:rPr lang="en-US" sz="1400" b="1" dirty="0">
                          <a:latin typeface="+mj-lt"/>
                        </a:rPr>
                        <a:t> </a:t>
                      </a:r>
                      <a:r>
                        <a:rPr lang="en-US" sz="1400" b="1" dirty="0">
                          <a:latin typeface="+mj-lt"/>
                          <a:hlinkClick r:id="rId11"/>
                        </a:rPr>
                        <a:t>Ada Health</a:t>
                      </a:r>
                      <a:endParaRPr lang="en-US" sz="1400" b="1" dirty="0">
                        <a:latin typeface="+mj-lt"/>
                      </a:endParaRPr>
                    </a:p>
                  </a:txBody>
                  <a:tcPr marL="68593" marR="68593" marT="34297" marB="34297"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033399485"/>
                  </a:ext>
                </a:extLst>
              </a:tr>
            </a:tbl>
          </a:graphicData>
        </a:graphic>
      </p:graphicFrame>
    </p:spTree>
    <p:extLst>
      <p:ext uri="{BB962C8B-B14F-4D97-AF65-F5344CB8AC3E}">
        <p14:creationId xmlns:p14="http://schemas.microsoft.com/office/powerpoint/2010/main" val="21981168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74CF-66C7-D592-4568-248AB835100B}"/>
              </a:ext>
            </a:extLst>
          </p:cNvPr>
          <p:cNvSpPr>
            <a:spLocks noGrp="1"/>
          </p:cNvSpPr>
          <p:nvPr>
            <p:ph type="title"/>
          </p:nvPr>
        </p:nvSpPr>
        <p:spPr/>
        <p:txBody>
          <a:bodyPr/>
          <a:lstStyle/>
          <a:p>
            <a:r>
              <a:rPr lang="en-US" b="1" dirty="0"/>
              <a:t>GenAI - </a:t>
            </a:r>
            <a:r>
              <a:rPr lang="en-US" dirty="0"/>
              <a:t>Finance &amp; Banking</a:t>
            </a:r>
          </a:p>
        </p:txBody>
      </p:sp>
      <p:sp>
        <p:nvSpPr>
          <p:cNvPr id="4" name="Date Placeholder 3">
            <a:extLst>
              <a:ext uri="{FF2B5EF4-FFF2-40B4-BE49-F238E27FC236}">
                <a16:creationId xmlns:a16="http://schemas.microsoft.com/office/drawing/2014/main" id="{6C4ADC52-9EE2-3884-2BB8-BEBE5D8D415F}"/>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562BFE42-3BCA-D2C7-6E6A-34D17CDD4BD6}"/>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7342DA54-018B-CD4E-0EDF-0E644154A87D}"/>
              </a:ext>
            </a:extLst>
          </p:cNvPr>
          <p:cNvSpPr>
            <a:spLocks noGrp="1"/>
          </p:cNvSpPr>
          <p:nvPr>
            <p:ph type="sldNum" sz="quarter" idx="12"/>
          </p:nvPr>
        </p:nvSpPr>
        <p:spPr/>
        <p:txBody>
          <a:bodyPr/>
          <a:lstStyle/>
          <a:p>
            <a:fld id="{3D46CBA2-ECE5-4BE9-B546-6761E0E67089}" type="slidenum">
              <a:rPr lang="en-US" smtClean="0"/>
              <a:t>104</a:t>
            </a:fld>
            <a:endParaRPr lang="en-US"/>
          </a:p>
        </p:txBody>
      </p:sp>
      <p:graphicFrame>
        <p:nvGraphicFramePr>
          <p:cNvPr id="7" name="Table 6">
            <a:extLst>
              <a:ext uri="{FF2B5EF4-FFF2-40B4-BE49-F238E27FC236}">
                <a16:creationId xmlns:a16="http://schemas.microsoft.com/office/drawing/2014/main" id="{1F4F9144-7A41-7B95-3A2D-89D66ED6143A}"/>
              </a:ext>
            </a:extLst>
          </p:cNvPr>
          <p:cNvGraphicFramePr>
            <a:graphicFrameLocks noGrp="1"/>
          </p:cNvGraphicFramePr>
          <p:nvPr/>
        </p:nvGraphicFramePr>
        <p:xfrm>
          <a:off x="723900" y="1359037"/>
          <a:ext cx="7696200" cy="3347297"/>
        </p:xfrm>
        <a:graphic>
          <a:graphicData uri="http://schemas.openxmlformats.org/drawingml/2006/table">
            <a:tbl>
              <a:tblPr/>
              <a:tblGrid>
                <a:gridCol w="2324100">
                  <a:extLst>
                    <a:ext uri="{9D8B030D-6E8A-4147-A177-3AD203B41FA5}">
                      <a16:colId xmlns:a16="http://schemas.microsoft.com/office/drawing/2014/main" val="437019558"/>
                    </a:ext>
                  </a:extLst>
                </a:gridCol>
                <a:gridCol w="3429000">
                  <a:extLst>
                    <a:ext uri="{9D8B030D-6E8A-4147-A177-3AD203B41FA5}">
                      <a16:colId xmlns:a16="http://schemas.microsoft.com/office/drawing/2014/main" val="3436433631"/>
                    </a:ext>
                  </a:extLst>
                </a:gridCol>
                <a:gridCol w="1943100">
                  <a:extLst>
                    <a:ext uri="{9D8B030D-6E8A-4147-A177-3AD203B41FA5}">
                      <a16:colId xmlns:a16="http://schemas.microsoft.com/office/drawing/2014/main" val="3018648065"/>
                    </a:ext>
                  </a:extLst>
                </a:gridCol>
              </a:tblGrid>
              <a:tr h="292664">
                <a:tc>
                  <a:txBody>
                    <a:bodyPr/>
                    <a:lstStyle/>
                    <a:p>
                      <a:pPr algn="ctr"/>
                      <a:r>
                        <a:rPr lang="en-US" sz="1800" b="1" dirty="0">
                          <a:solidFill>
                            <a:schemeClr val="bg1"/>
                          </a:solidFill>
                          <a:latin typeface="+mj-lt"/>
                        </a:rPr>
                        <a:t>Application</a:t>
                      </a:r>
                    </a:p>
                  </a:txBody>
                  <a:tcPr marL="73166" marR="73166" marT="36583" marB="36583" anchor="ctr">
                    <a:lnL>
                      <a:noFill/>
                    </a:lnL>
                    <a:lnR>
                      <a:noFill/>
                    </a:lnR>
                    <a:lnT>
                      <a:noFill/>
                    </a:lnT>
                    <a:lnB>
                      <a:noFill/>
                    </a:lnB>
                    <a:solidFill>
                      <a:schemeClr val="accent5">
                        <a:lumMod val="50000"/>
                      </a:schemeClr>
                    </a:solidFill>
                  </a:tcPr>
                </a:tc>
                <a:tc>
                  <a:txBody>
                    <a:bodyPr/>
                    <a:lstStyle/>
                    <a:p>
                      <a:pPr algn="ctr"/>
                      <a:r>
                        <a:rPr lang="en-US" sz="1800" b="1" dirty="0">
                          <a:solidFill>
                            <a:schemeClr val="bg1"/>
                          </a:solidFill>
                          <a:latin typeface="+mj-lt"/>
                        </a:rPr>
                        <a:t>Description</a:t>
                      </a:r>
                    </a:p>
                  </a:txBody>
                  <a:tcPr marL="73166" marR="73166" marT="36583" marB="36583" anchor="ctr">
                    <a:lnL>
                      <a:noFill/>
                    </a:lnL>
                    <a:lnR>
                      <a:noFill/>
                    </a:lnR>
                    <a:lnT>
                      <a:noFill/>
                    </a:lnT>
                    <a:lnB>
                      <a:noFill/>
                    </a:lnB>
                    <a:solidFill>
                      <a:schemeClr val="accent5">
                        <a:lumMod val="50000"/>
                      </a:schemeClr>
                    </a:solidFill>
                  </a:tcPr>
                </a:tc>
                <a:tc>
                  <a:txBody>
                    <a:bodyPr/>
                    <a:lstStyle/>
                    <a:p>
                      <a:pPr algn="ctr"/>
                      <a:r>
                        <a:rPr lang="en-US" sz="1800" b="1" dirty="0">
                          <a:solidFill>
                            <a:schemeClr val="bg1"/>
                          </a:solidFill>
                          <a:latin typeface="+mj-lt"/>
                        </a:rPr>
                        <a:t>Tools/Models</a:t>
                      </a:r>
                    </a:p>
                  </a:txBody>
                  <a:tcPr marL="73166" marR="73166" marT="36583" marB="36583" anchor="ctr">
                    <a:lnL>
                      <a:noFill/>
                    </a:lnL>
                    <a:lnR>
                      <a:noFill/>
                    </a:lnR>
                    <a:lnT>
                      <a:noFill/>
                    </a:lnT>
                    <a:lnB>
                      <a:noFill/>
                    </a:lnB>
                    <a:solidFill>
                      <a:schemeClr val="accent5">
                        <a:lumMod val="50000"/>
                      </a:schemeClr>
                    </a:solidFill>
                  </a:tcPr>
                </a:tc>
                <a:extLst>
                  <a:ext uri="{0D108BD9-81ED-4DB2-BD59-A6C34878D82A}">
                    <a16:rowId xmlns:a16="http://schemas.microsoft.com/office/drawing/2014/main" val="3717912316"/>
                  </a:ext>
                </a:extLst>
              </a:tr>
              <a:tr h="731661">
                <a:tc>
                  <a:txBody>
                    <a:bodyPr/>
                    <a:lstStyle/>
                    <a:p>
                      <a:pPr algn="ctr"/>
                      <a:r>
                        <a:rPr lang="en-US" sz="1400" b="1" dirty="0">
                          <a:latin typeface="+mj-lt"/>
                        </a:rPr>
                        <a:t>Report Generation</a:t>
                      </a:r>
                    </a:p>
                  </a:txBody>
                  <a:tcPr marL="73166" marR="73166" marT="36583" marB="36583"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Automate earnings summaries, financial statements.</a:t>
                      </a:r>
                    </a:p>
                  </a:txBody>
                  <a:tcPr marL="73166" marR="73166" marT="36583" marB="36583" anchor="ctr">
                    <a:lnL>
                      <a:noFill/>
                    </a:lnL>
                    <a:lnR>
                      <a:noFill/>
                    </a:lnR>
                    <a:lnT>
                      <a:noFill/>
                    </a:lnT>
                    <a:lnB>
                      <a:noFill/>
                    </a:lnB>
                    <a:solidFill>
                      <a:schemeClr val="accent5">
                        <a:lumMod val="40000"/>
                        <a:lumOff val="60000"/>
                      </a:schemeClr>
                    </a:solidFill>
                  </a:tcPr>
                </a:tc>
                <a:tc>
                  <a:txBody>
                    <a:bodyPr/>
                    <a:lstStyle/>
                    <a:p>
                      <a:pPr algn="ctr"/>
                      <a:r>
                        <a:rPr lang="en-US" sz="1400" b="1" dirty="0" err="1">
                          <a:latin typeface="+mj-lt"/>
                          <a:hlinkClick r:id="rId2"/>
                        </a:rPr>
                        <a:t>BloombergGPT</a:t>
                      </a:r>
                      <a:endParaRPr lang="en-US" sz="1400" b="1" dirty="0">
                        <a:latin typeface="+mj-lt"/>
                      </a:endParaRPr>
                    </a:p>
                  </a:txBody>
                  <a:tcPr marL="73166" marR="73166" marT="36583" marB="36583"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14269217"/>
                  </a:ext>
                </a:extLst>
              </a:tr>
              <a:tr h="512163">
                <a:tc>
                  <a:txBody>
                    <a:bodyPr/>
                    <a:lstStyle/>
                    <a:p>
                      <a:pPr algn="ctr"/>
                      <a:r>
                        <a:rPr lang="en-US" sz="1400" b="1" dirty="0">
                          <a:latin typeface="+mj-lt"/>
                        </a:rPr>
                        <a:t>Risk Modeling</a:t>
                      </a:r>
                    </a:p>
                  </a:txBody>
                  <a:tcPr marL="73166" marR="73166" marT="36583" marB="36583"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Predict fraud or credit default scenarios.</a:t>
                      </a:r>
                    </a:p>
                  </a:txBody>
                  <a:tcPr marL="73166" marR="73166" marT="36583" marB="36583"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hlinkClick r:id="rId3"/>
                        </a:rPr>
                        <a:t>H2O.ai</a:t>
                      </a:r>
                      <a:br>
                        <a:rPr lang="en-US" sz="1400" b="1" dirty="0">
                          <a:latin typeface="+mj-lt"/>
                        </a:rPr>
                      </a:br>
                      <a:r>
                        <a:rPr lang="en-US" sz="1400" b="1" dirty="0">
                          <a:latin typeface="+mj-lt"/>
                          <a:hlinkClick r:id="rId4"/>
                        </a:rPr>
                        <a:t>SAS GenAI</a:t>
                      </a:r>
                      <a:endParaRPr lang="en-US" sz="1400" b="1" dirty="0">
                        <a:latin typeface="+mj-lt"/>
                      </a:endParaRPr>
                    </a:p>
                  </a:txBody>
                  <a:tcPr marL="73166" marR="73166" marT="36583" marB="36583"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782144444"/>
                  </a:ext>
                </a:extLst>
              </a:tr>
              <a:tr h="512163">
                <a:tc>
                  <a:txBody>
                    <a:bodyPr/>
                    <a:lstStyle/>
                    <a:p>
                      <a:pPr algn="ctr"/>
                      <a:r>
                        <a:rPr lang="en-US" sz="1400" b="1" dirty="0">
                          <a:latin typeface="+mj-lt"/>
                        </a:rPr>
                        <a:t>Chatbots / Virtual Advisors</a:t>
                      </a:r>
                    </a:p>
                  </a:txBody>
                  <a:tcPr marL="73166" marR="73166" marT="36583" marB="36583"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Client support and investment guidance.</a:t>
                      </a:r>
                    </a:p>
                  </a:txBody>
                  <a:tcPr marL="73166" marR="73166" marT="36583" marB="36583" anchor="ctr">
                    <a:lnL>
                      <a:noFill/>
                    </a:lnL>
                    <a:lnR>
                      <a:noFill/>
                    </a:lnR>
                    <a:lnT>
                      <a:noFill/>
                    </a:lnT>
                    <a:lnB>
                      <a:noFill/>
                    </a:lnB>
                    <a:solidFill>
                      <a:schemeClr val="accent5">
                        <a:lumMod val="40000"/>
                        <a:lumOff val="60000"/>
                      </a:schemeClr>
                    </a:solidFill>
                  </a:tcPr>
                </a:tc>
                <a:tc>
                  <a:txBody>
                    <a:bodyPr/>
                    <a:lstStyle/>
                    <a:p>
                      <a:pPr algn="ctr"/>
                      <a:r>
                        <a:rPr lang="en-US" sz="1400" b="1" dirty="0" err="1">
                          <a:latin typeface="+mj-lt"/>
                          <a:hlinkClick r:id="rId5"/>
                        </a:rPr>
                        <a:t>Kasisto</a:t>
                      </a:r>
                      <a:br>
                        <a:rPr lang="en-US" sz="1400" b="1" dirty="0">
                          <a:latin typeface="+mj-lt"/>
                        </a:rPr>
                      </a:br>
                      <a:r>
                        <a:rPr lang="en-US" sz="1400" b="1" dirty="0">
                          <a:latin typeface="+mj-lt"/>
                          <a:hlinkClick r:id="rId6"/>
                        </a:rPr>
                        <a:t>Amelia</a:t>
                      </a:r>
                      <a:endParaRPr lang="en-US" sz="1400" b="1" dirty="0">
                        <a:latin typeface="+mj-lt"/>
                      </a:endParaRPr>
                    </a:p>
                  </a:txBody>
                  <a:tcPr marL="73166" marR="73166" marT="36583" marB="36583"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15143659"/>
                  </a:ext>
                </a:extLst>
              </a:tr>
              <a:tr h="731661">
                <a:tc>
                  <a:txBody>
                    <a:bodyPr/>
                    <a:lstStyle/>
                    <a:p>
                      <a:pPr algn="ctr"/>
                      <a:r>
                        <a:rPr lang="en-US" sz="1400" b="1" dirty="0">
                          <a:latin typeface="+mj-lt"/>
                        </a:rPr>
                        <a:t>Sentiment Analysis</a:t>
                      </a:r>
                    </a:p>
                  </a:txBody>
                  <a:tcPr marL="73166" marR="73166" marT="36583" marB="36583"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Analyze market sentiment in news/social media.</a:t>
                      </a:r>
                    </a:p>
                  </a:txBody>
                  <a:tcPr marL="73166" marR="73166" marT="36583" marB="36583" anchor="ctr">
                    <a:lnL>
                      <a:noFill/>
                    </a:lnL>
                    <a:lnR>
                      <a:noFill/>
                    </a:lnR>
                    <a:lnT>
                      <a:noFill/>
                    </a:lnT>
                    <a:lnB>
                      <a:noFill/>
                    </a:lnB>
                    <a:solidFill>
                      <a:schemeClr val="accent5">
                        <a:lumMod val="40000"/>
                        <a:lumOff val="60000"/>
                      </a:schemeClr>
                    </a:solidFill>
                  </a:tcPr>
                </a:tc>
                <a:tc>
                  <a:txBody>
                    <a:bodyPr/>
                    <a:lstStyle/>
                    <a:p>
                      <a:pPr algn="ctr"/>
                      <a:r>
                        <a:rPr lang="en-US" sz="1400" b="1" dirty="0" err="1">
                          <a:latin typeface="+mj-lt"/>
                          <a:hlinkClick r:id="rId7"/>
                        </a:rPr>
                        <a:t>MarketPsych</a:t>
                      </a:r>
                      <a:br>
                        <a:rPr lang="en-US" sz="1400" b="1" dirty="0">
                          <a:latin typeface="+mj-lt"/>
                        </a:rPr>
                      </a:br>
                      <a:r>
                        <a:rPr lang="en-US" sz="1400" b="1" dirty="0" err="1">
                          <a:latin typeface="+mj-lt"/>
                          <a:hlinkClick r:id="rId8"/>
                        </a:rPr>
                        <a:t>Accern</a:t>
                      </a:r>
                      <a:endParaRPr lang="en-US" sz="1400" b="1" dirty="0">
                        <a:latin typeface="+mj-lt"/>
                      </a:endParaRPr>
                    </a:p>
                  </a:txBody>
                  <a:tcPr marL="73166" marR="73166" marT="36583" marB="36583"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346909086"/>
                  </a:ext>
                </a:extLst>
              </a:tr>
              <a:tr h="512163">
                <a:tc>
                  <a:txBody>
                    <a:bodyPr/>
                    <a:lstStyle/>
                    <a:p>
                      <a:pPr algn="ctr"/>
                      <a:r>
                        <a:rPr lang="en-US" sz="1400" b="1" dirty="0">
                          <a:latin typeface="+mj-lt"/>
                        </a:rPr>
                        <a:t>Personalized Finance</a:t>
                      </a:r>
                    </a:p>
                  </a:txBody>
                  <a:tcPr marL="73166" marR="73166" marT="36583" marB="36583"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Budgeting and insights based on user behavior.</a:t>
                      </a:r>
                    </a:p>
                  </a:txBody>
                  <a:tcPr marL="73166" marR="73166" marT="36583" marB="36583"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hlinkClick r:id="rId9"/>
                        </a:rPr>
                        <a:t>Cleo</a:t>
                      </a:r>
                      <a:r>
                        <a:rPr lang="en-US" sz="1400" b="1" dirty="0">
                          <a:latin typeface="+mj-lt"/>
                        </a:rPr>
                        <a:t> </a:t>
                      </a:r>
                      <a:br>
                        <a:rPr lang="en-US" sz="1400" b="1" dirty="0">
                          <a:latin typeface="+mj-lt"/>
                        </a:rPr>
                      </a:br>
                      <a:r>
                        <a:rPr lang="en-US" sz="1400" b="1" dirty="0">
                          <a:latin typeface="+mj-lt"/>
                          <a:hlinkClick r:id="rId10"/>
                        </a:rPr>
                        <a:t>Copilot AI</a:t>
                      </a:r>
                      <a:endParaRPr lang="en-US" sz="1400" b="1" dirty="0">
                        <a:latin typeface="+mj-lt"/>
                      </a:endParaRPr>
                    </a:p>
                  </a:txBody>
                  <a:tcPr marL="73166" marR="73166" marT="36583" marB="36583"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31653269"/>
                  </a:ext>
                </a:extLst>
              </a:tr>
            </a:tbl>
          </a:graphicData>
        </a:graphic>
      </p:graphicFrame>
    </p:spTree>
    <p:extLst>
      <p:ext uri="{BB962C8B-B14F-4D97-AF65-F5344CB8AC3E}">
        <p14:creationId xmlns:p14="http://schemas.microsoft.com/office/powerpoint/2010/main" val="23220920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0E840-B6A5-3A44-CA2D-0EDA3294A365}"/>
              </a:ext>
            </a:extLst>
          </p:cNvPr>
          <p:cNvSpPr>
            <a:spLocks noGrp="1"/>
          </p:cNvSpPr>
          <p:nvPr>
            <p:ph type="title"/>
          </p:nvPr>
        </p:nvSpPr>
        <p:spPr/>
        <p:txBody>
          <a:bodyPr/>
          <a:lstStyle/>
          <a:p>
            <a:r>
              <a:rPr lang="en-US" b="1" dirty="0"/>
              <a:t>GenAI - Education</a:t>
            </a:r>
            <a:endParaRPr lang="en-US" dirty="0"/>
          </a:p>
        </p:txBody>
      </p:sp>
      <p:sp>
        <p:nvSpPr>
          <p:cNvPr id="4" name="Date Placeholder 3">
            <a:extLst>
              <a:ext uri="{FF2B5EF4-FFF2-40B4-BE49-F238E27FC236}">
                <a16:creationId xmlns:a16="http://schemas.microsoft.com/office/drawing/2014/main" id="{A9188741-19E5-FDAA-DA43-F01FA095F0CF}"/>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5DC27AC8-B9C5-FB71-D956-EEBA8C98A44C}"/>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6CB042DA-5E99-BA1E-3E8D-9CACB3972497}"/>
              </a:ext>
            </a:extLst>
          </p:cNvPr>
          <p:cNvSpPr>
            <a:spLocks noGrp="1"/>
          </p:cNvSpPr>
          <p:nvPr>
            <p:ph type="sldNum" sz="quarter" idx="12"/>
          </p:nvPr>
        </p:nvSpPr>
        <p:spPr/>
        <p:txBody>
          <a:bodyPr/>
          <a:lstStyle/>
          <a:p>
            <a:fld id="{3D46CBA2-ECE5-4BE9-B546-6761E0E67089}" type="slidenum">
              <a:rPr lang="en-US" smtClean="0"/>
              <a:t>105</a:t>
            </a:fld>
            <a:endParaRPr lang="en-US"/>
          </a:p>
        </p:txBody>
      </p:sp>
      <p:graphicFrame>
        <p:nvGraphicFramePr>
          <p:cNvPr id="7" name="Table 6">
            <a:extLst>
              <a:ext uri="{FF2B5EF4-FFF2-40B4-BE49-F238E27FC236}">
                <a16:creationId xmlns:a16="http://schemas.microsoft.com/office/drawing/2014/main" id="{BCAECE3D-8D74-BA2D-ED47-7B5E85AAC064}"/>
              </a:ext>
            </a:extLst>
          </p:cNvPr>
          <p:cNvGraphicFramePr>
            <a:graphicFrameLocks noGrp="1"/>
          </p:cNvGraphicFramePr>
          <p:nvPr/>
        </p:nvGraphicFramePr>
        <p:xfrm>
          <a:off x="914400" y="1397911"/>
          <a:ext cx="7391400" cy="3414080"/>
        </p:xfrm>
        <a:graphic>
          <a:graphicData uri="http://schemas.openxmlformats.org/drawingml/2006/table">
            <a:tbl>
              <a:tblPr/>
              <a:tblGrid>
                <a:gridCol w="2463800">
                  <a:extLst>
                    <a:ext uri="{9D8B030D-6E8A-4147-A177-3AD203B41FA5}">
                      <a16:colId xmlns:a16="http://schemas.microsoft.com/office/drawing/2014/main" val="323183403"/>
                    </a:ext>
                  </a:extLst>
                </a:gridCol>
                <a:gridCol w="2463800">
                  <a:extLst>
                    <a:ext uri="{9D8B030D-6E8A-4147-A177-3AD203B41FA5}">
                      <a16:colId xmlns:a16="http://schemas.microsoft.com/office/drawing/2014/main" val="461025027"/>
                    </a:ext>
                  </a:extLst>
                </a:gridCol>
                <a:gridCol w="2463800">
                  <a:extLst>
                    <a:ext uri="{9D8B030D-6E8A-4147-A177-3AD203B41FA5}">
                      <a16:colId xmlns:a16="http://schemas.microsoft.com/office/drawing/2014/main" val="3393922246"/>
                    </a:ext>
                  </a:extLst>
                </a:gridCol>
              </a:tblGrid>
              <a:tr h="274373">
                <a:tc>
                  <a:txBody>
                    <a:bodyPr/>
                    <a:lstStyle/>
                    <a:p>
                      <a:pPr algn="ctr"/>
                      <a:r>
                        <a:rPr lang="en-US" sz="1800" b="1" dirty="0">
                          <a:solidFill>
                            <a:schemeClr val="bg1"/>
                          </a:solidFill>
                          <a:latin typeface="+mj-lt"/>
                        </a:rPr>
                        <a:t>Application</a:t>
                      </a:r>
                    </a:p>
                  </a:txBody>
                  <a:tcPr marL="68593" marR="68593" marT="34297" marB="34297" anchor="ctr">
                    <a:lnL>
                      <a:noFill/>
                    </a:lnL>
                    <a:lnR>
                      <a:noFill/>
                    </a:lnR>
                    <a:lnT>
                      <a:noFill/>
                    </a:lnT>
                    <a:lnB>
                      <a:noFill/>
                    </a:lnB>
                    <a:solidFill>
                      <a:schemeClr val="accent5">
                        <a:lumMod val="50000"/>
                      </a:schemeClr>
                    </a:solidFill>
                  </a:tcPr>
                </a:tc>
                <a:tc>
                  <a:txBody>
                    <a:bodyPr/>
                    <a:lstStyle/>
                    <a:p>
                      <a:pPr algn="ctr"/>
                      <a:r>
                        <a:rPr lang="en-US" sz="1800" b="1" dirty="0">
                          <a:solidFill>
                            <a:schemeClr val="bg1"/>
                          </a:solidFill>
                          <a:latin typeface="+mj-lt"/>
                        </a:rPr>
                        <a:t>Description</a:t>
                      </a:r>
                    </a:p>
                  </a:txBody>
                  <a:tcPr marL="68593" marR="68593" marT="34297" marB="34297" anchor="ctr">
                    <a:lnL>
                      <a:noFill/>
                    </a:lnL>
                    <a:lnR>
                      <a:noFill/>
                    </a:lnR>
                    <a:lnT>
                      <a:noFill/>
                    </a:lnT>
                    <a:lnB>
                      <a:noFill/>
                    </a:lnB>
                    <a:solidFill>
                      <a:schemeClr val="accent5">
                        <a:lumMod val="50000"/>
                      </a:schemeClr>
                    </a:solidFill>
                  </a:tcPr>
                </a:tc>
                <a:tc>
                  <a:txBody>
                    <a:bodyPr/>
                    <a:lstStyle/>
                    <a:p>
                      <a:pPr algn="ctr"/>
                      <a:r>
                        <a:rPr lang="en-US" sz="1800" b="1" dirty="0">
                          <a:solidFill>
                            <a:schemeClr val="bg1"/>
                          </a:solidFill>
                          <a:latin typeface="+mj-lt"/>
                        </a:rPr>
                        <a:t>Tools/Models</a:t>
                      </a:r>
                    </a:p>
                  </a:txBody>
                  <a:tcPr marL="68593" marR="68593" marT="34297" marB="34297" anchor="ctr">
                    <a:lnL>
                      <a:noFill/>
                    </a:lnL>
                    <a:lnR>
                      <a:noFill/>
                    </a:lnR>
                    <a:lnT>
                      <a:noFill/>
                    </a:lnT>
                    <a:lnB>
                      <a:noFill/>
                    </a:lnB>
                    <a:solidFill>
                      <a:schemeClr val="accent5">
                        <a:lumMod val="50000"/>
                      </a:schemeClr>
                    </a:solidFill>
                  </a:tcPr>
                </a:tc>
                <a:extLst>
                  <a:ext uri="{0D108BD9-81ED-4DB2-BD59-A6C34878D82A}">
                    <a16:rowId xmlns:a16="http://schemas.microsoft.com/office/drawing/2014/main" val="1443704721"/>
                  </a:ext>
                </a:extLst>
              </a:tr>
              <a:tr h="685932">
                <a:tc>
                  <a:txBody>
                    <a:bodyPr/>
                    <a:lstStyle/>
                    <a:p>
                      <a:pPr algn="ctr"/>
                      <a:r>
                        <a:rPr lang="en-US" sz="1400" b="1" dirty="0">
                          <a:latin typeface="+mj-lt"/>
                        </a:rPr>
                        <a:t>AI Tutoring</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Personal tutors for students in various subjects.</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err="1">
                          <a:latin typeface="+mj-lt"/>
                          <a:hlinkClick r:id="rId2"/>
                        </a:rPr>
                        <a:t>Khanmigo</a:t>
                      </a:r>
                      <a:endParaRPr lang="en-US" sz="1400" b="1" dirty="0">
                        <a:latin typeface="+mj-lt"/>
                      </a:endParaRPr>
                    </a:p>
                    <a:p>
                      <a:pPr algn="ctr"/>
                      <a:r>
                        <a:rPr lang="en-US" sz="1400" b="1" dirty="0">
                          <a:latin typeface="+mj-lt"/>
                        </a:rPr>
                        <a:t> </a:t>
                      </a:r>
                      <a:r>
                        <a:rPr lang="en-US" sz="1400" b="1" dirty="0">
                          <a:latin typeface="+mj-lt"/>
                          <a:hlinkClick r:id="rId3"/>
                        </a:rPr>
                        <a:t>Scribe AI</a:t>
                      </a:r>
                      <a:endParaRPr lang="en-US" sz="1400" b="1" dirty="0">
                        <a:latin typeface="+mj-lt"/>
                      </a:endParaRPr>
                    </a:p>
                  </a:txBody>
                  <a:tcPr marL="68593" marR="68593" marT="34297" marB="34297"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242536514"/>
                  </a:ext>
                </a:extLst>
              </a:tr>
              <a:tr h="480153">
                <a:tc>
                  <a:txBody>
                    <a:bodyPr/>
                    <a:lstStyle/>
                    <a:p>
                      <a:pPr algn="ctr"/>
                      <a:r>
                        <a:rPr lang="en-US" sz="1400" b="1" dirty="0">
                          <a:latin typeface="+mj-lt"/>
                        </a:rPr>
                        <a:t>Content Creation</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Generate quizzes, lesson plans, and summaries.</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hlinkClick r:id="rId4"/>
                        </a:rPr>
                        <a:t>Quizlet Q-Chat</a:t>
                      </a:r>
                      <a:endParaRPr lang="en-US" sz="1400" b="1" dirty="0">
                        <a:latin typeface="+mj-lt"/>
                      </a:endParaRPr>
                    </a:p>
                    <a:p>
                      <a:pPr algn="ctr"/>
                      <a:r>
                        <a:rPr lang="en-US" sz="1400" b="1" dirty="0">
                          <a:latin typeface="+mj-lt"/>
                        </a:rPr>
                        <a:t> </a:t>
                      </a:r>
                      <a:r>
                        <a:rPr lang="en-US" sz="1400" b="1" dirty="0" err="1">
                          <a:latin typeface="+mj-lt"/>
                          <a:hlinkClick r:id="rId5"/>
                        </a:rPr>
                        <a:t>MagicSchool</a:t>
                      </a:r>
                      <a:endParaRPr lang="en-US" sz="1400" b="1" dirty="0">
                        <a:latin typeface="+mj-lt"/>
                      </a:endParaRPr>
                    </a:p>
                  </a:txBody>
                  <a:tcPr marL="68593" marR="68593" marT="34297" marB="34297"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926860954"/>
                  </a:ext>
                </a:extLst>
              </a:tr>
              <a:tr h="685932">
                <a:tc>
                  <a:txBody>
                    <a:bodyPr/>
                    <a:lstStyle/>
                    <a:p>
                      <a:pPr algn="ctr"/>
                      <a:r>
                        <a:rPr lang="en-US" sz="1400" b="1" dirty="0">
                          <a:latin typeface="+mj-lt"/>
                        </a:rPr>
                        <a:t>Language Learning</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Conversational AI for speaking and writing practice.</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hlinkClick r:id="rId6"/>
                        </a:rPr>
                        <a:t>Duolingo Max</a:t>
                      </a:r>
                      <a:endParaRPr lang="en-US" sz="1400" b="1" dirty="0">
                        <a:latin typeface="+mj-lt"/>
                      </a:endParaRPr>
                    </a:p>
                    <a:p>
                      <a:pPr algn="ctr"/>
                      <a:r>
                        <a:rPr lang="en-US" sz="1400" b="1" dirty="0">
                          <a:latin typeface="+mj-lt"/>
                          <a:hlinkClick r:id="rId7"/>
                        </a:rPr>
                        <a:t>Speak</a:t>
                      </a:r>
                      <a:endParaRPr lang="en-US" sz="1400" b="1" dirty="0">
                        <a:latin typeface="+mj-lt"/>
                      </a:endParaRPr>
                    </a:p>
                  </a:txBody>
                  <a:tcPr marL="68593" marR="68593" marT="34297" marB="34297"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208241261"/>
                  </a:ext>
                </a:extLst>
              </a:tr>
              <a:tr h="480153">
                <a:tc>
                  <a:txBody>
                    <a:bodyPr/>
                    <a:lstStyle/>
                    <a:p>
                      <a:pPr algn="ctr"/>
                      <a:r>
                        <a:rPr lang="en-US" sz="1400" b="1" dirty="0">
                          <a:latin typeface="+mj-lt"/>
                        </a:rPr>
                        <a:t>Essay Feedback</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AI reviews grammar, structure, and content.</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hlinkClick r:id="rId8"/>
                        </a:rPr>
                        <a:t>Grammarly</a:t>
                      </a:r>
                      <a:endParaRPr lang="en-US" sz="1400" b="1" dirty="0">
                        <a:latin typeface="+mj-lt"/>
                      </a:endParaRPr>
                    </a:p>
                    <a:p>
                      <a:pPr algn="ctr"/>
                      <a:r>
                        <a:rPr lang="en-US" sz="1400" b="1" dirty="0" err="1">
                          <a:latin typeface="+mj-lt"/>
                          <a:hlinkClick r:id="rId9"/>
                        </a:rPr>
                        <a:t>WriteLab</a:t>
                      </a:r>
                      <a:endParaRPr lang="en-US" sz="1400" b="1" dirty="0">
                        <a:latin typeface="+mj-lt"/>
                      </a:endParaRPr>
                    </a:p>
                  </a:txBody>
                  <a:tcPr marL="68593" marR="68593" marT="34297" marB="34297"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939820223"/>
                  </a:ext>
                </a:extLst>
              </a:tr>
              <a:tr h="685932">
                <a:tc>
                  <a:txBody>
                    <a:bodyPr/>
                    <a:lstStyle/>
                    <a:p>
                      <a:pPr algn="ctr"/>
                      <a:r>
                        <a:rPr lang="en-US" sz="1400" b="1" dirty="0">
                          <a:latin typeface="+mj-lt"/>
                        </a:rPr>
                        <a:t>Accessibility Tools</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Text-to-speech or summarization for diverse learners.</a:t>
                      </a:r>
                    </a:p>
                  </a:txBody>
                  <a:tcPr marL="68593" marR="68593" marT="34297" marB="34297" anchor="ctr">
                    <a:lnL>
                      <a:noFill/>
                    </a:lnL>
                    <a:lnR>
                      <a:noFill/>
                    </a:lnR>
                    <a:lnT>
                      <a:noFill/>
                    </a:lnT>
                    <a:lnB>
                      <a:noFill/>
                    </a:lnB>
                    <a:solidFill>
                      <a:schemeClr val="accent5">
                        <a:lumMod val="40000"/>
                        <a:lumOff val="60000"/>
                      </a:schemeClr>
                    </a:solidFill>
                  </a:tcPr>
                </a:tc>
                <a:tc>
                  <a:txBody>
                    <a:bodyPr/>
                    <a:lstStyle/>
                    <a:p>
                      <a:pPr algn="ctr"/>
                      <a:r>
                        <a:rPr lang="en-US" sz="1400" b="1" dirty="0" err="1">
                          <a:latin typeface="+mj-lt"/>
                          <a:hlinkClick r:id="rId10"/>
                        </a:rPr>
                        <a:t>Read&amp;Write</a:t>
                      </a:r>
                      <a:endParaRPr lang="en-US" sz="1400" b="1" dirty="0">
                        <a:latin typeface="+mj-lt"/>
                      </a:endParaRPr>
                    </a:p>
                    <a:p>
                      <a:pPr algn="ctr"/>
                      <a:r>
                        <a:rPr lang="en-US" sz="1400" b="1" dirty="0">
                          <a:latin typeface="+mj-lt"/>
                          <a:hlinkClick r:id="rId11"/>
                        </a:rPr>
                        <a:t>Whisper AI</a:t>
                      </a:r>
                      <a:endParaRPr lang="en-US" sz="1400" b="1" dirty="0">
                        <a:latin typeface="+mj-lt"/>
                      </a:endParaRPr>
                    </a:p>
                  </a:txBody>
                  <a:tcPr marL="68593" marR="68593" marT="34297" marB="34297"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506892584"/>
                  </a:ext>
                </a:extLst>
              </a:tr>
            </a:tbl>
          </a:graphicData>
        </a:graphic>
      </p:graphicFrame>
    </p:spTree>
    <p:extLst>
      <p:ext uri="{BB962C8B-B14F-4D97-AF65-F5344CB8AC3E}">
        <p14:creationId xmlns:p14="http://schemas.microsoft.com/office/powerpoint/2010/main" val="21596456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DAE7-7A2F-3DE5-CB78-72C16A62D18F}"/>
              </a:ext>
            </a:extLst>
          </p:cNvPr>
          <p:cNvSpPr>
            <a:spLocks noGrp="1"/>
          </p:cNvSpPr>
          <p:nvPr>
            <p:ph type="title"/>
          </p:nvPr>
        </p:nvSpPr>
        <p:spPr/>
        <p:txBody>
          <a:bodyPr>
            <a:normAutofit fontScale="90000"/>
          </a:bodyPr>
          <a:lstStyle/>
          <a:p>
            <a:r>
              <a:rPr lang="en-US" b="1" dirty="0"/>
              <a:t>GenAI - </a:t>
            </a:r>
            <a:r>
              <a:rPr lang="en-US" dirty="0"/>
              <a:t>Media &amp; Entertainment</a:t>
            </a:r>
          </a:p>
        </p:txBody>
      </p:sp>
      <p:sp>
        <p:nvSpPr>
          <p:cNvPr id="4" name="Date Placeholder 3">
            <a:extLst>
              <a:ext uri="{FF2B5EF4-FFF2-40B4-BE49-F238E27FC236}">
                <a16:creationId xmlns:a16="http://schemas.microsoft.com/office/drawing/2014/main" id="{99BBB4A9-4A0A-3E65-2AF2-5914E736B11E}"/>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10EBCB7D-C405-B386-DD83-9A12A6D67995}"/>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F8082919-2A66-615A-766D-7C6670FDD182}"/>
              </a:ext>
            </a:extLst>
          </p:cNvPr>
          <p:cNvSpPr>
            <a:spLocks noGrp="1"/>
          </p:cNvSpPr>
          <p:nvPr>
            <p:ph type="sldNum" sz="quarter" idx="12"/>
          </p:nvPr>
        </p:nvSpPr>
        <p:spPr/>
        <p:txBody>
          <a:bodyPr/>
          <a:lstStyle/>
          <a:p>
            <a:fld id="{3D46CBA2-ECE5-4BE9-B546-6761E0E67089}" type="slidenum">
              <a:rPr lang="en-US" smtClean="0"/>
              <a:t>106</a:t>
            </a:fld>
            <a:endParaRPr lang="en-US"/>
          </a:p>
        </p:txBody>
      </p:sp>
      <p:graphicFrame>
        <p:nvGraphicFramePr>
          <p:cNvPr id="7" name="Table 6">
            <a:extLst>
              <a:ext uri="{FF2B5EF4-FFF2-40B4-BE49-F238E27FC236}">
                <a16:creationId xmlns:a16="http://schemas.microsoft.com/office/drawing/2014/main" id="{13053CC8-DE76-4CD7-D8B1-FC425EB3D94A}"/>
              </a:ext>
            </a:extLst>
          </p:cNvPr>
          <p:cNvGraphicFramePr>
            <a:graphicFrameLocks noGrp="1"/>
          </p:cNvGraphicFramePr>
          <p:nvPr/>
        </p:nvGraphicFramePr>
        <p:xfrm>
          <a:off x="457200" y="1451292"/>
          <a:ext cx="8229600" cy="3169920"/>
        </p:xfrm>
        <a:graphic>
          <a:graphicData uri="http://schemas.openxmlformats.org/drawingml/2006/table">
            <a:tbl>
              <a:tblPr/>
              <a:tblGrid>
                <a:gridCol w="2743200">
                  <a:extLst>
                    <a:ext uri="{9D8B030D-6E8A-4147-A177-3AD203B41FA5}">
                      <a16:colId xmlns:a16="http://schemas.microsoft.com/office/drawing/2014/main" val="3062339706"/>
                    </a:ext>
                  </a:extLst>
                </a:gridCol>
                <a:gridCol w="2743200">
                  <a:extLst>
                    <a:ext uri="{9D8B030D-6E8A-4147-A177-3AD203B41FA5}">
                      <a16:colId xmlns:a16="http://schemas.microsoft.com/office/drawing/2014/main" val="3951069321"/>
                    </a:ext>
                  </a:extLst>
                </a:gridCol>
                <a:gridCol w="2743200">
                  <a:extLst>
                    <a:ext uri="{9D8B030D-6E8A-4147-A177-3AD203B41FA5}">
                      <a16:colId xmlns:a16="http://schemas.microsoft.com/office/drawing/2014/main" val="2832174364"/>
                    </a:ext>
                  </a:extLst>
                </a:gridCol>
              </a:tblGrid>
              <a:tr h="0">
                <a:tc>
                  <a:txBody>
                    <a:bodyPr/>
                    <a:lstStyle/>
                    <a:p>
                      <a:pPr algn="ctr"/>
                      <a:r>
                        <a:rPr lang="en-US" b="1" dirty="0">
                          <a:latin typeface="+mj-lt"/>
                        </a:rPr>
                        <a:t>Application</a:t>
                      </a:r>
                    </a:p>
                  </a:txBody>
                  <a:tcPr anchor="ctr">
                    <a:lnL>
                      <a:noFill/>
                    </a:lnL>
                    <a:lnR>
                      <a:noFill/>
                    </a:lnR>
                    <a:lnT>
                      <a:noFill/>
                    </a:lnT>
                    <a:lnB>
                      <a:noFill/>
                    </a:lnB>
                    <a:solidFill>
                      <a:schemeClr val="accent5">
                        <a:lumMod val="75000"/>
                      </a:schemeClr>
                    </a:solidFill>
                  </a:tcPr>
                </a:tc>
                <a:tc>
                  <a:txBody>
                    <a:bodyPr/>
                    <a:lstStyle/>
                    <a:p>
                      <a:pPr algn="ctr"/>
                      <a:r>
                        <a:rPr lang="en-US" b="1" dirty="0">
                          <a:latin typeface="+mj-lt"/>
                        </a:rPr>
                        <a:t>Description</a:t>
                      </a:r>
                    </a:p>
                  </a:txBody>
                  <a:tcPr anchor="ctr">
                    <a:lnL>
                      <a:noFill/>
                    </a:lnL>
                    <a:lnR>
                      <a:noFill/>
                    </a:lnR>
                    <a:lnT>
                      <a:noFill/>
                    </a:lnT>
                    <a:lnB>
                      <a:noFill/>
                    </a:lnB>
                    <a:solidFill>
                      <a:schemeClr val="accent5">
                        <a:lumMod val="75000"/>
                      </a:schemeClr>
                    </a:solidFill>
                  </a:tcPr>
                </a:tc>
                <a:tc>
                  <a:txBody>
                    <a:bodyPr/>
                    <a:lstStyle/>
                    <a:p>
                      <a:pPr algn="ctr"/>
                      <a:r>
                        <a:rPr lang="en-US" b="1" dirty="0">
                          <a:latin typeface="+mj-lt"/>
                        </a:rPr>
                        <a:t>Tools/Models</a:t>
                      </a:r>
                    </a:p>
                  </a:txBody>
                  <a:tcPr anchor="ctr">
                    <a:lnL>
                      <a:noFill/>
                    </a:lnL>
                    <a:lnR>
                      <a:noFill/>
                    </a:lnR>
                    <a:lnT>
                      <a:noFill/>
                    </a:lnT>
                    <a:lnB>
                      <a:noFill/>
                    </a:lnB>
                    <a:solidFill>
                      <a:schemeClr val="accent5">
                        <a:lumMod val="75000"/>
                      </a:schemeClr>
                    </a:solidFill>
                  </a:tcPr>
                </a:tc>
                <a:extLst>
                  <a:ext uri="{0D108BD9-81ED-4DB2-BD59-A6C34878D82A}">
                    <a16:rowId xmlns:a16="http://schemas.microsoft.com/office/drawing/2014/main" val="1292625660"/>
                  </a:ext>
                </a:extLst>
              </a:tr>
              <a:tr h="0">
                <a:tc>
                  <a:txBody>
                    <a:bodyPr/>
                    <a:lstStyle/>
                    <a:p>
                      <a:pPr algn="ctr"/>
                      <a:r>
                        <a:rPr lang="en-US" sz="1400" b="1" dirty="0">
                          <a:latin typeface="+mj-lt"/>
                        </a:rPr>
                        <a:t>Script Writing</a:t>
                      </a:r>
                    </a:p>
                  </a:txBody>
                  <a:tcPr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Generate storylines, scenes, or full scripts.</a:t>
                      </a:r>
                    </a:p>
                  </a:txBody>
                  <a:tcPr anchor="ctr">
                    <a:lnL>
                      <a:noFill/>
                    </a:lnL>
                    <a:lnR>
                      <a:noFill/>
                    </a:lnR>
                    <a:lnT>
                      <a:noFill/>
                    </a:lnT>
                    <a:lnB>
                      <a:noFill/>
                    </a:lnB>
                    <a:solidFill>
                      <a:schemeClr val="accent5">
                        <a:lumMod val="40000"/>
                        <a:lumOff val="60000"/>
                      </a:schemeClr>
                    </a:solidFill>
                  </a:tcPr>
                </a:tc>
                <a:tc>
                  <a:txBody>
                    <a:bodyPr/>
                    <a:lstStyle/>
                    <a:p>
                      <a:pPr algn="ctr"/>
                      <a:r>
                        <a:rPr kumimoji="0" lang="en-US" sz="1400" b="1" kern="1200" dirty="0">
                          <a:solidFill>
                            <a:schemeClr val="tx1"/>
                          </a:solidFill>
                          <a:latin typeface="+mj-lt"/>
                          <a:ea typeface="+mn-ea"/>
                          <a:cs typeface="+mn-cs"/>
                          <a:hlinkClick r:id="rId2"/>
                        </a:rPr>
                        <a:t>ChatGPT</a:t>
                      </a:r>
                      <a:br>
                        <a:rPr lang="en-US" sz="1400" b="1" dirty="0">
                          <a:latin typeface="+mj-lt"/>
                        </a:rPr>
                      </a:br>
                      <a:r>
                        <a:rPr lang="en-US" sz="1400" b="1" dirty="0" err="1">
                          <a:latin typeface="+mj-lt"/>
                          <a:hlinkClick r:id="rId3"/>
                        </a:rPr>
                        <a:t>Sudowrite</a:t>
                      </a:r>
                      <a:endParaRPr lang="en-US" sz="1400"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434307752"/>
                  </a:ext>
                </a:extLst>
              </a:tr>
              <a:tr h="0">
                <a:tc>
                  <a:txBody>
                    <a:bodyPr/>
                    <a:lstStyle/>
                    <a:p>
                      <a:pPr algn="ctr"/>
                      <a:r>
                        <a:rPr lang="en-US" sz="1400" b="1" dirty="0">
                          <a:latin typeface="+mj-lt"/>
                        </a:rPr>
                        <a:t>Music Creation</a:t>
                      </a:r>
                    </a:p>
                  </a:txBody>
                  <a:tcPr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Compose music tracks or soundscapes.</a:t>
                      </a:r>
                    </a:p>
                  </a:txBody>
                  <a:tcPr anchor="ctr">
                    <a:lnL>
                      <a:noFill/>
                    </a:lnL>
                    <a:lnR>
                      <a:noFill/>
                    </a:lnR>
                    <a:lnT>
                      <a:noFill/>
                    </a:lnT>
                    <a:lnB>
                      <a:noFill/>
                    </a:lnB>
                    <a:solidFill>
                      <a:schemeClr val="accent5">
                        <a:lumMod val="40000"/>
                        <a:lumOff val="60000"/>
                      </a:schemeClr>
                    </a:solidFill>
                  </a:tcPr>
                </a:tc>
                <a:tc>
                  <a:txBody>
                    <a:bodyPr/>
                    <a:lstStyle/>
                    <a:p>
                      <a:pPr algn="ctr"/>
                      <a:r>
                        <a:rPr kumimoji="0" lang="en-US" sz="1400" b="1" kern="1200" dirty="0">
                          <a:solidFill>
                            <a:schemeClr val="tx1"/>
                          </a:solidFill>
                          <a:latin typeface="+mj-lt"/>
                          <a:ea typeface="+mn-ea"/>
                          <a:cs typeface="+mn-cs"/>
                          <a:hlinkClick r:id="rId4"/>
                        </a:rPr>
                        <a:t>Suno AI</a:t>
                      </a:r>
                      <a:br>
                        <a:rPr lang="en-US" sz="1400" b="1" dirty="0">
                          <a:latin typeface="+mj-lt"/>
                        </a:rPr>
                      </a:br>
                      <a:r>
                        <a:rPr lang="en-US" sz="1400" b="1" dirty="0">
                          <a:latin typeface="+mj-lt"/>
                          <a:hlinkClick r:id="rId5"/>
                        </a:rPr>
                        <a:t>AIVA</a:t>
                      </a:r>
                      <a:endParaRPr lang="en-US" sz="1400"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269467352"/>
                  </a:ext>
                </a:extLst>
              </a:tr>
              <a:tr h="0">
                <a:tc>
                  <a:txBody>
                    <a:bodyPr/>
                    <a:lstStyle/>
                    <a:p>
                      <a:pPr algn="ctr"/>
                      <a:r>
                        <a:rPr lang="en-US" sz="1400" b="1" dirty="0">
                          <a:latin typeface="+mj-lt"/>
                        </a:rPr>
                        <a:t>Video Generation</a:t>
                      </a:r>
                    </a:p>
                  </a:txBody>
                  <a:tcPr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Produce content or avatars from text.</a:t>
                      </a:r>
                    </a:p>
                  </a:txBody>
                  <a:tcPr anchor="ctr">
                    <a:lnL>
                      <a:noFill/>
                    </a:lnL>
                    <a:lnR>
                      <a:noFill/>
                    </a:lnR>
                    <a:lnT>
                      <a:noFill/>
                    </a:lnT>
                    <a:lnB>
                      <a:noFill/>
                    </a:lnB>
                    <a:solidFill>
                      <a:schemeClr val="accent5">
                        <a:lumMod val="40000"/>
                        <a:lumOff val="60000"/>
                      </a:schemeClr>
                    </a:solidFill>
                  </a:tcPr>
                </a:tc>
                <a:tc>
                  <a:txBody>
                    <a:bodyPr/>
                    <a:lstStyle/>
                    <a:p>
                      <a:pPr algn="ctr"/>
                      <a:r>
                        <a:rPr lang="fi-FI" sz="1400" b="1" dirty="0">
                          <a:latin typeface="+mj-lt"/>
                          <a:hlinkClick r:id="rId6"/>
                        </a:rPr>
                        <a:t>Pika Labs</a:t>
                      </a:r>
                      <a:br>
                        <a:rPr lang="fi-FI" sz="1400" b="1" dirty="0">
                          <a:latin typeface="+mj-lt"/>
                        </a:rPr>
                      </a:br>
                      <a:r>
                        <a:rPr lang="fi-FI" sz="1400" b="1" dirty="0">
                          <a:latin typeface="+mj-lt"/>
                          <a:hlinkClick r:id="rId7"/>
                        </a:rPr>
                        <a:t>Runway ML</a:t>
                      </a:r>
                      <a:br>
                        <a:rPr lang="fi-FI" sz="1400" b="1" dirty="0">
                          <a:latin typeface="+mj-lt"/>
                        </a:rPr>
                      </a:br>
                      <a:r>
                        <a:rPr lang="fi-FI" sz="1400" b="1" dirty="0">
                          <a:latin typeface="+mj-lt"/>
                          <a:hlinkClick r:id="rId8"/>
                        </a:rPr>
                        <a:t>Synthesia</a:t>
                      </a:r>
                      <a:endParaRPr lang="fi-FI" sz="1400"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797513172"/>
                  </a:ext>
                </a:extLst>
              </a:tr>
              <a:tr h="0">
                <a:tc>
                  <a:txBody>
                    <a:bodyPr/>
                    <a:lstStyle/>
                    <a:p>
                      <a:pPr algn="ctr"/>
                      <a:r>
                        <a:rPr lang="en-US" sz="1400" b="1" dirty="0">
                          <a:latin typeface="+mj-lt"/>
                        </a:rPr>
                        <a:t>Game Design</a:t>
                      </a:r>
                    </a:p>
                  </a:txBody>
                  <a:tcPr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Generate environments, characters, dialogue.</a:t>
                      </a:r>
                    </a:p>
                  </a:txBody>
                  <a:tcPr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hlinkClick r:id="rId9"/>
                        </a:rPr>
                        <a:t>Scenario.gg</a:t>
                      </a:r>
                      <a:endParaRPr lang="en-US" sz="1400" b="1" dirty="0">
                        <a:latin typeface="+mj-lt"/>
                      </a:endParaRPr>
                    </a:p>
                    <a:p>
                      <a:pPr algn="ctr"/>
                      <a:r>
                        <a:rPr lang="en-US" sz="1400" b="1" dirty="0">
                          <a:latin typeface="+mj-lt"/>
                          <a:hlinkClick r:id="rId10"/>
                        </a:rPr>
                        <a:t>Inworld AI</a:t>
                      </a:r>
                      <a:endParaRPr lang="en-US" sz="1400"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587920413"/>
                  </a:ext>
                </a:extLst>
              </a:tr>
              <a:tr h="0">
                <a:tc>
                  <a:txBody>
                    <a:bodyPr/>
                    <a:lstStyle/>
                    <a:p>
                      <a:pPr algn="ctr"/>
                      <a:r>
                        <a:rPr lang="en-US" sz="1400" b="1" dirty="0">
                          <a:latin typeface="+mj-lt"/>
                        </a:rPr>
                        <a:t>Personalized News</a:t>
                      </a:r>
                    </a:p>
                  </a:txBody>
                  <a:tcPr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rPr>
                        <a:t>AI-curated content feeds.</a:t>
                      </a:r>
                    </a:p>
                  </a:txBody>
                  <a:tcPr anchor="ctr">
                    <a:lnL>
                      <a:noFill/>
                    </a:lnL>
                    <a:lnR>
                      <a:noFill/>
                    </a:lnR>
                    <a:lnT>
                      <a:noFill/>
                    </a:lnT>
                    <a:lnB>
                      <a:noFill/>
                    </a:lnB>
                    <a:solidFill>
                      <a:schemeClr val="accent5">
                        <a:lumMod val="40000"/>
                        <a:lumOff val="60000"/>
                      </a:schemeClr>
                    </a:solidFill>
                  </a:tcPr>
                </a:tc>
                <a:tc>
                  <a:txBody>
                    <a:bodyPr/>
                    <a:lstStyle/>
                    <a:p>
                      <a:pPr algn="ctr"/>
                      <a:r>
                        <a:rPr lang="en-US" sz="1400" b="1" dirty="0">
                          <a:latin typeface="+mj-lt"/>
                          <a:hlinkClick r:id="rId11"/>
                        </a:rPr>
                        <a:t>Artifact</a:t>
                      </a:r>
                      <a:endParaRPr lang="en-US" sz="1400" b="1" dirty="0">
                        <a:latin typeface="+mj-lt"/>
                      </a:endParaRPr>
                    </a:p>
                    <a:p>
                      <a:pPr algn="ctr"/>
                      <a:r>
                        <a:rPr lang="en-US" sz="1400" b="1" dirty="0">
                          <a:latin typeface="+mj-lt"/>
                        </a:rPr>
                        <a:t> </a:t>
                      </a:r>
                      <a:r>
                        <a:rPr lang="en-US" sz="1400" b="1" dirty="0">
                          <a:latin typeface="+mj-lt"/>
                          <a:hlinkClick r:id="rId12"/>
                        </a:rPr>
                        <a:t>Feedly AI</a:t>
                      </a:r>
                      <a:endParaRPr lang="en-US" sz="1400"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813070322"/>
                  </a:ext>
                </a:extLst>
              </a:tr>
            </a:tbl>
          </a:graphicData>
        </a:graphic>
      </p:graphicFrame>
    </p:spTree>
    <p:extLst>
      <p:ext uri="{BB962C8B-B14F-4D97-AF65-F5344CB8AC3E}">
        <p14:creationId xmlns:p14="http://schemas.microsoft.com/office/powerpoint/2010/main" val="2958991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23AF6-1CCD-9FBC-B35C-B7A9B520802F}"/>
              </a:ext>
            </a:extLst>
          </p:cNvPr>
          <p:cNvSpPr>
            <a:spLocks noGrp="1"/>
          </p:cNvSpPr>
          <p:nvPr>
            <p:ph type="title"/>
          </p:nvPr>
        </p:nvSpPr>
        <p:spPr>
          <a:xfrm>
            <a:off x="457200" y="547476"/>
            <a:ext cx="8229600" cy="613124"/>
          </a:xfrm>
        </p:spPr>
        <p:txBody>
          <a:bodyPr>
            <a:normAutofit fontScale="90000"/>
          </a:bodyPr>
          <a:lstStyle/>
          <a:p>
            <a:r>
              <a:rPr lang="en-US" b="1" dirty="0"/>
              <a:t>GenAI - </a:t>
            </a:r>
            <a:r>
              <a:rPr lang="en-US" dirty="0"/>
              <a:t>Retail &amp; E-Commerce</a:t>
            </a:r>
          </a:p>
        </p:txBody>
      </p:sp>
      <p:sp>
        <p:nvSpPr>
          <p:cNvPr id="4" name="Date Placeholder 3">
            <a:extLst>
              <a:ext uri="{FF2B5EF4-FFF2-40B4-BE49-F238E27FC236}">
                <a16:creationId xmlns:a16="http://schemas.microsoft.com/office/drawing/2014/main" id="{F224FE51-00C9-A522-085F-69DBE2014307}"/>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74516925-D30C-4AE0-9716-4CBDDB7DD06F}"/>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EAF586A1-D233-C72C-85F1-9AF2DC5613B1}"/>
              </a:ext>
            </a:extLst>
          </p:cNvPr>
          <p:cNvSpPr>
            <a:spLocks noGrp="1"/>
          </p:cNvSpPr>
          <p:nvPr>
            <p:ph type="sldNum" sz="quarter" idx="12"/>
          </p:nvPr>
        </p:nvSpPr>
        <p:spPr/>
        <p:txBody>
          <a:bodyPr/>
          <a:lstStyle/>
          <a:p>
            <a:fld id="{3D46CBA2-ECE5-4BE9-B546-6761E0E67089}" type="slidenum">
              <a:rPr lang="en-US" smtClean="0"/>
              <a:t>107</a:t>
            </a:fld>
            <a:endParaRPr lang="en-US"/>
          </a:p>
        </p:txBody>
      </p:sp>
      <p:graphicFrame>
        <p:nvGraphicFramePr>
          <p:cNvPr id="7" name="Table 6">
            <a:extLst>
              <a:ext uri="{FF2B5EF4-FFF2-40B4-BE49-F238E27FC236}">
                <a16:creationId xmlns:a16="http://schemas.microsoft.com/office/drawing/2014/main" id="{1C7DE400-60B3-C7BB-92BC-6BFAB476F84A}"/>
              </a:ext>
            </a:extLst>
          </p:cNvPr>
          <p:cNvGraphicFramePr>
            <a:graphicFrameLocks noGrp="1"/>
          </p:cNvGraphicFramePr>
          <p:nvPr/>
        </p:nvGraphicFramePr>
        <p:xfrm>
          <a:off x="533400" y="1122500"/>
          <a:ext cx="8077200" cy="3644763"/>
        </p:xfrm>
        <a:graphic>
          <a:graphicData uri="http://schemas.openxmlformats.org/drawingml/2006/table">
            <a:tbl>
              <a:tblPr/>
              <a:tblGrid>
                <a:gridCol w="2730047">
                  <a:extLst>
                    <a:ext uri="{9D8B030D-6E8A-4147-A177-3AD203B41FA5}">
                      <a16:colId xmlns:a16="http://schemas.microsoft.com/office/drawing/2014/main" val="79345726"/>
                    </a:ext>
                  </a:extLst>
                </a:gridCol>
                <a:gridCol w="3227764">
                  <a:extLst>
                    <a:ext uri="{9D8B030D-6E8A-4147-A177-3AD203B41FA5}">
                      <a16:colId xmlns:a16="http://schemas.microsoft.com/office/drawing/2014/main" val="3373406831"/>
                    </a:ext>
                  </a:extLst>
                </a:gridCol>
                <a:gridCol w="2119389">
                  <a:extLst>
                    <a:ext uri="{9D8B030D-6E8A-4147-A177-3AD203B41FA5}">
                      <a16:colId xmlns:a16="http://schemas.microsoft.com/office/drawing/2014/main" val="169813962"/>
                    </a:ext>
                  </a:extLst>
                </a:gridCol>
              </a:tblGrid>
              <a:tr h="259594">
                <a:tc>
                  <a:txBody>
                    <a:bodyPr/>
                    <a:lstStyle/>
                    <a:p>
                      <a:pPr algn="ctr"/>
                      <a:r>
                        <a:rPr lang="en-US" sz="1800" b="1" dirty="0">
                          <a:solidFill>
                            <a:schemeClr val="bg1"/>
                          </a:solidFill>
                          <a:latin typeface="+mj-lt"/>
                        </a:rPr>
                        <a:t>Application</a:t>
                      </a:r>
                    </a:p>
                  </a:txBody>
                  <a:tcPr marL="78392" marR="78392" marT="39196" marB="39196" anchor="ctr">
                    <a:lnL>
                      <a:noFill/>
                    </a:lnL>
                    <a:lnR>
                      <a:noFill/>
                    </a:lnR>
                    <a:lnT>
                      <a:noFill/>
                    </a:lnT>
                    <a:lnB>
                      <a:noFill/>
                    </a:lnB>
                    <a:solidFill>
                      <a:schemeClr val="accent5">
                        <a:lumMod val="75000"/>
                      </a:schemeClr>
                    </a:solidFill>
                  </a:tcPr>
                </a:tc>
                <a:tc>
                  <a:txBody>
                    <a:bodyPr/>
                    <a:lstStyle/>
                    <a:p>
                      <a:pPr algn="ctr"/>
                      <a:r>
                        <a:rPr lang="en-US" sz="1800" b="1" dirty="0">
                          <a:solidFill>
                            <a:schemeClr val="bg1"/>
                          </a:solidFill>
                          <a:latin typeface="+mj-lt"/>
                        </a:rPr>
                        <a:t>Description</a:t>
                      </a:r>
                    </a:p>
                  </a:txBody>
                  <a:tcPr marL="78392" marR="78392" marT="39196" marB="39196" anchor="ctr">
                    <a:lnL>
                      <a:noFill/>
                    </a:lnL>
                    <a:lnR>
                      <a:noFill/>
                    </a:lnR>
                    <a:lnT>
                      <a:noFill/>
                    </a:lnT>
                    <a:lnB>
                      <a:noFill/>
                    </a:lnB>
                    <a:solidFill>
                      <a:schemeClr val="accent5">
                        <a:lumMod val="75000"/>
                      </a:schemeClr>
                    </a:solidFill>
                  </a:tcPr>
                </a:tc>
                <a:tc>
                  <a:txBody>
                    <a:bodyPr/>
                    <a:lstStyle/>
                    <a:p>
                      <a:pPr algn="ctr"/>
                      <a:r>
                        <a:rPr lang="en-US" sz="1800" b="1" dirty="0">
                          <a:solidFill>
                            <a:schemeClr val="bg1"/>
                          </a:solidFill>
                          <a:latin typeface="+mj-lt"/>
                        </a:rPr>
                        <a:t>Tools/Models</a:t>
                      </a:r>
                    </a:p>
                  </a:txBody>
                  <a:tcPr marL="78392" marR="78392" marT="39196" marB="39196" anchor="ctr">
                    <a:lnL>
                      <a:noFill/>
                    </a:lnL>
                    <a:lnR>
                      <a:noFill/>
                    </a:lnR>
                    <a:lnT>
                      <a:noFill/>
                    </a:lnT>
                    <a:lnB>
                      <a:noFill/>
                    </a:lnB>
                    <a:solidFill>
                      <a:schemeClr val="accent5">
                        <a:lumMod val="75000"/>
                      </a:schemeClr>
                    </a:solidFill>
                  </a:tcPr>
                </a:tc>
                <a:extLst>
                  <a:ext uri="{0D108BD9-81ED-4DB2-BD59-A6C34878D82A}">
                    <a16:rowId xmlns:a16="http://schemas.microsoft.com/office/drawing/2014/main" val="1699635857"/>
                  </a:ext>
                </a:extLst>
              </a:tr>
              <a:tr h="548746">
                <a:tc>
                  <a:txBody>
                    <a:bodyPr/>
                    <a:lstStyle/>
                    <a:p>
                      <a:pPr algn="ctr"/>
                      <a:r>
                        <a:rPr lang="en-US" sz="1600" b="1" dirty="0">
                          <a:latin typeface="+mj-lt"/>
                        </a:rPr>
                        <a:t>Product Descriptions</a:t>
                      </a:r>
                    </a:p>
                  </a:txBody>
                  <a:tcPr marL="78392" marR="78392" marT="39196" marB="39196" anchor="ctr">
                    <a:lnL>
                      <a:noFill/>
                    </a:lnL>
                    <a:lnR>
                      <a:noFill/>
                    </a:lnR>
                    <a:lnT>
                      <a:noFill/>
                    </a:lnT>
                    <a:lnB>
                      <a:noFill/>
                    </a:lnB>
                    <a:solidFill>
                      <a:schemeClr val="accent5">
                        <a:lumMod val="40000"/>
                        <a:lumOff val="60000"/>
                      </a:schemeClr>
                    </a:solidFill>
                  </a:tcPr>
                </a:tc>
                <a:tc>
                  <a:txBody>
                    <a:bodyPr/>
                    <a:lstStyle/>
                    <a:p>
                      <a:pPr algn="ctr"/>
                      <a:r>
                        <a:rPr lang="en-US" sz="1600" b="1" dirty="0">
                          <a:latin typeface="+mj-lt"/>
                        </a:rPr>
                        <a:t>Auto-generate SEO-optimized listings.</a:t>
                      </a:r>
                    </a:p>
                  </a:txBody>
                  <a:tcPr marL="78392" marR="78392" marT="39196" marB="39196" anchor="ctr">
                    <a:lnL>
                      <a:noFill/>
                    </a:lnL>
                    <a:lnR>
                      <a:noFill/>
                    </a:lnR>
                    <a:lnT>
                      <a:noFill/>
                    </a:lnT>
                    <a:lnB>
                      <a:noFill/>
                    </a:lnB>
                    <a:solidFill>
                      <a:schemeClr val="accent5">
                        <a:lumMod val="40000"/>
                        <a:lumOff val="60000"/>
                      </a:schemeClr>
                    </a:solidFill>
                  </a:tcPr>
                </a:tc>
                <a:tc>
                  <a:txBody>
                    <a:bodyPr/>
                    <a:lstStyle/>
                    <a:p>
                      <a:pPr algn="ctr"/>
                      <a:r>
                        <a:rPr lang="en-US" sz="1600" b="1" dirty="0">
                          <a:latin typeface="+mj-lt"/>
                          <a:hlinkClick r:id="rId2"/>
                        </a:rPr>
                        <a:t>Jasper</a:t>
                      </a:r>
                      <a:br>
                        <a:rPr lang="en-US" sz="1600" b="1" dirty="0">
                          <a:latin typeface="+mj-lt"/>
                        </a:rPr>
                      </a:br>
                      <a:r>
                        <a:rPr lang="en-US" sz="1600" b="1" dirty="0">
                          <a:latin typeface="+mj-lt"/>
                          <a:hlinkClick r:id="rId3"/>
                        </a:rPr>
                        <a:t>Copy.ai</a:t>
                      </a:r>
                      <a:endParaRPr lang="en-US" sz="1600" b="1" dirty="0">
                        <a:latin typeface="+mj-lt"/>
                      </a:endParaRPr>
                    </a:p>
                  </a:txBody>
                  <a:tcPr marL="78392" marR="78392" marT="39196" marB="39196"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453252538"/>
                  </a:ext>
                </a:extLst>
              </a:tr>
              <a:tr h="548746">
                <a:tc>
                  <a:txBody>
                    <a:bodyPr/>
                    <a:lstStyle/>
                    <a:p>
                      <a:pPr algn="ctr"/>
                      <a:r>
                        <a:rPr lang="en-US" sz="1600" b="1" dirty="0">
                          <a:latin typeface="+mj-lt"/>
                        </a:rPr>
                        <a:t>Virtual Try-On</a:t>
                      </a:r>
                    </a:p>
                  </a:txBody>
                  <a:tcPr marL="78392" marR="78392" marT="39196" marB="39196" anchor="ctr">
                    <a:lnL>
                      <a:noFill/>
                    </a:lnL>
                    <a:lnR>
                      <a:noFill/>
                    </a:lnR>
                    <a:lnT>
                      <a:noFill/>
                    </a:lnT>
                    <a:lnB>
                      <a:noFill/>
                    </a:lnB>
                    <a:solidFill>
                      <a:schemeClr val="accent5">
                        <a:lumMod val="40000"/>
                        <a:lumOff val="60000"/>
                      </a:schemeClr>
                    </a:solidFill>
                  </a:tcPr>
                </a:tc>
                <a:tc>
                  <a:txBody>
                    <a:bodyPr/>
                    <a:lstStyle/>
                    <a:p>
                      <a:pPr algn="ctr"/>
                      <a:r>
                        <a:rPr lang="en-US" sz="1600" b="1" dirty="0">
                          <a:latin typeface="+mj-lt"/>
                        </a:rPr>
                        <a:t>Generate simulations of users with products.</a:t>
                      </a:r>
                    </a:p>
                  </a:txBody>
                  <a:tcPr marL="78392" marR="78392" marT="39196" marB="39196" anchor="ctr">
                    <a:lnL>
                      <a:noFill/>
                    </a:lnL>
                    <a:lnR>
                      <a:noFill/>
                    </a:lnR>
                    <a:lnT>
                      <a:noFill/>
                    </a:lnT>
                    <a:lnB>
                      <a:noFill/>
                    </a:lnB>
                    <a:solidFill>
                      <a:schemeClr val="accent5">
                        <a:lumMod val="40000"/>
                        <a:lumOff val="60000"/>
                      </a:schemeClr>
                    </a:solidFill>
                  </a:tcPr>
                </a:tc>
                <a:tc>
                  <a:txBody>
                    <a:bodyPr/>
                    <a:lstStyle/>
                    <a:p>
                      <a:pPr algn="ctr"/>
                      <a:r>
                        <a:rPr lang="en-US" sz="1600" b="1" dirty="0">
                          <a:latin typeface="+mj-lt"/>
                          <a:hlinkClick r:id="rId4"/>
                        </a:rPr>
                        <a:t>Zyler</a:t>
                      </a:r>
                      <a:br>
                        <a:rPr lang="en-US" sz="1600" b="1" dirty="0">
                          <a:latin typeface="+mj-lt"/>
                        </a:rPr>
                      </a:br>
                      <a:r>
                        <a:rPr lang="en-US" sz="1600" b="1" dirty="0">
                          <a:latin typeface="+mj-lt"/>
                          <a:hlinkClick r:id="rId5"/>
                        </a:rPr>
                        <a:t>Vue.ai</a:t>
                      </a:r>
                      <a:endParaRPr lang="en-US" sz="1600" b="1" dirty="0">
                        <a:latin typeface="+mj-lt"/>
                      </a:endParaRPr>
                    </a:p>
                  </a:txBody>
                  <a:tcPr marL="78392" marR="78392" marT="39196" marB="39196"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4150482639"/>
                  </a:ext>
                </a:extLst>
              </a:tr>
              <a:tr h="783923">
                <a:tc>
                  <a:txBody>
                    <a:bodyPr/>
                    <a:lstStyle/>
                    <a:p>
                      <a:pPr algn="ctr"/>
                      <a:r>
                        <a:rPr lang="en-US" sz="1600" b="1" dirty="0">
                          <a:latin typeface="+mj-lt"/>
                        </a:rPr>
                        <a:t>Personalized Recommendations</a:t>
                      </a:r>
                    </a:p>
                  </a:txBody>
                  <a:tcPr marL="78392" marR="78392" marT="39196" marB="39196" anchor="ctr">
                    <a:lnL>
                      <a:noFill/>
                    </a:lnL>
                    <a:lnR>
                      <a:noFill/>
                    </a:lnR>
                    <a:lnT>
                      <a:noFill/>
                    </a:lnT>
                    <a:lnB>
                      <a:noFill/>
                    </a:lnB>
                    <a:solidFill>
                      <a:schemeClr val="accent5">
                        <a:lumMod val="40000"/>
                        <a:lumOff val="60000"/>
                      </a:schemeClr>
                    </a:solidFill>
                  </a:tcPr>
                </a:tc>
                <a:tc>
                  <a:txBody>
                    <a:bodyPr/>
                    <a:lstStyle/>
                    <a:p>
                      <a:pPr algn="ctr"/>
                      <a:r>
                        <a:rPr lang="en-US" sz="1600" b="1" dirty="0">
                          <a:latin typeface="+mj-lt"/>
                        </a:rPr>
                        <a:t>Tailored shopping suggestions using behavior data.</a:t>
                      </a:r>
                    </a:p>
                  </a:txBody>
                  <a:tcPr marL="78392" marR="78392" marT="39196" marB="39196" anchor="ctr">
                    <a:lnL>
                      <a:noFill/>
                    </a:lnL>
                    <a:lnR>
                      <a:noFill/>
                    </a:lnR>
                    <a:lnT>
                      <a:noFill/>
                    </a:lnT>
                    <a:lnB>
                      <a:noFill/>
                    </a:lnB>
                    <a:solidFill>
                      <a:schemeClr val="accent5">
                        <a:lumMod val="40000"/>
                        <a:lumOff val="60000"/>
                      </a:schemeClr>
                    </a:solidFill>
                  </a:tcPr>
                </a:tc>
                <a:tc>
                  <a:txBody>
                    <a:bodyPr/>
                    <a:lstStyle/>
                    <a:p>
                      <a:pPr algn="ctr"/>
                      <a:r>
                        <a:rPr lang="en-US" sz="1600" b="1" dirty="0">
                          <a:latin typeface="+mj-lt"/>
                          <a:hlinkClick r:id="rId6"/>
                        </a:rPr>
                        <a:t>Amazon Personalize</a:t>
                      </a:r>
                      <a:endParaRPr lang="en-US" sz="1600" b="1" dirty="0">
                        <a:latin typeface="+mj-lt"/>
                      </a:endParaRPr>
                    </a:p>
                    <a:p>
                      <a:pPr algn="ctr"/>
                      <a:r>
                        <a:rPr lang="en-US" sz="1600" b="1" dirty="0" err="1">
                          <a:latin typeface="+mj-lt"/>
                          <a:hlinkClick r:id="rId7"/>
                        </a:rPr>
                        <a:t>Coveo</a:t>
                      </a:r>
                      <a:endParaRPr lang="en-US" sz="1600" b="1" dirty="0">
                        <a:latin typeface="+mj-lt"/>
                      </a:endParaRPr>
                    </a:p>
                  </a:txBody>
                  <a:tcPr marL="78392" marR="78392" marT="39196" marB="39196"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944552961"/>
                  </a:ext>
                </a:extLst>
              </a:tr>
              <a:tr h="548746">
                <a:tc>
                  <a:txBody>
                    <a:bodyPr/>
                    <a:lstStyle/>
                    <a:p>
                      <a:pPr algn="ctr"/>
                      <a:r>
                        <a:rPr lang="en-US" sz="1600" b="1" dirty="0">
                          <a:latin typeface="+mj-lt"/>
                        </a:rPr>
                        <a:t>Visual Search</a:t>
                      </a:r>
                    </a:p>
                  </a:txBody>
                  <a:tcPr marL="78392" marR="78392" marT="39196" marB="39196" anchor="ctr">
                    <a:lnL>
                      <a:noFill/>
                    </a:lnL>
                    <a:lnR>
                      <a:noFill/>
                    </a:lnR>
                    <a:lnT>
                      <a:noFill/>
                    </a:lnT>
                    <a:lnB>
                      <a:noFill/>
                    </a:lnB>
                    <a:solidFill>
                      <a:schemeClr val="accent5">
                        <a:lumMod val="40000"/>
                        <a:lumOff val="60000"/>
                      </a:schemeClr>
                    </a:solidFill>
                  </a:tcPr>
                </a:tc>
                <a:tc>
                  <a:txBody>
                    <a:bodyPr/>
                    <a:lstStyle/>
                    <a:p>
                      <a:pPr algn="ctr"/>
                      <a:r>
                        <a:rPr lang="en-US" sz="1600" b="1" dirty="0">
                          <a:latin typeface="+mj-lt"/>
                        </a:rPr>
                        <a:t>Search by image rather than text.</a:t>
                      </a:r>
                    </a:p>
                  </a:txBody>
                  <a:tcPr marL="78392" marR="78392" marT="39196" marB="39196" anchor="ctr">
                    <a:lnL>
                      <a:noFill/>
                    </a:lnL>
                    <a:lnR>
                      <a:noFill/>
                    </a:lnR>
                    <a:lnT>
                      <a:noFill/>
                    </a:lnT>
                    <a:lnB>
                      <a:noFill/>
                    </a:lnB>
                    <a:solidFill>
                      <a:schemeClr val="accent5">
                        <a:lumMod val="40000"/>
                        <a:lumOff val="60000"/>
                      </a:schemeClr>
                    </a:solidFill>
                  </a:tcPr>
                </a:tc>
                <a:tc>
                  <a:txBody>
                    <a:bodyPr/>
                    <a:lstStyle/>
                    <a:p>
                      <a:pPr algn="ctr"/>
                      <a:r>
                        <a:rPr lang="en-US" sz="1600" b="1" dirty="0">
                          <a:latin typeface="+mj-lt"/>
                          <a:hlinkClick r:id="rId8"/>
                        </a:rPr>
                        <a:t>Google Lens</a:t>
                      </a:r>
                      <a:endParaRPr lang="en-US" sz="1600" b="1" dirty="0">
                        <a:latin typeface="+mj-lt"/>
                      </a:endParaRPr>
                    </a:p>
                    <a:p>
                      <a:pPr algn="ctr"/>
                      <a:r>
                        <a:rPr lang="en-US" sz="1600" b="1" dirty="0" err="1">
                          <a:latin typeface="+mj-lt"/>
                          <a:hlinkClick r:id="rId9"/>
                        </a:rPr>
                        <a:t>Syte</a:t>
                      </a:r>
                      <a:endParaRPr lang="en-US" sz="1600" b="1" dirty="0">
                        <a:latin typeface="+mj-lt"/>
                      </a:endParaRPr>
                    </a:p>
                  </a:txBody>
                  <a:tcPr marL="78392" marR="78392" marT="39196" marB="39196"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570001218"/>
                  </a:ext>
                </a:extLst>
              </a:tr>
              <a:tr h="548746">
                <a:tc>
                  <a:txBody>
                    <a:bodyPr/>
                    <a:lstStyle/>
                    <a:p>
                      <a:pPr algn="ctr"/>
                      <a:r>
                        <a:rPr lang="en-US" sz="1600" b="1" dirty="0">
                          <a:latin typeface="+mj-lt"/>
                        </a:rPr>
                        <a:t>Chatbots</a:t>
                      </a:r>
                    </a:p>
                  </a:txBody>
                  <a:tcPr marL="78392" marR="78392" marT="39196" marB="39196" anchor="ctr">
                    <a:lnL>
                      <a:noFill/>
                    </a:lnL>
                    <a:lnR>
                      <a:noFill/>
                    </a:lnR>
                    <a:lnT>
                      <a:noFill/>
                    </a:lnT>
                    <a:lnB>
                      <a:noFill/>
                    </a:lnB>
                    <a:solidFill>
                      <a:schemeClr val="accent5">
                        <a:lumMod val="40000"/>
                        <a:lumOff val="60000"/>
                      </a:schemeClr>
                    </a:solidFill>
                  </a:tcPr>
                </a:tc>
                <a:tc>
                  <a:txBody>
                    <a:bodyPr/>
                    <a:lstStyle/>
                    <a:p>
                      <a:pPr algn="ctr"/>
                      <a:r>
                        <a:rPr lang="en-US" sz="1600" b="1" dirty="0">
                          <a:latin typeface="+mj-lt"/>
                        </a:rPr>
                        <a:t>Pre/post-sale support, product inquiries.</a:t>
                      </a:r>
                    </a:p>
                  </a:txBody>
                  <a:tcPr marL="78392" marR="78392" marT="39196" marB="39196" anchor="ctr">
                    <a:lnL>
                      <a:noFill/>
                    </a:lnL>
                    <a:lnR>
                      <a:noFill/>
                    </a:lnR>
                    <a:lnT>
                      <a:noFill/>
                    </a:lnT>
                    <a:lnB>
                      <a:noFill/>
                    </a:lnB>
                    <a:solidFill>
                      <a:schemeClr val="accent5">
                        <a:lumMod val="40000"/>
                        <a:lumOff val="60000"/>
                      </a:schemeClr>
                    </a:solidFill>
                  </a:tcPr>
                </a:tc>
                <a:tc>
                  <a:txBody>
                    <a:bodyPr/>
                    <a:lstStyle/>
                    <a:p>
                      <a:pPr algn="ctr"/>
                      <a:r>
                        <a:rPr lang="en-US" sz="1600" b="1" dirty="0">
                          <a:latin typeface="+mj-lt"/>
                          <a:hlinkClick r:id="rId10"/>
                        </a:rPr>
                        <a:t>Ada</a:t>
                      </a:r>
                      <a:endParaRPr lang="en-US" sz="1600" b="1" dirty="0">
                        <a:latin typeface="+mj-lt"/>
                      </a:endParaRPr>
                    </a:p>
                    <a:p>
                      <a:pPr algn="ctr"/>
                      <a:r>
                        <a:rPr lang="en-US" sz="1600" b="1" dirty="0">
                          <a:latin typeface="+mj-lt"/>
                          <a:hlinkClick r:id="rId11"/>
                        </a:rPr>
                        <a:t>Gorgias</a:t>
                      </a:r>
                      <a:endParaRPr lang="en-US" sz="1600" b="1" dirty="0">
                        <a:latin typeface="+mj-lt"/>
                      </a:endParaRPr>
                    </a:p>
                    <a:p>
                      <a:pPr algn="ctr"/>
                      <a:r>
                        <a:rPr lang="en-US" sz="1600" b="1" dirty="0">
                          <a:latin typeface="+mj-lt"/>
                          <a:hlinkClick r:id="rId12"/>
                        </a:rPr>
                        <a:t>Drift</a:t>
                      </a:r>
                      <a:endParaRPr lang="en-US" sz="1600" b="1" dirty="0">
                        <a:latin typeface="+mj-lt"/>
                      </a:endParaRPr>
                    </a:p>
                  </a:txBody>
                  <a:tcPr marL="78392" marR="78392" marT="39196" marB="39196"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004045516"/>
                  </a:ext>
                </a:extLst>
              </a:tr>
            </a:tbl>
          </a:graphicData>
        </a:graphic>
      </p:graphicFrame>
    </p:spTree>
    <p:extLst>
      <p:ext uri="{BB962C8B-B14F-4D97-AF65-F5344CB8AC3E}">
        <p14:creationId xmlns:p14="http://schemas.microsoft.com/office/powerpoint/2010/main" val="36558524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ADF7E-BAC6-854C-BEC9-BC9387F6B231}"/>
              </a:ext>
            </a:extLst>
          </p:cNvPr>
          <p:cNvSpPr>
            <a:spLocks noGrp="1"/>
          </p:cNvSpPr>
          <p:nvPr>
            <p:ph type="title"/>
          </p:nvPr>
        </p:nvSpPr>
        <p:spPr/>
        <p:txBody>
          <a:bodyPr>
            <a:noAutofit/>
          </a:bodyPr>
          <a:lstStyle/>
          <a:p>
            <a:r>
              <a:rPr lang="en-US" sz="4000" b="1" dirty="0"/>
              <a:t>GenAI - </a:t>
            </a:r>
            <a:r>
              <a:rPr lang="en-US" sz="4000" dirty="0"/>
              <a:t>Manufacturing &amp; Supply Chain</a:t>
            </a:r>
          </a:p>
        </p:txBody>
      </p:sp>
      <p:sp>
        <p:nvSpPr>
          <p:cNvPr id="4" name="Date Placeholder 3">
            <a:extLst>
              <a:ext uri="{FF2B5EF4-FFF2-40B4-BE49-F238E27FC236}">
                <a16:creationId xmlns:a16="http://schemas.microsoft.com/office/drawing/2014/main" id="{444058D2-8F3C-97F5-9FA0-087C13B8C84D}"/>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279854CD-5811-21A5-7E87-3B7927DFC776}"/>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C552E87B-DB73-CA71-49BE-9A82C7C08649}"/>
              </a:ext>
            </a:extLst>
          </p:cNvPr>
          <p:cNvSpPr>
            <a:spLocks noGrp="1"/>
          </p:cNvSpPr>
          <p:nvPr>
            <p:ph type="sldNum" sz="quarter" idx="12"/>
          </p:nvPr>
        </p:nvSpPr>
        <p:spPr/>
        <p:txBody>
          <a:bodyPr/>
          <a:lstStyle/>
          <a:p>
            <a:fld id="{3D46CBA2-ECE5-4BE9-B546-6761E0E67089}" type="slidenum">
              <a:rPr lang="en-US" smtClean="0"/>
              <a:t>108</a:t>
            </a:fld>
            <a:endParaRPr lang="en-US"/>
          </a:p>
        </p:txBody>
      </p:sp>
      <p:graphicFrame>
        <p:nvGraphicFramePr>
          <p:cNvPr id="7" name="Table 6">
            <a:extLst>
              <a:ext uri="{FF2B5EF4-FFF2-40B4-BE49-F238E27FC236}">
                <a16:creationId xmlns:a16="http://schemas.microsoft.com/office/drawing/2014/main" id="{D2ECB04E-E77D-1F8A-AF69-B72C43BC50D1}"/>
              </a:ext>
            </a:extLst>
          </p:cNvPr>
          <p:cNvGraphicFramePr>
            <a:graphicFrameLocks noGrp="1"/>
          </p:cNvGraphicFramePr>
          <p:nvPr/>
        </p:nvGraphicFramePr>
        <p:xfrm>
          <a:off x="457200" y="1497012"/>
          <a:ext cx="8229600" cy="3200400"/>
        </p:xfrm>
        <a:graphic>
          <a:graphicData uri="http://schemas.openxmlformats.org/drawingml/2006/table">
            <a:tbl>
              <a:tblPr/>
              <a:tblGrid>
                <a:gridCol w="2743200">
                  <a:extLst>
                    <a:ext uri="{9D8B030D-6E8A-4147-A177-3AD203B41FA5}">
                      <a16:colId xmlns:a16="http://schemas.microsoft.com/office/drawing/2014/main" val="4232868839"/>
                    </a:ext>
                  </a:extLst>
                </a:gridCol>
                <a:gridCol w="2743200">
                  <a:extLst>
                    <a:ext uri="{9D8B030D-6E8A-4147-A177-3AD203B41FA5}">
                      <a16:colId xmlns:a16="http://schemas.microsoft.com/office/drawing/2014/main" val="2710720116"/>
                    </a:ext>
                  </a:extLst>
                </a:gridCol>
                <a:gridCol w="2743200">
                  <a:extLst>
                    <a:ext uri="{9D8B030D-6E8A-4147-A177-3AD203B41FA5}">
                      <a16:colId xmlns:a16="http://schemas.microsoft.com/office/drawing/2014/main" val="611597287"/>
                    </a:ext>
                  </a:extLst>
                </a:gridCol>
              </a:tblGrid>
              <a:tr h="0">
                <a:tc>
                  <a:txBody>
                    <a:bodyPr/>
                    <a:lstStyle/>
                    <a:p>
                      <a:pPr algn="ctr"/>
                      <a:r>
                        <a:rPr lang="en-US" b="1" dirty="0">
                          <a:solidFill>
                            <a:schemeClr val="bg1"/>
                          </a:solidFill>
                          <a:latin typeface="+mj-lt"/>
                        </a:rPr>
                        <a:t>Application</a:t>
                      </a:r>
                    </a:p>
                  </a:txBody>
                  <a:tcPr anchor="ctr">
                    <a:lnL>
                      <a:noFill/>
                    </a:lnL>
                    <a:lnR>
                      <a:noFill/>
                    </a:lnR>
                    <a:lnT>
                      <a:noFill/>
                    </a:lnT>
                    <a:lnB>
                      <a:noFill/>
                    </a:lnB>
                    <a:solidFill>
                      <a:schemeClr val="accent5">
                        <a:lumMod val="75000"/>
                      </a:schemeClr>
                    </a:solidFill>
                  </a:tcPr>
                </a:tc>
                <a:tc>
                  <a:txBody>
                    <a:bodyPr/>
                    <a:lstStyle/>
                    <a:p>
                      <a:pPr algn="ctr"/>
                      <a:r>
                        <a:rPr lang="en-US" b="1" dirty="0">
                          <a:solidFill>
                            <a:schemeClr val="bg1"/>
                          </a:solidFill>
                          <a:latin typeface="+mj-lt"/>
                        </a:rPr>
                        <a:t>Description</a:t>
                      </a:r>
                    </a:p>
                  </a:txBody>
                  <a:tcPr anchor="ctr">
                    <a:lnL>
                      <a:noFill/>
                    </a:lnL>
                    <a:lnR>
                      <a:noFill/>
                    </a:lnR>
                    <a:lnT>
                      <a:noFill/>
                    </a:lnT>
                    <a:lnB>
                      <a:noFill/>
                    </a:lnB>
                    <a:solidFill>
                      <a:schemeClr val="accent5">
                        <a:lumMod val="75000"/>
                      </a:schemeClr>
                    </a:solidFill>
                  </a:tcPr>
                </a:tc>
                <a:tc>
                  <a:txBody>
                    <a:bodyPr/>
                    <a:lstStyle/>
                    <a:p>
                      <a:pPr algn="ctr"/>
                      <a:r>
                        <a:rPr lang="en-US" b="1" dirty="0">
                          <a:solidFill>
                            <a:schemeClr val="bg1"/>
                          </a:solidFill>
                          <a:latin typeface="+mj-lt"/>
                        </a:rPr>
                        <a:t>Tools/Models</a:t>
                      </a:r>
                    </a:p>
                  </a:txBody>
                  <a:tcPr anchor="ctr">
                    <a:lnL>
                      <a:noFill/>
                    </a:lnL>
                    <a:lnR>
                      <a:noFill/>
                    </a:lnR>
                    <a:lnT>
                      <a:noFill/>
                    </a:lnT>
                    <a:lnB>
                      <a:noFill/>
                    </a:lnB>
                    <a:solidFill>
                      <a:schemeClr val="accent5">
                        <a:lumMod val="75000"/>
                      </a:schemeClr>
                    </a:solidFill>
                  </a:tcPr>
                </a:tc>
                <a:extLst>
                  <a:ext uri="{0D108BD9-81ED-4DB2-BD59-A6C34878D82A}">
                    <a16:rowId xmlns:a16="http://schemas.microsoft.com/office/drawing/2014/main" val="3734016141"/>
                  </a:ext>
                </a:extLst>
              </a:tr>
              <a:tr h="0">
                <a:tc>
                  <a:txBody>
                    <a:bodyPr/>
                    <a:lstStyle/>
                    <a:p>
                      <a:pPr algn="ctr"/>
                      <a:r>
                        <a:rPr lang="en-US" b="1" dirty="0">
                          <a:latin typeface="+mj-lt"/>
                        </a:rPr>
                        <a:t>Predictive Maintenance</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Use sensor data to forecast equipment failure.</a:t>
                      </a:r>
                    </a:p>
                  </a:txBody>
                  <a:tcPr anchor="ctr">
                    <a:lnL>
                      <a:noFill/>
                    </a:lnL>
                    <a:lnR>
                      <a:noFill/>
                    </a:lnR>
                    <a:lnT>
                      <a:noFill/>
                    </a:lnT>
                    <a:lnB>
                      <a:noFill/>
                    </a:lnB>
                    <a:solidFill>
                      <a:schemeClr val="accent5">
                        <a:lumMod val="40000"/>
                        <a:lumOff val="60000"/>
                      </a:schemeClr>
                    </a:solidFill>
                  </a:tcPr>
                </a:tc>
                <a:tc>
                  <a:txBody>
                    <a:bodyPr/>
                    <a:lstStyle/>
                    <a:p>
                      <a:pPr algn="ctr"/>
                      <a:r>
                        <a:rPr lang="en-US" b="1" dirty="0" err="1">
                          <a:latin typeface="+mj-lt"/>
                          <a:hlinkClick r:id="rId2"/>
                        </a:rPr>
                        <a:t>SparkCognition</a:t>
                      </a:r>
                      <a:br>
                        <a:rPr lang="en-US" b="1" dirty="0">
                          <a:latin typeface="+mj-lt"/>
                        </a:rPr>
                      </a:br>
                      <a:r>
                        <a:rPr lang="en-US" b="1" dirty="0">
                          <a:latin typeface="+mj-lt"/>
                          <a:hlinkClick r:id="rId3"/>
                        </a:rPr>
                        <a:t>Uptake</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015311577"/>
                  </a:ext>
                </a:extLst>
              </a:tr>
              <a:tr h="0">
                <a:tc>
                  <a:txBody>
                    <a:bodyPr/>
                    <a:lstStyle/>
                    <a:p>
                      <a:pPr algn="ctr"/>
                      <a:r>
                        <a:rPr lang="en-US" b="1" dirty="0">
                          <a:latin typeface="+mj-lt"/>
                        </a:rPr>
                        <a:t>Supply Chain Optimization</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AI modeling of logistics and demand.</a:t>
                      </a:r>
                    </a:p>
                  </a:txBody>
                  <a:tcPr anchor="ctr">
                    <a:lnL>
                      <a:noFill/>
                    </a:lnL>
                    <a:lnR>
                      <a:noFill/>
                    </a:lnR>
                    <a:lnT>
                      <a:noFill/>
                    </a:lnT>
                    <a:lnB>
                      <a:noFill/>
                    </a:lnB>
                    <a:solidFill>
                      <a:schemeClr val="accent5">
                        <a:lumMod val="40000"/>
                        <a:lumOff val="60000"/>
                      </a:schemeClr>
                    </a:solidFill>
                  </a:tcPr>
                </a:tc>
                <a:tc>
                  <a:txBody>
                    <a:bodyPr/>
                    <a:lstStyle/>
                    <a:p>
                      <a:pPr algn="ctr"/>
                      <a:r>
                        <a:rPr lang="en-US" b="1" dirty="0" err="1">
                          <a:latin typeface="+mj-lt"/>
                          <a:hlinkClick r:id="rId4"/>
                        </a:rPr>
                        <a:t>Llamasoft</a:t>
                      </a:r>
                      <a:br>
                        <a:rPr lang="en-US" b="1" dirty="0">
                          <a:latin typeface="+mj-lt"/>
                        </a:rPr>
                      </a:br>
                      <a:r>
                        <a:rPr lang="en-US" b="1" dirty="0">
                          <a:latin typeface="+mj-lt"/>
                          <a:hlinkClick r:id="rId5"/>
                        </a:rPr>
                        <a:t>o9 Solutions</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949516850"/>
                  </a:ext>
                </a:extLst>
              </a:tr>
              <a:tr h="0">
                <a:tc>
                  <a:txBody>
                    <a:bodyPr/>
                    <a:lstStyle/>
                    <a:p>
                      <a:pPr algn="ctr"/>
                      <a:r>
                        <a:rPr lang="en-US" b="1" dirty="0">
                          <a:latin typeface="+mj-lt"/>
                        </a:rPr>
                        <a:t>Digital Twin Simulation</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Simulate factory environments.</a:t>
                      </a:r>
                    </a:p>
                  </a:txBody>
                  <a:tcPr anchor="ctr">
                    <a:lnL>
                      <a:noFill/>
                    </a:lnL>
                    <a:lnR>
                      <a:noFill/>
                    </a:lnR>
                    <a:lnT>
                      <a:noFill/>
                    </a:lnT>
                    <a:lnB>
                      <a:noFill/>
                    </a:lnB>
                    <a:solidFill>
                      <a:schemeClr val="accent5">
                        <a:lumMod val="40000"/>
                        <a:lumOff val="60000"/>
                      </a:schemeClr>
                    </a:solidFill>
                  </a:tcPr>
                </a:tc>
                <a:tc>
                  <a:txBody>
                    <a:bodyPr/>
                    <a:lstStyle/>
                    <a:p>
                      <a:pPr algn="ctr"/>
                      <a:r>
                        <a:rPr kumimoji="0" lang="en-US" b="1" kern="1200" dirty="0">
                          <a:solidFill>
                            <a:schemeClr val="tx1"/>
                          </a:solidFill>
                          <a:latin typeface="+mj-lt"/>
                          <a:ea typeface="+mn-ea"/>
                          <a:cs typeface="+mn-cs"/>
                          <a:hlinkClick r:id="rId6"/>
                        </a:rPr>
                        <a:t>Siemens</a:t>
                      </a:r>
                      <a:br>
                        <a:rPr lang="en-US" b="1" dirty="0">
                          <a:latin typeface="+mj-lt"/>
                        </a:rPr>
                      </a:br>
                      <a:r>
                        <a:rPr kumimoji="0" lang="en-US" b="1" kern="1200" dirty="0">
                          <a:solidFill>
                            <a:schemeClr val="tx1"/>
                          </a:solidFill>
                          <a:latin typeface="+mj-lt"/>
                          <a:ea typeface="+mn-ea"/>
                          <a:cs typeface="+mn-cs"/>
                          <a:hlinkClick r:id="rId7"/>
                        </a:rPr>
                        <a:t>NVIDIA Omniverse</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321696788"/>
                  </a:ext>
                </a:extLst>
              </a:tr>
              <a:tr h="0">
                <a:tc>
                  <a:txBody>
                    <a:bodyPr/>
                    <a:lstStyle/>
                    <a:p>
                      <a:pPr algn="ctr"/>
                      <a:r>
                        <a:rPr lang="en-US" b="1" dirty="0">
                          <a:latin typeface="+mj-lt"/>
                        </a:rPr>
                        <a:t>Automated Design</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Generate product blueprints or iterations.</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hlinkClick r:id="rId8"/>
                        </a:rPr>
                        <a:t>Autodesk Dreamcatcher</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550322636"/>
                  </a:ext>
                </a:extLst>
              </a:tr>
            </a:tbl>
          </a:graphicData>
        </a:graphic>
      </p:graphicFrame>
    </p:spTree>
    <p:extLst>
      <p:ext uri="{BB962C8B-B14F-4D97-AF65-F5344CB8AC3E}">
        <p14:creationId xmlns:p14="http://schemas.microsoft.com/office/powerpoint/2010/main" val="42335684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D9A02-E0FF-7067-376A-95256BD5AF06}"/>
              </a:ext>
            </a:extLst>
          </p:cNvPr>
          <p:cNvSpPr>
            <a:spLocks noGrp="1"/>
          </p:cNvSpPr>
          <p:nvPr>
            <p:ph type="title"/>
          </p:nvPr>
        </p:nvSpPr>
        <p:spPr/>
        <p:txBody>
          <a:bodyPr/>
          <a:lstStyle/>
          <a:p>
            <a:r>
              <a:rPr lang="en-US" b="1" dirty="0"/>
              <a:t>GenAI - Legal</a:t>
            </a:r>
            <a:endParaRPr lang="en-US" dirty="0"/>
          </a:p>
        </p:txBody>
      </p:sp>
      <p:sp>
        <p:nvSpPr>
          <p:cNvPr id="4" name="Date Placeholder 3">
            <a:extLst>
              <a:ext uri="{FF2B5EF4-FFF2-40B4-BE49-F238E27FC236}">
                <a16:creationId xmlns:a16="http://schemas.microsoft.com/office/drawing/2014/main" id="{35A4115A-4FBB-55FE-2473-8513760CB73B}"/>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3C35608D-C7D0-A418-AD5D-FBF732E88E47}"/>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70CC9C4E-C829-38F3-C423-F1FC10034177}"/>
              </a:ext>
            </a:extLst>
          </p:cNvPr>
          <p:cNvSpPr>
            <a:spLocks noGrp="1"/>
          </p:cNvSpPr>
          <p:nvPr>
            <p:ph type="sldNum" sz="quarter" idx="12"/>
          </p:nvPr>
        </p:nvSpPr>
        <p:spPr/>
        <p:txBody>
          <a:bodyPr/>
          <a:lstStyle/>
          <a:p>
            <a:fld id="{3D46CBA2-ECE5-4BE9-B546-6761E0E67089}" type="slidenum">
              <a:rPr lang="en-US" smtClean="0"/>
              <a:t>109</a:t>
            </a:fld>
            <a:endParaRPr lang="en-US"/>
          </a:p>
        </p:txBody>
      </p:sp>
      <p:graphicFrame>
        <p:nvGraphicFramePr>
          <p:cNvPr id="7" name="Table 6">
            <a:extLst>
              <a:ext uri="{FF2B5EF4-FFF2-40B4-BE49-F238E27FC236}">
                <a16:creationId xmlns:a16="http://schemas.microsoft.com/office/drawing/2014/main" id="{AED35813-BA84-243D-B515-CED07C063B57}"/>
              </a:ext>
            </a:extLst>
          </p:cNvPr>
          <p:cNvGraphicFramePr>
            <a:graphicFrameLocks noGrp="1"/>
          </p:cNvGraphicFramePr>
          <p:nvPr/>
        </p:nvGraphicFramePr>
        <p:xfrm>
          <a:off x="457200" y="1497012"/>
          <a:ext cx="8229600" cy="2926080"/>
        </p:xfrm>
        <a:graphic>
          <a:graphicData uri="http://schemas.openxmlformats.org/drawingml/2006/table">
            <a:tbl>
              <a:tblPr/>
              <a:tblGrid>
                <a:gridCol w="2209800">
                  <a:extLst>
                    <a:ext uri="{9D8B030D-6E8A-4147-A177-3AD203B41FA5}">
                      <a16:colId xmlns:a16="http://schemas.microsoft.com/office/drawing/2014/main" val="3719375642"/>
                    </a:ext>
                  </a:extLst>
                </a:gridCol>
                <a:gridCol w="3276600">
                  <a:extLst>
                    <a:ext uri="{9D8B030D-6E8A-4147-A177-3AD203B41FA5}">
                      <a16:colId xmlns:a16="http://schemas.microsoft.com/office/drawing/2014/main" val="1375667895"/>
                    </a:ext>
                  </a:extLst>
                </a:gridCol>
                <a:gridCol w="2743200">
                  <a:extLst>
                    <a:ext uri="{9D8B030D-6E8A-4147-A177-3AD203B41FA5}">
                      <a16:colId xmlns:a16="http://schemas.microsoft.com/office/drawing/2014/main" val="3729068623"/>
                    </a:ext>
                  </a:extLst>
                </a:gridCol>
              </a:tblGrid>
              <a:tr h="0">
                <a:tc>
                  <a:txBody>
                    <a:bodyPr/>
                    <a:lstStyle/>
                    <a:p>
                      <a:pPr algn="ctr"/>
                      <a:r>
                        <a:rPr lang="en-US" b="1" dirty="0">
                          <a:solidFill>
                            <a:schemeClr val="bg1"/>
                          </a:solidFill>
                          <a:latin typeface="+mj-lt"/>
                        </a:rPr>
                        <a:t>Application</a:t>
                      </a:r>
                    </a:p>
                  </a:txBody>
                  <a:tcPr anchor="ctr">
                    <a:lnL>
                      <a:noFill/>
                    </a:lnL>
                    <a:lnR>
                      <a:noFill/>
                    </a:lnR>
                    <a:lnT>
                      <a:noFill/>
                    </a:lnT>
                    <a:lnB>
                      <a:noFill/>
                    </a:lnB>
                    <a:solidFill>
                      <a:schemeClr val="accent5">
                        <a:lumMod val="75000"/>
                      </a:schemeClr>
                    </a:solidFill>
                  </a:tcPr>
                </a:tc>
                <a:tc>
                  <a:txBody>
                    <a:bodyPr/>
                    <a:lstStyle/>
                    <a:p>
                      <a:pPr algn="ctr"/>
                      <a:r>
                        <a:rPr lang="en-US" b="1" dirty="0">
                          <a:solidFill>
                            <a:schemeClr val="bg1"/>
                          </a:solidFill>
                          <a:latin typeface="+mj-lt"/>
                        </a:rPr>
                        <a:t>Description</a:t>
                      </a:r>
                    </a:p>
                  </a:txBody>
                  <a:tcPr anchor="ctr">
                    <a:lnL>
                      <a:noFill/>
                    </a:lnL>
                    <a:lnR>
                      <a:noFill/>
                    </a:lnR>
                    <a:lnT>
                      <a:noFill/>
                    </a:lnT>
                    <a:lnB>
                      <a:noFill/>
                    </a:lnB>
                    <a:solidFill>
                      <a:schemeClr val="accent5">
                        <a:lumMod val="75000"/>
                      </a:schemeClr>
                    </a:solidFill>
                  </a:tcPr>
                </a:tc>
                <a:tc>
                  <a:txBody>
                    <a:bodyPr/>
                    <a:lstStyle/>
                    <a:p>
                      <a:pPr algn="ctr"/>
                      <a:r>
                        <a:rPr lang="en-US" b="1" dirty="0">
                          <a:solidFill>
                            <a:schemeClr val="bg1"/>
                          </a:solidFill>
                          <a:latin typeface="+mj-lt"/>
                        </a:rPr>
                        <a:t>Tools/Models</a:t>
                      </a:r>
                    </a:p>
                  </a:txBody>
                  <a:tcPr anchor="ctr">
                    <a:lnL>
                      <a:noFill/>
                    </a:lnL>
                    <a:lnR>
                      <a:noFill/>
                    </a:lnR>
                    <a:lnT>
                      <a:noFill/>
                    </a:lnT>
                    <a:lnB>
                      <a:noFill/>
                    </a:lnB>
                    <a:solidFill>
                      <a:schemeClr val="accent5">
                        <a:lumMod val="75000"/>
                      </a:schemeClr>
                    </a:solidFill>
                  </a:tcPr>
                </a:tc>
                <a:extLst>
                  <a:ext uri="{0D108BD9-81ED-4DB2-BD59-A6C34878D82A}">
                    <a16:rowId xmlns:a16="http://schemas.microsoft.com/office/drawing/2014/main" val="3564478607"/>
                  </a:ext>
                </a:extLst>
              </a:tr>
              <a:tr h="0">
                <a:tc>
                  <a:txBody>
                    <a:bodyPr/>
                    <a:lstStyle/>
                    <a:p>
                      <a:pPr algn="ctr"/>
                      <a:r>
                        <a:rPr lang="en-US" b="1" dirty="0">
                          <a:latin typeface="+mj-lt"/>
                        </a:rPr>
                        <a:t>Contract Drafting</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Generate or summarize legal contracts.</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hlinkClick r:id="rId2"/>
                        </a:rPr>
                        <a:t>Harvey</a:t>
                      </a:r>
                      <a:br>
                        <a:rPr lang="en-US" b="1" dirty="0">
                          <a:latin typeface="+mj-lt"/>
                        </a:rPr>
                      </a:br>
                      <a:r>
                        <a:rPr lang="en-US" b="1" dirty="0">
                          <a:latin typeface="+mj-lt"/>
                          <a:hlinkClick r:id="rId3"/>
                        </a:rPr>
                        <a:t>Spellbook</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720675660"/>
                  </a:ext>
                </a:extLst>
              </a:tr>
              <a:tr h="0">
                <a:tc>
                  <a:txBody>
                    <a:bodyPr/>
                    <a:lstStyle/>
                    <a:p>
                      <a:pPr algn="ctr"/>
                      <a:r>
                        <a:rPr lang="en-US" b="1" dirty="0">
                          <a:latin typeface="+mj-lt"/>
                        </a:rPr>
                        <a:t>Legal Research</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Extract insights from case law, regulations.</a:t>
                      </a:r>
                    </a:p>
                  </a:txBody>
                  <a:tcPr anchor="ctr">
                    <a:lnL>
                      <a:noFill/>
                    </a:lnL>
                    <a:lnR>
                      <a:noFill/>
                    </a:lnR>
                    <a:lnT>
                      <a:noFill/>
                    </a:lnT>
                    <a:lnB>
                      <a:noFill/>
                    </a:lnB>
                    <a:solidFill>
                      <a:schemeClr val="accent5">
                        <a:lumMod val="40000"/>
                        <a:lumOff val="60000"/>
                      </a:schemeClr>
                    </a:solidFill>
                  </a:tcPr>
                </a:tc>
                <a:tc>
                  <a:txBody>
                    <a:bodyPr/>
                    <a:lstStyle/>
                    <a:p>
                      <a:pPr algn="ctr"/>
                      <a:r>
                        <a:rPr lang="en-US" b="1" dirty="0" err="1">
                          <a:latin typeface="+mj-lt"/>
                          <a:hlinkClick r:id="rId4"/>
                        </a:rPr>
                        <a:t>CoCounsel</a:t>
                      </a:r>
                      <a:r>
                        <a:rPr lang="en-US" b="1" dirty="0">
                          <a:latin typeface="+mj-lt"/>
                          <a:hlinkClick r:id="rId4"/>
                        </a:rPr>
                        <a:t> (</a:t>
                      </a:r>
                      <a:r>
                        <a:rPr lang="en-US" b="1" dirty="0" err="1">
                          <a:latin typeface="+mj-lt"/>
                          <a:hlinkClick r:id="rId4"/>
                        </a:rPr>
                        <a:t>Casetext</a:t>
                      </a:r>
                      <a:r>
                        <a:rPr lang="en-US" b="1" dirty="0">
                          <a:latin typeface="+mj-lt"/>
                          <a:hlinkClick r:id="rId4"/>
                        </a:rPr>
                        <a:t>)</a:t>
                      </a:r>
                      <a:br>
                        <a:rPr lang="en-US" b="1" dirty="0">
                          <a:latin typeface="+mj-lt"/>
                          <a:hlinkClick r:id="rId4"/>
                        </a:rPr>
                      </a:br>
                      <a:r>
                        <a:rPr lang="en-US" b="1" dirty="0">
                          <a:latin typeface="+mj-lt"/>
                          <a:hlinkClick r:id="rId5"/>
                        </a:rPr>
                        <a:t>LexisNexis AI</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86751184"/>
                  </a:ext>
                </a:extLst>
              </a:tr>
              <a:tr h="0">
                <a:tc>
                  <a:txBody>
                    <a:bodyPr/>
                    <a:lstStyle/>
                    <a:p>
                      <a:pPr algn="ctr"/>
                      <a:r>
                        <a:rPr lang="en-US" b="1" dirty="0">
                          <a:latin typeface="+mj-lt"/>
                        </a:rPr>
                        <a:t>E-Discovery</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Automatically classify and organize legal documents.</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hlinkClick r:id="rId6"/>
                        </a:rPr>
                        <a:t>Relativity AI</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542239068"/>
                  </a:ext>
                </a:extLst>
              </a:tr>
              <a:tr h="0">
                <a:tc>
                  <a:txBody>
                    <a:bodyPr/>
                    <a:lstStyle/>
                    <a:p>
                      <a:pPr algn="ctr"/>
                      <a:r>
                        <a:rPr lang="en-US" b="1" dirty="0">
                          <a:latin typeface="+mj-lt"/>
                        </a:rPr>
                        <a:t>Client Chatbots</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Legal Q&amp;A and support bots.</a:t>
                      </a:r>
                    </a:p>
                  </a:txBody>
                  <a:tcPr anchor="ctr">
                    <a:lnL>
                      <a:noFill/>
                    </a:lnL>
                    <a:lnR>
                      <a:noFill/>
                    </a:lnR>
                    <a:lnT>
                      <a:noFill/>
                    </a:lnT>
                    <a:lnB>
                      <a:noFill/>
                    </a:lnB>
                    <a:solidFill>
                      <a:schemeClr val="accent5">
                        <a:lumMod val="40000"/>
                        <a:lumOff val="60000"/>
                      </a:schemeClr>
                    </a:solidFill>
                  </a:tcPr>
                </a:tc>
                <a:tc>
                  <a:txBody>
                    <a:bodyPr/>
                    <a:lstStyle/>
                    <a:p>
                      <a:pPr algn="ctr"/>
                      <a:r>
                        <a:rPr lang="en-US" b="1" dirty="0" err="1">
                          <a:latin typeface="+mj-lt"/>
                          <a:hlinkClick r:id="rId7"/>
                        </a:rPr>
                        <a:t>DoNotPay</a:t>
                      </a:r>
                      <a:br>
                        <a:rPr lang="en-US" b="1" dirty="0">
                          <a:latin typeface="+mj-lt"/>
                        </a:rPr>
                      </a:br>
                      <a:r>
                        <a:rPr lang="en-US" b="1" dirty="0" err="1">
                          <a:latin typeface="+mj-lt"/>
                          <a:hlinkClick r:id="rId8"/>
                        </a:rPr>
                        <a:t>LawDroid</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791716085"/>
                  </a:ext>
                </a:extLst>
              </a:tr>
            </a:tbl>
          </a:graphicData>
        </a:graphic>
      </p:graphicFrame>
    </p:spTree>
    <p:extLst>
      <p:ext uri="{BB962C8B-B14F-4D97-AF65-F5344CB8AC3E}">
        <p14:creationId xmlns:p14="http://schemas.microsoft.com/office/powerpoint/2010/main" val="33788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8"/>
          <p:cNvSpPr/>
          <p:nvPr/>
        </p:nvSpPr>
        <p:spPr>
          <a:xfrm>
            <a:off x="8827468" y="4691525"/>
            <a:ext cx="171333" cy="182517"/>
          </a:xfrm>
          <a:prstGeom prst="rect">
            <a:avLst/>
          </a:prstGeom>
          <a:noFill/>
        </p:spPr>
        <p:txBody>
          <a:bodyPr/>
          <a:lstStyle/>
          <a:p>
            <a:endParaRPr lang="en-US" sz="1350"/>
          </a:p>
        </p:txBody>
      </p:sp>
      <p:sp>
        <p:nvSpPr>
          <p:cNvPr id="4" name="Title 3">
            <a:extLst>
              <a:ext uri="{FF2B5EF4-FFF2-40B4-BE49-F238E27FC236}">
                <a16:creationId xmlns:a16="http://schemas.microsoft.com/office/drawing/2014/main" id="{8622D95C-23EF-3A3E-C1A4-03B86E5863F6}"/>
              </a:ext>
            </a:extLst>
          </p:cNvPr>
          <p:cNvSpPr>
            <a:spLocks noGrp="1"/>
          </p:cNvSpPr>
          <p:nvPr>
            <p:ph type="title"/>
          </p:nvPr>
        </p:nvSpPr>
        <p:spPr>
          <a:xfrm>
            <a:off x="457200" y="528066"/>
            <a:ext cx="8229600" cy="672084"/>
          </a:xfrm>
        </p:spPr>
        <p:txBody>
          <a:bodyPr>
            <a:normAutofit fontScale="90000"/>
          </a:bodyPr>
          <a:lstStyle/>
          <a:p>
            <a:r>
              <a:rPr lang="en-US" dirty="0"/>
              <a:t>Hierarchy of Intelligence</a:t>
            </a:r>
          </a:p>
        </p:txBody>
      </p:sp>
      <p:sp>
        <p:nvSpPr>
          <p:cNvPr id="5" name="Content Placeholder 4">
            <a:extLst>
              <a:ext uri="{FF2B5EF4-FFF2-40B4-BE49-F238E27FC236}">
                <a16:creationId xmlns:a16="http://schemas.microsoft.com/office/drawing/2014/main" id="{7EC1425F-B0C1-3A3D-1846-4B5ACE194167}"/>
              </a:ext>
            </a:extLst>
          </p:cNvPr>
          <p:cNvSpPr>
            <a:spLocks noGrp="1"/>
          </p:cNvSpPr>
          <p:nvPr>
            <p:ph idx="1"/>
          </p:nvPr>
        </p:nvSpPr>
        <p:spPr>
          <a:xfrm>
            <a:off x="457200" y="1200150"/>
            <a:ext cx="8229600" cy="3543300"/>
          </a:xfrm>
        </p:spPr>
        <p:txBody>
          <a:bodyPr>
            <a:normAutofit fontScale="92500" lnSpcReduction="10000"/>
          </a:bodyPr>
          <a:lstStyle/>
          <a:p>
            <a:r>
              <a:rPr lang="en-US" sz="2800" b="1" dirty="0">
                <a:solidFill>
                  <a:srgbClr val="7030A0"/>
                </a:solidFill>
                <a:cs typeface="Arial"/>
              </a:rPr>
              <a:t>Artificial Intelligence (AI)</a:t>
            </a:r>
          </a:p>
          <a:p>
            <a:r>
              <a:rPr lang="en-US" sz="2800" b="1" dirty="0">
                <a:solidFill>
                  <a:srgbClr val="002060"/>
                </a:solidFill>
                <a:cs typeface="Arial"/>
              </a:rPr>
              <a:t>Machine Learning (ML)</a:t>
            </a:r>
          </a:p>
          <a:p>
            <a:r>
              <a:rPr lang="en-US" sz="2800" b="1" dirty="0">
                <a:solidFill>
                  <a:srgbClr val="0070C0"/>
                </a:solidFill>
                <a:cs typeface="Arial"/>
              </a:rPr>
              <a:t>Deep Learning (DL)</a:t>
            </a:r>
          </a:p>
          <a:p>
            <a:r>
              <a:rPr lang="en-US" sz="2800" b="1" dirty="0">
                <a:solidFill>
                  <a:srgbClr val="00B050"/>
                </a:solidFill>
                <a:cs typeface="Arial"/>
              </a:rPr>
              <a:t>Neural Networks</a:t>
            </a:r>
            <a:endParaRPr lang="en-US" sz="3200" dirty="0">
              <a:solidFill>
                <a:srgbClr val="00B050"/>
              </a:solidFill>
            </a:endParaRPr>
          </a:p>
          <a:p>
            <a:r>
              <a:rPr lang="en-US" sz="2800" b="1" dirty="0">
                <a:solidFill>
                  <a:srgbClr val="C00000"/>
                </a:solidFill>
                <a:cs typeface="Arial"/>
              </a:rPr>
              <a:t>Generative AI (GenAI): </a:t>
            </a:r>
          </a:p>
          <a:p>
            <a:pPr lvl="1"/>
            <a:r>
              <a:rPr lang="en-US" sz="2600" b="1" dirty="0">
                <a:solidFill>
                  <a:srgbClr val="C00000"/>
                </a:solidFill>
                <a:cs typeface="Arial"/>
              </a:rPr>
              <a:t>U</a:t>
            </a:r>
            <a:r>
              <a:rPr lang="en-US" sz="2600" dirty="0">
                <a:solidFill>
                  <a:srgbClr val="C00000"/>
                </a:solidFill>
                <a:cs typeface="Arial"/>
              </a:rPr>
              <a:t>ses ML models</a:t>
            </a:r>
          </a:p>
          <a:p>
            <a:pPr lvl="1"/>
            <a:r>
              <a:rPr lang="en-US" sz="2600" dirty="0">
                <a:solidFill>
                  <a:srgbClr val="C00000"/>
                </a:solidFill>
                <a:cs typeface="Arial"/>
              </a:rPr>
              <a:t>Deep learning architectures</a:t>
            </a:r>
          </a:p>
          <a:p>
            <a:pPr lvl="1"/>
            <a:r>
              <a:rPr lang="en-US" sz="2600" dirty="0">
                <a:solidFill>
                  <a:srgbClr val="C00000"/>
                </a:solidFill>
                <a:cs typeface="Arial"/>
              </a:rPr>
              <a:t>Transformers and GANs</a:t>
            </a:r>
            <a:endParaRPr lang="en-US" sz="2800" dirty="0">
              <a:solidFill>
                <a:srgbClr val="0070C0"/>
              </a:solidFill>
            </a:endParaRPr>
          </a:p>
          <a:p>
            <a:endParaRPr lang="en-US" sz="2000" b="1" dirty="0">
              <a:solidFill>
                <a:srgbClr val="002060"/>
              </a:solidFill>
              <a:cs typeface="Arial"/>
            </a:endParaRPr>
          </a:p>
          <a:p>
            <a:endParaRPr lang="en-US" sz="2800" b="1" dirty="0">
              <a:solidFill>
                <a:srgbClr val="7030A0"/>
              </a:solidFill>
              <a:cs typeface="Arial"/>
            </a:endParaRPr>
          </a:p>
          <a:p>
            <a:endParaRPr lang="en-US" dirty="0"/>
          </a:p>
        </p:txBody>
      </p:sp>
      <p:sp>
        <p:nvSpPr>
          <p:cNvPr id="30"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mtClean="0"/>
              <a:t>11</a:t>
            </a:fld>
            <a:endParaRPr lang="en-US"/>
          </a:p>
        </p:txBody>
      </p:sp>
      <p:sp>
        <p:nvSpPr>
          <p:cNvPr id="3" name="Date Placeholder 2">
            <a:extLst>
              <a:ext uri="{FF2B5EF4-FFF2-40B4-BE49-F238E27FC236}">
                <a16:creationId xmlns:a16="http://schemas.microsoft.com/office/drawing/2014/main" id="{DC7990E3-8276-C676-542E-56E5F5F45F38}"/>
              </a:ext>
            </a:extLst>
          </p:cNvPr>
          <p:cNvSpPr>
            <a:spLocks noGrp="1"/>
          </p:cNvSpPr>
          <p:nvPr>
            <p:ph type="dt" sz="half" idx="10"/>
          </p:nvPr>
        </p:nvSpPr>
        <p:spPr/>
        <p:txBody>
          <a:bodyPr/>
          <a:lstStyle/>
          <a:p>
            <a:fld id="{5A70278B-8335-4942-8DC1-1081F180BE1C}" type="datetime1">
              <a:rPr lang="en-US" smtClean="0"/>
              <a:t>9/6/2025</a:t>
            </a:fld>
            <a:endParaRPr lang="en-US"/>
          </a:p>
        </p:txBody>
      </p:sp>
      <p:sp>
        <p:nvSpPr>
          <p:cNvPr id="6" name="Footer Placeholder 5">
            <a:extLst>
              <a:ext uri="{FF2B5EF4-FFF2-40B4-BE49-F238E27FC236}">
                <a16:creationId xmlns:a16="http://schemas.microsoft.com/office/drawing/2014/main" id="{3A7AECD1-D4AB-576D-DF49-FE9D61BA4812}"/>
              </a:ext>
            </a:extLst>
          </p:cNvPr>
          <p:cNvSpPr>
            <a:spLocks noGrp="1"/>
          </p:cNvSpPr>
          <p:nvPr>
            <p:ph type="ftr" sz="quarter" idx="11"/>
          </p:nvPr>
        </p:nvSpPr>
        <p:spPr/>
        <p:txBody>
          <a:bodyPr/>
          <a:lstStyle/>
          <a:p>
            <a:r>
              <a:rPr lang="en-US"/>
              <a:t>Copyright © 2007 - 2025 Carl M. Burnett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6CD8-EEED-723C-EE22-1E5A3B93423E}"/>
              </a:ext>
            </a:extLst>
          </p:cNvPr>
          <p:cNvSpPr>
            <a:spLocks noGrp="1"/>
          </p:cNvSpPr>
          <p:nvPr>
            <p:ph type="title"/>
          </p:nvPr>
        </p:nvSpPr>
        <p:spPr/>
        <p:txBody>
          <a:bodyPr>
            <a:noAutofit/>
          </a:bodyPr>
          <a:lstStyle/>
          <a:p>
            <a:r>
              <a:rPr lang="en-US" sz="4000" b="1" dirty="0"/>
              <a:t>GenAI - Government &amp; Public Sector</a:t>
            </a:r>
            <a:endParaRPr lang="en-US" sz="4000" dirty="0"/>
          </a:p>
        </p:txBody>
      </p:sp>
      <p:sp>
        <p:nvSpPr>
          <p:cNvPr id="4" name="Date Placeholder 3">
            <a:extLst>
              <a:ext uri="{FF2B5EF4-FFF2-40B4-BE49-F238E27FC236}">
                <a16:creationId xmlns:a16="http://schemas.microsoft.com/office/drawing/2014/main" id="{D7B785BC-A139-DF9F-D09F-1BB86814C7C0}"/>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F533AA67-6B49-C170-C8AE-525FC62D67CC}"/>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2EBD1D17-5E9F-D46E-6F9B-84F4EB73688B}"/>
              </a:ext>
            </a:extLst>
          </p:cNvPr>
          <p:cNvSpPr>
            <a:spLocks noGrp="1"/>
          </p:cNvSpPr>
          <p:nvPr>
            <p:ph type="sldNum" sz="quarter" idx="12"/>
          </p:nvPr>
        </p:nvSpPr>
        <p:spPr/>
        <p:txBody>
          <a:bodyPr/>
          <a:lstStyle/>
          <a:p>
            <a:fld id="{3D46CBA2-ECE5-4BE9-B546-6761E0E67089}" type="slidenum">
              <a:rPr lang="en-US" smtClean="0"/>
              <a:t>110</a:t>
            </a:fld>
            <a:endParaRPr lang="en-US"/>
          </a:p>
        </p:txBody>
      </p:sp>
      <p:graphicFrame>
        <p:nvGraphicFramePr>
          <p:cNvPr id="7" name="Table 6">
            <a:extLst>
              <a:ext uri="{FF2B5EF4-FFF2-40B4-BE49-F238E27FC236}">
                <a16:creationId xmlns:a16="http://schemas.microsoft.com/office/drawing/2014/main" id="{62044512-2CA7-B18A-21E7-BA39534C8E0E}"/>
              </a:ext>
            </a:extLst>
          </p:cNvPr>
          <p:cNvGraphicFramePr>
            <a:graphicFrameLocks noGrp="1"/>
          </p:cNvGraphicFramePr>
          <p:nvPr/>
        </p:nvGraphicFramePr>
        <p:xfrm>
          <a:off x="457200" y="1497012"/>
          <a:ext cx="8229600" cy="3200400"/>
        </p:xfrm>
        <a:graphic>
          <a:graphicData uri="http://schemas.openxmlformats.org/drawingml/2006/table">
            <a:tbl>
              <a:tblPr/>
              <a:tblGrid>
                <a:gridCol w="2743200">
                  <a:extLst>
                    <a:ext uri="{9D8B030D-6E8A-4147-A177-3AD203B41FA5}">
                      <a16:colId xmlns:a16="http://schemas.microsoft.com/office/drawing/2014/main" val="2583131354"/>
                    </a:ext>
                  </a:extLst>
                </a:gridCol>
                <a:gridCol w="2743200">
                  <a:extLst>
                    <a:ext uri="{9D8B030D-6E8A-4147-A177-3AD203B41FA5}">
                      <a16:colId xmlns:a16="http://schemas.microsoft.com/office/drawing/2014/main" val="3336368342"/>
                    </a:ext>
                  </a:extLst>
                </a:gridCol>
                <a:gridCol w="2743200">
                  <a:extLst>
                    <a:ext uri="{9D8B030D-6E8A-4147-A177-3AD203B41FA5}">
                      <a16:colId xmlns:a16="http://schemas.microsoft.com/office/drawing/2014/main" val="564724177"/>
                    </a:ext>
                  </a:extLst>
                </a:gridCol>
              </a:tblGrid>
              <a:tr h="0">
                <a:tc>
                  <a:txBody>
                    <a:bodyPr/>
                    <a:lstStyle/>
                    <a:p>
                      <a:pPr algn="ctr"/>
                      <a:r>
                        <a:rPr lang="en-US" b="1" dirty="0">
                          <a:solidFill>
                            <a:schemeClr val="bg1"/>
                          </a:solidFill>
                          <a:latin typeface="+mj-lt"/>
                        </a:rPr>
                        <a:t>Application</a:t>
                      </a:r>
                    </a:p>
                  </a:txBody>
                  <a:tcPr anchor="ctr">
                    <a:lnL>
                      <a:noFill/>
                    </a:lnL>
                    <a:lnR>
                      <a:noFill/>
                    </a:lnR>
                    <a:lnT>
                      <a:noFill/>
                    </a:lnT>
                    <a:lnB>
                      <a:noFill/>
                    </a:lnB>
                    <a:solidFill>
                      <a:schemeClr val="accent5">
                        <a:lumMod val="75000"/>
                      </a:schemeClr>
                    </a:solidFill>
                  </a:tcPr>
                </a:tc>
                <a:tc>
                  <a:txBody>
                    <a:bodyPr/>
                    <a:lstStyle/>
                    <a:p>
                      <a:pPr algn="ctr"/>
                      <a:r>
                        <a:rPr lang="en-US" b="1" dirty="0">
                          <a:solidFill>
                            <a:schemeClr val="bg1"/>
                          </a:solidFill>
                          <a:latin typeface="+mj-lt"/>
                        </a:rPr>
                        <a:t>Description</a:t>
                      </a:r>
                    </a:p>
                  </a:txBody>
                  <a:tcPr anchor="ctr">
                    <a:lnL>
                      <a:noFill/>
                    </a:lnL>
                    <a:lnR>
                      <a:noFill/>
                    </a:lnR>
                    <a:lnT>
                      <a:noFill/>
                    </a:lnT>
                    <a:lnB>
                      <a:noFill/>
                    </a:lnB>
                    <a:solidFill>
                      <a:schemeClr val="accent5">
                        <a:lumMod val="75000"/>
                      </a:schemeClr>
                    </a:solidFill>
                  </a:tcPr>
                </a:tc>
                <a:tc>
                  <a:txBody>
                    <a:bodyPr/>
                    <a:lstStyle/>
                    <a:p>
                      <a:pPr algn="ctr"/>
                      <a:r>
                        <a:rPr lang="en-US" b="1" dirty="0">
                          <a:solidFill>
                            <a:schemeClr val="bg1"/>
                          </a:solidFill>
                          <a:latin typeface="+mj-lt"/>
                        </a:rPr>
                        <a:t>Tools/Models</a:t>
                      </a:r>
                    </a:p>
                  </a:txBody>
                  <a:tcPr anchor="ctr">
                    <a:lnL>
                      <a:noFill/>
                    </a:lnL>
                    <a:lnR>
                      <a:noFill/>
                    </a:lnR>
                    <a:lnT>
                      <a:noFill/>
                    </a:lnT>
                    <a:lnB>
                      <a:noFill/>
                    </a:lnB>
                    <a:solidFill>
                      <a:schemeClr val="accent5">
                        <a:lumMod val="75000"/>
                      </a:schemeClr>
                    </a:solidFill>
                  </a:tcPr>
                </a:tc>
                <a:extLst>
                  <a:ext uri="{0D108BD9-81ED-4DB2-BD59-A6C34878D82A}">
                    <a16:rowId xmlns:a16="http://schemas.microsoft.com/office/drawing/2014/main" val="3193545657"/>
                  </a:ext>
                </a:extLst>
              </a:tr>
              <a:tr h="0">
                <a:tc>
                  <a:txBody>
                    <a:bodyPr/>
                    <a:lstStyle/>
                    <a:p>
                      <a:pPr algn="ctr"/>
                      <a:r>
                        <a:rPr lang="en-US" b="1" dirty="0">
                          <a:latin typeface="+mj-lt"/>
                        </a:rPr>
                        <a:t>Policy Drafting</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Help write legislation, policies, or public statements.</a:t>
                      </a:r>
                    </a:p>
                  </a:txBody>
                  <a:tcPr anchor="ctr">
                    <a:lnL>
                      <a:noFill/>
                    </a:lnL>
                    <a:lnR>
                      <a:noFill/>
                    </a:lnR>
                    <a:lnT>
                      <a:noFill/>
                    </a:lnT>
                    <a:lnB>
                      <a:noFill/>
                    </a:lnB>
                    <a:solidFill>
                      <a:schemeClr val="accent5">
                        <a:lumMod val="40000"/>
                        <a:lumOff val="60000"/>
                      </a:schemeClr>
                    </a:solidFill>
                  </a:tcPr>
                </a:tc>
                <a:tc>
                  <a:txBody>
                    <a:bodyPr/>
                    <a:lstStyle/>
                    <a:p>
                      <a:pPr algn="ctr"/>
                      <a:r>
                        <a:rPr kumimoji="0" lang="en-US" sz="1800" b="1" kern="1200" dirty="0">
                          <a:solidFill>
                            <a:schemeClr val="tx1"/>
                          </a:solidFill>
                          <a:latin typeface="+mj-lt"/>
                          <a:ea typeface="+mn-ea"/>
                          <a:cs typeface="+mn-cs"/>
                          <a:hlinkClick r:id="rId2"/>
                        </a:rPr>
                        <a:t>ChatGPT</a:t>
                      </a:r>
                      <a:br>
                        <a:rPr lang="en-US" b="1" dirty="0">
                          <a:latin typeface="+mj-lt"/>
                        </a:rPr>
                      </a:br>
                      <a:r>
                        <a:rPr lang="en-US" b="1" dirty="0" err="1">
                          <a:latin typeface="+mj-lt"/>
                          <a:hlinkClick r:id="rId3" action="ppaction://hlinksldjump"/>
                        </a:rPr>
                        <a:t>GovTech</a:t>
                      </a:r>
                      <a:r>
                        <a:rPr lang="en-US" b="1" dirty="0">
                          <a:latin typeface="+mj-lt"/>
                          <a:hlinkClick r:id="rId3" action="ppaction://hlinksldjump"/>
                        </a:rPr>
                        <a:t> platforms</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835565973"/>
                  </a:ext>
                </a:extLst>
              </a:tr>
              <a:tr h="0">
                <a:tc>
                  <a:txBody>
                    <a:bodyPr/>
                    <a:lstStyle/>
                    <a:p>
                      <a:pPr algn="ctr"/>
                      <a:r>
                        <a:rPr lang="en-US" b="1" dirty="0">
                          <a:latin typeface="+mj-lt"/>
                        </a:rPr>
                        <a:t>Public Service Chatbots</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Virtual assistants for citizens.</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hlinkClick r:id="rId4"/>
                        </a:rPr>
                        <a:t>NYC's </a:t>
                      </a:r>
                      <a:r>
                        <a:rPr lang="en-US" b="1" dirty="0" err="1">
                          <a:latin typeface="+mj-lt"/>
                          <a:hlinkClick r:id="rId4"/>
                        </a:rPr>
                        <a:t>MyCity</a:t>
                      </a:r>
                      <a:r>
                        <a:rPr lang="en-US" b="1" dirty="0">
                          <a:latin typeface="+mj-lt"/>
                          <a:hlinkClick r:id="rId4"/>
                        </a:rPr>
                        <a:t> chatbot</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4104497326"/>
                  </a:ext>
                </a:extLst>
              </a:tr>
              <a:tr h="0">
                <a:tc>
                  <a:txBody>
                    <a:bodyPr/>
                    <a:lstStyle/>
                    <a:p>
                      <a:pPr algn="ctr"/>
                      <a:r>
                        <a:rPr lang="en-US" b="1" dirty="0">
                          <a:latin typeface="+mj-lt"/>
                        </a:rPr>
                        <a:t>Threat Detection</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Analyze data for security risks or misinformation.</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hlinkClick r:id="rId5"/>
                        </a:rPr>
                        <a:t>Primer AI</a:t>
                      </a:r>
                      <a:br>
                        <a:rPr lang="en-US" b="1" dirty="0">
                          <a:latin typeface="+mj-lt"/>
                        </a:rPr>
                      </a:br>
                      <a:r>
                        <a:rPr lang="en-US" b="1" dirty="0">
                          <a:latin typeface="+mj-lt"/>
                          <a:hlinkClick r:id="rId6"/>
                        </a:rPr>
                        <a:t>Palantir</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726408474"/>
                  </a:ext>
                </a:extLst>
              </a:tr>
              <a:tr h="0">
                <a:tc>
                  <a:txBody>
                    <a:bodyPr/>
                    <a:lstStyle/>
                    <a:p>
                      <a:pPr algn="ctr"/>
                      <a:r>
                        <a:rPr lang="en-US" b="1" dirty="0">
                          <a:latin typeface="+mj-lt"/>
                        </a:rPr>
                        <a:t>Smart City Planning</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Generate traffic or zoning simulations.</a:t>
                      </a:r>
                    </a:p>
                  </a:txBody>
                  <a:tcPr anchor="ctr">
                    <a:lnL>
                      <a:noFill/>
                    </a:lnL>
                    <a:lnR>
                      <a:noFill/>
                    </a:lnR>
                    <a:lnT>
                      <a:noFill/>
                    </a:lnT>
                    <a:lnB>
                      <a:noFill/>
                    </a:lnB>
                    <a:solidFill>
                      <a:schemeClr val="accent5">
                        <a:lumMod val="40000"/>
                        <a:lumOff val="60000"/>
                      </a:schemeClr>
                    </a:solidFill>
                  </a:tcPr>
                </a:tc>
                <a:tc>
                  <a:txBody>
                    <a:bodyPr/>
                    <a:lstStyle/>
                    <a:p>
                      <a:pPr algn="ctr"/>
                      <a:r>
                        <a:rPr lang="en-US" b="1" dirty="0" err="1">
                          <a:latin typeface="+mj-lt"/>
                          <a:hlinkClick r:id="rId7"/>
                        </a:rPr>
                        <a:t>UrbanFootprint</a:t>
                      </a:r>
                      <a:endParaRPr lang="en-US" b="1" dirty="0">
                        <a:latin typeface="+mj-lt"/>
                      </a:endParaRPr>
                    </a:p>
                    <a:p>
                      <a:pPr algn="ctr"/>
                      <a:r>
                        <a:rPr lang="en-US" b="1" dirty="0" err="1">
                          <a:latin typeface="+mj-lt"/>
                          <a:hlinkClick r:id="rId8"/>
                        </a:rPr>
                        <a:t>CityFormLab</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4013754013"/>
                  </a:ext>
                </a:extLst>
              </a:tr>
            </a:tbl>
          </a:graphicData>
        </a:graphic>
      </p:graphicFrame>
    </p:spTree>
    <p:extLst>
      <p:ext uri="{BB962C8B-B14F-4D97-AF65-F5344CB8AC3E}">
        <p14:creationId xmlns:p14="http://schemas.microsoft.com/office/powerpoint/2010/main" val="36621291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6BB6E-5C7A-7A07-D1FC-6F2874334969}"/>
              </a:ext>
            </a:extLst>
          </p:cNvPr>
          <p:cNvSpPr>
            <a:spLocks noGrp="1"/>
          </p:cNvSpPr>
          <p:nvPr>
            <p:ph type="title"/>
          </p:nvPr>
        </p:nvSpPr>
        <p:spPr>
          <a:xfrm>
            <a:off x="457200" y="361950"/>
            <a:ext cx="8229600" cy="762000"/>
          </a:xfrm>
        </p:spPr>
        <p:txBody>
          <a:bodyPr>
            <a:normAutofit fontScale="90000"/>
          </a:bodyPr>
          <a:lstStyle/>
          <a:p>
            <a:r>
              <a:rPr lang="en-US" b="1" dirty="0" err="1">
                <a:latin typeface="+mj-lt"/>
              </a:rPr>
              <a:t>GovTech</a:t>
            </a:r>
            <a:r>
              <a:rPr lang="en-US" b="1" dirty="0">
                <a:latin typeface="+mj-lt"/>
              </a:rPr>
              <a:t> Platforms</a:t>
            </a:r>
            <a:endParaRPr lang="en-US" dirty="0"/>
          </a:p>
        </p:txBody>
      </p:sp>
      <p:sp>
        <p:nvSpPr>
          <p:cNvPr id="4" name="Date Placeholder 3">
            <a:extLst>
              <a:ext uri="{FF2B5EF4-FFF2-40B4-BE49-F238E27FC236}">
                <a16:creationId xmlns:a16="http://schemas.microsoft.com/office/drawing/2014/main" id="{27A440D2-1656-89F7-8E5A-06C3CDD7CE18}"/>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F212856D-7E8A-54B7-84FA-4F4D1C7FCFAE}"/>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95CF13CF-6598-F283-549B-F20C4971B749}"/>
              </a:ext>
            </a:extLst>
          </p:cNvPr>
          <p:cNvSpPr>
            <a:spLocks noGrp="1"/>
          </p:cNvSpPr>
          <p:nvPr>
            <p:ph type="sldNum" sz="quarter" idx="12"/>
          </p:nvPr>
        </p:nvSpPr>
        <p:spPr/>
        <p:txBody>
          <a:bodyPr/>
          <a:lstStyle/>
          <a:p>
            <a:fld id="{3D46CBA2-ECE5-4BE9-B546-6761E0E67089}" type="slidenum">
              <a:rPr lang="en-US" smtClean="0"/>
              <a:t>111</a:t>
            </a:fld>
            <a:endParaRPr lang="en-US"/>
          </a:p>
        </p:txBody>
      </p:sp>
      <p:graphicFrame>
        <p:nvGraphicFramePr>
          <p:cNvPr id="8" name="Table 7">
            <a:extLst>
              <a:ext uri="{FF2B5EF4-FFF2-40B4-BE49-F238E27FC236}">
                <a16:creationId xmlns:a16="http://schemas.microsoft.com/office/drawing/2014/main" id="{781A8C97-C59D-AFF6-A965-A0FE9A8F10AE}"/>
              </a:ext>
            </a:extLst>
          </p:cNvPr>
          <p:cNvGraphicFramePr>
            <a:graphicFrameLocks noGrp="1"/>
          </p:cNvGraphicFramePr>
          <p:nvPr/>
        </p:nvGraphicFramePr>
        <p:xfrm>
          <a:off x="457200" y="1124100"/>
          <a:ext cx="8229600" cy="3291840"/>
        </p:xfrm>
        <a:graphic>
          <a:graphicData uri="http://schemas.openxmlformats.org/drawingml/2006/table">
            <a:tbl>
              <a:tblPr/>
              <a:tblGrid>
                <a:gridCol w="2209800">
                  <a:extLst>
                    <a:ext uri="{9D8B030D-6E8A-4147-A177-3AD203B41FA5}">
                      <a16:colId xmlns:a16="http://schemas.microsoft.com/office/drawing/2014/main" val="1375667895"/>
                    </a:ext>
                  </a:extLst>
                </a:gridCol>
                <a:gridCol w="6019800">
                  <a:extLst>
                    <a:ext uri="{9D8B030D-6E8A-4147-A177-3AD203B41FA5}">
                      <a16:colId xmlns:a16="http://schemas.microsoft.com/office/drawing/2014/main" val="3729068623"/>
                    </a:ext>
                  </a:extLst>
                </a:gridCol>
              </a:tblGrid>
              <a:tr h="0">
                <a:tc>
                  <a:txBody>
                    <a:bodyPr/>
                    <a:lstStyle/>
                    <a:p>
                      <a:pPr algn="ctr"/>
                      <a:r>
                        <a:rPr lang="en-US" b="1" dirty="0">
                          <a:solidFill>
                            <a:schemeClr val="bg1"/>
                          </a:solidFill>
                          <a:latin typeface="+mj-lt"/>
                        </a:rPr>
                        <a:t>Name</a:t>
                      </a:r>
                    </a:p>
                  </a:txBody>
                  <a:tcPr anchor="ctr">
                    <a:lnL>
                      <a:noFill/>
                    </a:lnL>
                    <a:lnR>
                      <a:noFill/>
                    </a:lnR>
                    <a:lnT>
                      <a:noFill/>
                    </a:lnT>
                    <a:lnB>
                      <a:noFill/>
                    </a:lnB>
                    <a:solidFill>
                      <a:schemeClr val="accent5">
                        <a:lumMod val="75000"/>
                      </a:schemeClr>
                    </a:solidFill>
                  </a:tcPr>
                </a:tc>
                <a:tc>
                  <a:txBody>
                    <a:bodyPr/>
                    <a:lstStyle/>
                    <a:p>
                      <a:pPr algn="ctr"/>
                      <a:r>
                        <a:rPr lang="en-US" b="1" dirty="0">
                          <a:solidFill>
                            <a:schemeClr val="bg1"/>
                          </a:solidFill>
                          <a:latin typeface="+mj-lt"/>
                        </a:rPr>
                        <a:t>Description</a:t>
                      </a:r>
                    </a:p>
                  </a:txBody>
                  <a:tcPr anchor="ctr">
                    <a:lnL>
                      <a:noFill/>
                    </a:lnL>
                    <a:lnR>
                      <a:noFill/>
                    </a:lnR>
                    <a:lnT>
                      <a:noFill/>
                    </a:lnT>
                    <a:lnB>
                      <a:noFill/>
                    </a:lnB>
                    <a:solidFill>
                      <a:schemeClr val="accent5">
                        <a:lumMod val="75000"/>
                      </a:schemeClr>
                    </a:solidFill>
                  </a:tcPr>
                </a:tc>
                <a:extLst>
                  <a:ext uri="{0D108BD9-81ED-4DB2-BD59-A6C34878D82A}">
                    <a16:rowId xmlns:a16="http://schemas.microsoft.com/office/drawing/2014/main" val="3564478607"/>
                  </a:ext>
                </a:extLst>
              </a:tr>
              <a:tr h="0">
                <a:tc>
                  <a:txBody>
                    <a:bodyPr/>
                    <a:lstStyle/>
                    <a:p>
                      <a:pPr algn="ctr"/>
                      <a:r>
                        <a:rPr lang="en-US" sz="1200" b="1" dirty="0" err="1">
                          <a:latin typeface="+mj-lt"/>
                          <a:hlinkClick r:id="rId2"/>
                        </a:rPr>
                        <a:t>CivicPlus</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b="0" dirty="0">
                          <a:latin typeface="+mj-lt"/>
                        </a:rPr>
                        <a:t>Offers tools for website development, online forms, and citizen engagement. </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720675660"/>
                  </a:ext>
                </a:extLst>
              </a:tr>
              <a:tr h="0">
                <a:tc>
                  <a:txBody>
                    <a:bodyPr/>
                    <a:lstStyle/>
                    <a:p>
                      <a:pPr algn="ctr"/>
                      <a:r>
                        <a:rPr lang="en-US" sz="1200" b="1" dirty="0">
                          <a:latin typeface="+mj-lt"/>
                          <a:hlinkClick r:id="rId3"/>
                        </a:rPr>
                        <a:t>Accela</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b="0" dirty="0">
                          <a:latin typeface="+mj-lt"/>
                        </a:rPr>
                        <a:t>Provides a platform for government operations, including permitting, licensing, and citizen services</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86751184"/>
                  </a:ext>
                </a:extLst>
              </a:tr>
              <a:tr h="0">
                <a:tc>
                  <a:txBody>
                    <a:bodyPr/>
                    <a:lstStyle/>
                    <a:p>
                      <a:pPr algn="ctr"/>
                      <a:r>
                        <a:rPr lang="en-US" sz="1200" b="1" dirty="0" err="1">
                          <a:latin typeface="+mj-lt"/>
                          <a:hlinkClick r:id="rId4"/>
                        </a:rPr>
                        <a:t>GovPilot</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b="0" dirty="0">
                          <a:latin typeface="+mj-lt"/>
                        </a:rPr>
                        <a:t>A web-based management platform for local governments</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542239068"/>
                  </a:ext>
                </a:extLst>
              </a:tr>
              <a:tr h="0">
                <a:tc>
                  <a:txBody>
                    <a:bodyPr/>
                    <a:lstStyle/>
                    <a:p>
                      <a:pPr algn="ctr"/>
                      <a:r>
                        <a:rPr lang="en-US" sz="1200" b="1" dirty="0" err="1">
                          <a:latin typeface="+mj-lt"/>
                          <a:hlinkClick r:id="rId5"/>
                        </a:rPr>
                        <a:t>CentralSquare</a:t>
                      </a:r>
                      <a:r>
                        <a:rPr lang="en-US" sz="1200" b="1" dirty="0">
                          <a:latin typeface="+mj-lt"/>
                          <a:hlinkClick r:id="rId5"/>
                        </a:rPr>
                        <a:t> Technologies</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b="0" dirty="0">
                          <a:latin typeface="+mj-lt"/>
                        </a:rPr>
                        <a:t>Offers solutions for public administration and public safety.</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791716085"/>
                  </a:ext>
                </a:extLst>
              </a:tr>
              <a:tr h="0">
                <a:tc>
                  <a:txBody>
                    <a:bodyPr/>
                    <a:lstStyle/>
                    <a:p>
                      <a:pPr algn="ctr"/>
                      <a:r>
                        <a:rPr lang="en-US" sz="1200" b="1" dirty="0" err="1">
                          <a:latin typeface="+mj-lt"/>
                          <a:hlinkClick r:id="rId6"/>
                        </a:rPr>
                        <a:t>ClearGov</a:t>
                      </a:r>
                      <a:r>
                        <a:rPr lang="en-US" sz="1200" b="1" dirty="0">
                          <a:latin typeface="+mj-lt"/>
                          <a:hlinkClick r:id="rId6"/>
                        </a:rPr>
                        <a:t> Inc.</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dirty="0">
                          <a:latin typeface="+mj-lt"/>
                        </a:rPr>
                        <a:t>Specializes in budgeting and licensing process simplification for local governments.</a:t>
                      </a:r>
                      <a:endParaRPr lang="en-US" sz="1200" b="0"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070086435"/>
                  </a:ext>
                </a:extLst>
              </a:tr>
              <a:tr h="0">
                <a:tc>
                  <a:txBody>
                    <a:bodyPr/>
                    <a:lstStyle/>
                    <a:p>
                      <a:pPr algn="ctr"/>
                      <a:r>
                        <a:rPr lang="en-US" sz="1200" b="1" dirty="0">
                          <a:latin typeface="+mj-lt"/>
                          <a:hlinkClick r:id="rId7"/>
                        </a:rPr>
                        <a:t>Esri</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dirty="0">
                          <a:latin typeface="+mj-lt"/>
                        </a:rPr>
                        <a:t>Provides GIS and spatial technology solutions for governments.</a:t>
                      </a:r>
                      <a:endParaRPr lang="en-US" sz="1200" b="0"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262011921"/>
                  </a:ext>
                </a:extLst>
              </a:tr>
              <a:tr h="0">
                <a:tc>
                  <a:txBody>
                    <a:bodyPr/>
                    <a:lstStyle/>
                    <a:p>
                      <a:pPr algn="ctr"/>
                      <a:r>
                        <a:rPr lang="en-US" sz="1200" b="1" dirty="0" err="1">
                          <a:latin typeface="+mj-lt"/>
                          <a:hlinkClick r:id="rId8"/>
                        </a:rPr>
                        <a:t>Avenu</a:t>
                      </a:r>
                      <a:r>
                        <a:rPr lang="en-US" sz="1200" b="1" dirty="0">
                          <a:latin typeface="+mj-lt"/>
                          <a:hlinkClick r:id="rId8"/>
                        </a:rPr>
                        <a:t> Insights &amp; Analytics</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dirty="0">
                          <a:latin typeface="+mj-lt"/>
                        </a:rPr>
                        <a:t>Helps governments increase revenue, improve operations, and build community </a:t>
                      </a:r>
                      <a:r>
                        <a:rPr lang="en-US" sz="1200" dirty="0" err="1">
                          <a:latin typeface="+mj-lt"/>
                        </a:rPr>
                        <a:t>trus</a:t>
                      </a:r>
                      <a:endParaRPr lang="en-US" sz="1200" b="0"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831009113"/>
                  </a:ext>
                </a:extLst>
              </a:tr>
              <a:tr h="0">
                <a:tc>
                  <a:txBody>
                    <a:bodyPr/>
                    <a:lstStyle/>
                    <a:p>
                      <a:pPr algn="ctr"/>
                      <a:r>
                        <a:rPr lang="en-US" sz="1200" b="1" dirty="0">
                          <a:latin typeface="+mj-lt"/>
                          <a:hlinkClick r:id="rId9"/>
                        </a:rPr>
                        <a:t>Bond Link</a:t>
                      </a:r>
                      <a:endParaRPr lang="en-US" sz="1200" dirty="0">
                        <a:latin typeface="+mj-lt"/>
                      </a:endParaRPr>
                    </a:p>
                  </a:txBody>
                  <a:tcPr anchor="ctr">
                    <a:lnL>
                      <a:noFill/>
                    </a:lnL>
                    <a:lnR>
                      <a:noFill/>
                    </a:lnR>
                    <a:lnT>
                      <a:noFill/>
                    </a:lnT>
                    <a:lnB>
                      <a:noFill/>
                    </a:lnB>
                    <a:solidFill>
                      <a:schemeClr val="accent5">
                        <a:lumMod val="40000"/>
                        <a:lumOff val="60000"/>
                      </a:schemeClr>
                    </a:solidFill>
                  </a:tcPr>
                </a:tc>
                <a:tc>
                  <a:txBody>
                    <a:bodyPr/>
                    <a:lstStyle/>
                    <a:p>
                      <a:r>
                        <a:rPr lang="en-US" sz="1200" dirty="0">
                          <a:latin typeface="+mj-lt"/>
                        </a:rPr>
                        <a:t>A platform for debt management and investor engagement in the municipal bond market. </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041610119"/>
                  </a:ext>
                </a:extLst>
              </a:tr>
              <a:tr h="0">
                <a:tc>
                  <a:txBody>
                    <a:bodyPr/>
                    <a:lstStyle/>
                    <a:p>
                      <a:pPr algn="ctr"/>
                      <a:r>
                        <a:rPr lang="en-US" sz="1200" b="1" dirty="0" err="1">
                          <a:latin typeface="+mj-lt"/>
                          <a:hlinkClick r:id="rId10"/>
                        </a:rPr>
                        <a:t>Citibot</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dirty="0">
                          <a:latin typeface="+mj-lt"/>
                        </a:rPr>
                        <a:t>Provides AI-powered chatbots for local government customer service.</a:t>
                      </a:r>
                      <a:endParaRPr lang="en-US" sz="1200" b="0"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126808993"/>
                  </a:ext>
                </a:extLst>
              </a:tr>
              <a:tr h="0">
                <a:tc>
                  <a:txBody>
                    <a:bodyPr/>
                    <a:lstStyle/>
                    <a:p>
                      <a:pPr algn="ctr"/>
                      <a:r>
                        <a:rPr lang="en-US" sz="1200" b="1" dirty="0" err="1">
                          <a:latin typeface="+mj-lt"/>
                          <a:hlinkClick r:id="rId11"/>
                        </a:rPr>
                        <a:t>GovStack</a:t>
                      </a:r>
                      <a:endParaRPr lang="en-US" sz="1200" dirty="0">
                        <a:latin typeface="+mj-lt"/>
                      </a:endParaRPr>
                    </a:p>
                  </a:txBody>
                  <a:tcPr anchor="ctr">
                    <a:lnL>
                      <a:noFill/>
                    </a:lnL>
                    <a:lnR>
                      <a:noFill/>
                    </a:lnR>
                    <a:lnT>
                      <a:noFill/>
                    </a:lnT>
                    <a:lnB>
                      <a:noFill/>
                    </a:lnB>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A global community focused on the digitalization of public sector infrastructure. </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695592225"/>
                  </a:ext>
                </a:extLst>
              </a:tr>
            </a:tbl>
          </a:graphicData>
        </a:graphic>
      </p:graphicFrame>
    </p:spTree>
    <p:extLst>
      <p:ext uri="{BB962C8B-B14F-4D97-AF65-F5344CB8AC3E}">
        <p14:creationId xmlns:p14="http://schemas.microsoft.com/office/powerpoint/2010/main" val="15977445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4F9EB-E593-4636-A78B-5262EE0352F4}"/>
              </a:ext>
            </a:extLst>
          </p:cNvPr>
          <p:cNvSpPr>
            <a:spLocks noGrp="1"/>
          </p:cNvSpPr>
          <p:nvPr>
            <p:ph type="title"/>
          </p:nvPr>
        </p:nvSpPr>
        <p:spPr/>
        <p:txBody>
          <a:bodyPr>
            <a:normAutofit fontScale="90000"/>
          </a:bodyPr>
          <a:lstStyle/>
          <a:p>
            <a:r>
              <a:rPr lang="en-US" b="1" dirty="0"/>
              <a:t>GenAI - </a:t>
            </a:r>
            <a:r>
              <a:rPr lang="en-US" dirty="0"/>
              <a:t>HR &amp; Talent Management</a:t>
            </a:r>
          </a:p>
        </p:txBody>
      </p:sp>
      <p:sp>
        <p:nvSpPr>
          <p:cNvPr id="4" name="Date Placeholder 3">
            <a:extLst>
              <a:ext uri="{FF2B5EF4-FFF2-40B4-BE49-F238E27FC236}">
                <a16:creationId xmlns:a16="http://schemas.microsoft.com/office/drawing/2014/main" id="{7CB000E5-6C6F-A0E1-29A0-8A22BCE526E1}"/>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92C62862-ABD6-4A57-F93B-30D6CEB4B82A}"/>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1B05B15A-B3BF-E892-ED48-5FB13B4F973B}"/>
              </a:ext>
            </a:extLst>
          </p:cNvPr>
          <p:cNvSpPr>
            <a:spLocks noGrp="1"/>
          </p:cNvSpPr>
          <p:nvPr>
            <p:ph type="sldNum" sz="quarter" idx="12"/>
          </p:nvPr>
        </p:nvSpPr>
        <p:spPr/>
        <p:txBody>
          <a:bodyPr/>
          <a:lstStyle/>
          <a:p>
            <a:fld id="{3D46CBA2-ECE5-4BE9-B546-6761E0E67089}" type="slidenum">
              <a:rPr lang="en-US" smtClean="0"/>
              <a:t>112</a:t>
            </a:fld>
            <a:endParaRPr lang="en-US"/>
          </a:p>
        </p:txBody>
      </p:sp>
      <p:graphicFrame>
        <p:nvGraphicFramePr>
          <p:cNvPr id="7" name="Table 6">
            <a:extLst>
              <a:ext uri="{FF2B5EF4-FFF2-40B4-BE49-F238E27FC236}">
                <a16:creationId xmlns:a16="http://schemas.microsoft.com/office/drawing/2014/main" id="{08E2C636-4C8D-E43B-722B-3C8C7D8FE3CD}"/>
              </a:ext>
            </a:extLst>
          </p:cNvPr>
          <p:cNvGraphicFramePr>
            <a:graphicFrameLocks noGrp="1"/>
          </p:cNvGraphicFramePr>
          <p:nvPr/>
        </p:nvGraphicFramePr>
        <p:xfrm>
          <a:off x="457200" y="1634172"/>
          <a:ext cx="8229600" cy="2926080"/>
        </p:xfrm>
        <a:graphic>
          <a:graphicData uri="http://schemas.openxmlformats.org/drawingml/2006/table">
            <a:tbl>
              <a:tblPr/>
              <a:tblGrid>
                <a:gridCol w="2438400">
                  <a:extLst>
                    <a:ext uri="{9D8B030D-6E8A-4147-A177-3AD203B41FA5}">
                      <a16:colId xmlns:a16="http://schemas.microsoft.com/office/drawing/2014/main" val="2305141387"/>
                    </a:ext>
                  </a:extLst>
                </a:gridCol>
                <a:gridCol w="2895600">
                  <a:extLst>
                    <a:ext uri="{9D8B030D-6E8A-4147-A177-3AD203B41FA5}">
                      <a16:colId xmlns:a16="http://schemas.microsoft.com/office/drawing/2014/main" val="3099482309"/>
                    </a:ext>
                  </a:extLst>
                </a:gridCol>
                <a:gridCol w="2895600">
                  <a:extLst>
                    <a:ext uri="{9D8B030D-6E8A-4147-A177-3AD203B41FA5}">
                      <a16:colId xmlns:a16="http://schemas.microsoft.com/office/drawing/2014/main" val="1822222508"/>
                    </a:ext>
                  </a:extLst>
                </a:gridCol>
              </a:tblGrid>
              <a:tr h="0">
                <a:tc>
                  <a:txBody>
                    <a:bodyPr/>
                    <a:lstStyle/>
                    <a:p>
                      <a:pPr algn="ctr"/>
                      <a:r>
                        <a:rPr lang="en-US" b="1" dirty="0">
                          <a:latin typeface="+mj-lt"/>
                        </a:rPr>
                        <a:t>Application</a:t>
                      </a:r>
                    </a:p>
                  </a:txBody>
                  <a:tcPr anchor="ctr">
                    <a:lnL>
                      <a:noFill/>
                    </a:lnL>
                    <a:lnR>
                      <a:noFill/>
                    </a:lnR>
                    <a:lnT>
                      <a:noFill/>
                    </a:lnT>
                    <a:lnB>
                      <a:noFill/>
                    </a:lnB>
                    <a:solidFill>
                      <a:schemeClr val="accent5">
                        <a:lumMod val="75000"/>
                      </a:schemeClr>
                    </a:solidFill>
                  </a:tcPr>
                </a:tc>
                <a:tc>
                  <a:txBody>
                    <a:bodyPr/>
                    <a:lstStyle/>
                    <a:p>
                      <a:pPr algn="ctr"/>
                      <a:r>
                        <a:rPr lang="en-US" b="1" dirty="0">
                          <a:latin typeface="+mj-lt"/>
                        </a:rPr>
                        <a:t>Description</a:t>
                      </a:r>
                    </a:p>
                  </a:txBody>
                  <a:tcPr anchor="ctr">
                    <a:lnL>
                      <a:noFill/>
                    </a:lnL>
                    <a:lnR>
                      <a:noFill/>
                    </a:lnR>
                    <a:lnT>
                      <a:noFill/>
                    </a:lnT>
                    <a:lnB>
                      <a:noFill/>
                    </a:lnB>
                    <a:solidFill>
                      <a:schemeClr val="accent5">
                        <a:lumMod val="75000"/>
                      </a:schemeClr>
                    </a:solidFill>
                  </a:tcPr>
                </a:tc>
                <a:tc>
                  <a:txBody>
                    <a:bodyPr/>
                    <a:lstStyle/>
                    <a:p>
                      <a:pPr algn="ctr"/>
                      <a:r>
                        <a:rPr lang="en-US" b="1" dirty="0">
                          <a:latin typeface="+mj-lt"/>
                        </a:rPr>
                        <a:t>Tools/Models</a:t>
                      </a:r>
                    </a:p>
                  </a:txBody>
                  <a:tcPr anchor="ctr">
                    <a:lnL>
                      <a:noFill/>
                    </a:lnL>
                    <a:lnR>
                      <a:noFill/>
                    </a:lnR>
                    <a:lnT>
                      <a:noFill/>
                    </a:lnT>
                    <a:lnB>
                      <a:noFill/>
                    </a:lnB>
                    <a:solidFill>
                      <a:schemeClr val="accent5">
                        <a:lumMod val="75000"/>
                      </a:schemeClr>
                    </a:solidFill>
                  </a:tcPr>
                </a:tc>
                <a:extLst>
                  <a:ext uri="{0D108BD9-81ED-4DB2-BD59-A6C34878D82A}">
                    <a16:rowId xmlns:a16="http://schemas.microsoft.com/office/drawing/2014/main" val="2310803591"/>
                  </a:ext>
                </a:extLst>
              </a:tr>
              <a:tr h="0">
                <a:tc>
                  <a:txBody>
                    <a:bodyPr/>
                    <a:lstStyle/>
                    <a:p>
                      <a:pPr algn="ctr"/>
                      <a:r>
                        <a:rPr lang="en-US" b="1" dirty="0">
                          <a:latin typeface="+mj-lt"/>
                        </a:rPr>
                        <a:t>Resume Screening</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Match applicants to job descriptions using NLP.</a:t>
                      </a:r>
                    </a:p>
                  </a:txBody>
                  <a:tcPr anchor="ctr">
                    <a:lnL>
                      <a:noFill/>
                    </a:lnL>
                    <a:lnR>
                      <a:noFill/>
                    </a:lnR>
                    <a:lnT>
                      <a:noFill/>
                    </a:lnT>
                    <a:lnB>
                      <a:noFill/>
                    </a:lnB>
                    <a:solidFill>
                      <a:schemeClr val="accent5">
                        <a:lumMod val="40000"/>
                        <a:lumOff val="60000"/>
                      </a:schemeClr>
                    </a:solidFill>
                  </a:tcPr>
                </a:tc>
                <a:tc>
                  <a:txBody>
                    <a:bodyPr/>
                    <a:lstStyle/>
                    <a:p>
                      <a:pPr algn="ctr"/>
                      <a:r>
                        <a:rPr lang="en-US" b="1" dirty="0" err="1">
                          <a:latin typeface="+mj-lt"/>
                          <a:hlinkClick r:id="rId2"/>
                        </a:rPr>
                        <a:t>HireVue</a:t>
                      </a:r>
                      <a:endParaRPr lang="en-US" b="1" dirty="0">
                        <a:latin typeface="+mj-lt"/>
                      </a:endParaRPr>
                    </a:p>
                    <a:p>
                      <a:pPr algn="ctr"/>
                      <a:r>
                        <a:rPr lang="en-US" b="1" dirty="0" err="1">
                          <a:latin typeface="+mj-lt"/>
                          <a:hlinkClick r:id="rId3"/>
                        </a:rPr>
                        <a:t>Pymetrics</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922496270"/>
                  </a:ext>
                </a:extLst>
              </a:tr>
              <a:tr h="0">
                <a:tc>
                  <a:txBody>
                    <a:bodyPr/>
                    <a:lstStyle/>
                    <a:p>
                      <a:pPr algn="ctr"/>
                      <a:r>
                        <a:rPr lang="en-US" b="1" dirty="0">
                          <a:latin typeface="+mj-lt"/>
                        </a:rPr>
                        <a:t>Job Description Writing</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Automate writing inclusive, targeted JDs.</a:t>
                      </a:r>
                    </a:p>
                  </a:txBody>
                  <a:tcPr anchor="ctr">
                    <a:lnL>
                      <a:noFill/>
                    </a:lnL>
                    <a:lnR>
                      <a:noFill/>
                    </a:lnR>
                    <a:lnT>
                      <a:noFill/>
                    </a:lnT>
                    <a:lnB>
                      <a:noFill/>
                    </a:lnB>
                    <a:solidFill>
                      <a:schemeClr val="accent5">
                        <a:lumMod val="40000"/>
                        <a:lumOff val="60000"/>
                      </a:schemeClr>
                    </a:solidFill>
                  </a:tcPr>
                </a:tc>
                <a:tc>
                  <a:txBody>
                    <a:bodyPr/>
                    <a:lstStyle/>
                    <a:p>
                      <a:pPr algn="ctr"/>
                      <a:r>
                        <a:rPr lang="en-US" b="1" dirty="0" err="1">
                          <a:latin typeface="+mj-lt"/>
                          <a:hlinkClick r:id="rId4"/>
                        </a:rPr>
                        <a:t>Textio</a:t>
                      </a:r>
                      <a:br>
                        <a:rPr lang="en-US" b="1" dirty="0">
                          <a:latin typeface="+mj-lt"/>
                        </a:rPr>
                      </a:br>
                      <a:r>
                        <a:rPr lang="en-US" b="1" dirty="0">
                          <a:latin typeface="+mj-lt"/>
                          <a:hlinkClick r:id="rId5"/>
                        </a:rPr>
                        <a:t>Jasper</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315919056"/>
                  </a:ext>
                </a:extLst>
              </a:tr>
              <a:tr h="0">
                <a:tc>
                  <a:txBody>
                    <a:bodyPr/>
                    <a:lstStyle/>
                    <a:p>
                      <a:pPr algn="ctr"/>
                      <a:r>
                        <a:rPr lang="en-US" b="1">
                          <a:latin typeface="+mj-lt"/>
                        </a:rPr>
                        <a:t>Interview Coaching</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rPr>
                        <a:t>AI-based mock interviews.</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hlinkClick r:id="rId6"/>
                        </a:rPr>
                        <a:t>Interview Warmup (Google)</a:t>
                      </a:r>
                      <a:br>
                        <a:rPr lang="en-US" b="1" dirty="0">
                          <a:latin typeface="+mj-lt"/>
                          <a:hlinkClick r:id="rId6"/>
                        </a:rPr>
                      </a:br>
                      <a:r>
                        <a:rPr lang="en-US" b="1" dirty="0" err="1">
                          <a:latin typeface="+mj-lt"/>
                          <a:hlinkClick r:id="rId7"/>
                        </a:rPr>
                        <a:t>Yoodli</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628061755"/>
                  </a:ext>
                </a:extLst>
              </a:tr>
              <a:tr h="0">
                <a:tc>
                  <a:txBody>
                    <a:bodyPr/>
                    <a:lstStyle/>
                    <a:p>
                      <a:pPr algn="ctr"/>
                      <a:r>
                        <a:rPr lang="en-US" b="1">
                          <a:latin typeface="+mj-lt"/>
                        </a:rPr>
                        <a:t>Employee Feedback Analysis</a:t>
                      </a:r>
                    </a:p>
                  </a:txBody>
                  <a:tcPr anchor="ctr">
                    <a:lnL>
                      <a:noFill/>
                    </a:lnL>
                    <a:lnR>
                      <a:noFill/>
                    </a:lnR>
                    <a:lnT>
                      <a:noFill/>
                    </a:lnT>
                    <a:lnB>
                      <a:noFill/>
                    </a:lnB>
                    <a:solidFill>
                      <a:schemeClr val="accent5">
                        <a:lumMod val="40000"/>
                        <a:lumOff val="60000"/>
                      </a:schemeClr>
                    </a:solidFill>
                  </a:tcPr>
                </a:tc>
                <a:tc>
                  <a:txBody>
                    <a:bodyPr/>
                    <a:lstStyle/>
                    <a:p>
                      <a:pPr algn="ctr"/>
                      <a:r>
                        <a:rPr lang="en-US" b="1">
                          <a:latin typeface="+mj-lt"/>
                        </a:rPr>
                        <a:t>Summarize employee engagement surveys.</a:t>
                      </a:r>
                    </a:p>
                  </a:txBody>
                  <a:tcPr anchor="ctr">
                    <a:lnL>
                      <a:noFill/>
                    </a:lnL>
                    <a:lnR>
                      <a:noFill/>
                    </a:lnR>
                    <a:lnT>
                      <a:noFill/>
                    </a:lnT>
                    <a:lnB>
                      <a:noFill/>
                    </a:lnB>
                    <a:solidFill>
                      <a:schemeClr val="accent5">
                        <a:lumMod val="40000"/>
                        <a:lumOff val="60000"/>
                      </a:schemeClr>
                    </a:solidFill>
                  </a:tcPr>
                </a:tc>
                <a:tc>
                  <a:txBody>
                    <a:bodyPr/>
                    <a:lstStyle/>
                    <a:p>
                      <a:pPr algn="ctr"/>
                      <a:r>
                        <a:rPr lang="en-US" b="1" dirty="0">
                          <a:latin typeface="+mj-lt"/>
                          <a:hlinkClick r:id="rId8"/>
                        </a:rPr>
                        <a:t>Lattice AI</a:t>
                      </a:r>
                      <a:br>
                        <a:rPr lang="en-US" b="1" dirty="0">
                          <a:latin typeface="+mj-lt"/>
                        </a:rPr>
                      </a:br>
                      <a:r>
                        <a:rPr lang="en-US" b="1" dirty="0">
                          <a:latin typeface="+mj-lt"/>
                          <a:hlinkClick r:id="rId9"/>
                        </a:rPr>
                        <a:t>Culture Amp</a:t>
                      </a:r>
                      <a:endParaRPr lang="en-US" b="1"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817830130"/>
                  </a:ext>
                </a:extLst>
              </a:tr>
            </a:tbl>
          </a:graphicData>
        </a:graphic>
      </p:graphicFrame>
    </p:spTree>
    <p:extLst>
      <p:ext uri="{BB962C8B-B14F-4D97-AF65-F5344CB8AC3E}">
        <p14:creationId xmlns:p14="http://schemas.microsoft.com/office/powerpoint/2010/main" val="7036619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circular chart with many different colored text&#10;&#10;AI-generated content may be incorrect.">
            <a:extLst>
              <a:ext uri="{FF2B5EF4-FFF2-40B4-BE49-F238E27FC236}">
                <a16:creationId xmlns:a16="http://schemas.microsoft.com/office/drawing/2014/main" id="{337EBF43-AC84-DB5B-BECC-96844C4A44AD}"/>
              </a:ext>
            </a:extLst>
          </p:cNvPr>
          <p:cNvPicPr>
            <a:picLocks noChangeAspect="1"/>
          </p:cNvPicPr>
          <p:nvPr/>
        </p:nvPicPr>
        <p:blipFill>
          <a:blip r:embed="rId2"/>
          <a:stretch>
            <a:fillRect/>
          </a:stretch>
        </p:blipFill>
        <p:spPr>
          <a:xfrm>
            <a:off x="1847060" y="-19719"/>
            <a:ext cx="5449881" cy="4877470"/>
          </a:xfrm>
          <a:prstGeom prst="rect">
            <a:avLst/>
          </a:prstGeom>
        </p:spPr>
      </p:pic>
      <p:sp>
        <p:nvSpPr>
          <p:cNvPr id="2" name="Date Placeholder 1">
            <a:extLst>
              <a:ext uri="{FF2B5EF4-FFF2-40B4-BE49-F238E27FC236}">
                <a16:creationId xmlns:a16="http://schemas.microsoft.com/office/drawing/2014/main" id="{46D3FE50-DCDA-2F13-E4D0-394A607D30B6}"/>
              </a:ext>
            </a:extLst>
          </p:cNvPr>
          <p:cNvSpPr>
            <a:spLocks noGrp="1"/>
          </p:cNvSpPr>
          <p:nvPr>
            <p:ph type="dt" sz="half" idx="10"/>
          </p:nvPr>
        </p:nvSpPr>
        <p:spPr/>
        <p:txBody>
          <a:bodyPr/>
          <a:lstStyle/>
          <a:p>
            <a:fld id="{B23B0C2E-721C-44C3-93CB-8E80FF6D9607}" type="datetime1">
              <a:rPr lang="en-US" smtClean="0"/>
              <a:t>9/6/2025</a:t>
            </a:fld>
            <a:endParaRPr lang="en-US"/>
          </a:p>
        </p:txBody>
      </p:sp>
      <p:sp>
        <p:nvSpPr>
          <p:cNvPr id="3" name="Footer Placeholder 2">
            <a:extLst>
              <a:ext uri="{FF2B5EF4-FFF2-40B4-BE49-F238E27FC236}">
                <a16:creationId xmlns:a16="http://schemas.microsoft.com/office/drawing/2014/main" id="{9E273DCD-5B0F-807D-FF9C-7A05D2273E04}"/>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2FAA41DB-68D8-0621-2286-43E1717B8EF9}"/>
              </a:ext>
            </a:extLst>
          </p:cNvPr>
          <p:cNvSpPr>
            <a:spLocks noGrp="1"/>
          </p:cNvSpPr>
          <p:nvPr>
            <p:ph type="sldNum" sz="quarter" idx="12"/>
          </p:nvPr>
        </p:nvSpPr>
        <p:spPr/>
        <p:txBody>
          <a:bodyPr/>
          <a:lstStyle/>
          <a:p>
            <a:fld id="{3D46CBA2-ECE5-4BE9-B546-6761E0E67089}" type="slidenum">
              <a:rPr lang="en-US" smtClean="0"/>
              <a:t>113</a:t>
            </a:fld>
            <a:endParaRPr lang="en-US"/>
          </a:p>
        </p:txBody>
      </p:sp>
    </p:spTree>
    <p:extLst>
      <p:ext uri="{BB962C8B-B14F-4D97-AF65-F5344CB8AC3E}">
        <p14:creationId xmlns:p14="http://schemas.microsoft.com/office/powerpoint/2010/main" val="35220207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8EA82D-BFD5-97DA-754B-22CF63432F77}"/>
              </a:ext>
            </a:extLst>
          </p:cNvPr>
          <p:cNvSpPr>
            <a:spLocks noGrp="1"/>
          </p:cNvSpPr>
          <p:nvPr>
            <p:ph type="title"/>
          </p:nvPr>
        </p:nvSpPr>
        <p:spPr/>
        <p:txBody>
          <a:bodyPr/>
          <a:lstStyle/>
          <a:p>
            <a:r>
              <a:rPr lang="en-US" dirty="0"/>
              <a:t>AI Chatbots</a:t>
            </a:r>
          </a:p>
        </p:txBody>
      </p:sp>
      <p:sp>
        <p:nvSpPr>
          <p:cNvPr id="7" name="Text Placeholder 6">
            <a:extLst>
              <a:ext uri="{FF2B5EF4-FFF2-40B4-BE49-F238E27FC236}">
                <a16:creationId xmlns:a16="http://schemas.microsoft.com/office/drawing/2014/main" id="{B51B76E6-99C7-B205-4EC9-D7E4B1260FB3}"/>
              </a:ext>
            </a:extLst>
          </p:cNvPr>
          <p:cNvSpPr>
            <a:spLocks noGrp="1"/>
          </p:cNvSpPr>
          <p:nvPr>
            <p:ph type="body" idx="1"/>
          </p:nvPr>
        </p:nvSpPr>
        <p:spPr/>
        <p:txBody>
          <a:bodyPr/>
          <a:lstStyle/>
          <a:p>
            <a:endParaRPr lang="en-US"/>
          </a:p>
        </p:txBody>
      </p:sp>
      <p:sp>
        <p:nvSpPr>
          <p:cNvPr id="3" name="Date Placeholder 2">
            <a:extLst>
              <a:ext uri="{FF2B5EF4-FFF2-40B4-BE49-F238E27FC236}">
                <a16:creationId xmlns:a16="http://schemas.microsoft.com/office/drawing/2014/main" id="{4369856C-CEFC-7B60-9ADE-96D4F54B358E}"/>
              </a:ext>
            </a:extLst>
          </p:cNvPr>
          <p:cNvSpPr>
            <a:spLocks noGrp="1"/>
          </p:cNvSpPr>
          <p:nvPr>
            <p:ph type="dt" sz="half" idx="10"/>
          </p:nvPr>
        </p:nvSpPr>
        <p:spPr/>
        <p:txBody>
          <a:bodyPr/>
          <a:lstStyle/>
          <a:p>
            <a:fld id="{20FE7977-EC80-48F5-8334-982DEA934926}" type="datetime1">
              <a:rPr lang="en-US" smtClean="0"/>
              <a:t>9/6/2025</a:t>
            </a:fld>
            <a:endParaRPr lang="en-US"/>
          </a:p>
        </p:txBody>
      </p:sp>
      <p:sp>
        <p:nvSpPr>
          <p:cNvPr id="4" name="Footer Placeholder 3">
            <a:extLst>
              <a:ext uri="{FF2B5EF4-FFF2-40B4-BE49-F238E27FC236}">
                <a16:creationId xmlns:a16="http://schemas.microsoft.com/office/drawing/2014/main" id="{F86FD7EA-A9B3-22CE-21B5-0D571AFB22EC}"/>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ED374C1E-0CD6-C224-38DB-B8613D232E43}"/>
              </a:ext>
            </a:extLst>
          </p:cNvPr>
          <p:cNvSpPr>
            <a:spLocks noGrp="1"/>
          </p:cNvSpPr>
          <p:nvPr>
            <p:ph type="sldNum" sz="quarter" idx="12"/>
          </p:nvPr>
        </p:nvSpPr>
        <p:spPr/>
        <p:txBody>
          <a:bodyPr/>
          <a:lstStyle/>
          <a:p>
            <a:fld id="{3D46CBA2-ECE5-4BE9-B546-6761E0E67089}" type="slidenum">
              <a:rPr lang="en-US" smtClean="0"/>
              <a:t>114</a:t>
            </a:fld>
            <a:endParaRPr lang="en-US"/>
          </a:p>
        </p:txBody>
      </p:sp>
    </p:spTree>
    <p:extLst>
      <p:ext uri="{BB962C8B-B14F-4D97-AF65-F5344CB8AC3E}">
        <p14:creationId xmlns:p14="http://schemas.microsoft.com/office/powerpoint/2010/main" val="34559515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890"/>
            <a:ext cx="8229600" cy="857250"/>
          </a:xfrm>
        </p:spPr>
        <p:txBody>
          <a:bodyPr>
            <a:normAutofit/>
          </a:bodyPr>
          <a:lstStyle/>
          <a:p>
            <a:r>
              <a:rPr lang="en-US" dirty="0"/>
              <a:t>GPT Chatbot Versions</a:t>
            </a:r>
          </a:p>
        </p:txBody>
      </p:sp>
      <p:graphicFrame>
        <p:nvGraphicFramePr>
          <p:cNvPr id="3" name="Table 2"/>
          <p:cNvGraphicFramePr>
            <a:graphicFrameLocks noGrp="1"/>
          </p:cNvGraphicFramePr>
          <p:nvPr>
            <p:extLst>
              <p:ext uri="{D42A27DB-BD31-4B8C-83A1-F6EECF244321}">
                <p14:modId xmlns:p14="http://schemas.microsoft.com/office/powerpoint/2010/main" val="1274388131"/>
              </p:ext>
            </p:extLst>
          </p:nvPr>
        </p:nvGraphicFramePr>
        <p:xfrm>
          <a:off x="533400" y="1200150"/>
          <a:ext cx="7848601" cy="363474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990601">
                  <a:extLst>
                    <a:ext uri="{9D8B030D-6E8A-4147-A177-3AD203B41FA5}">
                      <a16:colId xmlns:a16="http://schemas.microsoft.com/office/drawing/2014/main" val="20004"/>
                    </a:ext>
                  </a:extLst>
                </a:gridCol>
              </a:tblGrid>
              <a:tr h="228600">
                <a:tc>
                  <a:txBody>
                    <a:bodyPr/>
                    <a:lstStyle/>
                    <a:p>
                      <a:pPr algn="ctr"/>
                      <a:r>
                        <a:rPr sz="1050" b="1" dirty="0">
                          <a:latin typeface="+mj-lt"/>
                        </a:rPr>
                        <a:t>Version</a:t>
                      </a:r>
                    </a:p>
                  </a:txBody>
                  <a:tcPr marL="68580" marR="68580" marT="34290" marB="34290"/>
                </a:tc>
                <a:tc>
                  <a:txBody>
                    <a:bodyPr/>
                    <a:lstStyle/>
                    <a:p>
                      <a:pPr algn="ctr"/>
                      <a:r>
                        <a:rPr sz="1050" b="1">
                          <a:latin typeface="+mj-lt"/>
                        </a:rPr>
                        <a:t>Release Date</a:t>
                      </a:r>
                    </a:p>
                  </a:txBody>
                  <a:tcPr marL="68580" marR="68580" marT="34290" marB="34290"/>
                </a:tc>
                <a:tc>
                  <a:txBody>
                    <a:bodyPr/>
                    <a:lstStyle/>
                    <a:p>
                      <a:pPr algn="ctr"/>
                      <a:r>
                        <a:rPr sz="1050" b="1">
                          <a:latin typeface="+mj-lt"/>
                        </a:rPr>
                        <a:t>Training Data Availability</a:t>
                      </a:r>
                    </a:p>
                  </a:txBody>
                  <a:tcPr marL="68580" marR="68580" marT="34290" marB="34290"/>
                </a:tc>
                <a:tc>
                  <a:txBody>
                    <a:bodyPr/>
                    <a:lstStyle/>
                    <a:p>
                      <a:pPr algn="ctr"/>
                      <a:r>
                        <a:rPr sz="1050" b="1">
                          <a:latin typeface="+mj-lt"/>
                        </a:rPr>
                        <a:t>Underlying LLM</a:t>
                      </a:r>
                    </a:p>
                  </a:txBody>
                  <a:tcPr marL="68580" marR="68580" marT="34290" marB="34290"/>
                </a:tc>
                <a:tc>
                  <a:txBody>
                    <a:bodyPr/>
                    <a:lstStyle/>
                    <a:p>
                      <a:pPr algn="ctr"/>
                      <a:r>
                        <a:rPr sz="1050" b="1">
                          <a:latin typeface="+mj-lt"/>
                        </a:rPr>
                        <a:t>Licensing</a:t>
                      </a:r>
                    </a:p>
                  </a:txBody>
                  <a:tcPr marL="68580" marR="68580" marT="34290" marB="34290"/>
                </a:tc>
                <a:extLst>
                  <a:ext uri="{0D108BD9-81ED-4DB2-BD59-A6C34878D82A}">
                    <a16:rowId xmlns:a16="http://schemas.microsoft.com/office/drawing/2014/main" val="10000"/>
                  </a:ext>
                </a:extLst>
              </a:tr>
              <a:tr h="228600">
                <a:tc>
                  <a:txBody>
                    <a:bodyPr/>
                    <a:lstStyle/>
                    <a:p>
                      <a:pPr algn="ctr"/>
                      <a:r>
                        <a:rPr sz="1050" b="1" dirty="0">
                          <a:latin typeface="+mj-lt"/>
                        </a:rPr>
                        <a:t>ChatGPT (GPT-3.5)</a:t>
                      </a:r>
                    </a:p>
                  </a:txBody>
                  <a:tcPr marL="68580" marR="68580" marT="34290" marB="34290" anchor="ctr"/>
                </a:tc>
                <a:tc>
                  <a:txBody>
                    <a:bodyPr/>
                    <a:lstStyle/>
                    <a:p>
                      <a:pPr algn="ctr"/>
                      <a:r>
                        <a:rPr sz="1050" b="1" dirty="0">
                          <a:latin typeface="+mj-lt"/>
                        </a:rPr>
                        <a:t>Nov 30, 2022</a:t>
                      </a:r>
                    </a:p>
                  </a:txBody>
                  <a:tcPr marL="68580" marR="68580" marT="34290" marB="34290" anchor="ctr"/>
                </a:tc>
                <a:tc>
                  <a:txBody>
                    <a:bodyPr/>
                    <a:lstStyle/>
                    <a:p>
                      <a:pPr algn="ctr"/>
                      <a:r>
                        <a:rPr sz="1050" b="1">
                          <a:latin typeface="+mj-lt"/>
                        </a:rPr>
                        <a:t>Not disclosed</a:t>
                      </a:r>
                    </a:p>
                  </a:txBody>
                  <a:tcPr marL="68580" marR="68580" marT="34290" marB="34290" anchor="ctr"/>
                </a:tc>
                <a:tc>
                  <a:txBody>
                    <a:bodyPr/>
                    <a:lstStyle/>
                    <a:p>
                      <a:pPr algn="ctr"/>
                      <a:r>
                        <a:rPr sz="1050" b="1">
                          <a:latin typeface="+mj-lt"/>
                        </a:rPr>
                        <a:t>GPT-3.5</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1"/>
                  </a:ext>
                </a:extLst>
              </a:tr>
              <a:tr h="228600">
                <a:tc>
                  <a:txBody>
                    <a:bodyPr/>
                    <a:lstStyle/>
                    <a:p>
                      <a:pPr algn="ctr"/>
                      <a:r>
                        <a:rPr sz="1050" b="1">
                          <a:latin typeface="+mj-lt"/>
                        </a:rPr>
                        <a:t>ChatGPT (GPT-4)</a:t>
                      </a:r>
                    </a:p>
                  </a:txBody>
                  <a:tcPr marL="68580" marR="68580" marT="34290" marB="34290" anchor="ctr"/>
                </a:tc>
                <a:tc>
                  <a:txBody>
                    <a:bodyPr/>
                    <a:lstStyle/>
                    <a:p>
                      <a:pPr algn="ctr"/>
                      <a:r>
                        <a:rPr sz="1050" b="1" dirty="0">
                          <a:latin typeface="+mj-lt"/>
                        </a:rPr>
                        <a:t>Mar 14, 2023</a:t>
                      </a:r>
                    </a:p>
                  </a:txBody>
                  <a:tcPr marL="68580" marR="68580" marT="34290" marB="34290" anchor="ctr"/>
                </a:tc>
                <a:tc>
                  <a:txBody>
                    <a:bodyPr/>
                    <a:lstStyle/>
                    <a:p>
                      <a:pPr algn="ctr"/>
                      <a:r>
                        <a:rPr sz="1050" b="1">
                          <a:latin typeface="+mj-lt"/>
                        </a:rPr>
                        <a:t>Not disclosed</a:t>
                      </a:r>
                    </a:p>
                  </a:txBody>
                  <a:tcPr marL="68580" marR="68580" marT="34290" marB="34290" anchor="ctr"/>
                </a:tc>
                <a:tc>
                  <a:txBody>
                    <a:bodyPr/>
                    <a:lstStyle/>
                    <a:p>
                      <a:pPr algn="ctr"/>
                      <a:r>
                        <a:rPr sz="1050" b="1">
                          <a:latin typeface="+mj-lt"/>
                        </a:rPr>
                        <a:t>GPT-4</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2"/>
                  </a:ext>
                </a:extLst>
              </a:tr>
              <a:tr h="297180">
                <a:tc>
                  <a:txBody>
                    <a:bodyPr/>
                    <a:lstStyle/>
                    <a:p>
                      <a:pPr algn="ctr"/>
                      <a:r>
                        <a:rPr sz="1050" b="1">
                          <a:latin typeface="+mj-lt"/>
                        </a:rPr>
                        <a:t>ChatGPT (GPT-4 Turbo)</a:t>
                      </a:r>
                    </a:p>
                  </a:txBody>
                  <a:tcPr marL="68580" marR="68580" marT="34290" marB="34290" anchor="ctr"/>
                </a:tc>
                <a:tc>
                  <a:txBody>
                    <a:bodyPr/>
                    <a:lstStyle/>
                    <a:p>
                      <a:pPr algn="ctr"/>
                      <a:r>
                        <a:rPr sz="1050" b="1">
                          <a:latin typeface="+mj-lt"/>
                        </a:rPr>
                        <a:t>Nov 2023</a:t>
                      </a:r>
                    </a:p>
                  </a:txBody>
                  <a:tcPr marL="68580" marR="68580" marT="34290" marB="34290" anchor="ctr"/>
                </a:tc>
                <a:tc>
                  <a:txBody>
                    <a:bodyPr/>
                    <a:lstStyle/>
                    <a:p>
                      <a:pPr algn="ctr"/>
                      <a:r>
                        <a:rPr sz="1050" b="1" dirty="0">
                          <a:latin typeface="+mj-lt"/>
                        </a:rPr>
                        <a:t>Not disclosed</a:t>
                      </a:r>
                    </a:p>
                  </a:txBody>
                  <a:tcPr marL="68580" marR="68580" marT="34290" marB="34290" anchor="ctr"/>
                </a:tc>
                <a:tc>
                  <a:txBody>
                    <a:bodyPr/>
                    <a:lstStyle/>
                    <a:p>
                      <a:pPr algn="ctr"/>
                      <a:r>
                        <a:rPr sz="1050" b="1">
                          <a:latin typeface="+mj-lt"/>
                        </a:rPr>
                        <a:t>GPT-4 Turbo</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3"/>
                  </a:ext>
                </a:extLst>
              </a:tr>
              <a:tr h="228600">
                <a:tc>
                  <a:txBody>
                    <a:bodyPr/>
                    <a:lstStyle/>
                    <a:p>
                      <a:pPr algn="ctr"/>
                      <a:r>
                        <a:rPr sz="1050" b="1">
                          <a:latin typeface="+mj-lt"/>
                        </a:rPr>
                        <a:t>ChatGPT (GPT-4o)</a:t>
                      </a:r>
                    </a:p>
                  </a:txBody>
                  <a:tcPr marL="68580" marR="68580" marT="34290" marB="34290" anchor="ctr"/>
                </a:tc>
                <a:tc>
                  <a:txBody>
                    <a:bodyPr/>
                    <a:lstStyle/>
                    <a:p>
                      <a:pPr algn="ctr"/>
                      <a:r>
                        <a:rPr sz="1050" b="1">
                          <a:latin typeface="+mj-lt"/>
                        </a:rPr>
                        <a:t>May 13, 2024</a:t>
                      </a:r>
                    </a:p>
                  </a:txBody>
                  <a:tcPr marL="68580" marR="68580" marT="34290" marB="34290" anchor="ctr"/>
                </a:tc>
                <a:tc>
                  <a:txBody>
                    <a:bodyPr/>
                    <a:lstStyle/>
                    <a:p>
                      <a:pPr algn="ctr"/>
                      <a:r>
                        <a:rPr sz="1050" b="1" dirty="0">
                          <a:latin typeface="+mj-lt"/>
                        </a:rPr>
                        <a:t>Not disclosed</a:t>
                      </a:r>
                    </a:p>
                  </a:txBody>
                  <a:tcPr marL="68580" marR="68580" marT="34290" marB="34290" anchor="ctr"/>
                </a:tc>
                <a:tc>
                  <a:txBody>
                    <a:bodyPr/>
                    <a:lstStyle/>
                    <a:p>
                      <a:pPr algn="ctr"/>
                      <a:r>
                        <a:rPr sz="1050" b="1">
                          <a:latin typeface="+mj-lt"/>
                        </a:rPr>
                        <a:t>GPT-4o (multimodal)</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4"/>
                  </a:ext>
                </a:extLst>
              </a:tr>
              <a:tr h="228600">
                <a:tc>
                  <a:txBody>
                    <a:bodyPr/>
                    <a:lstStyle/>
                    <a:p>
                      <a:pPr algn="ctr"/>
                      <a:r>
                        <a:rPr sz="1050" b="1">
                          <a:latin typeface="+mj-lt"/>
                        </a:rPr>
                        <a:t>GPT-4o mini</a:t>
                      </a:r>
                    </a:p>
                  </a:txBody>
                  <a:tcPr marL="68580" marR="68580" marT="34290" marB="34290" anchor="ctr"/>
                </a:tc>
                <a:tc>
                  <a:txBody>
                    <a:bodyPr/>
                    <a:lstStyle/>
                    <a:p>
                      <a:pPr algn="ctr"/>
                      <a:r>
                        <a:rPr sz="1050" b="1">
                          <a:latin typeface="+mj-lt"/>
                        </a:rPr>
                        <a:t>Jul 18, 2024</a:t>
                      </a:r>
                    </a:p>
                  </a:txBody>
                  <a:tcPr marL="68580" marR="68580" marT="34290" marB="34290" anchor="ctr"/>
                </a:tc>
                <a:tc>
                  <a:txBody>
                    <a:bodyPr/>
                    <a:lstStyle/>
                    <a:p>
                      <a:pPr algn="ctr"/>
                      <a:r>
                        <a:rPr sz="1050" b="1" dirty="0">
                          <a:latin typeface="+mj-lt"/>
                        </a:rPr>
                        <a:t>Not disclosed</a:t>
                      </a:r>
                    </a:p>
                  </a:txBody>
                  <a:tcPr marL="68580" marR="68580" marT="34290" marB="34290" anchor="ctr"/>
                </a:tc>
                <a:tc>
                  <a:txBody>
                    <a:bodyPr/>
                    <a:lstStyle/>
                    <a:p>
                      <a:pPr algn="ctr"/>
                      <a:r>
                        <a:rPr sz="1050" b="1">
                          <a:latin typeface="+mj-lt"/>
                        </a:rPr>
                        <a:t>GPT-4o mini</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5"/>
                  </a:ext>
                </a:extLst>
              </a:tr>
              <a:tr h="297180">
                <a:tc>
                  <a:txBody>
                    <a:bodyPr/>
                    <a:lstStyle/>
                    <a:p>
                      <a:pPr algn="ctr"/>
                      <a:r>
                        <a:rPr sz="1050" b="1">
                          <a:latin typeface="+mj-lt"/>
                        </a:rPr>
                        <a:t>OpenAI o1-preview / o1-mini</a:t>
                      </a:r>
                    </a:p>
                  </a:txBody>
                  <a:tcPr marL="68580" marR="68580" marT="34290" marB="34290" anchor="ctr"/>
                </a:tc>
                <a:tc>
                  <a:txBody>
                    <a:bodyPr/>
                    <a:lstStyle/>
                    <a:p>
                      <a:pPr algn="ctr"/>
                      <a:r>
                        <a:rPr sz="1050" b="1">
                          <a:latin typeface="+mj-lt"/>
                        </a:rPr>
                        <a:t>Sep 12, 2024</a:t>
                      </a:r>
                    </a:p>
                  </a:txBody>
                  <a:tcPr marL="68580" marR="68580" marT="34290" marB="34290" anchor="ctr"/>
                </a:tc>
                <a:tc>
                  <a:txBody>
                    <a:bodyPr/>
                    <a:lstStyle/>
                    <a:p>
                      <a:pPr algn="ctr"/>
                      <a:r>
                        <a:rPr sz="1050" b="1">
                          <a:latin typeface="+mj-lt"/>
                        </a:rPr>
                        <a:t>Not disclosed</a:t>
                      </a:r>
                    </a:p>
                  </a:txBody>
                  <a:tcPr marL="68580" marR="68580" marT="34290" marB="34290" anchor="ctr"/>
                </a:tc>
                <a:tc>
                  <a:txBody>
                    <a:bodyPr/>
                    <a:lstStyle/>
                    <a:p>
                      <a:pPr algn="ctr"/>
                      <a:r>
                        <a:rPr sz="1050" b="1" dirty="0">
                          <a:latin typeface="+mj-lt"/>
                        </a:rPr>
                        <a:t>o1-preview / o1-mini</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6"/>
                  </a:ext>
                </a:extLst>
              </a:tr>
              <a:tr h="228600">
                <a:tc>
                  <a:txBody>
                    <a:bodyPr/>
                    <a:lstStyle/>
                    <a:p>
                      <a:pPr algn="ctr"/>
                      <a:r>
                        <a:rPr sz="1050" b="1">
                          <a:latin typeface="+mj-lt"/>
                        </a:rPr>
                        <a:t>OpenAI o1</a:t>
                      </a:r>
                    </a:p>
                  </a:txBody>
                  <a:tcPr marL="68580" marR="68580" marT="34290" marB="34290" anchor="ctr"/>
                </a:tc>
                <a:tc>
                  <a:txBody>
                    <a:bodyPr/>
                    <a:lstStyle/>
                    <a:p>
                      <a:pPr algn="ctr"/>
                      <a:r>
                        <a:rPr sz="1050" b="1" dirty="0">
                          <a:latin typeface="+mj-lt"/>
                        </a:rPr>
                        <a:t>Dec 5, 2024</a:t>
                      </a:r>
                    </a:p>
                  </a:txBody>
                  <a:tcPr marL="68580" marR="68580" marT="34290" marB="34290" anchor="ctr"/>
                </a:tc>
                <a:tc>
                  <a:txBody>
                    <a:bodyPr/>
                    <a:lstStyle/>
                    <a:p>
                      <a:pPr algn="ctr"/>
                      <a:r>
                        <a:rPr sz="1050" b="1">
                          <a:latin typeface="+mj-lt"/>
                        </a:rPr>
                        <a:t>Not disclosed</a:t>
                      </a:r>
                    </a:p>
                  </a:txBody>
                  <a:tcPr marL="68580" marR="68580" marT="34290" marB="34290" anchor="ctr"/>
                </a:tc>
                <a:tc>
                  <a:txBody>
                    <a:bodyPr/>
                    <a:lstStyle/>
                    <a:p>
                      <a:pPr algn="ctr"/>
                      <a:r>
                        <a:rPr sz="1050" b="1" dirty="0">
                          <a:latin typeface="+mj-lt"/>
                        </a:rPr>
                        <a:t>o1</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7"/>
                  </a:ext>
                </a:extLst>
              </a:tr>
              <a:tr h="228600">
                <a:tc>
                  <a:txBody>
                    <a:bodyPr/>
                    <a:lstStyle/>
                    <a:p>
                      <a:pPr algn="ctr"/>
                      <a:r>
                        <a:rPr sz="1050" b="1">
                          <a:latin typeface="+mj-lt"/>
                        </a:rPr>
                        <a:t>GPT-4.5 (Orion)</a:t>
                      </a:r>
                    </a:p>
                  </a:txBody>
                  <a:tcPr marL="68580" marR="68580" marT="34290" marB="34290" anchor="ctr"/>
                </a:tc>
                <a:tc>
                  <a:txBody>
                    <a:bodyPr/>
                    <a:lstStyle/>
                    <a:p>
                      <a:pPr algn="ctr"/>
                      <a:r>
                        <a:rPr sz="1050" b="1">
                          <a:latin typeface="+mj-lt"/>
                        </a:rPr>
                        <a:t>Feb 27, 2025</a:t>
                      </a:r>
                    </a:p>
                  </a:txBody>
                  <a:tcPr marL="68580" marR="68580" marT="34290" marB="34290" anchor="ctr"/>
                </a:tc>
                <a:tc>
                  <a:txBody>
                    <a:bodyPr/>
                    <a:lstStyle/>
                    <a:p>
                      <a:pPr algn="ctr"/>
                      <a:r>
                        <a:rPr sz="1050" b="1">
                          <a:latin typeface="+mj-lt"/>
                        </a:rPr>
                        <a:t>Not disclosed</a:t>
                      </a:r>
                    </a:p>
                  </a:txBody>
                  <a:tcPr marL="68580" marR="68580" marT="34290" marB="34290" anchor="ctr"/>
                </a:tc>
                <a:tc>
                  <a:txBody>
                    <a:bodyPr/>
                    <a:lstStyle/>
                    <a:p>
                      <a:pPr algn="ctr"/>
                      <a:r>
                        <a:rPr sz="1050" b="1" dirty="0">
                          <a:latin typeface="+mj-lt"/>
                        </a:rPr>
                        <a:t>GPT-4.5</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8"/>
                  </a:ext>
                </a:extLst>
              </a:tr>
              <a:tr h="228600">
                <a:tc>
                  <a:txBody>
                    <a:bodyPr/>
                    <a:lstStyle/>
                    <a:p>
                      <a:pPr algn="ctr"/>
                      <a:r>
                        <a:rPr sz="1050" b="1">
                          <a:latin typeface="+mj-lt"/>
                        </a:rPr>
                        <a:t>OpenAI o3-mini</a:t>
                      </a:r>
                    </a:p>
                  </a:txBody>
                  <a:tcPr marL="68580" marR="68580" marT="34290" marB="34290" anchor="ctr"/>
                </a:tc>
                <a:tc>
                  <a:txBody>
                    <a:bodyPr/>
                    <a:lstStyle/>
                    <a:p>
                      <a:pPr algn="ctr"/>
                      <a:r>
                        <a:rPr sz="1050" b="1">
                          <a:latin typeface="+mj-lt"/>
                        </a:rPr>
                        <a:t>Jan 31, 2025</a:t>
                      </a:r>
                    </a:p>
                  </a:txBody>
                  <a:tcPr marL="68580" marR="68580" marT="34290" marB="34290" anchor="ctr"/>
                </a:tc>
                <a:tc>
                  <a:txBody>
                    <a:bodyPr/>
                    <a:lstStyle/>
                    <a:p>
                      <a:pPr algn="ctr"/>
                      <a:r>
                        <a:rPr sz="1050" b="1">
                          <a:latin typeface="+mj-lt"/>
                        </a:rPr>
                        <a:t>Not disclosed</a:t>
                      </a:r>
                    </a:p>
                  </a:txBody>
                  <a:tcPr marL="68580" marR="68580" marT="34290" marB="34290" anchor="ctr"/>
                </a:tc>
                <a:tc>
                  <a:txBody>
                    <a:bodyPr/>
                    <a:lstStyle/>
                    <a:p>
                      <a:pPr algn="ctr"/>
                      <a:r>
                        <a:rPr sz="1050" b="1">
                          <a:latin typeface="+mj-lt"/>
                        </a:rPr>
                        <a:t>o3-mini</a:t>
                      </a:r>
                    </a:p>
                  </a:txBody>
                  <a:tcPr marL="68580" marR="68580" marT="34290" marB="34290" anchor="ctr"/>
                </a:tc>
                <a:tc>
                  <a:txBody>
                    <a:bodyPr/>
                    <a:lstStyle/>
                    <a:p>
                      <a:pPr algn="ctr"/>
                      <a:r>
                        <a:rPr sz="1050" b="1" dirty="0">
                          <a:latin typeface="+mj-lt"/>
                        </a:rPr>
                        <a:t>Proprietary</a:t>
                      </a:r>
                    </a:p>
                  </a:txBody>
                  <a:tcPr marL="68580" marR="68580" marT="34290" marB="34290" anchor="ctr"/>
                </a:tc>
                <a:extLst>
                  <a:ext uri="{0D108BD9-81ED-4DB2-BD59-A6C34878D82A}">
                    <a16:rowId xmlns:a16="http://schemas.microsoft.com/office/drawing/2014/main" val="10009"/>
                  </a:ext>
                </a:extLst>
              </a:tr>
              <a:tr h="228600">
                <a:tc>
                  <a:txBody>
                    <a:bodyPr/>
                    <a:lstStyle/>
                    <a:p>
                      <a:pPr algn="ctr"/>
                      <a:r>
                        <a:rPr sz="1050" b="1">
                          <a:latin typeface="+mj-lt"/>
                        </a:rPr>
                        <a:t>OpenAI o3</a:t>
                      </a:r>
                    </a:p>
                  </a:txBody>
                  <a:tcPr marL="68580" marR="68580" marT="34290" marB="34290" anchor="ctr"/>
                </a:tc>
                <a:tc>
                  <a:txBody>
                    <a:bodyPr/>
                    <a:lstStyle/>
                    <a:p>
                      <a:pPr algn="ctr"/>
                      <a:r>
                        <a:rPr sz="1050" b="1">
                          <a:latin typeface="+mj-lt"/>
                        </a:rPr>
                        <a:t>Apr 16, 2025</a:t>
                      </a:r>
                    </a:p>
                  </a:txBody>
                  <a:tcPr marL="68580" marR="68580" marT="34290" marB="34290" anchor="ctr"/>
                </a:tc>
                <a:tc>
                  <a:txBody>
                    <a:bodyPr/>
                    <a:lstStyle/>
                    <a:p>
                      <a:pPr algn="ctr"/>
                      <a:r>
                        <a:rPr sz="1050" b="1">
                          <a:latin typeface="+mj-lt"/>
                        </a:rPr>
                        <a:t>Not disclosed</a:t>
                      </a:r>
                    </a:p>
                  </a:txBody>
                  <a:tcPr marL="68580" marR="68580" marT="34290" marB="34290" anchor="ctr"/>
                </a:tc>
                <a:tc>
                  <a:txBody>
                    <a:bodyPr/>
                    <a:lstStyle/>
                    <a:p>
                      <a:pPr algn="ctr"/>
                      <a:r>
                        <a:rPr sz="1050" b="1">
                          <a:latin typeface="+mj-lt"/>
                        </a:rPr>
                        <a:t>o3</a:t>
                      </a:r>
                    </a:p>
                  </a:txBody>
                  <a:tcPr marL="68580" marR="68580" marT="34290" marB="34290" anchor="ctr"/>
                </a:tc>
                <a:tc>
                  <a:txBody>
                    <a:bodyPr/>
                    <a:lstStyle/>
                    <a:p>
                      <a:pPr algn="ctr"/>
                      <a:r>
                        <a:rPr sz="1050" b="1" dirty="0">
                          <a:latin typeface="+mj-lt"/>
                        </a:rPr>
                        <a:t>Proprietary</a:t>
                      </a:r>
                    </a:p>
                  </a:txBody>
                  <a:tcPr marL="68580" marR="68580" marT="34290" marB="34290" anchor="ctr"/>
                </a:tc>
                <a:extLst>
                  <a:ext uri="{0D108BD9-81ED-4DB2-BD59-A6C34878D82A}">
                    <a16:rowId xmlns:a16="http://schemas.microsoft.com/office/drawing/2014/main" val="10010"/>
                  </a:ext>
                </a:extLst>
              </a:tr>
              <a:tr h="228600">
                <a:tc>
                  <a:txBody>
                    <a:bodyPr/>
                    <a:lstStyle/>
                    <a:p>
                      <a:pPr algn="ctr"/>
                      <a:r>
                        <a:rPr sz="1050" b="1">
                          <a:latin typeface="+mj-lt"/>
                        </a:rPr>
                        <a:t>OpenAI o3-pro</a:t>
                      </a:r>
                    </a:p>
                  </a:txBody>
                  <a:tcPr marL="68580" marR="68580" marT="34290" marB="34290" anchor="ctr"/>
                </a:tc>
                <a:tc>
                  <a:txBody>
                    <a:bodyPr/>
                    <a:lstStyle/>
                    <a:p>
                      <a:pPr algn="ctr"/>
                      <a:r>
                        <a:rPr sz="1050" b="1">
                          <a:latin typeface="+mj-lt"/>
                        </a:rPr>
                        <a:t>Jun 10, 2025</a:t>
                      </a:r>
                    </a:p>
                  </a:txBody>
                  <a:tcPr marL="68580" marR="68580" marT="34290" marB="34290" anchor="ctr"/>
                </a:tc>
                <a:tc>
                  <a:txBody>
                    <a:bodyPr/>
                    <a:lstStyle/>
                    <a:p>
                      <a:pPr algn="ctr"/>
                      <a:r>
                        <a:rPr sz="1050" b="1">
                          <a:latin typeface="+mj-lt"/>
                        </a:rPr>
                        <a:t>Not disclosed</a:t>
                      </a:r>
                    </a:p>
                  </a:txBody>
                  <a:tcPr marL="68580" marR="68580" marT="34290" marB="34290" anchor="ctr"/>
                </a:tc>
                <a:tc>
                  <a:txBody>
                    <a:bodyPr/>
                    <a:lstStyle/>
                    <a:p>
                      <a:pPr algn="ctr"/>
                      <a:r>
                        <a:rPr sz="1050" b="1">
                          <a:latin typeface="+mj-lt"/>
                        </a:rPr>
                        <a:t>o3-pro</a:t>
                      </a:r>
                    </a:p>
                  </a:txBody>
                  <a:tcPr marL="68580" marR="68580" marT="34290" marB="34290" anchor="ctr"/>
                </a:tc>
                <a:tc>
                  <a:txBody>
                    <a:bodyPr/>
                    <a:lstStyle/>
                    <a:p>
                      <a:pPr algn="ctr"/>
                      <a:r>
                        <a:rPr sz="1050" b="1" dirty="0">
                          <a:latin typeface="+mj-lt"/>
                        </a:rPr>
                        <a:t>Proprietary</a:t>
                      </a:r>
                    </a:p>
                  </a:txBody>
                  <a:tcPr marL="68580" marR="68580" marT="34290" marB="34290" anchor="ctr"/>
                </a:tc>
                <a:extLst>
                  <a:ext uri="{0D108BD9-81ED-4DB2-BD59-A6C34878D82A}">
                    <a16:rowId xmlns:a16="http://schemas.microsoft.com/office/drawing/2014/main" val="10011"/>
                  </a:ext>
                </a:extLst>
              </a:tr>
              <a:tr h="228600">
                <a:tc>
                  <a:txBody>
                    <a:bodyPr/>
                    <a:lstStyle/>
                    <a:p>
                      <a:pPr algn="ctr"/>
                      <a:r>
                        <a:rPr sz="1050" b="1">
                          <a:latin typeface="+mj-lt"/>
                        </a:rPr>
                        <a:t>GPT-4.1 (mini / nano)</a:t>
                      </a:r>
                    </a:p>
                  </a:txBody>
                  <a:tcPr marL="68580" marR="68580" marT="34290" marB="34290" anchor="ctr"/>
                </a:tc>
                <a:tc>
                  <a:txBody>
                    <a:bodyPr/>
                    <a:lstStyle/>
                    <a:p>
                      <a:pPr algn="ctr"/>
                      <a:r>
                        <a:rPr sz="1050" b="1">
                          <a:latin typeface="+mj-lt"/>
                        </a:rPr>
                        <a:t>Apr 14, 2025</a:t>
                      </a:r>
                    </a:p>
                  </a:txBody>
                  <a:tcPr marL="68580" marR="68580" marT="34290" marB="34290" anchor="ctr"/>
                </a:tc>
                <a:tc>
                  <a:txBody>
                    <a:bodyPr/>
                    <a:lstStyle/>
                    <a:p>
                      <a:pPr algn="ctr"/>
                      <a:r>
                        <a:rPr sz="1050" b="1">
                          <a:latin typeface="+mj-lt"/>
                        </a:rPr>
                        <a:t>Not disclosed</a:t>
                      </a:r>
                    </a:p>
                  </a:txBody>
                  <a:tcPr marL="68580" marR="68580" marT="34290" marB="34290" anchor="ctr"/>
                </a:tc>
                <a:tc>
                  <a:txBody>
                    <a:bodyPr/>
                    <a:lstStyle/>
                    <a:p>
                      <a:pPr algn="ctr"/>
                      <a:r>
                        <a:rPr sz="1050" b="1">
                          <a:latin typeface="+mj-lt"/>
                        </a:rPr>
                        <a:t>GPT-4.1 family</a:t>
                      </a:r>
                    </a:p>
                  </a:txBody>
                  <a:tcPr marL="68580" marR="68580" marT="34290" marB="34290" anchor="ctr"/>
                </a:tc>
                <a:tc>
                  <a:txBody>
                    <a:bodyPr/>
                    <a:lstStyle/>
                    <a:p>
                      <a:pPr algn="ctr"/>
                      <a:r>
                        <a:rPr sz="1050" b="1" dirty="0">
                          <a:latin typeface="+mj-lt"/>
                        </a:rPr>
                        <a:t>Proprietary</a:t>
                      </a:r>
                    </a:p>
                  </a:txBody>
                  <a:tcPr marL="68580" marR="68580" marT="34290" marB="34290" anchor="ctr"/>
                </a:tc>
                <a:extLst>
                  <a:ext uri="{0D108BD9-81ED-4DB2-BD59-A6C34878D82A}">
                    <a16:rowId xmlns:a16="http://schemas.microsoft.com/office/drawing/2014/main" val="10012"/>
                  </a:ext>
                </a:extLst>
              </a:tr>
              <a:tr h="297180">
                <a:tc>
                  <a:txBody>
                    <a:bodyPr/>
                    <a:lstStyle/>
                    <a:p>
                      <a:pPr algn="ctr"/>
                      <a:r>
                        <a:rPr sz="1050" b="1">
                          <a:latin typeface="+mj-lt"/>
                        </a:rPr>
                        <a:t>ChatGPT Agent Mode</a:t>
                      </a:r>
                    </a:p>
                  </a:txBody>
                  <a:tcPr marL="68580" marR="68580" marT="34290" marB="34290" anchor="ctr"/>
                </a:tc>
                <a:tc>
                  <a:txBody>
                    <a:bodyPr/>
                    <a:lstStyle/>
                    <a:p>
                      <a:pPr algn="ctr"/>
                      <a:r>
                        <a:rPr sz="1050" b="1">
                          <a:latin typeface="+mj-lt"/>
                        </a:rPr>
                        <a:t>Jul 17, 2025</a:t>
                      </a:r>
                    </a:p>
                  </a:txBody>
                  <a:tcPr marL="68580" marR="68580" marT="34290" marB="34290" anchor="ctr"/>
                </a:tc>
                <a:tc>
                  <a:txBody>
                    <a:bodyPr/>
                    <a:lstStyle/>
                    <a:p>
                      <a:pPr algn="ctr"/>
                      <a:r>
                        <a:rPr sz="1050" b="1">
                          <a:latin typeface="+mj-lt"/>
                        </a:rPr>
                        <a:t>Not disclosed</a:t>
                      </a:r>
                    </a:p>
                  </a:txBody>
                  <a:tcPr marL="68580" marR="68580" marT="34290" marB="34290" anchor="ctr"/>
                </a:tc>
                <a:tc>
                  <a:txBody>
                    <a:bodyPr/>
                    <a:lstStyle/>
                    <a:p>
                      <a:pPr algn="ctr"/>
                      <a:r>
                        <a:rPr sz="1050" b="1">
                          <a:latin typeface="+mj-lt"/>
                        </a:rPr>
                        <a:t>Agent framework (GPT-based)</a:t>
                      </a:r>
                    </a:p>
                  </a:txBody>
                  <a:tcPr marL="68580" marR="68580" marT="34290" marB="34290" anchor="ctr"/>
                </a:tc>
                <a:tc>
                  <a:txBody>
                    <a:bodyPr/>
                    <a:lstStyle/>
                    <a:p>
                      <a:pPr algn="ctr"/>
                      <a:r>
                        <a:rPr sz="1050" b="1" dirty="0">
                          <a:latin typeface="+mj-lt"/>
                        </a:rPr>
                        <a:t>Proprietary</a:t>
                      </a:r>
                    </a:p>
                  </a:txBody>
                  <a:tcPr marL="68580" marR="68580" marT="34290" marB="34290" anchor="ctr"/>
                </a:tc>
                <a:extLst>
                  <a:ext uri="{0D108BD9-81ED-4DB2-BD59-A6C34878D82A}">
                    <a16:rowId xmlns:a16="http://schemas.microsoft.com/office/drawing/2014/main" val="10013"/>
                  </a:ext>
                </a:extLst>
              </a:tr>
              <a:tr h="228600">
                <a:tc>
                  <a:txBody>
                    <a:bodyPr/>
                    <a:lstStyle/>
                    <a:p>
                      <a:pPr algn="ctr"/>
                      <a:r>
                        <a:rPr sz="1050" b="1">
                          <a:latin typeface="+mj-lt"/>
                        </a:rPr>
                        <a:t>ChatGPT-5</a:t>
                      </a:r>
                    </a:p>
                  </a:txBody>
                  <a:tcPr marL="68580" marR="68580" marT="34290" marB="34290" anchor="ctr"/>
                </a:tc>
                <a:tc>
                  <a:txBody>
                    <a:bodyPr/>
                    <a:lstStyle/>
                    <a:p>
                      <a:pPr algn="ctr"/>
                      <a:r>
                        <a:rPr sz="1050" b="1">
                          <a:latin typeface="+mj-lt"/>
                        </a:rPr>
                        <a:t>Aug 7, 2025</a:t>
                      </a:r>
                    </a:p>
                  </a:txBody>
                  <a:tcPr marL="68580" marR="68580" marT="34290" marB="34290" anchor="ctr"/>
                </a:tc>
                <a:tc>
                  <a:txBody>
                    <a:bodyPr/>
                    <a:lstStyle/>
                    <a:p>
                      <a:pPr algn="ctr"/>
                      <a:r>
                        <a:rPr sz="1050" b="1">
                          <a:latin typeface="+mj-lt"/>
                        </a:rPr>
                        <a:t>Not disclosed</a:t>
                      </a:r>
                    </a:p>
                  </a:txBody>
                  <a:tcPr marL="68580" marR="68580" marT="34290" marB="34290" anchor="ctr"/>
                </a:tc>
                <a:tc>
                  <a:txBody>
                    <a:bodyPr/>
                    <a:lstStyle/>
                    <a:p>
                      <a:pPr algn="ctr"/>
                      <a:r>
                        <a:rPr sz="1050" b="1">
                          <a:latin typeface="+mj-lt"/>
                        </a:rPr>
                        <a:t>GPT-5</a:t>
                      </a:r>
                    </a:p>
                  </a:txBody>
                  <a:tcPr marL="68580" marR="68580" marT="34290" marB="34290" anchor="ctr"/>
                </a:tc>
                <a:tc>
                  <a:txBody>
                    <a:bodyPr/>
                    <a:lstStyle/>
                    <a:p>
                      <a:pPr algn="ctr"/>
                      <a:r>
                        <a:rPr sz="1050" b="1" dirty="0">
                          <a:latin typeface="+mj-lt"/>
                        </a:rPr>
                        <a:t>Proprietary</a:t>
                      </a:r>
                    </a:p>
                  </a:txBody>
                  <a:tcPr marL="68580" marR="68580" marT="34290" marB="34290" anchor="ctr"/>
                </a:tc>
                <a:extLst>
                  <a:ext uri="{0D108BD9-81ED-4DB2-BD59-A6C34878D82A}">
                    <a16:rowId xmlns:a16="http://schemas.microsoft.com/office/drawing/2014/main" val="10014"/>
                  </a:ext>
                </a:extLst>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229600" cy="723900"/>
          </a:xfrm>
        </p:spPr>
        <p:txBody>
          <a:bodyPr>
            <a:normAutofit fontScale="90000"/>
          </a:bodyPr>
          <a:lstStyle/>
          <a:p>
            <a:r>
              <a:rPr dirty="0"/>
              <a:t>Gemini Chatbot Versions</a:t>
            </a:r>
          </a:p>
        </p:txBody>
      </p:sp>
      <p:sp>
        <p:nvSpPr>
          <p:cNvPr id="4" name="Content Placeholder 3">
            <a:extLst>
              <a:ext uri="{FF2B5EF4-FFF2-40B4-BE49-F238E27FC236}">
                <a16:creationId xmlns:a16="http://schemas.microsoft.com/office/drawing/2014/main" id="{4A89838E-1D62-78A2-D36B-ECDC06DF23BD}"/>
              </a:ext>
            </a:extLst>
          </p:cNvPr>
          <p:cNvSpPr>
            <a:spLocks noGrp="1"/>
          </p:cNvSpPr>
          <p:nvPr>
            <p:ph idx="1"/>
          </p:nvPr>
        </p:nvSpPr>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242108915"/>
              </p:ext>
            </p:extLst>
          </p:nvPr>
        </p:nvGraphicFramePr>
        <p:xfrm>
          <a:off x="457200" y="1177290"/>
          <a:ext cx="8382001" cy="3613404"/>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283805">
                  <a:extLst>
                    <a:ext uri="{9D8B030D-6E8A-4147-A177-3AD203B41FA5}">
                      <a16:colId xmlns:a16="http://schemas.microsoft.com/office/drawing/2014/main" val="20003"/>
                    </a:ext>
                  </a:extLst>
                </a:gridCol>
                <a:gridCol w="1002196">
                  <a:extLst>
                    <a:ext uri="{9D8B030D-6E8A-4147-A177-3AD203B41FA5}">
                      <a16:colId xmlns:a16="http://schemas.microsoft.com/office/drawing/2014/main" val="20004"/>
                    </a:ext>
                  </a:extLst>
                </a:gridCol>
              </a:tblGrid>
              <a:tr h="356616">
                <a:tc>
                  <a:txBody>
                    <a:bodyPr/>
                    <a:lstStyle/>
                    <a:p>
                      <a:pPr algn="ctr"/>
                      <a:r>
                        <a:rPr sz="1200" b="1" dirty="0">
                          <a:latin typeface="+mj-lt"/>
                        </a:rPr>
                        <a:t>Version / Milestone</a:t>
                      </a:r>
                    </a:p>
                  </a:txBody>
                  <a:tcPr marL="68580" marR="68580" marT="34290" marB="34290" anchor="ctr"/>
                </a:tc>
                <a:tc>
                  <a:txBody>
                    <a:bodyPr/>
                    <a:lstStyle/>
                    <a:p>
                      <a:pPr algn="ctr"/>
                      <a:r>
                        <a:rPr sz="1200" b="1">
                          <a:latin typeface="+mj-lt"/>
                        </a:rPr>
                        <a:t>Release Date</a:t>
                      </a:r>
                    </a:p>
                  </a:txBody>
                  <a:tcPr marL="68580" marR="68580" marT="34290" marB="34290" anchor="ctr"/>
                </a:tc>
                <a:tc>
                  <a:txBody>
                    <a:bodyPr/>
                    <a:lstStyle/>
                    <a:p>
                      <a:pPr algn="ctr"/>
                      <a:r>
                        <a:rPr sz="1200" b="1">
                          <a:latin typeface="+mj-lt"/>
                        </a:rPr>
                        <a:t>Training Data Availability</a:t>
                      </a:r>
                    </a:p>
                  </a:txBody>
                  <a:tcPr marL="68580" marR="68580" marT="34290" marB="34290" anchor="ctr"/>
                </a:tc>
                <a:tc>
                  <a:txBody>
                    <a:bodyPr/>
                    <a:lstStyle/>
                    <a:p>
                      <a:pPr algn="ctr"/>
                      <a:r>
                        <a:rPr sz="1200" b="1">
                          <a:latin typeface="+mj-lt"/>
                        </a:rPr>
                        <a:t>Underlying LLM</a:t>
                      </a:r>
                    </a:p>
                  </a:txBody>
                  <a:tcPr marL="68580" marR="68580" marT="34290" marB="34290" anchor="ctr"/>
                </a:tc>
                <a:tc>
                  <a:txBody>
                    <a:bodyPr/>
                    <a:lstStyle/>
                    <a:p>
                      <a:pPr algn="ctr"/>
                      <a:r>
                        <a:rPr sz="1200" b="1">
                          <a:latin typeface="+mj-lt"/>
                        </a:rPr>
                        <a:t>Licensing</a:t>
                      </a:r>
                    </a:p>
                  </a:txBody>
                  <a:tcPr marL="68580" marR="68580" marT="34290" marB="34290" anchor="ctr"/>
                </a:tc>
                <a:extLst>
                  <a:ext uri="{0D108BD9-81ED-4DB2-BD59-A6C34878D82A}">
                    <a16:rowId xmlns:a16="http://schemas.microsoft.com/office/drawing/2014/main" val="10000"/>
                  </a:ext>
                </a:extLst>
              </a:tr>
              <a:tr h="356616">
                <a:tc>
                  <a:txBody>
                    <a:bodyPr/>
                    <a:lstStyle/>
                    <a:p>
                      <a:pPr algn="ctr"/>
                      <a:r>
                        <a:rPr sz="1100" b="1">
                          <a:latin typeface="+mj-lt"/>
                        </a:rPr>
                        <a:t>Bard (LaMDA) preview</a:t>
                      </a:r>
                    </a:p>
                  </a:txBody>
                  <a:tcPr marL="68580" marR="68580" marT="34290" marB="34290" anchor="ctr"/>
                </a:tc>
                <a:tc>
                  <a:txBody>
                    <a:bodyPr/>
                    <a:lstStyle/>
                    <a:p>
                      <a:pPr algn="ctr"/>
                      <a:r>
                        <a:rPr sz="1100" b="1" dirty="0">
                          <a:latin typeface="+mj-lt"/>
                        </a:rPr>
                        <a:t>Mar 21, 2023</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LaMDA</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1"/>
                  </a:ext>
                </a:extLst>
              </a:tr>
              <a:tr h="356616">
                <a:tc>
                  <a:txBody>
                    <a:bodyPr/>
                    <a:lstStyle/>
                    <a:p>
                      <a:pPr algn="ctr"/>
                      <a:r>
                        <a:rPr sz="1100" b="1">
                          <a:latin typeface="+mj-lt"/>
                        </a:rPr>
                        <a:t>Bard → PaLM 2 backend</a:t>
                      </a:r>
                    </a:p>
                  </a:txBody>
                  <a:tcPr marL="68580" marR="68580" marT="34290" marB="34290" anchor="ctr"/>
                </a:tc>
                <a:tc>
                  <a:txBody>
                    <a:bodyPr/>
                    <a:lstStyle/>
                    <a:p>
                      <a:pPr algn="ctr"/>
                      <a:r>
                        <a:rPr sz="1100" b="1">
                          <a:latin typeface="+mj-lt"/>
                        </a:rPr>
                        <a:t>May 10, 2023</a:t>
                      </a:r>
                    </a:p>
                  </a:txBody>
                  <a:tcPr marL="68580" marR="68580" marT="34290" marB="34290" anchor="ctr"/>
                </a:tc>
                <a:tc>
                  <a:txBody>
                    <a:bodyPr/>
                    <a:lstStyle/>
                    <a:p>
                      <a:pPr algn="ctr"/>
                      <a:r>
                        <a:rPr sz="1100" b="1" dirty="0">
                          <a:latin typeface="+mj-lt"/>
                        </a:rPr>
                        <a:t>Not disclosed</a:t>
                      </a:r>
                    </a:p>
                  </a:txBody>
                  <a:tcPr marL="68580" marR="68580" marT="34290" marB="34290" anchor="ctr"/>
                </a:tc>
                <a:tc>
                  <a:txBody>
                    <a:bodyPr/>
                    <a:lstStyle/>
                    <a:p>
                      <a:pPr algn="ctr"/>
                      <a:r>
                        <a:rPr sz="1100" b="1">
                          <a:latin typeface="+mj-lt"/>
                        </a:rPr>
                        <a:t>PaLM 2</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2"/>
                  </a:ext>
                </a:extLst>
              </a:tr>
              <a:tr h="356616">
                <a:tc>
                  <a:txBody>
                    <a:bodyPr/>
                    <a:lstStyle/>
                    <a:p>
                      <a:pPr algn="ctr"/>
                      <a:r>
                        <a:rPr sz="1100" b="1">
                          <a:latin typeface="+mj-lt"/>
                        </a:rPr>
                        <a:t>Bard powered by Gemini Pro</a:t>
                      </a:r>
                    </a:p>
                  </a:txBody>
                  <a:tcPr marL="68580" marR="68580" marT="34290" marB="34290" anchor="ctr"/>
                </a:tc>
                <a:tc>
                  <a:txBody>
                    <a:bodyPr/>
                    <a:lstStyle/>
                    <a:p>
                      <a:pPr algn="ctr"/>
                      <a:r>
                        <a:rPr sz="1100" b="1">
                          <a:latin typeface="+mj-lt"/>
                        </a:rPr>
                        <a:t>Dec 6, 2023</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Gemini Pro</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3"/>
                  </a:ext>
                </a:extLst>
              </a:tr>
              <a:tr h="356616">
                <a:tc>
                  <a:txBody>
                    <a:bodyPr/>
                    <a:lstStyle/>
                    <a:p>
                      <a:pPr algn="ctr"/>
                      <a:r>
                        <a:rPr sz="1100" b="1">
                          <a:latin typeface="+mj-lt"/>
                        </a:rPr>
                        <a:t>Rebrand to Gemini (Gemini app / Advanced)</a:t>
                      </a:r>
                    </a:p>
                  </a:txBody>
                  <a:tcPr marL="68580" marR="68580" marT="34290" marB="34290" anchor="ctr"/>
                </a:tc>
                <a:tc>
                  <a:txBody>
                    <a:bodyPr/>
                    <a:lstStyle/>
                    <a:p>
                      <a:pPr algn="ctr"/>
                      <a:r>
                        <a:rPr sz="1100" b="1">
                          <a:latin typeface="+mj-lt"/>
                        </a:rPr>
                        <a:t>Feb 8, 2024</a:t>
                      </a:r>
                    </a:p>
                  </a:txBody>
                  <a:tcPr marL="68580" marR="68580" marT="34290" marB="34290" anchor="ctr"/>
                </a:tc>
                <a:tc>
                  <a:txBody>
                    <a:bodyPr/>
                    <a:lstStyle/>
                    <a:p>
                      <a:pPr algn="ctr"/>
                      <a:r>
                        <a:rPr sz="1100" b="1" dirty="0">
                          <a:latin typeface="+mj-lt"/>
                        </a:rPr>
                        <a:t>Not disclosed</a:t>
                      </a:r>
                    </a:p>
                  </a:txBody>
                  <a:tcPr marL="68580" marR="68580" marT="34290" marB="34290" anchor="ctr"/>
                </a:tc>
                <a:tc>
                  <a:txBody>
                    <a:bodyPr/>
                    <a:lstStyle/>
                    <a:p>
                      <a:pPr algn="ctr"/>
                      <a:r>
                        <a:rPr sz="1100" b="1">
                          <a:latin typeface="+mj-lt"/>
                        </a:rPr>
                        <a:t>Gemini Pro / Ultra (Advanced)</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4"/>
                  </a:ext>
                </a:extLst>
              </a:tr>
              <a:tr h="356616">
                <a:tc>
                  <a:txBody>
                    <a:bodyPr/>
                    <a:lstStyle/>
                    <a:p>
                      <a:pPr algn="ctr"/>
                      <a:r>
                        <a:rPr sz="1100" b="1">
                          <a:latin typeface="+mj-lt"/>
                        </a:rPr>
                        <a:t>Gemini 1.5 Pro (I/O updates, 2M tokens preview)</a:t>
                      </a:r>
                    </a:p>
                  </a:txBody>
                  <a:tcPr marL="68580" marR="68580" marT="34290" marB="34290" anchor="ctr"/>
                </a:tc>
                <a:tc>
                  <a:txBody>
                    <a:bodyPr/>
                    <a:lstStyle/>
                    <a:p>
                      <a:pPr algn="ctr"/>
                      <a:r>
                        <a:rPr sz="1100" b="1">
                          <a:latin typeface="+mj-lt"/>
                        </a:rPr>
                        <a:t>May 14, 2024</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dirty="0">
                          <a:latin typeface="+mj-lt"/>
                        </a:rPr>
                        <a:t>Gemini 1.5 Pro</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5"/>
                  </a:ext>
                </a:extLst>
              </a:tr>
              <a:tr h="356616">
                <a:tc>
                  <a:txBody>
                    <a:bodyPr/>
                    <a:lstStyle/>
                    <a:p>
                      <a:pPr algn="ctr"/>
                      <a:r>
                        <a:rPr sz="1100" b="1">
                          <a:latin typeface="+mj-lt"/>
                        </a:rPr>
                        <a:t>Gemini 1.5 Flash (debut)</a:t>
                      </a:r>
                    </a:p>
                  </a:txBody>
                  <a:tcPr marL="68580" marR="68580" marT="34290" marB="34290" anchor="ctr"/>
                </a:tc>
                <a:tc>
                  <a:txBody>
                    <a:bodyPr/>
                    <a:lstStyle/>
                    <a:p>
                      <a:pPr algn="ctr"/>
                      <a:r>
                        <a:rPr sz="1100" b="1">
                          <a:latin typeface="+mj-lt"/>
                        </a:rPr>
                        <a:t>May 14, 2024</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dirty="0">
                          <a:latin typeface="+mj-lt"/>
                        </a:rPr>
                        <a:t>Gemini 1.5 Flash</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6"/>
                  </a:ext>
                </a:extLst>
              </a:tr>
              <a:tr h="356616">
                <a:tc>
                  <a:txBody>
                    <a:bodyPr/>
                    <a:lstStyle/>
                    <a:p>
                      <a:pPr algn="ctr"/>
                      <a:r>
                        <a:rPr sz="1100" b="1">
                          <a:latin typeface="+mj-lt"/>
                        </a:rPr>
                        <a:t>Gemini 2.0 Flash (Experimental preview)</a:t>
                      </a:r>
                    </a:p>
                  </a:txBody>
                  <a:tcPr marL="68580" marR="68580" marT="34290" marB="34290" anchor="ctr"/>
                </a:tc>
                <a:tc>
                  <a:txBody>
                    <a:bodyPr/>
                    <a:lstStyle/>
                    <a:p>
                      <a:pPr algn="ctr"/>
                      <a:r>
                        <a:rPr sz="1100" b="1">
                          <a:latin typeface="+mj-lt"/>
                        </a:rPr>
                        <a:t>Dec 11, 2024</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dirty="0">
                          <a:latin typeface="+mj-lt"/>
                        </a:rPr>
                        <a:t>Gemini 2.0 Flash</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7"/>
                  </a:ext>
                </a:extLst>
              </a:tr>
              <a:tr h="356616">
                <a:tc>
                  <a:txBody>
                    <a:bodyPr/>
                    <a:lstStyle/>
                    <a:p>
                      <a:pPr algn="ctr"/>
                      <a:r>
                        <a:rPr sz="1100" b="1">
                          <a:latin typeface="+mj-lt"/>
                        </a:rPr>
                        <a:t>Gemini 2.5 Pro (GA on Vertex AI)</a:t>
                      </a:r>
                    </a:p>
                  </a:txBody>
                  <a:tcPr marL="68580" marR="68580" marT="34290" marB="34290" anchor="ctr"/>
                </a:tc>
                <a:tc>
                  <a:txBody>
                    <a:bodyPr/>
                    <a:lstStyle/>
                    <a:p>
                      <a:pPr algn="ctr"/>
                      <a:r>
                        <a:rPr sz="1100" b="1">
                          <a:latin typeface="+mj-lt"/>
                        </a:rPr>
                        <a:t>Jun 17, 2025</a:t>
                      </a:r>
                    </a:p>
                  </a:txBody>
                  <a:tcPr marL="68580" marR="68580" marT="34290" marB="34290" anchor="ctr"/>
                </a:tc>
                <a:tc>
                  <a:txBody>
                    <a:bodyPr/>
                    <a:lstStyle/>
                    <a:p>
                      <a:pPr algn="ctr"/>
                      <a:r>
                        <a:rPr sz="1100" b="1" dirty="0">
                          <a:latin typeface="+mj-lt"/>
                        </a:rPr>
                        <a:t>Not disclosed</a:t>
                      </a:r>
                    </a:p>
                  </a:txBody>
                  <a:tcPr marL="68580" marR="68580" marT="34290" marB="34290" anchor="ctr"/>
                </a:tc>
                <a:tc>
                  <a:txBody>
                    <a:bodyPr/>
                    <a:lstStyle/>
                    <a:p>
                      <a:pPr algn="ctr"/>
                      <a:r>
                        <a:rPr sz="1100" b="1" dirty="0">
                          <a:latin typeface="+mj-lt"/>
                        </a:rPr>
                        <a:t>Gemini 2.5 Pro</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8"/>
                  </a:ext>
                </a:extLst>
              </a:tr>
              <a:tr h="356616">
                <a:tc>
                  <a:txBody>
                    <a:bodyPr/>
                    <a:lstStyle/>
                    <a:p>
                      <a:pPr algn="ctr"/>
                      <a:r>
                        <a:rPr sz="1100" b="1">
                          <a:latin typeface="+mj-lt"/>
                        </a:rPr>
                        <a:t>Gemini 2.5 Flash (GA on Vertex AI)</a:t>
                      </a:r>
                    </a:p>
                  </a:txBody>
                  <a:tcPr marL="68580" marR="68580" marT="34290" marB="34290" anchor="ctr"/>
                </a:tc>
                <a:tc>
                  <a:txBody>
                    <a:bodyPr/>
                    <a:lstStyle/>
                    <a:p>
                      <a:pPr algn="ctr"/>
                      <a:r>
                        <a:rPr sz="1100" b="1">
                          <a:latin typeface="+mj-lt"/>
                        </a:rPr>
                        <a:t>Jun 17, 2025</a:t>
                      </a:r>
                    </a:p>
                  </a:txBody>
                  <a:tcPr marL="68580" marR="68580" marT="34290" marB="34290" anchor="ctr"/>
                </a:tc>
                <a:tc>
                  <a:txBody>
                    <a:bodyPr/>
                    <a:lstStyle/>
                    <a:p>
                      <a:pPr algn="ctr"/>
                      <a:r>
                        <a:rPr sz="1100" b="1" dirty="0">
                          <a:latin typeface="+mj-lt"/>
                        </a:rPr>
                        <a:t>Not disclosed</a:t>
                      </a:r>
                    </a:p>
                  </a:txBody>
                  <a:tcPr marL="68580" marR="68580" marT="34290" marB="34290" anchor="ctr"/>
                </a:tc>
                <a:tc>
                  <a:txBody>
                    <a:bodyPr/>
                    <a:lstStyle/>
                    <a:p>
                      <a:pPr algn="ctr"/>
                      <a:r>
                        <a:rPr sz="1100" b="1">
                          <a:latin typeface="+mj-lt"/>
                        </a:rPr>
                        <a:t>Gemini 2.5 Flash</a:t>
                      </a:r>
                    </a:p>
                  </a:txBody>
                  <a:tcPr marL="68580" marR="68580" marT="34290" marB="34290" anchor="ctr"/>
                </a:tc>
                <a:tc>
                  <a:txBody>
                    <a:bodyPr/>
                    <a:lstStyle/>
                    <a:p>
                      <a:pPr algn="ctr"/>
                      <a:r>
                        <a:rPr sz="1100" b="1" dirty="0">
                          <a:latin typeface="+mj-lt"/>
                        </a:rPr>
                        <a:t>Proprietary</a:t>
                      </a:r>
                    </a:p>
                  </a:txBody>
                  <a:tcPr marL="68580" marR="68580" marT="34290" marB="34290" anchor="ctr"/>
                </a:tc>
                <a:extLst>
                  <a:ext uri="{0D108BD9-81ED-4DB2-BD59-A6C34878D82A}">
                    <a16:rowId xmlns:a16="http://schemas.microsoft.com/office/drawing/2014/main" val="10009"/>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672084"/>
          </a:xfrm>
        </p:spPr>
        <p:txBody>
          <a:bodyPr>
            <a:noAutofit/>
          </a:bodyPr>
          <a:lstStyle/>
          <a:p>
            <a:r>
              <a:rPr sz="4400" dirty="0"/>
              <a:t>Microsoft Copilot Chatbot Versions</a:t>
            </a:r>
          </a:p>
        </p:txBody>
      </p:sp>
      <p:graphicFrame>
        <p:nvGraphicFramePr>
          <p:cNvPr id="3" name="Table 2"/>
          <p:cNvGraphicFramePr>
            <a:graphicFrameLocks noGrp="1"/>
          </p:cNvGraphicFramePr>
          <p:nvPr>
            <p:extLst>
              <p:ext uri="{D42A27DB-BD31-4B8C-83A1-F6EECF244321}">
                <p14:modId xmlns:p14="http://schemas.microsoft.com/office/powerpoint/2010/main" val="1443382326"/>
              </p:ext>
            </p:extLst>
          </p:nvPr>
        </p:nvGraphicFramePr>
        <p:xfrm>
          <a:off x="457200" y="1200150"/>
          <a:ext cx="8077199" cy="3582488"/>
        </p:xfrm>
        <a:graphic>
          <a:graphicData uri="http://schemas.openxmlformats.org/drawingml/2006/table">
            <a:tbl>
              <a:tblPr firstRow="1" bandRow="1">
                <a:tableStyleId>{5C22544A-7EE6-4342-B048-85BDC9FD1C3A}</a:tableStyleId>
              </a:tblPr>
              <a:tblGrid>
                <a:gridCol w="1978089">
                  <a:extLst>
                    <a:ext uri="{9D8B030D-6E8A-4147-A177-3AD203B41FA5}">
                      <a16:colId xmlns:a16="http://schemas.microsoft.com/office/drawing/2014/main" val="20000"/>
                    </a:ext>
                  </a:extLst>
                </a:gridCol>
                <a:gridCol w="1153886">
                  <a:extLst>
                    <a:ext uri="{9D8B030D-6E8A-4147-A177-3AD203B41FA5}">
                      <a16:colId xmlns:a16="http://schemas.microsoft.com/office/drawing/2014/main" val="20001"/>
                    </a:ext>
                  </a:extLst>
                </a:gridCol>
                <a:gridCol w="1813249">
                  <a:extLst>
                    <a:ext uri="{9D8B030D-6E8A-4147-A177-3AD203B41FA5}">
                      <a16:colId xmlns:a16="http://schemas.microsoft.com/office/drawing/2014/main" val="20002"/>
                    </a:ext>
                  </a:extLst>
                </a:gridCol>
                <a:gridCol w="1978089">
                  <a:extLst>
                    <a:ext uri="{9D8B030D-6E8A-4147-A177-3AD203B41FA5}">
                      <a16:colId xmlns:a16="http://schemas.microsoft.com/office/drawing/2014/main" val="20003"/>
                    </a:ext>
                  </a:extLst>
                </a:gridCol>
                <a:gridCol w="1153886">
                  <a:extLst>
                    <a:ext uri="{9D8B030D-6E8A-4147-A177-3AD203B41FA5}">
                      <a16:colId xmlns:a16="http://schemas.microsoft.com/office/drawing/2014/main" val="20004"/>
                    </a:ext>
                  </a:extLst>
                </a:gridCol>
              </a:tblGrid>
              <a:tr h="487897">
                <a:tc>
                  <a:txBody>
                    <a:bodyPr/>
                    <a:lstStyle/>
                    <a:p>
                      <a:pPr algn="ctr"/>
                      <a:r>
                        <a:rPr sz="1200" b="1">
                          <a:latin typeface="+mj-lt"/>
                        </a:rPr>
                        <a:t>Version / Branding</a:t>
                      </a:r>
                    </a:p>
                  </a:txBody>
                  <a:tcPr marL="68580" marR="68580" marT="34290" marB="34290" anchor="ctr"/>
                </a:tc>
                <a:tc>
                  <a:txBody>
                    <a:bodyPr/>
                    <a:lstStyle/>
                    <a:p>
                      <a:pPr algn="ctr"/>
                      <a:r>
                        <a:rPr sz="1200" b="1">
                          <a:latin typeface="+mj-lt"/>
                        </a:rPr>
                        <a:t>Release Date</a:t>
                      </a:r>
                    </a:p>
                  </a:txBody>
                  <a:tcPr marL="68580" marR="68580" marT="34290" marB="34290" anchor="ctr"/>
                </a:tc>
                <a:tc>
                  <a:txBody>
                    <a:bodyPr/>
                    <a:lstStyle/>
                    <a:p>
                      <a:pPr algn="ctr"/>
                      <a:r>
                        <a:rPr sz="1200" b="1">
                          <a:latin typeface="+mj-lt"/>
                        </a:rPr>
                        <a:t>Training Data Availability</a:t>
                      </a:r>
                    </a:p>
                  </a:txBody>
                  <a:tcPr marL="68580" marR="68580" marT="34290" marB="34290" anchor="ctr"/>
                </a:tc>
                <a:tc>
                  <a:txBody>
                    <a:bodyPr/>
                    <a:lstStyle/>
                    <a:p>
                      <a:pPr algn="ctr"/>
                      <a:r>
                        <a:rPr sz="1200" b="1">
                          <a:latin typeface="+mj-lt"/>
                        </a:rPr>
                        <a:t>Underlying LLM</a:t>
                      </a:r>
                    </a:p>
                  </a:txBody>
                  <a:tcPr marL="68580" marR="68580" marT="34290" marB="34290" anchor="ctr"/>
                </a:tc>
                <a:tc>
                  <a:txBody>
                    <a:bodyPr/>
                    <a:lstStyle/>
                    <a:p>
                      <a:pPr algn="ctr"/>
                      <a:r>
                        <a:rPr sz="1200" b="1">
                          <a:latin typeface="+mj-lt"/>
                        </a:rPr>
                        <a:t>Licensing</a:t>
                      </a:r>
                    </a:p>
                  </a:txBody>
                  <a:tcPr marL="68580" marR="68580" marT="34290" marB="34290" anchor="ctr"/>
                </a:tc>
                <a:extLst>
                  <a:ext uri="{0D108BD9-81ED-4DB2-BD59-A6C34878D82A}">
                    <a16:rowId xmlns:a16="http://schemas.microsoft.com/office/drawing/2014/main" val="10000"/>
                  </a:ext>
                </a:extLst>
              </a:tr>
              <a:tr h="487897">
                <a:tc>
                  <a:txBody>
                    <a:bodyPr/>
                    <a:lstStyle/>
                    <a:p>
                      <a:pPr algn="ctr"/>
                      <a:r>
                        <a:rPr sz="1100" b="1">
                          <a:latin typeface="+mj-lt"/>
                        </a:rPr>
                        <a:t>Bing Chat (Preview)</a:t>
                      </a:r>
                    </a:p>
                  </a:txBody>
                  <a:tcPr marL="68580" marR="68580" marT="34290" marB="34290" anchor="ctr"/>
                </a:tc>
                <a:tc>
                  <a:txBody>
                    <a:bodyPr/>
                    <a:lstStyle/>
                    <a:p>
                      <a:pPr algn="ctr"/>
                      <a:r>
                        <a:rPr sz="1100" b="1">
                          <a:latin typeface="+mj-lt"/>
                        </a:rPr>
                        <a:t>Feb 7, 2023</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Prometheus (GPT-4-based)</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1"/>
                  </a:ext>
                </a:extLst>
              </a:tr>
              <a:tr h="487897">
                <a:tc>
                  <a:txBody>
                    <a:bodyPr/>
                    <a:lstStyle/>
                    <a:p>
                      <a:pPr algn="ctr"/>
                      <a:r>
                        <a:rPr sz="1100" b="1">
                          <a:latin typeface="+mj-lt"/>
                        </a:rPr>
                        <a:t>Microsoft Copilot (General Rollout)</a:t>
                      </a:r>
                    </a:p>
                  </a:txBody>
                  <a:tcPr marL="68580" marR="68580" marT="34290" marB="34290" anchor="ctr"/>
                </a:tc>
                <a:tc>
                  <a:txBody>
                    <a:bodyPr/>
                    <a:lstStyle/>
                    <a:p>
                      <a:pPr algn="ctr"/>
                      <a:r>
                        <a:rPr sz="1100" b="1">
                          <a:latin typeface="+mj-lt"/>
                        </a:rPr>
                        <a:t>Sep–Nov 2023</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Prometheus (GPT-4-based)</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2"/>
                  </a:ext>
                </a:extLst>
              </a:tr>
              <a:tr h="487897">
                <a:tc>
                  <a:txBody>
                    <a:bodyPr/>
                    <a:lstStyle/>
                    <a:p>
                      <a:pPr algn="ctr"/>
                      <a:r>
                        <a:rPr sz="1100" b="1">
                          <a:latin typeface="+mj-lt"/>
                        </a:rPr>
                        <a:t>Microsoft 365 Copilot</a:t>
                      </a:r>
                    </a:p>
                  </a:txBody>
                  <a:tcPr marL="68580" marR="68580" marT="34290" marB="34290" anchor="ctr"/>
                </a:tc>
                <a:tc>
                  <a:txBody>
                    <a:bodyPr/>
                    <a:lstStyle/>
                    <a:p>
                      <a:pPr algn="ctr"/>
                      <a:r>
                        <a:rPr sz="1100" b="1">
                          <a:latin typeface="+mj-lt"/>
                        </a:rPr>
                        <a:t>Nov 1, 2023 (GA)</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GPT-4 integrated with Microsoft Graph</a:t>
                      </a:r>
                    </a:p>
                  </a:txBody>
                  <a:tcPr marL="68580" marR="68580" marT="34290" marB="34290" anchor="ctr"/>
                </a:tc>
                <a:tc>
                  <a:txBody>
                    <a:bodyPr/>
                    <a:lstStyle/>
                    <a:p>
                      <a:pPr algn="ctr"/>
                      <a:r>
                        <a:rPr sz="1100" b="1">
                          <a:latin typeface="+mj-lt"/>
                        </a:rPr>
                        <a:t>Proprietary (Enterprise)</a:t>
                      </a:r>
                    </a:p>
                  </a:txBody>
                  <a:tcPr marL="68580" marR="68580" marT="34290" marB="34290" anchor="ctr"/>
                </a:tc>
                <a:extLst>
                  <a:ext uri="{0D108BD9-81ED-4DB2-BD59-A6C34878D82A}">
                    <a16:rowId xmlns:a16="http://schemas.microsoft.com/office/drawing/2014/main" val="10003"/>
                  </a:ext>
                </a:extLst>
              </a:tr>
              <a:tr h="487897">
                <a:tc>
                  <a:txBody>
                    <a:bodyPr/>
                    <a:lstStyle/>
                    <a:p>
                      <a:pPr algn="ctr"/>
                      <a:r>
                        <a:rPr sz="1100" b="1">
                          <a:latin typeface="+mj-lt"/>
                        </a:rPr>
                        <a:t>Copilot in Windows</a:t>
                      </a:r>
                    </a:p>
                  </a:txBody>
                  <a:tcPr marL="68580" marR="68580" marT="34290" marB="34290" anchor="ctr"/>
                </a:tc>
                <a:tc>
                  <a:txBody>
                    <a:bodyPr/>
                    <a:lstStyle/>
                    <a:p>
                      <a:pPr algn="ctr"/>
                      <a:r>
                        <a:rPr sz="1100" b="1">
                          <a:latin typeface="+mj-lt"/>
                        </a:rPr>
                        <a:t>Sep 26, 2023 (Windows 11 update)</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GPT-4-based Prometheus + Microsoft Graph</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4"/>
                  </a:ext>
                </a:extLst>
              </a:tr>
              <a:tr h="487897">
                <a:tc>
                  <a:txBody>
                    <a:bodyPr/>
                    <a:lstStyle/>
                    <a:p>
                      <a:pPr algn="ctr"/>
                      <a:r>
                        <a:rPr sz="1100" b="1">
                          <a:latin typeface="+mj-lt"/>
                        </a:rPr>
                        <a:t>Copilot Pro (subscription tier)</a:t>
                      </a:r>
                    </a:p>
                  </a:txBody>
                  <a:tcPr marL="68580" marR="68580" marT="34290" marB="34290" anchor="ctr"/>
                </a:tc>
                <a:tc>
                  <a:txBody>
                    <a:bodyPr/>
                    <a:lstStyle/>
                    <a:p>
                      <a:pPr algn="ctr"/>
                      <a:r>
                        <a:rPr sz="1100" b="1">
                          <a:latin typeface="+mj-lt"/>
                        </a:rPr>
                        <a:t>Jan 15, 2024</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GPT-4 Turbo</a:t>
                      </a:r>
                    </a:p>
                  </a:txBody>
                  <a:tcPr marL="68580" marR="68580" marT="34290" marB="34290" anchor="ctr"/>
                </a:tc>
                <a:tc>
                  <a:txBody>
                    <a:bodyPr/>
                    <a:lstStyle/>
                    <a:p>
                      <a:pPr algn="ctr"/>
                      <a:r>
                        <a:rPr sz="1100" b="1">
                          <a:latin typeface="+mj-lt"/>
                        </a:rPr>
                        <a:t>Proprietary (consumer subscription)</a:t>
                      </a:r>
                    </a:p>
                  </a:txBody>
                  <a:tcPr marL="68580" marR="68580" marT="34290" marB="34290" anchor="ctr"/>
                </a:tc>
                <a:extLst>
                  <a:ext uri="{0D108BD9-81ED-4DB2-BD59-A6C34878D82A}">
                    <a16:rowId xmlns:a16="http://schemas.microsoft.com/office/drawing/2014/main" val="10005"/>
                  </a:ext>
                </a:extLst>
              </a:tr>
              <a:tr h="487900">
                <a:tc>
                  <a:txBody>
                    <a:bodyPr/>
                    <a:lstStyle/>
                    <a:p>
                      <a:pPr algn="ctr"/>
                      <a:r>
                        <a:rPr sz="1100" b="1">
                          <a:latin typeface="+mj-lt"/>
                        </a:rPr>
                        <a:t>Copilot Chat (Enterprise)</a:t>
                      </a:r>
                    </a:p>
                  </a:txBody>
                  <a:tcPr marL="68580" marR="68580" marT="34290" marB="34290" anchor="ctr"/>
                </a:tc>
                <a:tc>
                  <a:txBody>
                    <a:bodyPr/>
                    <a:lstStyle/>
                    <a:p>
                      <a:pPr algn="ctr"/>
                      <a:r>
                        <a:rPr sz="1100" b="1">
                          <a:latin typeface="+mj-lt"/>
                        </a:rPr>
                        <a:t>Jan 15, 2025</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GPT-4 + Microsoft enterprise data integration</a:t>
                      </a:r>
                    </a:p>
                  </a:txBody>
                  <a:tcPr marL="68580" marR="68580" marT="34290" marB="34290" anchor="ctr"/>
                </a:tc>
                <a:tc>
                  <a:txBody>
                    <a:bodyPr/>
                    <a:lstStyle/>
                    <a:p>
                      <a:pPr algn="ctr"/>
                      <a:r>
                        <a:rPr sz="1100" b="1" dirty="0">
                          <a:latin typeface="+mj-lt"/>
                        </a:rPr>
                        <a:t>Proprietary</a:t>
                      </a:r>
                    </a:p>
                  </a:txBody>
                  <a:tcPr marL="68580" marR="68580" marT="34290" marB="34290"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750254"/>
          </a:xfrm>
        </p:spPr>
        <p:txBody>
          <a:bodyPr>
            <a:normAutofit fontScale="90000"/>
          </a:bodyPr>
          <a:lstStyle/>
          <a:p>
            <a:r>
              <a:rPr dirty="0"/>
              <a:t>Grok Chatbot Versions</a:t>
            </a:r>
          </a:p>
        </p:txBody>
      </p:sp>
      <p:graphicFrame>
        <p:nvGraphicFramePr>
          <p:cNvPr id="3" name="Table 2"/>
          <p:cNvGraphicFramePr>
            <a:graphicFrameLocks noGrp="1"/>
          </p:cNvGraphicFramePr>
          <p:nvPr>
            <p:extLst>
              <p:ext uri="{D42A27DB-BD31-4B8C-83A1-F6EECF244321}">
                <p14:modId xmlns:p14="http://schemas.microsoft.com/office/powerpoint/2010/main" val="3073569117"/>
              </p:ext>
            </p:extLst>
          </p:nvPr>
        </p:nvGraphicFramePr>
        <p:xfrm>
          <a:off x="609600" y="1428750"/>
          <a:ext cx="8077200" cy="2962545"/>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2449749">
                  <a:extLst>
                    <a:ext uri="{9D8B030D-6E8A-4147-A177-3AD203B41FA5}">
                      <a16:colId xmlns:a16="http://schemas.microsoft.com/office/drawing/2014/main" val="20002"/>
                    </a:ext>
                  </a:extLst>
                </a:gridCol>
                <a:gridCol w="2062263">
                  <a:extLst>
                    <a:ext uri="{9D8B030D-6E8A-4147-A177-3AD203B41FA5}">
                      <a16:colId xmlns:a16="http://schemas.microsoft.com/office/drawing/2014/main" val="20003"/>
                    </a:ext>
                  </a:extLst>
                </a:gridCol>
                <a:gridCol w="1202988">
                  <a:extLst>
                    <a:ext uri="{9D8B030D-6E8A-4147-A177-3AD203B41FA5}">
                      <a16:colId xmlns:a16="http://schemas.microsoft.com/office/drawing/2014/main" val="20004"/>
                    </a:ext>
                  </a:extLst>
                </a:gridCol>
              </a:tblGrid>
              <a:tr h="414119">
                <a:tc>
                  <a:txBody>
                    <a:bodyPr/>
                    <a:lstStyle/>
                    <a:p>
                      <a:pPr algn="ctr"/>
                      <a:r>
                        <a:rPr sz="1100" b="1">
                          <a:latin typeface="+mj-lt"/>
                        </a:rPr>
                        <a:t>Version</a:t>
                      </a:r>
                    </a:p>
                  </a:txBody>
                  <a:tcPr marL="68580" marR="68580" marT="34290" marB="34290" anchor="ctr"/>
                </a:tc>
                <a:tc>
                  <a:txBody>
                    <a:bodyPr/>
                    <a:lstStyle/>
                    <a:p>
                      <a:pPr algn="ctr"/>
                      <a:r>
                        <a:rPr sz="1100" b="1">
                          <a:latin typeface="+mj-lt"/>
                        </a:rPr>
                        <a:t>Release Date</a:t>
                      </a:r>
                    </a:p>
                  </a:txBody>
                  <a:tcPr marL="68580" marR="68580" marT="34290" marB="34290" anchor="ctr"/>
                </a:tc>
                <a:tc>
                  <a:txBody>
                    <a:bodyPr/>
                    <a:lstStyle/>
                    <a:p>
                      <a:pPr algn="ctr"/>
                      <a:r>
                        <a:rPr sz="1100" b="1" dirty="0">
                          <a:latin typeface="+mj-lt"/>
                        </a:rPr>
                        <a:t>Training Data Availability</a:t>
                      </a:r>
                    </a:p>
                  </a:txBody>
                  <a:tcPr marL="68580" marR="68580" marT="34290" marB="34290" anchor="ctr"/>
                </a:tc>
                <a:tc>
                  <a:txBody>
                    <a:bodyPr/>
                    <a:lstStyle/>
                    <a:p>
                      <a:pPr algn="ctr"/>
                      <a:r>
                        <a:rPr sz="1100" b="1">
                          <a:latin typeface="+mj-lt"/>
                        </a:rPr>
                        <a:t>Underlying LLM</a:t>
                      </a:r>
                    </a:p>
                  </a:txBody>
                  <a:tcPr marL="68580" marR="68580" marT="34290" marB="34290" anchor="ctr"/>
                </a:tc>
                <a:tc>
                  <a:txBody>
                    <a:bodyPr/>
                    <a:lstStyle/>
                    <a:p>
                      <a:pPr algn="ctr"/>
                      <a:r>
                        <a:rPr sz="1100" b="1">
                          <a:latin typeface="+mj-lt"/>
                        </a:rPr>
                        <a:t>Licensing</a:t>
                      </a:r>
                    </a:p>
                  </a:txBody>
                  <a:tcPr marL="68580" marR="68580" marT="34290" marB="34290" anchor="ctr"/>
                </a:tc>
                <a:extLst>
                  <a:ext uri="{0D108BD9-81ED-4DB2-BD59-A6C34878D82A}">
                    <a16:rowId xmlns:a16="http://schemas.microsoft.com/office/drawing/2014/main" val="10000"/>
                  </a:ext>
                </a:extLst>
              </a:tr>
              <a:tr h="414119">
                <a:tc>
                  <a:txBody>
                    <a:bodyPr/>
                    <a:lstStyle/>
                    <a:p>
                      <a:pPr algn="ctr"/>
                      <a:r>
                        <a:rPr sz="1050" b="1">
                          <a:latin typeface="+mj-lt"/>
                        </a:rPr>
                        <a:t>Grok-1</a:t>
                      </a:r>
                    </a:p>
                  </a:txBody>
                  <a:tcPr marL="68580" marR="68580" marT="34290" marB="34290" anchor="ctr"/>
                </a:tc>
                <a:tc>
                  <a:txBody>
                    <a:bodyPr/>
                    <a:lstStyle/>
                    <a:p>
                      <a:pPr algn="ctr"/>
                      <a:r>
                        <a:rPr sz="1050" b="1">
                          <a:latin typeface="+mj-lt"/>
                        </a:rPr>
                        <a:t>Mar 17, 2024</a:t>
                      </a:r>
                    </a:p>
                  </a:txBody>
                  <a:tcPr marL="68580" marR="68580" marT="34290" marB="34290" anchor="ctr"/>
                </a:tc>
                <a:tc>
                  <a:txBody>
                    <a:bodyPr/>
                    <a:lstStyle/>
                    <a:p>
                      <a:pPr algn="ctr"/>
                      <a:r>
                        <a:rPr sz="1050" b="1">
                          <a:latin typeface="+mj-lt"/>
                        </a:rPr>
                        <a:t>Not fully disclosed; 314B param MoE</a:t>
                      </a:r>
                    </a:p>
                  </a:txBody>
                  <a:tcPr marL="68580" marR="68580" marT="34290" marB="34290" anchor="ctr"/>
                </a:tc>
                <a:tc>
                  <a:txBody>
                    <a:bodyPr/>
                    <a:lstStyle/>
                    <a:p>
                      <a:pPr algn="ctr"/>
                      <a:r>
                        <a:rPr sz="1050" b="1">
                          <a:latin typeface="+mj-lt"/>
                        </a:rPr>
                        <a:t>Mixture-of-Experts (MoE)</a:t>
                      </a:r>
                    </a:p>
                  </a:txBody>
                  <a:tcPr marL="68580" marR="68580" marT="34290" marB="34290" anchor="ctr"/>
                </a:tc>
                <a:tc>
                  <a:txBody>
                    <a:bodyPr/>
                    <a:lstStyle/>
                    <a:p>
                      <a:pPr algn="ctr"/>
                      <a:r>
                        <a:rPr sz="1050" b="1">
                          <a:latin typeface="+mj-lt"/>
                        </a:rPr>
                        <a:t>Open-sourced (Apache-2.0)</a:t>
                      </a:r>
                    </a:p>
                  </a:txBody>
                  <a:tcPr marL="68580" marR="68580" marT="34290" marB="34290" anchor="ctr"/>
                </a:tc>
                <a:extLst>
                  <a:ext uri="{0D108BD9-81ED-4DB2-BD59-A6C34878D82A}">
                    <a16:rowId xmlns:a16="http://schemas.microsoft.com/office/drawing/2014/main" val="10001"/>
                  </a:ext>
                </a:extLst>
              </a:tr>
              <a:tr h="414119">
                <a:tc>
                  <a:txBody>
                    <a:bodyPr/>
                    <a:lstStyle/>
                    <a:p>
                      <a:pPr algn="ctr"/>
                      <a:r>
                        <a:rPr sz="1050" b="1">
                          <a:latin typeface="+mj-lt"/>
                        </a:rPr>
                        <a:t>Grok-1.5</a:t>
                      </a:r>
                    </a:p>
                  </a:txBody>
                  <a:tcPr marL="68580" marR="68580" marT="34290" marB="34290" anchor="ctr"/>
                </a:tc>
                <a:tc>
                  <a:txBody>
                    <a:bodyPr/>
                    <a:lstStyle/>
                    <a:p>
                      <a:pPr algn="ctr"/>
                      <a:r>
                        <a:rPr sz="1050" b="1">
                          <a:latin typeface="+mj-lt"/>
                        </a:rPr>
                        <a:t>Mar 28, 2024</a:t>
                      </a:r>
                    </a:p>
                  </a:txBody>
                  <a:tcPr marL="68580" marR="68580" marT="34290" marB="34290" anchor="ctr"/>
                </a:tc>
                <a:tc>
                  <a:txBody>
                    <a:bodyPr/>
                    <a:lstStyle/>
                    <a:p>
                      <a:pPr algn="ctr"/>
                      <a:r>
                        <a:rPr sz="1050" b="1">
                          <a:latin typeface="+mj-lt"/>
                        </a:rPr>
                        <a:t>Not disclosed; extended 128k tokens</a:t>
                      </a:r>
                    </a:p>
                  </a:txBody>
                  <a:tcPr marL="68580" marR="68580" marT="34290" marB="34290" anchor="ctr"/>
                </a:tc>
                <a:tc>
                  <a:txBody>
                    <a:bodyPr/>
                    <a:lstStyle/>
                    <a:p>
                      <a:pPr algn="ctr"/>
                      <a:r>
                        <a:rPr sz="1050" b="1">
                          <a:latin typeface="+mj-lt"/>
                        </a:rPr>
                        <a:t>Enhanced MoE</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2"/>
                  </a:ext>
                </a:extLst>
              </a:tr>
              <a:tr h="414119">
                <a:tc>
                  <a:txBody>
                    <a:bodyPr/>
                    <a:lstStyle/>
                    <a:p>
                      <a:pPr algn="ctr"/>
                      <a:r>
                        <a:rPr sz="1050" b="1">
                          <a:latin typeface="+mj-lt"/>
                        </a:rPr>
                        <a:t>Grok-1.5 Vision</a:t>
                      </a:r>
                    </a:p>
                  </a:txBody>
                  <a:tcPr marL="68580" marR="68580" marT="34290" marB="34290" anchor="ctr"/>
                </a:tc>
                <a:tc>
                  <a:txBody>
                    <a:bodyPr/>
                    <a:lstStyle/>
                    <a:p>
                      <a:pPr algn="ctr"/>
                      <a:r>
                        <a:rPr sz="1050" b="1">
                          <a:latin typeface="+mj-lt"/>
                        </a:rPr>
                        <a:t>Apr 12, 2024</a:t>
                      </a:r>
                    </a:p>
                  </a:txBody>
                  <a:tcPr marL="68580" marR="68580" marT="34290" marB="34290" anchor="ctr"/>
                </a:tc>
                <a:tc>
                  <a:txBody>
                    <a:bodyPr/>
                    <a:lstStyle/>
                    <a:p>
                      <a:pPr algn="ctr"/>
                      <a:r>
                        <a:rPr sz="1050" b="1">
                          <a:latin typeface="+mj-lt"/>
                        </a:rPr>
                        <a:t>Not disclosed; multimodal (image)</a:t>
                      </a:r>
                    </a:p>
                  </a:txBody>
                  <a:tcPr marL="68580" marR="68580" marT="34290" marB="34290" anchor="ctr"/>
                </a:tc>
                <a:tc>
                  <a:txBody>
                    <a:bodyPr/>
                    <a:lstStyle/>
                    <a:p>
                      <a:pPr algn="ctr"/>
                      <a:r>
                        <a:rPr sz="1050" b="1">
                          <a:latin typeface="+mj-lt"/>
                        </a:rPr>
                        <a:t>MoE with vision capabilities</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3"/>
                  </a:ext>
                </a:extLst>
              </a:tr>
              <a:tr h="445975">
                <a:tc>
                  <a:txBody>
                    <a:bodyPr/>
                    <a:lstStyle/>
                    <a:p>
                      <a:pPr algn="ctr"/>
                      <a:r>
                        <a:rPr sz="1050" b="1">
                          <a:latin typeface="+mj-lt"/>
                        </a:rPr>
                        <a:t>Grok-2</a:t>
                      </a:r>
                    </a:p>
                  </a:txBody>
                  <a:tcPr marL="68580" marR="68580" marT="34290" marB="34290" anchor="ctr"/>
                </a:tc>
                <a:tc>
                  <a:txBody>
                    <a:bodyPr/>
                    <a:lstStyle/>
                    <a:p>
                      <a:pPr algn="ctr"/>
                      <a:r>
                        <a:rPr sz="1050" b="1">
                          <a:latin typeface="+mj-lt"/>
                        </a:rPr>
                        <a:t>Mid/Late 2024</a:t>
                      </a:r>
                    </a:p>
                  </a:txBody>
                  <a:tcPr marL="68580" marR="68580" marT="34290" marB="34290" anchor="ctr"/>
                </a:tc>
                <a:tc>
                  <a:txBody>
                    <a:bodyPr/>
                    <a:lstStyle/>
                    <a:p>
                      <a:pPr algn="ctr"/>
                      <a:r>
                        <a:rPr sz="1050" b="1">
                          <a:latin typeface="+mj-lt"/>
                        </a:rPr>
                        <a:t>Not disclosed; improved reasoning &amp; Aurora integration</a:t>
                      </a:r>
                    </a:p>
                  </a:txBody>
                  <a:tcPr marL="68580" marR="68580" marT="34290" marB="34290" anchor="ctr"/>
                </a:tc>
                <a:tc>
                  <a:txBody>
                    <a:bodyPr/>
                    <a:lstStyle/>
                    <a:p>
                      <a:pPr algn="ctr"/>
                      <a:r>
                        <a:rPr sz="1050" b="1">
                          <a:latin typeface="+mj-lt"/>
                        </a:rPr>
                        <a:t>Next-gen Grok LLM</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4"/>
                  </a:ext>
                </a:extLst>
              </a:tr>
              <a:tr h="414119">
                <a:tc>
                  <a:txBody>
                    <a:bodyPr/>
                    <a:lstStyle/>
                    <a:p>
                      <a:pPr algn="ctr"/>
                      <a:r>
                        <a:rPr sz="1050" b="1">
                          <a:latin typeface="+mj-lt"/>
                        </a:rPr>
                        <a:t>Grok-3</a:t>
                      </a:r>
                    </a:p>
                  </a:txBody>
                  <a:tcPr marL="68580" marR="68580" marT="34290" marB="34290" anchor="ctr"/>
                </a:tc>
                <a:tc>
                  <a:txBody>
                    <a:bodyPr/>
                    <a:lstStyle/>
                    <a:p>
                      <a:pPr algn="ctr"/>
                      <a:r>
                        <a:rPr sz="1050" b="1">
                          <a:latin typeface="+mj-lt"/>
                        </a:rPr>
                        <a:t>Feb 17, 2025</a:t>
                      </a:r>
                    </a:p>
                  </a:txBody>
                  <a:tcPr marL="68580" marR="68580" marT="34290" marB="34290" anchor="ctr"/>
                </a:tc>
                <a:tc>
                  <a:txBody>
                    <a:bodyPr/>
                    <a:lstStyle/>
                    <a:p>
                      <a:pPr algn="ctr"/>
                      <a:r>
                        <a:rPr sz="1050" b="1">
                          <a:latin typeface="+mj-lt"/>
                        </a:rPr>
                        <a:t>Not disclosed; trained on Colossus cluster</a:t>
                      </a:r>
                    </a:p>
                  </a:txBody>
                  <a:tcPr marL="68580" marR="68580" marT="34290" marB="34290" anchor="ctr"/>
                </a:tc>
                <a:tc>
                  <a:txBody>
                    <a:bodyPr/>
                    <a:lstStyle/>
                    <a:p>
                      <a:pPr algn="ctr"/>
                      <a:r>
                        <a:rPr sz="1050" b="1">
                          <a:latin typeface="+mj-lt"/>
                        </a:rPr>
                        <a:t>Advanced reasoning &amp; coding model</a:t>
                      </a:r>
                    </a:p>
                  </a:txBody>
                  <a:tcPr marL="68580" marR="68580" marT="34290" marB="34290" anchor="ctr"/>
                </a:tc>
                <a:tc>
                  <a:txBody>
                    <a:bodyPr/>
                    <a:lstStyle/>
                    <a:p>
                      <a:pPr algn="ctr"/>
                      <a:r>
                        <a:rPr sz="1050" b="1">
                          <a:latin typeface="+mj-lt"/>
                        </a:rPr>
                        <a:t>Proprietary</a:t>
                      </a:r>
                    </a:p>
                  </a:txBody>
                  <a:tcPr marL="68580" marR="68580" marT="34290" marB="34290" anchor="ctr"/>
                </a:tc>
                <a:extLst>
                  <a:ext uri="{0D108BD9-81ED-4DB2-BD59-A6C34878D82A}">
                    <a16:rowId xmlns:a16="http://schemas.microsoft.com/office/drawing/2014/main" val="10005"/>
                  </a:ext>
                </a:extLst>
              </a:tr>
              <a:tr h="445975">
                <a:tc>
                  <a:txBody>
                    <a:bodyPr/>
                    <a:lstStyle/>
                    <a:p>
                      <a:pPr algn="ctr"/>
                      <a:r>
                        <a:rPr sz="1050" b="1">
                          <a:latin typeface="+mj-lt"/>
                        </a:rPr>
                        <a:t>Grok-4</a:t>
                      </a:r>
                    </a:p>
                  </a:txBody>
                  <a:tcPr marL="68580" marR="68580" marT="34290" marB="34290" anchor="ctr"/>
                </a:tc>
                <a:tc>
                  <a:txBody>
                    <a:bodyPr/>
                    <a:lstStyle/>
                    <a:p>
                      <a:pPr algn="ctr"/>
                      <a:r>
                        <a:rPr sz="1050" b="1">
                          <a:latin typeface="+mj-lt"/>
                        </a:rPr>
                        <a:t>Jul 10–14, 2025</a:t>
                      </a:r>
                    </a:p>
                  </a:txBody>
                  <a:tcPr marL="68580" marR="68580" marT="34290" marB="34290" anchor="ctr"/>
                </a:tc>
                <a:tc>
                  <a:txBody>
                    <a:bodyPr/>
                    <a:lstStyle/>
                    <a:p>
                      <a:pPr algn="ctr"/>
                      <a:r>
                        <a:rPr sz="1050" b="1">
                          <a:latin typeface="+mj-lt"/>
                        </a:rPr>
                        <a:t>Not disclosed; scientist-level reasoning &amp; multimodal</a:t>
                      </a:r>
                    </a:p>
                  </a:txBody>
                  <a:tcPr marL="68580" marR="68580" marT="34290" marB="34290" anchor="ctr"/>
                </a:tc>
                <a:tc>
                  <a:txBody>
                    <a:bodyPr/>
                    <a:lstStyle/>
                    <a:p>
                      <a:pPr algn="ctr"/>
                      <a:r>
                        <a:rPr sz="1050" b="1">
                          <a:latin typeface="+mj-lt"/>
                        </a:rPr>
                        <a:t>Multi-agent LLM with tool use</a:t>
                      </a:r>
                    </a:p>
                  </a:txBody>
                  <a:tcPr marL="68580" marR="68580" marT="34290" marB="34290" anchor="ctr"/>
                </a:tc>
                <a:tc>
                  <a:txBody>
                    <a:bodyPr/>
                    <a:lstStyle/>
                    <a:p>
                      <a:pPr algn="ctr"/>
                      <a:r>
                        <a:rPr sz="1050" b="1" dirty="0">
                          <a:latin typeface="+mj-lt"/>
                        </a:rPr>
                        <a:t>Proprietary (subscription tiers)</a:t>
                      </a:r>
                    </a:p>
                  </a:txBody>
                  <a:tcPr marL="68580" marR="68580" marT="34290" marB="34290"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748284"/>
          </a:xfrm>
        </p:spPr>
        <p:txBody>
          <a:bodyPr>
            <a:normAutofit fontScale="90000"/>
          </a:bodyPr>
          <a:lstStyle/>
          <a:p>
            <a:r>
              <a:rPr dirty="0"/>
              <a:t>Claude Chatbot Versions</a:t>
            </a:r>
          </a:p>
        </p:txBody>
      </p:sp>
      <p:graphicFrame>
        <p:nvGraphicFramePr>
          <p:cNvPr id="3" name="Table 2"/>
          <p:cNvGraphicFramePr>
            <a:graphicFrameLocks noGrp="1"/>
          </p:cNvGraphicFramePr>
          <p:nvPr>
            <p:extLst>
              <p:ext uri="{D42A27DB-BD31-4B8C-83A1-F6EECF244321}">
                <p14:modId xmlns:p14="http://schemas.microsoft.com/office/powerpoint/2010/main" val="1860510044"/>
              </p:ext>
            </p:extLst>
          </p:nvPr>
        </p:nvGraphicFramePr>
        <p:xfrm>
          <a:off x="494654" y="1276350"/>
          <a:ext cx="7848599" cy="342900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tblGrid>
              <a:tr h="342900">
                <a:tc>
                  <a:txBody>
                    <a:bodyPr/>
                    <a:lstStyle/>
                    <a:p>
                      <a:pPr algn="ctr"/>
                      <a:r>
                        <a:rPr sz="1100" b="1">
                          <a:latin typeface="+mj-lt"/>
                        </a:rPr>
                        <a:t>Version</a:t>
                      </a:r>
                    </a:p>
                  </a:txBody>
                  <a:tcPr marL="68580" marR="68580" marT="34290" marB="34290" anchor="ctr"/>
                </a:tc>
                <a:tc>
                  <a:txBody>
                    <a:bodyPr/>
                    <a:lstStyle/>
                    <a:p>
                      <a:pPr algn="ctr"/>
                      <a:r>
                        <a:rPr sz="1100" b="1">
                          <a:latin typeface="+mj-lt"/>
                        </a:rPr>
                        <a:t>Release Date</a:t>
                      </a:r>
                    </a:p>
                  </a:txBody>
                  <a:tcPr marL="68580" marR="68580" marT="34290" marB="34290" anchor="ctr"/>
                </a:tc>
                <a:tc>
                  <a:txBody>
                    <a:bodyPr/>
                    <a:lstStyle/>
                    <a:p>
                      <a:pPr algn="ctr"/>
                      <a:r>
                        <a:rPr sz="1100" b="1">
                          <a:latin typeface="+mj-lt"/>
                        </a:rPr>
                        <a:t>Training Data Availability</a:t>
                      </a:r>
                    </a:p>
                  </a:txBody>
                  <a:tcPr marL="68580" marR="68580" marT="34290" marB="34290" anchor="ctr"/>
                </a:tc>
                <a:tc>
                  <a:txBody>
                    <a:bodyPr/>
                    <a:lstStyle/>
                    <a:p>
                      <a:pPr algn="ctr"/>
                      <a:r>
                        <a:rPr sz="1100" b="1">
                          <a:latin typeface="+mj-lt"/>
                        </a:rPr>
                        <a:t>Underlying LLM</a:t>
                      </a:r>
                    </a:p>
                  </a:txBody>
                  <a:tcPr marL="68580" marR="68580" marT="34290" marB="34290" anchor="ctr"/>
                </a:tc>
                <a:tc>
                  <a:txBody>
                    <a:bodyPr/>
                    <a:lstStyle/>
                    <a:p>
                      <a:pPr algn="ctr"/>
                      <a:r>
                        <a:rPr sz="1100" b="1">
                          <a:latin typeface="+mj-lt"/>
                        </a:rPr>
                        <a:t>Licensing</a:t>
                      </a:r>
                    </a:p>
                  </a:txBody>
                  <a:tcPr marL="68580" marR="68580" marT="34290" marB="34290" anchor="ctr"/>
                </a:tc>
                <a:extLst>
                  <a:ext uri="{0D108BD9-81ED-4DB2-BD59-A6C34878D82A}">
                    <a16:rowId xmlns:a16="http://schemas.microsoft.com/office/drawing/2014/main" val="10000"/>
                  </a:ext>
                </a:extLst>
              </a:tr>
              <a:tr h="342900">
                <a:tc>
                  <a:txBody>
                    <a:bodyPr/>
                    <a:lstStyle/>
                    <a:p>
                      <a:pPr algn="ctr"/>
                      <a:r>
                        <a:rPr sz="1100" b="1">
                          <a:latin typeface="+mj-lt"/>
                        </a:rPr>
                        <a:t>Claude 1</a:t>
                      </a:r>
                    </a:p>
                  </a:txBody>
                  <a:tcPr marL="68580" marR="68580" marT="34290" marB="34290" anchor="ctr"/>
                </a:tc>
                <a:tc>
                  <a:txBody>
                    <a:bodyPr/>
                    <a:lstStyle/>
                    <a:p>
                      <a:pPr algn="ctr"/>
                      <a:r>
                        <a:rPr sz="1100" b="1">
                          <a:latin typeface="+mj-lt"/>
                        </a:rPr>
                        <a:t>Mar 2023</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Claude 1 LLM</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1"/>
                  </a:ext>
                </a:extLst>
              </a:tr>
              <a:tr h="342900">
                <a:tc>
                  <a:txBody>
                    <a:bodyPr/>
                    <a:lstStyle/>
                    <a:p>
                      <a:pPr algn="ctr"/>
                      <a:r>
                        <a:rPr sz="1100" b="1">
                          <a:latin typeface="+mj-lt"/>
                        </a:rPr>
                        <a:t>Claude 2</a:t>
                      </a:r>
                    </a:p>
                  </a:txBody>
                  <a:tcPr marL="68580" marR="68580" marT="34290" marB="34290" anchor="ctr"/>
                </a:tc>
                <a:tc>
                  <a:txBody>
                    <a:bodyPr/>
                    <a:lstStyle/>
                    <a:p>
                      <a:pPr algn="ctr"/>
                      <a:r>
                        <a:rPr sz="1100" b="1">
                          <a:latin typeface="+mj-lt"/>
                        </a:rPr>
                        <a:t>Jul 2023</a:t>
                      </a:r>
                    </a:p>
                  </a:txBody>
                  <a:tcPr marL="68580" marR="68580" marT="34290" marB="34290" anchor="ctr"/>
                </a:tc>
                <a:tc>
                  <a:txBody>
                    <a:bodyPr/>
                    <a:lstStyle/>
                    <a:p>
                      <a:pPr algn="ctr"/>
                      <a:r>
                        <a:rPr sz="1100" b="1" dirty="0">
                          <a:latin typeface="+mj-lt"/>
                        </a:rPr>
                        <a:t>Not disclosed</a:t>
                      </a:r>
                    </a:p>
                  </a:txBody>
                  <a:tcPr marL="68580" marR="68580" marT="34290" marB="34290" anchor="ctr"/>
                </a:tc>
                <a:tc>
                  <a:txBody>
                    <a:bodyPr/>
                    <a:lstStyle/>
                    <a:p>
                      <a:pPr algn="ctr"/>
                      <a:r>
                        <a:rPr sz="1100" b="1">
                          <a:latin typeface="+mj-lt"/>
                        </a:rPr>
                        <a:t>Claude 2 LLM</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2"/>
                  </a:ext>
                </a:extLst>
              </a:tr>
              <a:tr h="342900">
                <a:tc>
                  <a:txBody>
                    <a:bodyPr/>
                    <a:lstStyle/>
                    <a:p>
                      <a:pPr algn="ctr"/>
                      <a:r>
                        <a:rPr sz="1100" b="1">
                          <a:latin typeface="+mj-lt"/>
                        </a:rPr>
                        <a:t>Claude 2.1</a:t>
                      </a:r>
                    </a:p>
                  </a:txBody>
                  <a:tcPr marL="68580" marR="68580" marT="34290" marB="34290" anchor="ctr"/>
                </a:tc>
                <a:tc>
                  <a:txBody>
                    <a:bodyPr/>
                    <a:lstStyle/>
                    <a:p>
                      <a:pPr algn="ctr"/>
                      <a:r>
                        <a:rPr sz="1100" b="1">
                          <a:latin typeface="+mj-lt"/>
                        </a:rPr>
                        <a:t>Nov 2023</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Claude 2.1 LLM</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3"/>
                  </a:ext>
                </a:extLst>
              </a:tr>
              <a:tr h="342900">
                <a:tc>
                  <a:txBody>
                    <a:bodyPr/>
                    <a:lstStyle/>
                    <a:p>
                      <a:pPr algn="ctr"/>
                      <a:r>
                        <a:rPr sz="1100" b="1">
                          <a:latin typeface="+mj-lt"/>
                        </a:rPr>
                        <a:t>Claude 3 (Haiku, Sonnet, Opus)</a:t>
                      </a:r>
                    </a:p>
                  </a:txBody>
                  <a:tcPr marL="68580" marR="68580" marT="34290" marB="34290" anchor="ctr"/>
                </a:tc>
                <a:tc>
                  <a:txBody>
                    <a:bodyPr/>
                    <a:lstStyle/>
                    <a:p>
                      <a:pPr algn="ctr"/>
                      <a:r>
                        <a:rPr sz="1100" b="1">
                          <a:latin typeface="+mj-lt"/>
                        </a:rPr>
                        <a:t>Mar 2024</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Claude 3 family</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4"/>
                  </a:ext>
                </a:extLst>
              </a:tr>
              <a:tr h="342900">
                <a:tc>
                  <a:txBody>
                    <a:bodyPr/>
                    <a:lstStyle/>
                    <a:p>
                      <a:pPr algn="ctr"/>
                      <a:r>
                        <a:rPr sz="1100" b="1">
                          <a:latin typeface="+mj-lt"/>
                        </a:rPr>
                        <a:t>Claude 3.5 Sonnet</a:t>
                      </a:r>
                    </a:p>
                  </a:txBody>
                  <a:tcPr marL="68580" marR="68580" marT="34290" marB="34290" anchor="ctr"/>
                </a:tc>
                <a:tc>
                  <a:txBody>
                    <a:bodyPr/>
                    <a:lstStyle/>
                    <a:p>
                      <a:pPr algn="ctr"/>
                      <a:r>
                        <a:rPr sz="1100" b="1">
                          <a:latin typeface="+mj-lt"/>
                        </a:rPr>
                        <a:t>Jun 20, 2024</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Claude 3.5 Sonnet</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5"/>
                  </a:ext>
                </a:extLst>
              </a:tr>
              <a:tr h="342900">
                <a:tc>
                  <a:txBody>
                    <a:bodyPr/>
                    <a:lstStyle/>
                    <a:p>
                      <a:pPr algn="ctr"/>
                      <a:r>
                        <a:rPr sz="1100" b="1">
                          <a:latin typeface="+mj-lt"/>
                        </a:rPr>
                        <a:t>Claude 3.5 Haiku</a:t>
                      </a:r>
                    </a:p>
                  </a:txBody>
                  <a:tcPr marL="68580" marR="68580" marT="34290" marB="34290" anchor="ctr"/>
                </a:tc>
                <a:tc>
                  <a:txBody>
                    <a:bodyPr/>
                    <a:lstStyle/>
                    <a:p>
                      <a:pPr algn="ctr"/>
                      <a:r>
                        <a:rPr sz="1100" b="1">
                          <a:latin typeface="+mj-lt"/>
                        </a:rPr>
                        <a:t>2025</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Claude 3.5 Haiku</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6"/>
                  </a:ext>
                </a:extLst>
              </a:tr>
              <a:tr h="342900">
                <a:tc>
                  <a:txBody>
                    <a:bodyPr/>
                    <a:lstStyle/>
                    <a:p>
                      <a:pPr algn="ctr"/>
                      <a:r>
                        <a:rPr sz="1100" b="1">
                          <a:latin typeface="+mj-lt"/>
                        </a:rPr>
                        <a:t>Claude 3.7 Sonnet</a:t>
                      </a:r>
                    </a:p>
                  </a:txBody>
                  <a:tcPr marL="68580" marR="68580" marT="34290" marB="34290" anchor="ctr"/>
                </a:tc>
                <a:tc>
                  <a:txBody>
                    <a:bodyPr/>
                    <a:lstStyle/>
                    <a:p>
                      <a:pPr algn="ctr"/>
                      <a:r>
                        <a:rPr sz="1100" b="1">
                          <a:latin typeface="+mj-lt"/>
                        </a:rPr>
                        <a:t>Early 2025</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Claude 3.7 Sonnet</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7"/>
                  </a:ext>
                </a:extLst>
              </a:tr>
              <a:tr h="342900">
                <a:tc>
                  <a:txBody>
                    <a:bodyPr/>
                    <a:lstStyle/>
                    <a:p>
                      <a:pPr algn="ctr"/>
                      <a:r>
                        <a:rPr sz="1100" b="1">
                          <a:latin typeface="+mj-lt"/>
                        </a:rPr>
                        <a:t>Claude 4 (Opus, Sonnet)</a:t>
                      </a:r>
                    </a:p>
                  </a:txBody>
                  <a:tcPr marL="68580" marR="68580" marT="34290" marB="34290" anchor="ctr"/>
                </a:tc>
                <a:tc>
                  <a:txBody>
                    <a:bodyPr/>
                    <a:lstStyle/>
                    <a:p>
                      <a:pPr algn="ctr"/>
                      <a:r>
                        <a:rPr sz="1100" b="1">
                          <a:latin typeface="+mj-lt"/>
                        </a:rPr>
                        <a:t>May 22, 2025</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Claude 4 family</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8"/>
                  </a:ext>
                </a:extLst>
              </a:tr>
              <a:tr h="342900">
                <a:tc>
                  <a:txBody>
                    <a:bodyPr/>
                    <a:lstStyle/>
                    <a:p>
                      <a:pPr algn="ctr"/>
                      <a:r>
                        <a:rPr sz="1100" b="1">
                          <a:latin typeface="+mj-lt"/>
                        </a:rPr>
                        <a:t>Claude 4.1 (Opus, Sonnet)</a:t>
                      </a:r>
                    </a:p>
                  </a:txBody>
                  <a:tcPr marL="68580" marR="68580" marT="34290" marB="34290" anchor="ctr"/>
                </a:tc>
                <a:tc>
                  <a:txBody>
                    <a:bodyPr/>
                    <a:lstStyle/>
                    <a:p>
                      <a:pPr algn="ctr"/>
                      <a:r>
                        <a:rPr sz="1100" b="1">
                          <a:latin typeface="+mj-lt"/>
                        </a:rPr>
                        <a:t>Aug 5, 2025</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Claude 4.1 family</a:t>
                      </a:r>
                    </a:p>
                  </a:txBody>
                  <a:tcPr marL="68580" marR="68580" marT="34290" marB="34290" anchor="ctr"/>
                </a:tc>
                <a:tc>
                  <a:txBody>
                    <a:bodyPr/>
                    <a:lstStyle/>
                    <a:p>
                      <a:pPr algn="ctr"/>
                      <a:r>
                        <a:rPr sz="1100" b="1" dirty="0">
                          <a:latin typeface="+mj-lt"/>
                        </a:rPr>
                        <a:t>Proprietary</a:t>
                      </a:r>
                    </a:p>
                  </a:txBody>
                  <a:tcPr marL="68580" marR="68580" marT="34290" marB="34290" anchor="ctr"/>
                </a:tc>
                <a:extLst>
                  <a:ext uri="{0D108BD9-81ED-4DB2-BD59-A6C34878D82A}">
                    <a16:rowId xmlns:a16="http://schemas.microsoft.com/office/drawing/2014/main" val="10009"/>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29" name="Object 28"/>
          <p:cNvSpPr/>
          <p:nvPr/>
        </p:nvSpPr>
        <p:spPr>
          <a:xfrm>
            <a:off x="8827468" y="4691525"/>
            <a:ext cx="171333" cy="182517"/>
          </a:xfrm>
          <a:prstGeom prst="rect">
            <a:avLst/>
          </a:prstGeom>
          <a:noFill/>
        </p:spPr>
        <p:txBody>
          <a:bodyPr/>
          <a:lstStyle/>
          <a:p>
            <a:endParaRPr lang="en-US" sz="1350"/>
          </a:p>
        </p:txBody>
      </p:sp>
      <p:sp>
        <p:nvSpPr>
          <p:cNvPr id="4" name="Title 3">
            <a:extLst>
              <a:ext uri="{FF2B5EF4-FFF2-40B4-BE49-F238E27FC236}">
                <a16:creationId xmlns:a16="http://schemas.microsoft.com/office/drawing/2014/main" id="{3FD5EC62-F6EB-CE79-0C5E-34BDABFF5E84}"/>
              </a:ext>
            </a:extLst>
          </p:cNvPr>
          <p:cNvSpPr>
            <a:spLocks noGrp="1"/>
          </p:cNvSpPr>
          <p:nvPr>
            <p:ph type="title"/>
          </p:nvPr>
        </p:nvSpPr>
        <p:spPr>
          <a:xfrm>
            <a:off x="419100" y="36300"/>
            <a:ext cx="8305800" cy="857250"/>
          </a:xfrm>
        </p:spPr>
        <p:txBody>
          <a:bodyPr>
            <a:normAutofit fontScale="90000"/>
          </a:bodyPr>
          <a:lstStyle/>
          <a:p>
            <a:r>
              <a:rPr lang="en-US" sz="5400" b="1" dirty="0">
                <a:solidFill>
                  <a:srgbClr val="000000"/>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Hierarchy of Intelligence</a:t>
            </a:r>
            <a:endParaRPr lang="en-US" dirty="0">
              <a:effectLst>
                <a:outerShdw blurRad="38100" dist="38100" dir="2700000" algn="tl">
                  <a:srgbClr val="000000">
                    <a:alpha val="43137"/>
                  </a:srgbClr>
                </a:outerShdw>
              </a:effectLst>
            </a:endParaRPr>
          </a:p>
        </p:txBody>
      </p:sp>
      <p:sp>
        <p:nvSpPr>
          <p:cNvPr id="30"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mtClean="0"/>
              <a:t>12</a:t>
            </a:fld>
            <a:endParaRPr lang="en-US"/>
          </a:p>
        </p:txBody>
      </p:sp>
      <p:sp>
        <p:nvSpPr>
          <p:cNvPr id="32" name="TextBox 31">
            <a:extLst>
              <a:ext uri="{FF2B5EF4-FFF2-40B4-BE49-F238E27FC236}">
                <a16:creationId xmlns:a16="http://schemas.microsoft.com/office/drawing/2014/main" id="{BC2C28F7-00E9-3C23-261A-CAABED4B8536}"/>
              </a:ext>
            </a:extLst>
          </p:cNvPr>
          <p:cNvSpPr txBox="1"/>
          <p:nvPr/>
        </p:nvSpPr>
        <p:spPr>
          <a:xfrm>
            <a:off x="694066" y="1554057"/>
            <a:ext cx="7992734" cy="807913"/>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002060"/>
                </a:solidFill>
                <a:latin typeface="+mj-lt"/>
                <a:cs typeface="Arial"/>
              </a:rPr>
              <a:t>Machine Learning (ML)</a:t>
            </a:r>
            <a:endParaRPr lang="en-US" sz="1050" b="1" dirty="0">
              <a:solidFill>
                <a:srgbClr val="002060"/>
              </a:solidFill>
              <a:latin typeface="+mj-lt"/>
              <a:cs typeface="Arial"/>
            </a:endParaRPr>
          </a:p>
          <a:p>
            <a:pPr marL="171450" indent="-171450">
              <a:buFont typeface="Arial" panose="020B0604020202020204" pitchFamily="34" charset="0"/>
              <a:buChar char="•"/>
            </a:pPr>
            <a:r>
              <a:rPr lang="en-US" sz="1200" dirty="0">
                <a:solidFill>
                  <a:srgbClr val="002060"/>
                </a:solidFill>
                <a:latin typeface="+mj-lt"/>
                <a:cs typeface="Arial"/>
              </a:rPr>
              <a:t>ML is a subset of AI that enables system to learn patterns from data and make predictions or decision without being explicitly programmed</a:t>
            </a:r>
          </a:p>
          <a:p>
            <a:pPr marL="171450" indent="-171450">
              <a:buFont typeface="Arial" panose="020B0604020202020204" pitchFamily="34" charset="0"/>
              <a:buChar char="•"/>
            </a:pPr>
            <a:r>
              <a:rPr lang="en-US" sz="1200" dirty="0">
                <a:solidFill>
                  <a:srgbClr val="002060"/>
                </a:solidFill>
                <a:latin typeface="+mj-lt"/>
                <a:cs typeface="Arial"/>
              </a:rPr>
              <a:t>EX: </a:t>
            </a:r>
            <a:r>
              <a:rPr lang="en-US" sz="1200" dirty="0" err="1">
                <a:solidFill>
                  <a:srgbClr val="002060"/>
                </a:solidFill>
                <a:latin typeface="+mj-lt"/>
                <a:cs typeface="Arial"/>
              </a:rPr>
              <a:t>XGBoost</a:t>
            </a:r>
            <a:r>
              <a:rPr lang="en-US" sz="1200" dirty="0">
                <a:solidFill>
                  <a:srgbClr val="002060"/>
                </a:solidFill>
                <a:latin typeface="+mj-lt"/>
                <a:cs typeface="Arial"/>
              </a:rPr>
              <a:t>, Random Forest</a:t>
            </a:r>
          </a:p>
        </p:txBody>
      </p:sp>
      <p:sp>
        <p:nvSpPr>
          <p:cNvPr id="34" name="TextBox 33">
            <a:extLst>
              <a:ext uri="{FF2B5EF4-FFF2-40B4-BE49-F238E27FC236}">
                <a16:creationId xmlns:a16="http://schemas.microsoft.com/office/drawing/2014/main" id="{ED714D71-7D43-B981-06E3-52C1D6482556}"/>
              </a:ext>
            </a:extLst>
          </p:cNvPr>
          <p:cNvSpPr txBox="1"/>
          <p:nvPr/>
        </p:nvSpPr>
        <p:spPr>
          <a:xfrm>
            <a:off x="419100" y="803355"/>
            <a:ext cx="8430162" cy="807913"/>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7030A0"/>
                </a:solidFill>
                <a:latin typeface="+mj-lt"/>
                <a:cs typeface="Arial"/>
              </a:rPr>
              <a:t>Artificial Intelligence (AI)</a:t>
            </a:r>
          </a:p>
          <a:p>
            <a:pPr marL="171450" indent="-171450">
              <a:buFont typeface="Arial" panose="020B0604020202020204" pitchFamily="34" charset="0"/>
              <a:buChar char="•"/>
            </a:pPr>
            <a:r>
              <a:rPr lang="en-US" sz="1200" dirty="0">
                <a:solidFill>
                  <a:srgbClr val="7030A0"/>
                </a:solidFill>
                <a:latin typeface="+mj-lt"/>
                <a:cs typeface="Arial"/>
              </a:rPr>
              <a:t>AI is a field of computer science focused on creating system that can perform tasks requiring human-like intelligence, such as reasoning, learning, perception, and decision-making.</a:t>
            </a:r>
          </a:p>
          <a:p>
            <a:pPr marL="171450" indent="-171450">
              <a:buFont typeface="Arial" panose="020B0604020202020204" pitchFamily="34" charset="0"/>
              <a:buChar char="•"/>
            </a:pPr>
            <a:r>
              <a:rPr lang="en-US" sz="1200" dirty="0">
                <a:solidFill>
                  <a:srgbClr val="7030A0"/>
                </a:solidFill>
                <a:latin typeface="+mj-lt"/>
                <a:cs typeface="Arial"/>
              </a:rPr>
              <a:t>EX: IBM Watson, Google Bard, OpenAI Codex</a:t>
            </a:r>
          </a:p>
        </p:txBody>
      </p:sp>
      <p:sp>
        <p:nvSpPr>
          <p:cNvPr id="35" name="TextBox 34">
            <a:extLst>
              <a:ext uri="{FF2B5EF4-FFF2-40B4-BE49-F238E27FC236}">
                <a16:creationId xmlns:a16="http://schemas.microsoft.com/office/drawing/2014/main" id="{19B34502-1F9E-7E88-7B47-37CDEF15D3D1}"/>
              </a:ext>
            </a:extLst>
          </p:cNvPr>
          <p:cNvSpPr txBox="1"/>
          <p:nvPr/>
        </p:nvSpPr>
        <p:spPr>
          <a:xfrm>
            <a:off x="1245081" y="2387229"/>
            <a:ext cx="7441719" cy="807913"/>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0070C0"/>
                </a:solidFill>
                <a:latin typeface="+mj-lt"/>
                <a:cs typeface="Arial"/>
              </a:rPr>
              <a:t>Deep Learning (DL)</a:t>
            </a:r>
            <a:endParaRPr lang="en-US" sz="1350" dirty="0">
              <a:solidFill>
                <a:srgbClr val="0070C0"/>
              </a:solidFill>
              <a:latin typeface="+mj-lt"/>
            </a:endParaRPr>
          </a:p>
          <a:p>
            <a:pPr marL="171450" indent="-171450">
              <a:buFont typeface="Arial" panose="020B0604020202020204" pitchFamily="34" charset="0"/>
              <a:buChar char="•"/>
            </a:pPr>
            <a:r>
              <a:rPr lang="en-US" sz="1200" dirty="0">
                <a:solidFill>
                  <a:srgbClr val="0070C0"/>
                </a:solidFill>
                <a:latin typeface="+mj-lt"/>
                <a:cs typeface="Arial"/>
              </a:rPr>
              <a:t>DL is a specialized subset of ML that utilizes artificial neural networks with multiple layers to model complex patterns in data</a:t>
            </a:r>
          </a:p>
          <a:p>
            <a:pPr marL="171450" indent="-171450">
              <a:buFont typeface="Arial" panose="020B0604020202020204" pitchFamily="34" charset="0"/>
              <a:buChar char="•"/>
            </a:pPr>
            <a:r>
              <a:rPr lang="en-US" sz="1200" dirty="0">
                <a:solidFill>
                  <a:srgbClr val="0070C0"/>
                </a:solidFill>
                <a:latin typeface="+mj-lt"/>
                <a:cs typeface="Arial"/>
              </a:rPr>
              <a:t>EX: BERT (Bidirectional Encoder Representations from Transformers) </a:t>
            </a:r>
          </a:p>
        </p:txBody>
      </p:sp>
      <p:sp>
        <p:nvSpPr>
          <p:cNvPr id="36" name="TextBox 35">
            <a:extLst>
              <a:ext uri="{FF2B5EF4-FFF2-40B4-BE49-F238E27FC236}">
                <a16:creationId xmlns:a16="http://schemas.microsoft.com/office/drawing/2014/main" id="{B4614DF7-368B-CF47-95D5-5F4A3FACAE79}"/>
              </a:ext>
            </a:extLst>
          </p:cNvPr>
          <p:cNvSpPr txBox="1"/>
          <p:nvPr/>
        </p:nvSpPr>
        <p:spPr>
          <a:xfrm>
            <a:off x="1646677" y="3191066"/>
            <a:ext cx="6927617" cy="807913"/>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00B050"/>
                </a:solidFill>
                <a:latin typeface="+mj-lt"/>
                <a:cs typeface="Arial"/>
              </a:rPr>
              <a:t>Neural Networks</a:t>
            </a:r>
            <a:endParaRPr lang="en-US" sz="1350" dirty="0">
              <a:solidFill>
                <a:srgbClr val="00B050"/>
              </a:solidFill>
              <a:latin typeface="+mj-lt"/>
            </a:endParaRPr>
          </a:p>
          <a:p>
            <a:pPr marL="171450" indent="-171450">
              <a:buFont typeface="Arial" panose="020B0604020202020204" pitchFamily="34" charset="0"/>
              <a:buChar char="•"/>
            </a:pPr>
            <a:r>
              <a:rPr lang="en-US" sz="1200" dirty="0">
                <a:solidFill>
                  <a:srgbClr val="00B050"/>
                </a:solidFill>
                <a:latin typeface="+mj-lt"/>
                <a:cs typeface="Arial"/>
              </a:rPr>
              <a:t>A Neural Network is a computational model inspired by the human brain, consisting of interconnected layers of nodes (neurons) that process information through weighted connection and activation functions</a:t>
            </a:r>
          </a:p>
          <a:p>
            <a:pPr marL="171450" indent="-171450">
              <a:buFont typeface="Arial" panose="020B0604020202020204" pitchFamily="34" charset="0"/>
              <a:buChar char="•"/>
            </a:pPr>
            <a:r>
              <a:rPr lang="en-US" sz="1200" dirty="0">
                <a:solidFill>
                  <a:srgbClr val="00B050"/>
                </a:solidFill>
                <a:latin typeface="+mj-lt"/>
                <a:cs typeface="Arial"/>
              </a:rPr>
              <a:t>EX: CNN – image/video recognition, Transformers – NLP AI apps</a:t>
            </a:r>
          </a:p>
        </p:txBody>
      </p:sp>
      <p:sp>
        <p:nvSpPr>
          <p:cNvPr id="37" name="TextBox 36">
            <a:extLst>
              <a:ext uri="{FF2B5EF4-FFF2-40B4-BE49-F238E27FC236}">
                <a16:creationId xmlns:a16="http://schemas.microsoft.com/office/drawing/2014/main" id="{FADF9F8E-84E5-C02B-D086-DC3CBFDCAA62}"/>
              </a:ext>
            </a:extLst>
          </p:cNvPr>
          <p:cNvSpPr txBox="1"/>
          <p:nvPr/>
        </p:nvSpPr>
        <p:spPr>
          <a:xfrm>
            <a:off x="2086641" y="3966706"/>
            <a:ext cx="5637361" cy="807913"/>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C00000"/>
                </a:solidFill>
                <a:latin typeface="+mj-lt"/>
                <a:cs typeface="Arial"/>
              </a:rPr>
              <a:t>Generative AI (GenAI)</a:t>
            </a:r>
            <a:endParaRPr lang="en-US" sz="1200" dirty="0">
              <a:solidFill>
                <a:srgbClr val="C00000"/>
              </a:solidFill>
              <a:latin typeface="+mj-lt"/>
              <a:cs typeface="Arial"/>
            </a:endParaRPr>
          </a:p>
          <a:p>
            <a:pPr marL="171450" indent="-171450">
              <a:buFont typeface="Arial" panose="020B0604020202020204" pitchFamily="34" charset="0"/>
              <a:buChar char="•"/>
            </a:pPr>
            <a:r>
              <a:rPr lang="en-US" sz="1200" dirty="0">
                <a:solidFill>
                  <a:srgbClr val="C00000"/>
                </a:solidFill>
                <a:latin typeface="+mj-lt"/>
                <a:cs typeface="Arial"/>
              </a:rPr>
              <a:t>GenAI is a branch of AI that uses ML models, particularly deep learning architectures like transformers and GAN to generate content</a:t>
            </a:r>
          </a:p>
          <a:p>
            <a:pPr marL="171450" indent="-171450">
              <a:buFont typeface="Arial" panose="020B0604020202020204" pitchFamily="34" charset="0"/>
              <a:buChar char="•"/>
            </a:pPr>
            <a:r>
              <a:rPr lang="en-US" sz="1200" dirty="0">
                <a:solidFill>
                  <a:srgbClr val="C00000"/>
                </a:solidFill>
                <a:latin typeface="+mj-lt"/>
                <a:cs typeface="Arial"/>
              </a:rPr>
              <a:t>EX: GPT, Stable Diffusion, </a:t>
            </a:r>
            <a:r>
              <a:rPr lang="en-US" sz="1200" dirty="0" err="1">
                <a:solidFill>
                  <a:srgbClr val="C00000"/>
                </a:solidFill>
                <a:latin typeface="+mj-lt"/>
                <a:cs typeface="Arial"/>
              </a:rPr>
              <a:t>MusicLM</a:t>
            </a:r>
            <a:r>
              <a:rPr lang="en-US" sz="1200" dirty="0">
                <a:solidFill>
                  <a:srgbClr val="C00000"/>
                </a:solidFill>
                <a:latin typeface="+mj-lt"/>
                <a:cs typeface="Arial"/>
              </a:rPr>
              <a:t> (Google DeepMind)</a:t>
            </a:r>
          </a:p>
        </p:txBody>
      </p:sp>
      <p:sp>
        <p:nvSpPr>
          <p:cNvPr id="2" name="Date Placeholder 1">
            <a:extLst>
              <a:ext uri="{FF2B5EF4-FFF2-40B4-BE49-F238E27FC236}">
                <a16:creationId xmlns:a16="http://schemas.microsoft.com/office/drawing/2014/main" id="{042400C9-312D-1D2F-6003-63DB11B7211C}"/>
              </a:ext>
            </a:extLst>
          </p:cNvPr>
          <p:cNvSpPr>
            <a:spLocks noGrp="1"/>
          </p:cNvSpPr>
          <p:nvPr>
            <p:ph type="dt" sz="half" idx="10"/>
          </p:nvPr>
        </p:nvSpPr>
        <p:spPr/>
        <p:txBody>
          <a:bodyPr/>
          <a:lstStyle/>
          <a:p>
            <a:fld id="{AFFB0453-4079-48FB-B463-BEAA45086135}" type="datetime1">
              <a:rPr lang="en-US" smtClean="0"/>
              <a:t>9/6/2025</a:t>
            </a:fld>
            <a:endParaRPr lang="en-US"/>
          </a:p>
        </p:txBody>
      </p:sp>
      <p:sp>
        <p:nvSpPr>
          <p:cNvPr id="5" name="Footer Placeholder 4">
            <a:extLst>
              <a:ext uri="{FF2B5EF4-FFF2-40B4-BE49-F238E27FC236}">
                <a16:creationId xmlns:a16="http://schemas.microsoft.com/office/drawing/2014/main" id="{35D9C00C-AAE0-DEB3-6268-7C904DF241E2}"/>
              </a:ext>
            </a:extLst>
          </p:cNvPr>
          <p:cNvSpPr>
            <a:spLocks noGrp="1"/>
          </p:cNvSpPr>
          <p:nvPr>
            <p:ph type="ftr" sz="quarter" idx="11"/>
          </p:nvPr>
        </p:nvSpPr>
        <p:spPr/>
        <p:txBody>
          <a:bodyPr/>
          <a:lstStyle/>
          <a:p>
            <a:r>
              <a:rPr lang="en-US"/>
              <a:t>Copyright © 2007 - 2025 Carl M. Burnett</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Ernie Bot Chatbot Versions</a:t>
            </a:r>
          </a:p>
        </p:txBody>
      </p:sp>
      <p:graphicFrame>
        <p:nvGraphicFramePr>
          <p:cNvPr id="3" name="Table 2"/>
          <p:cNvGraphicFramePr>
            <a:graphicFrameLocks noGrp="1"/>
          </p:cNvGraphicFramePr>
          <p:nvPr>
            <p:extLst>
              <p:ext uri="{D42A27DB-BD31-4B8C-83A1-F6EECF244321}">
                <p14:modId xmlns:p14="http://schemas.microsoft.com/office/powerpoint/2010/main" val="453196483"/>
              </p:ext>
            </p:extLst>
          </p:nvPr>
        </p:nvGraphicFramePr>
        <p:xfrm>
          <a:off x="381000" y="1385316"/>
          <a:ext cx="8229600" cy="3074670"/>
        </p:xfrm>
        <a:graphic>
          <a:graphicData uri="http://schemas.openxmlformats.org/drawingml/2006/table">
            <a:tbl>
              <a:tblPr firstRow="1" bandRow="1">
                <a:tableStyleId>{5C22544A-7EE6-4342-B048-85BDC9FD1C3A}</a:tableStyleId>
              </a:tblPr>
              <a:tblGrid>
                <a:gridCol w="1613647">
                  <a:extLst>
                    <a:ext uri="{9D8B030D-6E8A-4147-A177-3AD203B41FA5}">
                      <a16:colId xmlns:a16="http://schemas.microsoft.com/office/drawing/2014/main" val="20000"/>
                    </a:ext>
                  </a:extLst>
                </a:gridCol>
                <a:gridCol w="1290918">
                  <a:extLst>
                    <a:ext uri="{9D8B030D-6E8A-4147-A177-3AD203B41FA5}">
                      <a16:colId xmlns:a16="http://schemas.microsoft.com/office/drawing/2014/main" val="20001"/>
                    </a:ext>
                  </a:extLst>
                </a:gridCol>
                <a:gridCol w="2097741">
                  <a:extLst>
                    <a:ext uri="{9D8B030D-6E8A-4147-A177-3AD203B41FA5}">
                      <a16:colId xmlns:a16="http://schemas.microsoft.com/office/drawing/2014/main" val="20002"/>
                    </a:ext>
                  </a:extLst>
                </a:gridCol>
                <a:gridCol w="1936376">
                  <a:extLst>
                    <a:ext uri="{9D8B030D-6E8A-4147-A177-3AD203B41FA5}">
                      <a16:colId xmlns:a16="http://schemas.microsoft.com/office/drawing/2014/main" val="20003"/>
                    </a:ext>
                  </a:extLst>
                </a:gridCol>
                <a:gridCol w="1290918">
                  <a:extLst>
                    <a:ext uri="{9D8B030D-6E8A-4147-A177-3AD203B41FA5}">
                      <a16:colId xmlns:a16="http://schemas.microsoft.com/office/drawing/2014/main" val="20004"/>
                    </a:ext>
                  </a:extLst>
                </a:gridCol>
              </a:tblGrid>
              <a:tr h="500634">
                <a:tc>
                  <a:txBody>
                    <a:bodyPr/>
                    <a:lstStyle/>
                    <a:p>
                      <a:pPr algn="ctr"/>
                      <a:r>
                        <a:rPr sz="1200" b="1">
                          <a:latin typeface="+mj-lt"/>
                        </a:rPr>
                        <a:t>Version</a:t>
                      </a:r>
                    </a:p>
                  </a:txBody>
                  <a:tcPr marL="68580" marR="68580" marT="34290" marB="34290" anchor="ctr"/>
                </a:tc>
                <a:tc>
                  <a:txBody>
                    <a:bodyPr/>
                    <a:lstStyle/>
                    <a:p>
                      <a:pPr algn="ctr"/>
                      <a:r>
                        <a:rPr sz="1200" b="1">
                          <a:latin typeface="+mj-lt"/>
                        </a:rPr>
                        <a:t>Release Date</a:t>
                      </a:r>
                    </a:p>
                  </a:txBody>
                  <a:tcPr marL="68580" marR="68580" marT="34290" marB="34290" anchor="ctr"/>
                </a:tc>
                <a:tc>
                  <a:txBody>
                    <a:bodyPr/>
                    <a:lstStyle/>
                    <a:p>
                      <a:pPr algn="ctr"/>
                      <a:r>
                        <a:rPr sz="1200" b="1">
                          <a:latin typeface="+mj-lt"/>
                        </a:rPr>
                        <a:t>Training Data Availability</a:t>
                      </a:r>
                    </a:p>
                  </a:txBody>
                  <a:tcPr marL="68580" marR="68580" marT="34290" marB="34290" anchor="ctr"/>
                </a:tc>
                <a:tc>
                  <a:txBody>
                    <a:bodyPr/>
                    <a:lstStyle/>
                    <a:p>
                      <a:pPr algn="ctr"/>
                      <a:r>
                        <a:rPr sz="1200" b="1">
                          <a:latin typeface="+mj-lt"/>
                        </a:rPr>
                        <a:t>Underlying LLM</a:t>
                      </a:r>
                    </a:p>
                  </a:txBody>
                  <a:tcPr marL="68580" marR="68580" marT="34290" marB="34290" anchor="ctr"/>
                </a:tc>
                <a:tc>
                  <a:txBody>
                    <a:bodyPr/>
                    <a:lstStyle/>
                    <a:p>
                      <a:pPr algn="ctr"/>
                      <a:r>
                        <a:rPr sz="1200" b="1">
                          <a:latin typeface="+mj-lt"/>
                        </a:rPr>
                        <a:t>Licensing</a:t>
                      </a:r>
                    </a:p>
                  </a:txBody>
                  <a:tcPr marL="68580" marR="68580" marT="34290" marB="34290" anchor="ctr"/>
                </a:tc>
                <a:extLst>
                  <a:ext uri="{0D108BD9-81ED-4DB2-BD59-A6C34878D82A}">
                    <a16:rowId xmlns:a16="http://schemas.microsoft.com/office/drawing/2014/main" val="10000"/>
                  </a:ext>
                </a:extLst>
              </a:tr>
              <a:tr h="500634">
                <a:tc>
                  <a:txBody>
                    <a:bodyPr/>
                    <a:lstStyle/>
                    <a:p>
                      <a:pPr algn="ctr"/>
                      <a:r>
                        <a:rPr sz="1100" b="1">
                          <a:latin typeface="+mj-lt"/>
                        </a:rPr>
                        <a:t>Ernie Bot (initial)</a:t>
                      </a:r>
                    </a:p>
                  </a:txBody>
                  <a:tcPr marL="68580" marR="68580" marT="34290" marB="34290" anchor="ctr"/>
                </a:tc>
                <a:tc>
                  <a:txBody>
                    <a:bodyPr/>
                    <a:lstStyle/>
                    <a:p>
                      <a:pPr algn="ctr"/>
                      <a:r>
                        <a:rPr sz="1100" b="1">
                          <a:latin typeface="+mj-lt"/>
                        </a:rPr>
                        <a:t>Aug 31, 2023 (public)</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ERNIE 3.0 Titan</a:t>
                      </a:r>
                    </a:p>
                  </a:txBody>
                  <a:tcPr marL="68580" marR="68580" marT="34290" marB="34290" anchor="ctr"/>
                </a:tc>
                <a:tc>
                  <a:txBody>
                    <a:bodyPr/>
                    <a:lstStyle/>
                    <a:p>
                      <a:pPr algn="ctr"/>
                      <a:r>
                        <a:rPr sz="1100" b="1" dirty="0">
                          <a:latin typeface="+mj-lt"/>
                        </a:rPr>
                        <a:t>Proprietary</a:t>
                      </a:r>
                    </a:p>
                  </a:txBody>
                  <a:tcPr marL="68580" marR="68580" marT="34290" marB="34290" anchor="ctr"/>
                </a:tc>
                <a:extLst>
                  <a:ext uri="{0D108BD9-81ED-4DB2-BD59-A6C34878D82A}">
                    <a16:rowId xmlns:a16="http://schemas.microsoft.com/office/drawing/2014/main" val="10001"/>
                  </a:ext>
                </a:extLst>
              </a:tr>
              <a:tr h="500634">
                <a:tc>
                  <a:txBody>
                    <a:bodyPr/>
                    <a:lstStyle/>
                    <a:p>
                      <a:pPr algn="ctr"/>
                      <a:r>
                        <a:rPr sz="1100" b="1">
                          <a:latin typeface="+mj-lt"/>
                        </a:rPr>
                        <a:t>Ernie 4.0</a:t>
                      </a:r>
                    </a:p>
                  </a:txBody>
                  <a:tcPr marL="68580" marR="68580" marT="34290" marB="34290" anchor="ctr"/>
                </a:tc>
                <a:tc>
                  <a:txBody>
                    <a:bodyPr/>
                    <a:lstStyle/>
                    <a:p>
                      <a:pPr algn="ctr"/>
                      <a:r>
                        <a:rPr sz="1100" b="1">
                          <a:latin typeface="+mj-lt"/>
                        </a:rPr>
                        <a:t>Oct 2023</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ERNIE 4.0</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2"/>
                  </a:ext>
                </a:extLst>
              </a:tr>
              <a:tr h="500634">
                <a:tc>
                  <a:txBody>
                    <a:bodyPr/>
                    <a:lstStyle/>
                    <a:p>
                      <a:pPr algn="ctr"/>
                      <a:r>
                        <a:rPr sz="1100" b="1">
                          <a:latin typeface="+mj-lt"/>
                        </a:rPr>
                        <a:t>Ernie 4.0 Turbo</a:t>
                      </a:r>
                    </a:p>
                  </a:txBody>
                  <a:tcPr marL="68580" marR="68580" marT="34290" marB="34290" anchor="ctr"/>
                </a:tc>
                <a:tc>
                  <a:txBody>
                    <a:bodyPr/>
                    <a:lstStyle/>
                    <a:p>
                      <a:pPr algn="ctr"/>
                      <a:r>
                        <a:rPr sz="1100" b="1">
                          <a:latin typeface="+mj-lt"/>
                        </a:rPr>
                        <a:t>Jun 2024</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ERNIE 4.0 Turbo</a:t>
                      </a:r>
                    </a:p>
                  </a:txBody>
                  <a:tcPr marL="68580" marR="68580" marT="34290" marB="34290" anchor="ctr"/>
                </a:tc>
                <a:tc>
                  <a:txBody>
                    <a:bodyPr/>
                    <a:lstStyle/>
                    <a:p>
                      <a:pPr algn="ctr"/>
                      <a:r>
                        <a:rPr sz="1100" b="1">
                          <a:latin typeface="+mj-lt"/>
                        </a:rPr>
                        <a:t>Proprietary</a:t>
                      </a:r>
                    </a:p>
                  </a:txBody>
                  <a:tcPr marL="68580" marR="68580" marT="34290" marB="34290" anchor="ctr"/>
                </a:tc>
                <a:extLst>
                  <a:ext uri="{0D108BD9-81ED-4DB2-BD59-A6C34878D82A}">
                    <a16:rowId xmlns:a16="http://schemas.microsoft.com/office/drawing/2014/main" val="10003"/>
                  </a:ext>
                </a:extLst>
              </a:tr>
              <a:tr h="500634">
                <a:tc>
                  <a:txBody>
                    <a:bodyPr/>
                    <a:lstStyle/>
                    <a:p>
                      <a:pPr algn="ctr"/>
                      <a:r>
                        <a:rPr sz="1100" b="1">
                          <a:latin typeface="+mj-lt"/>
                        </a:rPr>
                        <a:t>Ernie 4.5 Turbo / Ernie X1</a:t>
                      </a:r>
                    </a:p>
                  </a:txBody>
                  <a:tcPr marL="68580" marR="68580" marT="34290" marB="34290" anchor="ctr"/>
                </a:tc>
                <a:tc>
                  <a:txBody>
                    <a:bodyPr/>
                    <a:lstStyle/>
                    <a:p>
                      <a:pPr algn="ctr"/>
                      <a:r>
                        <a:rPr sz="1100" b="1">
                          <a:latin typeface="+mj-lt"/>
                        </a:rPr>
                        <a:t>Apr 2025</a:t>
                      </a:r>
                    </a:p>
                  </a:txBody>
                  <a:tcPr marL="68580" marR="68580" marT="34290" marB="34290" anchor="ctr"/>
                </a:tc>
                <a:tc>
                  <a:txBody>
                    <a:bodyPr/>
                    <a:lstStyle/>
                    <a:p>
                      <a:pPr algn="ctr"/>
                      <a:r>
                        <a:rPr sz="1100" b="1">
                          <a:latin typeface="+mj-lt"/>
                        </a:rPr>
                        <a:t>Not disclosed; reasoning-enhanced</a:t>
                      </a:r>
                    </a:p>
                  </a:txBody>
                  <a:tcPr marL="68580" marR="68580" marT="34290" marB="34290" anchor="ctr"/>
                </a:tc>
                <a:tc>
                  <a:txBody>
                    <a:bodyPr/>
                    <a:lstStyle/>
                    <a:p>
                      <a:pPr algn="ctr"/>
                      <a:r>
                        <a:rPr sz="1100" b="1">
                          <a:latin typeface="+mj-lt"/>
                        </a:rPr>
                        <a:t>ERNIE 4.5 Turbo / X1</a:t>
                      </a:r>
                    </a:p>
                  </a:txBody>
                  <a:tcPr marL="68580" marR="68580" marT="34290" marB="34290" anchor="ctr"/>
                </a:tc>
                <a:tc>
                  <a:txBody>
                    <a:bodyPr/>
                    <a:lstStyle/>
                    <a:p>
                      <a:pPr algn="ctr"/>
                      <a:r>
                        <a:rPr sz="1100" b="1">
                          <a:latin typeface="+mj-lt"/>
                        </a:rPr>
                        <a:t>Mixed: Proprietary + open-source (Apache 2.0)</a:t>
                      </a:r>
                    </a:p>
                  </a:txBody>
                  <a:tcPr marL="68580" marR="68580" marT="34290" marB="34290" anchor="ctr"/>
                </a:tc>
                <a:extLst>
                  <a:ext uri="{0D108BD9-81ED-4DB2-BD59-A6C34878D82A}">
                    <a16:rowId xmlns:a16="http://schemas.microsoft.com/office/drawing/2014/main" val="10004"/>
                  </a:ext>
                </a:extLst>
              </a:tr>
              <a:tr h="500634">
                <a:tc>
                  <a:txBody>
                    <a:bodyPr/>
                    <a:lstStyle/>
                    <a:p>
                      <a:pPr algn="ctr"/>
                      <a:r>
                        <a:rPr sz="1100" b="1">
                          <a:latin typeface="+mj-lt"/>
                        </a:rPr>
                        <a:t>Ernie 5.0 (planned)</a:t>
                      </a:r>
                    </a:p>
                  </a:txBody>
                  <a:tcPr marL="68580" marR="68580" marT="34290" marB="34290" anchor="ctr"/>
                </a:tc>
                <a:tc>
                  <a:txBody>
                    <a:bodyPr/>
                    <a:lstStyle/>
                    <a:p>
                      <a:pPr algn="ctr"/>
                      <a:r>
                        <a:rPr sz="1100" b="1">
                          <a:latin typeface="+mj-lt"/>
                        </a:rPr>
                        <a:t>Late 2025 (expected)</a:t>
                      </a:r>
                    </a:p>
                  </a:txBody>
                  <a:tcPr marL="68580" marR="68580" marT="34290" marB="34290" anchor="ctr"/>
                </a:tc>
                <a:tc>
                  <a:txBody>
                    <a:bodyPr/>
                    <a:lstStyle/>
                    <a:p>
                      <a:pPr algn="ctr"/>
                      <a:r>
                        <a:rPr sz="1100" b="1">
                          <a:latin typeface="+mj-lt"/>
                        </a:rPr>
                        <a:t>Not disclosed</a:t>
                      </a:r>
                    </a:p>
                  </a:txBody>
                  <a:tcPr marL="68580" marR="68580" marT="34290" marB="34290" anchor="ctr"/>
                </a:tc>
                <a:tc>
                  <a:txBody>
                    <a:bodyPr/>
                    <a:lstStyle/>
                    <a:p>
                      <a:pPr algn="ctr"/>
                      <a:r>
                        <a:rPr sz="1100" b="1">
                          <a:latin typeface="+mj-lt"/>
                        </a:rPr>
                        <a:t>ERNIE 5.0 (in development)</a:t>
                      </a:r>
                    </a:p>
                  </a:txBody>
                  <a:tcPr marL="68580" marR="68580" marT="34290" marB="34290" anchor="ctr"/>
                </a:tc>
                <a:tc>
                  <a:txBody>
                    <a:bodyPr/>
                    <a:lstStyle/>
                    <a:p>
                      <a:pPr algn="ctr"/>
                      <a:r>
                        <a:rPr sz="1100" b="1" dirty="0">
                          <a:latin typeface="+mj-lt"/>
                        </a:rPr>
                        <a:t>To be determined</a:t>
                      </a:r>
                    </a:p>
                  </a:txBody>
                  <a:tcPr marL="68580" marR="68580" marT="34290" marB="3429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672084"/>
          </a:xfrm>
        </p:spPr>
        <p:txBody>
          <a:bodyPr>
            <a:normAutofit fontScale="90000"/>
          </a:bodyPr>
          <a:lstStyle/>
          <a:p>
            <a:r>
              <a:rPr dirty="0"/>
              <a:t>DeepSeek Chatbot Versions</a:t>
            </a:r>
          </a:p>
        </p:txBody>
      </p:sp>
      <p:graphicFrame>
        <p:nvGraphicFramePr>
          <p:cNvPr id="3" name="Table 2"/>
          <p:cNvGraphicFramePr>
            <a:graphicFrameLocks noGrp="1"/>
          </p:cNvGraphicFramePr>
          <p:nvPr>
            <p:extLst>
              <p:ext uri="{D42A27DB-BD31-4B8C-83A1-F6EECF244321}">
                <p14:modId xmlns:p14="http://schemas.microsoft.com/office/powerpoint/2010/main" val="99208135"/>
              </p:ext>
            </p:extLst>
          </p:nvPr>
        </p:nvGraphicFramePr>
        <p:xfrm>
          <a:off x="228600" y="1200150"/>
          <a:ext cx="8458202" cy="3640979"/>
        </p:xfrm>
        <a:graphic>
          <a:graphicData uri="http://schemas.openxmlformats.org/drawingml/2006/table">
            <a:tbl>
              <a:tblPr firstRow="1" bandRow="1">
                <a:tableStyleId>{5C22544A-7EE6-4342-B048-85BDC9FD1C3A}</a:tableStyleId>
              </a:tblPr>
              <a:tblGrid>
                <a:gridCol w="2404783">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2156012">
                  <a:extLst>
                    <a:ext uri="{9D8B030D-6E8A-4147-A177-3AD203B41FA5}">
                      <a16:colId xmlns:a16="http://schemas.microsoft.com/office/drawing/2014/main" val="20002"/>
                    </a:ext>
                  </a:extLst>
                </a:gridCol>
                <a:gridCol w="1575548">
                  <a:extLst>
                    <a:ext uri="{9D8B030D-6E8A-4147-A177-3AD203B41FA5}">
                      <a16:colId xmlns:a16="http://schemas.microsoft.com/office/drawing/2014/main" val="20003"/>
                    </a:ext>
                  </a:extLst>
                </a:gridCol>
                <a:gridCol w="1326776">
                  <a:extLst>
                    <a:ext uri="{9D8B030D-6E8A-4147-A177-3AD203B41FA5}">
                      <a16:colId xmlns:a16="http://schemas.microsoft.com/office/drawing/2014/main" val="20004"/>
                    </a:ext>
                  </a:extLst>
                </a:gridCol>
              </a:tblGrid>
              <a:tr h="324196">
                <a:tc>
                  <a:txBody>
                    <a:bodyPr/>
                    <a:lstStyle/>
                    <a:p>
                      <a:pPr algn="ctr"/>
                      <a:r>
                        <a:rPr sz="1000" b="1">
                          <a:latin typeface="+mj-lt"/>
                        </a:rPr>
                        <a:t>Version / Milestone</a:t>
                      </a:r>
                    </a:p>
                  </a:txBody>
                  <a:tcPr marL="68580" marR="68580" marT="34290" marB="34290" anchor="ctr"/>
                </a:tc>
                <a:tc>
                  <a:txBody>
                    <a:bodyPr/>
                    <a:lstStyle/>
                    <a:p>
                      <a:pPr algn="ctr"/>
                      <a:r>
                        <a:rPr sz="1000" b="1">
                          <a:latin typeface="+mj-lt"/>
                        </a:rPr>
                        <a:t>Release Date</a:t>
                      </a:r>
                    </a:p>
                  </a:txBody>
                  <a:tcPr marL="68580" marR="68580" marT="34290" marB="34290" anchor="ctr"/>
                </a:tc>
                <a:tc>
                  <a:txBody>
                    <a:bodyPr/>
                    <a:lstStyle/>
                    <a:p>
                      <a:pPr algn="ctr"/>
                      <a:r>
                        <a:rPr sz="1000" b="1" dirty="0">
                          <a:latin typeface="+mj-lt"/>
                        </a:rPr>
                        <a:t>Training Data Availability</a:t>
                      </a:r>
                    </a:p>
                  </a:txBody>
                  <a:tcPr marL="68580" marR="68580" marT="34290" marB="34290" anchor="ctr"/>
                </a:tc>
                <a:tc>
                  <a:txBody>
                    <a:bodyPr/>
                    <a:lstStyle/>
                    <a:p>
                      <a:pPr algn="ctr"/>
                      <a:r>
                        <a:rPr sz="1000" b="1">
                          <a:latin typeface="+mj-lt"/>
                        </a:rPr>
                        <a:t>Underlying LLM</a:t>
                      </a:r>
                    </a:p>
                  </a:txBody>
                  <a:tcPr marL="68580" marR="68580" marT="34290" marB="34290" anchor="ctr"/>
                </a:tc>
                <a:tc>
                  <a:txBody>
                    <a:bodyPr/>
                    <a:lstStyle/>
                    <a:p>
                      <a:pPr algn="ctr"/>
                      <a:r>
                        <a:rPr sz="1000" b="1">
                          <a:latin typeface="+mj-lt"/>
                        </a:rPr>
                        <a:t>Licensing</a:t>
                      </a:r>
                    </a:p>
                  </a:txBody>
                  <a:tcPr marL="68580" marR="68580" marT="34290" marB="34290" anchor="ctr"/>
                </a:tc>
                <a:extLst>
                  <a:ext uri="{0D108BD9-81ED-4DB2-BD59-A6C34878D82A}">
                    <a16:rowId xmlns:a16="http://schemas.microsoft.com/office/drawing/2014/main" val="10000"/>
                  </a:ext>
                </a:extLst>
              </a:tr>
              <a:tr h="324196">
                <a:tc>
                  <a:txBody>
                    <a:bodyPr/>
                    <a:lstStyle/>
                    <a:p>
                      <a:pPr algn="ctr"/>
                      <a:r>
                        <a:rPr sz="900" b="1">
                          <a:latin typeface="+mj-lt"/>
                        </a:rPr>
                        <a:t>DeepSeek Chatbot (R1 launch)</a:t>
                      </a:r>
                    </a:p>
                  </a:txBody>
                  <a:tcPr marL="68580" marR="68580" marT="34290" marB="34290" anchor="ctr"/>
                </a:tc>
                <a:tc>
                  <a:txBody>
                    <a:bodyPr/>
                    <a:lstStyle/>
                    <a:p>
                      <a:pPr algn="ctr"/>
                      <a:r>
                        <a:rPr sz="900" b="1">
                          <a:latin typeface="+mj-lt"/>
                        </a:rPr>
                        <a:t>Jan 10, 2025</a:t>
                      </a:r>
                    </a:p>
                  </a:txBody>
                  <a:tcPr marL="68580" marR="68580" marT="34290" marB="34290" anchor="ctr"/>
                </a:tc>
                <a:tc>
                  <a:txBody>
                    <a:bodyPr/>
                    <a:lstStyle/>
                    <a:p>
                      <a:pPr algn="ctr"/>
                      <a:r>
                        <a:rPr sz="900" b="1">
                          <a:latin typeface="+mj-lt"/>
                        </a:rPr>
                        <a:t>Not disclosed</a:t>
                      </a:r>
                    </a:p>
                  </a:txBody>
                  <a:tcPr marL="68580" marR="68580" marT="34290" marB="34290" anchor="ctr"/>
                </a:tc>
                <a:tc>
                  <a:txBody>
                    <a:bodyPr/>
                    <a:lstStyle/>
                    <a:p>
                      <a:pPr algn="ctr"/>
                      <a:r>
                        <a:rPr sz="900" b="1">
                          <a:latin typeface="+mj-lt"/>
                        </a:rPr>
                        <a:t>DeepSeek‑R1</a:t>
                      </a:r>
                    </a:p>
                  </a:txBody>
                  <a:tcPr marL="68580" marR="68580" marT="34290" marB="34290" anchor="ctr"/>
                </a:tc>
                <a:tc>
                  <a:txBody>
                    <a:bodyPr/>
                    <a:lstStyle/>
                    <a:p>
                      <a:pPr algn="ctr"/>
                      <a:r>
                        <a:rPr sz="900" b="1">
                          <a:latin typeface="+mj-lt"/>
                        </a:rPr>
                        <a:t>App proprietary; model MIT</a:t>
                      </a:r>
                    </a:p>
                  </a:txBody>
                  <a:tcPr marL="68580" marR="68580" marT="34290" marB="34290" anchor="ctr"/>
                </a:tc>
                <a:extLst>
                  <a:ext uri="{0D108BD9-81ED-4DB2-BD59-A6C34878D82A}">
                    <a16:rowId xmlns:a16="http://schemas.microsoft.com/office/drawing/2014/main" val="10001"/>
                  </a:ext>
                </a:extLst>
              </a:tr>
              <a:tr h="324196">
                <a:tc>
                  <a:txBody>
                    <a:bodyPr/>
                    <a:lstStyle/>
                    <a:p>
                      <a:pPr algn="ctr"/>
                      <a:r>
                        <a:rPr sz="900" b="1">
                          <a:latin typeface="+mj-lt"/>
                        </a:rPr>
                        <a:t>DeepSeek‑R1 (open weights)</a:t>
                      </a:r>
                    </a:p>
                  </a:txBody>
                  <a:tcPr marL="68580" marR="68580" marT="34290" marB="34290" anchor="ctr"/>
                </a:tc>
                <a:tc>
                  <a:txBody>
                    <a:bodyPr/>
                    <a:lstStyle/>
                    <a:p>
                      <a:pPr algn="ctr"/>
                      <a:r>
                        <a:rPr sz="900" b="1">
                          <a:latin typeface="+mj-lt"/>
                        </a:rPr>
                        <a:t>Jan 20, 2025</a:t>
                      </a:r>
                    </a:p>
                  </a:txBody>
                  <a:tcPr marL="68580" marR="68580" marT="34290" marB="34290" anchor="ctr"/>
                </a:tc>
                <a:tc>
                  <a:txBody>
                    <a:bodyPr/>
                    <a:lstStyle/>
                    <a:p>
                      <a:pPr algn="ctr"/>
                      <a:r>
                        <a:rPr sz="900" b="1">
                          <a:latin typeface="+mj-lt"/>
                        </a:rPr>
                        <a:t>Not disclosed (RL post‑training; open weights)</a:t>
                      </a:r>
                    </a:p>
                  </a:txBody>
                  <a:tcPr marL="68580" marR="68580" marT="34290" marB="34290" anchor="ctr"/>
                </a:tc>
                <a:tc>
                  <a:txBody>
                    <a:bodyPr/>
                    <a:lstStyle/>
                    <a:p>
                      <a:pPr algn="ctr"/>
                      <a:r>
                        <a:rPr sz="900" b="1">
                          <a:latin typeface="+mj-lt"/>
                        </a:rPr>
                        <a:t>DeepSeek‑R1 reasoning</a:t>
                      </a:r>
                    </a:p>
                  </a:txBody>
                  <a:tcPr marL="68580" marR="68580" marT="34290" marB="34290" anchor="ctr"/>
                </a:tc>
                <a:tc>
                  <a:txBody>
                    <a:bodyPr/>
                    <a:lstStyle/>
                    <a:p>
                      <a:pPr algn="ctr"/>
                      <a:r>
                        <a:rPr sz="900" b="1">
                          <a:latin typeface="+mj-lt"/>
                        </a:rPr>
                        <a:t>MIT</a:t>
                      </a:r>
                    </a:p>
                  </a:txBody>
                  <a:tcPr marL="68580" marR="68580" marT="34290" marB="34290" anchor="ctr"/>
                </a:tc>
                <a:extLst>
                  <a:ext uri="{0D108BD9-81ED-4DB2-BD59-A6C34878D82A}">
                    <a16:rowId xmlns:a16="http://schemas.microsoft.com/office/drawing/2014/main" val="10002"/>
                  </a:ext>
                </a:extLst>
              </a:tr>
              <a:tr h="324196">
                <a:tc>
                  <a:txBody>
                    <a:bodyPr/>
                    <a:lstStyle/>
                    <a:p>
                      <a:pPr algn="ctr"/>
                      <a:r>
                        <a:rPr sz="900" b="1">
                          <a:latin typeface="+mj-lt"/>
                        </a:rPr>
                        <a:t>DeepSeek‑R1‑0528 update</a:t>
                      </a:r>
                    </a:p>
                  </a:txBody>
                  <a:tcPr marL="68580" marR="68580" marT="34290" marB="34290" anchor="ctr"/>
                </a:tc>
                <a:tc>
                  <a:txBody>
                    <a:bodyPr/>
                    <a:lstStyle/>
                    <a:p>
                      <a:pPr algn="ctr"/>
                      <a:r>
                        <a:rPr sz="900" b="1">
                          <a:latin typeface="+mj-lt"/>
                        </a:rPr>
                        <a:t>May 28, 2025</a:t>
                      </a:r>
                    </a:p>
                  </a:txBody>
                  <a:tcPr marL="68580" marR="68580" marT="34290" marB="34290" anchor="ctr"/>
                </a:tc>
                <a:tc>
                  <a:txBody>
                    <a:bodyPr/>
                    <a:lstStyle/>
                    <a:p>
                      <a:pPr algn="ctr"/>
                      <a:r>
                        <a:rPr sz="900" b="1">
                          <a:latin typeface="+mj-lt"/>
                        </a:rPr>
                        <a:t>Not disclosed</a:t>
                      </a:r>
                    </a:p>
                  </a:txBody>
                  <a:tcPr marL="68580" marR="68580" marT="34290" marB="34290" anchor="ctr"/>
                </a:tc>
                <a:tc>
                  <a:txBody>
                    <a:bodyPr/>
                    <a:lstStyle/>
                    <a:p>
                      <a:pPr algn="ctr"/>
                      <a:r>
                        <a:rPr sz="900" b="1">
                          <a:latin typeface="+mj-lt"/>
                        </a:rPr>
                        <a:t>DeepSeek‑R1</a:t>
                      </a:r>
                    </a:p>
                  </a:txBody>
                  <a:tcPr marL="68580" marR="68580" marT="34290" marB="34290" anchor="ctr"/>
                </a:tc>
                <a:tc>
                  <a:txBody>
                    <a:bodyPr/>
                    <a:lstStyle/>
                    <a:p>
                      <a:pPr algn="ctr"/>
                      <a:r>
                        <a:rPr sz="900" b="1">
                          <a:latin typeface="+mj-lt"/>
                        </a:rPr>
                        <a:t>MIT</a:t>
                      </a:r>
                    </a:p>
                  </a:txBody>
                  <a:tcPr marL="68580" marR="68580" marT="34290" marB="34290" anchor="ctr"/>
                </a:tc>
                <a:extLst>
                  <a:ext uri="{0D108BD9-81ED-4DB2-BD59-A6C34878D82A}">
                    <a16:rowId xmlns:a16="http://schemas.microsoft.com/office/drawing/2014/main" val="10003"/>
                  </a:ext>
                </a:extLst>
              </a:tr>
              <a:tr h="324196">
                <a:tc>
                  <a:txBody>
                    <a:bodyPr/>
                    <a:lstStyle/>
                    <a:p>
                      <a:pPr algn="ctr"/>
                      <a:r>
                        <a:rPr sz="900" b="1">
                          <a:latin typeface="+mj-lt"/>
                        </a:rPr>
                        <a:t>DeepSeek‑R1‑Distill (1.5B–70B)</a:t>
                      </a:r>
                    </a:p>
                  </a:txBody>
                  <a:tcPr marL="68580" marR="68580" marT="34290" marB="34290" anchor="ctr"/>
                </a:tc>
                <a:tc>
                  <a:txBody>
                    <a:bodyPr/>
                    <a:lstStyle/>
                    <a:p>
                      <a:pPr algn="ctr"/>
                      <a:r>
                        <a:rPr sz="900" b="1">
                          <a:latin typeface="+mj-lt"/>
                        </a:rPr>
                        <a:t>May 29, 2025</a:t>
                      </a:r>
                    </a:p>
                  </a:txBody>
                  <a:tcPr marL="68580" marR="68580" marT="34290" marB="34290" anchor="ctr"/>
                </a:tc>
                <a:tc>
                  <a:txBody>
                    <a:bodyPr/>
                    <a:lstStyle/>
                    <a:p>
                      <a:pPr algn="ctr"/>
                      <a:r>
                        <a:rPr sz="900" b="1">
                          <a:latin typeface="+mj-lt"/>
                        </a:rPr>
                        <a:t>Distilled on synthetic R1 traces</a:t>
                      </a:r>
                    </a:p>
                  </a:txBody>
                  <a:tcPr marL="68580" marR="68580" marT="34290" marB="34290" anchor="ctr"/>
                </a:tc>
                <a:tc>
                  <a:txBody>
                    <a:bodyPr/>
                    <a:lstStyle/>
                    <a:p>
                      <a:pPr algn="ctr"/>
                      <a:r>
                        <a:rPr sz="900" b="1">
                          <a:latin typeface="+mj-lt"/>
                        </a:rPr>
                        <a:t>Distilled variants (LLaMA/Qwen bases)</a:t>
                      </a:r>
                    </a:p>
                  </a:txBody>
                  <a:tcPr marL="68580" marR="68580" marT="34290" marB="34290" anchor="ctr"/>
                </a:tc>
                <a:tc>
                  <a:txBody>
                    <a:bodyPr/>
                    <a:lstStyle/>
                    <a:p>
                      <a:pPr algn="ctr"/>
                      <a:r>
                        <a:rPr sz="900" b="1">
                          <a:latin typeface="+mj-lt"/>
                        </a:rPr>
                        <a:t>MIT</a:t>
                      </a:r>
                    </a:p>
                  </a:txBody>
                  <a:tcPr marL="68580" marR="68580" marT="34290" marB="34290" anchor="ctr"/>
                </a:tc>
                <a:extLst>
                  <a:ext uri="{0D108BD9-81ED-4DB2-BD59-A6C34878D82A}">
                    <a16:rowId xmlns:a16="http://schemas.microsoft.com/office/drawing/2014/main" val="10004"/>
                  </a:ext>
                </a:extLst>
              </a:tr>
              <a:tr h="324196">
                <a:tc>
                  <a:txBody>
                    <a:bodyPr/>
                    <a:lstStyle/>
                    <a:p>
                      <a:pPr algn="ctr"/>
                      <a:r>
                        <a:rPr sz="900" b="1">
                          <a:latin typeface="+mj-lt"/>
                        </a:rPr>
                        <a:t>DeepSeek‑V3 (initial)</a:t>
                      </a:r>
                    </a:p>
                  </a:txBody>
                  <a:tcPr marL="68580" marR="68580" marT="34290" marB="34290" anchor="ctr"/>
                </a:tc>
                <a:tc>
                  <a:txBody>
                    <a:bodyPr/>
                    <a:lstStyle/>
                    <a:p>
                      <a:pPr algn="ctr"/>
                      <a:r>
                        <a:rPr sz="900" b="1">
                          <a:latin typeface="+mj-lt"/>
                        </a:rPr>
                        <a:t>Dec 2024</a:t>
                      </a:r>
                    </a:p>
                  </a:txBody>
                  <a:tcPr marL="68580" marR="68580" marT="34290" marB="34290" anchor="ctr"/>
                </a:tc>
                <a:tc>
                  <a:txBody>
                    <a:bodyPr/>
                    <a:lstStyle/>
                    <a:p>
                      <a:pPr algn="ctr"/>
                      <a:r>
                        <a:rPr sz="900" b="1">
                          <a:latin typeface="+mj-lt"/>
                        </a:rPr>
                        <a:t>Not disclosed</a:t>
                      </a:r>
                    </a:p>
                  </a:txBody>
                  <a:tcPr marL="68580" marR="68580" marT="34290" marB="34290" anchor="ctr"/>
                </a:tc>
                <a:tc>
                  <a:txBody>
                    <a:bodyPr/>
                    <a:lstStyle/>
                    <a:p>
                      <a:pPr algn="ctr"/>
                      <a:r>
                        <a:rPr sz="900" b="1">
                          <a:latin typeface="+mj-lt"/>
                        </a:rPr>
                        <a:t>DeepSeek‑V3 MoE</a:t>
                      </a:r>
                    </a:p>
                  </a:txBody>
                  <a:tcPr marL="68580" marR="68580" marT="34290" marB="34290" anchor="ctr"/>
                </a:tc>
                <a:tc>
                  <a:txBody>
                    <a:bodyPr/>
                    <a:lstStyle/>
                    <a:p>
                      <a:pPr algn="ctr"/>
                      <a:r>
                        <a:rPr sz="900" b="1">
                          <a:latin typeface="+mj-lt"/>
                        </a:rPr>
                        <a:t>MIT (from Mar 25, 2025)</a:t>
                      </a:r>
                    </a:p>
                  </a:txBody>
                  <a:tcPr marL="68580" marR="68580" marT="34290" marB="34290" anchor="ctr"/>
                </a:tc>
                <a:extLst>
                  <a:ext uri="{0D108BD9-81ED-4DB2-BD59-A6C34878D82A}">
                    <a16:rowId xmlns:a16="http://schemas.microsoft.com/office/drawing/2014/main" val="10005"/>
                  </a:ext>
                </a:extLst>
              </a:tr>
              <a:tr h="324196">
                <a:tc>
                  <a:txBody>
                    <a:bodyPr/>
                    <a:lstStyle/>
                    <a:p>
                      <a:pPr algn="ctr"/>
                      <a:r>
                        <a:rPr sz="900" b="1">
                          <a:latin typeface="+mj-lt"/>
                        </a:rPr>
                        <a:t>DeepSeek‑V3‑0324 (weights)</a:t>
                      </a:r>
                    </a:p>
                  </a:txBody>
                  <a:tcPr marL="68580" marR="68580" marT="34290" marB="34290" anchor="ctr"/>
                </a:tc>
                <a:tc>
                  <a:txBody>
                    <a:bodyPr/>
                    <a:lstStyle/>
                    <a:p>
                      <a:pPr algn="ctr"/>
                      <a:r>
                        <a:rPr sz="900" b="1">
                          <a:latin typeface="+mj-lt"/>
                        </a:rPr>
                        <a:t>Mar 25, 2025</a:t>
                      </a:r>
                    </a:p>
                  </a:txBody>
                  <a:tcPr marL="68580" marR="68580" marT="34290" marB="34290" anchor="ctr"/>
                </a:tc>
                <a:tc>
                  <a:txBody>
                    <a:bodyPr/>
                    <a:lstStyle/>
                    <a:p>
                      <a:pPr algn="ctr"/>
                      <a:r>
                        <a:rPr sz="900" b="1">
                          <a:latin typeface="+mj-lt"/>
                        </a:rPr>
                        <a:t>Not disclosed</a:t>
                      </a:r>
                    </a:p>
                  </a:txBody>
                  <a:tcPr marL="68580" marR="68580" marT="34290" marB="34290" anchor="ctr"/>
                </a:tc>
                <a:tc>
                  <a:txBody>
                    <a:bodyPr/>
                    <a:lstStyle/>
                    <a:p>
                      <a:pPr algn="ctr"/>
                      <a:r>
                        <a:rPr sz="900" b="1">
                          <a:latin typeface="+mj-lt"/>
                        </a:rPr>
                        <a:t>DeepSeek‑V3</a:t>
                      </a:r>
                    </a:p>
                  </a:txBody>
                  <a:tcPr marL="68580" marR="68580" marT="34290" marB="34290" anchor="ctr"/>
                </a:tc>
                <a:tc>
                  <a:txBody>
                    <a:bodyPr/>
                    <a:lstStyle/>
                    <a:p>
                      <a:pPr algn="ctr"/>
                      <a:r>
                        <a:rPr sz="900" b="1">
                          <a:latin typeface="+mj-lt"/>
                        </a:rPr>
                        <a:t>MIT</a:t>
                      </a:r>
                    </a:p>
                  </a:txBody>
                  <a:tcPr marL="68580" marR="68580" marT="34290" marB="34290" anchor="ctr"/>
                </a:tc>
                <a:extLst>
                  <a:ext uri="{0D108BD9-81ED-4DB2-BD59-A6C34878D82A}">
                    <a16:rowId xmlns:a16="http://schemas.microsoft.com/office/drawing/2014/main" val="10006"/>
                  </a:ext>
                </a:extLst>
              </a:tr>
              <a:tr h="324196">
                <a:tc>
                  <a:txBody>
                    <a:bodyPr/>
                    <a:lstStyle/>
                    <a:p>
                      <a:pPr algn="ctr"/>
                      <a:r>
                        <a:rPr sz="900" b="1">
                          <a:latin typeface="+mj-lt"/>
                        </a:rPr>
                        <a:t>DeepSeek‑V3.1</a:t>
                      </a:r>
                    </a:p>
                  </a:txBody>
                  <a:tcPr marL="68580" marR="68580" marT="34290" marB="34290" anchor="ctr"/>
                </a:tc>
                <a:tc>
                  <a:txBody>
                    <a:bodyPr/>
                    <a:lstStyle/>
                    <a:p>
                      <a:pPr algn="ctr"/>
                      <a:r>
                        <a:rPr sz="900" b="1">
                          <a:latin typeface="+mj-lt"/>
                        </a:rPr>
                        <a:t>Aug 21, 2025</a:t>
                      </a:r>
                    </a:p>
                  </a:txBody>
                  <a:tcPr marL="68580" marR="68580" marT="34290" marB="34290" anchor="ctr"/>
                </a:tc>
                <a:tc>
                  <a:txBody>
                    <a:bodyPr/>
                    <a:lstStyle/>
                    <a:p>
                      <a:pPr algn="ctr"/>
                      <a:r>
                        <a:rPr sz="900" b="1">
                          <a:latin typeface="+mj-lt"/>
                        </a:rPr>
                        <a:t>Not disclosed</a:t>
                      </a:r>
                    </a:p>
                  </a:txBody>
                  <a:tcPr marL="68580" marR="68580" marT="34290" marB="34290" anchor="ctr"/>
                </a:tc>
                <a:tc>
                  <a:txBody>
                    <a:bodyPr/>
                    <a:lstStyle/>
                    <a:p>
                      <a:pPr algn="ctr"/>
                      <a:r>
                        <a:rPr sz="900" b="1">
                          <a:latin typeface="+mj-lt"/>
                        </a:rPr>
                        <a:t>DeepSeek‑V3.1 hybrid</a:t>
                      </a:r>
                    </a:p>
                  </a:txBody>
                  <a:tcPr marL="68580" marR="68580" marT="34290" marB="34290" anchor="ctr"/>
                </a:tc>
                <a:tc>
                  <a:txBody>
                    <a:bodyPr/>
                    <a:lstStyle/>
                    <a:p>
                      <a:pPr algn="ctr"/>
                      <a:r>
                        <a:rPr sz="900" b="1">
                          <a:latin typeface="+mj-lt"/>
                        </a:rPr>
                        <a:t>MIT</a:t>
                      </a:r>
                    </a:p>
                  </a:txBody>
                  <a:tcPr marL="68580" marR="68580" marT="34290" marB="34290" anchor="ctr"/>
                </a:tc>
                <a:extLst>
                  <a:ext uri="{0D108BD9-81ED-4DB2-BD59-A6C34878D82A}">
                    <a16:rowId xmlns:a16="http://schemas.microsoft.com/office/drawing/2014/main" val="10007"/>
                  </a:ext>
                </a:extLst>
              </a:tr>
              <a:tr h="324196">
                <a:tc>
                  <a:txBody>
                    <a:bodyPr/>
                    <a:lstStyle/>
                    <a:p>
                      <a:pPr algn="ctr"/>
                      <a:r>
                        <a:rPr sz="900" b="1">
                          <a:latin typeface="+mj-lt"/>
                        </a:rPr>
                        <a:t>DeepSeek‑V2</a:t>
                      </a:r>
                    </a:p>
                  </a:txBody>
                  <a:tcPr marL="68580" marR="68580" marT="34290" marB="34290" anchor="ctr"/>
                </a:tc>
                <a:tc>
                  <a:txBody>
                    <a:bodyPr/>
                    <a:lstStyle/>
                    <a:p>
                      <a:pPr algn="ctr"/>
                      <a:r>
                        <a:rPr sz="900" b="1">
                          <a:latin typeface="+mj-lt"/>
                        </a:rPr>
                        <a:t>May 6, 2024</a:t>
                      </a:r>
                    </a:p>
                  </a:txBody>
                  <a:tcPr marL="68580" marR="68580" marT="34290" marB="34290" anchor="ctr"/>
                </a:tc>
                <a:tc>
                  <a:txBody>
                    <a:bodyPr/>
                    <a:lstStyle/>
                    <a:p>
                      <a:pPr algn="ctr"/>
                      <a:r>
                        <a:rPr sz="900" b="1">
                          <a:latin typeface="+mj-lt"/>
                        </a:rPr>
                        <a:t>Not disclosed</a:t>
                      </a:r>
                    </a:p>
                  </a:txBody>
                  <a:tcPr marL="68580" marR="68580" marT="34290" marB="34290" anchor="ctr"/>
                </a:tc>
                <a:tc>
                  <a:txBody>
                    <a:bodyPr/>
                    <a:lstStyle/>
                    <a:p>
                      <a:pPr algn="ctr"/>
                      <a:r>
                        <a:rPr sz="900" b="1">
                          <a:latin typeface="+mj-lt"/>
                        </a:rPr>
                        <a:t>DeepSeek‑V2 MoE</a:t>
                      </a:r>
                    </a:p>
                  </a:txBody>
                  <a:tcPr marL="68580" marR="68580" marT="34290" marB="34290" anchor="ctr"/>
                </a:tc>
                <a:tc>
                  <a:txBody>
                    <a:bodyPr/>
                    <a:lstStyle/>
                    <a:p>
                      <a:pPr algn="ctr"/>
                      <a:r>
                        <a:rPr sz="900" b="1">
                          <a:latin typeface="+mj-lt"/>
                        </a:rPr>
                        <a:t>Model License (models); code MIT</a:t>
                      </a:r>
                    </a:p>
                  </a:txBody>
                  <a:tcPr marL="68580" marR="68580" marT="34290" marB="34290" anchor="ctr"/>
                </a:tc>
                <a:extLst>
                  <a:ext uri="{0D108BD9-81ED-4DB2-BD59-A6C34878D82A}">
                    <a16:rowId xmlns:a16="http://schemas.microsoft.com/office/drawing/2014/main" val="10008"/>
                  </a:ext>
                </a:extLst>
              </a:tr>
              <a:tr h="324196">
                <a:tc>
                  <a:txBody>
                    <a:bodyPr/>
                    <a:lstStyle/>
                    <a:p>
                      <a:pPr algn="ctr"/>
                      <a:r>
                        <a:rPr sz="900" b="1">
                          <a:latin typeface="+mj-lt"/>
                        </a:rPr>
                        <a:t>DeepSeek‑V2‑Lite</a:t>
                      </a:r>
                    </a:p>
                  </a:txBody>
                  <a:tcPr marL="68580" marR="68580" marT="34290" marB="34290" anchor="ctr"/>
                </a:tc>
                <a:tc>
                  <a:txBody>
                    <a:bodyPr/>
                    <a:lstStyle/>
                    <a:p>
                      <a:pPr algn="ctr"/>
                      <a:r>
                        <a:rPr sz="900" b="1">
                          <a:latin typeface="+mj-lt"/>
                        </a:rPr>
                        <a:t>Jan 3, 2025</a:t>
                      </a:r>
                    </a:p>
                  </a:txBody>
                  <a:tcPr marL="68580" marR="68580" marT="34290" marB="34290" anchor="ctr"/>
                </a:tc>
                <a:tc>
                  <a:txBody>
                    <a:bodyPr/>
                    <a:lstStyle/>
                    <a:p>
                      <a:pPr algn="ctr"/>
                      <a:r>
                        <a:rPr sz="900" b="1">
                          <a:latin typeface="+mj-lt"/>
                        </a:rPr>
                        <a:t>Not disclosed</a:t>
                      </a:r>
                    </a:p>
                  </a:txBody>
                  <a:tcPr marL="68580" marR="68580" marT="34290" marB="34290" anchor="ctr"/>
                </a:tc>
                <a:tc>
                  <a:txBody>
                    <a:bodyPr/>
                    <a:lstStyle/>
                    <a:p>
                      <a:pPr algn="ctr"/>
                      <a:r>
                        <a:rPr sz="900" b="1">
                          <a:latin typeface="+mj-lt"/>
                        </a:rPr>
                        <a:t>DeepSeek‑V2‑Lite</a:t>
                      </a:r>
                    </a:p>
                  </a:txBody>
                  <a:tcPr marL="68580" marR="68580" marT="34290" marB="34290" anchor="ctr"/>
                </a:tc>
                <a:tc>
                  <a:txBody>
                    <a:bodyPr/>
                    <a:lstStyle/>
                    <a:p>
                      <a:pPr algn="ctr"/>
                      <a:r>
                        <a:rPr sz="900" b="1">
                          <a:latin typeface="+mj-lt"/>
                        </a:rPr>
                        <a:t>Model License</a:t>
                      </a:r>
                    </a:p>
                  </a:txBody>
                  <a:tcPr marL="68580" marR="68580" marT="34290" marB="34290" anchor="ctr"/>
                </a:tc>
                <a:extLst>
                  <a:ext uri="{0D108BD9-81ED-4DB2-BD59-A6C34878D82A}">
                    <a16:rowId xmlns:a16="http://schemas.microsoft.com/office/drawing/2014/main" val="10009"/>
                  </a:ext>
                </a:extLst>
              </a:tr>
              <a:tr h="324203">
                <a:tc>
                  <a:txBody>
                    <a:bodyPr/>
                    <a:lstStyle/>
                    <a:p>
                      <a:pPr algn="ctr"/>
                      <a:r>
                        <a:rPr sz="900" b="1">
                          <a:latin typeface="+mj-lt"/>
                        </a:rPr>
                        <a:t>DeepSeek‑V2.5</a:t>
                      </a:r>
                    </a:p>
                  </a:txBody>
                  <a:tcPr marL="68580" marR="68580" marT="34290" marB="34290" anchor="ctr"/>
                </a:tc>
                <a:tc>
                  <a:txBody>
                    <a:bodyPr/>
                    <a:lstStyle/>
                    <a:p>
                      <a:pPr algn="ctr"/>
                      <a:r>
                        <a:rPr sz="900" b="1">
                          <a:latin typeface="+mj-lt"/>
                        </a:rPr>
                        <a:t>Jan 3, 2025</a:t>
                      </a:r>
                    </a:p>
                  </a:txBody>
                  <a:tcPr marL="68580" marR="68580" marT="34290" marB="34290" anchor="ctr"/>
                </a:tc>
                <a:tc>
                  <a:txBody>
                    <a:bodyPr/>
                    <a:lstStyle/>
                    <a:p>
                      <a:pPr algn="ctr"/>
                      <a:r>
                        <a:rPr sz="900" b="1">
                          <a:latin typeface="+mj-lt"/>
                        </a:rPr>
                        <a:t>Not disclosed</a:t>
                      </a:r>
                    </a:p>
                  </a:txBody>
                  <a:tcPr marL="68580" marR="68580" marT="34290" marB="34290" anchor="ctr"/>
                </a:tc>
                <a:tc>
                  <a:txBody>
                    <a:bodyPr/>
                    <a:lstStyle/>
                    <a:p>
                      <a:pPr algn="ctr"/>
                      <a:r>
                        <a:rPr sz="900" b="1">
                          <a:latin typeface="+mj-lt"/>
                        </a:rPr>
                        <a:t>DeepSeek‑V2.5</a:t>
                      </a:r>
                    </a:p>
                  </a:txBody>
                  <a:tcPr marL="68580" marR="68580" marT="34290" marB="34290" anchor="ctr"/>
                </a:tc>
                <a:tc>
                  <a:txBody>
                    <a:bodyPr/>
                    <a:lstStyle/>
                    <a:p>
                      <a:pPr algn="ctr"/>
                      <a:r>
                        <a:rPr sz="900" b="1" dirty="0">
                          <a:latin typeface="+mj-lt"/>
                        </a:rPr>
                        <a:t>Model License</a:t>
                      </a:r>
                    </a:p>
                  </a:txBody>
                  <a:tcPr marL="68580" marR="68580" marT="34290" marB="34290" anchor="ctr"/>
                </a:tc>
                <a:extLst>
                  <a:ext uri="{0D108BD9-81ED-4DB2-BD59-A6C34878D82A}">
                    <a16:rowId xmlns:a16="http://schemas.microsoft.com/office/drawing/2014/main" val="10010"/>
                  </a:ext>
                </a:extLst>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8A07-2C33-A4B2-1357-D675E6B81469}"/>
              </a:ext>
            </a:extLst>
          </p:cNvPr>
          <p:cNvSpPr>
            <a:spLocks noGrp="1"/>
          </p:cNvSpPr>
          <p:nvPr>
            <p:ph type="title"/>
          </p:nvPr>
        </p:nvSpPr>
        <p:spPr>
          <a:xfrm>
            <a:off x="457200" y="528066"/>
            <a:ext cx="8305800" cy="519684"/>
          </a:xfrm>
        </p:spPr>
        <p:txBody>
          <a:bodyPr>
            <a:noAutofit/>
          </a:bodyPr>
          <a:lstStyle/>
          <a:p>
            <a:r>
              <a:rPr lang="en-US" sz="3600" b="1" dirty="0">
                <a:effectLst>
                  <a:outerShdw blurRad="38100" dist="38100" dir="2700000" algn="tl">
                    <a:srgbClr val="000000">
                      <a:alpha val="43137"/>
                    </a:srgbClr>
                  </a:outerShdw>
                </a:effectLst>
              </a:rPr>
              <a:t>Pricing for Large Language Models (LLMs) </a:t>
            </a:r>
          </a:p>
        </p:txBody>
      </p:sp>
      <p:sp>
        <p:nvSpPr>
          <p:cNvPr id="3" name="Date Placeholder 2">
            <a:extLst>
              <a:ext uri="{FF2B5EF4-FFF2-40B4-BE49-F238E27FC236}">
                <a16:creationId xmlns:a16="http://schemas.microsoft.com/office/drawing/2014/main" id="{E38280FB-8399-85F7-0816-844D4F41E9CB}"/>
              </a:ext>
            </a:extLst>
          </p:cNvPr>
          <p:cNvSpPr>
            <a:spLocks noGrp="1"/>
          </p:cNvSpPr>
          <p:nvPr>
            <p:ph type="dt" sz="half" idx="10"/>
          </p:nvPr>
        </p:nvSpPr>
        <p:spPr/>
        <p:txBody>
          <a:bodyPr/>
          <a:lstStyle/>
          <a:p>
            <a:fld id="{20FE7977-EC80-48F5-8334-982DEA934926}" type="datetime1">
              <a:rPr lang="en-US" smtClean="0"/>
              <a:t>9/6/2025</a:t>
            </a:fld>
            <a:endParaRPr lang="en-US"/>
          </a:p>
        </p:txBody>
      </p:sp>
      <p:sp>
        <p:nvSpPr>
          <p:cNvPr id="4" name="Footer Placeholder 3">
            <a:extLst>
              <a:ext uri="{FF2B5EF4-FFF2-40B4-BE49-F238E27FC236}">
                <a16:creationId xmlns:a16="http://schemas.microsoft.com/office/drawing/2014/main" id="{9C44E880-CFA1-ACF6-1331-2C9A714F9A75}"/>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F2D57B57-DEE9-948D-407C-39829DE5E93E}"/>
              </a:ext>
            </a:extLst>
          </p:cNvPr>
          <p:cNvSpPr>
            <a:spLocks noGrp="1"/>
          </p:cNvSpPr>
          <p:nvPr>
            <p:ph type="sldNum" sz="quarter" idx="12"/>
          </p:nvPr>
        </p:nvSpPr>
        <p:spPr/>
        <p:txBody>
          <a:bodyPr/>
          <a:lstStyle/>
          <a:p>
            <a:fld id="{3D46CBA2-ECE5-4BE9-B546-6761E0E67089}" type="slidenum">
              <a:rPr lang="en-US" smtClean="0"/>
              <a:t>122</a:t>
            </a:fld>
            <a:endParaRPr lang="en-US"/>
          </a:p>
        </p:txBody>
      </p:sp>
      <p:graphicFrame>
        <p:nvGraphicFramePr>
          <p:cNvPr id="6" name="Table 5">
            <a:extLst>
              <a:ext uri="{FF2B5EF4-FFF2-40B4-BE49-F238E27FC236}">
                <a16:creationId xmlns:a16="http://schemas.microsoft.com/office/drawing/2014/main" id="{74B892EA-47F0-2D32-01F1-1E5589843AC2}"/>
              </a:ext>
            </a:extLst>
          </p:cNvPr>
          <p:cNvGraphicFramePr>
            <a:graphicFrameLocks noGrp="1"/>
          </p:cNvGraphicFramePr>
          <p:nvPr>
            <p:extLst>
              <p:ext uri="{D42A27DB-BD31-4B8C-83A1-F6EECF244321}">
                <p14:modId xmlns:p14="http://schemas.microsoft.com/office/powerpoint/2010/main" val="2416631808"/>
              </p:ext>
            </p:extLst>
          </p:nvPr>
        </p:nvGraphicFramePr>
        <p:xfrm>
          <a:off x="381599" y="1101000"/>
          <a:ext cx="8305201" cy="3724879"/>
        </p:xfrm>
        <a:graphic>
          <a:graphicData uri="http://schemas.openxmlformats.org/drawingml/2006/table">
            <a:tbl>
              <a:tblPr firstRow="1" bandRow="1">
                <a:tableStyleId>{284E427A-3D55-4303-BF80-6455036E1DE7}</a:tableStyleId>
              </a:tblPr>
              <a:tblGrid>
                <a:gridCol w="755018">
                  <a:extLst>
                    <a:ext uri="{9D8B030D-6E8A-4147-A177-3AD203B41FA5}">
                      <a16:colId xmlns:a16="http://schemas.microsoft.com/office/drawing/2014/main" val="3574918077"/>
                    </a:ext>
                  </a:extLst>
                </a:gridCol>
                <a:gridCol w="1677819">
                  <a:extLst>
                    <a:ext uri="{9D8B030D-6E8A-4147-A177-3AD203B41FA5}">
                      <a16:colId xmlns:a16="http://schemas.microsoft.com/office/drawing/2014/main" val="2363772559"/>
                    </a:ext>
                  </a:extLst>
                </a:gridCol>
                <a:gridCol w="922800">
                  <a:extLst>
                    <a:ext uri="{9D8B030D-6E8A-4147-A177-3AD203B41FA5}">
                      <a16:colId xmlns:a16="http://schemas.microsoft.com/office/drawing/2014/main" val="3777160274"/>
                    </a:ext>
                  </a:extLst>
                </a:gridCol>
                <a:gridCol w="1342254">
                  <a:extLst>
                    <a:ext uri="{9D8B030D-6E8A-4147-A177-3AD203B41FA5}">
                      <a16:colId xmlns:a16="http://schemas.microsoft.com/office/drawing/2014/main" val="1672823991"/>
                    </a:ext>
                  </a:extLst>
                </a:gridCol>
                <a:gridCol w="1626110">
                  <a:extLst>
                    <a:ext uri="{9D8B030D-6E8A-4147-A177-3AD203B41FA5}">
                      <a16:colId xmlns:a16="http://schemas.microsoft.com/office/drawing/2014/main" val="1292763461"/>
                    </a:ext>
                  </a:extLst>
                </a:gridCol>
                <a:gridCol w="1981200">
                  <a:extLst>
                    <a:ext uri="{9D8B030D-6E8A-4147-A177-3AD203B41FA5}">
                      <a16:colId xmlns:a16="http://schemas.microsoft.com/office/drawing/2014/main" val="801599527"/>
                    </a:ext>
                  </a:extLst>
                </a:gridCol>
              </a:tblGrid>
              <a:tr h="271889">
                <a:tc>
                  <a:txBody>
                    <a:bodyPr/>
                    <a:lstStyle/>
                    <a:p>
                      <a:pPr algn="ctr"/>
                      <a:r>
                        <a:rPr lang="en-US" sz="1050" b="1" dirty="0">
                          <a:latin typeface="+mj-lt"/>
                        </a:rPr>
                        <a:t>Provider</a:t>
                      </a:r>
                      <a:endParaRPr lang="en-US" sz="1050" dirty="0">
                        <a:latin typeface="+mj-lt"/>
                      </a:endParaRPr>
                    </a:p>
                  </a:txBody>
                  <a:tcPr marL="24571" marR="24571" marT="12285" marB="12285" anchor="ctr"/>
                </a:tc>
                <a:tc>
                  <a:txBody>
                    <a:bodyPr/>
                    <a:lstStyle/>
                    <a:p>
                      <a:pPr algn="ctr"/>
                      <a:r>
                        <a:rPr lang="en-US" sz="1050" b="1" dirty="0">
                          <a:latin typeface="+mj-lt"/>
                        </a:rPr>
                        <a:t>Model Name</a:t>
                      </a:r>
                      <a:endParaRPr lang="en-US" sz="1050" dirty="0">
                        <a:latin typeface="+mj-lt"/>
                      </a:endParaRPr>
                    </a:p>
                  </a:txBody>
                  <a:tcPr marL="24571" marR="24571" marT="12285" marB="12285" anchor="ctr"/>
                </a:tc>
                <a:tc>
                  <a:txBody>
                    <a:bodyPr/>
                    <a:lstStyle/>
                    <a:p>
                      <a:pPr algn="ctr"/>
                      <a:r>
                        <a:rPr lang="en-US" sz="1050" b="1" dirty="0">
                          <a:latin typeface="+mj-lt"/>
                        </a:rPr>
                        <a:t>Context Length</a:t>
                      </a:r>
                      <a:endParaRPr lang="en-US" sz="1050" dirty="0">
                        <a:latin typeface="+mj-lt"/>
                      </a:endParaRPr>
                    </a:p>
                  </a:txBody>
                  <a:tcPr marL="24571" marR="24571" marT="12285" marB="12285" anchor="ctr"/>
                </a:tc>
                <a:tc>
                  <a:txBody>
                    <a:bodyPr/>
                    <a:lstStyle/>
                    <a:p>
                      <a:pPr algn="ctr"/>
                      <a:r>
                        <a:rPr lang="en-US" sz="1050" b="1" dirty="0">
                          <a:latin typeface="+mj-lt"/>
                        </a:rPr>
                        <a:t>Input Price / 1K tokens</a:t>
                      </a:r>
                      <a:endParaRPr lang="en-US" sz="1050" dirty="0">
                        <a:latin typeface="+mj-lt"/>
                      </a:endParaRPr>
                    </a:p>
                  </a:txBody>
                  <a:tcPr marL="24571" marR="24571" marT="12285" marB="12285" anchor="ctr"/>
                </a:tc>
                <a:tc>
                  <a:txBody>
                    <a:bodyPr/>
                    <a:lstStyle/>
                    <a:p>
                      <a:pPr algn="ctr"/>
                      <a:r>
                        <a:rPr lang="en-US" sz="1050" b="1" dirty="0">
                          <a:latin typeface="+mj-lt"/>
                        </a:rPr>
                        <a:t>Output Price / 1K tokens</a:t>
                      </a:r>
                      <a:endParaRPr lang="en-US" sz="1050" dirty="0">
                        <a:latin typeface="+mj-lt"/>
                      </a:endParaRPr>
                    </a:p>
                  </a:txBody>
                  <a:tcPr marL="24571" marR="24571" marT="12285" marB="12285" anchor="ctr"/>
                </a:tc>
                <a:tc>
                  <a:txBody>
                    <a:bodyPr/>
                    <a:lstStyle/>
                    <a:p>
                      <a:pPr algn="ctr"/>
                      <a:r>
                        <a:rPr lang="en-US" sz="1050" b="1" dirty="0">
                          <a:latin typeface="+mj-lt"/>
                        </a:rPr>
                        <a:t>Notes</a:t>
                      </a:r>
                      <a:endParaRPr lang="en-US" sz="1050" dirty="0">
                        <a:latin typeface="+mj-lt"/>
                      </a:endParaRPr>
                    </a:p>
                  </a:txBody>
                  <a:tcPr marL="24571" marR="24571" marT="12285" marB="12285" anchor="ctr"/>
                </a:tc>
                <a:extLst>
                  <a:ext uri="{0D108BD9-81ED-4DB2-BD59-A6C34878D82A}">
                    <a16:rowId xmlns:a16="http://schemas.microsoft.com/office/drawing/2014/main" val="617852038"/>
                  </a:ext>
                </a:extLst>
              </a:tr>
              <a:tr h="271889">
                <a:tc>
                  <a:txBody>
                    <a:bodyPr/>
                    <a:lstStyle/>
                    <a:p>
                      <a:pPr algn="ctr"/>
                      <a:r>
                        <a:rPr lang="en-US" sz="1050" b="1" dirty="0">
                          <a:latin typeface="+mj-lt"/>
                        </a:rPr>
                        <a:t>OpenAI</a:t>
                      </a:r>
                      <a:endParaRPr lang="en-US" sz="1050" dirty="0">
                        <a:latin typeface="+mj-lt"/>
                      </a:endParaRPr>
                    </a:p>
                  </a:txBody>
                  <a:tcPr marL="24571" marR="24571" marT="12285" marB="12285" anchor="ctr"/>
                </a:tc>
                <a:tc>
                  <a:txBody>
                    <a:bodyPr/>
                    <a:lstStyle/>
                    <a:p>
                      <a:pPr algn="ctr"/>
                      <a:r>
                        <a:rPr lang="en-US" sz="1050" dirty="0">
                          <a:latin typeface="+mj-lt"/>
                          <a:hlinkClick r:id="rId2"/>
                        </a:rPr>
                        <a:t>See Breakout </a:t>
                      </a:r>
                      <a:endParaRPr lang="en-US" sz="1050" dirty="0">
                        <a:latin typeface="+mj-lt"/>
                      </a:endParaRPr>
                    </a:p>
                  </a:txBody>
                  <a:tcPr marL="24571" marR="24571" marT="12285" marB="12285" anchor="ctr"/>
                </a:tc>
                <a:tc>
                  <a:txBody>
                    <a:bodyPr/>
                    <a:lstStyle/>
                    <a:p>
                      <a:pPr algn="ctr"/>
                      <a:endParaRPr lang="en-US" sz="1050" dirty="0">
                        <a:latin typeface="+mj-lt"/>
                      </a:endParaRPr>
                    </a:p>
                  </a:txBody>
                  <a:tcPr marL="24571" marR="24571" marT="12285" marB="12285" anchor="ctr"/>
                </a:tc>
                <a:tc>
                  <a:txBody>
                    <a:bodyPr/>
                    <a:lstStyle/>
                    <a:p>
                      <a:pPr algn="r"/>
                      <a:endParaRPr lang="en-US" sz="1050" dirty="0">
                        <a:latin typeface="+mj-lt"/>
                      </a:endParaRPr>
                    </a:p>
                  </a:txBody>
                  <a:tcPr marL="24571" marR="24571" marT="12285" marB="12285" anchor="ctr"/>
                </a:tc>
                <a:tc>
                  <a:txBody>
                    <a:bodyPr/>
                    <a:lstStyle/>
                    <a:p>
                      <a:pPr algn="r"/>
                      <a:endParaRPr lang="en-US" sz="1050" dirty="0">
                        <a:latin typeface="+mj-lt"/>
                      </a:endParaRPr>
                    </a:p>
                  </a:txBody>
                  <a:tcPr marL="24571" marR="24571" marT="12285" marB="12285" anchor="ctr"/>
                </a:tc>
                <a:tc>
                  <a:txBody>
                    <a:bodyPr/>
                    <a:lstStyle/>
                    <a:p>
                      <a:pPr algn="ctr"/>
                      <a:endParaRPr lang="en-US" sz="1050" dirty="0">
                        <a:latin typeface="+mj-lt"/>
                      </a:endParaRPr>
                    </a:p>
                  </a:txBody>
                  <a:tcPr marL="24571" marR="24571" marT="12285" marB="12285" anchor="ctr"/>
                </a:tc>
                <a:extLst>
                  <a:ext uri="{0D108BD9-81ED-4DB2-BD59-A6C34878D82A}">
                    <a16:rowId xmlns:a16="http://schemas.microsoft.com/office/drawing/2014/main" val="2067664096"/>
                  </a:ext>
                </a:extLst>
              </a:tr>
              <a:tr h="271889">
                <a:tc>
                  <a:txBody>
                    <a:bodyPr/>
                    <a:lstStyle/>
                    <a:p>
                      <a:pPr algn="ctr"/>
                      <a:r>
                        <a:rPr lang="en-US" sz="1050" b="1" dirty="0">
                          <a:latin typeface="+mj-lt"/>
                        </a:rPr>
                        <a:t>MS Copilot</a:t>
                      </a:r>
                    </a:p>
                  </a:txBody>
                  <a:tcPr marL="24571" marR="24571" marT="12285" marB="1228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kern="1200" dirty="0">
                          <a:solidFill>
                            <a:schemeClr val="dk1"/>
                          </a:solidFill>
                          <a:latin typeface="+mj-lt"/>
                          <a:ea typeface="+mn-ea"/>
                          <a:cs typeface="+mn-cs"/>
                          <a:hlinkClick r:id="rId3"/>
                        </a:rPr>
                        <a:t>See Breakout </a:t>
                      </a:r>
                      <a:endParaRPr kumimoji="0" lang="en-US" sz="1050" kern="1200" dirty="0">
                        <a:solidFill>
                          <a:schemeClr val="dk1"/>
                        </a:solidFill>
                        <a:latin typeface="+mj-lt"/>
                        <a:ea typeface="+mn-ea"/>
                        <a:cs typeface="+mn-cs"/>
                      </a:endParaRPr>
                    </a:p>
                  </a:txBody>
                  <a:tcPr marL="24571" marR="24571" marT="12285" marB="12285" anchor="ctr"/>
                </a:tc>
                <a:tc>
                  <a:txBody>
                    <a:bodyPr/>
                    <a:lstStyle/>
                    <a:p>
                      <a:pPr algn="ctr"/>
                      <a:endParaRPr lang="en-US" sz="1050">
                        <a:latin typeface="+mj-lt"/>
                      </a:endParaRPr>
                    </a:p>
                  </a:txBody>
                  <a:tcPr marL="24571" marR="24571" marT="12285" marB="12285" anchor="ctr"/>
                </a:tc>
                <a:tc>
                  <a:txBody>
                    <a:bodyPr/>
                    <a:lstStyle/>
                    <a:p>
                      <a:pPr algn="r"/>
                      <a:endParaRPr lang="en-US" sz="1050" dirty="0">
                        <a:latin typeface="+mj-lt"/>
                      </a:endParaRPr>
                    </a:p>
                  </a:txBody>
                  <a:tcPr marL="24571" marR="24571" marT="12285" marB="12285" anchor="ctr"/>
                </a:tc>
                <a:tc>
                  <a:txBody>
                    <a:bodyPr/>
                    <a:lstStyle/>
                    <a:p>
                      <a:pPr algn="r"/>
                      <a:endParaRPr lang="en-US" sz="1050">
                        <a:latin typeface="+mj-lt"/>
                      </a:endParaRPr>
                    </a:p>
                  </a:txBody>
                  <a:tcPr marL="24571" marR="24571" marT="12285" marB="12285" anchor="ctr"/>
                </a:tc>
                <a:tc>
                  <a:txBody>
                    <a:bodyPr/>
                    <a:lstStyle/>
                    <a:p>
                      <a:pPr algn="ctr"/>
                      <a:endParaRPr lang="en-US" sz="1050" dirty="0">
                        <a:latin typeface="+mj-lt"/>
                      </a:endParaRPr>
                    </a:p>
                  </a:txBody>
                  <a:tcPr marL="24571" marR="24571" marT="12285" marB="12285" anchor="ctr"/>
                </a:tc>
                <a:extLst>
                  <a:ext uri="{0D108BD9-81ED-4DB2-BD59-A6C34878D82A}">
                    <a16:rowId xmlns:a16="http://schemas.microsoft.com/office/drawing/2014/main" val="2413872708"/>
                  </a:ext>
                </a:extLst>
              </a:tr>
              <a:tr h="271889">
                <a:tc>
                  <a:txBody>
                    <a:bodyPr/>
                    <a:lstStyle/>
                    <a:p>
                      <a:pPr algn="ctr"/>
                      <a:r>
                        <a:rPr lang="en-US" sz="1050" b="1" dirty="0">
                          <a:latin typeface="+mj-lt"/>
                        </a:rPr>
                        <a:t>DeepSeek</a:t>
                      </a:r>
                    </a:p>
                  </a:txBody>
                  <a:tcPr marL="24571" marR="24571" marT="12285" marB="12285" anchor="ctr"/>
                </a:tc>
                <a:tc>
                  <a:txBody>
                    <a:bodyPr/>
                    <a:lstStyle/>
                    <a:p>
                      <a:pPr algn="ctr"/>
                      <a:r>
                        <a:rPr lang="en-US" sz="1050" dirty="0">
                          <a:latin typeface="+mj-lt"/>
                          <a:hlinkClick r:id="rId4"/>
                        </a:rPr>
                        <a:t>See Breakout</a:t>
                      </a:r>
                      <a:endParaRPr lang="en-US" sz="1050" dirty="0">
                        <a:latin typeface="+mj-lt"/>
                      </a:endParaRPr>
                    </a:p>
                  </a:txBody>
                  <a:tcPr marL="24571" marR="24571" marT="12285" marB="12285" anchor="ctr"/>
                </a:tc>
                <a:tc>
                  <a:txBody>
                    <a:bodyPr/>
                    <a:lstStyle/>
                    <a:p>
                      <a:pPr algn="ctr"/>
                      <a:endParaRPr lang="en-US" sz="1050">
                        <a:latin typeface="+mj-lt"/>
                      </a:endParaRPr>
                    </a:p>
                  </a:txBody>
                  <a:tcPr marL="24571" marR="24571" marT="12285" marB="12285" anchor="ctr"/>
                </a:tc>
                <a:tc>
                  <a:txBody>
                    <a:bodyPr/>
                    <a:lstStyle/>
                    <a:p>
                      <a:pPr algn="r"/>
                      <a:endParaRPr lang="en-US" sz="1050" dirty="0">
                        <a:latin typeface="+mj-lt"/>
                      </a:endParaRPr>
                    </a:p>
                  </a:txBody>
                  <a:tcPr marL="24571" marR="24571" marT="12285" marB="12285" anchor="ctr"/>
                </a:tc>
                <a:tc>
                  <a:txBody>
                    <a:bodyPr/>
                    <a:lstStyle/>
                    <a:p>
                      <a:pPr algn="r"/>
                      <a:endParaRPr lang="en-US" sz="1050">
                        <a:latin typeface="+mj-lt"/>
                      </a:endParaRPr>
                    </a:p>
                  </a:txBody>
                  <a:tcPr marL="24571" marR="24571" marT="12285" marB="12285" anchor="ctr"/>
                </a:tc>
                <a:tc>
                  <a:txBody>
                    <a:bodyPr/>
                    <a:lstStyle/>
                    <a:p>
                      <a:pPr algn="ctr"/>
                      <a:endParaRPr lang="en-US" sz="1050" dirty="0">
                        <a:latin typeface="+mj-lt"/>
                      </a:endParaRPr>
                    </a:p>
                  </a:txBody>
                  <a:tcPr marL="24571" marR="24571" marT="12285" marB="12285" anchor="ctr"/>
                </a:tc>
                <a:extLst>
                  <a:ext uri="{0D108BD9-81ED-4DB2-BD59-A6C34878D82A}">
                    <a16:rowId xmlns:a16="http://schemas.microsoft.com/office/drawing/2014/main" val="3713982540"/>
                  </a:ext>
                </a:extLst>
              </a:tr>
              <a:tr h="271889">
                <a:tc>
                  <a:txBody>
                    <a:bodyPr/>
                    <a:lstStyle/>
                    <a:p>
                      <a:pPr algn="ctr"/>
                      <a:r>
                        <a:rPr lang="en-US" sz="1050" b="1">
                          <a:latin typeface="+mj-lt"/>
                        </a:rPr>
                        <a:t>Anthropic</a:t>
                      </a:r>
                      <a:endParaRPr lang="en-US" sz="1050">
                        <a:latin typeface="+mj-lt"/>
                      </a:endParaRPr>
                    </a:p>
                  </a:txBody>
                  <a:tcPr marL="24571" marR="24571" marT="12285" marB="12285" anchor="ctr"/>
                </a:tc>
                <a:tc>
                  <a:txBody>
                    <a:bodyPr/>
                    <a:lstStyle/>
                    <a:p>
                      <a:pPr algn="ctr"/>
                      <a:r>
                        <a:rPr lang="en-US" sz="1050" dirty="0">
                          <a:latin typeface="+mj-lt"/>
                        </a:rPr>
                        <a:t>Claude 3 Opus</a:t>
                      </a:r>
                    </a:p>
                  </a:txBody>
                  <a:tcPr marL="24571" marR="24571" marT="12285" marB="12285" anchor="ctr"/>
                </a:tc>
                <a:tc>
                  <a:txBody>
                    <a:bodyPr/>
                    <a:lstStyle/>
                    <a:p>
                      <a:pPr algn="ctr"/>
                      <a:r>
                        <a:rPr lang="en-US" sz="1050">
                          <a:latin typeface="+mj-lt"/>
                        </a:rPr>
                        <a:t>200K</a:t>
                      </a:r>
                    </a:p>
                  </a:txBody>
                  <a:tcPr marL="24571" marR="24571" marT="12285" marB="12285" anchor="ctr"/>
                </a:tc>
                <a:tc>
                  <a:txBody>
                    <a:bodyPr/>
                    <a:lstStyle/>
                    <a:p>
                      <a:pPr algn="r"/>
                      <a:r>
                        <a:rPr lang="en-US" sz="1050" dirty="0">
                          <a:latin typeface="+mj-lt"/>
                        </a:rPr>
                        <a:t>$0.015</a:t>
                      </a:r>
                    </a:p>
                  </a:txBody>
                  <a:tcPr marL="24571" marR="24571" marT="12285" marB="12285" anchor="ctr"/>
                </a:tc>
                <a:tc>
                  <a:txBody>
                    <a:bodyPr/>
                    <a:lstStyle/>
                    <a:p>
                      <a:pPr algn="r"/>
                      <a:r>
                        <a:rPr lang="en-US" sz="1050">
                          <a:latin typeface="+mj-lt"/>
                        </a:rPr>
                        <a:t>$0.075</a:t>
                      </a:r>
                    </a:p>
                  </a:txBody>
                  <a:tcPr marL="24571" marR="24571" marT="12285" marB="12285" anchor="ctr"/>
                </a:tc>
                <a:tc>
                  <a:txBody>
                    <a:bodyPr/>
                    <a:lstStyle/>
                    <a:p>
                      <a:pPr algn="ctr"/>
                      <a:r>
                        <a:rPr lang="en-US" sz="1050" dirty="0">
                          <a:latin typeface="+mj-lt"/>
                        </a:rPr>
                        <a:t>Most capable Claude</a:t>
                      </a:r>
                    </a:p>
                  </a:txBody>
                  <a:tcPr marL="24571" marR="24571" marT="12285" marB="12285" anchor="ctr"/>
                </a:tc>
                <a:extLst>
                  <a:ext uri="{0D108BD9-81ED-4DB2-BD59-A6C34878D82A}">
                    <a16:rowId xmlns:a16="http://schemas.microsoft.com/office/drawing/2014/main" val="2049935972"/>
                  </a:ext>
                </a:extLst>
              </a:tr>
              <a:tr h="271889">
                <a:tc>
                  <a:txBody>
                    <a:bodyPr/>
                    <a:lstStyle/>
                    <a:p>
                      <a:pPr algn="ctr"/>
                      <a:endParaRPr lang="en-US" sz="1050">
                        <a:latin typeface="+mj-lt"/>
                      </a:endParaRPr>
                    </a:p>
                  </a:txBody>
                  <a:tcPr marL="24571" marR="24571" marT="12285" marB="12285" anchor="ctr"/>
                </a:tc>
                <a:tc>
                  <a:txBody>
                    <a:bodyPr/>
                    <a:lstStyle/>
                    <a:p>
                      <a:pPr algn="ctr"/>
                      <a:r>
                        <a:rPr lang="en-US" sz="1050" dirty="0">
                          <a:latin typeface="+mj-lt"/>
                        </a:rPr>
                        <a:t>Claude 3 Sonnet</a:t>
                      </a:r>
                    </a:p>
                  </a:txBody>
                  <a:tcPr marL="24571" marR="24571" marT="12285" marB="12285" anchor="ctr"/>
                </a:tc>
                <a:tc>
                  <a:txBody>
                    <a:bodyPr/>
                    <a:lstStyle/>
                    <a:p>
                      <a:pPr algn="ctr"/>
                      <a:r>
                        <a:rPr lang="en-US" sz="1050">
                          <a:latin typeface="+mj-lt"/>
                        </a:rPr>
                        <a:t>200K</a:t>
                      </a:r>
                    </a:p>
                  </a:txBody>
                  <a:tcPr marL="24571" marR="24571" marT="12285" marB="12285" anchor="ctr"/>
                </a:tc>
                <a:tc>
                  <a:txBody>
                    <a:bodyPr/>
                    <a:lstStyle/>
                    <a:p>
                      <a:pPr algn="r"/>
                      <a:r>
                        <a:rPr lang="en-US" sz="1050" dirty="0">
                          <a:latin typeface="+mj-lt"/>
                        </a:rPr>
                        <a:t>$0.003</a:t>
                      </a:r>
                    </a:p>
                  </a:txBody>
                  <a:tcPr marL="24571" marR="24571" marT="12285" marB="12285" anchor="ctr"/>
                </a:tc>
                <a:tc>
                  <a:txBody>
                    <a:bodyPr/>
                    <a:lstStyle/>
                    <a:p>
                      <a:pPr algn="r"/>
                      <a:r>
                        <a:rPr lang="en-US" sz="1050">
                          <a:latin typeface="+mj-lt"/>
                        </a:rPr>
                        <a:t>$0.015</a:t>
                      </a:r>
                    </a:p>
                  </a:txBody>
                  <a:tcPr marL="24571" marR="24571" marT="12285" marB="12285" anchor="ctr"/>
                </a:tc>
                <a:tc>
                  <a:txBody>
                    <a:bodyPr/>
                    <a:lstStyle/>
                    <a:p>
                      <a:pPr algn="ctr"/>
                      <a:r>
                        <a:rPr lang="en-US" sz="1050" dirty="0">
                          <a:latin typeface="+mj-lt"/>
                        </a:rPr>
                        <a:t>Balanced performance</a:t>
                      </a:r>
                    </a:p>
                  </a:txBody>
                  <a:tcPr marL="24571" marR="24571" marT="12285" marB="12285" anchor="ctr"/>
                </a:tc>
                <a:extLst>
                  <a:ext uri="{0D108BD9-81ED-4DB2-BD59-A6C34878D82A}">
                    <a16:rowId xmlns:a16="http://schemas.microsoft.com/office/drawing/2014/main" val="2449667769"/>
                  </a:ext>
                </a:extLst>
              </a:tr>
              <a:tr h="190322">
                <a:tc>
                  <a:txBody>
                    <a:bodyPr/>
                    <a:lstStyle/>
                    <a:p>
                      <a:pPr algn="ctr"/>
                      <a:endParaRPr lang="en-US" sz="1050">
                        <a:latin typeface="+mj-lt"/>
                      </a:endParaRPr>
                    </a:p>
                  </a:txBody>
                  <a:tcPr marL="24571" marR="24571" marT="12285" marB="12285" anchor="ctr"/>
                </a:tc>
                <a:tc>
                  <a:txBody>
                    <a:bodyPr/>
                    <a:lstStyle/>
                    <a:p>
                      <a:pPr algn="ctr"/>
                      <a:r>
                        <a:rPr lang="en-US" sz="1050">
                          <a:latin typeface="+mj-lt"/>
                        </a:rPr>
                        <a:t>Claude 3 Haiku</a:t>
                      </a:r>
                    </a:p>
                  </a:txBody>
                  <a:tcPr marL="24571" marR="24571" marT="12285" marB="12285" anchor="ctr"/>
                </a:tc>
                <a:tc>
                  <a:txBody>
                    <a:bodyPr/>
                    <a:lstStyle/>
                    <a:p>
                      <a:pPr algn="ctr"/>
                      <a:r>
                        <a:rPr lang="en-US" sz="1050" dirty="0">
                          <a:latin typeface="+mj-lt"/>
                        </a:rPr>
                        <a:t>200K</a:t>
                      </a:r>
                    </a:p>
                  </a:txBody>
                  <a:tcPr marL="24571" marR="24571" marT="12285" marB="12285" anchor="ctr"/>
                </a:tc>
                <a:tc>
                  <a:txBody>
                    <a:bodyPr/>
                    <a:lstStyle/>
                    <a:p>
                      <a:pPr algn="r"/>
                      <a:r>
                        <a:rPr lang="en-US" sz="1050">
                          <a:latin typeface="+mj-lt"/>
                        </a:rPr>
                        <a:t>$0.00025</a:t>
                      </a:r>
                    </a:p>
                  </a:txBody>
                  <a:tcPr marL="24571" marR="24571" marT="12285" marB="12285" anchor="ctr"/>
                </a:tc>
                <a:tc>
                  <a:txBody>
                    <a:bodyPr/>
                    <a:lstStyle/>
                    <a:p>
                      <a:pPr algn="r"/>
                      <a:r>
                        <a:rPr lang="en-US" sz="1050" dirty="0">
                          <a:latin typeface="+mj-lt"/>
                        </a:rPr>
                        <a:t>$0.00125</a:t>
                      </a:r>
                    </a:p>
                  </a:txBody>
                  <a:tcPr marL="24571" marR="24571" marT="12285" marB="12285" anchor="ctr"/>
                </a:tc>
                <a:tc>
                  <a:txBody>
                    <a:bodyPr/>
                    <a:lstStyle/>
                    <a:p>
                      <a:pPr algn="ctr"/>
                      <a:r>
                        <a:rPr lang="en-US" sz="1050" dirty="0">
                          <a:latin typeface="+mj-lt"/>
                        </a:rPr>
                        <a:t>Fastest, lowest cost</a:t>
                      </a:r>
                    </a:p>
                  </a:txBody>
                  <a:tcPr marL="24571" marR="24571" marT="12285" marB="12285" anchor="ctr"/>
                </a:tc>
                <a:extLst>
                  <a:ext uri="{0D108BD9-81ED-4DB2-BD59-A6C34878D82A}">
                    <a16:rowId xmlns:a16="http://schemas.microsoft.com/office/drawing/2014/main" val="2508762146"/>
                  </a:ext>
                </a:extLst>
              </a:tr>
              <a:tr h="353456">
                <a:tc>
                  <a:txBody>
                    <a:bodyPr/>
                    <a:lstStyle/>
                    <a:p>
                      <a:pPr algn="ctr"/>
                      <a:r>
                        <a:rPr lang="en-US" sz="1050" b="1">
                          <a:latin typeface="+mj-lt"/>
                        </a:rPr>
                        <a:t>Google</a:t>
                      </a:r>
                      <a:endParaRPr lang="en-US" sz="1050">
                        <a:latin typeface="+mj-lt"/>
                      </a:endParaRPr>
                    </a:p>
                  </a:txBody>
                  <a:tcPr marL="24571" marR="24571" marT="12285" marB="12285" anchor="ctr"/>
                </a:tc>
                <a:tc>
                  <a:txBody>
                    <a:bodyPr/>
                    <a:lstStyle/>
                    <a:p>
                      <a:pPr algn="ctr"/>
                      <a:r>
                        <a:rPr lang="en-US" sz="1050">
                          <a:latin typeface="+mj-lt"/>
                        </a:rPr>
                        <a:t>Gemini 1.5 Pro</a:t>
                      </a:r>
                    </a:p>
                  </a:txBody>
                  <a:tcPr marL="24571" marR="24571" marT="12285" marB="12285" anchor="ctr"/>
                </a:tc>
                <a:tc>
                  <a:txBody>
                    <a:bodyPr/>
                    <a:lstStyle/>
                    <a:p>
                      <a:pPr algn="ctr"/>
                      <a:r>
                        <a:rPr lang="en-US" sz="1050" dirty="0">
                          <a:latin typeface="+mj-lt"/>
                        </a:rPr>
                        <a:t>1M (adaptive)</a:t>
                      </a:r>
                    </a:p>
                  </a:txBody>
                  <a:tcPr marL="24571" marR="24571" marT="12285" marB="12285" anchor="ctr"/>
                </a:tc>
                <a:tc>
                  <a:txBody>
                    <a:bodyPr/>
                    <a:lstStyle/>
                    <a:p>
                      <a:pPr algn="r"/>
                      <a:r>
                        <a:rPr lang="en-US" sz="1050">
                          <a:latin typeface="+mj-lt"/>
                        </a:rPr>
                        <a:t>$0.007</a:t>
                      </a:r>
                    </a:p>
                  </a:txBody>
                  <a:tcPr marL="24571" marR="24571" marT="12285" marB="12285" anchor="ctr"/>
                </a:tc>
                <a:tc>
                  <a:txBody>
                    <a:bodyPr/>
                    <a:lstStyle/>
                    <a:p>
                      <a:pPr algn="r"/>
                      <a:r>
                        <a:rPr lang="en-US" sz="1050" dirty="0">
                          <a:latin typeface="+mj-lt"/>
                        </a:rPr>
                        <a:t>$0.021</a:t>
                      </a:r>
                    </a:p>
                  </a:txBody>
                  <a:tcPr marL="24571" marR="24571" marT="12285" marB="12285" anchor="ctr"/>
                </a:tc>
                <a:tc>
                  <a:txBody>
                    <a:bodyPr/>
                    <a:lstStyle/>
                    <a:p>
                      <a:pPr algn="ctr"/>
                      <a:r>
                        <a:rPr lang="en-US" sz="1050" dirty="0">
                          <a:latin typeface="+mj-lt"/>
                        </a:rPr>
                        <a:t>Long context, streaming supported</a:t>
                      </a:r>
                    </a:p>
                  </a:txBody>
                  <a:tcPr marL="24571" marR="24571" marT="12285" marB="12285" anchor="ctr"/>
                </a:tc>
                <a:extLst>
                  <a:ext uri="{0D108BD9-81ED-4DB2-BD59-A6C34878D82A}">
                    <a16:rowId xmlns:a16="http://schemas.microsoft.com/office/drawing/2014/main" val="481047442"/>
                  </a:ext>
                </a:extLst>
              </a:tr>
              <a:tr h="190322">
                <a:tc>
                  <a:txBody>
                    <a:bodyPr/>
                    <a:lstStyle/>
                    <a:p>
                      <a:pPr algn="ctr"/>
                      <a:endParaRPr lang="en-US" sz="1050">
                        <a:latin typeface="+mj-lt"/>
                      </a:endParaRPr>
                    </a:p>
                  </a:txBody>
                  <a:tcPr marL="24571" marR="24571" marT="12285" marB="12285" anchor="ctr"/>
                </a:tc>
                <a:tc>
                  <a:txBody>
                    <a:bodyPr/>
                    <a:lstStyle/>
                    <a:p>
                      <a:pPr algn="ctr"/>
                      <a:r>
                        <a:rPr lang="en-US" sz="1050">
                          <a:latin typeface="+mj-lt"/>
                        </a:rPr>
                        <a:t>Gemini 1.0 Pro</a:t>
                      </a:r>
                    </a:p>
                  </a:txBody>
                  <a:tcPr marL="24571" marR="24571" marT="12285" marB="12285" anchor="ctr"/>
                </a:tc>
                <a:tc>
                  <a:txBody>
                    <a:bodyPr/>
                    <a:lstStyle/>
                    <a:p>
                      <a:pPr algn="ctr"/>
                      <a:r>
                        <a:rPr lang="en-US" sz="1050" dirty="0">
                          <a:latin typeface="+mj-lt"/>
                        </a:rPr>
                        <a:t>32K</a:t>
                      </a:r>
                    </a:p>
                  </a:txBody>
                  <a:tcPr marL="24571" marR="24571" marT="12285" marB="12285" anchor="ctr"/>
                </a:tc>
                <a:tc>
                  <a:txBody>
                    <a:bodyPr/>
                    <a:lstStyle/>
                    <a:p>
                      <a:pPr algn="r"/>
                      <a:r>
                        <a:rPr lang="en-US" sz="1050">
                          <a:latin typeface="+mj-lt"/>
                        </a:rPr>
                        <a:t>$0.002</a:t>
                      </a:r>
                    </a:p>
                  </a:txBody>
                  <a:tcPr marL="24571" marR="24571" marT="12285" marB="12285" anchor="ctr"/>
                </a:tc>
                <a:tc>
                  <a:txBody>
                    <a:bodyPr/>
                    <a:lstStyle/>
                    <a:p>
                      <a:pPr algn="r"/>
                      <a:r>
                        <a:rPr lang="en-US" sz="1050" dirty="0">
                          <a:latin typeface="+mj-lt"/>
                        </a:rPr>
                        <a:t>$0.006</a:t>
                      </a:r>
                    </a:p>
                  </a:txBody>
                  <a:tcPr marL="24571" marR="24571" marT="12285" marB="12285" anchor="ctr"/>
                </a:tc>
                <a:tc>
                  <a:txBody>
                    <a:bodyPr/>
                    <a:lstStyle/>
                    <a:p>
                      <a:pPr algn="ctr"/>
                      <a:r>
                        <a:rPr lang="en-US" sz="1050" dirty="0">
                          <a:latin typeface="+mj-lt"/>
                        </a:rPr>
                        <a:t>Lower cost, older</a:t>
                      </a:r>
                    </a:p>
                  </a:txBody>
                  <a:tcPr marL="24571" marR="24571" marT="12285" marB="12285" anchor="ctr"/>
                </a:tc>
                <a:extLst>
                  <a:ext uri="{0D108BD9-81ED-4DB2-BD59-A6C34878D82A}">
                    <a16:rowId xmlns:a16="http://schemas.microsoft.com/office/drawing/2014/main" val="2383945900"/>
                  </a:ext>
                </a:extLst>
              </a:tr>
              <a:tr h="271889">
                <a:tc>
                  <a:txBody>
                    <a:bodyPr/>
                    <a:lstStyle/>
                    <a:p>
                      <a:pPr algn="ctr"/>
                      <a:r>
                        <a:rPr lang="en-US" sz="1050" b="1">
                          <a:latin typeface="+mj-lt"/>
                        </a:rPr>
                        <a:t>Mistral</a:t>
                      </a:r>
                      <a:endParaRPr lang="en-US" sz="1050">
                        <a:latin typeface="+mj-lt"/>
                      </a:endParaRPr>
                    </a:p>
                  </a:txBody>
                  <a:tcPr marL="24571" marR="24571" marT="12285" marB="12285" anchor="ctr"/>
                </a:tc>
                <a:tc>
                  <a:txBody>
                    <a:bodyPr/>
                    <a:lstStyle/>
                    <a:p>
                      <a:pPr algn="ctr"/>
                      <a:r>
                        <a:rPr lang="en-US" sz="1050">
                          <a:latin typeface="+mj-lt"/>
                        </a:rPr>
                        <a:t>Mistral Medium (via Azure)</a:t>
                      </a:r>
                    </a:p>
                  </a:txBody>
                  <a:tcPr marL="24571" marR="24571" marT="12285" marB="12285" anchor="ctr"/>
                </a:tc>
                <a:tc>
                  <a:txBody>
                    <a:bodyPr/>
                    <a:lstStyle/>
                    <a:p>
                      <a:pPr algn="ctr"/>
                      <a:r>
                        <a:rPr lang="en-US" sz="1050" dirty="0">
                          <a:latin typeface="+mj-lt"/>
                        </a:rPr>
                        <a:t>32K</a:t>
                      </a:r>
                    </a:p>
                  </a:txBody>
                  <a:tcPr marL="24571" marR="24571" marT="12285" marB="12285" anchor="ctr"/>
                </a:tc>
                <a:tc>
                  <a:txBody>
                    <a:bodyPr/>
                    <a:lstStyle/>
                    <a:p>
                      <a:pPr algn="r"/>
                      <a:r>
                        <a:rPr lang="en-US" sz="1050">
                          <a:latin typeface="+mj-lt"/>
                        </a:rPr>
                        <a:t>$0.002</a:t>
                      </a:r>
                    </a:p>
                  </a:txBody>
                  <a:tcPr marL="24571" marR="24571" marT="12285" marB="12285" anchor="ctr"/>
                </a:tc>
                <a:tc>
                  <a:txBody>
                    <a:bodyPr/>
                    <a:lstStyle/>
                    <a:p>
                      <a:pPr algn="r"/>
                      <a:r>
                        <a:rPr lang="en-US" sz="1050" dirty="0">
                          <a:latin typeface="+mj-lt"/>
                        </a:rPr>
                        <a:t>$0.006</a:t>
                      </a:r>
                    </a:p>
                  </a:txBody>
                  <a:tcPr marL="24571" marR="24571" marT="12285" marB="12285" anchor="ctr"/>
                </a:tc>
                <a:tc>
                  <a:txBody>
                    <a:bodyPr/>
                    <a:lstStyle/>
                    <a:p>
                      <a:pPr algn="ctr"/>
                      <a:r>
                        <a:rPr lang="en-US" sz="1050" dirty="0">
                          <a:latin typeface="+mj-lt"/>
                        </a:rPr>
                        <a:t>Azure-hosted</a:t>
                      </a:r>
                    </a:p>
                  </a:txBody>
                  <a:tcPr marL="24571" marR="24571" marT="12285" marB="12285" anchor="ctr"/>
                </a:tc>
                <a:extLst>
                  <a:ext uri="{0D108BD9-81ED-4DB2-BD59-A6C34878D82A}">
                    <a16:rowId xmlns:a16="http://schemas.microsoft.com/office/drawing/2014/main" val="477475372"/>
                  </a:ext>
                </a:extLst>
              </a:tr>
              <a:tr h="353456">
                <a:tc>
                  <a:txBody>
                    <a:bodyPr/>
                    <a:lstStyle/>
                    <a:p>
                      <a:pPr algn="ctr"/>
                      <a:endParaRPr lang="en-US" sz="1050">
                        <a:latin typeface="+mj-lt"/>
                      </a:endParaRPr>
                    </a:p>
                  </a:txBody>
                  <a:tcPr marL="24571" marR="24571" marT="12285" marB="12285" anchor="ctr"/>
                </a:tc>
                <a:tc>
                  <a:txBody>
                    <a:bodyPr/>
                    <a:lstStyle/>
                    <a:p>
                      <a:pPr algn="ctr"/>
                      <a:r>
                        <a:rPr lang="en-US" sz="1050">
                          <a:latin typeface="+mj-lt"/>
                        </a:rPr>
                        <a:t>Mistral Small</a:t>
                      </a:r>
                    </a:p>
                  </a:txBody>
                  <a:tcPr marL="24571" marR="24571" marT="12285" marB="12285" anchor="ctr"/>
                </a:tc>
                <a:tc>
                  <a:txBody>
                    <a:bodyPr/>
                    <a:lstStyle/>
                    <a:p>
                      <a:pPr algn="ctr"/>
                      <a:r>
                        <a:rPr lang="en-US" sz="1050" dirty="0">
                          <a:latin typeface="+mj-lt"/>
                        </a:rPr>
                        <a:t>32K</a:t>
                      </a:r>
                    </a:p>
                  </a:txBody>
                  <a:tcPr marL="24571" marR="24571" marT="12285" marB="12285" anchor="ctr"/>
                </a:tc>
                <a:tc>
                  <a:txBody>
                    <a:bodyPr/>
                    <a:lstStyle/>
                    <a:p>
                      <a:pPr algn="r"/>
                      <a:r>
                        <a:rPr lang="en-US" sz="1050">
                          <a:latin typeface="+mj-lt"/>
                        </a:rPr>
                        <a:t>~$0.0008</a:t>
                      </a:r>
                    </a:p>
                  </a:txBody>
                  <a:tcPr marL="24571" marR="24571" marT="12285" marB="12285" anchor="ctr"/>
                </a:tc>
                <a:tc>
                  <a:txBody>
                    <a:bodyPr/>
                    <a:lstStyle/>
                    <a:p>
                      <a:pPr algn="r"/>
                      <a:r>
                        <a:rPr lang="en-US" sz="1050" dirty="0">
                          <a:latin typeface="+mj-lt"/>
                        </a:rPr>
                        <a:t>~$0.0024</a:t>
                      </a:r>
                    </a:p>
                  </a:txBody>
                  <a:tcPr marL="24571" marR="24571" marT="12285" marB="12285" anchor="ctr"/>
                </a:tc>
                <a:tc>
                  <a:txBody>
                    <a:bodyPr/>
                    <a:lstStyle/>
                    <a:p>
                      <a:pPr algn="ctr"/>
                      <a:r>
                        <a:rPr lang="en-US" sz="1050" dirty="0">
                          <a:latin typeface="+mj-lt"/>
                        </a:rPr>
                        <a:t>Model available via API or open weights</a:t>
                      </a:r>
                    </a:p>
                  </a:txBody>
                  <a:tcPr marL="24571" marR="24571" marT="12285" marB="12285" anchor="ctr"/>
                </a:tc>
                <a:extLst>
                  <a:ext uri="{0D108BD9-81ED-4DB2-BD59-A6C34878D82A}">
                    <a16:rowId xmlns:a16="http://schemas.microsoft.com/office/drawing/2014/main" val="130082728"/>
                  </a:ext>
                </a:extLst>
              </a:tr>
              <a:tr h="271889">
                <a:tc>
                  <a:txBody>
                    <a:bodyPr/>
                    <a:lstStyle/>
                    <a:p>
                      <a:pPr algn="ctr"/>
                      <a:r>
                        <a:rPr lang="en-US" sz="1050" b="1">
                          <a:latin typeface="+mj-lt"/>
                        </a:rPr>
                        <a:t>Meta</a:t>
                      </a:r>
                      <a:endParaRPr lang="en-US" sz="1050">
                        <a:latin typeface="+mj-lt"/>
                      </a:endParaRPr>
                    </a:p>
                  </a:txBody>
                  <a:tcPr marL="24571" marR="24571" marT="12285" marB="12285" anchor="ctr"/>
                </a:tc>
                <a:tc>
                  <a:txBody>
                    <a:bodyPr/>
                    <a:lstStyle/>
                    <a:p>
                      <a:pPr algn="ctr"/>
                      <a:r>
                        <a:rPr lang="en-US" sz="1050">
                          <a:latin typeface="+mj-lt"/>
                        </a:rPr>
                        <a:t>LLaMA 3 (70B)</a:t>
                      </a:r>
                    </a:p>
                  </a:txBody>
                  <a:tcPr marL="24571" marR="24571" marT="12285" marB="12285" anchor="ctr"/>
                </a:tc>
                <a:tc>
                  <a:txBody>
                    <a:bodyPr/>
                    <a:lstStyle/>
                    <a:p>
                      <a:pPr algn="ctr"/>
                      <a:r>
                        <a:rPr lang="en-US" sz="1050" dirty="0">
                          <a:latin typeface="+mj-lt"/>
                        </a:rPr>
                        <a:t>~128K</a:t>
                      </a:r>
                    </a:p>
                  </a:txBody>
                  <a:tcPr marL="24571" marR="24571" marT="12285" marB="12285" anchor="ctr"/>
                </a:tc>
                <a:tc>
                  <a:txBody>
                    <a:bodyPr/>
                    <a:lstStyle/>
                    <a:p>
                      <a:pPr algn="r"/>
                      <a:r>
                        <a:rPr lang="en-US" sz="1050">
                          <a:latin typeface="+mj-lt"/>
                        </a:rPr>
                        <a:t>Free (open weights)</a:t>
                      </a:r>
                    </a:p>
                  </a:txBody>
                  <a:tcPr marL="24571" marR="24571" marT="12285" marB="12285" anchor="ctr"/>
                </a:tc>
                <a:tc>
                  <a:txBody>
                    <a:bodyPr/>
                    <a:lstStyle/>
                    <a:p>
                      <a:pPr algn="r"/>
                      <a:r>
                        <a:rPr lang="en-US" sz="1050" dirty="0">
                          <a:latin typeface="+mj-lt"/>
                        </a:rPr>
                        <a:t>Free (self-hosted)</a:t>
                      </a:r>
                    </a:p>
                  </a:txBody>
                  <a:tcPr marL="24571" marR="24571" marT="12285" marB="12285" anchor="ctr"/>
                </a:tc>
                <a:tc>
                  <a:txBody>
                    <a:bodyPr/>
                    <a:lstStyle/>
                    <a:p>
                      <a:pPr algn="ctr"/>
                      <a:r>
                        <a:rPr lang="en-US" sz="1050" dirty="0">
                          <a:latin typeface="+mj-lt"/>
                        </a:rPr>
                        <a:t>Requires infrastructure</a:t>
                      </a:r>
                    </a:p>
                  </a:txBody>
                  <a:tcPr marL="24571" marR="24571" marT="12285" marB="12285" anchor="ctr"/>
                </a:tc>
                <a:extLst>
                  <a:ext uri="{0D108BD9-81ED-4DB2-BD59-A6C34878D82A}">
                    <a16:rowId xmlns:a16="http://schemas.microsoft.com/office/drawing/2014/main" val="2807314351"/>
                  </a:ext>
                </a:extLst>
              </a:tr>
              <a:tr h="190322">
                <a:tc>
                  <a:txBody>
                    <a:bodyPr/>
                    <a:lstStyle/>
                    <a:p>
                      <a:pPr algn="ctr"/>
                      <a:r>
                        <a:rPr lang="en-US" sz="1050" b="1">
                          <a:latin typeface="+mj-lt"/>
                        </a:rPr>
                        <a:t>Cohere</a:t>
                      </a:r>
                      <a:endParaRPr lang="en-US" sz="1050">
                        <a:latin typeface="+mj-lt"/>
                      </a:endParaRPr>
                    </a:p>
                  </a:txBody>
                  <a:tcPr marL="24571" marR="24571" marT="12285" marB="12285" anchor="ctr"/>
                </a:tc>
                <a:tc>
                  <a:txBody>
                    <a:bodyPr/>
                    <a:lstStyle/>
                    <a:p>
                      <a:pPr algn="ctr"/>
                      <a:r>
                        <a:rPr lang="en-US" sz="1050">
                          <a:latin typeface="+mj-lt"/>
                        </a:rPr>
                        <a:t>Command R+</a:t>
                      </a:r>
                    </a:p>
                  </a:txBody>
                  <a:tcPr marL="24571" marR="24571" marT="12285" marB="12285" anchor="ctr"/>
                </a:tc>
                <a:tc>
                  <a:txBody>
                    <a:bodyPr/>
                    <a:lstStyle/>
                    <a:p>
                      <a:pPr algn="ctr"/>
                      <a:r>
                        <a:rPr lang="en-US" sz="1050" dirty="0">
                          <a:latin typeface="+mj-lt"/>
                        </a:rPr>
                        <a:t>128K</a:t>
                      </a:r>
                    </a:p>
                  </a:txBody>
                  <a:tcPr marL="24571" marR="24571" marT="12285" marB="12285" anchor="ctr"/>
                </a:tc>
                <a:tc>
                  <a:txBody>
                    <a:bodyPr/>
                    <a:lstStyle/>
                    <a:p>
                      <a:pPr algn="r"/>
                      <a:r>
                        <a:rPr lang="en-US" sz="1050">
                          <a:latin typeface="+mj-lt"/>
                        </a:rPr>
                        <a:t>$0.002</a:t>
                      </a:r>
                    </a:p>
                  </a:txBody>
                  <a:tcPr marL="24571" marR="24571" marT="12285" marB="12285" anchor="ctr"/>
                </a:tc>
                <a:tc>
                  <a:txBody>
                    <a:bodyPr/>
                    <a:lstStyle/>
                    <a:p>
                      <a:pPr algn="r"/>
                      <a:r>
                        <a:rPr lang="en-US" sz="1050" dirty="0">
                          <a:latin typeface="+mj-lt"/>
                        </a:rPr>
                        <a:t>$0.004</a:t>
                      </a:r>
                    </a:p>
                  </a:txBody>
                  <a:tcPr marL="24571" marR="24571" marT="12285" marB="12285" anchor="ctr"/>
                </a:tc>
                <a:tc>
                  <a:txBody>
                    <a:bodyPr/>
                    <a:lstStyle/>
                    <a:p>
                      <a:pPr algn="ctr"/>
                      <a:r>
                        <a:rPr lang="en-US" sz="1050" dirty="0">
                          <a:latin typeface="+mj-lt"/>
                        </a:rPr>
                        <a:t>RAG-optimized</a:t>
                      </a:r>
                    </a:p>
                  </a:txBody>
                  <a:tcPr marL="24571" marR="24571" marT="12285" marB="12285" anchor="ctr"/>
                </a:tc>
                <a:extLst>
                  <a:ext uri="{0D108BD9-81ED-4DB2-BD59-A6C34878D82A}">
                    <a16:rowId xmlns:a16="http://schemas.microsoft.com/office/drawing/2014/main" val="3713946500"/>
                  </a:ext>
                </a:extLst>
              </a:tr>
              <a:tr h="271889">
                <a:tc>
                  <a:txBody>
                    <a:bodyPr/>
                    <a:lstStyle/>
                    <a:p>
                      <a:pPr algn="ctr"/>
                      <a:r>
                        <a:rPr lang="en-US" sz="1050" b="1">
                          <a:latin typeface="+mj-lt"/>
                        </a:rPr>
                        <a:t>AI21</a:t>
                      </a:r>
                      <a:endParaRPr lang="en-US" sz="1050">
                        <a:latin typeface="+mj-lt"/>
                      </a:endParaRPr>
                    </a:p>
                  </a:txBody>
                  <a:tcPr marL="24571" marR="24571" marT="12285" marB="12285" anchor="ctr"/>
                </a:tc>
                <a:tc>
                  <a:txBody>
                    <a:bodyPr/>
                    <a:lstStyle/>
                    <a:p>
                      <a:pPr algn="ctr"/>
                      <a:r>
                        <a:rPr lang="en-US" sz="1050">
                          <a:latin typeface="+mj-lt"/>
                        </a:rPr>
                        <a:t>Jurassic-2 Ultra</a:t>
                      </a:r>
                    </a:p>
                  </a:txBody>
                  <a:tcPr marL="24571" marR="24571" marT="12285" marB="12285" anchor="ctr"/>
                </a:tc>
                <a:tc>
                  <a:txBody>
                    <a:bodyPr/>
                    <a:lstStyle/>
                    <a:p>
                      <a:pPr algn="ctr"/>
                      <a:r>
                        <a:rPr lang="en-US" sz="1050" dirty="0">
                          <a:latin typeface="+mj-lt"/>
                        </a:rPr>
                        <a:t>8K</a:t>
                      </a:r>
                    </a:p>
                  </a:txBody>
                  <a:tcPr marL="24571" marR="24571" marT="12285" marB="12285" anchor="ctr"/>
                </a:tc>
                <a:tc>
                  <a:txBody>
                    <a:bodyPr/>
                    <a:lstStyle/>
                    <a:p>
                      <a:pPr algn="r"/>
                      <a:r>
                        <a:rPr lang="en-US" sz="1050">
                          <a:latin typeface="+mj-lt"/>
                        </a:rPr>
                        <a:t>$0.0125</a:t>
                      </a:r>
                    </a:p>
                  </a:txBody>
                  <a:tcPr marL="24571" marR="24571" marT="12285" marB="12285" anchor="ctr"/>
                </a:tc>
                <a:tc>
                  <a:txBody>
                    <a:bodyPr/>
                    <a:lstStyle/>
                    <a:p>
                      <a:pPr algn="r"/>
                      <a:r>
                        <a:rPr lang="en-US" sz="1050" dirty="0">
                          <a:latin typeface="+mj-lt"/>
                        </a:rPr>
                        <a:t>$0.0125</a:t>
                      </a:r>
                    </a:p>
                  </a:txBody>
                  <a:tcPr marL="24571" marR="24571" marT="12285" marB="12285" anchor="ctr"/>
                </a:tc>
                <a:tc>
                  <a:txBody>
                    <a:bodyPr/>
                    <a:lstStyle/>
                    <a:p>
                      <a:pPr algn="ctr"/>
                      <a:r>
                        <a:rPr lang="en-US" sz="1050" dirty="0">
                          <a:latin typeface="+mj-lt"/>
                        </a:rPr>
                        <a:t>Older pricing model</a:t>
                      </a:r>
                    </a:p>
                  </a:txBody>
                  <a:tcPr marL="24571" marR="24571" marT="12285" marB="12285" anchor="ctr"/>
                </a:tc>
                <a:extLst>
                  <a:ext uri="{0D108BD9-81ED-4DB2-BD59-A6C34878D82A}">
                    <a16:rowId xmlns:a16="http://schemas.microsoft.com/office/drawing/2014/main" val="1436163919"/>
                  </a:ext>
                </a:extLst>
              </a:tr>
            </a:tbl>
          </a:graphicData>
        </a:graphic>
      </p:graphicFrame>
    </p:spTree>
    <p:extLst>
      <p:ext uri="{BB962C8B-B14F-4D97-AF65-F5344CB8AC3E}">
        <p14:creationId xmlns:p14="http://schemas.microsoft.com/office/powerpoint/2010/main" val="8269233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4789E-D025-8B13-42DA-8A8E21DFE6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C0686DA-CF74-281D-F0CA-91D030BEBEDC}"/>
              </a:ext>
            </a:extLst>
          </p:cNvPr>
          <p:cNvSpPr>
            <a:spLocks noGrp="1"/>
          </p:cNvSpPr>
          <p:nvPr>
            <p:ph type="title"/>
          </p:nvPr>
        </p:nvSpPr>
        <p:spPr/>
        <p:txBody>
          <a:bodyPr/>
          <a:lstStyle/>
          <a:p>
            <a:r>
              <a:rPr lang="en-US" dirty="0"/>
              <a:t>Session 1 Review</a:t>
            </a:r>
          </a:p>
        </p:txBody>
      </p:sp>
      <p:sp>
        <p:nvSpPr>
          <p:cNvPr id="6" name="Content Placeholder 5">
            <a:extLst>
              <a:ext uri="{FF2B5EF4-FFF2-40B4-BE49-F238E27FC236}">
                <a16:creationId xmlns:a16="http://schemas.microsoft.com/office/drawing/2014/main" id="{F5C56D36-DCD5-7A83-4ED5-F095C3CC9A77}"/>
              </a:ext>
            </a:extLst>
          </p:cNvPr>
          <p:cNvSpPr>
            <a:spLocks noGrp="1"/>
          </p:cNvSpPr>
          <p:nvPr>
            <p:ph sz="half" idx="1"/>
          </p:nvPr>
        </p:nvSpPr>
        <p:spPr>
          <a:xfrm>
            <a:off x="381000" y="1531620"/>
            <a:ext cx="3733800" cy="3326130"/>
          </a:xfrm>
        </p:spPr>
        <p:txBody>
          <a:bodyPr>
            <a:noAutofit/>
          </a:bodyPr>
          <a:lstStyle/>
          <a:p>
            <a:pPr marL="468630" indent="-285750"/>
            <a:r>
              <a:rPr lang="en-US" sz="1800" dirty="0">
                <a:ea typeface="Aptos" panose="020B0004020202020204" pitchFamily="34" charset="0"/>
                <a:cs typeface="Aptos" panose="020B0004020202020204" pitchFamily="34" charset="0"/>
              </a:rPr>
              <a:t>Define Artificial Intelligence (AI) and Generative </a:t>
            </a:r>
            <a:r>
              <a:rPr lang="en-US" sz="1800" dirty="0">
                <a:effectLst/>
                <a:ea typeface="Aptos" panose="020B0004020202020204" pitchFamily="34" charset="0"/>
                <a:cs typeface="Aptos" panose="020B0004020202020204" pitchFamily="34" charset="0"/>
              </a:rPr>
              <a:t>AI (GenAI).</a:t>
            </a:r>
          </a:p>
          <a:p>
            <a:pPr marL="468630" indent="-285750"/>
            <a:r>
              <a:rPr lang="en-US" sz="1800" dirty="0">
                <a:effectLst/>
                <a:ea typeface="Aptos" panose="020B0004020202020204" pitchFamily="34" charset="0"/>
                <a:cs typeface="Aptos" panose="020B0004020202020204" pitchFamily="34" charset="0"/>
              </a:rPr>
              <a:t>Explain the latest trends in GenAI/AI. </a:t>
            </a:r>
          </a:p>
          <a:p>
            <a:pPr marL="468630" indent="-285750"/>
            <a:r>
              <a:rPr lang="en-US" sz="1800" dirty="0">
                <a:effectLst/>
                <a:ea typeface="Aptos" panose="020B0004020202020204" pitchFamily="34" charset="0"/>
                <a:cs typeface="Aptos" panose="020B0004020202020204" pitchFamily="34" charset="0"/>
              </a:rPr>
              <a:t>Identify and describe key concepts in GenAI/AI. </a:t>
            </a:r>
          </a:p>
          <a:p>
            <a:pPr marL="468630" indent="-285750"/>
            <a:r>
              <a:rPr lang="en-US" sz="1800" dirty="0">
                <a:ea typeface="Aptos" panose="020B0004020202020204" pitchFamily="34" charset="0"/>
                <a:cs typeface="Aptos" panose="020B0004020202020204" pitchFamily="34" charset="0"/>
              </a:rPr>
              <a:t>Understand the Building Blocks of LLMs</a:t>
            </a:r>
          </a:p>
          <a:p>
            <a:pPr marL="834390" lvl="1" indent="-285750"/>
            <a:r>
              <a:rPr lang="en-US" sz="1600" dirty="0">
                <a:ea typeface="Aptos" panose="020B0004020202020204" pitchFamily="34" charset="0"/>
                <a:cs typeface="Aptos" panose="020B0004020202020204" pitchFamily="34" charset="0"/>
              </a:rPr>
              <a:t>Vectors</a:t>
            </a:r>
          </a:p>
          <a:p>
            <a:pPr marL="834390" lvl="1" indent="-285750"/>
            <a:r>
              <a:rPr lang="en-US" sz="1600" dirty="0">
                <a:ea typeface="Aptos" panose="020B0004020202020204" pitchFamily="34" charset="0"/>
                <a:cs typeface="Aptos" panose="020B0004020202020204" pitchFamily="34" charset="0"/>
              </a:rPr>
              <a:t>Tokens </a:t>
            </a:r>
          </a:p>
          <a:p>
            <a:pPr marL="834390" lvl="1" indent="-285750"/>
            <a:r>
              <a:rPr lang="en-US" sz="1600" dirty="0">
                <a:ea typeface="Aptos" panose="020B0004020202020204" pitchFamily="34" charset="0"/>
                <a:cs typeface="Aptos" panose="020B0004020202020204" pitchFamily="34" charset="0"/>
              </a:rPr>
              <a:t>Embeddings</a:t>
            </a:r>
          </a:p>
          <a:p>
            <a:pPr marL="468630" indent="-285750"/>
            <a:endParaRPr lang="en-US" sz="1600" dirty="0">
              <a:effectLst/>
              <a:ea typeface="Aptos" panose="020B0004020202020204" pitchFamily="34" charset="0"/>
              <a:cs typeface="Aptos" panose="020B0004020202020204" pitchFamily="34" charset="0"/>
            </a:endParaRPr>
          </a:p>
          <a:p>
            <a:endParaRPr lang="en-US" sz="2000" dirty="0"/>
          </a:p>
        </p:txBody>
      </p:sp>
      <p:sp>
        <p:nvSpPr>
          <p:cNvPr id="7" name="Content Placeholder 6">
            <a:extLst>
              <a:ext uri="{FF2B5EF4-FFF2-40B4-BE49-F238E27FC236}">
                <a16:creationId xmlns:a16="http://schemas.microsoft.com/office/drawing/2014/main" id="{40953DC1-05DC-3D38-F91A-4326590EF973}"/>
              </a:ext>
            </a:extLst>
          </p:cNvPr>
          <p:cNvSpPr>
            <a:spLocks noGrp="1"/>
          </p:cNvSpPr>
          <p:nvPr>
            <p:ph sz="half" idx="2"/>
          </p:nvPr>
        </p:nvSpPr>
        <p:spPr>
          <a:xfrm>
            <a:off x="3962400" y="1440064"/>
            <a:ext cx="4876800" cy="3417686"/>
          </a:xfrm>
        </p:spPr>
        <p:txBody>
          <a:bodyPr>
            <a:normAutofit/>
          </a:bodyPr>
          <a:lstStyle/>
          <a:p>
            <a:pPr marL="468630" indent="-285750"/>
            <a:r>
              <a:rPr lang="en-US" sz="1800" dirty="0">
                <a:ea typeface="Aptos" panose="020B0004020202020204" pitchFamily="34" charset="0"/>
                <a:cs typeface="Aptos" panose="020B0004020202020204" pitchFamily="34" charset="0"/>
              </a:rPr>
              <a:t>Understand the 7 Parameters of LLMs</a:t>
            </a:r>
          </a:p>
          <a:p>
            <a:pPr marL="834390" lvl="1" indent="-285750"/>
            <a:r>
              <a:rPr lang="en-US" sz="1600" dirty="0">
                <a:ea typeface="Aptos" panose="020B0004020202020204" pitchFamily="34" charset="0"/>
                <a:cs typeface="Aptos" panose="020B0004020202020204" pitchFamily="34" charset="0"/>
              </a:rPr>
              <a:t>Max Completion Tokens</a:t>
            </a:r>
          </a:p>
          <a:p>
            <a:pPr marL="834390" lvl="1" indent="-285750"/>
            <a:r>
              <a:rPr lang="en-US" sz="1600" dirty="0">
                <a:ea typeface="Aptos" panose="020B0004020202020204" pitchFamily="34" charset="0"/>
                <a:cs typeface="Aptos" panose="020B0004020202020204" pitchFamily="34" charset="0"/>
              </a:rPr>
              <a:t>Temperature</a:t>
            </a:r>
          </a:p>
          <a:p>
            <a:pPr marL="834390" lvl="1" indent="-285750"/>
            <a:r>
              <a:rPr lang="en-US" sz="1600" dirty="0">
                <a:ea typeface="Aptos" panose="020B0004020202020204" pitchFamily="34" charset="0"/>
                <a:cs typeface="Aptos" panose="020B0004020202020204" pitchFamily="34" charset="0"/>
              </a:rPr>
              <a:t>Top P</a:t>
            </a:r>
          </a:p>
          <a:p>
            <a:pPr marL="834390" lvl="1" indent="-285750"/>
            <a:r>
              <a:rPr lang="en-US" sz="1600" dirty="0">
                <a:ea typeface="Aptos" panose="020B0004020202020204" pitchFamily="34" charset="0"/>
                <a:cs typeface="Aptos" panose="020B0004020202020204" pitchFamily="34" charset="0"/>
              </a:rPr>
              <a:t>Top K</a:t>
            </a:r>
          </a:p>
          <a:p>
            <a:pPr marL="834390" lvl="1" indent="-285750"/>
            <a:r>
              <a:rPr lang="en-US" sz="1600" dirty="0">
                <a:ea typeface="Aptos" panose="020B0004020202020204" pitchFamily="34" charset="0"/>
                <a:cs typeface="Aptos" panose="020B0004020202020204" pitchFamily="34" charset="0"/>
              </a:rPr>
              <a:t>Frequency Penalty</a:t>
            </a:r>
          </a:p>
          <a:p>
            <a:pPr marL="834390" lvl="1" indent="-285750"/>
            <a:r>
              <a:rPr lang="en-US" sz="1600" dirty="0">
                <a:ea typeface="Aptos" panose="020B0004020202020204" pitchFamily="34" charset="0"/>
                <a:cs typeface="Aptos" panose="020B0004020202020204" pitchFamily="34" charset="0"/>
              </a:rPr>
              <a:t>Presence Penalty</a:t>
            </a:r>
          </a:p>
          <a:p>
            <a:pPr marL="834390" lvl="1" indent="-285750"/>
            <a:r>
              <a:rPr lang="en-US" sz="1600" dirty="0">
                <a:ea typeface="Aptos" panose="020B0004020202020204" pitchFamily="34" charset="0"/>
                <a:cs typeface="Aptos" panose="020B0004020202020204" pitchFamily="34" charset="0"/>
              </a:rPr>
              <a:t>Stop Sequence</a:t>
            </a:r>
          </a:p>
          <a:p>
            <a:pPr marL="468630" indent="-285750"/>
            <a:r>
              <a:rPr lang="en-US" sz="1800" dirty="0">
                <a:ea typeface="Aptos" panose="020B0004020202020204" pitchFamily="34" charset="0"/>
                <a:cs typeface="Aptos" panose="020B0004020202020204" pitchFamily="34" charset="0"/>
              </a:rPr>
              <a:t>Parameter Tuning</a:t>
            </a:r>
          </a:p>
          <a:p>
            <a:pPr marL="468630" indent="-285750"/>
            <a:r>
              <a:rPr lang="en-US" sz="1800" dirty="0">
                <a:ea typeface="Aptos" panose="020B0004020202020204" pitchFamily="34" charset="0"/>
                <a:cs typeface="Aptos" panose="020B0004020202020204" pitchFamily="34" charset="0"/>
              </a:rPr>
              <a:t>Review GenAI Applications by Type and Industry Use</a:t>
            </a:r>
          </a:p>
          <a:p>
            <a:pPr marL="468630" indent="-285750"/>
            <a:endParaRPr lang="en-US" sz="1800" dirty="0">
              <a:ea typeface="Aptos" panose="020B0004020202020204" pitchFamily="34" charset="0"/>
              <a:cs typeface="Aptos" panose="020B0004020202020204" pitchFamily="34" charset="0"/>
            </a:endParaRPr>
          </a:p>
          <a:p>
            <a:pPr marL="468630" indent="-285750"/>
            <a:endParaRPr lang="en-US" sz="1600" dirty="0">
              <a:effectLst/>
              <a:ea typeface="Aptos" panose="020B0004020202020204" pitchFamily="34" charset="0"/>
              <a:cs typeface="Aptos" panose="020B0004020202020204" pitchFamily="34" charset="0"/>
            </a:endParaRPr>
          </a:p>
        </p:txBody>
      </p:sp>
      <p:sp>
        <p:nvSpPr>
          <p:cNvPr id="2" name="Date Placeholder 1">
            <a:extLst>
              <a:ext uri="{FF2B5EF4-FFF2-40B4-BE49-F238E27FC236}">
                <a16:creationId xmlns:a16="http://schemas.microsoft.com/office/drawing/2014/main" id="{A9A99E18-3861-C12A-30FD-5A88D5A30F21}"/>
              </a:ext>
            </a:extLst>
          </p:cNvPr>
          <p:cNvSpPr>
            <a:spLocks noGrp="1"/>
          </p:cNvSpPr>
          <p:nvPr>
            <p:ph type="dt" sz="half" idx="10"/>
          </p:nvPr>
        </p:nvSpPr>
        <p:spPr/>
        <p:txBody>
          <a:bodyPr/>
          <a:lstStyle/>
          <a:p>
            <a:fld id="{DE926898-931C-4E49-9EDD-3B95831E1BF9}" type="datetime1">
              <a:rPr lang="en-US" smtClean="0"/>
              <a:t>9/6/2025</a:t>
            </a:fld>
            <a:endParaRPr lang="en-US"/>
          </a:p>
        </p:txBody>
      </p:sp>
      <p:sp>
        <p:nvSpPr>
          <p:cNvPr id="3" name="Footer Placeholder 2">
            <a:extLst>
              <a:ext uri="{FF2B5EF4-FFF2-40B4-BE49-F238E27FC236}">
                <a16:creationId xmlns:a16="http://schemas.microsoft.com/office/drawing/2014/main" id="{76A4F5A1-2704-19C6-0968-4F1A97BCD3EC}"/>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3B6528E0-6162-C67E-2F23-8B8D4C7AC9FD}"/>
              </a:ext>
            </a:extLst>
          </p:cNvPr>
          <p:cNvSpPr>
            <a:spLocks noGrp="1"/>
          </p:cNvSpPr>
          <p:nvPr>
            <p:ph type="sldNum" sz="quarter" idx="12"/>
          </p:nvPr>
        </p:nvSpPr>
        <p:spPr/>
        <p:txBody>
          <a:bodyPr/>
          <a:lstStyle/>
          <a:p>
            <a:fld id="{3D46CBA2-ECE5-4BE9-B546-6761E0E67089}" type="slidenum">
              <a:rPr lang="en-US" smtClean="0"/>
              <a:t>123</a:t>
            </a:fld>
            <a:endParaRPr lang="en-US"/>
          </a:p>
        </p:txBody>
      </p:sp>
    </p:spTree>
    <p:extLst>
      <p:ext uri="{BB962C8B-B14F-4D97-AF65-F5344CB8AC3E}">
        <p14:creationId xmlns:p14="http://schemas.microsoft.com/office/powerpoint/2010/main" val="26723409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679CD-0A91-B87A-06F7-2297189AFBB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976751E-3959-CE7E-3C2B-EE47893F8506}"/>
              </a:ext>
            </a:extLst>
          </p:cNvPr>
          <p:cNvSpPr>
            <a:spLocks noGrp="1"/>
          </p:cNvSpPr>
          <p:nvPr>
            <p:ph type="title"/>
          </p:nvPr>
        </p:nvSpPr>
        <p:spPr/>
        <p:txBody>
          <a:bodyPr/>
          <a:lstStyle/>
          <a:p>
            <a:r>
              <a:rPr lang="en-US" dirty="0"/>
              <a:t>Session 2 Review</a:t>
            </a:r>
          </a:p>
        </p:txBody>
      </p:sp>
      <p:sp>
        <p:nvSpPr>
          <p:cNvPr id="6" name="Content Placeholder 5">
            <a:extLst>
              <a:ext uri="{FF2B5EF4-FFF2-40B4-BE49-F238E27FC236}">
                <a16:creationId xmlns:a16="http://schemas.microsoft.com/office/drawing/2014/main" id="{E4A38A9C-B24A-370A-97B7-2EFD4068B77E}"/>
              </a:ext>
            </a:extLst>
          </p:cNvPr>
          <p:cNvSpPr>
            <a:spLocks noGrp="1"/>
          </p:cNvSpPr>
          <p:nvPr>
            <p:ph sz="half" idx="1"/>
          </p:nvPr>
        </p:nvSpPr>
        <p:spPr>
          <a:xfrm>
            <a:off x="381000" y="1440064"/>
            <a:ext cx="4191000" cy="1588886"/>
          </a:xfrm>
        </p:spPr>
        <p:txBody>
          <a:bodyPr>
            <a:noAutofit/>
          </a:bodyPr>
          <a:lstStyle/>
          <a:p>
            <a:pPr marL="468630" indent="-285750"/>
            <a:r>
              <a:rPr lang="en-US" sz="1400" dirty="0">
                <a:ea typeface="Aptos" panose="020B0004020202020204" pitchFamily="34" charset="0"/>
                <a:cs typeface="Aptos" panose="020B0004020202020204" pitchFamily="34" charset="0"/>
              </a:rPr>
              <a:t>Industry Risks and Concerns</a:t>
            </a:r>
          </a:p>
          <a:p>
            <a:pPr marL="834390" lvl="1" indent="-285750"/>
            <a:r>
              <a:rPr lang="en-US" sz="1200" dirty="0">
                <a:ea typeface="Aptos" panose="020B0004020202020204" pitchFamily="34" charset="0"/>
                <a:cs typeface="Aptos" panose="020B0004020202020204" pitchFamily="34" charset="0"/>
              </a:rPr>
              <a:t>Lack of Explainability / Transparency</a:t>
            </a:r>
          </a:p>
          <a:p>
            <a:pPr marL="834390" lvl="1" indent="-285750"/>
            <a:r>
              <a:rPr lang="en-US" sz="1200" dirty="0">
                <a:ea typeface="Aptos" panose="020B0004020202020204" pitchFamily="34" charset="0"/>
                <a:cs typeface="Aptos" panose="020B0004020202020204" pitchFamily="34" charset="0"/>
              </a:rPr>
              <a:t>Data Bias and Discrimination</a:t>
            </a:r>
          </a:p>
          <a:p>
            <a:pPr marL="834390" lvl="1" indent="-285750"/>
            <a:r>
              <a:rPr lang="en-US" sz="1200" dirty="0">
                <a:ea typeface="Aptos" panose="020B0004020202020204" pitchFamily="34" charset="0"/>
                <a:cs typeface="Aptos" panose="020B0004020202020204" pitchFamily="34" charset="0"/>
              </a:rPr>
              <a:t>Misinformation &amp; Disinformation</a:t>
            </a:r>
          </a:p>
          <a:p>
            <a:pPr marL="834390" lvl="1" indent="-285750"/>
            <a:r>
              <a:rPr lang="en-US" sz="1200" dirty="0">
                <a:ea typeface="Aptos" panose="020B0004020202020204" pitchFamily="34" charset="0"/>
                <a:cs typeface="Aptos" panose="020B0004020202020204" pitchFamily="34" charset="0"/>
              </a:rPr>
              <a:t>Misuse in Bioweapons, Cyberattacks, or Deepfake Extortion</a:t>
            </a:r>
          </a:p>
          <a:p>
            <a:pPr marL="834390" lvl="1" indent="-285750"/>
            <a:r>
              <a:rPr lang="en-US" sz="1200" dirty="0">
                <a:ea typeface="Aptos" panose="020B0004020202020204" pitchFamily="34" charset="0"/>
                <a:cs typeface="Aptos" panose="020B0004020202020204" pitchFamily="34" charset="0"/>
              </a:rPr>
              <a:t>Copyright and Intellectual Property Infringement</a:t>
            </a:r>
          </a:p>
          <a:p>
            <a:endParaRPr lang="en-US" sz="1400" dirty="0"/>
          </a:p>
        </p:txBody>
      </p:sp>
      <p:sp>
        <p:nvSpPr>
          <p:cNvPr id="7" name="Content Placeholder 6">
            <a:extLst>
              <a:ext uri="{FF2B5EF4-FFF2-40B4-BE49-F238E27FC236}">
                <a16:creationId xmlns:a16="http://schemas.microsoft.com/office/drawing/2014/main" id="{D1F769EF-5B69-E4DD-E0D6-C08EE9BA4F9E}"/>
              </a:ext>
            </a:extLst>
          </p:cNvPr>
          <p:cNvSpPr>
            <a:spLocks noGrp="1"/>
          </p:cNvSpPr>
          <p:nvPr>
            <p:ph sz="half" idx="2"/>
          </p:nvPr>
        </p:nvSpPr>
        <p:spPr>
          <a:xfrm>
            <a:off x="4648200" y="1440064"/>
            <a:ext cx="4191000" cy="2579486"/>
          </a:xfrm>
        </p:spPr>
        <p:txBody>
          <a:bodyPr>
            <a:normAutofit fontScale="92500" lnSpcReduction="10000"/>
          </a:bodyPr>
          <a:lstStyle/>
          <a:p>
            <a:pPr marL="468630" indent="-285750"/>
            <a:r>
              <a:rPr lang="en-US" sz="1400" dirty="0"/>
              <a:t>AI Future</a:t>
            </a:r>
          </a:p>
          <a:p>
            <a:pPr marL="834390" lvl="1" indent="-285750"/>
            <a:r>
              <a:rPr lang="en-US" sz="1200" dirty="0">
                <a:ea typeface="Aptos" panose="020B0004020202020204" pitchFamily="34" charset="0"/>
                <a:cs typeface="Aptos" panose="020B0004020202020204" pitchFamily="34" charset="0"/>
              </a:rPr>
              <a:t>China’s Digital Transformation</a:t>
            </a:r>
          </a:p>
          <a:p>
            <a:pPr marL="834390" lvl="1" indent="-285750"/>
            <a:r>
              <a:rPr lang="en-US" sz="1200" dirty="0">
                <a:ea typeface="Aptos" panose="020B0004020202020204" pitchFamily="34" charset="0"/>
                <a:cs typeface="Aptos" panose="020B0004020202020204" pitchFamily="34" charset="0"/>
              </a:rPr>
              <a:t>Date is the New Currency</a:t>
            </a:r>
          </a:p>
          <a:p>
            <a:pPr marL="834390" lvl="1" indent="-285750"/>
            <a:r>
              <a:rPr lang="en-US" sz="1200" dirty="0">
                <a:ea typeface="Aptos" panose="020B0004020202020204" pitchFamily="34" charset="0"/>
                <a:cs typeface="Aptos" panose="020B0004020202020204" pitchFamily="34" charset="0"/>
              </a:rPr>
              <a:t>Smart Econometrics</a:t>
            </a:r>
          </a:p>
          <a:p>
            <a:pPr marL="834390" lvl="1" indent="-285750"/>
            <a:r>
              <a:rPr lang="en-US" sz="1200" dirty="0">
                <a:ea typeface="Aptos" panose="020B0004020202020204" pitchFamily="34" charset="0"/>
                <a:cs typeface="Aptos" panose="020B0004020202020204" pitchFamily="34" charset="0"/>
              </a:rPr>
              <a:t>Social Credit Systems</a:t>
            </a:r>
          </a:p>
          <a:p>
            <a:pPr marL="834390" lvl="1" indent="-285750"/>
            <a:r>
              <a:rPr lang="en-US" sz="1200" dirty="0">
                <a:ea typeface="Aptos" panose="020B0004020202020204" pitchFamily="34" charset="0"/>
                <a:cs typeface="Aptos" panose="020B0004020202020204" pitchFamily="34" charset="0"/>
              </a:rPr>
              <a:t>The Future of Healthcare</a:t>
            </a:r>
          </a:p>
          <a:p>
            <a:pPr marL="834390" lvl="1" indent="-285750"/>
            <a:r>
              <a:rPr lang="en-US" sz="1200" dirty="0">
                <a:ea typeface="Aptos" panose="020B0004020202020204" pitchFamily="34" charset="0"/>
                <a:cs typeface="Aptos" panose="020B0004020202020204" pitchFamily="34" charset="0"/>
              </a:rPr>
              <a:t>Agentic AI</a:t>
            </a:r>
          </a:p>
          <a:p>
            <a:pPr marL="468630" indent="-285750"/>
            <a:r>
              <a:rPr lang="en-US" sz="1400" dirty="0">
                <a:ea typeface="Aptos" panose="020B0004020202020204" pitchFamily="34" charset="0"/>
                <a:cs typeface="Aptos" panose="020B0004020202020204" pitchFamily="34" charset="0"/>
              </a:rPr>
              <a:t>Job Market</a:t>
            </a:r>
          </a:p>
          <a:p>
            <a:pPr marL="468630" indent="-285750"/>
            <a:r>
              <a:rPr lang="en-US" sz="1400" dirty="0">
                <a:ea typeface="Aptos" panose="020B0004020202020204" pitchFamily="34" charset="0"/>
                <a:cs typeface="Aptos" panose="020B0004020202020204" pitchFamily="34" charset="0"/>
              </a:rPr>
              <a:t>Godfather Warning</a:t>
            </a:r>
          </a:p>
          <a:p>
            <a:pPr marL="468630" indent="-285750"/>
            <a:r>
              <a:rPr lang="en-US" sz="1400" dirty="0">
                <a:ea typeface="Aptos" panose="020B0004020202020204" pitchFamily="34" charset="0"/>
                <a:cs typeface="Aptos" panose="020B0004020202020204" pitchFamily="34" charset="0"/>
              </a:rPr>
              <a:t>Red Pill / Blue Pill Event</a:t>
            </a:r>
          </a:p>
          <a:p>
            <a:pPr marL="468630" indent="-285750"/>
            <a:r>
              <a:rPr lang="en-US" sz="1400" dirty="0">
                <a:ea typeface="Aptos" panose="020B0004020202020204" pitchFamily="34" charset="0"/>
                <a:cs typeface="Aptos" panose="020B0004020202020204" pitchFamily="34" charset="0"/>
              </a:rPr>
              <a:t>Course Review</a:t>
            </a:r>
          </a:p>
          <a:p>
            <a:pPr marL="468630" indent="-285750"/>
            <a:r>
              <a:rPr lang="en-US" sz="1400" dirty="0">
                <a:ea typeface="Aptos" panose="020B0004020202020204" pitchFamily="34" charset="0"/>
                <a:cs typeface="Aptos" panose="020B0004020202020204" pitchFamily="34" charset="0"/>
              </a:rPr>
              <a:t>Course Evaluation</a:t>
            </a:r>
            <a:endParaRPr lang="en-US" sz="1200" dirty="0">
              <a:ea typeface="Aptos" panose="020B0004020202020204" pitchFamily="34" charset="0"/>
              <a:cs typeface="Aptos" panose="020B0004020202020204" pitchFamily="34" charset="0"/>
            </a:endParaRPr>
          </a:p>
          <a:p>
            <a:pPr marL="468630" indent="-285750"/>
            <a:endParaRPr lang="en-US" sz="1200" dirty="0">
              <a:effectLst/>
              <a:ea typeface="Aptos" panose="020B0004020202020204" pitchFamily="34" charset="0"/>
              <a:cs typeface="Aptos" panose="020B0004020202020204" pitchFamily="34" charset="0"/>
            </a:endParaRPr>
          </a:p>
        </p:txBody>
      </p:sp>
      <p:sp>
        <p:nvSpPr>
          <p:cNvPr id="2" name="Date Placeholder 1">
            <a:extLst>
              <a:ext uri="{FF2B5EF4-FFF2-40B4-BE49-F238E27FC236}">
                <a16:creationId xmlns:a16="http://schemas.microsoft.com/office/drawing/2014/main" id="{F116731C-526F-7AA5-738B-999B51BD587F}"/>
              </a:ext>
            </a:extLst>
          </p:cNvPr>
          <p:cNvSpPr>
            <a:spLocks noGrp="1"/>
          </p:cNvSpPr>
          <p:nvPr>
            <p:ph type="dt" sz="half" idx="10"/>
          </p:nvPr>
        </p:nvSpPr>
        <p:spPr/>
        <p:txBody>
          <a:bodyPr/>
          <a:lstStyle/>
          <a:p>
            <a:fld id="{DE926898-931C-4E49-9EDD-3B95831E1BF9}" type="datetime1">
              <a:rPr lang="en-US" smtClean="0"/>
              <a:t>9/6/2025</a:t>
            </a:fld>
            <a:endParaRPr lang="en-US" dirty="0"/>
          </a:p>
        </p:txBody>
      </p:sp>
      <p:sp>
        <p:nvSpPr>
          <p:cNvPr id="3" name="Footer Placeholder 2">
            <a:extLst>
              <a:ext uri="{FF2B5EF4-FFF2-40B4-BE49-F238E27FC236}">
                <a16:creationId xmlns:a16="http://schemas.microsoft.com/office/drawing/2014/main" id="{01627325-E11C-12BD-AF52-C6034572E171}"/>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5A2E4F5B-9D55-4A14-9AF3-60369E377580}"/>
              </a:ext>
            </a:extLst>
          </p:cNvPr>
          <p:cNvSpPr>
            <a:spLocks noGrp="1"/>
          </p:cNvSpPr>
          <p:nvPr>
            <p:ph type="sldNum" sz="quarter" idx="12"/>
          </p:nvPr>
        </p:nvSpPr>
        <p:spPr/>
        <p:txBody>
          <a:bodyPr/>
          <a:lstStyle/>
          <a:p>
            <a:fld id="{3D46CBA2-ECE5-4BE9-B546-6761E0E67089}" type="slidenum">
              <a:rPr lang="en-US" smtClean="0"/>
              <a:t>124</a:t>
            </a:fld>
            <a:endParaRPr lang="en-US"/>
          </a:p>
        </p:txBody>
      </p:sp>
      <p:sp>
        <p:nvSpPr>
          <p:cNvPr id="8" name="Content Placeholder 6">
            <a:extLst>
              <a:ext uri="{FF2B5EF4-FFF2-40B4-BE49-F238E27FC236}">
                <a16:creationId xmlns:a16="http://schemas.microsoft.com/office/drawing/2014/main" id="{B7755F76-2886-F056-DCBD-ECCE154DFCB4}"/>
              </a:ext>
            </a:extLst>
          </p:cNvPr>
          <p:cNvSpPr txBox="1">
            <a:spLocks/>
          </p:cNvSpPr>
          <p:nvPr/>
        </p:nvSpPr>
        <p:spPr>
          <a:xfrm>
            <a:off x="381000" y="3083698"/>
            <a:ext cx="4191000" cy="1708843"/>
          </a:xfrm>
          <a:prstGeom prst="rect">
            <a:avLst/>
          </a:prstGeom>
        </p:spPr>
        <p:txBody>
          <a:bodyPr vert="horz">
            <a:normAutofit fontScale="77500" lnSpcReduction="20000"/>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18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18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468630" indent="-285750"/>
            <a:r>
              <a:rPr lang="en-US" sz="1800" dirty="0">
                <a:ea typeface="Aptos" panose="020B0004020202020204" pitchFamily="34" charset="0"/>
                <a:cs typeface="Aptos" panose="020B0004020202020204" pitchFamily="34" charset="0"/>
              </a:rPr>
              <a:t>AI Technology  Concerns</a:t>
            </a:r>
          </a:p>
          <a:p>
            <a:pPr marL="834390" lvl="1" indent="-285750"/>
            <a:r>
              <a:rPr lang="en-US" sz="1600" dirty="0">
                <a:ea typeface="Aptos" panose="020B0004020202020204" pitchFamily="34" charset="0"/>
                <a:cs typeface="Aptos" panose="020B0004020202020204" pitchFamily="34" charset="0"/>
              </a:rPr>
              <a:t>Geopolitical AI Arms Race</a:t>
            </a:r>
          </a:p>
          <a:p>
            <a:pPr marL="834390" lvl="1" indent="-285750"/>
            <a:r>
              <a:rPr lang="en-US" sz="1600" dirty="0">
                <a:ea typeface="Aptos" panose="020B0004020202020204" pitchFamily="34" charset="0"/>
                <a:cs typeface="Aptos" panose="020B0004020202020204" pitchFamily="34" charset="0"/>
              </a:rPr>
              <a:t>Hallucinations</a:t>
            </a:r>
          </a:p>
          <a:p>
            <a:pPr marL="834390" lvl="1" indent="-285750"/>
            <a:r>
              <a:rPr lang="en-US" sz="1600" dirty="0">
                <a:ea typeface="Aptos" panose="020B0004020202020204" pitchFamily="34" charset="0"/>
                <a:cs typeface="Aptos" panose="020B0004020202020204" pitchFamily="34" charset="0"/>
              </a:rPr>
              <a:t>Data Privacy</a:t>
            </a:r>
          </a:p>
          <a:p>
            <a:pPr marL="834390" lvl="1" indent="-285750"/>
            <a:r>
              <a:rPr lang="en-US" sz="1600" dirty="0">
                <a:ea typeface="Aptos" panose="020B0004020202020204" pitchFamily="34" charset="0"/>
                <a:cs typeface="Aptos" panose="020B0004020202020204" pitchFamily="34" charset="0"/>
              </a:rPr>
              <a:t>Job Displacement</a:t>
            </a:r>
          </a:p>
          <a:p>
            <a:pPr marL="834390" lvl="1" indent="-285750"/>
            <a:r>
              <a:rPr lang="en-US" sz="1600" dirty="0">
                <a:ea typeface="Aptos" panose="020B0004020202020204" pitchFamily="34" charset="0"/>
                <a:cs typeface="Aptos" panose="020B0004020202020204" pitchFamily="34" charset="0"/>
              </a:rPr>
              <a:t>Human De-skilling</a:t>
            </a:r>
          </a:p>
          <a:p>
            <a:pPr marL="834390" lvl="1" indent="-285750"/>
            <a:r>
              <a:rPr lang="en-US" sz="1600" dirty="0">
                <a:ea typeface="Aptos" panose="020B0004020202020204" pitchFamily="34" charset="0"/>
                <a:cs typeface="Aptos" panose="020B0004020202020204" pitchFamily="34" charset="0"/>
              </a:rPr>
              <a:t>Political Disinformation &amp; Propaganda</a:t>
            </a:r>
          </a:p>
          <a:p>
            <a:pPr marL="834390" lvl="1" indent="-285750"/>
            <a:r>
              <a:rPr lang="en-US" sz="1600" dirty="0">
                <a:ea typeface="Aptos" panose="020B0004020202020204" pitchFamily="34" charset="0"/>
                <a:cs typeface="Aptos" panose="020B0004020202020204" pitchFamily="34" charset="0"/>
              </a:rPr>
              <a:t>Income Inequality</a:t>
            </a:r>
          </a:p>
        </p:txBody>
      </p:sp>
    </p:spTree>
    <p:extLst>
      <p:ext uri="{BB962C8B-B14F-4D97-AF65-F5344CB8AC3E}">
        <p14:creationId xmlns:p14="http://schemas.microsoft.com/office/powerpoint/2010/main" val="926576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8EF2D3C-F613-8B96-BEAB-ED263A73DE05}"/>
              </a:ext>
            </a:extLst>
          </p:cNvPr>
          <p:cNvSpPr>
            <a:spLocks noGrp="1"/>
          </p:cNvSpPr>
          <p:nvPr>
            <p:ph type="title"/>
          </p:nvPr>
        </p:nvSpPr>
        <p:spPr>
          <a:xfrm>
            <a:off x="457200" y="528066"/>
            <a:ext cx="8229600" cy="857250"/>
          </a:xfrm>
        </p:spPr>
        <p:txBody>
          <a:bodyPr anchor="b">
            <a:normAutofit/>
          </a:bodyPr>
          <a:lstStyle/>
          <a:p>
            <a:r>
              <a:rPr lang="en-US" dirty="0"/>
              <a:t>Neural Networks</a:t>
            </a:r>
          </a:p>
        </p:txBody>
      </p:sp>
      <p:pic>
        <p:nvPicPr>
          <p:cNvPr id="3" name="Picture 2" descr="A diagram of a network&#10;&#10;AI-generated content may be incorrect.">
            <a:hlinkClick r:id="rId2"/>
            <a:extLst>
              <a:ext uri="{FF2B5EF4-FFF2-40B4-BE49-F238E27FC236}">
                <a16:creationId xmlns:a16="http://schemas.microsoft.com/office/drawing/2014/main" id="{FF894323-A8DD-BC36-F8A4-486891FA6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80488"/>
            <a:ext cx="4038600" cy="2645282"/>
          </a:xfrm>
          <a:prstGeom prst="rect">
            <a:avLst/>
          </a:prstGeom>
          <a:noFill/>
        </p:spPr>
      </p:pic>
      <p:sp>
        <p:nvSpPr>
          <p:cNvPr id="8" name="Content Placeholder 7">
            <a:extLst>
              <a:ext uri="{FF2B5EF4-FFF2-40B4-BE49-F238E27FC236}">
                <a16:creationId xmlns:a16="http://schemas.microsoft.com/office/drawing/2014/main" id="{D13193E0-5E2F-F399-8C94-356E5353440F}"/>
              </a:ext>
            </a:extLst>
          </p:cNvPr>
          <p:cNvSpPr>
            <a:spLocks noGrp="1"/>
          </p:cNvSpPr>
          <p:nvPr>
            <p:ph sz="half" idx="2"/>
          </p:nvPr>
        </p:nvSpPr>
        <p:spPr>
          <a:xfrm>
            <a:off x="4648200" y="1440064"/>
            <a:ext cx="4038600" cy="3326130"/>
          </a:xfrm>
        </p:spPr>
        <p:txBody>
          <a:bodyPr>
            <a:normAutofit/>
          </a:bodyPr>
          <a:lstStyle/>
          <a:p>
            <a:pPr marL="0" indent="0">
              <a:lnSpc>
                <a:spcPct val="90000"/>
              </a:lnSpc>
              <a:buNone/>
            </a:pPr>
            <a:r>
              <a:rPr lang="en-US" sz="2000" dirty="0">
                <a:effectLst>
                  <a:outerShdw blurRad="38100" dist="38100" dir="2700000" algn="tl">
                    <a:srgbClr val="000000">
                      <a:alpha val="43137"/>
                    </a:srgbClr>
                  </a:outerShdw>
                </a:effectLst>
              </a:rPr>
              <a:t>Structure of Neural Networks</a:t>
            </a:r>
          </a:p>
          <a:p>
            <a:pPr>
              <a:lnSpc>
                <a:spcPct val="90000"/>
              </a:lnSpc>
            </a:pPr>
            <a:r>
              <a:rPr lang="en-US" sz="2000" dirty="0"/>
              <a:t>Consists of interconnected nodes called neurons, which process and transmit information. </a:t>
            </a:r>
          </a:p>
          <a:p>
            <a:pPr>
              <a:lnSpc>
                <a:spcPct val="90000"/>
              </a:lnSpc>
            </a:pPr>
            <a:r>
              <a:rPr lang="en-US" sz="2000" dirty="0"/>
              <a:t>Organized into layers, with each layer performing specific computations. Through</a:t>
            </a:r>
          </a:p>
          <a:p>
            <a:pPr>
              <a:lnSpc>
                <a:spcPct val="90000"/>
              </a:lnSpc>
            </a:pPr>
            <a:r>
              <a:rPr lang="en-US" sz="2000" dirty="0"/>
              <a:t>Neural networks recognize patterns and make accurate predictions based on vast amounts of data.</a:t>
            </a:r>
          </a:p>
          <a:p>
            <a:pPr>
              <a:lnSpc>
                <a:spcPct val="90000"/>
              </a:lnSpc>
            </a:pPr>
            <a:endParaRPr lang="en-US" sz="2000" dirty="0"/>
          </a:p>
        </p:txBody>
      </p:sp>
      <p:sp>
        <p:nvSpPr>
          <p:cNvPr id="4" name="Date Placeholder 3">
            <a:extLst>
              <a:ext uri="{FF2B5EF4-FFF2-40B4-BE49-F238E27FC236}">
                <a16:creationId xmlns:a16="http://schemas.microsoft.com/office/drawing/2014/main" id="{A45E41DE-8758-EC2D-71A0-ACFF2C3A7D16}"/>
              </a:ext>
            </a:extLst>
          </p:cNvPr>
          <p:cNvSpPr>
            <a:spLocks noGrp="1"/>
          </p:cNvSpPr>
          <p:nvPr>
            <p:ph type="dt" sz="half" idx="10"/>
          </p:nvPr>
        </p:nvSpPr>
        <p:spPr>
          <a:xfrm>
            <a:off x="457200" y="4767263"/>
            <a:ext cx="2133600" cy="273844"/>
          </a:xfrm>
        </p:spPr>
        <p:txBody>
          <a:bodyPr anchor="b">
            <a:normAutofit/>
          </a:bodyPr>
          <a:lstStyle/>
          <a:p>
            <a:pPr>
              <a:spcAft>
                <a:spcPts val="600"/>
              </a:spcAft>
            </a:pPr>
            <a:fld id="{86FE68FC-E124-4A0B-8ABE-8A4F867ABAA7}" type="datetime1">
              <a:rPr lang="en-US" smtClean="0"/>
              <a:pPr>
                <a:spcAft>
                  <a:spcPts val="600"/>
                </a:spcAft>
              </a:pPr>
              <a:t>9/6/2025</a:t>
            </a:fld>
            <a:endParaRPr lang="en-US"/>
          </a:p>
        </p:txBody>
      </p:sp>
      <p:sp>
        <p:nvSpPr>
          <p:cNvPr id="5" name="Footer Placeholder 4">
            <a:extLst>
              <a:ext uri="{FF2B5EF4-FFF2-40B4-BE49-F238E27FC236}">
                <a16:creationId xmlns:a16="http://schemas.microsoft.com/office/drawing/2014/main" id="{08A3CA31-00F9-2765-6147-3CCFD65ACB54}"/>
              </a:ext>
            </a:extLst>
          </p:cNvPr>
          <p:cNvSpPr>
            <a:spLocks noGrp="1"/>
          </p:cNvSpPr>
          <p:nvPr>
            <p:ph type="ftr" sz="quarter" idx="11"/>
          </p:nvPr>
        </p:nvSpPr>
        <p:spPr>
          <a:xfrm>
            <a:off x="2667000" y="4767263"/>
            <a:ext cx="3352800" cy="273844"/>
          </a:xfrm>
        </p:spPr>
        <p:txBody>
          <a:bodyPr anchor="b">
            <a:normAutofit/>
          </a:bodyPr>
          <a:lstStyle/>
          <a:p>
            <a:pPr>
              <a:spcAft>
                <a:spcPts val="600"/>
              </a:spcAft>
            </a:pPr>
            <a:r>
              <a:rPr lang="en-US"/>
              <a:t>Copyright © 2007 - 2025 Carl M. Burnett</a:t>
            </a:r>
          </a:p>
        </p:txBody>
      </p:sp>
      <p:sp>
        <p:nvSpPr>
          <p:cNvPr id="6" name="Slide Number Placeholder 5">
            <a:extLst>
              <a:ext uri="{FF2B5EF4-FFF2-40B4-BE49-F238E27FC236}">
                <a16:creationId xmlns:a16="http://schemas.microsoft.com/office/drawing/2014/main" id="{7A660BC2-F77C-C5B4-0778-C690DA54D022}"/>
              </a:ext>
            </a:extLst>
          </p:cNvPr>
          <p:cNvSpPr>
            <a:spLocks noGrp="1"/>
          </p:cNvSpPr>
          <p:nvPr>
            <p:ph type="sldNum" sz="quarter" idx="12"/>
          </p:nvPr>
        </p:nvSpPr>
        <p:spPr>
          <a:xfrm>
            <a:off x="7924800" y="4767263"/>
            <a:ext cx="762000" cy="273844"/>
          </a:xfrm>
        </p:spPr>
        <p:txBody>
          <a:bodyPr anchor="b">
            <a:normAutofit/>
          </a:bodyPr>
          <a:lstStyle/>
          <a:p>
            <a:pPr>
              <a:spcAft>
                <a:spcPts val="600"/>
              </a:spcAft>
            </a:pPr>
            <a:fld id="{3D46CBA2-ECE5-4BE9-B546-6761E0E67089}" type="slidenum">
              <a:rPr lang="en-US" smtClean="0"/>
              <a:pPr>
                <a:spcAft>
                  <a:spcPts val="600"/>
                </a:spcAft>
              </a:pPr>
              <a:t>13</a:t>
            </a:fld>
            <a:endParaRPr lang="en-US"/>
          </a:p>
        </p:txBody>
      </p:sp>
    </p:spTree>
    <p:extLst>
      <p:ext uri="{BB962C8B-B14F-4D97-AF65-F5344CB8AC3E}">
        <p14:creationId xmlns:p14="http://schemas.microsoft.com/office/powerpoint/2010/main" val="190739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4D1820-FF19-E43C-F917-E1B5DCF1EEEC}"/>
              </a:ext>
            </a:extLst>
          </p:cNvPr>
          <p:cNvSpPr>
            <a:spLocks noGrp="1"/>
          </p:cNvSpPr>
          <p:nvPr>
            <p:ph type="title"/>
          </p:nvPr>
        </p:nvSpPr>
        <p:spPr>
          <a:xfrm>
            <a:off x="457200" y="528066"/>
            <a:ext cx="8229600" cy="857250"/>
          </a:xfrm>
        </p:spPr>
        <p:txBody>
          <a:bodyPr>
            <a:normAutofit/>
          </a:bodyPr>
          <a:lstStyle/>
          <a:p>
            <a:r>
              <a:rPr lang="en-US" dirty="0"/>
              <a:t>Types of Neural Networks</a:t>
            </a:r>
          </a:p>
        </p:txBody>
      </p:sp>
      <p:sp>
        <p:nvSpPr>
          <p:cNvPr id="8" name="Content Placeholder 7">
            <a:extLst>
              <a:ext uri="{FF2B5EF4-FFF2-40B4-BE49-F238E27FC236}">
                <a16:creationId xmlns:a16="http://schemas.microsoft.com/office/drawing/2014/main" id="{2C290584-6CC1-5F25-25DA-0B2B29BCD9B8}"/>
              </a:ext>
            </a:extLst>
          </p:cNvPr>
          <p:cNvSpPr>
            <a:spLocks noGrp="1"/>
          </p:cNvSpPr>
          <p:nvPr>
            <p:ph idx="1"/>
          </p:nvPr>
        </p:nvSpPr>
        <p:spPr>
          <a:xfrm>
            <a:off x="457200" y="1451610"/>
            <a:ext cx="8229600" cy="3291840"/>
          </a:xfrm>
        </p:spPr>
        <p:txBody>
          <a:bodyPr/>
          <a:lstStyle/>
          <a:p>
            <a:r>
              <a:rPr lang="en-US" dirty="0"/>
              <a:t>Convolutional Neural Networks (CNNs) (image and video recognition).</a:t>
            </a:r>
          </a:p>
          <a:p>
            <a:r>
              <a:rPr lang="en-US" dirty="0"/>
              <a:t>Recurrent Neural Networks (RNNs) process sequential data (speech recognition and language translation). </a:t>
            </a:r>
          </a:p>
          <a:p>
            <a:r>
              <a:rPr lang="en-US" dirty="0"/>
              <a:t>Generative Adversarial Networks (GANs) - Generate new content - Generative AI.</a:t>
            </a:r>
          </a:p>
          <a:p>
            <a:endParaRPr lang="en-US" dirty="0"/>
          </a:p>
        </p:txBody>
      </p:sp>
      <p:sp>
        <p:nvSpPr>
          <p:cNvPr id="4" name="Date Placeholder 3">
            <a:extLst>
              <a:ext uri="{FF2B5EF4-FFF2-40B4-BE49-F238E27FC236}">
                <a16:creationId xmlns:a16="http://schemas.microsoft.com/office/drawing/2014/main" id="{232CF1F4-C691-7DD9-9131-BDA0094DF906}"/>
              </a:ext>
            </a:extLst>
          </p:cNvPr>
          <p:cNvSpPr>
            <a:spLocks noGrp="1"/>
          </p:cNvSpPr>
          <p:nvPr>
            <p:ph type="dt" sz="half" idx="10"/>
          </p:nvPr>
        </p:nvSpPr>
        <p:spPr>
          <a:xfrm>
            <a:off x="457200" y="4767263"/>
            <a:ext cx="2133600" cy="273844"/>
          </a:xfrm>
        </p:spPr>
        <p:txBody>
          <a:bodyPr anchor="b">
            <a:normAutofit/>
          </a:bodyPr>
          <a:lstStyle/>
          <a:p>
            <a:fld id="{FCD28E06-8899-4A6A-9784-538788652AFC}" type="datetime1">
              <a:rPr lang="en-US" smtClean="0"/>
              <a:pPr/>
              <a:t>9/6/2025</a:t>
            </a:fld>
            <a:endParaRPr lang="en-US"/>
          </a:p>
        </p:txBody>
      </p:sp>
      <p:sp>
        <p:nvSpPr>
          <p:cNvPr id="5" name="Footer Placeholder 4">
            <a:extLst>
              <a:ext uri="{FF2B5EF4-FFF2-40B4-BE49-F238E27FC236}">
                <a16:creationId xmlns:a16="http://schemas.microsoft.com/office/drawing/2014/main" id="{DBEDDEAF-52E2-08BA-B25D-94F083F036E1}"/>
              </a:ext>
            </a:extLst>
          </p:cNvPr>
          <p:cNvSpPr>
            <a:spLocks noGrp="1"/>
          </p:cNvSpPr>
          <p:nvPr>
            <p:ph type="ftr" sz="quarter" idx="11"/>
          </p:nvPr>
        </p:nvSpPr>
        <p:spPr>
          <a:xfrm>
            <a:off x="2667000" y="4767263"/>
            <a:ext cx="3352800" cy="273844"/>
          </a:xfrm>
        </p:spPr>
        <p:txBody>
          <a:bodyPr anchor="b">
            <a:normAutofit/>
          </a:bodyPr>
          <a:lstStyle/>
          <a:p>
            <a:r>
              <a:rPr lang="en-US"/>
              <a:t>Copyright © 2007 - 2025 Carl M. Burnett</a:t>
            </a:r>
          </a:p>
        </p:txBody>
      </p:sp>
      <p:sp>
        <p:nvSpPr>
          <p:cNvPr id="6" name="Slide Number Placeholder 5">
            <a:extLst>
              <a:ext uri="{FF2B5EF4-FFF2-40B4-BE49-F238E27FC236}">
                <a16:creationId xmlns:a16="http://schemas.microsoft.com/office/drawing/2014/main" id="{1CEB7C6D-AC26-0C93-2ACE-FB05C83C26CF}"/>
              </a:ext>
            </a:extLst>
          </p:cNvPr>
          <p:cNvSpPr>
            <a:spLocks noGrp="1"/>
          </p:cNvSpPr>
          <p:nvPr>
            <p:ph type="sldNum" sz="quarter" idx="12"/>
          </p:nvPr>
        </p:nvSpPr>
        <p:spPr>
          <a:xfrm>
            <a:off x="7924800" y="4767263"/>
            <a:ext cx="762000" cy="273844"/>
          </a:xfrm>
        </p:spPr>
        <p:txBody>
          <a:bodyPr anchor="b">
            <a:normAutofit/>
          </a:bodyPr>
          <a:lstStyle/>
          <a:p>
            <a:fld id="{3D46CBA2-ECE5-4BE9-B546-6761E0E67089}" type="slidenum">
              <a:rPr lang="en-US" smtClean="0"/>
              <a:pPr/>
              <a:t>14</a:t>
            </a:fld>
            <a:endParaRPr lang="en-US"/>
          </a:p>
        </p:txBody>
      </p:sp>
    </p:spTree>
    <p:extLst>
      <p:ext uri="{BB962C8B-B14F-4D97-AF65-F5344CB8AC3E}">
        <p14:creationId xmlns:p14="http://schemas.microsoft.com/office/powerpoint/2010/main" val="30443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DBC2D-695A-F075-D88F-E5819F4261E7}"/>
              </a:ext>
            </a:extLst>
          </p:cNvPr>
          <p:cNvSpPr>
            <a:spLocks noGrp="1"/>
          </p:cNvSpPr>
          <p:nvPr>
            <p:ph type="title"/>
          </p:nvPr>
        </p:nvSpPr>
        <p:spPr>
          <a:xfrm>
            <a:off x="530352" y="987552"/>
            <a:ext cx="7772400" cy="1812798"/>
          </a:xfrm>
        </p:spPr>
        <p:txBody>
          <a:bodyPr anchor="t"/>
          <a:lstStyle/>
          <a:p>
            <a:r>
              <a:rPr lang="en-US" sz="48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Latest </a:t>
            </a:r>
            <a:r>
              <a:rPr lang="en-US"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T</a:t>
            </a:r>
            <a:r>
              <a:rPr lang="en-US" sz="48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rends in GenAI/AI. </a:t>
            </a:r>
            <a:br>
              <a:rPr lang="en-US" sz="48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br>
            <a:endParaRPr lang="en-US" dirty="0">
              <a:solidFill>
                <a:schemeClr val="tx1"/>
              </a:solidFill>
              <a:effectLst>
                <a:outerShdw blurRad="38100" dist="38100" dir="2700000" algn="tl">
                  <a:srgbClr val="000000">
                    <a:alpha val="43137"/>
                  </a:srgbClr>
                </a:outerShdw>
              </a:effectLst>
            </a:endParaRPr>
          </a:p>
        </p:txBody>
      </p:sp>
      <p:sp>
        <p:nvSpPr>
          <p:cNvPr id="2" name="Date Placeholder 1">
            <a:extLst>
              <a:ext uri="{FF2B5EF4-FFF2-40B4-BE49-F238E27FC236}">
                <a16:creationId xmlns:a16="http://schemas.microsoft.com/office/drawing/2014/main" id="{9ADF1A64-8B1E-C91F-0E6D-FC0D3F991356}"/>
              </a:ext>
            </a:extLst>
          </p:cNvPr>
          <p:cNvSpPr>
            <a:spLocks noGrp="1"/>
          </p:cNvSpPr>
          <p:nvPr>
            <p:ph type="dt" sz="half" idx="10"/>
          </p:nvPr>
        </p:nvSpPr>
        <p:spPr/>
        <p:txBody>
          <a:bodyPr/>
          <a:lstStyle/>
          <a:p>
            <a:fld id="{4BF2E4CA-F6E6-4435-9946-D0C7094825A4}" type="datetime1">
              <a:rPr lang="en-US" smtClean="0"/>
              <a:t>9/6/2025</a:t>
            </a:fld>
            <a:endParaRPr lang="en-US"/>
          </a:p>
        </p:txBody>
      </p:sp>
      <p:sp>
        <p:nvSpPr>
          <p:cNvPr id="3" name="Footer Placeholder 2">
            <a:extLst>
              <a:ext uri="{FF2B5EF4-FFF2-40B4-BE49-F238E27FC236}">
                <a16:creationId xmlns:a16="http://schemas.microsoft.com/office/drawing/2014/main" id="{1A529C4A-0D17-E1F1-6B11-62947804D058}"/>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30ED5C18-E94C-343A-749E-D185AC6A59F0}"/>
              </a:ext>
            </a:extLst>
          </p:cNvPr>
          <p:cNvSpPr>
            <a:spLocks noGrp="1"/>
          </p:cNvSpPr>
          <p:nvPr>
            <p:ph type="sldNum" sz="quarter" idx="12"/>
          </p:nvPr>
        </p:nvSpPr>
        <p:spPr/>
        <p:txBody>
          <a:bodyPr/>
          <a:lstStyle/>
          <a:p>
            <a:fld id="{3D46CBA2-ECE5-4BE9-B546-6761E0E67089}" type="slidenum">
              <a:rPr lang="en-US" smtClean="0"/>
              <a:t>15</a:t>
            </a:fld>
            <a:endParaRPr lang="en-US"/>
          </a:p>
        </p:txBody>
      </p:sp>
    </p:spTree>
    <p:extLst>
      <p:ext uri="{BB962C8B-B14F-4D97-AF65-F5344CB8AC3E}">
        <p14:creationId xmlns:p14="http://schemas.microsoft.com/office/powerpoint/2010/main" val="4179208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4" name="Object 3"/>
          <p:cNvSpPr/>
          <p:nvPr/>
        </p:nvSpPr>
        <p:spPr>
          <a:xfrm>
            <a:off x="1678361" y="1335226"/>
            <a:ext cx="6363491" cy="3023927"/>
          </a:xfrm>
          <a:prstGeom prst="rect">
            <a:avLst/>
          </a:prstGeom>
          <a:noFill/>
        </p:spPr>
        <p:txBody>
          <a:bodyPr wrap="square" lIns="0" tIns="0" rIns="0" bIns="0" rtlCol="0" anchor="t"/>
          <a:lstStyle/>
          <a:p>
            <a:pPr lvl="1">
              <a:lnSpc>
                <a:spcPts val="3403"/>
              </a:lnSpc>
            </a:pPr>
            <a:endParaRPr lang="en-US" sz="1350" dirty="0"/>
          </a:p>
        </p:txBody>
      </p:sp>
      <p:sp>
        <p:nvSpPr>
          <p:cNvPr id="5" name="Object 4"/>
          <p:cNvSpPr/>
          <p:nvPr/>
        </p:nvSpPr>
        <p:spPr>
          <a:xfrm>
            <a:off x="8827468" y="4874837"/>
            <a:ext cx="171333" cy="182517"/>
          </a:xfrm>
          <a:prstGeom prst="rect">
            <a:avLst/>
          </a:prstGeom>
          <a:noFill/>
        </p:spPr>
        <p:txBody>
          <a:bodyPr/>
          <a:lstStyle/>
          <a:p>
            <a:endParaRPr lang="en-US" sz="1350"/>
          </a:p>
        </p:txBody>
      </p:sp>
      <p:sp>
        <p:nvSpPr>
          <p:cNvPr id="6" name="Title 5">
            <a:extLst>
              <a:ext uri="{FF2B5EF4-FFF2-40B4-BE49-F238E27FC236}">
                <a16:creationId xmlns:a16="http://schemas.microsoft.com/office/drawing/2014/main" id="{E91E28A2-9B62-4785-2E70-4C00C22C3C25}"/>
              </a:ext>
            </a:extLst>
          </p:cNvPr>
          <p:cNvSpPr>
            <a:spLocks noGrp="1"/>
          </p:cNvSpPr>
          <p:nvPr>
            <p:ph type="title"/>
          </p:nvPr>
        </p:nvSpPr>
        <p:spPr/>
        <p:txBody>
          <a:bodyPr>
            <a:normAutofit/>
          </a:bodyPr>
          <a:lstStyle/>
          <a:p>
            <a:r>
              <a:rPr lang="en-US" dirty="0"/>
              <a:t>What is Generative AI?</a:t>
            </a:r>
          </a:p>
        </p:txBody>
      </p:sp>
      <p:sp>
        <p:nvSpPr>
          <p:cNvPr id="7" name="Content Placeholder 6">
            <a:extLst>
              <a:ext uri="{FF2B5EF4-FFF2-40B4-BE49-F238E27FC236}">
                <a16:creationId xmlns:a16="http://schemas.microsoft.com/office/drawing/2014/main" id="{EB1A1A6B-14EA-507A-22AB-6ACA32A54DF9}"/>
              </a:ext>
            </a:extLst>
          </p:cNvPr>
          <p:cNvSpPr>
            <a:spLocks noGrp="1"/>
          </p:cNvSpPr>
          <p:nvPr>
            <p:ph idx="1"/>
          </p:nvPr>
        </p:nvSpPr>
        <p:spPr>
          <a:xfrm>
            <a:off x="457200" y="1385316"/>
            <a:ext cx="8229600" cy="3580779"/>
          </a:xfrm>
        </p:spPr>
        <p:txBody>
          <a:bodyPr>
            <a:normAutofit fontScale="85000" lnSpcReduction="10000"/>
          </a:bodyPr>
          <a:lstStyle/>
          <a:p>
            <a:pPr marL="0" indent="0">
              <a:buNone/>
            </a:pPr>
            <a:r>
              <a:rPr lang="en-US" sz="2800" kern="0" spc="24" dirty="0">
                <a:solidFill>
                  <a:srgbClr val="000000">
                    <a:alpha val="80000"/>
                  </a:srgbClr>
                </a:solidFill>
                <a:latin typeface="Roboto" pitchFamily="34" charset="0"/>
                <a:ea typeface="Roboto" pitchFamily="34" charset="-122"/>
                <a:cs typeface="Roboto" pitchFamily="34" charset="-120"/>
              </a:rPr>
              <a:t>Generative AI (GenAI) – A type of artificial intelligence</a:t>
            </a:r>
          </a:p>
          <a:p>
            <a:pPr marL="0" indent="0">
              <a:buNone/>
            </a:pPr>
            <a:r>
              <a:rPr lang="en-US" sz="2800" kern="0" spc="24" dirty="0">
                <a:solidFill>
                  <a:srgbClr val="000000">
                    <a:alpha val="80000"/>
                  </a:srgbClr>
                </a:solidFill>
                <a:latin typeface="Roboto" pitchFamily="34" charset="0"/>
                <a:ea typeface="Roboto" pitchFamily="34" charset="-122"/>
                <a:cs typeface="Roboto" pitchFamily="34" charset="-120"/>
              </a:rPr>
              <a:t>Can create: </a:t>
            </a:r>
          </a:p>
          <a:p>
            <a:r>
              <a:rPr lang="en-US" sz="2800" kern="0" spc="24" dirty="0">
                <a:solidFill>
                  <a:srgbClr val="000000">
                    <a:alpha val="80000"/>
                  </a:srgbClr>
                </a:solidFill>
                <a:latin typeface="Roboto" pitchFamily="34" charset="0"/>
                <a:ea typeface="Roboto" pitchFamily="34" charset="-122"/>
                <a:cs typeface="Roboto" pitchFamily="34" charset="-120"/>
              </a:rPr>
              <a:t>New Text content </a:t>
            </a:r>
          </a:p>
          <a:p>
            <a:r>
              <a:rPr lang="en-US" sz="2800" kern="0" spc="24" dirty="0">
                <a:solidFill>
                  <a:srgbClr val="000000">
                    <a:alpha val="80000"/>
                  </a:srgbClr>
                </a:solidFill>
                <a:latin typeface="Roboto" pitchFamily="34" charset="0"/>
                <a:ea typeface="Roboto" pitchFamily="34" charset="-122"/>
                <a:cs typeface="Roboto" pitchFamily="34" charset="-120"/>
              </a:rPr>
              <a:t>New Images</a:t>
            </a:r>
          </a:p>
          <a:p>
            <a:r>
              <a:rPr lang="en-US" sz="2800" kern="0" spc="24" dirty="0">
                <a:solidFill>
                  <a:srgbClr val="000000">
                    <a:alpha val="80000"/>
                  </a:srgbClr>
                </a:solidFill>
                <a:latin typeface="Roboto" pitchFamily="34" charset="0"/>
                <a:ea typeface="Roboto" pitchFamily="34" charset="-122"/>
                <a:cs typeface="Roboto" pitchFamily="34" charset="-120"/>
              </a:rPr>
              <a:t>New Audio</a:t>
            </a:r>
          </a:p>
          <a:p>
            <a:r>
              <a:rPr lang="en-US" sz="2800" kern="0" spc="24" dirty="0">
                <a:solidFill>
                  <a:srgbClr val="000000">
                    <a:alpha val="80000"/>
                  </a:srgbClr>
                </a:solidFill>
                <a:latin typeface="Roboto" pitchFamily="34" charset="0"/>
                <a:ea typeface="Roboto" pitchFamily="34" charset="-122"/>
                <a:cs typeface="Roboto" pitchFamily="34" charset="-120"/>
              </a:rPr>
              <a:t>New Video</a:t>
            </a:r>
          </a:p>
          <a:p>
            <a:pPr marL="0" indent="0">
              <a:buNone/>
            </a:pPr>
            <a:r>
              <a:rPr lang="en-US" sz="2800" kern="0" spc="24" dirty="0">
                <a:solidFill>
                  <a:srgbClr val="000000">
                    <a:alpha val="80000"/>
                  </a:srgbClr>
                </a:solidFill>
                <a:latin typeface="Roboto" pitchFamily="34" charset="0"/>
                <a:ea typeface="Roboto" pitchFamily="34" charset="-122"/>
                <a:cs typeface="Roboto" pitchFamily="34" charset="-120"/>
              </a:rPr>
              <a:t>Super-powered copycat that can learn the patterns of existing creative work and use that to generate new things.    </a:t>
            </a:r>
            <a:endParaRPr lang="en-US" sz="1600" dirty="0"/>
          </a:p>
          <a:p>
            <a:pPr marL="0" indent="0">
              <a:buNone/>
            </a:pPr>
            <a:endParaRPr lang="en-US" dirty="0"/>
          </a:p>
        </p:txBody>
      </p:sp>
      <p:sp>
        <p:nvSpPr>
          <p:cNvPr id="25"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mtClean="0"/>
              <a:t>16</a:t>
            </a:fld>
            <a:endParaRPr lang="en-US"/>
          </a:p>
        </p:txBody>
      </p:sp>
      <p:sp>
        <p:nvSpPr>
          <p:cNvPr id="8" name="Date Placeholder 7">
            <a:extLst>
              <a:ext uri="{FF2B5EF4-FFF2-40B4-BE49-F238E27FC236}">
                <a16:creationId xmlns:a16="http://schemas.microsoft.com/office/drawing/2014/main" id="{9368E785-4FEF-6F30-D909-6661E6D59584}"/>
              </a:ext>
            </a:extLst>
          </p:cNvPr>
          <p:cNvSpPr>
            <a:spLocks noGrp="1"/>
          </p:cNvSpPr>
          <p:nvPr>
            <p:ph type="dt" sz="half" idx="10"/>
          </p:nvPr>
        </p:nvSpPr>
        <p:spPr/>
        <p:txBody>
          <a:bodyPr/>
          <a:lstStyle/>
          <a:p>
            <a:fld id="{2A8C6FBD-5208-45D5-A184-BE11F831280C}" type="datetime1">
              <a:rPr lang="en-US" smtClean="0"/>
              <a:t>9/6/2025</a:t>
            </a:fld>
            <a:endParaRPr lang="en-US"/>
          </a:p>
        </p:txBody>
      </p:sp>
      <p:sp>
        <p:nvSpPr>
          <p:cNvPr id="9" name="Footer Placeholder 8">
            <a:extLst>
              <a:ext uri="{FF2B5EF4-FFF2-40B4-BE49-F238E27FC236}">
                <a16:creationId xmlns:a16="http://schemas.microsoft.com/office/drawing/2014/main" id="{D0C83936-22E9-3908-9448-26011971305C}"/>
              </a:ext>
            </a:extLst>
          </p:cNvPr>
          <p:cNvSpPr>
            <a:spLocks noGrp="1"/>
          </p:cNvSpPr>
          <p:nvPr>
            <p:ph type="ftr" sz="quarter" idx="11"/>
          </p:nvPr>
        </p:nvSpPr>
        <p:spPr/>
        <p:txBody>
          <a:bodyPr/>
          <a:lstStyle/>
          <a:p>
            <a:r>
              <a:rPr lang="en-US"/>
              <a:t>Copyright © 2007 - 2025 Carl M. Burnett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4" name="Object 3"/>
          <p:cNvSpPr/>
          <p:nvPr/>
        </p:nvSpPr>
        <p:spPr>
          <a:xfrm>
            <a:off x="714196" y="1232807"/>
            <a:ext cx="4085204" cy="3209916"/>
          </a:xfrm>
          <a:prstGeom prst="rect">
            <a:avLst/>
          </a:prstGeom>
          <a:noFill/>
        </p:spPr>
        <p:txBody>
          <a:bodyPr wrap="square" lIns="0" tIns="0" rIns="0" bIns="0" rtlCol="0" anchor="t"/>
          <a:lstStyle/>
          <a:p>
            <a:pPr marL="182175" indent="-182175">
              <a:lnSpc>
                <a:spcPts val="2330"/>
              </a:lnSpc>
              <a:buSzPct val="100000"/>
              <a:buChar char="•"/>
            </a:pPr>
            <a:endParaRPr lang="en-US" sz="1350" dirty="0"/>
          </a:p>
        </p:txBody>
      </p:sp>
      <p:sp>
        <p:nvSpPr>
          <p:cNvPr id="5" name="Object 4"/>
          <p:cNvSpPr/>
          <p:nvPr/>
        </p:nvSpPr>
        <p:spPr>
          <a:xfrm>
            <a:off x="4713696" y="1232807"/>
            <a:ext cx="4085204" cy="2071542"/>
          </a:xfrm>
          <a:prstGeom prst="rect">
            <a:avLst/>
          </a:prstGeom>
          <a:noFill/>
        </p:spPr>
        <p:txBody>
          <a:bodyPr wrap="square" lIns="0" tIns="0" rIns="0" bIns="0" rtlCol="0" anchor="t"/>
          <a:lstStyle/>
          <a:p>
            <a:pPr>
              <a:lnSpc>
                <a:spcPts val="2330"/>
              </a:lnSpc>
              <a:buSzPct val="100000"/>
            </a:pPr>
            <a:endParaRPr lang="en-US" sz="1350" dirty="0"/>
          </a:p>
        </p:txBody>
      </p:sp>
      <p:sp>
        <p:nvSpPr>
          <p:cNvPr id="6" name="Object 5"/>
          <p:cNvSpPr/>
          <p:nvPr/>
        </p:nvSpPr>
        <p:spPr>
          <a:xfrm>
            <a:off x="8827468" y="4874837"/>
            <a:ext cx="171333" cy="182517"/>
          </a:xfrm>
          <a:prstGeom prst="rect">
            <a:avLst/>
          </a:prstGeom>
          <a:noFill/>
        </p:spPr>
        <p:txBody>
          <a:bodyPr/>
          <a:lstStyle/>
          <a:p>
            <a:endParaRPr lang="en-US" sz="1350"/>
          </a:p>
        </p:txBody>
      </p:sp>
      <p:sp>
        <p:nvSpPr>
          <p:cNvPr id="7" name="Title 6">
            <a:extLst>
              <a:ext uri="{FF2B5EF4-FFF2-40B4-BE49-F238E27FC236}">
                <a16:creationId xmlns:a16="http://schemas.microsoft.com/office/drawing/2014/main" id="{8B343873-B3DF-1551-D703-F163066BAEF0}"/>
              </a:ext>
            </a:extLst>
          </p:cNvPr>
          <p:cNvSpPr>
            <a:spLocks noGrp="1"/>
          </p:cNvSpPr>
          <p:nvPr>
            <p:ph type="title"/>
          </p:nvPr>
        </p:nvSpPr>
        <p:spPr>
          <a:xfrm>
            <a:off x="457200" y="528066"/>
            <a:ext cx="8229600" cy="754857"/>
          </a:xfrm>
        </p:spPr>
        <p:txBody>
          <a:bodyPr>
            <a:normAutofit fontScale="90000"/>
          </a:bodyPr>
          <a:lstStyle/>
          <a:p>
            <a:r>
              <a:rPr lang="en-US" dirty="0"/>
              <a:t>Types of Uses</a:t>
            </a:r>
          </a:p>
        </p:txBody>
      </p:sp>
      <p:sp>
        <p:nvSpPr>
          <p:cNvPr id="8" name="Content Placeholder 7">
            <a:extLst>
              <a:ext uri="{FF2B5EF4-FFF2-40B4-BE49-F238E27FC236}">
                <a16:creationId xmlns:a16="http://schemas.microsoft.com/office/drawing/2014/main" id="{3FEBDD97-0970-2A13-2847-53B7FEB91490}"/>
              </a:ext>
            </a:extLst>
          </p:cNvPr>
          <p:cNvSpPr>
            <a:spLocks noGrp="1"/>
          </p:cNvSpPr>
          <p:nvPr>
            <p:ph sz="half" idx="1"/>
          </p:nvPr>
        </p:nvSpPr>
        <p:spPr>
          <a:xfrm>
            <a:off x="457200" y="1385316"/>
            <a:ext cx="4038600" cy="3664632"/>
          </a:xfrm>
        </p:spPr>
        <p:txBody>
          <a:bodyPr>
            <a:normAutofit/>
          </a:bodyPr>
          <a:lstStyle/>
          <a:p>
            <a:pPr>
              <a:lnSpc>
                <a:spcPts val="2330"/>
              </a:lnSpc>
              <a:buSzPct val="100000"/>
            </a:pPr>
            <a:r>
              <a:rPr lang="en-US" sz="1823" kern="0" spc="18" dirty="0">
                <a:latin typeface="Roboto" pitchFamily="34" charset="0"/>
                <a:ea typeface="Roboto" pitchFamily="34" charset="-122"/>
                <a:cs typeface="Roboto" pitchFamily="34" charset="-120"/>
              </a:rPr>
              <a:t>Content Creation</a:t>
            </a:r>
          </a:p>
          <a:p>
            <a:pPr lvl="1">
              <a:lnSpc>
                <a:spcPts val="1653"/>
              </a:lnSpc>
              <a:spcBef>
                <a:spcPts val="64"/>
              </a:spcBef>
            </a:pPr>
            <a:r>
              <a:rPr lang="en-US" sz="1164" kern="0" spc="12" dirty="0">
                <a:latin typeface="Roboto" pitchFamily="34" charset="0"/>
                <a:ea typeface="Roboto" pitchFamily="34" charset="-122"/>
                <a:cs typeface="Roboto" pitchFamily="34" charset="-120"/>
              </a:rPr>
              <a:t>Generating text, images, music, and other media using generative AI models like GPT-3, DALL-E, and Midjourney.</a:t>
            </a:r>
          </a:p>
          <a:p>
            <a:pPr>
              <a:lnSpc>
                <a:spcPts val="2330"/>
              </a:lnSpc>
              <a:spcBef>
                <a:spcPts val="1585"/>
              </a:spcBef>
              <a:buSzPct val="100000"/>
            </a:pPr>
            <a:r>
              <a:rPr lang="en-US" sz="1823" kern="0" spc="18" dirty="0">
                <a:latin typeface="Roboto" pitchFamily="34" charset="0"/>
                <a:ea typeface="Roboto" pitchFamily="34" charset="-122"/>
                <a:cs typeface="Roboto" pitchFamily="34" charset="-120"/>
              </a:rPr>
              <a:t>Automated Workflows</a:t>
            </a:r>
          </a:p>
          <a:p>
            <a:pPr lvl="1">
              <a:lnSpc>
                <a:spcPts val="1653"/>
              </a:lnSpc>
              <a:spcBef>
                <a:spcPts val="64"/>
              </a:spcBef>
            </a:pPr>
            <a:r>
              <a:rPr lang="en-US" sz="1164" kern="0" spc="12" dirty="0">
                <a:latin typeface="Roboto" pitchFamily="34" charset="0"/>
                <a:ea typeface="Roboto" pitchFamily="34" charset="-122"/>
                <a:cs typeface="Roboto" pitchFamily="34" charset="-120"/>
              </a:rPr>
              <a:t>Automating repetitive tasks and processes using language models to generate code, emails, and other documents.</a:t>
            </a:r>
          </a:p>
          <a:p>
            <a:pPr>
              <a:lnSpc>
                <a:spcPts val="2330"/>
              </a:lnSpc>
              <a:spcBef>
                <a:spcPts val="1585"/>
              </a:spcBef>
              <a:buSzPct val="100000"/>
            </a:pPr>
            <a:r>
              <a:rPr lang="en-US" sz="1823" kern="0" spc="18" dirty="0">
                <a:latin typeface="Roboto" pitchFamily="34" charset="0"/>
                <a:ea typeface="Roboto" pitchFamily="34" charset="-122"/>
                <a:cs typeface="Roboto" pitchFamily="34" charset="-120"/>
              </a:rPr>
              <a:t>Personalized Recommendations</a:t>
            </a:r>
          </a:p>
          <a:p>
            <a:pPr lvl="1">
              <a:lnSpc>
                <a:spcPts val="1653"/>
              </a:lnSpc>
              <a:spcBef>
                <a:spcPts val="64"/>
              </a:spcBef>
            </a:pPr>
            <a:r>
              <a:rPr lang="en-US" sz="1164" kern="0" spc="12" dirty="0">
                <a:latin typeface="Roboto" pitchFamily="34" charset="0"/>
                <a:ea typeface="Roboto" pitchFamily="34" charset="-122"/>
                <a:cs typeface="Roboto" pitchFamily="34" charset="-120"/>
              </a:rPr>
              <a:t>Providing personalized recommendations for products, content, and services based on user preferences and behaviors.</a:t>
            </a:r>
            <a:endParaRPr lang="en-US" sz="1350" dirty="0"/>
          </a:p>
          <a:p>
            <a:endParaRPr lang="en-US" dirty="0"/>
          </a:p>
        </p:txBody>
      </p:sp>
      <p:sp>
        <p:nvSpPr>
          <p:cNvPr id="9" name="Content Placeholder 8">
            <a:extLst>
              <a:ext uri="{FF2B5EF4-FFF2-40B4-BE49-F238E27FC236}">
                <a16:creationId xmlns:a16="http://schemas.microsoft.com/office/drawing/2014/main" id="{CD083E73-66D0-802A-C72F-9552B0CCBB47}"/>
              </a:ext>
            </a:extLst>
          </p:cNvPr>
          <p:cNvSpPr>
            <a:spLocks noGrp="1"/>
          </p:cNvSpPr>
          <p:nvPr>
            <p:ph sz="half" idx="2"/>
          </p:nvPr>
        </p:nvSpPr>
        <p:spPr>
          <a:xfrm>
            <a:off x="4636957" y="1385316"/>
            <a:ext cx="4038600" cy="3758184"/>
          </a:xfrm>
        </p:spPr>
        <p:txBody>
          <a:bodyPr>
            <a:normAutofit/>
          </a:bodyPr>
          <a:lstStyle/>
          <a:p>
            <a:pPr>
              <a:lnSpc>
                <a:spcPts val="2330"/>
              </a:lnSpc>
              <a:buSzPct val="100000"/>
            </a:pPr>
            <a:r>
              <a:rPr lang="en-US" sz="1823" kern="0" spc="18" dirty="0">
                <a:latin typeface="Roboto" pitchFamily="34" charset="0"/>
                <a:ea typeface="Roboto" pitchFamily="34" charset="-122"/>
                <a:cs typeface="Roboto" pitchFamily="34" charset="-120"/>
              </a:rPr>
              <a:t>Chatbots and Virtual Assistants</a:t>
            </a:r>
          </a:p>
          <a:p>
            <a:pPr lvl="1">
              <a:lnSpc>
                <a:spcPts val="1653"/>
              </a:lnSpc>
              <a:spcBef>
                <a:spcPts val="64"/>
              </a:spcBef>
            </a:pPr>
            <a:r>
              <a:rPr lang="en-US" sz="1164" kern="0" spc="12" dirty="0">
                <a:latin typeface="Roboto" pitchFamily="34" charset="0"/>
                <a:ea typeface="Roboto" pitchFamily="34" charset="-122"/>
                <a:cs typeface="Roboto" pitchFamily="34" charset="-120"/>
              </a:rPr>
              <a:t>Creating conversational interfaces that can engage in natural language interactions, answer questions, and assist users.</a:t>
            </a:r>
          </a:p>
          <a:p>
            <a:pPr>
              <a:lnSpc>
                <a:spcPts val="2330"/>
              </a:lnSpc>
              <a:spcBef>
                <a:spcPts val="1585"/>
              </a:spcBef>
              <a:buSzPct val="100000"/>
            </a:pPr>
            <a:r>
              <a:rPr lang="en-US" sz="1823" kern="0" spc="18" dirty="0">
                <a:latin typeface="Roboto" pitchFamily="34" charset="0"/>
                <a:ea typeface="Roboto" pitchFamily="34" charset="-122"/>
                <a:cs typeface="Roboto" pitchFamily="34" charset="-120"/>
              </a:rPr>
              <a:t>Predictive Analytics</a:t>
            </a:r>
          </a:p>
          <a:p>
            <a:pPr lvl="1">
              <a:lnSpc>
                <a:spcPts val="1653"/>
              </a:lnSpc>
              <a:spcBef>
                <a:spcPts val="64"/>
              </a:spcBef>
            </a:pPr>
            <a:r>
              <a:rPr lang="en-US" sz="1164" kern="0" spc="12" dirty="0">
                <a:latin typeface="Roboto" pitchFamily="34" charset="0"/>
                <a:ea typeface="Roboto" pitchFamily="34" charset="-122"/>
                <a:cs typeface="Roboto" pitchFamily="34" charset="-120"/>
              </a:rPr>
              <a:t>Generating insights and forecasts by analyzing data and patterns to identify trends and make predictions</a:t>
            </a:r>
            <a:endParaRPr lang="en-US" dirty="0"/>
          </a:p>
        </p:txBody>
      </p:sp>
      <p:sp>
        <p:nvSpPr>
          <p:cNvPr id="25"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mtClean="0"/>
              <a:t>17</a:t>
            </a:fld>
            <a:endParaRPr lang="en-US"/>
          </a:p>
        </p:txBody>
      </p:sp>
      <p:sp>
        <p:nvSpPr>
          <p:cNvPr id="10" name="Date Placeholder 9">
            <a:extLst>
              <a:ext uri="{FF2B5EF4-FFF2-40B4-BE49-F238E27FC236}">
                <a16:creationId xmlns:a16="http://schemas.microsoft.com/office/drawing/2014/main" id="{346BAE09-41F9-9140-BFA1-D9D97D75A3E5}"/>
              </a:ext>
            </a:extLst>
          </p:cNvPr>
          <p:cNvSpPr>
            <a:spLocks noGrp="1"/>
          </p:cNvSpPr>
          <p:nvPr>
            <p:ph type="dt" sz="half" idx="10"/>
          </p:nvPr>
        </p:nvSpPr>
        <p:spPr/>
        <p:txBody>
          <a:bodyPr/>
          <a:lstStyle/>
          <a:p>
            <a:fld id="{588CA44D-2671-451C-9AEF-86BA1D7DF9CA}" type="datetime1">
              <a:rPr lang="en-US" smtClean="0"/>
              <a:t>9/6/2025</a:t>
            </a:fld>
            <a:endParaRPr lang="en-US"/>
          </a:p>
        </p:txBody>
      </p:sp>
      <p:sp>
        <p:nvSpPr>
          <p:cNvPr id="11" name="Footer Placeholder 10">
            <a:extLst>
              <a:ext uri="{FF2B5EF4-FFF2-40B4-BE49-F238E27FC236}">
                <a16:creationId xmlns:a16="http://schemas.microsoft.com/office/drawing/2014/main" id="{404E4097-D373-4C28-057F-D4C08782D6FB}"/>
              </a:ext>
            </a:extLst>
          </p:cNvPr>
          <p:cNvSpPr>
            <a:spLocks noGrp="1"/>
          </p:cNvSpPr>
          <p:nvPr>
            <p:ph type="ftr" sz="quarter" idx="11"/>
          </p:nvPr>
        </p:nvSpPr>
        <p:spPr/>
        <p:txBody>
          <a:bodyPr/>
          <a:lstStyle/>
          <a:p>
            <a:r>
              <a:rPr lang="en-US"/>
              <a:t>Copyright © 2007 - 2025 Carl M. Burnett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0"/>
            <a:ext cx="9148856" cy="57136"/>
          </a:xfrm>
          <a:prstGeom prst="rect">
            <a:avLst/>
          </a:prstGeom>
        </p:spPr>
      </p:pic>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4" name="Object 3"/>
          <p:cNvSpPr/>
          <p:nvPr/>
        </p:nvSpPr>
        <p:spPr>
          <a:xfrm>
            <a:off x="628492" y="2388850"/>
            <a:ext cx="4085204" cy="3031987"/>
          </a:xfrm>
          <a:prstGeom prst="rect">
            <a:avLst/>
          </a:prstGeom>
          <a:noFill/>
        </p:spPr>
        <p:txBody>
          <a:bodyPr wrap="square" lIns="0" tIns="0" rIns="0" bIns="0" rtlCol="0" anchor="t"/>
          <a:lstStyle/>
          <a:p>
            <a:pPr marL="182175" indent="-182175">
              <a:lnSpc>
                <a:spcPts val="2200"/>
              </a:lnSpc>
              <a:buSzPct val="100000"/>
              <a:buChar char="•"/>
            </a:pPr>
            <a:endParaRPr lang="en-US" sz="1350" dirty="0"/>
          </a:p>
        </p:txBody>
      </p:sp>
      <p:sp>
        <p:nvSpPr>
          <p:cNvPr id="5" name="Object 4"/>
          <p:cNvSpPr/>
          <p:nvPr/>
        </p:nvSpPr>
        <p:spPr>
          <a:xfrm>
            <a:off x="4713696" y="2800350"/>
            <a:ext cx="4085204" cy="1956725"/>
          </a:xfrm>
          <a:prstGeom prst="rect">
            <a:avLst/>
          </a:prstGeom>
          <a:noFill/>
        </p:spPr>
        <p:txBody>
          <a:bodyPr wrap="square" lIns="0" tIns="0" rIns="0" bIns="0" rtlCol="0" anchor="t"/>
          <a:lstStyle/>
          <a:p>
            <a:pPr marL="182175" indent="-182175">
              <a:lnSpc>
                <a:spcPts val="2200"/>
              </a:lnSpc>
              <a:buSzPct val="100000"/>
              <a:buChar char="•"/>
            </a:pPr>
            <a:endParaRPr lang="en-US" sz="1350" dirty="0"/>
          </a:p>
        </p:txBody>
      </p:sp>
      <p:sp>
        <p:nvSpPr>
          <p:cNvPr id="6" name="Title 5">
            <a:extLst>
              <a:ext uri="{FF2B5EF4-FFF2-40B4-BE49-F238E27FC236}">
                <a16:creationId xmlns:a16="http://schemas.microsoft.com/office/drawing/2014/main" id="{CA39BA9E-B8A8-916B-8A68-4489DB5DAA06}"/>
              </a:ext>
            </a:extLst>
          </p:cNvPr>
          <p:cNvSpPr>
            <a:spLocks noGrp="1"/>
          </p:cNvSpPr>
          <p:nvPr>
            <p:ph type="title"/>
          </p:nvPr>
        </p:nvSpPr>
        <p:spPr/>
        <p:txBody>
          <a:bodyPr>
            <a:normAutofit/>
          </a:bodyPr>
          <a:lstStyle/>
          <a:p>
            <a:r>
              <a:rPr lang="en-US" dirty="0"/>
              <a:t>Use By Industry</a:t>
            </a:r>
          </a:p>
        </p:txBody>
      </p:sp>
      <p:sp>
        <p:nvSpPr>
          <p:cNvPr id="7" name="Content Placeholder 6">
            <a:extLst>
              <a:ext uri="{FF2B5EF4-FFF2-40B4-BE49-F238E27FC236}">
                <a16:creationId xmlns:a16="http://schemas.microsoft.com/office/drawing/2014/main" id="{1E2AB727-E0CA-7834-C456-65B051432E4A}"/>
              </a:ext>
            </a:extLst>
          </p:cNvPr>
          <p:cNvSpPr>
            <a:spLocks noGrp="1"/>
          </p:cNvSpPr>
          <p:nvPr>
            <p:ph sz="half" idx="1"/>
          </p:nvPr>
        </p:nvSpPr>
        <p:spPr/>
        <p:txBody>
          <a:bodyPr>
            <a:normAutofit fontScale="92500"/>
          </a:bodyPr>
          <a:lstStyle/>
          <a:p>
            <a:pPr>
              <a:lnSpc>
                <a:spcPts val="2200"/>
              </a:lnSpc>
              <a:buSzPct val="100000"/>
            </a:pPr>
            <a:r>
              <a:rPr lang="en-US" sz="1721" kern="0" spc="17" dirty="0">
                <a:solidFill>
                  <a:srgbClr val="000000"/>
                </a:solidFill>
                <a:latin typeface="Roboto" pitchFamily="34" charset="0"/>
                <a:ea typeface="Roboto" pitchFamily="34" charset="-122"/>
                <a:cs typeface="Roboto" pitchFamily="34" charset="-120"/>
              </a:rPr>
              <a:t>Healthcare</a:t>
            </a:r>
          </a:p>
          <a:p>
            <a:pPr lvl="1">
              <a:lnSpc>
                <a:spcPts val="1562"/>
              </a:lnSpc>
              <a:spcBef>
                <a:spcPts val="60"/>
              </a:spcBef>
            </a:pPr>
            <a:r>
              <a:rPr lang="en-US" sz="1100" kern="0" spc="11" dirty="0">
                <a:solidFill>
                  <a:srgbClr val="000000">
                    <a:alpha val="80000"/>
                  </a:srgbClr>
                </a:solidFill>
                <a:latin typeface="Roboto" pitchFamily="34" charset="0"/>
                <a:ea typeface="Roboto" pitchFamily="34" charset="-122"/>
                <a:cs typeface="Roboto" pitchFamily="34" charset="-120"/>
              </a:rPr>
              <a:t>GenAI can assist in processing medical records, analyzing patient data, and aiding in diagnosis and treatment planning.</a:t>
            </a:r>
          </a:p>
          <a:p>
            <a:pPr>
              <a:lnSpc>
                <a:spcPts val="2200"/>
              </a:lnSpc>
              <a:spcBef>
                <a:spcPts val="1496"/>
              </a:spcBef>
              <a:buSzPct val="100000"/>
            </a:pPr>
            <a:r>
              <a:rPr lang="en-US" sz="1721" kern="0" spc="17" dirty="0">
                <a:solidFill>
                  <a:srgbClr val="000000"/>
                </a:solidFill>
                <a:latin typeface="Roboto" pitchFamily="34" charset="0"/>
                <a:ea typeface="Roboto" pitchFamily="34" charset="-122"/>
                <a:cs typeface="Roboto" pitchFamily="34" charset="-120"/>
              </a:rPr>
              <a:t>Finance</a:t>
            </a:r>
          </a:p>
          <a:p>
            <a:pPr lvl="1">
              <a:lnSpc>
                <a:spcPts val="1562"/>
              </a:lnSpc>
              <a:spcBef>
                <a:spcPts val="60"/>
              </a:spcBef>
            </a:pPr>
            <a:r>
              <a:rPr lang="en-US" sz="1100" kern="0" spc="11" dirty="0">
                <a:solidFill>
                  <a:srgbClr val="000000">
                    <a:alpha val="80000"/>
                  </a:srgbClr>
                </a:solidFill>
                <a:latin typeface="Roboto" pitchFamily="34" charset="0"/>
                <a:ea typeface="Roboto" pitchFamily="34" charset="-122"/>
                <a:cs typeface="Roboto" pitchFamily="34" charset="-120"/>
              </a:rPr>
              <a:t>GenAI can be used for financial analysis, fraud detection, personalized investment recommendations, and automated portfolio management.</a:t>
            </a:r>
          </a:p>
          <a:p>
            <a:pPr>
              <a:lnSpc>
                <a:spcPts val="2200"/>
              </a:lnSpc>
              <a:spcBef>
                <a:spcPts val="1496"/>
              </a:spcBef>
              <a:buSzPct val="100000"/>
            </a:pPr>
            <a:r>
              <a:rPr lang="en-US" sz="1721" kern="0" spc="17" dirty="0">
                <a:solidFill>
                  <a:srgbClr val="000000"/>
                </a:solidFill>
                <a:latin typeface="Roboto" pitchFamily="34" charset="0"/>
                <a:ea typeface="Roboto" pitchFamily="34" charset="-122"/>
                <a:cs typeface="Roboto" pitchFamily="34" charset="-120"/>
              </a:rPr>
              <a:t>Retail and E-commerce</a:t>
            </a:r>
          </a:p>
          <a:p>
            <a:pPr lvl="1">
              <a:lnSpc>
                <a:spcPts val="1562"/>
              </a:lnSpc>
              <a:spcBef>
                <a:spcPts val="60"/>
              </a:spcBef>
            </a:pPr>
            <a:r>
              <a:rPr lang="en-US" sz="1100" kern="0" spc="11" dirty="0">
                <a:solidFill>
                  <a:srgbClr val="000000">
                    <a:alpha val="80000"/>
                  </a:srgbClr>
                </a:solidFill>
                <a:latin typeface="Roboto" pitchFamily="34" charset="0"/>
                <a:ea typeface="Roboto" pitchFamily="34" charset="-122"/>
                <a:cs typeface="Roboto" pitchFamily="34" charset="-120"/>
              </a:rPr>
              <a:t>GenAI can optimize product recommendations, personalize customer experiences, automate customer service, and streamline inventory management.</a:t>
            </a:r>
            <a:endParaRPr lang="en-US" sz="1350" dirty="0"/>
          </a:p>
        </p:txBody>
      </p:sp>
      <p:sp>
        <p:nvSpPr>
          <p:cNvPr id="8" name="Content Placeholder 7">
            <a:extLst>
              <a:ext uri="{FF2B5EF4-FFF2-40B4-BE49-F238E27FC236}">
                <a16:creationId xmlns:a16="http://schemas.microsoft.com/office/drawing/2014/main" id="{AC800544-88B5-AD91-EEA8-3B702371066C}"/>
              </a:ext>
            </a:extLst>
          </p:cNvPr>
          <p:cNvSpPr>
            <a:spLocks noGrp="1"/>
          </p:cNvSpPr>
          <p:nvPr>
            <p:ph sz="half" idx="2"/>
          </p:nvPr>
        </p:nvSpPr>
        <p:spPr>
          <a:xfrm>
            <a:off x="4519102" y="1504949"/>
            <a:ext cx="4038600" cy="2729865"/>
          </a:xfrm>
        </p:spPr>
        <p:txBody>
          <a:bodyPr>
            <a:normAutofit fontScale="92500"/>
          </a:bodyPr>
          <a:lstStyle/>
          <a:p>
            <a:pPr>
              <a:lnSpc>
                <a:spcPts val="2200"/>
              </a:lnSpc>
              <a:buSzPct val="100000"/>
            </a:pPr>
            <a:r>
              <a:rPr lang="en-US" sz="1721" kern="0" spc="17" dirty="0">
                <a:solidFill>
                  <a:srgbClr val="000000"/>
                </a:solidFill>
                <a:latin typeface="Roboto" pitchFamily="34" charset="0"/>
                <a:ea typeface="Roboto" pitchFamily="34" charset="-122"/>
                <a:cs typeface="Roboto" pitchFamily="34" charset="-120"/>
              </a:rPr>
              <a:t>Education</a:t>
            </a:r>
          </a:p>
          <a:p>
            <a:pPr lvl="1">
              <a:lnSpc>
                <a:spcPts val="1562"/>
              </a:lnSpc>
              <a:spcBef>
                <a:spcPts val="60"/>
              </a:spcBef>
            </a:pPr>
            <a:r>
              <a:rPr lang="en-US" sz="1100" kern="0" spc="11" dirty="0">
                <a:solidFill>
                  <a:srgbClr val="000000">
                    <a:alpha val="80000"/>
                  </a:srgbClr>
                </a:solidFill>
                <a:latin typeface="Roboto" pitchFamily="34" charset="0"/>
                <a:ea typeface="Roboto" pitchFamily="34" charset="-122"/>
                <a:cs typeface="Roboto" pitchFamily="34" charset="-120"/>
              </a:rPr>
              <a:t>GenAI can provide personalized learning experiences, assist in grading and feedback, and create interactive educational content.</a:t>
            </a:r>
          </a:p>
          <a:p>
            <a:pPr>
              <a:lnSpc>
                <a:spcPts val="2200"/>
              </a:lnSpc>
              <a:spcBef>
                <a:spcPts val="1496"/>
              </a:spcBef>
              <a:buSzPct val="100000"/>
            </a:pPr>
            <a:r>
              <a:rPr lang="en-US" sz="1721" kern="0" spc="17" dirty="0">
                <a:solidFill>
                  <a:srgbClr val="000000"/>
                </a:solidFill>
                <a:latin typeface="Roboto" pitchFamily="34" charset="0"/>
                <a:ea typeface="Roboto" pitchFamily="34" charset="-122"/>
                <a:cs typeface="Roboto" pitchFamily="34" charset="-120"/>
              </a:rPr>
              <a:t>Media and Entertainment</a:t>
            </a:r>
          </a:p>
          <a:p>
            <a:pPr lvl="1">
              <a:lnSpc>
                <a:spcPts val="1562"/>
              </a:lnSpc>
              <a:spcBef>
                <a:spcPts val="60"/>
              </a:spcBef>
            </a:pPr>
            <a:r>
              <a:rPr lang="en-US" sz="1100" kern="0" spc="11" dirty="0">
                <a:solidFill>
                  <a:srgbClr val="000000">
                    <a:alpha val="80000"/>
                  </a:srgbClr>
                </a:solidFill>
                <a:latin typeface="Roboto" pitchFamily="34" charset="0"/>
                <a:ea typeface="Roboto" pitchFamily="34" charset="-122"/>
                <a:cs typeface="Roboto" pitchFamily="34" charset="-120"/>
              </a:rPr>
              <a:t>GenAI can generate personalized content recommendations, automate video editing, and create synthetic media like deepfakes and CGI.</a:t>
            </a:r>
            <a:endParaRPr lang="en-US" sz="1350" dirty="0"/>
          </a:p>
          <a:p>
            <a:endParaRPr lang="en-US" dirty="0"/>
          </a:p>
        </p:txBody>
      </p:sp>
      <p:sp>
        <p:nvSpPr>
          <p:cNvPr id="9" name="Date Placeholder 8">
            <a:extLst>
              <a:ext uri="{FF2B5EF4-FFF2-40B4-BE49-F238E27FC236}">
                <a16:creationId xmlns:a16="http://schemas.microsoft.com/office/drawing/2014/main" id="{BDCE03B1-A857-DBA0-EE0F-1AC72080516C}"/>
              </a:ext>
            </a:extLst>
          </p:cNvPr>
          <p:cNvSpPr>
            <a:spLocks noGrp="1"/>
          </p:cNvSpPr>
          <p:nvPr>
            <p:ph type="dt" sz="half" idx="10"/>
          </p:nvPr>
        </p:nvSpPr>
        <p:spPr/>
        <p:txBody>
          <a:bodyPr/>
          <a:lstStyle/>
          <a:p>
            <a:fld id="{3E001222-1E94-47EC-9575-B924343BE63C}" type="datetime1">
              <a:rPr lang="en-US" smtClean="0"/>
              <a:t>9/6/2025</a:t>
            </a:fld>
            <a:endParaRPr lang="en-US"/>
          </a:p>
        </p:txBody>
      </p:sp>
      <p:sp>
        <p:nvSpPr>
          <p:cNvPr id="10" name="Footer Placeholder 9">
            <a:extLst>
              <a:ext uri="{FF2B5EF4-FFF2-40B4-BE49-F238E27FC236}">
                <a16:creationId xmlns:a16="http://schemas.microsoft.com/office/drawing/2014/main" id="{52A23889-D4FA-5D82-E839-1A54B8EAE713}"/>
              </a:ext>
            </a:extLst>
          </p:cNvPr>
          <p:cNvSpPr>
            <a:spLocks noGrp="1"/>
          </p:cNvSpPr>
          <p:nvPr>
            <p:ph type="ftr" sz="quarter" idx="11"/>
          </p:nvPr>
        </p:nvSpPr>
        <p:spPr/>
        <p:txBody>
          <a:bodyPr/>
          <a:lstStyle/>
          <a:p>
            <a:r>
              <a:rPr lang="en-US"/>
              <a:t>Copyright © 2007 - 2025 Carl M. Burnett</a:t>
            </a:r>
          </a:p>
        </p:txBody>
      </p:sp>
      <p:sp>
        <p:nvSpPr>
          <p:cNvPr id="11" name="Slide Number Placeholder 10">
            <a:extLst>
              <a:ext uri="{FF2B5EF4-FFF2-40B4-BE49-F238E27FC236}">
                <a16:creationId xmlns:a16="http://schemas.microsoft.com/office/drawing/2014/main" id="{CEC8B5F2-0506-627F-208B-A25578EC4945}"/>
              </a:ext>
            </a:extLst>
          </p:cNvPr>
          <p:cNvSpPr>
            <a:spLocks noGrp="1"/>
          </p:cNvSpPr>
          <p:nvPr>
            <p:ph type="sldNum" sz="quarter" idx="12"/>
          </p:nvPr>
        </p:nvSpPr>
        <p:spPr/>
        <p:txBody>
          <a:bodyPr/>
          <a:lstStyle/>
          <a:p>
            <a:fld id="{3D46CBA2-ECE5-4BE9-B546-6761E0E67089}" type="slidenum">
              <a:rPr lang="en-US" smtClean="0"/>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B62894-FBBC-1F46-945D-EB5DF618B182}"/>
              </a:ext>
            </a:extLst>
          </p:cNvPr>
          <p:cNvSpPr>
            <a:spLocks noGrp="1"/>
          </p:cNvSpPr>
          <p:nvPr>
            <p:ph type="title"/>
          </p:nvPr>
        </p:nvSpPr>
        <p:spPr>
          <a:xfrm>
            <a:off x="530352" y="987552"/>
            <a:ext cx="7772400" cy="1812798"/>
          </a:xfrm>
        </p:spPr>
        <p:txBody>
          <a:bodyPr anchor="t"/>
          <a:lstStyle/>
          <a:p>
            <a:r>
              <a:rPr lang="en-US" dirty="0">
                <a:solidFill>
                  <a:schemeClr val="tx1"/>
                </a:solidFill>
              </a:rPr>
              <a:t>Key Concepts in GenAI/AI. </a:t>
            </a:r>
            <a:br>
              <a:rPr lang="en-US" dirty="0">
                <a:solidFill>
                  <a:schemeClr val="tx1"/>
                </a:solidFill>
              </a:rPr>
            </a:br>
            <a:endParaRPr lang="en-US" dirty="0">
              <a:solidFill>
                <a:schemeClr val="tx1"/>
              </a:solidFill>
            </a:endParaRPr>
          </a:p>
        </p:txBody>
      </p:sp>
      <p:sp>
        <p:nvSpPr>
          <p:cNvPr id="5" name="Date Placeholder 4">
            <a:extLst>
              <a:ext uri="{FF2B5EF4-FFF2-40B4-BE49-F238E27FC236}">
                <a16:creationId xmlns:a16="http://schemas.microsoft.com/office/drawing/2014/main" id="{9DC21684-263F-50FD-EB93-158562F2A9D3}"/>
              </a:ext>
            </a:extLst>
          </p:cNvPr>
          <p:cNvSpPr>
            <a:spLocks noGrp="1"/>
          </p:cNvSpPr>
          <p:nvPr>
            <p:ph type="dt" sz="half" idx="10"/>
          </p:nvPr>
        </p:nvSpPr>
        <p:spPr/>
        <p:txBody>
          <a:bodyPr/>
          <a:lstStyle/>
          <a:p>
            <a:fld id="{1110CAE1-54FC-489D-9CD7-55227EEFE688}" type="datetime1">
              <a:rPr lang="en-US" smtClean="0"/>
              <a:t>9/6/2025</a:t>
            </a:fld>
            <a:endParaRPr lang="en-US"/>
          </a:p>
        </p:txBody>
      </p:sp>
      <p:sp>
        <p:nvSpPr>
          <p:cNvPr id="6" name="Footer Placeholder 5">
            <a:extLst>
              <a:ext uri="{FF2B5EF4-FFF2-40B4-BE49-F238E27FC236}">
                <a16:creationId xmlns:a16="http://schemas.microsoft.com/office/drawing/2014/main" id="{5FBFC34A-9743-9F88-5A97-580DC3042DE2}"/>
              </a:ext>
            </a:extLst>
          </p:cNvPr>
          <p:cNvSpPr>
            <a:spLocks noGrp="1"/>
          </p:cNvSpPr>
          <p:nvPr>
            <p:ph type="ftr" sz="quarter" idx="11"/>
          </p:nvPr>
        </p:nvSpPr>
        <p:spPr/>
        <p:txBody>
          <a:bodyPr/>
          <a:lstStyle/>
          <a:p>
            <a:r>
              <a:rPr lang="en-US"/>
              <a:t>Copyright © 2007 - 2025 Carl M. Burnett</a:t>
            </a:r>
          </a:p>
        </p:txBody>
      </p:sp>
      <p:sp>
        <p:nvSpPr>
          <p:cNvPr id="7" name="Slide Number Placeholder 6">
            <a:extLst>
              <a:ext uri="{FF2B5EF4-FFF2-40B4-BE49-F238E27FC236}">
                <a16:creationId xmlns:a16="http://schemas.microsoft.com/office/drawing/2014/main" id="{3C5DBD39-B5FA-F201-A11E-D4504039D73B}"/>
              </a:ext>
            </a:extLst>
          </p:cNvPr>
          <p:cNvSpPr>
            <a:spLocks noGrp="1"/>
          </p:cNvSpPr>
          <p:nvPr>
            <p:ph type="sldNum" sz="quarter" idx="12"/>
          </p:nvPr>
        </p:nvSpPr>
        <p:spPr/>
        <p:txBody>
          <a:bodyPr/>
          <a:lstStyle/>
          <a:p>
            <a:fld id="{3D46CBA2-ECE5-4BE9-B546-6761E0E67089}" type="slidenum">
              <a:rPr lang="en-US" smtClean="0"/>
              <a:t>19</a:t>
            </a:fld>
            <a:endParaRPr lang="en-US"/>
          </a:p>
        </p:txBody>
      </p:sp>
    </p:spTree>
    <p:extLst>
      <p:ext uri="{BB962C8B-B14F-4D97-AF65-F5344CB8AC3E}">
        <p14:creationId xmlns:p14="http://schemas.microsoft.com/office/powerpoint/2010/main" val="2489767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3CEFA-272C-DE45-4086-18F6EE5201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610BEC5-B611-F14B-477C-7C7098E1D579}"/>
              </a:ext>
            </a:extLst>
          </p:cNvPr>
          <p:cNvSpPr>
            <a:spLocks noGrp="1"/>
          </p:cNvSpPr>
          <p:nvPr>
            <p:ph type="title"/>
          </p:nvPr>
        </p:nvSpPr>
        <p:spPr/>
        <p:txBody>
          <a:bodyPr/>
          <a:lstStyle/>
          <a:p>
            <a:r>
              <a:rPr lang="en-US" dirty="0"/>
              <a:t>Course Outline – Session 1 </a:t>
            </a:r>
          </a:p>
        </p:txBody>
      </p:sp>
      <p:sp>
        <p:nvSpPr>
          <p:cNvPr id="6" name="Content Placeholder 5">
            <a:extLst>
              <a:ext uri="{FF2B5EF4-FFF2-40B4-BE49-F238E27FC236}">
                <a16:creationId xmlns:a16="http://schemas.microsoft.com/office/drawing/2014/main" id="{7E896640-37A1-8BDA-711C-3579F9C159DC}"/>
              </a:ext>
            </a:extLst>
          </p:cNvPr>
          <p:cNvSpPr>
            <a:spLocks noGrp="1"/>
          </p:cNvSpPr>
          <p:nvPr>
            <p:ph sz="half" idx="1"/>
          </p:nvPr>
        </p:nvSpPr>
        <p:spPr>
          <a:xfrm>
            <a:off x="381000" y="1531620"/>
            <a:ext cx="3733800" cy="3326130"/>
          </a:xfrm>
        </p:spPr>
        <p:txBody>
          <a:bodyPr>
            <a:noAutofit/>
          </a:bodyPr>
          <a:lstStyle/>
          <a:p>
            <a:pPr marL="468630" indent="-285750"/>
            <a:r>
              <a:rPr lang="en-US" sz="1800" dirty="0">
                <a:ea typeface="Aptos" panose="020B0004020202020204" pitchFamily="34" charset="0"/>
                <a:cs typeface="Aptos" panose="020B0004020202020204" pitchFamily="34" charset="0"/>
              </a:rPr>
              <a:t>Define Artificial Intelligence (AI) and Generative </a:t>
            </a:r>
            <a:r>
              <a:rPr lang="en-US" sz="1800" dirty="0">
                <a:effectLst/>
                <a:ea typeface="Aptos" panose="020B0004020202020204" pitchFamily="34" charset="0"/>
                <a:cs typeface="Aptos" panose="020B0004020202020204" pitchFamily="34" charset="0"/>
              </a:rPr>
              <a:t>AI (GenAI).</a:t>
            </a:r>
          </a:p>
          <a:p>
            <a:pPr marL="468630" indent="-285750"/>
            <a:r>
              <a:rPr lang="en-US" sz="1800" dirty="0">
                <a:effectLst/>
                <a:ea typeface="Aptos" panose="020B0004020202020204" pitchFamily="34" charset="0"/>
                <a:cs typeface="Aptos" panose="020B0004020202020204" pitchFamily="34" charset="0"/>
              </a:rPr>
              <a:t>Explain the latest trends in GenAI/AI. </a:t>
            </a:r>
          </a:p>
          <a:p>
            <a:pPr marL="468630" indent="-285750"/>
            <a:r>
              <a:rPr lang="en-US" sz="1800" dirty="0">
                <a:effectLst/>
                <a:ea typeface="Aptos" panose="020B0004020202020204" pitchFamily="34" charset="0"/>
                <a:cs typeface="Aptos" panose="020B0004020202020204" pitchFamily="34" charset="0"/>
              </a:rPr>
              <a:t>Identify and describe key concepts in GenAI/AI. </a:t>
            </a:r>
          </a:p>
          <a:p>
            <a:pPr marL="468630" indent="-285750"/>
            <a:r>
              <a:rPr lang="en-US" sz="1800" dirty="0">
                <a:ea typeface="Aptos" panose="020B0004020202020204" pitchFamily="34" charset="0"/>
                <a:cs typeface="Aptos" panose="020B0004020202020204" pitchFamily="34" charset="0"/>
              </a:rPr>
              <a:t>Understand the Building Blocks of LLMs</a:t>
            </a:r>
          </a:p>
          <a:p>
            <a:pPr marL="834390" lvl="1" indent="-285750"/>
            <a:r>
              <a:rPr lang="en-US" sz="1600" dirty="0">
                <a:ea typeface="Aptos" panose="020B0004020202020204" pitchFamily="34" charset="0"/>
                <a:cs typeface="Aptos" panose="020B0004020202020204" pitchFamily="34" charset="0"/>
              </a:rPr>
              <a:t>Vectors</a:t>
            </a:r>
          </a:p>
          <a:p>
            <a:pPr marL="834390" lvl="1" indent="-285750"/>
            <a:r>
              <a:rPr lang="en-US" sz="1600" dirty="0">
                <a:ea typeface="Aptos" panose="020B0004020202020204" pitchFamily="34" charset="0"/>
                <a:cs typeface="Aptos" panose="020B0004020202020204" pitchFamily="34" charset="0"/>
              </a:rPr>
              <a:t>Tokens </a:t>
            </a:r>
          </a:p>
          <a:p>
            <a:pPr marL="834390" lvl="1" indent="-285750"/>
            <a:r>
              <a:rPr lang="en-US" sz="1600" dirty="0">
                <a:ea typeface="Aptos" panose="020B0004020202020204" pitchFamily="34" charset="0"/>
                <a:cs typeface="Aptos" panose="020B0004020202020204" pitchFamily="34" charset="0"/>
              </a:rPr>
              <a:t>Embeddings</a:t>
            </a:r>
          </a:p>
          <a:p>
            <a:pPr marL="468630" indent="-285750"/>
            <a:endParaRPr lang="en-US" sz="1600" dirty="0">
              <a:effectLst/>
              <a:ea typeface="Aptos" panose="020B0004020202020204" pitchFamily="34" charset="0"/>
              <a:cs typeface="Aptos" panose="020B0004020202020204" pitchFamily="34" charset="0"/>
            </a:endParaRPr>
          </a:p>
          <a:p>
            <a:endParaRPr lang="en-US" sz="2000" dirty="0"/>
          </a:p>
        </p:txBody>
      </p:sp>
      <p:sp>
        <p:nvSpPr>
          <p:cNvPr id="7" name="Content Placeholder 6">
            <a:extLst>
              <a:ext uri="{FF2B5EF4-FFF2-40B4-BE49-F238E27FC236}">
                <a16:creationId xmlns:a16="http://schemas.microsoft.com/office/drawing/2014/main" id="{C092A0B8-2FA6-AF90-C127-1E394E7E1B18}"/>
              </a:ext>
            </a:extLst>
          </p:cNvPr>
          <p:cNvSpPr>
            <a:spLocks noGrp="1"/>
          </p:cNvSpPr>
          <p:nvPr>
            <p:ph sz="half" idx="2"/>
          </p:nvPr>
        </p:nvSpPr>
        <p:spPr>
          <a:xfrm>
            <a:off x="3962400" y="1440064"/>
            <a:ext cx="4876800" cy="3417686"/>
          </a:xfrm>
        </p:spPr>
        <p:txBody>
          <a:bodyPr>
            <a:normAutofit/>
          </a:bodyPr>
          <a:lstStyle/>
          <a:p>
            <a:pPr marL="468630" indent="-285750"/>
            <a:r>
              <a:rPr lang="en-US" sz="1800" dirty="0">
                <a:ea typeface="Aptos" panose="020B0004020202020204" pitchFamily="34" charset="0"/>
                <a:cs typeface="Aptos" panose="020B0004020202020204" pitchFamily="34" charset="0"/>
              </a:rPr>
              <a:t>Understand the 7 Parameters of LLMs</a:t>
            </a:r>
          </a:p>
          <a:p>
            <a:pPr marL="834390" lvl="1" indent="-285750"/>
            <a:r>
              <a:rPr lang="en-US" sz="1600" dirty="0">
                <a:ea typeface="Aptos" panose="020B0004020202020204" pitchFamily="34" charset="0"/>
                <a:cs typeface="Aptos" panose="020B0004020202020204" pitchFamily="34" charset="0"/>
              </a:rPr>
              <a:t>Max Completion Tokens</a:t>
            </a:r>
          </a:p>
          <a:p>
            <a:pPr marL="834390" lvl="1" indent="-285750"/>
            <a:r>
              <a:rPr lang="en-US" sz="1600" dirty="0">
                <a:ea typeface="Aptos" panose="020B0004020202020204" pitchFamily="34" charset="0"/>
                <a:cs typeface="Aptos" panose="020B0004020202020204" pitchFamily="34" charset="0"/>
              </a:rPr>
              <a:t>Temperature</a:t>
            </a:r>
          </a:p>
          <a:p>
            <a:pPr marL="834390" lvl="1" indent="-285750"/>
            <a:r>
              <a:rPr lang="en-US" sz="1600" dirty="0">
                <a:ea typeface="Aptos" panose="020B0004020202020204" pitchFamily="34" charset="0"/>
                <a:cs typeface="Aptos" panose="020B0004020202020204" pitchFamily="34" charset="0"/>
              </a:rPr>
              <a:t>Top P</a:t>
            </a:r>
          </a:p>
          <a:p>
            <a:pPr marL="834390" lvl="1" indent="-285750"/>
            <a:r>
              <a:rPr lang="en-US" sz="1600" dirty="0">
                <a:ea typeface="Aptos" panose="020B0004020202020204" pitchFamily="34" charset="0"/>
                <a:cs typeface="Aptos" panose="020B0004020202020204" pitchFamily="34" charset="0"/>
              </a:rPr>
              <a:t>Top K</a:t>
            </a:r>
          </a:p>
          <a:p>
            <a:pPr marL="834390" lvl="1" indent="-285750"/>
            <a:r>
              <a:rPr lang="en-US" sz="1600" dirty="0">
                <a:ea typeface="Aptos" panose="020B0004020202020204" pitchFamily="34" charset="0"/>
                <a:cs typeface="Aptos" panose="020B0004020202020204" pitchFamily="34" charset="0"/>
              </a:rPr>
              <a:t>Frequency Penalty</a:t>
            </a:r>
          </a:p>
          <a:p>
            <a:pPr marL="834390" lvl="1" indent="-285750"/>
            <a:r>
              <a:rPr lang="en-US" sz="1600" dirty="0">
                <a:ea typeface="Aptos" panose="020B0004020202020204" pitchFamily="34" charset="0"/>
                <a:cs typeface="Aptos" panose="020B0004020202020204" pitchFamily="34" charset="0"/>
              </a:rPr>
              <a:t>Presence Penalty</a:t>
            </a:r>
          </a:p>
          <a:p>
            <a:pPr marL="834390" lvl="1" indent="-285750"/>
            <a:r>
              <a:rPr lang="en-US" sz="1600" dirty="0">
                <a:ea typeface="Aptos" panose="020B0004020202020204" pitchFamily="34" charset="0"/>
                <a:cs typeface="Aptos" panose="020B0004020202020204" pitchFamily="34" charset="0"/>
              </a:rPr>
              <a:t>Stop Sequence</a:t>
            </a:r>
          </a:p>
          <a:p>
            <a:pPr marL="468630" indent="-285750"/>
            <a:r>
              <a:rPr lang="en-US" sz="1800" dirty="0">
                <a:ea typeface="Aptos" panose="020B0004020202020204" pitchFamily="34" charset="0"/>
                <a:cs typeface="Aptos" panose="020B0004020202020204" pitchFamily="34" charset="0"/>
              </a:rPr>
              <a:t>Parameter Tuning</a:t>
            </a:r>
          </a:p>
          <a:p>
            <a:pPr marL="468630" indent="-285750"/>
            <a:r>
              <a:rPr lang="en-US" sz="1800" dirty="0">
                <a:ea typeface="Aptos" panose="020B0004020202020204" pitchFamily="34" charset="0"/>
                <a:cs typeface="Aptos" panose="020B0004020202020204" pitchFamily="34" charset="0"/>
              </a:rPr>
              <a:t>Review GenAI Applications by Type and Industry Use</a:t>
            </a:r>
          </a:p>
          <a:p>
            <a:pPr marL="468630" indent="-285750"/>
            <a:endParaRPr lang="en-US" sz="1800" dirty="0">
              <a:ea typeface="Aptos" panose="020B0004020202020204" pitchFamily="34" charset="0"/>
              <a:cs typeface="Aptos" panose="020B0004020202020204" pitchFamily="34" charset="0"/>
            </a:endParaRPr>
          </a:p>
          <a:p>
            <a:pPr marL="468630" indent="-285750"/>
            <a:endParaRPr lang="en-US" sz="1600" dirty="0">
              <a:effectLst/>
              <a:ea typeface="Aptos" panose="020B0004020202020204" pitchFamily="34" charset="0"/>
              <a:cs typeface="Aptos" panose="020B0004020202020204" pitchFamily="34" charset="0"/>
            </a:endParaRPr>
          </a:p>
        </p:txBody>
      </p:sp>
      <p:sp>
        <p:nvSpPr>
          <p:cNvPr id="2" name="Date Placeholder 1">
            <a:extLst>
              <a:ext uri="{FF2B5EF4-FFF2-40B4-BE49-F238E27FC236}">
                <a16:creationId xmlns:a16="http://schemas.microsoft.com/office/drawing/2014/main" id="{D19196A1-0652-1609-3966-54BDFA9BCC55}"/>
              </a:ext>
            </a:extLst>
          </p:cNvPr>
          <p:cNvSpPr>
            <a:spLocks noGrp="1"/>
          </p:cNvSpPr>
          <p:nvPr>
            <p:ph type="dt" sz="half" idx="10"/>
          </p:nvPr>
        </p:nvSpPr>
        <p:spPr/>
        <p:txBody>
          <a:bodyPr/>
          <a:lstStyle/>
          <a:p>
            <a:fld id="{DE926898-931C-4E49-9EDD-3B95831E1BF9}" type="datetime1">
              <a:rPr lang="en-US" smtClean="0"/>
              <a:t>9/6/2025</a:t>
            </a:fld>
            <a:endParaRPr lang="en-US"/>
          </a:p>
        </p:txBody>
      </p:sp>
      <p:sp>
        <p:nvSpPr>
          <p:cNvPr id="3" name="Footer Placeholder 2">
            <a:extLst>
              <a:ext uri="{FF2B5EF4-FFF2-40B4-BE49-F238E27FC236}">
                <a16:creationId xmlns:a16="http://schemas.microsoft.com/office/drawing/2014/main" id="{9F189886-ACEC-142E-4242-D894B741B5FB}"/>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340674B5-1354-0FD1-8DB1-E2CA711F49AB}"/>
              </a:ext>
            </a:extLst>
          </p:cNvPr>
          <p:cNvSpPr>
            <a:spLocks noGrp="1"/>
          </p:cNvSpPr>
          <p:nvPr>
            <p:ph type="sldNum" sz="quarter" idx="12"/>
          </p:nvPr>
        </p:nvSpPr>
        <p:spPr/>
        <p:txBody>
          <a:bodyPr/>
          <a:lstStyle/>
          <a:p>
            <a:fld id="{3D46CBA2-ECE5-4BE9-B546-6761E0E67089}" type="slidenum">
              <a:rPr lang="en-US" smtClean="0"/>
              <a:t>2</a:t>
            </a:fld>
            <a:endParaRPr lang="en-US"/>
          </a:p>
        </p:txBody>
      </p:sp>
    </p:spTree>
    <p:extLst>
      <p:ext uri="{BB962C8B-B14F-4D97-AF65-F5344CB8AC3E}">
        <p14:creationId xmlns:p14="http://schemas.microsoft.com/office/powerpoint/2010/main" val="1192916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36C4DF8-8D3E-BA89-DF99-6028DCDDC7C3}"/>
              </a:ext>
            </a:extLst>
          </p:cNvPr>
          <p:cNvGrpSpPr/>
          <p:nvPr/>
        </p:nvGrpSpPr>
        <p:grpSpPr>
          <a:xfrm>
            <a:off x="357098" y="1298301"/>
            <a:ext cx="2760370" cy="1850051"/>
            <a:chOff x="357098" y="1298301"/>
            <a:chExt cx="2760370" cy="1850051"/>
          </a:xfrm>
        </p:grpSpPr>
        <p:sp>
          <p:nvSpPr>
            <p:cNvPr id="4" name="Object 3"/>
            <p:cNvSpPr/>
            <p:nvPr/>
          </p:nvSpPr>
          <p:spPr>
            <a:xfrm>
              <a:off x="357098" y="1342689"/>
              <a:ext cx="535647" cy="535647"/>
            </a:xfrm>
            <a:prstGeom prst="ellipse">
              <a:avLst/>
            </a:prstGeom>
            <a:solidFill>
              <a:srgbClr val="51237F"/>
            </a:solidFill>
          </p:spPr>
          <p:txBody>
            <a:bodyPr/>
            <a:lstStyle/>
            <a:p>
              <a:endParaRPr lang="en-US" sz="135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668" y="1535087"/>
              <a:ext cx="271395" cy="171407"/>
            </a:xfrm>
            <a:prstGeom prst="rect">
              <a:avLst/>
            </a:prstGeom>
          </p:spPr>
        </p:pic>
        <p:sp>
          <p:nvSpPr>
            <p:cNvPr id="6" name="Object 5"/>
            <p:cNvSpPr/>
            <p:nvPr/>
          </p:nvSpPr>
          <p:spPr>
            <a:xfrm>
              <a:off x="1035586" y="1298301"/>
              <a:ext cx="2081882"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Frameworks in GenAI</a:t>
              </a:r>
              <a:endParaRPr lang="en-US" sz="1350" dirty="0"/>
            </a:p>
          </p:txBody>
        </p:sp>
        <p:sp>
          <p:nvSpPr>
            <p:cNvPr id="7" name="Object 6"/>
            <p:cNvSpPr/>
            <p:nvPr/>
          </p:nvSpPr>
          <p:spPr>
            <a:xfrm>
              <a:off x="1035586" y="1729258"/>
              <a:ext cx="2081882" cy="1419094"/>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a:ea typeface="Roboto"/>
                  <a:cs typeface="Roboto"/>
                </a:rPr>
                <a:t>Frameworks provide a structured approach to building and deploying generative AI models, including tools for data preprocessing, model training, security, and deployment.</a:t>
              </a:r>
              <a:endParaRPr lang="en-US" sz="1350" dirty="0">
                <a:latin typeface="Roboto"/>
                <a:ea typeface="Roboto"/>
                <a:cs typeface="Roboto"/>
              </a:endParaRPr>
            </a:p>
          </p:txBody>
        </p:sp>
      </p:grpSp>
      <p:grpSp>
        <p:nvGrpSpPr>
          <p:cNvPr id="23" name="Group 22">
            <a:extLst>
              <a:ext uri="{FF2B5EF4-FFF2-40B4-BE49-F238E27FC236}">
                <a16:creationId xmlns:a16="http://schemas.microsoft.com/office/drawing/2014/main" id="{1B921B79-9EA2-E432-8831-95DCA8C16642}"/>
              </a:ext>
            </a:extLst>
          </p:cNvPr>
          <p:cNvGrpSpPr/>
          <p:nvPr/>
        </p:nvGrpSpPr>
        <p:grpSpPr>
          <a:xfrm>
            <a:off x="3285304" y="1287717"/>
            <a:ext cx="2940284" cy="2112999"/>
            <a:chOff x="3285304" y="1287717"/>
            <a:chExt cx="2940284" cy="2112999"/>
          </a:xfrm>
        </p:grpSpPr>
        <p:sp>
          <p:nvSpPr>
            <p:cNvPr id="8" name="Object 7"/>
            <p:cNvSpPr/>
            <p:nvPr/>
          </p:nvSpPr>
          <p:spPr>
            <a:xfrm>
              <a:off x="3285304" y="1342689"/>
              <a:ext cx="535647" cy="535647"/>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30720" y="1466041"/>
              <a:ext cx="249969" cy="292820"/>
            </a:xfrm>
            <a:prstGeom prst="rect">
              <a:avLst/>
            </a:prstGeom>
          </p:spPr>
        </p:pic>
        <p:sp>
          <p:nvSpPr>
            <p:cNvPr id="10" name="Object 9"/>
            <p:cNvSpPr/>
            <p:nvPr/>
          </p:nvSpPr>
          <p:spPr>
            <a:xfrm>
              <a:off x="3963790" y="1287717"/>
              <a:ext cx="2261798" cy="448525"/>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a:ea typeface="Roboto"/>
                  <a:cs typeface="Roboto"/>
                </a:rPr>
                <a:t>Hugging Face Transformers</a:t>
              </a:r>
              <a:endParaRPr lang="en-US" sz="1350" dirty="0">
                <a:latin typeface="Roboto"/>
                <a:ea typeface="Roboto"/>
                <a:cs typeface="Roboto"/>
              </a:endParaRPr>
            </a:p>
          </p:txBody>
        </p:sp>
        <p:sp>
          <p:nvSpPr>
            <p:cNvPr id="11" name="Object 10"/>
            <p:cNvSpPr/>
            <p:nvPr/>
          </p:nvSpPr>
          <p:spPr>
            <a:xfrm>
              <a:off x="3963790" y="1778895"/>
              <a:ext cx="2081882" cy="1621821"/>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Hugging Face Transformers library is a popular framework for working with pre-trained language models, offering a wide range of models and utilities for fine-tuning and deploying these models.</a:t>
              </a:r>
              <a:endParaRPr lang="en-US" sz="1350" dirty="0"/>
            </a:p>
          </p:txBody>
        </p:sp>
      </p:grpSp>
      <p:grpSp>
        <p:nvGrpSpPr>
          <p:cNvPr id="24" name="Group 23">
            <a:extLst>
              <a:ext uri="{FF2B5EF4-FFF2-40B4-BE49-F238E27FC236}">
                <a16:creationId xmlns:a16="http://schemas.microsoft.com/office/drawing/2014/main" id="{DCB64030-61B0-CD7A-0AFB-6FE277D7307E}"/>
              </a:ext>
            </a:extLst>
          </p:cNvPr>
          <p:cNvGrpSpPr/>
          <p:nvPr/>
        </p:nvGrpSpPr>
        <p:grpSpPr>
          <a:xfrm>
            <a:off x="6213509" y="1298300"/>
            <a:ext cx="2760369" cy="2102416"/>
            <a:chOff x="6213509" y="1298300"/>
            <a:chExt cx="2760369" cy="2102416"/>
          </a:xfrm>
        </p:grpSpPr>
        <p:sp>
          <p:nvSpPr>
            <p:cNvPr id="12" name="Object 11"/>
            <p:cNvSpPr/>
            <p:nvPr/>
          </p:nvSpPr>
          <p:spPr>
            <a:xfrm>
              <a:off x="6213509" y="1342689"/>
              <a:ext cx="535647" cy="535647"/>
            </a:xfrm>
            <a:prstGeom prst="ellipse">
              <a:avLst/>
            </a:prstGeom>
            <a:solidFill>
              <a:srgbClr val="51237F"/>
            </a:solidFill>
          </p:spPr>
          <p:txBody>
            <a:bodyPr/>
            <a:lstStyle/>
            <a:p>
              <a:endParaRPr lang="en-US" sz="1350"/>
            </a:p>
          </p:txBody>
        </p:sp>
        <p:pic>
          <p:nvPicPr>
            <p:cNvPr id="13" name="Object 1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3229" y="1491149"/>
              <a:ext cx="271395" cy="242827"/>
            </a:xfrm>
            <a:prstGeom prst="rect">
              <a:avLst/>
            </a:prstGeom>
          </p:spPr>
        </p:pic>
        <p:sp>
          <p:nvSpPr>
            <p:cNvPr id="14" name="Object 13"/>
            <p:cNvSpPr/>
            <p:nvPr/>
          </p:nvSpPr>
          <p:spPr>
            <a:xfrm>
              <a:off x="6891996" y="1298300"/>
              <a:ext cx="2081882" cy="437942"/>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a:ea typeface="Roboto"/>
                  <a:cs typeface="Roboto"/>
                </a:rPr>
                <a:t>Proprietary AI Platforms</a:t>
              </a:r>
              <a:endParaRPr lang="en-US" sz="1350" kern="0" spc="14" dirty="0">
                <a:latin typeface="Roboto"/>
                <a:ea typeface="Roboto"/>
                <a:cs typeface="Roboto"/>
              </a:endParaRPr>
            </a:p>
          </p:txBody>
        </p:sp>
        <p:sp>
          <p:nvSpPr>
            <p:cNvPr id="15" name="Object 14"/>
            <p:cNvSpPr/>
            <p:nvPr/>
          </p:nvSpPr>
          <p:spPr>
            <a:xfrm>
              <a:off x="6891996" y="1778895"/>
              <a:ext cx="2081882" cy="1621821"/>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a:ea typeface="Roboto"/>
                  <a:cs typeface="Roboto"/>
                </a:rPr>
                <a:t>Offer powerful, ready-to-use </a:t>
              </a:r>
              <a:r>
                <a:rPr lang="en-US" sz="1125" kern="0" spc="11" dirty="0" err="1">
                  <a:solidFill>
                    <a:srgbClr val="000000">
                      <a:alpha val="80000"/>
                    </a:srgbClr>
                  </a:solidFill>
                  <a:latin typeface="Roboto"/>
                  <a:ea typeface="Roboto"/>
                  <a:cs typeface="Roboto"/>
                </a:rPr>
                <a:t>genAI</a:t>
              </a:r>
              <a:r>
                <a:rPr lang="en-US" sz="1125" kern="0" spc="11" dirty="0">
                  <a:solidFill>
                    <a:srgbClr val="000000">
                      <a:alpha val="80000"/>
                    </a:srgbClr>
                  </a:solidFill>
                  <a:latin typeface="Roboto"/>
                  <a:ea typeface="Roboto"/>
                  <a:cs typeface="Roboto"/>
                </a:rPr>
                <a:t> </a:t>
              </a:r>
              <a:r>
                <a:rPr lang="en-US" sz="1125" kern="0" spc="11" dirty="0" err="1">
                  <a:solidFill>
                    <a:srgbClr val="000000">
                      <a:alpha val="80000"/>
                    </a:srgbClr>
                  </a:solidFill>
                  <a:latin typeface="Roboto"/>
                  <a:ea typeface="Roboto"/>
                  <a:cs typeface="Roboto"/>
                </a:rPr>
                <a:t>modesl</a:t>
              </a:r>
              <a:r>
                <a:rPr lang="en-US" sz="1125" kern="0" spc="11" dirty="0">
                  <a:solidFill>
                    <a:srgbClr val="000000">
                      <a:alpha val="80000"/>
                    </a:srgbClr>
                  </a:solidFill>
                  <a:latin typeface="Roboto"/>
                  <a:ea typeface="Roboto"/>
                  <a:cs typeface="Roboto"/>
                </a:rPr>
                <a:t> that enable test generation, image creation, etc. For example:</a:t>
              </a:r>
            </a:p>
            <a:p>
              <a:pPr marL="214313" indent="-214313">
                <a:lnSpc>
                  <a:spcPts val="1598"/>
                </a:lnSpc>
                <a:spcBef>
                  <a:spcPts val="330"/>
                </a:spcBef>
                <a:buFont typeface="Calibri"/>
                <a:buChar char="-"/>
              </a:pPr>
              <a:r>
                <a:rPr lang="en-US" sz="1125" kern="0" spc="11" dirty="0">
                  <a:solidFill>
                    <a:srgbClr val="000000">
                      <a:alpha val="80000"/>
                    </a:srgbClr>
                  </a:solidFill>
                  <a:latin typeface="Roboto"/>
                  <a:ea typeface="Roboto"/>
                  <a:cs typeface="Roboto"/>
                </a:rPr>
                <a:t>OpenAI API</a:t>
              </a:r>
            </a:p>
            <a:p>
              <a:pPr marL="214313" indent="-214313">
                <a:lnSpc>
                  <a:spcPts val="1598"/>
                </a:lnSpc>
                <a:spcBef>
                  <a:spcPts val="330"/>
                </a:spcBef>
                <a:buFont typeface="Calibri"/>
                <a:buChar char="-"/>
              </a:pPr>
              <a:r>
                <a:rPr lang="en-US" sz="1125" kern="0" spc="11" dirty="0">
                  <a:solidFill>
                    <a:srgbClr val="000000">
                      <a:alpha val="80000"/>
                    </a:srgbClr>
                  </a:solidFill>
                  <a:latin typeface="Roboto"/>
                  <a:ea typeface="Roboto"/>
                  <a:cs typeface="Roboto"/>
                </a:rPr>
                <a:t>Anthropic Clause API</a:t>
              </a:r>
            </a:p>
            <a:p>
              <a:pPr marL="214313" indent="-214313">
                <a:lnSpc>
                  <a:spcPts val="1598"/>
                </a:lnSpc>
                <a:spcBef>
                  <a:spcPts val="330"/>
                </a:spcBef>
                <a:buFont typeface="Calibri"/>
                <a:buChar char="-"/>
              </a:pPr>
              <a:r>
                <a:rPr lang="en-US" sz="1125" kern="0" spc="11" dirty="0">
                  <a:solidFill>
                    <a:srgbClr val="000000">
                      <a:alpha val="80000"/>
                    </a:srgbClr>
                  </a:solidFill>
                  <a:latin typeface="Roboto"/>
                  <a:ea typeface="Roboto"/>
                  <a:cs typeface="Roboto"/>
                </a:rPr>
                <a:t>Google Gemini</a:t>
              </a:r>
            </a:p>
          </p:txBody>
        </p:sp>
      </p:grpSp>
      <p:sp>
        <p:nvSpPr>
          <p:cNvPr id="16" name="Object 15"/>
          <p:cNvSpPr/>
          <p:nvPr/>
        </p:nvSpPr>
        <p:spPr>
          <a:xfrm>
            <a:off x="0" y="3863803"/>
            <a:ext cx="9141714" cy="1278412"/>
          </a:xfrm>
          <a:prstGeom prst="rect">
            <a:avLst/>
          </a:prstGeom>
          <a:solidFill>
            <a:srgbClr val="51237F"/>
          </a:solidFill>
        </p:spPr>
        <p:txBody>
          <a:bodyPr/>
          <a:lstStyle/>
          <a:p>
            <a:endParaRPr lang="en-US" sz="1350"/>
          </a:p>
        </p:txBody>
      </p:sp>
      <p:sp>
        <p:nvSpPr>
          <p:cNvPr id="17" name="Object 16"/>
          <p:cNvSpPr/>
          <p:nvPr/>
        </p:nvSpPr>
        <p:spPr>
          <a:xfrm>
            <a:off x="1142789" y="4094057"/>
            <a:ext cx="6856137" cy="821326"/>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Generative AI frameworks provide a structured and scalable approach to building and deploying complex AI models, offering tools and utilities to streamline the development process.</a:t>
            </a:r>
            <a:endParaRPr lang="en-US" sz="1350" dirty="0"/>
          </a:p>
        </p:txBody>
      </p:sp>
      <p:sp>
        <p:nvSpPr>
          <p:cNvPr id="22" name="Title 21">
            <a:extLst>
              <a:ext uri="{FF2B5EF4-FFF2-40B4-BE49-F238E27FC236}">
                <a16:creationId xmlns:a16="http://schemas.microsoft.com/office/drawing/2014/main" id="{5EEDAC81-8CAE-D174-FA6F-136B6A44A863}"/>
              </a:ext>
            </a:extLst>
          </p:cNvPr>
          <p:cNvSpPr>
            <a:spLocks noGrp="1"/>
          </p:cNvSpPr>
          <p:nvPr>
            <p:ph type="title"/>
          </p:nvPr>
        </p:nvSpPr>
        <p:spPr>
          <a:xfrm>
            <a:off x="419100" y="415048"/>
            <a:ext cx="8305800" cy="613014"/>
          </a:xfrm>
        </p:spPr>
        <p:txBody>
          <a:bodyPr>
            <a:normAutofit fontScale="90000"/>
          </a:bodyPr>
          <a:lstStyle/>
          <a:p>
            <a:r>
              <a:rPr lang="en-US" sz="4400" b="1" dirty="0">
                <a:effectLst>
                  <a:outerShdw blurRad="38100" dist="38100" dir="2700000" algn="tl">
                    <a:srgbClr val="000000">
                      <a:alpha val="43137"/>
                    </a:srgbClr>
                  </a:outerShdw>
                </a:effectLst>
              </a:rPr>
              <a:t>What is a "Framework"</a:t>
            </a:r>
          </a:p>
        </p:txBody>
      </p:sp>
      <p:sp>
        <p:nvSpPr>
          <p:cNvPr id="18" name="Date Placeholder 17">
            <a:extLst>
              <a:ext uri="{FF2B5EF4-FFF2-40B4-BE49-F238E27FC236}">
                <a16:creationId xmlns:a16="http://schemas.microsoft.com/office/drawing/2014/main" id="{807C4A61-C7E3-9EE6-2735-B100D83AC95E}"/>
              </a:ext>
            </a:extLst>
          </p:cNvPr>
          <p:cNvSpPr>
            <a:spLocks noGrp="1"/>
          </p:cNvSpPr>
          <p:nvPr>
            <p:ph type="dt" sz="half" idx="10"/>
          </p:nvPr>
        </p:nvSpPr>
        <p:spPr/>
        <p:txBody>
          <a:bodyPr/>
          <a:lstStyle/>
          <a:p>
            <a:fld id="{E78AB647-F841-4300-8A2C-6BF85B4616A7}" type="datetime1">
              <a:rPr lang="en-US" smtClean="0"/>
              <a:t>9/6/2025</a:t>
            </a:fld>
            <a:endParaRPr lang="en-US"/>
          </a:p>
        </p:txBody>
      </p:sp>
      <p:sp>
        <p:nvSpPr>
          <p:cNvPr id="19" name="Footer Placeholder 18">
            <a:extLst>
              <a:ext uri="{FF2B5EF4-FFF2-40B4-BE49-F238E27FC236}">
                <a16:creationId xmlns:a16="http://schemas.microsoft.com/office/drawing/2014/main" id="{4B716051-83A5-A5E8-9415-D61CAE760AB9}"/>
              </a:ext>
            </a:extLst>
          </p:cNvPr>
          <p:cNvSpPr>
            <a:spLocks noGrp="1"/>
          </p:cNvSpPr>
          <p:nvPr>
            <p:ph type="ftr" sz="quarter" idx="11"/>
          </p:nvPr>
        </p:nvSpPr>
        <p:spPr/>
        <p:txBody>
          <a:bodyPr/>
          <a:lstStyle/>
          <a:p>
            <a:r>
              <a:rPr lang="en-US"/>
              <a:t>Copyright © 2007 - 2025 Carl M. Burnett</a:t>
            </a:r>
          </a:p>
        </p:txBody>
      </p:sp>
      <p:sp>
        <p:nvSpPr>
          <p:cNvPr id="20" name="Slide Number Placeholder 19">
            <a:extLst>
              <a:ext uri="{FF2B5EF4-FFF2-40B4-BE49-F238E27FC236}">
                <a16:creationId xmlns:a16="http://schemas.microsoft.com/office/drawing/2014/main" id="{A27F97BB-0AEA-B06A-C29C-3A8F5B1638DF}"/>
              </a:ext>
            </a:extLst>
          </p:cNvPr>
          <p:cNvSpPr>
            <a:spLocks noGrp="1"/>
          </p:cNvSpPr>
          <p:nvPr>
            <p:ph type="sldNum" sz="quarter" idx="12"/>
          </p:nvPr>
        </p:nvSpPr>
        <p:spPr/>
        <p:txBody>
          <a:bodyPr/>
          <a:lstStyle/>
          <a:p>
            <a:fld id="{3D46CBA2-ECE5-4BE9-B546-6761E0E67089}" type="slidenum">
              <a:rPr lang="en-US" smtClean="0"/>
              <a:t>20</a:t>
            </a:fld>
            <a:endParaRPr lang="en-US"/>
          </a:p>
        </p:txBody>
      </p:sp>
    </p:spTree>
    <p:extLst>
      <p:ext uri="{BB962C8B-B14F-4D97-AF65-F5344CB8AC3E}">
        <p14:creationId xmlns:p14="http://schemas.microsoft.com/office/powerpoint/2010/main" val="146962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0D4806-2D30-8562-1CD4-B02643611CE3}"/>
              </a:ext>
            </a:extLst>
          </p:cNvPr>
          <p:cNvSpPr>
            <a:spLocks noGrp="1"/>
          </p:cNvSpPr>
          <p:nvPr>
            <p:ph type="title"/>
          </p:nvPr>
        </p:nvSpPr>
        <p:spPr/>
        <p:txBody>
          <a:bodyPr/>
          <a:lstStyle/>
          <a:p>
            <a:r>
              <a:rPr lang="en-US" dirty="0"/>
              <a:t>Generative AI Frameworks</a:t>
            </a:r>
          </a:p>
        </p:txBody>
      </p:sp>
      <p:sp>
        <p:nvSpPr>
          <p:cNvPr id="8" name="Content Placeholder 7">
            <a:extLst>
              <a:ext uri="{FF2B5EF4-FFF2-40B4-BE49-F238E27FC236}">
                <a16:creationId xmlns:a16="http://schemas.microsoft.com/office/drawing/2014/main" id="{37C25E69-9FD8-AB2C-88FC-ED15118432FF}"/>
              </a:ext>
            </a:extLst>
          </p:cNvPr>
          <p:cNvSpPr>
            <a:spLocks noGrp="1"/>
          </p:cNvSpPr>
          <p:nvPr>
            <p:ph idx="1"/>
          </p:nvPr>
        </p:nvSpPr>
        <p:spPr/>
        <p:txBody>
          <a:bodyPr/>
          <a:lstStyle/>
          <a:p>
            <a:r>
              <a:rPr lang="en-US" dirty="0"/>
              <a:t>Tools </a:t>
            </a:r>
          </a:p>
          <a:p>
            <a:r>
              <a:rPr lang="en-US" dirty="0"/>
              <a:t>Platform </a:t>
            </a:r>
          </a:p>
          <a:p>
            <a:r>
              <a:rPr lang="en-US" dirty="0"/>
              <a:t>Facilitates the Development of AI Models </a:t>
            </a:r>
          </a:p>
        </p:txBody>
      </p:sp>
      <p:sp>
        <p:nvSpPr>
          <p:cNvPr id="4" name="Date Placeholder 3">
            <a:extLst>
              <a:ext uri="{FF2B5EF4-FFF2-40B4-BE49-F238E27FC236}">
                <a16:creationId xmlns:a16="http://schemas.microsoft.com/office/drawing/2014/main" id="{EC3F54B5-F3F6-CC6B-0003-093ECF51FAF6}"/>
              </a:ext>
            </a:extLst>
          </p:cNvPr>
          <p:cNvSpPr>
            <a:spLocks noGrp="1"/>
          </p:cNvSpPr>
          <p:nvPr>
            <p:ph type="dt" sz="half" idx="10"/>
          </p:nvPr>
        </p:nvSpPr>
        <p:spPr/>
        <p:txBody>
          <a:bodyPr/>
          <a:lstStyle/>
          <a:p>
            <a:fld id="{8BF02F76-E1C4-4957-9DBB-44A2792E6894}" type="datetime1">
              <a:rPr lang="en-US" smtClean="0"/>
              <a:t>9/6/2025</a:t>
            </a:fld>
            <a:endParaRPr lang="en-US"/>
          </a:p>
        </p:txBody>
      </p:sp>
      <p:sp>
        <p:nvSpPr>
          <p:cNvPr id="5" name="Footer Placeholder 4">
            <a:extLst>
              <a:ext uri="{FF2B5EF4-FFF2-40B4-BE49-F238E27FC236}">
                <a16:creationId xmlns:a16="http://schemas.microsoft.com/office/drawing/2014/main" id="{9C0FD9C3-94B9-0041-3324-C8E9B26A74F4}"/>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2358A921-6F25-2FA3-7E83-ED98ED517CAA}"/>
              </a:ext>
            </a:extLst>
          </p:cNvPr>
          <p:cNvSpPr>
            <a:spLocks noGrp="1"/>
          </p:cNvSpPr>
          <p:nvPr>
            <p:ph type="sldNum" sz="quarter" idx="12"/>
          </p:nvPr>
        </p:nvSpPr>
        <p:spPr/>
        <p:txBody>
          <a:bodyPr/>
          <a:lstStyle/>
          <a:p>
            <a:fld id="{3D46CBA2-ECE5-4BE9-B546-6761E0E67089}" type="slidenum">
              <a:rPr lang="en-US" smtClean="0"/>
              <a:t>21</a:t>
            </a:fld>
            <a:endParaRPr lang="en-US"/>
          </a:p>
        </p:txBody>
      </p:sp>
    </p:spTree>
    <p:extLst>
      <p:ext uri="{BB962C8B-B14F-4D97-AF65-F5344CB8AC3E}">
        <p14:creationId xmlns:p14="http://schemas.microsoft.com/office/powerpoint/2010/main" val="1838382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4AE3-3AC2-32E1-C62D-54155A502918}"/>
              </a:ext>
            </a:extLst>
          </p:cNvPr>
          <p:cNvSpPr>
            <a:spLocks noGrp="1"/>
          </p:cNvSpPr>
          <p:nvPr>
            <p:ph type="title"/>
          </p:nvPr>
        </p:nvSpPr>
        <p:spPr/>
        <p:txBody>
          <a:bodyPr/>
          <a:lstStyle/>
          <a:p>
            <a:r>
              <a:rPr lang="en-US" dirty="0"/>
              <a:t>AI Frameworks</a:t>
            </a:r>
          </a:p>
        </p:txBody>
      </p:sp>
      <p:sp>
        <p:nvSpPr>
          <p:cNvPr id="7" name="Content Placeholder 6">
            <a:extLst>
              <a:ext uri="{FF2B5EF4-FFF2-40B4-BE49-F238E27FC236}">
                <a16:creationId xmlns:a16="http://schemas.microsoft.com/office/drawing/2014/main" id="{48410217-A808-0EC3-F63C-04008721EF17}"/>
              </a:ext>
            </a:extLst>
          </p:cNvPr>
          <p:cNvSpPr>
            <a:spLocks noGrp="1"/>
          </p:cNvSpPr>
          <p:nvPr>
            <p:ph sz="half" idx="1"/>
          </p:nvPr>
        </p:nvSpPr>
        <p:spPr/>
        <p:txBody>
          <a:bodyPr>
            <a:normAutofit fontScale="62500" lnSpcReduction="20000"/>
          </a:bodyPr>
          <a:lstStyle/>
          <a:p>
            <a:pPr marL="0" indent="0">
              <a:buNone/>
            </a:pPr>
            <a:r>
              <a:rPr lang="en-US" dirty="0"/>
              <a:t>Generative AI Frameworks</a:t>
            </a:r>
          </a:p>
          <a:p>
            <a:r>
              <a:rPr lang="en-US" dirty="0"/>
              <a:t>TensorFlow (Google)</a:t>
            </a:r>
          </a:p>
          <a:p>
            <a:r>
              <a:rPr lang="en-US" dirty="0" err="1"/>
              <a:t>PyTorch</a:t>
            </a:r>
            <a:r>
              <a:rPr lang="en-US" dirty="0"/>
              <a:t> (Meta/Facebook)</a:t>
            </a:r>
          </a:p>
          <a:p>
            <a:r>
              <a:rPr lang="en-US" dirty="0" err="1"/>
              <a:t>Keras</a:t>
            </a:r>
            <a:endParaRPr lang="en-US" dirty="0"/>
          </a:p>
          <a:p>
            <a:r>
              <a:rPr lang="en-US" dirty="0"/>
              <a:t>JAX (Google)</a:t>
            </a:r>
          </a:p>
          <a:p>
            <a:r>
              <a:rPr lang="en-US" dirty="0"/>
              <a:t>Hugging Face Transformers</a:t>
            </a:r>
          </a:p>
          <a:p>
            <a:r>
              <a:rPr lang="en-US" dirty="0" err="1"/>
              <a:t>FastAI</a:t>
            </a:r>
            <a:endParaRPr lang="en-US" dirty="0"/>
          </a:p>
          <a:p>
            <a:r>
              <a:rPr lang="en-US" dirty="0" err="1"/>
              <a:t>OpenVINO</a:t>
            </a:r>
            <a:r>
              <a:rPr lang="en-US" dirty="0"/>
              <a:t> (Intel)</a:t>
            </a:r>
          </a:p>
          <a:p>
            <a:r>
              <a:rPr lang="en-US" dirty="0"/>
              <a:t>NNX (Open Neural Network Exchange)</a:t>
            </a:r>
          </a:p>
          <a:p>
            <a:r>
              <a:rPr lang="en-US" dirty="0" err="1"/>
              <a:t>MXNet</a:t>
            </a:r>
            <a:r>
              <a:rPr lang="en-US" dirty="0"/>
              <a:t> (Apache)</a:t>
            </a:r>
          </a:p>
          <a:p>
            <a:r>
              <a:rPr lang="en-US" dirty="0" err="1"/>
              <a:t>MindSpore</a:t>
            </a:r>
            <a:r>
              <a:rPr lang="en-US" dirty="0"/>
              <a:t> (Huawei)</a:t>
            </a:r>
          </a:p>
          <a:p>
            <a:r>
              <a:rPr lang="en-US" dirty="0" err="1"/>
              <a:t>LangChain</a:t>
            </a:r>
            <a:endParaRPr lang="en-US" dirty="0"/>
          </a:p>
        </p:txBody>
      </p:sp>
      <p:sp>
        <p:nvSpPr>
          <p:cNvPr id="8" name="Content Placeholder 7">
            <a:extLst>
              <a:ext uri="{FF2B5EF4-FFF2-40B4-BE49-F238E27FC236}">
                <a16:creationId xmlns:a16="http://schemas.microsoft.com/office/drawing/2014/main" id="{B023F60B-3E32-1C01-2ABF-A05F5E4517D2}"/>
              </a:ext>
            </a:extLst>
          </p:cNvPr>
          <p:cNvSpPr>
            <a:spLocks noGrp="1"/>
          </p:cNvSpPr>
          <p:nvPr>
            <p:ph sz="half" idx="2"/>
          </p:nvPr>
        </p:nvSpPr>
        <p:spPr/>
        <p:txBody>
          <a:bodyPr>
            <a:normAutofit fontScale="62500" lnSpcReduction="20000"/>
          </a:bodyPr>
          <a:lstStyle/>
          <a:p>
            <a:pPr marL="0" indent="0">
              <a:buNone/>
            </a:pPr>
            <a:r>
              <a:rPr lang="en-US" dirty="0"/>
              <a:t>Other Notable Frameworks &amp; Agents</a:t>
            </a:r>
          </a:p>
          <a:p>
            <a:r>
              <a:rPr lang="en-US" dirty="0" err="1"/>
              <a:t>LlamaIndex</a:t>
            </a:r>
            <a:endParaRPr lang="en-US" dirty="0"/>
          </a:p>
          <a:p>
            <a:r>
              <a:rPr lang="en-US" dirty="0"/>
              <a:t>Amazon Bedrock – Offers Models</a:t>
            </a:r>
          </a:p>
          <a:p>
            <a:r>
              <a:rPr lang="en-US" dirty="0"/>
              <a:t>OpenAI – Company - ChatGPT</a:t>
            </a:r>
          </a:p>
          <a:p>
            <a:r>
              <a:rPr lang="en-US" dirty="0" err="1"/>
              <a:t>DSPy</a:t>
            </a:r>
            <a:r>
              <a:rPr lang="en-US" dirty="0"/>
              <a:t> - Stanford </a:t>
            </a:r>
          </a:p>
          <a:p>
            <a:r>
              <a:rPr lang="en-US" dirty="0"/>
              <a:t>Diffusers - </a:t>
            </a:r>
            <a:r>
              <a:rPr lang="en-US" b="1" dirty="0"/>
              <a:t>Hugging Face</a:t>
            </a:r>
            <a:endParaRPr lang="en-US" dirty="0"/>
          </a:p>
          <a:p>
            <a:r>
              <a:rPr lang="en-US" dirty="0"/>
              <a:t>AWS Audit Manager</a:t>
            </a:r>
          </a:p>
          <a:p>
            <a:r>
              <a:rPr lang="en-US" dirty="0"/>
              <a:t>NIST AI Risk Management Framework</a:t>
            </a:r>
          </a:p>
          <a:p>
            <a:pPr marL="0" indent="0">
              <a:buNone/>
            </a:pPr>
            <a:endParaRPr lang="en-US" dirty="0"/>
          </a:p>
          <a:p>
            <a:r>
              <a:rPr lang="en-US" dirty="0" err="1"/>
              <a:t>PandasAI</a:t>
            </a:r>
            <a:r>
              <a:rPr lang="en-US" dirty="0"/>
              <a:t> – AI Agent</a:t>
            </a:r>
          </a:p>
          <a:p>
            <a:r>
              <a:rPr lang="en-US" dirty="0"/>
              <a:t>Auto-Gen - </a:t>
            </a:r>
            <a:r>
              <a:rPr lang="en-US" b="1" dirty="0"/>
              <a:t>Microsoft</a:t>
            </a:r>
            <a:r>
              <a:rPr lang="en-US" dirty="0"/>
              <a:t> – AI Agent</a:t>
            </a:r>
          </a:p>
          <a:p>
            <a:r>
              <a:rPr lang="en-US" dirty="0" err="1"/>
              <a:t>LangGraph</a:t>
            </a:r>
            <a:r>
              <a:rPr lang="en-US" dirty="0"/>
              <a:t> - </a:t>
            </a:r>
            <a:r>
              <a:rPr lang="en-US" b="1" dirty="0" err="1"/>
              <a:t>LangChain</a:t>
            </a:r>
            <a:r>
              <a:rPr lang="en-US" dirty="0"/>
              <a:t> – AI Agent</a:t>
            </a:r>
          </a:p>
          <a:p>
            <a:pPr marL="0" indent="0">
              <a:buNone/>
            </a:pPr>
            <a:endParaRPr lang="en-US" dirty="0"/>
          </a:p>
        </p:txBody>
      </p:sp>
      <p:sp>
        <p:nvSpPr>
          <p:cNvPr id="4" name="Date Placeholder 3">
            <a:extLst>
              <a:ext uri="{FF2B5EF4-FFF2-40B4-BE49-F238E27FC236}">
                <a16:creationId xmlns:a16="http://schemas.microsoft.com/office/drawing/2014/main" id="{BF75D532-C7B1-38CA-1951-1012B8A9831D}"/>
              </a:ext>
            </a:extLst>
          </p:cNvPr>
          <p:cNvSpPr>
            <a:spLocks noGrp="1"/>
          </p:cNvSpPr>
          <p:nvPr>
            <p:ph type="dt" sz="half" idx="10"/>
          </p:nvPr>
        </p:nvSpPr>
        <p:spPr/>
        <p:txBody>
          <a:bodyPr/>
          <a:lstStyle/>
          <a:p>
            <a:fld id="{09A948EE-3CFA-418B-B9A1-E17A8CF234DB}" type="datetime1">
              <a:rPr lang="en-US" smtClean="0"/>
              <a:t>9/6/2025</a:t>
            </a:fld>
            <a:endParaRPr lang="en-US"/>
          </a:p>
        </p:txBody>
      </p:sp>
      <p:sp>
        <p:nvSpPr>
          <p:cNvPr id="5" name="Footer Placeholder 4">
            <a:extLst>
              <a:ext uri="{FF2B5EF4-FFF2-40B4-BE49-F238E27FC236}">
                <a16:creationId xmlns:a16="http://schemas.microsoft.com/office/drawing/2014/main" id="{9A9B9F9A-4A98-9325-5E16-5569EEEAF861}"/>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50296311-9609-11F7-E283-952BBBEB78A4}"/>
              </a:ext>
            </a:extLst>
          </p:cNvPr>
          <p:cNvSpPr>
            <a:spLocks noGrp="1"/>
          </p:cNvSpPr>
          <p:nvPr>
            <p:ph type="sldNum" sz="quarter" idx="12"/>
          </p:nvPr>
        </p:nvSpPr>
        <p:spPr/>
        <p:txBody>
          <a:bodyPr/>
          <a:lstStyle/>
          <a:p>
            <a:fld id="{3D46CBA2-ECE5-4BE9-B546-6761E0E67089}" type="slidenum">
              <a:rPr lang="en-US" smtClean="0"/>
              <a:t>22</a:t>
            </a:fld>
            <a:endParaRPr lang="en-US"/>
          </a:p>
        </p:txBody>
      </p:sp>
    </p:spTree>
    <p:extLst>
      <p:ext uri="{BB962C8B-B14F-4D97-AF65-F5344CB8AC3E}">
        <p14:creationId xmlns:p14="http://schemas.microsoft.com/office/powerpoint/2010/main" val="220510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981D53D-3E03-A797-101D-733A171C5876}"/>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AI Frameworks Comparison</a:t>
            </a:r>
          </a:p>
        </p:txBody>
      </p:sp>
      <p:sp>
        <p:nvSpPr>
          <p:cNvPr id="5" name="Date Placeholder 4">
            <a:extLst>
              <a:ext uri="{FF2B5EF4-FFF2-40B4-BE49-F238E27FC236}">
                <a16:creationId xmlns:a16="http://schemas.microsoft.com/office/drawing/2014/main" id="{5E42D758-662A-EC24-60C1-A5E38DFC313D}"/>
              </a:ext>
            </a:extLst>
          </p:cNvPr>
          <p:cNvSpPr>
            <a:spLocks noGrp="1"/>
          </p:cNvSpPr>
          <p:nvPr>
            <p:ph type="dt" sz="half" idx="10"/>
          </p:nvPr>
        </p:nvSpPr>
        <p:spPr/>
        <p:txBody>
          <a:bodyPr/>
          <a:lstStyle/>
          <a:p>
            <a:fld id="{5F3F41F1-C3E2-4901-845A-D2A047163D30}" type="datetime1">
              <a:rPr lang="en-US" smtClean="0"/>
              <a:t>9/6/2025</a:t>
            </a:fld>
            <a:endParaRPr lang="en-US"/>
          </a:p>
        </p:txBody>
      </p:sp>
      <p:sp>
        <p:nvSpPr>
          <p:cNvPr id="6" name="Footer Placeholder 5">
            <a:extLst>
              <a:ext uri="{FF2B5EF4-FFF2-40B4-BE49-F238E27FC236}">
                <a16:creationId xmlns:a16="http://schemas.microsoft.com/office/drawing/2014/main" id="{ABE27A1E-CFE0-9652-EC66-3C6C39AD859D}"/>
              </a:ext>
            </a:extLst>
          </p:cNvPr>
          <p:cNvSpPr>
            <a:spLocks noGrp="1"/>
          </p:cNvSpPr>
          <p:nvPr>
            <p:ph type="ftr" sz="quarter" idx="11"/>
          </p:nvPr>
        </p:nvSpPr>
        <p:spPr/>
        <p:txBody>
          <a:bodyPr/>
          <a:lstStyle/>
          <a:p>
            <a:r>
              <a:rPr lang="en-US"/>
              <a:t>Copyright © 2007 - 2025 Carl M. Burnett</a:t>
            </a:r>
          </a:p>
        </p:txBody>
      </p:sp>
      <p:sp>
        <p:nvSpPr>
          <p:cNvPr id="7" name="Slide Number Placeholder 6">
            <a:extLst>
              <a:ext uri="{FF2B5EF4-FFF2-40B4-BE49-F238E27FC236}">
                <a16:creationId xmlns:a16="http://schemas.microsoft.com/office/drawing/2014/main" id="{F43BF40E-9289-3D49-F789-0BE421A1409B}"/>
              </a:ext>
            </a:extLst>
          </p:cNvPr>
          <p:cNvSpPr>
            <a:spLocks noGrp="1"/>
          </p:cNvSpPr>
          <p:nvPr>
            <p:ph type="sldNum" sz="quarter" idx="12"/>
          </p:nvPr>
        </p:nvSpPr>
        <p:spPr/>
        <p:txBody>
          <a:bodyPr/>
          <a:lstStyle/>
          <a:p>
            <a:fld id="{3D46CBA2-ECE5-4BE9-B546-6761E0E67089}" type="slidenum">
              <a:rPr lang="en-US" smtClean="0"/>
              <a:t>23</a:t>
            </a:fld>
            <a:endParaRPr lang="en-US"/>
          </a:p>
        </p:txBody>
      </p:sp>
      <p:graphicFrame>
        <p:nvGraphicFramePr>
          <p:cNvPr id="9" name="Table 8">
            <a:extLst>
              <a:ext uri="{FF2B5EF4-FFF2-40B4-BE49-F238E27FC236}">
                <a16:creationId xmlns:a16="http://schemas.microsoft.com/office/drawing/2014/main" id="{9D28EA00-4169-AF4E-B3D1-88EA4F4CF7DD}"/>
              </a:ext>
            </a:extLst>
          </p:cNvPr>
          <p:cNvGraphicFramePr>
            <a:graphicFrameLocks noGrp="1"/>
          </p:cNvGraphicFramePr>
          <p:nvPr>
            <p:extLst>
              <p:ext uri="{D42A27DB-BD31-4B8C-83A1-F6EECF244321}">
                <p14:modId xmlns:p14="http://schemas.microsoft.com/office/powerpoint/2010/main" val="101777648"/>
              </p:ext>
            </p:extLst>
          </p:nvPr>
        </p:nvGraphicFramePr>
        <p:xfrm>
          <a:off x="685800" y="1388232"/>
          <a:ext cx="7772400" cy="3292473"/>
        </p:xfrm>
        <a:graphic>
          <a:graphicData uri="http://schemas.openxmlformats.org/drawingml/2006/table">
            <a:tbl>
              <a:tblPr>
                <a:tableStyleId>{69C7853C-536D-4A76-A0AE-DD22124D55A5}</a:tableStyleId>
              </a:tblPr>
              <a:tblGrid>
                <a:gridCol w="1943100">
                  <a:extLst>
                    <a:ext uri="{9D8B030D-6E8A-4147-A177-3AD203B41FA5}">
                      <a16:colId xmlns:a16="http://schemas.microsoft.com/office/drawing/2014/main" val="1669277608"/>
                    </a:ext>
                  </a:extLst>
                </a:gridCol>
                <a:gridCol w="1943100">
                  <a:extLst>
                    <a:ext uri="{9D8B030D-6E8A-4147-A177-3AD203B41FA5}">
                      <a16:colId xmlns:a16="http://schemas.microsoft.com/office/drawing/2014/main" val="3328891069"/>
                    </a:ext>
                  </a:extLst>
                </a:gridCol>
                <a:gridCol w="914400">
                  <a:extLst>
                    <a:ext uri="{9D8B030D-6E8A-4147-A177-3AD203B41FA5}">
                      <a16:colId xmlns:a16="http://schemas.microsoft.com/office/drawing/2014/main" val="3338056944"/>
                    </a:ext>
                  </a:extLst>
                </a:gridCol>
                <a:gridCol w="2971800">
                  <a:extLst>
                    <a:ext uri="{9D8B030D-6E8A-4147-A177-3AD203B41FA5}">
                      <a16:colId xmlns:a16="http://schemas.microsoft.com/office/drawing/2014/main" val="3379448786"/>
                    </a:ext>
                  </a:extLst>
                </a:gridCol>
              </a:tblGrid>
              <a:tr h="245707">
                <a:tc>
                  <a:txBody>
                    <a:bodyPr/>
                    <a:lstStyle/>
                    <a:p>
                      <a:pPr algn="ctr"/>
                      <a:r>
                        <a:rPr lang="en-US" sz="1050" b="1" dirty="0">
                          <a:effectLst/>
                          <a:latin typeface="+mj-lt"/>
                        </a:rPr>
                        <a:t>Framework</a:t>
                      </a:r>
                    </a:p>
                  </a:txBody>
                  <a:tcPr marL="24571" marR="24571" marT="12285" marB="12285" anchor="ctr">
                    <a:solidFill>
                      <a:schemeClr val="accent2">
                        <a:lumMod val="60000"/>
                        <a:lumOff val="40000"/>
                      </a:schemeClr>
                    </a:solidFill>
                  </a:tcPr>
                </a:tc>
                <a:tc>
                  <a:txBody>
                    <a:bodyPr/>
                    <a:lstStyle/>
                    <a:p>
                      <a:pPr algn="ctr"/>
                      <a:r>
                        <a:rPr lang="en-US" sz="1050" b="1" dirty="0">
                          <a:effectLst/>
                          <a:latin typeface="+mj-lt"/>
                        </a:rPr>
                        <a:t>Speed (Training/Inference)</a:t>
                      </a:r>
                    </a:p>
                  </a:txBody>
                  <a:tcPr marL="24571" marR="24571" marT="12285" marB="12285" anchor="ctr">
                    <a:solidFill>
                      <a:schemeClr val="accent2">
                        <a:lumMod val="60000"/>
                        <a:lumOff val="40000"/>
                      </a:schemeClr>
                    </a:solidFill>
                  </a:tcPr>
                </a:tc>
                <a:tc>
                  <a:txBody>
                    <a:bodyPr/>
                    <a:lstStyle/>
                    <a:p>
                      <a:pPr algn="ctr"/>
                      <a:r>
                        <a:rPr lang="en-US" sz="1050" b="1" dirty="0">
                          <a:effectLst/>
                          <a:latin typeface="+mj-lt"/>
                        </a:rPr>
                        <a:t>Ease of Use</a:t>
                      </a:r>
                    </a:p>
                  </a:txBody>
                  <a:tcPr marL="24571" marR="24571" marT="12285" marB="12285" anchor="ctr">
                    <a:solidFill>
                      <a:schemeClr val="accent2">
                        <a:lumMod val="60000"/>
                        <a:lumOff val="40000"/>
                      </a:schemeClr>
                    </a:solidFill>
                  </a:tcPr>
                </a:tc>
                <a:tc>
                  <a:txBody>
                    <a:bodyPr/>
                    <a:lstStyle/>
                    <a:p>
                      <a:pPr algn="ctr"/>
                      <a:r>
                        <a:rPr lang="en-US" sz="1050" b="1" dirty="0">
                          <a:effectLst/>
                          <a:latin typeface="+mj-lt"/>
                        </a:rPr>
                        <a:t>Best Use Cases</a:t>
                      </a:r>
                    </a:p>
                  </a:txBody>
                  <a:tcPr marL="24571" marR="24571" marT="12285" marB="12285" anchor="ctr">
                    <a:solidFill>
                      <a:schemeClr val="accent2">
                        <a:lumMod val="60000"/>
                        <a:lumOff val="40000"/>
                      </a:schemeClr>
                    </a:solidFill>
                  </a:tcPr>
                </a:tc>
                <a:extLst>
                  <a:ext uri="{0D108BD9-81ED-4DB2-BD59-A6C34878D82A}">
                    <a16:rowId xmlns:a16="http://schemas.microsoft.com/office/drawing/2014/main" val="979911110"/>
                  </a:ext>
                </a:extLst>
              </a:tr>
              <a:tr h="319419">
                <a:tc>
                  <a:txBody>
                    <a:bodyPr/>
                    <a:lstStyle/>
                    <a:p>
                      <a:pPr algn="ctr"/>
                      <a:r>
                        <a:rPr lang="en-US" sz="900" b="1" dirty="0">
                          <a:latin typeface="+mj-lt"/>
                        </a:rPr>
                        <a:t>TensorFlow</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(High, especially with XLA &amp; TPUs)</a:t>
                      </a:r>
                    </a:p>
                  </a:txBody>
                  <a:tcPr marL="24571" marR="24571" marT="12285" marB="12285" anchor="ctr">
                    <a:solidFill>
                      <a:schemeClr val="bg1"/>
                    </a:solidFill>
                  </a:tcPr>
                </a:tc>
                <a:tc>
                  <a:txBody>
                    <a:bodyPr/>
                    <a:lstStyle/>
                    <a:p>
                      <a:pPr algn="ctr"/>
                      <a:r>
                        <a:rPr lang="en-US" sz="900" dirty="0">
                          <a:latin typeface="+mj-lt"/>
                        </a:rPr>
                        <a:t>Medium</a:t>
                      </a:r>
                    </a:p>
                  </a:txBody>
                  <a:tcPr marL="24571" marR="24571" marT="12285" marB="12285" anchor="ctr">
                    <a:solidFill>
                      <a:schemeClr val="bg1"/>
                    </a:solidFill>
                  </a:tcPr>
                </a:tc>
                <a:tc>
                  <a:txBody>
                    <a:bodyPr/>
                    <a:lstStyle/>
                    <a:p>
                      <a:pPr algn="ctr"/>
                      <a:r>
                        <a:rPr lang="en-US" sz="900" dirty="0">
                          <a:latin typeface="+mj-lt"/>
                        </a:rPr>
                        <a:t>Production deployment, mobile (TF Lite), large-scale ML</a:t>
                      </a:r>
                    </a:p>
                  </a:txBody>
                  <a:tcPr marL="24571" marR="24571" marT="12285" marB="12285" anchor="ctr">
                    <a:solidFill>
                      <a:schemeClr val="bg1"/>
                    </a:solidFill>
                  </a:tcPr>
                </a:tc>
                <a:extLst>
                  <a:ext uri="{0D108BD9-81ED-4DB2-BD59-A6C34878D82A}">
                    <a16:rowId xmlns:a16="http://schemas.microsoft.com/office/drawing/2014/main" val="2288901184"/>
                  </a:ext>
                </a:extLst>
              </a:tr>
              <a:tr h="319419">
                <a:tc>
                  <a:txBody>
                    <a:bodyPr/>
                    <a:lstStyle/>
                    <a:p>
                      <a:pPr algn="ctr"/>
                      <a:r>
                        <a:rPr lang="en-US" sz="900" b="1" dirty="0" err="1">
                          <a:latin typeface="+mj-lt"/>
                        </a:rPr>
                        <a:t>PyTorch</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(Fast, especially for research prototyping)</a:t>
                      </a:r>
                    </a:p>
                  </a:txBody>
                  <a:tcPr marL="24571" marR="24571" marT="12285" marB="12285" anchor="ctr">
                    <a:solidFill>
                      <a:schemeClr val="bg1"/>
                    </a:solidFill>
                  </a:tcPr>
                </a:tc>
                <a:tc>
                  <a:txBody>
                    <a:bodyPr/>
                    <a:lstStyle/>
                    <a:p>
                      <a:pPr algn="ctr"/>
                      <a:r>
                        <a:rPr lang="en-US" sz="900" dirty="0">
                          <a:latin typeface="+mj-lt"/>
                        </a:rPr>
                        <a:t>Easy</a:t>
                      </a:r>
                    </a:p>
                  </a:txBody>
                  <a:tcPr marL="24571" marR="24571" marT="12285" marB="12285" anchor="ctr">
                    <a:solidFill>
                      <a:schemeClr val="bg1"/>
                    </a:solidFill>
                  </a:tcPr>
                </a:tc>
                <a:tc>
                  <a:txBody>
                    <a:bodyPr/>
                    <a:lstStyle/>
                    <a:p>
                      <a:pPr algn="ctr"/>
                      <a:r>
                        <a:rPr lang="en-US" sz="900">
                          <a:latin typeface="+mj-lt"/>
                        </a:rPr>
                        <a:t>Research, NLP, computer vision, deep learning R&amp;D</a:t>
                      </a:r>
                    </a:p>
                  </a:txBody>
                  <a:tcPr marL="24571" marR="24571" marT="12285" marB="12285" anchor="ctr">
                    <a:solidFill>
                      <a:schemeClr val="bg1"/>
                    </a:solidFill>
                  </a:tcPr>
                </a:tc>
                <a:extLst>
                  <a:ext uri="{0D108BD9-81ED-4DB2-BD59-A6C34878D82A}">
                    <a16:rowId xmlns:a16="http://schemas.microsoft.com/office/drawing/2014/main" val="3641770142"/>
                  </a:ext>
                </a:extLst>
              </a:tr>
              <a:tr h="319419">
                <a:tc>
                  <a:txBody>
                    <a:bodyPr/>
                    <a:lstStyle/>
                    <a:p>
                      <a:pPr algn="ctr"/>
                      <a:r>
                        <a:rPr lang="en-US" sz="900" b="1" dirty="0" err="1">
                          <a:latin typeface="+mj-lt"/>
                        </a:rPr>
                        <a:t>Keras</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(Depends on TensorFlow backend)</a:t>
                      </a:r>
                    </a:p>
                  </a:txBody>
                  <a:tcPr marL="24571" marR="24571" marT="12285" marB="12285" anchor="ctr">
                    <a:solidFill>
                      <a:schemeClr val="bg1"/>
                    </a:solidFill>
                  </a:tcPr>
                </a:tc>
                <a:tc>
                  <a:txBody>
                    <a:bodyPr/>
                    <a:lstStyle/>
                    <a:p>
                      <a:pPr algn="ctr"/>
                      <a:r>
                        <a:rPr lang="en-US" sz="900" dirty="0">
                          <a:latin typeface="+mj-lt"/>
                        </a:rPr>
                        <a:t>Very Easy</a:t>
                      </a:r>
                    </a:p>
                  </a:txBody>
                  <a:tcPr marL="24571" marR="24571" marT="12285" marB="12285" anchor="ctr">
                    <a:solidFill>
                      <a:schemeClr val="bg1"/>
                    </a:solidFill>
                  </a:tcPr>
                </a:tc>
                <a:tc>
                  <a:txBody>
                    <a:bodyPr/>
                    <a:lstStyle/>
                    <a:p>
                      <a:pPr algn="ctr"/>
                      <a:r>
                        <a:rPr lang="en-US" sz="900">
                          <a:latin typeface="+mj-lt"/>
                        </a:rPr>
                        <a:t>Beginners, fast prototyping, small-to-mid DL models</a:t>
                      </a:r>
                    </a:p>
                  </a:txBody>
                  <a:tcPr marL="24571" marR="24571" marT="12285" marB="12285" anchor="ctr">
                    <a:solidFill>
                      <a:schemeClr val="bg1"/>
                    </a:solidFill>
                  </a:tcPr>
                </a:tc>
                <a:extLst>
                  <a:ext uri="{0D108BD9-81ED-4DB2-BD59-A6C34878D82A}">
                    <a16:rowId xmlns:a16="http://schemas.microsoft.com/office/drawing/2014/main" val="563986121"/>
                  </a:ext>
                </a:extLst>
              </a:tr>
              <a:tr h="319419">
                <a:tc>
                  <a:txBody>
                    <a:bodyPr/>
                    <a:lstStyle/>
                    <a:p>
                      <a:pPr algn="ctr"/>
                      <a:r>
                        <a:rPr lang="en-US" sz="900" b="1" dirty="0">
                          <a:latin typeface="+mj-lt"/>
                        </a:rPr>
                        <a:t>JAX</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 (Very fast, excellent for TPU/GPU)</a:t>
                      </a:r>
                    </a:p>
                  </a:txBody>
                  <a:tcPr marL="24571" marR="24571" marT="12285" marB="12285" anchor="ctr">
                    <a:solidFill>
                      <a:schemeClr val="bg1"/>
                    </a:solidFill>
                  </a:tcPr>
                </a:tc>
                <a:tc>
                  <a:txBody>
                    <a:bodyPr/>
                    <a:lstStyle/>
                    <a:p>
                      <a:pPr algn="ctr"/>
                      <a:r>
                        <a:rPr lang="en-US" sz="900" dirty="0">
                          <a:latin typeface="+mj-lt"/>
                        </a:rPr>
                        <a:t>Moderate</a:t>
                      </a:r>
                    </a:p>
                  </a:txBody>
                  <a:tcPr marL="24571" marR="24571" marT="12285" marB="12285" anchor="ctr">
                    <a:solidFill>
                      <a:schemeClr val="bg1"/>
                    </a:solidFill>
                  </a:tcPr>
                </a:tc>
                <a:tc>
                  <a:txBody>
                    <a:bodyPr/>
                    <a:lstStyle/>
                    <a:p>
                      <a:pPr algn="ctr"/>
                      <a:r>
                        <a:rPr lang="en-US" sz="900">
                          <a:latin typeface="+mj-lt"/>
                        </a:rPr>
                        <a:t>Mathematical ML research, custom models, optimization</a:t>
                      </a:r>
                    </a:p>
                  </a:txBody>
                  <a:tcPr marL="24571" marR="24571" marT="12285" marB="12285" anchor="ctr">
                    <a:solidFill>
                      <a:schemeClr val="bg1"/>
                    </a:solidFill>
                  </a:tcPr>
                </a:tc>
                <a:extLst>
                  <a:ext uri="{0D108BD9-81ED-4DB2-BD59-A6C34878D82A}">
                    <a16:rowId xmlns:a16="http://schemas.microsoft.com/office/drawing/2014/main" val="3573991510"/>
                  </a:ext>
                </a:extLst>
              </a:tr>
              <a:tr h="319419">
                <a:tc>
                  <a:txBody>
                    <a:bodyPr/>
                    <a:lstStyle/>
                    <a:p>
                      <a:pPr algn="ctr"/>
                      <a:r>
                        <a:rPr lang="en-US" sz="900" b="1">
                          <a:latin typeface="+mj-lt"/>
                        </a:rPr>
                        <a:t>Hugging Face Transformers</a:t>
                      </a:r>
                      <a:endParaRPr lang="en-US" sz="900">
                        <a:latin typeface="+mj-lt"/>
                      </a:endParaRPr>
                    </a:p>
                  </a:txBody>
                  <a:tcPr marL="24571" marR="24571" marT="12285" marB="12285" anchor="ctr">
                    <a:solidFill>
                      <a:schemeClr val="bg1"/>
                    </a:solidFill>
                  </a:tcPr>
                </a:tc>
                <a:tc>
                  <a:txBody>
                    <a:bodyPr/>
                    <a:lstStyle/>
                    <a:p>
                      <a:pPr algn="ctr"/>
                      <a:r>
                        <a:rPr lang="en-US" sz="900" dirty="0">
                          <a:latin typeface="+mj-lt"/>
                        </a:rPr>
                        <a:t>(Depends on backend, good for inference)</a:t>
                      </a:r>
                    </a:p>
                  </a:txBody>
                  <a:tcPr marL="24571" marR="24571" marT="12285" marB="12285" anchor="ctr">
                    <a:solidFill>
                      <a:schemeClr val="bg1"/>
                    </a:solidFill>
                  </a:tcPr>
                </a:tc>
                <a:tc>
                  <a:txBody>
                    <a:bodyPr/>
                    <a:lstStyle/>
                    <a:p>
                      <a:pPr algn="ctr"/>
                      <a:r>
                        <a:rPr lang="en-US" sz="900" dirty="0">
                          <a:latin typeface="+mj-lt"/>
                        </a:rPr>
                        <a:t>Easy</a:t>
                      </a:r>
                    </a:p>
                  </a:txBody>
                  <a:tcPr marL="24571" marR="24571" marT="12285" marB="12285" anchor="ctr">
                    <a:solidFill>
                      <a:schemeClr val="bg1"/>
                    </a:solidFill>
                  </a:tcPr>
                </a:tc>
                <a:tc>
                  <a:txBody>
                    <a:bodyPr/>
                    <a:lstStyle/>
                    <a:p>
                      <a:pPr algn="ctr"/>
                      <a:r>
                        <a:rPr lang="fr-FR" sz="900" dirty="0">
                          <a:latin typeface="+mj-lt"/>
                        </a:rPr>
                        <a:t>NLP </a:t>
                      </a:r>
                      <a:r>
                        <a:rPr lang="fr-FR" sz="900" dirty="0" err="1">
                          <a:latin typeface="+mj-lt"/>
                        </a:rPr>
                        <a:t>tasks</a:t>
                      </a:r>
                      <a:r>
                        <a:rPr lang="fr-FR" sz="900" dirty="0">
                          <a:latin typeface="+mj-lt"/>
                        </a:rPr>
                        <a:t>, </a:t>
                      </a:r>
                      <a:r>
                        <a:rPr lang="fr-FR" sz="900" dirty="0" err="1">
                          <a:latin typeface="+mj-lt"/>
                        </a:rPr>
                        <a:t>pretrained</a:t>
                      </a:r>
                      <a:r>
                        <a:rPr lang="fr-FR" sz="900" dirty="0">
                          <a:latin typeface="+mj-lt"/>
                        </a:rPr>
                        <a:t> model usage (GPT, BERT, etc.)</a:t>
                      </a:r>
                    </a:p>
                  </a:txBody>
                  <a:tcPr marL="24571" marR="24571" marT="12285" marB="12285" anchor="ctr">
                    <a:solidFill>
                      <a:schemeClr val="bg1"/>
                    </a:solidFill>
                  </a:tcPr>
                </a:tc>
                <a:extLst>
                  <a:ext uri="{0D108BD9-81ED-4DB2-BD59-A6C34878D82A}">
                    <a16:rowId xmlns:a16="http://schemas.microsoft.com/office/drawing/2014/main" val="3999756489"/>
                  </a:ext>
                </a:extLst>
              </a:tr>
              <a:tr h="319419">
                <a:tc>
                  <a:txBody>
                    <a:bodyPr/>
                    <a:lstStyle/>
                    <a:p>
                      <a:pPr algn="ctr"/>
                      <a:r>
                        <a:rPr lang="en-US" sz="900" b="1">
                          <a:latin typeface="+mj-lt"/>
                        </a:rPr>
                        <a:t>FastAI</a:t>
                      </a:r>
                      <a:endParaRPr lang="en-US" sz="900">
                        <a:latin typeface="+mj-lt"/>
                      </a:endParaRPr>
                    </a:p>
                  </a:txBody>
                  <a:tcPr marL="24571" marR="24571" marT="12285" marB="12285" anchor="ctr">
                    <a:solidFill>
                      <a:schemeClr val="bg1"/>
                    </a:solidFill>
                  </a:tcPr>
                </a:tc>
                <a:tc>
                  <a:txBody>
                    <a:bodyPr/>
                    <a:lstStyle/>
                    <a:p>
                      <a:pPr algn="ctr"/>
                      <a:r>
                        <a:rPr lang="en-US" sz="900" dirty="0">
                          <a:latin typeface="+mj-lt"/>
                        </a:rPr>
                        <a:t>(Built on </a:t>
                      </a:r>
                      <a:r>
                        <a:rPr lang="en-US" sz="900" dirty="0" err="1">
                          <a:latin typeface="+mj-lt"/>
                        </a:rPr>
                        <a:t>PyTorch</a:t>
                      </a:r>
                      <a:r>
                        <a:rPr lang="en-US" sz="900" dirty="0">
                          <a:latin typeface="+mj-lt"/>
                        </a:rPr>
                        <a:t>, optimized)</a:t>
                      </a:r>
                    </a:p>
                  </a:txBody>
                  <a:tcPr marL="24571" marR="24571" marT="12285" marB="12285" anchor="ctr">
                    <a:solidFill>
                      <a:schemeClr val="bg1"/>
                    </a:solidFill>
                  </a:tcPr>
                </a:tc>
                <a:tc>
                  <a:txBody>
                    <a:bodyPr/>
                    <a:lstStyle/>
                    <a:p>
                      <a:pPr algn="ctr"/>
                      <a:r>
                        <a:rPr lang="en-US" sz="900" dirty="0">
                          <a:latin typeface="+mj-lt"/>
                        </a:rPr>
                        <a:t>Very Easy</a:t>
                      </a:r>
                    </a:p>
                  </a:txBody>
                  <a:tcPr marL="24571" marR="24571" marT="12285" marB="12285" anchor="ctr">
                    <a:solidFill>
                      <a:schemeClr val="bg1"/>
                    </a:solidFill>
                  </a:tcPr>
                </a:tc>
                <a:tc>
                  <a:txBody>
                    <a:bodyPr/>
                    <a:lstStyle/>
                    <a:p>
                      <a:pPr algn="ctr"/>
                      <a:r>
                        <a:rPr lang="en-US" sz="900" dirty="0">
                          <a:latin typeface="+mj-lt"/>
                        </a:rPr>
                        <a:t>Education, transfer learning, image classification</a:t>
                      </a:r>
                    </a:p>
                  </a:txBody>
                  <a:tcPr marL="24571" marR="24571" marT="12285" marB="12285" anchor="ctr">
                    <a:solidFill>
                      <a:schemeClr val="bg1"/>
                    </a:solidFill>
                  </a:tcPr>
                </a:tc>
                <a:extLst>
                  <a:ext uri="{0D108BD9-81ED-4DB2-BD59-A6C34878D82A}">
                    <a16:rowId xmlns:a16="http://schemas.microsoft.com/office/drawing/2014/main" val="1858765665"/>
                  </a:ext>
                </a:extLst>
              </a:tr>
              <a:tr h="245707">
                <a:tc>
                  <a:txBody>
                    <a:bodyPr/>
                    <a:lstStyle/>
                    <a:p>
                      <a:pPr algn="ctr"/>
                      <a:r>
                        <a:rPr lang="en-US" sz="900" b="1">
                          <a:latin typeface="+mj-lt"/>
                        </a:rPr>
                        <a:t>OpenVINO</a:t>
                      </a:r>
                      <a:endParaRPr lang="en-US" sz="900">
                        <a:latin typeface="+mj-lt"/>
                      </a:endParaRPr>
                    </a:p>
                  </a:txBody>
                  <a:tcPr marL="24571" marR="24571" marT="12285" marB="12285" anchor="ctr">
                    <a:solidFill>
                      <a:schemeClr val="bg1"/>
                    </a:solidFill>
                  </a:tcPr>
                </a:tc>
                <a:tc>
                  <a:txBody>
                    <a:bodyPr/>
                    <a:lstStyle/>
                    <a:p>
                      <a:pPr algn="ctr"/>
                      <a:r>
                        <a:rPr lang="en-US" sz="900" dirty="0">
                          <a:latin typeface="+mj-lt"/>
                        </a:rPr>
                        <a:t>(Highly optimized for Intel HW)</a:t>
                      </a:r>
                    </a:p>
                  </a:txBody>
                  <a:tcPr marL="24571" marR="24571" marT="12285" marB="12285" anchor="ctr">
                    <a:solidFill>
                      <a:schemeClr val="bg1"/>
                    </a:solidFill>
                  </a:tcPr>
                </a:tc>
                <a:tc>
                  <a:txBody>
                    <a:bodyPr/>
                    <a:lstStyle/>
                    <a:p>
                      <a:pPr algn="ctr"/>
                      <a:r>
                        <a:rPr lang="en-US" sz="900" dirty="0">
                          <a:latin typeface="+mj-lt"/>
                        </a:rPr>
                        <a:t>Medium</a:t>
                      </a:r>
                    </a:p>
                  </a:txBody>
                  <a:tcPr marL="24571" marR="24571" marT="12285" marB="12285" anchor="ctr">
                    <a:solidFill>
                      <a:schemeClr val="bg1"/>
                    </a:solidFill>
                  </a:tcPr>
                </a:tc>
                <a:tc>
                  <a:txBody>
                    <a:bodyPr/>
                    <a:lstStyle/>
                    <a:p>
                      <a:pPr algn="ctr"/>
                      <a:r>
                        <a:rPr lang="en-US" sz="900" dirty="0">
                          <a:latin typeface="+mj-lt"/>
                        </a:rPr>
                        <a:t>Edge AI, inference on Intel CPUs/VPUs</a:t>
                      </a:r>
                    </a:p>
                  </a:txBody>
                  <a:tcPr marL="24571" marR="24571" marT="12285" marB="12285" anchor="ctr">
                    <a:solidFill>
                      <a:schemeClr val="bg1"/>
                    </a:solidFill>
                  </a:tcPr>
                </a:tc>
                <a:extLst>
                  <a:ext uri="{0D108BD9-81ED-4DB2-BD59-A6C34878D82A}">
                    <a16:rowId xmlns:a16="http://schemas.microsoft.com/office/drawing/2014/main" val="1319284220"/>
                  </a:ext>
                </a:extLst>
              </a:tr>
              <a:tr h="319419">
                <a:tc>
                  <a:txBody>
                    <a:bodyPr/>
                    <a:lstStyle/>
                    <a:p>
                      <a:pPr algn="ctr"/>
                      <a:r>
                        <a:rPr lang="en-US" sz="900" b="1">
                          <a:latin typeface="+mj-lt"/>
                        </a:rPr>
                        <a:t>ONNX</a:t>
                      </a:r>
                      <a:endParaRPr lang="en-US" sz="900">
                        <a:latin typeface="+mj-lt"/>
                      </a:endParaRPr>
                    </a:p>
                  </a:txBody>
                  <a:tcPr marL="24571" marR="24571" marT="12285" marB="12285" anchor="ctr">
                    <a:solidFill>
                      <a:schemeClr val="bg1"/>
                    </a:solidFill>
                  </a:tcPr>
                </a:tc>
                <a:tc>
                  <a:txBody>
                    <a:bodyPr/>
                    <a:lstStyle/>
                    <a:p>
                      <a:pPr algn="ctr"/>
                      <a:r>
                        <a:rPr lang="en-US" sz="900" dirty="0">
                          <a:latin typeface="+mj-lt"/>
                        </a:rPr>
                        <a:t> (Highly optimized for cross-platform inference)</a:t>
                      </a:r>
                    </a:p>
                  </a:txBody>
                  <a:tcPr marL="24571" marR="24571" marT="12285" marB="12285" anchor="ctr">
                    <a:solidFill>
                      <a:schemeClr val="bg1"/>
                    </a:solidFill>
                  </a:tcPr>
                </a:tc>
                <a:tc>
                  <a:txBody>
                    <a:bodyPr/>
                    <a:lstStyle/>
                    <a:p>
                      <a:pPr algn="ctr"/>
                      <a:r>
                        <a:rPr lang="en-US" sz="900" dirty="0">
                          <a:latin typeface="+mj-lt"/>
                        </a:rPr>
                        <a:t>Moderate</a:t>
                      </a:r>
                    </a:p>
                  </a:txBody>
                  <a:tcPr marL="24571" marR="24571" marT="12285" marB="12285" anchor="ctr">
                    <a:solidFill>
                      <a:schemeClr val="bg1"/>
                    </a:solidFill>
                  </a:tcPr>
                </a:tc>
                <a:tc>
                  <a:txBody>
                    <a:bodyPr/>
                    <a:lstStyle/>
                    <a:p>
                      <a:pPr algn="ctr"/>
                      <a:r>
                        <a:rPr lang="en-US" sz="900" dirty="0">
                          <a:latin typeface="+mj-lt"/>
                        </a:rPr>
                        <a:t>Model deployment across platforms and frameworks</a:t>
                      </a:r>
                    </a:p>
                  </a:txBody>
                  <a:tcPr marL="24571" marR="24571" marT="12285" marB="12285" anchor="ctr">
                    <a:solidFill>
                      <a:schemeClr val="bg1"/>
                    </a:solidFill>
                  </a:tcPr>
                </a:tc>
                <a:extLst>
                  <a:ext uri="{0D108BD9-81ED-4DB2-BD59-A6C34878D82A}">
                    <a16:rowId xmlns:a16="http://schemas.microsoft.com/office/drawing/2014/main" val="164052263"/>
                  </a:ext>
                </a:extLst>
              </a:tr>
              <a:tr h="319419">
                <a:tc>
                  <a:txBody>
                    <a:bodyPr/>
                    <a:lstStyle/>
                    <a:p>
                      <a:pPr algn="ctr"/>
                      <a:r>
                        <a:rPr lang="en-US" sz="900" b="1">
                          <a:latin typeface="+mj-lt"/>
                        </a:rPr>
                        <a:t>MXNet</a:t>
                      </a:r>
                      <a:endParaRPr lang="en-US" sz="900">
                        <a:latin typeface="+mj-lt"/>
                      </a:endParaRPr>
                    </a:p>
                  </a:txBody>
                  <a:tcPr marL="24571" marR="24571" marT="12285" marB="12285" anchor="ctr">
                    <a:solidFill>
                      <a:schemeClr val="bg1"/>
                    </a:solidFill>
                  </a:tcPr>
                </a:tc>
                <a:tc>
                  <a:txBody>
                    <a:bodyPr/>
                    <a:lstStyle/>
                    <a:p>
                      <a:pPr algn="ctr"/>
                      <a:r>
                        <a:rPr lang="en-US" sz="900" dirty="0">
                          <a:latin typeface="+mj-lt"/>
                        </a:rPr>
                        <a:t>(Optimized for scalability)</a:t>
                      </a:r>
                    </a:p>
                  </a:txBody>
                  <a:tcPr marL="24571" marR="24571" marT="12285" marB="12285" anchor="ctr">
                    <a:solidFill>
                      <a:schemeClr val="bg1"/>
                    </a:solidFill>
                  </a:tcPr>
                </a:tc>
                <a:tc>
                  <a:txBody>
                    <a:bodyPr/>
                    <a:lstStyle/>
                    <a:p>
                      <a:pPr algn="ctr"/>
                      <a:r>
                        <a:rPr lang="en-US" sz="900" dirty="0">
                          <a:latin typeface="+mj-lt"/>
                        </a:rPr>
                        <a:t>Medium</a:t>
                      </a:r>
                    </a:p>
                  </a:txBody>
                  <a:tcPr marL="24571" marR="24571" marT="12285" marB="12285" anchor="ctr">
                    <a:solidFill>
                      <a:schemeClr val="bg1"/>
                    </a:solidFill>
                  </a:tcPr>
                </a:tc>
                <a:tc>
                  <a:txBody>
                    <a:bodyPr/>
                    <a:lstStyle/>
                    <a:p>
                      <a:pPr algn="ctr"/>
                      <a:r>
                        <a:rPr lang="en-US" sz="900" dirty="0">
                          <a:latin typeface="+mj-lt"/>
                        </a:rPr>
                        <a:t>Scalable deep learning, distributed training</a:t>
                      </a:r>
                    </a:p>
                  </a:txBody>
                  <a:tcPr marL="24571" marR="24571" marT="12285" marB="12285" anchor="ctr">
                    <a:solidFill>
                      <a:schemeClr val="bg1"/>
                    </a:solidFill>
                  </a:tcPr>
                </a:tc>
                <a:extLst>
                  <a:ext uri="{0D108BD9-81ED-4DB2-BD59-A6C34878D82A}">
                    <a16:rowId xmlns:a16="http://schemas.microsoft.com/office/drawing/2014/main" val="2086592798"/>
                  </a:ext>
                </a:extLst>
              </a:tr>
              <a:tr h="245707">
                <a:tc>
                  <a:txBody>
                    <a:bodyPr/>
                    <a:lstStyle/>
                    <a:p>
                      <a:pPr algn="ctr"/>
                      <a:r>
                        <a:rPr lang="en-US" sz="900" b="1" dirty="0" err="1">
                          <a:latin typeface="+mj-lt"/>
                        </a:rPr>
                        <a:t>MindSpore</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(Optimized for Huawei ecosystem)</a:t>
                      </a:r>
                    </a:p>
                  </a:txBody>
                  <a:tcPr marL="24571" marR="24571" marT="12285" marB="12285" anchor="ctr">
                    <a:solidFill>
                      <a:schemeClr val="bg1"/>
                    </a:solidFill>
                  </a:tcPr>
                </a:tc>
                <a:tc>
                  <a:txBody>
                    <a:bodyPr/>
                    <a:lstStyle/>
                    <a:p>
                      <a:pPr algn="ctr"/>
                      <a:r>
                        <a:rPr lang="en-US" sz="900" dirty="0">
                          <a:latin typeface="+mj-lt"/>
                        </a:rPr>
                        <a:t>Medium</a:t>
                      </a:r>
                    </a:p>
                  </a:txBody>
                  <a:tcPr marL="24571" marR="24571" marT="12285" marB="12285" anchor="ctr">
                    <a:solidFill>
                      <a:schemeClr val="bg1"/>
                    </a:solidFill>
                  </a:tcPr>
                </a:tc>
                <a:tc>
                  <a:txBody>
                    <a:bodyPr/>
                    <a:lstStyle/>
                    <a:p>
                      <a:pPr algn="ctr"/>
                      <a:r>
                        <a:rPr lang="en-US" sz="900" dirty="0">
                          <a:latin typeface="+mj-lt"/>
                        </a:rPr>
                        <a:t>Cloud-edge-device synergy, embedded AI</a:t>
                      </a:r>
                    </a:p>
                  </a:txBody>
                  <a:tcPr marL="24571" marR="24571" marT="12285" marB="12285" anchor="ctr">
                    <a:solidFill>
                      <a:schemeClr val="bg1"/>
                    </a:solidFill>
                  </a:tcPr>
                </a:tc>
                <a:extLst>
                  <a:ext uri="{0D108BD9-81ED-4DB2-BD59-A6C34878D82A}">
                    <a16:rowId xmlns:a16="http://schemas.microsoft.com/office/drawing/2014/main" val="2573880600"/>
                  </a:ext>
                </a:extLst>
              </a:tr>
            </a:tbl>
          </a:graphicData>
        </a:graphic>
      </p:graphicFrame>
    </p:spTree>
    <p:extLst>
      <p:ext uri="{BB962C8B-B14F-4D97-AF65-F5344CB8AC3E}">
        <p14:creationId xmlns:p14="http://schemas.microsoft.com/office/powerpoint/2010/main" val="3419306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E9B28F-C235-5013-D89A-CBC885894B7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GenAI Models</a:t>
            </a:r>
          </a:p>
        </p:txBody>
      </p:sp>
      <p:sp>
        <p:nvSpPr>
          <p:cNvPr id="4" name="Date Placeholder 3">
            <a:extLst>
              <a:ext uri="{FF2B5EF4-FFF2-40B4-BE49-F238E27FC236}">
                <a16:creationId xmlns:a16="http://schemas.microsoft.com/office/drawing/2014/main" id="{AAC8DF14-AC02-4081-035F-604511860067}"/>
              </a:ext>
            </a:extLst>
          </p:cNvPr>
          <p:cNvSpPr>
            <a:spLocks noGrp="1"/>
          </p:cNvSpPr>
          <p:nvPr>
            <p:ph type="dt" sz="half" idx="10"/>
          </p:nvPr>
        </p:nvSpPr>
        <p:spPr/>
        <p:txBody>
          <a:bodyPr/>
          <a:lstStyle/>
          <a:p>
            <a:fld id="{83CD5DF0-5A3A-4973-89A6-F3207ABC0D5B}" type="datetime1">
              <a:rPr lang="en-US" smtClean="0"/>
              <a:t>9/6/2025</a:t>
            </a:fld>
            <a:endParaRPr lang="en-US"/>
          </a:p>
        </p:txBody>
      </p:sp>
      <p:sp>
        <p:nvSpPr>
          <p:cNvPr id="5" name="Footer Placeholder 4">
            <a:extLst>
              <a:ext uri="{FF2B5EF4-FFF2-40B4-BE49-F238E27FC236}">
                <a16:creationId xmlns:a16="http://schemas.microsoft.com/office/drawing/2014/main" id="{DE5FCE42-D4A2-B9A5-6699-80585D2A06C4}"/>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7F656172-DA64-BB7D-ABD8-416C98734810}"/>
              </a:ext>
            </a:extLst>
          </p:cNvPr>
          <p:cNvSpPr>
            <a:spLocks noGrp="1"/>
          </p:cNvSpPr>
          <p:nvPr>
            <p:ph type="sldNum" sz="quarter" idx="12"/>
          </p:nvPr>
        </p:nvSpPr>
        <p:spPr/>
        <p:txBody>
          <a:bodyPr/>
          <a:lstStyle/>
          <a:p>
            <a:fld id="{3D46CBA2-ECE5-4BE9-B546-6761E0E67089}" type="slidenum">
              <a:rPr lang="en-US" smtClean="0"/>
              <a:t>24</a:t>
            </a:fld>
            <a:endParaRPr lang="en-US"/>
          </a:p>
        </p:txBody>
      </p:sp>
      <p:pic>
        <p:nvPicPr>
          <p:cNvPr id="3" name="Picture 2" descr="A screenshot of a computer program&#10;&#10;AI-generated content may be incorrect.">
            <a:hlinkClick r:id="rId3"/>
            <a:extLst>
              <a:ext uri="{FF2B5EF4-FFF2-40B4-BE49-F238E27FC236}">
                <a16:creationId xmlns:a16="http://schemas.microsoft.com/office/drawing/2014/main" id="{DE8155E0-025A-E1B1-262F-2F359F767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45596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AC0DA8-EC8D-6047-73AC-1799AE163470}"/>
              </a:ext>
            </a:extLst>
          </p:cNvPr>
          <p:cNvSpPr>
            <a:spLocks noGrp="1"/>
          </p:cNvSpPr>
          <p:nvPr>
            <p:ph type="title"/>
          </p:nvPr>
        </p:nvSpPr>
        <p:spPr/>
        <p:txBody>
          <a:bodyPr>
            <a:noAutofit/>
          </a:bodyPr>
          <a:lstStyle/>
          <a:p>
            <a:r>
              <a:rPr lang="en-US" sz="3200" dirty="0"/>
              <a:t>Types of Generative AI Neural Network Models</a:t>
            </a:r>
            <a:endParaRPr lang="en-US" sz="2800" dirty="0"/>
          </a:p>
        </p:txBody>
      </p:sp>
      <p:sp>
        <p:nvSpPr>
          <p:cNvPr id="8" name="Content Placeholder 7">
            <a:extLst>
              <a:ext uri="{FF2B5EF4-FFF2-40B4-BE49-F238E27FC236}">
                <a16:creationId xmlns:a16="http://schemas.microsoft.com/office/drawing/2014/main" id="{09F77F36-60FD-923A-03AC-66B296CE7583}"/>
              </a:ext>
            </a:extLst>
          </p:cNvPr>
          <p:cNvSpPr>
            <a:spLocks noGrp="1"/>
          </p:cNvSpPr>
          <p:nvPr>
            <p:ph idx="1"/>
          </p:nvPr>
        </p:nvSpPr>
        <p:spPr/>
        <p:txBody>
          <a:bodyPr>
            <a:normAutofit/>
          </a:bodyPr>
          <a:lstStyle/>
          <a:p>
            <a:r>
              <a:rPr lang="en-US" dirty="0"/>
              <a:t>Generative Adversarial Networks (GANs)</a:t>
            </a:r>
          </a:p>
          <a:p>
            <a:r>
              <a:rPr lang="en-US" dirty="0"/>
              <a:t>Variational Autoencoders (VAEs)</a:t>
            </a:r>
          </a:p>
          <a:p>
            <a:r>
              <a:rPr lang="en-US" dirty="0"/>
              <a:t>Transformer-based Language Models</a:t>
            </a:r>
          </a:p>
          <a:p>
            <a:r>
              <a:rPr lang="en-US" dirty="0"/>
              <a:t>Diffusion Models</a:t>
            </a:r>
          </a:p>
          <a:p>
            <a:r>
              <a:rPr lang="en-US" dirty="0"/>
              <a:t>Autoregressive Models</a:t>
            </a:r>
          </a:p>
          <a:p>
            <a:r>
              <a:rPr lang="en-US" dirty="0"/>
              <a:t>Flow-based Models</a:t>
            </a:r>
          </a:p>
        </p:txBody>
      </p:sp>
      <p:sp>
        <p:nvSpPr>
          <p:cNvPr id="4" name="Date Placeholder 3">
            <a:extLst>
              <a:ext uri="{FF2B5EF4-FFF2-40B4-BE49-F238E27FC236}">
                <a16:creationId xmlns:a16="http://schemas.microsoft.com/office/drawing/2014/main" id="{079EEF3F-4458-F6C3-5C42-82B660F30EEE}"/>
              </a:ext>
            </a:extLst>
          </p:cNvPr>
          <p:cNvSpPr>
            <a:spLocks noGrp="1"/>
          </p:cNvSpPr>
          <p:nvPr>
            <p:ph type="dt" sz="half" idx="10"/>
          </p:nvPr>
        </p:nvSpPr>
        <p:spPr/>
        <p:txBody>
          <a:bodyPr/>
          <a:lstStyle/>
          <a:p>
            <a:fld id="{3F94037A-1DE6-48B4-878C-4899D0840A86}" type="datetime1">
              <a:rPr lang="en-US" smtClean="0"/>
              <a:t>9/6/2025</a:t>
            </a:fld>
            <a:endParaRPr lang="en-US"/>
          </a:p>
        </p:txBody>
      </p:sp>
      <p:sp>
        <p:nvSpPr>
          <p:cNvPr id="5" name="Footer Placeholder 4">
            <a:extLst>
              <a:ext uri="{FF2B5EF4-FFF2-40B4-BE49-F238E27FC236}">
                <a16:creationId xmlns:a16="http://schemas.microsoft.com/office/drawing/2014/main" id="{3B0C25A6-115B-39B1-33E1-97F76CB39EEB}"/>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85557BB8-0DF1-A72B-3121-CE704F4399E3}"/>
              </a:ext>
            </a:extLst>
          </p:cNvPr>
          <p:cNvSpPr>
            <a:spLocks noGrp="1"/>
          </p:cNvSpPr>
          <p:nvPr>
            <p:ph type="sldNum" sz="quarter" idx="12"/>
          </p:nvPr>
        </p:nvSpPr>
        <p:spPr/>
        <p:txBody>
          <a:bodyPr/>
          <a:lstStyle/>
          <a:p>
            <a:fld id="{3D46CBA2-ECE5-4BE9-B546-6761E0E67089}" type="slidenum">
              <a:rPr lang="en-US" smtClean="0"/>
              <a:t>25</a:t>
            </a:fld>
            <a:endParaRPr lang="en-US"/>
          </a:p>
        </p:txBody>
      </p:sp>
    </p:spTree>
    <p:extLst>
      <p:ext uri="{BB962C8B-B14F-4D97-AF65-F5344CB8AC3E}">
        <p14:creationId xmlns:p14="http://schemas.microsoft.com/office/powerpoint/2010/main" val="3515668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761EF0-8E82-CD7F-4CAA-1547F1257C40}"/>
              </a:ext>
            </a:extLst>
          </p:cNvPr>
          <p:cNvSpPr>
            <a:spLocks noGrp="1"/>
          </p:cNvSpPr>
          <p:nvPr>
            <p:ph type="title"/>
          </p:nvPr>
        </p:nvSpPr>
        <p:spPr/>
        <p:txBody>
          <a:bodyPr>
            <a:noAutofit/>
          </a:bodyPr>
          <a:lstStyle/>
          <a:p>
            <a:r>
              <a:rPr lang="en-US" sz="3600" dirty="0"/>
              <a:t>Generative Adversarial Networks (GANs)</a:t>
            </a:r>
          </a:p>
        </p:txBody>
      </p:sp>
      <p:sp>
        <p:nvSpPr>
          <p:cNvPr id="8" name="Content Placeholder 7">
            <a:extLst>
              <a:ext uri="{FF2B5EF4-FFF2-40B4-BE49-F238E27FC236}">
                <a16:creationId xmlns:a16="http://schemas.microsoft.com/office/drawing/2014/main" id="{79679D22-98F8-D890-3A9E-511EF56A7876}"/>
              </a:ext>
            </a:extLst>
          </p:cNvPr>
          <p:cNvSpPr>
            <a:spLocks noGrp="1"/>
          </p:cNvSpPr>
          <p:nvPr>
            <p:ph idx="1"/>
          </p:nvPr>
        </p:nvSpPr>
        <p:spPr/>
        <p:txBody>
          <a:bodyPr>
            <a:normAutofit lnSpcReduction="10000"/>
          </a:bodyPr>
          <a:lstStyle/>
          <a:p>
            <a:r>
              <a:rPr lang="en-US" dirty="0"/>
              <a:t>How they work: </a:t>
            </a:r>
          </a:p>
          <a:p>
            <a:pPr lvl="1"/>
            <a:r>
              <a:rPr lang="en-US" dirty="0"/>
              <a:t>Two neural networks</a:t>
            </a:r>
          </a:p>
          <a:p>
            <a:pPr lvl="1"/>
            <a:r>
              <a:rPr lang="en-US" dirty="0"/>
              <a:t>Generator &lt;&gt; Discriminator - Compete</a:t>
            </a:r>
          </a:p>
          <a:p>
            <a:pPr lvl="1"/>
            <a:r>
              <a:rPr lang="en-US" dirty="0"/>
              <a:t>The generator creates data, and the discriminator tries to tell if it's real or fake.</a:t>
            </a:r>
          </a:p>
          <a:p>
            <a:r>
              <a:rPr lang="en-US" dirty="0"/>
              <a:t>Use cases: Image generation, art synthesis, video upscaling, deepfakes.</a:t>
            </a:r>
          </a:p>
          <a:p>
            <a:r>
              <a:rPr lang="en-US" dirty="0"/>
              <a:t>Examples: StyleGAN, </a:t>
            </a:r>
            <a:r>
              <a:rPr lang="en-US" dirty="0" err="1"/>
              <a:t>BigGAN</a:t>
            </a:r>
            <a:r>
              <a:rPr lang="en-US" dirty="0"/>
              <a:t>.</a:t>
            </a:r>
          </a:p>
        </p:txBody>
      </p:sp>
      <p:sp>
        <p:nvSpPr>
          <p:cNvPr id="4" name="Date Placeholder 3">
            <a:extLst>
              <a:ext uri="{FF2B5EF4-FFF2-40B4-BE49-F238E27FC236}">
                <a16:creationId xmlns:a16="http://schemas.microsoft.com/office/drawing/2014/main" id="{8EDBF9E9-F17C-9DD3-8563-DDA477D2EA08}"/>
              </a:ext>
            </a:extLst>
          </p:cNvPr>
          <p:cNvSpPr>
            <a:spLocks noGrp="1"/>
          </p:cNvSpPr>
          <p:nvPr>
            <p:ph type="dt" sz="half" idx="10"/>
          </p:nvPr>
        </p:nvSpPr>
        <p:spPr/>
        <p:txBody>
          <a:bodyPr/>
          <a:lstStyle/>
          <a:p>
            <a:fld id="{34938DD9-1E26-461A-BF39-97BE59810491}" type="datetime1">
              <a:rPr lang="en-US" smtClean="0"/>
              <a:t>9/6/2025</a:t>
            </a:fld>
            <a:endParaRPr lang="en-US"/>
          </a:p>
        </p:txBody>
      </p:sp>
      <p:sp>
        <p:nvSpPr>
          <p:cNvPr id="5" name="Footer Placeholder 4">
            <a:extLst>
              <a:ext uri="{FF2B5EF4-FFF2-40B4-BE49-F238E27FC236}">
                <a16:creationId xmlns:a16="http://schemas.microsoft.com/office/drawing/2014/main" id="{9317F36F-5D78-91B1-40FC-05C786176059}"/>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FAB79F7D-6B96-5718-D80C-68B705579C0A}"/>
              </a:ext>
            </a:extLst>
          </p:cNvPr>
          <p:cNvSpPr>
            <a:spLocks noGrp="1"/>
          </p:cNvSpPr>
          <p:nvPr>
            <p:ph type="sldNum" sz="quarter" idx="12"/>
          </p:nvPr>
        </p:nvSpPr>
        <p:spPr/>
        <p:txBody>
          <a:bodyPr/>
          <a:lstStyle/>
          <a:p>
            <a:fld id="{3D46CBA2-ECE5-4BE9-B546-6761E0E67089}" type="slidenum">
              <a:rPr lang="en-US" smtClean="0"/>
              <a:t>26</a:t>
            </a:fld>
            <a:endParaRPr lang="en-US"/>
          </a:p>
        </p:txBody>
      </p:sp>
    </p:spTree>
    <p:extLst>
      <p:ext uri="{BB962C8B-B14F-4D97-AF65-F5344CB8AC3E}">
        <p14:creationId xmlns:p14="http://schemas.microsoft.com/office/powerpoint/2010/main" val="1847834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4ED0DD-CD18-E9C0-73C1-1173F1649FDB}"/>
              </a:ext>
            </a:extLst>
          </p:cNvPr>
          <p:cNvSpPr>
            <a:spLocks noGrp="1"/>
          </p:cNvSpPr>
          <p:nvPr>
            <p:ph type="title"/>
          </p:nvPr>
        </p:nvSpPr>
        <p:spPr/>
        <p:txBody>
          <a:bodyPr>
            <a:noAutofit/>
          </a:bodyPr>
          <a:lstStyle/>
          <a:p>
            <a:pPr algn="ctr"/>
            <a:r>
              <a:rPr lang="en-US" sz="3600" b="1" dirty="0">
                <a:effectLst>
                  <a:outerShdw blurRad="38100" dist="38100" dir="2700000" algn="tl">
                    <a:srgbClr val="000000">
                      <a:alpha val="43137"/>
                    </a:srgbClr>
                  </a:outerShdw>
                </a:effectLst>
              </a:rPr>
              <a:t>Generative Adversarial Networks (GANs)</a:t>
            </a:r>
          </a:p>
        </p:txBody>
      </p:sp>
      <p:sp>
        <p:nvSpPr>
          <p:cNvPr id="4" name="Date Placeholder 3">
            <a:extLst>
              <a:ext uri="{FF2B5EF4-FFF2-40B4-BE49-F238E27FC236}">
                <a16:creationId xmlns:a16="http://schemas.microsoft.com/office/drawing/2014/main" id="{E24C607A-CAC7-1BDD-3ADD-7E9E5DDD23FC}"/>
              </a:ext>
            </a:extLst>
          </p:cNvPr>
          <p:cNvSpPr>
            <a:spLocks noGrp="1"/>
          </p:cNvSpPr>
          <p:nvPr>
            <p:ph type="dt" sz="half" idx="10"/>
          </p:nvPr>
        </p:nvSpPr>
        <p:spPr/>
        <p:txBody>
          <a:bodyPr/>
          <a:lstStyle/>
          <a:p>
            <a:fld id="{01B73B07-E1F8-4A41-87E9-BCFA8DBEB81D}" type="datetime1">
              <a:rPr lang="en-US" smtClean="0"/>
              <a:t>9/6/2025</a:t>
            </a:fld>
            <a:endParaRPr lang="en-US"/>
          </a:p>
        </p:txBody>
      </p:sp>
      <p:sp>
        <p:nvSpPr>
          <p:cNvPr id="5" name="Footer Placeholder 4">
            <a:extLst>
              <a:ext uri="{FF2B5EF4-FFF2-40B4-BE49-F238E27FC236}">
                <a16:creationId xmlns:a16="http://schemas.microsoft.com/office/drawing/2014/main" id="{993C0B65-DBAF-7420-CD09-3CED76436904}"/>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989A74E8-9E0E-1320-A25A-0E409F7BE55C}"/>
              </a:ext>
            </a:extLst>
          </p:cNvPr>
          <p:cNvSpPr>
            <a:spLocks noGrp="1"/>
          </p:cNvSpPr>
          <p:nvPr>
            <p:ph type="sldNum" sz="quarter" idx="12"/>
          </p:nvPr>
        </p:nvSpPr>
        <p:spPr/>
        <p:txBody>
          <a:bodyPr/>
          <a:lstStyle/>
          <a:p>
            <a:fld id="{3D46CBA2-ECE5-4BE9-B546-6761E0E67089}" type="slidenum">
              <a:rPr lang="en-US" smtClean="0"/>
              <a:t>27</a:t>
            </a:fld>
            <a:endParaRPr lang="en-US"/>
          </a:p>
        </p:txBody>
      </p:sp>
      <p:pic>
        <p:nvPicPr>
          <p:cNvPr id="3" name="Picture 2" descr="A close-up of a logo&#10;&#10;AI-generated content may be incorrect.">
            <a:hlinkClick r:id="rId3"/>
            <a:extLst>
              <a:ext uri="{FF2B5EF4-FFF2-40B4-BE49-F238E27FC236}">
                <a16:creationId xmlns:a16="http://schemas.microsoft.com/office/drawing/2014/main" id="{605ADBEA-BCDE-9C9B-C600-022B986DF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42924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ED7E5-704A-E2DA-21F3-17EF3A0BD82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2B4A6B7-C438-1DD3-E228-1BF730DB6EA2}"/>
              </a:ext>
            </a:extLst>
          </p:cNvPr>
          <p:cNvSpPr>
            <a:spLocks noGrp="1"/>
          </p:cNvSpPr>
          <p:nvPr>
            <p:ph type="title"/>
          </p:nvPr>
        </p:nvSpPr>
        <p:spPr/>
        <p:txBody>
          <a:bodyPr>
            <a:noAutofit/>
          </a:bodyPr>
          <a:lstStyle/>
          <a:p>
            <a:r>
              <a:rPr lang="en-US" sz="4000" dirty="0"/>
              <a:t>Variational Autoencoders (VAEs)</a:t>
            </a:r>
          </a:p>
        </p:txBody>
      </p:sp>
      <p:sp>
        <p:nvSpPr>
          <p:cNvPr id="8" name="Content Placeholder 7">
            <a:extLst>
              <a:ext uri="{FF2B5EF4-FFF2-40B4-BE49-F238E27FC236}">
                <a16:creationId xmlns:a16="http://schemas.microsoft.com/office/drawing/2014/main" id="{67A3A754-301D-8084-DC29-1E9113541DE8}"/>
              </a:ext>
            </a:extLst>
          </p:cNvPr>
          <p:cNvSpPr>
            <a:spLocks noGrp="1"/>
          </p:cNvSpPr>
          <p:nvPr>
            <p:ph idx="1"/>
          </p:nvPr>
        </p:nvSpPr>
        <p:spPr/>
        <p:txBody>
          <a:bodyPr>
            <a:normAutofit lnSpcReduction="10000"/>
          </a:bodyPr>
          <a:lstStyle/>
          <a:p>
            <a:r>
              <a:rPr lang="en-US" dirty="0"/>
              <a:t>How they work: Learn to compress data into a latent space and then decode it back to generate new similar data.</a:t>
            </a:r>
          </a:p>
          <a:p>
            <a:r>
              <a:rPr lang="en-US" dirty="0"/>
              <a:t>Use cases: Image and text generation, anomaly detection.</a:t>
            </a:r>
          </a:p>
          <a:p>
            <a:r>
              <a:rPr lang="en-US" dirty="0"/>
              <a:t>Examples: </a:t>
            </a:r>
          </a:p>
          <a:p>
            <a:pPr lvl="1"/>
            <a:r>
              <a:rPr lang="en-US" dirty="0"/>
              <a:t>Vanilla VAE</a:t>
            </a:r>
          </a:p>
          <a:p>
            <a:pPr lvl="1"/>
            <a:r>
              <a:rPr lang="en-US" dirty="0"/>
              <a:t>Conditional VAE.</a:t>
            </a:r>
          </a:p>
        </p:txBody>
      </p:sp>
      <p:sp>
        <p:nvSpPr>
          <p:cNvPr id="4" name="Date Placeholder 3">
            <a:extLst>
              <a:ext uri="{FF2B5EF4-FFF2-40B4-BE49-F238E27FC236}">
                <a16:creationId xmlns:a16="http://schemas.microsoft.com/office/drawing/2014/main" id="{227E0DA4-072E-E9BA-AAB8-857132D937A0}"/>
              </a:ext>
            </a:extLst>
          </p:cNvPr>
          <p:cNvSpPr>
            <a:spLocks noGrp="1"/>
          </p:cNvSpPr>
          <p:nvPr>
            <p:ph type="dt" sz="half" idx="10"/>
          </p:nvPr>
        </p:nvSpPr>
        <p:spPr/>
        <p:txBody>
          <a:bodyPr/>
          <a:lstStyle/>
          <a:p>
            <a:fld id="{332FE3E7-2FDC-40BC-9301-B01C4B230787}" type="datetime1">
              <a:rPr lang="en-US" smtClean="0"/>
              <a:t>9/6/2025</a:t>
            </a:fld>
            <a:endParaRPr lang="en-US"/>
          </a:p>
        </p:txBody>
      </p:sp>
      <p:sp>
        <p:nvSpPr>
          <p:cNvPr id="5" name="Footer Placeholder 4">
            <a:extLst>
              <a:ext uri="{FF2B5EF4-FFF2-40B4-BE49-F238E27FC236}">
                <a16:creationId xmlns:a16="http://schemas.microsoft.com/office/drawing/2014/main" id="{70C42D30-8873-5AFF-060D-2A693C2F047C}"/>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FBF2B4A4-E3D4-DD60-C94E-52761E340EE5}"/>
              </a:ext>
            </a:extLst>
          </p:cNvPr>
          <p:cNvSpPr>
            <a:spLocks noGrp="1"/>
          </p:cNvSpPr>
          <p:nvPr>
            <p:ph type="sldNum" sz="quarter" idx="12"/>
          </p:nvPr>
        </p:nvSpPr>
        <p:spPr/>
        <p:txBody>
          <a:bodyPr/>
          <a:lstStyle/>
          <a:p>
            <a:fld id="{3D46CBA2-ECE5-4BE9-B546-6761E0E67089}" type="slidenum">
              <a:rPr lang="en-US" smtClean="0"/>
              <a:t>28</a:t>
            </a:fld>
            <a:endParaRPr lang="en-US"/>
          </a:p>
        </p:txBody>
      </p:sp>
    </p:spTree>
    <p:extLst>
      <p:ext uri="{BB962C8B-B14F-4D97-AF65-F5344CB8AC3E}">
        <p14:creationId xmlns:p14="http://schemas.microsoft.com/office/powerpoint/2010/main" val="9047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470852-E617-4C9C-3847-50481ABED19D}"/>
              </a:ext>
            </a:extLst>
          </p:cNvPr>
          <p:cNvSpPr>
            <a:spLocks noGrp="1"/>
          </p:cNvSpPr>
          <p:nvPr>
            <p:ph type="title"/>
          </p:nvPr>
        </p:nvSpPr>
        <p:spPr/>
        <p:txBody>
          <a:bodyPr>
            <a:noAutofit/>
          </a:bodyPr>
          <a:lstStyle/>
          <a:p>
            <a:r>
              <a:rPr lang="en-US" sz="4800" b="1" dirty="0">
                <a:effectLst>
                  <a:outerShdw blurRad="38100" dist="38100" dir="2700000" algn="tl">
                    <a:srgbClr val="000000">
                      <a:alpha val="43137"/>
                    </a:srgbClr>
                  </a:outerShdw>
                </a:effectLst>
              </a:rPr>
              <a:t>Variational Autoencoders (VAEs)</a:t>
            </a:r>
            <a:endParaRPr lang="en-US" sz="4400"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2FA12207-A5CE-9C71-16D4-C210DD947090}"/>
              </a:ext>
            </a:extLst>
          </p:cNvPr>
          <p:cNvSpPr>
            <a:spLocks noGrp="1"/>
          </p:cNvSpPr>
          <p:nvPr>
            <p:ph type="dt" sz="half" idx="10"/>
          </p:nvPr>
        </p:nvSpPr>
        <p:spPr/>
        <p:txBody>
          <a:bodyPr/>
          <a:lstStyle/>
          <a:p>
            <a:fld id="{EEFE94E3-59B3-49C4-8088-94BECEC72510}" type="datetime1">
              <a:rPr lang="en-US" smtClean="0"/>
              <a:t>9/6/2025</a:t>
            </a:fld>
            <a:endParaRPr lang="en-US"/>
          </a:p>
        </p:txBody>
      </p:sp>
      <p:sp>
        <p:nvSpPr>
          <p:cNvPr id="5" name="Footer Placeholder 4">
            <a:extLst>
              <a:ext uri="{FF2B5EF4-FFF2-40B4-BE49-F238E27FC236}">
                <a16:creationId xmlns:a16="http://schemas.microsoft.com/office/drawing/2014/main" id="{9706B92B-E777-E1B2-158B-5F8E43EECD1C}"/>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80F9F6E5-5D67-1342-6674-3D246CE53416}"/>
              </a:ext>
            </a:extLst>
          </p:cNvPr>
          <p:cNvSpPr>
            <a:spLocks noGrp="1"/>
          </p:cNvSpPr>
          <p:nvPr>
            <p:ph type="sldNum" sz="quarter" idx="12"/>
          </p:nvPr>
        </p:nvSpPr>
        <p:spPr/>
        <p:txBody>
          <a:bodyPr/>
          <a:lstStyle/>
          <a:p>
            <a:fld id="{3D46CBA2-ECE5-4BE9-B546-6761E0E67089}" type="slidenum">
              <a:rPr lang="en-US" smtClean="0"/>
              <a:t>29</a:t>
            </a:fld>
            <a:endParaRPr lang="en-US"/>
          </a:p>
        </p:txBody>
      </p:sp>
      <p:pic>
        <p:nvPicPr>
          <p:cNvPr id="3" name="Picture 2" descr="A diagram of a machine&#10;&#10;AI-generated content may be incorrect.">
            <a:hlinkClick r:id="rId3"/>
            <a:extLst>
              <a:ext uri="{FF2B5EF4-FFF2-40B4-BE49-F238E27FC236}">
                <a16:creationId xmlns:a16="http://schemas.microsoft.com/office/drawing/2014/main" id="{54ED974D-3786-16CD-699D-CE7540E9B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12085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791D5-C445-0E10-D85F-B2216A8FC0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37A475-FC94-9B8B-E6CA-16EBA60C79FB}"/>
              </a:ext>
            </a:extLst>
          </p:cNvPr>
          <p:cNvSpPr>
            <a:spLocks noGrp="1"/>
          </p:cNvSpPr>
          <p:nvPr>
            <p:ph type="title"/>
          </p:nvPr>
        </p:nvSpPr>
        <p:spPr/>
        <p:txBody>
          <a:bodyPr/>
          <a:lstStyle/>
          <a:p>
            <a:r>
              <a:rPr lang="en-US" dirty="0"/>
              <a:t>Course Outline – Session 2</a:t>
            </a:r>
          </a:p>
        </p:txBody>
      </p:sp>
      <p:sp>
        <p:nvSpPr>
          <p:cNvPr id="6" name="Content Placeholder 5">
            <a:extLst>
              <a:ext uri="{FF2B5EF4-FFF2-40B4-BE49-F238E27FC236}">
                <a16:creationId xmlns:a16="http://schemas.microsoft.com/office/drawing/2014/main" id="{C529F301-BB72-A03E-EE8F-DF989E81C0BB}"/>
              </a:ext>
            </a:extLst>
          </p:cNvPr>
          <p:cNvSpPr>
            <a:spLocks noGrp="1"/>
          </p:cNvSpPr>
          <p:nvPr>
            <p:ph sz="half" idx="1"/>
          </p:nvPr>
        </p:nvSpPr>
        <p:spPr>
          <a:xfrm>
            <a:off x="381000" y="1440064"/>
            <a:ext cx="4191000" cy="1588886"/>
          </a:xfrm>
        </p:spPr>
        <p:txBody>
          <a:bodyPr>
            <a:noAutofit/>
          </a:bodyPr>
          <a:lstStyle/>
          <a:p>
            <a:pPr marL="468630" indent="-285750"/>
            <a:r>
              <a:rPr lang="en-US" sz="1400" dirty="0">
                <a:ea typeface="Aptos" panose="020B0004020202020204" pitchFamily="34" charset="0"/>
                <a:cs typeface="Aptos" panose="020B0004020202020204" pitchFamily="34" charset="0"/>
              </a:rPr>
              <a:t>Industry Risks and Concerns</a:t>
            </a:r>
          </a:p>
          <a:p>
            <a:pPr marL="834390" lvl="1" indent="-285750"/>
            <a:r>
              <a:rPr lang="en-US" sz="1200" dirty="0">
                <a:ea typeface="Aptos" panose="020B0004020202020204" pitchFamily="34" charset="0"/>
                <a:cs typeface="Aptos" panose="020B0004020202020204" pitchFamily="34" charset="0"/>
              </a:rPr>
              <a:t>Lack of Explainability / Transparency</a:t>
            </a:r>
          </a:p>
          <a:p>
            <a:pPr marL="834390" lvl="1" indent="-285750"/>
            <a:r>
              <a:rPr lang="en-US" sz="1200" dirty="0">
                <a:ea typeface="Aptos" panose="020B0004020202020204" pitchFamily="34" charset="0"/>
                <a:cs typeface="Aptos" panose="020B0004020202020204" pitchFamily="34" charset="0"/>
              </a:rPr>
              <a:t>Data Bias and Discrimination</a:t>
            </a:r>
          </a:p>
          <a:p>
            <a:pPr marL="834390" lvl="1" indent="-285750"/>
            <a:r>
              <a:rPr lang="en-US" sz="1200" dirty="0">
                <a:ea typeface="Aptos" panose="020B0004020202020204" pitchFamily="34" charset="0"/>
                <a:cs typeface="Aptos" panose="020B0004020202020204" pitchFamily="34" charset="0"/>
              </a:rPr>
              <a:t>Misinformation &amp; Disinformation</a:t>
            </a:r>
          </a:p>
          <a:p>
            <a:pPr marL="834390" lvl="1" indent="-285750"/>
            <a:r>
              <a:rPr lang="en-US" sz="1200" dirty="0">
                <a:ea typeface="Aptos" panose="020B0004020202020204" pitchFamily="34" charset="0"/>
                <a:cs typeface="Aptos" panose="020B0004020202020204" pitchFamily="34" charset="0"/>
              </a:rPr>
              <a:t>Misuse in Bioweapons, Cyberattacks, or Deepfake Extortion</a:t>
            </a:r>
          </a:p>
          <a:p>
            <a:pPr marL="834390" lvl="1" indent="-285750"/>
            <a:r>
              <a:rPr lang="en-US" sz="1200" dirty="0">
                <a:ea typeface="Aptos" panose="020B0004020202020204" pitchFamily="34" charset="0"/>
                <a:cs typeface="Aptos" panose="020B0004020202020204" pitchFamily="34" charset="0"/>
              </a:rPr>
              <a:t>Copyright and Intellectual Property Infringement</a:t>
            </a:r>
          </a:p>
          <a:p>
            <a:endParaRPr lang="en-US" sz="1400" dirty="0"/>
          </a:p>
        </p:txBody>
      </p:sp>
      <p:sp>
        <p:nvSpPr>
          <p:cNvPr id="7" name="Content Placeholder 6">
            <a:extLst>
              <a:ext uri="{FF2B5EF4-FFF2-40B4-BE49-F238E27FC236}">
                <a16:creationId xmlns:a16="http://schemas.microsoft.com/office/drawing/2014/main" id="{4073C535-26C9-6F87-7429-C26B02D5646F}"/>
              </a:ext>
            </a:extLst>
          </p:cNvPr>
          <p:cNvSpPr>
            <a:spLocks noGrp="1"/>
          </p:cNvSpPr>
          <p:nvPr>
            <p:ph sz="half" idx="2"/>
          </p:nvPr>
        </p:nvSpPr>
        <p:spPr>
          <a:xfrm>
            <a:off x="4648200" y="1440064"/>
            <a:ext cx="4191000" cy="2579486"/>
          </a:xfrm>
        </p:spPr>
        <p:txBody>
          <a:bodyPr>
            <a:normAutofit fontScale="92500" lnSpcReduction="10000"/>
          </a:bodyPr>
          <a:lstStyle/>
          <a:p>
            <a:pPr marL="468630" indent="-285750"/>
            <a:r>
              <a:rPr lang="en-US" sz="1400" dirty="0"/>
              <a:t>AI Future</a:t>
            </a:r>
          </a:p>
          <a:p>
            <a:pPr marL="834390" lvl="1" indent="-285750"/>
            <a:r>
              <a:rPr lang="en-US" sz="1200" dirty="0">
                <a:ea typeface="Aptos" panose="020B0004020202020204" pitchFamily="34" charset="0"/>
                <a:cs typeface="Aptos" panose="020B0004020202020204" pitchFamily="34" charset="0"/>
              </a:rPr>
              <a:t>China’s Digital Transformation</a:t>
            </a:r>
          </a:p>
          <a:p>
            <a:pPr marL="834390" lvl="1" indent="-285750"/>
            <a:r>
              <a:rPr lang="en-US" sz="1200" dirty="0">
                <a:ea typeface="Aptos" panose="020B0004020202020204" pitchFamily="34" charset="0"/>
                <a:cs typeface="Aptos" panose="020B0004020202020204" pitchFamily="34" charset="0"/>
              </a:rPr>
              <a:t>Date is the New Currency</a:t>
            </a:r>
          </a:p>
          <a:p>
            <a:pPr marL="834390" lvl="1" indent="-285750"/>
            <a:r>
              <a:rPr lang="en-US" sz="1200" dirty="0">
                <a:ea typeface="Aptos" panose="020B0004020202020204" pitchFamily="34" charset="0"/>
                <a:cs typeface="Aptos" panose="020B0004020202020204" pitchFamily="34" charset="0"/>
              </a:rPr>
              <a:t>Smart Econometrics</a:t>
            </a:r>
          </a:p>
          <a:p>
            <a:pPr marL="834390" lvl="1" indent="-285750"/>
            <a:r>
              <a:rPr lang="en-US" sz="1200" dirty="0">
                <a:ea typeface="Aptos" panose="020B0004020202020204" pitchFamily="34" charset="0"/>
                <a:cs typeface="Aptos" panose="020B0004020202020204" pitchFamily="34" charset="0"/>
              </a:rPr>
              <a:t>Social Credit Systems</a:t>
            </a:r>
          </a:p>
          <a:p>
            <a:pPr marL="834390" lvl="1" indent="-285750"/>
            <a:r>
              <a:rPr lang="en-US" sz="1200" dirty="0">
                <a:ea typeface="Aptos" panose="020B0004020202020204" pitchFamily="34" charset="0"/>
                <a:cs typeface="Aptos" panose="020B0004020202020204" pitchFamily="34" charset="0"/>
              </a:rPr>
              <a:t>The Future of Healthcare</a:t>
            </a:r>
          </a:p>
          <a:p>
            <a:pPr marL="834390" lvl="1" indent="-285750"/>
            <a:r>
              <a:rPr lang="en-US" sz="1200" dirty="0">
                <a:ea typeface="Aptos" panose="020B0004020202020204" pitchFamily="34" charset="0"/>
                <a:cs typeface="Aptos" panose="020B0004020202020204" pitchFamily="34" charset="0"/>
              </a:rPr>
              <a:t>Agentic AI</a:t>
            </a:r>
          </a:p>
          <a:p>
            <a:pPr marL="468630" indent="-285750"/>
            <a:r>
              <a:rPr lang="en-US" sz="1400" dirty="0">
                <a:ea typeface="Aptos" panose="020B0004020202020204" pitchFamily="34" charset="0"/>
                <a:cs typeface="Aptos" panose="020B0004020202020204" pitchFamily="34" charset="0"/>
              </a:rPr>
              <a:t>Job Market</a:t>
            </a:r>
          </a:p>
          <a:p>
            <a:pPr marL="468630" indent="-285750"/>
            <a:r>
              <a:rPr lang="en-US" sz="1400" dirty="0">
                <a:ea typeface="Aptos" panose="020B0004020202020204" pitchFamily="34" charset="0"/>
                <a:cs typeface="Aptos" panose="020B0004020202020204" pitchFamily="34" charset="0"/>
              </a:rPr>
              <a:t>Godfather Warning</a:t>
            </a:r>
          </a:p>
          <a:p>
            <a:pPr marL="468630" indent="-285750"/>
            <a:r>
              <a:rPr lang="en-US" sz="1400" dirty="0">
                <a:ea typeface="Aptos" panose="020B0004020202020204" pitchFamily="34" charset="0"/>
                <a:cs typeface="Aptos" panose="020B0004020202020204" pitchFamily="34" charset="0"/>
              </a:rPr>
              <a:t>Red Pill / Blue Pill Event</a:t>
            </a:r>
          </a:p>
          <a:p>
            <a:pPr marL="468630" indent="-285750"/>
            <a:r>
              <a:rPr lang="en-US" sz="1400" dirty="0">
                <a:ea typeface="Aptos" panose="020B0004020202020204" pitchFamily="34" charset="0"/>
                <a:cs typeface="Aptos" panose="020B0004020202020204" pitchFamily="34" charset="0"/>
              </a:rPr>
              <a:t>Course Review</a:t>
            </a:r>
          </a:p>
          <a:p>
            <a:pPr marL="468630" indent="-285750"/>
            <a:r>
              <a:rPr lang="en-US" sz="1400" dirty="0">
                <a:ea typeface="Aptos" panose="020B0004020202020204" pitchFamily="34" charset="0"/>
                <a:cs typeface="Aptos" panose="020B0004020202020204" pitchFamily="34" charset="0"/>
              </a:rPr>
              <a:t>Course Evaluation</a:t>
            </a:r>
            <a:endParaRPr lang="en-US" sz="1200" dirty="0">
              <a:ea typeface="Aptos" panose="020B0004020202020204" pitchFamily="34" charset="0"/>
              <a:cs typeface="Aptos" panose="020B0004020202020204" pitchFamily="34" charset="0"/>
            </a:endParaRPr>
          </a:p>
          <a:p>
            <a:pPr marL="468630" indent="-285750"/>
            <a:endParaRPr lang="en-US" sz="1200" dirty="0">
              <a:effectLst/>
              <a:ea typeface="Aptos" panose="020B0004020202020204" pitchFamily="34" charset="0"/>
              <a:cs typeface="Aptos" panose="020B0004020202020204" pitchFamily="34" charset="0"/>
            </a:endParaRPr>
          </a:p>
        </p:txBody>
      </p:sp>
      <p:sp>
        <p:nvSpPr>
          <p:cNvPr id="2" name="Date Placeholder 1">
            <a:extLst>
              <a:ext uri="{FF2B5EF4-FFF2-40B4-BE49-F238E27FC236}">
                <a16:creationId xmlns:a16="http://schemas.microsoft.com/office/drawing/2014/main" id="{DDF0A5ED-BA81-5BF6-E0CC-16201C56FC54}"/>
              </a:ext>
            </a:extLst>
          </p:cNvPr>
          <p:cNvSpPr>
            <a:spLocks noGrp="1"/>
          </p:cNvSpPr>
          <p:nvPr>
            <p:ph type="dt" sz="half" idx="10"/>
          </p:nvPr>
        </p:nvSpPr>
        <p:spPr/>
        <p:txBody>
          <a:bodyPr/>
          <a:lstStyle/>
          <a:p>
            <a:fld id="{DE926898-931C-4E49-9EDD-3B95831E1BF9}" type="datetime1">
              <a:rPr lang="en-US" smtClean="0"/>
              <a:t>9/6/2025</a:t>
            </a:fld>
            <a:endParaRPr lang="en-US" dirty="0"/>
          </a:p>
        </p:txBody>
      </p:sp>
      <p:sp>
        <p:nvSpPr>
          <p:cNvPr id="3" name="Footer Placeholder 2">
            <a:extLst>
              <a:ext uri="{FF2B5EF4-FFF2-40B4-BE49-F238E27FC236}">
                <a16:creationId xmlns:a16="http://schemas.microsoft.com/office/drawing/2014/main" id="{5ED83686-AA3A-14D7-5C51-80F58BBC90B5}"/>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E5C25946-0966-243B-BCF7-DCBB336D5141}"/>
              </a:ext>
            </a:extLst>
          </p:cNvPr>
          <p:cNvSpPr>
            <a:spLocks noGrp="1"/>
          </p:cNvSpPr>
          <p:nvPr>
            <p:ph type="sldNum" sz="quarter" idx="12"/>
          </p:nvPr>
        </p:nvSpPr>
        <p:spPr/>
        <p:txBody>
          <a:bodyPr/>
          <a:lstStyle/>
          <a:p>
            <a:fld id="{3D46CBA2-ECE5-4BE9-B546-6761E0E67089}" type="slidenum">
              <a:rPr lang="en-US" smtClean="0"/>
              <a:t>3</a:t>
            </a:fld>
            <a:endParaRPr lang="en-US"/>
          </a:p>
        </p:txBody>
      </p:sp>
      <p:sp>
        <p:nvSpPr>
          <p:cNvPr id="8" name="Content Placeholder 6">
            <a:extLst>
              <a:ext uri="{FF2B5EF4-FFF2-40B4-BE49-F238E27FC236}">
                <a16:creationId xmlns:a16="http://schemas.microsoft.com/office/drawing/2014/main" id="{112D9925-693D-740C-2D4E-30D815328EBF}"/>
              </a:ext>
            </a:extLst>
          </p:cNvPr>
          <p:cNvSpPr txBox="1">
            <a:spLocks/>
          </p:cNvSpPr>
          <p:nvPr/>
        </p:nvSpPr>
        <p:spPr>
          <a:xfrm>
            <a:off x="381000" y="3083698"/>
            <a:ext cx="4191000" cy="1708843"/>
          </a:xfrm>
          <a:prstGeom prst="rect">
            <a:avLst/>
          </a:prstGeom>
        </p:spPr>
        <p:txBody>
          <a:bodyPr vert="horz">
            <a:normAutofit fontScale="77500" lnSpcReduction="20000"/>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18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18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468630" indent="-285750"/>
            <a:r>
              <a:rPr lang="en-US" sz="1800" dirty="0">
                <a:ea typeface="Aptos" panose="020B0004020202020204" pitchFamily="34" charset="0"/>
                <a:cs typeface="Aptos" panose="020B0004020202020204" pitchFamily="34" charset="0"/>
              </a:rPr>
              <a:t>AI Technology  Concerns</a:t>
            </a:r>
          </a:p>
          <a:p>
            <a:pPr marL="834390" lvl="1" indent="-285750"/>
            <a:r>
              <a:rPr lang="en-US" sz="1600" dirty="0">
                <a:ea typeface="Aptos" panose="020B0004020202020204" pitchFamily="34" charset="0"/>
                <a:cs typeface="Aptos" panose="020B0004020202020204" pitchFamily="34" charset="0"/>
              </a:rPr>
              <a:t>Geopolitical AI Arms Race</a:t>
            </a:r>
          </a:p>
          <a:p>
            <a:pPr marL="834390" lvl="1" indent="-285750"/>
            <a:r>
              <a:rPr lang="en-US" sz="1600" dirty="0">
                <a:ea typeface="Aptos" panose="020B0004020202020204" pitchFamily="34" charset="0"/>
                <a:cs typeface="Aptos" panose="020B0004020202020204" pitchFamily="34" charset="0"/>
              </a:rPr>
              <a:t>Hallucinations</a:t>
            </a:r>
          </a:p>
          <a:p>
            <a:pPr marL="834390" lvl="1" indent="-285750"/>
            <a:r>
              <a:rPr lang="en-US" sz="1600" dirty="0">
                <a:ea typeface="Aptos" panose="020B0004020202020204" pitchFamily="34" charset="0"/>
                <a:cs typeface="Aptos" panose="020B0004020202020204" pitchFamily="34" charset="0"/>
              </a:rPr>
              <a:t>Data Privacy</a:t>
            </a:r>
          </a:p>
          <a:p>
            <a:pPr marL="834390" lvl="1" indent="-285750"/>
            <a:r>
              <a:rPr lang="en-US" sz="1600" dirty="0">
                <a:ea typeface="Aptos" panose="020B0004020202020204" pitchFamily="34" charset="0"/>
                <a:cs typeface="Aptos" panose="020B0004020202020204" pitchFamily="34" charset="0"/>
              </a:rPr>
              <a:t>Job Displacement</a:t>
            </a:r>
          </a:p>
          <a:p>
            <a:pPr marL="834390" lvl="1" indent="-285750"/>
            <a:r>
              <a:rPr lang="en-US" sz="1600" dirty="0">
                <a:ea typeface="Aptos" panose="020B0004020202020204" pitchFamily="34" charset="0"/>
                <a:cs typeface="Aptos" panose="020B0004020202020204" pitchFamily="34" charset="0"/>
              </a:rPr>
              <a:t>Human De-skilling</a:t>
            </a:r>
          </a:p>
          <a:p>
            <a:pPr marL="834390" lvl="1" indent="-285750"/>
            <a:r>
              <a:rPr lang="en-US" sz="1600" dirty="0">
                <a:ea typeface="Aptos" panose="020B0004020202020204" pitchFamily="34" charset="0"/>
                <a:cs typeface="Aptos" panose="020B0004020202020204" pitchFamily="34" charset="0"/>
              </a:rPr>
              <a:t>Political Disinformation &amp; Propaganda</a:t>
            </a:r>
          </a:p>
          <a:p>
            <a:pPr marL="834390" lvl="1" indent="-285750"/>
            <a:r>
              <a:rPr lang="en-US" sz="1600" dirty="0">
                <a:ea typeface="Aptos" panose="020B0004020202020204" pitchFamily="34" charset="0"/>
                <a:cs typeface="Aptos" panose="020B0004020202020204" pitchFamily="34" charset="0"/>
              </a:rPr>
              <a:t>Income Inequality</a:t>
            </a:r>
          </a:p>
        </p:txBody>
      </p:sp>
    </p:spTree>
    <p:extLst>
      <p:ext uri="{BB962C8B-B14F-4D97-AF65-F5344CB8AC3E}">
        <p14:creationId xmlns:p14="http://schemas.microsoft.com/office/powerpoint/2010/main" val="3443894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0FC10-F694-11AB-18C6-719B7192712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596795-7ABD-173D-9074-C0E70841C5FC}"/>
              </a:ext>
            </a:extLst>
          </p:cNvPr>
          <p:cNvSpPr>
            <a:spLocks noGrp="1"/>
          </p:cNvSpPr>
          <p:nvPr>
            <p:ph type="title"/>
          </p:nvPr>
        </p:nvSpPr>
        <p:spPr/>
        <p:txBody>
          <a:bodyPr>
            <a:noAutofit/>
          </a:bodyPr>
          <a:lstStyle/>
          <a:p>
            <a:r>
              <a:rPr lang="en-US" sz="4000" dirty="0"/>
              <a:t>Transformer-based Language Models</a:t>
            </a:r>
          </a:p>
        </p:txBody>
      </p:sp>
      <p:sp>
        <p:nvSpPr>
          <p:cNvPr id="8" name="Content Placeholder 7">
            <a:extLst>
              <a:ext uri="{FF2B5EF4-FFF2-40B4-BE49-F238E27FC236}">
                <a16:creationId xmlns:a16="http://schemas.microsoft.com/office/drawing/2014/main" id="{6B4C863C-71A1-3565-3E56-947CC925C724}"/>
              </a:ext>
            </a:extLst>
          </p:cNvPr>
          <p:cNvSpPr>
            <a:spLocks noGrp="1"/>
          </p:cNvSpPr>
          <p:nvPr>
            <p:ph idx="1"/>
          </p:nvPr>
        </p:nvSpPr>
        <p:spPr/>
        <p:txBody>
          <a:bodyPr>
            <a:normAutofit fontScale="85000" lnSpcReduction="10000"/>
          </a:bodyPr>
          <a:lstStyle/>
          <a:p>
            <a:r>
              <a:rPr lang="en-US" dirty="0"/>
              <a:t>How they work: Use attention mechanisms to generate coherent sequences of text or code.</a:t>
            </a:r>
          </a:p>
          <a:p>
            <a:r>
              <a:rPr lang="en-US" dirty="0"/>
              <a:t>Use cases: Text completion, summarization, translation, coding assistants.</a:t>
            </a:r>
          </a:p>
          <a:p>
            <a:r>
              <a:rPr lang="en-US" dirty="0"/>
              <a:t>Examples:</a:t>
            </a:r>
          </a:p>
          <a:p>
            <a:pPr lvl="1"/>
            <a:r>
              <a:rPr lang="en-US" dirty="0"/>
              <a:t>GPT (Generative Pre-trained Transformer): GPT-4, GPT-3.5 (OpenAI)</a:t>
            </a:r>
          </a:p>
          <a:p>
            <a:pPr lvl="1"/>
            <a:r>
              <a:rPr lang="en-US" dirty="0" err="1"/>
              <a:t>PaLM</a:t>
            </a:r>
            <a:r>
              <a:rPr lang="en-US" dirty="0"/>
              <a:t> - Pathways Language Model (Google)</a:t>
            </a:r>
          </a:p>
          <a:p>
            <a:pPr lvl="1"/>
            <a:r>
              <a:rPr lang="en-US" dirty="0" err="1"/>
              <a:t>LLaMA</a:t>
            </a:r>
            <a:r>
              <a:rPr lang="en-US" dirty="0"/>
              <a:t> - </a:t>
            </a:r>
            <a:r>
              <a:rPr lang="it-IT" b="1" dirty="0"/>
              <a:t>Large Language Model Meta AI </a:t>
            </a:r>
            <a:r>
              <a:rPr lang="en-US" dirty="0"/>
              <a:t>(Meta)</a:t>
            </a:r>
          </a:p>
          <a:p>
            <a:pPr lvl="1"/>
            <a:r>
              <a:rPr lang="en-US" dirty="0"/>
              <a:t>Claude (Anthropic)</a:t>
            </a:r>
          </a:p>
          <a:p>
            <a:endParaRPr lang="en-US" dirty="0"/>
          </a:p>
        </p:txBody>
      </p:sp>
      <p:sp>
        <p:nvSpPr>
          <p:cNvPr id="4" name="Date Placeholder 3">
            <a:extLst>
              <a:ext uri="{FF2B5EF4-FFF2-40B4-BE49-F238E27FC236}">
                <a16:creationId xmlns:a16="http://schemas.microsoft.com/office/drawing/2014/main" id="{6837EAEB-C238-05FB-C61C-91CF413D13A3}"/>
              </a:ext>
            </a:extLst>
          </p:cNvPr>
          <p:cNvSpPr>
            <a:spLocks noGrp="1"/>
          </p:cNvSpPr>
          <p:nvPr>
            <p:ph type="dt" sz="half" idx="10"/>
          </p:nvPr>
        </p:nvSpPr>
        <p:spPr/>
        <p:txBody>
          <a:bodyPr/>
          <a:lstStyle/>
          <a:p>
            <a:fld id="{55D4E283-2ED0-4247-AC83-023535A4429F}" type="datetime1">
              <a:rPr lang="en-US" smtClean="0"/>
              <a:t>9/6/2025</a:t>
            </a:fld>
            <a:endParaRPr lang="en-US"/>
          </a:p>
        </p:txBody>
      </p:sp>
      <p:sp>
        <p:nvSpPr>
          <p:cNvPr id="5" name="Footer Placeholder 4">
            <a:extLst>
              <a:ext uri="{FF2B5EF4-FFF2-40B4-BE49-F238E27FC236}">
                <a16:creationId xmlns:a16="http://schemas.microsoft.com/office/drawing/2014/main" id="{75A148CC-3979-0A74-D5EB-BF15022982C4}"/>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594A60FF-7D2D-C75C-FDDD-32F15B811441}"/>
              </a:ext>
            </a:extLst>
          </p:cNvPr>
          <p:cNvSpPr>
            <a:spLocks noGrp="1"/>
          </p:cNvSpPr>
          <p:nvPr>
            <p:ph type="sldNum" sz="quarter" idx="12"/>
          </p:nvPr>
        </p:nvSpPr>
        <p:spPr/>
        <p:txBody>
          <a:bodyPr/>
          <a:lstStyle/>
          <a:p>
            <a:fld id="{3D46CBA2-ECE5-4BE9-B546-6761E0E67089}" type="slidenum">
              <a:rPr lang="en-US" smtClean="0"/>
              <a:t>30</a:t>
            </a:fld>
            <a:endParaRPr lang="en-US"/>
          </a:p>
        </p:txBody>
      </p:sp>
    </p:spTree>
    <p:extLst>
      <p:ext uri="{BB962C8B-B14F-4D97-AF65-F5344CB8AC3E}">
        <p14:creationId xmlns:p14="http://schemas.microsoft.com/office/powerpoint/2010/main" val="3188221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BF39B21-A423-13B1-7A37-936EE72E857D}"/>
              </a:ext>
            </a:extLst>
          </p:cNvPr>
          <p:cNvSpPr>
            <a:spLocks noGrp="1"/>
          </p:cNvSpPr>
          <p:nvPr>
            <p:ph type="dt" sz="half" idx="10"/>
          </p:nvPr>
        </p:nvSpPr>
        <p:spPr/>
        <p:txBody>
          <a:bodyPr/>
          <a:lstStyle/>
          <a:p>
            <a:fld id="{36A7092D-653B-416C-9DE7-A97CFBD28B86}" type="datetime1">
              <a:rPr lang="en-US" smtClean="0"/>
              <a:t>9/6/2025</a:t>
            </a:fld>
            <a:endParaRPr lang="en-US"/>
          </a:p>
        </p:txBody>
      </p:sp>
      <p:sp>
        <p:nvSpPr>
          <p:cNvPr id="5" name="Footer Placeholder 4">
            <a:extLst>
              <a:ext uri="{FF2B5EF4-FFF2-40B4-BE49-F238E27FC236}">
                <a16:creationId xmlns:a16="http://schemas.microsoft.com/office/drawing/2014/main" id="{AC6452B6-AA32-B9E4-F46D-E82FB65821B9}"/>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BE55A87E-469D-5716-88E3-65F1DDC7B03C}"/>
              </a:ext>
            </a:extLst>
          </p:cNvPr>
          <p:cNvSpPr>
            <a:spLocks noGrp="1"/>
          </p:cNvSpPr>
          <p:nvPr>
            <p:ph type="sldNum" sz="quarter" idx="12"/>
          </p:nvPr>
        </p:nvSpPr>
        <p:spPr/>
        <p:txBody>
          <a:bodyPr/>
          <a:lstStyle/>
          <a:p>
            <a:fld id="{3D46CBA2-ECE5-4BE9-B546-6761E0E67089}" type="slidenum">
              <a:rPr lang="en-US" smtClean="0"/>
              <a:t>31</a:t>
            </a:fld>
            <a:endParaRPr lang="en-US"/>
          </a:p>
        </p:txBody>
      </p:sp>
      <p:pic>
        <p:nvPicPr>
          <p:cNvPr id="3" name="Picture 2" descr="A diagram of a computer program&#10;&#10;AI-generated content may be incorrect.">
            <a:hlinkClick r:id="rId3"/>
            <a:extLst>
              <a:ext uri="{FF2B5EF4-FFF2-40B4-BE49-F238E27FC236}">
                <a16:creationId xmlns:a16="http://schemas.microsoft.com/office/drawing/2014/main" id="{1930B552-83C0-486C-0C7F-90B2D5E9A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5390" y="0"/>
            <a:ext cx="2893219" cy="5143500"/>
          </a:xfrm>
          <a:prstGeom prst="rect">
            <a:avLst/>
          </a:prstGeom>
        </p:spPr>
      </p:pic>
    </p:spTree>
    <p:extLst>
      <p:ext uri="{BB962C8B-B14F-4D97-AF65-F5344CB8AC3E}">
        <p14:creationId xmlns:p14="http://schemas.microsoft.com/office/powerpoint/2010/main" val="2800108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B5465-17CD-41DB-FC2B-A0F95C5BABA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B1ADD95-9F2C-06EF-96B8-D9115CC534D3}"/>
              </a:ext>
            </a:extLst>
          </p:cNvPr>
          <p:cNvSpPr>
            <a:spLocks noGrp="1"/>
          </p:cNvSpPr>
          <p:nvPr>
            <p:ph type="title"/>
          </p:nvPr>
        </p:nvSpPr>
        <p:spPr/>
        <p:txBody>
          <a:bodyPr>
            <a:noAutofit/>
          </a:bodyPr>
          <a:lstStyle/>
          <a:p>
            <a:r>
              <a:rPr lang="en-US" sz="4000" dirty="0"/>
              <a:t>Diffusion Models</a:t>
            </a:r>
          </a:p>
        </p:txBody>
      </p:sp>
      <p:sp>
        <p:nvSpPr>
          <p:cNvPr id="8" name="Content Placeholder 7">
            <a:extLst>
              <a:ext uri="{FF2B5EF4-FFF2-40B4-BE49-F238E27FC236}">
                <a16:creationId xmlns:a16="http://schemas.microsoft.com/office/drawing/2014/main" id="{AE410294-C020-1444-8FC0-0B77EA51910A}"/>
              </a:ext>
            </a:extLst>
          </p:cNvPr>
          <p:cNvSpPr>
            <a:spLocks noGrp="1"/>
          </p:cNvSpPr>
          <p:nvPr>
            <p:ph idx="1"/>
          </p:nvPr>
        </p:nvSpPr>
        <p:spPr/>
        <p:txBody>
          <a:bodyPr>
            <a:normAutofit lnSpcReduction="10000"/>
          </a:bodyPr>
          <a:lstStyle/>
          <a:p>
            <a:r>
              <a:rPr lang="en-US" dirty="0"/>
              <a:t>How they work: Start with noise and gradually improve it to resemble training data through a learned denoising process.</a:t>
            </a:r>
          </a:p>
          <a:p>
            <a:r>
              <a:rPr lang="en-US" dirty="0"/>
              <a:t>Use cases: High-quality image and video generation.</a:t>
            </a:r>
          </a:p>
          <a:p>
            <a:r>
              <a:rPr lang="en-US" dirty="0"/>
              <a:t>Examples: </a:t>
            </a:r>
          </a:p>
          <a:p>
            <a:pPr lvl="1"/>
            <a:r>
              <a:rPr lang="en-US" dirty="0"/>
              <a:t>DALL·E 3</a:t>
            </a:r>
          </a:p>
          <a:p>
            <a:pPr lvl="1"/>
            <a:r>
              <a:rPr lang="en-US" dirty="0"/>
              <a:t>Stable Diffusion</a:t>
            </a:r>
          </a:p>
          <a:p>
            <a:pPr lvl="1"/>
            <a:r>
              <a:rPr lang="en-US" dirty="0"/>
              <a:t>Imagen</a:t>
            </a:r>
          </a:p>
        </p:txBody>
      </p:sp>
      <p:sp>
        <p:nvSpPr>
          <p:cNvPr id="4" name="Date Placeholder 3">
            <a:extLst>
              <a:ext uri="{FF2B5EF4-FFF2-40B4-BE49-F238E27FC236}">
                <a16:creationId xmlns:a16="http://schemas.microsoft.com/office/drawing/2014/main" id="{704FBFE5-C74C-116F-F6AA-1B3D619F6E25}"/>
              </a:ext>
            </a:extLst>
          </p:cNvPr>
          <p:cNvSpPr>
            <a:spLocks noGrp="1"/>
          </p:cNvSpPr>
          <p:nvPr>
            <p:ph type="dt" sz="half" idx="10"/>
          </p:nvPr>
        </p:nvSpPr>
        <p:spPr/>
        <p:txBody>
          <a:bodyPr/>
          <a:lstStyle/>
          <a:p>
            <a:fld id="{BF731C3A-38F2-4663-AD07-10C767CCDDF6}" type="datetime1">
              <a:rPr lang="en-US" smtClean="0"/>
              <a:t>9/6/2025</a:t>
            </a:fld>
            <a:endParaRPr lang="en-US"/>
          </a:p>
        </p:txBody>
      </p:sp>
      <p:sp>
        <p:nvSpPr>
          <p:cNvPr id="5" name="Footer Placeholder 4">
            <a:extLst>
              <a:ext uri="{FF2B5EF4-FFF2-40B4-BE49-F238E27FC236}">
                <a16:creationId xmlns:a16="http://schemas.microsoft.com/office/drawing/2014/main" id="{6B0B49F0-0BDE-DE81-7D27-15DA3546854E}"/>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F99D2B4C-8E54-B369-B2B5-96B200DF46A4}"/>
              </a:ext>
            </a:extLst>
          </p:cNvPr>
          <p:cNvSpPr>
            <a:spLocks noGrp="1"/>
          </p:cNvSpPr>
          <p:nvPr>
            <p:ph type="sldNum" sz="quarter" idx="12"/>
          </p:nvPr>
        </p:nvSpPr>
        <p:spPr/>
        <p:txBody>
          <a:bodyPr/>
          <a:lstStyle/>
          <a:p>
            <a:fld id="{3D46CBA2-ECE5-4BE9-B546-6761E0E67089}" type="slidenum">
              <a:rPr lang="en-US" smtClean="0"/>
              <a:t>32</a:t>
            </a:fld>
            <a:endParaRPr lang="en-US"/>
          </a:p>
        </p:txBody>
      </p:sp>
    </p:spTree>
    <p:extLst>
      <p:ext uri="{BB962C8B-B14F-4D97-AF65-F5344CB8AC3E}">
        <p14:creationId xmlns:p14="http://schemas.microsoft.com/office/powerpoint/2010/main" val="2142596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BB9B1A-4B5E-1470-06F8-016B892A7F2D}"/>
              </a:ext>
            </a:extLst>
          </p:cNvPr>
          <p:cNvSpPr>
            <a:spLocks noGrp="1"/>
          </p:cNvSpPr>
          <p:nvPr>
            <p:ph type="title"/>
          </p:nvPr>
        </p:nvSpPr>
        <p:spPr/>
        <p:txBody>
          <a:bodyPr>
            <a:normAutofit fontScale="90000"/>
          </a:bodyPr>
          <a:lstStyle/>
          <a:p>
            <a:r>
              <a:rPr lang="en-US" sz="5400" b="1" dirty="0">
                <a:effectLst>
                  <a:outerShdw blurRad="38100" dist="38100" dir="2700000" algn="tl">
                    <a:srgbClr val="000000">
                      <a:alpha val="43137"/>
                    </a:srgbClr>
                  </a:outerShdw>
                </a:effectLst>
              </a:rPr>
              <a:t>Diffusion Models</a:t>
            </a:r>
            <a:endParaRPr lang="en-US"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3691ED7B-1F07-670D-8833-F870EC89CB6A}"/>
              </a:ext>
            </a:extLst>
          </p:cNvPr>
          <p:cNvSpPr>
            <a:spLocks noGrp="1"/>
          </p:cNvSpPr>
          <p:nvPr>
            <p:ph type="dt" sz="half" idx="10"/>
          </p:nvPr>
        </p:nvSpPr>
        <p:spPr/>
        <p:txBody>
          <a:bodyPr/>
          <a:lstStyle/>
          <a:p>
            <a:fld id="{936C6441-1F5F-427A-9F49-8A0CAC0E9F40}" type="datetime1">
              <a:rPr lang="en-US" smtClean="0"/>
              <a:t>9/6/2025</a:t>
            </a:fld>
            <a:endParaRPr lang="en-US"/>
          </a:p>
        </p:txBody>
      </p:sp>
      <p:sp>
        <p:nvSpPr>
          <p:cNvPr id="5" name="Footer Placeholder 4">
            <a:extLst>
              <a:ext uri="{FF2B5EF4-FFF2-40B4-BE49-F238E27FC236}">
                <a16:creationId xmlns:a16="http://schemas.microsoft.com/office/drawing/2014/main" id="{51EC9DCF-7BFB-BF66-A620-C05709C3D7CF}"/>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54529441-266A-C470-9122-E0008BE1FF61}"/>
              </a:ext>
            </a:extLst>
          </p:cNvPr>
          <p:cNvSpPr>
            <a:spLocks noGrp="1"/>
          </p:cNvSpPr>
          <p:nvPr>
            <p:ph type="sldNum" sz="quarter" idx="12"/>
          </p:nvPr>
        </p:nvSpPr>
        <p:spPr/>
        <p:txBody>
          <a:bodyPr/>
          <a:lstStyle/>
          <a:p>
            <a:fld id="{3D46CBA2-ECE5-4BE9-B546-6761E0E67089}" type="slidenum">
              <a:rPr lang="en-US" smtClean="0"/>
              <a:t>33</a:t>
            </a:fld>
            <a:endParaRPr lang="en-US"/>
          </a:p>
        </p:txBody>
      </p:sp>
      <p:pic>
        <p:nvPicPr>
          <p:cNvPr id="3" name="Picture 2" descr="A red cloud in a glass of water&#10;&#10;AI-generated content may be incorrect.">
            <a:hlinkClick r:id="rId3"/>
            <a:extLst>
              <a:ext uri="{FF2B5EF4-FFF2-40B4-BE49-F238E27FC236}">
                <a16:creationId xmlns:a16="http://schemas.microsoft.com/office/drawing/2014/main" id="{B847C804-502C-1DE4-6ED9-A805F12CC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59422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642B2-7807-47A3-A69C-B24CB7438D5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FC08038-C7BB-206F-3A52-85BF4B372EF9}"/>
              </a:ext>
            </a:extLst>
          </p:cNvPr>
          <p:cNvSpPr>
            <a:spLocks noGrp="1"/>
          </p:cNvSpPr>
          <p:nvPr>
            <p:ph type="title"/>
          </p:nvPr>
        </p:nvSpPr>
        <p:spPr/>
        <p:txBody>
          <a:bodyPr>
            <a:noAutofit/>
          </a:bodyPr>
          <a:lstStyle/>
          <a:p>
            <a:r>
              <a:rPr lang="en-US" sz="4000" dirty="0"/>
              <a:t>Autoregressive Models</a:t>
            </a:r>
          </a:p>
        </p:txBody>
      </p:sp>
      <p:sp>
        <p:nvSpPr>
          <p:cNvPr id="8" name="Content Placeholder 7">
            <a:extLst>
              <a:ext uri="{FF2B5EF4-FFF2-40B4-BE49-F238E27FC236}">
                <a16:creationId xmlns:a16="http://schemas.microsoft.com/office/drawing/2014/main" id="{A2B42F0E-82FA-32F9-12B2-325BDD3DB109}"/>
              </a:ext>
            </a:extLst>
          </p:cNvPr>
          <p:cNvSpPr>
            <a:spLocks noGrp="1"/>
          </p:cNvSpPr>
          <p:nvPr>
            <p:ph idx="1"/>
          </p:nvPr>
        </p:nvSpPr>
        <p:spPr/>
        <p:txBody>
          <a:bodyPr>
            <a:normAutofit/>
          </a:bodyPr>
          <a:lstStyle/>
          <a:p>
            <a:r>
              <a:rPr lang="en-US" dirty="0"/>
              <a:t>How they work: Generate data one step at a time, using previous steps as context.</a:t>
            </a:r>
          </a:p>
          <a:p>
            <a:r>
              <a:rPr lang="en-US" dirty="0"/>
              <a:t>Use cases: Text, music, and code generation.</a:t>
            </a:r>
          </a:p>
          <a:p>
            <a:r>
              <a:rPr lang="en-US" dirty="0"/>
              <a:t>Examples: </a:t>
            </a:r>
          </a:p>
          <a:p>
            <a:pPr lvl="1"/>
            <a:r>
              <a:rPr lang="en-US" dirty="0"/>
              <a:t>GPT</a:t>
            </a:r>
          </a:p>
          <a:p>
            <a:pPr lvl="1"/>
            <a:r>
              <a:rPr lang="en-US" dirty="0" err="1"/>
              <a:t>PixelCNN</a:t>
            </a:r>
            <a:r>
              <a:rPr lang="en-US" dirty="0"/>
              <a:t> (for images)</a:t>
            </a:r>
          </a:p>
          <a:p>
            <a:pPr lvl="1"/>
            <a:r>
              <a:rPr lang="en-US" dirty="0" err="1"/>
              <a:t>WaveNet</a:t>
            </a:r>
            <a:r>
              <a:rPr lang="en-US" dirty="0"/>
              <a:t> (for audio)</a:t>
            </a:r>
          </a:p>
          <a:p>
            <a:endParaRPr lang="en-US" dirty="0"/>
          </a:p>
        </p:txBody>
      </p:sp>
      <p:sp>
        <p:nvSpPr>
          <p:cNvPr id="4" name="Date Placeholder 3">
            <a:extLst>
              <a:ext uri="{FF2B5EF4-FFF2-40B4-BE49-F238E27FC236}">
                <a16:creationId xmlns:a16="http://schemas.microsoft.com/office/drawing/2014/main" id="{BF1B24D5-E2FA-3502-B16C-CA9AFF5BF0EF}"/>
              </a:ext>
            </a:extLst>
          </p:cNvPr>
          <p:cNvSpPr>
            <a:spLocks noGrp="1"/>
          </p:cNvSpPr>
          <p:nvPr>
            <p:ph type="dt" sz="half" idx="10"/>
          </p:nvPr>
        </p:nvSpPr>
        <p:spPr/>
        <p:txBody>
          <a:bodyPr/>
          <a:lstStyle/>
          <a:p>
            <a:fld id="{C9438EBE-2A5C-4E2B-AC7F-876F7EEE283C}" type="datetime1">
              <a:rPr lang="en-US" smtClean="0"/>
              <a:t>9/6/2025</a:t>
            </a:fld>
            <a:endParaRPr lang="en-US"/>
          </a:p>
        </p:txBody>
      </p:sp>
      <p:sp>
        <p:nvSpPr>
          <p:cNvPr id="5" name="Footer Placeholder 4">
            <a:extLst>
              <a:ext uri="{FF2B5EF4-FFF2-40B4-BE49-F238E27FC236}">
                <a16:creationId xmlns:a16="http://schemas.microsoft.com/office/drawing/2014/main" id="{E9F3CE4E-362C-8E34-E9D7-A757993D3A07}"/>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17A1DF22-95C2-23FB-7814-C114A4EA2994}"/>
              </a:ext>
            </a:extLst>
          </p:cNvPr>
          <p:cNvSpPr>
            <a:spLocks noGrp="1"/>
          </p:cNvSpPr>
          <p:nvPr>
            <p:ph type="sldNum" sz="quarter" idx="12"/>
          </p:nvPr>
        </p:nvSpPr>
        <p:spPr/>
        <p:txBody>
          <a:bodyPr/>
          <a:lstStyle/>
          <a:p>
            <a:fld id="{3D46CBA2-ECE5-4BE9-B546-6761E0E67089}" type="slidenum">
              <a:rPr lang="en-US" smtClean="0"/>
              <a:t>34</a:t>
            </a:fld>
            <a:endParaRPr lang="en-US"/>
          </a:p>
        </p:txBody>
      </p:sp>
    </p:spTree>
    <p:extLst>
      <p:ext uri="{BB962C8B-B14F-4D97-AF65-F5344CB8AC3E}">
        <p14:creationId xmlns:p14="http://schemas.microsoft.com/office/powerpoint/2010/main" val="542002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3E6D51-2742-3871-0CC4-4DF1ABB3C13C}"/>
              </a:ext>
            </a:extLst>
          </p:cNvPr>
          <p:cNvSpPr>
            <a:spLocks noGrp="1"/>
          </p:cNvSpPr>
          <p:nvPr>
            <p:ph type="title"/>
          </p:nvPr>
        </p:nvSpPr>
        <p:spPr/>
        <p:txBody>
          <a:bodyPr>
            <a:normAutofit fontScale="90000"/>
          </a:bodyPr>
          <a:lstStyle/>
          <a:p>
            <a:r>
              <a:rPr lang="en-US" sz="5400" b="1" dirty="0">
                <a:effectLst>
                  <a:outerShdw blurRad="38100" dist="38100" dir="2700000" algn="tl">
                    <a:srgbClr val="000000">
                      <a:alpha val="43137"/>
                    </a:srgbClr>
                  </a:outerShdw>
                </a:effectLst>
              </a:rPr>
              <a:t>Autoregressive Models</a:t>
            </a:r>
            <a:endParaRPr lang="en-US"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FCE3AC0B-A772-0845-4870-2A9ACE635645}"/>
              </a:ext>
            </a:extLst>
          </p:cNvPr>
          <p:cNvSpPr>
            <a:spLocks noGrp="1"/>
          </p:cNvSpPr>
          <p:nvPr>
            <p:ph type="dt" sz="half" idx="10"/>
          </p:nvPr>
        </p:nvSpPr>
        <p:spPr/>
        <p:txBody>
          <a:bodyPr/>
          <a:lstStyle/>
          <a:p>
            <a:fld id="{33A32358-035E-44AB-9492-04D320B60095}" type="datetime1">
              <a:rPr lang="en-US" smtClean="0"/>
              <a:t>9/6/2025</a:t>
            </a:fld>
            <a:endParaRPr lang="en-US"/>
          </a:p>
        </p:txBody>
      </p:sp>
      <p:sp>
        <p:nvSpPr>
          <p:cNvPr id="5" name="Footer Placeholder 4">
            <a:extLst>
              <a:ext uri="{FF2B5EF4-FFF2-40B4-BE49-F238E27FC236}">
                <a16:creationId xmlns:a16="http://schemas.microsoft.com/office/drawing/2014/main" id="{793805C2-84B9-11FC-ACE7-96D4DB79B56E}"/>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590899F2-A138-5362-D833-0CE7CE6D3691}"/>
              </a:ext>
            </a:extLst>
          </p:cNvPr>
          <p:cNvSpPr>
            <a:spLocks noGrp="1"/>
          </p:cNvSpPr>
          <p:nvPr>
            <p:ph type="sldNum" sz="quarter" idx="12"/>
          </p:nvPr>
        </p:nvSpPr>
        <p:spPr/>
        <p:txBody>
          <a:bodyPr/>
          <a:lstStyle/>
          <a:p>
            <a:fld id="{3D46CBA2-ECE5-4BE9-B546-6761E0E67089}" type="slidenum">
              <a:rPr lang="en-US" smtClean="0"/>
              <a:t>35</a:t>
            </a:fld>
            <a:endParaRPr lang="en-US"/>
          </a:p>
        </p:txBody>
      </p:sp>
      <p:pic>
        <p:nvPicPr>
          <p:cNvPr id="3" name="Picture 2" descr="A blue logo with circles and lines&#10;&#10;AI-generated content may be incorrect.">
            <a:hlinkClick r:id="rId3"/>
            <a:extLst>
              <a:ext uri="{FF2B5EF4-FFF2-40B4-BE49-F238E27FC236}">
                <a16:creationId xmlns:a16="http://schemas.microsoft.com/office/drawing/2014/main" id="{2B3A3238-D6F5-D980-5ABE-A871E6CA6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47013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10C45-41D5-5127-3224-18E045C5C6A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22EC255-0CFA-E376-5A4F-78A2DEA22CEC}"/>
              </a:ext>
            </a:extLst>
          </p:cNvPr>
          <p:cNvSpPr>
            <a:spLocks noGrp="1"/>
          </p:cNvSpPr>
          <p:nvPr>
            <p:ph type="title"/>
          </p:nvPr>
        </p:nvSpPr>
        <p:spPr/>
        <p:txBody>
          <a:bodyPr>
            <a:noAutofit/>
          </a:bodyPr>
          <a:lstStyle/>
          <a:p>
            <a:r>
              <a:rPr lang="en-US" sz="4000" dirty="0"/>
              <a:t>Flow-based Models</a:t>
            </a:r>
          </a:p>
        </p:txBody>
      </p:sp>
      <p:sp>
        <p:nvSpPr>
          <p:cNvPr id="8" name="Content Placeholder 7">
            <a:extLst>
              <a:ext uri="{FF2B5EF4-FFF2-40B4-BE49-F238E27FC236}">
                <a16:creationId xmlns:a16="http://schemas.microsoft.com/office/drawing/2014/main" id="{FD38F990-CBE9-773E-D7BC-EEBECA434C42}"/>
              </a:ext>
            </a:extLst>
          </p:cNvPr>
          <p:cNvSpPr>
            <a:spLocks noGrp="1"/>
          </p:cNvSpPr>
          <p:nvPr>
            <p:ph idx="1"/>
          </p:nvPr>
        </p:nvSpPr>
        <p:spPr/>
        <p:txBody>
          <a:bodyPr>
            <a:normAutofit/>
          </a:bodyPr>
          <a:lstStyle/>
          <a:p>
            <a:r>
              <a:rPr lang="en-US" dirty="0"/>
              <a:t>How they work: Use invertible transformations to map data to a latent space and back.</a:t>
            </a:r>
          </a:p>
          <a:p>
            <a:r>
              <a:rPr lang="en-US" dirty="0"/>
              <a:t>Use cases: Real-time data synthesis with exact likelihood estimation.</a:t>
            </a:r>
          </a:p>
          <a:p>
            <a:r>
              <a:rPr lang="en-US" dirty="0"/>
              <a:t>Examples: </a:t>
            </a:r>
          </a:p>
          <a:p>
            <a:pPr lvl="1"/>
            <a:r>
              <a:rPr lang="en-US" dirty="0" err="1"/>
              <a:t>RealNVP</a:t>
            </a:r>
            <a:endParaRPr lang="en-US" dirty="0"/>
          </a:p>
          <a:p>
            <a:pPr lvl="1"/>
            <a:r>
              <a:rPr lang="en-US" dirty="0"/>
              <a:t>Glow.</a:t>
            </a:r>
          </a:p>
        </p:txBody>
      </p:sp>
      <p:sp>
        <p:nvSpPr>
          <p:cNvPr id="4" name="Date Placeholder 3">
            <a:extLst>
              <a:ext uri="{FF2B5EF4-FFF2-40B4-BE49-F238E27FC236}">
                <a16:creationId xmlns:a16="http://schemas.microsoft.com/office/drawing/2014/main" id="{BC2D554C-1D31-F1E7-6CE7-97E656EB3ED0}"/>
              </a:ext>
            </a:extLst>
          </p:cNvPr>
          <p:cNvSpPr>
            <a:spLocks noGrp="1"/>
          </p:cNvSpPr>
          <p:nvPr>
            <p:ph type="dt" sz="half" idx="10"/>
          </p:nvPr>
        </p:nvSpPr>
        <p:spPr/>
        <p:txBody>
          <a:bodyPr/>
          <a:lstStyle/>
          <a:p>
            <a:fld id="{76082963-725B-4EBB-BB1F-7B567DBE720D}" type="datetime1">
              <a:rPr lang="en-US" smtClean="0"/>
              <a:t>9/6/2025</a:t>
            </a:fld>
            <a:endParaRPr lang="en-US"/>
          </a:p>
        </p:txBody>
      </p:sp>
      <p:sp>
        <p:nvSpPr>
          <p:cNvPr id="5" name="Footer Placeholder 4">
            <a:extLst>
              <a:ext uri="{FF2B5EF4-FFF2-40B4-BE49-F238E27FC236}">
                <a16:creationId xmlns:a16="http://schemas.microsoft.com/office/drawing/2014/main" id="{2DB2E0B9-E4A7-3BEA-E0E8-4E7B07E0CE7F}"/>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1C133E87-2E62-6F60-0B40-D6FF1A0AD89F}"/>
              </a:ext>
            </a:extLst>
          </p:cNvPr>
          <p:cNvSpPr>
            <a:spLocks noGrp="1"/>
          </p:cNvSpPr>
          <p:nvPr>
            <p:ph type="sldNum" sz="quarter" idx="12"/>
          </p:nvPr>
        </p:nvSpPr>
        <p:spPr/>
        <p:txBody>
          <a:bodyPr/>
          <a:lstStyle/>
          <a:p>
            <a:fld id="{3D46CBA2-ECE5-4BE9-B546-6761E0E67089}" type="slidenum">
              <a:rPr lang="en-US" smtClean="0"/>
              <a:t>36</a:t>
            </a:fld>
            <a:endParaRPr lang="en-US"/>
          </a:p>
        </p:txBody>
      </p:sp>
    </p:spTree>
    <p:extLst>
      <p:ext uri="{BB962C8B-B14F-4D97-AF65-F5344CB8AC3E}">
        <p14:creationId xmlns:p14="http://schemas.microsoft.com/office/powerpoint/2010/main" val="1550935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E45A9-FF98-04EF-688A-6E1E261F57CC}"/>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Arms &amp; Flow Models</a:t>
            </a:r>
          </a:p>
        </p:txBody>
      </p:sp>
      <p:sp>
        <p:nvSpPr>
          <p:cNvPr id="4" name="Date Placeholder 3">
            <a:extLst>
              <a:ext uri="{FF2B5EF4-FFF2-40B4-BE49-F238E27FC236}">
                <a16:creationId xmlns:a16="http://schemas.microsoft.com/office/drawing/2014/main" id="{DEC4A8CB-F83B-B45A-1670-B4ACE528F061}"/>
              </a:ext>
            </a:extLst>
          </p:cNvPr>
          <p:cNvSpPr>
            <a:spLocks noGrp="1"/>
          </p:cNvSpPr>
          <p:nvPr>
            <p:ph type="dt" sz="half" idx="10"/>
          </p:nvPr>
        </p:nvSpPr>
        <p:spPr/>
        <p:txBody>
          <a:bodyPr/>
          <a:lstStyle/>
          <a:p>
            <a:fld id="{137C26A6-48BA-48FB-910A-90FC361EE7D8}" type="datetime1">
              <a:rPr lang="en-US" smtClean="0"/>
              <a:t>9/6/2025</a:t>
            </a:fld>
            <a:endParaRPr lang="en-US"/>
          </a:p>
        </p:txBody>
      </p:sp>
      <p:sp>
        <p:nvSpPr>
          <p:cNvPr id="5" name="Footer Placeholder 4">
            <a:extLst>
              <a:ext uri="{FF2B5EF4-FFF2-40B4-BE49-F238E27FC236}">
                <a16:creationId xmlns:a16="http://schemas.microsoft.com/office/drawing/2014/main" id="{09024D00-CAEB-0998-B46D-F22B6B7C0EBA}"/>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44CD0BF0-AF8C-B1D9-1AE4-DA9B52142205}"/>
              </a:ext>
            </a:extLst>
          </p:cNvPr>
          <p:cNvSpPr>
            <a:spLocks noGrp="1"/>
          </p:cNvSpPr>
          <p:nvPr>
            <p:ph type="sldNum" sz="quarter" idx="12"/>
          </p:nvPr>
        </p:nvSpPr>
        <p:spPr/>
        <p:txBody>
          <a:bodyPr/>
          <a:lstStyle/>
          <a:p>
            <a:fld id="{3D46CBA2-ECE5-4BE9-B546-6761E0E67089}" type="slidenum">
              <a:rPr lang="en-US" smtClean="0"/>
              <a:t>37</a:t>
            </a:fld>
            <a:endParaRPr lang="en-US"/>
          </a:p>
        </p:txBody>
      </p:sp>
      <p:pic>
        <p:nvPicPr>
          <p:cNvPr id="7" name="Picture 6" descr="A blue and white rectangular object with text&#10;&#10;AI-generated content may be incorrect.">
            <a:hlinkClick r:id="rId3"/>
            <a:extLst>
              <a:ext uri="{FF2B5EF4-FFF2-40B4-BE49-F238E27FC236}">
                <a16:creationId xmlns:a16="http://schemas.microsoft.com/office/drawing/2014/main" id="{A7B940CF-CED7-1C45-8DF0-CDCAA2DE4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87" y="0"/>
            <a:ext cx="8658225" cy="5143500"/>
          </a:xfrm>
          <a:prstGeom prst="rect">
            <a:avLst/>
          </a:prstGeom>
        </p:spPr>
      </p:pic>
    </p:spTree>
    <p:extLst>
      <p:ext uri="{BB962C8B-B14F-4D97-AF65-F5344CB8AC3E}">
        <p14:creationId xmlns:p14="http://schemas.microsoft.com/office/powerpoint/2010/main" val="3892622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0065F4-3AAF-631B-E4A2-3926ECC75207}"/>
              </a:ext>
            </a:extLst>
          </p:cNvPr>
          <p:cNvSpPr>
            <a:spLocks noGrp="1"/>
          </p:cNvSpPr>
          <p:nvPr>
            <p:ph type="title"/>
          </p:nvPr>
        </p:nvSpPr>
        <p:spPr/>
        <p:txBody>
          <a:bodyPr/>
          <a:lstStyle/>
          <a:p>
            <a:r>
              <a:rPr lang="en-US" dirty="0"/>
              <a:t>Transformers, Encoders &amp; Decoders, RAG</a:t>
            </a:r>
          </a:p>
        </p:txBody>
      </p:sp>
      <p:sp>
        <p:nvSpPr>
          <p:cNvPr id="7" name="Text Placeholder 6">
            <a:extLst>
              <a:ext uri="{FF2B5EF4-FFF2-40B4-BE49-F238E27FC236}">
                <a16:creationId xmlns:a16="http://schemas.microsoft.com/office/drawing/2014/main" id="{CFF99CC4-A653-7BE3-D9A0-40EFF879384B}"/>
              </a:ext>
            </a:extLst>
          </p:cNvPr>
          <p:cNvSpPr>
            <a:spLocks noGrp="1"/>
          </p:cNvSpPr>
          <p:nvPr>
            <p:ph type="body" idx="1"/>
          </p:nvPr>
        </p:nvSpPr>
        <p:spPr/>
        <p:txBody>
          <a:bodyPr/>
          <a:lstStyle/>
          <a:p>
            <a:endParaRPr lang="en-US"/>
          </a:p>
        </p:txBody>
      </p:sp>
      <p:sp>
        <p:nvSpPr>
          <p:cNvPr id="3" name="Date Placeholder 2">
            <a:extLst>
              <a:ext uri="{FF2B5EF4-FFF2-40B4-BE49-F238E27FC236}">
                <a16:creationId xmlns:a16="http://schemas.microsoft.com/office/drawing/2014/main" id="{C7BF55FE-478D-A601-4404-AD30523341F6}"/>
              </a:ext>
            </a:extLst>
          </p:cNvPr>
          <p:cNvSpPr>
            <a:spLocks noGrp="1"/>
          </p:cNvSpPr>
          <p:nvPr>
            <p:ph type="dt" sz="half" idx="10"/>
          </p:nvPr>
        </p:nvSpPr>
        <p:spPr/>
        <p:txBody>
          <a:bodyPr/>
          <a:lstStyle/>
          <a:p>
            <a:fld id="{20FE7977-EC80-48F5-8334-982DEA934926}" type="datetime1">
              <a:rPr lang="en-US" smtClean="0"/>
              <a:t>9/6/2025</a:t>
            </a:fld>
            <a:endParaRPr lang="en-US"/>
          </a:p>
        </p:txBody>
      </p:sp>
      <p:sp>
        <p:nvSpPr>
          <p:cNvPr id="4" name="Footer Placeholder 3">
            <a:extLst>
              <a:ext uri="{FF2B5EF4-FFF2-40B4-BE49-F238E27FC236}">
                <a16:creationId xmlns:a16="http://schemas.microsoft.com/office/drawing/2014/main" id="{08B0A70C-3397-031E-CADF-B882589A63C2}"/>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F35F702E-306E-4D7A-F01F-2BDA617AA798}"/>
              </a:ext>
            </a:extLst>
          </p:cNvPr>
          <p:cNvSpPr>
            <a:spLocks noGrp="1"/>
          </p:cNvSpPr>
          <p:nvPr>
            <p:ph type="sldNum" sz="quarter" idx="12"/>
          </p:nvPr>
        </p:nvSpPr>
        <p:spPr/>
        <p:txBody>
          <a:bodyPr/>
          <a:lstStyle/>
          <a:p>
            <a:fld id="{3D46CBA2-ECE5-4BE9-B546-6761E0E67089}" type="slidenum">
              <a:rPr lang="en-US" smtClean="0"/>
              <a:t>38</a:t>
            </a:fld>
            <a:endParaRPr lang="en-US"/>
          </a:p>
        </p:txBody>
      </p:sp>
    </p:spTree>
    <p:extLst>
      <p:ext uri="{BB962C8B-B14F-4D97-AF65-F5344CB8AC3E}">
        <p14:creationId xmlns:p14="http://schemas.microsoft.com/office/powerpoint/2010/main" val="2780674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8" y="323621"/>
            <a:ext cx="5050994" cy="202728"/>
          </a:xfrm>
          <a:prstGeom prst="rect">
            <a:avLst/>
          </a:prstGeom>
          <a:noFill/>
        </p:spPr>
        <p:txBody>
          <a:bodyPr wrap="square" lIns="0" tIns="0" rIns="0" bIns="0" rtlCol="0" anchor="t"/>
          <a:lstStyle/>
          <a:p>
            <a:pPr>
              <a:lnSpc>
                <a:spcPts val="1598"/>
              </a:lnSpc>
            </a:pPr>
            <a:endParaRPr lang="en-US" sz="1350" dirty="0"/>
          </a:p>
        </p:txBody>
      </p:sp>
      <p:sp>
        <p:nvSpPr>
          <p:cNvPr id="4" name="Object 3"/>
          <p:cNvSpPr/>
          <p:nvPr/>
        </p:nvSpPr>
        <p:spPr>
          <a:xfrm>
            <a:off x="483000" y="1077396"/>
            <a:ext cx="5050994" cy="1013762"/>
          </a:xfrm>
          <a:prstGeom prst="rect">
            <a:avLst/>
          </a:prstGeom>
          <a:noFill/>
        </p:spPr>
        <p:txBody>
          <a:bodyPr wrap="square" lIns="0" tIns="0" rIns="0" bIns="0" rtlCol="0" anchor="t"/>
          <a:lstStyle/>
          <a:p>
            <a:pPr>
              <a:lnSpc>
                <a:spcPts val="1997"/>
              </a:lnSpc>
              <a:spcBef>
                <a:spcPts val="871"/>
              </a:spcBef>
            </a:pPr>
            <a:r>
              <a:rPr lang="en-US" sz="1406" kern="0" spc="14" dirty="0">
                <a:latin typeface="Roboto" pitchFamily="34" charset="0"/>
                <a:ea typeface="Roboto" pitchFamily="34" charset="-122"/>
                <a:cs typeface="Roboto" pitchFamily="34" charset="-120"/>
              </a:rPr>
              <a:t>A Transformer is like a super-powered party listener for computers. it can focus on what each person is saying and how it related to what others are saying, even in a big crowd.</a:t>
            </a:r>
            <a:endParaRPr lang="en-US" sz="1350" dirty="0"/>
          </a:p>
        </p:txBody>
      </p:sp>
      <p:pic>
        <p:nvPicPr>
          <p:cNvPr id="6" name="Object 5" descr="preencoded.png"/>
          <p:cNvPicPr>
            <a:picLocks noChangeAspect="1"/>
          </p:cNvPicPr>
          <p:nvPr/>
        </p:nvPicPr>
        <p:blipFill>
          <a:blip r:embed="rId3"/>
          <a:srcRect l="45372" t="22670" r="27436" b="22670"/>
          <a:stretch/>
        </p:blipFill>
        <p:spPr>
          <a:xfrm>
            <a:off x="6250745" y="1123950"/>
            <a:ext cx="2748056" cy="2653806"/>
          </a:xfrm>
          <a:prstGeom prst="rect">
            <a:avLst/>
          </a:prstGeom>
        </p:spPr>
      </p:pic>
      <p:sp>
        <p:nvSpPr>
          <p:cNvPr id="7" name="Object 6"/>
          <p:cNvSpPr/>
          <p:nvPr/>
        </p:nvSpPr>
        <p:spPr>
          <a:xfrm>
            <a:off x="428518" y="1949112"/>
            <a:ext cx="4893870" cy="2538497"/>
          </a:xfrm>
          <a:prstGeom prst="rect">
            <a:avLst/>
          </a:prstGeom>
          <a:noFill/>
        </p:spPr>
        <p:txBody>
          <a:bodyPr wrap="square" lIns="0" tIns="0" rIns="0" bIns="0" rtlCol="0" anchor="t"/>
          <a:lstStyle/>
          <a:p>
            <a:pPr marL="182175" indent="-182175">
              <a:lnSpc>
                <a:spcPts val="1553"/>
              </a:lnSpc>
              <a:buSzPct val="100000"/>
              <a:buFont typeface="+mj-lt"/>
              <a:buAutoNum type="arabicPeriod"/>
            </a:pPr>
            <a:endParaRPr lang="en-US" sz="1350" dirty="0"/>
          </a:p>
        </p:txBody>
      </p:sp>
      <p:sp>
        <p:nvSpPr>
          <p:cNvPr id="8" name="Object 7"/>
          <p:cNvSpPr/>
          <p:nvPr/>
        </p:nvSpPr>
        <p:spPr>
          <a:xfrm>
            <a:off x="8827468" y="4874837"/>
            <a:ext cx="171333" cy="182517"/>
          </a:xfrm>
          <a:prstGeom prst="rect">
            <a:avLst/>
          </a:prstGeom>
          <a:noFill/>
        </p:spPr>
        <p:txBody>
          <a:bodyPr/>
          <a:lstStyle/>
          <a:p>
            <a:endParaRPr lang="en-US" sz="1350"/>
          </a:p>
        </p:txBody>
      </p:sp>
      <p:sp>
        <p:nvSpPr>
          <p:cNvPr id="9" name="Title 8">
            <a:extLst>
              <a:ext uri="{FF2B5EF4-FFF2-40B4-BE49-F238E27FC236}">
                <a16:creationId xmlns:a16="http://schemas.microsoft.com/office/drawing/2014/main" id="{B701C90C-E405-36A7-CEF7-45B420303DD8}"/>
              </a:ext>
            </a:extLst>
          </p:cNvPr>
          <p:cNvSpPr>
            <a:spLocks noGrp="1"/>
          </p:cNvSpPr>
          <p:nvPr>
            <p:ph type="title"/>
          </p:nvPr>
        </p:nvSpPr>
        <p:spPr>
          <a:xfrm>
            <a:off x="457200" y="285750"/>
            <a:ext cx="8229600" cy="762000"/>
          </a:xfrm>
        </p:spPr>
        <p:txBody>
          <a:bodyPr>
            <a:normAutofit fontScale="90000"/>
          </a:bodyPr>
          <a:lstStyle/>
          <a:p>
            <a:r>
              <a:rPr lang="en-US" dirty="0"/>
              <a:t>Transformer Explained</a:t>
            </a:r>
          </a:p>
        </p:txBody>
      </p:sp>
      <p:sp>
        <p:nvSpPr>
          <p:cNvPr id="10" name="Content Placeholder 9">
            <a:extLst>
              <a:ext uri="{FF2B5EF4-FFF2-40B4-BE49-F238E27FC236}">
                <a16:creationId xmlns:a16="http://schemas.microsoft.com/office/drawing/2014/main" id="{AB921798-C42B-6F24-E56C-3398F688AD24}"/>
              </a:ext>
            </a:extLst>
          </p:cNvPr>
          <p:cNvSpPr>
            <a:spLocks noGrp="1"/>
          </p:cNvSpPr>
          <p:nvPr>
            <p:ph idx="1"/>
          </p:nvPr>
        </p:nvSpPr>
        <p:spPr>
          <a:xfrm>
            <a:off x="428518" y="2044604"/>
            <a:ext cx="5591282" cy="2830233"/>
          </a:xfrm>
        </p:spPr>
        <p:txBody>
          <a:bodyPr>
            <a:normAutofit/>
          </a:bodyPr>
          <a:lstStyle/>
          <a:p>
            <a:pPr>
              <a:lnSpc>
                <a:spcPts val="1553"/>
              </a:lnSpc>
              <a:buSzPct val="100000"/>
            </a:pPr>
            <a:r>
              <a:rPr lang="en-US" sz="2000" kern="0" spc="13" dirty="0">
                <a:ea typeface="Roboto" pitchFamily="34" charset="-122"/>
                <a:cs typeface="Roboto" pitchFamily="34" charset="-120"/>
              </a:rPr>
              <a:t>Listen to Everyone (Attention)</a:t>
            </a:r>
          </a:p>
          <a:p>
            <a:pPr lvl="1">
              <a:lnSpc>
                <a:spcPts val="1103"/>
              </a:lnSpc>
              <a:spcBef>
                <a:spcPts val="43"/>
              </a:spcBef>
            </a:pPr>
            <a:r>
              <a:rPr lang="en-US" sz="1050" kern="0" spc="8" dirty="0">
                <a:ea typeface="Roboto" pitchFamily="34" charset="-122"/>
                <a:cs typeface="Roboto" pitchFamily="34" charset="-120"/>
              </a:rPr>
              <a:t>Pays attention to all the information. It treats each information like a friend at a party</a:t>
            </a:r>
          </a:p>
          <a:p>
            <a:pPr>
              <a:lnSpc>
                <a:spcPts val="1553"/>
              </a:lnSpc>
              <a:spcBef>
                <a:spcPts val="1056"/>
              </a:spcBef>
              <a:buSzPct val="100000"/>
            </a:pPr>
            <a:r>
              <a:rPr lang="en-US" sz="2000" kern="0" spc="13" dirty="0">
                <a:ea typeface="Roboto" pitchFamily="34" charset="-122"/>
                <a:cs typeface="Roboto" pitchFamily="34" charset="-120"/>
              </a:rPr>
              <a:t>Who's Important Now</a:t>
            </a:r>
          </a:p>
          <a:p>
            <a:pPr lvl="1">
              <a:lnSpc>
                <a:spcPts val="1103"/>
              </a:lnSpc>
              <a:spcBef>
                <a:spcPts val="43"/>
              </a:spcBef>
            </a:pPr>
            <a:r>
              <a:rPr lang="en-US" sz="1050" kern="0" spc="8" dirty="0">
                <a:ea typeface="Roboto" pitchFamily="34" charset="-122"/>
                <a:cs typeface="Roboto" pitchFamily="34" charset="-120"/>
              </a:rPr>
              <a:t>Not all friends are equally important in every conversation. The Transformer can </a:t>
            </a:r>
            <a:r>
              <a:rPr lang="en-US" sz="1050" kern="0" spc="8" dirty="0" err="1">
                <a:ea typeface="Roboto" pitchFamily="34" charset="-122"/>
                <a:cs typeface="Roboto" pitchFamily="34" charset="-120"/>
              </a:rPr>
              <a:t>focux</a:t>
            </a:r>
            <a:r>
              <a:rPr lang="en-US" sz="1050" kern="0" spc="8" dirty="0">
                <a:ea typeface="Roboto" pitchFamily="34" charset="-122"/>
                <a:cs typeface="Roboto" pitchFamily="34" charset="-120"/>
              </a:rPr>
              <a:t> on the most relevant information for the task at hand.</a:t>
            </a:r>
          </a:p>
          <a:p>
            <a:pPr>
              <a:lnSpc>
                <a:spcPts val="1553"/>
              </a:lnSpc>
              <a:spcBef>
                <a:spcPts val="1056"/>
              </a:spcBef>
              <a:buSzPct val="100000"/>
            </a:pPr>
            <a:r>
              <a:rPr lang="en-US" sz="2000" kern="0" spc="13" dirty="0">
                <a:ea typeface="Roboto" pitchFamily="34" charset="-122"/>
                <a:cs typeface="Roboto" pitchFamily="34" charset="-120"/>
              </a:rPr>
              <a:t>Talk Back</a:t>
            </a:r>
          </a:p>
          <a:p>
            <a:pPr lvl="1">
              <a:lnSpc>
                <a:spcPts val="1103"/>
              </a:lnSpc>
              <a:spcBef>
                <a:spcPts val="43"/>
              </a:spcBef>
            </a:pPr>
            <a:r>
              <a:rPr lang="en-US" sz="1050" kern="0" spc="8" dirty="0">
                <a:ea typeface="Roboto" pitchFamily="34" charset="-122"/>
                <a:cs typeface="Roboto" pitchFamily="34" charset="-120"/>
              </a:rPr>
              <a:t>Once the Transformer understand the information, it can use it to do something cool, like write a poem or answer you question.</a:t>
            </a:r>
          </a:p>
          <a:p>
            <a:pPr>
              <a:lnSpc>
                <a:spcPts val="1553"/>
              </a:lnSpc>
              <a:spcBef>
                <a:spcPts val="1056"/>
              </a:spcBef>
              <a:buSzPct val="100000"/>
            </a:pPr>
            <a:r>
              <a:rPr lang="en-US" sz="2000" kern="0" spc="13" dirty="0">
                <a:ea typeface="Roboto" pitchFamily="34" charset="-122"/>
                <a:cs typeface="Roboto" pitchFamily="34" charset="-120"/>
              </a:rPr>
              <a:t>Encoder</a:t>
            </a:r>
          </a:p>
          <a:p>
            <a:pPr lvl="1">
              <a:lnSpc>
                <a:spcPts val="1103"/>
              </a:lnSpc>
              <a:spcBef>
                <a:spcPts val="43"/>
              </a:spcBef>
            </a:pPr>
            <a:r>
              <a:rPr lang="en-US" sz="1050" kern="0" spc="8" dirty="0">
                <a:ea typeface="Roboto" pitchFamily="34" charset="-122"/>
                <a:cs typeface="Roboto" pitchFamily="34" charset="-120"/>
              </a:rPr>
              <a:t>Part of your brain that figures out what everyone is saying.</a:t>
            </a:r>
          </a:p>
          <a:p>
            <a:pPr>
              <a:lnSpc>
                <a:spcPts val="1553"/>
              </a:lnSpc>
              <a:spcBef>
                <a:spcPts val="1056"/>
              </a:spcBef>
              <a:buSzPct val="100000"/>
            </a:pPr>
            <a:r>
              <a:rPr lang="en-US" sz="2000" kern="0" spc="13" dirty="0">
                <a:ea typeface="Roboto" pitchFamily="34" charset="-122"/>
                <a:cs typeface="Roboto" pitchFamily="34" charset="-120"/>
              </a:rPr>
              <a:t>Decoder</a:t>
            </a:r>
          </a:p>
          <a:p>
            <a:pPr lvl="1">
              <a:lnSpc>
                <a:spcPts val="1103"/>
              </a:lnSpc>
              <a:spcBef>
                <a:spcPts val="43"/>
              </a:spcBef>
            </a:pPr>
            <a:r>
              <a:rPr lang="en-US" sz="1050" kern="0" spc="8" dirty="0">
                <a:ea typeface="Roboto" pitchFamily="34" charset="-122"/>
                <a:cs typeface="Roboto" pitchFamily="34" charset="-120"/>
              </a:rPr>
              <a:t>Part of your brain that uses what you heard to say something new.</a:t>
            </a:r>
            <a:endParaRPr lang="en-US" sz="2000" dirty="0"/>
          </a:p>
        </p:txBody>
      </p:sp>
      <p:sp>
        <p:nvSpPr>
          <p:cNvPr id="25"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mtClean="0"/>
              <a:t>39</a:t>
            </a:fld>
            <a:endParaRPr lang="en-US"/>
          </a:p>
        </p:txBody>
      </p:sp>
      <p:sp>
        <p:nvSpPr>
          <p:cNvPr id="2" name="Date Placeholder 1">
            <a:extLst>
              <a:ext uri="{FF2B5EF4-FFF2-40B4-BE49-F238E27FC236}">
                <a16:creationId xmlns:a16="http://schemas.microsoft.com/office/drawing/2014/main" id="{0309A879-F6D4-3BD0-35FB-1EEB73D6D4BE}"/>
              </a:ext>
            </a:extLst>
          </p:cNvPr>
          <p:cNvSpPr>
            <a:spLocks noGrp="1"/>
          </p:cNvSpPr>
          <p:nvPr>
            <p:ph type="dt" sz="half" idx="10"/>
          </p:nvPr>
        </p:nvSpPr>
        <p:spPr/>
        <p:txBody>
          <a:bodyPr/>
          <a:lstStyle/>
          <a:p>
            <a:fld id="{8A51DC0E-E313-4F4F-8C1B-DDB9CC0CDB73}" type="datetime1">
              <a:rPr lang="en-US" smtClean="0"/>
              <a:t>9/6/2025</a:t>
            </a:fld>
            <a:endParaRPr lang="en-US"/>
          </a:p>
        </p:txBody>
      </p:sp>
      <p:sp>
        <p:nvSpPr>
          <p:cNvPr id="5" name="Footer Placeholder 4">
            <a:extLst>
              <a:ext uri="{FF2B5EF4-FFF2-40B4-BE49-F238E27FC236}">
                <a16:creationId xmlns:a16="http://schemas.microsoft.com/office/drawing/2014/main" id="{D839006B-2312-6572-6C9B-CA3CE1851263}"/>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20168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3D0001-938A-34A5-6EB7-FDEF796E5FD2}"/>
              </a:ext>
            </a:extLst>
          </p:cNvPr>
          <p:cNvSpPr>
            <a:spLocks noGrp="1"/>
          </p:cNvSpPr>
          <p:nvPr>
            <p:ph type="title"/>
          </p:nvPr>
        </p:nvSpPr>
        <p:spPr>
          <a:xfrm>
            <a:off x="530352" y="987552"/>
            <a:ext cx="7772400" cy="1888998"/>
          </a:xfrm>
        </p:spPr>
        <p:txBody>
          <a:bodyPr anchor="t"/>
          <a:lstStyle/>
          <a:p>
            <a:r>
              <a:rPr lang="en-US"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Define Artificial Intelligence (AI) a</a:t>
            </a:r>
            <a:r>
              <a:rPr lang="en-US" sz="48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nd </a:t>
            </a:r>
            <a:r>
              <a:rPr lang="en-US"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Generative AI (GenAI) </a:t>
            </a:r>
            <a:br>
              <a:rPr lang="en-US" sz="48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br>
            <a:endParaRPr lang="en-US" dirty="0">
              <a:solidFill>
                <a:schemeClr val="tx1"/>
              </a:solidFill>
              <a:effectLst>
                <a:outerShdw blurRad="38100" dist="38100" dir="2700000" algn="tl">
                  <a:srgbClr val="000000">
                    <a:alpha val="43137"/>
                  </a:srgbClr>
                </a:outerShdw>
              </a:effectLst>
            </a:endParaRPr>
          </a:p>
        </p:txBody>
      </p:sp>
      <p:sp>
        <p:nvSpPr>
          <p:cNvPr id="3" name="Date Placeholder 2">
            <a:extLst>
              <a:ext uri="{FF2B5EF4-FFF2-40B4-BE49-F238E27FC236}">
                <a16:creationId xmlns:a16="http://schemas.microsoft.com/office/drawing/2014/main" id="{3134C35F-CBB2-DD55-1141-1EFA77BC7265}"/>
              </a:ext>
            </a:extLst>
          </p:cNvPr>
          <p:cNvSpPr>
            <a:spLocks noGrp="1"/>
          </p:cNvSpPr>
          <p:nvPr>
            <p:ph type="dt" sz="half" idx="10"/>
          </p:nvPr>
        </p:nvSpPr>
        <p:spPr/>
        <p:txBody>
          <a:bodyPr/>
          <a:lstStyle/>
          <a:p>
            <a:fld id="{6F5D24D4-25FC-4F3D-A6FF-BE16D598143C}" type="datetime1">
              <a:rPr lang="en-US" smtClean="0"/>
              <a:t>9/6/2025</a:t>
            </a:fld>
            <a:endParaRPr lang="en-US"/>
          </a:p>
        </p:txBody>
      </p:sp>
      <p:sp>
        <p:nvSpPr>
          <p:cNvPr id="4" name="Footer Placeholder 3">
            <a:extLst>
              <a:ext uri="{FF2B5EF4-FFF2-40B4-BE49-F238E27FC236}">
                <a16:creationId xmlns:a16="http://schemas.microsoft.com/office/drawing/2014/main" id="{FC49D859-7282-52BD-250A-50A9BDEFFCB9}"/>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C5401D60-A289-F8B9-41B7-CE71A6DB1280}"/>
              </a:ext>
            </a:extLst>
          </p:cNvPr>
          <p:cNvSpPr>
            <a:spLocks noGrp="1"/>
          </p:cNvSpPr>
          <p:nvPr>
            <p:ph type="sldNum" sz="quarter" idx="12"/>
          </p:nvPr>
        </p:nvSpPr>
        <p:spPr/>
        <p:txBody>
          <a:bodyPr/>
          <a:lstStyle/>
          <a:p>
            <a:fld id="{3D46CBA2-ECE5-4BE9-B546-6761E0E67089}" type="slidenum">
              <a:rPr lang="en-US" smtClean="0"/>
              <a:t>4</a:t>
            </a:fld>
            <a:endParaRPr lang="en-US"/>
          </a:p>
        </p:txBody>
      </p:sp>
    </p:spTree>
    <p:extLst>
      <p:ext uri="{BB962C8B-B14F-4D97-AF65-F5344CB8AC3E}">
        <p14:creationId xmlns:p14="http://schemas.microsoft.com/office/powerpoint/2010/main" val="1701862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C86407A-E16A-1526-DBF7-740E76B0B0A6}"/>
              </a:ext>
            </a:extLst>
          </p:cNvPr>
          <p:cNvGrpSpPr/>
          <p:nvPr/>
        </p:nvGrpSpPr>
        <p:grpSpPr>
          <a:xfrm>
            <a:off x="821326" y="1493454"/>
            <a:ext cx="3860232" cy="1680718"/>
            <a:chOff x="821326" y="1493454"/>
            <a:chExt cx="3860232" cy="1680718"/>
          </a:xfrm>
        </p:grpSpPr>
        <p:sp>
          <p:nvSpPr>
            <p:cNvPr id="4" name="Object 3"/>
            <p:cNvSpPr/>
            <p:nvPr/>
          </p:nvSpPr>
          <p:spPr>
            <a:xfrm>
              <a:off x="821326" y="1537844"/>
              <a:ext cx="535647" cy="535647"/>
            </a:xfrm>
            <a:prstGeom prst="ellipse">
              <a:avLst/>
            </a:prstGeom>
            <a:solidFill>
              <a:srgbClr val="51237F"/>
            </a:solidFill>
          </p:spPr>
          <p:txBody>
            <a:bodyPr/>
            <a:lstStyle/>
            <a:p>
              <a:endParaRPr lang="en-US" sz="135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316" y="1720837"/>
              <a:ext cx="271395" cy="178549"/>
            </a:xfrm>
            <a:prstGeom prst="rect">
              <a:avLst/>
            </a:prstGeom>
          </p:spPr>
        </p:pic>
        <p:sp>
          <p:nvSpPr>
            <p:cNvPr id="6" name="Object 5"/>
            <p:cNvSpPr/>
            <p:nvPr/>
          </p:nvSpPr>
          <p:spPr>
            <a:xfrm>
              <a:off x="1499813" y="1493454"/>
              <a:ext cx="3181745"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Transformer Architecture</a:t>
              </a:r>
              <a:endParaRPr lang="en-US" sz="1350" dirty="0"/>
            </a:p>
          </p:txBody>
        </p:sp>
        <p:sp>
          <p:nvSpPr>
            <p:cNvPr id="7" name="Object 6"/>
            <p:cNvSpPr/>
            <p:nvPr/>
          </p:nvSpPr>
          <p:spPr>
            <a:xfrm>
              <a:off x="1499813" y="1755078"/>
              <a:ext cx="3181745" cy="1419094"/>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transformer architecture is a deep learning model that uses attention mechanisms to capture long-range dependencies in sequential data, such as language and speech. It is the foundation for many state-of-the-art Large Language Models (LLMs).</a:t>
              </a:r>
              <a:endParaRPr lang="en-US" sz="1350" dirty="0"/>
            </a:p>
          </p:txBody>
        </p:sp>
      </p:grpSp>
      <p:grpSp>
        <p:nvGrpSpPr>
          <p:cNvPr id="16" name="Group 15">
            <a:extLst>
              <a:ext uri="{FF2B5EF4-FFF2-40B4-BE49-F238E27FC236}">
                <a16:creationId xmlns:a16="http://schemas.microsoft.com/office/drawing/2014/main" id="{6CF8203D-65B4-71CF-9E09-14661751142F}"/>
              </a:ext>
            </a:extLst>
          </p:cNvPr>
          <p:cNvGrpSpPr/>
          <p:nvPr/>
        </p:nvGrpSpPr>
        <p:grpSpPr>
          <a:xfrm>
            <a:off x="4749406" y="1493454"/>
            <a:ext cx="3860232" cy="1275263"/>
            <a:chOff x="4749406" y="1493454"/>
            <a:chExt cx="3860232" cy="1275263"/>
          </a:xfrm>
        </p:grpSpPr>
        <p:sp>
          <p:nvSpPr>
            <p:cNvPr id="8" name="Object 7"/>
            <p:cNvSpPr/>
            <p:nvPr/>
          </p:nvSpPr>
          <p:spPr>
            <a:xfrm>
              <a:off x="4749406" y="1537844"/>
              <a:ext cx="535647" cy="535647"/>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505" y="1698868"/>
              <a:ext cx="214259" cy="214259"/>
            </a:xfrm>
            <a:prstGeom prst="rect">
              <a:avLst/>
            </a:prstGeom>
          </p:spPr>
        </p:pic>
        <p:sp>
          <p:nvSpPr>
            <p:cNvPr id="10" name="Object 9"/>
            <p:cNvSpPr/>
            <p:nvPr/>
          </p:nvSpPr>
          <p:spPr>
            <a:xfrm>
              <a:off x="5427893" y="1493454"/>
              <a:ext cx="3181745"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Attention Mechanism</a:t>
              </a:r>
              <a:endParaRPr lang="en-US" sz="1350" dirty="0"/>
            </a:p>
          </p:txBody>
        </p:sp>
        <p:sp>
          <p:nvSpPr>
            <p:cNvPr id="11" name="Object 10"/>
            <p:cNvSpPr/>
            <p:nvPr/>
          </p:nvSpPr>
          <p:spPr>
            <a:xfrm>
              <a:off x="5427893" y="1755078"/>
              <a:ext cx="3181745" cy="1013639"/>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attention mechanism allows the transformer to focus on the most relevant parts of the input when generating the output, enabling it to understand and generate contextual and coherent text.</a:t>
              </a:r>
              <a:endParaRPr lang="en-US" sz="1350" dirty="0"/>
            </a:p>
          </p:txBody>
        </p:sp>
      </p:grpSp>
      <p:sp>
        <p:nvSpPr>
          <p:cNvPr id="12" name="Object 11"/>
          <p:cNvSpPr/>
          <p:nvPr/>
        </p:nvSpPr>
        <p:spPr>
          <a:xfrm>
            <a:off x="0" y="3863803"/>
            <a:ext cx="9141714" cy="1278412"/>
          </a:xfrm>
          <a:prstGeom prst="rect">
            <a:avLst/>
          </a:prstGeom>
          <a:solidFill>
            <a:srgbClr val="51237F"/>
          </a:solidFill>
        </p:spPr>
        <p:txBody>
          <a:bodyPr/>
          <a:lstStyle/>
          <a:p>
            <a:endParaRPr lang="en-US" sz="1350"/>
          </a:p>
        </p:txBody>
      </p:sp>
      <p:sp>
        <p:nvSpPr>
          <p:cNvPr id="13" name="Object 12"/>
          <p:cNvSpPr/>
          <p:nvPr/>
        </p:nvSpPr>
        <p:spPr>
          <a:xfrm>
            <a:off x="1228852" y="4094057"/>
            <a:ext cx="6684011" cy="821326"/>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The transformer architecture is a fundamental component of modern Large Language Models, enabling them to understand and generate human-like text with impressive capabilities. </a:t>
            </a:r>
            <a:endParaRPr lang="en-US" sz="1350" dirty="0"/>
          </a:p>
        </p:txBody>
      </p:sp>
      <p:sp>
        <p:nvSpPr>
          <p:cNvPr id="14" name="Title 13">
            <a:extLst>
              <a:ext uri="{FF2B5EF4-FFF2-40B4-BE49-F238E27FC236}">
                <a16:creationId xmlns:a16="http://schemas.microsoft.com/office/drawing/2014/main" id="{57181D29-0451-9665-CCC6-4E4FF1C191AD}"/>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Transformer Architecture</a:t>
            </a:r>
          </a:p>
        </p:txBody>
      </p:sp>
      <p:sp>
        <p:nvSpPr>
          <p:cNvPr id="2" name="Date Placeholder 1">
            <a:extLst>
              <a:ext uri="{FF2B5EF4-FFF2-40B4-BE49-F238E27FC236}">
                <a16:creationId xmlns:a16="http://schemas.microsoft.com/office/drawing/2014/main" id="{26340BBD-E06F-CD28-C10C-8F24147C0570}"/>
              </a:ext>
            </a:extLst>
          </p:cNvPr>
          <p:cNvSpPr>
            <a:spLocks noGrp="1"/>
          </p:cNvSpPr>
          <p:nvPr>
            <p:ph type="dt" sz="half" idx="10"/>
          </p:nvPr>
        </p:nvSpPr>
        <p:spPr/>
        <p:txBody>
          <a:bodyPr/>
          <a:lstStyle/>
          <a:p>
            <a:fld id="{C9EFFFEB-5F28-4FB2-AF8B-B51FB5FAE9A7}" type="datetime1">
              <a:rPr lang="en-US" smtClean="0"/>
              <a:t>9/6/2025</a:t>
            </a:fld>
            <a:endParaRPr lang="en-US"/>
          </a:p>
        </p:txBody>
      </p:sp>
      <p:sp>
        <p:nvSpPr>
          <p:cNvPr id="3" name="Footer Placeholder 2">
            <a:extLst>
              <a:ext uri="{FF2B5EF4-FFF2-40B4-BE49-F238E27FC236}">
                <a16:creationId xmlns:a16="http://schemas.microsoft.com/office/drawing/2014/main" id="{577BA2E8-7EE5-DAC0-D213-F0FD709841DF}"/>
              </a:ext>
            </a:extLst>
          </p:cNvPr>
          <p:cNvSpPr>
            <a:spLocks noGrp="1"/>
          </p:cNvSpPr>
          <p:nvPr>
            <p:ph type="ftr" sz="quarter" idx="11"/>
          </p:nvPr>
        </p:nvSpPr>
        <p:spPr/>
        <p:txBody>
          <a:bodyPr/>
          <a:lstStyle/>
          <a:p>
            <a:r>
              <a:rPr lang="en-US"/>
              <a:t>Copyright © 2007 - 2025 Carl M. Burnett</a:t>
            </a:r>
          </a:p>
        </p:txBody>
      </p:sp>
      <p:sp>
        <p:nvSpPr>
          <p:cNvPr id="17" name="Slide Number Placeholder 16">
            <a:extLst>
              <a:ext uri="{FF2B5EF4-FFF2-40B4-BE49-F238E27FC236}">
                <a16:creationId xmlns:a16="http://schemas.microsoft.com/office/drawing/2014/main" id="{27E1E975-D975-FEA6-7160-4FBAB0EC9550}"/>
              </a:ext>
            </a:extLst>
          </p:cNvPr>
          <p:cNvSpPr>
            <a:spLocks noGrp="1"/>
          </p:cNvSpPr>
          <p:nvPr>
            <p:ph type="sldNum" sz="quarter" idx="12"/>
          </p:nvPr>
        </p:nvSpPr>
        <p:spPr/>
        <p:txBody>
          <a:bodyPr/>
          <a:lstStyle/>
          <a:p>
            <a:fld id="{3D46CBA2-ECE5-4BE9-B546-6761E0E67089}" type="slidenum">
              <a:rPr lang="en-US" smtClean="0"/>
              <a:t>40</a:t>
            </a:fld>
            <a:endParaRPr lang="en-US"/>
          </a:p>
        </p:txBody>
      </p:sp>
    </p:spTree>
    <p:extLst>
      <p:ext uri="{BB962C8B-B14F-4D97-AF65-F5344CB8AC3E}">
        <p14:creationId xmlns:p14="http://schemas.microsoft.com/office/powerpoint/2010/main" val="72005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0C5CB6D-2809-8E0E-A5C6-8C4116E2DF1B}"/>
              </a:ext>
            </a:extLst>
          </p:cNvPr>
          <p:cNvGrpSpPr/>
          <p:nvPr/>
        </p:nvGrpSpPr>
        <p:grpSpPr>
          <a:xfrm>
            <a:off x="1047371" y="1306980"/>
            <a:ext cx="3118868" cy="2409297"/>
            <a:chOff x="1047371" y="1306980"/>
            <a:chExt cx="3118868" cy="2409297"/>
          </a:xfrm>
        </p:grpSpPr>
        <p:sp>
          <p:nvSpPr>
            <p:cNvPr id="4" name="Object 3"/>
            <p:cNvSpPr/>
            <p:nvPr/>
          </p:nvSpPr>
          <p:spPr>
            <a:xfrm>
              <a:off x="2071170" y="1306980"/>
              <a:ext cx="1071295" cy="1071295"/>
            </a:xfrm>
            <a:prstGeom prst="ellipse">
              <a:avLst/>
            </a:prstGeom>
            <a:solidFill>
              <a:srgbClr val="51237F"/>
            </a:solidFill>
          </p:spPr>
          <p:txBody>
            <a:bodyPr/>
            <a:lstStyle/>
            <a:p>
              <a:endParaRPr lang="en-US" sz="135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0942" y="1647937"/>
              <a:ext cx="492796" cy="392808"/>
            </a:xfrm>
            <a:prstGeom prst="rect">
              <a:avLst/>
            </a:prstGeom>
          </p:spPr>
        </p:pic>
        <p:sp>
          <p:nvSpPr>
            <p:cNvPr id="6" name="Object 5"/>
            <p:cNvSpPr/>
            <p:nvPr/>
          </p:nvSpPr>
          <p:spPr>
            <a:xfrm>
              <a:off x="1047371" y="2441015"/>
              <a:ext cx="3118868" cy="218971"/>
            </a:xfrm>
            <a:prstGeom prst="rect">
              <a:avLst/>
            </a:prstGeom>
            <a:noFill/>
          </p:spPr>
          <p:txBody>
            <a:bodyPr wrap="square" lIns="0" tIns="0" rIns="0" bIns="0" rtlCol="0" anchor="t"/>
            <a:lstStyle/>
            <a:p>
              <a:pPr algn="ctr">
                <a:lnSpc>
                  <a:spcPts val="1725"/>
                </a:lnSpc>
              </a:pPr>
              <a:r>
                <a:rPr lang="en-US" sz="1350" kern="0" spc="14" dirty="0">
                  <a:solidFill>
                    <a:srgbClr val="000000"/>
                  </a:solidFill>
                  <a:latin typeface="Roboto" pitchFamily="34" charset="0"/>
                  <a:ea typeface="Roboto" pitchFamily="34" charset="-122"/>
                  <a:cs typeface="Roboto" pitchFamily="34" charset="-120"/>
                </a:rPr>
                <a:t>Parallelization</a:t>
              </a:r>
              <a:endParaRPr lang="en-US" sz="1350" dirty="0"/>
            </a:p>
          </p:txBody>
        </p:sp>
        <p:sp>
          <p:nvSpPr>
            <p:cNvPr id="7" name="Object 6"/>
            <p:cNvSpPr/>
            <p:nvPr/>
          </p:nvSpPr>
          <p:spPr>
            <a:xfrm>
              <a:off x="1047371" y="2702638"/>
              <a:ext cx="3118868" cy="1013639"/>
            </a:xfrm>
            <a:prstGeom prst="rect">
              <a:avLst/>
            </a:prstGeom>
            <a:noFill/>
          </p:spPr>
          <p:txBody>
            <a:bodyPr wrap="square" lIns="0" tIns="0" rIns="0" bIns="0" rtlCol="0" anchor="t"/>
            <a:lstStyle/>
            <a:p>
              <a:pPr algn="ct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transformer architecture is highly parallelizable, allowing for efficient computation on modern hardware, such as GPUs and TPUs, which is crucial for training and deploying large-scale language models.</a:t>
              </a:r>
              <a:endParaRPr lang="en-US" sz="1350" dirty="0"/>
            </a:p>
          </p:txBody>
        </p:sp>
      </p:grpSp>
      <p:grpSp>
        <p:nvGrpSpPr>
          <p:cNvPr id="16" name="Group 15">
            <a:extLst>
              <a:ext uri="{FF2B5EF4-FFF2-40B4-BE49-F238E27FC236}">
                <a16:creationId xmlns:a16="http://schemas.microsoft.com/office/drawing/2014/main" id="{8989CD7F-2802-AC8D-86E9-2D6AE45988D2}"/>
              </a:ext>
            </a:extLst>
          </p:cNvPr>
          <p:cNvGrpSpPr/>
          <p:nvPr/>
        </p:nvGrpSpPr>
        <p:grpSpPr>
          <a:xfrm>
            <a:off x="4975451" y="1306980"/>
            <a:ext cx="3118868" cy="2409297"/>
            <a:chOff x="4975451" y="1306980"/>
            <a:chExt cx="3118868" cy="2409297"/>
          </a:xfrm>
        </p:grpSpPr>
        <p:sp>
          <p:nvSpPr>
            <p:cNvPr id="8" name="Object 7"/>
            <p:cNvSpPr/>
            <p:nvPr/>
          </p:nvSpPr>
          <p:spPr>
            <a:xfrm>
              <a:off x="5999250" y="1306980"/>
              <a:ext cx="1071295" cy="1071295"/>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8690" y="1604000"/>
              <a:ext cx="564215" cy="478511"/>
            </a:xfrm>
            <a:prstGeom prst="rect">
              <a:avLst/>
            </a:prstGeom>
          </p:spPr>
        </p:pic>
        <p:sp>
          <p:nvSpPr>
            <p:cNvPr id="10" name="Object 9"/>
            <p:cNvSpPr/>
            <p:nvPr/>
          </p:nvSpPr>
          <p:spPr>
            <a:xfrm>
              <a:off x="4975451" y="2441015"/>
              <a:ext cx="3118868" cy="218971"/>
            </a:xfrm>
            <a:prstGeom prst="rect">
              <a:avLst/>
            </a:prstGeom>
            <a:noFill/>
          </p:spPr>
          <p:txBody>
            <a:bodyPr wrap="square" lIns="0" tIns="0" rIns="0" bIns="0" rtlCol="0" anchor="t"/>
            <a:lstStyle/>
            <a:p>
              <a:pPr algn="ctr">
                <a:lnSpc>
                  <a:spcPts val="1725"/>
                </a:lnSpc>
              </a:pPr>
              <a:r>
                <a:rPr lang="en-US" sz="1350" kern="0" spc="14" dirty="0">
                  <a:solidFill>
                    <a:srgbClr val="000000"/>
                  </a:solidFill>
                  <a:latin typeface="Roboto" pitchFamily="34" charset="0"/>
                  <a:ea typeface="Roboto" pitchFamily="34" charset="-122"/>
                  <a:cs typeface="Roboto" pitchFamily="34" charset="-120"/>
                </a:rPr>
                <a:t>Scalability</a:t>
              </a:r>
              <a:endParaRPr lang="en-US" sz="1350" dirty="0"/>
            </a:p>
          </p:txBody>
        </p:sp>
        <p:sp>
          <p:nvSpPr>
            <p:cNvPr id="11" name="Object 10"/>
            <p:cNvSpPr/>
            <p:nvPr/>
          </p:nvSpPr>
          <p:spPr>
            <a:xfrm>
              <a:off x="4975451" y="2702638"/>
              <a:ext cx="3118868" cy="1013639"/>
            </a:xfrm>
            <a:prstGeom prst="rect">
              <a:avLst/>
            </a:prstGeom>
            <a:noFill/>
          </p:spPr>
          <p:txBody>
            <a:bodyPr wrap="square" lIns="0" tIns="0" rIns="0" bIns="0" rtlCol="0" anchor="t"/>
            <a:lstStyle/>
            <a:p>
              <a:pPr algn="ct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transformer architecture can be scaled up to handle larger and more complex language tasks, enabling the development of powerful LLMs that can perform a wide range of natural language processing tasks.</a:t>
              </a:r>
              <a:endParaRPr lang="en-US" sz="1350" dirty="0"/>
            </a:p>
          </p:txBody>
        </p:sp>
      </p:grpSp>
      <p:sp>
        <p:nvSpPr>
          <p:cNvPr id="12" name="Object 11"/>
          <p:cNvSpPr/>
          <p:nvPr/>
        </p:nvSpPr>
        <p:spPr>
          <a:xfrm>
            <a:off x="0" y="4142340"/>
            <a:ext cx="9141714" cy="999875"/>
          </a:xfrm>
          <a:prstGeom prst="rect">
            <a:avLst/>
          </a:prstGeom>
          <a:solidFill>
            <a:srgbClr val="51237F"/>
          </a:solidFill>
        </p:spPr>
        <p:txBody>
          <a:bodyPr/>
          <a:lstStyle/>
          <a:p>
            <a:endParaRPr lang="en-US" sz="1350"/>
          </a:p>
        </p:txBody>
      </p:sp>
      <p:sp>
        <p:nvSpPr>
          <p:cNvPr id="13" name="Object 12"/>
          <p:cNvSpPr/>
          <p:nvPr/>
        </p:nvSpPr>
        <p:spPr>
          <a:xfrm>
            <a:off x="1319007" y="4372594"/>
            <a:ext cx="6503702" cy="547550"/>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Its attention mechanism, parallelization, and scalability make it a crucial technology for the advancement of Generative AI.</a:t>
            </a:r>
            <a:endParaRPr lang="en-US" sz="1350" dirty="0"/>
          </a:p>
        </p:txBody>
      </p:sp>
      <p:sp>
        <p:nvSpPr>
          <p:cNvPr id="14" name="Title 13">
            <a:extLst>
              <a:ext uri="{FF2B5EF4-FFF2-40B4-BE49-F238E27FC236}">
                <a16:creationId xmlns:a16="http://schemas.microsoft.com/office/drawing/2014/main" id="{65DA6990-8F4C-0A96-E10D-74AC0F2CE3E4}"/>
              </a:ext>
            </a:extLst>
          </p:cNvPr>
          <p:cNvSpPr txBox="1">
            <a:spLocks/>
          </p:cNvSpPr>
          <p:nvPr/>
        </p:nvSpPr>
        <p:spPr>
          <a:xfrm>
            <a:off x="457200" y="428404"/>
            <a:ext cx="8305800" cy="857250"/>
          </a:xfrm>
          <a:prstGeom prst="rect">
            <a:avLst/>
          </a:prstGeom>
        </p:spPr>
        <p:txBody>
          <a:bodyPr>
            <a:normAutofit/>
          </a:bodyPr>
          <a:lstStyle>
            <a:lvl1pPr algn="l" rtl="0" eaLnBrk="1" latinLnBrk="0" hangingPunct="1">
              <a:spcBef>
                <a:spcPct val="0"/>
              </a:spcBef>
              <a:buNone/>
              <a:defRPr kumimoji="0" sz="5000" b="1" kern="1200">
                <a:ln>
                  <a:noFill/>
                </a:ln>
                <a:solidFill>
                  <a:schemeClr val="tx2"/>
                </a:solidFill>
                <a:effectLst>
                  <a:outerShdw blurRad="38100" dist="38100" dir="2700000" algn="tl">
                    <a:srgbClr val="000000">
                      <a:alpha val="43137"/>
                    </a:srgbClr>
                  </a:outerShdw>
                </a:effectLst>
                <a:latin typeface="+mj-lt"/>
                <a:ea typeface="+mj-ea"/>
                <a:cs typeface="+mj-cs"/>
              </a:defRPr>
            </a:lvl1pPr>
          </a:lstStyle>
          <a:p>
            <a:r>
              <a:rPr lang="en-US"/>
              <a:t>Transformer Architecture</a:t>
            </a:r>
            <a:endParaRPr lang="en-US" dirty="0"/>
          </a:p>
        </p:txBody>
      </p:sp>
      <p:sp>
        <p:nvSpPr>
          <p:cNvPr id="2" name="Date Placeholder 1">
            <a:extLst>
              <a:ext uri="{FF2B5EF4-FFF2-40B4-BE49-F238E27FC236}">
                <a16:creationId xmlns:a16="http://schemas.microsoft.com/office/drawing/2014/main" id="{2B3F56C1-C9DE-126F-D572-477B534D8A34}"/>
              </a:ext>
            </a:extLst>
          </p:cNvPr>
          <p:cNvSpPr>
            <a:spLocks noGrp="1"/>
          </p:cNvSpPr>
          <p:nvPr>
            <p:ph type="dt" sz="half" idx="10"/>
          </p:nvPr>
        </p:nvSpPr>
        <p:spPr/>
        <p:txBody>
          <a:bodyPr/>
          <a:lstStyle/>
          <a:p>
            <a:fld id="{4BE0E523-6D8C-478B-B3B7-50D87B9B0FE9}" type="datetime1">
              <a:rPr lang="en-US" smtClean="0"/>
              <a:t>9/6/2025</a:t>
            </a:fld>
            <a:endParaRPr lang="en-US"/>
          </a:p>
        </p:txBody>
      </p:sp>
      <p:sp>
        <p:nvSpPr>
          <p:cNvPr id="3" name="Footer Placeholder 2">
            <a:extLst>
              <a:ext uri="{FF2B5EF4-FFF2-40B4-BE49-F238E27FC236}">
                <a16:creationId xmlns:a16="http://schemas.microsoft.com/office/drawing/2014/main" id="{A152CE9A-6EED-5F20-963E-9D9399DA6EDD}"/>
              </a:ext>
            </a:extLst>
          </p:cNvPr>
          <p:cNvSpPr>
            <a:spLocks noGrp="1"/>
          </p:cNvSpPr>
          <p:nvPr>
            <p:ph type="ftr" sz="quarter" idx="11"/>
          </p:nvPr>
        </p:nvSpPr>
        <p:spPr/>
        <p:txBody>
          <a:bodyPr/>
          <a:lstStyle/>
          <a:p>
            <a:r>
              <a:rPr lang="en-US"/>
              <a:t>Copyright © 2007 - 2025 Carl M. Burnett</a:t>
            </a:r>
          </a:p>
        </p:txBody>
      </p:sp>
      <p:sp>
        <p:nvSpPr>
          <p:cNvPr id="17" name="Slide Number Placeholder 16">
            <a:extLst>
              <a:ext uri="{FF2B5EF4-FFF2-40B4-BE49-F238E27FC236}">
                <a16:creationId xmlns:a16="http://schemas.microsoft.com/office/drawing/2014/main" id="{0432F2CF-9A8F-5EB4-A07B-F54154471FF2}"/>
              </a:ext>
            </a:extLst>
          </p:cNvPr>
          <p:cNvSpPr>
            <a:spLocks noGrp="1"/>
          </p:cNvSpPr>
          <p:nvPr>
            <p:ph type="sldNum" sz="quarter" idx="12"/>
          </p:nvPr>
        </p:nvSpPr>
        <p:spPr/>
        <p:txBody>
          <a:bodyPr/>
          <a:lstStyle/>
          <a:p>
            <a:fld id="{3D46CBA2-ECE5-4BE9-B546-6761E0E67089}" type="slidenum">
              <a:rPr lang="en-US" smtClean="0"/>
              <a:t>41</a:t>
            </a:fld>
            <a:endParaRPr lang="en-US"/>
          </a:p>
        </p:txBody>
      </p:sp>
    </p:spTree>
    <p:extLst>
      <p:ext uri="{BB962C8B-B14F-4D97-AF65-F5344CB8AC3E}">
        <p14:creationId xmlns:p14="http://schemas.microsoft.com/office/powerpoint/2010/main" val="199381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0027342-B176-CAAF-FA08-9D46F1F0E8ED}"/>
              </a:ext>
            </a:extLst>
          </p:cNvPr>
          <p:cNvGrpSpPr/>
          <p:nvPr/>
        </p:nvGrpSpPr>
        <p:grpSpPr>
          <a:xfrm>
            <a:off x="357099" y="1185567"/>
            <a:ext cx="2806792" cy="3313871"/>
            <a:chOff x="357099" y="1185567"/>
            <a:chExt cx="2806792" cy="3313871"/>
          </a:xfrm>
        </p:grpSpPr>
        <p:sp>
          <p:nvSpPr>
            <p:cNvPr id="4" name="Object 3"/>
            <p:cNvSpPr/>
            <p:nvPr/>
          </p:nvSpPr>
          <p:spPr>
            <a:xfrm>
              <a:off x="357099" y="1185567"/>
              <a:ext cx="2713946" cy="3313871"/>
            </a:xfrm>
            <a:prstGeom prst="rect">
              <a:avLst/>
            </a:prstGeom>
            <a:solidFill>
              <a:srgbClr val="51237F"/>
            </a:solidFill>
          </p:spPr>
          <p:txBody>
            <a:bodyPr/>
            <a:lstStyle/>
            <a:p>
              <a:endParaRPr lang="en-US" sz="1350"/>
            </a:p>
          </p:txBody>
        </p:sp>
        <p:sp>
          <p:nvSpPr>
            <p:cNvPr id="5" name="Object 4"/>
            <p:cNvSpPr/>
            <p:nvPr/>
          </p:nvSpPr>
          <p:spPr>
            <a:xfrm>
              <a:off x="571358" y="1340185"/>
              <a:ext cx="2592533" cy="294730"/>
            </a:xfrm>
            <a:prstGeom prst="rect">
              <a:avLst/>
            </a:prstGeom>
            <a:noFill/>
          </p:spPr>
          <p:txBody>
            <a:bodyPr wrap="square" lIns="0" tIns="0" rIns="0" bIns="0" rtlCol="0" anchor="t"/>
            <a:lstStyle/>
            <a:p>
              <a:pPr>
                <a:lnSpc>
                  <a:spcPts val="2322"/>
                </a:lnSpc>
              </a:pPr>
              <a:r>
                <a:rPr lang="en-US" sz="1817" kern="0" spc="18" dirty="0">
                  <a:solidFill>
                    <a:srgbClr val="FFFFFF"/>
                  </a:solidFill>
                  <a:latin typeface="Roboto" pitchFamily="34" charset="0"/>
                  <a:ea typeface="Roboto" pitchFamily="34" charset="-122"/>
                  <a:cs typeface="Roboto" pitchFamily="34" charset="-120"/>
                </a:rPr>
                <a:t>Encoder</a:t>
              </a:r>
              <a:endParaRPr lang="en-US" sz="1350" dirty="0"/>
            </a:p>
          </p:txBody>
        </p:sp>
        <p:sp>
          <p:nvSpPr>
            <p:cNvPr id="6" name="Object 5"/>
            <p:cNvSpPr/>
            <p:nvPr/>
          </p:nvSpPr>
          <p:spPr>
            <a:xfrm>
              <a:off x="571358" y="1646472"/>
              <a:ext cx="2430788" cy="2472632"/>
            </a:xfrm>
            <a:prstGeom prst="rect">
              <a:avLst/>
            </a:prstGeom>
            <a:noFill/>
          </p:spPr>
          <p:txBody>
            <a:bodyPr wrap="square" lIns="0" tIns="0" rIns="0" bIns="0" rtlCol="0" anchor="t"/>
            <a:lstStyle/>
            <a:p>
              <a:pPr>
                <a:lnSpc>
                  <a:spcPts val="1898"/>
                </a:lnSpc>
                <a:spcBef>
                  <a:spcPts val="589"/>
                </a:spcBef>
              </a:pPr>
              <a:r>
                <a:rPr lang="en-US" sz="1336" kern="0" spc="14" dirty="0">
                  <a:solidFill>
                    <a:srgbClr val="FFFFFF">
                      <a:alpha val="80000"/>
                    </a:srgbClr>
                  </a:solidFill>
                  <a:latin typeface="Roboto" pitchFamily="34" charset="0"/>
                  <a:ea typeface="Roboto" pitchFamily="34" charset="-122"/>
                  <a:cs typeface="Roboto" pitchFamily="34" charset="-120"/>
                </a:rPr>
                <a:t>An encoder is responsible for converting the input data (e.g., text, image, or audio) into a numerical representation, often in the form of a fixed-length vector. This numerical representation is then used by the language model to understand and process the input.</a:t>
              </a:r>
              <a:endParaRPr lang="en-US" sz="1350" dirty="0"/>
            </a:p>
          </p:txBody>
        </p:sp>
      </p:grpSp>
      <p:grpSp>
        <p:nvGrpSpPr>
          <p:cNvPr id="16" name="Group 15">
            <a:extLst>
              <a:ext uri="{FF2B5EF4-FFF2-40B4-BE49-F238E27FC236}">
                <a16:creationId xmlns:a16="http://schemas.microsoft.com/office/drawing/2014/main" id="{934365C0-8C1C-2532-4525-279A985A65BC}"/>
              </a:ext>
            </a:extLst>
          </p:cNvPr>
          <p:cNvGrpSpPr/>
          <p:nvPr/>
        </p:nvGrpSpPr>
        <p:grpSpPr>
          <a:xfrm>
            <a:off x="3213884" y="1185567"/>
            <a:ext cx="2806792" cy="3313871"/>
            <a:chOff x="3213884" y="1185567"/>
            <a:chExt cx="2806792" cy="3313871"/>
          </a:xfrm>
        </p:grpSpPr>
        <p:sp>
          <p:nvSpPr>
            <p:cNvPr id="7" name="Object 6"/>
            <p:cNvSpPr/>
            <p:nvPr/>
          </p:nvSpPr>
          <p:spPr>
            <a:xfrm>
              <a:off x="3213884" y="1185567"/>
              <a:ext cx="2713946" cy="3313871"/>
            </a:xfrm>
            <a:prstGeom prst="rect">
              <a:avLst/>
            </a:prstGeom>
            <a:solidFill>
              <a:srgbClr val="51237F"/>
            </a:solidFill>
          </p:spPr>
          <p:txBody>
            <a:bodyPr/>
            <a:lstStyle/>
            <a:p>
              <a:endParaRPr lang="en-US" sz="1350"/>
            </a:p>
          </p:txBody>
        </p:sp>
        <p:sp>
          <p:nvSpPr>
            <p:cNvPr id="8" name="Object 7"/>
            <p:cNvSpPr/>
            <p:nvPr/>
          </p:nvSpPr>
          <p:spPr>
            <a:xfrm>
              <a:off x="3428143" y="1340185"/>
              <a:ext cx="2592533" cy="294730"/>
            </a:xfrm>
            <a:prstGeom prst="rect">
              <a:avLst/>
            </a:prstGeom>
            <a:noFill/>
          </p:spPr>
          <p:txBody>
            <a:bodyPr wrap="square" lIns="0" tIns="0" rIns="0" bIns="0" rtlCol="0" anchor="t"/>
            <a:lstStyle/>
            <a:p>
              <a:pPr>
                <a:lnSpc>
                  <a:spcPts val="2322"/>
                </a:lnSpc>
              </a:pPr>
              <a:r>
                <a:rPr lang="en-US" sz="1817" kern="0" spc="18" dirty="0">
                  <a:solidFill>
                    <a:srgbClr val="FFFFFF"/>
                  </a:solidFill>
                  <a:latin typeface="Roboto" pitchFamily="34" charset="0"/>
                  <a:ea typeface="Roboto" pitchFamily="34" charset="-122"/>
                  <a:cs typeface="Roboto" pitchFamily="34" charset="-120"/>
                </a:rPr>
                <a:t>Decoder</a:t>
              </a:r>
              <a:endParaRPr lang="en-US" sz="1350" dirty="0"/>
            </a:p>
          </p:txBody>
        </p:sp>
        <p:sp>
          <p:nvSpPr>
            <p:cNvPr id="9" name="Object 8"/>
            <p:cNvSpPr/>
            <p:nvPr/>
          </p:nvSpPr>
          <p:spPr>
            <a:xfrm>
              <a:off x="3428143" y="1646472"/>
              <a:ext cx="2506270" cy="1991045"/>
            </a:xfrm>
            <a:prstGeom prst="rect">
              <a:avLst/>
            </a:prstGeom>
            <a:noFill/>
          </p:spPr>
          <p:txBody>
            <a:bodyPr wrap="square" lIns="0" tIns="0" rIns="0" bIns="0" rtlCol="0" anchor="t"/>
            <a:lstStyle/>
            <a:p>
              <a:pPr>
                <a:lnSpc>
                  <a:spcPts val="1898"/>
                </a:lnSpc>
                <a:spcBef>
                  <a:spcPts val="589"/>
                </a:spcBef>
              </a:pPr>
              <a:r>
                <a:rPr lang="en-US" sz="1336" kern="0" spc="14" dirty="0">
                  <a:solidFill>
                    <a:srgbClr val="FFFFFF">
                      <a:alpha val="80000"/>
                    </a:srgbClr>
                  </a:solidFill>
                  <a:latin typeface="Roboto" pitchFamily="34" charset="0"/>
                  <a:ea typeface="Roboto" pitchFamily="34" charset="-122"/>
                  <a:cs typeface="Roboto" pitchFamily="34" charset="-120"/>
                </a:rPr>
                <a:t>A decoder is responsible for generating the output data, such as text, from the internal representation of the language model. The decoder takes the numerical representation generated by the encoder and produces the desired output.</a:t>
              </a:r>
              <a:endParaRPr lang="en-US" sz="1350" dirty="0"/>
            </a:p>
          </p:txBody>
        </p:sp>
      </p:grpSp>
      <p:grpSp>
        <p:nvGrpSpPr>
          <p:cNvPr id="17" name="Group 16">
            <a:extLst>
              <a:ext uri="{FF2B5EF4-FFF2-40B4-BE49-F238E27FC236}">
                <a16:creationId xmlns:a16="http://schemas.microsoft.com/office/drawing/2014/main" id="{9114E470-7713-0EC9-B12F-90F0D4051507}"/>
              </a:ext>
            </a:extLst>
          </p:cNvPr>
          <p:cNvGrpSpPr/>
          <p:nvPr/>
        </p:nvGrpSpPr>
        <p:grpSpPr>
          <a:xfrm>
            <a:off x="6070670" y="1185567"/>
            <a:ext cx="2806792" cy="3313871"/>
            <a:chOff x="6070670" y="1185567"/>
            <a:chExt cx="2806792" cy="3313871"/>
          </a:xfrm>
        </p:grpSpPr>
        <p:sp>
          <p:nvSpPr>
            <p:cNvPr id="10" name="Object 9"/>
            <p:cNvSpPr/>
            <p:nvPr/>
          </p:nvSpPr>
          <p:spPr>
            <a:xfrm>
              <a:off x="6070670" y="1185567"/>
              <a:ext cx="2713946" cy="3313871"/>
            </a:xfrm>
            <a:prstGeom prst="rect">
              <a:avLst/>
            </a:prstGeom>
            <a:solidFill>
              <a:srgbClr val="51237F"/>
            </a:solidFill>
          </p:spPr>
          <p:txBody>
            <a:bodyPr/>
            <a:lstStyle/>
            <a:p>
              <a:endParaRPr lang="en-US" sz="1350"/>
            </a:p>
          </p:txBody>
        </p:sp>
        <p:sp>
          <p:nvSpPr>
            <p:cNvPr id="11" name="Object 10"/>
            <p:cNvSpPr/>
            <p:nvPr/>
          </p:nvSpPr>
          <p:spPr>
            <a:xfrm>
              <a:off x="6284929" y="1340185"/>
              <a:ext cx="2592533" cy="294730"/>
            </a:xfrm>
            <a:prstGeom prst="rect">
              <a:avLst/>
            </a:prstGeom>
            <a:noFill/>
          </p:spPr>
          <p:txBody>
            <a:bodyPr wrap="square" lIns="0" tIns="0" rIns="0" bIns="0" rtlCol="0" anchor="t"/>
            <a:lstStyle/>
            <a:p>
              <a:pPr>
                <a:lnSpc>
                  <a:spcPts val="2322"/>
                </a:lnSpc>
              </a:pPr>
              <a:r>
                <a:rPr lang="en-US" sz="1817" kern="0" spc="18" dirty="0">
                  <a:solidFill>
                    <a:srgbClr val="FFFFFF"/>
                  </a:solidFill>
                  <a:latin typeface="Roboto" pitchFamily="34" charset="0"/>
                  <a:ea typeface="Roboto" pitchFamily="34" charset="-122"/>
                  <a:cs typeface="Roboto" pitchFamily="34" charset="-120"/>
                </a:rPr>
                <a:t>Bidirectionality</a:t>
              </a:r>
              <a:endParaRPr lang="en-US" sz="1350" dirty="0"/>
            </a:p>
          </p:txBody>
        </p:sp>
        <p:sp>
          <p:nvSpPr>
            <p:cNvPr id="12" name="Object 11"/>
            <p:cNvSpPr/>
            <p:nvPr/>
          </p:nvSpPr>
          <p:spPr>
            <a:xfrm>
              <a:off x="6284929" y="1646472"/>
              <a:ext cx="2506270" cy="2231838"/>
            </a:xfrm>
            <a:prstGeom prst="rect">
              <a:avLst/>
            </a:prstGeom>
            <a:noFill/>
          </p:spPr>
          <p:txBody>
            <a:bodyPr wrap="square" lIns="0" tIns="0" rIns="0" bIns="0" rtlCol="0" anchor="t"/>
            <a:lstStyle/>
            <a:p>
              <a:pPr>
                <a:lnSpc>
                  <a:spcPts val="1898"/>
                </a:lnSpc>
                <a:spcBef>
                  <a:spcPts val="589"/>
                </a:spcBef>
              </a:pPr>
              <a:r>
                <a:rPr lang="en-US" sz="1336" kern="0" spc="14" dirty="0">
                  <a:solidFill>
                    <a:srgbClr val="FFFFFF">
                      <a:alpha val="80000"/>
                    </a:srgbClr>
                  </a:solidFill>
                  <a:latin typeface="Roboto" pitchFamily="34" charset="0"/>
                  <a:ea typeface="Roboto" pitchFamily="34" charset="-122"/>
                  <a:cs typeface="Roboto" pitchFamily="34" charset="-120"/>
                </a:rPr>
                <a:t>Some language models, like BERT, use a bidirectional encoder, which allows the model to understand the context of the input from both the left and right sides. This can lead to more accurate and contextual understanding of the input.</a:t>
              </a:r>
              <a:endParaRPr lang="en-US" sz="1350" dirty="0"/>
            </a:p>
          </p:txBody>
        </p:sp>
      </p:grpSp>
      <p:sp>
        <p:nvSpPr>
          <p:cNvPr id="13" name="Object 12"/>
          <p:cNvSpPr/>
          <p:nvPr/>
        </p:nvSpPr>
        <p:spPr>
          <a:xfrm>
            <a:off x="8827468" y="4874837"/>
            <a:ext cx="171333" cy="182517"/>
          </a:xfrm>
          <a:prstGeom prst="rect">
            <a:avLst/>
          </a:prstGeom>
          <a:noFill/>
        </p:spPr>
        <p:txBody>
          <a:bodyPr/>
          <a:lstStyle/>
          <a:p>
            <a:endParaRPr lang="en-US" sz="1350"/>
          </a:p>
        </p:txBody>
      </p:sp>
      <p:sp>
        <p:nvSpPr>
          <p:cNvPr id="14" name="Title 13">
            <a:extLst>
              <a:ext uri="{FF2B5EF4-FFF2-40B4-BE49-F238E27FC236}">
                <a16:creationId xmlns:a16="http://schemas.microsoft.com/office/drawing/2014/main" id="{DE221D33-967D-C3D3-CE65-1459DD80CFD5}"/>
              </a:ext>
            </a:extLst>
          </p:cNvPr>
          <p:cNvSpPr>
            <a:spLocks noGrp="1"/>
          </p:cNvSpPr>
          <p:nvPr>
            <p:ph type="title"/>
          </p:nvPr>
        </p:nvSpPr>
        <p:spPr>
          <a:xfrm>
            <a:off x="457816" y="290432"/>
            <a:ext cx="8305800" cy="857250"/>
          </a:xfrm>
        </p:spPr>
        <p:txBody>
          <a:bodyPr>
            <a:normAutofit/>
          </a:bodyPr>
          <a:lstStyle/>
          <a:p>
            <a:r>
              <a:rPr lang="en-US" b="1" dirty="0">
                <a:effectLst>
                  <a:outerShdw blurRad="38100" dist="38100" dir="2700000" algn="tl">
                    <a:srgbClr val="000000">
                      <a:alpha val="43137"/>
                    </a:srgbClr>
                  </a:outerShdw>
                </a:effectLst>
              </a:rPr>
              <a:t>Encoders and Decoders</a:t>
            </a:r>
          </a:p>
        </p:txBody>
      </p:sp>
      <p:sp>
        <p:nvSpPr>
          <p:cNvPr id="25"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mtClean="0"/>
              <a:t>42</a:t>
            </a:fld>
            <a:endParaRPr lang="en-US"/>
          </a:p>
        </p:txBody>
      </p:sp>
      <p:sp>
        <p:nvSpPr>
          <p:cNvPr id="2" name="Date Placeholder 1">
            <a:extLst>
              <a:ext uri="{FF2B5EF4-FFF2-40B4-BE49-F238E27FC236}">
                <a16:creationId xmlns:a16="http://schemas.microsoft.com/office/drawing/2014/main" id="{2220F1E3-3F62-BAC8-6394-001776D91AD7}"/>
              </a:ext>
            </a:extLst>
          </p:cNvPr>
          <p:cNvSpPr>
            <a:spLocks noGrp="1"/>
          </p:cNvSpPr>
          <p:nvPr>
            <p:ph type="dt" sz="half" idx="10"/>
          </p:nvPr>
        </p:nvSpPr>
        <p:spPr/>
        <p:txBody>
          <a:bodyPr/>
          <a:lstStyle/>
          <a:p>
            <a:fld id="{18D7F61F-F759-4121-A091-88D5911D9FFE}" type="datetime1">
              <a:rPr lang="en-US" smtClean="0"/>
              <a:t>9/6/2025</a:t>
            </a:fld>
            <a:endParaRPr lang="en-US"/>
          </a:p>
        </p:txBody>
      </p:sp>
      <p:sp>
        <p:nvSpPr>
          <p:cNvPr id="3" name="Footer Placeholder 2">
            <a:extLst>
              <a:ext uri="{FF2B5EF4-FFF2-40B4-BE49-F238E27FC236}">
                <a16:creationId xmlns:a16="http://schemas.microsoft.com/office/drawing/2014/main" id="{A59FBD04-BF87-6826-C54C-DA9DE6EDC297}"/>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158433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2A5B8-7B82-9222-B49D-978B75D4A430}"/>
            </a:ext>
          </a:extLst>
        </p:cNvPr>
        <p:cNvGrpSpPr/>
        <p:nvPr/>
      </p:nvGrpSpPr>
      <p:grpSpPr>
        <a:xfrm>
          <a:off x="0" y="0"/>
          <a:ext cx="0" cy="0"/>
          <a:chOff x="0" y="0"/>
          <a:chExt cx="0" cy="0"/>
        </a:xfrm>
      </p:grpSpPr>
      <p:pic>
        <p:nvPicPr>
          <p:cNvPr id="3" name="Picture 2" descr="A diagram of a process&#10;&#10;AI-generated content may be incorrect.">
            <a:extLst>
              <a:ext uri="{FF2B5EF4-FFF2-40B4-BE49-F238E27FC236}">
                <a16:creationId xmlns:a16="http://schemas.microsoft.com/office/drawing/2014/main" id="{67E22452-0966-B279-2158-266E3C9736EA}"/>
              </a:ext>
            </a:extLst>
          </p:cNvPr>
          <p:cNvPicPr>
            <a:picLocks noChangeAspect="1"/>
          </p:cNvPicPr>
          <p:nvPr/>
        </p:nvPicPr>
        <p:blipFill>
          <a:blip r:embed="rId3"/>
          <a:stretch>
            <a:fillRect/>
          </a:stretch>
        </p:blipFill>
        <p:spPr>
          <a:xfrm>
            <a:off x="891615" y="353467"/>
            <a:ext cx="6956623" cy="4205378"/>
          </a:xfrm>
          <a:prstGeom prst="rect">
            <a:avLst/>
          </a:prstGeom>
        </p:spPr>
      </p:pic>
      <p:sp>
        <p:nvSpPr>
          <p:cNvPr id="5" name="Object 9">
            <a:extLst>
              <a:ext uri="{FF2B5EF4-FFF2-40B4-BE49-F238E27FC236}">
                <a16:creationId xmlns:a16="http://schemas.microsoft.com/office/drawing/2014/main" id="{978D9021-40A8-B2AC-4BDB-79A29566C33C}"/>
              </a:ext>
            </a:extLst>
          </p:cNvPr>
          <p:cNvSpPr/>
          <p:nvPr/>
        </p:nvSpPr>
        <p:spPr>
          <a:xfrm>
            <a:off x="890630" y="4699430"/>
            <a:ext cx="2081882"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a:ea typeface="Roboto"/>
                <a:cs typeface="Roboto"/>
              </a:rPr>
              <a:t>Source: </a:t>
            </a:r>
            <a:r>
              <a:rPr lang="en-US" sz="1350" kern="0" spc="14" dirty="0">
                <a:solidFill>
                  <a:srgbClr val="000000"/>
                </a:solidFill>
                <a:latin typeface="Roboto"/>
                <a:ea typeface="Roboto"/>
                <a:cs typeface="Roboto"/>
                <a:hlinkClick r:id="rId4"/>
              </a:rPr>
              <a:t>LINK</a:t>
            </a:r>
            <a:endParaRPr lang="en-US" sz="1350" dirty="0"/>
          </a:p>
        </p:txBody>
      </p:sp>
      <p:sp>
        <p:nvSpPr>
          <p:cNvPr id="2" name="Date Placeholder 1">
            <a:extLst>
              <a:ext uri="{FF2B5EF4-FFF2-40B4-BE49-F238E27FC236}">
                <a16:creationId xmlns:a16="http://schemas.microsoft.com/office/drawing/2014/main" id="{FD0BB71E-E3E4-4E9D-DC8C-5A68EE01E189}"/>
              </a:ext>
            </a:extLst>
          </p:cNvPr>
          <p:cNvSpPr>
            <a:spLocks noGrp="1"/>
          </p:cNvSpPr>
          <p:nvPr>
            <p:ph type="dt" sz="half" idx="10"/>
          </p:nvPr>
        </p:nvSpPr>
        <p:spPr/>
        <p:txBody>
          <a:bodyPr/>
          <a:lstStyle/>
          <a:p>
            <a:fld id="{7711B926-6808-46B7-9365-DF8F70414F14}" type="datetime1">
              <a:rPr lang="en-US" smtClean="0"/>
              <a:t>9/6/2025</a:t>
            </a:fld>
            <a:endParaRPr lang="en-US"/>
          </a:p>
        </p:txBody>
      </p:sp>
      <p:sp>
        <p:nvSpPr>
          <p:cNvPr id="4" name="Footer Placeholder 3">
            <a:extLst>
              <a:ext uri="{FF2B5EF4-FFF2-40B4-BE49-F238E27FC236}">
                <a16:creationId xmlns:a16="http://schemas.microsoft.com/office/drawing/2014/main" id="{11571DFC-13D5-D9ED-8A4C-574E567B37B3}"/>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194879CC-3E45-58B7-A6C8-0295B0EDB01E}"/>
              </a:ext>
            </a:extLst>
          </p:cNvPr>
          <p:cNvSpPr>
            <a:spLocks noGrp="1"/>
          </p:cNvSpPr>
          <p:nvPr>
            <p:ph type="sldNum" sz="quarter" idx="12"/>
          </p:nvPr>
        </p:nvSpPr>
        <p:spPr/>
        <p:txBody>
          <a:bodyPr/>
          <a:lstStyle/>
          <a:p>
            <a:fld id="{3D46CBA2-ECE5-4BE9-B546-6761E0E67089}" type="slidenum">
              <a:rPr lang="en-US" smtClean="0"/>
              <a:t>43</a:t>
            </a:fld>
            <a:endParaRPr lang="en-US"/>
          </a:p>
        </p:txBody>
      </p:sp>
    </p:spTree>
    <p:extLst>
      <p:ext uri="{BB962C8B-B14F-4D97-AF65-F5344CB8AC3E}">
        <p14:creationId xmlns:p14="http://schemas.microsoft.com/office/powerpoint/2010/main" val="1445574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AAFF0BA-4928-F5C3-1634-02628122042F}"/>
              </a:ext>
            </a:extLst>
          </p:cNvPr>
          <p:cNvGrpSpPr/>
          <p:nvPr/>
        </p:nvGrpSpPr>
        <p:grpSpPr>
          <a:xfrm>
            <a:off x="228600" y="1364083"/>
            <a:ext cx="3137172" cy="2807972"/>
            <a:chOff x="228600" y="1364083"/>
            <a:chExt cx="3137172" cy="2807972"/>
          </a:xfrm>
        </p:grpSpPr>
        <p:grpSp>
          <p:nvGrpSpPr>
            <p:cNvPr id="13" name="Group 12">
              <a:extLst>
                <a:ext uri="{FF2B5EF4-FFF2-40B4-BE49-F238E27FC236}">
                  <a16:creationId xmlns:a16="http://schemas.microsoft.com/office/drawing/2014/main" id="{D2098E48-6794-6ACF-D2E5-1B894335E9E5}"/>
                </a:ext>
              </a:extLst>
            </p:cNvPr>
            <p:cNvGrpSpPr/>
            <p:nvPr/>
          </p:nvGrpSpPr>
          <p:grpSpPr>
            <a:xfrm>
              <a:off x="1295400" y="1364083"/>
              <a:ext cx="1071295" cy="1071295"/>
              <a:chOff x="2071170" y="1553378"/>
              <a:chExt cx="1071295" cy="1071295"/>
            </a:xfrm>
          </p:grpSpPr>
          <p:sp>
            <p:nvSpPr>
              <p:cNvPr id="4" name="Object 3"/>
              <p:cNvSpPr/>
              <p:nvPr/>
            </p:nvSpPr>
            <p:spPr>
              <a:xfrm>
                <a:off x="2071170" y="1553378"/>
                <a:ext cx="1071295" cy="1071295"/>
              </a:xfrm>
              <a:prstGeom prst="ellipse">
                <a:avLst/>
              </a:prstGeom>
              <a:solidFill>
                <a:srgbClr val="51237F"/>
              </a:solidFill>
            </p:spPr>
            <p:txBody>
              <a:bodyPr/>
              <a:lstStyle/>
              <a:p>
                <a:endParaRPr lang="en-US" sz="135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5736" y="1844089"/>
                <a:ext cx="499937" cy="485654"/>
              </a:xfrm>
              <a:prstGeom prst="rect">
                <a:avLst/>
              </a:prstGeom>
            </p:spPr>
          </p:pic>
        </p:grpSp>
        <p:sp>
          <p:nvSpPr>
            <p:cNvPr id="6" name="Object 5"/>
            <p:cNvSpPr/>
            <p:nvPr/>
          </p:nvSpPr>
          <p:spPr>
            <a:xfrm>
              <a:off x="228600" y="2577926"/>
              <a:ext cx="3071677" cy="437942"/>
            </a:xfrm>
            <a:prstGeom prst="rect">
              <a:avLst/>
            </a:prstGeom>
            <a:noFill/>
          </p:spPr>
          <p:txBody>
            <a:bodyPr wrap="square" lIns="0" tIns="0" rIns="0" bIns="0" rtlCol="0" anchor="t"/>
            <a:lstStyle/>
            <a:p>
              <a:pPr algn="ctr">
                <a:lnSpc>
                  <a:spcPts val="1725"/>
                </a:lnSpc>
              </a:pPr>
              <a:r>
                <a:rPr lang="en-US" sz="1350" kern="0" spc="14" dirty="0">
                  <a:latin typeface="Roboto" pitchFamily="34" charset="0"/>
                  <a:ea typeface="Roboto" pitchFamily="34" charset="-122"/>
                  <a:cs typeface="Roboto" pitchFamily="34" charset="-120"/>
                </a:rPr>
                <a:t>What is Retrieval Augmented Generation?</a:t>
              </a:r>
              <a:endParaRPr lang="en-US" sz="1350" dirty="0"/>
            </a:p>
          </p:txBody>
        </p:sp>
        <p:sp>
          <p:nvSpPr>
            <p:cNvPr id="7" name="Object 6"/>
            <p:cNvSpPr/>
            <p:nvPr/>
          </p:nvSpPr>
          <p:spPr>
            <a:xfrm>
              <a:off x="294095" y="3158416"/>
              <a:ext cx="3071677" cy="1013639"/>
            </a:xfrm>
            <a:prstGeom prst="rect">
              <a:avLst/>
            </a:prstGeom>
            <a:noFill/>
          </p:spPr>
          <p:txBody>
            <a:bodyPr wrap="square" lIns="0" tIns="0" rIns="0" bIns="0" rtlCol="0" anchor="t"/>
            <a:lstStyle/>
            <a:p>
              <a:pPr algn="ctr">
                <a:lnSpc>
                  <a:spcPts val="1598"/>
                </a:lnSpc>
                <a:spcBef>
                  <a:spcPts val="330"/>
                </a:spcBef>
              </a:pPr>
              <a:r>
                <a:rPr lang="en-US" sz="1125" kern="0" spc="11" dirty="0">
                  <a:latin typeface="Roboto" pitchFamily="34" charset="0"/>
                  <a:ea typeface="Roboto" pitchFamily="34" charset="-122"/>
                  <a:cs typeface="Roboto" pitchFamily="34" charset="-120"/>
                </a:rPr>
                <a:t>Retrieval-Augmented Generation (RAG) is an AI framework that combines large language models (LLMs) with external information retrieval to produce more accurate and contextually relevant outputs. </a:t>
              </a:r>
              <a:endParaRPr lang="en-US" sz="1350" dirty="0"/>
            </a:p>
          </p:txBody>
        </p:sp>
      </p:grpSp>
      <p:grpSp>
        <p:nvGrpSpPr>
          <p:cNvPr id="17" name="Group 16">
            <a:extLst>
              <a:ext uri="{FF2B5EF4-FFF2-40B4-BE49-F238E27FC236}">
                <a16:creationId xmlns:a16="http://schemas.microsoft.com/office/drawing/2014/main" id="{1F188E36-19F1-18FA-F770-F88A48B4EFE3}"/>
              </a:ext>
            </a:extLst>
          </p:cNvPr>
          <p:cNvGrpSpPr/>
          <p:nvPr/>
        </p:nvGrpSpPr>
        <p:grpSpPr>
          <a:xfrm>
            <a:off x="3750814" y="1287917"/>
            <a:ext cx="4583832" cy="3417433"/>
            <a:chOff x="3750814" y="1287917"/>
            <a:chExt cx="4583832" cy="3417433"/>
          </a:xfrm>
        </p:grpSpPr>
        <p:grpSp>
          <p:nvGrpSpPr>
            <p:cNvPr id="15" name="Group 14">
              <a:extLst>
                <a:ext uri="{FF2B5EF4-FFF2-40B4-BE49-F238E27FC236}">
                  <a16:creationId xmlns:a16="http://schemas.microsoft.com/office/drawing/2014/main" id="{216BF8F7-2BAA-70E7-DDBF-8F8E6FC7BF2E}"/>
                </a:ext>
              </a:extLst>
            </p:cNvPr>
            <p:cNvGrpSpPr/>
            <p:nvPr/>
          </p:nvGrpSpPr>
          <p:grpSpPr>
            <a:xfrm>
              <a:off x="5508198" y="1287917"/>
              <a:ext cx="1071295" cy="1071295"/>
              <a:chOff x="5999250" y="1553378"/>
              <a:chExt cx="1071295" cy="1071295"/>
            </a:xfrm>
          </p:grpSpPr>
          <p:sp>
            <p:nvSpPr>
              <p:cNvPr id="8" name="Object 7"/>
              <p:cNvSpPr/>
              <p:nvPr/>
            </p:nvSpPr>
            <p:spPr>
              <a:xfrm>
                <a:off x="5999250" y="1553378"/>
                <a:ext cx="1071295" cy="1071295"/>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9141" y="1844090"/>
                <a:ext cx="349956" cy="499937"/>
              </a:xfrm>
              <a:prstGeom prst="rect">
                <a:avLst/>
              </a:prstGeom>
            </p:spPr>
          </p:pic>
        </p:grpSp>
        <p:sp>
          <p:nvSpPr>
            <p:cNvPr id="10" name="Object 9"/>
            <p:cNvSpPr/>
            <p:nvPr/>
          </p:nvSpPr>
          <p:spPr>
            <a:xfrm>
              <a:off x="4561857" y="2502095"/>
              <a:ext cx="2961746" cy="218971"/>
            </a:xfrm>
            <a:prstGeom prst="rect">
              <a:avLst/>
            </a:prstGeom>
            <a:noFill/>
          </p:spPr>
          <p:txBody>
            <a:bodyPr wrap="square" lIns="0" tIns="0" rIns="0" bIns="0" rtlCol="0" anchor="t"/>
            <a:lstStyle/>
            <a:p>
              <a:pPr algn="ctr">
                <a:lnSpc>
                  <a:spcPts val="1725"/>
                </a:lnSpc>
              </a:pPr>
              <a:r>
                <a:rPr lang="en-US" sz="1350" kern="0" spc="14" dirty="0">
                  <a:latin typeface="Roboto" pitchFamily="34" charset="0"/>
                  <a:ea typeface="Roboto" pitchFamily="34" charset="-122"/>
                  <a:cs typeface="Roboto" pitchFamily="34" charset="-120"/>
                </a:rPr>
                <a:t>How does RAG work?</a:t>
              </a:r>
              <a:endParaRPr lang="en-US" sz="1350" dirty="0"/>
            </a:p>
          </p:txBody>
        </p:sp>
        <p:sp>
          <p:nvSpPr>
            <p:cNvPr id="11" name="Object 10"/>
            <p:cNvSpPr/>
            <p:nvPr/>
          </p:nvSpPr>
          <p:spPr>
            <a:xfrm>
              <a:off x="3750814" y="2796897"/>
              <a:ext cx="4583832" cy="1908453"/>
            </a:xfrm>
            <a:prstGeom prst="rect">
              <a:avLst/>
            </a:prstGeom>
            <a:noFill/>
          </p:spPr>
          <p:txBody>
            <a:bodyPr wrap="square" lIns="0" tIns="0" rIns="0" bIns="0" rtlCol="0" anchor="t"/>
            <a:lstStyle/>
            <a:p>
              <a:pPr algn="ctr">
                <a:lnSpc>
                  <a:spcPts val="1598"/>
                </a:lnSpc>
                <a:spcBef>
                  <a:spcPts val="330"/>
                </a:spcBef>
              </a:pPr>
              <a:r>
                <a:rPr lang="en-US" sz="1125" kern="0" spc="11" dirty="0">
                  <a:latin typeface="Roboto" pitchFamily="34" charset="0"/>
                  <a:ea typeface="Roboto" pitchFamily="34" charset="-122"/>
                  <a:cs typeface="Roboto" pitchFamily="34" charset="-120"/>
                </a:rPr>
                <a:t>RAG is fundamentally an </a:t>
              </a:r>
              <a:r>
                <a:rPr lang="en-US" sz="1125" b="1" kern="0" spc="11" dirty="0">
                  <a:latin typeface="Roboto" pitchFamily="34" charset="0"/>
                  <a:ea typeface="Roboto" pitchFamily="34" charset="-122"/>
                  <a:cs typeface="Roboto" pitchFamily="34" charset="-120"/>
                </a:rPr>
                <a:t>architectural pattern </a:t>
              </a:r>
              <a:r>
                <a:rPr lang="en-US" sz="1125" kern="0" spc="11" dirty="0">
                  <a:latin typeface="Roboto" pitchFamily="34" charset="0"/>
                  <a:ea typeface="Roboto" pitchFamily="34" charset="-122"/>
                  <a:cs typeface="Roboto" pitchFamily="34" charset="-120"/>
                </a:rPr>
                <a:t>that integrates a retrieval system with a generation system. In practice, a RAG pipeline consists of two primary components – a </a:t>
              </a:r>
              <a:r>
                <a:rPr lang="en-US" sz="1125" b="1" kern="0" spc="11" dirty="0">
                  <a:latin typeface="Roboto" pitchFamily="34" charset="0"/>
                  <a:ea typeface="Roboto" pitchFamily="34" charset="-122"/>
                  <a:cs typeface="Roboto" pitchFamily="34" charset="-120"/>
                </a:rPr>
                <a:t>retriever</a:t>
              </a:r>
              <a:r>
                <a:rPr lang="en-US" sz="1125" kern="0" spc="11" dirty="0">
                  <a:latin typeface="Roboto" pitchFamily="34" charset="0"/>
                  <a:ea typeface="Roboto" pitchFamily="34" charset="-122"/>
                  <a:cs typeface="Roboto" pitchFamily="34" charset="-120"/>
                </a:rPr>
                <a:t> and a </a:t>
              </a:r>
              <a:r>
                <a:rPr lang="en-US" sz="1125" b="1" kern="0" spc="11" dirty="0">
                  <a:latin typeface="Roboto" pitchFamily="34" charset="0"/>
                  <a:ea typeface="Roboto" pitchFamily="34" charset="-122"/>
                  <a:cs typeface="Roboto" pitchFamily="34" charset="-120"/>
                </a:rPr>
                <a:t>generator </a:t>
              </a:r>
              <a:r>
                <a:rPr lang="en-US" sz="1125" kern="0" spc="11" dirty="0">
                  <a:latin typeface="Roboto" pitchFamily="34" charset="0"/>
                  <a:ea typeface="Roboto" pitchFamily="34" charset="-122"/>
                  <a:cs typeface="Roboto" pitchFamily="34" charset="-120"/>
                </a:rPr>
                <a:t>– working together. </a:t>
              </a:r>
            </a:p>
            <a:p>
              <a:pPr algn="ctr">
                <a:lnSpc>
                  <a:spcPts val="1598"/>
                </a:lnSpc>
                <a:spcBef>
                  <a:spcPts val="330"/>
                </a:spcBef>
              </a:pPr>
              <a:r>
                <a:rPr lang="en-US" sz="1125" kern="0" spc="11" dirty="0">
                  <a:latin typeface="Roboto" pitchFamily="34" charset="0"/>
                  <a:ea typeface="Roboto" pitchFamily="34" charset="-122"/>
                  <a:cs typeface="Roboto" pitchFamily="34" charset="-120"/>
                </a:rPr>
                <a:t>The retriever is responsible for finding relevant information from an external knowledge source (e.g., a set of documents or a database) given a user query, and the generator is a language model that produces the final output (answer or text) conditioned on both the user’s input and the retrieved information.</a:t>
              </a:r>
              <a:endParaRPr lang="en-US" sz="1350" dirty="0"/>
            </a:p>
          </p:txBody>
        </p:sp>
      </p:grpSp>
      <p:sp>
        <p:nvSpPr>
          <p:cNvPr id="12" name="Object 11"/>
          <p:cNvSpPr/>
          <p:nvPr/>
        </p:nvSpPr>
        <p:spPr>
          <a:xfrm>
            <a:off x="8827468" y="4874837"/>
            <a:ext cx="171333" cy="182517"/>
          </a:xfrm>
          <a:prstGeom prst="rect">
            <a:avLst/>
          </a:prstGeom>
          <a:noFill/>
        </p:spPr>
        <p:txBody>
          <a:bodyPr/>
          <a:lstStyle/>
          <a:p>
            <a:endParaRPr lang="en-US" sz="1350"/>
          </a:p>
        </p:txBody>
      </p:sp>
      <p:sp>
        <p:nvSpPr>
          <p:cNvPr id="16" name="Title 15">
            <a:extLst>
              <a:ext uri="{FF2B5EF4-FFF2-40B4-BE49-F238E27FC236}">
                <a16:creationId xmlns:a16="http://schemas.microsoft.com/office/drawing/2014/main" id="{C94E6896-30C6-6128-3C94-227B846824EA}"/>
              </a:ext>
            </a:extLst>
          </p:cNvPr>
          <p:cNvSpPr>
            <a:spLocks noGrp="1"/>
          </p:cNvSpPr>
          <p:nvPr>
            <p:ph type="title"/>
          </p:nvPr>
        </p:nvSpPr>
        <p:spPr>
          <a:xfrm>
            <a:off x="457200" y="528066"/>
            <a:ext cx="8305800" cy="693469"/>
          </a:xfrm>
        </p:spPr>
        <p:txBody>
          <a:bodyPr>
            <a:noAutofit/>
          </a:bodyPr>
          <a:lstStyle/>
          <a:p>
            <a:r>
              <a:rPr lang="en-US" sz="4000" b="1" dirty="0">
                <a:effectLst>
                  <a:outerShdw blurRad="38100" dist="38100" dir="2700000" algn="tl">
                    <a:srgbClr val="000000">
                      <a:alpha val="43137"/>
                    </a:srgbClr>
                  </a:outerShdw>
                </a:effectLst>
              </a:rPr>
              <a:t>Retrieval Augmented Generation (RAG)</a:t>
            </a:r>
          </a:p>
        </p:txBody>
      </p:sp>
      <p:sp>
        <p:nvSpPr>
          <p:cNvPr id="25"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mtClean="0">
                <a:solidFill>
                  <a:schemeClr val="tx1"/>
                </a:solidFill>
              </a:rPr>
              <a:t>44</a:t>
            </a:fld>
            <a:endParaRPr lang="en-US">
              <a:solidFill>
                <a:schemeClr val="tx1"/>
              </a:solidFill>
            </a:endParaRPr>
          </a:p>
        </p:txBody>
      </p:sp>
      <p:sp>
        <p:nvSpPr>
          <p:cNvPr id="2" name="Date Placeholder 1">
            <a:extLst>
              <a:ext uri="{FF2B5EF4-FFF2-40B4-BE49-F238E27FC236}">
                <a16:creationId xmlns:a16="http://schemas.microsoft.com/office/drawing/2014/main" id="{CFF6CAAB-8C05-C9FB-C6EF-8E44C9253C9E}"/>
              </a:ext>
            </a:extLst>
          </p:cNvPr>
          <p:cNvSpPr>
            <a:spLocks noGrp="1"/>
          </p:cNvSpPr>
          <p:nvPr>
            <p:ph type="dt" sz="half" idx="10"/>
          </p:nvPr>
        </p:nvSpPr>
        <p:spPr/>
        <p:txBody>
          <a:bodyPr/>
          <a:lstStyle/>
          <a:p>
            <a:fld id="{76C9FF22-DC47-42A7-9E68-6E7FC801440A}" type="datetime1">
              <a:rPr lang="en-US" smtClean="0"/>
              <a:t>9/6/2025</a:t>
            </a:fld>
            <a:endParaRPr lang="en-US"/>
          </a:p>
        </p:txBody>
      </p:sp>
      <p:sp>
        <p:nvSpPr>
          <p:cNvPr id="3" name="Footer Placeholder 2">
            <a:extLst>
              <a:ext uri="{FF2B5EF4-FFF2-40B4-BE49-F238E27FC236}">
                <a16:creationId xmlns:a16="http://schemas.microsoft.com/office/drawing/2014/main" id="{48A3C29F-7AEB-6269-154A-D5DCBA27A5E1}"/>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213561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9C27680-B8E0-B9A3-9971-D7F3842AFFCF}"/>
              </a:ext>
            </a:extLst>
          </p:cNvPr>
          <p:cNvSpPr>
            <a:spLocks noGrp="1"/>
          </p:cNvSpPr>
          <p:nvPr>
            <p:ph type="title"/>
          </p:nvPr>
        </p:nvSpPr>
        <p:spPr/>
        <p:txBody>
          <a:bodyPr anchor="ctr">
            <a:noAutofit/>
          </a:bodyPr>
          <a:lstStyle/>
          <a:p>
            <a:pPr>
              <a:lnSpc>
                <a:spcPts val="3195"/>
              </a:lnSpc>
            </a:pPr>
            <a:r>
              <a:rPr lang="en-US" sz="36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Retrieval Augmented Generation (RAG)</a:t>
            </a:r>
            <a:endParaRPr lang="en-US" sz="1600" dirty="0">
              <a:effectLst>
                <a:outerShdw blurRad="38100" dist="38100" dir="2700000" algn="tl">
                  <a:srgbClr val="000000">
                    <a:alpha val="43137"/>
                  </a:srgbClr>
                </a:outerShdw>
              </a:effectLst>
            </a:endParaRPr>
          </a:p>
        </p:txBody>
      </p:sp>
      <p:sp>
        <p:nvSpPr>
          <p:cNvPr id="2" name="Date Placeholder 1">
            <a:extLst>
              <a:ext uri="{FF2B5EF4-FFF2-40B4-BE49-F238E27FC236}">
                <a16:creationId xmlns:a16="http://schemas.microsoft.com/office/drawing/2014/main" id="{9B4B28B2-F053-7468-F205-28228573F35F}"/>
              </a:ext>
            </a:extLst>
          </p:cNvPr>
          <p:cNvSpPr>
            <a:spLocks noGrp="1"/>
          </p:cNvSpPr>
          <p:nvPr>
            <p:ph type="dt" sz="half" idx="10"/>
          </p:nvPr>
        </p:nvSpPr>
        <p:spPr/>
        <p:txBody>
          <a:bodyPr/>
          <a:lstStyle/>
          <a:p>
            <a:fld id="{D16FE571-D53A-4ACC-A815-0F5F14B9F050}" type="datetime1">
              <a:rPr lang="en-US" smtClean="0"/>
              <a:t>9/6/2025</a:t>
            </a:fld>
            <a:endParaRPr lang="en-US"/>
          </a:p>
        </p:txBody>
      </p:sp>
      <p:sp>
        <p:nvSpPr>
          <p:cNvPr id="3" name="Footer Placeholder 2">
            <a:extLst>
              <a:ext uri="{FF2B5EF4-FFF2-40B4-BE49-F238E27FC236}">
                <a16:creationId xmlns:a16="http://schemas.microsoft.com/office/drawing/2014/main" id="{089D7E65-02FA-1D4F-8DD7-D261FB2F87E3}"/>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286E4DB7-006C-7498-94FD-87247B965A23}"/>
              </a:ext>
            </a:extLst>
          </p:cNvPr>
          <p:cNvSpPr>
            <a:spLocks noGrp="1"/>
          </p:cNvSpPr>
          <p:nvPr>
            <p:ph type="sldNum" sz="quarter" idx="12"/>
          </p:nvPr>
        </p:nvSpPr>
        <p:spPr/>
        <p:txBody>
          <a:bodyPr/>
          <a:lstStyle/>
          <a:p>
            <a:fld id="{3D46CBA2-ECE5-4BE9-B546-6761E0E67089}" type="slidenum">
              <a:rPr lang="en-US" smtClean="0"/>
              <a:t>45</a:t>
            </a:fld>
            <a:endParaRPr lang="en-US"/>
          </a:p>
        </p:txBody>
      </p:sp>
      <p:pic>
        <p:nvPicPr>
          <p:cNvPr id="6" name="Picture 5" descr="Diagram of a diagram of data&#10;&#10;AI-generated content may be incorrect.">
            <a:extLst>
              <a:ext uri="{FF2B5EF4-FFF2-40B4-BE49-F238E27FC236}">
                <a16:creationId xmlns:a16="http://schemas.microsoft.com/office/drawing/2014/main" id="{5F5D6410-2649-B1B3-64DF-168963444A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1244925"/>
            <a:ext cx="5704532" cy="3208800"/>
          </a:xfrm>
          <a:prstGeom prst="rect">
            <a:avLst/>
          </a:prstGeom>
        </p:spPr>
      </p:pic>
      <p:sp>
        <p:nvSpPr>
          <p:cNvPr id="8" name="TextBox 7">
            <a:extLst>
              <a:ext uri="{FF2B5EF4-FFF2-40B4-BE49-F238E27FC236}">
                <a16:creationId xmlns:a16="http://schemas.microsoft.com/office/drawing/2014/main" id="{D2D64B73-E245-3A7B-34E0-FF32B6C5C6FA}"/>
              </a:ext>
            </a:extLst>
          </p:cNvPr>
          <p:cNvSpPr txBox="1"/>
          <p:nvPr/>
        </p:nvSpPr>
        <p:spPr>
          <a:xfrm>
            <a:off x="762000" y="4436475"/>
            <a:ext cx="8077200" cy="276999"/>
          </a:xfrm>
          <a:prstGeom prst="rect">
            <a:avLst/>
          </a:prstGeom>
          <a:noFill/>
        </p:spPr>
        <p:txBody>
          <a:bodyPr wrap="square">
            <a:spAutoFit/>
          </a:bodyPr>
          <a:lstStyle/>
          <a:p>
            <a:r>
              <a:rPr lang="en-US" sz="1200" dirty="0">
                <a:latin typeface="+mj-lt"/>
                <a:hlinkClick r:id="rId3"/>
              </a:rPr>
              <a:t>https://www.datacamp.com/blog/what-is-retrieval-augmented-generation-rag</a:t>
            </a:r>
            <a:r>
              <a:rPr lang="en-US" sz="1200" dirty="0">
                <a:latin typeface="+mj-lt"/>
              </a:rPr>
              <a:t> </a:t>
            </a:r>
          </a:p>
        </p:txBody>
      </p:sp>
    </p:spTree>
    <p:extLst>
      <p:ext uri="{BB962C8B-B14F-4D97-AF65-F5344CB8AC3E}">
        <p14:creationId xmlns:p14="http://schemas.microsoft.com/office/powerpoint/2010/main" val="2469638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71420" y="71420"/>
            <a:ext cx="8998875" cy="4999375"/>
          </a:xfrm>
          <a:prstGeom prst="rect">
            <a:avLst/>
          </a:prstGeom>
          <a:solidFill>
            <a:srgbClr val="2F2F2F"/>
          </a:solidFill>
        </p:spPr>
        <p:txBody>
          <a:bodyPr/>
          <a:lstStyle/>
          <a:p>
            <a:endParaRPr lang="en-US" sz="1350"/>
          </a:p>
        </p:txBody>
      </p:sp>
      <p:pic>
        <p:nvPicPr>
          <p:cNvPr id="3" name="Object 2" descr="preencoded.png"/>
          <p:cNvPicPr>
            <a:picLocks noChangeAspect="1"/>
          </p:cNvPicPr>
          <p:nvPr/>
        </p:nvPicPr>
        <p:blipFill>
          <a:blip r:embed="rId3"/>
          <a:srcRect l="-1357" t="-2002" r="-1357" b="-2002"/>
          <a:stretch/>
        </p:blipFill>
        <p:spPr>
          <a:xfrm>
            <a:off x="71420" y="71420"/>
            <a:ext cx="8998875" cy="4999375"/>
          </a:xfrm>
          <a:prstGeom prst="rect">
            <a:avLst/>
          </a:prstGeom>
        </p:spPr>
      </p:pic>
      <p:sp>
        <p:nvSpPr>
          <p:cNvPr id="4" name="Date Placeholder 3">
            <a:extLst>
              <a:ext uri="{FF2B5EF4-FFF2-40B4-BE49-F238E27FC236}">
                <a16:creationId xmlns:a16="http://schemas.microsoft.com/office/drawing/2014/main" id="{2796553C-0D89-1CF4-F20D-4E602BF3E825}"/>
              </a:ext>
            </a:extLst>
          </p:cNvPr>
          <p:cNvSpPr>
            <a:spLocks noGrp="1"/>
          </p:cNvSpPr>
          <p:nvPr>
            <p:ph type="dt" sz="half" idx="10"/>
          </p:nvPr>
        </p:nvSpPr>
        <p:spPr/>
        <p:txBody>
          <a:bodyPr/>
          <a:lstStyle/>
          <a:p>
            <a:fld id="{3EE9CD82-2DB0-4F0D-A35A-AE94F4CF33B4}" type="datetime1">
              <a:rPr lang="en-US" smtClean="0"/>
              <a:t>9/6/2025</a:t>
            </a:fld>
            <a:endParaRPr lang="en-US"/>
          </a:p>
        </p:txBody>
      </p:sp>
      <p:sp>
        <p:nvSpPr>
          <p:cNvPr id="5" name="Footer Placeholder 4">
            <a:extLst>
              <a:ext uri="{FF2B5EF4-FFF2-40B4-BE49-F238E27FC236}">
                <a16:creationId xmlns:a16="http://schemas.microsoft.com/office/drawing/2014/main" id="{F782B5BA-A855-5510-1B1B-736A3E0CBD08}"/>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ABD14C38-CFD5-2FEC-E764-597D3D3B26E8}"/>
              </a:ext>
            </a:extLst>
          </p:cNvPr>
          <p:cNvSpPr>
            <a:spLocks noGrp="1"/>
          </p:cNvSpPr>
          <p:nvPr>
            <p:ph type="sldNum" sz="quarter" idx="12"/>
          </p:nvPr>
        </p:nvSpPr>
        <p:spPr/>
        <p:txBody>
          <a:bodyPr/>
          <a:lstStyle/>
          <a:p>
            <a:fld id="{3D46CBA2-ECE5-4BE9-B546-6761E0E67089}" type="slidenum">
              <a:rPr lang="en-US" smtClean="0"/>
              <a:t>46</a:t>
            </a:fld>
            <a:endParaRPr lang="en-US"/>
          </a:p>
        </p:txBody>
      </p:sp>
    </p:spTree>
    <p:extLst>
      <p:ext uri="{BB962C8B-B14F-4D97-AF65-F5344CB8AC3E}">
        <p14:creationId xmlns:p14="http://schemas.microsoft.com/office/powerpoint/2010/main" val="396193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1C03C-4615-108A-209C-E4155AE892C6}"/>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D4E594FC-3A47-E849-BE6F-8E516F9E7041}"/>
              </a:ext>
            </a:extLst>
          </p:cNvPr>
          <p:cNvSpPr/>
          <p:nvPr/>
        </p:nvSpPr>
        <p:spPr>
          <a:xfrm>
            <a:off x="71420" y="71420"/>
            <a:ext cx="8998875" cy="4999375"/>
          </a:xfrm>
          <a:prstGeom prst="rect">
            <a:avLst/>
          </a:prstGeom>
          <a:solidFill>
            <a:srgbClr val="2F2F2F"/>
          </a:solidFill>
        </p:spPr>
        <p:txBody>
          <a:bodyPr/>
          <a:lstStyle/>
          <a:p>
            <a:endParaRPr lang="en-US" sz="1350"/>
          </a:p>
        </p:txBody>
      </p:sp>
      <p:pic>
        <p:nvPicPr>
          <p:cNvPr id="3" name="Object 2" descr="preencoded.png">
            <a:extLst>
              <a:ext uri="{FF2B5EF4-FFF2-40B4-BE49-F238E27FC236}">
                <a16:creationId xmlns:a16="http://schemas.microsoft.com/office/drawing/2014/main" id="{F1372EAB-6F60-3C4C-05D2-3800CD2608D9}"/>
              </a:ext>
            </a:extLst>
          </p:cNvPr>
          <p:cNvPicPr>
            <a:picLocks noChangeAspect="1"/>
          </p:cNvPicPr>
          <p:nvPr/>
        </p:nvPicPr>
        <p:blipFill>
          <a:blip r:embed="rId3"/>
          <a:srcRect l="-1357" t="-2002" r="-1357" b="-2002"/>
          <a:stretch/>
        </p:blipFill>
        <p:spPr>
          <a:xfrm>
            <a:off x="71420" y="71420"/>
            <a:ext cx="8998875" cy="4999375"/>
          </a:xfrm>
          <a:prstGeom prst="rect">
            <a:avLst/>
          </a:prstGeom>
        </p:spPr>
      </p:pic>
      <p:sp>
        <p:nvSpPr>
          <p:cNvPr id="4" name="Rectangle 3">
            <a:extLst>
              <a:ext uri="{FF2B5EF4-FFF2-40B4-BE49-F238E27FC236}">
                <a16:creationId xmlns:a16="http://schemas.microsoft.com/office/drawing/2014/main" id="{7ED03368-0439-8CC4-DF4D-BFF08E8C389C}"/>
              </a:ext>
            </a:extLst>
          </p:cNvPr>
          <p:cNvSpPr/>
          <p:nvPr/>
        </p:nvSpPr>
        <p:spPr>
          <a:xfrm>
            <a:off x="7259083" y="928098"/>
            <a:ext cx="1699460" cy="386514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AEA5E012-0459-ECD3-E362-7148345E8CDC}"/>
              </a:ext>
            </a:extLst>
          </p:cNvPr>
          <p:cNvSpPr/>
          <p:nvPr/>
        </p:nvSpPr>
        <p:spPr>
          <a:xfrm>
            <a:off x="2287721" y="2979988"/>
            <a:ext cx="1547978" cy="1221098"/>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65348F51-2FA5-BEE1-6E5A-284FDC7B0256}"/>
              </a:ext>
            </a:extLst>
          </p:cNvPr>
          <p:cNvSpPr/>
          <p:nvPr/>
        </p:nvSpPr>
        <p:spPr>
          <a:xfrm>
            <a:off x="1165377" y="1733705"/>
            <a:ext cx="1506665" cy="1241754"/>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350" dirty="0"/>
          </a:p>
        </p:txBody>
      </p:sp>
      <p:sp>
        <p:nvSpPr>
          <p:cNvPr id="7" name="Rectangle 6">
            <a:extLst>
              <a:ext uri="{FF2B5EF4-FFF2-40B4-BE49-F238E27FC236}">
                <a16:creationId xmlns:a16="http://schemas.microsoft.com/office/drawing/2014/main" id="{31D2A79A-441F-1E41-786D-E4DD4E7D8069}"/>
              </a:ext>
            </a:extLst>
          </p:cNvPr>
          <p:cNvSpPr/>
          <p:nvPr/>
        </p:nvSpPr>
        <p:spPr>
          <a:xfrm>
            <a:off x="2735280" y="735302"/>
            <a:ext cx="4453677" cy="1992278"/>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7">
            <a:extLst>
              <a:ext uri="{FF2B5EF4-FFF2-40B4-BE49-F238E27FC236}">
                <a16:creationId xmlns:a16="http://schemas.microsoft.com/office/drawing/2014/main" id="{B6B8E2CF-02D2-F88A-D299-5826C8BE6992}"/>
              </a:ext>
            </a:extLst>
          </p:cNvPr>
          <p:cNvSpPr>
            <a:spLocks noGrp="1"/>
          </p:cNvSpPr>
          <p:nvPr>
            <p:ph type="dt" sz="half" idx="10"/>
          </p:nvPr>
        </p:nvSpPr>
        <p:spPr/>
        <p:txBody>
          <a:bodyPr/>
          <a:lstStyle/>
          <a:p>
            <a:fld id="{911FB5DE-D590-4825-8D40-5D0FCE897FE2}" type="datetime1">
              <a:rPr lang="en-US" smtClean="0"/>
              <a:t>9/6/2025</a:t>
            </a:fld>
            <a:endParaRPr lang="en-US"/>
          </a:p>
        </p:txBody>
      </p:sp>
      <p:sp>
        <p:nvSpPr>
          <p:cNvPr id="9" name="Footer Placeholder 8">
            <a:extLst>
              <a:ext uri="{FF2B5EF4-FFF2-40B4-BE49-F238E27FC236}">
                <a16:creationId xmlns:a16="http://schemas.microsoft.com/office/drawing/2014/main" id="{DF91B987-DB7E-0FF7-D127-425442F6224A}"/>
              </a:ext>
            </a:extLst>
          </p:cNvPr>
          <p:cNvSpPr>
            <a:spLocks noGrp="1"/>
          </p:cNvSpPr>
          <p:nvPr>
            <p:ph type="ftr" sz="quarter" idx="11"/>
          </p:nvPr>
        </p:nvSpPr>
        <p:spPr/>
        <p:txBody>
          <a:bodyPr/>
          <a:lstStyle/>
          <a:p>
            <a:r>
              <a:rPr lang="en-US"/>
              <a:t>Copyright © 2007 - 2025 Carl M. Burnett</a:t>
            </a:r>
          </a:p>
        </p:txBody>
      </p:sp>
      <p:sp>
        <p:nvSpPr>
          <p:cNvPr id="10" name="Slide Number Placeholder 9">
            <a:extLst>
              <a:ext uri="{FF2B5EF4-FFF2-40B4-BE49-F238E27FC236}">
                <a16:creationId xmlns:a16="http://schemas.microsoft.com/office/drawing/2014/main" id="{1273CA3D-A344-B13B-346D-3FEF338B27F8}"/>
              </a:ext>
            </a:extLst>
          </p:cNvPr>
          <p:cNvSpPr>
            <a:spLocks noGrp="1"/>
          </p:cNvSpPr>
          <p:nvPr>
            <p:ph type="sldNum" sz="quarter" idx="12"/>
          </p:nvPr>
        </p:nvSpPr>
        <p:spPr/>
        <p:txBody>
          <a:bodyPr/>
          <a:lstStyle/>
          <a:p>
            <a:fld id="{3D46CBA2-ECE5-4BE9-B546-6761E0E67089}" type="slidenum">
              <a:rPr lang="en-US" smtClean="0"/>
              <a:t>47</a:t>
            </a:fld>
            <a:endParaRPr lang="en-US"/>
          </a:p>
        </p:txBody>
      </p:sp>
    </p:spTree>
    <p:extLst>
      <p:ext uri="{BB962C8B-B14F-4D97-AF65-F5344CB8AC3E}">
        <p14:creationId xmlns:p14="http://schemas.microsoft.com/office/powerpoint/2010/main" val="39456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5DC00-F79E-EC28-C465-7AF87DCF31B7}"/>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B25C0BFF-3335-1232-4069-138AA82369D4}"/>
              </a:ext>
            </a:extLst>
          </p:cNvPr>
          <p:cNvSpPr/>
          <p:nvPr/>
        </p:nvSpPr>
        <p:spPr>
          <a:xfrm>
            <a:off x="71420" y="71420"/>
            <a:ext cx="8998875" cy="4999375"/>
          </a:xfrm>
          <a:prstGeom prst="rect">
            <a:avLst/>
          </a:prstGeom>
          <a:solidFill>
            <a:srgbClr val="2F2F2F"/>
          </a:solidFill>
        </p:spPr>
        <p:txBody>
          <a:bodyPr/>
          <a:lstStyle/>
          <a:p>
            <a:endParaRPr lang="en-US" sz="1350"/>
          </a:p>
        </p:txBody>
      </p:sp>
      <p:pic>
        <p:nvPicPr>
          <p:cNvPr id="3" name="Object 2" descr="preencoded.png">
            <a:extLst>
              <a:ext uri="{FF2B5EF4-FFF2-40B4-BE49-F238E27FC236}">
                <a16:creationId xmlns:a16="http://schemas.microsoft.com/office/drawing/2014/main" id="{1A140749-BC4C-5D20-3AFB-A343546B5EC7}"/>
              </a:ext>
            </a:extLst>
          </p:cNvPr>
          <p:cNvPicPr>
            <a:picLocks noChangeAspect="1"/>
          </p:cNvPicPr>
          <p:nvPr/>
        </p:nvPicPr>
        <p:blipFill>
          <a:blip r:embed="rId3"/>
          <a:srcRect l="-1357" t="-2002" r="-1357" b="-2002"/>
          <a:stretch/>
        </p:blipFill>
        <p:spPr>
          <a:xfrm>
            <a:off x="71420" y="71420"/>
            <a:ext cx="8998875" cy="4999375"/>
          </a:xfrm>
          <a:prstGeom prst="rect">
            <a:avLst/>
          </a:prstGeom>
        </p:spPr>
      </p:pic>
      <p:sp>
        <p:nvSpPr>
          <p:cNvPr id="4" name="Rectangle 3">
            <a:extLst>
              <a:ext uri="{FF2B5EF4-FFF2-40B4-BE49-F238E27FC236}">
                <a16:creationId xmlns:a16="http://schemas.microsoft.com/office/drawing/2014/main" id="{0232C9FB-2C8B-9458-B405-BB593C8570BF}"/>
              </a:ext>
            </a:extLst>
          </p:cNvPr>
          <p:cNvSpPr/>
          <p:nvPr/>
        </p:nvSpPr>
        <p:spPr>
          <a:xfrm>
            <a:off x="7259083" y="928098"/>
            <a:ext cx="1699460" cy="3865145"/>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26F827D8-7373-55D0-A045-29E1B65DD325}"/>
              </a:ext>
            </a:extLst>
          </p:cNvPr>
          <p:cNvSpPr/>
          <p:nvPr/>
        </p:nvSpPr>
        <p:spPr>
          <a:xfrm>
            <a:off x="2287721" y="2979988"/>
            <a:ext cx="1547978" cy="1221098"/>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2C42F4F5-DFFB-E254-4C1F-130F0557C594}"/>
              </a:ext>
            </a:extLst>
          </p:cNvPr>
          <p:cNvSpPr/>
          <p:nvPr/>
        </p:nvSpPr>
        <p:spPr>
          <a:xfrm>
            <a:off x="1165377" y="1733705"/>
            <a:ext cx="1506665" cy="1241754"/>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350" dirty="0"/>
          </a:p>
        </p:txBody>
      </p:sp>
      <p:sp>
        <p:nvSpPr>
          <p:cNvPr id="7" name="Rectangle 6">
            <a:extLst>
              <a:ext uri="{FF2B5EF4-FFF2-40B4-BE49-F238E27FC236}">
                <a16:creationId xmlns:a16="http://schemas.microsoft.com/office/drawing/2014/main" id="{CA6D009A-8357-47B2-4EDE-42FD0A629459}"/>
              </a:ext>
            </a:extLst>
          </p:cNvPr>
          <p:cNvSpPr/>
          <p:nvPr/>
        </p:nvSpPr>
        <p:spPr>
          <a:xfrm>
            <a:off x="2735280" y="735302"/>
            <a:ext cx="4453677" cy="1992278"/>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7">
            <a:extLst>
              <a:ext uri="{FF2B5EF4-FFF2-40B4-BE49-F238E27FC236}">
                <a16:creationId xmlns:a16="http://schemas.microsoft.com/office/drawing/2014/main" id="{F131B9F8-5173-5724-18B5-60E7CB89560B}"/>
              </a:ext>
            </a:extLst>
          </p:cNvPr>
          <p:cNvSpPr>
            <a:spLocks noGrp="1"/>
          </p:cNvSpPr>
          <p:nvPr>
            <p:ph type="dt" sz="half" idx="10"/>
          </p:nvPr>
        </p:nvSpPr>
        <p:spPr/>
        <p:txBody>
          <a:bodyPr/>
          <a:lstStyle/>
          <a:p>
            <a:fld id="{7FD23AC1-D28F-402C-B351-24597F13BBC9}" type="datetime1">
              <a:rPr lang="en-US" smtClean="0"/>
              <a:t>9/6/2025</a:t>
            </a:fld>
            <a:endParaRPr lang="en-US"/>
          </a:p>
        </p:txBody>
      </p:sp>
      <p:sp>
        <p:nvSpPr>
          <p:cNvPr id="9" name="Footer Placeholder 8">
            <a:extLst>
              <a:ext uri="{FF2B5EF4-FFF2-40B4-BE49-F238E27FC236}">
                <a16:creationId xmlns:a16="http://schemas.microsoft.com/office/drawing/2014/main" id="{E1D03928-656C-7FA9-BB50-25D1B4C6F406}"/>
              </a:ext>
            </a:extLst>
          </p:cNvPr>
          <p:cNvSpPr>
            <a:spLocks noGrp="1"/>
          </p:cNvSpPr>
          <p:nvPr>
            <p:ph type="ftr" sz="quarter" idx="11"/>
          </p:nvPr>
        </p:nvSpPr>
        <p:spPr/>
        <p:txBody>
          <a:bodyPr/>
          <a:lstStyle/>
          <a:p>
            <a:r>
              <a:rPr lang="en-US"/>
              <a:t>Copyright © 2007 - 2025 Carl M. Burnett</a:t>
            </a:r>
          </a:p>
        </p:txBody>
      </p:sp>
      <p:sp>
        <p:nvSpPr>
          <p:cNvPr id="10" name="Slide Number Placeholder 9">
            <a:extLst>
              <a:ext uri="{FF2B5EF4-FFF2-40B4-BE49-F238E27FC236}">
                <a16:creationId xmlns:a16="http://schemas.microsoft.com/office/drawing/2014/main" id="{038F9194-C01D-B33B-2B1E-FC537277714D}"/>
              </a:ext>
            </a:extLst>
          </p:cNvPr>
          <p:cNvSpPr>
            <a:spLocks noGrp="1"/>
          </p:cNvSpPr>
          <p:nvPr>
            <p:ph type="sldNum" sz="quarter" idx="12"/>
          </p:nvPr>
        </p:nvSpPr>
        <p:spPr/>
        <p:txBody>
          <a:bodyPr/>
          <a:lstStyle/>
          <a:p>
            <a:fld id="{3D46CBA2-ECE5-4BE9-B546-6761E0E67089}" type="slidenum">
              <a:rPr lang="en-US" smtClean="0"/>
              <a:t>48</a:t>
            </a:fld>
            <a:endParaRPr lang="en-US"/>
          </a:p>
        </p:txBody>
      </p:sp>
    </p:spTree>
    <p:extLst>
      <p:ext uri="{BB962C8B-B14F-4D97-AF65-F5344CB8AC3E}">
        <p14:creationId xmlns:p14="http://schemas.microsoft.com/office/powerpoint/2010/main" val="339073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DAB16-2B55-F7B2-6A0B-477E7432A5F7}"/>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766EE648-E113-D2E9-0586-B502BAEA83E6}"/>
              </a:ext>
            </a:extLst>
          </p:cNvPr>
          <p:cNvSpPr/>
          <p:nvPr/>
        </p:nvSpPr>
        <p:spPr>
          <a:xfrm>
            <a:off x="71420" y="71420"/>
            <a:ext cx="8998875" cy="4999375"/>
          </a:xfrm>
          <a:prstGeom prst="rect">
            <a:avLst/>
          </a:prstGeom>
          <a:solidFill>
            <a:srgbClr val="2F2F2F"/>
          </a:solidFill>
        </p:spPr>
        <p:txBody>
          <a:bodyPr/>
          <a:lstStyle/>
          <a:p>
            <a:endParaRPr lang="en-US" sz="1350"/>
          </a:p>
        </p:txBody>
      </p:sp>
      <p:pic>
        <p:nvPicPr>
          <p:cNvPr id="3" name="Object 2" descr="preencoded.png">
            <a:extLst>
              <a:ext uri="{FF2B5EF4-FFF2-40B4-BE49-F238E27FC236}">
                <a16:creationId xmlns:a16="http://schemas.microsoft.com/office/drawing/2014/main" id="{3F739D60-B6C7-7E50-1591-276473A86BA3}"/>
              </a:ext>
            </a:extLst>
          </p:cNvPr>
          <p:cNvPicPr>
            <a:picLocks noChangeAspect="1"/>
          </p:cNvPicPr>
          <p:nvPr/>
        </p:nvPicPr>
        <p:blipFill>
          <a:blip r:embed="rId3"/>
          <a:srcRect l="-1357" t="-2002" r="-1357" b="-2002"/>
          <a:stretch/>
        </p:blipFill>
        <p:spPr>
          <a:xfrm>
            <a:off x="71420" y="71420"/>
            <a:ext cx="8998875" cy="4999375"/>
          </a:xfrm>
          <a:prstGeom prst="rect">
            <a:avLst/>
          </a:prstGeom>
        </p:spPr>
      </p:pic>
      <p:sp>
        <p:nvSpPr>
          <p:cNvPr id="4" name="Rectangle 3">
            <a:extLst>
              <a:ext uri="{FF2B5EF4-FFF2-40B4-BE49-F238E27FC236}">
                <a16:creationId xmlns:a16="http://schemas.microsoft.com/office/drawing/2014/main" id="{F7702F2D-7B99-3935-A921-522CFDCBCB4C}"/>
              </a:ext>
            </a:extLst>
          </p:cNvPr>
          <p:cNvSpPr/>
          <p:nvPr/>
        </p:nvSpPr>
        <p:spPr>
          <a:xfrm>
            <a:off x="7259083" y="928098"/>
            <a:ext cx="1699460" cy="3865145"/>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F5F5B540-6004-DF11-1FD2-DA6A8F2958D4}"/>
              </a:ext>
            </a:extLst>
          </p:cNvPr>
          <p:cNvSpPr/>
          <p:nvPr/>
        </p:nvSpPr>
        <p:spPr>
          <a:xfrm>
            <a:off x="2287721" y="2979988"/>
            <a:ext cx="1547978" cy="1221098"/>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441DCAD-494E-DC43-4268-D3ED8279759F}"/>
              </a:ext>
            </a:extLst>
          </p:cNvPr>
          <p:cNvSpPr/>
          <p:nvPr/>
        </p:nvSpPr>
        <p:spPr>
          <a:xfrm>
            <a:off x="1165377" y="1733705"/>
            <a:ext cx="1506665" cy="1241754"/>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350" dirty="0">
                <a:cs typeface="Arial"/>
              </a:rPr>
              <a:t>c</a:t>
            </a:r>
            <a:endParaRPr lang="en-US" sz="1350" dirty="0"/>
          </a:p>
        </p:txBody>
      </p:sp>
      <p:sp>
        <p:nvSpPr>
          <p:cNvPr id="7" name="Rectangle 6">
            <a:extLst>
              <a:ext uri="{FF2B5EF4-FFF2-40B4-BE49-F238E27FC236}">
                <a16:creationId xmlns:a16="http://schemas.microsoft.com/office/drawing/2014/main" id="{AC9DD647-3FCF-E98E-1DB6-1DC36D2549CD}"/>
              </a:ext>
            </a:extLst>
          </p:cNvPr>
          <p:cNvSpPr/>
          <p:nvPr/>
        </p:nvSpPr>
        <p:spPr>
          <a:xfrm>
            <a:off x="2735280" y="735302"/>
            <a:ext cx="4453677" cy="1992278"/>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7">
            <a:extLst>
              <a:ext uri="{FF2B5EF4-FFF2-40B4-BE49-F238E27FC236}">
                <a16:creationId xmlns:a16="http://schemas.microsoft.com/office/drawing/2014/main" id="{41332A2A-2B88-DF9D-DB25-D04351513F2E}"/>
              </a:ext>
            </a:extLst>
          </p:cNvPr>
          <p:cNvSpPr>
            <a:spLocks noGrp="1"/>
          </p:cNvSpPr>
          <p:nvPr>
            <p:ph type="dt" sz="half" idx="10"/>
          </p:nvPr>
        </p:nvSpPr>
        <p:spPr/>
        <p:txBody>
          <a:bodyPr/>
          <a:lstStyle/>
          <a:p>
            <a:fld id="{62FFC902-B77D-48EA-AA83-E8675C27F25D}" type="datetime1">
              <a:rPr lang="en-US" smtClean="0"/>
              <a:t>9/6/2025</a:t>
            </a:fld>
            <a:endParaRPr lang="en-US"/>
          </a:p>
        </p:txBody>
      </p:sp>
      <p:sp>
        <p:nvSpPr>
          <p:cNvPr id="9" name="Footer Placeholder 8">
            <a:extLst>
              <a:ext uri="{FF2B5EF4-FFF2-40B4-BE49-F238E27FC236}">
                <a16:creationId xmlns:a16="http://schemas.microsoft.com/office/drawing/2014/main" id="{3D477F09-5206-C206-FD60-438065EE5757}"/>
              </a:ext>
            </a:extLst>
          </p:cNvPr>
          <p:cNvSpPr>
            <a:spLocks noGrp="1"/>
          </p:cNvSpPr>
          <p:nvPr>
            <p:ph type="ftr" sz="quarter" idx="11"/>
          </p:nvPr>
        </p:nvSpPr>
        <p:spPr/>
        <p:txBody>
          <a:bodyPr/>
          <a:lstStyle/>
          <a:p>
            <a:r>
              <a:rPr lang="en-US"/>
              <a:t>Copyright © 2007 - 2025 Carl M. Burnett</a:t>
            </a:r>
          </a:p>
        </p:txBody>
      </p:sp>
      <p:sp>
        <p:nvSpPr>
          <p:cNvPr id="10" name="Slide Number Placeholder 9">
            <a:extLst>
              <a:ext uri="{FF2B5EF4-FFF2-40B4-BE49-F238E27FC236}">
                <a16:creationId xmlns:a16="http://schemas.microsoft.com/office/drawing/2014/main" id="{5F0316E7-F189-E900-0315-261E493DA5FD}"/>
              </a:ext>
            </a:extLst>
          </p:cNvPr>
          <p:cNvSpPr>
            <a:spLocks noGrp="1"/>
          </p:cNvSpPr>
          <p:nvPr>
            <p:ph type="sldNum" sz="quarter" idx="12"/>
          </p:nvPr>
        </p:nvSpPr>
        <p:spPr/>
        <p:txBody>
          <a:bodyPr/>
          <a:lstStyle/>
          <a:p>
            <a:fld id="{3D46CBA2-ECE5-4BE9-B546-6761E0E67089}" type="slidenum">
              <a:rPr lang="en-US" smtClean="0"/>
              <a:t>49</a:t>
            </a:fld>
            <a:endParaRPr lang="en-US"/>
          </a:p>
        </p:txBody>
      </p:sp>
    </p:spTree>
    <p:extLst>
      <p:ext uri="{BB962C8B-B14F-4D97-AF65-F5344CB8AC3E}">
        <p14:creationId xmlns:p14="http://schemas.microsoft.com/office/powerpoint/2010/main" val="3200062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9D5D2B1-7EB4-B227-F03E-B98EBC84D6F0}"/>
              </a:ext>
            </a:extLst>
          </p:cNvPr>
          <p:cNvSpPr>
            <a:spLocks noGrp="1"/>
          </p:cNvSpPr>
          <p:nvPr>
            <p:ph type="title"/>
          </p:nvPr>
        </p:nvSpPr>
        <p:spPr>
          <a:xfrm>
            <a:off x="457200" y="528066"/>
            <a:ext cx="8305800" cy="857250"/>
          </a:xfrm>
        </p:spPr>
        <p:txBody>
          <a:bodyPr/>
          <a:lstStyle/>
          <a:p>
            <a:r>
              <a:rPr lang="en-US" b="1" dirty="0">
                <a:effectLst>
                  <a:outerShdw blurRad="38100" dist="38100" dir="2700000" algn="tl">
                    <a:srgbClr val="000000">
                      <a:alpha val="43137"/>
                    </a:srgbClr>
                  </a:outerShdw>
                </a:effectLst>
              </a:rPr>
              <a:t>Social Development</a:t>
            </a:r>
          </a:p>
        </p:txBody>
      </p:sp>
      <p:sp>
        <p:nvSpPr>
          <p:cNvPr id="4" name="Date Placeholder 3">
            <a:extLst>
              <a:ext uri="{FF2B5EF4-FFF2-40B4-BE49-F238E27FC236}">
                <a16:creationId xmlns:a16="http://schemas.microsoft.com/office/drawing/2014/main" id="{AF2E116B-31F1-AF69-60C7-20E20D8B3EC3}"/>
              </a:ext>
            </a:extLst>
          </p:cNvPr>
          <p:cNvSpPr>
            <a:spLocks noGrp="1"/>
          </p:cNvSpPr>
          <p:nvPr>
            <p:ph type="dt" sz="half" idx="10"/>
          </p:nvPr>
        </p:nvSpPr>
        <p:spPr>
          <a:xfrm>
            <a:off x="457200" y="4767263"/>
            <a:ext cx="2133600" cy="273844"/>
          </a:xfrm>
        </p:spPr>
        <p:txBody>
          <a:bodyPr anchor="b">
            <a:normAutofit/>
          </a:bodyPr>
          <a:lstStyle/>
          <a:p>
            <a:pPr>
              <a:spcAft>
                <a:spcPts val="600"/>
              </a:spcAft>
            </a:pPr>
            <a:fld id="{F2ADFEC5-642C-49D5-BC19-6D1E1DE043E1}" type="datetime1">
              <a:rPr lang="en-US" smtClean="0"/>
              <a:t>9/6/2025</a:t>
            </a:fld>
            <a:endParaRPr lang="en-US"/>
          </a:p>
        </p:txBody>
      </p:sp>
      <p:sp>
        <p:nvSpPr>
          <p:cNvPr id="5" name="Footer Placeholder 4">
            <a:extLst>
              <a:ext uri="{FF2B5EF4-FFF2-40B4-BE49-F238E27FC236}">
                <a16:creationId xmlns:a16="http://schemas.microsoft.com/office/drawing/2014/main" id="{F2B2166E-FF46-AB27-4DB1-EF34958D5EE8}"/>
              </a:ext>
            </a:extLst>
          </p:cNvPr>
          <p:cNvSpPr>
            <a:spLocks noGrp="1"/>
          </p:cNvSpPr>
          <p:nvPr>
            <p:ph type="ftr" sz="quarter" idx="11"/>
          </p:nvPr>
        </p:nvSpPr>
        <p:spPr>
          <a:xfrm>
            <a:off x="2667000" y="4767263"/>
            <a:ext cx="3352800" cy="273844"/>
          </a:xfrm>
        </p:spPr>
        <p:txBody>
          <a:bodyPr anchor="b">
            <a:normAutofit/>
          </a:bodyPr>
          <a:lstStyle/>
          <a:p>
            <a:pPr>
              <a:spcAft>
                <a:spcPts val="600"/>
              </a:spcAft>
            </a:pPr>
            <a:r>
              <a:rPr lang="en-US"/>
              <a:t>Copyright © 2007 - 2025 Carl M. Burnett</a:t>
            </a:r>
          </a:p>
        </p:txBody>
      </p:sp>
      <p:sp>
        <p:nvSpPr>
          <p:cNvPr id="6" name="Slide Number Placeholder 5">
            <a:extLst>
              <a:ext uri="{FF2B5EF4-FFF2-40B4-BE49-F238E27FC236}">
                <a16:creationId xmlns:a16="http://schemas.microsoft.com/office/drawing/2014/main" id="{19A50858-A471-5D6B-978F-C05E2C8D40E2}"/>
              </a:ext>
            </a:extLst>
          </p:cNvPr>
          <p:cNvSpPr>
            <a:spLocks noGrp="1"/>
          </p:cNvSpPr>
          <p:nvPr>
            <p:ph type="sldNum" sz="quarter" idx="12"/>
          </p:nvPr>
        </p:nvSpPr>
        <p:spPr>
          <a:xfrm>
            <a:off x="7924800" y="4767263"/>
            <a:ext cx="762000" cy="273844"/>
          </a:xfrm>
        </p:spPr>
        <p:txBody>
          <a:bodyPr anchor="b">
            <a:normAutofit/>
          </a:bodyPr>
          <a:lstStyle/>
          <a:p>
            <a:pPr>
              <a:spcAft>
                <a:spcPts val="600"/>
              </a:spcAft>
            </a:pPr>
            <a:fld id="{3D46CBA2-ECE5-4BE9-B546-6761E0E67089}" type="slidenum">
              <a:rPr lang="en-US" smtClean="0"/>
              <a:pPr>
                <a:spcAft>
                  <a:spcPts val="600"/>
                </a:spcAft>
              </a:pPr>
              <a:t>5</a:t>
            </a:fld>
            <a:endParaRPr lang="en-US"/>
          </a:p>
        </p:txBody>
      </p:sp>
      <p:pic>
        <p:nvPicPr>
          <p:cNvPr id="3" name="Picture 2">
            <a:hlinkClick r:id="rId3"/>
            <a:extLst>
              <a:ext uri="{FF2B5EF4-FFF2-40B4-BE49-F238E27FC236}">
                <a16:creationId xmlns:a16="http://schemas.microsoft.com/office/drawing/2014/main" id="{D0C005DC-FC4B-EAD1-3ADB-925F4D486A29}"/>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608212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5E86-720B-B41C-B47D-6A42B52F8E9D}"/>
              </a:ext>
            </a:extLst>
          </p:cNvPr>
          <p:cNvSpPr>
            <a:spLocks noGrp="1"/>
          </p:cNvSpPr>
          <p:nvPr>
            <p:ph type="title"/>
          </p:nvPr>
        </p:nvSpPr>
        <p:spPr/>
        <p:txBody>
          <a:bodyPr/>
          <a:lstStyle/>
          <a:p>
            <a:r>
              <a:rPr lang="en-US" dirty="0"/>
              <a:t>Large Learning Models (LLMs)</a:t>
            </a:r>
          </a:p>
        </p:txBody>
      </p:sp>
      <p:sp>
        <p:nvSpPr>
          <p:cNvPr id="8" name="Text Placeholder 7">
            <a:extLst>
              <a:ext uri="{FF2B5EF4-FFF2-40B4-BE49-F238E27FC236}">
                <a16:creationId xmlns:a16="http://schemas.microsoft.com/office/drawing/2014/main" id="{948BEE33-9AAF-D582-22E6-82F754D5C70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2EF383E-1572-9C3A-6FE4-6A7447C2F6AD}"/>
              </a:ext>
            </a:extLst>
          </p:cNvPr>
          <p:cNvSpPr>
            <a:spLocks noGrp="1"/>
          </p:cNvSpPr>
          <p:nvPr>
            <p:ph type="dt" sz="half" idx="10"/>
          </p:nvPr>
        </p:nvSpPr>
        <p:spPr/>
        <p:txBody>
          <a:bodyPr/>
          <a:lstStyle/>
          <a:p>
            <a:fld id="{FCD28E06-8899-4A6A-9784-538788652AFC}" type="datetime1">
              <a:rPr lang="en-US" smtClean="0"/>
              <a:t>9/6/2025</a:t>
            </a:fld>
            <a:endParaRPr lang="en-US"/>
          </a:p>
        </p:txBody>
      </p:sp>
      <p:sp>
        <p:nvSpPr>
          <p:cNvPr id="5" name="Footer Placeholder 4">
            <a:extLst>
              <a:ext uri="{FF2B5EF4-FFF2-40B4-BE49-F238E27FC236}">
                <a16:creationId xmlns:a16="http://schemas.microsoft.com/office/drawing/2014/main" id="{A5471036-BFCE-7A04-6376-AEFB0BEA0287}"/>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E6A7F75E-46A8-82DC-23B5-85D25AEFC2A7}"/>
              </a:ext>
            </a:extLst>
          </p:cNvPr>
          <p:cNvSpPr>
            <a:spLocks noGrp="1"/>
          </p:cNvSpPr>
          <p:nvPr>
            <p:ph type="sldNum" sz="quarter" idx="12"/>
          </p:nvPr>
        </p:nvSpPr>
        <p:spPr/>
        <p:txBody>
          <a:bodyPr/>
          <a:lstStyle/>
          <a:p>
            <a:fld id="{3D46CBA2-ECE5-4BE9-B546-6761E0E67089}" type="slidenum">
              <a:rPr lang="en-US" smtClean="0"/>
              <a:t>50</a:t>
            </a:fld>
            <a:endParaRPr lang="en-US"/>
          </a:p>
        </p:txBody>
      </p:sp>
    </p:spTree>
    <p:extLst>
      <p:ext uri="{BB962C8B-B14F-4D97-AF65-F5344CB8AC3E}">
        <p14:creationId xmlns:p14="http://schemas.microsoft.com/office/powerpoint/2010/main" val="2457308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8B9D95-A575-3434-2779-EEFC0AD5E299}"/>
              </a:ext>
            </a:extLst>
          </p:cNvPr>
          <p:cNvGrpSpPr/>
          <p:nvPr/>
        </p:nvGrpSpPr>
        <p:grpSpPr>
          <a:xfrm>
            <a:off x="311035" y="1306980"/>
            <a:ext cx="2663184" cy="2206569"/>
            <a:chOff x="311035" y="1306980"/>
            <a:chExt cx="2663184" cy="2206569"/>
          </a:xfrm>
        </p:grpSpPr>
        <p:sp>
          <p:nvSpPr>
            <p:cNvPr id="4" name="Object 3"/>
            <p:cNvSpPr/>
            <p:nvPr/>
          </p:nvSpPr>
          <p:spPr>
            <a:xfrm>
              <a:off x="1107005" y="1306980"/>
              <a:ext cx="1071295" cy="1071295"/>
            </a:xfrm>
            <a:prstGeom prst="ellipse">
              <a:avLst/>
            </a:prstGeom>
            <a:solidFill>
              <a:srgbClr val="51237F"/>
            </a:solidFill>
          </p:spPr>
          <p:txBody>
            <a:bodyPr/>
            <a:lstStyle/>
            <a:p>
              <a:endParaRPr lang="en-US" sz="135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6891" y="1597717"/>
              <a:ext cx="349956" cy="499937"/>
            </a:xfrm>
            <a:prstGeom prst="rect">
              <a:avLst/>
            </a:prstGeom>
          </p:spPr>
        </p:pic>
        <p:sp>
          <p:nvSpPr>
            <p:cNvPr id="6" name="Object 5"/>
            <p:cNvSpPr/>
            <p:nvPr/>
          </p:nvSpPr>
          <p:spPr>
            <a:xfrm>
              <a:off x="311035" y="2441015"/>
              <a:ext cx="2663184" cy="218971"/>
            </a:xfrm>
            <a:prstGeom prst="rect">
              <a:avLst/>
            </a:prstGeom>
            <a:noFill/>
          </p:spPr>
          <p:txBody>
            <a:bodyPr wrap="square" lIns="0" tIns="0" rIns="0" bIns="0" rtlCol="0" anchor="t"/>
            <a:lstStyle/>
            <a:p>
              <a:pPr algn="ctr">
                <a:lnSpc>
                  <a:spcPts val="1725"/>
                </a:lnSpc>
              </a:pPr>
              <a:r>
                <a:rPr lang="en-US" sz="1350" kern="0" spc="14" dirty="0">
                  <a:solidFill>
                    <a:srgbClr val="000000"/>
                  </a:solidFill>
                  <a:latin typeface="Roboto" pitchFamily="34" charset="0"/>
                  <a:ea typeface="Roboto" pitchFamily="34" charset="-122"/>
                  <a:cs typeface="Roboto" pitchFamily="34" charset="-120"/>
                </a:rPr>
                <a:t>OpenAI GPT</a:t>
              </a:r>
              <a:endParaRPr lang="en-US" sz="1350" dirty="0"/>
            </a:p>
          </p:txBody>
        </p:sp>
        <p:sp>
          <p:nvSpPr>
            <p:cNvPr id="7" name="Object 6"/>
            <p:cNvSpPr/>
            <p:nvPr/>
          </p:nvSpPr>
          <p:spPr>
            <a:xfrm>
              <a:off x="311035" y="2702638"/>
              <a:ext cx="2663184" cy="810911"/>
            </a:xfrm>
            <a:prstGeom prst="rect">
              <a:avLst/>
            </a:prstGeom>
            <a:noFill/>
          </p:spPr>
          <p:txBody>
            <a:bodyPr wrap="square" lIns="0" tIns="0" rIns="0" bIns="0" rtlCol="0" anchor="t"/>
            <a:lstStyle/>
            <a:p>
              <a:pPr algn="ct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A large language model developed by OpenAI that can generate human-like text and perform a variety of natural language processing tasks.</a:t>
              </a:r>
              <a:endParaRPr lang="en-US" sz="1350" dirty="0"/>
            </a:p>
          </p:txBody>
        </p:sp>
      </p:grpSp>
      <p:grpSp>
        <p:nvGrpSpPr>
          <p:cNvPr id="20" name="Group 19">
            <a:extLst>
              <a:ext uri="{FF2B5EF4-FFF2-40B4-BE49-F238E27FC236}">
                <a16:creationId xmlns:a16="http://schemas.microsoft.com/office/drawing/2014/main" id="{CA82D1AC-8907-8087-EE4D-D4A89C347EC4}"/>
              </a:ext>
            </a:extLst>
          </p:cNvPr>
          <p:cNvGrpSpPr/>
          <p:nvPr/>
        </p:nvGrpSpPr>
        <p:grpSpPr>
          <a:xfrm>
            <a:off x="3231386" y="1306980"/>
            <a:ext cx="2678869" cy="2409297"/>
            <a:chOff x="3231386" y="1306980"/>
            <a:chExt cx="2678869" cy="2409297"/>
          </a:xfrm>
        </p:grpSpPr>
        <p:sp>
          <p:nvSpPr>
            <p:cNvPr id="8" name="Object 7"/>
            <p:cNvSpPr/>
            <p:nvPr/>
          </p:nvSpPr>
          <p:spPr>
            <a:xfrm>
              <a:off x="4035210" y="1306980"/>
              <a:ext cx="1071295" cy="1071295"/>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2331" y="1603998"/>
              <a:ext cx="478511" cy="478511"/>
            </a:xfrm>
            <a:prstGeom prst="rect">
              <a:avLst/>
            </a:prstGeom>
          </p:spPr>
        </p:pic>
        <p:sp>
          <p:nvSpPr>
            <p:cNvPr id="10" name="Object 9"/>
            <p:cNvSpPr/>
            <p:nvPr/>
          </p:nvSpPr>
          <p:spPr>
            <a:xfrm>
              <a:off x="3231386" y="2441015"/>
              <a:ext cx="2678869" cy="218971"/>
            </a:xfrm>
            <a:prstGeom prst="rect">
              <a:avLst/>
            </a:prstGeom>
            <a:noFill/>
          </p:spPr>
          <p:txBody>
            <a:bodyPr wrap="square" lIns="0" tIns="0" rIns="0" bIns="0" rtlCol="0" anchor="t"/>
            <a:lstStyle/>
            <a:p>
              <a:pPr algn="ctr">
                <a:lnSpc>
                  <a:spcPts val="1725"/>
                </a:lnSpc>
              </a:pPr>
              <a:r>
                <a:rPr lang="en-US" sz="1350" kern="0" spc="14" dirty="0">
                  <a:solidFill>
                    <a:srgbClr val="000000"/>
                  </a:solidFill>
                  <a:latin typeface="Roboto" pitchFamily="34" charset="0"/>
                  <a:ea typeface="Roboto" pitchFamily="34" charset="-122"/>
                  <a:cs typeface="Roboto" pitchFamily="34" charset="-120"/>
                </a:rPr>
                <a:t>Google BERT</a:t>
              </a:r>
              <a:endParaRPr lang="en-US" sz="1350" dirty="0"/>
            </a:p>
          </p:txBody>
        </p:sp>
        <p:sp>
          <p:nvSpPr>
            <p:cNvPr id="11" name="Object 10"/>
            <p:cNvSpPr/>
            <p:nvPr/>
          </p:nvSpPr>
          <p:spPr>
            <a:xfrm>
              <a:off x="3231386" y="2702638"/>
              <a:ext cx="2678869" cy="1013639"/>
            </a:xfrm>
            <a:prstGeom prst="rect">
              <a:avLst/>
            </a:prstGeom>
            <a:noFill/>
          </p:spPr>
          <p:txBody>
            <a:bodyPr wrap="square" lIns="0" tIns="0" rIns="0" bIns="0" rtlCol="0" anchor="t"/>
            <a:lstStyle/>
            <a:p>
              <a:pPr algn="ct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A transformer-based language model developed by Google that can be fine-tuned for various natural language processing tasks, such as question answering and text classification.</a:t>
              </a:r>
              <a:endParaRPr lang="en-US" sz="1350" dirty="0"/>
            </a:p>
          </p:txBody>
        </p:sp>
      </p:grpSp>
      <p:grpSp>
        <p:nvGrpSpPr>
          <p:cNvPr id="21" name="Group 20">
            <a:extLst>
              <a:ext uri="{FF2B5EF4-FFF2-40B4-BE49-F238E27FC236}">
                <a16:creationId xmlns:a16="http://schemas.microsoft.com/office/drawing/2014/main" id="{66F1666B-19A5-4066-B801-4BC36C4E6348}"/>
              </a:ext>
            </a:extLst>
          </p:cNvPr>
          <p:cNvGrpSpPr/>
          <p:nvPr/>
        </p:nvGrpSpPr>
        <p:grpSpPr>
          <a:xfrm>
            <a:off x="6088884" y="1306980"/>
            <a:ext cx="2820308" cy="2206569"/>
            <a:chOff x="6088884" y="1306980"/>
            <a:chExt cx="2820308" cy="2206569"/>
          </a:xfrm>
        </p:grpSpPr>
        <p:sp>
          <p:nvSpPr>
            <p:cNvPr id="12" name="Object 11"/>
            <p:cNvSpPr/>
            <p:nvPr/>
          </p:nvSpPr>
          <p:spPr>
            <a:xfrm>
              <a:off x="6963415" y="1306980"/>
              <a:ext cx="1071295" cy="1071295"/>
            </a:xfrm>
            <a:prstGeom prst="ellipse">
              <a:avLst/>
            </a:prstGeom>
            <a:solidFill>
              <a:srgbClr val="51237F"/>
            </a:solidFill>
          </p:spPr>
          <p:txBody>
            <a:bodyPr/>
            <a:lstStyle/>
            <a:p>
              <a:endParaRPr lang="en-US" sz="1350"/>
            </a:p>
          </p:txBody>
        </p:sp>
        <p:pic>
          <p:nvPicPr>
            <p:cNvPr id="13" name="Object 1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3303" y="1597717"/>
              <a:ext cx="349956" cy="499937"/>
            </a:xfrm>
            <a:prstGeom prst="rect">
              <a:avLst/>
            </a:prstGeom>
          </p:spPr>
        </p:pic>
        <p:sp>
          <p:nvSpPr>
            <p:cNvPr id="14" name="Object 13"/>
            <p:cNvSpPr/>
            <p:nvPr/>
          </p:nvSpPr>
          <p:spPr>
            <a:xfrm>
              <a:off x="6088884" y="2441015"/>
              <a:ext cx="2820308" cy="218971"/>
            </a:xfrm>
            <a:prstGeom prst="rect">
              <a:avLst/>
            </a:prstGeom>
            <a:noFill/>
          </p:spPr>
          <p:txBody>
            <a:bodyPr wrap="square" lIns="0" tIns="0" rIns="0" bIns="0" rtlCol="0" anchor="t"/>
            <a:lstStyle/>
            <a:p>
              <a:pPr algn="ctr">
                <a:lnSpc>
                  <a:spcPts val="1725"/>
                </a:lnSpc>
              </a:pPr>
              <a:r>
                <a:rPr lang="en-US" sz="1350" kern="0" spc="14" dirty="0">
                  <a:solidFill>
                    <a:srgbClr val="000000"/>
                  </a:solidFill>
                  <a:latin typeface="Roboto" pitchFamily="34" charset="0"/>
                  <a:ea typeface="Roboto" pitchFamily="34" charset="-122"/>
                  <a:cs typeface="Roboto" pitchFamily="34" charset="-120"/>
                </a:rPr>
                <a:t>Hugging Face Transformers</a:t>
              </a:r>
              <a:endParaRPr lang="en-US" sz="1350" dirty="0"/>
            </a:p>
          </p:txBody>
        </p:sp>
        <p:sp>
          <p:nvSpPr>
            <p:cNvPr id="15" name="Object 14"/>
            <p:cNvSpPr/>
            <p:nvPr/>
          </p:nvSpPr>
          <p:spPr>
            <a:xfrm>
              <a:off x="6088884" y="2702638"/>
              <a:ext cx="2820308" cy="810911"/>
            </a:xfrm>
            <a:prstGeom prst="rect">
              <a:avLst/>
            </a:prstGeom>
            <a:noFill/>
          </p:spPr>
          <p:txBody>
            <a:bodyPr wrap="square" lIns="0" tIns="0" rIns="0" bIns="0" rtlCol="0" anchor="t"/>
            <a:lstStyle/>
            <a:p>
              <a:pPr algn="ctr">
                <a:lnSpc>
                  <a:spcPts val="1598"/>
                </a:lnSpc>
                <a:spcBef>
                  <a:spcPts val="330"/>
                </a:spcBef>
              </a:pPr>
              <a:r>
                <a:rPr lang="en-US" sz="1125" kern="0" spc="11" dirty="0">
                  <a:solidFill>
                    <a:srgbClr val="000000">
                      <a:alpha val="80000"/>
                    </a:srgbClr>
                  </a:solidFill>
                  <a:latin typeface="Roboto"/>
                  <a:ea typeface="Roboto"/>
                  <a:cs typeface="Roboto"/>
                </a:rPr>
                <a:t>Testing the waters approach. Models are developed by various people and/or groups. Maintenace is not guaranteed. </a:t>
              </a:r>
            </a:p>
          </p:txBody>
        </p:sp>
      </p:grpSp>
      <p:sp>
        <p:nvSpPr>
          <p:cNvPr id="16" name="Object 15"/>
          <p:cNvSpPr/>
          <p:nvPr/>
        </p:nvSpPr>
        <p:spPr>
          <a:xfrm>
            <a:off x="0" y="4142340"/>
            <a:ext cx="9141714" cy="999875"/>
          </a:xfrm>
          <a:prstGeom prst="rect">
            <a:avLst/>
          </a:prstGeom>
          <a:solidFill>
            <a:srgbClr val="51237F"/>
          </a:solidFill>
        </p:spPr>
        <p:txBody>
          <a:bodyPr/>
          <a:lstStyle/>
          <a:p>
            <a:endParaRPr lang="en-US" sz="1350"/>
          </a:p>
        </p:txBody>
      </p:sp>
      <p:sp>
        <p:nvSpPr>
          <p:cNvPr id="17" name="Object 16"/>
          <p:cNvSpPr/>
          <p:nvPr/>
        </p:nvSpPr>
        <p:spPr>
          <a:xfrm>
            <a:off x="676564" y="4270336"/>
            <a:ext cx="7788511" cy="547550"/>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Each framework has its own strengths and capabilities, and the choice of which to use depends on the specific requirements of the task at hand.</a:t>
            </a:r>
            <a:endParaRPr lang="en-US" sz="1350" dirty="0"/>
          </a:p>
        </p:txBody>
      </p:sp>
      <p:sp>
        <p:nvSpPr>
          <p:cNvPr id="18" name="Title 17">
            <a:extLst>
              <a:ext uri="{FF2B5EF4-FFF2-40B4-BE49-F238E27FC236}">
                <a16:creationId xmlns:a16="http://schemas.microsoft.com/office/drawing/2014/main" id="{8322A421-62D0-D544-53BA-D82C050DA382}"/>
              </a:ext>
            </a:extLst>
          </p:cNvPr>
          <p:cNvSpPr>
            <a:spLocks noGrp="1"/>
          </p:cNvSpPr>
          <p:nvPr>
            <p:ph type="title"/>
          </p:nvPr>
        </p:nvSpPr>
        <p:spPr>
          <a:xfrm>
            <a:off x="457200" y="528066"/>
            <a:ext cx="8305800" cy="643588"/>
          </a:xfrm>
        </p:spPr>
        <p:txBody>
          <a:bodyPr>
            <a:noAutofit/>
          </a:bodyPr>
          <a:lstStyle/>
          <a:p>
            <a:r>
              <a:rPr lang="en-US" sz="3600" b="1" dirty="0">
                <a:effectLst>
                  <a:outerShdw blurRad="38100" dist="38100" dir="2700000" algn="tl">
                    <a:srgbClr val="000000">
                      <a:alpha val="43137"/>
                    </a:srgbClr>
                  </a:outerShdw>
                </a:effectLst>
              </a:rPr>
              <a:t>Model Selection - What is the Objective?</a:t>
            </a:r>
          </a:p>
        </p:txBody>
      </p:sp>
      <p:sp>
        <p:nvSpPr>
          <p:cNvPr id="2" name="Date Placeholder 1">
            <a:extLst>
              <a:ext uri="{FF2B5EF4-FFF2-40B4-BE49-F238E27FC236}">
                <a16:creationId xmlns:a16="http://schemas.microsoft.com/office/drawing/2014/main" id="{8536739F-BEC6-5D30-F1B9-38A101B0571B}"/>
              </a:ext>
            </a:extLst>
          </p:cNvPr>
          <p:cNvSpPr>
            <a:spLocks noGrp="1"/>
          </p:cNvSpPr>
          <p:nvPr>
            <p:ph type="dt" sz="half" idx="10"/>
          </p:nvPr>
        </p:nvSpPr>
        <p:spPr/>
        <p:txBody>
          <a:bodyPr/>
          <a:lstStyle/>
          <a:p>
            <a:fld id="{37722D94-A5F9-4C59-B05A-F1CAE846ED98}" type="datetime1">
              <a:rPr lang="en-US" smtClean="0"/>
              <a:t>9/6/2025</a:t>
            </a:fld>
            <a:endParaRPr lang="en-US"/>
          </a:p>
        </p:txBody>
      </p:sp>
      <p:sp>
        <p:nvSpPr>
          <p:cNvPr id="3" name="Footer Placeholder 2">
            <a:extLst>
              <a:ext uri="{FF2B5EF4-FFF2-40B4-BE49-F238E27FC236}">
                <a16:creationId xmlns:a16="http://schemas.microsoft.com/office/drawing/2014/main" id="{02E5E380-5D05-7566-0A03-30A196812EEA}"/>
              </a:ext>
            </a:extLst>
          </p:cNvPr>
          <p:cNvSpPr>
            <a:spLocks noGrp="1"/>
          </p:cNvSpPr>
          <p:nvPr>
            <p:ph type="ftr" sz="quarter" idx="11"/>
          </p:nvPr>
        </p:nvSpPr>
        <p:spPr/>
        <p:txBody>
          <a:bodyPr/>
          <a:lstStyle/>
          <a:p>
            <a:r>
              <a:rPr lang="en-US"/>
              <a:t>Copyright © 2007 - 2025 Carl M. Burnett</a:t>
            </a:r>
          </a:p>
        </p:txBody>
      </p:sp>
      <p:sp>
        <p:nvSpPr>
          <p:cNvPr id="22" name="Slide Number Placeholder 21">
            <a:extLst>
              <a:ext uri="{FF2B5EF4-FFF2-40B4-BE49-F238E27FC236}">
                <a16:creationId xmlns:a16="http://schemas.microsoft.com/office/drawing/2014/main" id="{F6089028-3A6B-F284-5CDA-2EBAF2159683}"/>
              </a:ext>
            </a:extLst>
          </p:cNvPr>
          <p:cNvSpPr>
            <a:spLocks noGrp="1"/>
          </p:cNvSpPr>
          <p:nvPr>
            <p:ph type="sldNum" sz="quarter" idx="12"/>
          </p:nvPr>
        </p:nvSpPr>
        <p:spPr/>
        <p:txBody>
          <a:bodyPr/>
          <a:lstStyle/>
          <a:p>
            <a:fld id="{3D46CBA2-ECE5-4BE9-B546-6761E0E67089}" type="slidenum">
              <a:rPr lang="en-US" smtClean="0"/>
              <a:t>51</a:t>
            </a:fld>
            <a:endParaRPr lang="en-US"/>
          </a:p>
        </p:txBody>
      </p:sp>
    </p:spTree>
    <p:extLst>
      <p:ext uri="{BB962C8B-B14F-4D97-AF65-F5344CB8AC3E}">
        <p14:creationId xmlns:p14="http://schemas.microsoft.com/office/powerpoint/2010/main" val="141182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AED5E34-66B7-84AD-8688-3994C1749465}"/>
              </a:ext>
            </a:extLst>
          </p:cNvPr>
          <p:cNvGrpSpPr/>
          <p:nvPr/>
        </p:nvGrpSpPr>
        <p:grpSpPr>
          <a:xfrm>
            <a:off x="375098" y="1048107"/>
            <a:ext cx="3860232" cy="1275263"/>
            <a:chOff x="821326" y="1656291"/>
            <a:chExt cx="3860232" cy="1275263"/>
          </a:xfrm>
        </p:grpSpPr>
        <p:sp>
          <p:nvSpPr>
            <p:cNvPr id="4" name="Object 3"/>
            <p:cNvSpPr/>
            <p:nvPr/>
          </p:nvSpPr>
          <p:spPr>
            <a:xfrm>
              <a:off x="821326" y="1700681"/>
              <a:ext cx="535647" cy="535647"/>
            </a:xfrm>
            <a:prstGeom prst="ellipse">
              <a:avLst/>
            </a:prstGeom>
            <a:solidFill>
              <a:srgbClr val="51237F"/>
            </a:solidFill>
          </p:spPr>
          <p:txBody>
            <a:bodyPr/>
            <a:lstStyle/>
            <a:p>
              <a:endParaRPr lang="en-US" sz="135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376" y="1836561"/>
              <a:ext cx="349956" cy="292820"/>
            </a:xfrm>
            <a:prstGeom prst="rect">
              <a:avLst/>
            </a:prstGeom>
          </p:spPr>
        </p:pic>
        <p:sp>
          <p:nvSpPr>
            <p:cNvPr id="6" name="Object 5"/>
            <p:cNvSpPr/>
            <p:nvPr/>
          </p:nvSpPr>
          <p:spPr>
            <a:xfrm>
              <a:off x="1499813" y="1656291"/>
              <a:ext cx="3181745" cy="218971"/>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What is a Large Language Model?</a:t>
              </a:r>
              <a:endParaRPr lang="en-US" sz="1350" dirty="0"/>
            </a:p>
          </p:txBody>
        </p:sp>
        <p:sp>
          <p:nvSpPr>
            <p:cNvPr id="7" name="Object 6"/>
            <p:cNvSpPr/>
            <p:nvPr/>
          </p:nvSpPr>
          <p:spPr>
            <a:xfrm>
              <a:off x="1499813" y="1917915"/>
              <a:ext cx="3181745" cy="1013639"/>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A large language model is a type of artificial intelligence that has been trained on a vast amount of text data, allowing it to understand and generate human-like language.</a:t>
              </a:r>
              <a:endParaRPr lang="en-US" sz="1350" dirty="0"/>
            </a:p>
          </p:txBody>
        </p:sp>
      </p:grpSp>
      <p:grpSp>
        <p:nvGrpSpPr>
          <p:cNvPr id="15" name="Group 14">
            <a:extLst>
              <a:ext uri="{FF2B5EF4-FFF2-40B4-BE49-F238E27FC236}">
                <a16:creationId xmlns:a16="http://schemas.microsoft.com/office/drawing/2014/main" id="{B3D0042E-9944-4F07-2313-20F3B8588C6C}"/>
              </a:ext>
            </a:extLst>
          </p:cNvPr>
          <p:cNvGrpSpPr/>
          <p:nvPr/>
        </p:nvGrpSpPr>
        <p:grpSpPr>
          <a:xfrm>
            <a:off x="4805220" y="1092497"/>
            <a:ext cx="3860232" cy="1072535"/>
            <a:chOff x="4749406" y="1656291"/>
            <a:chExt cx="3860232" cy="1072535"/>
          </a:xfrm>
        </p:grpSpPr>
        <p:sp>
          <p:nvSpPr>
            <p:cNvPr id="8" name="Object 7"/>
            <p:cNvSpPr/>
            <p:nvPr/>
          </p:nvSpPr>
          <p:spPr>
            <a:xfrm>
              <a:off x="4749406" y="1700681"/>
              <a:ext cx="535647" cy="535647"/>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9119" y="1858528"/>
              <a:ext cx="285679" cy="235685"/>
            </a:xfrm>
            <a:prstGeom prst="rect">
              <a:avLst/>
            </a:prstGeom>
          </p:spPr>
        </p:pic>
        <p:sp>
          <p:nvSpPr>
            <p:cNvPr id="10" name="Object 9"/>
            <p:cNvSpPr/>
            <p:nvPr/>
          </p:nvSpPr>
          <p:spPr>
            <a:xfrm>
              <a:off x="5427893" y="1656291"/>
              <a:ext cx="3181745" cy="218971"/>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Trained on Massive Data</a:t>
              </a:r>
              <a:endParaRPr lang="en-US" sz="1350" dirty="0"/>
            </a:p>
          </p:txBody>
        </p:sp>
        <p:sp>
          <p:nvSpPr>
            <p:cNvPr id="11" name="Object 10"/>
            <p:cNvSpPr/>
            <p:nvPr/>
          </p:nvSpPr>
          <p:spPr>
            <a:xfrm>
              <a:off x="5427893" y="1917915"/>
              <a:ext cx="3181745" cy="810911"/>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Large language models are trained on huge datasets, often consisting of billions of words from sources like books, websites, and other textual data.</a:t>
              </a:r>
              <a:endParaRPr lang="en-US" sz="1350" dirty="0"/>
            </a:p>
          </p:txBody>
        </p:sp>
      </p:grpSp>
      <p:sp>
        <p:nvSpPr>
          <p:cNvPr id="12" name="Object 11"/>
          <p:cNvSpPr/>
          <p:nvPr/>
        </p:nvSpPr>
        <p:spPr>
          <a:xfrm>
            <a:off x="2286" y="4242957"/>
            <a:ext cx="9141714" cy="1013639"/>
          </a:xfrm>
          <a:prstGeom prst="rect">
            <a:avLst/>
          </a:prstGeom>
          <a:solidFill>
            <a:srgbClr val="51237F"/>
          </a:solidFill>
        </p:spPr>
        <p:txBody>
          <a:bodyPr/>
          <a:lstStyle/>
          <a:p>
            <a:endParaRPr lang="en-US" sz="1350"/>
          </a:p>
        </p:txBody>
      </p:sp>
      <p:sp>
        <p:nvSpPr>
          <p:cNvPr id="13" name="Object 12"/>
          <p:cNvSpPr/>
          <p:nvPr/>
        </p:nvSpPr>
        <p:spPr>
          <a:xfrm>
            <a:off x="73403" y="4321124"/>
            <a:ext cx="8994907" cy="821326"/>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Large language models are a powerful tool for natural language processing, with the ability to understand and generate human-like text. As they continue to evolve, they are likely to play an increasingly important role in various applications and industries.</a:t>
            </a:r>
            <a:endParaRPr lang="en-US" sz="1350" dirty="0"/>
          </a:p>
        </p:txBody>
      </p:sp>
      <p:grpSp>
        <p:nvGrpSpPr>
          <p:cNvPr id="16" name="Group 15">
            <a:extLst>
              <a:ext uri="{FF2B5EF4-FFF2-40B4-BE49-F238E27FC236}">
                <a16:creationId xmlns:a16="http://schemas.microsoft.com/office/drawing/2014/main" id="{465912BD-CA09-46D5-F9BF-48CBEB2777C4}"/>
              </a:ext>
            </a:extLst>
          </p:cNvPr>
          <p:cNvGrpSpPr/>
          <p:nvPr/>
        </p:nvGrpSpPr>
        <p:grpSpPr>
          <a:xfrm>
            <a:off x="375098" y="2464588"/>
            <a:ext cx="3860232" cy="1291505"/>
            <a:chOff x="821326" y="1647721"/>
            <a:chExt cx="3860232" cy="1291505"/>
          </a:xfrm>
        </p:grpSpPr>
        <p:sp>
          <p:nvSpPr>
            <p:cNvPr id="17" name="Object 3">
              <a:extLst>
                <a:ext uri="{FF2B5EF4-FFF2-40B4-BE49-F238E27FC236}">
                  <a16:creationId xmlns:a16="http://schemas.microsoft.com/office/drawing/2014/main" id="{80CF4591-8479-10C7-BEEC-B08B24FED469}"/>
                </a:ext>
              </a:extLst>
            </p:cNvPr>
            <p:cNvSpPr/>
            <p:nvPr/>
          </p:nvSpPr>
          <p:spPr>
            <a:xfrm>
              <a:off x="821326" y="1692110"/>
              <a:ext cx="535647" cy="535647"/>
            </a:xfrm>
            <a:prstGeom prst="ellipse">
              <a:avLst/>
            </a:prstGeom>
            <a:solidFill>
              <a:srgbClr val="51237F"/>
            </a:solidFill>
          </p:spPr>
          <p:txBody>
            <a:bodyPr/>
            <a:lstStyle/>
            <a:p>
              <a:endParaRPr lang="en-US" sz="1350"/>
            </a:p>
          </p:txBody>
        </p:sp>
        <p:pic>
          <p:nvPicPr>
            <p:cNvPr id="18" name="Object 4" descr="preencoded.png">
              <a:extLst>
                <a:ext uri="{FF2B5EF4-FFF2-40B4-BE49-F238E27FC236}">
                  <a16:creationId xmlns:a16="http://schemas.microsoft.com/office/drawing/2014/main" id="{A26475D0-89F0-5E22-BC6C-FD7D460850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1057" y="1840560"/>
              <a:ext cx="285679" cy="242827"/>
            </a:xfrm>
            <a:prstGeom prst="rect">
              <a:avLst/>
            </a:prstGeom>
          </p:spPr>
        </p:pic>
        <p:sp>
          <p:nvSpPr>
            <p:cNvPr id="19" name="Object 5">
              <a:extLst>
                <a:ext uri="{FF2B5EF4-FFF2-40B4-BE49-F238E27FC236}">
                  <a16:creationId xmlns:a16="http://schemas.microsoft.com/office/drawing/2014/main" id="{B0004474-907E-4F6E-BAE3-2F231A88CEB4}"/>
                </a:ext>
              </a:extLst>
            </p:cNvPr>
            <p:cNvSpPr/>
            <p:nvPr/>
          </p:nvSpPr>
          <p:spPr>
            <a:xfrm>
              <a:off x="1499813" y="1647721"/>
              <a:ext cx="3181745" cy="437942"/>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Able to Understand and Generate Language</a:t>
              </a:r>
              <a:endParaRPr lang="en-US" sz="1350" dirty="0"/>
            </a:p>
          </p:txBody>
        </p:sp>
        <p:sp>
          <p:nvSpPr>
            <p:cNvPr id="20" name="Object 6">
              <a:extLst>
                <a:ext uri="{FF2B5EF4-FFF2-40B4-BE49-F238E27FC236}">
                  <a16:creationId xmlns:a16="http://schemas.microsoft.com/office/drawing/2014/main" id="{A60CAAAD-4EEF-C91B-404F-FF6E9AEFEA1F}"/>
                </a:ext>
              </a:extLst>
            </p:cNvPr>
            <p:cNvSpPr/>
            <p:nvPr/>
          </p:nvSpPr>
          <p:spPr>
            <a:xfrm>
              <a:off x="1499813" y="2128315"/>
              <a:ext cx="3181745" cy="810911"/>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These models can understand and generate human-like text, making them useful for tasks like language translation, text summarization, and question answering.</a:t>
              </a:r>
              <a:endParaRPr lang="en-US" sz="1350" dirty="0"/>
            </a:p>
          </p:txBody>
        </p:sp>
      </p:grpSp>
      <p:grpSp>
        <p:nvGrpSpPr>
          <p:cNvPr id="21" name="Group 20">
            <a:extLst>
              <a:ext uri="{FF2B5EF4-FFF2-40B4-BE49-F238E27FC236}">
                <a16:creationId xmlns:a16="http://schemas.microsoft.com/office/drawing/2014/main" id="{32593B5A-94E6-D9E0-1C6F-E029845EB7AE}"/>
              </a:ext>
            </a:extLst>
          </p:cNvPr>
          <p:cNvGrpSpPr/>
          <p:nvPr/>
        </p:nvGrpSpPr>
        <p:grpSpPr>
          <a:xfrm>
            <a:off x="4835198" y="2465411"/>
            <a:ext cx="3860232" cy="869807"/>
            <a:chOff x="4749406" y="1647721"/>
            <a:chExt cx="3860232" cy="869807"/>
          </a:xfrm>
        </p:grpSpPr>
        <p:sp>
          <p:nvSpPr>
            <p:cNvPr id="22" name="Object 7">
              <a:extLst>
                <a:ext uri="{FF2B5EF4-FFF2-40B4-BE49-F238E27FC236}">
                  <a16:creationId xmlns:a16="http://schemas.microsoft.com/office/drawing/2014/main" id="{46D45BB8-2FD3-7E98-EA23-88A61E277559}"/>
                </a:ext>
              </a:extLst>
            </p:cNvPr>
            <p:cNvSpPr/>
            <p:nvPr/>
          </p:nvSpPr>
          <p:spPr>
            <a:xfrm>
              <a:off x="4749406" y="1692110"/>
              <a:ext cx="535647" cy="535647"/>
            </a:xfrm>
            <a:prstGeom prst="ellipse">
              <a:avLst/>
            </a:prstGeom>
            <a:solidFill>
              <a:srgbClr val="51237F"/>
            </a:solidFill>
          </p:spPr>
          <p:txBody>
            <a:bodyPr/>
            <a:lstStyle/>
            <a:p>
              <a:endParaRPr lang="en-US" sz="1350"/>
            </a:p>
          </p:txBody>
        </p:sp>
        <p:pic>
          <p:nvPicPr>
            <p:cNvPr id="23" name="Object 8" descr="preencoded.png">
              <a:extLst>
                <a:ext uri="{FF2B5EF4-FFF2-40B4-BE49-F238E27FC236}">
                  <a16:creationId xmlns:a16="http://schemas.microsoft.com/office/drawing/2014/main" id="{04795A0B-C6B7-BE47-3613-F6248DD4E3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8552" y="1834281"/>
              <a:ext cx="257111" cy="249969"/>
            </a:xfrm>
            <a:prstGeom prst="rect">
              <a:avLst/>
            </a:prstGeom>
          </p:spPr>
        </p:pic>
        <p:sp>
          <p:nvSpPr>
            <p:cNvPr id="24" name="Object 9">
              <a:extLst>
                <a:ext uri="{FF2B5EF4-FFF2-40B4-BE49-F238E27FC236}">
                  <a16:creationId xmlns:a16="http://schemas.microsoft.com/office/drawing/2014/main" id="{0274E054-5367-B068-712D-CB936C7BD0BB}"/>
                </a:ext>
              </a:extLst>
            </p:cNvPr>
            <p:cNvSpPr/>
            <p:nvPr/>
          </p:nvSpPr>
          <p:spPr>
            <a:xfrm>
              <a:off x="5427893" y="1647721"/>
              <a:ext cx="3181745" cy="218971"/>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Continuously Evolving</a:t>
              </a:r>
              <a:endParaRPr lang="en-US" sz="1350" dirty="0"/>
            </a:p>
          </p:txBody>
        </p:sp>
        <p:sp>
          <p:nvSpPr>
            <p:cNvPr id="25" name="Object 10">
              <a:extLst>
                <a:ext uri="{FF2B5EF4-FFF2-40B4-BE49-F238E27FC236}">
                  <a16:creationId xmlns:a16="http://schemas.microsoft.com/office/drawing/2014/main" id="{5A013C7F-DA4D-B7FB-B7AF-1A49538AF564}"/>
                </a:ext>
              </a:extLst>
            </p:cNvPr>
            <p:cNvSpPr/>
            <p:nvPr/>
          </p:nvSpPr>
          <p:spPr>
            <a:xfrm>
              <a:off x="5427893" y="1909345"/>
              <a:ext cx="3181745" cy="608183"/>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Large language models are constantly being updated and improved, with new and more powerful versions being released regularly.</a:t>
              </a:r>
              <a:endParaRPr lang="en-US" sz="1350" dirty="0"/>
            </a:p>
          </p:txBody>
        </p:sp>
      </p:grpSp>
      <p:sp>
        <p:nvSpPr>
          <p:cNvPr id="2" name="Title 1">
            <a:extLst>
              <a:ext uri="{FF2B5EF4-FFF2-40B4-BE49-F238E27FC236}">
                <a16:creationId xmlns:a16="http://schemas.microsoft.com/office/drawing/2014/main" id="{A3988689-8DEA-E50D-BF1E-E9A00EB25691}"/>
              </a:ext>
            </a:extLst>
          </p:cNvPr>
          <p:cNvSpPr>
            <a:spLocks noGrp="1"/>
          </p:cNvSpPr>
          <p:nvPr>
            <p:ph type="title"/>
          </p:nvPr>
        </p:nvSpPr>
        <p:spPr>
          <a:xfrm>
            <a:off x="457200" y="101869"/>
            <a:ext cx="8305800" cy="857250"/>
          </a:xfrm>
        </p:spPr>
        <p:txBody>
          <a:bodyPr>
            <a:normAutofit/>
          </a:bodyPr>
          <a:lstStyle/>
          <a:p>
            <a:r>
              <a:rPr lang="en-US" b="1" dirty="0">
                <a:effectLst>
                  <a:outerShdw blurRad="38100" dist="38100" dir="2700000" algn="tl">
                    <a:srgbClr val="000000">
                      <a:alpha val="43137"/>
                    </a:srgbClr>
                  </a:outerShdw>
                </a:effectLst>
              </a:rPr>
              <a:t>Large Language Model (LLM)</a:t>
            </a:r>
          </a:p>
        </p:txBody>
      </p:sp>
      <p:sp>
        <p:nvSpPr>
          <p:cNvPr id="26" name="Date Placeholder 25">
            <a:extLst>
              <a:ext uri="{FF2B5EF4-FFF2-40B4-BE49-F238E27FC236}">
                <a16:creationId xmlns:a16="http://schemas.microsoft.com/office/drawing/2014/main" id="{D43CAC76-9D31-97CB-4AF7-647E45ADD10E}"/>
              </a:ext>
            </a:extLst>
          </p:cNvPr>
          <p:cNvSpPr>
            <a:spLocks noGrp="1"/>
          </p:cNvSpPr>
          <p:nvPr>
            <p:ph type="dt" sz="half" idx="10"/>
          </p:nvPr>
        </p:nvSpPr>
        <p:spPr/>
        <p:txBody>
          <a:bodyPr/>
          <a:lstStyle/>
          <a:p>
            <a:fld id="{B1F42E11-BD31-49B4-9B07-64A03C4A738A}" type="datetime1">
              <a:rPr lang="en-US" smtClean="0"/>
              <a:t>9/6/2025</a:t>
            </a:fld>
            <a:endParaRPr lang="en-US"/>
          </a:p>
        </p:txBody>
      </p:sp>
      <p:sp>
        <p:nvSpPr>
          <p:cNvPr id="27" name="Footer Placeholder 26">
            <a:extLst>
              <a:ext uri="{FF2B5EF4-FFF2-40B4-BE49-F238E27FC236}">
                <a16:creationId xmlns:a16="http://schemas.microsoft.com/office/drawing/2014/main" id="{8CDC05F9-52B1-53F4-BD46-5C4967F96203}"/>
              </a:ext>
            </a:extLst>
          </p:cNvPr>
          <p:cNvSpPr>
            <a:spLocks noGrp="1"/>
          </p:cNvSpPr>
          <p:nvPr>
            <p:ph type="ftr" sz="quarter" idx="11"/>
          </p:nvPr>
        </p:nvSpPr>
        <p:spPr/>
        <p:txBody>
          <a:bodyPr/>
          <a:lstStyle/>
          <a:p>
            <a:r>
              <a:rPr lang="en-US" dirty="0"/>
              <a:t>Copyright © 2007 - 2025 Carl M. Burnett</a:t>
            </a:r>
          </a:p>
        </p:txBody>
      </p:sp>
      <p:sp>
        <p:nvSpPr>
          <p:cNvPr id="28" name="Slide Number Placeholder 27">
            <a:extLst>
              <a:ext uri="{FF2B5EF4-FFF2-40B4-BE49-F238E27FC236}">
                <a16:creationId xmlns:a16="http://schemas.microsoft.com/office/drawing/2014/main" id="{D72BE66A-AC09-765F-7A67-DBC13AA67CAE}"/>
              </a:ext>
            </a:extLst>
          </p:cNvPr>
          <p:cNvSpPr>
            <a:spLocks noGrp="1"/>
          </p:cNvSpPr>
          <p:nvPr>
            <p:ph type="sldNum" sz="quarter" idx="12"/>
          </p:nvPr>
        </p:nvSpPr>
        <p:spPr/>
        <p:txBody>
          <a:bodyPr/>
          <a:lstStyle/>
          <a:p>
            <a:fld id="{3D46CBA2-ECE5-4BE9-B546-6761E0E67089}" type="slidenum">
              <a:rPr lang="en-US" smtClean="0"/>
              <a:t>52</a:t>
            </a:fld>
            <a:endParaRPr lang="en-US"/>
          </a:p>
        </p:txBody>
      </p:sp>
    </p:spTree>
    <p:extLst>
      <p:ext uri="{BB962C8B-B14F-4D97-AF65-F5344CB8AC3E}">
        <p14:creationId xmlns:p14="http://schemas.microsoft.com/office/powerpoint/2010/main" val="108328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50BA68-7B47-5130-5C9F-2FE1E7E74DE3}"/>
              </a:ext>
            </a:extLst>
          </p:cNvPr>
          <p:cNvSpPr>
            <a:spLocks noGrp="1"/>
          </p:cNvSpPr>
          <p:nvPr>
            <p:ph type="title"/>
          </p:nvPr>
        </p:nvSpPr>
        <p:spPr/>
        <p:txBody>
          <a:bodyPr/>
          <a:lstStyle/>
          <a:p>
            <a:r>
              <a:rPr lang="en-US" dirty="0"/>
              <a:t>Large Language Model (LLM) </a:t>
            </a:r>
          </a:p>
        </p:txBody>
      </p:sp>
      <p:sp>
        <p:nvSpPr>
          <p:cNvPr id="7" name="Content Placeholder 6">
            <a:extLst>
              <a:ext uri="{FF2B5EF4-FFF2-40B4-BE49-F238E27FC236}">
                <a16:creationId xmlns:a16="http://schemas.microsoft.com/office/drawing/2014/main" id="{86EBDC69-A0CA-EFEE-23C8-5F902CAB80BE}"/>
              </a:ext>
            </a:extLst>
          </p:cNvPr>
          <p:cNvSpPr>
            <a:spLocks noGrp="1"/>
          </p:cNvSpPr>
          <p:nvPr>
            <p:ph idx="1"/>
          </p:nvPr>
        </p:nvSpPr>
        <p:spPr/>
        <p:txBody>
          <a:bodyPr/>
          <a:lstStyle/>
          <a:p>
            <a:r>
              <a:rPr lang="en-US" dirty="0"/>
              <a:t>Understand, generate, and translate human language.</a:t>
            </a:r>
          </a:p>
          <a:p>
            <a:r>
              <a:rPr lang="en-US" dirty="0"/>
              <a:t>Trained on massive datasets of text</a:t>
            </a:r>
          </a:p>
          <a:p>
            <a:r>
              <a:rPr lang="en-US" dirty="0"/>
              <a:t>Learns patterns and relationships in language</a:t>
            </a:r>
          </a:p>
          <a:p>
            <a:r>
              <a:rPr lang="en-US" dirty="0"/>
              <a:t>Uses machine learning</a:t>
            </a:r>
          </a:p>
          <a:p>
            <a:r>
              <a:rPr lang="en-US" dirty="0"/>
              <a:t>Neural Network </a:t>
            </a:r>
          </a:p>
          <a:p>
            <a:r>
              <a:rPr lang="en-US" dirty="0"/>
              <a:t>Transformer Model</a:t>
            </a:r>
          </a:p>
        </p:txBody>
      </p:sp>
      <p:sp>
        <p:nvSpPr>
          <p:cNvPr id="3" name="Date Placeholder 2">
            <a:extLst>
              <a:ext uri="{FF2B5EF4-FFF2-40B4-BE49-F238E27FC236}">
                <a16:creationId xmlns:a16="http://schemas.microsoft.com/office/drawing/2014/main" id="{10166AD5-9538-4572-ED48-9E1691FF49D1}"/>
              </a:ext>
            </a:extLst>
          </p:cNvPr>
          <p:cNvSpPr>
            <a:spLocks noGrp="1"/>
          </p:cNvSpPr>
          <p:nvPr>
            <p:ph type="dt" sz="half" idx="10"/>
          </p:nvPr>
        </p:nvSpPr>
        <p:spPr/>
        <p:txBody>
          <a:bodyPr/>
          <a:lstStyle/>
          <a:p>
            <a:fld id="{629EFFBC-234B-46E5-BD4B-BFADB7E97C09}" type="datetime1">
              <a:rPr lang="en-US" smtClean="0"/>
              <a:t>9/6/2025</a:t>
            </a:fld>
            <a:endParaRPr lang="en-US"/>
          </a:p>
        </p:txBody>
      </p:sp>
      <p:sp>
        <p:nvSpPr>
          <p:cNvPr id="4" name="Footer Placeholder 3">
            <a:extLst>
              <a:ext uri="{FF2B5EF4-FFF2-40B4-BE49-F238E27FC236}">
                <a16:creationId xmlns:a16="http://schemas.microsoft.com/office/drawing/2014/main" id="{2BA421D5-9415-4F46-C2F0-BFEF0B34A857}"/>
              </a:ext>
            </a:extLst>
          </p:cNvPr>
          <p:cNvSpPr>
            <a:spLocks noGrp="1"/>
          </p:cNvSpPr>
          <p:nvPr>
            <p:ph type="ftr" sz="quarter" idx="11"/>
          </p:nvPr>
        </p:nvSpPr>
        <p:spPr/>
        <p:txBody>
          <a:bodyPr/>
          <a:lstStyle/>
          <a:p>
            <a:r>
              <a:rPr lang="en-US"/>
              <a:t>Copyright © 2007 - 2025 Carl M. Burnett</a:t>
            </a:r>
            <a:endParaRPr lang="en-US" dirty="0"/>
          </a:p>
        </p:txBody>
      </p:sp>
      <p:sp>
        <p:nvSpPr>
          <p:cNvPr id="5" name="Slide Number Placeholder 4">
            <a:extLst>
              <a:ext uri="{FF2B5EF4-FFF2-40B4-BE49-F238E27FC236}">
                <a16:creationId xmlns:a16="http://schemas.microsoft.com/office/drawing/2014/main" id="{96AA6B54-C534-C8CF-8613-D4F832A1AF96}"/>
              </a:ext>
            </a:extLst>
          </p:cNvPr>
          <p:cNvSpPr>
            <a:spLocks noGrp="1"/>
          </p:cNvSpPr>
          <p:nvPr>
            <p:ph type="sldNum" sz="quarter" idx="12"/>
          </p:nvPr>
        </p:nvSpPr>
        <p:spPr/>
        <p:txBody>
          <a:bodyPr/>
          <a:lstStyle/>
          <a:p>
            <a:fld id="{3D46CBA2-ECE5-4BE9-B546-6761E0E67089}" type="slidenum">
              <a:rPr lang="en-US" smtClean="0"/>
              <a:t>53</a:t>
            </a:fld>
            <a:endParaRPr lang="en-US"/>
          </a:p>
        </p:txBody>
      </p:sp>
    </p:spTree>
    <p:extLst>
      <p:ext uri="{BB962C8B-B14F-4D97-AF65-F5344CB8AC3E}">
        <p14:creationId xmlns:p14="http://schemas.microsoft.com/office/powerpoint/2010/main" val="3914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5A283-FF1F-C697-B2F4-D4CC7713EDBD}"/>
              </a:ext>
            </a:extLst>
          </p:cNvPr>
          <p:cNvSpPr>
            <a:spLocks noGrp="1"/>
          </p:cNvSpPr>
          <p:nvPr>
            <p:ph type="title"/>
          </p:nvPr>
        </p:nvSpPr>
        <p:spPr/>
        <p:txBody>
          <a:bodyPr/>
          <a:lstStyle/>
          <a:p>
            <a:r>
              <a:rPr lang="en-US" dirty="0"/>
              <a:t>LLM Architecture</a:t>
            </a:r>
          </a:p>
        </p:txBody>
      </p:sp>
      <p:sp>
        <p:nvSpPr>
          <p:cNvPr id="3" name="Content Placeholder 2">
            <a:extLst>
              <a:ext uri="{FF2B5EF4-FFF2-40B4-BE49-F238E27FC236}">
                <a16:creationId xmlns:a16="http://schemas.microsoft.com/office/drawing/2014/main" id="{66CC7BF2-CA61-8C6C-8AD7-9AFB2D40A65E}"/>
              </a:ext>
            </a:extLst>
          </p:cNvPr>
          <p:cNvSpPr>
            <a:spLocks noGrp="1"/>
          </p:cNvSpPr>
          <p:nvPr>
            <p:ph sz="half" idx="1"/>
          </p:nvPr>
        </p:nvSpPr>
        <p:spPr>
          <a:xfrm>
            <a:off x="457200" y="1440064"/>
            <a:ext cx="3276600" cy="3326130"/>
          </a:xfrm>
        </p:spPr>
        <p:txBody>
          <a:bodyPr>
            <a:normAutofit fontScale="55000" lnSpcReduction="20000"/>
          </a:bodyPr>
          <a:lstStyle/>
          <a:p>
            <a:r>
              <a:rPr lang="en-US" dirty="0"/>
              <a:t>Training Data:</a:t>
            </a:r>
          </a:p>
          <a:p>
            <a:pPr lvl="1"/>
            <a:r>
              <a:rPr lang="en-US" dirty="0"/>
              <a:t>Enormous datasets</a:t>
            </a:r>
          </a:p>
          <a:p>
            <a:pPr lvl="1"/>
            <a:r>
              <a:rPr lang="en-US" dirty="0"/>
              <a:t>Billions of words</a:t>
            </a:r>
          </a:p>
          <a:p>
            <a:pPr lvl="1"/>
            <a:r>
              <a:rPr lang="en-US" dirty="0"/>
              <a:t>Learns language nuances - grammar, syntax, relationships</a:t>
            </a:r>
            <a:br>
              <a:rPr lang="en-US" dirty="0"/>
            </a:br>
            <a:endParaRPr lang="en-US" dirty="0"/>
          </a:p>
          <a:p>
            <a:r>
              <a:rPr lang="en-US" dirty="0"/>
              <a:t>Transformer Architecture:</a:t>
            </a:r>
          </a:p>
          <a:p>
            <a:pPr lvl="1"/>
            <a:r>
              <a:rPr lang="en-US" dirty="0"/>
              <a:t>Use transformer models </a:t>
            </a:r>
          </a:p>
          <a:p>
            <a:pPr lvl="1"/>
            <a:r>
              <a:rPr lang="en-US" dirty="0"/>
              <a:t>Excel at processing sequential data like text. </a:t>
            </a:r>
          </a:p>
          <a:p>
            <a:pPr lvl="1"/>
            <a:r>
              <a:rPr lang="en-US" dirty="0"/>
              <a:t>Self-attention - considers the context of each word </a:t>
            </a:r>
            <a:br>
              <a:rPr lang="en-US" dirty="0"/>
            </a:br>
            <a:endParaRPr lang="en-US" dirty="0"/>
          </a:p>
          <a:p>
            <a:endParaRPr lang="en-US" dirty="0"/>
          </a:p>
        </p:txBody>
      </p:sp>
      <p:sp>
        <p:nvSpPr>
          <p:cNvPr id="7" name="Content Placeholder 6">
            <a:extLst>
              <a:ext uri="{FF2B5EF4-FFF2-40B4-BE49-F238E27FC236}">
                <a16:creationId xmlns:a16="http://schemas.microsoft.com/office/drawing/2014/main" id="{F273DEC5-8F33-7566-E22C-486B50E92DE0}"/>
              </a:ext>
            </a:extLst>
          </p:cNvPr>
          <p:cNvSpPr>
            <a:spLocks noGrp="1"/>
          </p:cNvSpPr>
          <p:nvPr>
            <p:ph sz="half" idx="2"/>
          </p:nvPr>
        </p:nvSpPr>
        <p:spPr>
          <a:xfrm>
            <a:off x="3810000" y="1440064"/>
            <a:ext cx="4876800" cy="3326130"/>
          </a:xfrm>
        </p:spPr>
        <p:txBody>
          <a:bodyPr>
            <a:normAutofit fontScale="55000" lnSpcReduction="20000"/>
          </a:bodyPr>
          <a:lstStyle/>
          <a:p>
            <a:r>
              <a:rPr lang="en-US" dirty="0"/>
              <a:t>Capabilities: </a:t>
            </a:r>
          </a:p>
          <a:p>
            <a:pPr lvl="1"/>
            <a:r>
              <a:rPr lang="en-US" dirty="0"/>
              <a:t>Text generation: Creating new text, like articles, stories, or code. </a:t>
            </a:r>
          </a:p>
          <a:p>
            <a:pPr lvl="1"/>
            <a:r>
              <a:rPr lang="en-US" dirty="0"/>
              <a:t>Question answering: Providing answers to questions based on the input text. </a:t>
            </a:r>
          </a:p>
          <a:p>
            <a:pPr lvl="1"/>
            <a:r>
              <a:rPr lang="en-US" dirty="0"/>
              <a:t>Summarization: Condensing large amounts of text into shorter, more concise versions. </a:t>
            </a:r>
          </a:p>
          <a:p>
            <a:pPr lvl="1"/>
            <a:r>
              <a:rPr lang="en-US" dirty="0"/>
              <a:t>Translation: Translating text between different languages. </a:t>
            </a:r>
          </a:p>
          <a:p>
            <a:pPr lvl="1"/>
            <a:r>
              <a:rPr lang="en-US" dirty="0"/>
              <a:t>Code generation: Generating code in various programming languages. </a:t>
            </a:r>
          </a:p>
          <a:p>
            <a:endParaRPr lang="en-US" dirty="0"/>
          </a:p>
          <a:p>
            <a:r>
              <a:rPr lang="en-US" dirty="0"/>
              <a:t>LLMs </a:t>
            </a:r>
          </a:p>
          <a:p>
            <a:pPr lvl="1"/>
            <a:r>
              <a:rPr lang="en-US" dirty="0"/>
              <a:t>“Foundation models" </a:t>
            </a:r>
          </a:p>
          <a:p>
            <a:pPr lvl="1"/>
            <a:r>
              <a:rPr lang="en-US" dirty="0"/>
              <a:t>Trained on vast amounts of data </a:t>
            </a:r>
          </a:p>
          <a:p>
            <a:pPr lvl="1"/>
            <a:r>
              <a:rPr lang="en-US" dirty="0"/>
              <a:t>Can be adapted to a wide range of tasks</a:t>
            </a:r>
          </a:p>
        </p:txBody>
      </p:sp>
      <p:sp>
        <p:nvSpPr>
          <p:cNvPr id="4" name="Date Placeholder 3">
            <a:extLst>
              <a:ext uri="{FF2B5EF4-FFF2-40B4-BE49-F238E27FC236}">
                <a16:creationId xmlns:a16="http://schemas.microsoft.com/office/drawing/2014/main" id="{80E054D5-4D69-B677-AECA-1DC62E5144E1}"/>
              </a:ext>
            </a:extLst>
          </p:cNvPr>
          <p:cNvSpPr>
            <a:spLocks noGrp="1"/>
          </p:cNvSpPr>
          <p:nvPr>
            <p:ph type="dt" sz="half" idx="10"/>
          </p:nvPr>
        </p:nvSpPr>
        <p:spPr/>
        <p:txBody>
          <a:bodyPr/>
          <a:lstStyle/>
          <a:p>
            <a:fld id="{679AA920-5D05-47F3-BF0B-71FA24FAC20B}" type="datetime1">
              <a:rPr lang="en-US" smtClean="0"/>
              <a:t>9/6/2025</a:t>
            </a:fld>
            <a:endParaRPr lang="en-US"/>
          </a:p>
        </p:txBody>
      </p:sp>
      <p:sp>
        <p:nvSpPr>
          <p:cNvPr id="5" name="Footer Placeholder 4">
            <a:extLst>
              <a:ext uri="{FF2B5EF4-FFF2-40B4-BE49-F238E27FC236}">
                <a16:creationId xmlns:a16="http://schemas.microsoft.com/office/drawing/2014/main" id="{D0799696-E11A-EE19-98A3-8D956EDB799D}"/>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21123C1C-306C-D987-8064-796B5D6F5353}"/>
              </a:ext>
            </a:extLst>
          </p:cNvPr>
          <p:cNvSpPr>
            <a:spLocks noGrp="1"/>
          </p:cNvSpPr>
          <p:nvPr>
            <p:ph type="sldNum" sz="quarter" idx="12"/>
          </p:nvPr>
        </p:nvSpPr>
        <p:spPr/>
        <p:txBody>
          <a:bodyPr/>
          <a:lstStyle/>
          <a:p>
            <a:fld id="{3D46CBA2-ECE5-4BE9-B546-6761E0E67089}" type="slidenum">
              <a:rPr lang="en-US" smtClean="0"/>
              <a:t>54</a:t>
            </a:fld>
            <a:endParaRPr lang="en-US"/>
          </a:p>
        </p:txBody>
      </p:sp>
    </p:spTree>
    <p:extLst>
      <p:ext uri="{BB962C8B-B14F-4D97-AF65-F5344CB8AC3E}">
        <p14:creationId xmlns:p14="http://schemas.microsoft.com/office/powerpoint/2010/main" val="189412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500"/>
                                        <p:tgtEl>
                                          <p:spTgt spid="7">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fade">
                                      <p:cBhvr>
                                        <p:cTn id="38" dur="500"/>
                                        <p:tgtEl>
                                          <p:spTgt spid="7">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fade">
                                      <p:cBhvr>
                                        <p:cTn id="41" dur="500"/>
                                        <p:tgtEl>
                                          <p:spTgt spid="7">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fade">
                                      <p:cBhvr>
                                        <p:cTn id="44" dur="500"/>
                                        <p:tgtEl>
                                          <p:spTgt spid="7">
                                            <p:txEl>
                                              <p:pRg st="3" end="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500"/>
                                        <p:tgtEl>
                                          <p:spTgt spid="7">
                                            <p:txEl>
                                              <p:pRg st="4" end="4"/>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fade">
                                      <p:cBhvr>
                                        <p:cTn id="50" dur="500"/>
                                        <p:tgtEl>
                                          <p:spTgt spid="7">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Effect transition="in" filter="fade">
                                      <p:cBhvr>
                                        <p:cTn id="55" dur="500"/>
                                        <p:tgtEl>
                                          <p:spTgt spid="7">
                                            <p:txEl>
                                              <p:pRg st="7" end="7"/>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fade">
                                      <p:cBhvr>
                                        <p:cTn id="58" dur="500"/>
                                        <p:tgtEl>
                                          <p:spTgt spid="7">
                                            <p:txEl>
                                              <p:pRg st="8" end="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Effect transition="in" filter="fade">
                                      <p:cBhvr>
                                        <p:cTn id="61" dur="500"/>
                                        <p:tgtEl>
                                          <p:spTgt spid="7">
                                            <p:txEl>
                                              <p:pRg st="9" end="9"/>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
                                            <p:txEl>
                                              <p:pRg st="10" end="10"/>
                                            </p:txEl>
                                          </p:spTgt>
                                        </p:tgtEl>
                                        <p:attrNameLst>
                                          <p:attrName>style.visibility</p:attrName>
                                        </p:attrNameLst>
                                      </p:cBhvr>
                                      <p:to>
                                        <p:strVal val="visible"/>
                                      </p:to>
                                    </p:set>
                                    <p:animEffect transition="in" filter="fade">
                                      <p:cBhvr>
                                        <p:cTn id="64"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274A-9B14-B565-20AA-176D486E949F}"/>
              </a:ext>
            </a:extLst>
          </p:cNvPr>
          <p:cNvSpPr>
            <a:spLocks noGrp="1"/>
          </p:cNvSpPr>
          <p:nvPr>
            <p:ph type="title"/>
          </p:nvPr>
        </p:nvSpPr>
        <p:spPr/>
        <p:txBody>
          <a:bodyPr/>
          <a:lstStyle/>
          <a:p>
            <a:r>
              <a:rPr lang="en-US" dirty="0"/>
              <a:t>Building Blocks of an LLM</a:t>
            </a:r>
          </a:p>
        </p:txBody>
      </p:sp>
      <p:sp>
        <p:nvSpPr>
          <p:cNvPr id="3" name="Content Placeholder 2">
            <a:extLst>
              <a:ext uri="{FF2B5EF4-FFF2-40B4-BE49-F238E27FC236}">
                <a16:creationId xmlns:a16="http://schemas.microsoft.com/office/drawing/2014/main" id="{A77EFA26-CC03-B6DA-B0B9-19666085A68B}"/>
              </a:ext>
            </a:extLst>
          </p:cNvPr>
          <p:cNvSpPr>
            <a:spLocks noGrp="1"/>
          </p:cNvSpPr>
          <p:nvPr>
            <p:ph idx="1"/>
          </p:nvPr>
        </p:nvSpPr>
        <p:spPr/>
        <p:txBody>
          <a:bodyPr/>
          <a:lstStyle/>
          <a:p>
            <a:r>
              <a:rPr lang="en-US" dirty="0"/>
              <a:t>Vectors, Tokens, and Embeddings </a:t>
            </a:r>
          </a:p>
          <a:p>
            <a:r>
              <a:rPr lang="en-US" dirty="0"/>
              <a:t>Tokens are the representations of text in the form of a vector.</a:t>
            </a:r>
          </a:p>
          <a:p>
            <a:r>
              <a:rPr lang="en-US" b="1" dirty="0"/>
              <a:t>Embeddings: The Semantic Space - </a:t>
            </a:r>
            <a:r>
              <a:rPr lang="en-US" dirty="0"/>
              <a:t>Embeddings are the foundational aspect of LLMs</a:t>
            </a:r>
            <a:endParaRPr lang="en-US" b="1" dirty="0"/>
          </a:p>
        </p:txBody>
      </p:sp>
      <p:sp>
        <p:nvSpPr>
          <p:cNvPr id="4" name="Date Placeholder 3">
            <a:extLst>
              <a:ext uri="{FF2B5EF4-FFF2-40B4-BE49-F238E27FC236}">
                <a16:creationId xmlns:a16="http://schemas.microsoft.com/office/drawing/2014/main" id="{9EED6BE1-C9C7-2C97-1622-2E066B9065D2}"/>
              </a:ext>
            </a:extLst>
          </p:cNvPr>
          <p:cNvSpPr>
            <a:spLocks noGrp="1"/>
          </p:cNvSpPr>
          <p:nvPr>
            <p:ph type="dt" sz="half" idx="10"/>
          </p:nvPr>
        </p:nvSpPr>
        <p:spPr/>
        <p:txBody>
          <a:bodyPr/>
          <a:lstStyle/>
          <a:p>
            <a:fld id="{2D9D48F4-ABAD-406C-B003-A052604DB416}" type="datetime1">
              <a:rPr lang="en-US" smtClean="0"/>
              <a:t>9/6/2025</a:t>
            </a:fld>
            <a:endParaRPr lang="en-US"/>
          </a:p>
        </p:txBody>
      </p:sp>
      <p:sp>
        <p:nvSpPr>
          <p:cNvPr id="5" name="Footer Placeholder 4">
            <a:extLst>
              <a:ext uri="{FF2B5EF4-FFF2-40B4-BE49-F238E27FC236}">
                <a16:creationId xmlns:a16="http://schemas.microsoft.com/office/drawing/2014/main" id="{BBADFAB1-DB3F-BBB0-4A9B-A1B33B11F8F7}"/>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44A3D4D0-0B7C-9FC8-14AA-32E9153B875F}"/>
              </a:ext>
            </a:extLst>
          </p:cNvPr>
          <p:cNvSpPr>
            <a:spLocks noGrp="1"/>
          </p:cNvSpPr>
          <p:nvPr>
            <p:ph type="sldNum" sz="quarter" idx="12"/>
          </p:nvPr>
        </p:nvSpPr>
        <p:spPr/>
        <p:txBody>
          <a:bodyPr/>
          <a:lstStyle/>
          <a:p>
            <a:fld id="{3D46CBA2-ECE5-4BE9-B546-6761E0E67089}" type="slidenum">
              <a:rPr lang="en-US" smtClean="0"/>
              <a:t>55</a:t>
            </a:fld>
            <a:endParaRPr lang="en-US"/>
          </a:p>
        </p:txBody>
      </p:sp>
    </p:spTree>
    <p:extLst>
      <p:ext uri="{BB962C8B-B14F-4D97-AF65-F5344CB8AC3E}">
        <p14:creationId xmlns:p14="http://schemas.microsoft.com/office/powerpoint/2010/main" val="4099898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0613-7A5A-7FF0-7529-FD045CD5BE2B}"/>
              </a:ext>
            </a:extLst>
          </p:cNvPr>
          <p:cNvSpPr>
            <a:spLocks noGrp="1"/>
          </p:cNvSpPr>
          <p:nvPr>
            <p:ph type="title"/>
          </p:nvPr>
        </p:nvSpPr>
        <p:spPr/>
        <p:txBody>
          <a:bodyPr>
            <a:normAutofit fontScale="90000"/>
          </a:bodyPr>
          <a:lstStyle/>
          <a:p>
            <a:r>
              <a:rPr lang="en-US" dirty="0"/>
              <a:t>LLM Building Blocks Comparisons</a:t>
            </a:r>
          </a:p>
        </p:txBody>
      </p:sp>
      <p:sp>
        <p:nvSpPr>
          <p:cNvPr id="3" name="Content Placeholder 2">
            <a:extLst>
              <a:ext uri="{FF2B5EF4-FFF2-40B4-BE49-F238E27FC236}">
                <a16:creationId xmlns:a16="http://schemas.microsoft.com/office/drawing/2014/main" id="{7419B7CC-844D-89FE-CB66-041A5EC42C31}"/>
              </a:ext>
            </a:extLst>
          </p:cNvPr>
          <p:cNvSpPr>
            <a:spLocks noGrp="1"/>
          </p:cNvSpPr>
          <p:nvPr>
            <p:ph idx="1"/>
          </p:nvPr>
        </p:nvSpPr>
        <p:spPr/>
        <p:txBody>
          <a:bodyPr>
            <a:normAutofit fontScale="62500" lnSpcReduction="20000"/>
          </a:bodyPr>
          <a:lstStyle/>
          <a:p>
            <a:r>
              <a:rPr lang="en-US" dirty="0"/>
              <a:t>Tokens vs. Vectors: </a:t>
            </a:r>
          </a:p>
          <a:p>
            <a:pPr lvl="1"/>
            <a:r>
              <a:rPr lang="en-US" dirty="0"/>
              <a:t>Tokens are the linguistic units</a:t>
            </a:r>
          </a:p>
          <a:p>
            <a:pPr lvl="1"/>
            <a:r>
              <a:rPr lang="en-US" dirty="0"/>
              <a:t>Vectors are the mathematical representations of these units. </a:t>
            </a:r>
          </a:p>
          <a:p>
            <a:pPr lvl="1"/>
            <a:r>
              <a:rPr lang="en-US" dirty="0"/>
              <a:t>Every token is mapped to a vector in the LLM’s processing pipeline.</a:t>
            </a:r>
            <a:br>
              <a:rPr lang="en-US" dirty="0"/>
            </a:br>
            <a:endParaRPr lang="en-US" dirty="0"/>
          </a:p>
          <a:p>
            <a:r>
              <a:rPr lang="en-US" dirty="0"/>
              <a:t>Vectors vs. Embeddings: </a:t>
            </a:r>
          </a:p>
          <a:p>
            <a:pPr lvl="1"/>
            <a:r>
              <a:rPr lang="en-US" dirty="0"/>
              <a:t>All embeddings are vectors</a:t>
            </a:r>
          </a:p>
          <a:p>
            <a:pPr lvl="1"/>
            <a:r>
              <a:rPr lang="en-US" dirty="0"/>
              <a:t>Not all vectors are embeddings. </a:t>
            </a:r>
          </a:p>
          <a:p>
            <a:pPr lvl="1"/>
            <a:r>
              <a:rPr lang="en-US" dirty="0"/>
              <a:t>Embeddings are vectors specifically trained to capture deep semantic relationships.</a:t>
            </a:r>
            <a:br>
              <a:rPr lang="en-US" dirty="0"/>
            </a:br>
            <a:endParaRPr lang="en-US" dirty="0"/>
          </a:p>
          <a:p>
            <a:r>
              <a:rPr lang="en-US" dirty="0"/>
              <a:t>Tokens and Embeddings: </a:t>
            </a:r>
          </a:p>
          <a:p>
            <a:pPr lvl="1"/>
            <a:r>
              <a:rPr lang="en-US" dirty="0"/>
              <a:t>The transition from tokens to embeddings </a:t>
            </a:r>
          </a:p>
          <a:p>
            <a:pPr lvl="1"/>
            <a:r>
              <a:rPr lang="en-US" dirty="0"/>
              <a:t>Movement from a discrete representation of language to a Nuanced, continuous, and contextually aware semantic space.	</a:t>
            </a:r>
          </a:p>
        </p:txBody>
      </p:sp>
      <p:sp>
        <p:nvSpPr>
          <p:cNvPr id="4" name="Date Placeholder 3">
            <a:extLst>
              <a:ext uri="{FF2B5EF4-FFF2-40B4-BE49-F238E27FC236}">
                <a16:creationId xmlns:a16="http://schemas.microsoft.com/office/drawing/2014/main" id="{BE50A432-DA00-0C01-668E-BA608170DCB4}"/>
              </a:ext>
            </a:extLst>
          </p:cNvPr>
          <p:cNvSpPr>
            <a:spLocks noGrp="1"/>
          </p:cNvSpPr>
          <p:nvPr>
            <p:ph type="dt" sz="half" idx="10"/>
          </p:nvPr>
        </p:nvSpPr>
        <p:spPr/>
        <p:txBody>
          <a:bodyPr/>
          <a:lstStyle/>
          <a:p>
            <a:fld id="{45A0C0F0-98C2-4B51-B45A-96F0BA339BCC}" type="datetime1">
              <a:rPr lang="en-US" smtClean="0"/>
              <a:t>9/6/2025</a:t>
            </a:fld>
            <a:endParaRPr lang="en-US"/>
          </a:p>
        </p:txBody>
      </p:sp>
      <p:sp>
        <p:nvSpPr>
          <p:cNvPr id="5" name="Footer Placeholder 4">
            <a:extLst>
              <a:ext uri="{FF2B5EF4-FFF2-40B4-BE49-F238E27FC236}">
                <a16:creationId xmlns:a16="http://schemas.microsoft.com/office/drawing/2014/main" id="{783D4722-E051-95E7-E351-203F97A4D037}"/>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2C291126-C97D-29B8-E808-DBCEE7914799}"/>
              </a:ext>
            </a:extLst>
          </p:cNvPr>
          <p:cNvSpPr>
            <a:spLocks noGrp="1"/>
          </p:cNvSpPr>
          <p:nvPr>
            <p:ph type="sldNum" sz="quarter" idx="12"/>
          </p:nvPr>
        </p:nvSpPr>
        <p:spPr/>
        <p:txBody>
          <a:bodyPr/>
          <a:lstStyle/>
          <a:p>
            <a:fld id="{3D46CBA2-ECE5-4BE9-B546-6761E0E67089}" type="slidenum">
              <a:rPr lang="en-US" smtClean="0"/>
              <a:t>56</a:t>
            </a:fld>
            <a:endParaRPr lang="en-US"/>
          </a:p>
        </p:txBody>
      </p:sp>
    </p:spTree>
    <p:extLst>
      <p:ext uri="{BB962C8B-B14F-4D97-AF65-F5344CB8AC3E}">
        <p14:creationId xmlns:p14="http://schemas.microsoft.com/office/powerpoint/2010/main" val="390229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F73B60-9C02-620A-D7B2-12E1A4F7B0AF}"/>
              </a:ext>
            </a:extLst>
          </p:cNvPr>
          <p:cNvSpPr>
            <a:spLocks noGrp="1"/>
          </p:cNvSpPr>
          <p:nvPr>
            <p:ph type="title"/>
          </p:nvPr>
        </p:nvSpPr>
        <p:spPr>
          <a:xfrm>
            <a:off x="530352" y="995226"/>
            <a:ext cx="7772400" cy="1021842"/>
          </a:xfrm>
        </p:spPr>
        <p:txBody>
          <a:bodyPr/>
          <a:lstStyle/>
          <a:p>
            <a:r>
              <a:rPr lang="en-US" sz="44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Technologies used in GenAI/AI</a:t>
            </a:r>
            <a:endParaRPr lang="en-US" sz="4400" dirty="0">
              <a:solidFill>
                <a:schemeClr val="tx1"/>
              </a:solidFill>
              <a:effectLst>
                <a:outerShdw blurRad="38100" dist="38100" dir="2700000" algn="tl">
                  <a:srgbClr val="000000">
                    <a:alpha val="43137"/>
                  </a:srgbClr>
                </a:outerShdw>
              </a:effectLst>
            </a:endParaRPr>
          </a:p>
        </p:txBody>
      </p:sp>
      <p:sp>
        <p:nvSpPr>
          <p:cNvPr id="9" name="Text Placeholder 8">
            <a:extLst>
              <a:ext uri="{FF2B5EF4-FFF2-40B4-BE49-F238E27FC236}">
                <a16:creationId xmlns:a16="http://schemas.microsoft.com/office/drawing/2014/main" id="{2EBB439D-756C-7C02-C1CE-1A53C48AFD4A}"/>
              </a:ext>
            </a:extLst>
          </p:cNvPr>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703BFF7-DAC3-0B1B-0968-6B213064C68B}"/>
              </a:ext>
            </a:extLst>
          </p:cNvPr>
          <p:cNvSpPr>
            <a:spLocks noGrp="1"/>
          </p:cNvSpPr>
          <p:nvPr>
            <p:ph type="dt" sz="half" idx="10"/>
          </p:nvPr>
        </p:nvSpPr>
        <p:spPr/>
        <p:txBody>
          <a:bodyPr/>
          <a:lstStyle/>
          <a:p>
            <a:r>
              <a:rPr lang="en-US"/>
              <a:t>5/18/2025</a:t>
            </a:r>
          </a:p>
        </p:txBody>
      </p:sp>
      <p:sp>
        <p:nvSpPr>
          <p:cNvPr id="6" name="Footer Placeholder 5">
            <a:extLst>
              <a:ext uri="{FF2B5EF4-FFF2-40B4-BE49-F238E27FC236}">
                <a16:creationId xmlns:a16="http://schemas.microsoft.com/office/drawing/2014/main" id="{F9D29A87-8887-C0A9-A3C5-2F30A9F1B0AE}"/>
              </a:ext>
            </a:extLst>
          </p:cNvPr>
          <p:cNvSpPr>
            <a:spLocks noGrp="1"/>
          </p:cNvSpPr>
          <p:nvPr>
            <p:ph type="ftr" sz="quarter" idx="11"/>
          </p:nvPr>
        </p:nvSpPr>
        <p:spPr/>
        <p:txBody>
          <a:bodyPr/>
          <a:lstStyle/>
          <a:p>
            <a:r>
              <a:rPr lang="en-US"/>
              <a:t>Copyright © 2007 - 2025 Carl M. Burnett</a:t>
            </a:r>
          </a:p>
        </p:txBody>
      </p:sp>
      <p:sp>
        <p:nvSpPr>
          <p:cNvPr id="7" name="Slide Number Placeholder 6">
            <a:extLst>
              <a:ext uri="{FF2B5EF4-FFF2-40B4-BE49-F238E27FC236}">
                <a16:creationId xmlns:a16="http://schemas.microsoft.com/office/drawing/2014/main" id="{5DD8DC1F-9259-C8CC-1731-0D39D4F4CD9A}"/>
              </a:ext>
            </a:extLst>
          </p:cNvPr>
          <p:cNvSpPr>
            <a:spLocks noGrp="1"/>
          </p:cNvSpPr>
          <p:nvPr>
            <p:ph type="sldNum" sz="quarter" idx="12"/>
          </p:nvPr>
        </p:nvSpPr>
        <p:spPr/>
        <p:txBody>
          <a:bodyPr/>
          <a:lstStyle/>
          <a:p>
            <a:fld id="{3D46CBA2-ECE5-4BE9-B546-6761E0E67089}" type="slidenum">
              <a:rPr lang="en-US" smtClean="0"/>
              <a:t>57</a:t>
            </a:fld>
            <a:endParaRPr lang="en-US"/>
          </a:p>
        </p:txBody>
      </p:sp>
    </p:spTree>
    <p:extLst>
      <p:ext uri="{BB962C8B-B14F-4D97-AF65-F5344CB8AC3E}">
        <p14:creationId xmlns:p14="http://schemas.microsoft.com/office/powerpoint/2010/main" val="2207865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274A-9B14-B565-20AA-176D486E949F}"/>
              </a:ext>
            </a:extLst>
          </p:cNvPr>
          <p:cNvSpPr>
            <a:spLocks noGrp="1"/>
          </p:cNvSpPr>
          <p:nvPr>
            <p:ph type="title"/>
          </p:nvPr>
        </p:nvSpPr>
        <p:spPr/>
        <p:txBody>
          <a:bodyPr/>
          <a:lstStyle/>
          <a:p>
            <a:r>
              <a:rPr lang="en-US" dirty="0"/>
              <a:t>Building Blocks of an LLM</a:t>
            </a:r>
          </a:p>
        </p:txBody>
      </p:sp>
      <p:sp>
        <p:nvSpPr>
          <p:cNvPr id="3" name="Content Placeholder 2">
            <a:extLst>
              <a:ext uri="{FF2B5EF4-FFF2-40B4-BE49-F238E27FC236}">
                <a16:creationId xmlns:a16="http://schemas.microsoft.com/office/drawing/2014/main" id="{A77EFA26-CC03-B6DA-B0B9-19666085A68B}"/>
              </a:ext>
            </a:extLst>
          </p:cNvPr>
          <p:cNvSpPr>
            <a:spLocks noGrp="1"/>
          </p:cNvSpPr>
          <p:nvPr>
            <p:ph idx="1"/>
          </p:nvPr>
        </p:nvSpPr>
        <p:spPr/>
        <p:txBody>
          <a:bodyPr/>
          <a:lstStyle/>
          <a:p>
            <a:r>
              <a:rPr lang="en-US" dirty="0"/>
              <a:t>Vectors, Tokens, and Embeddings </a:t>
            </a:r>
          </a:p>
          <a:p>
            <a:r>
              <a:rPr lang="en-US" dirty="0"/>
              <a:t>Tokens are the representations of text in the form of a vector.</a:t>
            </a:r>
          </a:p>
          <a:p>
            <a:r>
              <a:rPr lang="en-US" b="1" dirty="0"/>
              <a:t>Embeddings: The Semantic Space - </a:t>
            </a:r>
            <a:r>
              <a:rPr lang="en-US" dirty="0"/>
              <a:t>Embeddings are the foundational aspect of LLMs</a:t>
            </a:r>
            <a:endParaRPr lang="en-US" b="1" dirty="0"/>
          </a:p>
        </p:txBody>
      </p:sp>
      <p:sp>
        <p:nvSpPr>
          <p:cNvPr id="4" name="Date Placeholder 3">
            <a:extLst>
              <a:ext uri="{FF2B5EF4-FFF2-40B4-BE49-F238E27FC236}">
                <a16:creationId xmlns:a16="http://schemas.microsoft.com/office/drawing/2014/main" id="{9EED6BE1-C9C7-2C97-1622-2E066B9065D2}"/>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BBADFAB1-DB3F-BBB0-4A9B-A1B33B11F8F7}"/>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44A3D4D0-0B7C-9FC8-14AA-32E9153B875F}"/>
              </a:ext>
            </a:extLst>
          </p:cNvPr>
          <p:cNvSpPr>
            <a:spLocks noGrp="1"/>
          </p:cNvSpPr>
          <p:nvPr>
            <p:ph type="sldNum" sz="quarter" idx="12"/>
          </p:nvPr>
        </p:nvSpPr>
        <p:spPr/>
        <p:txBody>
          <a:bodyPr/>
          <a:lstStyle/>
          <a:p>
            <a:fld id="{3D46CBA2-ECE5-4BE9-B546-6761E0E67089}" type="slidenum">
              <a:rPr lang="en-US" smtClean="0"/>
              <a:t>58</a:t>
            </a:fld>
            <a:endParaRPr lang="en-US"/>
          </a:p>
        </p:txBody>
      </p:sp>
      <p:sp>
        <p:nvSpPr>
          <p:cNvPr id="8" name="TextBox 7">
            <a:extLst>
              <a:ext uri="{FF2B5EF4-FFF2-40B4-BE49-F238E27FC236}">
                <a16:creationId xmlns:a16="http://schemas.microsoft.com/office/drawing/2014/main" id="{54ECE406-7B9D-0111-CF99-4081859F5994}"/>
              </a:ext>
            </a:extLst>
          </p:cNvPr>
          <p:cNvSpPr txBox="1"/>
          <p:nvPr/>
        </p:nvSpPr>
        <p:spPr>
          <a:xfrm>
            <a:off x="1790700" y="4327005"/>
            <a:ext cx="5562600" cy="276999"/>
          </a:xfrm>
          <a:prstGeom prst="rect">
            <a:avLst/>
          </a:prstGeom>
          <a:noFill/>
        </p:spPr>
        <p:txBody>
          <a:bodyPr wrap="square">
            <a:spAutoFit/>
          </a:bodyPr>
          <a:lstStyle/>
          <a:p>
            <a:pPr algn="ctr"/>
            <a:r>
              <a:rPr lang="en-US" sz="1200" dirty="0">
                <a:latin typeface="+mj-lt"/>
              </a:rPr>
              <a:t>https://thenewstack.io/the-building-blocks-of-llms-vectors-tokens-and-embeddings/</a:t>
            </a:r>
          </a:p>
        </p:txBody>
      </p:sp>
    </p:spTree>
    <p:extLst>
      <p:ext uri="{BB962C8B-B14F-4D97-AF65-F5344CB8AC3E}">
        <p14:creationId xmlns:p14="http://schemas.microsoft.com/office/powerpoint/2010/main" val="278235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EF89-1E29-229A-1A5F-929697613DA1}"/>
              </a:ext>
            </a:extLst>
          </p:cNvPr>
          <p:cNvSpPr>
            <a:spLocks noGrp="1"/>
          </p:cNvSpPr>
          <p:nvPr>
            <p:ph type="title"/>
          </p:nvPr>
        </p:nvSpPr>
        <p:spPr/>
        <p:txBody>
          <a:bodyPr/>
          <a:lstStyle/>
          <a:p>
            <a:r>
              <a:rPr lang="en-US" dirty="0"/>
              <a:t>Vectors</a:t>
            </a:r>
          </a:p>
        </p:txBody>
      </p:sp>
      <p:sp>
        <p:nvSpPr>
          <p:cNvPr id="3" name="Content Placeholder 2">
            <a:extLst>
              <a:ext uri="{FF2B5EF4-FFF2-40B4-BE49-F238E27FC236}">
                <a16:creationId xmlns:a16="http://schemas.microsoft.com/office/drawing/2014/main" id="{EEA2838E-DC5E-A518-4F1E-08EBD106858C}"/>
              </a:ext>
            </a:extLst>
          </p:cNvPr>
          <p:cNvSpPr>
            <a:spLocks noGrp="1"/>
          </p:cNvSpPr>
          <p:nvPr>
            <p:ph idx="1"/>
          </p:nvPr>
        </p:nvSpPr>
        <p:spPr/>
        <p:txBody>
          <a:bodyPr/>
          <a:lstStyle/>
          <a:p>
            <a:r>
              <a:rPr lang="en-US" dirty="0"/>
              <a:t>A single-dimensional array.</a:t>
            </a:r>
          </a:p>
          <a:p>
            <a:r>
              <a:rPr lang="en-US" dirty="0"/>
              <a:t>Used to represent text or data in a numerical form that the model can understand and process.</a:t>
            </a:r>
          </a:p>
        </p:txBody>
      </p:sp>
      <p:sp>
        <p:nvSpPr>
          <p:cNvPr id="4" name="Date Placeholder 3">
            <a:extLst>
              <a:ext uri="{FF2B5EF4-FFF2-40B4-BE49-F238E27FC236}">
                <a16:creationId xmlns:a16="http://schemas.microsoft.com/office/drawing/2014/main" id="{9BE62B29-C508-428A-A832-19BB51C30606}"/>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B75A3E5F-09EF-B5AF-4484-CF2483549306}"/>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3940D1AA-16BE-3D7E-A836-2EF5DB3C085B}"/>
              </a:ext>
            </a:extLst>
          </p:cNvPr>
          <p:cNvSpPr>
            <a:spLocks noGrp="1"/>
          </p:cNvSpPr>
          <p:nvPr>
            <p:ph type="sldNum" sz="quarter" idx="12"/>
          </p:nvPr>
        </p:nvSpPr>
        <p:spPr/>
        <p:txBody>
          <a:bodyPr/>
          <a:lstStyle/>
          <a:p>
            <a:fld id="{3D46CBA2-ECE5-4BE9-B546-6761E0E67089}" type="slidenum">
              <a:rPr lang="en-US" smtClean="0"/>
              <a:t>59</a:t>
            </a:fld>
            <a:endParaRPr lang="en-US"/>
          </a:p>
        </p:txBody>
      </p:sp>
    </p:spTree>
    <p:extLst>
      <p:ext uri="{BB962C8B-B14F-4D97-AF65-F5344CB8AC3E}">
        <p14:creationId xmlns:p14="http://schemas.microsoft.com/office/powerpoint/2010/main" val="440623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F22A5D-BFEB-FDCA-C640-5B8F11B129A5}"/>
              </a:ext>
            </a:extLst>
          </p:cNvPr>
          <p:cNvSpPr>
            <a:spLocks noGrp="1"/>
          </p:cNvSpPr>
          <p:nvPr>
            <p:ph type="title"/>
          </p:nvPr>
        </p:nvSpPr>
        <p:spPr>
          <a:xfrm>
            <a:off x="457200" y="382687"/>
            <a:ext cx="8305800" cy="857250"/>
          </a:xfrm>
        </p:spPr>
        <p:txBody>
          <a:bodyPr/>
          <a:lstStyle/>
          <a:p>
            <a:r>
              <a:rPr lang="en-US" b="1" dirty="0">
                <a:effectLst>
                  <a:outerShdw blurRad="38100" dist="38100" dir="2700000" algn="tl">
                    <a:srgbClr val="000000">
                      <a:alpha val="43137"/>
                    </a:srgbClr>
                  </a:outerShdw>
                </a:effectLst>
              </a:rPr>
              <a:t>Artificial Intelligence (AI)</a:t>
            </a:r>
          </a:p>
        </p:txBody>
      </p:sp>
      <p:sp>
        <p:nvSpPr>
          <p:cNvPr id="4" name="Date Placeholder 3">
            <a:extLst>
              <a:ext uri="{FF2B5EF4-FFF2-40B4-BE49-F238E27FC236}">
                <a16:creationId xmlns:a16="http://schemas.microsoft.com/office/drawing/2014/main" id="{CED2D79F-7780-B404-982E-B62D067D66B0}"/>
              </a:ext>
            </a:extLst>
          </p:cNvPr>
          <p:cNvSpPr>
            <a:spLocks noGrp="1"/>
          </p:cNvSpPr>
          <p:nvPr>
            <p:ph type="dt" sz="half" idx="10"/>
          </p:nvPr>
        </p:nvSpPr>
        <p:spPr/>
        <p:txBody>
          <a:bodyPr/>
          <a:lstStyle/>
          <a:p>
            <a:fld id="{8C40D2AB-702D-40B2-AFAC-AF7E8E82A81D}" type="datetime1">
              <a:rPr lang="en-US" smtClean="0"/>
              <a:t>9/6/2025</a:t>
            </a:fld>
            <a:endParaRPr lang="en-US"/>
          </a:p>
        </p:txBody>
      </p:sp>
      <p:sp>
        <p:nvSpPr>
          <p:cNvPr id="5" name="Footer Placeholder 4">
            <a:extLst>
              <a:ext uri="{FF2B5EF4-FFF2-40B4-BE49-F238E27FC236}">
                <a16:creationId xmlns:a16="http://schemas.microsoft.com/office/drawing/2014/main" id="{84B1B1F6-2E9A-1C27-A5F2-B114BC499BD1}"/>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7A3521FB-DF86-F474-E49D-1F6722698F50}"/>
              </a:ext>
            </a:extLst>
          </p:cNvPr>
          <p:cNvSpPr>
            <a:spLocks noGrp="1"/>
          </p:cNvSpPr>
          <p:nvPr>
            <p:ph type="sldNum" sz="quarter" idx="12"/>
          </p:nvPr>
        </p:nvSpPr>
        <p:spPr/>
        <p:txBody>
          <a:bodyPr/>
          <a:lstStyle/>
          <a:p>
            <a:fld id="{3D46CBA2-ECE5-4BE9-B546-6761E0E67089}" type="slidenum">
              <a:rPr lang="en-US" smtClean="0"/>
              <a:t>6</a:t>
            </a:fld>
            <a:endParaRPr lang="en-US"/>
          </a:p>
        </p:txBody>
      </p:sp>
      <p:pic>
        <p:nvPicPr>
          <p:cNvPr id="8" name="Picture 7" descr="A close up of a logo&#10;&#10;Description automatically generated">
            <a:extLst>
              <a:ext uri="{FF2B5EF4-FFF2-40B4-BE49-F238E27FC236}">
                <a16:creationId xmlns:a16="http://schemas.microsoft.com/office/drawing/2014/main" id="{15F2E14F-00B6-623D-652A-DA400F4C4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35288"/>
            <a:ext cx="6153150" cy="3177723"/>
          </a:xfrm>
          <a:prstGeom prst="rect">
            <a:avLst/>
          </a:prstGeom>
        </p:spPr>
      </p:pic>
    </p:spTree>
    <p:extLst>
      <p:ext uri="{BB962C8B-B14F-4D97-AF65-F5344CB8AC3E}">
        <p14:creationId xmlns:p14="http://schemas.microsoft.com/office/powerpoint/2010/main" val="2635538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673CFE-F376-5F66-5427-AE461F6B8063}"/>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8D1A03F9-21ED-EB5F-9619-594E856729EC}"/>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0BC74501-B3FF-63D3-1F7D-727B19B95DDE}"/>
              </a:ext>
            </a:extLst>
          </p:cNvPr>
          <p:cNvSpPr>
            <a:spLocks noGrp="1"/>
          </p:cNvSpPr>
          <p:nvPr>
            <p:ph type="sldNum" sz="quarter" idx="12"/>
          </p:nvPr>
        </p:nvSpPr>
        <p:spPr/>
        <p:txBody>
          <a:bodyPr/>
          <a:lstStyle/>
          <a:p>
            <a:fld id="{3D46CBA2-ECE5-4BE9-B546-6761E0E67089}" type="slidenum">
              <a:rPr lang="en-US" smtClean="0"/>
              <a:t>60</a:t>
            </a:fld>
            <a:endParaRPr lang="en-US"/>
          </a:p>
        </p:txBody>
      </p:sp>
      <p:pic>
        <p:nvPicPr>
          <p:cNvPr id="8" name="Picture 7">
            <a:hlinkClick r:id="rId2"/>
            <a:extLst>
              <a:ext uri="{FF2B5EF4-FFF2-40B4-BE49-F238E27FC236}">
                <a16:creationId xmlns:a16="http://schemas.microsoft.com/office/drawing/2014/main" id="{07BCA3F8-BB27-ADAA-D014-30EF3407C192}"/>
              </a:ext>
            </a:extLst>
          </p:cNvPr>
          <p:cNvPicPr>
            <a:picLocks noChangeAspect="1"/>
          </p:cNvPicPr>
          <p:nvPr/>
        </p:nvPicPr>
        <p:blipFill>
          <a:blip r:embed="rId3"/>
          <a:srcRect t="10001" b="9999"/>
          <a:stretch>
            <a:fillRect/>
          </a:stretch>
        </p:blipFill>
        <p:spPr>
          <a:xfrm>
            <a:off x="0" y="0"/>
            <a:ext cx="9144000" cy="5143500"/>
          </a:xfrm>
          <a:prstGeom prst="rect">
            <a:avLst/>
          </a:prstGeom>
        </p:spPr>
      </p:pic>
    </p:spTree>
    <p:extLst>
      <p:ext uri="{BB962C8B-B14F-4D97-AF65-F5344CB8AC3E}">
        <p14:creationId xmlns:p14="http://schemas.microsoft.com/office/powerpoint/2010/main" val="3721036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71B43B3-D6F3-3E09-EB2B-BC5D742570DD}"/>
              </a:ext>
            </a:extLst>
          </p:cNvPr>
          <p:cNvSpPr>
            <a:spLocks noGrp="1"/>
          </p:cNvSpPr>
          <p:nvPr>
            <p:ph type="title"/>
          </p:nvPr>
        </p:nvSpPr>
        <p:spPr/>
        <p:txBody>
          <a:bodyPr anchor="ctr">
            <a:normAutofit/>
          </a:bodyPr>
          <a:lstStyle/>
          <a:p>
            <a:r>
              <a:rPr lang="en-US"/>
              <a:t>Tokens</a:t>
            </a:r>
            <a:endParaRPr lang="en-US" dirty="0"/>
          </a:p>
        </p:txBody>
      </p:sp>
      <p:sp>
        <p:nvSpPr>
          <p:cNvPr id="13" name="Content Placeholder 12">
            <a:extLst>
              <a:ext uri="{FF2B5EF4-FFF2-40B4-BE49-F238E27FC236}">
                <a16:creationId xmlns:a16="http://schemas.microsoft.com/office/drawing/2014/main" id="{EC31E3C8-5749-FDCF-65C6-E8D206A5E14F}"/>
              </a:ext>
            </a:extLst>
          </p:cNvPr>
          <p:cNvSpPr>
            <a:spLocks noGrp="1"/>
          </p:cNvSpPr>
          <p:nvPr>
            <p:ph idx="1"/>
          </p:nvPr>
        </p:nvSpPr>
        <p:spPr/>
        <p:txBody>
          <a:bodyPr anchor="t">
            <a:normAutofit/>
          </a:bodyPr>
          <a:lstStyle/>
          <a:p>
            <a:pPr marL="342900" indent="-342900">
              <a:buFont typeface="Arial" panose="020B0604020202020204" pitchFamily="34" charset="0"/>
              <a:buChar char="•"/>
            </a:pPr>
            <a:r>
              <a:rPr lang="en-US" kern="0" spc="11" dirty="0"/>
              <a:t>Basic units of text processed</a:t>
            </a:r>
          </a:p>
          <a:p>
            <a:pPr marL="342900" indent="-342900">
              <a:buFont typeface="Arial" panose="020B0604020202020204" pitchFamily="34" charset="0"/>
              <a:buChar char="•"/>
            </a:pPr>
            <a:r>
              <a:rPr lang="en-US" kern="0" spc="11" dirty="0"/>
              <a:t>Can be individual words, </a:t>
            </a:r>
            <a:r>
              <a:rPr lang="en-US" kern="0" spc="11" dirty="0" err="1"/>
              <a:t>subwords</a:t>
            </a:r>
            <a:r>
              <a:rPr lang="en-US" kern="0" spc="11" dirty="0"/>
              <a:t>, or even characters</a:t>
            </a:r>
          </a:p>
          <a:p>
            <a:pPr marL="342900" indent="-342900">
              <a:buFont typeface="Arial" panose="020B0604020202020204" pitchFamily="34" charset="0"/>
              <a:buChar char="•"/>
            </a:pPr>
            <a:r>
              <a:rPr lang="en-US" kern="0" spc="11" dirty="0"/>
              <a:t>Tokens are used as input and output in generative AI tasks.</a:t>
            </a:r>
            <a:endParaRPr lang="en-US" dirty="0"/>
          </a:p>
          <a:p>
            <a:endParaRPr lang="en-US" dirty="0"/>
          </a:p>
        </p:txBody>
      </p:sp>
      <p:sp>
        <p:nvSpPr>
          <p:cNvPr id="10" name="Date Placeholder 9">
            <a:extLst>
              <a:ext uri="{FF2B5EF4-FFF2-40B4-BE49-F238E27FC236}">
                <a16:creationId xmlns:a16="http://schemas.microsoft.com/office/drawing/2014/main" id="{FEBF4018-FEA5-63EC-FE87-E0CCC9206C13}"/>
              </a:ext>
            </a:extLst>
          </p:cNvPr>
          <p:cNvSpPr>
            <a:spLocks noGrp="1"/>
          </p:cNvSpPr>
          <p:nvPr>
            <p:ph type="dt" sz="half" idx="10"/>
          </p:nvPr>
        </p:nvSpPr>
        <p:spPr/>
        <p:txBody>
          <a:bodyPr anchor="b">
            <a:normAutofit/>
          </a:bodyPr>
          <a:lstStyle/>
          <a:p>
            <a:pPr>
              <a:spcAft>
                <a:spcPts val="600"/>
              </a:spcAft>
            </a:pPr>
            <a:r>
              <a:rPr lang="en-US"/>
              <a:t>5/18/2025</a:t>
            </a:r>
          </a:p>
        </p:txBody>
      </p:sp>
      <p:sp>
        <p:nvSpPr>
          <p:cNvPr id="11" name="Footer Placeholder 10">
            <a:extLst>
              <a:ext uri="{FF2B5EF4-FFF2-40B4-BE49-F238E27FC236}">
                <a16:creationId xmlns:a16="http://schemas.microsoft.com/office/drawing/2014/main" id="{6A0895D3-5A60-B82E-E5DD-1DAD87BFE88F}"/>
              </a:ext>
            </a:extLst>
          </p:cNvPr>
          <p:cNvSpPr>
            <a:spLocks noGrp="1"/>
          </p:cNvSpPr>
          <p:nvPr>
            <p:ph type="ftr" sz="quarter" idx="11"/>
          </p:nvPr>
        </p:nvSpPr>
        <p:spPr/>
        <p:txBody>
          <a:bodyPr anchor="b">
            <a:normAutofit/>
          </a:bodyPr>
          <a:lstStyle/>
          <a:p>
            <a:pPr>
              <a:spcAft>
                <a:spcPts val="600"/>
              </a:spcAft>
            </a:pPr>
            <a:r>
              <a:rPr lang="en-US"/>
              <a:t>Copyright © 2007 - 2025 Carl M. Burnett</a:t>
            </a:r>
          </a:p>
        </p:txBody>
      </p:sp>
      <p:sp>
        <p:nvSpPr>
          <p:cNvPr id="14" name="Slide Number Placeholder 13">
            <a:extLst>
              <a:ext uri="{FF2B5EF4-FFF2-40B4-BE49-F238E27FC236}">
                <a16:creationId xmlns:a16="http://schemas.microsoft.com/office/drawing/2014/main" id="{899890BC-C67F-CF5D-C257-A9B6555F1BB2}"/>
              </a:ext>
            </a:extLst>
          </p:cNvPr>
          <p:cNvSpPr>
            <a:spLocks noGrp="1"/>
          </p:cNvSpPr>
          <p:nvPr>
            <p:ph type="sldNum" sz="quarter" idx="12"/>
          </p:nvPr>
        </p:nvSpPr>
        <p:spPr/>
        <p:txBody>
          <a:bodyPr anchor="b">
            <a:normAutofit/>
          </a:bodyPr>
          <a:lstStyle/>
          <a:p>
            <a:pPr>
              <a:spcAft>
                <a:spcPts val="600"/>
              </a:spcAft>
            </a:pPr>
            <a:fld id="{3D46CBA2-ECE5-4BE9-B546-6761E0E67089}" type="slidenum">
              <a:rPr lang="en-US" smtClean="0"/>
              <a:pPr>
                <a:spcAft>
                  <a:spcPts val="600"/>
                </a:spcAft>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ED33-89A6-7741-1EA0-4307125CA2DD}"/>
              </a:ext>
            </a:extLst>
          </p:cNvPr>
          <p:cNvSpPr>
            <a:spLocks noGrp="1"/>
          </p:cNvSpPr>
          <p:nvPr>
            <p:ph type="title"/>
          </p:nvPr>
        </p:nvSpPr>
        <p:spPr/>
        <p:txBody>
          <a:bodyPr>
            <a:normAutofit fontScale="90000"/>
          </a:bodyPr>
          <a:lstStyle/>
          <a:p>
            <a:r>
              <a:rPr lang="en-US" dirty="0"/>
              <a:t>Embeddings: The Semantic Space</a:t>
            </a:r>
          </a:p>
        </p:txBody>
      </p:sp>
      <p:sp>
        <p:nvSpPr>
          <p:cNvPr id="3" name="Content Placeholder 2">
            <a:extLst>
              <a:ext uri="{FF2B5EF4-FFF2-40B4-BE49-F238E27FC236}">
                <a16:creationId xmlns:a16="http://schemas.microsoft.com/office/drawing/2014/main" id="{5116D33F-1E46-39C8-6339-E25DF8C64A06}"/>
              </a:ext>
            </a:extLst>
          </p:cNvPr>
          <p:cNvSpPr>
            <a:spLocks noGrp="1"/>
          </p:cNvSpPr>
          <p:nvPr>
            <p:ph idx="1"/>
          </p:nvPr>
        </p:nvSpPr>
        <p:spPr/>
        <p:txBody>
          <a:bodyPr>
            <a:normAutofit fontScale="85000" lnSpcReduction="20000"/>
          </a:bodyPr>
          <a:lstStyle/>
          <a:p>
            <a:r>
              <a:rPr lang="en-US" dirty="0"/>
              <a:t>Tokens are vector representations of text.</a:t>
            </a:r>
          </a:p>
          <a:p>
            <a:r>
              <a:rPr lang="en-US" dirty="0"/>
              <a:t>Embeddings are tokens with semantic context. </a:t>
            </a:r>
          </a:p>
          <a:p>
            <a:r>
              <a:rPr lang="en-US" dirty="0"/>
              <a:t>Represent the meaning and context of the text. </a:t>
            </a:r>
          </a:p>
          <a:p>
            <a:r>
              <a:rPr lang="en-US" dirty="0"/>
              <a:t>Tokens are encoded or decoded by a tokenizer.</a:t>
            </a:r>
          </a:p>
          <a:p>
            <a:r>
              <a:rPr lang="en-US" dirty="0"/>
              <a:t>Embedding models are responsible for generating text embeddings in the form of a vector. </a:t>
            </a:r>
          </a:p>
          <a:p>
            <a:r>
              <a:rPr lang="en-US" dirty="0"/>
              <a:t>Embeddings enable LLMs to comprehend the context, nuance, and subtle meanings of words and phrases. </a:t>
            </a:r>
          </a:p>
          <a:p>
            <a:r>
              <a:rPr lang="en-US" dirty="0"/>
              <a:t>Results of the model learning from vast amounts of text data and its relationships with other tokens.</a:t>
            </a:r>
          </a:p>
        </p:txBody>
      </p:sp>
      <p:sp>
        <p:nvSpPr>
          <p:cNvPr id="4" name="Date Placeholder 3">
            <a:extLst>
              <a:ext uri="{FF2B5EF4-FFF2-40B4-BE49-F238E27FC236}">
                <a16:creationId xmlns:a16="http://schemas.microsoft.com/office/drawing/2014/main" id="{E4B53442-BFD0-1F63-261D-5EDD5DE01C45}"/>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366C009E-56BA-B0FD-D894-4730673ADFBB}"/>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DD8086BE-E881-74E7-AA12-8511AE1D3285}"/>
              </a:ext>
            </a:extLst>
          </p:cNvPr>
          <p:cNvSpPr>
            <a:spLocks noGrp="1"/>
          </p:cNvSpPr>
          <p:nvPr>
            <p:ph type="sldNum" sz="quarter" idx="12"/>
          </p:nvPr>
        </p:nvSpPr>
        <p:spPr/>
        <p:txBody>
          <a:bodyPr/>
          <a:lstStyle/>
          <a:p>
            <a:fld id="{3D46CBA2-ECE5-4BE9-B546-6761E0E67089}" type="slidenum">
              <a:rPr lang="en-US" smtClean="0"/>
              <a:t>62</a:t>
            </a:fld>
            <a:endParaRPr lang="en-US"/>
          </a:p>
        </p:txBody>
      </p:sp>
    </p:spTree>
    <p:extLst>
      <p:ext uri="{BB962C8B-B14F-4D97-AF65-F5344CB8AC3E}">
        <p14:creationId xmlns:p14="http://schemas.microsoft.com/office/powerpoint/2010/main" val="20723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582F-67EA-2028-EA80-76574B2A77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1809FA-5302-A4F7-23C1-42B45670B853}"/>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BDA0F8F-E465-9E13-E595-74E493C6FA44}"/>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9F7BC503-8693-28AB-9E9C-2C827457553C}"/>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5E50BD99-7F39-3729-B6D7-EA23B9EA9A05}"/>
              </a:ext>
            </a:extLst>
          </p:cNvPr>
          <p:cNvSpPr>
            <a:spLocks noGrp="1"/>
          </p:cNvSpPr>
          <p:nvPr>
            <p:ph type="sldNum" sz="quarter" idx="12"/>
          </p:nvPr>
        </p:nvSpPr>
        <p:spPr/>
        <p:txBody>
          <a:bodyPr/>
          <a:lstStyle/>
          <a:p>
            <a:fld id="{3D46CBA2-ECE5-4BE9-B546-6761E0E67089}" type="slidenum">
              <a:rPr lang="en-US" smtClean="0"/>
              <a:t>63</a:t>
            </a:fld>
            <a:endParaRPr lang="en-US"/>
          </a:p>
        </p:txBody>
      </p:sp>
      <p:pic>
        <p:nvPicPr>
          <p:cNvPr id="10" name="Picture 9">
            <a:hlinkClick r:id="rId2"/>
            <a:extLst>
              <a:ext uri="{FF2B5EF4-FFF2-40B4-BE49-F238E27FC236}">
                <a16:creationId xmlns:a16="http://schemas.microsoft.com/office/drawing/2014/main" id="{DE5483C2-0723-F5DD-A68D-B825586E2D1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116198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42E4F-2343-4D91-8F92-0563AA64C2B7}"/>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6FE294B8-E644-9CBC-7E85-D463F6929AB2}"/>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87E135F1-B0BA-4581-2F49-3C64BDB365B5}"/>
              </a:ext>
            </a:extLst>
          </p:cNvPr>
          <p:cNvSpPr>
            <a:spLocks noGrp="1"/>
          </p:cNvSpPr>
          <p:nvPr>
            <p:ph type="sldNum" sz="quarter" idx="12"/>
          </p:nvPr>
        </p:nvSpPr>
        <p:spPr/>
        <p:txBody>
          <a:bodyPr/>
          <a:lstStyle/>
          <a:p>
            <a:fld id="{3D46CBA2-ECE5-4BE9-B546-6761E0E67089}" type="slidenum">
              <a:rPr lang="en-US" smtClean="0"/>
              <a:t>64</a:t>
            </a:fld>
            <a:endParaRPr lang="en-US"/>
          </a:p>
        </p:txBody>
      </p:sp>
      <p:pic>
        <p:nvPicPr>
          <p:cNvPr id="8" name="Picture 7" descr="A diagram of structure and structure&#10;&#10;AI-generated content may be incorrect.">
            <a:extLst>
              <a:ext uri="{FF2B5EF4-FFF2-40B4-BE49-F238E27FC236}">
                <a16:creationId xmlns:a16="http://schemas.microsoft.com/office/drawing/2014/main" id="{26E5BE69-F257-1AEC-44C5-8C42C44A7179}"/>
              </a:ext>
            </a:extLst>
          </p:cNvPr>
          <p:cNvPicPr>
            <a:picLocks noChangeAspect="1"/>
          </p:cNvPicPr>
          <p:nvPr/>
        </p:nvPicPr>
        <p:blipFill>
          <a:blip r:embed="rId3" cstate="print">
            <a:extLst>
              <a:ext uri="{28A0092B-C50C-407E-A947-70E740481C1C}">
                <a14:useLocalDpi xmlns:a14="http://schemas.microsoft.com/office/drawing/2010/main" val="0"/>
              </a:ext>
            </a:extLst>
          </a:blip>
          <a:srcRect b="81296"/>
          <a:stretch>
            <a:fillRect/>
          </a:stretch>
        </p:blipFill>
        <p:spPr>
          <a:xfrm>
            <a:off x="1143000" y="590550"/>
            <a:ext cx="6019800" cy="1199548"/>
          </a:xfrm>
          <a:prstGeom prst="rect">
            <a:avLst/>
          </a:prstGeom>
        </p:spPr>
      </p:pic>
      <p:grpSp>
        <p:nvGrpSpPr>
          <p:cNvPr id="13" name="Group 12">
            <a:extLst>
              <a:ext uri="{FF2B5EF4-FFF2-40B4-BE49-F238E27FC236}">
                <a16:creationId xmlns:a16="http://schemas.microsoft.com/office/drawing/2014/main" id="{1E6E35F2-6D5A-B108-D4DD-F055718DC4BE}"/>
              </a:ext>
            </a:extLst>
          </p:cNvPr>
          <p:cNvGrpSpPr/>
          <p:nvPr/>
        </p:nvGrpSpPr>
        <p:grpSpPr>
          <a:xfrm>
            <a:off x="1077861" y="1792299"/>
            <a:ext cx="6084939" cy="926583"/>
            <a:chOff x="1077861" y="1792299"/>
            <a:chExt cx="6084939" cy="926583"/>
          </a:xfrm>
        </p:grpSpPr>
        <p:pic>
          <p:nvPicPr>
            <p:cNvPr id="6" name="Picture 5" descr="A diagram of structure and structure&#10;&#10;AI-generated content may be incorrect.">
              <a:extLst>
                <a:ext uri="{FF2B5EF4-FFF2-40B4-BE49-F238E27FC236}">
                  <a16:creationId xmlns:a16="http://schemas.microsoft.com/office/drawing/2014/main" id="{D38D282F-CE13-2DDC-76E1-C7123C10AC5C}"/>
                </a:ext>
              </a:extLst>
            </p:cNvPr>
            <p:cNvPicPr>
              <a:picLocks noChangeAspect="1"/>
            </p:cNvPicPr>
            <p:nvPr/>
          </p:nvPicPr>
          <p:blipFill>
            <a:blip r:embed="rId4" cstate="print">
              <a:extLst>
                <a:ext uri="{28A0092B-C50C-407E-A947-70E740481C1C}">
                  <a14:useLocalDpi xmlns:a14="http://schemas.microsoft.com/office/drawing/2010/main" val="0"/>
                </a:ext>
              </a:extLst>
            </a:blip>
            <a:srcRect t="94700" b="1239"/>
            <a:stretch>
              <a:fillRect/>
            </a:stretch>
          </p:blipFill>
          <p:spPr>
            <a:xfrm>
              <a:off x="1077861" y="2445039"/>
              <a:ext cx="6084939" cy="273843"/>
            </a:xfrm>
            <a:prstGeom prst="rect">
              <a:avLst/>
            </a:prstGeom>
          </p:spPr>
        </p:pic>
        <p:pic>
          <p:nvPicPr>
            <p:cNvPr id="12" name="Picture 11" descr="A diagram of structure and structure&#10;&#10;AI-generated content may be incorrect.">
              <a:extLst>
                <a:ext uri="{FF2B5EF4-FFF2-40B4-BE49-F238E27FC236}">
                  <a16:creationId xmlns:a16="http://schemas.microsoft.com/office/drawing/2014/main" id="{207B786D-E12B-62A3-566D-7C0FA37EFEF1}"/>
                </a:ext>
              </a:extLst>
            </p:cNvPr>
            <p:cNvPicPr>
              <a:picLocks noChangeAspect="1"/>
            </p:cNvPicPr>
            <p:nvPr/>
          </p:nvPicPr>
          <p:blipFill>
            <a:blip r:embed="rId3" cstate="print">
              <a:extLst>
                <a:ext uri="{28A0092B-C50C-407E-A947-70E740481C1C}">
                  <a14:useLocalDpi xmlns:a14="http://schemas.microsoft.com/office/drawing/2010/main" val="0"/>
                </a:ext>
              </a:extLst>
            </a:blip>
            <a:srcRect t="18357" b="70950"/>
            <a:stretch>
              <a:fillRect/>
            </a:stretch>
          </p:blipFill>
          <p:spPr>
            <a:xfrm>
              <a:off x="1143000" y="1792299"/>
              <a:ext cx="6019800" cy="685800"/>
            </a:xfrm>
            <a:prstGeom prst="rect">
              <a:avLst/>
            </a:prstGeom>
          </p:spPr>
        </p:pic>
      </p:grpSp>
      <p:sp>
        <p:nvSpPr>
          <p:cNvPr id="15" name="TextBox 14">
            <a:extLst>
              <a:ext uri="{FF2B5EF4-FFF2-40B4-BE49-F238E27FC236}">
                <a16:creationId xmlns:a16="http://schemas.microsoft.com/office/drawing/2014/main" id="{2EEF11D7-A457-65DD-2D86-63F896D0DB76}"/>
              </a:ext>
            </a:extLst>
          </p:cNvPr>
          <p:cNvSpPr txBox="1"/>
          <p:nvPr/>
        </p:nvSpPr>
        <p:spPr>
          <a:xfrm>
            <a:off x="2133600" y="45529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691462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8907-2286-976E-4E79-518BB3F8F3B2}"/>
              </a:ext>
            </a:extLst>
          </p:cNvPr>
          <p:cNvSpPr>
            <a:spLocks noGrp="1"/>
          </p:cNvSpPr>
          <p:nvPr>
            <p:ph type="title"/>
          </p:nvPr>
        </p:nvSpPr>
        <p:spPr/>
        <p:txBody>
          <a:bodyPr/>
          <a:lstStyle/>
          <a:p>
            <a:r>
              <a:rPr lang="en-US" dirty="0"/>
              <a:t>Max Tokens Example</a:t>
            </a:r>
          </a:p>
        </p:txBody>
      </p:sp>
      <p:sp>
        <p:nvSpPr>
          <p:cNvPr id="3" name="Content Placeholder 2">
            <a:extLst>
              <a:ext uri="{FF2B5EF4-FFF2-40B4-BE49-F238E27FC236}">
                <a16:creationId xmlns:a16="http://schemas.microsoft.com/office/drawing/2014/main" id="{8A522F39-C66F-0889-F0A7-DCBAB86604F4}"/>
              </a:ext>
            </a:extLst>
          </p:cNvPr>
          <p:cNvSpPr>
            <a:spLocks noGrp="1"/>
          </p:cNvSpPr>
          <p:nvPr>
            <p:ph idx="1"/>
          </p:nvPr>
        </p:nvSpPr>
        <p:spPr/>
        <p:txBody>
          <a:bodyPr/>
          <a:lstStyle/>
          <a:p>
            <a:pPr marL="0" indent="0">
              <a:buNone/>
            </a:pPr>
            <a:r>
              <a:rPr lang="en-US" dirty="0" err="1"/>
              <a:t>max_tokens</a:t>
            </a:r>
            <a:r>
              <a:rPr lang="en-US" dirty="0"/>
              <a:t> = 10</a:t>
            </a:r>
          </a:p>
          <a:p>
            <a:r>
              <a:rPr lang="en-US" dirty="0"/>
              <a:t>Output: “The capital of India is New Delhi. Here are”</a:t>
            </a:r>
          </a:p>
          <a:p>
            <a:r>
              <a:rPr lang="en-US" dirty="0"/>
              <a:t>The response is very brief and incomplete, cut off due to the token limit. It provides basic information but doesn’t elaborate. The sentence begins but doesn’t finish, cutting off just before listing places to visit.</a:t>
            </a:r>
          </a:p>
          <a:p>
            <a:endParaRPr lang="en-US" dirty="0"/>
          </a:p>
        </p:txBody>
      </p:sp>
      <p:sp>
        <p:nvSpPr>
          <p:cNvPr id="4" name="Date Placeholder 3">
            <a:extLst>
              <a:ext uri="{FF2B5EF4-FFF2-40B4-BE49-F238E27FC236}">
                <a16:creationId xmlns:a16="http://schemas.microsoft.com/office/drawing/2014/main" id="{C66AF07C-99CE-3CEE-7C76-3C8EB4A9A0A9}"/>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BB7D5F8B-605E-0F33-8C56-316CEDAE6A74}"/>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90717BC8-904A-AE41-6CBE-D72A525C0DD8}"/>
              </a:ext>
            </a:extLst>
          </p:cNvPr>
          <p:cNvSpPr>
            <a:spLocks noGrp="1"/>
          </p:cNvSpPr>
          <p:nvPr>
            <p:ph type="sldNum" sz="quarter" idx="12"/>
          </p:nvPr>
        </p:nvSpPr>
        <p:spPr/>
        <p:txBody>
          <a:bodyPr/>
          <a:lstStyle/>
          <a:p>
            <a:fld id="{3D46CBA2-ECE5-4BE9-B546-6761E0E67089}" type="slidenum">
              <a:rPr lang="en-US" smtClean="0"/>
              <a:t>65</a:t>
            </a:fld>
            <a:endParaRPr lang="en-US"/>
          </a:p>
        </p:txBody>
      </p:sp>
    </p:spTree>
    <p:extLst>
      <p:ext uri="{BB962C8B-B14F-4D97-AF65-F5344CB8AC3E}">
        <p14:creationId xmlns:p14="http://schemas.microsoft.com/office/powerpoint/2010/main" val="1415958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CC86-894F-3248-0CBA-74FCD960E754}"/>
              </a:ext>
            </a:extLst>
          </p:cNvPr>
          <p:cNvSpPr>
            <a:spLocks noGrp="1"/>
          </p:cNvSpPr>
          <p:nvPr>
            <p:ph type="title"/>
          </p:nvPr>
        </p:nvSpPr>
        <p:spPr/>
        <p:txBody>
          <a:bodyPr/>
          <a:lstStyle/>
          <a:p>
            <a:r>
              <a:rPr lang="en-US" dirty="0"/>
              <a:t>Max Tokens Example</a:t>
            </a:r>
          </a:p>
        </p:txBody>
      </p:sp>
      <p:sp>
        <p:nvSpPr>
          <p:cNvPr id="3" name="Content Placeholder 2">
            <a:extLst>
              <a:ext uri="{FF2B5EF4-FFF2-40B4-BE49-F238E27FC236}">
                <a16:creationId xmlns:a16="http://schemas.microsoft.com/office/drawing/2014/main" id="{01F0C3FD-6B2B-E01C-BFC9-5CDC81043071}"/>
              </a:ext>
            </a:extLst>
          </p:cNvPr>
          <p:cNvSpPr>
            <a:spLocks noGrp="1"/>
          </p:cNvSpPr>
          <p:nvPr>
            <p:ph idx="1"/>
          </p:nvPr>
        </p:nvSpPr>
        <p:spPr/>
        <p:txBody>
          <a:bodyPr/>
          <a:lstStyle/>
          <a:p>
            <a:pPr marL="0" indent="0">
              <a:buNone/>
            </a:pPr>
            <a:r>
              <a:rPr lang="en-US" dirty="0" err="1"/>
              <a:t>max_tokens</a:t>
            </a:r>
            <a:r>
              <a:rPr lang="en-US" dirty="0"/>
              <a:t> = 20</a:t>
            </a:r>
          </a:p>
          <a:p>
            <a:r>
              <a:rPr lang="en-US" dirty="0"/>
              <a:t>Output: “The capital of India is New Delhi. Here are seven places to visit in New Delhi:\n1.”</a:t>
            </a:r>
          </a:p>
          <a:p>
            <a:r>
              <a:rPr lang="en-US" dirty="0"/>
              <a:t>With a slightly higher token limit, the response begins to list places but only manages to start the first item before being cut off again. It’s still too short to provide useful detail or even finish a single place description.</a:t>
            </a:r>
          </a:p>
          <a:p>
            <a:endParaRPr lang="en-US" dirty="0"/>
          </a:p>
        </p:txBody>
      </p:sp>
      <p:sp>
        <p:nvSpPr>
          <p:cNvPr id="4" name="Date Placeholder 3">
            <a:extLst>
              <a:ext uri="{FF2B5EF4-FFF2-40B4-BE49-F238E27FC236}">
                <a16:creationId xmlns:a16="http://schemas.microsoft.com/office/drawing/2014/main" id="{76265089-0939-873F-19E7-B68741E4DA46}"/>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DB532473-A4FE-662D-99D9-601F9DAB0077}"/>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370F4B57-3E38-A705-CBD1-55A00C99B3B4}"/>
              </a:ext>
            </a:extLst>
          </p:cNvPr>
          <p:cNvSpPr>
            <a:spLocks noGrp="1"/>
          </p:cNvSpPr>
          <p:nvPr>
            <p:ph type="sldNum" sz="quarter" idx="12"/>
          </p:nvPr>
        </p:nvSpPr>
        <p:spPr/>
        <p:txBody>
          <a:bodyPr/>
          <a:lstStyle/>
          <a:p>
            <a:fld id="{3D46CBA2-ECE5-4BE9-B546-6761E0E67089}" type="slidenum">
              <a:rPr lang="en-US" smtClean="0"/>
              <a:t>66</a:t>
            </a:fld>
            <a:endParaRPr lang="en-US"/>
          </a:p>
        </p:txBody>
      </p:sp>
    </p:spTree>
    <p:extLst>
      <p:ext uri="{BB962C8B-B14F-4D97-AF65-F5344CB8AC3E}">
        <p14:creationId xmlns:p14="http://schemas.microsoft.com/office/powerpoint/2010/main" val="1356073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68519-23E7-8154-4C18-299D85A4326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F72DFFC-E734-4376-1A16-9C53BF14968D}"/>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624CEDD8-C549-69C3-EDD8-C3F1923E9C61}"/>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1FB0D3F1-87F7-5397-2487-06EF13629443}"/>
              </a:ext>
            </a:extLst>
          </p:cNvPr>
          <p:cNvSpPr>
            <a:spLocks noGrp="1"/>
          </p:cNvSpPr>
          <p:nvPr>
            <p:ph type="sldNum" sz="quarter" idx="12"/>
          </p:nvPr>
        </p:nvSpPr>
        <p:spPr/>
        <p:txBody>
          <a:bodyPr/>
          <a:lstStyle/>
          <a:p>
            <a:fld id="{3D46CBA2-ECE5-4BE9-B546-6761E0E67089}" type="slidenum">
              <a:rPr lang="en-US" smtClean="0"/>
              <a:t>67</a:t>
            </a:fld>
            <a:endParaRPr lang="en-US"/>
          </a:p>
        </p:txBody>
      </p:sp>
      <p:pic>
        <p:nvPicPr>
          <p:cNvPr id="8" name="Picture 7" descr="A diagram of structure and structure&#10;&#10;AI-generated content may be incorrect.">
            <a:extLst>
              <a:ext uri="{FF2B5EF4-FFF2-40B4-BE49-F238E27FC236}">
                <a16:creationId xmlns:a16="http://schemas.microsoft.com/office/drawing/2014/main" id="{B6508A40-CFF7-F7F1-3841-ADDBA4BE0119}"/>
              </a:ext>
            </a:extLst>
          </p:cNvPr>
          <p:cNvPicPr>
            <a:picLocks noChangeAspect="1"/>
          </p:cNvPicPr>
          <p:nvPr/>
        </p:nvPicPr>
        <p:blipFill>
          <a:blip r:embed="rId3" cstate="print">
            <a:extLst>
              <a:ext uri="{28A0092B-C50C-407E-A947-70E740481C1C}">
                <a14:useLocalDpi xmlns:a14="http://schemas.microsoft.com/office/drawing/2010/main" val="0"/>
              </a:ext>
            </a:extLst>
          </a:blip>
          <a:srcRect b="81296"/>
          <a:stretch>
            <a:fillRect/>
          </a:stretch>
        </p:blipFill>
        <p:spPr>
          <a:xfrm>
            <a:off x="1752600" y="580833"/>
            <a:ext cx="6019800" cy="1199548"/>
          </a:xfrm>
          <a:prstGeom prst="rect">
            <a:avLst/>
          </a:prstGeom>
        </p:spPr>
      </p:pic>
      <p:pic>
        <p:nvPicPr>
          <p:cNvPr id="11" name="Picture 10" descr="A diagram of structure and structure&#10;&#10;AI-generated content may be incorrect.">
            <a:extLst>
              <a:ext uri="{FF2B5EF4-FFF2-40B4-BE49-F238E27FC236}">
                <a16:creationId xmlns:a16="http://schemas.microsoft.com/office/drawing/2014/main" id="{6CBAD00D-CA12-624C-DA95-DB8FF6F0C30A}"/>
              </a:ext>
            </a:extLst>
          </p:cNvPr>
          <p:cNvPicPr>
            <a:picLocks noChangeAspect="1"/>
          </p:cNvPicPr>
          <p:nvPr/>
        </p:nvPicPr>
        <p:blipFill>
          <a:blip r:embed="rId3" cstate="print">
            <a:extLst>
              <a:ext uri="{28A0092B-C50C-407E-A947-70E740481C1C}">
                <a14:useLocalDpi xmlns:a14="http://schemas.microsoft.com/office/drawing/2010/main" val="0"/>
              </a:ext>
            </a:extLst>
          </a:blip>
          <a:srcRect t="29051" b="60290"/>
          <a:stretch>
            <a:fillRect/>
          </a:stretch>
        </p:blipFill>
        <p:spPr>
          <a:xfrm>
            <a:off x="1752600" y="2673229"/>
            <a:ext cx="6019800" cy="683599"/>
          </a:xfrm>
          <a:prstGeom prst="rect">
            <a:avLst/>
          </a:prstGeom>
        </p:spPr>
      </p:pic>
      <p:grpSp>
        <p:nvGrpSpPr>
          <p:cNvPr id="13" name="Group 12">
            <a:extLst>
              <a:ext uri="{FF2B5EF4-FFF2-40B4-BE49-F238E27FC236}">
                <a16:creationId xmlns:a16="http://schemas.microsoft.com/office/drawing/2014/main" id="{F165290A-1AC3-DF39-EDA5-58827B58FA7A}"/>
              </a:ext>
            </a:extLst>
          </p:cNvPr>
          <p:cNvGrpSpPr/>
          <p:nvPr/>
        </p:nvGrpSpPr>
        <p:grpSpPr>
          <a:xfrm>
            <a:off x="1687461" y="1778668"/>
            <a:ext cx="6084939" cy="926583"/>
            <a:chOff x="1077861" y="1792299"/>
            <a:chExt cx="6084939" cy="926583"/>
          </a:xfrm>
        </p:grpSpPr>
        <p:pic>
          <p:nvPicPr>
            <p:cNvPr id="6" name="Picture 5" descr="A diagram of structure and structure&#10;&#10;AI-generated content may be incorrect.">
              <a:extLst>
                <a:ext uri="{FF2B5EF4-FFF2-40B4-BE49-F238E27FC236}">
                  <a16:creationId xmlns:a16="http://schemas.microsoft.com/office/drawing/2014/main" id="{BAB40B56-4A44-45CC-9B47-9248D485AF76}"/>
                </a:ext>
              </a:extLst>
            </p:cNvPr>
            <p:cNvPicPr>
              <a:picLocks noChangeAspect="1"/>
            </p:cNvPicPr>
            <p:nvPr/>
          </p:nvPicPr>
          <p:blipFill>
            <a:blip r:embed="rId4" cstate="print">
              <a:extLst>
                <a:ext uri="{28A0092B-C50C-407E-A947-70E740481C1C}">
                  <a14:useLocalDpi xmlns:a14="http://schemas.microsoft.com/office/drawing/2010/main" val="0"/>
                </a:ext>
              </a:extLst>
            </a:blip>
            <a:srcRect t="94700" b="1239"/>
            <a:stretch>
              <a:fillRect/>
            </a:stretch>
          </p:blipFill>
          <p:spPr>
            <a:xfrm>
              <a:off x="1077861" y="2445039"/>
              <a:ext cx="6084939" cy="273843"/>
            </a:xfrm>
            <a:prstGeom prst="rect">
              <a:avLst/>
            </a:prstGeom>
          </p:spPr>
        </p:pic>
        <p:pic>
          <p:nvPicPr>
            <p:cNvPr id="12" name="Picture 11" descr="A diagram of structure and structure&#10;&#10;AI-generated content may be incorrect.">
              <a:extLst>
                <a:ext uri="{FF2B5EF4-FFF2-40B4-BE49-F238E27FC236}">
                  <a16:creationId xmlns:a16="http://schemas.microsoft.com/office/drawing/2014/main" id="{7E13F23C-5012-DAAB-6F56-1DEC0759ED61}"/>
                </a:ext>
              </a:extLst>
            </p:cNvPr>
            <p:cNvPicPr>
              <a:picLocks noChangeAspect="1"/>
            </p:cNvPicPr>
            <p:nvPr/>
          </p:nvPicPr>
          <p:blipFill>
            <a:blip r:embed="rId3" cstate="print">
              <a:extLst>
                <a:ext uri="{28A0092B-C50C-407E-A947-70E740481C1C}">
                  <a14:useLocalDpi xmlns:a14="http://schemas.microsoft.com/office/drawing/2010/main" val="0"/>
                </a:ext>
              </a:extLst>
            </a:blip>
            <a:srcRect t="18357" b="70950"/>
            <a:stretch>
              <a:fillRect/>
            </a:stretch>
          </p:blipFill>
          <p:spPr>
            <a:xfrm>
              <a:off x="1143000" y="1792299"/>
              <a:ext cx="6019800" cy="685800"/>
            </a:xfrm>
            <a:prstGeom prst="rect">
              <a:avLst/>
            </a:prstGeom>
          </p:spPr>
        </p:pic>
      </p:grpSp>
      <p:sp>
        <p:nvSpPr>
          <p:cNvPr id="5" name="TextBox 4">
            <a:extLst>
              <a:ext uri="{FF2B5EF4-FFF2-40B4-BE49-F238E27FC236}">
                <a16:creationId xmlns:a16="http://schemas.microsoft.com/office/drawing/2014/main" id="{59FD2893-6FEA-54F7-C611-DA0CFAE80C14}"/>
              </a:ext>
            </a:extLst>
          </p:cNvPr>
          <p:cNvSpPr txBox="1"/>
          <p:nvPr/>
        </p:nvSpPr>
        <p:spPr>
          <a:xfrm>
            <a:off x="2133600" y="45529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680730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AFA5DDB-3D90-8634-F203-97309CF76BF8}"/>
              </a:ext>
            </a:extLst>
          </p:cNvPr>
          <p:cNvSpPr>
            <a:spLocks noGrp="1"/>
          </p:cNvSpPr>
          <p:nvPr>
            <p:ph type="title"/>
          </p:nvPr>
        </p:nvSpPr>
        <p:spPr/>
        <p:txBody>
          <a:bodyPr>
            <a:normAutofit fontScale="90000"/>
          </a:bodyPr>
          <a:lstStyle/>
          <a:p>
            <a:r>
              <a:rPr lang="en-US" sz="54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Temperature - Definition</a:t>
            </a:r>
            <a:endParaRPr lang="en-US" dirty="0"/>
          </a:p>
        </p:txBody>
      </p:sp>
      <p:sp>
        <p:nvSpPr>
          <p:cNvPr id="21" name="Content Placeholder 20">
            <a:extLst>
              <a:ext uri="{FF2B5EF4-FFF2-40B4-BE49-F238E27FC236}">
                <a16:creationId xmlns:a16="http://schemas.microsoft.com/office/drawing/2014/main" id="{24772593-76D6-7684-A353-C41BD004D0EB}"/>
              </a:ext>
            </a:extLst>
          </p:cNvPr>
          <p:cNvSpPr>
            <a:spLocks noGrp="1"/>
          </p:cNvSpPr>
          <p:nvPr>
            <p:ph idx="1"/>
          </p:nvPr>
        </p:nvSpPr>
        <p:spPr>
          <a:xfrm>
            <a:off x="381000" y="1504950"/>
            <a:ext cx="8229600" cy="2933700"/>
          </a:xfrm>
        </p:spPr>
        <p:txBody>
          <a:bodyPr/>
          <a:lstStyle/>
          <a:p>
            <a:pPr marL="0" indent="0">
              <a:buNone/>
            </a:pPr>
            <a:r>
              <a:rPr lang="en-US" sz="2800" kern="0" spc="9" dirty="0">
                <a:latin typeface="Roboto" pitchFamily="34" charset="0"/>
                <a:ea typeface="Roboto" pitchFamily="34" charset="-122"/>
                <a:cs typeface="Roboto" pitchFamily="34" charset="-120"/>
              </a:rPr>
              <a:t>Temperature is a parameter used in generative AI models, such as language models, to control the level of randomness or exploration during the generation process.</a:t>
            </a:r>
            <a:endParaRPr lang="en-US" sz="4400" dirty="0"/>
          </a:p>
          <a:p>
            <a:pPr marL="0" indent="0">
              <a:buNone/>
            </a:pPr>
            <a:endParaRPr lang="en-US" dirty="0"/>
          </a:p>
        </p:txBody>
      </p:sp>
      <p:sp>
        <p:nvSpPr>
          <p:cNvPr id="25"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t>68</a:t>
            </a:fld>
            <a:endParaRPr lang="en-US" sz="1200" dirty="0"/>
          </a:p>
        </p:txBody>
      </p:sp>
      <p:sp>
        <p:nvSpPr>
          <p:cNvPr id="22" name="Date Placeholder 21">
            <a:extLst>
              <a:ext uri="{FF2B5EF4-FFF2-40B4-BE49-F238E27FC236}">
                <a16:creationId xmlns:a16="http://schemas.microsoft.com/office/drawing/2014/main" id="{08F78EC1-A9BE-8EE4-4EBE-067B59C2D212}"/>
              </a:ext>
            </a:extLst>
          </p:cNvPr>
          <p:cNvSpPr>
            <a:spLocks noGrp="1"/>
          </p:cNvSpPr>
          <p:nvPr>
            <p:ph type="dt" sz="half" idx="10"/>
          </p:nvPr>
        </p:nvSpPr>
        <p:spPr/>
        <p:txBody>
          <a:bodyPr/>
          <a:lstStyle/>
          <a:p>
            <a:r>
              <a:rPr lang="en-US"/>
              <a:t>5/18/2025</a:t>
            </a:r>
          </a:p>
        </p:txBody>
      </p:sp>
      <p:sp>
        <p:nvSpPr>
          <p:cNvPr id="23" name="Footer Placeholder 22">
            <a:extLst>
              <a:ext uri="{FF2B5EF4-FFF2-40B4-BE49-F238E27FC236}">
                <a16:creationId xmlns:a16="http://schemas.microsoft.com/office/drawing/2014/main" id="{9A8CF7C6-5991-C3BE-EAD6-EB53C3938C29}"/>
              </a:ext>
            </a:extLst>
          </p:cNvPr>
          <p:cNvSpPr>
            <a:spLocks noGrp="1"/>
          </p:cNvSpPr>
          <p:nvPr>
            <p:ph type="ftr" sz="quarter" idx="11"/>
          </p:nvPr>
        </p:nvSpPr>
        <p:spPr/>
        <p:txBody>
          <a:bodyPr/>
          <a:lstStyle/>
          <a:p>
            <a:r>
              <a:rPr lang="en-US"/>
              <a:t>Copyright © 2007 - 2025 Carl M. Burnett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058F3-4595-825F-3273-089BC9DAFC13}"/>
            </a:ext>
          </a:extLst>
        </p:cNvPr>
        <p:cNvGrpSpPr/>
        <p:nvPr/>
      </p:nvGrpSpPr>
      <p:grpSpPr>
        <a:xfrm>
          <a:off x="0" y="0"/>
          <a:ext cx="0" cy="0"/>
          <a:chOff x="0" y="0"/>
          <a:chExt cx="0" cy="0"/>
        </a:xfrm>
      </p:grpSpPr>
      <p:sp>
        <p:nvSpPr>
          <p:cNvPr id="19" name="Object 18">
            <a:extLst>
              <a:ext uri="{FF2B5EF4-FFF2-40B4-BE49-F238E27FC236}">
                <a16:creationId xmlns:a16="http://schemas.microsoft.com/office/drawing/2014/main" id="{19D900C0-616C-4A45-A2E6-8CDEE166B4A4}"/>
              </a:ext>
            </a:extLst>
          </p:cNvPr>
          <p:cNvSpPr/>
          <p:nvPr/>
        </p:nvSpPr>
        <p:spPr>
          <a:xfrm>
            <a:off x="8827468" y="4874837"/>
            <a:ext cx="171333" cy="182517"/>
          </a:xfrm>
          <a:prstGeom prst="rect">
            <a:avLst/>
          </a:prstGeom>
          <a:noFill/>
        </p:spPr>
        <p:txBody>
          <a:bodyPr/>
          <a:lstStyle/>
          <a:p>
            <a:endParaRPr lang="en-US" sz="1350"/>
          </a:p>
        </p:txBody>
      </p:sp>
      <p:sp>
        <p:nvSpPr>
          <p:cNvPr id="20" name="Title 19">
            <a:extLst>
              <a:ext uri="{FF2B5EF4-FFF2-40B4-BE49-F238E27FC236}">
                <a16:creationId xmlns:a16="http://schemas.microsoft.com/office/drawing/2014/main" id="{6CF322FA-436F-FB88-63D2-D29005425115}"/>
              </a:ext>
            </a:extLst>
          </p:cNvPr>
          <p:cNvSpPr>
            <a:spLocks noGrp="1"/>
          </p:cNvSpPr>
          <p:nvPr>
            <p:ph type="title"/>
          </p:nvPr>
        </p:nvSpPr>
        <p:spPr/>
        <p:txBody>
          <a:bodyPr>
            <a:normAutofit fontScale="90000"/>
          </a:bodyPr>
          <a:lstStyle/>
          <a:p>
            <a:r>
              <a:rPr lang="en-US" sz="54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Temperature - What it Does</a:t>
            </a:r>
            <a:endParaRPr lang="en-US" dirty="0"/>
          </a:p>
        </p:txBody>
      </p:sp>
      <p:sp>
        <p:nvSpPr>
          <p:cNvPr id="2" name="Content Placeholder 1">
            <a:extLst>
              <a:ext uri="{FF2B5EF4-FFF2-40B4-BE49-F238E27FC236}">
                <a16:creationId xmlns:a16="http://schemas.microsoft.com/office/drawing/2014/main" id="{FB0A1685-0DED-EA77-4296-3360B7838833}"/>
              </a:ext>
            </a:extLst>
          </p:cNvPr>
          <p:cNvSpPr>
            <a:spLocks noGrp="1"/>
          </p:cNvSpPr>
          <p:nvPr>
            <p:ph idx="1"/>
          </p:nvPr>
        </p:nvSpPr>
        <p:spPr>
          <a:xfrm>
            <a:off x="381000" y="1495251"/>
            <a:ext cx="8229600" cy="3291840"/>
          </a:xfrm>
        </p:spPr>
        <p:txBody>
          <a:bodyPr/>
          <a:lstStyle/>
          <a:p>
            <a:r>
              <a:rPr lang="en-US" sz="2800" kern="0" spc="9" dirty="0">
                <a:latin typeface="Roboto" pitchFamily="34" charset="0"/>
                <a:ea typeface="Roboto" pitchFamily="34" charset="-122"/>
                <a:cs typeface="Roboto" pitchFamily="34" charset="-120"/>
              </a:rPr>
              <a:t>Determines how likely the model is to generate more common or predictable outputs </a:t>
            </a:r>
            <a:br>
              <a:rPr lang="en-US" sz="2800" kern="0" spc="9" dirty="0">
                <a:latin typeface="Roboto" pitchFamily="34" charset="0"/>
                <a:ea typeface="Roboto" pitchFamily="34" charset="-122"/>
                <a:cs typeface="Roboto" pitchFamily="34" charset="-120"/>
              </a:rPr>
            </a:br>
            <a:r>
              <a:rPr lang="en-US" sz="2800" kern="0" spc="9" dirty="0">
                <a:latin typeface="Roboto" pitchFamily="34" charset="0"/>
                <a:ea typeface="Roboto" pitchFamily="34" charset="-122"/>
                <a:cs typeface="Roboto" pitchFamily="34" charset="-120"/>
              </a:rPr>
              <a:t>(low temperature) </a:t>
            </a:r>
          </a:p>
          <a:p>
            <a:r>
              <a:rPr lang="en-US" sz="2800" kern="0" spc="9" dirty="0">
                <a:latin typeface="Roboto" pitchFamily="34" charset="0"/>
                <a:ea typeface="Roboto" pitchFamily="34" charset="-122"/>
                <a:cs typeface="Roboto" pitchFamily="34" charset="-120"/>
              </a:rPr>
              <a:t>Versus more novel and unexpected outputs (high temperature).</a:t>
            </a:r>
            <a:endParaRPr lang="en-US" sz="4400" dirty="0"/>
          </a:p>
          <a:p>
            <a:endParaRPr lang="en-US" dirty="0"/>
          </a:p>
        </p:txBody>
      </p:sp>
      <p:sp>
        <p:nvSpPr>
          <p:cNvPr id="25" name="Slide Number Placeholder 24">
            <a:extLst>
              <a:ext uri="{FF2B5EF4-FFF2-40B4-BE49-F238E27FC236}">
                <a16:creationId xmlns:a16="http://schemas.microsoft.com/office/drawing/2014/main" id="{69E4FDC8-5494-6D34-5377-4B45F565C508}"/>
              </a:ext>
            </a:extLst>
          </p:cNvPr>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t>69</a:t>
            </a:fld>
            <a:endParaRPr lang="en-US" sz="1200"/>
          </a:p>
        </p:txBody>
      </p:sp>
      <p:sp>
        <p:nvSpPr>
          <p:cNvPr id="3" name="Date Placeholder 2">
            <a:extLst>
              <a:ext uri="{FF2B5EF4-FFF2-40B4-BE49-F238E27FC236}">
                <a16:creationId xmlns:a16="http://schemas.microsoft.com/office/drawing/2014/main" id="{33766C93-E8A7-DD67-7389-CF252AC651A3}"/>
              </a:ext>
            </a:extLst>
          </p:cNvPr>
          <p:cNvSpPr>
            <a:spLocks noGrp="1"/>
          </p:cNvSpPr>
          <p:nvPr>
            <p:ph type="dt" sz="half" idx="10"/>
          </p:nvPr>
        </p:nvSpPr>
        <p:spPr/>
        <p:txBody>
          <a:bodyPr/>
          <a:lstStyle/>
          <a:p>
            <a:r>
              <a:rPr lang="en-US"/>
              <a:t>5/18/2025</a:t>
            </a:r>
          </a:p>
        </p:txBody>
      </p:sp>
      <p:sp>
        <p:nvSpPr>
          <p:cNvPr id="21" name="Footer Placeholder 20">
            <a:extLst>
              <a:ext uri="{FF2B5EF4-FFF2-40B4-BE49-F238E27FC236}">
                <a16:creationId xmlns:a16="http://schemas.microsoft.com/office/drawing/2014/main" id="{9D3189E3-7AAF-8DE3-A566-62A8874231B7}"/>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1194621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5E24C6F-51F7-F6AB-8E9B-0104C0D8213A}"/>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AI Explained and Released</a:t>
            </a:r>
          </a:p>
        </p:txBody>
      </p:sp>
      <p:sp>
        <p:nvSpPr>
          <p:cNvPr id="4" name="Date Placeholder 3">
            <a:extLst>
              <a:ext uri="{FF2B5EF4-FFF2-40B4-BE49-F238E27FC236}">
                <a16:creationId xmlns:a16="http://schemas.microsoft.com/office/drawing/2014/main" id="{64C6CA38-B3E5-4992-9085-B2AFEC4140D4}"/>
              </a:ext>
            </a:extLst>
          </p:cNvPr>
          <p:cNvSpPr>
            <a:spLocks noGrp="1"/>
          </p:cNvSpPr>
          <p:nvPr>
            <p:ph type="dt" sz="half" idx="10"/>
          </p:nvPr>
        </p:nvSpPr>
        <p:spPr/>
        <p:txBody>
          <a:bodyPr/>
          <a:lstStyle/>
          <a:p>
            <a:fld id="{9C421395-ED2A-48C3-82AC-1B1735FD23BA}" type="datetime1">
              <a:rPr lang="en-US" smtClean="0"/>
              <a:t>9/6/2025</a:t>
            </a:fld>
            <a:endParaRPr lang="en-US"/>
          </a:p>
        </p:txBody>
      </p:sp>
      <p:sp>
        <p:nvSpPr>
          <p:cNvPr id="5" name="Footer Placeholder 4">
            <a:extLst>
              <a:ext uri="{FF2B5EF4-FFF2-40B4-BE49-F238E27FC236}">
                <a16:creationId xmlns:a16="http://schemas.microsoft.com/office/drawing/2014/main" id="{6E97FACC-2CF7-4822-8CB3-FE6EE51FB7FA}"/>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CB15EBDB-C5C9-482A-943C-87E86E1ADD4C}"/>
              </a:ext>
            </a:extLst>
          </p:cNvPr>
          <p:cNvSpPr>
            <a:spLocks noGrp="1"/>
          </p:cNvSpPr>
          <p:nvPr>
            <p:ph type="sldNum" sz="quarter" idx="12"/>
          </p:nvPr>
        </p:nvSpPr>
        <p:spPr/>
        <p:txBody>
          <a:bodyPr/>
          <a:lstStyle/>
          <a:p>
            <a:fld id="{3D46CBA2-ECE5-4BE9-B546-6761E0E67089}" type="slidenum">
              <a:rPr lang="en-US" smtClean="0"/>
              <a:t>7</a:t>
            </a:fld>
            <a:endParaRPr lang="en-US"/>
          </a:p>
        </p:txBody>
      </p:sp>
      <p:pic>
        <p:nvPicPr>
          <p:cNvPr id="7" name="Picture 6">
            <a:hlinkClick r:id="rId3"/>
            <a:extLst>
              <a:ext uri="{FF2B5EF4-FFF2-40B4-BE49-F238E27FC236}">
                <a16:creationId xmlns:a16="http://schemas.microsoft.com/office/drawing/2014/main" id="{D5259BC6-6FD6-2FEE-7DB7-85E8EB460E40}"/>
              </a:ext>
            </a:extLst>
          </p:cNvPr>
          <p:cNvPicPr>
            <a:picLocks noChangeAspect="1"/>
          </p:cNvPicPr>
          <p:nvPr/>
        </p:nvPicPr>
        <p:blipFill>
          <a:blip r:embed="rId4"/>
          <a:stretch>
            <a:fillRect/>
          </a:stretch>
        </p:blipFill>
        <p:spPr>
          <a:xfrm>
            <a:off x="-32657" y="0"/>
            <a:ext cx="9144000" cy="5143500"/>
          </a:xfrm>
          <a:prstGeom prst="rect">
            <a:avLst/>
          </a:prstGeom>
        </p:spPr>
      </p:pic>
    </p:spTree>
    <p:extLst>
      <p:ext uri="{BB962C8B-B14F-4D97-AF65-F5344CB8AC3E}">
        <p14:creationId xmlns:p14="http://schemas.microsoft.com/office/powerpoint/2010/main" val="22627826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D399C-17CC-AF73-929D-3F178B862C29}"/>
            </a:ext>
          </a:extLst>
        </p:cNvPr>
        <p:cNvGrpSpPr/>
        <p:nvPr/>
      </p:nvGrpSpPr>
      <p:grpSpPr>
        <a:xfrm>
          <a:off x="0" y="0"/>
          <a:ext cx="0" cy="0"/>
          <a:chOff x="0" y="0"/>
          <a:chExt cx="0" cy="0"/>
        </a:xfrm>
      </p:grpSpPr>
      <p:sp>
        <p:nvSpPr>
          <p:cNvPr id="17" name="Object 16">
            <a:extLst>
              <a:ext uri="{FF2B5EF4-FFF2-40B4-BE49-F238E27FC236}">
                <a16:creationId xmlns:a16="http://schemas.microsoft.com/office/drawing/2014/main" id="{494A5C6E-9761-027D-1A42-E30FF1BFA85F}"/>
              </a:ext>
            </a:extLst>
          </p:cNvPr>
          <p:cNvSpPr/>
          <p:nvPr/>
        </p:nvSpPr>
        <p:spPr>
          <a:xfrm>
            <a:off x="4856536" y="3087387"/>
            <a:ext cx="4163765" cy="201612"/>
          </a:xfrm>
          <a:prstGeom prst="rect">
            <a:avLst/>
          </a:prstGeom>
          <a:noFill/>
        </p:spPr>
        <p:txBody>
          <a:bodyPr wrap="square" lIns="0" tIns="0" rIns="0" bIns="0" rtlCol="0" anchor="t"/>
          <a:lstStyle/>
          <a:p>
            <a:pPr>
              <a:lnSpc>
                <a:spcPts val="1589"/>
              </a:lnSpc>
            </a:pPr>
            <a:r>
              <a:rPr lang="en-US" sz="1243" kern="0" spc="13" dirty="0">
                <a:solidFill>
                  <a:srgbClr val="FFFFFF"/>
                </a:solidFill>
                <a:latin typeface="Roboto" pitchFamily="34" charset="0"/>
                <a:ea typeface="Roboto" pitchFamily="34" charset="-122"/>
                <a:cs typeface="Roboto" pitchFamily="34" charset="-120"/>
              </a:rPr>
              <a:t>Importance in Generative AI</a:t>
            </a:r>
            <a:endParaRPr lang="en-US" sz="1350" dirty="0"/>
          </a:p>
        </p:txBody>
      </p:sp>
      <p:sp>
        <p:nvSpPr>
          <p:cNvPr id="19" name="Object 18">
            <a:extLst>
              <a:ext uri="{FF2B5EF4-FFF2-40B4-BE49-F238E27FC236}">
                <a16:creationId xmlns:a16="http://schemas.microsoft.com/office/drawing/2014/main" id="{D46B4B99-EB00-056B-1D46-E9036C332EE8}"/>
              </a:ext>
            </a:extLst>
          </p:cNvPr>
          <p:cNvSpPr/>
          <p:nvPr/>
        </p:nvSpPr>
        <p:spPr>
          <a:xfrm>
            <a:off x="8827468" y="4874837"/>
            <a:ext cx="171333" cy="182517"/>
          </a:xfrm>
          <a:prstGeom prst="rect">
            <a:avLst/>
          </a:prstGeom>
          <a:noFill/>
        </p:spPr>
        <p:txBody>
          <a:bodyPr/>
          <a:lstStyle/>
          <a:p>
            <a:endParaRPr lang="en-US" sz="1350"/>
          </a:p>
        </p:txBody>
      </p:sp>
      <p:sp>
        <p:nvSpPr>
          <p:cNvPr id="20" name="Title 19">
            <a:extLst>
              <a:ext uri="{FF2B5EF4-FFF2-40B4-BE49-F238E27FC236}">
                <a16:creationId xmlns:a16="http://schemas.microsoft.com/office/drawing/2014/main" id="{077F3EE0-23B3-A587-07CE-4D5935106197}"/>
              </a:ext>
            </a:extLst>
          </p:cNvPr>
          <p:cNvSpPr>
            <a:spLocks noGrp="1"/>
          </p:cNvSpPr>
          <p:nvPr>
            <p:ph type="title"/>
          </p:nvPr>
        </p:nvSpPr>
        <p:spPr/>
        <p:txBody>
          <a:bodyPr>
            <a:noAutofit/>
          </a:bodyPr>
          <a:lstStyle/>
          <a:p>
            <a:r>
              <a:rPr lang="en-US" sz="44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Temperature - Range of Values</a:t>
            </a:r>
            <a:endParaRPr lang="en-US" sz="4000" dirty="0"/>
          </a:p>
        </p:txBody>
      </p:sp>
      <p:sp>
        <p:nvSpPr>
          <p:cNvPr id="2" name="Content Placeholder 1">
            <a:extLst>
              <a:ext uri="{FF2B5EF4-FFF2-40B4-BE49-F238E27FC236}">
                <a16:creationId xmlns:a16="http://schemas.microsoft.com/office/drawing/2014/main" id="{F32C19E3-9A9B-3FDA-EEDC-031915C3DE53}"/>
              </a:ext>
            </a:extLst>
          </p:cNvPr>
          <p:cNvSpPr>
            <a:spLocks noGrp="1"/>
          </p:cNvSpPr>
          <p:nvPr>
            <p:ph idx="1"/>
          </p:nvPr>
        </p:nvSpPr>
        <p:spPr/>
        <p:txBody>
          <a:bodyPr/>
          <a:lstStyle/>
          <a:p>
            <a:r>
              <a:rPr lang="en-US" dirty="0"/>
              <a:t>Range from 0 to 1</a:t>
            </a:r>
          </a:p>
          <a:p>
            <a:r>
              <a:rPr lang="en-US" dirty="0"/>
              <a:t>0 representing complete determinism </a:t>
            </a:r>
            <a:br>
              <a:rPr lang="en-US" dirty="0"/>
            </a:br>
            <a:r>
              <a:rPr lang="en-US" dirty="0"/>
              <a:t>(the model always chooses the most likely output) </a:t>
            </a:r>
          </a:p>
          <a:p>
            <a:r>
              <a:rPr lang="en-US" dirty="0"/>
              <a:t>1 representing complete randomness </a:t>
            </a:r>
            <a:br>
              <a:rPr lang="en-US" dirty="0"/>
            </a:br>
            <a:r>
              <a:rPr lang="en-US" dirty="0"/>
              <a:t>(the model randomly selects an output)</a:t>
            </a:r>
          </a:p>
          <a:p>
            <a:endParaRPr lang="en-US" dirty="0"/>
          </a:p>
        </p:txBody>
      </p:sp>
      <p:sp>
        <p:nvSpPr>
          <p:cNvPr id="25" name="Slide Number Placeholder 24">
            <a:extLst>
              <a:ext uri="{FF2B5EF4-FFF2-40B4-BE49-F238E27FC236}">
                <a16:creationId xmlns:a16="http://schemas.microsoft.com/office/drawing/2014/main" id="{F1873F65-6727-DCE8-BDD7-AC6139841DC6}"/>
              </a:ext>
            </a:extLst>
          </p:cNvPr>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t>70</a:t>
            </a:fld>
            <a:endParaRPr lang="en-US" sz="1200" dirty="0"/>
          </a:p>
        </p:txBody>
      </p:sp>
      <p:sp>
        <p:nvSpPr>
          <p:cNvPr id="3" name="Date Placeholder 2">
            <a:extLst>
              <a:ext uri="{FF2B5EF4-FFF2-40B4-BE49-F238E27FC236}">
                <a16:creationId xmlns:a16="http://schemas.microsoft.com/office/drawing/2014/main" id="{DDA06F2C-795B-91DD-76B8-D341781A70E0}"/>
              </a:ext>
            </a:extLst>
          </p:cNvPr>
          <p:cNvSpPr>
            <a:spLocks noGrp="1"/>
          </p:cNvSpPr>
          <p:nvPr>
            <p:ph type="dt" sz="half" idx="10"/>
          </p:nvPr>
        </p:nvSpPr>
        <p:spPr/>
        <p:txBody>
          <a:bodyPr/>
          <a:lstStyle/>
          <a:p>
            <a:r>
              <a:rPr lang="en-US"/>
              <a:t>5/18/2025</a:t>
            </a:r>
          </a:p>
        </p:txBody>
      </p:sp>
      <p:sp>
        <p:nvSpPr>
          <p:cNvPr id="21" name="Footer Placeholder 20">
            <a:extLst>
              <a:ext uri="{FF2B5EF4-FFF2-40B4-BE49-F238E27FC236}">
                <a16:creationId xmlns:a16="http://schemas.microsoft.com/office/drawing/2014/main" id="{AA6AD416-16C3-AD32-14B0-ADAA51EECC8A}"/>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1703099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B65DE-855C-32A5-3705-3E8566E66553}"/>
            </a:ext>
          </a:extLst>
        </p:cNvPr>
        <p:cNvGrpSpPr/>
        <p:nvPr/>
      </p:nvGrpSpPr>
      <p:grpSpPr>
        <a:xfrm>
          <a:off x="0" y="0"/>
          <a:ext cx="0" cy="0"/>
          <a:chOff x="0" y="0"/>
          <a:chExt cx="0" cy="0"/>
        </a:xfrm>
      </p:grpSpPr>
      <p:sp>
        <p:nvSpPr>
          <p:cNvPr id="19" name="Object 18">
            <a:extLst>
              <a:ext uri="{FF2B5EF4-FFF2-40B4-BE49-F238E27FC236}">
                <a16:creationId xmlns:a16="http://schemas.microsoft.com/office/drawing/2014/main" id="{6A4023CE-19A9-BA5D-8436-4F0F51F39442}"/>
              </a:ext>
            </a:extLst>
          </p:cNvPr>
          <p:cNvSpPr/>
          <p:nvPr/>
        </p:nvSpPr>
        <p:spPr>
          <a:xfrm>
            <a:off x="8827468" y="4874837"/>
            <a:ext cx="171333" cy="182517"/>
          </a:xfrm>
          <a:prstGeom prst="rect">
            <a:avLst/>
          </a:prstGeom>
          <a:noFill/>
        </p:spPr>
        <p:txBody>
          <a:bodyPr/>
          <a:lstStyle/>
          <a:p>
            <a:endParaRPr lang="en-US" sz="1350"/>
          </a:p>
        </p:txBody>
      </p:sp>
      <p:sp>
        <p:nvSpPr>
          <p:cNvPr id="20" name="Title 19">
            <a:extLst>
              <a:ext uri="{FF2B5EF4-FFF2-40B4-BE49-F238E27FC236}">
                <a16:creationId xmlns:a16="http://schemas.microsoft.com/office/drawing/2014/main" id="{E0AB50CA-AAD0-EC0D-B249-D62BB85D283E}"/>
              </a:ext>
            </a:extLst>
          </p:cNvPr>
          <p:cNvSpPr>
            <a:spLocks noGrp="1"/>
          </p:cNvSpPr>
          <p:nvPr>
            <p:ph type="title"/>
          </p:nvPr>
        </p:nvSpPr>
        <p:spPr/>
        <p:txBody>
          <a:bodyPr>
            <a:noAutofit/>
          </a:bodyPr>
          <a:lstStyle/>
          <a:p>
            <a:r>
              <a:rPr lang="en-US" sz="36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Temperature - Impact on Generation</a:t>
            </a:r>
            <a:endParaRPr lang="en-US" sz="3200" dirty="0"/>
          </a:p>
        </p:txBody>
      </p:sp>
      <p:sp>
        <p:nvSpPr>
          <p:cNvPr id="2" name="Content Placeholder 1">
            <a:extLst>
              <a:ext uri="{FF2B5EF4-FFF2-40B4-BE49-F238E27FC236}">
                <a16:creationId xmlns:a16="http://schemas.microsoft.com/office/drawing/2014/main" id="{CD478723-7601-6E44-C680-F753172ABAE7}"/>
              </a:ext>
            </a:extLst>
          </p:cNvPr>
          <p:cNvSpPr>
            <a:spLocks noGrp="1"/>
          </p:cNvSpPr>
          <p:nvPr>
            <p:ph idx="1"/>
          </p:nvPr>
        </p:nvSpPr>
        <p:spPr/>
        <p:txBody>
          <a:bodyPr/>
          <a:lstStyle/>
          <a:p>
            <a:r>
              <a:rPr lang="en-US" dirty="0"/>
              <a:t>Used to control the diversity and creativity of the generated outputs</a:t>
            </a:r>
          </a:p>
          <a:p>
            <a:r>
              <a:rPr lang="en-US" dirty="0"/>
              <a:t>Higher temperatures - more diverse but potentially less coherent. </a:t>
            </a:r>
          </a:p>
          <a:p>
            <a:r>
              <a:rPr lang="en-US" dirty="0"/>
              <a:t>Lower temperatures – more predictable but potentially less novel outputs.</a:t>
            </a:r>
          </a:p>
          <a:p>
            <a:endParaRPr lang="en-US" dirty="0"/>
          </a:p>
        </p:txBody>
      </p:sp>
      <p:sp>
        <p:nvSpPr>
          <p:cNvPr id="25" name="Slide Number Placeholder 24">
            <a:extLst>
              <a:ext uri="{FF2B5EF4-FFF2-40B4-BE49-F238E27FC236}">
                <a16:creationId xmlns:a16="http://schemas.microsoft.com/office/drawing/2014/main" id="{00D8426D-1331-CBF3-C2BC-1D1E9C67A606}"/>
              </a:ext>
            </a:extLst>
          </p:cNvPr>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t>71</a:t>
            </a:fld>
            <a:endParaRPr lang="en-US" sz="1200" dirty="0"/>
          </a:p>
        </p:txBody>
      </p:sp>
      <p:sp>
        <p:nvSpPr>
          <p:cNvPr id="3" name="Date Placeholder 2">
            <a:extLst>
              <a:ext uri="{FF2B5EF4-FFF2-40B4-BE49-F238E27FC236}">
                <a16:creationId xmlns:a16="http://schemas.microsoft.com/office/drawing/2014/main" id="{4E8D53B5-28C1-C485-4A30-ECE88EBD39D5}"/>
              </a:ext>
            </a:extLst>
          </p:cNvPr>
          <p:cNvSpPr>
            <a:spLocks noGrp="1"/>
          </p:cNvSpPr>
          <p:nvPr>
            <p:ph type="dt" sz="half" idx="10"/>
          </p:nvPr>
        </p:nvSpPr>
        <p:spPr/>
        <p:txBody>
          <a:bodyPr/>
          <a:lstStyle/>
          <a:p>
            <a:r>
              <a:rPr lang="en-US"/>
              <a:t>5/18/2025</a:t>
            </a:r>
          </a:p>
        </p:txBody>
      </p:sp>
      <p:sp>
        <p:nvSpPr>
          <p:cNvPr id="21" name="Footer Placeholder 20">
            <a:extLst>
              <a:ext uri="{FF2B5EF4-FFF2-40B4-BE49-F238E27FC236}">
                <a16:creationId xmlns:a16="http://schemas.microsoft.com/office/drawing/2014/main" id="{4E85F35F-8D4A-BE81-C59E-9ACFE5295045}"/>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33759700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48C17-A53E-5C9C-44A7-879FA68CE5E1}"/>
            </a:ext>
          </a:extLst>
        </p:cNvPr>
        <p:cNvGrpSpPr/>
        <p:nvPr/>
      </p:nvGrpSpPr>
      <p:grpSpPr>
        <a:xfrm>
          <a:off x="0" y="0"/>
          <a:ext cx="0" cy="0"/>
          <a:chOff x="0" y="0"/>
          <a:chExt cx="0" cy="0"/>
        </a:xfrm>
      </p:grpSpPr>
      <p:sp>
        <p:nvSpPr>
          <p:cNvPr id="19" name="Object 18">
            <a:extLst>
              <a:ext uri="{FF2B5EF4-FFF2-40B4-BE49-F238E27FC236}">
                <a16:creationId xmlns:a16="http://schemas.microsoft.com/office/drawing/2014/main" id="{E8DEE48A-47ED-5476-E53D-9629B2EDB4B7}"/>
              </a:ext>
            </a:extLst>
          </p:cNvPr>
          <p:cNvSpPr/>
          <p:nvPr/>
        </p:nvSpPr>
        <p:spPr>
          <a:xfrm>
            <a:off x="8827468" y="4874837"/>
            <a:ext cx="171333" cy="182517"/>
          </a:xfrm>
          <a:prstGeom prst="rect">
            <a:avLst/>
          </a:prstGeom>
          <a:noFill/>
        </p:spPr>
        <p:txBody>
          <a:bodyPr/>
          <a:lstStyle/>
          <a:p>
            <a:endParaRPr lang="en-US" sz="1350"/>
          </a:p>
        </p:txBody>
      </p:sp>
      <p:sp>
        <p:nvSpPr>
          <p:cNvPr id="20" name="Title 19">
            <a:extLst>
              <a:ext uri="{FF2B5EF4-FFF2-40B4-BE49-F238E27FC236}">
                <a16:creationId xmlns:a16="http://schemas.microsoft.com/office/drawing/2014/main" id="{C9C96ED7-A5C9-CAE5-DC56-7607C6F60281}"/>
              </a:ext>
            </a:extLst>
          </p:cNvPr>
          <p:cNvSpPr>
            <a:spLocks noGrp="1"/>
          </p:cNvSpPr>
          <p:nvPr>
            <p:ph type="title"/>
          </p:nvPr>
        </p:nvSpPr>
        <p:spPr/>
        <p:txBody>
          <a:bodyPr>
            <a:noAutofit/>
          </a:bodyPr>
          <a:lstStyle/>
          <a:p>
            <a:r>
              <a:rPr lang="en-US" sz="32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Temperature - Importance in Generative AI</a:t>
            </a:r>
            <a:endParaRPr lang="en-US" sz="2800" dirty="0"/>
          </a:p>
        </p:txBody>
      </p:sp>
      <p:sp>
        <p:nvSpPr>
          <p:cNvPr id="2" name="Content Placeholder 1">
            <a:extLst>
              <a:ext uri="{FF2B5EF4-FFF2-40B4-BE49-F238E27FC236}">
                <a16:creationId xmlns:a16="http://schemas.microsoft.com/office/drawing/2014/main" id="{53CAF52B-2F50-EF03-04EA-99A92BF93B94}"/>
              </a:ext>
            </a:extLst>
          </p:cNvPr>
          <p:cNvSpPr>
            <a:spLocks noGrp="1"/>
          </p:cNvSpPr>
          <p:nvPr>
            <p:ph idx="1"/>
          </p:nvPr>
        </p:nvSpPr>
        <p:spPr/>
        <p:txBody>
          <a:bodyPr/>
          <a:lstStyle/>
          <a:p>
            <a:r>
              <a:rPr lang="en-US" dirty="0"/>
              <a:t>Crucial hyperparameter</a:t>
            </a:r>
          </a:p>
          <a:p>
            <a:r>
              <a:rPr lang="en-US" dirty="0"/>
              <a:t>Allows developers to fine-tune the balance between consistency and creativity in the generated outputs</a:t>
            </a:r>
          </a:p>
          <a:p>
            <a:r>
              <a:rPr lang="en-US" dirty="0"/>
              <a:t>Depends on the specific use case and desired outcome</a:t>
            </a:r>
          </a:p>
        </p:txBody>
      </p:sp>
      <p:sp>
        <p:nvSpPr>
          <p:cNvPr id="25" name="Slide Number Placeholder 24">
            <a:extLst>
              <a:ext uri="{FF2B5EF4-FFF2-40B4-BE49-F238E27FC236}">
                <a16:creationId xmlns:a16="http://schemas.microsoft.com/office/drawing/2014/main" id="{37332DED-F8BE-8011-EB27-B265E02DE32F}"/>
              </a:ext>
            </a:extLst>
          </p:cNvPr>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t>72</a:t>
            </a:fld>
            <a:endParaRPr lang="en-US" sz="1200"/>
          </a:p>
        </p:txBody>
      </p:sp>
      <p:sp>
        <p:nvSpPr>
          <p:cNvPr id="3" name="Date Placeholder 2">
            <a:extLst>
              <a:ext uri="{FF2B5EF4-FFF2-40B4-BE49-F238E27FC236}">
                <a16:creationId xmlns:a16="http://schemas.microsoft.com/office/drawing/2014/main" id="{F8A85167-FDD6-1C6D-5CB7-4F1969F676CA}"/>
              </a:ext>
            </a:extLst>
          </p:cNvPr>
          <p:cNvSpPr>
            <a:spLocks noGrp="1"/>
          </p:cNvSpPr>
          <p:nvPr>
            <p:ph type="dt" sz="half" idx="10"/>
          </p:nvPr>
        </p:nvSpPr>
        <p:spPr/>
        <p:txBody>
          <a:bodyPr/>
          <a:lstStyle/>
          <a:p>
            <a:r>
              <a:rPr lang="en-US"/>
              <a:t>5/18/2025</a:t>
            </a:r>
          </a:p>
        </p:txBody>
      </p:sp>
      <p:sp>
        <p:nvSpPr>
          <p:cNvPr id="21" name="Footer Placeholder 20">
            <a:extLst>
              <a:ext uri="{FF2B5EF4-FFF2-40B4-BE49-F238E27FC236}">
                <a16:creationId xmlns:a16="http://schemas.microsoft.com/office/drawing/2014/main" id="{86806498-6C8D-24BF-3860-572D9B589408}"/>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39031595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8"/>
          <p:cNvSpPr/>
          <p:nvPr/>
        </p:nvSpPr>
        <p:spPr>
          <a:xfrm>
            <a:off x="8827468" y="4874837"/>
            <a:ext cx="171333" cy="182517"/>
          </a:xfrm>
          <a:prstGeom prst="rect">
            <a:avLst/>
          </a:prstGeom>
          <a:noFill/>
        </p:spPr>
        <p:txBody>
          <a:bodyPr/>
          <a:lstStyle/>
          <a:p>
            <a:endParaRPr lang="en-US" sz="1350"/>
          </a:p>
        </p:txBody>
      </p:sp>
      <p:sp>
        <p:nvSpPr>
          <p:cNvPr id="5" name="Title 4">
            <a:extLst>
              <a:ext uri="{FF2B5EF4-FFF2-40B4-BE49-F238E27FC236}">
                <a16:creationId xmlns:a16="http://schemas.microsoft.com/office/drawing/2014/main" id="{14547E4A-9CC9-7117-D391-6542B24FE63C}"/>
              </a:ext>
            </a:extLst>
          </p:cNvPr>
          <p:cNvSpPr>
            <a:spLocks noGrp="1"/>
          </p:cNvSpPr>
          <p:nvPr>
            <p:ph type="title"/>
          </p:nvPr>
        </p:nvSpPr>
        <p:spPr/>
        <p:txBody>
          <a:bodyPr>
            <a:normAutofit fontScale="90000"/>
          </a:bodyPr>
          <a:lstStyle/>
          <a:p>
            <a:r>
              <a:rPr lang="en-US" sz="5400" b="1" dirty="0">
                <a:latin typeface="Roboto" pitchFamily="34" charset="0"/>
                <a:ea typeface="Roboto" pitchFamily="34" charset="-122"/>
                <a:cs typeface="Roboto" pitchFamily="34" charset="-120"/>
              </a:rPr>
              <a:t>Write a Job Title:</a:t>
            </a:r>
            <a:endParaRPr lang="en-US" dirty="0"/>
          </a:p>
        </p:txBody>
      </p:sp>
      <p:sp>
        <p:nvSpPr>
          <p:cNvPr id="3" name="Date Placeholder 2">
            <a:extLst>
              <a:ext uri="{FF2B5EF4-FFF2-40B4-BE49-F238E27FC236}">
                <a16:creationId xmlns:a16="http://schemas.microsoft.com/office/drawing/2014/main" id="{A5DABAC1-617D-9B6D-A7BF-AC18162DF144}"/>
              </a:ext>
            </a:extLst>
          </p:cNvPr>
          <p:cNvSpPr>
            <a:spLocks noGrp="1"/>
          </p:cNvSpPr>
          <p:nvPr>
            <p:ph type="dt" sz="half" idx="10"/>
          </p:nvPr>
        </p:nvSpPr>
        <p:spPr/>
        <p:txBody>
          <a:bodyPr/>
          <a:lstStyle/>
          <a:p>
            <a:r>
              <a:rPr lang="en-US"/>
              <a:t>5/18/2025</a:t>
            </a:r>
          </a:p>
        </p:txBody>
      </p:sp>
      <p:sp>
        <p:nvSpPr>
          <p:cNvPr id="4" name="Footer Placeholder 3">
            <a:extLst>
              <a:ext uri="{FF2B5EF4-FFF2-40B4-BE49-F238E27FC236}">
                <a16:creationId xmlns:a16="http://schemas.microsoft.com/office/drawing/2014/main" id="{79B82C7B-3160-F5A8-DD07-10BF2C4D3F24}"/>
              </a:ext>
            </a:extLst>
          </p:cNvPr>
          <p:cNvSpPr>
            <a:spLocks noGrp="1"/>
          </p:cNvSpPr>
          <p:nvPr>
            <p:ph type="ftr" sz="quarter" idx="11"/>
          </p:nvPr>
        </p:nvSpPr>
        <p:spPr/>
        <p:txBody>
          <a:bodyPr/>
          <a:lstStyle/>
          <a:p>
            <a:r>
              <a:rPr lang="en-US"/>
              <a:t>Copyright © 2007 - 2025 Carl M. Burnett</a:t>
            </a:r>
          </a:p>
        </p:txBody>
      </p:sp>
      <p:sp>
        <p:nvSpPr>
          <p:cNvPr id="25"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t>73</a:t>
            </a:fld>
            <a:endParaRPr lang="en-US" sz="1200"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14300" b="9759"/>
          <a:stretch/>
        </p:blipFill>
        <p:spPr>
          <a:xfrm>
            <a:off x="2540609" y="1581150"/>
            <a:ext cx="4062783" cy="3293687"/>
          </a:xfrm>
          <a:prstGeom prst="rect">
            <a:avLst/>
          </a:prstGeom>
        </p:spPr>
      </p:pic>
      <p:sp>
        <p:nvSpPr>
          <p:cNvPr id="23" name="Object 19"/>
          <p:cNvSpPr/>
          <p:nvPr/>
        </p:nvSpPr>
        <p:spPr>
          <a:xfrm>
            <a:off x="432748" y="2061241"/>
            <a:ext cx="1604774" cy="182517"/>
          </a:xfrm>
          <a:prstGeom prst="rect">
            <a:avLst/>
          </a:prstGeom>
          <a:noFill/>
        </p:spPr>
        <p:txBody>
          <a:bodyPr wrap="square" lIns="0" tIns="0" rIns="0" bIns="0" rtlCol="0" anchor="t"/>
          <a:lstStyle/>
          <a:p>
            <a:pPr>
              <a:lnSpc>
                <a:spcPts val="1438"/>
              </a:lnSpc>
            </a:pPr>
            <a:r>
              <a:rPr lang="en-US" sz="1125" b="1" kern="0" spc="11" dirty="0">
                <a:solidFill>
                  <a:srgbClr val="000000"/>
                </a:solidFill>
                <a:latin typeface="Roboto" pitchFamily="34" charset="0"/>
                <a:ea typeface="Roboto" pitchFamily="34" charset="-122"/>
                <a:cs typeface="Roboto" pitchFamily="34" charset="-120"/>
              </a:rPr>
              <a:t>Low Temperature – </a:t>
            </a:r>
            <a:r>
              <a:rPr lang="en-US" sz="1125" kern="0" spc="11" dirty="0">
                <a:solidFill>
                  <a:srgbClr val="000000"/>
                </a:solidFill>
                <a:latin typeface="Roboto" pitchFamily="34" charset="0"/>
                <a:ea typeface="Roboto" pitchFamily="34" charset="-122"/>
                <a:cs typeface="Roboto" pitchFamily="34" charset="-120"/>
              </a:rPr>
              <a:t>not very creative, direct, and concise</a:t>
            </a:r>
            <a:endParaRPr lang="en-US" sz="1350" dirty="0"/>
          </a:p>
        </p:txBody>
      </p:sp>
      <p:sp>
        <p:nvSpPr>
          <p:cNvPr id="24" name="Object 19"/>
          <p:cNvSpPr/>
          <p:nvPr/>
        </p:nvSpPr>
        <p:spPr>
          <a:xfrm>
            <a:off x="7101889" y="2064307"/>
            <a:ext cx="1604774" cy="182517"/>
          </a:xfrm>
          <a:prstGeom prst="rect">
            <a:avLst/>
          </a:prstGeom>
          <a:noFill/>
        </p:spPr>
        <p:txBody>
          <a:bodyPr wrap="square" lIns="0" tIns="0" rIns="0" bIns="0" rtlCol="0" anchor="t"/>
          <a:lstStyle/>
          <a:p>
            <a:pPr>
              <a:lnSpc>
                <a:spcPts val="1438"/>
              </a:lnSpc>
            </a:pPr>
            <a:r>
              <a:rPr lang="en-US" sz="1125" b="1" kern="0" spc="11" dirty="0">
                <a:solidFill>
                  <a:srgbClr val="000000"/>
                </a:solidFill>
                <a:latin typeface="Roboto" pitchFamily="34" charset="0"/>
                <a:ea typeface="Roboto" pitchFamily="34" charset="-122"/>
                <a:cs typeface="Roboto" pitchFamily="34" charset="-120"/>
              </a:rPr>
              <a:t>High Temperature – </a:t>
            </a:r>
            <a:r>
              <a:rPr lang="en-US" sz="1125" kern="0" spc="11" dirty="0">
                <a:solidFill>
                  <a:srgbClr val="000000"/>
                </a:solidFill>
                <a:latin typeface="Roboto" pitchFamily="34" charset="0"/>
                <a:ea typeface="Roboto" pitchFamily="34" charset="-122"/>
                <a:cs typeface="Roboto" pitchFamily="34" charset="-120"/>
              </a:rPr>
              <a:t>higher liberty to use creative words and outputs from model</a:t>
            </a:r>
            <a:endParaRPr lang="en-US" sz="1350" dirty="0"/>
          </a:p>
        </p:txBody>
      </p:sp>
    </p:spTree>
    <p:extLst>
      <p:ext uri="{BB962C8B-B14F-4D97-AF65-F5344CB8AC3E}">
        <p14:creationId xmlns:p14="http://schemas.microsoft.com/office/powerpoint/2010/main" val="653111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B64DE-3A4B-C66C-8886-78ECFFFDB8A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6304F97-365A-A162-BC43-D64EF7E5E92E}"/>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425EE150-8761-9B6E-0CDC-EC1A0982D3B4}"/>
              </a:ext>
            </a:extLst>
          </p:cNvPr>
          <p:cNvSpPr>
            <a:spLocks noGrp="1"/>
          </p:cNvSpPr>
          <p:nvPr>
            <p:ph type="ftr" sz="quarter" idx="11"/>
          </p:nvPr>
        </p:nvSpPr>
        <p:spPr>
          <a:xfrm>
            <a:off x="2819400" y="4764406"/>
            <a:ext cx="3352800" cy="273844"/>
          </a:xfrm>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CBCDC6CF-9F3D-D5B9-5DB8-88972D3FD8CA}"/>
              </a:ext>
            </a:extLst>
          </p:cNvPr>
          <p:cNvSpPr>
            <a:spLocks noGrp="1"/>
          </p:cNvSpPr>
          <p:nvPr>
            <p:ph type="sldNum" sz="quarter" idx="12"/>
          </p:nvPr>
        </p:nvSpPr>
        <p:spPr/>
        <p:txBody>
          <a:bodyPr/>
          <a:lstStyle/>
          <a:p>
            <a:fld id="{3D46CBA2-ECE5-4BE9-B546-6761E0E67089}" type="slidenum">
              <a:rPr lang="en-US" smtClean="0"/>
              <a:t>74</a:t>
            </a:fld>
            <a:endParaRPr lang="en-US"/>
          </a:p>
        </p:txBody>
      </p:sp>
      <p:pic>
        <p:nvPicPr>
          <p:cNvPr id="8" name="Picture 7" descr="A diagram of structure and structure&#10;&#10;AI-generated content may be incorrect.">
            <a:extLst>
              <a:ext uri="{FF2B5EF4-FFF2-40B4-BE49-F238E27FC236}">
                <a16:creationId xmlns:a16="http://schemas.microsoft.com/office/drawing/2014/main" id="{29311783-FA69-6689-2124-7265068AF95D}"/>
              </a:ext>
            </a:extLst>
          </p:cNvPr>
          <p:cNvPicPr>
            <a:picLocks noChangeAspect="1"/>
          </p:cNvPicPr>
          <p:nvPr/>
        </p:nvPicPr>
        <p:blipFill>
          <a:blip r:embed="rId3" cstate="print">
            <a:extLst>
              <a:ext uri="{28A0092B-C50C-407E-A947-70E740481C1C}">
                <a14:useLocalDpi xmlns:a14="http://schemas.microsoft.com/office/drawing/2010/main" val="0"/>
              </a:ext>
            </a:extLst>
          </a:blip>
          <a:srcRect b="81296"/>
          <a:stretch>
            <a:fillRect/>
          </a:stretch>
        </p:blipFill>
        <p:spPr>
          <a:xfrm>
            <a:off x="1752600" y="271081"/>
            <a:ext cx="6019800" cy="1199548"/>
          </a:xfrm>
          <a:prstGeom prst="rect">
            <a:avLst/>
          </a:prstGeom>
        </p:spPr>
      </p:pic>
      <p:pic>
        <p:nvPicPr>
          <p:cNvPr id="9" name="Picture 8" descr="A diagram of structure and structure&#10;&#10;AI-generated content may be incorrect.">
            <a:extLst>
              <a:ext uri="{FF2B5EF4-FFF2-40B4-BE49-F238E27FC236}">
                <a16:creationId xmlns:a16="http://schemas.microsoft.com/office/drawing/2014/main" id="{C07A914B-8057-CBF1-52EC-70935E42F5CB}"/>
              </a:ext>
            </a:extLst>
          </p:cNvPr>
          <p:cNvPicPr>
            <a:picLocks noChangeAspect="1"/>
          </p:cNvPicPr>
          <p:nvPr/>
        </p:nvPicPr>
        <p:blipFill>
          <a:blip r:embed="rId3" cstate="print">
            <a:extLst>
              <a:ext uri="{28A0092B-C50C-407E-A947-70E740481C1C}">
                <a14:useLocalDpi xmlns:a14="http://schemas.microsoft.com/office/drawing/2010/main" val="0"/>
              </a:ext>
            </a:extLst>
          </a:blip>
          <a:srcRect t="50082" b="39259"/>
          <a:stretch>
            <a:fillRect/>
          </a:stretch>
        </p:blipFill>
        <p:spPr>
          <a:xfrm>
            <a:off x="1752600" y="3714750"/>
            <a:ext cx="6019800" cy="683599"/>
          </a:xfrm>
          <a:prstGeom prst="rect">
            <a:avLst/>
          </a:prstGeom>
        </p:spPr>
      </p:pic>
      <p:pic>
        <p:nvPicPr>
          <p:cNvPr id="10" name="Picture 9" descr="A diagram of structure and structure&#10;&#10;AI-generated content may be incorrect.">
            <a:extLst>
              <a:ext uri="{FF2B5EF4-FFF2-40B4-BE49-F238E27FC236}">
                <a16:creationId xmlns:a16="http://schemas.microsoft.com/office/drawing/2014/main" id="{BD79A4DD-6990-F804-5C39-3EA1C7266C3C}"/>
              </a:ext>
            </a:extLst>
          </p:cNvPr>
          <p:cNvPicPr>
            <a:picLocks noChangeAspect="1"/>
          </p:cNvPicPr>
          <p:nvPr/>
        </p:nvPicPr>
        <p:blipFill>
          <a:blip r:embed="rId3" cstate="print">
            <a:extLst>
              <a:ext uri="{28A0092B-C50C-407E-A947-70E740481C1C}">
                <a14:useLocalDpi xmlns:a14="http://schemas.microsoft.com/office/drawing/2010/main" val="0"/>
              </a:ext>
            </a:extLst>
          </a:blip>
          <a:srcRect t="39744" b="49596"/>
          <a:stretch>
            <a:fillRect/>
          </a:stretch>
        </p:blipFill>
        <p:spPr>
          <a:xfrm>
            <a:off x="1752600" y="3053191"/>
            <a:ext cx="6019800" cy="683599"/>
          </a:xfrm>
          <a:prstGeom prst="rect">
            <a:avLst/>
          </a:prstGeom>
        </p:spPr>
      </p:pic>
      <p:pic>
        <p:nvPicPr>
          <p:cNvPr id="11" name="Picture 10" descr="A diagram of structure and structure&#10;&#10;AI-generated content may be incorrect.">
            <a:extLst>
              <a:ext uri="{FF2B5EF4-FFF2-40B4-BE49-F238E27FC236}">
                <a16:creationId xmlns:a16="http://schemas.microsoft.com/office/drawing/2014/main" id="{082840B3-5AFE-3096-A702-6A584867C5E7}"/>
              </a:ext>
            </a:extLst>
          </p:cNvPr>
          <p:cNvPicPr>
            <a:picLocks noChangeAspect="1"/>
          </p:cNvPicPr>
          <p:nvPr/>
        </p:nvPicPr>
        <p:blipFill>
          <a:blip r:embed="rId3" cstate="print">
            <a:extLst>
              <a:ext uri="{28A0092B-C50C-407E-A947-70E740481C1C}">
                <a14:useLocalDpi xmlns:a14="http://schemas.microsoft.com/office/drawing/2010/main" val="0"/>
              </a:ext>
            </a:extLst>
          </a:blip>
          <a:srcRect t="29051" b="60290"/>
          <a:stretch>
            <a:fillRect/>
          </a:stretch>
        </p:blipFill>
        <p:spPr>
          <a:xfrm>
            <a:off x="1752600" y="2367391"/>
            <a:ext cx="6019800" cy="683599"/>
          </a:xfrm>
          <a:prstGeom prst="rect">
            <a:avLst/>
          </a:prstGeom>
        </p:spPr>
      </p:pic>
      <p:grpSp>
        <p:nvGrpSpPr>
          <p:cNvPr id="13" name="Group 12">
            <a:extLst>
              <a:ext uri="{FF2B5EF4-FFF2-40B4-BE49-F238E27FC236}">
                <a16:creationId xmlns:a16="http://schemas.microsoft.com/office/drawing/2014/main" id="{0A4CFC1F-4BC4-E5B8-8B9D-55FFB39CE1E0}"/>
              </a:ext>
            </a:extLst>
          </p:cNvPr>
          <p:cNvGrpSpPr/>
          <p:nvPr/>
        </p:nvGrpSpPr>
        <p:grpSpPr>
          <a:xfrm>
            <a:off x="1687461" y="1472830"/>
            <a:ext cx="6084939" cy="926583"/>
            <a:chOff x="1077861" y="1792299"/>
            <a:chExt cx="6084939" cy="926583"/>
          </a:xfrm>
        </p:grpSpPr>
        <p:pic>
          <p:nvPicPr>
            <p:cNvPr id="6" name="Picture 5" descr="A diagram of structure and structure&#10;&#10;AI-generated content may be incorrect.">
              <a:extLst>
                <a:ext uri="{FF2B5EF4-FFF2-40B4-BE49-F238E27FC236}">
                  <a16:creationId xmlns:a16="http://schemas.microsoft.com/office/drawing/2014/main" id="{CDBBB562-0241-916C-17AE-A7F3AE016C8F}"/>
                </a:ext>
              </a:extLst>
            </p:cNvPr>
            <p:cNvPicPr>
              <a:picLocks noChangeAspect="1"/>
            </p:cNvPicPr>
            <p:nvPr/>
          </p:nvPicPr>
          <p:blipFill>
            <a:blip r:embed="rId4" cstate="print">
              <a:extLst>
                <a:ext uri="{28A0092B-C50C-407E-A947-70E740481C1C}">
                  <a14:useLocalDpi xmlns:a14="http://schemas.microsoft.com/office/drawing/2010/main" val="0"/>
                </a:ext>
              </a:extLst>
            </a:blip>
            <a:srcRect t="94700" b="1239"/>
            <a:stretch>
              <a:fillRect/>
            </a:stretch>
          </p:blipFill>
          <p:spPr>
            <a:xfrm>
              <a:off x="1077861" y="2445039"/>
              <a:ext cx="6084939" cy="273843"/>
            </a:xfrm>
            <a:prstGeom prst="rect">
              <a:avLst/>
            </a:prstGeom>
          </p:spPr>
        </p:pic>
        <p:pic>
          <p:nvPicPr>
            <p:cNvPr id="12" name="Picture 11" descr="A diagram of structure and structure&#10;&#10;AI-generated content may be incorrect.">
              <a:extLst>
                <a:ext uri="{FF2B5EF4-FFF2-40B4-BE49-F238E27FC236}">
                  <a16:creationId xmlns:a16="http://schemas.microsoft.com/office/drawing/2014/main" id="{DEFB516D-DE22-C0AE-7735-AD87A0F2C559}"/>
                </a:ext>
              </a:extLst>
            </p:cNvPr>
            <p:cNvPicPr>
              <a:picLocks noChangeAspect="1"/>
            </p:cNvPicPr>
            <p:nvPr/>
          </p:nvPicPr>
          <p:blipFill>
            <a:blip r:embed="rId3" cstate="print">
              <a:extLst>
                <a:ext uri="{28A0092B-C50C-407E-A947-70E740481C1C}">
                  <a14:useLocalDpi xmlns:a14="http://schemas.microsoft.com/office/drawing/2010/main" val="0"/>
                </a:ext>
              </a:extLst>
            </a:blip>
            <a:srcRect t="18357" b="70950"/>
            <a:stretch>
              <a:fillRect/>
            </a:stretch>
          </p:blipFill>
          <p:spPr>
            <a:xfrm>
              <a:off x="1143000" y="1792299"/>
              <a:ext cx="6019800" cy="685800"/>
            </a:xfrm>
            <a:prstGeom prst="rect">
              <a:avLst/>
            </a:prstGeom>
          </p:spPr>
        </p:pic>
      </p:grpSp>
      <p:sp>
        <p:nvSpPr>
          <p:cNvPr id="5" name="TextBox 4">
            <a:extLst>
              <a:ext uri="{FF2B5EF4-FFF2-40B4-BE49-F238E27FC236}">
                <a16:creationId xmlns:a16="http://schemas.microsoft.com/office/drawing/2014/main" id="{8939312A-EFA1-4026-8151-5DA061D3B9E4}"/>
              </a:ext>
            </a:extLst>
          </p:cNvPr>
          <p:cNvSpPr txBox="1"/>
          <p:nvPr/>
        </p:nvSpPr>
        <p:spPr>
          <a:xfrm>
            <a:off x="2133600" y="45150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31306598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397640" y="1757814"/>
            <a:ext cx="535647" cy="535647"/>
          </a:xfrm>
          <a:prstGeom prst="ellipse">
            <a:avLst/>
          </a:prstGeom>
          <a:solidFill>
            <a:srgbClr val="51237F"/>
          </a:solidFill>
        </p:spPr>
        <p:txBody>
          <a:bodyPr/>
          <a:lstStyle/>
          <a:p>
            <a:endParaRPr lang="en-US" sz="135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185" y="1890485"/>
            <a:ext cx="285679" cy="271395"/>
          </a:xfrm>
          <a:prstGeom prst="rect">
            <a:avLst/>
          </a:prstGeom>
        </p:spPr>
      </p:pic>
      <p:sp>
        <p:nvSpPr>
          <p:cNvPr id="6" name="Object 5"/>
          <p:cNvSpPr/>
          <p:nvPr/>
        </p:nvSpPr>
        <p:spPr>
          <a:xfrm>
            <a:off x="1076127" y="1713425"/>
            <a:ext cx="3181745" cy="218971"/>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Top-P (Top-p Sampling)</a:t>
            </a:r>
            <a:endParaRPr lang="en-US" sz="1350" dirty="0"/>
          </a:p>
        </p:txBody>
      </p:sp>
      <p:sp>
        <p:nvSpPr>
          <p:cNvPr id="7" name="Object 6"/>
          <p:cNvSpPr/>
          <p:nvPr/>
        </p:nvSpPr>
        <p:spPr>
          <a:xfrm>
            <a:off x="1076127" y="1975049"/>
            <a:ext cx="3181745" cy="1216366"/>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Top-P sampling is a technique in generative AI models that selects the most likely tokens from the model's output distribution, up to a specified cumulative probability (p). This helps reduce the likelihood of generating low-probability, nonsensical output.</a:t>
            </a:r>
            <a:endParaRPr lang="en-US" sz="1350" dirty="0"/>
          </a:p>
        </p:txBody>
      </p:sp>
      <p:sp>
        <p:nvSpPr>
          <p:cNvPr id="8" name="Object 7"/>
          <p:cNvSpPr/>
          <p:nvPr/>
        </p:nvSpPr>
        <p:spPr>
          <a:xfrm>
            <a:off x="4749406" y="1736212"/>
            <a:ext cx="535647" cy="535647"/>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7402" y="1909684"/>
            <a:ext cx="228543" cy="192833"/>
          </a:xfrm>
          <a:prstGeom prst="rect">
            <a:avLst/>
          </a:prstGeom>
        </p:spPr>
      </p:pic>
      <p:sp>
        <p:nvSpPr>
          <p:cNvPr id="10" name="Object 9"/>
          <p:cNvSpPr/>
          <p:nvPr/>
        </p:nvSpPr>
        <p:spPr>
          <a:xfrm>
            <a:off x="5427893" y="1691823"/>
            <a:ext cx="3181745" cy="218971"/>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Top-K (Top-k Sampling)</a:t>
            </a:r>
            <a:endParaRPr lang="en-US" sz="1350" dirty="0"/>
          </a:p>
        </p:txBody>
      </p:sp>
      <p:sp>
        <p:nvSpPr>
          <p:cNvPr id="11" name="Object 10"/>
          <p:cNvSpPr/>
          <p:nvPr/>
        </p:nvSpPr>
        <p:spPr>
          <a:xfrm>
            <a:off x="5427893" y="1953446"/>
            <a:ext cx="3181745" cy="1013639"/>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Top-K sampling is a method that selects the k most likely tokens from the model's output distribution, ignoring the rest. This can help produce more diverse and coherent output compared to greedy decoding.</a:t>
            </a:r>
            <a:endParaRPr lang="en-US" sz="1350" dirty="0"/>
          </a:p>
        </p:txBody>
      </p:sp>
      <p:sp>
        <p:nvSpPr>
          <p:cNvPr id="13" name="Object 12"/>
          <p:cNvSpPr/>
          <p:nvPr/>
        </p:nvSpPr>
        <p:spPr>
          <a:xfrm>
            <a:off x="914469" y="4372594"/>
            <a:ext cx="7312776" cy="547550"/>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Understanding these key generative AI terms is crucial for effectively leveraging and interpreting the output of these powerful models.</a:t>
            </a:r>
            <a:endParaRPr lang="en-US" sz="1350" dirty="0"/>
          </a:p>
        </p:txBody>
      </p:sp>
      <p:sp>
        <p:nvSpPr>
          <p:cNvPr id="12" name="Title 11">
            <a:extLst>
              <a:ext uri="{FF2B5EF4-FFF2-40B4-BE49-F238E27FC236}">
                <a16:creationId xmlns:a16="http://schemas.microsoft.com/office/drawing/2014/main" id="{90C8B683-CB66-5549-12D9-1DBC71EC39FB}"/>
              </a:ext>
            </a:extLst>
          </p:cNvPr>
          <p:cNvSpPr>
            <a:spLocks noGrp="1"/>
          </p:cNvSpPr>
          <p:nvPr>
            <p:ph type="title"/>
          </p:nvPr>
        </p:nvSpPr>
        <p:spPr/>
        <p:txBody>
          <a:bodyPr>
            <a:normAutofit fontScale="90000"/>
          </a:bodyPr>
          <a:lstStyle/>
          <a:p>
            <a:r>
              <a:rPr lang="en-US" sz="5400" b="1" dirty="0">
                <a:latin typeface="Roboto" pitchFamily="34" charset="0"/>
                <a:ea typeface="Roboto" pitchFamily="34" charset="-122"/>
                <a:cs typeface="Roboto" pitchFamily="34" charset="-120"/>
              </a:rPr>
              <a:t>Top P/K</a:t>
            </a:r>
            <a:endParaRPr lang="en-US" dirty="0"/>
          </a:p>
        </p:txBody>
      </p:sp>
      <p:sp>
        <p:nvSpPr>
          <p:cNvPr id="14" name="Date Placeholder 13">
            <a:extLst>
              <a:ext uri="{FF2B5EF4-FFF2-40B4-BE49-F238E27FC236}">
                <a16:creationId xmlns:a16="http://schemas.microsoft.com/office/drawing/2014/main" id="{74D1E1CF-2B35-4720-0B2E-6CB3DE2C7A34}"/>
              </a:ext>
            </a:extLst>
          </p:cNvPr>
          <p:cNvSpPr>
            <a:spLocks noGrp="1"/>
          </p:cNvSpPr>
          <p:nvPr>
            <p:ph type="dt" sz="half" idx="10"/>
          </p:nvPr>
        </p:nvSpPr>
        <p:spPr/>
        <p:txBody>
          <a:bodyPr/>
          <a:lstStyle/>
          <a:p>
            <a:r>
              <a:rPr lang="en-US"/>
              <a:t>5/18/2025</a:t>
            </a:r>
          </a:p>
        </p:txBody>
      </p:sp>
      <p:sp>
        <p:nvSpPr>
          <p:cNvPr id="15" name="Footer Placeholder 14">
            <a:extLst>
              <a:ext uri="{FF2B5EF4-FFF2-40B4-BE49-F238E27FC236}">
                <a16:creationId xmlns:a16="http://schemas.microsoft.com/office/drawing/2014/main" id="{9DEE0B32-8C91-7333-D044-936EE3B4C0EE}"/>
              </a:ext>
            </a:extLst>
          </p:cNvPr>
          <p:cNvSpPr>
            <a:spLocks noGrp="1"/>
          </p:cNvSpPr>
          <p:nvPr>
            <p:ph type="ftr" sz="quarter" idx="11"/>
          </p:nvPr>
        </p:nvSpPr>
        <p:spPr/>
        <p:txBody>
          <a:bodyPr/>
          <a:lstStyle/>
          <a:p>
            <a:r>
              <a:rPr lang="en-US"/>
              <a:t>Copyright © 2007 - 2025 Carl M. Burnett</a:t>
            </a:r>
          </a:p>
        </p:txBody>
      </p:sp>
      <p:sp>
        <p:nvSpPr>
          <p:cNvPr id="16" name="Slide Number Placeholder 15">
            <a:extLst>
              <a:ext uri="{FF2B5EF4-FFF2-40B4-BE49-F238E27FC236}">
                <a16:creationId xmlns:a16="http://schemas.microsoft.com/office/drawing/2014/main" id="{DFD0F906-F7B8-6255-9329-50F4D9703A3B}"/>
              </a:ext>
            </a:extLst>
          </p:cNvPr>
          <p:cNvSpPr>
            <a:spLocks noGrp="1"/>
          </p:cNvSpPr>
          <p:nvPr>
            <p:ph type="sldNum" sz="quarter" idx="12"/>
          </p:nvPr>
        </p:nvSpPr>
        <p:spPr/>
        <p:txBody>
          <a:bodyPr/>
          <a:lstStyle/>
          <a:p>
            <a:fld id="{3D46CBA2-ECE5-4BE9-B546-6761E0E67089}" type="slidenum">
              <a:rPr lang="en-US" smtClean="0"/>
              <a:t>75</a:t>
            </a:fld>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304800" y="1476577"/>
            <a:ext cx="9141714" cy="253441"/>
          </a:xfrm>
          <a:prstGeom prst="rect">
            <a:avLst/>
          </a:prstGeom>
          <a:noFill/>
        </p:spPr>
        <p:txBody>
          <a:bodyPr wrap="square" lIns="0" tIns="0" rIns="0" bIns="0" rtlCol="0" anchor="t"/>
          <a:lstStyle/>
          <a:p>
            <a:pPr>
              <a:lnSpc>
                <a:spcPts val="1997"/>
              </a:lnSpc>
              <a:spcBef>
                <a:spcPts val="543"/>
              </a:spcBef>
            </a:pPr>
            <a:r>
              <a:rPr lang="en-US" sz="1406" kern="0" spc="14" dirty="0">
                <a:solidFill>
                  <a:srgbClr val="000000">
                    <a:alpha val="80000"/>
                  </a:srgbClr>
                </a:solidFill>
                <a:latin typeface="Roboto" pitchFamily="34" charset="0"/>
                <a:ea typeface="Roboto" pitchFamily="34" charset="-122"/>
                <a:cs typeface="Roboto" pitchFamily="34" charset="-120"/>
              </a:rPr>
              <a:t>Temperature, Top P, Top K, impact the generated outcome. Here is how to interpret. </a:t>
            </a:r>
            <a:endParaRPr lang="en-US" sz="1350" dirty="0"/>
          </a:p>
        </p:txBody>
      </p:sp>
      <p:sp>
        <p:nvSpPr>
          <p:cNvPr id="5" name="Object 4"/>
          <p:cNvSpPr/>
          <p:nvPr/>
        </p:nvSpPr>
        <p:spPr>
          <a:xfrm>
            <a:off x="555628" y="1944595"/>
            <a:ext cx="1071295" cy="1071295"/>
          </a:xfrm>
          <a:prstGeom prst="ellipse">
            <a:avLst/>
          </a:prstGeom>
          <a:solidFill>
            <a:srgbClr val="51237F"/>
          </a:solidFill>
        </p:spPr>
        <p:txBody>
          <a:bodyPr/>
          <a:lstStyle/>
          <a:p>
            <a:endParaRPr lang="en-US" sz="1350"/>
          </a:p>
        </p:txBody>
      </p:sp>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322" y="2180766"/>
            <a:ext cx="349956" cy="599925"/>
          </a:xfrm>
          <a:prstGeom prst="rect">
            <a:avLst/>
          </a:prstGeom>
        </p:spPr>
      </p:pic>
      <p:sp>
        <p:nvSpPr>
          <p:cNvPr id="7" name="Object 6"/>
          <p:cNvSpPr/>
          <p:nvPr/>
        </p:nvSpPr>
        <p:spPr>
          <a:xfrm>
            <a:off x="511543" y="3076273"/>
            <a:ext cx="1323409"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Flowers (0.50)</a:t>
            </a:r>
            <a:endParaRPr lang="en-US" sz="1350" dirty="0"/>
          </a:p>
        </p:txBody>
      </p:sp>
      <p:sp>
        <p:nvSpPr>
          <p:cNvPr id="8" name="Object 7"/>
          <p:cNvSpPr/>
          <p:nvPr/>
        </p:nvSpPr>
        <p:spPr>
          <a:xfrm>
            <a:off x="2751782" y="1944595"/>
            <a:ext cx="1071295" cy="1071295"/>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6441" y="2266815"/>
            <a:ext cx="399950" cy="442802"/>
          </a:xfrm>
          <a:prstGeom prst="rect">
            <a:avLst/>
          </a:prstGeom>
        </p:spPr>
      </p:pic>
      <p:sp>
        <p:nvSpPr>
          <p:cNvPr id="10" name="Object 9"/>
          <p:cNvSpPr/>
          <p:nvPr/>
        </p:nvSpPr>
        <p:spPr>
          <a:xfrm>
            <a:off x="2780710" y="3078773"/>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trees (0.23)</a:t>
            </a:r>
            <a:endParaRPr lang="en-US" sz="1350" dirty="0"/>
          </a:p>
        </p:txBody>
      </p:sp>
      <p:sp>
        <p:nvSpPr>
          <p:cNvPr id="11" name="Object 10"/>
          <p:cNvSpPr/>
          <p:nvPr/>
        </p:nvSpPr>
        <p:spPr>
          <a:xfrm>
            <a:off x="4947936" y="1944595"/>
            <a:ext cx="1071295" cy="1071295"/>
          </a:xfrm>
          <a:prstGeom prst="ellipse">
            <a:avLst/>
          </a:prstGeom>
          <a:solidFill>
            <a:srgbClr val="51237F"/>
          </a:solidFill>
        </p:spPr>
        <p:txBody>
          <a:bodyPr/>
          <a:lstStyle/>
          <a:p>
            <a:endParaRPr lang="en-US" sz="1350"/>
          </a:p>
        </p:txBody>
      </p:sp>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2128" y="2241596"/>
            <a:ext cx="407092" cy="478511"/>
          </a:xfrm>
          <a:prstGeom prst="rect">
            <a:avLst/>
          </a:prstGeom>
        </p:spPr>
      </p:pic>
      <p:sp>
        <p:nvSpPr>
          <p:cNvPr id="13" name="Object 12"/>
          <p:cNvSpPr/>
          <p:nvPr/>
        </p:nvSpPr>
        <p:spPr>
          <a:xfrm>
            <a:off x="4937583" y="3078773"/>
            <a:ext cx="1091952"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Herbs (0.05)</a:t>
            </a:r>
            <a:endParaRPr lang="en-US" sz="1350" dirty="0"/>
          </a:p>
        </p:txBody>
      </p:sp>
      <p:sp>
        <p:nvSpPr>
          <p:cNvPr id="14" name="Object 13"/>
          <p:cNvSpPr/>
          <p:nvPr/>
        </p:nvSpPr>
        <p:spPr>
          <a:xfrm>
            <a:off x="7144090" y="1944595"/>
            <a:ext cx="1071294" cy="1071294"/>
          </a:xfrm>
          <a:prstGeom prst="ellipse">
            <a:avLst/>
          </a:prstGeom>
          <a:solidFill>
            <a:srgbClr val="51237F"/>
          </a:solidFill>
        </p:spPr>
        <p:txBody>
          <a:bodyPr/>
          <a:lstStyle/>
          <a:p>
            <a:endParaRPr lang="en-US" sz="1350"/>
          </a:p>
        </p:txBody>
      </p:sp>
      <p:pic>
        <p:nvPicPr>
          <p:cNvPr id="15" name="Object 1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41596" y="2235461"/>
            <a:ext cx="278537" cy="492796"/>
          </a:xfrm>
          <a:prstGeom prst="rect">
            <a:avLst/>
          </a:prstGeom>
        </p:spPr>
      </p:pic>
      <p:sp>
        <p:nvSpPr>
          <p:cNvPr id="16" name="Object 15"/>
          <p:cNvSpPr/>
          <p:nvPr/>
        </p:nvSpPr>
        <p:spPr>
          <a:xfrm>
            <a:off x="7173017" y="3078773"/>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Bugs (0.03)</a:t>
            </a:r>
            <a:endParaRPr lang="en-US" sz="1350" dirty="0"/>
          </a:p>
        </p:txBody>
      </p:sp>
      <p:sp>
        <p:nvSpPr>
          <p:cNvPr id="17" name="Object 16"/>
          <p:cNvSpPr/>
          <p:nvPr/>
        </p:nvSpPr>
        <p:spPr>
          <a:xfrm>
            <a:off x="8827468" y="4874837"/>
            <a:ext cx="171333" cy="182517"/>
          </a:xfrm>
          <a:prstGeom prst="rect">
            <a:avLst/>
          </a:prstGeom>
          <a:noFill/>
        </p:spPr>
        <p:txBody>
          <a:bodyPr/>
          <a:lstStyle/>
          <a:p>
            <a:endParaRPr lang="en-US" sz="1350"/>
          </a:p>
        </p:txBody>
      </p:sp>
      <p:pic>
        <p:nvPicPr>
          <p:cNvPr id="18" name="Object 17" descr="preencoded.png"/>
          <p:cNvPicPr>
            <a:picLocks noChangeAspect="1"/>
          </p:cNvPicPr>
          <p:nvPr/>
        </p:nvPicPr>
        <p:blipFill>
          <a:blip r:embed="rId11"/>
          <a:srcRect t="45498" b="45498"/>
          <a:stretch/>
        </p:blipFill>
        <p:spPr>
          <a:xfrm>
            <a:off x="571697" y="3413483"/>
            <a:ext cx="7776722" cy="364241"/>
          </a:xfrm>
          <a:prstGeom prst="rect">
            <a:avLst/>
          </a:prstGeom>
        </p:spPr>
      </p:pic>
      <p:sp>
        <p:nvSpPr>
          <p:cNvPr id="19" name="Object 18"/>
          <p:cNvSpPr/>
          <p:nvPr/>
        </p:nvSpPr>
        <p:spPr>
          <a:xfrm>
            <a:off x="3557501" y="3922273"/>
            <a:ext cx="1805008" cy="273776"/>
          </a:xfrm>
          <a:prstGeom prst="rect">
            <a:avLst/>
          </a:prstGeom>
          <a:noFill/>
        </p:spPr>
        <p:txBody>
          <a:bodyPr wrap="square" lIns="0" tIns="0" rIns="0" bIns="0" rtlCol="0" anchor="t"/>
          <a:lstStyle/>
          <a:p>
            <a:pPr algn="ctr">
              <a:lnSpc>
                <a:spcPts val="2157"/>
              </a:lnSpc>
            </a:pPr>
            <a:r>
              <a:rPr lang="en-US" sz="1688" b="1" kern="0" spc="17" dirty="0">
                <a:solidFill>
                  <a:srgbClr val="000000"/>
                </a:solidFill>
                <a:latin typeface="Roboto" pitchFamily="34" charset="0"/>
                <a:ea typeface="Roboto" pitchFamily="34" charset="-122"/>
                <a:cs typeface="Roboto" pitchFamily="34" charset="-120"/>
              </a:rPr>
              <a:t>Temperature</a:t>
            </a:r>
            <a:endParaRPr lang="en-US" sz="1350" dirty="0"/>
          </a:p>
        </p:txBody>
      </p:sp>
      <p:sp>
        <p:nvSpPr>
          <p:cNvPr id="20" name="Object 19"/>
          <p:cNvSpPr/>
          <p:nvPr/>
        </p:nvSpPr>
        <p:spPr>
          <a:xfrm>
            <a:off x="714537" y="3883613"/>
            <a:ext cx="2166309" cy="182517"/>
          </a:xfrm>
          <a:prstGeom prst="rect">
            <a:avLst/>
          </a:prstGeom>
          <a:noFill/>
        </p:spPr>
        <p:txBody>
          <a:bodyPr wrap="square" lIns="0" tIns="0" rIns="0" bIns="0" rtlCol="0" anchor="t"/>
          <a:lstStyle/>
          <a:p>
            <a:pPr>
              <a:lnSpc>
                <a:spcPts val="1438"/>
              </a:lnSpc>
            </a:pPr>
            <a:r>
              <a:rPr lang="en-US" sz="1125" b="1" kern="0" spc="11" dirty="0">
                <a:solidFill>
                  <a:srgbClr val="000000"/>
                </a:solidFill>
                <a:latin typeface="Roboto" pitchFamily="34" charset="0"/>
                <a:ea typeface="Roboto" pitchFamily="34" charset="-122"/>
                <a:cs typeface="Roboto" pitchFamily="34" charset="-120"/>
              </a:rPr>
              <a:t>Low</a:t>
            </a:r>
            <a:endParaRPr lang="en-US" sz="1350" dirty="0"/>
          </a:p>
        </p:txBody>
      </p:sp>
      <p:sp>
        <p:nvSpPr>
          <p:cNvPr id="21" name="Object 20"/>
          <p:cNvSpPr/>
          <p:nvPr/>
        </p:nvSpPr>
        <p:spPr>
          <a:xfrm>
            <a:off x="714537" y="4193718"/>
            <a:ext cx="2166309" cy="182517"/>
          </a:xfrm>
          <a:prstGeom prst="rect">
            <a:avLst/>
          </a:prstGeom>
          <a:noFill/>
        </p:spPr>
        <p:txBody>
          <a:bodyPr wrap="square" lIns="0" tIns="0" rIns="0" bIns="0" rtlCol="0" anchor="t"/>
          <a:lstStyle/>
          <a:p>
            <a:pPr>
              <a:lnSpc>
                <a:spcPts val="1438"/>
              </a:lnSpc>
              <a:spcBef>
                <a:spcPts val="986"/>
              </a:spcBef>
            </a:pPr>
            <a:r>
              <a:rPr lang="en-US" sz="1013" kern="0" spc="11" dirty="0">
                <a:solidFill>
                  <a:srgbClr val="000000">
                    <a:alpha val="80000"/>
                  </a:srgbClr>
                </a:solidFill>
                <a:latin typeface="Roboto" pitchFamily="34" charset="0"/>
                <a:ea typeface="Roboto" pitchFamily="34" charset="-122"/>
                <a:cs typeface="Roboto" pitchFamily="34" charset="-120"/>
              </a:rPr>
              <a:t>- high possible words</a:t>
            </a:r>
            <a:endParaRPr lang="en-US" sz="1350" dirty="0"/>
          </a:p>
        </p:txBody>
      </p:sp>
      <p:sp>
        <p:nvSpPr>
          <p:cNvPr id="22" name="Object 21"/>
          <p:cNvSpPr/>
          <p:nvPr/>
        </p:nvSpPr>
        <p:spPr>
          <a:xfrm>
            <a:off x="751797" y="4417297"/>
            <a:ext cx="2166309" cy="365034"/>
          </a:xfrm>
          <a:prstGeom prst="rect">
            <a:avLst/>
          </a:prstGeom>
          <a:noFill/>
        </p:spPr>
        <p:txBody>
          <a:bodyPr wrap="square" lIns="0" tIns="0" rIns="0" bIns="0" rtlCol="0" anchor="t"/>
          <a:lstStyle/>
          <a:p>
            <a:pPr>
              <a:lnSpc>
                <a:spcPts val="1438"/>
              </a:lnSpc>
              <a:spcBef>
                <a:spcPts val="949"/>
              </a:spcBef>
            </a:pPr>
            <a:r>
              <a:rPr lang="en-US" sz="1013" kern="0" spc="11" dirty="0">
                <a:solidFill>
                  <a:srgbClr val="000000">
                    <a:alpha val="80000"/>
                  </a:srgbClr>
                </a:solidFill>
                <a:latin typeface="Roboto" pitchFamily="34" charset="0"/>
                <a:ea typeface="Roboto" pitchFamily="34" charset="-122"/>
                <a:cs typeface="Roboto" pitchFamily="34" charset="-120"/>
              </a:rPr>
              <a:t>- you want explicit direct language</a:t>
            </a:r>
            <a:endParaRPr lang="en-US" sz="1350" dirty="0"/>
          </a:p>
        </p:txBody>
      </p:sp>
      <p:sp>
        <p:nvSpPr>
          <p:cNvPr id="23" name="Object 22"/>
          <p:cNvSpPr/>
          <p:nvPr/>
        </p:nvSpPr>
        <p:spPr>
          <a:xfrm>
            <a:off x="7286929" y="3883613"/>
            <a:ext cx="1659205" cy="182517"/>
          </a:xfrm>
          <a:prstGeom prst="rect">
            <a:avLst/>
          </a:prstGeom>
          <a:noFill/>
        </p:spPr>
        <p:txBody>
          <a:bodyPr wrap="square" lIns="0" tIns="0" rIns="0" bIns="0" rtlCol="0" anchor="t"/>
          <a:lstStyle/>
          <a:p>
            <a:pPr>
              <a:lnSpc>
                <a:spcPts val="1438"/>
              </a:lnSpc>
            </a:pPr>
            <a:r>
              <a:rPr lang="en-US" sz="1125" b="1" kern="0" spc="11" dirty="0">
                <a:solidFill>
                  <a:srgbClr val="000000"/>
                </a:solidFill>
                <a:latin typeface="Roboto" pitchFamily="34" charset="0"/>
                <a:ea typeface="Roboto" pitchFamily="34" charset="-122"/>
                <a:cs typeface="Roboto" pitchFamily="34" charset="-120"/>
              </a:rPr>
              <a:t>High</a:t>
            </a:r>
            <a:endParaRPr lang="en-US" sz="1350" dirty="0"/>
          </a:p>
        </p:txBody>
      </p:sp>
      <p:sp>
        <p:nvSpPr>
          <p:cNvPr id="24" name="Object 23"/>
          <p:cNvSpPr/>
          <p:nvPr/>
        </p:nvSpPr>
        <p:spPr>
          <a:xfrm>
            <a:off x="7286929" y="4193718"/>
            <a:ext cx="1659205" cy="182517"/>
          </a:xfrm>
          <a:prstGeom prst="rect">
            <a:avLst/>
          </a:prstGeom>
          <a:noFill/>
        </p:spPr>
        <p:txBody>
          <a:bodyPr wrap="square" lIns="0" tIns="0" rIns="0" bIns="0" rtlCol="0" anchor="t"/>
          <a:lstStyle/>
          <a:p>
            <a:pPr>
              <a:lnSpc>
                <a:spcPts val="1438"/>
              </a:lnSpc>
              <a:spcBef>
                <a:spcPts val="986"/>
              </a:spcBef>
            </a:pPr>
            <a:r>
              <a:rPr lang="en-US" sz="1013" kern="0" spc="11" dirty="0">
                <a:solidFill>
                  <a:srgbClr val="000000">
                    <a:alpha val="80000"/>
                  </a:srgbClr>
                </a:solidFill>
                <a:latin typeface="Roboto" pitchFamily="34" charset="0"/>
                <a:ea typeface="Roboto" pitchFamily="34" charset="-122"/>
                <a:cs typeface="Roboto" pitchFamily="34" charset="-120"/>
              </a:rPr>
              <a:t>- low possible words</a:t>
            </a:r>
            <a:endParaRPr lang="en-US" sz="1350" dirty="0"/>
          </a:p>
        </p:txBody>
      </p:sp>
      <p:sp>
        <p:nvSpPr>
          <p:cNvPr id="25" name="Object 24"/>
          <p:cNvSpPr/>
          <p:nvPr/>
        </p:nvSpPr>
        <p:spPr>
          <a:xfrm>
            <a:off x="7253929" y="4417297"/>
            <a:ext cx="1659205" cy="365034"/>
          </a:xfrm>
          <a:prstGeom prst="rect">
            <a:avLst/>
          </a:prstGeom>
          <a:noFill/>
        </p:spPr>
        <p:txBody>
          <a:bodyPr wrap="square" lIns="0" tIns="0" rIns="0" bIns="0" rtlCol="0" anchor="t"/>
          <a:lstStyle/>
          <a:p>
            <a:pPr>
              <a:lnSpc>
                <a:spcPts val="1438"/>
              </a:lnSpc>
              <a:spcBef>
                <a:spcPts val="949"/>
              </a:spcBef>
            </a:pPr>
            <a:r>
              <a:rPr lang="en-US" sz="1013" kern="0" spc="11" dirty="0">
                <a:solidFill>
                  <a:srgbClr val="000000">
                    <a:alpha val="80000"/>
                  </a:srgbClr>
                </a:solidFill>
                <a:latin typeface="Roboto" pitchFamily="34" charset="0"/>
                <a:ea typeface="Roboto" pitchFamily="34" charset="-122"/>
                <a:cs typeface="Roboto" pitchFamily="34" charset="-120"/>
              </a:rPr>
              <a:t>- you want "creative" context</a:t>
            </a:r>
            <a:endParaRPr lang="en-US" sz="1350" dirty="0"/>
          </a:p>
        </p:txBody>
      </p:sp>
      <p:sp>
        <p:nvSpPr>
          <p:cNvPr id="29" name="Title 28">
            <a:extLst>
              <a:ext uri="{FF2B5EF4-FFF2-40B4-BE49-F238E27FC236}">
                <a16:creationId xmlns:a16="http://schemas.microsoft.com/office/drawing/2014/main" id="{D77FC4F5-BAAB-7A22-3797-A56EC1CCA706}"/>
              </a:ext>
            </a:extLst>
          </p:cNvPr>
          <p:cNvSpPr>
            <a:spLocks noGrp="1"/>
          </p:cNvSpPr>
          <p:nvPr>
            <p:ph type="title"/>
          </p:nvPr>
        </p:nvSpPr>
        <p:spPr/>
        <p:txBody>
          <a:bodyPr>
            <a:normAutofit fontScale="90000"/>
          </a:bodyPr>
          <a:lstStyle/>
          <a:p>
            <a:r>
              <a:rPr lang="en-US" sz="5400" b="1" dirty="0">
                <a:solidFill>
                  <a:srgbClr val="000000"/>
                </a:solidFill>
                <a:latin typeface="Roboto" pitchFamily="34" charset="0"/>
                <a:ea typeface="Roboto" pitchFamily="34" charset="-122"/>
                <a:cs typeface="Roboto" pitchFamily="34" charset="-120"/>
              </a:rPr>
              <a:t>Today the garden had. . . . </a:t>
            </a:r>
            <a:endParaRPr lang="en-US" dirty="0"/>
          </a:p>
        </p:txBody>
      </p:sp>
      <p:sp>
        <p:nvSpPr>
          <p:cNvPr id="27" name="Date Placeholder 26">
            <a:extLst>
              <a:ext uri="{FF2B5EF4-FFF2-40B4-BE49-F238E27FC236}">
                <a16:creationId xmlns:a16="http://schemas.microsoft.com/office/drawing/2014/main" id="{2F4841FD-8943-6F76-1C9E-77DBC4D9D939}"/>
              </a:ext>
            </a:extLst>
          </p:cNvPr>
          <p:cNvSpPr>
            <a:spLocks noGrp="1"/>
          </p:cNvSpPr>
          <p:nvPr>
            <p:ph type="dt" sz="half" idx="10"/>
          </p:nvPr>
        </p:nvSpPr>
        <p:spPr/>
        <p:txBody>
          <a:bodyPr/>
          <a:lstStyle/>
          <a:p>
            <a:r>
              <a:rPr lang="en-US"/>
              <a:t>5/18/2025</a:t>
            </a:r>
          </a:p>
        </p:txBody>
      </p:sp>
      <p:sp>
        <p:nvSpPr>
          <p:cNvPr id="28" name="Footer Placeholder 27">
            <a:extLst>
              <a:ext uri="{FF2B5EF4-FFF2-40B4-BE49-F238E27FC236}">
                <a16:creationId xmlns:a16="http://schemas.microsoft.com/office/drawing/2014/main" id="{5062A573-AA17-8CF7-BCE2-20592523DD5C}"/>
              </a:ext>
            </a:extLst>
          </p:cNvPr>
          <p:cNvSpPr>
            <a:spLocks noGrp="1"/>
          </p:cNvSpPr>
          <p:nvPr>
            <p:ph type="ftr" sz="quarter" idx="11"/>
          </p:nvPr>
        </p:nvSpPr>
        <p:spPr/>
        <p:txBody>
          <a:bodyPr/>
          <a:lstStyle/>
          <a:p>
            <a:r>
              <a:rPr lang="en-US"/>
              <a:t>Copyright © 2007 - 2025 Carl M. Burnett</a:t>
            </a:r>
          </a:p>
        </p:txBody>
      </p:sp>
      <p:sp>
        <p:nvSpPr>
          <p:cNvPr id="26"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t>76</a:t>
            </a:fld>
            <a:endParaRPr lang="en-US" sz="12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4" name="Object 3"/>
          <p:cNvSpPr/>
          <p:nvPr/>
        </p:nvSpPr>
        <p:spPr>
          <a:xfrm>
            <a:off x="357098" y="1175991"/>
            <a:ext cx="9141714" cy="253441"/>
          </a:xfrm>
          <a:prstGeom prst="rect">
            <a:avLst/>
          </a:prstGeom>
          <a:noFill/>
        </p:spPr>
        <p:txBody>
          <a:bodyPr wrap="square" lIns="0" tIns="0" rIns="0" bIns="0" rtlCol="0" anchor="t"/>
          <a:lstStyle/>
          <a:p>
            <a:pPr>
              <a:lnSpc>
                <a:spcPts val="1997"/>
              </a:lnSpc>
              <a:spcBef>
                <a:spcPts val="543"/>
              </a:spcBef>
            </a:pPr>
            <a:r>
              <a:rPr lang="en-US" sz="1406" kern="0" spc="14" dirty="0">
                <a:solidFill>
                  <a:srgbClr val="000000">
                    <a:alpha val="80000"/>
                  </a:srgbClr>
                </a:solidFill>
                <a:latin typeface="Roboto" pitchFamily="34" charset="0"/>
                <a:ea typeface="Roboto" pitchFamily="34" charset="-122"/>
                <a:cs typeface="Roboto" pitchFamily="34" charset="-120"/>
              </a:rPr>
              <a:t>Temperature, Top P, Top K, impact the generated outcome. Here is how to interpret. </a:t>
            </a:r>
            <a:endParaRPr lang="en-US" sz="1350" dirty="0"/>
          </a:p>
        </p:txBody>
      </p:sp>
      <p:sp>
        <p:nvSpPr>
          <p:cNvPr id="5" name="Object 4"/>
          <p:cNvSpPr/>
          <p:nvPr/>
        </p:nvSpPr>
        <p:spPr>
          <a:xfrm>
            <a:off x="740979" y="2144946"/>
            <a:ext cx="1071295" cy="1071295"/>
          </a:xfrm>
          <a:prstGeom prst="ellipse">
            <a:avLst/>
          </a:prstGeom>
          <a:solidFill>
            <a:srgbClr val="51237F"/>
          </a:solidFill>
        </p:spPr>
        <p:txBody>
          <a:bodyPr/>
          <a:lstStyle/>
          <a:p>
            <a:endParaRPr lang="en-US" sz="1350"/>
          </a:p>
        </p:txBody>
      </p:sp>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73" y="2381117"/>
            <a:ext cx="349956" cy="599925"/>
          </a:xfrm>
          <a:prstGeom prst="rect">
            <a:avLst/>
          </a:prstGeom>
        </p:spPr>
      </p:pic>
      <p:sp>
        <p:nvSpPr>
          <p:cNvPr id="7" name="Object 6"/>
          <p:cNvSpPr/>
          <p:nvPr/>
        </p:nvSpPr>
        <p:spPr>
          <a:xfrm>
            <a:off x="696894" y="3276624"/>
            <a:ext cx="1323409"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Flowers (0.50)</a:t>
            </a:r>
            <a:endParaRPr lang="en-US" sz="1350" dirty="0"/>
          </a:p>
        </p:txBody>
      </p:sp>
      <p:sp>
        <p:nvSpPr>
          <p:cNvPr id="8" name="Object 7"/>
          <p:cNvSpPr/>
          <p:nvPr/>
        </p:nvSpPr>
        <p:spPr>
          <a:xfrm>
            <a:off x="2937133" y="2144946"/>
            <a:ext cx="1071295" cy="1071295"/>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1774" y="2467166"/>
            <a:ext cx="399950" cy="442802"/>
          </a:xfrm>
          <a:prstGeom prst="rect">
            <a:avLst/>
          </a:prstGeom>
        </p:spPr>
      </p:pic>
      <p:sp>
        <p:nvSpPr>
          <p:cNvPr id="10" name="Object 9"/>
          <p:cNvSpPr/>
          <p:nvPr/>
        </p:nvSpPr>
        <p:spPr>
          <a:xfrm>
            <a:off x="2966061" y="3279124"/>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trees (0.23)</a:t>
            </a:r>
            <a:endParaRPr lang="en-US" sz="1350" dirty="0"/>
          </a:p>
        </p:txBody>
      </p:sp>
      <p:sp>
        <p:nvSpPr>
          <p:cNvPr id="11" name="Object 10"/>
          <p:cNvSpPr/>
          <p:nvPr/>
        </p:nvSpPr>
        <p:spPr>
          <a:xfrm>
            <a:off x="5133287" y="2144946"/>
            <a:ext cx="1071295" cy="1071295"/>
          </a:xfrm>
          <a:prstGeom prst="ellipse">
            <a:avLst/>
          </a:prstGeom>
          <a:solidFill>
            <a:srgbClr val="51237F"/>
          </a:solidFill>
        </p:spPr>
        <p:txBody>
          <a:bodyPr/>
          <a:lstStyle/>
          <a:p>
            <a:endParaRPr lang="en-US" sz="1350"/>
          </a:p>
        </p:txBody>
      </p:sp>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7461" y="2441947"/>
            <a:ext cx="407092" cy="478511"/>
          </a:xfrm>
          <a:prstGeom prst="rect">
            <a:avLst/>
          </a:prstGeom>
        </p:spPr>
      </p:pic>
      <p:sp>
        <p:nvSpPr>
          <p:cNvPr id="13" name="Object 12"/>
          <p:cNvSpPr/>
          <p:nvPr/>
        </p:nvSpPr>
        <p:spPr>
          <a:xfrm>
            <a:off x="5122934" y="3279124"/>
            <a:ext cx="1091952"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Herbs (0.05)</a:t>
            </a:r>
            <a:endParaRPr lang="en-US" sz="1350" dirty="0"/>
          </a:p>
        </p:txBody>
      </p:sp>
      <p:sp>
        <p:nvSpPr>
          <p:cNvPr id="14" name="Object 13"/>
          <p:cNvSpPr/>
          <p:nvPr/>
        </p:nvSpPr>
        <p:spPr>
          <a:xfrm>
            <a:off x="7329441" y="2144946"/>
            <a:ext cx="1071294" cy="1071294"/>
          </a:xfrm>
          <a:prstGeom prst="ellipse">
            <a:avLst/>
          </a:prstGeom>
          <a:solidFill>
            <a:srgbClr val="51237F"/>
          </a:solidFill>
        </p:spPr>
        <p:txBody>
          <a:bodyPr/>
          <a:lstStyle/>
          <a:p>
            <a:endParaRPr lang="en-US" sz="1350"/>
          </a:p>
        </p:txBody>
      </p:sp>
      <p:pic>
        <p:nvPicPr>
          <p:cNvPr id="15" name="Object 1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26947" y="2435812"/>
            <a:ext cx="278537" cy="492796"/>
          </a:xfrm>
          <a:prstGeom prst="rect">
            <a:avLst/>
          </a:prstGeom>
        </p:spPr>
      </p:pic>
      <p:sp>
        <p:nvSpPr>
          <p:cNvPr id="16" name="Object 15"/>
          <p:cNvSpPr/>
          <p:nvPr/>
        </p:nvSpPr>
        <p:spPr>
          <a:xfrm>
            <a:off x="7358368" y="3279124"/>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Bugs (0.03)</a:t>
            </a:r>
            <a:endParaRPr lang="en-US" sz="1350" dirty="0"/>
          </a:p>
        </p:txBody>
      </p:sp>
      <p:sp>
        <p:nvSpPr>
          <p:cNvPr id="17" name="Object 16"/>
          <p:cNvSpPr/>
          <p:nvPr/>
        </p:nvSpPr>
        <p:spPr>
          <a:xfrm>
            <a:off x="8827468" y="4874837"/>
            <a:ext cx="171333" cy="182517"/>
          </a:xfrm>
          <a:prstGeom prst="rect">
            <a:avLst/>
          </a:prstGeom>
          <a:noFill/>
        </p:spPr>
        <p:txBody>
          <a:bodyPr/>
          <a:lstStyle/>
          <a:p>
            <a:endParaRPr lang="en-US" sz="1350"/>
          </a:p>
        </p:txBody>
      </p:sp>
      <p:sp>
        <p:nvSpPr>
          <p:cNvPr id="18" name="Object 17"/>
          <p:cNvSpPr/>
          <p:nvPr/>
        </p:nvSpPr>
        <p:spPr>
          <a:xfrm>
            <a:off x="3742852" y="4122624"/>
            <a:ext cx="1805008" cy="273776"/>
          </a:xfrm>
          <a:prstGeom prst="rect">
            <a:avLst/>
          </a:prstGeom>
          <a:noFill/>
        </p:spPr>
        <p:txBody>
          <a:bodyPr wrap="square" lIns="0" tIns="0" rIns="0" bIns="0" rtlCol="0" anchor="t"/>
          <a:lstStyle/>
          <a:p>
            <a:pPr algn="ctr">
              <a:lnSpc>
                <a:spcPts val="2157"/>
              </a:lnSpc>
            </a:pPr>
            <a:r>
              <a:rPr lang="en-US" sz="1688" b="1" kern="0" spc="17" dirty="0">
                <a:solidFill>
                  <a:srgbClr val="000000"/>
                </a:solidFill>
                <a:latin typeface="Roboto" pitchFamily="34" charset="0"/>
                <a:ea typeface="Roboto" pitchFamily="34" charset="-122"/>
                <a:cs typeface="Roboto" pitchFamily="34" charset="-120"/>
              </a:rPr>
              <a:t>Top K</a:t>
            </a:r>
            <a:endParaRPr lang="en-US" sz="1350" dirty="0"/>
          </a:p>
        </p:txBody>
      </p:sp>
      <p:sp>
        <p:nvSpPr>
          <p:cNvPr id="19" name="Object 18"/>
          <p:cNvSpPr/>
          <p:nvPr/>
        </p:nvSpPr>
        <p:spPr>
          <a:xfrm>
            <a:off x="899888" y="4078508"/>
            <a:ext cx="3155285" cy="365034"/>
          </a:xfrm>
          <a:prstGeom prst="rect">
            <a:avLst/>
          </a:prstGeom>
          <a:noFill/>
        </p:spPr>
        <p:txBody>
          <a:bodyPr wrap="square" lIns="0" tIns="0" rIns="0" bIns="0" rtlCol="0" anchor="t"/>
          <a:lstStyle/>
          <a:p>
            <a:pPr>
              <a:lnSpc>
                <a:spcPts val="1438"/>
              </a:lnSpc>
            </a:pPr>
            <a:r>
              <a:rPr lang="en-US" sz="1013" kern="0" spc="11" dirty="0">
                <a:solidFill>
                  <a:srgbClr val="000000">
                    <a:alpha val="80000"/>
                  </a:srgbClr>
                </a:solidFill>
                <a:latin typeface="Roboto" pitchFamily="34" charset="0"/>
                <a:ea typeface="Roboto" pitchFamily="34" charset="-122"/>
                <a:cs typeface="Roboto" pitchFamily="34" charset="-120"/>
              </a:rPr>
              <a:t>The model returns a random word from a set of top K possible words</a:t>
            </a:r>
            <a:endParaRPr lang="en-US" sz="1350" dirty="0"/>
          </a:p>
        </p:txBody>
      </p:sp>
      <p:sp>
        <p:nvSpPr>
          <p:cNvPr id="20" name="Object 19"/>
          <p:cNvSpPr/>
          <p:nvPr/>
        </p:nvSpPr>
        <p:spPr>
          <a:xfrm>
            <a:off x="899888" y="4566418"/>
            <a:ext cx="3155285" cy="182517"/>
          </a:xfrm>
          <a:prstGeom prst="rect">
            <a:avLst/>
          </a:prstGeom>
          <a:noFill/>
        </p:spPr>
        <p:txBody>
          <a:bodyPr wrap="square" lIns="0" tIns="0" rIns="0" bIns="0" rtlCol="0" anchor="t"/>
          <a:lstStyle/>
          <a:p>
            <a:pPr>
              <a:lnSpc>
                <a:spcPts val="1438"/>
              </a:lnSpc>
              <a:spcBef>
                <a:spcPts val="949"/>
              </a:spcBef>
            </a:pPr>
            <a:r>
              <a:rPr lang="en-US" sz="1013" kern="0" spc="11" dirty="0">
                <a:solidFill>
                  <a:srgbClr val="000000">
                    <a:alpha val="80000"/>
                  </a:srgbClr>
                </a:solidFill>
                <a:latin typeface="Roboto" pitchFamily="34" charset="0"/>
                <a:ea typeface="Roboto" pitchFamily="34" charset="-122"/>
                <a:cs typeface="Roboto" pitchFamily="34" charset="-120"/>
              </a:rPr>
              <a:t>For example: K = 2</a:t>
            </a:r>
            <a:endParaRPr lang="en-US" sz="1350" dirty="0"/>
          </a:p>
        </p:txBody>
      </p:sp>
      <p:sp>
        <p:nvSpPr>
          <p:cNvPr id="21" name="Object 20"/>
          <p:cNvSpPr/>
          <p:nvPr/>
        </p:nvSpPr>
        <p:spPr>
          <a:xfrm>
            <a:off x="6098078" y="4482522"/>
            <a:ext cx="0" cy="0"/>
          </a:xfrm>
          <a:prstGeom prst="line">
            <a:avLst/>
          </a:prstGeom>
          <a:noFill/>
          <a:ln w="25400">
            <a:solidFill>
              <a:srgbClr val="000000"/>
            </a:solidFill>
            <a:prstDash val="solid"/>
            <a:miter lim="800000"/>
          </a:ln>
        </p:spPr>
        <p:txBody>
          <a:bodyPr/>
          <a:lstStyle/>
          <a:p>
            <a:endParaRPr lang="en-US" sz="1350"/>
          </a:p>
        </p:txBody>
      </p:sp>
      <p:sp>
        <p:nvSpPr>
          <p:cNvPr id="36" name="Object 35"/>
          <p:cNvSpPr/>
          <p:nvPr/>
        </p:nvSpPr>
        <p:spPr>
          <a:xfrm>
            <a:off x="449823" y="1556849"/>
            <a:ext cx="4195472" cy="2336926"/>
          </a:xfrm>
          <a:prstGeom prst="rect">
            <a:avLst/>
          </a:prstGeom>
          <a:solidFill>
            <a:srgbClr val="F71313">
              <a:alpha val="41000"/>
            </a:srgbClr>
          </a:solidFill>
          <a:ln w="12700">
            <a:solidFill>
              <a:srgbClr val="51237F"/>
            </a:solidFill>
            <a:prstDash val="solid"/>
            <a:miter lim="800000"/>
          </a:ln>
        </p:spPr>
        <p:txBody>
          <a:bodyPr/>
          <a:lstStyle/>
          <a:p>
            <a:endParaRPr lang="en-US" sz="1350"/>
          </a:p>
        </p:txBody>
      </p:sp>
      <p:sp>
        <p:nvSpPr>
          <p:cNvPr id="24" name="Title 23">
            <a:extLst>
              <a:ext uri="{FF2B5EF4-FFF2-40B4-BE49-F238E27FC236}">
                <a16:creationId xmlns:a16="http://schemas.microsoft.com/office/drawing/2014/main" id="{354059D7-877A-6D1B-9018-377B2185F8F0}"/>
              </a:ext>
            </a:extLst>
          </p:cNvPr>
          <p:cNvSpPr>
            <a:spLocks noGrp="1"/>
          </p:cNvSpPr>
          <p:nvPr>
            <p:ph type="title"/>
          </p:nvPr>
        </p:nvSpPr>
        <p:spPr>
          <a:xfrm>
            <a:off x="457200" y="528066"/>
            <a:ext cx="8305800" cy="669932"/>
          </a:xfrm>
        </p:spPr>
        <p:txBody>
          <a:bodyPr>
            <a:normAutofit fontScale="90000"/>
          </a:bodyPr>
          <a:lstStyle/>
          <a:p>
            <a:r>
              <a:rPr lang="en-US" sz="5400" b="1" dirty="0">
                <a:solidFill>
                  <a:srgbClr val="000000"/>
                </a:solidFill>
                <a:latin typeface="Roboto" pitchFamily="34" charset="0"/>
                <a:ea typeface="Roboto" pitchFamily="34" charset="-122"/>
                <a:cs typeface="Roboto" pitchFamily="34" charset="-120"/>
              </a:rPr>
              <a:t>Today the garden had. . . . </a:t>
            </a:r>
            <a:endParaRPr lang="en-US" dirty="0"/>
          </a:p>
        </p:txBody>
      </p:sp>
      <p:sp>
        <p:nvSpPr>
          <p:cNvPr id="22" name="Date Placeholder 21">
            <a:extLst>
              <a:ext uri="{FF2B5EF4-FFF2-40B4-BE49-F238E27FC236}">
                <a16:creationId xmlns:a16="http://schemas.microsoft.com/office/drawing/2014/main" id="{C736F9F1-27F4-EEC8-8042-E2D6E4A4CA52}"/>
              </a:ext>
            </a:extLst>
          </p:cNvPr>
          <p:cNvSpPr>
            <a:spLocks noGrp="1"/>
          </p:cNvSpPr>
          <p:nvPr>
            <p:ph type="dt" sz="half" idx="10"/>
          </p:nvPr>
        </p:nvSpPr>
        <p:spPr/>
        <p:txBody>
          <a:bodyPr/>
          <a:lstStyle/>
          <a:p>
            <a:r>
              <a:rPr lang="en-US"/>
              <a:t>5/18/2025</a:t>
            </a:r>
          </a:p>
        </p:txBody>
      </p:sp>
      <p:sp>
        <p:nvSpPr>
          <p:cNvPr id="23" name="Footer Placeholder 22">
            <a:extLst>
              <a:ext uri="{FF2B5EF4-FFF2-40B4-BE49-F238E27FC236}">
                <a16:creationId xmlns:a16="http://schemas.microsoft.com/office/drawing/2014/main" id="{76501066-0E67-7B39-CD76-9036775F6311}"/>
              </a:ext>
            </a:extLst>
          </p:cNvPr>
          <p:cNvSpPr>
            <a:spLocks noGrp="1"/>
          </p:cNvSpPr>
          <p:nvPr>
            <p:ph type="ftr" sz="quarter" idx="11"/>
          </p:nvPr>
        </p:nvSpPr>
        <p:spPr/>
        <p:txBody>
          <a:bodyPr/>
          <a:lstStyle/>
          <a:p>
            <a:r>
              <a:rPr lang="en-US"/>
              <a:t>Copyright © 2007 - 2025 Carl M. Burnett</a:t>
            </a:r>
          </a:p>
        </p:txBody>
      </p:sp>
      <p:sp>
        <p:nvSpPr>
          <p:cNvPr id="37"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t>77</a:t>
            </a:fld>
            <a:endParaRPr lang="en-US" sz="12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447000" y="1149211"/>
            <a:ext cx="7706400" cy="253441"/>
          </a:xfrm>
          <a:prstGeom prst="rect">
            <a:avLst/>
          </a:prstGeom>
          <a:noFill/>
        </p:spPr>
        <p:txBody>
          <a:bodyPr wrap="square" lIns="0" tIns="0" rIns="0" bIns="0" rtlCol="0" anchor="t"/>
          <a:lstStyle/>
          <a:p>
            <a:pPr>
              <a:lnSpc>
                <a:spcPts val="1997"/>
              </a:lnSpc>
              <a:spcBef>
                <a:spcPts val="543"/>
              </a:spcBef>
            </a:pPr>
            <a:r>
              <a:rPr lang="en-US" sz="1406" kern="0" spc="14" dirty="0">
                <a:solidFill>
                  <a:srgbClr val="000000">
                    <a:alpha val="80000"/>
                  </a:srgbClr>
                </a:solidFill>
                <a:latin typeface="Roboto" pitchFamily="34" charset="0"/>
                <a:ea typeface="Roboto" pitchFamily="34" charset="-122"/>
                <a:cs typeface="Roboto" pitchFamily="34" charset="-120"/>
              </a:rPr>
              <a:t>Temperature, Top P, Top K, impact the generated outcome. Here is how to interpret. </a:t>
            </a:r>
            <a:endParaRPr lang="en-US" sz="1350" dirty="0"/>
          </a:p>
        </p:txBody>
      </p:sp>
      <p:sp>
        <p:nvSpPr>
          <p:cNvPr id="5" name="Object 4"/>
          <p:cNvSpPr/>
          <p:nvPr/>
        </p:nvSpPr>
        <p:spPr>
          <a:xfrm>
            <a:off x="741737" y="2027619"/>
            <a:ext cx="1071295" cy="1071295"/>
          </a:xfrm>
          <a:prstGeom prst="ellipse">
            <a:avLst/>
          </a:prstGeom>
          <a:solidFill>
            <a:srgbClr val="51237F"/>
          </a:solidFill>
        </p:spPr>
        <p:txBody>
          <a:bodyPr/>
          <a:lstStyle/>
          <a:p>
            <a:endParaRPr lang="en-US" sz="1350"/>
          </a:p>
        </p:txBody>
      </p:sp>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8431" y="2263790"/>
            <a:ext cx="349956" cy="599925"/>
          </a:xfrm>
          <a:prstGeom prst="rect">
            <a:avLst/>
          </a:prstGeom>
        </p:spPr>
      </p:pic>
      <p:sp>
        <p:nvSpPr>
          <p:cNvPr id="7" name="Object 6"/>
          <p:cNvSpPr/>
          <p:nvPr/>
        </p:nvSpPr>
        <p:spPr>
          <a:xfrm>
            <a:off x="697652" y="3159297"/>
            <a:ext cx="1323409"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Flowers (0.50)</a:t>
            </a:r>
            <a:endParaRPr lang="en-US" sz="1350" dirty="0"/>
          </a:p>
        </p:txBody>
      </p:sp>
      <p:sp>
        <p:nvSpPr>
          <p:cNvPr id="8" name="Object 7"/>
          <p:cNvSpPr/>
          <p:nvPr/>
        </p:nvSpPr>
        <p:spPr>
          <a:xfrm>
            <a:off x="2937891" y="2027619"/>
            <a:ext cx="1071295" cy="1071295"/>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2550" y="2349839"/>
            <a:ext cx="399950" cy="442802"/>
          </a:xfrm>
          <a:prstGeom prst="rect">
            <a:avLst/>
          </a:prstGeom>
        </p:spPr>
      </p:pic>
      <p:sp>
        <p:nvSpPr>
          <p:cNvPr id="10" name="Object 9"/>
          <p:cNvSpPr/>
          <p:nvPr/>
        </p:nvSpPr>
        <p:spPr>
          <a:xfrm>
            <a:off x="2966819" y="3161797"/>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trees (0.23)</a:t>
            </a:r>
            <a:endParaRPr lang="en-US" sz="1350" dirty="0"/>
          </a:p>
        </p:txBody>
      </p:sp>
      <p:sp>
        <p:nvSpPr>
          <p:cNvPr id="11" name="Object 10"/>
          <p:cNvSpPr/>
          <p:nvPr/>
        </p:nvSpPr>
        <p:spPr>
          <a:xfrm>
            <a:off x="5134045" y="2027619"/>
            <a:ext cx="1071295" cy="1071295"/>
          </a:xfrm>
          <a:prstGeom prst="ellipse">
            <a:avLst/>
          </a:prstGeom>
          <a:solidFill>
            <a:srgbClr val="51237F"/>
          </a:solidFill>
        </p:spPr>
        <p:txBody>
          <a:bodyPr/>
          <a:lstStyle/>
          <a:p>
            <a:endParaRPr lang="en-US" sz="1350"/>
          </a:p>
        </p:txBody>
      </p:sp>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8237" y="2324620"/>
            <a:ext cx="407092" cy="478511"/>
          </a:xfrm>
          <a:prstGeom prst="rect">
            <a:avLst/>
          </a:prstGeom>
        </p:spPr>
      </p:pic>
      <p:sp>
        <p:nvSpPr>
          <p:cNvPr id="13" name="Object 12"/>
          <p:cNvSpPr/>
          <p:nvPr/>
        </p:nvSpPr>
        <p:spPr>
          <a:xfrm>
            <a:off x="5123692" y="3161797"/>
            <a:ext cx="1091952"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Herbs (0.05)</a:t>
            </a:r>
            <a:endParaRPr lang="en-US" sz="1350" dirty="0"/>
          </a:p>
        </p:txBody>
      </p:sp>
      <p:sp>
        <p:nvSpPr>
          <p:cNvPr id="14" name="Object 13"/>
          <p:cNvSpPr/>
          <p:nvPr/>
        </p:nvSpPr>
        <p:spPr>
          <a:xfrm>
            <a:off x="7330199" y="2027619"/>
            <a:ext cx="1071294" cy="1071294"/>
          </a:xfrm>
          <a:prstGeom prst="ellipse">
            <a:avLst/>
          </a:prstGeom>
          <a:solidFill>
            <a:srgbClr val="51237F"/>
          </a:solidFill>
        </p:spPr>
        <p:txBody>
          <a:bodyPr/>
          <a:lstStyle/>
          <a:p>
            <a:endParaRPr lang="en-US" sz="1350"/>
          </a:p>
        </p:txBody>
      </p:sp>
      <p:pic>
        <p:nvPicPr>
          <p:cNvPr id="15" name="Object 1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27705" y="2318485"/>
            <a:ext cx="278537" cy="492796"/>
          </a:xfrm>
          <a:prstGeom prst="rect">
            <a:avLst/>
          </a:prstGeom>
        </p:spPr>
      </p:pic>
      <p:sp>
        <p:nvSpPr>
          <p:cNvPr id="16" name="Object 15"/>
          <p:cNvSpPr/>
          <p:nvPr/>
        </p:nvSpPr>
        <p:spPr>
          <a:xfrm>
            <a:off x="7359126" y="3161797"/>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Bugs (0.03)</a:t>
            </a:r>
            <a:endParaRPr lang="en-US" sz="1350" dirty="0"/>
          </a:p>
        </p:txBody>
      </p:sp>
      <p:sp>
        <p:nvSpPr>
          <p:cNvPr id="17" name="Object 16"/>
          <p:cNvSpPr/>
          <p:nvPr/>
        </p:nvSpPr>
        <p:spPr>
          <a:xfrm>
            <a:off x="8827468" y="4874837"/>
            <a:ext cx="171333" cy="182517"/>
          </a:xfrm>
          <a:prstGeom prst="rect">
            <a:avLst/>
          </a:prstGeom>
          <a:noFill/>
        </p:spPr>
        <p:txBody>
          <a:bodyPr/>
          <a:lstStyle/>
          <a:p>
            <a:endParaRPr lang="en-US" sz="1350"/>
          </a:p>
        </p:txBody>
      </p:sp>
      <p:sp>
        <p:nvSpPr>
          <p:cNvPr id="18" name="Object 17"/>
          <p:cNvSpPr/>
          <p:nvPr/>
        </p:nvSpPr>
        <p:spPr>
          <a:xfrm>
            <a:off x="4495800" y="4283709"/>
            <a:ext cx="1805008" cy="273776"/>
          </a:xfrm>
          <a:prstGeom prst="rect">
            <a:avLst/>
          </a:prstGeom>
          <a:noFill/>
        </p:spPr>
        <p:txBody>
          <a:bodyPr wrap="square" lIns="0" tIns="0" rIns="0" bIns="0" rtlCol="0" anchor="t"/>
          <a:lstStyle/>
          <a:p>
            <a:pPr algn="ctr">
              <a:lnSpc>
                <a:spcPts val="2157"/>
              </a:lnSpc>
            </a:pPr>
            <a:r>
              <a:rPr lang="en-US" sz="1688" b="1" kern="0" spc="17" dirty="0">
                <a:solidFill>
                  <a:srgbClr val="000000"/>
                </a:solidFill>
                <a:latin typeface="Roboto" pitchFamily="34" charset="0"/>
                <a:ea typeface="Roboto" pitchFamily="34" charset="-122"/>
                <a:cs typeface="Roboto" pitchFamily="34" charset="-120"/>
              </a:rPr>
              <a:t>Top P</a:t>
            </a:r>
            <a:endParaRPr lang="en-US" sz="1350" dirty="0"/>
          </a:p>
        </p:txBody>
      </p:sp>
      <p:sp>
        <p:nvSpPr>
          <p:cNvPr id="19" name="Object 18"/>
          <p:cNvSpPr/>
          <p:nvPr/>
        </p:nvSpPr>
        <p:spPr>
          <a:xfrm>
            <a:off x="738737" y="3906340"/>
            <a:ext cx="6014182" cy="238868"/>
          </a:xfrm>
          <a:prstGeom prst="rect">
            <a:avLst/>
          </a:prstGeom>
          <a:noFill/>
        </p:spPr>
        <p:txBody>
          <a:bodyPr wrap="square" lIns="0" tIns="0" rIns="0" bIns="0" rtlCol="0" anchor="t"/>
          <a:lstStyle/>
          <a:p>
            <a:pPr>
              <a:lnSpc>
                <a:spcPts val="1438"/>
              </a:lnSpc>
            </a:pPr>
            <a:r>
              <a:rPr lang="en-US" sz="1013" kern="0" spc="11" dirty="0">
                <a:solidFill>
                  <a:srgbClr val="000000">
                    <a:alpha val="80000"/>
                  </a:srgbClr>
                </a:solidFill>
                <a:latin typeface="Roboto" pitchFamily="34" charset="0"/>
                <a:ea typeface="Roboto" pitchFamily="34" charset="-122"/>
                <a:cs typeface="Roboto" pitchFamily="34" charset="-120"/>
              </a:rPr>
              <a:t>The model returns a random word from a set of words with the sum of likelihoods not exceeding P</a:t>
            </a:r>
            <a:endParaRPr lang="en-US" sz="1350" dirty="0"/>
          </a:p>
        </p:txBody>
      </p:sp>
      <p:sp>
        <p:nvSpPr>
          <p:cNvPr id="20" name="Object 19"/>
          <p:cNvSpPr/>
          <p:nvPr/>
        </p:nvSpPr>
        <p:spPr>
          <a:xfrm>
            <a:off x="738737" y="4132429"/>
            <a:ext cx="3620517" cy="182517"/>
          </a:xfrm>
          <a:prstGeom prst="rect">
            <a:avLst/>
          </a:prstGeom>
          <a:noFill/>
        </p:spPr>
        <p:txBody>
          <a:bodyPr wrap="square" lIns="0" tIns="0" rIns="0" bIns="0" rtlCol="0" anchor="t"/>
          <a:lstStyle/>
          <a:p>
            <a:pPr>
              <a:lnSpc>
                <a:spcPts val="1438"/>
              </a:lnSpc>
              <a:spcBef>
                <a:spcPts val="949"/>
              </a:spcBef>
            </a:pPr>
            <a:r>
              <a:rPr lang="en-US" sz="1013" kern="0" spc="11" dirty="0">
                <a:solidFill>
                  <a:srgbClr val="000000">
                    <a:alpha val="80000"/>
                  </a:srgbClr>
                </a:solidFill>
                <a:latin typeface="Roboto" pitchFamily="34" charset="0"/>
                <a:ea typeface="Roboto" pitchFamily="34" charset="-122"/>
                <a:cs typeface="Roboto" pitchFamily="34" charset="-120"/>
              </a:rPr>
              <a:t>For example: P = 0.75  </a:t>
            </a:r>
            <a:endParaRPr lang="en-US" sz="1350" dirty="0"/>
          </a:p>
        </p:txBody>
      </p:sp>
      <p:sp>
        <p:nvSpPr>
          <p:cNvPr id="21" name="Object 20"/>
          <p:cNvSpPr/>
          <p:nvPr/>
        </p:nvSpPr>
        <p:spPr>
          <a:xfrm>
            <a:off x="729452" y="4374968"/>
            <a:ext cx="3620517" cy="182517"/>
          </a:xfrm>
          <a:prstGeom prst="rect">
            <a:avLst/>
          </a:prstGeom>
          <a:noFill/>
        </p:spPr>
        <p:txBody>
          <a:bodyPr wrap="square" lIns="0" tIns="0" rIns="0" bIns="0" rtlCol="0" anchor="t"/>
          <a:lstStyle/>
          <a:p>
            <a:pPr>
              <a:lnSpc>
                <a:spcPts val="1438"/>
              </a:lnSpc>
              <a:spcBef>
                <a:spcPts val="949"/>
              </a:spcBef>
            </a:pPr>
            <a:r>
              <a:rPr lang="en-US" sz="1013" kern="0" spc="11" dirty="0">
                <a:solidFill>
                  <a:srgbClr val="000000">
                    <a:alpha val="80000"/>
                  </a:srgbClr>
                </a:solidFill>
                <a:latin typeface="Roboto" pitchFamily="34" charset="0"/>
                <a:ea typeface="Roboto" pitchFamily="34" charset="-122"/>
                <a:cs typeface="Roboto" pitchFamily="34" charset="-120"/>
              </a:rPr>
              <a:t>Flower (.50) + Trees (.23) + Herbs (.05) = 0.78 &gt; 0.75</a:t>
            </a:r>
            <a:endParaRPr lang="en-US" sz="1350" dirty="0"/>
          </a:p>
        </p:txBody>
      </p:sp>
      <p:sp>
        <p:nvSpPr>
          <p:cNvPr id="22" name="Object 21"/>
          <p:cNvSpPr/>
          <p:nvPr/>
        </p:nvSpPr>
        <p:spPr>
          <a:xfrm>
            <a:off x="6098836" y="4365195"/>
            <a:ext cx="0" cy="0"/>
          </a:xfrm>
          <a:prstGeom prst="line">
            <a:avLst/>
          </a:prstGeom>
          <a:noFill/>
          <a:ln w="25400">
            <a:solidFill>
              <a:srgbClr val="000000"/>
            </a:solidFill>
            <a:prstDash val="solid"/>
            <a:miter lim="800000"/>
          </a:ln>
        </p:spPr>
        <p:txBody>
          <a:bodyPr/>
          <a:lstStyle/>
          <a:p>
            <a:endParaRPr lang="en-US" sz="1350"/>
          </a:p>
        </p:txBody>
      </p:sp>
      <p:sp>
        <p:nvSpPr>
          <p:cNvPr id="37" name="Object 36"/>
          <p:cNvSpPr/>
          <p:nvPr/>
        </p:nvSpPr>
        <p:spPr>
          <a:xfrm>
            <a:off x="450600" y="1439522"/>
            <a:ext cx="6464228" cy="2336926"/>
          </a:xfrm>
          <a:prstGeom prst="rect">
            <a:avLst/>
          </a:prstGeom>
          <a:solidFill>
            <a:srgbClr val="F71313">
              <a:alpha val="41000"/>
            </a:srgbClr>
          </a:solidFill>
          <a:ln w="12700">
            <a:solidFill>
              <a:srgbClr val="51237F"/>
            </a:solidFill>
            <a:prstDash val="solid"/>
            <a:miter lim="800000"/>
          </a:ln>
        </p:spPr>
        <p:txBody>
          <a:bodyPr/>
          <a:lstStyle/>
          <a:p>
            <a:endParaRPr lang="en-US" sz="1350"/>
          </a:p>
        </p:txBody>
      </p:sp>
      <p:sp>
        <p:nvSpPr>
          <p:cNvPr id="25" name="Title 24">
            <a:extLst>
              <a:ext uri="{FF2B5EF4-FFF2-40B4-BE49-F238E27FC236}">
                <a16:creationId xmlns:a16="http://schemas.microsoft.com/office/drawing/2014/main" id="{EA4B71C8-788C-7954-486B-E3E3E089BC72}"/>
              </a:ext>
            </a:extLst>
          </p:cNvPr>
          <p:cNvSpPr>
            <a:spLocks noGrp="1"/>
          </p:cNvSpPr>
          <p:nvPr>
            <p:ph type="title"/>
          </p:nvPr>
        </p:nvSpPr>
        <p:spPr>
          <a:xfrm>
            <a:off x="457200" y="528066"/>
            <a:ext cx="8229600" cy="605183"/>
          </a:xfrm>
        </p:spPr>
        <p:txBody>
          <a:bodyPr>
            <a:normAutofit fontScale="90000"/>
          </a:bodyPr>
          <a:lstStyle/>
          <a:p>
            <a:r>
              <a:rPr lang="en-US" sz="5400" dirty="0">
                <a:solidFill>
                  <a:srgbClr val="000000"/>
                </a:solidFill>
                <a:latin typeface="Roboto" pitchFamily="34" charset="0"/>
                <a:ea typeface="Roboto" pitchFamily="34" charset="-122"/>
                <a:cs typeface="Roboto" pitchFamily="34" charset="-120"/>
              </a:rPr>
              <a:t>Today the garden had. . . . </a:t>
            </a:r>
            <a:endParaRPr lang="en-US" dirty="0"/>
          </a:p>
        </p:txBody>
      </p:sp>
      <p:sp>
        <p:nvSpPr>
          <p:cNvPr id="23" name="Date Placeholder 22">
            <a:extLst>
              <a:ext uri="{FF2B5EF4-FFF2-40B4-BE49-F238E27FC236}">
                <a16:creationId xmlns:a16="http://schemas.microsoft.com/office/drawing/2014/main" id="{DE3274DA-5898-1377-8A6C-EA21F6BD2EED}"/>
              </a:ext>
            </a:extLst>
          </p:cNvPr>
          <p:cNvSpPr>
            <a:spLocks noGrp="1"/>
          </p:cNvSpPr>
          <p:nvPr>
            <p:ph type="dt" sz="half" idx="10"/>
          </p:nvPr>
        </p:nvSpPr>
        <p:spPr/>
        <p:txBody>
          <a:bodyPr/>
          <a:lstStyle/>
          <a:p>
            <a:r>
              <a:rPr lang="en-US" dirty="0"/>
              <a:t>5/18/2025</a:t>
            </a:r>
          </a:p>
        </p:txBody>
      </p:sp>
      <p:sp>
        <p:nvSpPr>
          <p:cNvPr id="24" name="Footer Placeholder 23">
            <a:extLst>
              <a:ext uri="{FF2B5EF4-FFF2-40B4-BE49-F238E27FC236}">
                <a16:creationId xmlns:a16="http://schemas.microsoft.com/office/drawing/2014/main" id="{F48C8AFA-7CD9-C222-D39D-5BFDD9E76C03}"/>
              </a:ext>
            </a:extLst>
          </p:cNvPr>
          <p:cNvSpPr>
            <a:spLocks noGrp="1"/>
          </p:cNvSpPr>
          <p:nvPr>
            <p:ph type="ftr" sz="quarter" idx="11"/>
          </p:nvPr>
        </p:nvSpPr>
        <p:spPr>
          <a:xfrm>
            <a:off x="3130066" y="4757337"/>
            <a:ext cx="3352800" cy="273844"/>
          </a:xfrm>
        </p:spPr>
        <p:txBody>
          <a:bodyPr/>
          <a:lstStyle/>
          <a:p>
            <a:r>
              <a:rPr lang="en-US" dirty="0"/>
              <a:t>Copyright © 2007 - 2025 Carl M. Burnett</a:t>
            </a:r>
          </a:p>
        </p:txBody>
      </p:sp>
      <p:sp>
        <p:nvSpPr>
          <p:cNvPr id="38"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t>78</a:t>
            </a:fld>
            <a:endParaRPr lang="en-US" sz="12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7876BD-0812-EF3F-3FCC-C07F40DCA51D}"/>
              </a:ext>
            </a:extLst>
          </p:cNvPr>
          <p:cNvSpPr>
            <a:spLocks noGrp="1"/>
          </p:cNvSpPr>
          <p:nvPr>
            <p:ph type="dt" sz="half" idx="10"/>
          </p:nvPr>
        </p:nvSpPr>
        <p:spPr/>
        <p:txBody>
          <a:bodyPr anchor="b">
            <a:normAutofit/>
          </a:bodyPr>
          <a:lstStyle/>
          <a:p>
            <a:pPr>
              <a:spcAft>
                <a:spcPts val="600"/>
              </a:spcAft>
            </a:pPr>
            <a:r>
              <a:rPr lang="en-US"/>
              <a:t>5/18/2025</a:t>
            </a:r>
          </a:p>
        </p:txBody>
      </p:sp>
      <p:sp>
        <p:nvSpPr>
          <p:cNvPr id="3" name="Footer Placeholder 2">
            <a:extLst>
              <a:ext uri="{FF2B5EF4-FFF2-40B4-BE49-F238E27FC236}">
                <a16:creationId xmlns:a16="http://schemas.microsoft.com/office/drawing/2014/main" id="{91EB9A91-0600-0DB4-2571-EE4FD4E445C0}"/>
              </a:ext>
            </a:extLst>
          </p:cNvPr>
          <p:cNvSpPr>
            <a:spLocks noGrp="1"/>
          </p:cNvSpPr>
          <p:nvPr>
            <p:ph type="ftr" sz="quarter" idx="11"/>
          </p:nvPr>
        </p:nvSpPr>
        <p:spPr/>
        <p:txBody>
          <a:bodyPr anchor="b">
            <a:normAutofit/>
          </a:bodyPr>
          <a:lstStyle/>
          <a:p>
            <a:pPr>
              <a:spcAft>
                <a:spcPts val="600"/>
              </a:spcAft>
            </a:pPr>
            <a:r>
              <a:rPr lang="en-US"/>
              <a:t>Copyright © 2007 - 2025 Carl M. Burnett</a:t>
            </a:r>
          </a:p>
        </p:txBody>
      </p:sp>
      <p:sp>
        <p:nvSpPr>
          <p:cNvPr id="4" name="Slide Number Placeholder 3">
            <a:extLst>
              <a:ext uri="{FF2B5EF4-FFF2-40B4-BE49-F238E27FC236}">
                <a16:creationId xmlns:a16="http://schemas.microsoft.com/office/drawing/2014/main" id="{5C285D29-0EBE-7EB7-EBB1-6EBD83C9D34E}"/>
              </a:ext>
            </a:extLst>
          </p:cNvPr>
          <p:cNvSpPr>
            <a:spLocks noGrp="1"/>
          </p:cNvSpPr>
          <p:nvPr>
            <p:ph type="sldNum" sz="quarter" idx="12"/>
          </p:nvPr>
        </p:nvSpPr>
        <p:spPr/>
        <p:txBody>
          <a:bodyPr anchor="b">
            <a:normAutofit/>
          </a:bodyPr>
          <a:lstStyle/>
          <a:p>
            <a:pPr>
              <a:spcAft>
                <a:spcPts val="600"/>
              </a:spcAft>
            </a:pPr>
            <a:fld id="{3D46CBA2-ECE5-4BE9-B546-6761E0E67089}" type="slidenum">
              <a:rPr lang="en-US" smtClean="0"/>
              <a:pPr>
                <a:spcAft>
                  <a:spcPts val="600"/>
                </a:spcAft>
              </a:pPr>
              <a:t>79</a:t>
            </a:fld>
            <a:endParaRPr lang="en-US" dirty="0"/>
          </a:p>
        </p:txBody>
      </p:sp>
      <p:pic>
        <p:nvPicPr>
          <p:cNvPr id="5" name="Picture 4" descr="A diagram of structure and structure&#10;&#10;AI-generated content may be incorrect.">
            <a:extLst>
              <a:ext uri="{FF2B5EF4-FFF2-40B4-BE49-F238E27FC236}">
                <a16:creationId xmlns:a16="http://schemas.microsoft.com/office/drawing/2014/main" id="{94E7E9BD-028C-F589-65A7-9F3910B12004}"/>
              </a:ext>
            </a:extLst>
          </p:cNvPr>
          <p:cNvPicPr>
            <a:picLocks noChangeAspect="1"/>
          </p:cNvPicPr>
          <p:nvPr/>
        </p:nvPicPr>
        <p:blipFill>
          <a:blip r:embed="rId2" cstate="print">
            <a:extLst>
              <a:ext uri="{28A0092B-C50C-407E-A947-70E740481C1C}">
                <a14:useLocalDpi xmlns:a14="http://schemas.microsoft.com/office/drawing/2010/main" val="0"/>
              </a:ext>
            </a:extLst>
          </a:blip>
          <a:srcRect b="81296"/>
          <a:stretch>
            <a:fillRect/>
          </a:stretch>
        </p:blipFill>
        <p:spPr>
          <a:xfrm>
            <a:off x="1757765" y="839649"/>
            <a:ext cx="6079773" cy="1184364"/>
          </a:xfrm>
          <a:prstGeom prst="rect">
            <a:avLst/>
          </a:prstGeom>
        </p:spPr>
      </p:pic>
      <p:pic>
        <p:nvPicPr>
          <p:cNvPr id="11" name="Picture 10" descr="A diagram of structure and structure&#10;&#10;AI-generated content may be incorrect.">
            <a:extLst>
              <a:ext uri="{FF2B5EF4-FFF2-40B4-BE49-F238E27FC236}">
                <a16:creationId xmlns:a16="http://schemas.microsoft.com/office/drawing/2014/main" id="{DBFC1836-A5CF-845D-8A4B-1CFCEBB00300}"/>
              </a:ext>
            </a:extLst>
          </p:cNvPr>
          <p:cNvPicPr>
            <a:picLocks noChangeAspect="1"/>
          </p:cNvPicPr>
          <p:nvPr/>
        </p:nvPicPr>
        <p:blipFill>
          <a:blip r:embed="rId3" cstate="print">
            <a:extLst>
              <a:ext uri="{28A0092B-C50C-407E-A947-70E740481C1C}">
                <a14:useLocalDpi xmlns:a14="http://schemas.microsoft.com/office/drawing/2010/main" val="0"/>
              </a:ext>
            </a:extLst>
          </a:blip>
          <a:srcRect t="60370" b="29251"/>
          <a:stretch>
            <a:fillRect/>
          </a:stretch>
        </p:blipFill>
        <p:spPr>
          <a:xfrm>
            <a:off x="1752601" y="1944840"/>
            <a:ext cx="6084939" cy="700018"/>
          </a:xfrm>
          <a:prstGeom prst="rect">
            <a:avLst/>
          </a:prstGeom>
        </p:spPr>
      </p:pic>
      <p:sp>
        <p:nvSpPr>
          <p:cNvPr id="6" name="TextBox 5">
            <a:extLst>
              <a:ext uri="{FF2B5EF4-FFF2-40B4-BE49-F238E27FC236}">
                <a16:creationId xmlns:a16="http://schemas.microsoft.com/office/drawing/2014/main" id="{171A4FA7-99EE-7A66-47E2-0342C8B87F7B}"/>
              </a:ext>
            </a:extLst>
          </p:cNvPr>
          <p:cNvSpPr txBox="1"/>
          <p:nvPr/>
        </p:nvSpPr>
        <p:spPr>
          <a:xfrm>
            <a:off x="2133600" y="45150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2325543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65531" y="557843"/>
            <a:ext cx="8321269" cy="769892"/>
          </a:xfrm>
          <a:prstGeom prst="rect">
            <a:avLst/>
          </a:prstGeom>
          <a:noFill/>
        </p:spPr>
        <p:txBody>
          <a:bodyPr wrap="square" lIns="0" tIns="0" rIns="0" bIns="0" rtlCol="0" anchor="b"/>
          <a:lstStyle/>
          <a:p>
            <a:pPr>
              <a:lnSpc>
                <a:spcPts val="3195"/>
              </a:lnSpc>
            </a:pPr>
            <a:r>
              <a:rPr lang="en-US" sz="4800" b="1" dirty="0">
                <a:solidFill>
                  <a:srgbClr val="000000"/>
                </a:solidFill>
                <a:latin typeface="Roboto" pitchFamily="34" charset="0"/>
                <a:ea typeface="Roboto" pitchFamily="34" charset="-122"/>
                <a:cs typeface="Roboto" pitchFamily="34" charset="-120"/>
              </a:rPr>
              <a:t>Why Now? </a:t>
            </a:r>
            <a:endParaRPr lang="en-US" sz="4800" dirty="0"/>
          </a:p>
        </p:txBody>
      </p:sp>
      <p:grpSp>
        <p:nvGrpSpPr>
          <p:cNvPr id="5" name="Group 4">
            <a:extLst>
              <a:ext uri="{FF2B5EF4-FFF2-40B4-BE49-F238E27FC236}">
                <a16:creationId xmlns:a16="http://schemas.microsoft.com/office/drawing/2014/main" id="{1906B165-51DF-37D1-643A-951B22467D5F}"/>
              </a:ext>
            </a:extLst>
          </p:cNvPr>
          <p:cNvGrpSpPr/>
          <p:nvPr/>
        </p:nvGrpSpPr>
        <p:grpSpPr>
          <a:xfrm>
            <a:off x="3191816" y="1672249"/>
            <a:ext cx="2760368" cy="2143517"/>
            <a:chOff x="3285304" y="1493454"/>
            <a:chExt cx="2760368" cy="2143517"/>
          </a:xfrm>
        </p:grpSpPr>
        <p:sp>
          <p:nvSpPr>
            <p:cNvPr id="8" name="Object 7"/>
            <p:cNvSpPr/>
            <p:nvPr/>
          </p:nvSpPr>
          <p:spPr>
            <a:xfrm>
              <a:off x="3285304" y="1537844"/>
              <a:ext cx="535647" cy="535647"/>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1521" y="1687537"/>
              <a:ext cx="164265" cy="235685"/>
            </a:xfrm>
            <a:prstGeom prst="rect">
              <a:avLst/>
            </a:prstGeom>
          </p:spPr>
        </p:pic>
        <p:sp>
          <p:nvSpPr>
            <p:cNvPr id="10" name="Object 9"/>
            <p:cNvSpPr/>
            <p:nvPr/>
          </p:nvSpPr>
          <p:spPr>
            <a:xfrm>
              <a:off x="3963790" y="1493454"/>
              <a:ext cx="2081882" cy="218971"/>
            </a:xfrm>
            <a:prstGeom prst="rect">
              <a:avLst/>
            </a:prstGeom>
            <a:noFill/>
          </p:spPr>
          <p:txBody>
            <a:bodyPr wrap="square" lIns="0" tIns="0" rIns="0" bIns="0" rtlCol="0" anchor="t"/>
            <a:lstStyle/>
            <a:p>
              <a:pPr>
                <a:lnSpc>
                  <a:spcPts val="1725"/>
                </a:lnSpc>
              </a:pPr>
              <a:r>
                <a:rPr lang="en-US" sz="1350" b="1" kern="0" spc="14" dirty="0">
                  <a:solidFill>
                    <a:srgbClr val="000000"/>
                  </a:solidFill>
                  <a:latin typeface="Roboto" pitchFamily="34" charset="0"/>
                  <a:ea typeface="Roboto" pitchFamily="34" charset="-122"/>
                  <a:cs typeface="Roboto" pitchFamily="34" charset="-120"/>
                </a:rPr>
                <a:t>Data</a:t>
              </a:r>
              <a:endParaRPr lang="en-US" sz="1350" b="1" dirty="0"/>
            </a:p>
          </p:txBody>
        </p:sp>
        <p:sp>
          <p:nvSpPr>
            <p:cNvPr id="11" name="Object 10"/>
            <p:cNvSpPr/>
            <p:nvPr/>
          </p:nvSpPr>
          <p:spPr>
            <a:xfrm>
              <a:off x="3963790" y="1755077"/>
              <a:ext cx="2081882" cy="1881894"/>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There is now a vast amount of data available and generated that can be used to create GenAI models. In addition, verification and validation of the scaling law in models verifies the adage that “the more you have, the more accurate the model will be”.</a:t>
              </a:r>
              <a:endParaRPr lang="en-US" sz="1350" dirty="0"/>
            </a:p>
          </p:txBody>
        </p:sp>
      </p:grpSp>
      <p:grpSp>
        <p:nvGrpSpPr>
          <p:cNvPr id="4" name="Group 3">
            <a:extLst>
              <a:ext uri="{FF2B5EF4-FFF2-40B4-BE49-F238E27FC236}">
                <a16:creationId xmlns:a16="http://schemas.microsoft.com/office/drawing/2014/main" id="{EF35AE86-0FA1-4C3D-1C96-D6BBEE5A9357}"/>
              </a:ext>
            </a:extLst>
          </p:cNvPr>
          <p:cNvGrpSpPr/>
          <p:nvPr/>
        </p:nvGrpSpPr>
        <p:grpSpPr>
          <a:xfrm>
            <a:off x="6120021" y="1672249"/>
            <a:ext cx="2760369" cy="1680718"/>
            <a:chOff x="6213509" y="1493454"/>
            <a:chExt cx="2760369" cy="1680718"/>
          </a:xfrm>
        </p:grpSpPr>
        <p:sp>
          <p:nvSpPr>
            <p:cNvPr id="12" name="Object 11"/>
            <p:cNvSpPr/>
            <p:nvPr/>
          </p:nvSpPr>
          <p:spPr>
            <a:xfrm>
              <a:off x="6213509" y="1537844"/>
              <a:ext cx="535647" cy="535647"/>
            </a:xfrm>
            <a:prstGeom prst="ellipse">
              <a:avLst/>
            </a:prstGeom>
            <a:solidFill>
              <a:srgbClr val="51237F"/>
            </a:solidFill>
          </p:spPr>
          <p:txBody>
            <a:bodyPr/>
            <a:lstStyle/>
            <a:p>
              <a:endParaRPr lang="en-US" sz="1350"/>
            </a:p>
          </p:txBody>
        </p:sp>
        <p:pic>
          <p:nvPicPr>
            <p:cNvPr id="13" name="Object 1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43229" y="1695726"/>
              <a:ext cx="285679" cy="235685"/>
            </a:xfrm>
            <a:prstGeom prst="rect">
              <a:avLst/>
            </a:prstGeom>
          </p:spPr>
        </p:pic>
        <p:sp>
          <p:nvSpPr>
            <p:cNvPr id="14" name="Object 13"/>
            <p:cNvSpPr/>
            <p:nvPr/>
          </p:nvSpPr>
          <p:spPr>
            <a:xfrm>
              <a:off x="6891996" y="1493454"/>
              <a:ext cx="2081882" cy="218971"/>
            </a:xfrm>
            <a:prstGeom prst="rect">
              <a:avLst/>
            </a:prstGeom>
            <a:noFill/>
          </p:spPr>
          <p:txBody>
            <a:bodyPr wrap="square" lIns="0" tIns="0" rIns="0" bIns="0" rtlCol="0" anchor="t"/>
            <a:lstStyle/>
            <a:p>
              <a:pPr>
                <a:lnSpc>
                  <a:spcPts val="1725"/>
                </a:lnSpc>
              </a:pPr>
              <a:r>
                <a:rPr lang="en-US" sz="1350" b="1" kern="0" spc="14" dirty="0">
                  <a:solidFill>
                    <a:srgbClr val="000000"/>
                  </a:solidFill>
                  <a:latin typeface="Roboto" pitchFamily="34" charset="0"/>
                  <a:ea typeface="Roboto" pitchFamily="34" charset="-122"/>
                  <a:cs typeface="Roboto" pitchFamily="34" charset="-120"/>
                </a:rPr>
                <a:t>Technology</a:t>
              </a:r>
              <a:endParaRPr lang="en-US" sz="1350" b="1" dirty="0"/>
            </a:p>
          </p:txBody>
        </p:sp>
        <p:sp>
          <p:nvSpPr>
            <p:cNvPr id="15" name="Object 14"/>
            <p:cNvSpPr/>
            <p:nvPr/>
          </p:nvSpPr>
          <p:spPr>
            <a:xfrm>
              <a:off x="6891996" y="1755078"/>
              <a:ext cx="2081882" cy="1419094"/>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Creation of advanced hardware to support intensive computational run-times. CPU vs GPU vs TPU vs NPUs.</a:t>
              </a:r>
              <a:endParaRPr lang="en-US" sz="1350" dirty="0"/>
            </a:p>
          </p:txBody>
        </p:sp>
      </p:grpSp>
      <p:sp>
        <p:nvSpPr>
          <p:cNvPr id="16" name="Object 15"/>
          <p:cNvSpPr/>
          <p:nvPr/>
        </p:nvSpPr>
        <p:spPr>
          <a:xfrm>
            <a:off x="0" y="4019549"/>
            <a:ext cx="9141714" cy="1122665"/>
          </a:xfrm>
          <a:prstGeom prst="rect">
            <a:avLst/>
          </a:prstGeom>
          <a:solidFill>
            <a:srgbClr val="51237F"/>
          </a:solidFill>
        </p:spPr>
        <p:txBody>
          <a:bodyPr/>
          <a:lstStyle/>
          <a:p>
            <a:endParaRPr lang="en-US" sz="1350"/>
          </a:p>
        </p:txBody>
      </p:sp>
      <p:sp>
        <p:nvSpPr>
          <p:cNvPr id="17" name="Object 16"/>
          <p:cNvSpPr/>
          <p:nvPr/>
        </p:nvSpPr>
        <p:spPr>
          <a:xfrm>
            <a:off x="716701" y="4094057"/>
            <a:ext cx="7708313" cy="821326"/>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These different models with varying parameter sizes and specializations demonstrate the diversity of large language models being developed for a range of applications in the field of generative AI.</a:t>
            </a:r>
            <a:endParaRPr lang="en-US" sz="1350" dirty="0"/>
          </a:p>
        </p:txBody>
      </p:sp>
      <p:grpSp>
        <p:nvGrpSpPr>
          <p:cNvPr id="20" name="Group 19">
            <a:extLst>
              <a:ext uri="{FF2B5EF4-FFF2-40B4-BE49-F238E27FC236}">
                <a16:creationId xmlns:a16="http://schemas.microsoft.com/office/drawing/2014/main" id="{A4FD3812-3DE7-8AD2-01DF-0C84E953601E}"/>
              </a:ext>
            </a:extLst>
          </p:cNvPr>
          <p:cNvGrpSpPr/>
          <p:nvPr/>
        </p:nvGrpSpPr>
        <p:grpSpPr>
          <a:xfrm>
            <a:off x="272043" y="1672249"/>
            <a:ext cx="2751937" cy="1624593"/>
            <a:chOff x="365531" y="1493454"/>
            <a:chExt cx="2751937" cy="1624593"/>
          </a:xfrm>
        </p:grpSpPr>
        <p:sp>
          <p:nvSpPr>
            <p:cNvPr id="6" name="Object 5"/>
            <p:cNvSpPr/>
            <p:nvPr/>
          </p:nvSpPr>
          <p:spPr>
            <a:xfrm>
              <a:off x="1035586" y="1493454"/>
              <a:ext cx="2081882" cy="218971"/>
            </a:xfrm>
            <a:prstGeom prst="rect">
              <a:avLst/>
            </a:prstGeom>
            <a:noFill/>
          </p:spPr>
          <p:txBody>
            <a:bodyPr wrap="square" lIns="0" tIns="0" rIns="0" bIns="0" rtlCol="0" anchor="t"/>
            <a:lstStyle/>
            <a:p>
              <a:pPr>
                <a:lnSpc>
                  <a:spcPts val="1725"/>
                </a:lnSpc>
              </a:pPr>
              <a:r>
                <a:rPr lang="en-US" sz="1350" b="1" kern="0" spc="14" dirty="0">
                  <a:solidFill>
                    <a:srgbClr val="000000"/>
                  </a:solidFill>
                  <a:latin typeface="Roboto" pitchFamily="34" charset="0"/>
                  <a:ea typeface="Roboto" pitchFamily="34" charset="-122"/>
                  <a:cs typeface="Roboto" pitchFamily="34" charset="-120"/>
                </a:rPr>
                <a:t>Architecture</a:t>
              </a:r>
              <a:endParaRPr lang="en-US" sz="1350" b="1" dirty="0"/>
            </a:p>
          </p:txBody>
        </p:sp>
        <p:sp>
          <p:nvSpPr>
            <p:cNvPr id="7" name="Object 6"/>
            <p:cNvSpPr/>
            <p:nvPr/>
          </p:nvSpPr>
          <p:spPr>
            <a:xfrm>
              <a:off x="1035586" y="1755078"/>
              <a:ext cx="2081882" cy="1362969"/>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Creation of different Architectural Frameworks has enabled enhanced methods to process and analyze a vast amount of data and incorporate a “retention” memory factor.</a:t>
              </a:r>
              <a:endParaRPr lang="en-US" sz="1350" dirty="0"/>
            </a:p>
          </p:txBody>
        </p:sp>
        <p:sp>
          <p:nvSpPr>
            <p:cNvPr id="18" name="Object 3"/>
            <p:cNvSpPr/>
            <p:nvPr/>
          </p:nvSpPr>
          <p:spPr>
            <a:xfrm>
              <a:off x="365531" y="1545668"/>
              <a:ext cx="535647" cy="535647"/>
            </a:xfrm>
            <a:prstGeom prst="ellipse">
              <a:avLst/>
            </a:prstGeom>
            <a:solidFill>
              <a:srgbClr val="51237F"/>
            </a:solidFill>
          </p:spPr>
          <p:txBody>
            <a:bodyPr/>
            <a:lstStyle/>
            <a:p>
              <a:endParaRPr lang="en-US" sz="1350"/>
            </a:p>
          </p:txBody>
        </p:sp>
        <p:pic>
          <p:nvPicPr>
            <p:cNvPr id="19" name="Object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581" y="1681549"/>
              <a:ext cx="349956" cy="292820"/>
            </a:xfrm>
            <a:prstGeom prst="rect">
              <a:avLst/>
            </a:prstGeom>
          </p:spPr>
        </p:pic>
      </p:grpSp>
      <p:sp>
        <p:nvSpPr>
          <p:cNvPr id="21" name="Date Placeholder 20">
            <a:extLst>
              <a:ext uri="{FF2B5EF4-FFF2-40B4-BE49-F238E27FC236}">
                <a16:creationId xmlns:a16="http://schemas.microsoft.com/office/drawing/2014/main" id="{4D5BE652-4B49-1678-DC03-1A8058D07515}"/>
              </a:ext>
            </a:extLst>
          </p:cNvPr>
          <p:cNvSpPr>
            <a:spLocks noGrp="1"/>
          </p:cNvSpPr>
          <p:nvPr>
            <p:ph type="dt" sz="half" idx="10"/>
          </p:nvPr>
        </p:nvSpPr>
        <p:spPr/>
        <p:txBody>
          <a:bodyPr/>
          <a:lstStyle/>
          <a:p>
            <a:fld id="{63E94797-9A3E-431C-9C2F-41FAEB032F5E}" type="datetime1">
              <a:rPr lang="en-US" smtClean="0"/>
              <a:t>9/6/2025</a:t>
            </a:fld>
            <a:endParaRPr lang="en-US"/>
          </a:p>
        </p:txBody>
      </p:sp>
      <p:sp>
        <p:nvSpPr>
          <p:cNvPr id="22" name="Footer Placeholder 21">
            <a:extLst>
              <a:ext uri="{FF2B5EF4-FFF2-40B4-BE49-F238E27FC236}">
                <a16:creationId xmlns:a16="http://schemas.microsoft.com/office/drawing/2014/main" id="{58FD0CEE-C5F8-0C6F-EB27-8D98546A5B01}"/>
              </a:ext>
            </a:extLst>
          </p:cNvPr>
          <p:cNvSpPr>
            <a:spLocks noGrp="1"/>
          </p:cNvSpPr>
          <p:nvPr>
            <p:ph type="ftr" sz="quarter" idx="11"/>
          </p:nvPr>
        </p:nvSpPr>
        <p:spPr/>
        <p:txBody>
          <a:bodyPr/>
          <a:lstStyle/>
          <a:p>
            <a:r>
              <a:rPr lang="en-US"/>
              <a:t>Copyright © 2007 - 2025 Carl M. Burnett</a:t>
            </a:r>
          </a:p>
        </p:txBody>
      </p:sp>
      <p:sp>
        <p:nvSpPr>
          <p:cNvPr id="23" name="Slide Number Placeholder 22">
            <a:extLst>
              <a:ext uri="{FF2B5EF4-FFF2-40B4-BE49-F238E27FC236}">
                <a16:creationId xmlns:a16="http://schemas.microsoft.com/office/drawing/2014/main" id="{9909E84D-69CD-C772-2330-45FE5DA15048}"/>
              </a:ext>
            </a:extLst>
          </p:cNvPr>
          <p:cNvSpPr>
            <a:spLocks noGrp="1"/>
          </p:cNvSpPr>
          <p:nvPr>
            <p:ph type="sldNum" sz="quarter" idx="12"/>
          </p:nvPr>
        </p:nvSpPr>
        <p:spPr/>
        <p:txBody>
          <a:bodyPr/>
          <a:lstStyle/>
          <a:p>
            <a:fld id="{3D46CBA2-ECE5-4BE9-B546-6761E0E67089}" type="slidenum">
              <a:rPr lang="en-US" smtClean="0"/>
              <a:t>8</a:t>
            </a:fld>
            <a:endParaRPr lang="en-US"/>
          </a:p>
        </p:txBody>
      </p:sp>
    </p:spTree>
    <p:extLst>
      <p:ext uri="{BB962C8B-B14F-4D97-AF65-F5344CB8AC3E}">
        <p14:creationId xmlns:p14="http://schemas.microsoft.com/office/powerpoint/2010/main" val="363113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66DA86-4A5D-208B-1986-9983995FF391}"/>
              </a:ext>
            </a:extLst>
          </p:cNvPr>
          <p:cNvSpPr>
            <a:spLocks noGrp="1"/>
          </p:cNvSpPr>
          <p:nvPr>
            <p:ph type="title"/>
          </p:nvPr>
        </p:nvSpPr>
        <p:spPr/>
        <p:txBody>
          <a:bodyPr>
            <a:normAutofit/>
          </a:bodyPr>
          <a:lstStyle/>
          <a:p>
            <a:r>
              <a:rPr lang="en-US" dirty="0"/>
              <a:t>Frequency Penalty</a:t>
            </a:r>
          </a:p>
        </p:txBody>
      </p:sp>
      <p:sp>
        <p:nvSpPr>
          <p:cNvPr id="6" name="Content Placeholder 5">
            <a:extLst>
              <a:ext uri="{FF2B5EF4-FFF2-40B4-BE49-F238E27FC236}">
                <a16:creationId xmlns:a16="http://schemas.microsoft.com/office/drawing/2014/main" id="{6505B255-B7FF-E356-A17B-89EE83975B9D}"/>
              </a:ext>
            </a:extLst>
          </p:cNvPr>
          <p:cNvSpPr>
            <a:spLocks noGrp="1"/>
          </p:cNvSpPr>
          <p:nvPr>
            <p:ph idx="1"/>
          </p:nvPr>
        </p:nvSpPr>
        <p:spPr/>
        <p:txBody>
          <a:bodyPr>
            <a:normAutofit fontScale="85000" lnSpcReduction="20000"/>
          </a:bodyPr>
          <a:lstStyle/>
          <a:p>
            <a:r>
              <a:rPr lang="en-US" dirty="0"/>
              <a:t>The Frequency Penalty parameter discourages the model from repeating previously used words. </a:t>
            </a:r>
          </a:p>
          <a:p>
            <a:r>
              <a:rPr lang="en-US" dirty="0"/>
              <a:t>It reduces the probability of tokens that have already appeared in the output.</a:t>
            </a:r>
          </a:p>
          <a:p>
            <a:pPr lvl="1"/>
            <a:r>
              <a:rPr lang="en-US" dirty="0"/>
              <a:t>Low Value (e.g., 0.0): The model won’t penalize for repetition.</a:t>
            </a:r>
          </a:p>
          <a:p>
            <a:pPr lvl="1"/>
            <a:r>
              <a:rPr lang="en-US" dirty="0"/>
              <a:t>High Value (e.g., 2.0): The model will heavily penalize repeated words, encouraging the generation of new content.</a:t>
            </a:r>
          </a:p>
          <a:p>
            <a:r>
              <a:rPr lang="en-US" dirty="0"/>
              <a:t>Avoids repetitive outputs - creative writing</a:t>
            </a:r>
          </a:p>
          <a:p>
            <a:r>
              <a:rPr lang="en-US" dirty="0"/>
              <a:t>Lower penalties in technical writing, where repeated terminology could be beneficial for clarity.</a:t>
            </a:r>
          </a:p>
          <a:p>
            <a:endParaRPr lang="en-US" dirty="0"/>
          </a:p>
        </p:txBody>
      </p:sp>
      <p:sp>
        <p:nvSpPr>
          <p:cNvPr id="2" name="Date Placeholder 1">
            <a:extLst>
              <a:ext uri="{FF2B5EF4-FFF2-40B4-BE49-F238E27FC236}">
                <a16:creationId xmlns:a16="http://schemas.microsoft.com/office/drawing/2014/main" id="{51A3DC74-94D4-E4EB-BAB3-B4B0BC064921}"/>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632DADBF-346C-B98F-F5BC-1C11894D2A2B}"/>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A916B80E-CCBF-D597-BA80-51475E315D74}"/>
              </a:ext>
            </a:extLst>
          </p:cNvPr>
          <p:cNvSpPr>
            <a:spLocks noGrp="1"/>
          </p:cNvSpPr>
          <p:nvPr>
            <p:ph type="sldNum" sz="quarter" idx="12"/>
          </p:nvPr>
        </p:nvSpPr>
        <p:spPr/>
        <p:txBody>
          <a:bodyPr/>
          <a:lstStyle/>
          <a:p>
            <a:fld id="{3D46CBA2-ECE5-4BE9-B546-6761E0E67089}" type="slidenum">
              <a:rPr lang="en-US" smtClean="0"/>
              <a:t>80</a:t>
            </a:fld>
            <a:endParaRPr lang="en-US"/>
          </a:p>
        </p:txBody>
      </p:sp>
    </p:spTree>
    <p:extLst>
      <p:ext uri="{BB962C8B-B14F-4D97-AF65-F5344CB8AC3E}">
        <p14:creationId xmlns:p14="http://schemas.microsoft.com/office/powerpoint/2010/main" val="23136227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AA645-CC74-F487-8A2D-7C43CFF5818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7EA74E8-C5C3-4714-A7CE-EBEA078ED541}"/>
              </a:ext>
            </a:extLst>
          </p:cNvPr>
          <p:cNvSpPr>
            <a:spLocks noGrp="1"/>
          </p:cNvSpPr>
          <p:nvPr>
            <p:ph type="dt" sz="half" idx="10"/>
          </p:nvPr>
        </p:nvSpPr>
        <p:spPr/>
        <p:txBody>
          <a:bodyPr anchor="b">
            <a:normAutofit/>
          </a:bodyPr>
          <a:lstStyle/>
          <a:p>
            <a:pPr>
              <a:spcAft>
                <a:spcPts val="600"/>
              </a:spcAft>
            </a:pPr>
            <a:r>
              <a:rPr lang="en-US"/>
              <a:t>5/18/2025</a:t>
            </a:r>
          </a:p>
        </p:txBody>
      </p:sp>
      <p:sp>
        <p:nvSpPr>
          <p:cNvPr id="3" name="Footer Placeholder 2">
            <a:extLst>
              <a:ext uri="{FF2B5EF4-FFF2-40B4-BE49-F238E27FC236}">
                <a16:creationId xmlns:a16="http://schemas.microsoft.com/office/drawing/2014/main" id="{23CBEDD4-749E-5464-B9B2-7B16DCB8B9DF}"/>
              </a:ext>
            </a:extLst>
          </p:cNvPr>
          <p:cNvSpPr>
            <a:spLocks noGrp="1"/>
          </p:cNvSpPr>
          <p:nvPr>
            <p:ph type="ftr" sz="quarter" idx="11"/>
          </p:nvPr>
        </p:nvSpPr>
        <p:spPr/>
        <p:txBody>
          <a:bodyPr anchor="b">
            <a:normAutofit/>
          </a:bodyPr>
          <a:lstStyle/>
          <a:p>
            <a:pPr>
              <a:spcAft>
                <a:spcPts val="600"/>
              </a:spcAft>
            </a:pPr>
            <a:r>
              <a:rPr lang="en-US"/>
              <a:t>Copyright © 2007 - 2025 Carl M. Burnett</a:t>
            </a:r>
          </a:p>
        </p:txBody>
      </p:sp>
      <p:sp>
        <p:nvSpPr>
          <p:cNvPr id="4" name="Slide Number Placeholder 3">
            <a:extLst>
              <a:ext uri="{FF2B5EF4-FFF2-40B4-BE49-F238E27FC236}">
                <a16:creationId xmlns:a16="http://schemas.microsoft.com/office/drawing/2014/main" id="{B83289B4-CD26-3CC7-955E-C4D106E297DB}"/>
              </a:ext>
            </a:extLst>
          </p:cNvPr>
          <p:cNvSpPr>
            <a:spLocks noGrp="1"/>
          </p:cNvSpPr>
          <p:nvPr>
            <p:ph type="sldNum" sz="quarter" idx="12"/>
          </p:nvPr>
        </p:nvSpPr>
        <p:spPr/>
        <p:txBody>
          <a:bodyPr anchor="b">
            <a:normAutofit/>
          </a:bodyPr>
          <a:lstStyle/>
          <a:p>
            <a:pPr>
              <a:spcAft>
                <a:spcPts val="600"/>
              </a:spcAft>
            </a:pPr>
            <a:fld id="{3D46CBA2-ECE5-4BE9-B546-6761E0E67089}" type="slidenum">
              <a:rPr lang="en-US" smtClean="0"/>
              <a:pPr>
                <a:spcAft>
                  <a:spcPts val="600"/>
                </a:spcAft>
              </a:pPr>
              <a:t>81</a:t>
            </a:fld>
            <a:endParaRPr lang="en-US" dirty="0"/>
          </a:p>
        </p:txBody>
      </p:sp>
      <p:pic>
        <p:nvPicPr>
          <p:cNvPr id="5" name="Picture 4" descr="A diagram of structure and structure&#10;&#10;AI-generated content may be incorrect.">
            <a:extLst>
              <a:ext uri="{FF2B5EF4-FFF2-40B4-BE49-F238E27FC236}">
                <a16:creationId xmlns:a16="http://schemas.microsoft.com/office/drawing/2014/main" id="{5DA1419A-6716-FFC9-F932-64655D8CDA76}"/>
              </a:ext>
            </a:extLst>
          </p:cNvPr>
          <p:cNvPicPr>
            <a:picLocks noChangeAspect="1"/>
          </p:cNvPicPr>
          <p:nvPr/>
        </p:nvPicPr>
        <p:blipFill>
          <a:blip r:embed="rId2" cstate="print">
            <a:extLst>
              <a:ext uri="{28A0092B-C50C-407E-A947-70E740481C1C}">
                <a14:useLocalDpi xmlns:a14="http://schemas.microsoft.com/office/drawing/2010/main" val="0"/>
              </a:ext>
            </a:extLst>
          </a:blip>
          <a:srcRect b="81296"/>
          <a:stretch>
            <a:fillRect/>
          </a:stretch>
        </p:blipFill>
        <p:spPr>
          <a:xfrm>
            <a:off x="1757765" y="839649"/>
            <a:ext cx="6079773" cy="1184364"/>
          </a:xfrm>
          <a:prstGeom prst="rect">
            <a:avLst/>
          </a:prstGeom>
        </p:spPr>
      </p:pic>
      <p:pic>
        <p:nvPicPr>
          <p:cNvPr id="7" name="Picture 6" descr="A diagram of structure and structure&#10;&#10;AI-generated content may be incorrect.">
            <a:extLst>
              <a:ext uri="{FF2B5EF4-FFF2-40B4-BE49-F238E27FC236}">
                <a16:creationId xmlns:a16="http://schemas.microsoft.com/office/drawing/2014/main" id="{A8A56A68-FA29-7E61-058E-D4C5EDF2D645}"/>
              </a:ext>
            </a:extLst>
          </p:cNvPr>
          <p:cNvPicPr>
            <a:picLocks noChangeAspect="1"/>
          </p:cNvPicPr>
          <p:nvPr/>
        </p:nvPicPr>
        <p:blipFill>
          <a:blip r:embed="rId3" cstate="print">
            <a:extLst>
              <a:ext uri="{28A0092B-C50C-407E-A947-70E740481C1C}">
                <a14:useLocalDpi xmlns:a14="http://schemas.microsoft.com/office/drawing/2010/main" val="0"/>
              </a:ext>
            </a:extLst>
          </a:blip>
          <a:srcRect t="70838" b="17864"/>
          <a:stretch>
            <a:fillRect/>
          </a:stretch>
        </p:blipFill>
        <p:spPr>
          <a:xfrm>
            <a:off x="1752601" y="2598454"/>
            <a:ext cx="6084939" cy="762001"/>
          </a:xfrm>
          <a:prstGeom prst="rect">
            <a:avLst/>
          </a:prstGeom>
        </p:spPr>
      </p:pic>
      <p:pic>
        <p:nvPicPr>
          <p:cNvPr id="11" name="Picture 10" descr="A diagram of structure and structure&#10;&#10;AI-generated content may be incorrect.">
            <a:extLst>
              <a:ext uri="{FF2B5EF4-FFF2-40B4-BE49-F238E27FC236}">
                <a16:creationId xmlns:a16="http://schemas.microsoft.com/office/drawing/2014/main" id="{3BB5E231-DDA1-16B4-23C5-67065AA6D638}"/>
              </a:ext>
            </a:extLst>
          </p:cNvPr>
          <p:cNvPicPr>
            <a:picLocks noChangeAspect="1"/>
          </p:cNvPicPr>
          <p:nvPr/>
        </p:nvPicPr>
        <p:blipFill>
          <a:blip r:embed="rId3" cstate="print">
            <a:extLst>
              <a:ext uri="{28A0092B-C50C-407E-A947-70E740481C1C}">
                <a14:useLocalDpi xmlns:a14="http://schemas.microsoft.com/office/drawing/2010/main" val="0"/>
              </a:ext>
            </a:extLst>
          </a:blip>
          <a:srcRect t="60370" b="29251"/>
          <a:stretch>
            <a:fillRect/>
          </a:stretch>
        </p:blipFill>
        <p:spPr>
          <a:xfrm>
            <a:off x="1752601" y="1944840"/>
            <a:ext cx="6084939" cy="700018"/>
          </a:xfrm>
          <a:prstGeom prst="rect">
            <a:avLst/>
          </a:prstGeom>
        </p:spPr>
      </p:pic>
      <p:sp>
        <p:nvSpPr>
          <p:cNvPr id="6" name="TextBox 5">
            <a:extLst>
              <a:ext uri="{FF2B5EF4-FFF2-40B4-BE49-F238E27FC236}">
                <a16:creationId xmlns:a16="http://schemas.microsoft.com/office/drawing/2014/main" id="{7F9C4E58-BD99-F5F4-2CD0-BF80AC0B1AF7}"/>
              </a:ext>
            </a:extLst>
          </p:cNvPr>
          <p:cNvSpPr txBox="1"/>
          <p:nvPr/>
        </p:nvSpPr>
        <p:spPr>
          <a:xfrm>
            <a:off x="2133600" y="45150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13106697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018053-ED17-9D1D-C8F5-BD7C4F6BD551}"/>
              </a:ext>
            </a:extLst>
          </p:cNvPr>
          <p:cNvSpPr>
            <a:spLocks noGrp="1"/>
          </p:cNvSpPr>
          <p:nvPr>
            <p:ph type="title"/>
          </p:nvPr>
        </p:nvSpPr>
        <p:spPr/>
        <p:txBody>
          <a:bodyPr>
            <a:normAutofit/>
          </a:bodyPr>
          <a:lstStyle/>
          <a:p>
            <a:r>
              <a:rPr lang="en-US" dirty="0"/>
              <a:t>Presence Penalty</a:t>
            </a:r>
          </a:p>
        </p:txBody>
      </p:sp>
      <p:sp>
        <p:nvSpPr>
          <p:cNvPr id="6" name="Content Placeholder 5">
            <a:extLst>
              <a:ext uri="{FF2B5EF4-FFF2-40B4-BE49-F238E27FC236}">
                <a16:creationId xmlns:a16="http://schemas.microsoft.com/office/drawing/2014/main" id="{4BCE4CA0-E055-2AFC-3395-D68A28374940}"/>
              </a:ext>
            </a:extLst>
          </p:cNvPr>
          <p:cNvSpPr>
            <a:spLocks noGrp="1"/>
          </p:cNvSpPr>
          <p:nvPr>
            <p:ph idx="1"/>
          </p:nvPr>
        </p:nvSpPr>
        <p:spPr/>
        <p:txBody>
          <a:bodyPr>
            <a:normAutofit fontScale="92500" lnSpcReduction="20000"/>
          </a:bodyPr>
          <a:lstStyle/>
          <a:p>
            <a:r>
              <a:rPr lang="en-US" dirty="0"/>
              <a:t>The Presence Penalty parameter is similar to the frequency.</a:t>
            </a:r>
          </a:p>
          <a:p>
            <a:r>
              <a:rPr lang="en-US" dirty="0"/>
              <a:t>Penalizing based on how often a word is used.</a:t>
            </a:r>
          </a:p>
          <a:p>
            <a:pPr lvl="1"/>
            <a:r>
              <a:rPr lang="en-US" dirty="0"/>
              <a:t>Low Value (e.g., 0.0): The model won’t penalize for reusing words.</a:t>
            </a:r>
          </a:p>
          <a:p>
            <a:pPr lvl="1"/>
            <a:r>
              <a:rPr lang="en-US" dirty="0"/>
              <a:t>High Value (e.g., 2.0): The model will avoid using any word that has already appeared.</a:t>
            </a:r>
          </a:p>
          <a:p>
            <a:r>
              <a:rPr lang="en-US" dirty="0"/>
              <a:t>Presence penalties help encourage more diverse content generation. </a:t>
            </a:r>
          </a:p>
          <a:p>
            <a:r>
              <a:rPr lang="en-US" dirty="0"/>
              <a:t>Useful when model introduce new ideas – brainstorming.</a:t>
            </a:r>
          </a:p>
          <a:p>
            <a:endParaRPr lang="en-US" dirty="0"/>
          </a:p>
        </p:txBody>
      </p:sp>
      <p:sp>
        <p:nvSpPr>
          <p:cNvPr id="2" name="Date Placeholder 1">
            <a:extLst>
              <a:ext uri="{FF2B5EF4-FFF2-40B4-BE49-F238E27FC236}">
                <a16:creationId xmlns:a16="http://schemas.microsoft.com/office/drawing/2014/main" id="{35E7FFCD-E478-691B-5223-5CBC8EDF8839}"/>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89110D76-47E3-8EB7-DE85-82EF34A9972C}"/>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40C5FB02-DD11-90E6-4712-83894EDCB310}"/>
              </a:ext>
            </a:extLst>
          </p:cNvPr>
          <p:cNvSpPr>
            <a:spLocks noGrp="1"/>
          </p:cNvSpPr>
          <p:nvPr>
            <p:ph type="sldNum" sz="quarter" idx="12"/>
          </p:nvPr>
        </p:nvSpPr>
        <p:spPr/>
        <p:txBody>
          <a:bodyPr/>
          <a:lstStyle/>
          <a:p>
            <a:fld id="{3D46CBA2-ECE5-4BE9-B546-6761E0E67089}" type="slidenum">
              <a:rPr lang="en-US" smtClean="0"/>
              <a:t>82</a:t>
            </a:fld>
            <a:endParaRPr lang="en-US"/>
          </a:p>
        </p:txBody>
      </p:sp>
    </p:spTree>
    <p:extLst>
      <p:ext uri="{BB962C8B-B14F-4D97-AF65-F5344CB8AC3E}">
        <p14:creationId xmlns:p14="http://schemas.microsoft.com/office/powerpoint/2010/main" val="17785591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BF813-EEC6-D711-7D34-D748851EDCE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B3B79FE-C6A5-6A9D-B4E7-E3B88AAD3C7C}"/>
              </a:ext>
            </a:extLst>
          </p:cNvPr>
          <p:cNvSpPr>
            <a:spLocks noGrp="1"/>
          </p:cNvSpPr>
          <p:nvPr>
            <p:ph type="dt" sz="half" idx="10"/>
          </p:nvPr>
        </p:nvSpPr>
        <p:spPr/>
        <p:txBody>
          <a:bodyPr anchor="b">
            <a:normAutofit/>
          </a:bodyPr>
          <a:lstStyle/>
          <a:p>
            <a:pPr>
              <a:spcAft>
                <a:spcPts val="600"/>
              </a:spcAft>
            </a:pPr>
            <a:r>
              <a:rPr lang="en-US"/>
              <a:t>5/18/2025</a:t>
            </a:r>
          </a:p>
        </p:txBody>
      </p:sp>
      <p:sp>
        <p:nvSpPr>
          <p:cNvPr id="3" name="Footer Placeholder 2">
            <a:extLst>
              <a:ext uri="{FF2B5EF4-FFF2-40B4-BE49-F238E27FC236}">
                <a16:creationId xmlns:a16="http://schemas.microsoft.com/office/drawing/2014/main" id="{C9C914E6-D037-922E-3616-434AAEB782D5}"/>
              </a:ext>
            </a:extLst>
          </p:cNvPr>
          <p:cNvSpPr>
            <a:spLocks noGrp="1"/>
          </p:cNvSpPr>
          <p:nvPr>
            <p:ph type="ftr" sz="quarter" idx="11"/>
          </p:nvPr>
        </p:nvSpPr>
        <p:spPr/>
        <p:txBody>
          <a:bodyPr anchor="b">
            <a:normAutofit/>
          </a:bodyPr>
          <a:lstStyle/>
          <a:p>
            <a:pPr>
              <a:spcAft>
                <a:spcPts val="600"/>
              </a:spcAft>
            </a:pPr>
            <a:r>
              <a:rPr lang="en-US"/>
              <a:t>Copyright © 2007 - 2025 Carl M. Burnett</a:t>
            </a:r>
          </a:p>
        </p:txBody>
      </p:sp>
      <p:sp>
        <p:nvSpPr>
          <p:cNvPr id="4" name="Slide Number Placeholder 3">
            <a:extLst>
              <a:ext uri="{FF2B5EF4-FFF2-40B4-BE49-F238E27FC236}">
                <a16:creationId xmlns:a16="http://schemas.microsoft.com/office/drawing/2014/main" id="{1A91B294-061F-4135-B366-024E9C56E24C}"/>
              </a:ext>
            </a:extLst>
          </p:cNvPr>
          <p:cNvSpPr>
            <a:spLocks noGrp="1"/>
          </p:cNvSpPr>
          <p:nvPr>
            <p:ph type="sldNum" sz="quarter" idx="12"/>
          </p:nvPr>
        </p:nvSpPr>
        <p:spPr/>
        <p:txBody>
          <a:bodyPr anchor="b">
            <a:normAutofit/>
          </a:bodyPr>
          <a:lstStyle/>
          <a:p>
            <a:pPr>
              <a:spcAft>
                <a:spcPts val="600"/>
              </a:spcAft>
            </a:pPr>
            <a:fld id="{3D46CBA2-ECE5-4BE9-B546-6761E0E67089}" type="slidenum">
              <a:rPr lang="en-US" smtClean="0"/>
              <a:pPr>
                <a:spcAft>
                  <a:spcPts val="600"/>
                </a:spcAft>
              </a:pPr>
              <a:t>83</a:t>
            </a:fld>
            <a:endParaRPr lang="en-US" dirty="0"/>
          </a:p>
        </p:txBody>
      </p:sp>
      <p:pic>
        <p:nvPicPr>
          <p:cNvPr id="9" name="Picture 8" descr="A diagram of structure and structure&#10;&#10;AI-generated content may be incorrect.">
            <a:extLst>
              <a:ext uri="{FF2B5EF4-FFF2-40B4-BE49-F238E27FC236}">
                <a16:creationId xmlns:a16="http://schemas.microsoft.com/office/drawing/2014/main" id="{FCD3B913-00B1-42EE-4797-8BA7ED260EF8}"/>
              </a:ext>
            </a:extLst>
          </p:cNvPr>
          <p:cNvPicPr>
            <a:picLocks noChangeAspect="1"/>
          </p:cNvPicPr>
          <p:nvPr/>
        </p:nvPicPr>
        <p:blipFill>
          <a:blip r:embed="rId2" cstate="print">
            <a:extLst>
              <a:ext uri="{28A0092B-C50C-407E-A947-70E740481C1C}">
                <a14:useLocalDpi xmlns:a14="http://schemas.microsoft.com/office/drawing/2010/main" val="0"/>
              </a:ext>
            </a:extLst>
          </a:blip>
          <a:srcRect t="82135" b="6567"/>
          <a:stretch>
            <a:fillRect/>
          </a:stretch>
        </p:blipFill>
        <p:spPr>
          <a:xfrm>
            <a:off x="1752600" y="3298472"/>
            <a:ext cx="6084939" cy="762001"/>
          </a:xfrm>
          <a:prstGeom prst="rect">
            <a:avLst/>
          </a:prstGeom>
        </p:spPr>
      </p:pic>
      <p:pic>
        <p:nvPicPr>
          <p:cNvPr id="5" name="Picture 4" descr="A diagram of structure and structure&#10;&#10;AI-generated content may be incorrect.">
            <a:extLst>
              <a:ext uri="{FF2B5EF4-FFF2-40B4-BE49-F238E27FC236}">
                <a16:creationId xmlns:a16="http://schemas.microsoft.com/office/drawing/2014/main" id="{68B5F731-3554-7337-ADA9-731E594B4BD9}"/>
              </a:ext>
            </a:extLst>
          </p:cNvPr>
          <p:cNvPicPr>
            <a:picLocks noChangeAspect="1"/>
          </p:cNvPicPr>
          <p:nvPr/>
        </p:nvPicPr>
        <p:blipFill>
          <a:blip r:embed="rId3" cstate="print">
            <a:extLst>
              <a:ext uri="{28A0092B-C50C-407E-A947-70E740481C1C}">
                <a14:useLocalDpi xmlns:a14="http://schemas.microsoft.com/office/drawing/2010/main" val="0"/>
              </a:ext>
            </a:extLst>
          </a:blip>
          <a:srcRect b="81296"/>
          <a:stretch>
            <a:fillRect/>
          </a:stretch>
        </p:blipFill>
        <p:spPr>
          <a:xfrm>
            <a:off x="1757765" y="839649"/>
            <a:ext cx="6079773" cy="1184364"/>
          </a:xfrm>
          <a:prstGeom prst="rect">
            <a:avLst/>
          </a:prstGeom>
        </p:spPr>
      </p:pic>
      <p:pic>
        <p:nvPicPr>
          <p:cNvPr id="7" name="Picture 6" descr="A diagram of structure and structure&#10;&#10;AI-generated content may be incorrect.">
            <a:extLst>
              <a:ext uri="{FF2B5EF4-FFF2-40B4-BE49-F238E27FC236}">
                <a16:creationId xmlns:a16="http://schemas.microsoft.com/office/drawing/2014/main" id="{EF07B0E0-FB5D-82DE-480E-8E23D2D2C891}"/>
              </a:ext>
            </a:extLst>
          </p:cNvPr>
          <p:cNvPicPr>
            <a:picLocks noChangeAspect="1"/>
          </p:cNvPicPr>
          <p:nvPr/>
        </p:nvPicPr>
        <p:blipFill>
          <a:blip r:embed="rId2" cstate="print">
            <a:extLst>
              <a:ext uri="{28A0092B-C50C-407E-A947-70E740481C1C}">
                <a14:useLocalDpi xmlns:a14="http://schemas.microsoft.com/office/drawing/2010/main" val="0"/>
              </a:ext>
            </a:extLst>
          </a:blip>
          <a:srcRect t="70838" b="17864"/>
          <a:stretch>
            <a:fillRect/>
          </a:stretch>
        </p:blipFill>
        <p:spPr>
          <a:xfrm>
            <a:off x="1752601" y="2598454"/>
            <a:ext cx="6084939" cy="762001"/>
          </a:xfrm>
          <a:prstGeom prst="rect">
            <a:avLst/>
          </a:prstGeom>
        </p:spPr>
      </p:pic>
      <p:pic>
        <p:nvPicPr>
          <p:cNvPr id="11" name="Picture 10" descr="A diagram of structure and structure&#10;&#10;AI-generated content may be incorrect.">
            <a:extLst>
              <a:ext uri="{FF2B5EF4-FFF2-40B4-BE49-F238E27FC236}">
                <a16:creationId xmlns:a16="http://schemas.microsoft.com/office/drawing/2014/main" id="{3BD29719-D941-8080-CA4B-A83D4EA0C341}"/>
              </a:ext>
            </a:extLst>
          </p:cNvPr>
          <p:cNvPicPr>
            <a:picLocks noChangeAspect="1"/>
          </p:cNvPicPr>
          <p:nvPr/>
        </p:nvPicPr>
        <p:blipFill>
          <a:blip r:embed="rId2" cstate="print">
            <a:extLst>
              <a:ext uri="{28A0092B-C50C-407E-A947-70E740481C1C}">
                <a14:useLocalDpi xmlns:a14="http://schemas.microsoft.com/office/drawing/2010/main" val="0"/>
              </a:ext>
            </a:extLst>
          </a:blip>
          <a:srcRect t="60370" b="29251"/>
          <a:stretch>
            <a:fillRect/>
          </a:stretch>
        </p:blipFill>
        <p:spPr>
          <a:xfrm>
            <a:off x="1752601" y="1944840"/>
            <a:ext cx="6084939" cy="700018"/>
          </a:xfrm>
          <a:prstGeom prst="rect">
            <a:avLst/>
          </a:prstGeom>
        </p:spPr>
      </p:pic>
      <p:sp>
        <p:nvSpPr>
          <p:cNvPr id="6" name="TextBox 5">
            <a:extLst>
              <a:ext uri="{FF2B5EF4-FFF2-40B4-BE49-F238E27FC236}">
                <a16:creationId xmlns:a16="http://schemas.microsoft.com/office/drawing/2014/main" id="{B16C580F-F319-DEC2-23CB-AC66C41BA1C6}"/>
              </a:ext>
            </a:extLst>
          </p:cNvPr>
          <p:cNvSpPr txBox="1"/>
          <p:nvPr/>
        </p:nvSpPr>
        <p:spPr>
          <a:xfrm>
            <a:off x="2133600" y="45150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30162436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677BEE-FC02-E7FD-B339-C7ED783790A9}"/>
              </a:ext>
            </a:extLst>
          </p:cNvPr>
          <p:cNvSpPr>
            <a:spLocks noGrp="1"/>
          </p:cNvSpPr>
          <p:nvPr>
            <p:ph type="title"/>
          </p:nvPr>
        </p:nvSpPr>
        <p:spPr/>
        <p:txBody>
          <a:bodyPr>
            <a:normAutofit/>
          </a:bodyPr>
          <a:lstStyle/>
          <a:p>
            <a:r>
              <a:rPr lang="en-US" dirty="0"/>
              <a:t>Stop Sequence</a:t>
            </a:r>
          </a:p>
        </p:txBody>
      </p:sp>
      <p:sp>
        <p:nvSpPr>
          <p:cNvPr id="6" name="Content Placeholder 5">
            <a:extLst>
              <a:ext uri="{FF2B5EF4-FFF2-40B4-BE49-F238E27FC236}">
                <a16:creationId xmlns:a16="http://schemas.microsoft.com/office/drawing/2014/main" id="{537B6FD2-6B2A-5AFA-68D2-B9F01469911E}"/>
              </a:ext>
            </a:extLst>
          </p:cNvPr>
          <p:cNvSpPr>
            <a:spLocks noGrp="1"/>
          </p:cNvSpPr>
          <p:nvPr>
            <p:ph idx="1"/>
          </p:nvPr>
        </p:nvSpPr>
        <p:spPr/>
        <p:txBody>
          <a:bodyPr>
            <a:normAutofit fontScale="92500"/>
          </a:bodyPr>
          <a:lstStyle/>
          <a:p>
            <a:r>
              <a:rPr lang="en-US" dirty="0"/>
              <a:t>The Stop parameter lets you define a sequence of characters or words that signals stop generating further content. </a:t>
            </a:r>
          </a:p>
          <a:p>
            <a:r>
              <a:rPr lang="en-US" dirty="0"/>
              <a:t>Allows clean end the generation.</a:t>
            </a:r>
          </a:p>
          <a:p>
            <a:pPr lvl="1"/>
            <a:r>
              <a:rPr lang="en-US" dirty="0"/>
              <a:t>    Example Stop Sequences: Could be periods (.), newlines (\n), or specific phrases like “The end”.</a:t>
            </a:r>
          </a:p>
          <a:p>
            <a:r>
              <a:rPr lang="en-US" dirty="0"/>
              <a:t>Convenient when a model should stop once it has reached a logical conclusion</a:t>
            </a:r>
          </a:p>
          <a:p>
            <a:r>
              <a:rPr lang="en-US" dirty="0"/>
              <a:t>Certain number of ideas - Q&amp;A or dialogue-based models.</a:t>
            </a:r>
          </a:p>
        </p:txBody>
      </p:sp>
      <p:sp>
        <p:nvSpPr>
          <p:cNvPr id="2" name="Date Placeholder 1">
            <a:extLst>
              <a:ext uri="{FF2B5EF4-FFF2-40B4-BE49-F238E27FC236}">
                <a16:creationId xmlns:a16="http://schemas.microsoft.com/office/drawing/2014/main" id="{DE5E500B-1D92-FA17-F129-836C1CF5F225}"/>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05D11709-F56F-D931-4753-098E86A40DB4}"/>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D4A062E5-BC83-E4E4-6E30-06569931BB84}"/>
              </a:ext>
            </a:extLst>
          </p:cNvPr>
          <p:cNvSpPr>
            <a:spLocks noGrp="1"/>
          </p:cNvSpPr>
          <p:nvPr>
            <p:ph type="sldNum" sz="quarter" idx="12"/>
          </p:nvPr>
        </p:nvSpPr>
        <p:spPr/>
        <p:txBody>
          <a:bodyPr/>
          <a:lstStyle/>
          <a:p>
            <a:fld id="{3D46CBA2-ECE5-4BE9-B546-6761E0E67089}" type="slidenum">
              <a:rPr lang="en-US" smtClean="0"/>
              <a:t>84</a:t>
            </a:fld>
            <a:endParaRPr lang="en-US"/>
          </a:p>
        </p:txBody>
      </p:sp>
    </p:spTree>
    <p:extLst>
      <p:ext uri="{BB962C8B-B14F-4D97-AF65-F5344CB8AC3E}">
        <p14:creationId xmlns:p14="http://schemas.microsoft.com/office/powerpoint/2010/main" val="12783700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444106" y="721169"/>
            <a:ext cx="8253502" cy="811159"/>
          </a:xfrm>
          <a:prstGeom prst="rect">
            <a:avLst/>
          </a:prstGeom>
          <a:noFill/>
        </p:spPr>
        <p:txBody>
          <a:bodyPr wrap="square" lIns="0" tIns="0" rIns="0" bIns="0" rtlCol="0" anchor="t"/>
          <a:lstStyle/>
          <a:p>
            <a:pPr>
              <a:lnSpc>
                <a:spcPts val="3195"/>
              </a:lnSpc>
            </a:pPr>
            <a:r>
              <a:rPr lang="en-US" sz="2400" b="1" dirty="0">
                <a:solidFill>
                  <a:srgbClr val="000000"/>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Fine-tuning</a:t>
            </a:r>
            <a:r>
              <a:rPr lang="en-US" sz="2400" b="1" dirty="0">
                <a:solidFill>
                  <a:srgbClr val="000000"/>
                </a:solidFill>
                <a:latin typeface="Roboto" pitchFamily="34" charset="0"/>
                <a:ea typeface="Roboto" pitchFamily="34" charset="-122"/>
                <a:cs typeface="Roboto" pitchFamily="34" charset="-120"/>
              </a:rPr>
              <a:t>, Parameter Tuning, and Token Limits for LLMs</a:t>
            </a:r>
            <a:endParaRPr lang="en-US" sz="1100" dirty="0"/>
          </a:p>
        </p:txBody>
      </p:sp>
      <p:sp>
        <p:nvSpPr>
          <p:cNvPr id="4" name="Object 3"/>
          <p:cNvSpPr/>
          <p:nvPr/>
        </p:nvSpPr>
        <p:spPr>
          <a:xfrm>
            <a:off x="357098" y="1756923"/>
            <a:ext cx="535647" cy="535647"/>
          </a:xfrm>
          <a:prstGeom prst="ellipse">
            <a:avLst/>
          </a:prstGeom>
          <a:solidFill>
            <a:srgbClr val="51237F"/>
          </a:solidFill>
        </p:spPr>
        <p:txBody>
          <a:bodyPr/>
          <a:lstStyle/>
          <a:p>
            <a:endParaRPr lang="en-US" sz="135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320" y="1906508"/>
            <a:ext cx="164265" cy="235685"/>
          </a:xfrm>
          <a:prstGeom prst="rect">
            <a:avLst/>
          </a:prstGeom>
        </p:spPr>
      </p:pic>
      <p:sp>
        <p:nvSpPr>
          <p:cNvPr id="6" name="Object 5"/>
          <p:cNvSpPr/>
          <p:nvPr/>
        </p:nvSpPr>
        <p:spPr>
          <a:xfrm>
            <a:off x="1035586" y="1712534"/>
            <a:ext cx="2081882"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Fine-tuning</a:t>
            </a:r>
            <a:endParaRPr lang="en-US" sz="1350" dirty="0"/>
          </a:p>
        </p:txBody>
      </p:sp>
      <p:sp>
        <p:nvSpPr>
          <p:cNvPr id="7" name="Object 6"/>
          <p:cNvSpPr/>
          <p:nvPr/>
        </p:nvSpPr>
        <p:spPr>
          <a:xfrm>
            <a:off x="1035586" y="1974158"/>
            <a:ext cx="2081882" cy="1013639"/>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Adapting a pre-trained large language model to a specific task or domain by training it on a smaller, task-specific dataset</a:t>
            </a:r>
            <a:endParaRPr lang="en-US" sz="1350" dirty="0"/>
          </a:p>
        </p:txBody>
      </p:sp>
      <p:sp>
        <p:nvSpPr>
          <p:cNvPr id="8" name="Object 7"/>
          <p:cNvSpPr/>
          <p:nvPr/>
        </p:nvSpPr>
        <p:spPr>
          <a:xfrm>
            <a:off x="3285304" y="1756923"/>
            <a:ext cx="535647" cy="535647"/>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5027" y="1905283"/>
            <a:ext cx="271395" cy="242827"/>
          </a:xfrm>
          <a:prstGeom prst="rect">
            <a:avLst/>
          </a:prstGeom>
        </p:spPr>
      </p:pic>
      <p:sp>
        <p:nvSpPr>
          <p:cNvPr id="10" name="Object 9"/>
          <p:cNvSpPr/>
          <p:nvPr/>
        </p:nvSpPr>
        <p:spPr>
          <a:xfrm>
            <a:off x="3963790" y="1712534"/>
            <a:ext cx="2081882"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Parameter Tuning</a:t>
            </a:r>
            <a:endParaRPr lang="en-US" sz="1350" dirty="0"/>
          </a:p>
        </p:txBody>
      </p:sp>
      <p:sp>
        <p:nvSpPr>
          <p:cNvPr id="11" name="Object 10"/>
          <p:cNvSpPr/>
          <p:nvPr/>
        </p:nvSpPr>
        <p:spPr>
          <a:xfrm>
            <a:off x="3963790" y="1974159"/>
            <a:ext cx="2081882" cy="1216366"/>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Adjusting the hyperparameters of a model, such as learning rate, batch size, and number of layers, to optimize its performance on a given task</a:t>
            </a:r>
            <a:endParaRPr lang="en-US" sz="1350" dirty="0"/>
          </a:p>
        </p:txBody>
      </p:sp>
      <p:sp>
        <p:nvSpPr>
          <p:cNvPr id="12" name="Object 11"/>
          <p:cNvSpPr/>
          <p:nvPr/>
        </p:nvSpPr>
        <p:spPr>
          <a:xfrm>
            <a:off x="6213509" y="1756923"/>
            <a:ext cx="535647" cy="535647"/>
          </a:xfrm>
          <a:prstGeom prst="ellipse">
            <a:avLst/>
          </a:prstGeom>
          <a:solidFill>
            <a:srgbClr val="51237F"/>
          </a:solidFill>
        </p:spPr>
        <p:txBody>
          <a:bodyPr/>
          <a:lstStyle/>
          <a:p>
            <a:endParaRPr lang="en-US" sz="1350"/>
          </a:p>
        </p:txBody>
      </p:sp>
      <p:pic>
        <p:nvPicPr>
          <p:cNvPr id="13" name="Object 1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4614" y="1889589"/>
            <a:ext cx="214259" cy="278537"/>
          </a:xfrm>
          <a:prstGeom prst="rect">
            <a:avLst/>
          </a:prstGeom>
        </p:spPr>
      </p:pic>
      <p:sp>
        <p:nvSpPr>
          <p:cNvPr id="14" name="Object 13"/>
          <p:cNvSpPr/>
          <p:nvPr/>
        </p:nvSpPr>
        <p:spPr>
          <a:xfrm>
            <a:off x="6891996" y="1712534"/>
            <a:ext cx="2081882"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Token Limits</a:t>
            </a:r>
            <a:endParaRPr lang="en-US" sz="1350" dirty="0"/>
          </a:p>
        </p:txBody>
      </p:sp>
      <p:sp>
        <p:nvSpPr>
          <p:cNvPr id="15" name="Object 14"/>
          <p:cNvSpPr/>
          <p:nvPr/>
        </p:nvSpPr>
        <p:spPr>
          <a:xfrm>
            <a:off x="6891996" y="1974159"/>
            <a:ext cx="2081882" cy="1419094"/>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maximum number of tokens (words or subwords) a model can process at once, which can impact the length of input texts and the model's ability to capture long-range dependencies</a:t>
            </a:r>
            <a:endParaRPr lang="en-US" sz="1350" dirty="0"/>
          </a:p>
        </p:txBody>
      </p:sp>
      <p:grpSp>
        <p:nvGrpSpPr>
          <p:cNvPr id="18" name="Group 17">
            <a:extLst>
              <a:ext uri="{FF2B5EF4-FFF2-40B4-BE49-F238E27FC236}">
                <a16:creationId xmlns:a16="http://schemas.microsoft.com/office/drawing/2014/main" id="{849EB7C4-7C60-7214-463C-77DF42F80636}"/>
              </a:ext>
            </a:extLst>
          </p:cNvPr>
          <p:cNvGrpSpPr/>
          <p:nvPr/>
        </p:nvGrpSpPr>
        <p:grpSpPr>
          <a:xfrm>
            <a:off x="0" y="3399751"/>
            <a:ext cx="9141714" cy="1278412"/>
            <a:chOff x="0" y="3304474"/>
            <a:chExt cx="9141714" cy="1278412"/>
          </a:xfrm>
        </p:grpSpPr>
        <p:sp>
          <p:nvSpPr>
            <p:cNvPr id="16" name="Object 15"/>
            <p:cNvSpPr/>
            <p:nvPr/>
          </p:nvSpPr>
          <p:spPr>
            <a:xfrm>
              <a:off x="0" y="3304474"/>
              <a:ext cx="9141714" cy="1278412"/>
            </a:xfrm>
            <a:prstGeom prst="rect">
              <a:avLst/>
            </a:prstGeom>
            <a:solidFill>
              <a:srgbClr val="51237F"/>
            </a:solidFill>
          </p:spPr>
          <p:txBody>
            <a:bodyPr/>
            <a:lstStyle/>
            <a:p>
              <a:endParaRPr lang="en-US" sz="1350"/>
            </a:p>
          </p:txBody>
        </p:sp>
        <p:sp>
          <p:nvSpPr>
            <p:cNvPr id="17" name="Object 16"/>
            <p:cNvSpPr/>
            <p:nvPr/>
          </p:nvSpPr>
          <p:spPr>
            <a:xfrm>
              <a:off x="1145789" y="3505728"/>
              <a:ext cx="6850136" cy="821326"/>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Fine-tuning, parameter tuning, and token limits are important considerations when working with large language models to ensure optimal performance on specific tasks and applications.</a:t>
              </a:r>
              <a:endParaRPr lang="en-US" sz="1350" dirty="0"/>
            </a:p>
          </p:txBody>
        </p:sp>
      </p:grpSp>
      <p:sp>
        <p:nvSpPr>
          <p:cNvPr id="19" name="Date Placeholder 18">
            <a:extLst>
              <a:ext uri="{FF2B5EF4-FFF2-40B4-BE49-F238E27FC236}">
                <a16:creationId xmlns:a16="http://schemas.microsoft.com/office/drawing/2014/main" id="{69F37E13-92EB-2DC2-C7D1-E2323480AC9F}"/>
              </a:ext>
            </a:extLst>
          </p:cNvPr>
          <p:cNvSpPr>
            <a:spLocks noGrp="1"/>
          </p:cNvSpPr>
          <p:nvPr>
            <p:ph type="dt" sz="half" idx="10"/>
          </p:nvPr>
        </p:nvSpPr>
        <p:spPr/>
        <p:txBody>
          <a:bodyPr/>
          <a:lstStyle/>
          <a:p>
            <a:r>
              <a:rPr lang="en-US"/>
              <a:t>5/18/2025</a:t>
            </a:r>
          </a:p>
        </p:txBody>
      </p:sp>
      <p:sp>
        <p:nvSpPr>
          <p:cNvPr id="20" name="Footer Placeholder 19">
            <a:extLst>
              <a:ext uri="{FF2B5EF4-FFF2-40B4-BE49-F238E27FC236}">
                <a16:creationId xmlns:a16="http://schemas.microsoft.com/office/drawing/2014/main" id="{4D971A2C-7346-5F3C-A455-899C15690299}"/>
              </a:ext>
            </a:extLst>
          </p:cNvPr>
          <p:cNvSpPr>
            <a:spLocks noGrp="1"/>
          </p:cNvSpPr>
          <p:nvPr>
            <p:ph type="ftr" sz="quarter" idx="11"/>
          </p:nvPr>
        </p:nvSpPr>
        <p:spPr/>
        <p:txBody>
          <a:bodyPr/>
          <a:lstStyle/>
          <a:p>
            <a:r>
              <a:rPr lang="en-US"/>
              <a:t>Copyright © 2007 - 2025 Carl M. Burnett</a:t>
            </a:r>
          </a:p>
        </p:txBody>
      </p:sp>
      <p:sp>
        <p:nvSpPr>
          <p:cNvPr id="21" name="Slide Number Placeholder 20">
            <a:extLst>
              <a:ext uri="{FF2B5EF4-FFF2-40B4-BE49-F238E27FC236}">
                <a16:creationId xmlns:a16="http://schemas.microsoft.com/office/drawing/2014/main" id="{4587A855-CAB9-0DAD-000A-C1C1FB4B8692}"/>
              </a:ext>
            </a:extLst>
          </p:cNvPr>
          <p:cNvSpPr>
            <a:spLocks noGrp="1"/>
          </p:cNvSpPr>
          <p:nvPr>
            <p:ph type="sldNum" sz="quarter" idx="12"/>
          </p:nvPr>
        </p:nvSpPr>
        <p:spPr/>
        <p:txBody>
          <a:bodyPr/>
          <a:lstStyle/>
          <a:p>
            <a:fld id="{3D46CBA2-ECE5-4BE9-B546-6761E0E67089}" type="slidenum">
              <a:rPr lang="en-US" smtClean="0"/>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1CB699-BCFF-5D8F-B01D-CAD2A83ED017}"/>
              </a:ext>
            </a:extLst>
          </p:cNvPr>
          <p:cNvSpPr>
            <a:spLocks noGrp="1"/>
          </p:cNvSpPr>
          <p:nvPr>
            <p:ph type="title"/>
          </p:nvPr>
        </p:nvSpPr>
        <p:spPr/>
        <p:txBody>
          <a:bodyPr/>
          <a:lstStyle/>
          <a:p>
            <a:r>
              <a:rPr lang="en-US" dirty="0"/>
              <a:t>GPT, Bert, Bart, Gemini</a:t>
            </a:r>
          </a:p>
        </p:txBody>
      </p:sp>
      <p:sp>
        <p:nvSpPr>
          <p:cNvPr id="6" name="Text Placeholder 5">
            <a:extLst>
              <a:ext uri="{FF2B5EF4-FFF2-40B4-BE49-F238E27FC236}">
                <a16:creationId xmlns:a16="http://schemas.microsoft.com/office/drawing/2014/main" id="{338032BB-5045-9E99-D163-67195F233A7F}"/>
              </a:ext>
            </a:extLst>
          </p:cNvPr>
          <p:cNvSpPr>
            <a:spLocks noGrp="1"/>
          </p:cNvSpPr>
          <p:nvPr>
            <p:ph type="body" idx="1"/>
          </p:nvPr>
        </p:nvSpPr>
        <p:spPr/>
        <p:txBody>
          <a:bodyPr/>
          <a:lstStyle/>
          <a:p>
            <a:endParaRPr lang="en-US"/>
          </a:p>
        </p:txBody>
      </p:sp>
      <p:sp>
        <p:nvSpPr>
          <p:cNvPr id="2" name="Date Placeholder 1">
            <a:extLst>
              <a:ext uri="{FF2B5EF4-FFF2-40B4-BE49-F238E27FC236}">
                <a16:creationId xmlns:a16="http://schemas.microsoft.com/office/drawing/2014/main" id="{35F2920F-7F67-E5E6-6B4B-A0E30E9F7FA0}"/>
              </a:ext>
            </a:extLst>
          </p:cNvPr>
          <p:cNvSpPr>
            <a:spLocks noGrp="1"/>
          </p:cNvSpPr>
          <p:nvPr>
            <p:ph type="dt" sz="half" idx="10"/>
          </p:nvPr>
        </p:nvSpPr>
        <p:spPr/>
        <p:txBody>
          <a:bodyPr/>
          <a:lstStyle/>
          <a:p>
            <a:fld id="{8154DD5F-31D9-48AB-AAC9-F83BF2E06B5E}" type="datetime1">
              <a:rPr lang="en-US" smtClean="0"/>
              <a:t>9/6/2025</a:t>
            </a:fld>
            <a:endParaRPr lang="en-US"/>
          </a:p>
        </p:txBody>
      </p:sp>
      <p:sp>
        <p:nvSpPr>
          <p:cNvPr id="3" name="Footer Placeholder 2">
            <a:extLst>
              <a:ext uri="{FF2B5EF4-FFF2-40B4-BE49-F238E27FC236}">
                <a16:creationId xmlns:a16="http://schemas.microsoft.com/office/drawing/2014/main" id="{D6788AE5-D241-F9E1-69CD-56D7815F4BF0}"/>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4A7F0B95-DA88-7D4B-5931-8E5F25D8E074}"/>
              </a:ext>
            </a:extLst>
          </p:cNvPr>
          <p:cNvSpPr>
            <a:spLocks noGrp="1"/>
          </p:cNvSpPr>
          <p:nvPr>
            <p:ph type="sldNum" sz="quarter" idx="12"/>
          </p:nvPr>
        </p:nvSpPr>
        <p:spPr/>
        <p:txBody>
          <a:bodyPr/>
          <a:lstStyle/>
          <a:p>
            <a:fld id="{3D46CBA2-ECE5-4BE9-B546-6761E0E67089}" type="slidenum">
              <a:rPr lang="en-US" smtClean="0"/>
              <a:t>86</a:t>
            </a:fld>
            <a:endParaRPr lang="en-US"/>
          </a:p>
        </p:txBody>
      </p:sp>
    </p:spTree>
    <p:extLst>
      <p:ext uri="{BB962C8B-B14F-4D97-AF65-F5344CB8AC3E}">
        <p14:creationId xmlns:p14="http://schemas.microsoft.com/office/powerpoint/2010/main" val="29362632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4" name="Object 3"/>
          <p:cNvSpPr/>
          <p:nvPr/>
        </p:nvSpPr>
        <p:spPr>
          <a:xfrm>
            <a:off x="714196" y="1172101"/>
            <a:ext cx="4085204" cy="3120518"/>
          </a:xfrm>
          <a:prstGeom prst="rect">
            <a:avLst/>
          </a:prstGeom>
          <a:noFill/>
        </p:spPr>
        <p:txBody>
          <a:bodyPr wrap="square" lIns="0" tIns="0" rIns="0" bIns="0" rtlCol="0" anchor="t"/>
          <a:lstStyle/>
          <a:p>
            <a:pPr marL="182175" indent="-182175">
              <a:lnSpc>
                <a:spcPts val="2330"/>
              </a:lnSpc>
              <a:buSzPct val="100000"/>
              <a:buChar char="•"/>
            </a:pPr>
            <a:r>
              <a:rPr lang="en-US" sz="1823" kern="0" spc="18" dirty="0">
                <a:solidFill>
                  <a:srgbClr val="000000"/>
                </a:solidFill>
                <a:latin typeface="Roboto" pitchFamily="34" charset="0"/>
                <a:ea typeface="Roboto" pitchFamily="34" charset="-122"/>
                <a:cs typeface="Roboto" pitchFamily="34" charset="-120"/>
              </a:rPr>
              <a:t>GPT</a:t>
            </a:r>
          </a:p>
          <a:p>
            <a:pPr lvl="1">
              <a:lnSpc>
                <a:spcPts val="1653"/>
              </a:lnSpc>
              <a:spcBef>
                <a:spcPts val="64"/>
              </a:spcBef>
            </a:pPr>
            <a:r>
              <a:rPr lang="en-US" sz="1164" kern="0" spc="12" dirty="0">
                <a:solidFill>
                  <a:srgbClr val="000000">
                    <a:alpha val="80000"/>
                  </a:srgbClr>
                </a:solidFill>
                <a:latin typeface="Roboto" pitchFamily="34" charset="0"/>
                <a:ea typeface="Roboto" pitchFamily="34" charset="-122"/>
                <a:cs typeface="Roboto" pitchFamily="34" charset="-120"/>
              </a:rPr>
              <a:t>GPT stands for Generative Pre-trained Transformer, which is a type of large language model developed by OpenAI. It is a neural network-based architecture that can generate human-like text, answer questions, and perform a variety of other language-related tasks. (OpenAI, Gemini, Apple Intelligence)</a:t>
            </a:r>
          </a:p>
          <a:p>
            <a:pPr marL="182175" indent="-182175">
              <a:lnSpc>
                <a:spcPts val="2330"/>
              </a:lnSpc>
              <a:spcBef>
                <a:spcPts val="1585"/>
              </a:spcBef>
              <a:buSzPct val="100000"/>
              <a:buChar char="•"/>
            </a:pPr>
            <a:r>
              <a:rPr lang="en-US" sz="1823" kern="0" spc="18" dirty="0">
                <a:solidFill>
                  <a:srgbClr val="000000"/>
                </a:solidFill>
                <a:latin typeface="Roboto" pitchFamily="34" charset="0"/>
                <a:ea typeface="Roboto" pitchFamily="34" charset="-122"/>
                <a:cs typeface="Roboto" pitchFamily="34" charset="-120"/>
              </a:rPr>
              <a:t>Generative</a:t>
            </a:r>
          </a:p>
          <a:p>
            <a:pPr lvl="1">
              <a:lnSpc>
                <a:spcPts val="1653"/>
              </a:lnSpc>
              <a:spcBef>
                <a:spcPts val="64"/>
              </a:spcBef>
            </a:pPr>
            <a:r>
              <a:rPr lang="en-US" sz="1164" kern="0" spc="12" dirty="0">
                <a:solidFill>
                  <a:srgbClr val="000000">
                    <a:alpha val="80000"/>
                  </a:srgbClr>
                </a:solidFill>
                <a:latin typeface="Roboto" pitchFamily="34" charset="0"/>
                <a:ea typeface="Roboto" pitchFamily="34" charset="-122"/>
                <a:cs typeface="Roboto" pitchFamily="34" charset="-120"/>
              </a:rPr>
              <a:t>Generative models are a type of machine learning model that can generate new data, such as text, images, or audio, based on the patterns in the training data. GPT is a generative model that can generate coherent and contextually relevant text.</a:t>
            </a:r>
            <a:endParaRPr lang="en-US" sz="1350" dirty="0"/>
          </a:p>
        </p:txBody>
      </p:sp>
      <p:sp>
        <p:nvSpPr>
          <p:cNvPr id="5" name="Object 4"/>
          <p:cNvSpPr/>
          <p:nvPr/>
        </p:nvSpPr>
        <p:spPr>
          <a:xfrm>
            <a:off x="4713696" y="1172101"/>
            <a:ext cx="4085204" cy="3330313"/>
          </a:xfrm>
          <a:prstGeom prst="rect">
            <a:avLst/>
          </a:prstGeom>
          <a:noFill/>
        </p:spPr>
        <p:txBody>
          <a:bodyPr wrap="square" lIns="0" tIns="0" rIns="0" bIns="0" rtlCol="0" anchor="t"/>
          <a:lstStyle/>
          <a:p>
            <a:pPr marL="182175" indent="-182175">
              <a:lnSpc>
                <a:spcPts val="2330"/>
              </a:lnSpc>
              <a:buSzPct val="100000"/>
              <a:buChar char="•"/>
            </a:pPr>
            <a:r>
              <a:rPr lang="en-US" sz="1823" kern="0" spc="18" dirty="0">
                <a:solidFill>
                  <a:srgbClr val="000000"/>
                </a:solidFill>
                <a:latin typeface="Roboto" pitchFamily="34" charset="0"/>
                <a:ea typeface="Roboto" pitchFamily="34" charset="-122"/>
                <a:cs typeface="Roboto" pitchFamily="34" charset="-120"/>
              </a:rPr>
              <a:t>Pre-trained</a:t>
            </a:r>
          </a:p>
          <a:p>
            <a:pPr lvl="1">
              <a:lnSpc>
                <a:spcPts val="1653"/>
              </a:lnSpc>
              <a:spcBef>
                <a:spcPts val="64"/>
              </a:spcBef>
            </a:pPr>
            <a:r>
              <a:rPr lang="en-US" sz="1164" kern="0" spc="12" dirty="0">
                <a:solidFill>
                  <a:srgbClr val="000000">
                    <a:alpha val="80000"/>
                  </a:srgbClr>
                </a:solidFill>
                <a:latin typeface="Roboto" pitchFamily="34" charset="0"/>
                <a:ea typeface="Roboto" pitchFamily="34" charset="-122"/>
                <a:cs typeface="Roboto" pitchFamily="34" charset="-120"/>
              </a:rPr>
              <a:t>GPT models are pre-trained on a large corpus of text data, which allows them to learn the patterns and structures of natural language. This pre-training enables the models to be applied to a variety of language-related tasks, even with limited task-specific training data.</a:t>
            </a:r>
          </a:p>
          <a:p>
            <a:pPr marL="182175" indent="-182175">
              <a:lnSpc>
                <a:spcPts val="2330"/>
              </a:lnSpc>
              <a:spcBef>
                <a:spcPts val="1585"/>
              </a:spcBef>
              <a:buSzPct val="100000"/>
              <a:buChar char="•"/>
            </a:pPr>
            <a:r>
              <a:rPr lang="en-US" sz="1823" kern="0" spc="18" dirty="0">
                <a:solidFill>
                  <a:srgbClr val="000000"/>
                </a:solidFill>
                <a:latin typeface="Roboto" pitchFamily="34" charset="0"/>
                <a:ea typeface="Roboto" pitchFamily="34" charset="-122"/>
                <a:cs typeface="Roboto" pitchFamily="34" charset="-120"/>
              </a:rPr>
              <a:t>Transformer</a:t>
            </a:r>
          </a:p>
          <a:p>
            <a:pPr lvl="1">
              <a:lnSpc>
                <a:spcPts val="1653"/>
              </a:lnSpc>
              <a:spcBef>
                <a:spcPts val="64"/>
              </a:spcBef>
            </a:pPr>
            <a:r>
              <a:rPr lang="en-US" sz="1164" kern="0" spc="12" dirty="0">
                <a:solidFill>
                  <a:srgbClr val="000000">
                    <a:alpha val="80000"/>
                  </a:srgbClr>
                </a:solidFill>
                <a:latin typeface="Roboto" pitchFamily="34" charset="0"/>
                <a:ea typeface="Roboto" pitchFamily="34" charset="-122"/>
                <a:cs typeface="Roboto" pitchFamily="34" charset="-120"/>
              </a:rPr>
              <a:t>The Transformer is a neural network architecture that uses attention mechanisms to capture the relationships between different parts of the input sequence. This allows the model to better understand the context and generate more coherent and relevant output.</a:t>
            </a:r>
            <a:endParaRPr lang="en-US" sz="1350" dirty="0"/>
          </a:p>
        </p:txBody>
      </p:sp>
      <p:sp>
        <p:nvSpPr>
          <p:cNvPr id="6" name="Object 5"/>
          <p:cNvSpPr/>
          <p:nvPr/>
        </p:nvSpPr>
        <p:spPr>
          <a:xfrm>
            <a:off x="8827468" y="4874837"/>
            <a:ext cx="171333" cy="182517"/>
          </a:xfrm>
          <a:prstGeom prst="rect">
            <a:avLst/>
          </a:prstGeom>
          <a:noFill/>
        </p:spPr>
        <p:txBody>
          <a:bodyPr/>
          <a:lstStyle/>
          <a:p>
            <a:endParaRPr lang="en-US" sz="1350"/>
          </a:p>
        </p:txBody>
      </p:sp>
      <p:sp>
        <p:nvSpPr>
          <p:cNvPr id="9" name="Title 8">
            <a:extLst>
              <a:ext uri="{FF2B5EF4-FFF2-40B4-BE49-F238E27FC236}">
                <a16:creationId xmlns:a16="http://schemas.microsoft.com/office/drawing/2014/main" id="{5A19D3D6-6A64-B1FB-02FF-1840531CA712}"/>
              </a:ext>
            </a:extLst>
          </p:cNvPr>
          <p:cNvSpPr>
            <a:spLocks noGrp="1"/>
          </p:cNvSpPr>
          <p:nvPr>
            <p:ph type="title"/>
          </p:nvPr>
        </p:nvSpPr>
        <p:spPr>
          <a:xfrm>
            <a:off x="457200" y="312991"/>
            <a:ext cx="8305800" cy="857250"/>
          </a:xfrm>
        </p:spPr>
        <p:txBody>
          <a:bodyPr>
            <a:normAutofit/>
          </a:bodyPr>
          <a:lstStyle/>
          <a:p>
            <a:r>
              <a:rPr lang="en-US" b="1" dirty="0">
                <a:effectLst>
                  <a:outerShdw blurRad="38100" dist="38100" dir="2700000" algn="tl">
                    <a:srgbClr val="000000">
                      <a:alpha val="43137"/>
                    </a:srgbClr>
                  </a:outerShdw>
                </a:effectLst>
              </a:rPr>
              <a:t>What is GPT?</a:t>
            </a:r>
          </a:p>
        </p:txBody>
      </p:sp>
      <p:sp>
        <p:nvSpPr>
          <p:cNvPr id="7" name="Date Placeholder 6">
            <a:extLst>
              <a:ext uri="{FF2B5EF4-FFF2-40B4-BE49-F238E27FC236}">
                <a16:creationId xmlns:a16="http://schemas.microsoft.com/office/drawing/2014/main" id="{0440D661-B537-EB7B-4EB7-32324014CEA8}"/>
              </a:ext>
            </a:extLst>
          </p:cNvPr>
          <p:cNvSpPr>
            <a:spLocks noGrp="1"/>
          </p:cNvSpPr>
          <p:nvPr>
            <p:ph type="dt" sz="half" idx="10"/>
          </p:nvPr>
        </p:nvSpPr>
        <p:spPr/>
        <p:txBody>
          <a:bodyPr/>
          <a:lstStyle/>
          <a:p>
            <a:fld id="{3018BAC1-252C-48F0-A9FC-2D80C83C8214}" type="datetime1">
              <a:rPr lang="en-US" smtClean="0"/>
              <a:t>9/6/2025</a:t>
            </a:fld>
            <a:endParaRPr lang="en-US"/>
          </a:p>
        </p:txBody>
      </p:sp>
      <p:sp>
        <p:nvSpPr>
          <p:cNvPr id="8" name="Footer Placeholder 7">
            <a:extLst>
              <a:ext uri="{FF2B5EF4-FFF2-40B4-BE49-F238E27FC236}">
                <a16:creationId xmlns:a16="http://schemas.microsoft.com/office/drawing/2014/main" id="{A4AF9125-1098-47E2-CCE7-9A966FF85F69}"/>
              </a:ext>
            </a:extLst>
          </p:cNvPr>
          <p:cNvSpPr>
            <a:spLocks noGrp="1"/>
          </p:cNvSpPr>
          <p:nvPr>
            <p:ph type="ftr" sz="quarter" idx="11"/>
          </p:nvPr>
        </p:nvSpPr>
        <p:spPr/>
        <p:txBody>
          <a:bodyPr/>
          <a:lstStyle/>
          <a:p>
            <a:r>
              <a:rPr lang="en-US"/>
              <a:t>Copyright © 2007 - 2025 Carl M. Burnett</a:t>
            </a:r>
          </a:p>
        </p:txBody>
      </p:sp>
      <p:sp>
        <p:nvSpPr>
          <p:cNvPr id="25"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mtClean="0"/>
              <a:t>87</a:t>
            </a:fld>
            <a:endParaRPr lang="en-US"/>
          </a:p>
        </p:txBody>
      </p:sp>
    </p:spTree>
    <p:extLst>
      <p:ext uri="{BB962C8B-B14F-4D97-AF65-F5344CB8AC3E}">
        <p14:creationId xmlns:p14="http://schemas.microsoft.com/office/powerpoint/2010/main" val="199599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5117F9-81BC-AA15-2438-E76FDEC0FD8E}"/>
              </a:ext>
            </a:extLst>
          </p:cNvPr>
          <p:cNvSpPr>
            <a:spLocks noGrp="1"/>
          </p:cNvSpPr>
          <p:nvPr>
            <p:ph type="title"/>
          </p:nvPr>
        </p:nvSpPr>
        <p:spPr/>
        <p:txBody>
          <a:bodyPr/>
          <a:lstStyle/>
          <a:p>
            <a:r>
              <a:rPr lang="en-US" dirty="0"/>
              <a:t>What is Bert?</a:t>
            </a:r>
          </a:p>
        </p:txBody>
      </p:sp>
      <p:sp>
        <p:nvSpPr>
          <p:cNvPr id="6" name="Content Placeholder 5">
            <a:extLst>
              <a:ext uri="{FF2B5EF4-FFF2-40B4-BE49-F238E27FC236}">
                <a16:creationId xmlns:a16="http://schemas.microsoft.com/office/drawing/2014/main" id="{1BE014D6-13E9-AA72-8AD6-808ED802B8E1}"/>
              </a:ext>
            </a:extLst>
          </p:cNvPr>
          <p:cNvSpPr>
            <a:spLocks noGrp="1"/>
          </p:cNvSpPr>
          <p:nvPr>
            <p:ph idx="1"/>
          </p:nvPr>
        </p:nvSpPr>
        <p:spPr/>
        <p:txBody>
          <a:bodyPr>
            <a:normAutofit fontScale="55000" lnSpcReduction="20000"/>
          </a:bodyPr>
          <a:lstStyle/>
          <a:p>
            <a:r>
              <a:rPr lang="en-US" dirty="0"/>
              <a:t>BERT (Bidirectional Encoder Representations from Transformers)</a:t>
            </a:r>
            <a:br>
              <a:rPr lang="en-US" dirty="0"/>
            </a:br>
            <a:endParaRPr lang="en-US" dirty="0"/>
          </a:p>
          <a:p>
            <a:r>
              <a:rPr lang="en-US" dirty="0"/>
              <a:t>Purpose: Primarily a language representation model focused on understanding the meaning and context of words within sentence.</a:t>
            </a:r>
            <a:br>
              <a:rPr lang="en-US" dirty="0"/>
            </a:br>
            <a:endParaRPr lang="en-US" dirty="0"/>
          </a:p>
          <a:p>
            <a:r>
              <a:rPr lang="en-US" dirty="0"/>
              <a:t>Function: Analyzes text bidirectionally (both forward and backward) to understand relationships between words and their context.</a:t>
            </a:r>
            <a:br>
              <a:rPr lang="en-US" dirty="0"/>
            </a:br>
            <a:endParaRPr lang="en-US" dirty="0"/>
          </a:p>
          <a:p>
            <a:r>
              <a:rPr lang="en-US" dirty="0"/>
              <a:t>Use cases: Used in various applications, including improving search engine algorithms, language translation, text classification, and other NLP tasks where understanding the meaning of text is crucial.</a:t>
            </a:r>
            <a:br>
              <a:rPr lang="en-US" dirty="0"/>
            </a:br>
            <a:endParaRPr lang="en-US" dirty="0"/>
          </a:p>
          <a:p>
            <a:r>
              <a:rPr lang="en-US" dirty="0"/>
              <a:t>Architecture: An encoder-only Transformer model, meaning it processes input and generates a rich vector representation of the text, but doesn't generate new text directly.</a:t>
            </a:r>
            <a:br>
              <a:rPr lang="en-US" dirty="0"/>
            </a:br>
            <a:endParaRPr lang="en-US" dirty="0"/>
          </a:p>
          <a:p>
            <a:r>
              <a:rPr lang="en-US" dirty="0"/>
              <a:t>Training: Pre-trained on massive amounts of unlabeled text data, enabling it to learn general language patterns and context. </a:t>
            </a:r>
          </a:p>
        </p:txBody>
      </p:sp>
      <p:sp>
        <p:nvSpPr>
          <p:cNvPr id="2" name="Date Placeholder 1">
            <a:extLst>
              <a:ext uri="{FF2B5EF4-FFF2-40B4-BE49-F238E27FC236}">
                <a16:creationId xmlns:a16="http://schemas.microsoft.com/office/drawing/2014/main" id="{EC0322C9-B909-A95D-47AC-0C8388884144}"/>
              </a:ext>
            </a:extLst>
          </p:cNvPr>
          <p:cNvSpPr>
            <a:spLocks noGrp="1"/>
          </p:cNvSpPr>
          <p:nvPr>
            <p:ph type="dt" sz="half" idx="10"/>
          </p:nvPr>
        </p:nvSpPr>
        <p:spPr/>
        <p:txBody>
          <a:bodyPr/>
          <a:lstStyle/>
          <a:p>
            <a:fld id="{E2654730-0E7C-4D57-B3E8-7C116DC7917F}" type="datetime1">
              <a:rPr lang="en-US" smtClean="0"/>
              <a:t>9/6/2025</a:t>
            </a:fld>
            <a:endParaRPr lang="en-US"/>
          </a:p>
        </p:txBody>
      </p:sp>
      <p:sp>
        <p:nvSpPr>
          <p:cNvPr id="3" name="Footer Placeholder 2">
            <a:extLst>
              <a:ext uri="{FF2B5EF4-FFF2-40B4-BE49-F238E27FC236}">
                <a16:creationId xmlns:a16="http://schemas.microsoft.com/office/drawing/2014/main" id="{060A8DC9-7171-4D99-C3BD-85F4D4AFDDFB}"/>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24751F64-199E-16D0-3A84-0060CF780FC0}"/>
              </a:ext>
            </a:extLst>
          </p:cNvPr>
          <p:cNvSpPr>
            <a:spLocks noGrp="1"/>
          </p:cNvSpPr>
          <p:nvPr>
            <p:ph type="sldNum" sz="quarter" idx="12"/>
          </p:nvPr>
        </p:nvSpPr>
        <p:spPr/>
        <p:txBody>
          <a:bodyPr/>
          <a:lstStyle/>
          <a:p>
            <a:fld id="{3D46CBA2-ECE5-4BE9-B546-6761E0E67089}" type="slidenum">
              <a:rPr lang="en-US" smtClean="0"/>
              <a:t>88</a:t>
            </a:fld>
            <a:endParaRPr lang="en-US"/>
          </a:p>
        </p:txBody>
      </p:sp>
    </p:spTree>
    <p:extLst>
      <p:ext uri="{BB962C8B-B14F-4D97-AF65-F5344CB8AC3E}">
        <p14:creationId xmlns:p14="http://schemas.microsoft.com/office/powerpoint/2010/main" val="122008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C308-A5C7-BA5D-4621-C4CBD81E310E}"/>
              </a:ext>
            </a:extLst>
          </p:cNvPr>
          <p:cNvSpPr>
            <a:spLocks noGrp="1"/>
          </p:cNvSpPr>
          <p:nvPr>
            <p:ph type="title"/>
          </p:nvPr>
        </p:nvSpPr>
        <p:spPr>
          <a:xfrm>
            <a:off x="457200" y="102393"/>
            <a:ext cx="8229600" cy="857250"/>
          </a:xfrm>
        </p:spPr>
        <p:txBody>
          <a:bodyPr/>
          <a:lstStyle/>
          <a:p>
            <a:r>
              <a:rPr lang="en-US" dirty="0"/>
              <a:t>What is Bard?</a:t>
            </a:r>
          </a:p>
        </p:txBody>
      </p:sp>
      <p:sp>
        <p:nvSpPr>
          <p:cNvPr id="3" name="Content Placeholder 2">
            <a:extLst>
              <a:ext uri="{FF2B5EF4-FFF2-40B4-BE49-F238E27FC236}">
                <a16:creationId xmlns:a16="http://schemas.microsoft.com/office/drawing/2014/main" id="{66299A5C-73FD-36A5-4862-96694120CA6B}"/>
              </a:ext>
            </a:extLst>
          </p:cNvPr>
          <p:cNvSpPr>
            <a:spLocks noGrp="1"/>
          </p:cNvSpPr>
          <p:nvPr>
            <p:ph idx="1"/>
          </p:nvPr>
        </p:nvSpPr>
        <p:spPr>
          <a:xfrm>
            <a:off x="472200" y="895350"/>
            <a:ext cx="8229600" cy="3810000"/>
          </a:xfrm>
        </p:spPr>
        <p:txBody>
          <a:bodyPr>
            <a:noAutofit/>
          </a:bodyPr>
          <a:lstStyle/>
          <a:p>
            <a:r>
              <a:rPr lang="en-US" sz="1400" dirty="0"/>
              <a:t>Generative artificial intelligence chatbot</a:t>
            </a:r>
            <a:br>
              <a:rPr lang="en-US" sz="1400" dirty="0"/>
            </a:br>
            <a:r>
              <a:rPr lang="en-US" sz="1400" dirty="0"/>
              <a:t>Engaging in natural language conversations with users.</a:t>
            </a:r>
            <a:br>
              <a:rPr lang="en-US" sz="1400" dirty="0"/>
            </a:br>
            <a:endParaRPr lang="en-US" sz="1400" dirty="0"/>
          </a:p>
          <a:p>
            <a:r>
              <a:rPr lang="en-US" sz="1400" dirty="0"/>
              <a:t>Architecture: specifically fine-tuned for conversational tasks. </a:t>
            </a:r>
          </a:p>
          <a:p>
            <a:endParaRPr lang="en-US" sz="1400" dirty="0"/>
          </a:p>
          <a:p>
            <a:r>
              <a:rPr lang="en-US" sz="1400" dirty="0"/>
              <a:t>Applications:</a:t>
            </a:r>
          </a:p>
          <a:p>
            <a:pPr lvl="1"/>
            <a:r>
              <a:rPr lang="en-US" sz="1400" dirty="0"/>
              <a:t>Chatbots </a:t>
            </a:r>
          </a:p>
          <a:p>
            <a:pPr lvl="1"/>
            <a:r>
              <a:rPr lang="en-US" sz="1400" dirty="0"/>
              <a:t>Customer service bots </a:t>
            </a:r>
          </a:p>
          <a:p>
            <a:pPr lvl="1"/>
            <a:r>
              <a:rPr lang="en-US" sz="1400" dirty="0"/>
              <a:t>educational chatbots </a:t>
            </a:r>
          </a:p>
          <a:p>
            <a:pPr lvl="1"/>
            <a:r>
              <a:rPr lang="en-US" sz="1400" dirty="0"/>
              <a:t>Open-domain conversations </a:t>
            </a:r>
          </a:p>
          <a:p>
            <a:endParaRPr lang="en-US" sz="1400" dirty="0"/>
          </a:p>
          <a:p>
            <a:r>
              <a:rPr lang="en-US" sz="1400" dirty="0"/>
              <a:t>Training: Trained on labeled conversational data, allowing it to learn how to respond to different user prompts and maintain context in a conversation.</a:t>
            </a:r>
          </a:p>
          <a:p>
            <a:endParaRPr lang="en-US" sz="1400" dirty="0"/>
          </a:p>
          <a:p>
            <a:r>
              <a:rPr lang="en-US" sz="1400" dirty="0"/>
              <a:t>Now Gemini </a:t>
            </a:r>
          </a:p>
        </p:txBody>
      </p:sp>
      <p:sp>
        <p:nvSpPr>
          <p:cNvPr id="4" name="Date Placeholder 3">
            <a:extLst>
              <a:ext uri="{FF2B5EF4-FFF2-40B4-BE49-F238E27FC236}">
                <a16:creationId xmlns:a16="http://schemas.microsoft.com/office/drawing/2014/main" id="{C80725A6-F78C-EB40-B418-4266C4214FB7}"/>
              </a:ext>
            </a:extLst>
          </p:cNvPr>
          <p:cNvSpPr>
            <a:spLocks noGrp="1"/>
          </p:cNvSpPr>
          <p:nvPr>
            <p:ph type="dt" sz="half" idx="10"/>
          </p:nvPr>
        </p:nvSpPr>
        <p:spPr/>
        <p:txBody>
          <a:bodyPr/>
          <a:lstStyle/>
          <a:p>
            <a:fld id="{07CEB433-D664-4B14-A95E-2357E1167400}" type="datetime1">
              <a:rPr lang="en-US" smtClean="0"/>
              <a:t>9/6/2025</a:t>
            </a:fld>
            <a:endParaRPr lang="en-US"/>
          </a:p>
        </p:txBody>
      </p:sp>
      <p:sp>
        <p:nvSpPr>
          <p:cNvPr id="5" name="Footer Placeholder 4">
            <a:extLst>
              <a:ext uri="{FF2B5EF4-FFF2-40B4-BE49-F238E27FC236}">
                <a16:creationId xmlns:a16="http://schemas.microsoft.com/office/drawing/2014/main" id="{C0000EF5-55BB-BFAC-CA50-1F0F0D33E68A}"/>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5F719C55-5B7B-58F9-049A-8857694F6C66}"/>
              </a:ext>
            </a:extLst>
          </p:cNvPr>
          <p:cNvSpPr>
            <a:spLocks noGrp="1"/>
          </p:cNvSpPr>
          <p:nvPr>
            <p:ph type="sldNum" sz="quarter" idx="12"/>
          </p:nvPr>
        </p:nvSpPr>
        <p:spPr/>
        <p:txBody>
          <a:bodyPr/>
          <a:lstStyle/>
          <a:p>
            <a:fld id="{3D46CBA2-ECE5-4BE9-B546-6761E0E67089}" type="slidenum">
              <a:rPr lang="en-US" smtClean="0"/>
              <a:t>89</a:t>
            </a:fld>
            <a:endParaRPr lang="en-US"/>
          </a:p>
        </p:txBody>
      </p:sp>
    </p:spTree>
    <p:extLst>
      <p:ext uri="{BB962C8B-B14F-4D97-AF65-F5344CB8AC3E}">
        <p14:creationId xmlns:p14="http://schemas.microsoft.com/office/powerpoint/2010/main" val="29973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3C794E-2504-FEA4-219D-9DC5BBE41E43}"/>
              </a:ext>
            </a:extLst>
          </p:cNvPr>
          <p:cNvGrpSpPr/>
          <p:nvPr/>
        </p:nvGrpSpPr>
        <p:grpSpPr>
          <a:xfrm>
            <a:off x="228600" y="538127"/>
            <a:ext cx="5257799" cy="2948023"/>
            <a:chOff x="236066" y="538127"/>
            <a:chExt cx="4555341" cy="257620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73" y="538127"/>
              <a:ext cx="4506934" cy="2576207"/>
            </a:xfrm>
            <a:prstGeom prst="rect">
              <a:avLst/>
            </a:prstGeom>
          </p:spPr>
        </p:pic>
        <p:sp>
          <p:nvSpPr>
            <p:cNvPr id="20" name="Rectangle 19"/>
            <p:cNvSpPr/>
            <p:nvPr/>
          </p:nvSpPr>
          <p:spPr>
            <a:xfrm>
              <a:off x="236066" y="1144636"/>
              <a:ext cx="858254" cy="495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bject 5">
              <a:extLst>
                <a:ext uri="{FF2B5EF4-FFF2-40B4-BE49-F238E27FC236}">
                  <a16:creationId xmlns:a16="http://schemas.microsoft.com/office/drawing/2014/main" id="{E3C093D1-8EC4-61AB-F390-9DFF563AFED0}"/>
                </a:ext>
              </a:extLst>
            </p:cNvPr>
            <p:cNvSpPr/>
            <p:nvPr/>
          </p:nvSpPr>
          <p:spPr>
            <a:xfrm>
              <a:off x="1402208" y="2172784"/>
              <a:ext cx="2081882" cy="218971"/>
            </a:xfrm>
            <a:prstGeom prst="rect">
              <a:avLst/>
            </a:prstGeom>
            <a:noFill/>
          </p:spPr>
          <p:txBody>
            <a:bodyPr wrap="square" lIns="0" tIns="0" rIns="0" bIns="0" rtlCol="0" anchor="t"/>
            <a:lstStyle/>
            <a:p>
              <a:pPr algn="ctr">
                <a:lnSpc>
                  <a:spcPts val="1725"/>
                </a:lnSpc>
              </a:pPr>
              <a:r>
                <a:rPr lang="en-US" sz="3600" b="1" kern="0" spc="14" dirty="0">
                  <a:solidFill>
                    <a:srgbClr val="C00000"/>
                  </a:solidFill>
                  <a:latin typeface="Roboto"/>
                  <a:ea typeface="Roboto"/>
                  <a:cs typeface="Roboto"/>
                </a:rPr>
                <a:t>~$600</a:t>
              </a:r>
              <a:endParaRPr lang="en-US" sz="1350" dirty="0">
                <a:solidFill>
                  <a:srgbClr val="C00000"/>
                </a:solidFill>
              </a:endParaRPr>
            </a:p>
          </p:txBody>
        </p:sp>
      </p:grpSp>
      <p:grpSp>
        <p:nvGrpSpPr>
          <p:cNvPr id="8" name="Group 7">
            <a:extLst>
              <a:ext uri="{FF2B5EF4-FFF2-40B4-BE49-F238E27FC236}">
                <a16:creationId xmlns:a16="http://schemas.microsoft.com/office/drawing/2014/main" id="{20F2FA01-374A-DFA8-5C88-D11B05A9C5D2}"/>
              </a:ext>
            </a:extLst>
          </p:cNvPr>
          <p:cNvGrpSpPr/>
          <p:nvPr/>
        </p:nvGrpSpPr>
        <p:grpSpPr>
          <a:xfrm>
            <a:off x="3733801" y="2391755"/>
            <a:ext cx="5236378" cy="2535583"/>
            <a:chOff x="4114799" y="2648167"/>
            <a:chExt cx="4855379" cy="2279171"/>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799" y="2648167"/>
              <a:ext cx="4855379" cy="2279171"/>
            </a:xfrm>
            <a:prstGeom prst="rect">
              <a:avLst/>
            </a:prstGeom>
          </p:spPr>
        </p:pic>
        <p:sp>
          <p:nvSpPr>
            <p:cNvPr id="21" name="Rectangle 20"/>
            <p:cNvSpPr/>
            <p:nvPr/>
          </p:nvSpPr>
          <p:spPr>
            <a:xfrm>
              <a:off x="4851505" y="2948588"/>
              <a:ext cx="724811" cy="495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p:cNvSpPr/>
            <p:nvPr/>
          </p:nvSpPr>
          <p:spPr>
            <a:xfrm>
              <a:off x="6125932" y="2940284"/>
              <a:ext cx="724811" cy="495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bject 5">
              <a:extLst>
                <a:ext uri="{FF2B5EF4-FFF2-40B4-BE49-F238E27FC236}">
                  <a16:creationId xmlns:a16="http://schemas.microsoft.com/office/drawing/2014/main" id="{8DAFCB36-0F06-0944-EBE1-3D5E38656D35}"/>
                </a:ext>
              </a:extLst>
            </p:cNvPr>
            <p:cNvSpPr/>
            <p:nvPr/>
          </p:nvSpPr>
          <p:spPr>
            <a:xfrm>
              <a:off x="4766510" y="4027464"/>
              <a:ext cx="2081882" cy="218971"/>
            </a:xfrm>
            <a:prstGeom prst="rect">
              <a:avLst/>
            </a:prstGeom>
            <a:noFill/>
          </p:spPr>
          <p:txBody>
            <a:bodyPr wrap="square" lIns="0" tIns="0" rIns="0" bIns="0" rtlCol="0" anchor="t"/>
            <a:lstStyle/>
            <a:p>
              <a:pPr algn="ctr">
                <a:lnSpc>
                  <a:spcPts val="1725"/>
                </a:lnSpc>
              </a:pPr>
              <a:r>
                <a:rPr lang="en-US" sz="3600" b="1" kern="0" spc="14" dirty="0">
                  <a:solidFill>
                    <a:srgbClr val="C00000"/>
                  </a:solidFill>
                  <a:latin typeface="Roboto"/>
                  <a:ea typeface="Roboto"/>
                  <a:cs typeface="Roboto"/>
                </a:rPr>
                <a:t>~$25,000</a:t>
              </a:r>
              <a:endParaRPr lang="en-US" sz="3600" b="1" dirty="0">
                <a:solidFill>
                  <a:srgbClr val="C00000"/>
                </a:solidFill>
                <a:cs typeface="Arial"/>
              </a:endParaRPr>
            </a:p>
          </p:txBody>
        </p:sp>
      </p:grpSp>
      <p:sp>
        <p:nvSpPr>
          <p:cNvPr id="9" name="Date Placeholder 8">
            <a:extLst>
              <a:ext uri="{FF2B5EF4-FFF2-40B4-BE49-F238E27FC236}">
                <a16:creationId xmlns:a16="http://schemas.microsoft.com/office/drawing/2014/main" id="{113B72CF-889E-B301-8BDD-91A423D26143}"/>
              </a:ext>
            </a:extLst>
          </p:cNvPr>
          <p:cNvSpPr>
            <a:spLocks noGrp="1"/>
          </p:cNvSpPr>
          <p:nvPr>
            <p:ph type="dt" sz="half" idx="10"/>
          </p:nvPr>
        </p:nvSpPr>
        <p:spPr/>
        <p:txBody>
          <a:bodyPr/>
          <a:lstStyle/>
          <a:p>
            <a:fld id="{15120F1E-5631-4CDA-A3CE-C3569B6F70DB}" type="datetime1">
              <a:rPr lang="en-US" smtClean="0"/>
              <a:t>9/6/2025</a:t>
            </a:fld>
            <a:endParaRPr lang="en-US"/>
          </a:p>
        </p:txBody>
      </p:sp>
      <p:sp>
        <p:nvSpPr>
          <p:cNvPr id="10" name="Footer Placeholder 9">
            <a:extLst>
              <a:ext uri="{FF2B5EF4-FFF2-40B4-BE49-F238E27FC236}">
                <a16:creationId xmlns:a16="http://schemas.microsoft.com/office/drawing/2014/main" id="{9CF487EF-3A78-C3B0-A2B8-EFBE8D4481BD}"/>
              </a:ext>
            </a:extLst>
          </p:cNvPr>
          <p:cNvSpPr>
            <a:spLocks noGrp="1"/>
          </p:cNvSpPr>
          <p:nvPr>
            <p:ph type="ftr" sz="quarter" idx="11"/>
          </p:nvPr>
        </p:nvSpPr>
        <p:spPr/>
        <p:txBody>
          <a:bodyPr/>
          <a:lstStyle/>
          <a:p>
            <a:r>
              <a:rPr lang="en-US"/>
              <a:t>Copyright © 2007 - 2025 Carl M. Burnett</a:t>
            </a:r>
          </a:p>
        </p:txBody>
      </p:sp>
      <p:sp>
        <p:nvSpPr>
          <p:cNvPr id="11" name="Slide Number Placeholder 10">
            <a:extLst>
              <a:ext uri="{FF2B5EF4-FFF2-40B4-BE49-F238E27FC236}">
                <a16:creationId xmlns:a16="http://schemas.microsoft.com/office/drawing/2014/main" id="{C10D8CA5-CD47-C274-528B-60C117073572}"/>
              </a:ext>
            </a:extLst>
          </p:cNvPr>
          <p:cNvSpPr>
            <a:spLocks noGrp="1"/>
          </p:cNvSpPr>
          <p:nvPr>
            <p:ph type="sldNum" sz="quarter" idx="12"/>
          </p:nvPr>
        </p:nvSpPr>
        <p:spPr/>
        <p:txBody>
          <a:bodyPr/>
          <a:lstStyle/>
          <a:p>
            <a:fld id="{3D46CBA2-ECE5-4BE9-B546-6761E0E67089}" type="slidenum">
              <a:rPr lang="en-US" smtClean="0"/>
              <a:t>9</a:t>
            </a:fld>
            <a:endParaRPr lang="en-US"/>
          </a:p>
        </p:txBody>
      </p:sp>
    </p:spTree>
    <p:extLst>
      <p:ext uri="{BB962C8B-B14F-4D97-AF65-F5344CB8AC3E}">
        <p14:creationId xmlns:p14="http://schemas.microsoft.com/office/powerpoint/2010/main" val="34380640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C50A81-4A0F-3A01-AFD9-7F2637F39DF0}"/>
              </a:ext>
            </a:extLst>
          </p:cNvPr>
          <p:cNvSpPr>
            <a:spLocks noGrp="1"/>
          </p:cNvSpPr>
          <p:nvPr>
            <p:ph type="title"/>
          </p:nvPr>
        </p:nvSpPr>
        <p:spPr/>
        <p:txBody>
          <a:bodyPr>
            <a:normAutofit/>
          </a:bodyPr>
          <a:lstStyle/>
          <a:p>
            <a:r>
              <a:rPr lang="en-US" dirty="0"/>
              <a:t>What is Bart?</a:t>
            </a:r>
          </a:p>
        </p:txBody>
      </p:sp>
      <p:sp>
        <p:nvSpPr>
          <p:cNvPr id="6" name="Content Placeholder 5">
            <a:extLst>
              <a:ext uri="{FF2B5EF4-FFF2-40B4-BE49-F238E27FC236}">
                <a16:creationId xmlns:a16="http://schemas.microsoft.com/office/drawing/2014/main" id="{B3C99D56-A692-9870-2DB2-A73AFB907069}"/>
              </a:ext>
            </a:extLst>
          </p:cNvPr>
          <p:cNvSpPr>
            <a:spLocks noGrp="1"/>
          </p:cNvSpPr>
          <p:nvPr>
            <p:ph idx="1"/>
          </p:nvPr>
        </p:nvSpPr>
        <p:spPr/>
        <p:txBody>
          <a:bodyPr>
            <a:normAutofit fontScale="85000" lnSpcReduction="20000"/>
          </a:bodyPr>
          <a:lstStyle/>
          <a:p>
            <a:r>
              <a:rPr lang="en-US" dirty="0"/>
              <a:t>BART: Bidirectional Encoder-Decoder model</a:t>
            </a:r>
          </a:p>
          <a:p>
            <a:r>
              <a:rPr lang="en-US" dirty="0"/>
              <a:t>Combining the strengths of both BERT and GPT (Generative Pre-trained Transformer). It uses a bidirectional encoder for understanding text and an autoregressive decoder for generating new text. </a:t>
            </a:r>
          </a:p>
          <a:p>
            <a:r>
              <a:rPr lang="en-US" dirty="0"/>
              <a:t>Training: BART is pre-trained using a denoising autoencoder approach, where text is corrupted with random noise and the model is trained to reconstruct the original text. This training objective allows BART to learn both context and generation. </a:t>
            </a:r>
          </a:p>
          <a:p>
            <a:r>
              <a:rPr lang="en-US" dirty="0"/>
              <a:t>Strengths: BART is particularly effective for text generation tasks, such as summarization, translation, and dialogue generation. </a:t>
            </a:r>
          </a:p>
          <a:p>
            <a:endParaRPr lang="en-US" dirty="0"/>
          </a:p>
        </p:txBody>
      </p:sp>
      <p:sp>
        <p:nvSpPr>
          <p:cNvPr id="2" name="Date Placeholder 1">
            <a:extLst>
              <a:ext uri="{FF2B5EF4-FFF2-40B4-BE49-F238E27FC236}">
                <a16:creationId xmlns:a16="http://schemas.microsoft.com/office/drawing/2014/main" id="{21335CEC-BD00-420F-F411-DF97DFDE7F7F}"/>
              </a:ext>
            </a:extLst>
          </p:cNvPr>
          <p:cNvSpPr>
            <a:spLocks noGrp="1"/>
          </p:cNvSpPr>
          <p:nvPr>
            <p:ph type="dt" sz="half" idx="10"/>
          </p:nvPr>
        </p:nvSpPr>
        <p:spPr/>
        <p:txBody>
          <a:bodyPr/>
          <a:lstStyle/>
          <a:p>
            <a:fld id="{41E33F13-EC73-4822-9C24-8B0FE5E47901}" type="datetime1">
              <a:rPr lang="en-US" smtClean="0"/>
              <a:t>9/6/2025</a:t>
            </a:fld>
            <a:endParaRPr lang="en-US"/>
          </a:p>
        </p:txBody>
      </p:sp>
      <p:sp>
        <p:nvSpPr>
          <p:cNvPr id="3" name="Footer Placeholder 2">
            <a:extLst>
              <a:ext uri="{FF2B5EF4-FFF2-40B4-BE49-F238E27FC236}">
                <a16:creationId xmlns:a16="http://schemas.microsoft.com/office/drawing/2014/main" id="{4AA597DC-3697-5C6F-B262-98AF28A56607}"/>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7D33B1FB-2D8D-581E-5DF8-FE2FCD4B329F}"/>
              </a:ext>
            </a:extLst>
          </p:cNvPr>
          <p:cNvSpPr>
            <a:spLocks noGrp="1"/>
          </p:cNvSpPr>
          <p:nvPr>
            <p:ph type="sldNum" sz="quarter" idx="12"/>
          </p:nvPr>
        </p:nvSpPr>
        <p:spPr/>
        <p:txBody>
          <a:bodyPr/>
          <a:lstStyle/>
          <a:p>
            <a:fld id="{3D46CBA2-ECE5-4BE9-B546-6761E0E67089}" type="slidenum">
              <a:rPr lang="en-US" smtClean="0"/>
              <a:t>90</a:t>
            </a:fld>
            <a:endParaRPr lang="en-US"/>
          </a:p>
        </p:txBody>
      </p:sp>
    </p:spTree>
    <p:extLst>
      <p:ext uri="{BB962C8B-B14F-4D97-AF65-F5344CB8AC3E}">
        <p14:creationId xmlns:p14="http://schemas.microsoft.com/office/powerpoint/2010/main" val="324287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57D0-3AE4-E378-3041-DC30C6856E7D}"/>
              </a:ext>
            </a:extLst>
          </p:cNvPr>
          <p:cNvSpPr>
            <a:spLocks noGrp="1"/>
          </p:cNvSpPr>
          <p:nvPr>
            <p:ph type="title"/>
          </p:nvPr>
        </p:nvSpPr>
        <p:spPr/>
        <p:txBody>
          <a:bodyPr/>
          <a:lstStyle/>
          <a:p>
            <a:r>
              <a:rPr lang="en-US" dirty="0"/>
              <a:t>Gemini</a:t>
            </a:r>
          </a:p>
        </p:txBody>
      </p:sp>
      <p:sp>
        <p:nvSpPr>
          <p:cNvPr id="3" name="Content Placeholder 2">
            <a:extLst>
              <a:ext uri="{FF2B5EF4-FFF2-40B4-BE49-F238E27FC236}">
                <a16:creationId xmlns:a16="http://schemas.microsoft.com/office/drawing/2014/main" id="{2E787962-46B5-5536-0EDD-55FD12E6AF3B}"/>
              </a:ext>
            </a:extLst>
          </p:cNvPr>
          <p:cNvSpPr>
            <a:spLocks noGrp="1"/>
          </p:cNvSpPr>
          <p:nvPr>
            <p:ph idx="1"/>
          </p:nvPr>
        </p:nvSpPr>
        <p:spPr/>
        <p:txBody>
          <a:bodyPr>
            <a:normAutofit fontScale="77500" lnSpcReduction="20000"/>
          </a:bodyPr>
          <a:lstStyle/>
          <a:p>
            <a:r>
              <a:rPr lang="en-US" dirty="0"/>
              <a:t>Previously based on the </a:t>
            </a:r>
            <a:r>
              <a:rPr lang="en-US" dirty="0">
                <a:hlinkClick r:id="rId2" tooltip="LaMDA"/>
              </a:rPr>
              <a:t>LaMDA</a:t>
            </a:r>
            <a:r>
              <a:rPr lang="en-US" dirty="0"/>
              <a:t> and </a:t>
            </a:r>
            <a:r>
              <a:rPr lang="en-US" dirty="0" err="1">
                <a:hlinkClick r:id="rId3" tooltip="PaLM"/>
              </a:rPr>
              <a:t>PaLM</a:t>
            </a:r>
            <a:r>
              <a:rPr lang="en-US" dirty="0"/>
              <a:t> LLMs.</a:t>
            </a:r>
          </a:p>
          <a:p>
            <a:r>
              <a:rPr lang="en-US" dirty="0"/>
              <a:t>Multimodal: Can process and generate text, images, audio, and code. </a:t>
            </a:r>
          </a:p>
          <a:p>
            <a:r>
              <a:rPr lang="en-US" dirty="0"/>
              <a:t>Transformer Architecture:</a:t>
            </a:r>
          </a:p>
          <a:p>
            <a:pPr lvl="1"/>
            <a:r>
              <a:rPr lang="en-US" dirty="0"/>
              <a:t>It uses a more advanced neural network architecture to understand language and context better. </a:t>
            </a:r>
          </a:p>
          <a:p>
            <a:r>
              <a:rPr lang="en-US" dirty="0"/>
              <a:t>Advanced Capabilities:</a:t>
            </a:r>
          </a:p>
          <a:p>
            <a:pPr lvl="1"/>
            <a:r>
              <a:rPr lang="en-US" dirty="0"/>
              <a:t>Capable of more complex tasks like image generation, code writing, and more nuanced language understanding. </a:t>
            </a:r>
          </a:p>
          <a:p>
            <a:r>
              <a:rPr lang="en-US" dirty="0"/>
              <a:t>Updated Name:	</a:t>
            </a:r>
          </a:p>
          <a:p>
            <a:pPr lvl="1"/>
            <a:r>
              <a:rPr lang="en-US" dirty="0"/>
              <a:t>Bard was rebranded to Gemini to reflect the more advanced capabilities of the underlying AI model. </a:t>
            </a:r>
          </a:p>
          <a:p>
            <a:endParaRPr lang="en-US" dirty="0"/>
          </a:p>
        </p:txBody>
      </p:sp>
      <p:sp>
        <p:nvSpPr>
          <p:cNvPr id="4" name="Date Placeholder 3">
            <a:extLst>
              <a:ext uri="{FF2B5EF4-FFF2-40B4-BE49-F238E27FC236}">
                <a16:creationId xmlns:a16="http://schemas.microsoft.com/office/drawing/2014/main" id="{BA7AA622-C183-6807-9F38-0637386DF93C}"/>
              </a:ext>
            </a:extLst>
          </p:cNvPr>
          <p:cNvSpPr>
            <a:spLocks noGrp="1"/>
          </p:cNvSpPr>
          <p:nvPr>
            <p:ph type="dt" sz="half" idx="10"/>
          </p:nvPr>
        </p:nvSpPr>
        <p:spPr/>
        <p:txBody>
          <a:bodyPr/>
          <a:lstStyle/>
          <a:p>
            <a:fld id="{7FB93FF5-F657-4EE0-8821-86BA74CA0B1E}" type="datetime1">
              <a:rPr lang="en-US" smtClean="0"/>
              <a:t>9/6/2025</a:t>
            </a:fld>
            <a:endParaRPr lang="en-US"/>
          </a:p>
        </p:txBody>
      </p:sp>
      <p:sp>
        <p:nvSpPr>
          <p:cNvPr id="5" name="Footer Placeholder 4">
            <a:extLst>
              <a:ext uri="{FF2B5EF4-FFF2-40B4-BE49-F238E27FC236}">
                <a16:creationId xmlns:a16="http://schemas.microsoft.com/office/drawing/2014/main" id="{BD6DA756-FE82-E331-4E35-FD2E5C74FDED}"/>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06ED051B-DFFA-9924-26C3-451750D70E91}"/>
              </a:ext>
            </a:extLst>
          </p:cNvPr>
          <p:cNvSpPr>
            <a:spLocks noGrp="1"/>
          </p:cNvSpPr>
          <p:nvPr>
            <p:ph type="sldNum" sz="quarter" idx="12"/>
          </p:nvPr>
        </p:nvSpPr>
        <p:spPr/>
        <p:txBody>
          <a:bodyPr/>
          <a:lstStyle/>
          <a:p>
            <a:fld id="{3D46CBA2-ECE5-4BE9-B546-6761E0E67089}" type="slidenum">
              <a:rPr lang="en-US" smtClean="0"/>
              <a:t>91</a:t>
            </a:fld>
            <a:endParaRPr lang="en-US"/>
          </a:p>
        </p:txBody>
      </p:sp>
    </p:spTree>
    <p:extLst>
      <p:ext uri="{BB962C8B-B14F-4D97-AF65-F5344CB8AC3E}">
        <p14:creationId xmlns:p14="http://schemas.microsoft.com/office/powerpoint/2010/main" val="31067998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58E753-8F28-9699-715C-66BCC5AACB77}"/>
              </a:ext>
            </a:extLst>
          </p:cNvPr>
          <p:cNvSpPr>
            <a:spLocks noGrp="1"/>
          </p:cNvSpPr>
          <p:nvPr>
            <p:ph type="title"/>
          </p:nvPr>
        </p:nvSpPr>
        <p:spPr>
          <a:xfrm>
            <a:off x="457200" y="528066"/>
            <a:ext cx="8305800" cy="595884"/>
          </a:xfrm>
        </p:spPr>
        <p:txBody>
          <a:bodyPr>
            <a:normAutofit fontScale="90000"/>
          </a:bodyPr>
          <a:lstStyle/>
          <a:p>
            <a:r>
              <a:rPr lang="en-US" sz="4400" b="1" dirty="0">
                <a:effectLst>
                  <a:outerShdw blurRad="38100" dist="38100" dir="2700000" algn="tl">
                    <a:srgbClr val="000000">
                      <a:alpha val="43137"/>
                    </a:srgbClr>
                  </a:outerShdw>
                </a:effectLst>
              </a:rPr>
              <a:t>Five Stages of LLM Implementation</a:t>
            </a:r>
          </a:p>
        </p:txBody>
      </p:sp>
      <p:sp>
        <p:nvSpPr>
          <p:cNvPr id="2" name="Date Placeholder 1">
            <a:extLst>
              <a:ext uri="{FF2B5EF4-FFF2-40B4-BE49-F238E27FC236}">
                <a16:creationId xmlns:a16="http://schemas.microsoft.com/office/drawing/2014/main" id="{6EEBE48D-BEBD-306B-1E61-445DAFBB715A}"/>
              </a:ext>
            </a:extLst>
          </p:cNvPr>
          <p:cNvSpPr>
            <a:spLocks noGrp="1"/>
          </p:cNvSpPr>
          <p:nvPr>
            <p:ph type="dt" sz="half" idx="10"/>
          </p:nvPr>
        </p:nvSpPr>
        <p:spPr/>
        <p:txBody>
          <a:bodyPr/>
          <a:lstStyle/>
          <a:p>
            <a:fld id="{E548CC11-F02D-43A8-B80A-8641F18B9273}" type="datetime1">
              <a:rPr lang="en-US" smtClean="0"/>
              <a:t>9/6/2025</a:t>
            </a:fld>
            <a:endParaRPr lang="en-US"/>
          </a:p>
        </p:txBody>
      </p:sp>
      <p:sp>
        <p:nvSpPr>
          <p:cNvPr id="3" name="Footer Placeholder 2">
            <a:extLst>
              <a:ext uri="{FF2B5EF4-FFF2-40B4-BE49-F238E27FC236}">
                <a16:creationId xmlns:a16="http://schemas.microsoft.com/office/drawing/2014/main" id="{63D529D3-82D1-8A8F-BFF9-18C6E804A629}"/>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36718734-F015-3077-36DD-B62C6DE8F2A6}"/>
              </a:ext>
            </a:extLst>
          </p:cNvPr>
          <p:cNvSpPr>
            <a:spLocks noGrp="1"/>
          </p:cNvSpPr>
          <p:nvPr>
            <p:ph type="sldNum" sz="quarter" idx="12"/>
          </p:nvPr>
        </p:nvSpPr>
        <p:spPr/>
        <p:txBody>
          <a:bodyPr/>
          <a:lstStyle/>
          <a:p>
            <a:fld id="{3D46CBA2-ECE5-4BE9-B546-6761E0E67089}" type="slidenum">
              <a:rPr lang="en-US" smtClean="0"/>
              <a:t>92</a:t>
            </a:fld>
            <a:endParaRPr lang="en-US"/>
          </a:p>
        </p:txBody>
      </p:sp>
      <p:pic>
        <p:nvPicPr>
          <p:cNvPr id="6" name="Picture 5">
            <a:extLst>
              <a:ext uri="{FF2B5EF4-FFF2-40B4-BE49-F238E27FC236}">
                <a16:creationId xmlns:a16="http://schemas.microsoft.com/office/drawing/2014/main" id="{96BBF54E-FCD0-5456-8D83-0EE64E911406}"/>
              </a:ext>
            </a:extLst>
          </p:cNvPr>
          <p:cNvPicPr>
            <a:picLocks noChangeAspect="1"/>
          </p:cNvPicPr>
          <p:nvPr/>
        </p:nvPicPr>
        <p:blipFill>
          <a:blip r:embed="rId2"/>
          <a:srcRect l="27500" t="25193" r="27500" b="40698"/>
          <a:stretch/>
        </p:blipFill>
        <p:spPr>
          <a:xfrm>
            <a:off x="0" y="1205184"/>
            <a:ext cx="8830565" cy="3429000"/>
          </a:xfrm>
          <a:prstGeom prst="rect">
            <a:avLst/>
          </a:prstGeom>
        </p:spPr>
      </p:pic>
      <p:sp>
        <p:nvSpPr>
          <p:cNvPr id="8" name="TextBox 7">
            <a:extLst>
              <a:ext uri="{FF2B5EF4-FFF2-40B4-BE49-F238E27FC236}">
                <a16:creationId xmlns:a16="http://schemas.microsoft.com/office/drawing/2014/main" id="{A0C28ED4-C8A6-3A5D-DF03-D5CE33C20EEB}"/>
              </a:ext>
            </a:extLst>
          </p:cNvPr>
          <p:cNvSpPr txBox="1"/>
          <p:nvPr/>
        </p:nvSpPr>
        <p:spPr>
          <a:xfrm>
            <a:off x="152400" y="4454502"/>
            <a:ext cx="6290100" cy="246221"/>
          </a:xfrm>
          <a:prstGeom prst="rect">
            <a:avLst/>
          </a:prstGeom>
          <a:noFill/>
        </p:spPr>
        <p:txBody>
          <a:bodyPr wrap="square">
            <a:spAutoFit/>
          </a:bodyPr>
          <a:lstStyle/>
          <a:p>
            <a:r>
              <a:rPr lang="en-US" sz="1000" dirty="0">
                <a:latin typeface="+mj-lt"/>
                <a:hlinkClick r:id="rId3"/>
              </a:rPr>
              <a:t>https://medium.com/@cobusgreyling/five-stages-of-llm-implementation-updated-62d1b61c6f02</a:t>
            </a:r>
            <a:r>
              <a:rPr lang="en-US" sz="1000" dirty="0">
                <a:latin typeface="+mj-lt"/>
              </a:rPr>
              <a:t> </a:t>
            </a:r>
          </a:p>
        </p:txBody>
      </p:sp>
    </p:spTree>
    <p:extLst>
      <p:ext uri="{BB962C8B-B14F-4D97-AF65-F5344CB8AC3E}">
        <p14:creationId xmlns:p14="http://schemas.microsoft.com/office/powerpoint/2010/main" val="19671598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7067F-BC38-48C5-C451-48F162E887D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8A97E01-5647-D172-728A-B6BF3564D083}"/>
              </a:ext>
            </a:extLst>
          </p:cNvPr>
          <p:cNvSpPr>
            <a:spLocks noGrp="1"/>
          </p:cNvSpPr>
          <p:nvPr>
            <p:ph type="title"/>
          </p:nvPr>
        </p:nvSpPr>
        <p:spPr>
          <a:xfrm>
            <a:off x="457200" y="528066"/>
            <a:ext cx="8305800" cy="595884"/>
          </a:xfrm>
        </p:spPr>
        <p:txBody>
          <a:bodyPr>
            <a:normAutofit fontScale="90000"/>
          </a:bodyPr>
          <a:lstStyle/>
          <a:p>
            <a:r>
              <a:rPr lang="en-US" sz="4400" b="1" dirty="0">
                <a:effectLst>
                  <a:outerShdw blurRad="38100" dist="38100" dir="2700000" algn="tl">
                    <a:srgbClr val="000000">
                      <a:alpha val="43137"/>
                    </a:srgbClr>
                  </a:outerShdw>
                </a:effectLst>
              </a:rPr>
              <a:t>Five Stages of LLM Implementation</a:t>
            </a:r>
          </a:p>
        </p:txBody>
      </p:sp>
      <p:sp>
        <p:nvSpPr>
          <p:cNvPr id="2" name="Date Placeholder 1">
            <a:extLst>
              <a:ext uri="{FF2B5EF4-FFF2-40B4-BE49-F238E27FC236}">
                <a16:creationId xmlns:a16="http://schemas.microsoft.com/office/drawing/2014/main" id="{37A45881-F6B6-2CE8-77DB-407944E4F5F7}"/>
              </a:ext>
            </a:extLst>
          </p:cNvPr>
          <p:cNvSpPr>
            <a:spLocks noGrp="1"/>
          </p:cNvSpPr>
          <p:nvPr>
            <p:ph type="dt" sz="half" idx="10"/>
          </p:nvPr>
        </p:nvSpPr>
        <p:spPr/>
        <p:txBody>
          <a:bodyPr/>
          <a:lstStyle/>
          <a:p>
            <a:fld id="{EB4DFE22-9F5B-4B82-8E71-FFCEB884185E}" type="datetime1">
              <a:rPr lang="en-US" smtClean="0"/>
              <a:t>9/6/2025</a:t>
            </a:fld>
            <a:endParaRPr lang="en-US" dirty="0"/>
          </a:p>
        </p:txBody>
      </p:sp>
      <p:sp>
        <p:nvSpPr>
          <p:cNvPr id="3" name="Footer Placeholder 2">
            <a:extLst>
              <a:ext uri="{FF2B5EF4-FFF2-40B4-BE49-F238E27FC236}">
                <a16:creationId xmlns:a16="http://schemas.microsoft.com/office/drawing/2014/main" id="{A3CE864E-E884-17A2-C2D6-F23075763264}"/>
              </a:ext>
            </a:extLst>
          </p:cNvPr>
          <p:cNvSpPr>
            <a:spLocks noGrp="1"/>
          </p:cNvSpPr>
          <p:nvPr>
            <p:ph type="ftr" sz="quarter" idx="11"/>
          </p:nvPr>
        </p:nvSpPr>
        <p:spPr/>
        <p:txBody>
          <a:bodyPr/>
          <a:lstStyle/>
          <a:p>
            <a:r>
              <a:rPr lang="en-US"/>
              <a:t>Copyright © 2007 - 2025 Carl M. Burnett</a:t>
            </a:r>
            <a:endParaRPr lang="en-US" dirty="0"/>
          </a:p>
        </p:txBody>
      </p:sp>
      <p:sp>
        <p:nvSpPr>
          <p:cNvPr id="4" name="Slide Number Placeholder 3">
            <a:extLst>
              <a:ext uri="{FF2B5EF4-FFF2-40B4-BE49-F238E27FC236}">
                <a16:creationId xmlns:a16="http://schemas.microsoft.com/office/drawing/2014/main" id="{D68D65FB-C727-61E1-572F-2B97D0DF2DCF}"/>
              </a:ext>
            </a:extLst>
          </p:cNvPr>
          <p:cNvSpPr>
            <a:spLocks noGrp="1"/>
          </p:cNvSpPr>
          <p:nvPr>
            <p:ph type="sldNum" sz="quarter" idx="12"/>
          </p:nvPr>
        </p:nvSpPr>
        <p:spPr/>
        <p:txBody>
          <a:bodyPr/>
          <a:lstStyle/>
          <a:p>
            <a:fld id="{3D46CBA2-ECE5-4BE9-B546-6761E0E67089}" type="slidenum">
              <a:rPr lang="en-US" smtClean="0"/>
              <a:t>93</a:t>
            </a:fld>
            <a:endParaRPr lang="en-US"/>
          </a:p>
        </p:txBody>
      </p:sp>
      <p:pic>
        <p:nvPicPr>
          <p:cNvPr id="5" name="Picture 4">
            <a:extLst>
              <a:ext uri="{FF2B5EF4-FFF2-40B4-BE49-F238E27FC236}">
                <a16:creationId xmlns:a16="http://schemas.microsoft.com/office/drawing/2014/main" id="{B4FF201F-B322-EE73-16EA-2AC2B5A24D7E}"/>
              </a:ext>
            </a:extLst>
          </p:cNvPr>
          <p:cNvPicPr>
            <a:picLocks noChangeAspect="1"/>
          </p:cNvPicPr>
          <p:nvPr/>
        </p:nvPicPr>
        <p:blipFill>
          <a:blip r:embed="rId2"/>
          <a:srcRect l="27500" t="62404" r="27500" b="-1"/>
          <a:stretch/>
        </p:blipFill>
        <p:spPr>
          <a:xfrm>
            <a:off x="304800" y="1123950"/>
            <a:ext cx="8112944" cy="3643313"/>
          </a:xfrm>
          <a:prstGeom prst="rect">
            <a:avLst/>
          </a:prstGeom>
        </p:spPr>
      </p:pic>
      <p:sp>
        <p:nvSpPr>
          <p:cNvPr id="9" name="TextBox 8">
            <a:extLst>
              <a:ext uri="{FF2B5EF4-FFF2-40B4-BE49-F238E27FC236}">
                <a16:creationId xmlns:a16="http://schemas.microsoft.com/office/drawing/2014/main" id="{5229614C-E863-4523-3DD3-120BD90FDD9B}"/>
              </a:ext>
            </a:extLst>
          </p:cNvPr>
          <p:cNvSpPr txBox="1"/>
          <p:nvPr/>
        </p:nvSpPr>
        <p:spPr>
          <a:xfrm>
            <a:off x="457200" y="4346211"/>
            <a:ext cx="6290100" cy="246221"/>
          </a:xfrm>
          <a:prstGeom prst="rect">
            <a:avLst/>
          </a:prstGeom>
          <a:noFill/>
        </p:spPr>
        <p:txBody>
          <a:bodyPr wrap="square">
            <a:spAutoFit/>
          </a:bodyPr>
          <a:lstStyle/>
          <a:p>
            <a:r>
              <a:rPr lang="en-US" sz="1000" dirty="0">
                <a:latin typeface="+mj-lt"/>
              </a:rPr>
              <a:t>https://medium.com/@cobusgreyling/five-stages-of-llm-implementation-updated-62d1b61c6f02</a:t>
            </a:r>
          </a:p>
        </p:txBody>
      </p:sp>
    </p:spTree>
    <p:extLst>
      <p:ext uri="{BB962C8B-B14F-4D97-AF65-F5344CB8AC3E}">
        <p14:creationId xmlns:p14="http://schemas.microsoft.com/office/powerpoint/2010/main" val="28033263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EE6B3-4CFB-1968-5DBA-9F15C4E1CA49}"/>
              </a:ext>
            </a:extLst>
          </p:cNvPr>
          <p:cNvSpPr>
            <a:spLocks noGrp="1"/>
          </p:cNvSpPr>
          <p:nvPr>
            <p:ph type="title"/>
          </p:nvPr>
        </p:nvSpPr>
        <p:spPr>
          <a:xfrm>
            <a:off x="457200" y="106616"/>
            <a:ext cx="8305800" cy="695294"/>
          </a:xfrm>
        </p:spPr>
        <p:txBody>
          <a:bodyPr>
            <a:noAutofit/>
          </a:bodyPr>
          <a:lstStyle/>
          <a:p>
            <a:r>
              <a:rPr lang="en-US" sz="3600" b="1" dirty="0">
                <a:effectLst>
                  <a:outerShdw blurRad="38100" dist="38100" dir="2700000" algn="tl">
                    <a:srgbClr val="000000">
                      <a:alpha val="43137"/>
                    </a:srgbClr>
                  </a:outerShdw>
                </a:effectLst>
              </a:rPr>
              <a:t>Emerging Architectures of LLM Applications</a:t>
            </a:r>
          </a:p>
        </p:txBody>
      </p:sp>
      <p:sp>
        <p:nvSpPr>
          <p:cNvPr id="4" name="Date Placeholder 3">
            <a:extLst>
              <a:ext uri="{FF2B5EF4-FFF2-40B4-BE49-F238E27FC236}">
                <a16:creationId xmlns:a16="http://schemas.microsoft.com/office/drawing/2014/main" id="{A6CB5424-3BC6-4EF3-EF82-BD595472535A}"/>
              </a:ext>
            </a:extLst>
          </p:cNvPr>
          <p:cNvSpPr>
            <a:spLocks noGrp="1"/>
          </p:cNvSpPr>
          <p:nvPr>
            <p:ph type="dt" sz="half" idx="10"/>
          </p:nvPr>
        </p:nvSpPr>
        <p:spPr/>
        <p:txBody>
          <a:bodyPr/>
          <a:lstStyle/>
          <a:p>
            <a:fld id="{DA71AA48-EE93-4662-BF82-410E861BA2A6}" type="datetime1">
              <a:rPr lang="en-US" smtClean="0"/>
              <a:t>9/6/2025</a:t>
            </a:fld>
            <a:endParaRPr lang="en-US"/>
          </a:p>
        </p:txBody>
      </p:sp>
      <p:sp>
        <p:nvSpPr>
          <p:cNvPr id="5" name="Footer Placeholder 4">
            <a:extLst>
              <a:ext uri="{FF2B5EF4-FFF2-40B4-BE49-F238E27FC236}">
                <a16:creationId xmlns:a16="http://schemas.microsoft.com/office/drawing/2014/main" id="{E229F717-7ABA-1DBA-F12C-3630838214C4}"/>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C48034B8-85EE-D621-AADA-89963BA15BB6}"/>
              </a:ext>
            </a:extLst>
          </p:cNvPr>
          <p:cNvSpPr>
            <a:spLocks noGrp="1"/>
          </p:cNvSpPr>
          <p:nvPr>
            <p:ph type="sldNum" sz="quarter" idx="12"/>
          </p:nvPr>
        </p:nvSpPr>
        <p:spPr/>
        <p:txBody>
          <a:bodyPr/>
          <a:lstStyle/>
          <a:p>
            <a:fld id="{3D46CBA2-ECE5-4BE9-B546-6761E0E67089}" type="slidenum">
              <a:rPr lang="en-US" smtClean="0"/>
              <a:t>94</a:t>
            </a:fld>
            <a:endParaRPr lang="en-US"/>
          </a:p>
        </p:txBody>
      </p:sp>
      <p:pic>
        <p:nvPicPr>
          <p:cNvPr id="12" name="Picture 11" descr="A diagram of a software company&#10;&#10;AI-generated content may be incorrect.">
            <a:extLst>
              <a:ext uri="{FF2B5EF4-FFF2-40B4-BE49-F238E27FC236}">
                <a16:creationId xmlns:a16="http://schemas.microsoft.com/office/drawing/2014/main" id="{D15C92BA-A547-5506-2E5D-678B611D9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867598"/>
            <a:ext cx="4114800" cy="3764485"/>
          </a:xfrm>
          <a:prstGeom prst="rect">
            <a:avLst/>
          </a:prstGeom>
        </p:spPr>
      </p:pic>
      <p:sp>
        <p:nvSpPr>
          <p:cNvPr id="14" name="TextBox 13">
            <a:extLst>
              <a:ext uri="{FF2B5EF4-FFF2-40B4-BE49-F238E27FC236}">
                <a16:creationId xmlns:a16="http://schemas.microsoft.com/office/drawing/2014/main" id="{624C309E-5232-9EC1-7378-0E33B9EB1485}"/>
              </a:ext>
            </a:extLst>
          </p:cNvPr>
          <p:cNvSpPr txBox="1"/>
          <p:nvPr/>
        </p:nvSpPr>
        <p:spPr>
          <a:xfrm>
            <a:off x="1560300" y="4640305"/>
            <a:ext cx="6023400" cy="253916"/>
          </a:xfrm>
          <a:prstGeom prst="rect">
            <a:avLst/>
          </a:prstGeom>
          <a:noFill/>
        </p:spPr>
        <p:txBody>
          <a:bodyPr wrap="square">
            <a:spAutoFit/>
          </a:bodyPr>
          <a:lstStyle/>
          <a:p>
            <a:pPr algn="ctr"/>
            <a:r>
              <a:rPr lang="en-US" sz="1050" dirty="0">
                <a:latin typeface="+mj-lt"/>
              </a:rPr>
              <a:t>https://www.tensorops.ai/post/emerging-architectures-of-llm-applications-2025-update</a:t>
            </a:r>
          </a:p>
        </p:txBody>
      </p:sp>
    </p:spTree>
    <p:extLst>
      <p:ext uri="{BB962C8B-B14F-4D97-AF65-F5344CB8AC3E}">
        <p14:creationId xmlns:p14="http://schemas.microsoft.com/office/powerpoint/2010/main" val="3198806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A95E63-2813-37DC-F619-74C8EEF921AB}"/>
              </a:ext>
            </a:extLst>
          </p:cNvPr>
          <p:cNvSpPr>
            <a:spLocks noGrp="1"/>
          </p:cNvSpPr>
          <p:nvPr>
            <p:ph type="title"/>
          </p:nvPr>
        </p:nvSpPr>
        <p:spPr/>
        <p:txBody>
          <a:bodyPr/>
          <a:lstStyle/>
          <a:p>
            <a:r>
              <a:rPr lang="en-US" dirty="0"/>
              <a:t>GenAI Applications</a:t>
            </a:r>
          </a:p>
        </p:txBody>
      </p:sp>
      <p:sp>
        <p:nvSpPr>
          <p:cNvPr id="6" name="Text Placeholder 5">
            <a:extLst>
              <a:ext uri="{FF2B5EF4-FFF2-40B4-BE49-F238E27FC236}">
                <a16:creationId xmlns:a16="http://schemas.microsoft.com/office/drawing/2014/main" id="{BE77134C-5007-C732-05AE-B4B5DF94001B}"/>
              </a:ext>
            </a:extLst>
          </p:cNvPr>
          <p:cNvSpPr>
            <a:spLocks noGrp="1"/>
          </p:cNvSpPr>
          <p:nvPr>
            <p:ph type="body" idx="1"/>
          </p:nvPr>
        </p:nvSpPr>
        <p:spPr/>
        <p:txBody>
          <a:bodyPr/>
          <a:lstStyle/>
          <a:p>
            <a:endParaRPr lang="en-US"/>
          </a:p>
        </p:txBody>
      </p:sp>
      <p:sp>
        <p:nvSpPr>
          <p:cNvPr id="2" name="Date Placeholder 1">
            <a:extLst>
              <a:ext uri="{FF2B5EF4-FFF2-40B4-BE49-F238E27FC236}">
                <a16:creationId xmlns:a16="http://schemas.microsoft.com/office/drawing/2014/main" id="{D8602E49-FB58-D6CF-863C-2C371BA9AC49}"/>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9B5C5E4B-F402-2AD7-E544-1E41D9206B46}"/>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5B4649BA-05C2-8E81-4567-8B94C7A1584A}"/>
              </a:ext>
            </a:extLst>
          </p:cNvPr>
          <p:cNvSpPr>
            <a:spLocks noGrp="1"/>
          </p:cNvSpPr>
          <p:nvPr>
            <p:ph type="sldNum" sz="quarter" idx="12"/>
          </p:nvPr>
        </p:nvSpPr>
        <p:spPr/>
        <p:txBody>
          <a:bodyPr/>
          <a:lstStyle/>
          <a:p>
            <a:fld id="{3D46CBA2-ECE5-4BE9-B546-6761E0E67089}" type="slidenum">
              <a:rPr lang="en-US" smtClean="0"/>
              <a:t>95</a:t>
            </a:fld>
            <a:endParaRPr lang="en-US"/>
          </a:p>
        </p:txBody>
      </p:sp>
    </p:spTree>
    <p:extLst>
      <p:ext uri="{BB962C8B-B14F-4D97-AF65-F5344CB8AC3E}">
        <p14:creationId xmlns:p14="http://schemas.microsoft.com/office/powerpoint/2010/main" val="18104140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C98CAA-5B3C-81AA-D47B-8B500FCACAC3}"/>
              </a:ext>
            </a:extLst>
          </p:cNvPr>
          <p:cNvSpPr>
            <a:spLocks noGrp="1"/>
          </p:cNvSpPr>
          <p:nvPr>
            <p:ph type="title"/>
          </p:nvPr>
        </p:nvSpPr>
        <p:spPr>
          <a:xfrm>
            <a:off x="457200" y="528066"/>
            <a:ext cx="8229600" cy="595884"/>
          </a:xfrm>
        </p:spPr>
        <p:txBody>
          <a:bodyPr>
            <a:normAutofit fontScale="90000"/>
          </a:bodyPr>
          <a:lstStyle/>
          <a:p>
            <a:r>
              <a:rPr lang="en-US" dirty="0"/>
              <a:t>GenAI - Text-Based Output</a:t>
            </a:r>
          </a:p>
        </p:txBody>
      </p:sp>
      <p:sp>
        <p:nvSpPr>
          <p:cNvPr id="4" name="Date Placeholder 3">
            <a:extLst>
              <a:ext uri="{FF2B5EF4-FFF2-40B4-BE49-F238E27FC236}">
                <a16:creationId xmlns:a16="http://schemas.microsoft.com/office/drawing/2014/main" id="{8C33C906-4C1A-5848-ED6F-45D3FA5DAC0B}"/>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B850C6CF-4245-E136-A274-98D52B155492}"/>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71A3998A-88D8-6DA2-D7C0-3B41D2F18E2D}"/>
              </a:ext>
            </a:extLst>
          </p:cNvPr>
          <p:cNvSpPr>
            <a:spLocks noGrp="1"/>
          </p:cNvSpPr>
          <p:nvPr>
            <p:ph type="sldNum" sz="quarter" idx="12"/>
          </p:nvPr>
        </p:nvSpPr>
        <p:spPr/>
        <p:txBody>
          <a:bodyPr/>
          <a:lstStyle/>
          <a:p>
            <a:fld id="{3D46CBA2-ECE5-4BE9-B546-6761E0E67089}" type="slidenum">
              <a:rPr lang="en-US" smtClean="0"/>
              <a:t>96</a:t>
            </a:fld>
            <a:endParaRPr lang="en-US"/>
          </a:p>
        </p:txBody>
      </p:sp>
      <p:graphicFrame>
        <p:nvGraphicFramePr>
          <p:cNvPr id="9" name="Table 8">
            <a:extLst>
              <a:ext uri="{FF2B5EF4-FFF2-40B4-BE49-F238E27FC236}">
                <a16:creationId xmlns:a16="http://schemas.microsoft.com/office/drawing/2014/main" id="{426AF36A-2E07-F4D9-1FFE-F6FC491C15A2}"/>
              </a:ext>
            </a:extLst>
          </p:cNvPr>
          <p:cNvGraphicFramePr>
            <a:graphicFrameLocks noGrp="1"/>
          </p:cNvGraphicFramePr>
          <p:nvPr>
            <p:extLst>
              <p:ext uri="{D42A27DB-BD31-4B8C-83A1-F6EECF244321}">
                <p14:modId xmlns:p14="http://schemas.microsoft.com/office/powerpoint/2010/main" val="857953045"/>
              </p:ext>
            </p:extLst>
          </p:nvPr>
        </p:nvGraphicFramePr>
        <p:xfrm>
          <a:off x="952500" y="1351015"/>
          <a:ext cx="6781800" cy="3189183"/>
        </p:xfrm>
        <a:graphic>
          <a:graphicData uri="http://schemas.openxmlformats.org/drawingml/2006/table">
            <a:tbl>
              <a:tblPr/>
              <a:tblGrid>
                <a:gridCol w="2260600">
                  <a:extLst>
                    <a:ext uri="{9D8B030D-6E8A-4147-A177-3AD203B41FA5}">
                      <a16:colId xmlns:a16="http://schemas.microsoft.com/office/drawing/2014/main" val="540457933"/>
                    </a:ext>
                  </a:extLst>
                </a:gridCol>
                <a:gridCol w="2260600">
                  <a:extLst>
                    <a:ext uri="{9D8B030D-6E8A-4147-A177-3AD203B41FA5}">
                      <a16:colId xmlns:a16="http://schemas.microsoft.com/office/drawing/2014/main" val="2342224034"/>
                    </a:ext>
                  </a:extLst>
                </a:gridCol>
                <a:gridCol w="2260600">
                  <a:extLst>
                    <a:ext uri="{9D8B030D-6E8A-4147-A177-3AD203B41FA5}">
                      <a16:colId xmlns:a16="http://schemas.microsoft.com/office/drawing/2014/main" val="510849529"/>
                    </a:ext>
                  </a:extLst>
                </a:gridCol>
              </a:tblGrid>
              <a:tr h="223219">
                <a:tc>
                  <a:txBody>
                    <a:bodyPr/>
                    <a:lstStyle/>
                    <a:p>
                      <a:pPr algn="ctr"/>
                      <a:r>
                        <a:rPr lang="en-US" sz="1800" b="1" dirty="0">
                          <a:solidFill>
                            <a:schemeClr val="bg1"/>
                          </a:solidFill>
                          <a:effectLst/>
                          <a:latin typeface="+mj-lt"/>
                        </a:rPr>
                        <a:t>Application</a:t>
                      </a:r>
                    </a:p>
                  </a:txBody>
                  <a:tcPr marL="55805" marR="55805" marT="27902" marB="27902" anchor="ctr">
                    <a:lnL>
                      <a:noFill/>
                    </a:lnL>
                    <a:lnR>
                      <a:noFill/>
                    </a:lnR>
                    <a:lnT>
                      <a:noFill/>
                    </a:lnT>
                    <a:lnB>
                      <a:noFill/>
                    </a:lnB>
                    <a:solidFill>
                      <a:schemeClr val="accent1">
                        <a:lumMod val="75000"/>
                      </a:schemeClr>
                    </a:solidFill>
                  </a:tcPr>
                </a:tc>
                <a:tc>
                  <a:txBody>
                    <a:bodyPr/>
                    <a:lstStyle/>
                    <a:p>
                      <a:pPr algn="ctr"/>
                      <a:r>
                        <a:rPr lang="en-US" sz="1800" b="1" dirty="0">
                          <a:solidFill>
                            <a:schemeClr val="bg1"/>
                          </a:solidFill>
                          <a:effectLst/>
                          <a:latin typeface="+mj-lt"/>
                        </a:rPr>
                        <a:t>Description</a:t>
                      </a:r>
                    </a:p>
                  </a:txBody>
                  <a:tcPr marL="55805" marR="55805" marT="27902" marB="27902" anchor="ctr">
                    <a:lnL>
                      <a:noFill/>
                    </a:lnL>
                    <a:lnR>
                      <a:noFill/>
                    </a:lnR>
                    <a:lnT>
                      <a:noFill/>
                    </a:lnT>
                    <a:lnB>
                      <a:noFill/>
                    </a:lnB>
                    <a:solidFill>
                      <a:schemeClr val="accent1">
                        <a:lumMod val="75000"/>
                      </a:schemeClr>
                    </a:solidFill>
                  </a:tcPr>
                </a:tc>
                <a:tc>
                  <a:txBody>
                    <a:bodyPr/>
                    <a:lstStyle/>
                    <a:p>
                      <a:pPr algn="ctr"/>
                      <a:r>
                        <a:rPr lang="en-US" sz="1800" b="1" dirty="0">
                          <a:solidFill>
                            <a:schemeClr val="bg1"/>
                          </a:solidFill>
                          <a:effectLst/>
                          <a:latin typeface="+mj-lt"/>
                        </a:rPr>
                        <a:t>Example Tools/Models</a:t>
                      </a:r>
                    </a:p>
                  </a:txBody>
                  <a:tcPr marL="55805" marR="55805" marT="27902" marB="27902" anchor="ctr">
                    <a:lnL>
                      <a:noFill/>
                    </a:lnL>
                    <a:lnR>
                      <a:noFill/>
                    </a:lnR>
                    <a:lnT>
                      <a:noFill/>
                    </a:lnT>
                    <a:lnB>
                      <a:noFill/>
                    </a:lnB>
                    <a:solidFill>
                      <a:schemeClr val="accent1">
                        <a:lumMod val="75000"/>
                      </a:schemeClr>
                    </a:solidFill>
                  </a:tcPr>
                </a:tc>
                <a:extLst>
                  <a:ext uri="{0D108BD9-81ED-4DB2-BD59-A6C34878D82A}">
                    <a16:rowId xmlns:a16="http://schemas.microsoft.com/office/drawing/2014/main" val="981792167"/>
                  </a:ext>
                </a:extLst>
              </a:tr>
              <a:tr h="390633">
                <a:tc>
                  <a:txBody>
                    <a:bodyPr/>
                    <a:lstStyle/>
                    <a:p>
                      <a:pPr algn="ctr"/>
                      <a:r>
                        <a:rPr lang="en-US" sz="1400" b="1" dirty="0">
                          <a:latin typeface="+mj-lt"/>
                        </a:rPr>
                        <a:t>Text Generation</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lang="en-US" sz="1400" b="1" dirty="0">
                          <a:latin typeface="+mj-lt"/>
                        </a:rPr>
                        <a:t>Produces human-like text responses.</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kumimoji="0" lang="en-US" sz="1400" b="1" kern="1200" dirty="0">
                          <a:solidFill>
                            <a:schemeClr val="tx1"/>
                          </a:solidFill>
                          <a:latin typeface="+mj-lt"/>
                          <a:ea typeface="+mn-ea"/>
                          <a:cs typeface="+mn-cs"/>
                          <a:hlinkClick r:id="rId2">
                            <a:extLst>
                              <a:ext uri="{A12FA001-AC4F-418D-AE19-62706E023703}">
                                <ahyp:hlinkClr xmlns:ahyp="http://schemas.microsoft.com/office/drawing/2018/hyperlinkcolor" val="tx"/>
                              </a:ext>
                            </a:extLst>
                          </a:hlinkClick>
                        </a:rPr>
                        <a:t>ChatGPT</a:t>
                      </a:r>
                      <a:br>
                        <a:rPr lang="en-US" sz="1400" b="1" dirty="0">
                          <a:latin typeface="+mj-lt"/>
                        </a:rPr>
                      </a:br>
                      <a:r>
                        <a:rPr lang="en-US" sz="1400" b="1" dirty="0">
                          <a:latin typeface="+mj-lt"/>
                          <a:hlinkClick r:id="rId3"/>
                        </a:rPr>
                        <a:t>Claude</a:t>
                      </a:r>
                      <a:br>
                        <a:rPr lang="en-US" sz="1400" b="1" dirty="0">
                          <a:latin typeface="+mj-lt"/>
                        </a:rPr>
                      </a:br>
                      <a:r>
                        <a:rPr lang="en-US" sz="1400" b="1" dirty="0">
                          <a:latin typeface="+mj-lt"/>
                          <a:hlinkClick r:id="rId4"/>
                        </a:rPr>
                        <a:t>Gemini</a:t>
                      </a:r>
                      <a:br>
                        <a:rPr lang="en-US" sz="1400" b="1" dirty="0">
                          <a:latin typeface="+mj-lt"/>
                        </a:rPr>
                      </a:br>
                      <a:r>
                        <a:rPr lang="en-US" sz="1400" b="1" dirty="0">
                          <a:latin typeface="+mj-lt"/>
                          <a:hlinkClick r:id="rId5"/>
                        </a:rPr>
                        <a:t>Mistral</a:t>
                      </a:r>
                      <a:endParaRPr lang="en-US" sz="1400" b="1" dirty="0">
                        <a:latin typeface="+mj-lt"/>
                      </a:endParaRPr>
                    </a:p>
                  </a:txBody>
                  <a:tcPr marL="55805" marR="55805" marT="27902" marB="27902"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3462334671"/>
                  </a:ext>
                </a:extLst>
              </a:tr>
              <a:tr h="390633">
                <a:tc>
                  <a:txBody>
                    <a:bodyPr/>
                    <a:lstStyle/>
                    <a:p>
                      <a:pPr algn="ctr"/>
                      <a:r>
                        <a:rPr lang="en-US" sz="1400" b="1" dirty="0">
                          <a:latin typeface="+mj-lt"/>
                        </a:rPr>
                        <a:t>Summarization</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lang="en-US" sz="1400" b="1" dirty="0">
                          <a:latin typeface="+mj-lt"/>
                        </a:rPr>
                        <a:t>Condenses long content into shorter summaries.</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kumimoji="0" lang="en-US" sz="1400" b="1" kern="1200" dirty="0">
                          <a:solidFill>
                            <a:schemeClr val="tx1"/>
                          </a:solidFill>
                          <a:latin typeface="+mj-lt"/>
                          <a:ea typeface="+mn-ea"/>
                          <a:cs typeface="+mn-cs"/>
                          <a:hlinkClick r:id="rId2">
                            <a:extLst>
                              <a:ext uri="{A12FA001-AC4F-418D-AE19-62706E023703}">
                                <ahyp:hlinkClr xmlns:ahyp="http://schemas.microsoft.com/office/drawing/2018/hyperlinkcolor" val="tx"/>
                              </a:ext>
                            </a:extLst>
                          </a:hlinkClick>
                        </a:rPr>
                        <a:t>ChatGPT</a:t>
                      </a:r>
                      <a:br>
                        <a:rPr lang="en-US" sz="1400" b="1" dirty="0">
                          <a:latin typeface="+mj-lt"/>
                        </a:rPr>
                      </a:br>
                      <a:r>
                        <a:rPr lang="en-US" sz="1400" b="1" dirty="0">
                          <a:latin typeface="+mj-lt"/>
                          <a:hlinkClick r:id="rId6"/>
                        </a:rPr>
                        <a:t>BART</a:t>
                      </a:r>
                      <a:br>
                        <a:rPr lang="en-US" sz="1400" b="1" dirty="0">
                          <a:latin typeface="+mj-lt"/>
                        </a:rPr>
                      </a:br>
                      <a:r>
                        <a:rPr kumimoji="0" lang="en-US" sz="1400" b="1" kern="1200" dirty="0">
                          <a:solidFill>
                            <a:schemeClr val="tx1"/>
                          </a:solidFill>
                          <a:latin typeface="+mj-lt"/>
                          <a:ea typeface="+mn-ea"/>
                          <a:cs typeface="+mn-cs"/>
                          <a:hlinkClick r:id="rId3"/>
                        </a:rPr>
                        <a:t>Claude</a:t>
                      </a:r>
                      <a:endParaRPr lang="en-US" sz="1400" b="1" dirty="0">
                        <a:latin typeface="+mj-lt"/>
                      </a:endParaRPr>
                    </a:p>
                  </a:txBody>
                  <a:tcPr marL="55805" marR="55805" marT="27902" marB="27902"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4221917286"/>
                  </a:ext>
                </a:extLst>
              </a:tr>
              <a:tr h="390633">
                <a:tc>
                  <a:txBody>
                    <a:bodyPr/>
                    <a:lstStyle/>
                    <a:p>
                      <a:pPr algn="ctr"/>
                      <a:r>
                        <a:rPr lang="en-US" sz="1400" b="1">
                          <a:latin typeface="+mj-lt"/>
                        </a:rPr>
                        <a:t>Translation</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lang="en-US" sz="1400" b="1" dirty="0">
                          <a:latin typeface="+mj-lt"/>
                        </a:rPr>
                        <a:t>Translates between languages.</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lang="en-US" sz="1400" b="1" dirty="0">
                          <a:latin typeface="+mj-lt"/>
                          <a:hlinkClick r:id="rId7"/>
                        </a:rPr>
                        <a:t>Google Translate</a:t>
                      </a:r>
                      <a:br>
                        <a:rPr lang="en-US" sz="1400" b="1" dirty="0">
                          <a:latin typeface="+mj-lt"/>
                        </a:rPr>
                      </a:br>
                      <a:r>
                        <a:rPr lang="en-US" sz="1400" b="1" dirty="0">
                          <a:latin typeface="+mj-lt"/>
                        </a:rPr>
                        <a:t> </a:t>
                      </a:r>
                      <a:r>
                        <a:rPr lang="en-US" sz="1400" b="1" dirty="0" err="1">
                          <a:latin typeface="+mj-lt"/>
                          <a:hlinkClick r:id="rId8"/>
                        </a:rPr>
                        <a:t>DeepL</a:t>
                      </a:r>
                      <a:br>
                        <a:rPr lang="en-US" sz="1400" b="1" dirty="0">
                          <a:latin typeface="+mj-lt"/>
                        </a:rPr>
                      </a:br>
                      <a:r>
                        <a:rPr kumimoji="0" lang="en-US" sz="1400" b="1" kern="1200" dirty="0">
                          <a:solidFill>
                            <a:schemeClr val="tx1"/>
                          </a:solidFill>
                          <a:latin typeface="+mj-lt"/>
                          <a:ea typeface="+mn-ea"/>
                          <a:cs typeface="+mn-cs"/>
                          <a:hlinkClick r:id="rId2">
                            <a:extLst>
                              <a:ext uri="{A12FA001-AC4F-418D-AE19-62706E023703}">
                                <ahyp:hlinkClr xmlns:ahyp="http://schemas.microsoft.com/office/drawing/2018/hyperlinkcolor" val="tx"/>
                              </a:ext>
                            </a:extLst>
                          </a:hlinkClick>
                        </a:rPr>
                        <a:t>ChatGPT</a:t>
                      </a:r>
                      <a:endParaRPr lang="en-US" sz="1400" b="1" dirty="0">
                        <a:latin typeface="+mj-lt"/>
                      </a:endParaRPr>
                    </a:p>
                  </a:txBody>
                  <a:tcPr marL="55805" marR="55805" marT="27902" marB="27902"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806207223"/>
                  </a:ext>
                </a:extLst>
              </a:tr>
              <a:tr h="558047">
                <a:tc>
                  <a:txBody>
                    <a:bodyPr/>
                    <a:lstStyle/>
                    <a:p>
                      <a:pPr algn="ctr"/>
                      <a:r>
                        <a:rPr lang="en-US" sz="1400" b="1">
                          <a:latin typeface="+mj-lt"/>
                        </a:rPr>
                        <a:t>Text Completion</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lang="en-US" sz="1400" b="1" dirty="0">
                          <a:latin typeface="+mj-lt"/>
                        </a:rPr>
                        <a:t>Completes partially written sentences or paragraphs.</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kumimoji="0" lang="en-US" sz="1400" b="1" kern="1200" dirty="0">
                          <a:solidFill>
                            <a:schemeClr val="tx1"/>
                          </a:solidFill>
                          <a:latin typeface="+mj-lt"/>
                          <a:ea typeface="+mn-ea"/>
                          <a:cs typeface="+mn-cs"/>
                          <a:hlinkClick r:id="rId2">
                            <a:extLst>
                              <a:ext uri="{A12FA001-AC4F-418D-AE19-62706E023703}">
                                <ahyp:hlinkClr xmlns:ahyp="http://schemas.microsoft.com/office/drawing/2018/hyperlinkcolor" val="tx"/>
                              </a:ext>
                            </a:extLst>
                          </a:hlinkClick>
                        </a:rPr>
                        <a:t>ChatGPT</a:t>
                      </a:r>
                      <a:endParaRPr lang="en-US" sz="1400" b="1" dirty="0">
                        <a:latin typeface="+mj-lt"/>
                      </a:endParaRPr>
                    </a:p>
                  </a:txBody>
                  <a:tcPr marL="55805" marR="55805" marT="27902" marB="27902"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1900880322"/>
                  </a:ext>
                </a:extLst>
              </a:tr>
            </a:tbl>
          </a:graphicData>
        </a:graphic>
      </p:graphicFrame>
    </p:spTree>
    <p:extLst>
      <p:ext uri="{BB962C8B-B14F-4D97-AF65-F5344CB8AC3E}">
        <p14:creationId xmlns:p14="http://schemas.microsoft.com/office/powerpoint/2010/main" val="22398198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F01ED-75CD-C314-AA78-7CB643AE9B8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B7C8CA0-AA01-C49E-1D5E-F680D9375851}"/>
              </a:ext>
            </a:extLst>
          </p:cNvPr>
          <p:cNvSpPr>
            <a:spLocks noGrp="1"/>
          </p:cNvSpPr>
          <p:nvPr>
            <p:ph type="title"/>
          </p:nvPr>
        </p:nvSpPr>
        <p:spPr>
          <a:xfrm>
            <a:off x="457200" y="528066"/>
            <a:ext cx="8229600" cy="748284"/>
          </a:xfrm>
        </p:spPr>
        <p:txBody>
          <a:bodyPr>
            <a:noAutofit/>
          </a:bodyPr>
          <a:lstStyle/>
          <a:p>
            <a:r>
              <a:rPr lang="en-US" sz="4000" dirty="0"/>
              <a:t>GenAI - Text-Based Output (Continued)</a:t>
            </a:r>
          </a:p>
        </p:txBody>
      </p:sp>
      <p:sp>
        <p:nvSpPr>
          <p:cNvPr id="4" name="Date Placeholder 3">
            <a:extLst>
              <a:ext uri="{FF2B5EF4-FFF2-40B4-BE49-F238E27FC236}">
                <a16:creationId xmlns:a16="http://schemas.microsoft.com/office/drawing/2014/main" id="{DC36B9B7-F442-F48A-1AC4-DB0B51703C2B}"/>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46E27D2A-BCD4-72F5-F4C5-8F39AE9372B1}"/>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8F6EDDE9-8FAE-0D36-72BB-E291F42500F1}"/>
              </a:ext>
            </a:extLst>
          </p:cNvPr>
          <p:cNvSpPr>
            <a:spLocks noGrp="1"/>
          </p:cNvSpPr>
          <p:nvPr>
            <p:ph type="sldNum" sz="quarter" idx="12"/>
          </p:nvPr>
        </p:nvSpPr>
        <p:spPr/>
        <p:txBody>
          <a:bodyPr/>
          <a:lstStyle/>
          <a:p>
            <a:fld id="{3D46CBA2-ECE5-4BE9-B546-6761E0E67089}" type="slidenum">
              <a:rPr lang="en-US" smtClean="0"/>
              <a:t>97</a:t>
            </a:fld>
            <a:endParaRPr lang="en-US"/>
          </a:p>
        </p:txBody>
      </p:sp>
      <p:graphicFrame>
        <p:nvGraphicFramePr>
          <p:cNvPr id="9" name="Table 8">
            <a:extLst>
              <a:ext uri="{FF2B5EF4-FFF2-40B4-BE49-F238E27FC236}">
                <a16:creationId xmlns:a16="http://schemas.microsoft.com/office/drawing/2014/main" id="{352B5F76-AB87-3B87-0B14-BF34B9E6A7B6}"/>
              </a:ext>
            </a:extLst>
          </p:cNvPr>
          <p:cNvGraphicFramePr>
            <a:graphicFrameLocks noGrp="1"/>
          </p:cNvGraphicFramePr>
          <p:nvPr>
            <p:extLst>
              <p:ext uri="{D42A27DB-BD31-4B8C-83A1-F6EECF244321}">
                <p14:modId xmlns:p14="http://schemas.microsoft.com/office/powerpoint/2010/main" val="1068533666"/>
              </p:ext>
            </p:extLst>
          </p:nvPr>
        </p:nvGraphicFramePr>
        <p:xfrm>
          <a:off x="952500" y="1428750"/>
          <a:ext cx="6781800" cy="2204416"/>
        </p:xfrm>
        <a:graphic>
          <a:graphicData uri="http://schemas.openxmlformats.org/drawingml/2006/table">
            <a:tbl>
              <a:tblPr/>
              <a:tblGrid>
                <a:gridCol w="2260600">
                  <a:extLst>
                    <a:ext uri="{9D8B030D-6E8A-4147-A177-3AD203B41FA5}">
                      <a16:colId xmlns:a16="http://schemas.microsoft.com/office/drawing/2014/main" val="540457933"/>
                    </a:ext>
                  </a:extLst>
                </a:gridCol>
                <a:gridCol w="2260600">
                  <a:extLst>
                    <a:ext uri="{9D8B030D-6E8A-4147-A177-3AD203B41FA5}">
                      <a16:colId xmlns:a16="http://schemas.microsoft.com/office/drawing/2014/main" val="2342224034"/>
                    </a:ext>
                  </a:extLst>
                </a:gridCol>
                <a:gridCol w="2260600">
                  <a:extLst>
                    <a:ext uri="{9D8B030D-6E8A-4147-A177-3AD203B41FA5}">
                      <a16:colId xmlns:a16="http://schemas.microsoft.com/office/drawing/2014/main" val="510849529"/>
                    </a:ext>
                  </a:extLst>
                </a:gridCol>
              </a:tblGrid>
              <a:tr h="223219">
                <a:tc>
                  <a:txBody>
                    <a:bodyPr/>
                    <a:lstStyle/>
                    <a:p>
                      <a:pPr algn="ctr"/>
                      <a:r>
                        <a:rPr lang="en-US" sz="1800" b="1" dirty="0">
                          <a:solidFill>
                            <a:schemeClr val="bg1"/>
                          </a:solidFill>
                          <a:effectLst/>
                          <a:latin typeface="+mj-lt"/>
                        </a:rPr>
                        <a:t>Application</a:t>
                      </a:r>
                    </a:p>
                  </a:txBody>
                  <a:tcPr marL="55805" marR="55805" marT="27902" marB="27902" anchor="ctr">
                    <a:lnL>
                      <a:noFill/>
                    </a:lnL>
                    <a:lnR>
                      <a:noFill/>
                    </a:lnR>
                    <a:lnT>
                      <a:noFill/>
                    </a:lnT>
                    <a:lnB>
                      <a:noFill/>
                    </a:lnB>
                    <a:solidFill>
                      <a:schemeClr val="accent1">
                        <a:lumMod val="75000"/>
                      </a:schemeClr>
                    </a:solidFill>
                  </a:tcPr>
                </a:tc>
                <a:tc>
                  <a:txBody>
                    <a:bodyPr/>
                    <a:lstStyle/>
                    <a:p>
                      <a:pPr algn="ctr"/>
                      <a:r>
                        <a:rPr lang="en-US" sz="1800" b="1" dirty="0">
                          <a:solidFill>
                            <a:schemeClr val="bg1"/>
                          </a:solidFill>
                          <a:effectLst/>
                          <a:latin typeface="+mj-lt"/>
                        </a:rPr>
                        <a:t>Description</a:t>
                      </a:r>
                    </a:p>
                  </a:txBody>
                  <a:tcPr marL="55805" marR="55805" marT="27902" marB="27902" anchor="ctr">
                    <a:lnL>
                      <a:noFill/>
                    </a:lnL>
                    <a:lnR>
                      <a:noFill/>
                    </a:lnR>
                    <a:lnT>
                      <a:noFill/>
                    </a:lnT>
                    <a:lnB>
                      <a:noFill/>
                    </a:lnB>
                    <a:solidFill>
                      <a:schemeClr val="accent1">
                        <a:lumMod val="75000"/>
                      </a:schemeClr>
                    </a:solidFill>
                  </a:tcPr>
                </a:tc>
                <a:tc>
                  <a:txBody>
                    <a:bodyPr/>
                    <a:lstStyle/>
                    <a:p>
                      <a:pPr algn="ctr"/>
                      <a:r>
                        <a:rPr lang="en-US" sz="1800" b="1" dirty="0">
                          <a:solidFill>
                            <a:schemeClr val="bg1"/>
                          </a:solidFill>
                          <a:effectLst/>
                          <a:latin typeface="+mj-lt"/>
                        </a:rPr>
                        <a:t>Example Tools/Models</a:t>
                      </a:r>
                    </a:p>
                  </a:txBody>
                  <a:tcPr marL="55805" marR="55805" marT="27902" marB="27902" anchor="ctr">
                    <a:lnL>
                      <a:noFill/>
                    </a:lnL>
                    <a:lnR>
                      <a:noFill/>
                    </a:lnR>
                    <a:lnT>
                      <a:noFill/>
                    </a:lnT>
                    <a:lnB>
                      <a:noFill/>
                    </a:lnB>
                    <a:solidFill>
                      <a:schemeClr val="accent1">
                        <a:lumMod val="75000"/>
                      </a:schemeClr>
                    </a:solidFill>
                  </a:tcPr>
                </a:tc>
                <a:extLst>
                  <a:ext uri="{0D108BD9-81ED-4DB2-BD59-A6C34878D82A}">
                    <a16:rowId xmlns:a16="http://schemas.microsoft.com/office/drawing/2014/main" val="981792167"/>
                  </a:ext>
                </a:extLst>
              </a:tr>
              <a:tr h="390633">
                <a:tc>
                  <a:txBody>
                    <a:bodyPr/>
                    <a:lstStyle/>
                    <a:p>
                      <a:pPr algn="ctr"/>
                      <a:r>
                        <a:rPr lang="en-US" sz="1400" b="1" dirty="0">
                          <a:latin typeface="+mj-lt"/>
                        </a:rPr>
                        <a:t>Sentiment Analysis</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lang="en-US" sz="1400" b="1" dirty="0">
                          <a:latin typeface="+mj-lt"/>
                        </a:rPr>
                        <a:t>Analyzes emotions or opinions in text.</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lang="en-US" sz="1400" b="1" dirty="0">
                          <a:latin typeface="+mj-lt"/>
                          <a:hlinkClick r:id="rId2"/>
                        </a:rPr>
                        <a:t> Hugging Face Transformers</a:t>
                      </a:r>
                      <a:endParaRPr lang="en-US" sz="1400" b="1" dirty="0">
                        <a:latin typeface="+mj-lt"/>
                      </a:endParaRPr>
                    </a:p>
                  </a:txBody>
                  <a:tcPr marL="55805" marR="55805" marT="27902" marB="27902"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3831916157"/>
                  </a:ext>
                </a:extLst>
              </a:tr>
              <a:tr h="390633">
                <a:tc>
                  <a:txBody>
                    <a:bodyPr/>
                    <a:lstStyle/>
                    <a:p>
                      <a:pPr algn="ctr"/>
                      <a:r>
                        <a:rPr lang="en-US" sz="1400" b="1">
                          <a:latin typeface="+mj-lt"/>
                        </a:rPr>
                        <a:t>Code Generation</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lang="en-US" sz="1400" b="1" dirty="0">
                          <a:latin typeface="+mj-lt"/>
                        </a:rPr>
                        <a:t>Writes code from natural language prompts.</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lang="en-US" sz="1400" b="1" dirty="0">
                          <a:latin typeface="+mj-lt"/>
                          <a:hlinkClick r:id="rId3"/>
                        </a:rPr>
                        <a:t>GitHub Copilot</a:t>
                      </a:r>
                      <a:br>
                        <a:rPr lang="en-US" sz="1400" b="1" dirty="0">
                          <a:latin typeface="+mj-lt"/>
                        </a:rPr>
                      </a:br>
                      <a:r>
                        <a:rPr lang="en-US" sz="1400" b="1" dirty="0">
                          <a:latin typeface="+mj-lt"/>
                          <a:hlinkClick r:id="rId4"/>
                        </a:rPr>
                        <a:t>Amazon Q (</a:t>
                      </a:r>
                      <a:r>
                        <a:rPr lang="en-US" sz="1400" b="1" dirty="0" err="1">
                          <a:latin typeface="+mj-lt"/>
                          <a:hlinkClick r:id="rId4"/>
                        </a:rPr>
                        <a:t>CodeWhisperer</a:t>
                      </a:r>
                      <a:r>
                        <a:rPr lang="en-US" sz="1400" b="1" dirty="0">
                          <a:latin typeface="+mj-lt"/>
                          <a:hlinkClick r:id="rId4"/>
                        </a:rPr>
                        <a:t>)</a:t>
                      </a:r>
                      <a:br>
                        <a:rPr lang="en-US" sz="1400" b="1" dirty="0">
                          <a:latin typeface="+mj-lt"/>
                        </a:rPr>
                      </a:br>
                      <a:r>
                        <a:rPr lang="en-US" sz="1400" b="1" dirty="0">
                          <a:latin typeface="+mj-lt"/>
                          <a:hlinkClick r:id="rId5"/>
                        </a:rPr>
                        <a:t>Cody</a:t>
                      </a:r>
                      <a:endParaRPr lang="en-US" sz="1400" b="1" dirty="0">
                        <a:latin typeface="+mj-lt"/>
                      </a:endParaRPr>
                    </a:p>
                  </a:txBody>
                  <a:tcPr marL="55805" marR="55805" marT="27902" marB="27902"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2946513038"/>
                  </a:ext>
                </a:extLst>
              </a:tr>
              <a:tr h="558047">
                <a:tc>
                  <a:txBody>
                    <a:bodyPr/>
                    <a:lstStyle/>
                    <a:p>
                      <a:pPr algn="ctr"/>
                      <a:r>
                        <a:rPr lang="en-US" sz="1400" b="1">
                          <a:latin typeface="+mj-lt"/>
                        </a:rPr>
                        <a:t>Question Answering</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lang="en-US" sz="1400" b="1">
                          <a:latin typeface="+mj-lt"/>
                        </a:rPr>
                        <a:t>Answers queries based on context or knowledge base.</a:t>
                      </a:r>
                    </a:p>
                  </a:txBody>
                  <a:tcPr marL="55805" marR="55805" marT="27902" marB="27902" anchor="ctr">
                    <a:lnL>
                      <a:noFill/>
                    </a:lnL>
                    <a:lnR>
                      <a:noFill/>
                    </a:lnR>
                    <a:lnT>
                      <a:noFill/>
                    </a:lnT>
                    <a:lnB>
                      <a:noFill/>
                    </a:lnB>
                    <a:solidFill>
                      <a:schemeClr val="tx2">
                        <a:lumMod val="40000"/>
                        <a:lumOff val="60000"/>
                      </a:schemeClr>
                    </a:solidFill>
                  </a:tcPr>
                </a:tc>
                <a:tc>
                  <a:txBody>
                    <a:bodyPr/>
                    <a:lstStyle/>
                    <a:p>
                      <a:pPr algn="ctr"/>
                      <a:r>
                        <a:rPr lang="en-US" sz="1400" b="1" dirty="0" err="1">
                          <a:latin typeface="+mj-lt"/>
                          <a:hlinkClick r:id="rId6"/>
                        </a:rPr>
                        <a:t>LangChain</a:t>
                      </a:r>
                      <a:r>
                        <a:rPr lang="en-US" sz="1400" b="1" dirty="0">
                          <a:latin typeface="+mj-lt"/>
                          <a:hlinkClick r:id="rId6"/>
                        </a:rPr>
                        <a:t> QA agents</a:t>
                      </a:r>
                      <a:br>
                        <a:rPr lang="en-US" sz="1400" b="1" dirty="0">
                          <a:latin typeface="+mj-lt"/>
                        </a:rPr>
                      </a:br>
                      <a:r>
                        <a:rPr kumimoji="0" lang="en-US" sz="1400" b="1" i="0" u="none" strike="noStrike" kern="1200" cap="none" spc="0" normalizeH="0" baseline="0" noProof="0" dirty="0">
                          <a:ln>
                            <a:noFill/>
                          </a:ln>
                          <a:solidFill>
                            <a:prstClr val="black"/>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ChatGPT</a:t>
                      </a:r>
                      <a:br>
                        <a:rPr lang="en-US" sz="1400" b="1" dirty="0">
                          <a:latin typeface="+mj-lt"/>
                        </a:rPr>
                      </a:br>
                      <a:r>
                        <a:rPr lang="en-US" sz="1400" b="1" dirty="0">
                          <a:latin typeface="+mj-lt"/>
                          <a:hlinkClick r:id="rId8"/>
                        </a:rPr>
                        <a:t>RAG systems</a:t>
                      </a:r>
                      <a:endParaRPr lang="en-US" sz="1400" b="1" dirty="0">
                        <a:latin typeface="+mj-lt"/>
                      </a:endParaRPr>
                    </a:p>
                  </a:txBody>
                  <a:tcPr marL="55805" marR="55805" marT="27902" marB="27902"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3145572264"/>
                  </a:ext>
                </a:extLst>
              </a:tr>
            </a:tbl>
          </a:graphicData>
        </a:graphic>
      </p:graphicFrame>
    </p:spTree>
    <p:extLst>
      <p:ext uri="{BB962C8B-B14F-4D97-AF65-F5344CB8AC3E}">
        <p14:creationId xmlns:p14="http://schemas.microsoft.com/office/powerpoint/2010/main" val="21010176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5D29-B3DA-0668-6D5F-70C5D2822E26}"/>
              </a:ext>
            </a:extLst>
          </p:cNvPr>
          <p:cNvSpPr>
            <a:spLocks noGrp="1"/>
          </p:cNvSpPr>
          <p:nvPr>
            <p:ph type="title"/>
          </p:nvPr>
        </p:nvSpPr>
        <p:spPr>
          <a:xfrm>
            <a:off x="457200" y="528066"/>
            <a:ext cx="8229600" cy="595884"/>
          </a:xfrm>
        </p:spPr>
        <p:txBody>
          <a:bodyPr>
            <a:normAutofit fontScale="90000"/>
          </a:bodyPr>
          <a:lstStyle/>
          <a:p>
            <a:r>
              <a:rPr lang="en-US" dirty="0"/>
              <a:t>GenAI - Image-Based Output</a:t>
            </a:r>
          </a:p>
        </p:txBody>
      </p:sp>
      <p:sp>
        <p:nvSpPr>
          <p:cNvPr id="4" name="Date Placeholder 3">
            <a:extLst>
              <a:ext uri="{FF2B5EF4-FFF2-40B4-BE49-F238E27FC236}">
                <a16:creationId xmlns:a16="http://schemas.microsoft.com/office/drawing/2014/main" id="{10CD9382-C823-54E0-943C-A3C18659E0FF}"/>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D1C24E29-3DB6-F2A8-9150-90E1952B20DA}"/>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DE8DD9E2-756C-8B91-1229-B952167BBB18}"/>
              </a:ext>
            </a:extLst>
          </p:cNvPr>
          <p:cNvSpPr>
            <a:spLocks noGrp="1"/>
          </p:cNvSpPr>
          <p:nvPr>
            <p:ph type="sldNum" sz="quarter" idx="12"/>
          </p:nvPr>
        </p:nvSpPr>
        <p:spPr/>
        <p:txBody>
          <a:bodyPr/>
          <a:lstStyle/>
          <a:p>
            <a:fld id="{3D46CBA2-ECE5-4BE9-B546-6761E0E67089}" type="slidenum">
              <a:rPr lang="en-US" smtClean="0"/>
              <a:t>98</a:t>
            </a:fld>
            <a:endParaRPr lang="en-US"/>
          </a:p>
        </p:txBody>
      </p:sp>
      <p:graphicFrame>
        <p:nvGraphicFramePr>
          <p:cNvPr id="7" name="Table 6">
            <a:extLst>
              <a:ext uri="{FF2B5EF4-FFF2-40B4-BE49-F238E27FC236}">
                <a16:creationId xmlns:a16="http://schemas.microsoft.com/office/drawing/2014/main" id="{4EBEBA69-D28C-4166-6C73-1D4913CD2338}"/>
              </a:ext>
            </a:extLst>
          </p:cNvPr>
          <p:cNvGraphicFramePr>
            <a:graphicFrameLocks noGrp="1"/>
          </p:cNvGraphicFramePr>
          <p:nvPr>
            <p:extLst>
              <p:ext uri="{D42A27DB-BD31-4B8C-83A1-F6EECF244321}">
                <p14:modId xmlns:p14="http://schemas.microsoft.com/office/powerpoint/2010/main" val="3378627797"/>
              </p:ext>
            </p:extLst>
          </p:nvPr>
        </p:nvGraphicFramePr>
        <p:xfrm>
          <a:off x="772990" y="1153121"/>
          <a:ext cx="7598019" cy="3698922"/>
        </p:xfrm>
        <a:graphic>
          <a:graphicData uri="http://schemas.openxmlformats.org/drawingml/2006/table">
            <a:tbl>
              <a:tblPr/>
              <a:tblGrid>
                <a:gridCol w="2532673">
                  <a:extLst>
                    <a:ext uri="{9D8B030D-6E8A-4147-A177-3AD203B41FA5}">
                      <a16:colId xmlns:a16="http://schemas.microsoft.com/office/drawing/2014/main" val="4051104988"/>
                    </a:ext>
                  </a:extLst>
                </a:gridCol>
                <a:gridCol w="2532673">
                  <a:extLst>
                    <a:ext uri="{9D8B030D-6E8A-4147-A177-3AD203B41FA5}">
                      <a16:colId xmlns:a16="http://schemas.microsoft.com/office/drawing/2014/main" val="3715832640"/>
                    </a:ext>
                  </a:extLst>
                </a:gridCol>
                <a:gridCol w="2532673">
                  <a:extLst>
                    <a:ext uri="{9D8B030D-6E8A-4147-A177-3AD203B41FA5}">
                      <a16:colId xmlns:a16="http://schemas.microsoft.com/office/drawing/2014/main" val="1963439685"/>
                    </a:ext>
                  </a:extLst>
                </a:gridCol>
              </a:tblGrid>
              <a:tr h="337690">
                <a:tc>
                  <a:txBody>
                    <a:bodyPr/>
                    <a:lstStyle/>
                    <a:p>
                      <a:pPr algn="ctr"/>
                      <a:r>
                        <a:rPr lang="en-US" sz="1700" b="1" dirty="0">
                          <a:solidFill>
                            <a:schemeClr val="bg1"/>
                          </a:solidFill>
                          <a:latin typeface="+mj-lt"/>
                        </a:rPr>
                        <a:t>Application</a:t>
                      </a:r>
                    </a:p>
                  </a:txBody>
                  <a:tcPr marL="84422" marR="84422" marT="42211" marB="42211" anchor="ctr">
                    <a:lnL>
                      <a:noFill/>
                    </a:lnL>
                    <a:lnR>
                      <a:noFill/>
                    </a:lnR>
                    <a:lnT>
                      <a:noFill/>
                    </a:lnT>
                    <a:lnB>
                      <a:noFill/>
                    </a:lnB>
                    <a:solidFill>
                      <a:schemeClr val="accent1">
                        <a:lumMod val="75000"/>
                      </a:schemeClr>
                    </a:solidFill>
                  </a:tcPr>
                </a:tc>
                <a:tc>
                  <a:txBody>
                    <a:bodyPr/>
                    <a:lstStyle/>
                    <a:p>
                      <a:pPr algn="ctr"/>
                      <a:r>
                        <a:rPr lang="en-US" sz="1700" b="1" dirty="0">
                          <a:solidFill>
                            <a:schemeClr val="bg1"/>
                          </a:solidFill>
                          <a:latin typeface="+mj-lt"/>
                        </a:rPr>
                        <a:t>Description</a:t>
                      </a:r>
                    </a:p>
                  </a:txBody>
                  <a:tcPr marL="84422" marR="84422" marT="42211" marB="42211" anchor="ctr">
                    <a:lnL>
                      <a:noFill/>
                    </a:lnL>
                    <a:lnR>
                      <a:noFill/>
                    </a:lnR>
                    <a:lnT>
                      <a:noFill/>
                    </a:lnT>
                    <a:lnB>
                      <a:noFill/>
                    </a:lnB>
                    <a:solidFill>
                      <a:schemeClr val="accent1">
                        <a:lumMod val="75000"/>
                      </a:schemeClr>
                    </a:solidFill>
                  </a:tcPr>
                </a:tc>
                <a:tc>
                  <a:txBody>
                    <a:bodyPr/>
                    <a:lstStyle/>
                    <a:p>
                      <a:pPr algn="ctr"/>
                      <a:r>
                        <a:rPr lang="en-US" sz="1700" b="1" dirty="0">
                          <a:solidFill>
                            <a:schemeClr val="bg1"/>
                          </a:solidFill>
                          <a:latin typeface="+mj-lt"/>
                        </a:rPr>
                        <a:t>Example Tools/Models</a:t>
                      </a:r>
                    </a:p>
                  </a:txBody>
                  <a:tcPr marL="84422" marR="84422" marT="42211" marB="42211" anchor="ctr">
                    <a:lnL>
                      <a:noFill/>
                    </a:lnL>
                    <a:lnR>
                      <a:noFill/>
                    </a:lnR>
                    <a:lnT>
                      <a:noFill/>
                    </a:lnT>
                    <a:lnB>
                      <a:noFill/>
                    </a:lnB>
                    <a:solidFill>
                      <a:schemeClr val="accent1">
                        <a:lumMod val="75000"/>
                      </a:schemeClr>
                    </a:solidFill>
                  </a:tcPr>
                </a:tc>
                <a:extLst>
                  <a:ext uri="{0D108BD9-81ED-4DB2-BD59-A6C34878D82A}">
                    <a16:rowId xmlns:a16="http://schemas.microsoft.com/office/drawing/2014/main" val="947279717"/>
                  </a:ext>
                </a:extLst>
              </a:tr>
              <a:tr h="590957">
                <a:tc>
                  <a:txBody>
                    <a:bodyPr/>
                    <a:lstStyle/>
                    <a:p>
                      <a:pPr algn="ctr"/>
                      <a:r>
                        <a:rPr lang="en-US" sz="1400" b="1" dirty="0">
                          <a:latin typeface="+mj-lt"/>
                        </a:rPr>
                        <a:t>Image Generation</a:t>
                      </a:r>
                    </a:p>
                  </a:txBody>
                  <a:tcPr marL="84422" marR="84422" marT="42211" marB="42211" anchor="ctr">
                    <a:lnL>
                      <a:noFill/>
                    </a:lnL>
                    <a:lnR>
                      <a:noFill/>
                    </a:lnR>
                    <a:lnT>
                      <a:noFill/>
                    </a:lnT>
                    <a:lnB>
                      <a:noFill/>
                    </a:lnB>
                    <a:solidFill>
                      <a:schemeClr val="tx2">
                        <a:lumMod val="40000"/>
                        <a:lumOff val="60000"/>
                      </a:schemeClr>
                    </a:solidFill>
                  </a:tcPr>
                </a:tc>
                <a:tc>
                  <a:txBody>
                    <a:bodyPr/>
                    <a:lstStyle/>
                    <a:p>
                      <a:pPr algn="ctr"/>
                      <a:r>
                        <a:rPr lang="en-US" sz="1400" b="1" dirty="0">
                          <a:latin typeface="+mj-lt"/>
                        </a:rPr>
                        <a:t>Creates images from text prompts.</a:t>
                      </a:r>
                    </a:p>
                  </a:txBody>
                  <a:tcPr marL="84422" marR="84422" marT="42211" marB="42211" anchor="ctr">
                    <a:lnL>
                      <a:noFill/>
                    </a:lnL>
                    <a:lnR>
                      <a:noFill/>
                    </a:lnR>
                    <a:lnT>
                      <a:noFill/>
                    </a:lnT>
                    <a:lnB>
                      <a:noFill/>
                    </a:lnB>
                    <a:solidFill>
                      <a:schemeClr val="tx2">
                        <a:lumMod val="40000"/>
                        <a:lumOff val="60000"/>
                      </a:schemeClr>
                    </a:solidFill>
                  </a:tcPr>
                </a:tc>
                <a:tc>
                  <a:txBody>
                    <a:bodyPr/>
                    <a:lstStyle/>
                    <a:p>
                      <a:pPr algn="ctr"/>
                      <a:r>
                        <a:rPr lang="en-US" sz="1400" b="1" dirty="0">
                          <a:latin typeface="+mj-lt"/>
                          <a:hlinkClick r:id="rId2"/>
                        </a:rPr>
                        <a:t>DALL·E 3</a:t>
                      </a:r>
                      <a:endParaRPr lang="en-US" sz="1400" b="1" dirty="0">
                        <a:latin typeface="+mj-lt"/>
                      </a:endParaRPr>
                    </a:p>
                    <a:p>
                      <a:pPr algn="ctr"/>
                      <a:r>
                        <a:rPr lang="en-US" sz="1400" b="1" dirty="0">
                          <a:latin typeface="+mj-lt"/>
                          <a:hlinkClick r:id="rId3"/>
                        </a:rPr>
                        <a:t>Midjourney</a:t>
                      </a:r>
                      <a:endParaRPr lang="en-US" sz="1400" b="1" dirty="0">
                        <a:latin typeface="+mj-lt"/>
                      </a:endParaRPr>
                    </a:p>
                    <a:p>
                      <a:pPr algn="ctr"/>
                      <a:r>
                        <a:rPr lang="en-US" sz="1400" b="1" dirty="0">
                          <a:latin typeface="+mj-lt"/>
                          <a:hlinkClick r:id="rId4"/>
                        </a:rPr>
                        <a:t> Stable Diffusion</a:t>
                      </a:r>
                      <a:endParaRPr lang="en-US" sz="1400" b="1" dirty="0">
                        <a:latin typeface="+mj-lt"/>
                      </a:endParaRPr>
                    </a:p>
                  </a:txBody>
                  <a:tcPr marL="84422" marR="84422" marT="42211" marB="42211"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598713630"/>
                  </a:ext>
                </a:extLst>
              </a:tr>
              <a:tr h="590957">
                <a:tc>
                  <a:txBody>
                    <a:bodyPr/>
                    <a:lstStyle/>
                    <a:p>
                      <a:pPr algn="ctr"/>
                      <a:r>
                        <a:rPr lang="en-US" sz="1400" b="1" dirty="0">
                          <a:latin typeface="+mj-lt"/>
                        </a:rPr>
                        <a:t>Image Editing</a:t>
                      </a:r>
                    </a:p>
                  </a:txBody>
                  <a:tcPr marL="84422" marR="84422" marT="42211" marB="42211" anchor="ctr">
                    <a:lnL>
                      <a:noFill/>
                    </a:lnL>
                    <a:lnR>
                      <a:noFill/>
                    </a:lnR>
                    <a:lnT>
                      <a:noFill/>
                    </a:lnT>
                    <a:lnB>
                      <a:noFill/>
                    </a:lnB>
                    <a:solidFill>
                      <a:schemeClr val="tx2">
                        <a:lumMod val="40000"/>
                        <a:lumOff val="60000"/>
                      </a:schemeClr>
                    </a:solidFill>
                  </a:tcPr>
                </a:tc>
                <a:tc>
                  <a:txBody>
                    <a:bodyPr/>
                    <a:lstStyle/>
                    <a:p>
                      <a:pPr algn="ctr"/>
                      <a:r>
                        <a:rPr lang="en-US" sz="1400" b="1" dirty="0">
                          <a:latin typeface="+mj-lt"/>
                        </a:rPr>
                        <a:t>Modifies or enhances images.</a:t>
                      </a:r>
                    </a:p>
                  </a:txBody>
                  <a:tcPr marL="84422" marR="84422" marT="42211" marB="42211" anchor="ctr">
                    <a:lnL>
                      <a:noFill/>
                    </a:lnL>
                    <a:lnR>
                      <a:noFill/>
                    </a:lnR>
                    <a:lnT>
                      <a:noFill/>
                    </a:lnT>
                    <a:lnB>
                      <a:noFill/>
                    </a:lnB>
                    <a:solidFill>
                      <a:schemeClr val="tx2">
                        <a:lumMod val="40000"/>
                        <a:lumOff val="60000"/>
                      </a:schemeClr>
                    </a:solidFill>
                  </a:tcPr>
                </a:tc>
                <a:tc>
                  <a:txBody>
                    <a:bodyPr/>
                    <a:lstStyle/>
                    <a:p>
                      <a:pPr algn="ctr"/>
                      <a:r>
                        <a:rPr lang="en-US" sz="1400" b="1" dirty="0">
                          <a:latin typeface="+mj-lt"/>
                          <a:hlinkClick r:id="rId5"/>
                        </a:rPr>
                        <a:t>Adobe Firefly</a:t>
                      </a:r>
                      <a:endParaRPr lang="en-US" sz="1400" b="1" dirty="0">
                        <a:latin typeface="+mj-lt"/>
                      </a:endParaRPr>
                    </a:p>
                    <a:p>
                      <a:pPr algn="ctr"/>
                      <a:r>
                        <a:rPr lang="en-US" sz="1400" b="1" dirty="0">
                          <a:latin typeface="+mj-lt"/>
                          <a:hlinkClick r:id="rId6"/>
                        </a:rPr>
                        <a:t> Runway ML</a:t>
                      </a:r>
                      <a:endParaRPr lang="en-US" sz="1400" b="1" dirty="0">
                        <a:latin typeface="+mj-lt"/>
                      </a:endParaRPr>
                    </a:p>
                    <a:p>
                      <a:pPr algn="ctr"/>
                      <a:r>
                        <a:rPr lang="en-US" sz="1400" b="1" dirty="0">
                          <a:latin typeface="+mj-lt"/>
                          <a:hlinkClick r:id="rId7"/>
                        </a:rPr>
                        <a:t>DALL·E inpainting</a:t>
                      </a:r>
                      <a:endParaRPr lang="en-US" sz="1400" b="1" dirty="0">
                        <a:latin typeface="+mj-lt"/>
                      </a:endParaRPr>
                    </a:p>
                  </a:txBody>
                  <a:tcPr marL="84422" marR="84422" marT="42211" marB="42211"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194355093"/>
                  </a:ext>
                </a:extLst>
              </a:tr>
              <a:tr h="590957">
                <a:tc>
                  <a:txBody>
                    <a:bodyPr/>
                    <a:lstStyle/>
                    <a:p>
                      <a:pPr algn="ctr"/>
                      <a:r>
                        <a:rPr lang="en-US" sz="1400" b="1">
                          <a:latin typeface="+mj-lt"/>
                        </a:rPr>
                        <a:t>Style Transfer</a:t>
                      </a:r>
                    </a:p>
                  </a:txBody>
                  <a:tcPr marL="84422" marR="84422" marT="42211" marB="42211" anchor="ctr">
                    <a:lnL>
                      <a:noFill/>
                    </a:lnL>
                    <a:lnR>
                      <a:noFill/>
                    </a:lnR>
                    <a:lnT>
                      <a:noFill/>
                    </a:lnT>
                    <a:lnB>
                      <a:noFill/>
                    </a:lnB>
                    <a:solidFill>
                      <a:schemeClr val="tx2">
                        <a:lumMod val="40000"/>
                        <a:lumOff val="60000"/>
                      </a:schemeClr>
                    </a:solidFill>
                  </a:tcPr>
                </a:tc>
                <a:tc>
                  <a:txBody>
                    <a:bodyPr/>
                    <a:lstStyle/>
                    <a:p>
                      <a:pPr algn="ctr"/>
                      <a:r>
                        <a:rPr lang="en-US" sz="1400" b="1" dirty="0">
                          <a:latin typeface="+mj-lt"/>
                        </a:rPr>
                        <a:t>Applies visual styles from one image to another.</a:t>
                      </a:r>
                    </a:p>
                  </a:txBody>
                  <a:tcPr marL="84422" marR="84422" marT="42211" marB="42211" anchor="ctr">
                    <a:lnL>
                      <a:noFill/>
                    </a:lnL>
                    <a:lnR>
                      <a:noFill/>
                    </a:lnR>
                    <a:lnT>
                      <a:noFill/>
                    </a:lnT>
                    <a:lnB>
                      <a:noFill/>
                    </a:lnB>
                    <a:solidFill>
                      <a:schemeClr val="tx2">
                        <a:lumMod val="40000"/>
                        <a:lumOff val="60000"/>
                      </a:schemeClr>
                    </a:solidFill>
                  </a:tcPr>
                </a:tc>
                <a:tc>
                  <a:txBody>
                    <a:bodyPr/>
                    <a:lstStyle/>
                    <a:p>
                      <a:pPr algn="ctr"/>
                      <a:r>
                        <a:rPr lang="en-US" sz="1400" b="1" dirty="0" err="1">
                          <a:latin typeface="+mj-lt"/>
                          <a:hlinkClick r:id="rId8"/>
                        </a:rPr>
                        <a:t>DeepArt</a:t>
                      </a:r>
                      <a:endParaRPr lang="en-US" sz="1400" b="1" dirty="0">
                        <a:latin typeface="+mj-lt"/>
                      </a:endParaRPr>
                    </a:p>
                    <a:p>
                      <a:pPr algn="ctr"/>
                      <a:r>
                        <a:rPr lang="en-US" sz="1400" b="1" dirty="0">
                          <a:latin typeface="+mj-lt"/>
                          <a:hlinkClick r:id="rId9"/>
                        </a:rPr>
                        <a:t>Prisma</a:t>
                      </a:r>
                      <a:endParaRPr lang="en-US" sz="1400" b="1" dirty="0">
                        <a:latin typeface="+mj-lt"/>
                      </a:endParaRPr>
                    </a:p>
                  </a:txBody>
                  <a:tcPr marL="84422" marR="84422" marT="42211" marB="42211"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652709460"/>
                  </a:ext>
                </a:extLst>
              </a:tr>
              <a:tr h="590957">
                <a:tc>
                  <a:txBody>
                    <a:bodyPr/>
                    <a:lstStyle/>
                    <a:p>
                      <a:pPr algn="ctr"/>
                      <a:r>
                        <a:rPr lang="en-US" sz="1400" b="1">
                          <a:latin typeface="+mj-lt"/>
                        </a:rPr>
                        <a:t>Image Captioning</a:t>
                      </a:r>
                    </a:p>
                  </a:txBody>
                  <a:tcPr marL="84422" marR="84422" marT="42211" marB="42211" anchor="ctr">
                    <a:lnL>
                      <a:noFill/>
                    </a:lnL>
                    <a:lnR>
                      <a:noFill/>
                    </a:lnR>
                    <a:lnT>
                      <a:noFill/>
                    </a:lnT>
                    <a:lnB>
                      <a:noFill/>
                    </a:lnB>
                    <a:solidFill>
                      <a:schemeClr val="tx2">
                        <a:lumMod val="40000"/>
                        <a:lumOff val="60000"/>
                      </a:schemeClr>
                    </a:solidFill>
                  </a:tcPr>
                </a:tc>
                <a:tc>
                  <a:txBody>
                    <a:bodyPr/>
                    <a:lstStyle/>
                    <a:p>
                      <a:pPr algn="ctr"/>
                      <a:r>
                        <a:rPr lang="en-US" sz="1400" b="1" dirty="0">
                          <a:latin typeface="+mj-lt"/>
                        </a:rPr>
                        <a:t>Generates textual descriptions of images.</a:t>
                      </a:r>
                    </a:p>
                  </a:txBody>
                  <a:tcPr marL="84422" marR="84422" marT="42211" marB="42211" anchor="ctr">
                    <a:lnL>
                      <a:noFill/>
                    </a:lnL>
                    <a:lnR>
                      <a:noFill/>
                    </a:lnR>
                    <a:lnT>
                      <a:noFill/>
                    </a:lnT>
                    <a:lnB>
                      <a:noFill/>
                    </a:lnB>
                    <a:solidFill>
                      <a:schemeClr val="tx2">
                        <a:lumMod val="40000"/>
                        <a:lumOff val="60000"/>
                      </a:schemeClr>
                    </a:solidFill>
                  </a:tcPr>
                </a:tc>
                <a:tc>
                  <a:txBody>
                    <a:bodyPr/>
                    <a:lstStyle/>
                    <a:p>
                      <a:pPr algn="ctr"/>
                      <a:r>
                        <a:rPr lang="en-US" sz="1400" b="1" dirty="0">
                          <a:latin typeface="+mj-lt"/>
                          <a:hlinkClick r:id="rId10"/>
                        </a:rPr>
                        <a:t>BLIP</a:t>
                      </a:r>
                      <a:endParaRPr lang="en-US" sz="1400" b="1" dirty="0">
                        <a:latin typeface="+mj-lt"/>
                      </a:endParaRPr>
                    </a:p>
                    <a:p>
                      <a:pPr algn="ctr"/>
                      <a:r>
                        <a:rPr lang="en-US" sz="1400" b="1" dirty="0">
                          <a:latin typeface="+mj-lt"/>
                          <a:hlinkClick r:id="rId11"/>
                        </a:rPr>
                        <a:t>OpenAI CLIP</a:t>
                      </a:r>
                      <a:endParaRPr lang="en-US" sz="1400" b="1" dirty="0">
                        <a:latin typeface="+mj-lt"/>
                      </a:endParaRPr>
                    </a:p>
                    <a:p>
                      <a:pPr algn="ctr"/>
                      <a:r>
                        <a:rPr kumimoji="0" lang="en-US" sz="1400" b="1" i="0" u="none" strike="noStrike" kern="1200" cap="none" spc="0" normalizeH="0" baseline="0" noProof="0" dirty="0">
                          <a:ln>
                            <a:noFill/>
                          </a:ln>
                          <a:solidFill>
                            <a:prstClr val="black"/>
                          </a:solidFill>
                          <a:effectLst/>
                          <a:uLnTx/>
                          <a:uFillTx/>
                          <a:latin typeface="Calibri"/>
                          <a:ea typeface="+mn-ea"/>
                          <a:cs typeface="+mn-cs"/>
                          <a:hlinkClick r:id="rId12">
                            <a:extLst>
                              <a:ext uri="{A12FA001-AC4F-418D-AE19-62706E023703}">
                                <ahyp:hlinkClr xmlns:ahyp="http://schemas.microsoft.com/office/drawing/2018/hyperlinkcolor" val="tx"/>
                              </a:ext>
                            </a:extLst>
                          </a:hlinkClick>
                        </a:rPr>
                        <a:t>ChatGPT</a:t>
                      </a:r>
                      <a:endParaRPr lang="en-US" sz="1400" b="1" dirty="0">
                        <a:latin typeface="+mj-lt"/>
                      </a:endParaRPr>
                    </a:p>
                  </a:txBody>
                  <a:tcPr marL="84422" marR="84422" marT="42211" marB="42211"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3381243374"/>
                  </a:ext>
                </a:extLst>
              </a:tr>
              <a:tr h="590957">
                <a:tc>
                  <a:txBody>
                    <a:bodyPr/>
                    <a:lstStyle/>
                    <a:p>
                      <a:pPr algn="ctr"/>
                      <a:r>
                        <a:rPr lang="en-US" sz="1400" b="1" dirty="0">
                          <a:latin typeface="+mj-lt"/>
                        </a:rPr>
                        <a:t>Object Detection / Recognition</a:t>
                      </a:r>
                    </a:p>
                  </a:txBody>
                  <a:tcPr marL="84422" marR="84422" marT="42211" marB="42211" anchor="ctr">
                    <a:lnL>
                      <a:noFill/>
                    </a:lnL>
                    <a:lnR>
                      <a:noFill/>
                    </a:lnR>
                    <a:lnT>
                      <a:noFill/>
                    </a:lnT>
                    <a:lnB>
                      <a:noFill/>
                    </a:lnB>
                    <a:solidFill>
                      <a:schemeClr val="tx2">
                        <a:lumMod val="40000"/>
                        <a:lumOff val="60000"/>
                      </a:schemeClr>
                    </a:solidFill>
                  </a:tcPr>
                </a:tc>
                <a:tc>
                  <a:txBody>
                    <a:bodyPr/>
                    <a:lstStyle/>
                    <a:p>
                      <a:pPr algn="ctr"/>
                      <a:r>
                        <a:rPr lang="en-US" sz="1400" b="1">
                          <a:latin typeface="+mj-lt"/>
                        </a:rPr>
                        <a:t>Identifies objects in an image.</a:t>
                      </a:r>
                    </a:p>
                  </a:txBody>
                  <a:tcPr marL="84422" marR="84422" marT="42211" marB="42211" anchor="ctr">
                    <a:lnL>
                      <a:noFill/>
                    </a:lnL>
                    <a:lnR>
                      <a:noFill/>
                    </a:lnR>
                    <a:lnT>
                      <a:noFill/>
                    </a:lnT>
                    <a:lnB>
                      <a:noFill/>
                    </a:lnB>
                    <a:solidFill>
                      <a:schemeClr val="tx2">
                        <a:lumMod val="40000"/>
                        <a:lumOff val="60000"/>
                      </a:schemeClr>
                    </a:solidFill>
                  </a:tcPr>
                </a:tc>
                <a:tc>
                  <a:txBody>
                    <a:bodyPr/>
                    <a:lstStyle/>
                    <a:p>
                      <a:pPr algn="ctr"/>
                      <a:r>
                        <a:rPr lang="en-US" sz="1400" b="1" dirty="0">
                          <a:latin typeface="+mj-lt"/>
                          <a:hlinkClick r:id="rId13"/>
                        </a:rPr>
                        <a:t>YOLOv7</a:t>
                      </a:r>
                      <a:endParaRPr lang="en-US" sz="1400" b="1" dirty="0">
                        <a:latin typeface="+mj-lt"/>
                      </a:endParaRPr>
                    </a:p>
                    <a:p>
                      <a:pPr algn="ctr"/>
                      <a:r>
                        <a:rPr lang="en-US" sz="1400" b="1" dirty="0">
                          <a:latin typeface="+mj-lt"/>
                          <a:hlinkClick r:id="rId14"/>
                        </a:rPr>
                        <a:t>Detectron2</a:t>
                      </a:r>
                      <a:endParaRPr lang="en-US" sz="1400" b="1" dirty="0">
                        <a:latin typeface="+mj-lt"/>
                      </a:endParaRPr>
                    </a:p>
                  </a:txBody>
                  <a:tcPr marL="84422" marR="84422" marT="42211" marB="42211"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882879202"/>
                  </a:ext>
                </a:extLst>
              </a:tr>
            </a:tbl>
          </a:graphicData>
        </a:graphic>
      </p:graphicFrame>
    </p:spTree>
    <p:extLst>
      <p:ext uri="{BB962C8B-B14F-4D97-AF65-F5344CB8AC3E}">
        <p14:creationId xmlns:p14="http://schemas.microsoft.com/office/powerpoint/2010/main" val="25076247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452A-409B-C42D-F900-7F5EA4BFE8FE}"/>
              </a:ext>
            </a:extLst>
          </p:cNvPr>
          <p:cNvSpPr>
            <a:spLocks noGrp="1"/>
          </p:cNvSpPr>
          <p:nvPr>
            <p:ph type="title"/>
          </p:nvPr>
        </p:nvSpPr>
        <p:spPr>
          <a:xfrm>
            <a:off x="457200" y="528066"/>
            <a:ext cx="8229600" cy="672084"/>
          </a:xfrm>
        </p:spPr>
        <p:txBody>
          <a:bodyPr>
            <a:normAutofit fontScale="90000"/>
          </a:bodyPr>
          <a:lstStyle/>
          <a:p>
            <a:r>
              <a:rPr lang="en-US" dirty="0"/>
              <a:t>GenAI - Audio-Based Output</a:t>
            </a:r>
          </a:p>
        </p:txBody>
      </p:sp>
      <p:sp>
        <p:nvSpPr>
          <p:cNvPr id="4" name="Date Placeholder 3">
            <a:extLst>
              <a:ext uri="{FF2B5EF4-FFF2-40B4-BE49-F238E27FC236}">
                <a16:creationId xmlns:a16="http://schemas.microsoft.com/office/drawing/2014/main" id="{2AA92B68-0FB9-FC29-7282-FD02800E27E1}"/>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0576A088-C2CE-9930-335D-45D83A68FD4E}"/>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7829A78B-CBE4-9376-1272-47F12126D1BD}"/>
              </a:ext>
            </a:extLst>
          </p:cNvPr>
          <p:cNvSpPr>
            <a:spLocks noGrp="1"/>
          </p:cNvSpPr>
          <p:nvPr>
            <p:ph type="sldNum" sz="quarter" idx="12"/>
          </p:nvPr>
        </p:nvSpPr>
        <p:spPr/>
        <p:txBody>
          <a:bodyPr/>
          <a:lstStyle/>
          <a:p>
            <a:fld id="{3D46CBA2-ECE5-4BE9-B546-6761E0E67089}" type="slidenum">
              <a:rPr lang="en-US" smtClean="0"/>
              <a:t>99</a:t>
            </a:fld>
            <a:endParaRPr lang="en-US"/>
          </a:p>
        </p:txBody>
      </p:sp>
      <p:graphicFrame>
        <p:nvGraphicFramePr>
          <p:cNvPr id="7" name="Table 6">
            <a:extLst>
              <a:ext uri="{FF2B5EF4-FFF2-40B4-BE49-F238E27FC236}">
                <a16:creationId xmlns:a16="http://schemas.microsoft.com/office/drawing/2014/main" id="{447A7C0D-6185-76CE-E3C2-31B20723B803}"/>
              </a:ext>
            </a:extLst>
          </p:cNvPr>
          <p:cNvGraphicFramePr>
            <a:graphicFrameLocks noGrp="1"/>
          </p:cNvGraphicFramePr>
          <p:nvPr/>
        </p:nvGraphicFramePr>
        <p:xfrm>
          <a:off x="457200" y="1275048"/>
          <a:ext cx="8229600" cy="3474720"/>
        </p:xfrm>
        <a:graphic>
          <a:graphicData uri="http://schemas.openxmlformats.org/drawingml/2006/table">
            <a:tbl>
              <a:tblPr/>
              <a:tblGrid>
                <a:gridCol w="2743200">
                  <a:extLst>
                    <a:ext uri="{9D8B030D-6E8A-4147-A177-3AD203B41FA5}">
                      <a16:colId xmlns:a16="http://schemas.microsoft.com/office/drawing/2014/main" val="4267473122"/>
                    </a:ext>
                  </a:extLst>
                </a:gridCol>
                <a:gridCol w="2743200">
                  <a:extLst>
                    <a:ext uri="{9D8B030D-6E8A-4147-A177-3AD203B41FA5}">
                      <a16:colId xmlns:a16="http://schemas.microsoft.com/office/drawing/2014/main" val="2885033818"/>
                    </a:ext>
                  </a:extLst>
                </a:gridCol>
                <a:gridCol w="2743200">
                  <a:extLst>
                    <a:ext uri="{9D8B030D-6E8A-4147-A177-3AD203B41FA5}">
                      <a16:colId xmlns:a16="http://schemas.microsoft.com/office/drawing/2014/main" val="4036307059"/>
                    </a:ext>
                  </a:extLst>
                </a:gridCol>
              </a:tblGrid>
              <a:tr h="0">
                <a:tc>
                  <a:txBody>
                    <a:bodyPr/>
                    <a:lstStyle/>
                    <a:p>
                      <a:pPr algn="ctr"/>
                      <a:r>
                        <a:rPr lang="en-US" b="1" dirty="0">
                          <a:solidFill>
                            <a:schemeClr val="bg1"/>
                          </a:solidFill>
                          <a:latin typeface="+mj-lt"/>
                        </a:rPr>
                        <a:t>Application</a:t>
                      </a:r>
                    </a:p>
                  </a:txBody>
                  <a:tcPr anchor="ctr">
                    <a:lnL>
                      <a:noFill/>
                    </a:lnL>
                    <a:lnR>
                      <a:noFill/>
                    </a:lnR>
                    <a:lnT>
                      <a:noFill/>
                    </a:lnT>
                    <a:lnB>
                      <a:noFill/>
                    </a:lnB>
                    <a:solidFill>
                      <a:schemeClr val="accent1">
                        <a:lumMod val="75000"/>
                      </a:schemeClr>
                    </a:solidFill>
                  </a:tcPr>
                </a:tc>
                <a:tc>
                  <a:txBody>
                    <a:bodyPr/>
                    <a:lstStyle/>
                    <a:p>
                      <a:pPr algn="ctr"/>
                      <a:r>
                        <a:rPr lang="en-US" b="1" dirty="0">
                          <a:solidFill>
                            <a:schemeClr val="bg1"/>
                          </a:solidFill>
                          <a:latin typeface="+mj-lt"/>
                        </a:rPr>
                        <a:t>Description</a:t>
                      </a:r>
                    </a:p>
                  </a:txBody>
                  <a:tcPr anchor="ctr">
                    <a:lnL>
                      <a:noFill/>
                    </a:lnL>
                    <a:lnR>
                      <a:noFill/>
                    </a:lnR>
                    <a:lnT>
                      <a:noFill/>
                    </a:lnT>
                    <a:lnB>
                      <a:noFill/>
                    </a:lnB>
                    <a:solidFill>
                      <a:schemeClr val="accent1">
                        <a:lumMod val="75000"/>
                      </a:schemeClr>
                    </a:solidFill>
                  </a:tcPr>
                </a:tc>
                <a:tc>
                  <a:txBody>
                    <a:bodyPr/>
                    <a:lstStyle/>
                    <a:p>
                      <a:r>
                        <a:rPr lang="en-US" b="1" dirty="0">
                          <a:solidFill>
                            <a:schemeClr val="bg1"/>
                          </a:solidFill>
                          <a:latin typeface="+mj-lt"/>
                        </a:rPr>
                        <a:t>Example Tools/Models</a:t>
                      </a:r>
                    </a:p>
                  </a:txBody>
                  <a:tcPr anchor="ctr">
                    <a:lnL>
                      <a:noFill/>
                    </a:lnL>
                    <a:lnR>
                      <a:noFill/>
                    </a:lnR>
                    <a:lnT>
                      <a:noFill/>
                    </a:lnT>
                    <a:lnB>
                      <a:noFill/>
                    </a:lnB>
                    <a:solidFill>
                      <a:schemeClr val="accent1">
                        <a:lumMod val="75000"/>
                      </a:schemeClr>
                    </a:solidFill>
                  </a:tcPr>
                </a:tc>
                <a:extLst>
                  <a:ext uri="{0D108BD9-81ED-4DB2-BD59-A6C34878D82A}">
                    <a16:rowId xmlns:a16="http://schemas.microsoft.com/office/drawing/2014/main" val="3381508769"/>
                  </a:ext>
                </a:extLst>
              </a:tr>
              <a:tr h="0">
                <a:tc>
                  <a:txBody>
                    <a:bodyPr/>
                    <a:lstStyle/>
                    <a:p>
                      <a:pPr algn="ctr"/>
                      <a:r>
                        <a:rPr lang="en-US" b="1" dirty="0">
                          <a:latin typeface="+mj-lt"/>
                        </a:rPr>
                        <a:t>Speech Synthesis (TTS)</a:t>
                      </a:r>
                    </a:p>
                  </a:txBody>
                  <a:tcPr anchor="ctr">
                    <a:lnL>
                      <a:noFill/>
                    </a:lnL>
                    <a:lnR>
                      <a:noFill/>
                    </a:lnR>
                    <a:lnT>
                      <a:noFill/>
                    </a:lnT>
                    <a:lnB>
                      <a:noFill/>
                    </a:lnB>
                    <a:solidFill>
                      <a:schemeClr val="tx2">
                        <a:lumMod val="40000"/>
                        <a:lumOff val="60000"/>
                      </a:schemeClr>
                    </a:solidFill>
                  </a:tcPr>
                </a:tc>
                <a:tc>
                  <a:txBody>
                    <a:bodyPr/>
                    <a:lstStyle/>
                    <a:p>
                      <a:pPr algn="ctr"/>
                      <a:r>
                        <a:rPr lang="en-US" b="1" dirty="0">
                          <a:latin typeface="+mj-lt"/>
                        </a:rPr>
                        <a:t>Converts text into spoken voice.</a:t>
                      </a:r>
                    </a:p>
                  </a:txBody>
                  <a:tcPr anchor="ctr">
                    <a:lnL>
                      <a:noFill/>
                    </a:lnL>
                    <a:lnR>
                      <a:noFill/>
                    </a:lnR>
                    <a:lnT>
                      <a:noFill/>
                    </a:lnT>
                    <a:lnB>
                      <a:noFill/>
                    </a:lnB>
                    <a:solidFill>
                      <a:schemeClr val="tx2">
                        <a:lumMod val="40000"/>
                        <a:lumOff val="60000"/>
                      </a:schemeClr>
                    </a:solidFill>
                  </a:tcPr>
                </a:tc>
                <a:tc>
                  <a:txBody>
                    <a:bodyPr/>
                    <a:lstStyle/>
                    <a:p>
                      <a:pPr algn="ctr"/>
                      <a:r>
                        <a:rPr lang="en-US" b="1" dirty="0" err="1">
                          <a:latin typeface="+mj-lt"/>
                          <a:hlinkClick r:id="rId2"/>
                        </a:rPr>
                        <a:t>ElevenLabs</a:t>
                      </a:r>
                      <a:br>
                        <a:rPr lang="en-US" b="1" dirty="0">
                          <a:latin typeface="+mj-lt"/>
                        </a:rPr>
                      </a:br>
                      <a:r>
                        <a:rPr lang="en-US" b="1" dirty="0">
                          <a:latin typeface="+mj-lt"/>
                          <a:hlinkClick r:id="rId3"/>
                        </a:rPr>
                        <a:t>Amazon Polly</a:t>
                      </a:r>
                      <a:br>
                        <a:rPr lang="en-US" b="1" dirty="0">
                          <a:latin typeface="+mj-lt"/>
                        </a:rPr>
                      </a:br>
                      <a:r>
                        <a:rPr lang="en-US" b="1" dirty="0">
                          <a:latin typeface="+mj-lt"/>
                          <a:hlinkClick r:id="rId4"/>
                        </a:rPr>
                        <a:t> Google TTS</a:t>
                      </a:r>
                      <a:endParaRPr lang="en-US" b="1" dirty="0">
                        <a:latin typeface="+mj-lt"/>
                      </a:endParaRPr>
                    </a:p>
                  </a:txBody>
                  <a:tcPr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1603569309"/>
                  </a:ext>
                </a:extLst>
              </a:tr>
              <a:tr h="0">
                <a:tc>
                  <a:txBody>
                    <a:bodyPr/>
                    <a:lstStyle/>
                    <a:p>
                      <a:pPr algn="ctr"/>
                      <a:r>
                        <a:rPr lang="en-US" b="1" dirty="0">
                          <a:latin typeface="+mj-lt"/>
                        </a:rPr>
                        <a:t>Voice Cloning</a:t>
                      </a:r>
                    </a:p>
                  </a:txBody>
                  <a:tcPr anchor="ctr">
                    <a:lnL>
                      <a:noFill/>
                    </a:lnL>
                    <a:lnR>
                      <a:noFill/>
                    </a:lnR>
                    <a:lnT>
                      <a:noFill/>
                    </a:lnT>
                    <a:lnB>
                      <a:noFill/>
                    </a:lnB>
                    <a:solidFill>
                      <a:schemeClr val="tx2">
                        <a:lumMod val="40000"/>
                        <a:lumOff val="60000"/>
                      </a:schemeClr>
                    </a:solidFill>
                  </a:tcPr>
                </a:tc>
                <a:tc>
                  <a:txBody>
                    <a:bodyPr/>
                    <a:lstStyle/>
                    <a:p>
                      <a:pPr algn="ctr"/>
                      <a:r>
                        <a:rPr lang="en-US" b="1" dirty="0">
                          <a:latin typeface="+mj-lt"/>
                        </a:rPr>
                        <a:t>Mimics a specific voice.</a:t>
                      </a:r>
                    </a:p>
                  </a:txBody>
                  <a:tcPr anchor="ctr">
                    <a:lnL>
                      <a:noFill/>
                    </a:lnL>
                    <a:lnR>
                      <a:noFill/>
                    </a:lnR>
                    <a:lnT>
                      <a:noFill/>
                    </a:lnT>
                    <a:lnB>
                      <a:noFill/>
                    </a:lnB>
                    <a:solidFill>
                      <a:schemeClr val="tx2">
                        <a:lumMod val="40000"/>
                        <a:lumOff val="60000"/>
                      </a:schemeClr>
                    </a:solidFill>
                  </a:tcPr>
                </a:tc>
                <a:tc>
                  <a:txBody>
                    <a:bodyPr/>
                    <a:lstStyle/>
                    <a:p>
                      <a:pPr algn="ctr"/>
                      <a:r>
                        <a:rPr lang="en-US" b="1" dirty="0">
                          <a:latin typeface="+mj-lt"/>
                          <a:hlinkClick r:id="rId5"/>
                        </a:rPr>
                        <a:t>Descript Overdub </a:t>
                      </a:r>
                      <a:r>
                        <a:rPr lang="en-US" b="1" dirty="0">
                          <a:latin typeface="+mj-lt"/>
                          <a:hlinkClick r:id="rId6"/>
                        </a:rPr>
                        <a:t>Resemble.ai</a:t>
                      </a:r>
                      <a:endParaRPr lang="en-US" b="1" dirty="0">
                        <a:latin typeface="+mj-lt"/>
                      </a:endParaRPr>
                    </a:p>
                  </a:txBody>
                  <a:tcPr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2773588368"/>
                  </a:ext>
                </a:extLst>
              </a:tr>
              <a:tr h="0">
                <a:tc>
                  <a:txBody>
                    <a:bodyPr/>
                    <a:lstStyle/>
                    <a:p>
                      <a:pPr algn="ctr"/>
                      <a:r>
                        <a:rPr lang="en-US" b="1" dirty="0">
                          <a:latin typeface="+mj-lt"/>
                        </a:rPr>
                        <a:t>Music Generation</a:t>
                      </a:r>
                    </a:p>
                  </a:txBody>
                  <a:tcPr anchor="ctr">
                    <a:lnL>
                      <a:noFill/>
                    </a:lnL>
                    <a:lnR>
                      <a:noFill/>
                    </a:lnR>
                    <a:lnT>
                      <a:noFill/>
                    </a:lnT>
                    <a:lnB>
                      <a:noFill/>
                    </a:lnB>
                    <a:solidFill>
                      <a:schemeClr val="tx2">
                        <a:lumMod val="40000"/>
                        <a:lumOff val="60000"/>
                      </a:schemeClr>
                    </a:solidFill>
                  </a:tcPr>
                </a:tc>
                <a:tc>
                  <a:txBody>
                    <a:bodyPr/>
                    <a:lstStyle/>
                    <a:p>
                      <a:pPr algn="ctr"/>
                      <a:r>
                        <a:rPr lang="en-US" b="1" dirty="0">
                          <a:latin typeface="+mj-lt"/>
                        </a:rPr>
                        <a:t>Composes original music from prompts.</a:t>
                      </a:r>
                    </a:p>
                  </a:txBody>
                  <a:tcPr anchor="ctr">
                    <a:lnL>
                      <a:noFill/>
                    </a:lnL>
                    <a:lnR>
                      <a:noFill/>
                    </a:lnR>
                    <a:lnT>
                      <a:noFill/>
                    </a:lnT>
                    <a:lnB>
                      <a:noFill/>
                    </a:lnB>
                    <a:solidFill>
                      <a:schemeClr val="tx2">
                        <a:lumMod val="40000"/>
                        <a:lumOff val="60000"/>
                      </a:schemeClr>
                    </a:solidFill>
                  </a:tcPr>
                </a:tc>
                <a:tc>
                  <a:txBody>
                    <a:bodyPr/>
                    <a:lstStyle/>
                    <a:p>
                      <a:pPr algn="ctr"/>
                      <a:r>
                        <a:rPr lang="en-US" b="1" dirty="0">
                          <a:latin typeface="+mj-lt"/>
                          <a:hlinkClick r:id="rId7"/>
                        </a:rPr>
                        <a:t>Suno AI</a:t>
                      </a:r>
                      <a:br>
                        <a:rPr lang="en-US" b="1" dirty="0">
                          <a:latin typeface="+mj-lt"/>
                        </a:rPr>
                      </a:br>
                      <a:r>
                        <a:rPr lang="en-US" b="1" dirty="0">
                          <a:latin typeface="+mj-lt"/>
                        </a:rPr>
                        <a:t> </a:t>
                      </a:r>
                      <a:r>
                        <a:rPr lang="en-US" b="1" dirty="0">
                          <a:latin typeface="+mj-lt"/>
                          <a:hlinkClick r:id="rId8"/>
                        </a:rPr>
                        <a:t>AIVA</a:t>
                      </a:r>
                      <a:br>
                        <a:rPr lang="en-US" b="1" dirty="0">
                          <a:latin typeface="+mj-lt"/>
                        </a:rPr>
                      </a:br>
                      <a:r>
                        <a:rPr lang="en-US" b="1" dirty="0" err="1">
                          <a:latin typeface="+mj-lt"/>
                          <a:hlinkClick r:id="rId9"/>
                        </a:rPr>
                        <a:t>MuseNet</a:t>
                      </a:r>
                      <a:endParaRPr lang="en-US" b="1" dirty="0">
                        <a:latin typeface="+mj-lt"/>
                      </a:endParaRPr>
                    </a:p>
                  </a:txBody>
                  <a:tcPr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4074223523"/>
                  </a:ext>
                </a:extLst>
              </a:tr>
              <a:tr h="0">
                <a:tc>
                  <a:txBody>
                    <a:bodyPr/>
                    <a:lstStyle/>
                    <a:p>
                      <a:pPr algn="ctr"/>
                      <a:r>
                        <a:rPr lang="en-US" b="1" dirty="0">
                          <a:latin typeface="+mj-lt"/>
                        </a:rPr>
                        <a:t>Audio Enhancement</a:t>
                      </a:r>
                    </a:p>
                  </a:txBody>
                  <a:tcPr anchor="ctr">
                    <a:lnL>
                      <a:noFill/>
                    </a:lnL>
                    <a:lnR>
                      <a:noFill/>
                    </a:lnR>
                    <a:lnT>
                      <a:noFill/>
                    </a:lnT>
                    <a:lnB>
                      <a:noFill/>
                    </a:lnB>
                    <a:solidFill>
                      <a:schemeClr val="tx2">
                        <a:lumMod val="40000"/>
                        <a:lumOff val="60000"/>
                      </a:schemeClr>
                    </a:solidFill>
                  </a:tcPr>
                </a:tc>
                <a:tc>
                  <a:txBody>
                    <a:bodyPr/>
                    <a:lstStyle/>
                    <a:p>
                      <a:pPr algn="ctr"/>
                      <a:r>
                        <a:rPr lang="en-US" b="1" dirty="0">
                          <a:latin typeface="+mj-lt"/>
                        </a:rPr>
                        <a:t>Denoises or improves sound quality.</a:t>
                      </a:r>
                    </a:p>
                  </a:txBody>
                  <a:tcPr anchor="ctr">
                    <a:lnL>
                      <a:noFill/>
                    </a:lnL>
                    <a:lnR>
                      <a:noFill/>
                    </a:lnR>
                    <a:lnT>
                      <a:noFill/>
                    </a:lnT>
                    <a:lnB>
                      <a:noFill/>
                    </a:lnB>
                    <a:solidFill>
                      <a:schemeClr val="tx2">
                        <a:lumMod val="40000"/>
                        <a:lumOff val="60000"/>
                      </a:schemeClr>
                    </a:solidFill>
                  </a:tcPr>
                </a:tc>
                <a:tc>
                  <a:txBody>
                    <a:bodyPr/>
                    <a:lstStyle/>
                    <a:p>
                      <a:pPr algn="ctr"/>
                      <a:r>
                        <a:rPr lang="en-US" b="1" dirty="0">
                          <a:latin typeface="+mj-lt"/>
                          <a:hlinkClick r:id="rId10"/>
                        </a:rPr>
                        <a:t>Adobe Podcast Enhance </a:t>
                      </a:r>
                      <a:r>
                        <a:rPr lang="en-US" b="1" dirty="0">
                          <a:latin typeface="+mj-lt"/>
                          <a:hlinkClick r:id="rId11"/>
                        </a:rPr>
                        <a:t>Dolby.io</a:t>
                      </a:r>
                      <a:endParaRPr lang="en-US" b="1" dirty="0">
                        <a:latin typeface="+mj-lt"/>
                      </a:endParaRPr>
                    </a:p>
                  </a:txBody>
                  <a:tcPr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1199265643"/>
                  </a:ext>
                </a:extLst>
              </a:tr>
            </a:tbl>
          </a:graphicData>
        </a:graphic>
      </p:graphicFrame>
    </p:spTree>
    <p:extLst>
      <p:ext uri="{BB962C8B-B14F-4D97-AF65-F5344CB8AC3E}">
        <p14:creationId xmlns:p14="http://schemas.microsoft.com/office/powerpoint/2010/main" val="20782047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fBurnett">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777EA0BF-AC08-42BC-BAA8-A54217F46A5E}" vid="{3EF36CA4-3D59-41B5-869A-1000B72EC5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4562</TotalTime>
  <Words>9520</Words>
  <Application>Microsoft Office PowerPoint</Application>
  <PresentationFormat>On-screen Show (16:9)</PresentationFormat>
  <Paragraphs>1845</Paragraphs>
  <Slides>124</Slides>
  <Notes>46</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124</vt:i4>
      </vt:variant>
    </vt:vector>
  </HeadingPairs>
  <TitlesOfParts>
    <vt:vector size="131" baseType="lpstr">
      <vt:lpstr>Aptos</vt:lpstr>
      <vt:lpstr>Arial</vt:lpstr>
      <vt:lpstr>Calibri</vt:lpstr>
      <vt:lpstr>Constantia</vt:lpstr>
      <vt:lpstr>Roboto</vt:lpstr>
      <vt:lpstr>Wingdings 2</vt:lpstr>
      <vt:lpstr>ProfBurnett</vt:lpstr>
      <vt:lpstr>ITI 594 Introduction to Generative AI </vt:lpstr>
      <vt:lpstr>Course Outline – Session 1 </vt:lpstr>
      <vt:lpstr>Course Outline – Session 2</vt:lpstr>
      <vt:lpstr>Define Artificial Intelligence (AI) and Generative AI (GenAI)  </vt:lpstr>
      <vt:lpstr>Social Development</vt:lpstr>
      <vt:lpstr>Artificial Intelligence (AI)</vt:lpstr>
      <vt:lpstr>AI Explained and Released</vt:lpstr>
      <vt:lpstr>PowerPoint Presentation</vt:lpstr>
      <vt:lpstr>PowerPoint Presentation</vt:lpstr>
      <vt:lpstr>Processing Unit Comparisons</vt:lpstr>
      <vt:lpstr>Hierarchy of Intelligence</vt:lpstr>
      <vt:lpstr>Hierarchy of Intelligence</vt:lpstr>
      <vt:lpstr>Neural Networks</vt:lpstr>
      <vt:lpstr>Types of Neural Networks</vt:lpstr>
      <vt:lpstr>Latest Trends in GenAI/AI.  </vt:lpstr>
      <vt:lpstr>What is Generative AI?</vt:lpstr>
      <vt:lpstr>Types of Uses</vt:lpstr>
      <vt:lpstr>Use By Industry</vt:lpstr>
      <vt:lpstr>Key Concepts in GenAI/AI.  </vt:lpstr>
      <vt:lpstr>What is a "Framework"</vt:lpstr>
      <vt:lpstr>Generative AI Frameworks</vt:lpstr>
      <vt:lpstr>AI Frameworks</vt:lpstr>
      <vt:lpstr>AI Frameworks Comparison</vt:lpstr>
      <vt:lpstr>GenAI Models</vt:lpstr>
      <vt:lpstr>Types of Generative AI Neural Network Models</vt:lpstr>
      <vt:lpstr>Generative Adversarial Networks (GANs)</vt:lpstr>
      <vt:lpstr>Generative Adversarial Networks (GANs)</vt:lpstr>
      <vt:lpstr>Variational Autoencoders (VAEs)</vt:lpstr>
      <vt:lpstr>Variational Autoencoders (VAEs)</vt:lpstr>
      <vt:lpstr>Transformer-based Language Models</vt:lpstr>
      <vt:lpstr>PowerPoint Presentation</vt:lpstr>
      <vt:lpstr>Diffusion Models</vt:lpstr>
      <vt:lpstr>Diffusion Models</vt:lpstr>
      <vt:lpstr>Autoregressive Models</vt:lpstr>
      <vt:lpstr>Autoregressive Models</vt:lpstr>
      <vt:lpstr>Flow-based Models</vt:lpstr>
      <vt:lpstr>Arms &amp; Flow Models</vt:lpstr>
      <vt:lpstr>Transformers, Encoders &amp; Decoders, RAG</vt:lpstr>
      <vt:lpstr>Transformer Explained</vt:lpstr>
      <vt:lpstr>Transformer Architecture</vt:lpstr>
      <vt:lpstr>PowerPoint Presentation</vt:lpstr>
      <vt:lpstr>Encoders and Decoders</vt:lpstr>
      <vt:lpstr>PowerPoint Presentation</vt:lpstr>
      <vt:lpstr>Retrieval Augmented Generation (RAG)</vt:lpstr>
      <vt:lpstr>Retrieval Augmented Generation (RAG)</vt:lpstr>
      <vt:lpstr>PowerPoint Presentation</vt:lpstr>
      <vt:lpstr>PowerPoint Presentation</vt:lpstr>
      <vt:lpstr>PowerPoint Presentation</vt:lpstr>
      <vt:lpstr>PowerPoint Presentation</vt:lpstr>
      <vt:lpstr>Large Learning Models (LLMs)</vt:lpstr>
      <vt:lpstr>Model Selection - What is the Objective?</vt:lpstr>
      <vt:lpstr>Large Language Model (LLM)</vt:lpstr>
      <vt:lpstr>Large Language Model (LLM) </vt:lpstr>
      <vt:lpstr>LLM Architecture</vt:lpstr>
      <vt:lpstr>Building Blocks of an LLM</vt:lpstr>
      <vt:lpstr>LLM Building Blocks Comparisons</vt:lpstr>
      <vt:lpstr>Technologies used in GenAI/AI</vt:lpstr>
      <vt:lpstr>Building Blocks of an LLM</vt:lpstr>
      <vt:lpstr>Vectors</vt:lpstr>
      <vt:lpstr>PowerPoint Presentation</vt:lpstr>
      <vt:lpstr>Tokens</vt:lpstr>
      <vt:lpstr>Embeddings: The Semantic Space</vt:lpstr>
      <vt:lpstr>PowerPoint Presentation</vt:lpstr>
      <vt:lpstr>PowerPoint Presentation</vt:lpstr>
      <vt:lpstr>Max Tokens Example</vt:lpstr>
      <vt:lpstr>Max Tokens Example</vt:lpstr>
      <vt:lpstr>PowerPoint Presentation</vt:lpstr>
      <vt:lpstr>Temperature - Definition</vt:lpstr>
      <vt:lpstr>Temperature - What it Does</vt:lpstr>
      <vt:lpstr>Temperature - Range of Values</vt:lpstr>
      <vt:lpstr>Temperature - Impact on Generation</vt:lpstr>
      <vt:lpstr>Temperature - Importance in Generative AI</vt:lpstr>
      <vt:lpstr>Write a Job Title:</vt:lpstr>
      <vt:lpstr>PowerPoint Presentation</vt:lpstr>
      <vt:lpstr>Top P/K</vt:lpstr>
      <vt:lpstr>Today the garden had. . . . </vt:lpstr>
      <vt:lpstr>Today the garden had. . . . </vt:lpstr>
      <vt:lpstr>Today the garden had. . . . </vt:lpstr>
      <vt:lpstr>PowerPoint Presentation</vt:lpstr>
      <vt:lpstr>Frequency Penalty</vt:lpstr>
      <vt:lpstr>PowerPoint Presentation</vt:lpstr>
      <vt:lpstr>Presence Penalty</vt:lpstr>
      <vt:lpstr>PowerPoint Presentation</vt:lpstr>
      <vt:lpstr>Stop Sequence</vt:lpstr>
      <vt:lpstr>PowerPoint Presentation</vt:lpstr>
      <vt:lpstr>GPT, Bert, Bart, Gemini</vt:lpstr>
      <vt:lpstr>What is GPT?</vt:lpstr>
      <vt:lpstr>What is Bert?</vt:lpstr>
      <vt:lpstr>What is Bard?</vt:lpstr>
      <vt:lpstr>What is Bart?</vt:lpstr>
      <vt:lpstr>Gemini</vt:lpstr>
      <vt:lpstr>Five Stages of LLM Implementation</vt:lpstr>
      <vt:lpstr>Five Stages of LLM Implementation</vt:lpstr>
      <vt:lpstr>Emerging Architectures of LLM Applications</vt:lpstr>
      <vt:lpstr>GenAI Applications</vt:lpstr>
      <vt:lpstr>GenAI - Text-Based Output</vt:lpstr>
      <vt:lpstr>GenAI - Text-Based Output (Continued)</vt:lpstr>
      <vt:lpstr>GenAI - Image-Based Output</vt:lpstr>
      <vt:lpstr>GenAI - Audio-Based Output</vt:lpstr>
      <vt:lpstr>GenAI - Video-Based Output</vt:lpstr>
      <vt:lpstr>GenAI - Multimodal / Cross-Modal Output</vt:lpstr>
      <vt:lpstr>Google I/O – May 2025</vt:lpstr>
      <vt:lpstr>GenAI - Healthcare</vt:lpstr>
      <vt:lpstr>GenAI - Finance &amp; Banking</vt:lpstr>
      <vt:lpstr>GenAI - Education</vt:lpstr>
      <vt:lpstr>GenAI - Media &amp; Entertainment</vt:lpstr>
      <vt:lpstr>GenAI - Retail &amp; E-Commerce</vt:lpstr>
      <vt:lpstr>GenAI - Manufacturing &amp; Supply Chain</vt:lpstr>
      <vt:lpstr>GenAI - Legal</vt:lpstr>
      <vt:lpstr>GenAI - Government &amp; Public Sector</vt:lpstr>
      <vt:lpstr>GovTech Platforms</vt:lpstr>
      <vt:lpstr>GenAI - HR &amp; Talent Management</vt:lpstr>
      <vt:lpstr>PowerPoint Presentation</vt:lpstr>
      <vt:lpstr>AI Chatbots</vt:lpstr>
      <vt:lpstr>GPT Chatbot Versions</vt:lpstr>
      <vt:lpstr>Gemini Chatbot Versions</vt:lpstr>
      <vt:lpstr>Microsoft Copilot Chatbot Versions</vt:lpstr>
      <vt:lpstr>Grok Chatbot Versions</vt:lpstr>
      <vt:lpstr>Claude Chatbot Versions</vt:lpstr>
      <vt:lpstr>Ernie Bot Chatbot Versions</vt:lpstr>
      <vt:lpstr>DeepSeek Chatbot Versions</vt:lpstr>
      <vt:lpstr>Pricing for Large Language Models (LLMs) </vt:lpstr>
      <vt:lpstr>Session 1 Review</vt:lpstr>
      <vt:lpstr>Session 2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Burnett, Carl M</dc:creator>
  <cp:lastModifiedBy>Prof Burnett</cp:lastModifiedBy>
  <cp:revision>7</cp:revision>
  <cp:lastPrinted>2019-10-24T10:45:22Z</cp:lastPrinted>
  <dcterms:created xsi:type="dcterms:W3CDTF">2025-05-05T10:22:55Z</dcterms:created>
  <dcterms:modified xsi:type="dcterms:W3CDTF">2025-09-06T17:01:07Z</dcterms:modified>
</cp:coreProperties>
</file>