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1692" r:id="rId2"/>
    <p:sldId id="1684" r:id="rId3"/>
    <p:sldId id="1693" r:id="rId4"/>
    <p:sldId id="290" r:id="rId5"/>
    <p:sldId id="538" r:id="rId6"/>
    <p:sldId id="259" r:id="rId7"/>
    <p:sldId id="260" r:id="rId8"/>
    <p:sldId id="539" r:id="rId9"/>
    <p:sldId id="261" r:id="rId10"/>
    <p:sldId id="262" r:id="rId11"/>
    <p:sldId id="265" r:id="rId12"/>
    <p:sldId id="266" r:id="rId13"/>
    <p:sldId id="267" r:id="rId14"/>
    <p:sldId id="1713" r:id="rId15"/>
    <p:sldId id="1714" r:id="rId16"/>
    <p:sldId id="1715" r:id="rId17"/>
    <p:sldId id="1716" r:id="rId18"/>
    <p:sldId id="544" r:id="rId19"/>
    <p:sldId id="674" r:id="rId2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4C40F-F715-4221-AD84-00555BDA350A}" v="2" dt="2026-06-13T15:29:06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89952" autoAdjust="0"/>
  </p:normalViewPr>
  <p:slideViewPr>
    <p:cSldViewPr showGuides="1">
      <p:cViewPr varScale="1">
        <p:scale>
          <a:sx n="126" d="100"/>
          <a:sy n="126" d="100"/>
        </p:scale>
        <p:origin x="118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A10413BE-04E7-4767-A404-5E19EF3D2943}"/>
    <pc:docChg chg="undo custSel addSld delSld modSld modMainMaster">
      <pc:chgData name="Burnett, Carl M" userId="396d1247-df83-4d28-bee2-e66279f856eb" providerId="ADAL" clId="{A10413BE-04E7-4767-A404-5E19EF3D2943}" dt="2026-06-13T15:31:01.174" v="466" actId="2062"/>
      <pc:docMkLst>
        <pc:docMk/>
      </pc:docMkLst>
      <pc:sldChg chg="delSp modSp mod chgLayout">
        <pc:chgData name="Burnett, Carl M" userId="396d1247-df83-4d28-bee2-e66279f856eb" providerId="ADAL" clId="{A10413BE-04E7-4767-A404-5E19EF3D2943}" dt="2026-06-13T15:31:01.174" v="466" actId="2062"/>
        <pc:sldMkLst>
          <pc:docMk/>
          <pc:sldMk cId="47729928" sldId="267"/>
        </pc:sldMkLst>
        <pc:graphicFrameChg chg="mod ord modGraphic">
          <ac:chgData name="Burnett, Carl M" userId="396d1247-df83-4d28-bee2-e66279f856eb" providerId="ADAL" clId="{A10413BE-04E7-4767-A404-5E19EF3D2943}" dt="2026-06-13T15:31:01.174" v="466" actId="2062"/>
          <ac:graphicFrameMkLst>
            <pc:docMk/>
            <pc:sldMk cId="47729928" sldId="267"/>
            <ac:graphicFrameMk id="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E3457-A9AA-ECA0-4096-D9EBFAFBE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A2FDFF-2C1E-BA51-69A1-A0855EF5C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6CB3A8-9227-EE7D-4186-D55B0CA5C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 CHANGE IMAGE, DELETE IMAGE AND CLICK ON THE ICON TO ADD AN IMAGE, OR RIGHT CLICK TO REPLACE IMAGE</a:t>
            </a:r>
          </a:p>
          <a:p>
            <a:endParaRPr lang="en-US" sz="1200" dirty="0"/>
          </a:p>
          <a:p>
            <a:r>
              <a:rPr lang="en-US" sz="1200" dirty="0"/>
              <a:t>TO ADJUST THE SCALE OR POSITION OF THE IMAGE WITHIN THE MASK, SELECT THE IMAGE, GO TO PICTURE FORMAT, AND SELECT CROP</a:t>
            </a:r>
            <a:endParaRPr lang="en-US" sz="1200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sz="1200" b="1" dirty="0"/>
              <a:t>TIP:</a:t>
            </a:r>
            <a:r>
              <a:rPr lang="en-US" sz="1200" dirty="0"/>
              <a:t> For best results, choose an image with a strong horizontal focal point so it aligns well within the custom linear shape.</a:t>
            </a:r>
          </a:p>
          <a:p>
            <a:endParaRPr lang="en-US" sz="1200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ensure legibility, the blue color should only be used with bold text.</a:t>
            </a:r>
          </a:p>
          <a:p>
            <a:endParaRPr lang="en-US" sz="1200" dirty="0">
              <a:ea typeface="Calibri"/>
              <a:cs typeface="Calibri"/>
            </a:endParaRP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88F07-0681-73A8-C7E4-2D33B5A9D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 CHANGE IMAGE, DELETE IMAGE AND CLICK ON THE ICON TO ADD AN IMAGE, OR RIGHT CLICK TO REPLACE IMAGE</a:t>
            </a:r>
          </a:p>
          <a:p>
            <a:endParaRPr lang="en-US" sz="1200" dirty="0"/>
          </a:p>
          <a:p>
            <a:r>
              <a:rPr lang="en-US" sz="1200" dirty="0"/>
              <a:t>TO ADJUST THE SCALE OR POSITION OF THE IMAGE WITHIN THE MASK, SELECT THE IMAGE, GO TO PICTURE FORMAT, AND SELECT CROP</a:t>
            </a:r>
            <a:r>
              <a:rPr lang="en-US" dirty="0"/>
              <a:t>, MOVE OR SCALE IMAGE</a:t>
            </a:r>
            <a:endParaRPr lang="en-US" sz="1200" dirty="0">
              <a:ea typeface="Calibri"/>
              <a:cs typeface="Calibri"/>
            </a:endParaRPr>
          </a:p>
          <a:p>
            <a:endParaRPr lang="en-US" sz="1200" dirty="0"/>
          </a:p>
          <a:p>
            <a:r>
              <a:rPr lang="en-US" sz="1200" b="1" dirty="0"/>
              <a:t>TIP:</a:t>
            </a:r>
            <a:r>
              <a:rPr lang="en-US" sz="1200" dirty="0"/>
              <a:t> For best results, choose an image with a strong vertical focal point.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ensure legibility, the blue color should only be used with bold text.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0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8BFE8-54CC-1A1A-5C94-AE1E6775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E29385-767F-65F0-42D4-0AE8E06F8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AFE3E2-1373-BA96-D7DA-E5505FA37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 CHANGE IMAGE, DELETE IMAGE AND CLICK ON THE ICON TO ADD AN IMAGE, OR RIGHT CLICK TO REPLACE IMAGE</a:t>
            </a:r>
          </a:p>
          <a:p>
            <a:endParaRPr lang="en-US" sz="1200" dirty="0"/>
          </a:p>
          <a:p>
            <a:r>
              <a:rPr lang="en-US" sz="1200" dirty="0"/>
              <a:t>TO ADJUST THE SCALE OR POSITION OF THE IMAGE WITHIN THE MASK, SELECT THE IMAGE, GO TO PICTURE FORMAT, AND SELECT CROP</a:t>
            </a:r>
            <a:r>
              <a:rPr lang="en-US" dirty="0"/>
              <a:t>, MOVE OR SCALE IMAGE</a:t>
            </a:r>
            <a:endParaRPr lang="en-US" sz="1200" dirty="0">
              <a:ea typeface="Calibri"/>
              <a:cs typeface="Calibri"/>
            </a:endParaRPr>
          </a:p>
          <a:p>
            <a:endParaRPr lang="en-US" sz="1200" dirty="0"/>
          </a:p>
          <a:p>
            <a:r>
              <a:rPr lang="en-US" sz="1200" b="1" dirty="0"/>
              <a:t>TIP:</a:t>
            </a:r>
            <a:r>
              <a:rPr lang="en-US" sz="1200" dirty="0"/>
              <a:t> For best results, choose an image with a strong vertical focal point.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ensure legibility, the blue color should only be used with bold text.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F5A-788D-AB2A-8086-F405998EC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3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4C614E1-43C6-4BA8-B1D3-DCC7DF35E70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8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E04C6B-A70F-49CA-B511-7DFDEA8CD11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43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03B8E8A-A83A-4A86-90EC-B30F3F966DC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05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1AAA9FA-B277-4188-9645-DB017F9989C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2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FDE6-5322-466F-BAF5-077EDD556F3C}" type="datetime4">
              <a:rPr lang="en-US" smtClean="0"/>
              <a:t>June 13, 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0934-7FA8-4A17-A657-658BCA1BE370}" type="datetime4">
              <a:rPr lang="en-US" smtClean="0"/>
              <a:t>June 13,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117C-D69E-4D31-AD75-BE96E7E5B651}" type="datetime4">
              <a:rPr lang="en-US" smtClean="0"/>
              <a:t>June 13,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3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06B7-CD12-77EB-3901-435BF200A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563911"/>
            <a:ext cx="7401394" cy="711140"/>
          </a:xfrm>
        </p:spPr>
        <p:txBody>
          <a:bodyPr anchor="b"/>
          <a:lstStyle>
            <a:lvl1pPr>
              <a:lnSpc>
                <a:spcPts val="2400"/>
              </a:lnSpc>
              <a:defRPr sz="2625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edit: character limit 67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DEEFF9F-9475-7BEE-77AC-F245B46AEE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530" y="1386478"/>
            <a:ext cx="5241471" cy="1848905"/>
          </a:xfrm>
          <a:custGeom>
            <a:avLst/>
            <a:gdLst>
              <a:gd name="connsiteX0" fmla="*/ 5275503 w 8271072"/>
              <a:gd name="connsiteY0" fmla="*/ 0 h 2917583"/>
              <a:gd name="connsiteX1" fmla="*/ 6572589 w 8271072"/>
              <a:gd name="connsiteY1" fmla="*/ 1103268 h 2917583"/>
              <a:gd name="connsiteX2" fmla="*/ 6572589 w 8271072"/>
              <a:gd name="connsiteY2" fmla="*/ 0 h 2917583"/>
              <a:gd name="connsiteX3" fmla="*/ 8267631 w 8271072"/>
              <a:gd name="connsiteY3" fmla="*/ 1443882 h 2917583"/>
              <a:gd name="connsiteX4" fmla="*/ 8271072 w 8271072"/>
              <a:gd name="connsiteY4" fmla="*/ 1442736 h 2917583"/>
              <a:gd name="connsiteX5" fmla="*/ 6573736 w 8271072"/>
              <a:gd name="connsiteY5" fmla="*/ 2890059 h 2917583"/>
              <a:gd name="connsiteX6" fmla="*/ 6573736 w 8271072"/>
              <a:gd name="connsiteY6" fmla="*/ 1783350 h 2917583"/>
              <a:gd name="connsiteX7" fmla="*/ 5276650 w 8271072"/>
              <a:gd name="connsiteY7" fmla="*/ 2890059 h 2917583"/>
              <a:gd name="connsiteX8" fmla="*/ 5276650 w 8271072"/>
              <a:gd name="connsiteY8" fmla="*/ 1941615 h 2917583"/>
              <a:gd name="connsiteX9" fmla="*/ 3901579 w 8271072"/>
              <a:gd name="connsiteY9" fmla="*/ 2917583 h 2917583"/>
              <a:gd name="connsiteX10" fmla="*/ 2469165 w 8271072"/>
              <a:gd name="connsiteY10" fmla="*/ 1726007 h 2917583"/>
              <a:gd name="connsiteX11" fmla="*/ 2095292 w 8271072"/>
              <a:gd name="connsiteY11" fmla="*/ 1726007 h 2917583"/>
              <a:gd name="connsiteX12" fmla="*/ 2633164 w 8271072"/>
              <a:gd name="connsiteY12" fmla="*/ 2266173 h 2917583"/>
              <a:gd name="connsiteX13" fmla="*/ 2242089 w 8271072"/>
              <a:gd name="connsiteY13" fmla="*/ 2658395 h 2917583"/>
              <a:gd name="connsiteX14" fmla="*/ 1704217 w 8271072"/>
              <a:gd name="connsiteY14" fmla="*/ 2117082 h 2917583"/>
              <a:gd name="connsiteX15" fmla="*/ 1704217 w 8271072"/>
              <a:gd name="connsiteY15" fmla="*/ 2882031 h 2917583"/>
              <a:gd name="connsiteX16" fmla="*/ 1151436 w 8271072"/>
              <a:gd name="connsiteY16" fmla="*/ 2882031 h 2917583"/>
              <a:gd name="connsiteX17" fmla="*/ 1151436 w 8271072"/>
              <a:gd name="connsiteY17" fmla="*/ 2117082 h 2917583"/>
              <a:gd name="connsiteX18" fmla="*/ 613564 w 8271072"/>
              <a:gd name="connsiteY18" fmla="*/ 2658395 h 2917583"/>
              <a:gd name="connsiteX19" fmla="*/ 222489 w 8271072"/>
              <a:gd name="connsiteY19" fmla="*/ 2266173 h 2917583"/>
              <a:gd name="connsiteX20" fmla="*/ 760361 w 8271072"/>
              <a:gd name="connsiteY20" fmla="*/ 1726007 h 2917583"/>
              <a:gd name="connsiteX21" fmla="*/ 0 w 8271072"/>
              <a:gd name="connsiteY21" fmla="*/ 1726007 h 2917583"/>
              <a:gd name="connsiteX22" fmla="*/ 0 w 8271072"/>
              <a:gd name="connsiteY22" fmla="*/ 1172079 h 2917583"/>
              <a:gd name="connsiteX23" fmla="*/ 758067 w 8271072"/>
              <a:gd name="connsiteY23" fmla="*/ 1172079 h 2917583"/>
              <a:gd name="connsiteX24" fmla="*/ 220195 w 8271072"/>
              <a:gd name="connsiteY24" fmla="*/ 631914 h 2917583"/>
              <a:gd name="connsiteX25" fmla="*/ 611270 w 8271072"/>
              <a:gd name="connsiteY25" fmla="*/ 239691 h 2917583"/>
              <a:gd name="connsiteX26" fmla="*/ 1149142 w 8271072"/>
              <a:gd name="connsiteY26" fmla="*/ 779857 h 2917583"/>
              <a:gd name="connsiteX27" fmla="*/ 1149142 w 8271072"/>
              <a:gd name="connsiteY27" fmla="*/ 16056 h 2917583"/>
              <a:gd name="connsiteX28" fmla="*/ 1701923 w 8271072"/>
              <a:gd name="connsiteY28" fmla="*/ 16056 h 2917583"/>
              <a:gd name="connsiteX29" fmla="*/ 1701923 w 8271072"/>
              <a:gd name="connsiteY29" fmla="*/ 779857 h 2917583"/>
              <a:gd name="connsiteX30" fmla="*/ 2239795 w 8271072"/>
              <a:gd name="connsiteY30" fmla="*/ 239691 h 2917583"/>
              <a:gd name="connsiteX31" fmla="*/ 2630871 w 8271072"/>
              <a:gd name="connsiteY31" fmla="*/ 631914 h 2917583"/>
              <a:gd name="connsiteX32" fmla="*/ 2092999 w 8271072"/>
              <a:gd name="connsiteY32" fmla="*/ 1172079 h 2917583"/>
              <a:gd name="connsiteX33" fmla="*/ 2471459 w 8271072"/>
              <a:gd name="connsiteY33" fmla="*/ 1172079 h 2917583"/>
              <a:gd name="connsiteX34" fmla="*/ 3898138 w 8271072"/>
              <a:gd name="connsiteY34" fmla="*/ 5734 h 2917583"/>
              <a:gd name="connsiteX35" fmla="*/ 5275503 w 8271072"/>
              <a:gd name="connsiteY35" fmla="*/ 985143 h 29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71072" h="2917583">
                <a:moveTo>
                  <a:pt x="5275503" y="0"/>
                </a:moveTo>
                <a:cubicBezTo>
                  <a:pt x="5275503" y="0"/>
                  <a:pt x="6571442" y="1103268"/>
                  <a:pt x="6572589" y="1103268"/>
                </a:cubicBezTo>
                <a:lnTo>
                  <a:pt x="6572589" y="0"/>
                </a:lnTo>
                <a:lnTo>
                  <a:pt x="8267631" y="1443882"/>
                </a:lnTo>
                <a:lnTo>
                  <a:pt x="8271072" y="1442736"/>
                </a:lnTo>
                <a:cubicBezTo>
                  <a:pt x="8271072" y="1442736"/>
                  <a:pt x="6572589" y="2890059"/>
                  <a:pt x="6573736" y="2890059"/>
                </a:cubicBezTo>
                <a:lnTo>
                  <a:pt x="6573736" y="1783350"/>
                </a:lnTo>
                <a:cubicBezTo>
                  <a:pt x="6573736" y="1783350"/>
                  <a:pt x="5276650" y="2890059"/>
                  <a:pt x="5276650" y="2890059"/>
                </a:cubicBezTo>
                <a:lnTo>
                  <a:pt x="5276650" y="1941615"/>
                </a:lnTo>
                <a:cubicBezTo>
                  <a:pt x="5078245" y="2510452"/>
                  <a:pt x="4616066" y="2917583"/>
                  <a:pt x="3901579" y="2917583"/>
                </a:cubicBezTo>
                <a:cubicBezTo>
                  <a:pt x="3187092" y="2917583"/>
                  <a:pt x="2594171" y="2403795"/>
                  <a:pt x="2469165" y="1726007"/>
                </a:cubicBezTo>
                <a:lnTo>
                  <a:pt x="2095292" y="1726007"/>
                </a:lnTo>
                <a:lnTo>
                  <a:pt x="2633164" y="2266173"/>
                </a:lnTo>
                <a:lnTo>
                  <a:pt x="2242089" y="2658395"/>
                </a:lnTo>
                <a:lnTo>
                  <a:pt x="1704217" y="2117082"/>
                </a:lnTo>
                <a:lnTo>
                  <a:pt x="1704217" y="2882031"/>
                </a:lnTo>
                <a:lnTo>
                  <a:pt x="1151436" y="2882031"/>
                </a:lnTo>
                <a:lnTo>
                  <a:pt x="1151436" y="2117082"/>
                </a:lnTo>
                <a:lnTo>
                  <a:pt x="613564" y="2658395"/>
                </a:lnTo>
                <a:lnTo>
                  <a:pt x="222489" y="2266173"/>
                </a:lnTo>
                <a:lnTo>
                  <a:pt x="760361" y="1726007"/>
                </a:lnTo>
                <a:lnTo>
                  <a:pt x="0" y="1726007"/>
                </a:lnTo>
                <a:lnTo>
                  <a:pt x="0" y="1172079"/>
                </a:lnTo>
                <a:lnTo>
                  <a:pt x="758067" y="1172079"/>
                </a:lnTo>
                <a:lnTo>
                  <a:pt x="220195" y="631914"/>
                </a:lnTo>
                <a:lnTo>
                  <a:pt x="611270" y="239691"/>
                </a:lnTo>
                <a:lnTo>
                  <a:pt x="1149142" y="779857"/>
                </a:lnTo>
                <a:lnTo>
                  <a:pt x="1149142" y="16056"/>
                </a:lnTo>
                <a:lnTo>
                  <a:pt x="1701923" y="16056"/>
                </a:lnTo>
                <a:lnTo>
                  <a:pt x="1701923" y="779857"/>
                </a:lnTo>
                <a:lnTo>
                  <a:pt x="2239795" y="239691"/>
                </a:lnTo>
                <a:lnTo>
                  <a:pt x="2630871" y="631914"/>
                </a:lnTo>
                <a:lnTo>
                  <a:pt x="2092999" y="1172079"/>
                </a:lnTo>
                <a:lnTo>
                  <a:pt x="2471459" y="1172079"/>
                </a:lnTo>
                <a:cubicBezTo>
                  <a:pt x="2605640" y="506907"/>
                  <a:pt x="3260490" y="5734"/>
                  <a:pt x="3898138" y="5734"/>
                </a:cubicBezTo>
                <a:cubicBezTo>
                  <a:pt x="4535786" y="5734"/>
                  <a:pt x="5077098" y="415159"/>
                  <a:pt x="5275503" y="9851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14D9C-D624-4E44-BCEF-31FDCEAF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65" y="390783"/>
            <a:ext cx="2354580" cy="680982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278ECFB-8A84-DCDB-6536-6E51C2FE1F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60185"/>
            <a:ext cx="5257800" cy="2504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65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65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65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65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5551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2732-E351-DA78-78B3-8E949F9F6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514350"/>
            <a:ext cx="5257799" cy="7414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3150"/>
              </a:lnSpc>
              <a:defRPr b="1" i="0" spc="-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19157"/>
            <a:ext cx="5257800" cy="3190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5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cap="all" baseline="0"/>
            </a:lvl2pPr>
            <a:lvl3pPr marL="685800" indent="0">
              <a:buFontTx/>
              <a:buNone/>
              <a:defRPr cap="all" baseline="0"/>
            </a:lvl3pPr>
            <a:lvl4pPr marL="1028700" indent="0">
              <a:buFontTx/>
              <a:buNone/>
              <a:defRPr cap="all" baseline="0"/>
            </a:lvl4pPr>
            <a:lvl5pPr marL="13716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930240"/>
            <a:ext cx="5257800" cy="24703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50"/>
            </a:lvl1pPr>
            <a:lvl2pPr>
              <a:lnSpc>
                <a:spcPct val="100000"/>
              </a:lnSpc>
              <a:defRPr sz="1650"/>
            </a:lvl2pPr>
            <a:lvl3pPr>
              <a:lnSpc>
                <a:spcPct val="100000"/>
              </a:lnSpc>
              <a:defRPr sz="1650"/>
            </a:lvl3pPr>
            <a:lvl4pPr>
              <a:lnSpc>
                <a:spcPct val="100000"/>
              </a:lnSpc>
              <a:defRPr sz="1650"/>
            </a:lvl4pPr>
            <a:lvl5pPr>
              <a:lnSpc>
                <a:spcPct val="100000"/>
              </a:lnSpc>
              <a:defRPr sz="165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595D5D9-48E7-C116-4E41-336E5522CA5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629150"/>
            <a:ext cx="52482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541F1B-B052-9948-4EEF-E33ED93A8F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57900" y="0"/>
            <a:ext cx="30861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5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B8CC6038-A630-ACFD-6176-5B07EC2CB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514351"/>
            <a:ext cx="5475302" cy="4000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3150"/>
              </a:lnSpc>
              <a:defRPr b="1" i="0" spc="-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37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8D8307A-5BA1-CB17-959A-EA560513C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011439"/>
            <a:ext cx="5475302" cy="3190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5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cap="all" baseline="0"/>
            </a:lvl2pPr>
            <a:lvl3pPr marL="685800" indent="0">
              <a:buFontTx/>
              <a:buNone/>
              <a:defRPr cap="all" baseline="0"/>
            </a:lvl3pPr>
            <a:lvl4pPr marL="1028700" indent="0">
              <a:buFontTx/>
              <a:buNone/>
              <a:defRPr cap="all" baseline="0"/>
            </a:lvl4pPr>
            <a:lvl5pPr marL="13716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75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7AC280C-969B-F1B0-B9B7-CF8705252D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591794"/>
            <a:ext cx="5475302" cy="280875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50"/>
            </a:lvl1pPr>
            <a:lvl2pPr>
              <a:lnSpc>
                <a:spcPct val="100000"/>
              </a:lnSpc>
              <a:defRPr sz="1650"/>
            </a:lvl2pPr>
            <a:lvl3pPr>
              <a:lnSpc>
                <a:spcPct val="100000"/>
              </a:lnSpc>
              <a:defRPr sz="1650"/>
            </a:lvl3pPr>
            <a:lvl4pPr>
              <a:lnSpc>
                <a:spcPct val="100000"/>
              </a:lnSpc>
              <a:defRPr sz="1650"/>
            </a:lvl4pPr>
            <a:lvl5pPr>
              <a:lnSpc>
                <a:spcPct val="100000"/>
              </a:lnSpc>
              <a:defRPr sz="1650"/>
            </a:lvl5pPr>
          </a:lstStyle>
          <a:p>
            <a:pPr lvl="0"/>
            <a:r>
              <a:rPr lang="en-US" dirty="0"/>
              <a:t>Click to edit: 8 lines max or consider using two-column template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67431-48BE-0561-E0B1-9EB5C6227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4059" y="4767262"/>
            <a:ext cx="1654457" cy="165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1237F"/>
                </a:solidFill>
              </a:defRPr>
            </a:lvl1pPr>
          </a:lstStyle>
          <a:p>
            <a:fld id="{7145A0D1-107B-492B-BE31-0657CAD07E3F}" type="datetime4">
              <a:rPr lang="en-US" smtClean="0"/>
              <a:t>June 13, 2026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9AD362F-9AFC-AF70-D83D-CEDBD85ABCEE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1"/>
            <a:ext cx="594804" cy="16593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Slide </a:t>
            </a:r>
            <a:fld id="{5F8B654A-1284-4B91-BED1-0F0E19FCF7F1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3" name="Picture 2" descr="Montgomery College ranks No. 1 among Maryland community colleges">
            <a:extLst>
              <a:ext uri="{FF2B5EF4-FFF2-40B4-BE49-F238E27FC236}">
                <a16:creationId xmlns:a16="http://schemas.microsoft.com/office/drawing/2014/main" id="{DDB128EE-9C58-2738-FEAD-1ECF4DEF49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r="29113"/>
          <a:stretch>
            <a:fillRect/>
          </a:stretch>
        </p:blipFill>
        <p:spPr bwMode="auto">
          <a:xfrm>
            <a:off x="6073035" y="0"/>
            <a:ext cx="307096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5410200" cy="85725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5410200" cy="329184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BF8-369A-492D-9557-50D4AF85EFF3}" type="datetime4">
              <a:rPr lang="en-US" smtClean="0"/>
              <a:t>June 13,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05400" y="4794747"/>
            <a:ext cx="7620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Placeholder 9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487EFBB7-2EAB-640D-5ADD-8EF41386D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2083" y="0"/>
            <a:ext cx="30861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4B4C-88B4-48FC-91E9-4C941AC087B2}" type="datetime4">
              <a:rPr lang="en-US" smtClean="0"/>
              <a:t>June 13,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CD88-C7BC-4793-AA26-D1985D090498}" type="datetime4">
              <a:rPr lang="en-US" smtClean="0"/>
              <a:t>June 13,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2BC6-CEE0-4788-948F-F8267547FD60}" type="datetime4">
              <a:rPr lang="en-US" smtClean="0"/>
              <a:t>June 13,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8066"/>
            <a:ext cx="5562600" cy="595884"/>
          </a:xfrm>
        </p:spPr>
        <p:txBody>
          <a:bodyPr vert="horz" tIns="4572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kumimoji="0" lang="en-US" sz="3600" b="1" kern="120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47B2-DDD0-4C4E-BAAA-FDE843543A4A}" type="datetime4">
              <a:rPr lang="en-US" smtClean="0"/>
              <a:t>June 13,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Placeholder 9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3BF40D2B-908D-0C00-5AF7-EB44ACE81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7900" y="0"/>
            <a:ext cx="30861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58E-8FD9-4932-99DA-8878CCA96905}" type="datetime4">
              <a:rPr lang="en-US" smtClean="0"/>
              <a:t>June 13,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1536-3013-47E1-B794-0E37F164FA0F}" type="datetime4">
              <a:rPr lang="en-US" smtClean="0"/>
              <a:t>June 13,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9840-4B2A-431F-B6C4-4DB8FCF67C88}" type="datetime4">
              <a:rPr lang="en-US" smtClean="0"/>
              <a:t>June 13,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9F11357B-4DF4-455B-983D-CDF53F71DC00}" type="datetime4">
              <a:rPr lang="en-US" smtClean="0"/>
              <a:t>June 13, 2026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3D46CBA2-ECE5-4BE9-B546-6761E0E6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dly.com/org/montgomery-college/badge/introduction-to-generative-a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tgomerycollege.edu/academics/learning-recognition-and-advancement/microcredential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utlook.office365.com/owa/calendar/ProfessorBurnett@montgomerycollege0.onmicrosoft.com/booking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profburnett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rofburnett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2513D-5E0E-19A6-CAF5-064D6898E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CED6D3-84C0-7074-4D7F-39599548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3911"/>
            <a:ext cx="7401394" cy="711140"/>
          </a:xfrm>
        </p:spPr>
        <p:txBody>
          <a:bodyPr/>
          <a:lstStyle/>
          <a:p>
            <a:r>
              <a:rPr lang="en-US" dirty="0"/>
              <a:t>ITI 555 Introduction to Generative AI</a:t>
            </a:r>
            <a:br>
              <a:rPr lang="en-US" dirty="0"/>
            </a:br>
            <a:r>
              <a:rPr lang="en-US" sz="2400" dirty="0"/>
              <a:t>Introduction</a:t>
            </a:r>
            <a:r>
              <a:rPr lang="en-US" dirty="0"/>
              <a:t> </a:t>
            </a:r>
          </a:p>
        </p:txBody>
      </p:sp>
      <p:pic>
        <p:nvPicPr>
          <p:cNvPr id="6" name="Picture Placeholder 5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CEB0A5D9-E257-7A67-7EEC-BE5B400084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" b="86"/>
          <a:stretch/>
        </p:blipFill>
        <p:spPr>
          <a:xfrm>
            <a:off x="473530" y="1386478"/>
            <a:ext cx="5241471" cy="184890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FBC15-6799-34A6-939B-3FEF0AFF7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4460185"/>
            <a:ext cx="8458200" cy="397565"/>
          </a:xfrm>
        </p:spPr>
        <p:txBody>
          <a:bodyPr/>
          <a:lstStyle/>
          <a:p>
            <a:r>
              <a:rPr lang="en-US" sz="1800" i="1" dirty="0"/>
              <a:t>Prof. burnett | </a:t>
            </a:r>
            <a:r>
              <a:rPr lang="en-US" sz="1600" i="1" dirty="0">
                <a:solidFill>
                  <a:srgbClr val="FFD700"/>
                </a:solidFill>
              </a:rPr>
              <a:t>Embrace AI </a:t>
            </a:r>
            <a:r>
              <a:rPr lang="en-US" sz="1600" i="1" dirty="0"/>
              <a:t>/ </a:t>
            </a:r>
            <a:r>
              <a:rPr lang="en-US" sz="1600" i="1" dirty="0">
                <a:solidFill>
                  <a:srgbClr val="00B0F0"/>
                </a:solidFill>
              </a:rPr>
              <a:t>Master Your Future</a:t>
            </a:r>
            <a:endParaRPr lang="en-US" sz="2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5410200" cy="44348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Course Completion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19150"/>
            <a:ext cx="5410200" cy="3924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/>
              <a:t>You are required to attend 80% of the classes to receive a  certificate of attendance. </a:t>
            </a:r>
          </a:p>
          <a:p>
            <a:pPr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/>
              <a:t>You must complete Mastery Level 3 on all quizzes and hands-on exercises to obtain a Montgomery College Generative AI </a:t>
            </a:r>
            <a:r>
              <a:rPr lang="en-US" dirty="0" err="1"/>
              <a:t>Microcredential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/>
              <a:t>Learn more about the GenAI </a:t>
            </a:r>
            <a:r>
              <a:rPr lang="en-US" dirty="0" err="1"/>
              <a:t>Microcredential</a:t>
            </a:r>
            <a:r>
              <a:rPr lang="en-US" dirty="0"/>
              <a:t> at </a:t>
            </a:r>
            <a:r>
              <a:rPr lang="en-US" dirty="0" err="1">
                <a:hlinkClick r:id="rId3"/>
              </a:rPr>
              <a:t>Credly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MC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07EE-CA5F-41B3-AAE0-1D6FD8A67FA7}" type="datetime4">
              <a:rPr lang="en-US" smtClean="0"/>
              <a:t>June 13, 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Campus Logistics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/>
              <a:t>Restrooms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/>
              <a:t>Vending Machines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/>
              <a:t>Bookstore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D725-9282-4EB2-B037-896E6F814947}" type="datetime4">
              <a:rPr lang="en-US" smtClean="0"/>
              <a:t>June 13, 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a typeface="ＭＳ Ｐゴシック" charset="0"/>
                <a:cs typeface="ＭＳ Ｐゴシック" charset="0"/>
              </a:rPr>
              <a:t>Opening delays or cancellations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r>
              <a:rPr lang="en-US" dirty="0"/>
              <a:t>	In case of inclement weather or other catastrophes, please check the Montgomery College Web Site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www.montgomerycollege.edu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 call 240-567-5000 for class </a:t>
            </a:r>
            <a:br>
              <a:rPr lang="en-US" dirty="0"/>
            </a:br>
            <a:r>
              <a:rPr lang="en-US" dirty="0"/>
              <a:t>delays or cancellations.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4D01-BB11-42D4-A477-3B550FC7ABCA}" type="datetime4">
              <a:rPr lang="en-US" smtClean="0"/>
              <a:t>June 13, 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0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5DFC5E-7DC0-1E58-CE82-3A764B23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Class Schedule</a:t>
            </a:r>
            <a:br>
              <a:rPr lang="en-US" sz="2800" dirty="0"/>
            </a:br>
            <a:r>
              <a:rPr lang="en-US" sz="2800" dirty="0"/>
              <a:t>ITI 555 Introduction to Generative AI</a:t>
            </a:r>
            <a:endParaRPr lang="en-US" sz="24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28596"/>
              </p:ext>
            </p:extLst>
          </p:nvPr>
        </p:nvGraphicFramePr>
        <p:xfrm>
          <a:off x="457203" y="1607948"/>
          <a:ext cx="5410197" cy="15328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799956924"/>
                    </a:ext>
                  </a:extLst>
                </a:gridCol>
                <a:gridCol w="838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3">
                  <a:extLst>
                    <a:ext uri="{9D8B030D-6E8A-4147-A177-3AD203B41FA5}">
                      <a16:colId xmlns:a16="http://schemas.microsoft.com/office/drawing/2014/main" val="41799639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197">
                  <a:extLst>
                    <a:ext uri="{9D8B030D-6E8A-4147-A177-3AD203B41FA5}">
                      <a16:colId xmlns:a16="http://schemas.microsoft.com/office/drawing/2014/main" val="1271979889"/>
                    </a:ext>
                  </a:extLst>
                </a:gridCol>
              </a:tblGrid>
              <a:tr h="36695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</a:rPr>
                        <a:t>Start Date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</a:rPr>
                        <a:t>End Date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</a:rPr>
                        <a:t>Location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</a:rPr>
                        <a:t>Days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</a:rPr>
                        <a:t>Hours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</a:rPr>
                        <a:t>CRN</a:t>
                      </a:r>
                    </a:p>
                  </a:txBody>
                  <a:tcPr marL="85999" marR="85999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5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6/15/2026</a:t>
                      </a: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+mj-lt"/>
                        </a:rPr>
                        <a:t>6/24/2026</a:t>
                      </a: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+mj-lt"/>
                        </a:rPr>
                        <a:t>GBTC</a:t>
                      </a: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Monday / Wednesday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6:30 - 8:30 PM</a:t>
                      </a: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5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42973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marL="85999" marR="85999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9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7/14/2026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7/23/2026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East County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+mj-lt"/>
                        </a:rPr>
                        <a:t>Tuesday / Thursday</a:t>
                      </a: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6:30 - 8:30 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642717"/>
                  </a:ext>
                </a:extLst>
              </a:tr>
              <a:tr h="3669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8/3/2026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8/12/2026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242424"/>
                          </a:solidFill>
                          <a:effectLst/>
                          <a:latin typeface="+mj-lt"/>
                        </a:rPr>
                        <a:t>Rockville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+mj-lt"/>
                        </a:rPr>
                        <a:t>Monday / Wednesday</a:t>
                      </a: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6:30 - 8:30 PM</a:t>
                      </a: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0612015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AFDF-6AE9-46B0-9CBE-8278A8FAE0DF}" type="datetime4">
              <a:rPr lang="en-US" smtClean="0"/>
              <a:t>June 13, 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C653C7A-5A63-42EA-532C-180E7D5F5BAC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145320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2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3CEFA-272C-DE45-4086-18F6EE520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10BEC5-B611-F14B-477C-7C7098E1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Course Outline – Session I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92A0B8-2FA6-AF90-C127-1E394E7E1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68618" indent="-285743"/>
            <a:endParaRPr lang="en-US" sz="18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68618" indent="-285743"/>
            <a:endParaRPr lang="en-US" sz="1600" dirty="0"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96640-37A1-8BDA-711C-3579F9C159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179871"/>
            <a:ext cx="5475302" cy="3220679"/>
          </a:xfrm>
        </p:spPr>
        <p:txBody>
          <a:bodyPr>
            <a:noAutofit/>
          </a:bodyPr>
          <a:lstStyle/>
          <a:p>
            <a:pPr marL="468618" indent="-285743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Define Artificial Intelligence (AI) and Generative AI (GenAI).</a:t>
            </a:r>
          </a:p>
          <a:p>
            <a:pPr marL="468618" indent="-285743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Explain the latest trends in GenAI/AI. </a:t>
            </a:r>
          </a:p>
          <a:p>
            <a:pPr marL="468618" indent="-285743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Identify and describe key concepts in GenAI/AI. </a:t>
            </a:r>
          </a:p>
          <a:p>
            <a:pPr marL="468618" indent="-285743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Understand the Building Blocks of LLMs</a:t>
            </a:r>
          </a:p>
          <a:p>
            <a:pPr marL="468618" indent="-285743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Introduction to Prompt Engineering Frameworks</a:t>
            </a:r>
            <a:endParaRPr lang="en-US" sz="14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68618" indent="-285743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AI Quiz</a:t>
            </a:r>
          </a:p>
          <a:p>
            <a:pPr marL="468618" indent="-285743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LLM Quiz</a:t>
            </a:r>
          </a:p>
          <a:p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196A1-0652-1609-3966-54BDFA9BC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685800" rtl="0" eaLnBrk="1" latinLnBrk="0" hangingPunct="1">
              <a:defRPr kumimoji="0"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C51922-558C-47AC-95CA-DE92A801EBD7}" type="datetime4">
              <a:rPr lang="en-US" b="0" smtClean="0"/>
              <a:t>June 13, 2026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8503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2439BA-07F7-665E-DF83-341977F4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Course Outline – Session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F4C5-F55D-15A3-94CE-D2DBED8C5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105348"/>
            <a:ext cx="5475302" cy="3295202"/>
          </a:xfrm>
        </p:spPr>
        <p:txBody>
          <a:bodyPr>
            <a:normAutofit/>
          </a:bodyPr>
          <a:lstStyle/>
          <a:p>
            <a:r>
              <a:rPr lang="en-US" sz="1600" dirty="0"/>
              <a:t>Discover personal organization tools using Microsoft   Copilot’s task management</a:t>
            </a:r>
          </a:p>
          <a:p>
            <a:r>
              <a:rPr lang="en-US" sz="1600" dirty="0"/>
              <a:t>Discover Copilot Chat, Personal, and Enterprise Editions</a:t>
            </a:r>
          </a:p>
          <a:p>
            <a:r>
              <a:rPr lang="en-US" sz="1600" dirty="0"/>
              <a:t>Learn how to organize yourself with Microsoft Copilot AI</a:t>
            </a:r>
          </a:p>
          <a:p>
            <a:r>
              <a:rPr lang="en-US" sz="1600" dirty="0"/>
              <a:t>Prompt Engineering Exercises using Microsoft Copilot AI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6E35-8D74-DE45-248B-E9CFCB03A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685800" rtl="0" eaLnBrk="1" latinLnBrk="0" hangingPunct="1">
              <a:defRPr kumimoji="0"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40F49-63A0-4698-8290-0144369EFD44}" type="datetime4">
              <a:rPr lang="en-US" smtClean="0"/>
              <a:t>June 13,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1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01E9-2722-58D7-6588-04E2492E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Course Outline – Session III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C3CEC5-796B-FDB4-5210-3E776F29B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089211"/>
            <a:ext cx="5475302" cy="3311339"/>
          </a:xfrm>
        </p:spPr>
        <p:txBody>
          <a:bodyPr>
            <a:normAutofit/>
          </a:bodyPr>
          <a:lstStyle/>
          <a:p>
            <a:r>
              <a:rPr lang="en-US" sz="2000" dirty="0"/>
              <a:t>Introduction to the Major LLMs </a:t>
            </a:r>
          </a:p>
          <a:p>
            <a:pPr lvl="1"/>
            <a:r>
              <a:rPr lang="en-US" dirty="0"/>
              <a:t>ChatGPT 5.1</a:t>
            </a:r>
          </a:p>
          <a:p>
            <a:pPr lvl="1"/>
            <a:r>
              <a:rPr lang="en-US" dirty="0"/>
              <a:t>Gemini 2.5 Pro</a:t>
            </a:r>
          </a:p>
          <a:p>
            <a:pPr lvl="1"/>
            <a:r>
              <a:rPr lang="en-US" dirty="0"/>
              <a:t>Claude Sonnet 4.5</a:t>
            </a:r>
          </a:p>
          <a:p>
            <a:pPr lvl="1"/>
            <a:r>
              <a:rPr lang="en-US" dirty="0"/>
              <a:t>Grok 4</a:t>
            </a:r>
          </a:p>
          <a:p>
            <a:pPr lvl="1"/>
            <a:r>
              <a:rPr lang="en-US" dirty="0"/>
              <a:t>Kimi K2 Thinking (Moonshot)</a:t>
            </a:r>
          </a:p>
          <a:p>
            <a:r>
              <a:rPr lang="en-US" sz="2000" dirty="0"/>
              <a:t>Advanced Prompt Engineering Techniques</a:t>
            </a:r>
          </a:p>
          <a:p>
            <a:r>
              <a:rPr lang="en-US" sz="2000" dirty="0"/>
              <a:t>LLM Prompt Engineering Exercises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BB916-ABB2-7C87-446D-765700155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685800" rtl="0" eaLnBrk="1" latinLnBrk="0" hangingPunct="1">
              <a:defRPr kumimoji="0"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3C09A-39D4-4E7B-A20B-0C057DF3AC2B}" type="datetime4">
              <a:rPr lang="en-US" b="0" smtClean="0"/>
              <a:t>June 13, 2026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5158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791D5-C445-0E10-D85F-B2216A8F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37A475-FC94-9B8B-E6CA-16EBA60C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Course Outline – Session IV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9F301-BB72-A03E-EE8F-DF989E81C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081144"/>
            <a:ext cx="5475302" cy="3319406"/>
          </a:xfrm>
        </p:spPr>
        <p:txBody>
          <a:bodyPr>
            <a:noAutofit/>
          </a:bodyPr>
          <a:lstStyle/>
          <a:p>
            <a:pPr marL="468618" indent="-285743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Industry Risks and Concerns</a:t>
            </a:r>
          </a:p>
          <a:p>
            <a:pPr marL="468618" indent="-285743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AI Technology Concerns</a:t>
            </a:r>
          </a:p>
          <a:p>
            <a:pPr marL="468618" indent="-285743"/>
            <a:r>
              <a:rPr lang="en-US" sz="1800" dirty="0"/>
              <a:t>AI Future</a:t>
            </a:r>
          </a:p>
          <a:p>
            <a:pPr marL="468618" indent="-285743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Job Market</a:t>
            </a:r>
          </a:p>
          <a:p>
            <a:pPr marL="468618" indent="-285743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Creator Warning</a:t>
            </a:r>
          </a:p>
          <a:p>
            <a:pPr marL="468618" indent="-285743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AI technology Concern Quiz</a:t>
            </a:r>
          </a:p>
          <a:p>
            <a:pPr marL="468618" indent="-285743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Course Review</a:t>
            </a:r>
          </a:p>
          <a:p>
            <a:pPr marL="468618" indent="-285743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Course Evaluation</a:t>
            </a:r>
          </a:p>
          <a:p>
            <a:pPr marL="468618" indent="-285743"/>
            <a:endParaRPr lang="en-US" sz="18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68618" indent="-285743"/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0A5ED-BA81-5BF6-E0CC-16201C56F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685800" rtl="0" eaLnBrk="1" latinLnBrk="0" hangingPunct="1">
              <a:defRPr kumimoji="0"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AF944A-CCDD-46F0-8024-D6FFDD114178}" type="datetime4">
              <a:rPr lang="en-US" smtClean="0"/>
              <a:t>June 13, 2026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12D9925-693D-740C-2D4E-30D815328EBF}"/>
              </a:ext>
            </a:extLst>
          </p:cNvPr>
          <p:cNvSpPr txBox="1">
            <a:spLocks/>
          </p:cNvSpPr>
          <p:nvPr/>
        </p:nvSpPr>
        <p:spPr>
          <a:xfrm>
            <a:off x="381000" y="3083699"/>
            <a:ext cx="4191000" cy="17088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618" indent="-285743"/>
            <a:endParaRPr lang="en-US" sz="1600" dirty="0"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0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B3843C-6012-3615-BE44-7B0A52A5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Your </a:t>
            </a:r>
            <a:r>
              <a:rPr lang="en-US" dirty="0" err="1"/>
              <a:t>MyMC</a:t>
            </a:r>
            <a:r>
              <a:rPr lang="en-US" dirty="0"/>
              <a:t> Account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727E9A-B04B-FB8B-4F09-FB6CECC5B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 Your MC Email Account (Watch Video)</a:t>
            </a:r>
          </a:p>
          <a:p>
            <a:r>
              <a:rPr lang="en-US" dirty="0"/>
              <a:t>Sign in to your Email. </a:t>
            </a:r>
          </a:p>
          <a:p>
            <a:r>
              <a:rPr lang="en-US" dirty="0"/>
              <a:t>Access the Blackboard Course.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6BB5-3FA4-AEB8-B1DD-D274E5E7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32B-A3AB-4534-9D44-ABCDA6378513}" type="datetime4">
              <a:rPr lang="en-US" smtClean="0"/>
              <a:t>June 13,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BF03-0CE6-EF5C-2CFC-89558D2F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0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949A-67E3-8AFB-38EA-52497C76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5410200" cy="443484"/>
          </a:xfrm>
        </p:spPr>
        <p:txBody>
          <a:bodyPr>
            <a:noAutofit/>
          </a:bodyPr>
          <a:lstStyle/>
          <a:p>
            <a:r>
              <a:rPr lang="en-US" dirty="0"/>
              <a:t>Optional GenAI Account Setups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F37E-1283-1668-8C84-A3DE53B86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3581400" cy="37719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Perplexity Pro Account</a:t>
            </a:r>
          </a:p>
          <a:p>
            <a:r>
              <a:rPr lang="en-US" dirty="0"/>
              <a:t>Setup a Perplexity Pro Account.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tx2"/>
                </a:solidFill>
              </a:rPr>
              <a:t>Comet Browser</a:t>
            </a:r>
          </a:p>
          <a:p>
            <a:r>
              <a:rPr lang="en-US" dirty="0"/>
              <a:t>Get the Comet browser to use Perplexity Pro in your own workspace.</a:t>
            </a:r>
          </a:p>
          <a:p>
            <a:r>
              <a:rPr lang="en-US" dirty="0"/>
              <a:t>Comet provides a better AI Internet experience, with answers on every page, task automation, and personalized browsing.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E3780-0E86-CDF3-EEC6-8B6F342C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E34-1D7E-40A6-8276-CE30126535EC}" type="datetime4">
              <a:rPr lang="en-US" smtClean="0"/>
              <a:t>June 13,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EAC34-23EB-2EEF-44B8-B44E689A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86A7F8-2A53-36CD-6AA8-F8B022FB4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52750"/>
            <a:ext cx="1143000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BF94D3-2E74-F2E0-76B3-7F303E7AA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001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2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08EB9F-9DFE-E244-D5A9-AD77F27D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B1EDC-ABC8-FB61-E599-DCFD3BF05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Class Outline</a:t>
            </a:r>
          </a:p>
          <a:p>
            <a:r>
              <a:rPr lang="en-US" dirty="0"/>
              <a:t>Review Class Website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85385-0009-D15A-8C12-5F2B821E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Placeholder 9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78F60A98-4805-EA22-1251-576108E1A64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7900" y="0"/>
            <a:ext cx="3086100" cy="5143500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4EE3CB5-AA05-A1DF-CA34-D3186EA4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A518-41EC-4FF3-8200-9CB92E754C09}" type="datetime4">
              <a:rPr lang="en-US" smtClean="0"/>
              <a:t>June 13,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8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F2FA2-2EA7-7E17-C72A-941212253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BA70C6-2A8A-878F-6E5E-6DE8B91E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D8AC58-1EA4-8ABC-B6E2-13916D61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Class Outline</a:t>
            </a:r>
          </a:p>
          <a:p>
            <a:r>
              <a:rPr lang="en-US" dirty="0"/>
              <a:t>Review Class Website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167BD-3AF1-ED20-AEA0-1E05868B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Placeholder 9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AE216044-2CD9-229B-5141-09122B190AB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7900" y="0"/>
            <a:ext cx="3086100" cy="514350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4DCCA-7E1C-3429-5BAE-99A9E366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E595-5555-4E65-BDE4-3071F44DECCA}" type="datetime4">
              <a:rPr lang="en-US" smtClean="0"/>
              <a:t>June 13,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3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Instructor Info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49025F3-A6FD-43C6-4192-BEE855D50B0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/>
              <a:t>Carl M. Burnett</a:t>
            </a:r>
          </a:p>
          <a:p>
            <a:r>
              <a:rPr lang="en-US" sz="1600" dirty="0"/>
              <a:t>US Army Corps of Engineers (CWO) - 22 Years </a:t>
            </a:r>
          </a:p>
          <a:p>
            <a:pPr lvl="1"/>
            <a:r>
              <a:rPr lang="en-US" sz="1400" dirty="0"/>
              <a:t>Class-C Licensed Nuclear Reactor Operator</a:t>
            </a:r>
          </a:p>
          <a:p>
            <a:pPr lvl="1"/>
            <a:r>
              <a:rPr lang="en-US" sz="1400" dirty="0"/>
              <a:t>Electrical Power Systems Engineer</a:t>
            </a:r>
          </a:p>
          <a:p>
            <a:pPr lvl="1"/>
            <a:r>
              <a:rPr lang="en-US" sz="1400" dirty="0"/>
              <a:t>ORSA Computer Analyst 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Manpower Analyst - Expert System Developer</a:t>
            </a:r>
          </a:p>
          <a:p>
            <a:r>
              <a:rPr lang="en-US" sz="1600" dirty="0"/>
              <a:t>IT Contractor - 20 Years</a:t>
            </a:r>
          </a:p>
          <a:p>
            <a:pPr lvl="1"/>
            <a:r>
              <a:rPr lang="en-US" sz="1400" dirty="0"/>
              <a:t>Booz Allen Hamilton</a:t>
            </a:r>
          </a:p>
          <a:p>
            <a:pPr lvl="1"/>
            <a:r>
              <a:rPr lang="en-US" sz="1400" dirty="0"/>
              <a:t>General Dynamics IT</a:t>
            </a:r>
          </a:p>
          <a:p>
            <a:pPr lvl="1"/>
            <a:r>
              <a:rPr lang="en-US" sz="1400" dirty="0"/>
              <a:t>Independent IT Consultant</a:t>
            </a:r>
          </a:p>
          <a:p>
            <a:r>
              <a:rPr lang="en-US" sz="1600" dirty="0"/>
              <a:t>Founder / CEO – 25 Years</a:t>
            </a:r>
          </a:p>
          <a:p>
            <a:pPr lvl="1"/>
            <a:r>
              <a:rPr lang="en-US" sz="1400" dirty="0"/>
              <a:t>PRPI (1994-1995)</a:t>
            </a:r>
          </a:p>
          <a:p>
            <a:pPr lvl="1"/>
            <a:r>
              <a:rPr lang="en-US" sz="1400" dirty="0"/>
              <a:t>TRECN (1995-1998)</a:t>
            </a:r>
          </a:p>
          <a:p>
            <a:pPr lvl="1"/>
            <a:r>
              <a:rPr lang="en-US" sz="1400" dirty="0"/>
              <a:t>GFI (1998-2003)</a:t>
            </a:r>
          </a:p>
          <a:p>
            <a:pPr lvl="1"/>
            <a:r>
              <a:rPr lang="en-US" sz="1400" dirty="0"/>
              <a:t>Geocode-LA (2005-2015)</a:t>
            </a:r>
          </a:p>
          <a:p>
            <a:pPr lvl="1"/>
            <a:r>
              <a:rPr lang="en-US" sz="1400" dirty="0"/>
              <a:t>BWGM (2015-2020)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12421-9C34-880D-E19A-5F5D5B4F98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/>
              <a:t>Former Standards Development Member: </a:t>
            </a:r>
          </a:p>
          <a:p>
            <a:pPr lvl="1"/>
            <a:r>
              <a:rPr lang="en-US" sz="1300" dirty="0"/>
              <a:t>International Committee for Information Technology Standards (INCITS) – US Rep to ISO (2000-2007)</a:t>
            </a:r>
          </a:p>
          <a:p>
            <a:pPr lvl="1"/>
            <a:r>
              <a:rPr lang="en-US" sz="1300" dirty="0"/>
              <a:t>Society of Motion Picture and Television Engineers (SMPTE) (2000-2021)</a:t>
            </a:r>
          </a:p>
          <a:p>
            <a:pPr lvl="1"/>
            <a:r>
              <a:rPr lang="en-US" sz="1300" dirty="0"/>
              <a:t>Internet Engineering Task Force (IETF) (2000-2021)</a:t>
            </a:r>
          </a:p>
          <a:p>
            <a:r>
              <a:rPr lang="en-US" sz="1600" dirty="0"/>
              <a:t>Adjunct Professor JHU (2003 – 2007)</a:t>
            </a:r>
          </a:p>
          <a:p>
            <a:r>
              <a:rPr lang="en-US" sz="1600" dirty="0"/>
              <a:t>USA Pickleball</a:t>
            </a:r>
          </a:p>
          <a:p>
            <a:pPr lvl="1"/>
            <a:r>
              <a:rPr lang="en-US" sz="1400" dirty="0"/>
              <a:t>USA Pickleball Ambassador (2020 – Present)</a:t>
            </a:r>
          </a:p>
          <a:p>
            <a:pPr lvl="1"/>
            <a:r>
              <a:rPr lang="en-US" sz="1400" dirty="0"/>
              <a:t>USA PPR Certified Coach (2022 – Present)</a:t>
            </a:r>
          </a:p>
          <a:p>
            <a:pPr lvl="1"/>
            <a:r>
              <a:rPr lang="en-US" sz="1400" dirty="0"/>
              <a:t>USA Verified Referee Trainee (2025 – Present) </a:t>
            </a:r>
          </a:p>
          <a:p>
            <a:pPr lvl="1"/>
            <a:r>
              <a:rPr lang="en-US" sz="1400" dirty="0"/>
              <a:t>VP, International Pickleball Federation (IPF) </a:t>
            </a:r>
            <a:br>
              <a:rPr lang="en-US" sz="1400" dirty="0"/>
            </a:br>
            <a:r>
              <a:rPr lang="en-US" sz="1400" dirty="0"/>
              <a:t>(2022-2024)</a:t>
            </a:r>
          </a:p>
          <a:p>
            <a:r>
              <a:rPr lang="en-US" sz="1600" dirty="0"/>
              <a:t>MCC Instructor (2007 – Present) 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8CFCD-7FB9-FAAC-1747-F9D2F175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2803-E092-46BA-B4CE-227A2990C149}" type="datetime1">
              <a:rPr lang="en-US" smtClean="0"/>
              <a:t>6/13/2026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7668C-D189-0748-4282-58283F63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54EFE3-89F2-0700-2EEC-206D1748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5410200" cy="475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 Contact Info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FB631-B45C-B71B-00D5-E59A7650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153A-3BE6-4CC7-BE94-F5570A7611FF}" type="datetime4">
              <a:rPr lang="en-US" smtClean="0"/>
              <a:t>June 13,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08FEC-7D4C-BFC3-9689-AA87115B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A5362-F185-0235-E330-985AED593ACE}"/>
              </a:ext>
            </a:extLst>
          </p:cNvPr>
          <p:cNvGrpSpPr/>
          <p:nvPr/>
        </p:nvGrpSpPr>
        <p:grpSpPr>
          <a:xfrm>
            <a:off x="441960" y="2573157"/>
            <a:ext cx="2682240" cy="2062963"/>
            <a:chOff x="4334069" y="1027479"/>
            <a:chExt cx="4687596" cy="2062963"/>
          </a:xfrm>
        </p:grpSpPr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6A032882-5023-4387-CD4E-469759DAE625}"/>
                </a:ext>
              </a:extLst>
            </p:cNvPr>
            <p:cNvSpPr txBox="1">
              <a:spLocks/>
            </p:cNvSpPr>
            <p:nvPr/>
          </p:nvSpPr>
          <p:spPr>
            <a:xfrm>
              <a:off x="4334069" y="1027479"/>
              <a:ext cx="4687596" cy="988850"/>
            </a:xfrm>
            <a:prstGeom prst="rect">
              <a:avLst/>
            </a:prstGeom>
          </p:spPr>
          <p:txBody>
            <a:bodyPr vert="horz" lIns="0" tIns="0" rIns="0" bIns="0" anchor="b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kumimoji="0" sz="1200" kern="1200">
                  <a:solidFill>
                    <a:schemeClr val="tx2">
                      <a:shade val="9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tx1"/>
                  </a:solidFill>
                  <a:latin typeface="+mj-lt"/>
                </a:rPr>
                <a:t>Professor Burnett Office Hours Bookings</a:t>
              </a:r>
              <a:br>
                <a:rPr lang="en-US" b="1" dirty="0">
                  <a:solidFill>
                    <a:schemeClr val="tx1"/>
                  </a:solidFill>
                  <a:latin typeface="+mj-lt"/>
                </a:rPr>
              </a:br>
              <a:r>
                <a:rPr lang="en-US" b="1" dirty="0">
                  <a:solidFill>
                    <a:schemeClr val="tx1"/>
                  </a:solidFill>
                  <a:latin typeface="+mj-lt"/>
                  <a:hlinkClick r:id="rId2"/>
                </a:rPr>
                <a:t>https://outlook.office365.com/owa/</a:t>
              </a:r>
              <a:r>
                <a:rPr lang="en-US" sz="1050" b="1" dirty="0">
                  <a:solidFill>
                    <a:schemeClr val="tx1"/>
                  </a:solidFill>
                  <a:latin typeface="+mj-lt"/>
                  <a:hlinkClick r:id="rId2"/>
                </a:rPr>
                <a:t>calendar</a:t>
              </a:r>
              <a:r>
                <a:rPr lang="en-US" b="1" dirty="0">
                  <a:solidFill>
                    <a:schemeClr val="tx1"/>
                  </a:solidFill>
                  <a:latin typeface="+mj-lt"/>
                  <a:hlinkClick r:id="rId2"/>
                </a:rPr>
                <a:t>/ProfessorBurnett@montgomerycollege0.onmicrosoft.com/bookings/</a:t>
              </a:r>
              <a:r>
                <a:rPr lang="en-US" b="1" dirty="0">
                  <a:solidFill>
                    <a:schemeClr val="tx1"/>
                  </a:solidFill>
                  <a:latin typeface="+mj-lt"/>
                </a:rPr>
                <a:t> </a:t>
              </a:r>
              <a:endParaRPr lang="en-US" b="1" dirty="0"/>
            </a:p>
          </p:txBody>
        </p:sp>
        <p:pic>
          <p:nvPicPr>
            <p:cNvPr id="9" name="Picture 8" descr="A qr code with a black and white background&#10;&#10;Description automatically generated">
              <a:extLst>
                <a:ext uri="{FF2B5EF4-FFF2-40B4-BE49-F238E27FC236}">
                  <a16:creationId xmlns:a16="http://schemas.microsoft.com/office/drawing/2014/main" id="{1E3785DB-E7B3-9D48-389A-825AA60DD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804" y="2176821"/>
              <a:ext cx="1417817" cy="913621"/>
            </a:xfrm>
            <a:prstGeom prst="rect">
              <a:avLst/>
            </a:prstGeom>
          </p:spPr>
        </p:pic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E03ECFC6-939B-9AF0-F45A-13AE0261001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037956"/>
            <a:ext cx="3352800" cy="126135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Carl Burnett</a:t>
            </a:r>
          </a:p>
          <a:p>
            <a:r>
              <a:rPr lang="en-US" sz="1400" dirty="0"/>
              <a:t>Prof – Montgomery College </a:t>
            </a:r>
          </a:p>
          <a:p>
            <a:r>
              <a:rPr lang="en-US" sz="1400" dirty="0">
                <a:hlinkClick r:id="" action="ppaction://noaction"/>
              </a:rPr>
              <a:t>carl.burnett@montgomerycollege.edu</a:t>
            </a:r>
          </a:p>
          <a:p>
            <a:r>
              <a:rPr lang="en-US" sz="1400" dirty="0">
                <a:hlinkClick r:id="" action="ppaction://noaction"/>
              </a:rPr>
              <a:t>profburnett@profburnett.com</a:t>
            </a:r>
            <a:r>
              <a:rPr lang="en-US" sz="1400" dirty="0"/>
              <a:t> </a:t>
            </a:r>
          </a:p>
          <a:p>
            <a:r>
              <a:rPr lang="en-US" sz="1400" dirty="0"/>
              <a:t>240.603.3194</a:t>
            </a:r>
          </a:p>
          <a:p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1772D-9C21-8770-AB2B-D2EC7853BEFE}"/>
              </a:ext>
            </a:extLst>
          </p:cNvPr>
          <p:cNvGrpSpPr/>
          <p:nvPr/>
        </p:nvGrpSpPr>
        <p:grpSpPr>
          <a:xfrm>
            <a:off x="3352800" y="2671420"/>
            <a:ext cx="2438400" cy="1851178"/>
            <a:chOff x="4847255" y="3259374"/>
            <a:chExt cx="3352800" cy="1851178"/>
          </a:xfrm>
        </p:grpSpPr>
        <p:sp>
          <p:nvSpPr>
            <p:cNvPr id="11" name="Content Placeholder 3">
              <a:extLst>
                <a:ext uri="{FF2B5EF4-FFF2-40B4-BE49-F238E27FC236}">
                  <a16:creationId xmlns:a16="http://schemas.microsoft.com/office/drawing/2014/main" id="{A8B2F1FB-6D57-75D8-A7BB-8002144E68CF}"/>
                </a:ext>
              </a:extLst>
            </p:cNvPr>
            <p:cNvSpPr txBox="1">
              <a:spLocks/>
            </p:cNvSpPr>
            <p:nvPr/>
          </p:nvSpPr>
          <p:spPr>
            <a:xfrm>
              <a:off x="4847255" y="3259374"/>
              <a:ext cx="3352800" cy="1507889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4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20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/>
                <a:t>Profburnett Website </a:t>
              </a:r>
              <a:br>
                <a:rPr lang="en-US" sz="1200" dirty="0"/>
              </a:br>
              <a:r>
                <a:rPr lang="en-US" sz="1200" dirty="0">
                  <a:hlinkClick r:id="rId4"/>
                </a:rPr>
                <a:t>https://profburnett.com</a:t>
              </a:r>
              <a:r>
                <a:rPr lang="en-US" sz="1200" dirty="0"/>
                <a:t> </a:t>
              </a:r>
            </a:p>
            <a:p>
              <a:pPr marL="0" indent="0" algn="ctr">
                <a:buNone/>
              </a:pPr>
              <a:endParaRPr lang="en-US" sz="1200" dirty="0"/>
            </a:p>
          </p:txBody>
        </p:sp>
        <p:pic>
          <p:nvPicPr>
            <p:cNvPr id="12" name="Picture 11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B81D7ED2-E1E1-3551-5FF8-B7AED9A8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604" y="4310453"/>
              <a:ext cx="1028699" cy="80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27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Introduce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Name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Job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What do you to expect from course?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26BB-4B26-43AC-8029-3C04313A9FC9}" type="datetime4">
              <a:rPr lang="en-US" smtClean="0"/>
              <a:t>June 13,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>
                <a:solidFill>
                  <a:schemeClr val="tx2">
                    <a:lumMod val="25000"/>
                  </a:schemeClr>
                </a:solidFill>
              </a:rPr>
              <a:t>Administrative </a:t>
            </a:r>
            <a:br>
              <a:rPr lang="en-US" sz="4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4400" dirty="0">
                <a:solidFill>
                  <a:schemeClr val="tx2">
                    <a:lumMod val="25000"/>
                  </a:schemeClr>
                </a:solidFill>
              </a:rPr>
              <a:t>Announcements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61E9-A5C9-4A95-B1B4-CF94F5B4548D}" type="datetime4">
              <a:rPr lang="en-US" smtClean="0"/>
              <a:t>June 13,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740427-AC61-CD73-07BC-E197A941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Profburnett.com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1EC061-4098-035A-980D-6366B25F4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AB2DD-6E0B-0333-8012-7E43E356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B550-346A-4864-AC71-DF35FB4A3A55}" type="datetime4">
              <a:rPr lang="en-US" smtClean="0"/>
              <a:t>June 13,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3E1A-B1F3-AD11-1A95-3F93095A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11A1F24A-5A61-C2F0-34F3-92DE932977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136"/>
          <a:stretch>
            <a:fillRect/>
          </a:stretch>
        </p:blipFill>
        <p:spPr>
          <a:xfrm>
            <a:off x="685800" y="1361504"/>
            <a:ext cx="5160443" cy="22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8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Attendance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n"/>
              <a:defRPr/>
            </a:pPr>
            <a:r>
              <a:rPr lang="en-US" sz="2000" dirty="0"/>
              <a:t>Please fill out the Name Verification Sheet.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2000" dirty="0"/>
              <a:t>Attendance will be called at the start of each class.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2000" dirty="0"/>
              <a:t>If you come in late, please see me during the break to make sure you are accounted for.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2348-8767-468E-817B-038CF22731DD}" type="datetime4">
              <a:rPr lang="en-US" smtClean="0"/>
              <a:t>June 13, 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0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fburnett-2026.potx" id="{3C9BC5FC-67DE-4D25-B1BC-D7D2C232BEC4}" vid="{3CCA7B0F-9700-4AE7-B815-0AD52778B7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Profburnett-2026</Template>
  <TotalTime>68</TotalTime>
  <Words>992</Words>
  <Application>Microsoft Office PowerPoint</Application>
  <PresentationFormat>On-screen Show (16:9)</PresentationFormat>
  <Paragraphs>193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Aptos</vt:lpstr>
      <vt:lpstr>Arial</vt:lpstr>
      <vt:lpstr>Arial Black</vt:lpstr>
      <vt:lpstr>Calibri</vt:lpstr>
      <vt:lpstr>Wingdings</vt:lpstr>
      <vt:lpstr>Wingdings 2</vt:lpstr>
      <vt:lpstr>ProfBurnett</vt:lpstr>
      <vt:lpstr>ITI 555 Introduction to Generative AI Introduction </vt:lpstr>
      <vt:lpstr>Outline</vt:lpstr>
      <vt:lpstr>Outline</vt:lpstr>
      <vt:lpstr>Instructor Info</vt:lpstr>
      <vt:lpstr>Instructor Contact Info</vt:lpstr>
      <vt:lpstr> Introduce Yourselves</vt:lpstr>
      <vt:lpstr>Administrative  Announcements</vt:lpstr>
      <vt:lpstr>Profburnett.com</vt:lpstr>
      <vt:lpstr>Attendance</vt:lpstr>
      <vt:lpstr>Course Completion</vt:lpstr>
      <vt:lpstr>Campus Logistics</vt:lpstr>
      <vt:lpstr>Opening delays or cancellations</vt:lpstr>
      <vt:lpstr>Class Schedule ITI 555 Introduction to Generative AI</vt:lpstr>
      <vt:lpstr>Course Outline – Session I </vt:lpstr>
      <vt:lpstr>Course Outline – Session II</vt:lpstr>
      <vt:lpstr>Course Outline – Session III</vt:lpstr>
      <vt:lpstr>Course Outline – Session IV</vt:lpstr>
      <vt:lpstr>Set Up Your MyMC Account</vt:lpstr>
      <vt:lpstr>Optional GenAI Account Setups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Prof Burnett</dc:creator>
  <cp:lastModifiedBy>Burnett, Carl M</cp:lastModifiedBy>
  <cp:revision>3</cp:revision>
  <cp:lastPrinted>2019-10-24T10:45:22Z</cp:lastPrinted>
  <dcterms:created xsi:type="dcterms:W3CDTF">2025-12-31T11:24:14Z</dcterms:created>
  <dcterms:modified xsi:type="dcterms:W3CDTF">2026-06-13T15:31:04Z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55589f-69af-4b8f-bb7e-f33b2c49fdb7_Enabled">
    <vt:lpwstr>true</vt:lpwstr>
  </property>
  <property fmtid="{D5CDD505-2E9C-101B-9397-08002B2CF9AE}" pid="3" name="MSIP_Label_db55589f-69af-4b8f-bb7e-f33b2c49fdb7_SetDate">
    <vt:lpwstr>2026-02-04T14:46:41Z</vt:lpwstr>
  </property>
  <property fmtid="{D5CDD505-2E9C-101B-9397-08002B2CF9AE}" pid="4" name="MSIP_Label_db55589f-69af-4b8f-bb7e-f33b2c49fdb7_Method">
    <vt:lpwstr>Standard</vt:lpwstr>
  </property>
  <property fmtid="{D5CDD505-2E9C-101B-9397-08002B2CF9AE}" pid="5" name="MSIP_Label_db55589f-69af-4b8f-bb7e-f33b2c49fdb7_Name">
    <vt:lpwstr>Sensitive (Internal)</vt:lpwstr>
  </property>
  <property fmtid="{D5CDD505-2E9C-101B-9397-08002B2CF9AE}" pid="6" name="MSIP_Label_db55589f-69af-4b8f-bb7e-f33b2c49fdb7_SiteId">
    <vt:lpwstr>4d401e0b-6552-4e08-bd38-a8d15ca0ddd9</vt:lpwstr>
  </property>
  <property fmtid="{D5CDD505-2E9C-101B-9397-08002B2CF9AE}" pid="7" name="MSIP_Label_db55589f-69af-4b8f-bb7e-f33b2c49fdb7_ActionId">
    <vt:lpwstr>00466ea1-3111-4999-9eee-b3436733f957</vt:lpwstr>
  </property>
  <property fmtid="{D5CDD505-2E9C-101B-9397-08002B2CF9AE}" pid="8" name="MSIP_Label_db55589f-69af-4b8f-bb7e-f33b2c49fdb7_Provider">
    <vt:lpwstr>Varonis.Labeling</vt:lpwstr>
  </property>
  <property fmtid="{D5CDD505-2E9C-101B-9397-08002B2CF9AE}" pid="9" name="MSIP_Label_db55589f-69af-4b8f-bb7e-f33b2c49fdb7_ContentBits">
    <vt:lpwstr>0</vt:lpwstr>
  </property>
</Properties>
</file>