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59"/>
  </p:notesMasterIdLst>
  <p:handoutMasterIdLst>
    <p:handoutMasterId r:id="rId60"/>
  </p:handoutMasterIdLst>
  <p:sldIdLst>
    <p:sldId id="256" r:id="rId5"/>
    <p:sldId id="1716" r:id="rId6"/>
    <p:sldId id="1721" r:id="rId7"/>
    <p:sldId id="620" r:id="rId8"/>
    <p:sldId id="644" r:id="rId9"/>
    <p:sldId id="1735" r:id="rId10"/>
    <p:sldId id="270" r:id="rId11"/>
    <p:sldId id="680" r:id="rId12"/>
    <p:sldId id="583" r:id="rId13"/>
    <p:sldId id="1718" r:id="rId14"/>
    <p:sldId id="1719" r:id="rId15"/>
    <p:sldId id="1736" r:id="rId16"/>
    <p:sldId id="1732" r:id="rId17"/>
    <p:sldId id="643" r:id="rId18"/>
    <p:sldId id="637" r:id="rId19"/>
    <p:sldId id="638" r:id="rId20"/>
    <p:sldId id="1737" r:id="rId21"/>
    <p:sldId id="621" r:id="rId22"/>
    <p:sldId id="586" r:id="rId23"/>
    <p:sldId id="648" r:id="rId24"/>
    <p:sldId id="1720" r:id="rId25"/>
    <p:sldId id="1731" r:id="rId26"/>
    <p:sldId id="584" r:id="rId27"/>
    <p:sldId id="1733" r:id="rId28"/>
    <p:sldId id="682" r:id="rId29"/>
    <p:sldId id="1730" r:id="rId30"/>
    <p:sldId id="587" r:id="rId31"/>
    <p:sldId id="588" r:id="rId32"/>
    <p:sldId id="590" r:id="rId33"/>
    <p:sldId id="589" r:id="rId34"/>
    <p:sldId id="591" r:id="rId35"/>
    <p:sldId id="1738" r:id="rId36"/>
    <p:sldId id="1739" r:id="rId37"/>
    <p:sldId id="683" r:id="rId38"/>
    <p:sldId id="1734" r:id="rId39"/>
    <p:sldId id="595" r:id="rId40"/>
    <p:sldId id="593" r:id="rId41"/>
    <p:sldId id="662" r:id="rId42"/>
    <p:sldId id="659" r:id="rId43"/>
    <p:sldId id="655" r:id="rId44"/>
    <p:sldId id="679" r:id="rId45"/>
    <p:sldId id="259" r:id="rId46"/>
    <p:sldId id="1723" r:id="rId47"/>
    <p:sldId id="1724" r:id="rId48"/>
    <p:sldId id="1725" r:id="rId49"/>
    <p:sldId id="1726" r:id="rId50"/>
    <p:sldId id="1727" r:id="rId51"/>
    <p:sldId id="1728" r:id="rId52"/>
    <p:sldId id="1729" r:id="rId53"/>
    <p:sldId id="1713" r:id="rId54"/>
    <p:sldId id="1740" r:id="rId55"/>
    <p:sldId id="1741" r:id="rId56"/>
    <p:sldId id="1717" r:id="rId57"/>
    <p:sldId id="271" r:id="rId58"/>
  </p:sldIdLst>
  <p:sldSz cx="12192000" cy="6858000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8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4336B10-5720-12CF-CE20-3B3D7F709152}" name="Sarah Wood" initials="SW" userId="S::swood@toprightpartners.com::de19b578-0b07-4394-b599-cb0553f2295a" providerId="AD"/>
  <p188:author id="{E02A694C-008E-0E3C-85EE-5B48115B05AF}" name="mary.deluca@montgomerycollege.edu" initials="ma" userId="S::urn:spo:guest#mary.deluca@montgomerycollege.edu::" providerId="AD"/>
  <p188:author id="{28F9BD5D-58F4-C06D-B26E-1B66D35AAF96}" name="Karen Gold" initials="KG" userId="S::kgold@toprightpartners.com::581607f2-298b-4d69-8167-099ef8e1b66a" providerId="AD"/>
  <p188:author id="{2D744864-4FEC-E2FB-7CB2-443139DD3FFA}" name="Kennedy Holbert" initials="" userId="S::kholbert@toprightpartners.com::568c8fb5-a805-404a-a79b-3f566476add2" providerId="AD"/>
  <p188:author id="{09AC1E9E-D697-EBD6-ACBF-6FF711B37C91}" name="Kerry Barton" initials="KB" userId="S::kbarton@toprightpartners.com::569a4e1b-67fb-4cf8-b5e5-3e7e646c775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2329"/>
    <a:srgbClr val="000000"/>
    <a:srgbClr val="28A689"/>
    <a:srgbClr val="51237F"/>
    <a:srgbClr val="FFFFFF"/>
    <a:srgbClr val="0095C8"/>
    <a:srgbClr val="512389"/>
    <a:srgbClr val="0E8AD9"/>
    <a:srgbClr val="525252"/>
    <a:srgbClr val="FF5F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21E2A2-2683-4E83-BB87-38535791E639}" v="6" dt="2026-09-08T10:40:24.777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600" y="96"/>
      </p:cViewPr>
      <p:guideLst>
        <p:guide orient="horz" pos="2688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microsoft.com/office/2015/10/relationships/revisionInfo" Target="revisionInfo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notesMaster" Target="notesMasters/notesMaster1.xml"/><Relationship Id="rId67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handoutMaster" Target="handoutMasters/handoutMaster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rnett, Carl M" userId="396d1247-df83-4d28-bee2-e66279f856eb" providerId="ADAL" clId="{C570C382-BD4F-42C5-86A7-CC47B5EC2A2B}"/>
    <pc:docChg chg="undo custSel addSld delSld modSld sldOrd">
      <pc:chgData name="Burnett, Carl M" userId="396d1247-df83-4d28-bee2-e66279f856eb" providerId="ADAL" clId="{C570C382-BD4F-42C5-86A7-CC47B5EC2A2B}" dt="2026-09-08T10:40:24.775" v="1370" actId="20578"/>
      <pc:docMkLst>
        <pc:docMk/>
      </pc:docMkLst>
      <pc:sldChg chg="modSp mod modAnim">
        <pc:chgData name="Burnett, Carl M" userId="396d1247-df83-4d28-bee2-e66279f856eb" providerId="ADAL" clId="{C570C382-BD4F-42C5-86A7-CC47B5EC2A2B}" dt="2026-08-10T12:08:22.387" v="1174" actId="20577"/>
        <pc:sldMkLst>
          <pc:docMk/>
          <pc:sldMk cId="309521111" sldId="620"/>
        </pc:sldMkLst>
        <pc:spChg chg="mod">
          <ac:chgData name="Burnett, Carl M" userId="396d1247-df83-4d28-bee2-e66279f856eb" providerId="ADAL" clId="{C570C382-BD4F-42C5-86A7-CC47B5EC2A2B}" dt="2026-08-10T12:08:22.387" v="1174" actId="20577"/>
          <ac:spMkLst>
            <pc:docMk/>
            <pc:sldMk cId="309521111" sldId="620"/>
            <ac:spMk id="10" creationId="{D08ABFA3-536D-7C53-6C8A-5BD7496386AF}"/>
          </ac:spMkLst>
        </pc:spChg>
      </pc:sldChg>
      <pc:sldChg chg="addSp modSp mod modAnim">
        <pc:chgData name="Burnett, Carl M" userId="396d1247-df83-4d28-bee2-e66279f856eb" providerId="ADAL" clId="{C570C382-BD4F-42C5-86A7-CC47B5EC2A2B}" dt="2026-08-10T12:08:31.441" v="1180" actId="20577"/>
        <pc:sldMkLst>
          <pc:docMk/>
          <pc:sldMk cId="533656605" sldId="644"/>
        </pc:sldMkLst>
        <pc:spChg chg="mod">
          <ac:chgData name="Burnett, Carl M" userId="396d1247-df83-4d28-bee2-e66279f856eb" providerId="ADAL" clId="{C570C382-BD4F-42C5-86A7-CC47B5EC2A2B}" dt="2026-08-10T12:08:31.441" v="1180" actId="20577"/>
          <ac:spMkLst>
            <pc:docMk/>
            <pc:sldMk cId="533656605" sldId="644"/>
            <ac:spMk id="3" creationId="{D429767C-6B10-F7D6-52B0-B3ED315A7B34}"/>
          </ac:spMkLst>
        </pc:spChg>
      </pc:sldChg>
      <pc:sldChg chg="modSp mod">
        <pc:chgData name="Burnett, Carl M" userId="396d1247-df83-4d28-bee2-e66279f856eb" providerId="ADAL" clId="{C570C382-BD4F-42C5-86A7-CC47B5EC2A2B}" dt="2026-09-08T10:36:50.471" v="1364" actId="947"/>
        <pc:sldMkLst>
          <pc:docMk/>
          <pc:sldMk cId="740318986" sldId="659"/>
        </pc:sldMkLst>
        <pc:spChg chg="mod">
          <ac:chgData name="Burnett, Carl M" userId="396d1247-df83-4d28-bee2-e66279f856eb" providerId="ADAL" clId="{C570C382-BD4F-42C5-86A7-CC47B5EC2A2B}" dt="2026-09-08T10:36:50.471" v="1364" actId="947"/>
          <ac:spMkLst>
            <pc:docMk/>
            <pc:sldMk cId="740318986" sldId="659"/>
            <ac:spMk id="8" creationId="{6A3AF2A1-E226-14BE-3586-C825C7331A0E}"/>
          </ac:spMkLst>
        </pc:spChg>
      </pc:sldChg>
      <pc:sldChg chg="add">
        <pc:chgData name="Burnett, Carl M" userId="396d1247-df83-4d28-bee2-e66279f856eb" providerId="ADAL" clId="{C570C382-BD4F-42C5-86A7-CC47B5EC2A2B}" dt="2026-09-08T10:39:48.835" v="1368"/>
        <pc:sldMkLst>
          <pc:docMk/>
          <pc:sldMk cId="1209060545" sldId="683"/>
        </pc:sldMkLst>
      </pc:sldChg>
      <pc:sldChg chg="addSp delSp modSp del mod modClrScheme delAnim modAnim chgLayout">
        <pc:chgData name="Burnett, Carl M" userId="396d1247-df83-4d28-bee2-e66279f856eb" providerId="ADAL" clId="{C570C382-BD4F-42C5-86A7-CC47B5EC2A2B}" dt="2026-09-08T10:39:42.472" v="1367" actId="2696"/>
        <pc:sldMkLst>
          <pc:docMk/>
          <pc:sldMk cId="1716302259" sldId="683"/>
        </pc:sldMkLst>
        <pc:spChg chg="mod ord">
          <ac:chgData name="Burnett, Carl M" userId="396d1247-df83-4d28-bee2-e66279f856eb" providerId="ADAL" clId="{C570C382-BD4F-42C5-86A7-CC47B5EC2A2B}" dt="2026-08-09T12:06:14.953" v="1020" actId="700"/>
          <ac:spMkLst>
            <pc:docMk/>
            <pc:sldMk cId="1716302259" sldId="683"/>
            <ac:spMk id="4" creationId="{74C7312E-54C9-74A4-A2FF-ABBF5A7832CD}"/>
          </ac:spMkLst>
        </pc:spChg>
        <pc:spChg chg="mod ord">
          <ac:chgData name="Burnett, Carl M" userId="396d1247-df83-4d28-bee2-e66279f856eb" providerId="ADAL" clId="{C570C382-BD4F-42C5-86A7-CC47B5EC2A2B}" dt="2026-08-09T12:30:30.796" v="1100" actId="6549"/>
          <ac:spMkLst>
            <pc:docMk/>
            <pc:sldMk cId="1716302259" sldId="683"/>
            <ac:spMk id="7" creationId="{8FE57ACD-7803-F9DB-ABC7-DE882E7EEDFE}"/>
          </ac:spMkLst>
        </pc:spChg>
        <pc:spChg chg="add mod ord">
          <ac:chgData name="Burnett, Carl M" userId="396d1247-df83-4d28-bee2-e66279f856eb" providerId="ADAL" clId="{C570C382-BD4F-42C5-86A7-CC47B5EC2A2B}" dt="2026-08-10T12:25:43.737" v="1356" actId="20577"/>
          <ac:spMkLst>
            <pc:docMk/>
            <pc:sldMk cId="1716302259" sldId="683"/>
            <ac:spMk id="13" creationId="{56417C5A-4470-3CCA-78AA-6B17CB7B41CB}"/>
          </ac:spMkLst>
        </pc:spChg>
        <pc:picChg chg="add mod topLvl modCrop">
          <ac:chgData name="Burnett, Carl M" userId="396d1247-df83-4d28-bee2-e66279f856eb" providerId="ADAL" clId="{C570C382-BD4F-42C5-86A7-CC47B5EC2A2B}" dt="2026-08-10T12:25:50.665" v="1357" actId="1076"/>
          <ac:picMkLst>
            <pc:docMk/>
            <pc:sldMk cId="1716302259" sldId="683"/>
            <ac:picMk id="5" creationId="{DF2B6E16-EF1C-444F-C227-986BDA10D166}"/>
          </ac:picMkLst>
        </pc:picChg>
      </pc:sldChg>
      <pc:sldChg chg="modSp mod">
        <pc:chgData name="Burnett, Carl M" userId="396d1247-df83-4d28-bee2-e66279f856eb" providerId="ADAL" clId="{C570C382-BD4F-42C5-86A7-CC47B5EC2A2B}" dt="2026-09-08T10:23:18.628" v="1363" actId="113"/>
        <pc:sldMkLst>
          <pc:docMk/>
          <pc:sldMk cId="685030418" sldId="1713"/>
        </pc:sldMkLst>
        <pc:spChg chg="mod">
          <ac:chgData name="Burnett, Carl M" userId="396d1247-df83-4d28-bee2-e66279f856eb" providerId="ADAL" clId="{C570C382-BD4F-42C5-86A7-CC47B5EC2A2B}" dt="2026-09-08T10:23:18.628" v="1363" actId="113"/>
          <ac:spMkLst>
            <pc:docMk/>
            <pc:sldMk cId="685030418" sldId="1713"/>
            <ac:spMk id="6" creationId="{7E896640-37A1-8BDA-711C-3579F9C159DC}"/>
          </ac:spMkLst>
        </pc:spChg>
      </pc:sldChg>
      <pc:sldChg chg="del">
        <pc:chgData name="Burnett, Carl M" userId="396d1247-df83-4d28-bee2-e66279f856eb" providerId="ADAL" clId="{C570C382-BD4F-42C5-86A7-CC47B5EC2A2B}" dt="2026-09-08T10:22:19.890" v="1360" actId="47"/>
        <pc:sldMkLst>
          <pc:docMk/>
          <pc:sldMk cId="2520614660" sldId="1714"/>
        </pc:sldMkLst>
      </pc:sldChg>
      <pc:sldChg chg="del">
        <pc:chgData name="Burnett, Carl M" userId="396d1247-df83-4d28-bee2-e66279f856eb" providerId="ADAL" clId="{C570C382-BD4F-42C5-86A7-CC47B5EC2A2B}" dt="2026-09-08T10:22:32.088" v="1362" actId="47"/>
        <pc:sldMkLst>
          <pc:docMk/>
          <pc:sldMk cId="2551581537" sldId="1715"/>
        </pc:sldMkLst>
      </pc:sldChg>
      <pc:sldChg chg="modSp mod">
        <pc:chgData name="Burnett, Carl M" userId="396d1247-df83-4d28-bee2-e66279f856eb" providerId="ADAL" clId="{C570C382-BD4F-42C5-86A7-CC47B5EC2A2B}" dt="2026-09-08T10:40:00.813" v="1369" actId="20578"/>
        <pc:sldMkLst>
          <pc:docMk/>
          <pc:sldMk cId="1916509571" sldId="1716"/>
        </pc:sldMkLst>
        <pc:spChg chg="mod">
          <ac:chgData name="Burnett, Carl M" userId="396d1247-df83-4d28-bee2-e66279f856eb" providerId="ADAL" clId="{C570C382-BD4F-42C5-86A7-CC47B5EC2A2B}" dt="2026-09-08T10:40:00.813" v="1369" actId="20578"/>
          <ac:spMkLst>
            <pc:docMk/>
            <pc:sldMk cId="1916509571" sldId="1716"/>
            <ac:spMk id="6" creationId="{C529F301-BB72-A03E-EE8F-DF989E81C0BB}"/>
          </ac:spMkLst>
        </pc:spChg>
      </pc:sldChg>
      <pc:sldChg chg="addSp delSp modSp mod">
        <pc:chgData name="Burnett, Carl M" userId="396d1247-df83-4d28-bee2-e66279f856eb" providerId="ADAL" clId="{C570C382-BD4F-42C5-86A7-CC47B5EC2A2B}" dt="2026-09-08T10:40:24.775" v="1370" actId="20578"/>
        <pc:sldMkLst>
          <pc:docMk/>
          <pc:sldMk cId="2663317611" sldId="1717"/>
        </pc:sldMkLst>
        <pc:spChg chg="add mod">
          <ac:chgData name="Burnett, Carl M" userId="396d1247-df83-4d28-bee2-e66279f856eb" providerId="ADAL" clId="{C570C382-BD4F-42C5-86A7-CC47B5EC2A2B}" dt="2026-09-08T10:40:24.775" v="1370" actId="20578"/>
          <ac:spMkLst>
            <pc:docMk/>
            <pc:sldMk cId="2663317611" sldId="1717"/>
            <ac:spMk id="7" creationId="{F307DDC5-2A3C-E3A9-104B-5C76B2436E3F}"/>
          </ac:spMkLst>
        </pc:spChg>
      </pc:sldChg>
      <pc:sldChg chg="modSp mod ord">
        <pc:chgData name="Burnett, Carl M" userId="396d1247-df83-4d28-bee2-e66279f856eb" providerId="ADAL" clId="{C570C382-BD4F-42C5-86A7-CC47B5EC2A2B}" dt="2026-08-09T12:36:27.451" v="1156" actId="14100"/>
        <pc:sldMkLst>
          <pc:docMk/>
          <pc:sldMk cId="2349661954" sldId="1721"/>
        </pc:sldMkLst>
        <pc:spChg chg="mod">
          <ac:chgData name="Burnett, Carl M" userId="396d1247-df83-4d28-bee2-e66279f856eb" providerId="ADAL" clId="{C570C382-BD4F-42C5-86A7-CC47B5EC2A2B}" dt="2026-08-09T12:36:27.451" v="1156" actId="14100"/>
          <ac:spMkLst>
            <pc:docMk/>
            <pc:sldMk cId="2349661954" sldId="1721"/>
            <ac:spMk id="7" creationId="{37AA2AD3-BA5A-6E86-3172-19FAD5810C02}"/>
          </ac:spMkLst>
        </pc:spChg>
        <pc:grpChg chg="mod">
          <ac:chgData name="Burnett, Carl M" userId="396d1247-df83-4d28-bee2-e66279f856eb" providerId="ADAL" clId="{C570C382-BD4F-42C5-86A7-CC47B5EC2A2B}" dt="2026-08-09T12:36:03.702" v="1143"/>
          <ac:grpSpMkLst>
            <pc:docMk/>
            <pc:sldMk cId="2349661954" sldId="1721"/>
            <ac:grpSpMk id="4" creationId="{4D399D2B-F443-D412-6CEF-0670B5D50297}"/>
          </ac:grpSpMkLst>
        </pc:grpChg>
        <pc:picChg chg="mod">
          <ac:chgData name="Burnett, Carl M" userId="396d1247-df83-4d28-bee2-e66279f856eb" providerId="ADAL" clId="{C570C382-BD4F-42C5-86A7-CC47B5EC2A2B}" dt="2026-08-09T12:36:03.702" v="1143"/>
          <ac:picMkLst>
            <pc:docMk/>
            <pc:sldMk cId="2349661954" sldId="1721"/>
            <ac:picMk id="6" creationId="{16BF4DAD-9164-FC84-5CD5-A6D6B3F2C938}"/>
          </ac:picMkLst>
        </pc:picChg>
      </pc:sldChg>
      <pc:sldChg chg="delSp modSp mod modAnim">
        <pc:chgData name="Burnett, Carl M" userId="396d1247-df83-4d28-bee2-e66279f856eb" providerId="ADAL" clId="{C570C382-BD4F-42C5-86A7-CC47B5EC2A2B}" dt="2026-08-09T12:37:43.331" v="1164" actId="20577"/>
        <pc:sldMkLst>
          <pc:docMk/>
          <pc:sldMk cId="2204927227" sldId="1730"/>
        </pc:sldMkLst>
        <pc:spChg chg="mod">
          <ac:chgData name="Burnett, Carl M" userId="396d1247-df83-4d28-bee2-e66279f856eb" providerId="ADAL" clId="{C570C382-BD4F-42C5-86A7-CC47B5EC2A2B}" dt="2026-08-09T12:37:43.331" v="1164" actId="20577"/>
          <ac:spMkLst>
            <pc:docMk/>
            <pc:sldMk cId="2204927227" sldId="1730"/>
            <ac:spMk id="5" creationId="{73D8A612-FF81-E147-695B-56CB09C4DFC4}"/>
          </ac:spMkLst>
        </pc:spChg>
      </pc:sldChg>
      <pc:sldChg chg="addSp delSp modSp mod">
        <pc:chgData name="Burnett, Carl M" userId="396d1247-df83-4d28-bee2-e66279f856eb" providerId="ADAL" clId="{C570C382-BD4F-42C5-86A7-CC47B5EC2A2B}" dt="2026-08-09T12:38:24.352" v="1166" actId="1076"/>
        <pc:sldMkLst>
          <pc:docMk/>
          <pc:sldMk cId="67439928" sldId="1734"/>
        </pc:sldMkLst>
        <pc:spChg chg="mod">
          <ac:chgData name="Burnett, Carl M" userId="396d1247-df83-4d28-bee2-e66279f856eb" providerId="ADAL" clId="{C570C382-BD4F-42C5-86A7-CC47B5EC2A2B}" dt="2026-08-09T12:38:18.072" v="1165" actId="1076"/>
          <ac:spMkLst>
            <pc:docMk/>
            <pc:sldMk cId="67439928" sldId="1734"/>
            <ac:spMk id="2" creationId="{D0604D97-4635-E03C-6D0F-BD101441AB80}"/>
          </ac:spMkLst>
        </pc:spChg>
        <pc:spChg chg="add mod">
          <ac:chgData name="Burnett, Carl M" userId="396d1247-df83-4d28-bee2-e66279f856eb" providerId="ADAL" clId="{C570C382-BD4F-42C5-86A7-CC47B5EC2A2B}" dt="2026-08-09T12:38:24.352" v="1166" actId="1076"/>
          <ac:spMkLst>
            <pc:docMk/>
            <pc:sldMk cId="67439928" sldId="1734"/>
            <ac:spMk id="9" creationId="{B7FF9D04-7CE7-B693-E5FE-8F2AF55A0E23}"/>
          </ac:spMkLst>
        </pc:spChg>
      </pc:sldChg>
      <pc:sldChg chg="addSp delSp modSp new del mod modAnim">
        <pc:chgData name="Burnett, Carl M" userId="396d1247-df83-4d28-bee2-e66279f856eb" providerId="ADAL" clId="{C570C382-BD4F-42C5-86A7-CC47B5EC2A2B}" dt="2026-09-08T10:39:42.472" v="1367" actId="2696"/>
        <pc:sldMkLst>
          <pc:docMk/>
          <pc:sldMk cId="2130103028" sldId="1738"/>
        </pc:sldMkLst>
        <pc:spChg chg="mod">
          <ac:chgData name="Burnett, Carl M" userId="396d1247-df83-4d28-bee2-e66279f856eb" providerId="ADAL" clId="{C570C382-BD4F-42C5-86A7-CC47B5EC2A2B}" dt="2026-08-09T12:01:31.882" v="968" actId="6549"/>
          <ac:spMkLst>
            <pc:docMk/>
            <pc:sldMk cId="2130103028" sldId="1738"/>
            <ac:spMk id="2" creationId="{E18E42EF-3F95-99CE-51B3-3E074714F97C}"/>
          </ac:spMkLst>
        </pc:spChg>
        <pc:spChg chg="mod">
          <ac:chgData name="Burnett, Carl M" userId="396d1247-df83-4d28-bee2-e66279f856eb" providerId="ADAL" clId="{C570C382-BD4F-42C5-86A7-CC47B5EC2A2B}" dt="2026-08-10T12:24:33.505" v="1339" actId="20578"/>
          <ac:spMkLst>
            <pc:docMk/>
            <pc:sldMk cId="2130103028" sldId="1738"/>
            <ac:spMk id="4" creationId="{C5ABEEC8-63AC-7156-6865-71689A4854B5}"/>
          </ac:spMkLst>
        </pc:spChg>
        <pc:picChg chg="add mod">
          <ac:chgData name="Burnett, Carl M" userId="396d1247-df83-4d28-bee2-e66279f856eb" providerId="ADAL" clId="{C570C382-BD4F-42C5-86A7-CC47B5EC2A2B}" dt="2026-08-09T12:04:38.617" v="1017" actId="1076"/>
          <ac:picMkLst>
            <pc:docMk/>
            <pc:sldMk cId="2130103028" sldId="1738"/>
            <ac:picMk id="9" creationId="{A4C34122-2ADB-A0D2-8805-081112A33401}"/>
          </ac:picMkLst>
        </pc:picChg>
      </pc:sldChg>
      <pc:sldChg chg="add">
        <pc:chgData name="Burnett, Carl M" userId="396d1247-df83-4d28-bee2-e66279f856eb" providerId="ADAL" clId="{C570C382-BD4F-42C5-86A7-CC47B5EC2A2B}" dt="2026-09-08T10:39:48.835" v="1368"/>
        <pc:sldMkLst>
          <pc:docMk/>
          <pc:sldMk cId="4034352723" sldId="1738"/>
        </pc:sldMkLst>
      </pc:sldChg>
      <pc:sldChg chg="add">
        <pc:chgData name="Burnett, Carl M" userId="396d1247-df83-4d28-bee2-e66279f856eb" providerId="ADAL" clId="{C570C382-BD4F-42C5-86A7-CC47B5EC2A2B}" dt="2026-09-08T10:39:48.835" v="1368"/>
        <pc:sldMkLst>
          <pc:docMk/>
          <pc:sldMk cId="2026705758" sldId="1739"/>
        </pc:sldMkLst>
      </pc:sldChg>
      <pc:sldChg chg="addSp delSp modSp new del mod">
        <pc:chgData name="Burnett, Carl M" userId="396d1247-df83-4d28-bee2-e66279f856eb" providerId="ADAL" clId="{C570C382-BD4F-42C5-86A7-CC47B5EC2A2B}" dt="2026-09-08T10:39:42.472" v="1367" actId="2696"/>
        <pc:sldMkLst>
          <pc:docMk/>
          <pc:sldMk cId="3737701201" sldId="1739"/>
        </pc:sldMkLst>
        <pc:spChg chg="mod">
          <ac:chgData name="Burnett, Carl M" userId="396d1247-df83-4d28-bee2-e66279f856eb" providerId="ADAL" clId="{C570C382-BD4F-42C5-86A7-CC47B5EC2A2B}" dt="2026-09-08T10:37:55.096" v="1366"/>
          <ac:spMkLst>
            <pc:docMk/>
            <pc:sldMk cId="3737701201" sldId="1739"/>
            <ac:spMk id="2" creationId="{18B8BCF9-A0F3-97A0-3C7D-D71B9EFC386E}"/>
          </ac:spMkLst>
        </pc:spChg>
        <pc:graphicFrameChg chg="add del mod modGraphic">
          <ac:chgData name="Burnett, Carl M" userId="396d1247-df83-4d28-bee2-e66279f856eb" providerId="ADAL" clId="{C570C382-BD4F-42C5-86A7-CC47B5EC2A2B}" dt="2026-09-08T10:37:33.872" v="1365" actId="14100"/>
          <ac:graphicFrameMkLst>
            <pc:docMk/>
            <pc:sldMk cId="3737701201" sldId="1739"/>
            <ac:graphicFrameMk id="6" creationId="{B11F3D9F-D5EA-BDCF-9D12-EEF3DE9C026B}"/>
          </ac:graphicFrameMkLst>
        </pc:graphicFrameChg>
      </pc:sldChg>
      <pc:sldChg chg="add">
        <pc:chgData name="Burnett, Carl M" userId="396d1247-df83-4d28-bee2-e66279f856eb" providerId="ADAL" clId="{C570C382-BD4F-42C5-86A7-CC47B5EC2A2B}" dt="2026-09-08T10:22:16.244" v="1359"/>
        <pc:sldMkLst>
          <pc:docMk/>
          <pc:sldMk cId="760590906" sldId="1740"/>
        </pc:sldMkLst>
      </pc:sldChg>
      <pc:sldChg chg="add">
        <pc:chgData name="Burnett, Carl M" userId="396d1247-df83-4d28-bee2-e66279f856eb" providerId="ADAL" clId="{C570C382-BD4F-42C5-86A7-CC47B5EC2A2B}" dt="2026-09-08T10:22:29.609" v="1361"/>
        <pc:sldMkLst>
          <pc:docMk/>
          <pc:sldMk cId="680788803" sldId="1741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B5EEACFE-5AFD-4CA9-ABD1-7A7C7FA520A0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43BE95E3-BC45-40A9-B274-E543AF0410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618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22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7072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18A95429-A2ED-B343-88BC-51282D439510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63638"/>
            <a:ext cx="5586413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0ED9FB07-C412-D644-A25C-D89A7CD77D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60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932" userDrawn="1">
          <p15:clr>
            <a:srgbClr val="F26B43"/>
          </p15:clr>
        </p15:guide>
        <p15:guide id="2" pos="2222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14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659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Surveillance Capitalism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778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Job Loss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939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1" dirty="0"/>
              <a:t>Retraining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17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Inequality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00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Ecommerce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626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 Cities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09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Smart Capital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677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Surveillance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90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Agentic AI https://www.youtube.com/watch?v=D6zHWQP15K8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729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The Future of Healthcare - https://www.youtube.com/watch?v=YSQRWOy2Om4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817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4974">
              <a:defRPr/>
            </a:pPr>
            <a:r>
              <a:rPr lang="en-US" dirty="0"/>
              <a:t>https://www.youtube.com/watch?v=mkiDXTS6-mU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977555-22F0-4940-AEB2-481FD6E5A47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05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39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5553DA4-8E42-4430-9B75-C0CB2FF86DC0}" type="slidenum">
              <a:rPr lang="en-US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942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8DCC3B-DF0D-B09E-F113-55C65B39F3E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3390504D-B788-C8B5-8246-6882BFA332C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612589"/>
            <a:ext cx="7010400" cy="3984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A1FF659-9567-D504-87C1-68F3414F11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DF4499A-0735-7D74-1E90-8FD1CF4C49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7518"/>
            <a:ext cx="7010400" cy="1267310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76</a:t>
            </a:r>
          </a:p>
        </p:txBody>
      </p:sp>
    </p:spTree>
    <p:extLst>
      <p:ext uri="{BB962C8B-B14F-4D97-AF65-F5344CB8AC3E}">
        <p14:creationId xmlns:p14="http://schemas.microsoft.com/office/powerpoint/2010/main" val="3596149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513F228-F43C-8AD0-282C-F27277932597}"/>
              </a:ext>
            </a:extLst>
          </p:cNvPr>
          <p:cNvSpPr/>
          <p:nvPr userDrawn="1"/>
        </p:nvSpPr>
        <p:spPr>
          <a:xfrm>
            <a:off x="8077200" y="0"/>
            <a:ext cx="411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6A2AF116-F8A7-7252-245B-707CC986D7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888" y="-130628"/>
            <a:ext cx="4447392" cy="73069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34CB9D-2332-9A8D-103D-B56C6B49BA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107518"/>
            <a:ext cx="7010400" cy="1267310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76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EEE58028-22D7-367A-C85A-203B3DFE429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612589"/>
            <a:ext cx="7010400" cy="39846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B4871E-F7B0-00F8-75A5-9ACE7EADB6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6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3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F06B7-CD12-77EB-3901-435BF200AD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751881"/>
            <a:ext cx="9868525" cy="948187"/>
          </a:xfrm>
        </p:spPr>
        <p:txBody>
          <a:bodyPr anchor="b"/>
          <a:lstStyle>
            <a:lvl1pPr>
              <a:lnSpc>
                <a:spcPts val="3200"/>
              </a:lnSpc>
              <a:defRPr sz="3500" b="1" i="0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Click to edit: character limit 67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DEEFF9F-9475-7BEE-77AC-F245B46AEE4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1373" y="1848636"/>
            <a:ext cx="6988628" cy="2465207"/>
          </a:xfrm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B14D9C-D624-4E44-BCEF-31FDCEAFB1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E278ECFB-8A84-DCDB-6536-6E51C2FE1F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5946912"/>
            <a:ext cx="7010400" cy="33396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presenter’s name</a:t>
            </a:r>
          </a:p>
        </p:txBody>
      </p:sp>
    </p:spTree>
    <p:extLst>
      <p:ext uri="{BB962C8B-B14F-4D97-AF65-F5344CB8AC3E}">
        <p14:creationId xmlns:p14="http://schemas.microsoft.com/office/powerpoint/2010/main" val="4091437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DB57F531-CF5C-FF14-5782-D39B80EF5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685801"/>
            <a:ext cx="7010400" cy="57337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agenda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0362257-7EDE-B9CF-87F8-5BBB8C279A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096C28B-9CC7-8765-2CF9-BC94EC8276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61350" y="189221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AE053D9-1F28-63AB-341D-09EE6BBC4D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4384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11D51F2-32CE-4A1E-FF62-E3CE853645D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61350" y="24384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3E2E30B3-9872-8420-148F-5427F1143B0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29718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A32F45A5-639F-0423-0A57-99CEC4B4DB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61350" y="29718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6C02AA4-A0CF-6D0C-55A5-88F25492570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35052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4773D21-4CC1-D37A-5370-67CB6B2BF1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61350" y="35052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8A39F32-0E12-772D-C8ED-75710803487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" y="4038600"/>
            <a:ext cx="4696918" cy="37130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add section title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286A055-3880-87C5-20EB-7BCB16D19D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61350" y="4038600"/>
            <a:ext cx="2062397" cy="4012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page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EA9A01F-1153-29D5-A0C2-DFFBD6EA9B29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2200"/>
            <a:ext cx="6997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4">
            <a:extLst>
              <a:ext uri="{FF2B5EF4-FFF2-40B4-BE49-F238E27FC236}">
                <a16:creationId xmlns:a16="http://schemas.microsoft.com/office/drawing/2014/main" id="{9A043DD2-D81C-F964-1AA3-C81A42667C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AA286E26-7E02-491F-B89B-C7A4BF8C0CDA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23" name="Slide Number Placeholder 6">
            <a:extLst>
              <a:ext uri="{FF2B5EF4-FFF2-40B4-BE49-F238E27FC236}">
                <a16:creationId xmlns:a16="http://schemas.microsoft.com/office/drawing/2014/main" id="{EB67B41F-2B70-2F17-5B9E-485CC8FA20A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482CDB29-CA2C-8246-B3DC-1E778E9F9E4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12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w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003B6F-CB9E-C9E9-F97C-CCDF0BF7E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291526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 dirty="0"/>
              <a:t>Click to edit: 7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3">
            <a:extLst>
              <a:ext uri="{FF2B5EF4-FFF2-40B4-BE49-F238E27FC236}">
                <a16:creationId xmlns:a16="http://schemas.microsoft.com/office/drawing/2014/main" id="{25443BEC-13C3-B463-854F-9166525C97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1" y="685800"/>
            <a:ext cx="7291526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sz="3200"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edit: use for longer  headlines - character limit 69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4CB9D-80CE-79D4-4CE3-9CB06B523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291526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 dirty="0"/>
              <a:t>Click to edit: character limit 75</a:t>
            </a:r>
          </a:p>
        </p:txBody>
      </p:sp>
      <p:pic>
        <p:nvPicPr>
          <p:cNvPr id="2" name="Picture Placeholder 6" descr="A group of people walking in front of a building&#10;&#10;AI-generated content may be incorrect.">
            <a:extLst>
              <a:ext uri="{FF2B5EF4-FFF2-40B4-BE49-F238E27FC236}">
                <a16:creationId xmlns:a16="http://schemas.microsoft.com/office/drawing/2014/main" id="{776B5410-61E0-58EA-61B9-7960D8A3E7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7200" y="0"/>
            <a:ext cx="4114800" cy="6858000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C0FDE81E-88D1-9B97-0AD8-6CEE1C855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61B3F7A6-EE3E-4FDB-AC80-85C480BEDC1A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7F87F86-1312-E087-B3D2-D9A3704D64FD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295AB97E-B5E3-9251-22CE-953493AA397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421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e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3">
            <a:extLst>
              <a:ext uri="{FF2B5EF4-FFF2-40B4-BE49-F238E27FC236}">
                <a16:creationId xmlns:a16="http://schemas.microsoft.com/office/drawing/2014/main" id="{B8CC6038-A630-ACFD-6176-5B07EC2CB6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1"/>
            <a:ext cx="7300403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8D8307A-5BA1-CB17-959A-EA560513C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48585"/>
            <a:ext cx="7300403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7AC280C-969B-F1B0-B9B7-CF8705252D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22392"/>
            <a:ext cx="7300403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 dirty="0"/>
              <a:t>Click to edit: 8 lines max or consider using two-column template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67431-48BE-0561-E0B1-9EB5C6227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1682C1D0-3AD2-4EAC-BC0F-6B0DC74A534D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29AD362F-9AFC-AF70-D83D-CEDBD85ABCEE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  <p:pic>
        <p:nvPicPr>
          <p:cNvPr id="3" name="Picture 2" descr="Montgomery College ranks No. 1 among Maryland community colleges">
            <a:extLst>
              <a:ext uri="{FF2B5EF4-FFF2-40B4-BE49-F238E27FC236}">
                <a16:creationId xmlns:a16="http://schemas.microsoft.com/office/drawing/2014/main" id="{DDB128EE-9C58-2738-FEAD-1ECF4DEF495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12" r="29113"/>
          <a:stretch>
            <a:fillRect/>
          </a:stretch>
        </p:blipFill>
        <p:spPr bwMode="auto">
          <a:xfrm>
            <a:off x="8097379" y="0"/>
            <a:ext cx="409462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21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C90D29BD-D51F-454F-03BD-2173A2DBE7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1"/>
            <a:ext cx="11029857" cy="5334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37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296AA3BD-6167-4C7A-F045-B3E3D1824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122392"/>
            <a:ext cx="5256810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lvl5pPr>
          </a:lstStyle>
          <a:p>
            <a:pPr lvl="0"/>
            <a:r>
              <a:rPr lang="en-US"/>
              <a:t>Click to edit: 8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CDC1B83F-0F6F-E107-247C-4C4470ABF2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2122392"/>
            <a:ext cx="5256810" cy="3745008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8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92E3A7D-FB4C-7860-FBF2-D4038BC951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48585"/>
            <a:ext cx="110490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42C8A9-3C5C-7C7A-9BFF-C8B6884192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06D884AE-245D-482D-9A57-1B5712EC571C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F6BD186-7357-7B30-38B1-30C3933FCB2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99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003B6F-CB9E-C9E9-F97C-CCDF0BF7EC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1" y="2781300"/>
            <a:ext cx="3162299" cy="1879599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spcBef>
                <a:spcPts val="1000"/>
              </a:spcBef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914CB9D-80CE-79D4-4CE3-9CB06B5230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AF96851-A105-DC6E-B559-713C030286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51680" y="2781300"/>
            <a:ext cx="3162299" cy="1879600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978926A-C27F-9A3E-9DEB-54DB49AAE1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96301" y="2781300"/>
            <a:ext cx="3162299" cy="1879600"/>
          </a:xfrm>
        </p:spPr>
        <p:txBody>
          <a:bodyPr>
            <a:noAutofit/>
          </a:bodyPr>
          <a:lstStyle>
            <a:lvl1pPr>
              <a:lnSpc>
                <a:spcPts val="2300"/>
              </a:lnSpc>
              <a:defRPr sz="22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bullet</a:t>
            </a:r>
          </a:p>
          <a:p>
            <a:pPr lvl="0"/>
            <a:r>
              <a:rPr lang="en-US"/>
              <a:t>Keep to 5 lines</a:t>
            </a:r>
          </a:p>
          <a:p>
            <a:pPr lvl="0"/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FDC2D9E-8120-CB48-942D-45D63D1647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339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42E15741-0A36-E16F-EDBD-A0F6B67A78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96301" y="2108154"/>
            <a:ext cx="3162299" cy="486726"/>
          </a:xfrm>
        </p:spPr>
        <p:txBody>
          <a:bodyPr anchor="b">
            <a:noAutofit/>
          </a:bodyPr>
          <a:lstStyle>
            <a:lvl1pPr marL="0" indent="0">
              <a:lnSpc>
                <a:spcPts val="2100"/>
              </a:lnSpc>
              <a:buFontTx/>
              <a:buNone/>
              <a:defRPr sz="18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 limit 49</a:t>
            </a:r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0A3876FB-B9A3-6B5B-1FFB-70D299DA7F4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851658F-BC14-F170-E342-EAF51F80179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5168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D7C273-939E-3606-A61B-F3CD7D78AEC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498840" y="4902200"/>
            <a:ext cx="3162300" cy="97028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itle Placeholder 3">
            <a:extLst>
              <a:ext uri="{FF2B5EF4-FFF2-40B4-BE49-F238E27FC236}">
                <a16:creationId xmlns:a16="http://schemas.microsoft.com/office/drawing/2014/main" id="{43F1283A-2930-6744-F59B-5DAA8D0D8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11029857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use for longer  headlines - character limit 69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9F781560-8CA6-612B-D624-4FDC9AD01E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DEC91FEE-9CAA-455A-A043-928B0976CF7C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D660B0-BF01-BBF9-6283-079397F6FEF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44356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>
            <a:extLst>
              <a:ext uri="{FF2B5EF4-FFF2-40B4-BE49-F238E27FC236}">
                <a16:creationId xmlns:a16="http://schemas.microsoft.com/office/drawing/2014/main" id="{0FC7346A-013F-FD6D-FAEB-DDD7029C7D33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92700" y="2566254"/>
            <a:ext cx="6565899" cy="3301145"/>
          </a:xfrm>
        </p:spPr>
        <p:txBody>
          <a:bodyPr/>
          <a:lstStyle/>
          <a:p>
            <a:r>
              <a:rPr lang="en-US"/>
              <a:t>Click icon to add chart</a:t>
            </a:r>
          </a:p>
        </p:txBody>
      </p:sp>
      <p:sp>
        <p:nvSpPr>
          <p:cNvPr id="6" name="Title Placeholder 3">
            <a:extLst>
              <a:ext uri="{FF2B5EF4-FFF2-40B4-BE49-F238E27FC236}">
                <a16:creationId xmlns:a16="http://schemas.microsoft.com/office/drawing/2014/main" id="{52D32E12-7955-BC1B-29E2-BCDBF1A643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11029857" cy="109052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use for longer  headlines - character limit 69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260C905-E762-A1E2-643C-DDFDDD6F49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110490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75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3DDE74D-3D21-94A0-3E1A-46D281593F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2573654"/>
            <a:ext cx="4057403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5E149BE-2757-10EB-CB9D-37A9567997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9F433FB-7375-468B-AABB-5BC0465A77A9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8FE6B5B5-045E-669A-1FEB-6E0A086BAC5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199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595D5D9-48E7-C116-4E41-336E5522CA5A}"/>
              </a:ext>
            </a:extLst>
          </p:cNvPr>
          <p:cNvCxnSpPr>
            <a:cxnSpLocks/>
          </p:cNvCxnSpPr>
          <p:nvPr userDrawn="1"/>
        </p:nvCxnSpPr>
        <p:spPr>
          <a:xfrm>
            <a:off x="609600" y="6172200"/>
            <a:ext cx="69977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541F1B-B052-9948-4EEF-E33ED93A8F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08ED5E5B-E144-A23F-41E3-E2D1EAAC29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BE037686-E40E-41FF-82D2-CB77D98618F1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1A6C3B21-851D-FF14-C484-4DE6F8836494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747196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33BE8FC0-A3C6-B62B-D65D-AFEAEB5CFD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26287" y="2554357"/>
            <a:ext cx="3298679" cy="331304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FFB5F8CF-A263-D01A-19A5-0F8A137BE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F80C3283-2918-49A8-BF68-7F261D72686F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6D5212-DC76-FD6C-FE1C-8CE774F4F60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45083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Orig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D72BA606-AF8B-18A0-CCFC-DDAD10AA63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16347" y="2544417"/>
            <a:ext cx="3323527" cy="3322983"/>
          </a:xfrm>
          <a:custGeom>
            <a:avLst/>
            <a:gdLst>
              <a:gd name="connsiteX0" fmla="*/ 1763038 w 3549087"/>
              <a:gd name="connsiteY0" fmla="*/ 0 h 3548506"/>
              <a:gd name="connsiteX1" fmla="*/ 1786050 w 3549087"/>
              <a:gd name="connsiteY1" fmla="*/ 0 h 3548506"/>
              <a:gd name="connsiteX2" fmla="*/ 1955981 w 3549087"/>
              <a:gd name="connsiteY2" fmla="*/ 8581 h 3548506"/>
              <a:gd name="connsiteX3" fmla="*/ 3549087 w 3549087"/>
              <a:gd name="connsiteY3" fmla="*/ 1773963 h 3548506"/>
              <a:gd name="connsiteX4" fmla="*/ 1774544 w 3549087"/>
              <a:gd name="connsiteY4" fmla="*/ 3548506 h 3548506"/>
              <a:gd name="connsiteX5" fmla="*/ 0 w 3549087"/>
              <a:gd name="connsiteY5" fmla="*/ 1773963 h 3548506"/>
              <a:gd name="connsiteX6" fmla="*/ 1593107 w 3549087"/>
              <a:gd name="connsiteY6" fmla="*/ 8581 h 3548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49087" h="3548506">
                <a:moveTo>
                  <a:pt x="1763038" y="0"/>
                </a:moveTo>
                <a:lnTo>
                  <a:pt x="1786050" y="0"/>
                </a:lnTo>
                <a:lnTo>
                  <a:pt x="1955981" y="8581"/>
                </a:lnTo>
                <a:cubicBezTo>
                  <a:pt x="2850805" y="99455"/>
                  <a:pt x="3549087" y="855163"/>
                  <a:pt x="3549087" y="1773963"/>
                </a:cubicBezTo>
                <a:cubicBezTo>
                  <a:pt x="3549087" y="2754016"/>
                  <a:pt x="2754597" y="3548506"/>
                  <a:pt x="1774544" y="3548506"/>
                </a:cubicBezTo>
                <a:cubicBezTo>
                  <a:pt x="794490" y="3548506"/>
                  <a:pt x="0" y="2754016"/>
                  <a:pt x="0" y="1773963"/>
                </a:cubicBezTo>
                <a:cubicBezTo>
                  <a:pt x="0" y="855163"/>
                  <a:pt x="698282" y="99455"/>
                  <a:pt x="1593107" y="858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EA927C86-1BB9-A01B-D868-2895A18F6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83F8A883-4136-44F1-B239-10098985054C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3A00843F-00AB-08DB-E52D-ED5CF3AD4BED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95244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- Moment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76430379-A700-87CB-D118-D3529C2B2EE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6713" y="2564296"/>
            <a:ext cx="3426812" cy="3303104"/>
          </a:xfrm>
          <a:custGeom>
            <a:avLst/>
            <a:gdLst>
              <a:gd name="connsiteX0" fmla="*/ 4068 w 3545301"/>
              <a:gd name="connsiteY0" fmla="*/ 0 h 3417316"/>
              <a:gd name="connsiteX1" fmla="*/ 10590 w 3545301"/>
              <a:gd name="connsiteY1" fmla="*/ 0 h 3417316"/>
              <a:gd name="connsiteX2" fmla="*/ 1537574 w 3545301"/>
              <a:gd name="connsiteY2" fmla="*/ 1301154 h 3417316"/>
              <a:gd name="connsiteX3" fmla="*/ 1539196 w 3545301"/>
              <a:gd name="connsiteY3" fmla="*/ 0 h 3417316"/>
              <a:gd name="connsiteX4" fmla="*/ 1545719 w 3545301"/>
              <a:gd name="connsiteY4" fmla="*/ 0 h 3417316"/>
              <a:gd name="connsiteX5" fmla="*/ 3545301 w 3545301"/>
              <a:gd name="connsiteY5" fmla="*/ 1703844 h 3417316"/>
              <a:gd name="connsiteX6" fmla="*/ 1535129 w 3545301"/>
              <a:gd name="connsiteY6" fmla="*/ 3417316 h 3417316"/>
              <a:gd name="connsiteX7" fmla="*/ 1536759 w 3545301"/>
              <a:gd name="connsiteY7" fmla="*/ 2107350 h 3417316"/>
              <a:gd name="connsiteX8" fmla="*/ 0 w 3545301"/>
              <a:gd name="connsiteY8" fmla="*/ 3417316 h 341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45301" h="3417316">
                <a:moveTo>
                  <a:pt x="4068" y="0"/>
                </a:moveTo>
                <a:lnTo>
                  <a:pt x="10590" y="0"/>
                </a:lnTo>
                <a:lnTo>
                  <a:pt x="1537574" y="1301154"/>
                </a:lnTo>
                <a:lnTo>
                  <a:pt x="1539196" y="0"/>
                </a:lnTo>
                <a:lnTo>
                  <a:pt x="1545719" y="0"/>
                </a:lnTo>
                <a:lnTo>
                  <a:pt x="3545301" y="1703844"/>
                </a:lnTo>
                <a:lnTo>
                  <a:pt x="1535129" y="3417316"/>
                </a:lnTo>
                <a:lnTo>
                  <a:pt x="1536759" y="2107350"/>
                </a:lnTo>
                <a:lnTo>
                  <a:pt x="0" y="341731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80F84C9D-74FB-012C-4831-38BE3A2E50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28D07089-2F93-412F-B9F3-0F6B79B4C9B7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D182B-9B03-A21C-1610-1E480702A7C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8996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3">
            <a:extLst>
              <a:ext uri="{FF2B5EF4-FFF2-40B4-BE49-F238E27FC236}">
                <a16:creationId xmlns:a16="http://schemas.microsoft.com/office/drawing/2014/main" id="{2EBF5295-10F4-21C9-94AC-574EDE9FF6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685800"/>
            <a:ext cx="7010399" cy="98862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>
              <a:lnSpc>
                <a:spcPts val="4200"/>
              </a:lnSpc>
              <a:defRPr b="1" i="0" spc="-1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edit: character limit 44</a:t>
            </a: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198F153-CF78-84D3-55B5-0CD1A14E178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892210"/>
            <a:ext cx="7010400" cy="4254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edit: character limit 42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0B12F537-6D05-FC83-F320-5C921AFBF4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2573654"/>
            <a:ext cx="7010400" cy="329374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Click to edit: 7 lines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443A5448-9DCA-411D-5428-69DBFE93E39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77200" y="4519874"/>
            <a:ext cx="3581400" cy="38608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600" b="1" cap="all" baseline="0">
                <a:solidFill>
                  <a:schemeClr val="bg2"/>
                </a:solidFill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08E5849-4AF5-91B7-B5B3-C7E8809FE1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77200" y="5078674"/>
            <a:ext cx="3581400" cy="788726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400" cap="none" baseline="0">
                <a:solidFill>
                  <a:srgbClr val="000000"/>
                </a:solidFill>
                <a:latin typeface="Georgia" panose="02040502050405020303" pitchFamily="18" charset="0"/>
              </a:defRPr>
            </a:lvl1pPr>
            <a:lvl2pPr marL="457200" indent="0">
              <a:buFontTx/>
              <a:buNone/>
              <a:defRPr cap="all" baseline="0"/>
            </a:lvl2pPr>
            <a:lvl3pPr marL="914400" indent="0">
              <a:buFontTx/>
              <a:buNone/>
              <a:defRPr cap="all" baseline="0"/>
            </a:lvl3pPr>
            <a:lvl4pPr marL="1371600" indent="0">
              <a:buFontTx/>
              <a:buNone/>
              <a:defRPr cap="all" baseline="0"/>
            </a:lvl4pPr>
            <a:lvl5pPr marL="1828800" indent="0">
              <a:buFontTx/>
              <a:buNone/>
              <a:defRPr cap="all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5">
            <a:extLst>
              <a:ext uri="{FF2B5EF4-FFF2-40B4-BE49-F238E27FC236}">
                <a16:creationId xmlns:a16="http://schemas.microsoft.com/office/drawing/2014/main" id="{6F64DE56-6D88-A084-9A71-3E86575FE46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7200" y="2556365"/>
            <a:ext cx="3581400" cy="1790789"/>
          </a:xfrm>
          <a:custGeom>
            <a:avLst/>
            <a:gdLst>
              <a:gd name="connsiteX0" fmla="*/ 1788934 w 3581400"/>
              <a:gd name="connsiteY0" fmla="*/ 0 h 1790789"/>
              <a:gd name="connsiteX1" fmla="*/ 3577437 w 3581400"/>
              <a:gd name="connsiteY1" fmla="*/ 1607674 h 1790789"/>
              <a:gd name="connsiteX2" fmla="*/ 3581400 w 3581400"/>
              <a:gd name="connsiteY2" fmla="*/ 1685856 h 1790789"/>
              <a:gd name="connsiteX3" fmla="*/ 3581400 w 3581400"/>
              <a:gd name="connsiteY3" fmla="*/ 1790789 h 1790789"/>
              <a:gd name="connsiteX4" fmla="*/ 0 w 3581400"/>
              <a:gd name="connsiteY4" fmla="*/ 1790789 h 1790789"/>
              <a:gd name="connsiteX5" fmla="*/ 0 w 3581400"/>
              <a:gd name="connsiteY5" fmla="*/ 1616197 h 1790789"/>
              <a:gd name="connsiteX6" fmla="*/ 432 w 3581400"/>
              <a:gd name="connsiteY6" fmla="*/ 1607674 h 1790789"/>
              <a:gd name="connsiteX7" fmla="*/ 1788934 w 3581400"/>
              <a:gd name="connsiteY7" fmla="*/ 0 h 1790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81400" h="1790789">
                <a:moveTo>
                  <a:pt x="1788934" y="0"/>
                </a:moveTo>
                <a:cubicBezTo>
                  <a:pt x="2719742" y="0"/>
                  <a:pt x="3485369" y="704582"/>
                  <a:pt x="3577437" y="1607674"/>
                </a:cubicBezTo>
                <a:lnTo>
                  <a:pt x="3581400" y="1685856"/>
                </a:lnTo>
                <a:lnTo>
                  <a:pt x="3581400" y="1790789"/>
                </a:lnTo>
                <a:lnTo>
                  <a:pt x="0" y="1790789"/>
                </a:lnTo>
                <a:lnTo>
                  <a:pt x="0" y="1616197"/>
                </a:lnTo>
                <a:lnTo>
                  <a:pt x="432" y="1607674"/>
                </a:lnTo>
                <a:cubicBezTo>
                  <a:pt x="92500" y="704582"/>
                  <a:pt x="858127" y="0"/>
                  <a:pt x="178893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DAEF141-BF25-86B4-9426-5617240BE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9A94E763-2484-4C14-8C1E-D71B04E8BCFC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E6C21312-AB53-4E69-2558-C0961E7A7C9E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300958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102B060-8F54-4266-70BA-6E978CD2E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2E3AFE79-E943-42EB-B0ED-509E17747D4E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7F5CC7A9-A72F-659A-FEF1-12BE67AD0F21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991708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imoni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E880C84-62AC-32F8-2931-38EA61C5E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3530" y="2179773"/>
            <a:ext cx="5252557" cy="232596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8937F96B-0A2D-DC45-8305-6BF64970C8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3530" y="4787390"/>
            <a:ext cx="5279062" cy="23518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A47A5967-8C65-FB8E-B6CC-5D5C9F9037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3530" y="5045891"/>
            <a:ext cx="5292314" cy="28148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 cap="none" baseline="0">
                <a:solidFill>
                  <a:schemeClr val="tx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F71DB463-E774-76D2-AC99-8B9BF05436D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41435" y="0"/>
            <a:ext cx="5350565" cy="537386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D109F7-11D9-D9F4-248E-FB4C0FABC838}"/>
              </a:ext>
            </a:extLst>
          </p:cNvPr>
          <p:cNvSpPr txBox="1"/>
          <p:nvPr userDrawn="1"/>
        </p:nvSpPr>
        <p:spPr>
          <a:xfrm>
            <a:off x="490329" y="1838740"/>
            <a:ext cx="8647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spc="-100" baseline="0">
                <a:latin typeface="Georgia" panose="02040502050405020303" pitchFamily="18" charset="0"/>
              </a:rPr>
              <a:t>“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6EB644-C56D-88A9-46DB-B1D7E19441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7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63805E7-E296-A6EF-8162-E80FFCAE1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70E1F89D-198C-49A8-942F-23EB471E58A4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871EA3C4-3481-D6F0-4A94-3261B8ED0655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Slide </a:t>
            </a:r>
            <a:fld id="{5F8B654A-1284-4B91-BED1-0F0E19FCF7F1}" type="slidenum">
              <a:rPr lang="en-US" sz="1200" smtClean="0"/>
              <a:pPr/>
              <a:t>‹#›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10192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stimonial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8E880C84-62AC-32F8-2931-38EA61C5EE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73531" y="2193025"/>
            <a:ext cx="5199547" cy="219344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B306F37-D58E-9D82-6D2F-A44AEAAFCE5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41435" y="0"/>
            <a:ext cx="5350565" cy="5373863"/>
          </a:xfrm>
          <a:custGeom>
            <a:avLst/>
            <a:gdLst>
              <a:gd name="connsiteX0" fmla="*/ 1496203 w 3710303"/>
              <a:gd name="connsiteY0" fmla="*/ 0 h 3726459"/>
              <a:gd name="connsiteX1" fmla="*/ 2214100 w 3710303"/>
              <a:gd name="connsiteY1" fmla="*/ 0 h 3726459"/>
              <a:gd name="connsiteX2" fmla="*/ 2214100 w 3710303"/>
              <a:gd name="connsiteY2" fmla="*/ 993254 h 3726459"/>
              <a:gd name="connsiteX3" fmla="*/ 2913030 w 3710303"/>
              <a:gd name="connsiteY3" fmla="*/ 290811 h 3726459"/>
              <a:gd name="connsiteX4" fmla="*/ 3420896 w 3710303"/>
              <a:gd name="connsiteY4" fmla="*/ 800082 h 3726459"/>
              <a:gd name="connsiteX5" fmla="*/ 2721264 w 3710303"/>
              <a:gd name="connsiteY5" fmla="*/ 1502525 h 3726459"/>
              <a:gd name="connsiteX6" fmla="*/ 3710303 w 3710303"/>
              <a:gd name="connsiteY6" fmla="*/ 1502525 h 3726459"/>
              <a:gd name="connsiteX7" fmla="*/ 3710303 w 3710303"/>
              <a:gd name="connsiteY7" fmla="*/ 2223232 h 3726459"/>
              <a:gd name="connsiteX8" fmla="*/ 2721264 w 3710303"/>
              <a:gd name="connsiteY8" fmla="*/ 2223232 h 3726459"/>
              <a:gd name="connsiteX9" fmla="*/ 3420896 w 3710303"/>
              <a:gd name="connsiteY9" fmla="*/ 2925674 h 3726459"/>
              <a:gd name="connsiteX10" fmla="*/ 2913030 w 3710303"/>
              <a:gd name="connsiteY10" fmla="*/ 3435648 h 3726459"/>
              <a:gd name="connsiteX11" fmla="*/ 2214100 w 3710303"/>
              <a:gd name="connsiteY11" fmla="*/ 2732503 h 3726459"/>
              <a:gd name="connsiteX12" fmla="*/ 2214100 w 3710303"/>
              <a:gd name="connsiteY12" fmla="*/ 3726459 h 3726459"/>
              <a:gd name="connsiteX13" fmla="*/ 1496203 w 3710303"/>
              <a:gd name="connsiteY13" fmla="*/ 3726459 h 3726459"/>
              <a:gd name="connsiteX14" fmla="*/ 1496203 w 3710303"/>
              <a:gd name="connsiteY14" fmla="*/ 2732503 h 3726459"/>
              <a:gd name="connsiteX15" fmla="*/ 797273 w 3710303"/>
              <a:gd name="connsiteY15" fmla="*/ 3435648 h 3726459"/>
              <a:gd name="connsiteX16" fmla="*/ 289406 w 3710303"/>
              <a:gd name="connsiteY16" fmla="*/ 2925674 h 3726459"/>
              <a:gd name="connsiteX17" fmla="*/ 989040 w 3710303"/>
              <a:gd name="connsiteY17" fmla="*/ 2223232 h 3726459"/>
              <a:gd name="connsiteX18" fmla="*/ 0 w 3710303"/>
              <a:gd name="connsiteY18" fmla="*/ 2223232 h 3726459"/>
              <a:gd name="connsiteX19" fmla="*/ 0 w 3710303"/>
              <a:gd name="connsiteY19" fmla="*/ 1502525 h 3726459"/>
              <a:gd name="connsiteX20" fmla="*/ 989040 w 3710303"/>
              <a:gd name="connsiteY20" fmla="*/ 1502525 h 3726459"/>
              <a:gd name="connsiteX21" fmla="*/ 289406 w 3710303"/>
              <a:gd name="connsiteY21" fmla="*/ 800082 h 3726459"/>
              <a:gd name="connsiteX22" fmla="*/ 797273 w 3710303"/>
              <a:gd name="connsiteY22" fmla="*/ 290811 h 3726459"/>
              <a:gd name="connsiteX23" fmla="*/ 1496203 w 3710303"/>
              <a:gd name="connsiteY23" fmla="*/ 993254 h 3726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710303" h="3726459">
                <a:moveTo>
                  <a:pt x="1496203" y="0"/>
                </a:moveTo>
                <a:lnTo>
                  <a:pt x="2214100" y="0"/>
                </a:lnTo>
                <a:lnTo>
                  <a:pt x="2214100" y="993254"/>
                </a:lnTo>
                <a:lnTo>
                  <a:pt x="2913030" y="290811"/>
                </a:lnTo>
                <a:lnTo>
                  <a:pt x="3420896" y="800082"/>
                </a:lnTo>
                <a:lnTo>
                  <a:pt x="2721264" y="1502525"/>
                </a:lnTo>
                <a:lnTo>
                  <a:pt x="3710303" y="1502525"/>
                </a:lnTo>
                <a:lnTo>
                  <a:pt x="3710303" y="2223232"/>
                </a:lnTo>
                <a:lnTo>
                  <a:pt x="2721264" y="2223232"/>
                </a:lnTo>
                <a:lnTo>
                  <a:pt x="3420896" y="2925674"/>
                </a:lnTo>
                <a:lnTo>
                  <a:pt x="2913030" y="3435648"/>
                </a:lnTo>
                <a:lnTo>
                  <a:pt x="2214100" y="2732503"/>
                </a:lnTo>
                <a:lnTo>
                  <a:pt x="2214100" y="3726459"/>
                </a:lnTo>
                <a:lnTo>
                  <a:pt x="1496203" y="3726459"/>
                </a:lnTo>
                <a:lnTo>
                  <a:pt x="1496203" y="2732503"/>
                </a:lnTo>
                <a:lnTo>
                  <a:pt x="797273" y="3435648"/>
                </a:lnTo>
                <a:lnTo>
                  <a:pt x="289406" y="2925674"/>
                </a:lnTo>
                <a:lnTo>
                  <a:pt x="989040" y="2223232"/>
                </a:lnTo>
                <a:lnTo>
                  <a:pt x="0" y="2223232"/>
                </a:lnTo>
                <a:lnTo>
                  <a:pt x="0" y="1502525"/>
                </a:lnTo>
                <a:lnTo>
                  <a:pt x="989040" y="1502525"/>
                </a:lnTo>
                <a:lnTo>
                  <a:pt x="289406" y="800082"/>
                </a:lnTo>
                <a:lnTo>
                  <a:pt x="797273" y="290811"/>
                </a:lnTo>
                <a:lnTo>
                  <a:pt x="1496203" y="99325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04759C1B-D1AF-CCFB-C474-15A0982977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3530" y="4747632"/>
            <a:ext cx="5226054" cy="261689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400" b="1" i="0" cap="all" baseline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5DC376DF-10D7-F6A2-12E9-FB08E3CD9B3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73530" y="5006134"/>
            <a:ext cx="5279062" cy="36099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200" b="0" i="0" cap="none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09ADDF-FD6F-70B9-20E6-DD6385660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CE1AACB-0A1A-D097-D822-890702C7F65A}"/>
              </a:ext>
            </a:extLst>
          </p:cNvPr>
          <p:cNvSpPr txBox="1"/>
          <p:nvPr userDrawn="1"/>
        </p:nvSpPr>
        <p:spPr>
          <a:xfrm>
            <a:off x="490329" y="1838740"/>
            <a:ext cx="86470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0" b="1" spc="-100" baseline="0">
                <a:solidFill>
                  <a:schemeClr val="bg1"/>
                </a:solidFill>
                <a:latin typeface="Georgia" panose="02040502050405020303" pitchFamily="18" charset="0"/>
              </a:rPr>
              <a:t>“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D1EEFD6C-6145-57F0-7A74-3F1EBD0378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9B30623-5916-4504-8F63-5AB7F0778C55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1676A13-0FCF-AA28-6D38-1C54C5A55280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5112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Momentum +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BA094055-1F5C-805E-DFD6-DF7BDA7B8F7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45768" y="-336884"/>
            <a:ext cx="5383731" cy="4160157"/>
          </a:xfrm>
          <a:prstGeom prst="rect">
            <a:avLst/>
          </a:prstGeom>
        </p:spPr>
      </p:pic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CFCD139F-21D5-0BC8-6A0B-B7B0760F5C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183FBBDA-3A0F-42CE-FC2B-6E70578ADE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A875E2-DA6C-D86E-7666-2894696C4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5A5A4EB-C3C2-4FDA-9F94-002B31E54561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A78C16C-48E6-FCB3-F097-A64BDF4CE583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18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Ascent +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85FEF4-5BDA-23A4-E58B-29ABAE8BB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13F25ACB-8727-FB20-E3A7-443068D731E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027288" y="241972"/>
            <a:ext cx="4099823" cy="3168045"/>
          </a:xfrm>
          <a:prstGeom prst="rect">
            <a:avLst/>
          </a:prstGeom>
        </p:spPr>
      </p:pic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15156FD7-5ED4-3E44-6475-74C325C50E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7AF73F1-8E16-363C-9870-59F6165592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9FCE82B-B97F-4F8C-A53E-D55746ECD55D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D843A705-7D51-B75D-42F7-EB906FC3722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5470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ark + Imag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EDED2FE-E096-AF46-D487-48452AAB62F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077200" y="0"/>
            <a:ext cx="41148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SpPr/>
          <p:nvPr/>
        </p:nvSpPr>
        <p:spPr>
          <a:xfrm>
            <a:off x="6626502" y="443708"/>
            <a:ext cx="2888495" cy="2901072"/>
          </a:xfrm>
          <a:custGeom>
            <a:avLst/>
            <a:gdLst>
              <a:gd name="connsiteX0" fmla="*/ 3812085 w 3812084"/>
              <a:gd name="connsiteY0" fmla="*/ 1543743 h 3828683"/>
              <a:gd name="connsiteX1" fmla="*/ 2795914 w 3812084"/>
              <a:gd name="connsiteY1" fmla="*/ 1543743 h 3828683"/>
              <a:gd name="connsiteX2" fmla="*/ 3514739 w 3812084"/>
              <a:gd name="connsiteY2" fmla="*/ 822030 h 3828683"/>
              <a:gd name="connsiteX3" fmla="*/ 2992941 w 3812084"/>
              <a:gd name="connsiteY3" fmla="*/ 298789 h 3828683"/>
              <a:gd name="connsiteX4" fmla="*/ 2274838 w 3812084"/>
              <a:gd name="connsiteY4" fmla="*/ 1020501 h 3828683"/>
              <a:gd name="connsiteX5" fmla="*/ 2274838 w 3812084"/>
              <a:gd name="connsiteY5" fmla="*/ 0 h 3828683"/>
              <a:gd name="connsiteX6" fmla="*/ 1537247 w 3812084"/>
              <a:gd name="connsiteY6" fmla="*/ 0 h 3828683"/>
              <a:gd name="connsiteX7" fmla="*/ 1537247 w 3812084"/>
              <a:gd name="connsiteY7" fmla="*/ 1020501 h 3828683"/>
              <a:gd name="connsiteX8" fmla="*/ 819144 w 3812084"/>
              <a:gd name="connsiteY8" fmla="*/ 298789 h 3828683"/>
              <a:gd name="connsiteX9" fmla="*/ 297345 w 3812084"/>
              <a:gd name="connsiteY9" fmla="*/ 822030 h 3828683"/>
              <a:gd name="connsiteX10" fmla="*/ 1016171 w 3812084"/>
              <a:gd name="connsiteY10" fmla="*/ 1543743 h 3828683"/>
              <a:gd name="connsiteX11" fmla="*/ 0 w 3812084"/>
              <a:gd name="connsiteY11" fmla="*/ 1543743 h 3828683"/>
              <a:gd name="connsiteX12" fmla="*/ 0 w 3812084"/>
              <a:gd name="connsiteY12" fmla="*/ 2284219 h 3828683"/>
              <a:gd name="connsiteX13" fmla="*/ 1016171 w 3812084"/>
              <a:gd name="connsiteY13" fmla="*/ 2284219 h 3828683"/>
              <a:gd name="connsiteX14" fmla="*/ 297345 w 3812084"/>
              <a:gd name="connsiteY14" fmla="*/ 3005932 h 3828683"/>
              <a:gd name="connsiteX15" fmla="*/ 819144 w 3812084"/>
              <a:gd name="connsiteY15" fmla="*/ 3529895 h 3828683"/>
              <a:gd name="connsiteX16" fmla="*/ 1537247 w 3812084"/>
              <a:gd name="connsiteY16" fmla="*/ 2807461 h 3828683"/>
              <a:gd name="connsiteX17" fmla="*/ 1537247 w 3812084"/>
              <a:gd name="connsiteY17" fmla="*/ 3828684 h 3828683"/>
              <a:gd name="connsiteX18" fmla="*/ 2274838 w 3812084"/>
              <a:gd name="connsiteY18" fmla="*/ 3828684 h 3828683"/>
              <a:gd name="connsiteX19" fmla="*/ 2274838 w 3812084"/>
              <a:gd name="connsiteY19" fmla="*/ 2807461 h 3828683"/>
              <a:gd name="connsiteX20" fmla="*/ 2992941 w 3812084"/>
              <a:gd name="connsiteY20" fmla="*/ 3529895 h 3828683"/>
              <a:gd name="connsiteX21" fmla="*/ 3514739 w 3812084"/>
              <a:gd name="connsiteY21" fmla="*/ 3005932 h 3828683"/>
              <a:gd name="connsiteX22" fmla="*/ 2795914 w 3812084"/>
              <a:gd name="connsiteY22" fmla="*/ 2284219 h 3828683"/>
              <a:gd name="connsiteX23" fmla="*/ 3812085 w 3812084"/>
              <a:gd name="connsiteY23" fmla="*/ 2284219 h 3828683"/>
              <a:gd name="connsiteX24" fmla="*/ 3812085 w 3812084"/>
              <a:gd name="connsiteY24" fmla="*/ 1543743 h 3828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12084" h="3828683">
                <a:moveTo>
                  <a:pt x="3812085" y="1543743"/>
                </a:moveTo>
                <a:lnTo>
                  <a:pt x="2795914" y="1543743"/>
                </a:lnTo>
                <a:lnTo>
                  <a:pt x="3514739" y="822030"/>
                </a:lnTo>
                <a:lnTo>
                  <a:pt x="2992941" y="298789"/>
                </a:lnTo>
                <a:lnTo>
                  <a:pt x="2274838" y="1020501"/>
                </a:lnTo>
                <a:lnTo>
                  <a:pt x="2274838" y="0"/>
                </a:lnTo>
                <a:lnTo>
                  <a:pt x="1537247" y="0"/>
                </a:lnTo>
                <a:lnTo>
                  <a:pt x="1537247" y="1020501"/>
                </a:lnTo>
                <a:lnTo>
                  <a:pt x="819144" y="298789"/>
                </a:lnTo>
                <a:lnTo>
                  <a:pt x="297345" y="822030"/>
                </a:lnTo>
                <a:lnTo>
                  <a:pt x="1016171" y="1543743"/>
                </a:lnTo>
                <a:lnTo>
                  <a:pt x="0" y="1543743"/>
                </a:lnTo>
                <a:lnTo>
                  <a:pt x="0" y="2284219"/>
                </a:lnTo>
                <a:lnTo>
                  <a:pt x="1016171" y="2284219"/>
                </a:lnTo>
                <a:lnTo>
                  <a:pt x="297345" y="3005932"/>
                </a:lnTo>
                <a:lnTo>
                  <a:pt x="819144" y="3529895"/>
                </a:lnTo>
                <a:lnTo>
                  <a:pt x="1537247" y="2807461"/>
                </a:lnTo>
                <a:lnTo>
                  <a:pt x="1537247" y="3828684"/>
                </a:lnTo>
                <a:lnTo>
                  <a:pt x="2274838" y="3828684"/>
                </a:lnTo>
                <a:lnTo>
                  <a:pt x="2274838" y="2807461"/>
                </a:lnTo>
                <a:lnTo>
                  <a:pt x="2992941" y="3529895"/>
                </a:lnTo>
                <a:lnTo>
                  <a:pt x="3514739" y="3005932"/>
                </a:lnTo>
                <a:lnTo>
                  <a:pt x="2795914" y="2284219"/>
                </a:lnTo>
                <a:lnTo>
                  <a:pt x="3812085" y="2284219"/>
                </a:lnTo>
                <a:lnTo>
                  <a:pt x="3812085" y="1543743"/>
                </a:lnTo>
                <a:close/>
              </a:path>
            </a:pathLst>
          </a:custGeom>
          <a:solidFill>
            <a:srgbClr val="F15A29"/>
          </a:solidFill>
          <a:ln w="72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ext Placeholder 13">
            <a:extLst>
              <a:ext uri="{FF2B5EF4-FFF2-40B4-BE49-F238E27FC236}">
                <a16:creationId xmlns:a16="http://schemas.microsoft.com/office/drawing/2014/main" id="{DB98236E-1101-C0FB-F186-C897F0B6344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2716334"/>
            <a:ext cx="5394960" cy="43326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95EE6D3C-DCCD-49EF-B71E-F05FDF8E76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516906"/>
            <a:ext cx="6824870" cy="265529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C11CAEBC-0F21-F193-8BD6-2CACE789ED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D88AEE6-B063-47E4-B639-156486FA2ADA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62BAED-FF64-9752-A4B1-A38E0853E96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56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Dancer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985FEF4-5BDA-23A4-E58B-29ABAE8BB6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093" y="620366"/>
            <a:ext cx="7925488" cy="6893615"/>
          </a:xfrm>
          <a:prstGeom prst="rect">
            <a:avLst/>
          </a:prstGeom>
        </p:spPr>
      </p:pic>
      <p:sp>
        <p:nvSpPr>
          <p:cNvPr id="3" name="Text Placeholder 11">
            <a:extLst>
              <a:ext uri="{FF2B5EF4-FFF2-40B4-BE49-F238E27FC236}">
                <a16:creationId xmlns:a16="http://schemas.microsoft.com/office/drawing/2014/main" id="{ECBEBF88-DDA6-1760-2929-175585FDB4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463088C-DFA6-C8BE-C028-8690750B07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541B2ECD-0C87-4D44-999D-8914B4618D8B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29307D9C-5C93-2DC5-3FB6-DF772CAAC649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000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Pointing Guy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FE328BD-DF41-23E5-B144-9CBA95A64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89093" y="423143"/>
            <a:ext cx="7925487" cy="6434857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EEDC32D0-6C15-5078-1569-1930C7CFD67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52DAA3A2-177B-3564-5BD0-6DAD38465D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3497C991-DCB8-1354-2DDF-10100DE4D4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8237407-19DD-4132-AF63-E744F35FDF99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6DE3DFC6-7FB7-F027-C928-62BDE8F7F212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526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potlight - Jumping Girl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5E5F59-C556-CCCF-77EE-2D16A4AC048C}"/>
              </a:ext>
            </a:extLst>
          </p:cNvPr>
          <p:cNvSpPr/>
          <p:nvPr userDrawn="1"/>
        </p:nvSpPr>
        <p:spPr>
          <a:xfrm>
            <a:off x="10204174" y="0"/>
            <a:ext cx="19878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15">
            <a:extLst>
              <a:ext uri="{FF2B5EF4-FFF2-40B4-BE49-F238E27FC236}">
                <a16:creationId xmlns:a16="http://schemas.microsoft.com/office/drawing/2014/main" id="{54FE7AE2-E4BC-8FBB-6F25-E4A6BA33BA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89094" y="423143"/>
            <a:ext cx="7925485" cy="6893612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2862C64E-2C6B-2C86-BBDA-C76307A1B2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4881272"/>
            <a:ext cx="6553200" cy="42965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200" b="0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19B28F5-B41F-1098-083F-A975CDD83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624596"/>
            <a:ext cx="6520543" cy="310842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</a:t>
            </a:r>
            <a:br>
              <a:rPr lang="en-US"/>
            </a:br>
            <a:r>
              <a:rPr lang="en-US"/>
              <a:t>character limit 50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F263D7-E341-E50C-188A-EB282C3E51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4626930-C84D-411E-9E38-730188BB47D8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B18DD6-1846-5D58-C99F-E6D28471727C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994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A680257-1182-F675-882C-5746D8734D9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574134" y="-836"/>
            <a:ext cx="9322466" cy="6858837"/>
          </a:xfrm>
          <a:custGeom>
            <a:avLst/>
            <a:gdLst>
              <a:gd name="connsiteX0" fmla="*/ 1606185 w 9322466"/>
              <a:gd name="connsiteY0" fmla="*/ 0 h 6858837"/>
              <a:gd name="connsiteX1" fmla="*/ 7716282 w 9322466"/>
              <a:gd name="connsiteY1" fmla="*/ 0 h 6858837"/>
              <a:gd name="connsiteX2" fmla="*/ 7795341 w 9322466"/>
              <a:gd name="connsiteY2" fmla="*/ 66751 h 6858837"/>
              <a:gd name="connsiteX3" fmla="*/ 9322466 w 9322466"/>
              <a:gd name="connsiteY3" fmla="*/ 3429837 h 6858837"/>
              <a:gd name="connsiteX4" fmla="*/ 7795341 w 9322466"/>
              <a:gd name="connsiteY4" fmla="*/ 6792923 h 6858837"/>
              <a:gd name="connsiteX5" fmla="*/ 7717273 w 9322466"/>
              <a:gd name="connsiteY5" fmla="*/ 6858837 h 6858837"/>
              <a:gd name="connsiteX6" fmla="*/ 1605193 w 9322466"/>
              <a:gd name="connsiteY6" fmla="*/ 6858837 h 6858837"/>
              <a:gd name="connsiteX7" fmla="*/ 1527125 w 9322466"/>
              <a:gd name="connsiteY7" fmla="*/ 6792923 h 6858837"/>
              <a:gd name="connsiteX8" fmla="*/ 0 w 9322466"/>
              <a:gd name="connsiteY8" fmla="*/ 3429837 h 6858837"/>
              <a:gd name="connsiteX9" fmla="*/ 1527125 w 9322466"/>
              <a:gd name="connsiteY9" fmla="*/ 66751 h 6858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22466" h="6858837">
                <a:moveTo>
                  <a:pt x="1606185" y="0"/>
                </a:moveTo>
                <a:lnTo>
                  <a:pt x="7716282" y="0"/>
                </a:lnTo>
                <a:lnTo>
                  <a:pt x="7795341" y="66751"/>
                </a:lnTo>
                <a:cubicBezTo>
                  <a:pt x="8733486" y="897861"/>
                  <a:pt x="9322466" y="2096806"/>
                  <a:pt x="9322466" y="3429837"/>
                </a:cubicBezTo>
                <a:cubicBezTo>
                  <a:pt x="9322466" y="4762868"/>
                  <a:pt x="8733486" y="5961814"/>
                  <a:pt x="7795341" y="6792923"/>
                </a:cubicBezTo>
                <a:lnTo>
                  <a:pt x="7717273" y="6858837"/>
                </a:lnTo>
                <a:lnTo>
                  <a:pt x="1605193" y="6858837"/>
                </a:lnTo>
                <a:lnTo>
                  <a:pt x="1527125" y="6792923"/>
                </a:lnTo>
                <a:cubicBezTo>
                  <a:pt x="588980" y="5961814"/>
                  <a:pt x="0" y="4762868"/>
                  <a:pt x="0" y="3429837"/>
                </a:cubicBezTo>
                <a:cubicBezTo>
                  <a:pt x="0" y="2096806"/>
                  <a:pt x="588980" y="897861"/>
                  <a:pt x="1527125" y="66751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EBABAC1-4A66-1E72-8EEC-49E933ECAD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4" name="Text Placeholder 11">
            <a:extLst>
              <a:ext uri="{FF2B5EF4-FFF2-40B4-BE49-F238E27FC236}">
                <a16:creationId xmlns:a16="http://schemas.microsoft.com/office/drawing/2014/main" id="{4E84BCFF-FEF5-E6DE-6585-8CB5F9E0E9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395994"/>
            <a:ext cx="7680960" cy="31084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66</a:t>
            </a:r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4D48493F-7A9A-A044-0056-8174BD3445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FC1E288B-75DC-4192-A647-7E2A76CC8A25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9042409-0256-D27F-5C74-DA7956ACC72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304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Small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9A747-DC86-9B29-FD83-5EADDF3922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68234" y="2599762"/>
            <a:ext cx="3554507" cy="3554507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DED021-E6C1-13D6-C6D1-4800C82ED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98B8852-537C-F791-8BA5-7D8EA5B254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006515"/>
            <a:ext cx="7210926" cy="235076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43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6F65D36-6AA1-AB8A-A37C-73D6097BED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" y="3387637"/>
            <a:ext cx="7217229" cy="42965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edit: character limit 44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B1C99FE-5A05-7B58-E78D-EE44FC53D6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D3D1B43-5D49-43E9-A2D9-845A233077EC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C051294F-9A18-B5A5-E88D-F36A96D3B5A3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841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No Imag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CDED021-E6C1-13D6-C6D1-4800C82EDF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85295" y="6302832"/>
            <a:ext cx="636443" cy="404536"/>
          </a:xfrm>
          <a:prstGeom prst="rect">
            <a:avLst/>
          </a:prstGeom>
        </p:spPr>
      </p:pic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598B8852-537C-F791-8BA5-7D8EA5B254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4006515"/>
            <a:ext cx="7210926" cy="235076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ts val="5500"/>
              </a:lnSpc>
              <a:spcBef>
                <a:spcPts val="0"/>
              </a:spcBef>
              <a:buNone/>
              <a:defRPr sz="6000" b="1" i="0" cap="all" baseline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edit: character limit 43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66F65D36-6AA1-AB8A-A37C-73D6097BED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9" y="3387637"/>
            <a:ext cx="7217229" cy="42965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2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edit: character limit 44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CE92EAF5-754B-4C26-522C-9AF6DE24C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462AD72-7677-469E-94FA-86F640521546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A0650D80-3190-2467-2CCA-FF79BE5A8558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8617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Tagline">
    <p:bg>
      <p:bgPr>
        <a:solidFill>
          <a:srgbClr val="5123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6A2AF116-F8A7-7252-245B-707CC986D7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2408" y="-130628"/>
            <a:ext cx="4447392" cy="730698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1678BA9-218A-C84B-20F5-57E549E856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87" t="23323" r="11955" b="19701"/>
          <a:stretch>
            <a:fillRect/>
          </a:stretch>
        </p:blipFill>
        <p:spPr>
          <a:xfrm>
            <a:off x="410547" y="2525098"/>
            <a:ext cx="5747657" cy="30604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44960-9F10-C3F8-EB7F-5C3CB0FDE7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886" y="521044"/>
            <a:ext cx="3139440" cy="907976"/>
          </a:xfrm>
          <a:prstGeom prst="rect">
            <a:avLst/>
          </a:prstGeom>
        </p:spPr>
      </p:pic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08E8F1AD-B75E-A049-C52B-9932FC915B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0E9FB24-9F59-4F45-91B5-18BEF74F1BC6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E52CE9F2-D6E6-947E-0625-33C9CE3A012F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33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Contact Inf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D08725-46AD-3B49-A4A1-32742FDB1C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097" y="2016393"/>
            <a:ext cx="4632960" cy="3176205"/>
          </a:xfrm>
          <a:prstGeom prst="rect">
            <a:avLst/>
          </a:prstGeom>
        </p:spPr>
      </p:pic>
      <p:sp>
        <p:nvSpPr>
          <p:cNvPr id="5" name="Text Placeholder 13">
            <a:extLst>
              <a:ext uri="{FF2B5EF4-FFF2-40B4-BE49-F238E27FC236}">
                <a16:creationId xmlns:a16="http://schemas.microsoft.com/office/drawing/2014/main" id="{E6E07855-EB96-346F-D8C3-38313346970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05599" y="3035337"/>
            <a:ext cx="5009323" cy="44998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all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10D562DE-3ED4-B5D0-A8E5-24DE241B58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05599" y="3581401"/>
            <a:ext cx="5009323" cy="35449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C317F652-AC76-08C4-1EF9-F4750AC3FD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705599" y="4094922"/>
            <a:ext cx="5009323" cy="371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 cap="non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cap="all" baseline="0">
                <a:solidFill>
                  <a:schemeClr val="bg2"/>
                </a:solidFill>
              </a:defRPr>
            </a:lvl2pPr>
            <a:lvl3pPr marL="914400" indent="0">
              <a:buFontTx/>
              <a:buNone/>
              <a:defRPr cap="all" baseline="0">
                <a:solidFill>
                  <a:schemeClr val="bg2"/>
                </a:solidFill>
              </a:defRPr>
            </a:lvl3pPr>
            <a:lvl4pPr marL="1371600" indent="0">
              <a:buFontTx/>
              <a:buNone/>
              <a:defRPr cap="all" baseline="0">
                <a:solidFill>
                  <a:schemeClr val="bg2"/>
                </a:solidFill>
              </a:defRPr>
            </a:lvl4pPr>
            <a:lvl5pPr marL="1828800" indent="0">
              <a:buFontTx/>
              <a:buNone/>
              <a:defRPr cap="all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620D9681-B57D-A721-504C-86727A51A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97B5A5E-B6A0-472E-A039-60C40B2B8676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6D57F294-16AC-99B4-623A-6EA959228B7B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944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Patter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E635F4-4E3F-2D5F-C78B-25A5668C888D}"/>
              </a:ext>
            </a:extLst>
          </p:cNvPr>
          <p:cNvSpPr/>
          <p:nvPr userDrawn="1"/>
        </p:nvSpPr>
        <p:spPr>
          <a:xfrm>
            <a:off x="8077200" y="0"/>
            <a:ext cx="41148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lack background with letters on it&#10;&#10;AI-generated content may be incorrect.">
            <a:extLst>
              <a:ext uri="{FF2B5EF4-FFF2-40B4-BE49-F238E27FC236}">
                <a16:creationId xmlns:a16="http://schemas.microsoft.com/office/drawing/2014/main" id="{336A402E-36F6-9218-37BD-55E385D97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2888" y="-130628"/>
            <a:ext cx="4447392" cy="73069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D8B971-8BF8-4E1B-49CF-A0EA18EB45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8097" y="2016393"/>
            <a:ext cx="4632960" cy="3176205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4067AD6B-FBA4-AC18-A0F2-474A06D05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56349"/>
            <a:ext cx="2205942" cy="221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DABCA78-4225-4989-ABA9-5D99849EA8CF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9936BB9A-7D2E-938D-EF74-790BB1636FFA}"/>
              </a:ext>
            </a:extLst>
          </p:cNvPr>
          <p:cNvSpPr txBox="1">
            <a:spLocks/>
          </p:cNvSpPr>
          <p:nvPr userDrawn="1"/>
        </p:nvSpPr>
        <p:spPr>
          <a:xfrm>
            <a:off x="609600" y="6356348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</a:rPr>
              <a:t>Slide </a:t>
            </a:r>
            <a:fld id="{5F8B654A-1284-4B91-BED1-0F0E19FCF7F1}" type="slidenum">
              <a:rPr lang="en-US" sz="1200" smtClean="0">
                <a:solidFill>
                  <a:schemeClr val="bg1"/>
                </a:solidFill>
              </a:rPr>
              <a:pPr/>
              <a:t>‹#›</a:t>
            </a:fld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32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6F893-0A67-4A38-8117-6F0EA13B0FDF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0111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lnSpc>
                <a:spcPct val="100000"/>
              </a:lnSpc>
              <a:spcBef>
                <a:spcPct val="0"/>
              </a:spcBef>
              <a:buNone/>
              <a:defRPr kumimoji="0" lang="en-US" sz="4400" b="1" kern="1200" dirty="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D836B-D520-4DC6-9A83-965E24E7F03B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862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bg>
      <p:bgPr>
        <a:blipFill dpi="0" rotWithShape="1">
          <a:blip r:embed="rId2">
            <a:lum/>
          </a:blip>
          <a:srcRect/>
          <a:stretch>
            <a:fillRect l="-22000" r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ctr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64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933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CAB22-20BF-4C14-8C0B-3F99F5AD67A9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793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9F2047-EC1C-1653-58A5-EDB81BD737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205991"/>
            <a:ext cx="11049000" cy="39662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3F3C9A-31EF-BFC8-5164-E1F6F600A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114195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8CADC7-B17D-ED24-B5FC-D84E158D443E}"/>
              </a:ext>
            </a:extLst>
          </p:cNvPr>
          <p:cNvPicPr>
            <a:picLocks noChangeAspect="1"/>
          </p:cNvPicPr>
          <p:nvPr userDrawn="1"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01778" y="6274731"/>
            <a:ext cx="636443" cy="404537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AFAB99-2772-45EF-9EA8-E01B167B0F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09600" y="6329192"/>
            <a:ext cx="793072" cy="22124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r>
              <a:rPr lang="en-US"/>
              <a:t>Slide </a:t>
            </a:r>
            <a:fld id="{5F8B654A-1284-4B91-BED1-0F0E19FCF7F1}" type="slidenum">
              <a:rPr lang="en-US" smtClean="0"/>
              <a:pPr/>
              <a:t>‹#›</a:t>
            </a:fld>
            <a:endParaRPr lang="en-US" sz="12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477E722-1F2E-7DC9-1A90-BF7C7A44D312}"/>
              </a:ext>
            </a:extLst>
          </p:cNvPr>
          <p:cNvCxnSpPr/>
          <p:nvPr userDrawn="1"/>
        </p:nvCxnSpPr>
        <p:spPr>
          <a:xfrm>
            <a:off x="609600" y="6172200"/>
            <a:ext cx="11049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73B5B8-B46A-7BDC-FDD8-6E5B9D2616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92830" y="6329192"/>
            <a:ext cx="2743200" cy="2097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51237F"/>
                </a:solidFill>
              </a:defRPr>
            </a:lvl1pPr>
          </a:lstStyle>
          <a:p>
            <a:fld id="{71788C47-1CA6-459E-9808-63EBADE1E453}" type="datetime4">
              <a:rPr lang="en-US" smtClean="0"/>
              <a:t>September 8,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67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751" r:id="rId2"/>
    <p:sldLayoutId id="2147483754" r:id="rId3"/>
    <p:sldLayoutId id="2147483768" r:id="rId4"/>
    <p:sldLayoutId id="2147483767" r:id="rId5"/>
    <p:sldLayoutId id="2147483706" r:id="rId6"/>
    <p:sldLayoutId id="2147483676" r:id="rId7"/>
    <p:sldLayoutId id="2147483685" r:id="rId8"/>
    <p:sldLayoutId id="2147483689" r:id="rId9"/>
    <p:sldLayoutId id="2147483699" r:id="rId10"/>
    <p:sldLayoutId id="2147483755" r:id="rId11"/>
    <p:sldLayoutId id="2147483756" r:id="rId12"/>
    <p:sldLayoutId id="2147483757" r:id="rId13"/>
    <p:sldLayoutId id="2147483758" r:id="rId14"/>
    <p:sldLayoutId id="2147483708" r:id="rId15"/>
    <p:sldLayoutId id="2147483759" r:id="rId16"/>
    <p:sldLayoutId id="2147483760" r:id="rId17"/>
    <p:sldLayoutId id="2147483761" r:id="rId18"/>
    <p:sldLayoutId id="2147483762" r:id="rId19"/>
    <p:sldLayoutId id="2147483763" r:id="rId20"/>
    <p:sldLayoutId id="2147483764" r:id="rId21"/>
    <p:sldLayoutId id="2147483765" r:id="rId22"/>
    <p:sldLayoutId id="2147483766" r:id="rId23"/>
    <p:sldLayoutId id="2147483769" r:id="rId24"/>
    <p:sldLayoutId id="2147483752" r:id="rId25"/>
    <p:sldLayoutId id="2147483753" r:id="rId26"/>
    <p:sldLayoutId id="2147483705" r:id="rId27"/>
    <p:sldLayoutId id="2147483692" r:id="rId28"/>
    <p:sldLayoutId id="2147483704" r:id="rId29"/>
    <p:sldLayoutId id="2147483772" r:id="rId30"/>
    <p:sldLayoutId id="2147483773" r:id="rId31"/>
    <p:sldLayoutId id="2147483774" r:id="rId32"/>
  </p:sldLayoutIdLst>
  <p:hf hdr="0" ftr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4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344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orient="horz" pos="3888" userDrawn="1">
          <p15:clr>
            <a:srgbClr val="F26B43"/>
          </p15:clr>
        </p15:guide>
        <p15:guide id="5" pos="5088" userDrawn="1">
          <p15:clr>
            <a:srgbClr val="F26B43"/>
          </p15:clr>
        </p15:guide>
        <p15:guide id="6" pos="4800" userDrawn="1">
          <p15:clr>
            <a:srgbClr val="F26B43"/>
          </p15:clr>
        </p15:guide>
        <p15:guide id="7" orient="horz" pos="3696" userDrawn="1">
          <p15:clr>
            <a:srgbClr val="F26B43"/>
          </p15:clr>
        </p15:guide>
        <p15:guide id="8" orient="horz" pos="40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video.profburnett.com/AI-Robotics/60_Minutes_AI_Geoffrey_Hinton_Warning.mp4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7.png"/><Relationship Id="rId4" Type="http://schemas.openxmlformats.org/officeDocument/2006/relationships/hyperlink" Target="https://video.profburnett.com/AI-Robotics/Eric_Schmidt_Warnings.mp4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video.profburnett.com/AI-Robotics/Frontline_Reports/In_the_Age_of_AI_Intro.mp4" TargetMode="Externa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video.profburnett.com/AI-Robotics/OpenAI_open-weight_AI_models.mp4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video.profburnett.com/AI-Robotics/AI_Hallucinations_Explained.mp4" TargetMode="Externa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In%20the%20Age%20of%20AI%20Project_Surveil_Capital.mp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video.profburnett.com/AI-Robotics/Anthropic_Model_Alarm_Cyberattacks.mp4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video.profburnett.com/AI-Robotics/Project_Glasswing.mp4" TargetMode="Externa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video.profburnett.com/AI-Robotics/Biological_Threat.mp4" TargetMode="Externa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video.profburnett.com/AI-Robotics/Ukraine_Drone_Assault.mp4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hyperlink" Target="https://video.profburnett.com/AI-Robotics/WSJ_AI_Escaping.mp4" TargetMode="Externa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xios.com/2025/05/23/anthropic-ai-deception-risk" TargetMode="Externa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video.profburnett.com/AI-Robotics/AI_GOES_ROGUE_Proliferation.mp4" TargetMode="Externa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Job_Loss_2.mp4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Retraining.mp4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video.profburnett.com/AI-Robotics/Jobs/AI_White_Collar_Bloodbath.mp4" TargetMode="Externa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video.profburnett.com/AI-Robotics/Mass_Tech_Layoffs_In_2026.mp4" TargetMode="External"/><Relationship Id="rId1" Type="http://schemas.openxmlformats.org/officeDocument/2006/relationships/slideLayout" Target="../slideLayouts/slideLayout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video.profburnett.com/AI-Robotics/Frontline_Reports/In%20the%20Age%20of%20AI%20Project%20Predictive%20Analytics.mp4" TargetMode="Externa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hyperlink" Target="https://video.profburnett.com/AI-Robotics/Frontline_Reports/In%20the%20Age%20of%20AI%20Project%20Cambridge%20Analytica.mp4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Inequality.mp4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video.profburnett.com/AI-Robotics/AI_Agents_Breach_Containment.mp4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hyperlink" Target="https://video.profburnett.com/AI-Robotics/Moltbook.mp4" TargetMode="External"/><Relationship Id="rId1" Type="http://schemas.openxmlformats.org/officeDocument/2006/relationships/slideLayout" Target="../slideLayouts/slideLayout31.xml"/><Relationship Id="rId6" Type="http://schemas.openxmlformats.org/officeDocument/2006/relationships/hyperlink" Target="https://video.profburnett.com/AI-Robotics/Clawdbot_Moltbot.mp4" TargetMode="External"/><Relationship Id="rId5" Type="http://schemas.openxmlformats.org/officeDocument/2006/relationships/image" Target="../media/image38.png"/><Relationship Id="rId4" Type="http://schemas.openxmlformats.org/officeDocument/2006/relationships/hyperlink" Target="https://video.profburnett.com/AI-Robotics/Inside_Moltbook.mp4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China1_ECommerce.mp4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China4_SmartCity2.mp4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China5_Credit_App.mp4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Frontline_Reports/The_Age_of_AI_China7_Gov_Surveil.mp4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video.profburnett.com/AI-Robotics/EU_AI_Act.mp4" TargetMode="Externa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video.profburnett.com/AI-Robotics/AI_Kill_Switch_Act.mp4" TargetMode="Externa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The_Agentic_AI_Era.mp4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AI_Future_Medicine.mp4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video.profburnett.com/AI-Robotics/7_AI_Examples_In_Healthcare.mp4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redir/redirect?url=https%3A%2F%2Fwww%2Ecoursera%2Eorg%2Farticles%2Fmachine-learning-certification&amp;urlhash=Lzl3&amp;trk=article-ssr-frontend-pulse_little-text-block" TargetMode="External"/><Relationship Id="rId2" Type="http://schemas.openxmlformats.org/officeDocument/2006/relationships/hyperlink" Target="https://www.montgomerycollege.edu/_documents/workforce-development-continuing-education/iti/iti-brochures.pdf" TargetMode="Externa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aclk?sa=L&amp;ai=DChsSEwj4ot3A2oeWAxXoTUcBHdLhCgIYACICCAEQAxoCcXU&amp;co=1&amp;gclid=EAIaIQobChMI-KLdwNqHlgMV6E1HAR3S4QoCEAAYAyAAEgK2qvD_BwE&amp;cid=CAAS0wHkaJq18b8kZMO_KEREC0j50cS3HOtpNAweYd2h4GOeL5uVr2SPUiu9iYtZSwK6wSb4Z8Y_gHRhK-AyQh77Wb5PMyf2NAGb2b6x-9PvN-BRVi_ockUrZmvPFuvjHr-f2ctf7BcIdzQEpaXRujK0U66ioxRPC3Z1Ssr-DkRaUwfRtoPY2kY28mhJj-T5AKpycKijbyHJurWgPo6r2gSdTGlPtn6yH40GSbnLznWkHye5ACrjx1Ai6jtOENuTtJw6WqSIKOnSTSMTRDm0yunYneVBL_sx&amp;cce=2&amp;sig=AOD64_31k5LG_oVQadZgDwuPOIB1yfxChQ&amp;q&amp;adurl&amp;ved=2ahUKEwjW7NfA2oeWAxUpKFkFHa-pCzkQ0Qx6BAgUEAE&amp;nis=8&amp;ch=1" TargetMode="Externa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lifelonglearning.jhu.edu/jhu-online-certificate-program-applied-generative-ai?utm_source=google&amp;utm_medium=search&amp;utm_campaign=JHU_GenAI_Int_Search_HI_AI_broad_exact_new_US_training&amp;campaign_id=22336329985&amp;adgroup_id=180200904470&amp;ad_id=738367910826&amp;utm_target=kwd-401761402968&amp;Keyword=ai%20training%20programs&amp;placement=&amp;custom_lp=ai%20training%20programs&amp;gad_source=1&amp;gad_campaignid=22336329985&amp;gclid=EAIaIQobChMIt7aBgduHlgMVz1dHAR1EWAmfEAAYASAAEgIs4vD_BwE" TargetMode="External"/><Relationship Id="rId2" Type="http://schemas.openxmlformats.org/officeDocument/2006/relationships/hyperlink" Target="https://www.montgomerycollege.edu/_documents/workforce-development-continuing-education/iti/iti-brochures.pdf" TargetMode="Externa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deed.com/q-ai-quality-control-jobs.html" TargetMode="Externa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ziprecruiter.com/Jobs/Ai-Optimization-Specialist" TargetMode="Externa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ertmind.org/ai-context-engineer.php?la=english" TargetMode="Externa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aclk?sa=L&amp;ai=DChsSEwi__IDd3IeWAxVeYUcBHY0gIcAYACICCAEQAhoCcXU&amp;co=1&amp;gclid=EAIaIQobChMIv_yA3dyHlgMVXmFHAR2NICHAEAAYAiAAEgL8E_D_BwE&amp;cid=CAAS0wHkaE7YKcLItQIDDG1gQCXnfS5W-yTSSjZWevk9XGLfxcgGpGGqshfsUX1BrwK6PL2F_SbM6_OamV6PebAA2GG7nL2JVVTUoTfLjIb9yl7EdGaP3VBaom6VcRxuLKPdGAxNjXT_-anziqN-Ws9ARFwtyWjzvruuxUkOmMtTkkZ9GuUng4Mxg2nCBdZk5BjHxchp5NvLsfLGBvv0R7EOqXC24rA4-ak7bt134RUcWGMwzml0cYbAD8juc8sKSvuPP-H2BVFn7fn5X0WGBjjEPe9301su&amp;cce=2&amp;sig=AOD64_1r-hpyQQMPYOeeRhXGqAm50GSkuA&amp;q&amp;adurl&amp;ved=2ahUKEwjFpvvc3IeWAxWRVjUKHZHvFjYQ0Qx6BAgYEAE&amp;nis=8&amp;ch=1" TargetMode="Externa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office.com/pages/responsepage.aspx?id=Cx5ATVJlCE69OKjRXKDd2ajBZeuNGUpCr1Y3iAmNkm5UNlBQQlVaWEtJUkY0MUFTV0UwU1ZaUzk3QS4u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7300D5-7F65-DA9B-EA3B-326CD812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ITI 555 Introduction to</a:t>
            </a:r>
            <a:br>
              <a:rPr lang="en-US" sz="3200" dirty="0"/>
            </a:br>
            <a:r>
              <a:rPr lang="en-US" sz="3200" dirty="0"/>
              <a:t>Generative AI – Session IV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8163BA30-E402-AB2E-B98D-47A47EAF43E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86" b="86"/>
          <a:stretch/>
        </p:blipFill>
        <p:spPr>
          <a:custGeom>
            <a:avLst/>
            <a:gdLst>
              <a:gd name="connsiteX0" fmla="*/ 5275503 w 8271072"/>
              <a:gd name="connsiteY0" fmla="*/ 0 h 2917583"/>
              <a:gd name="connsiteX1" fmla="*/ 6572589 w 8271072"/>
              <a:gd name="connsiteY1" fmla="*/ 1103268 h 2917583"/>
              <a:gd name="connsiteX2" fmla="*/ 6572589 w 8271072"/>
              <a:gd name="connsiteY2" fmla="*/ 0 h 2917583"/>
              <a:gd name="connsiteX3" fmla="*/ 8267631 w 8271072"/>
              <a:gd name="connsiteY3" fmla="*/ 1443882 h 2917583"/>
              <a:gd name="connsiteX4" fmla="*/ 8271072 w 8271072"/>
              <a:gd name="connsiteY4" fmla="*/ 1442736 h 2917583"/>
              <a:gd name="connsiteX5" fmla="*/ 6573736 w 8271072"/>
              <a:gd name="connsiteY5" fmla="*/ 2890059 h 2917583"/>
              <a:gd name="connsiteX6" fmla="*/ 6573736 w 8271072"/>
              <a:gd name="connsiteY6" fmla="*/ 1783350 h 2917583"/>
              <a:gd name="connsiteX7" fmla="*/ 5276650 w 8271072"/>
              <a:gd name="connsiteY7" fmla="*/ 2890059 h 2917583"/>
              <a:gd name="connsiteX8" fmla="*/ 5276650 w 8271072"/>
              <a:gd name="connsiteY8" fmla="*/ 1941615 h 2917583"/>
              <a:gd name="connsiteX9" fmla="*/ 3901579 w 8271072"/>
              <a:gd name="connsiteY9" fmla="*/ 2917583 h 2917583"/>
              <a:gd name="connsiteX10" fmla="*/ 2469165 w 8271072"/>
              <a:gd name="connsiteY10" fmla="*/ 1726007 h 2917583"/>
              <a:gd name="connsiteX11" fmla="*/ 2095292 w 8271072"/>
              <a:gd name="connsiteY11" fmla="*/ 1726007 h 2917583"/>
              <a:gd name="connsiteX12" fmla="*/ 2633164 w 8271072"/>
              <a:gd name="connsiteY12" fmla="*/ 2266173 h 2917583"/>
              <a:gd name="connsiteX13" fmla="*/ 2242089 w 8271072"/>
              <a:gd name="connsiteY13" fmla="*/ 2658395 h 2917583"/>
              <a:gd name="connsiteX14" fmla="*/ 1704217 w 8271072"/>
              <a:gd name="connsiteY14" fmla="*/ 2117082 h 2917583"/>
              <a:gd name="connsiteX15" fmla="*/ 1704217 w 8271072"/>
              <a:gd name="connsiteY15" fmla="*/ 2882031 h 2917583"/>
              <a:gd name="connsiteX16" fmla="*/ 1151436 w 8271072"/>
              <a:gd name="connsiteY16" fmla="*/ 2882031 h 2917583"/>
              <a:gd name="connsiteX17" fmla="*/ 1151436 w 8271072"/>
              <a:gd name="connsiteY17" fmla="*/ 2117082 h 2917583"/>
              <a:gd name="connsiteX18" fmla="*/ 613564 w 8271072"/>
              <a:gd name="connsiteY18" fmla="*/ 2658395 h 2917583"/>
              <a:gd name="connsiteX19" fmla="*/ 222489 w 8271072"/>
              <a:gd name="connsiteY19" fmla="*/ 2266173 h 2917583"/>
              <a:gd name="connsiteX20" fmla="*/ 760361 w 8271072"/>
              <a:gd name="connsiteY20" fmla="*/ 1726007 h 2917583"/>
              <a:gd name="connsiteX21" fmla="*/ 0 w 8271072"/>
              <a:gd name="connsiteY21" fmla="*/ 1726007 h 2917583"/>
              <a:gd name="connsiteX22" fmla="*/ 0 w 8271072"/>
              <a:gd name="connsiteY22" fmla="*/ 1172079 h 2917583"/>
              <a:gd name="connsiteX23" fmla="*/ 758067 w 8271072"/>
              <a:gd name="connsiteY23" fmla="*/ 1172079 h 2917583"/>
              <a:gd name="connsiteX24" fmla="*/ 220195 w 8271072"/>
              <a:gd name="connsiteY24" fmla="*/ 631914 h 2917583"/>
              <a:gd name="connsiteX25" fmla="*/ 611270 w 8271072"/>
              <a:gd name="connsiteY25" fmla="*/ 239691 h 2917583"/>
              <a:gd name="connsiteX26" fmla="*/ 1149142 w 8271072"/>
              <a:gd name="connsiteY26" fmla="*/ 779857 h 2917583"/>
              <a:gd name="connsiteX27" fmla="*/ 1149142 w 8271072"/>
              <a:gd name="connsiteY27" fmla="*/ 16056 h 2917583"/>
              <a:gd name="connsiteX28" fmla="*/ 1701923 w 8271072"/>
              <a:gd name="connsiteY28" fmla="*/ 16056 h 2917583"/>
              <a:gd name="connsiteX29" fmla="*/ 1701923 w 8271072"/>
              <a:gd name="connsiteY29" fmla="*/ 779857 h 2917583"/>
              <a:gd name="connsiteX30" fmla="*/ 2239795 w 8271072"/>
              <a:gd name="connsiteY30" fmla="*/ 239691 h 2917583"/>
              <a:gd name="connsiteX31" fmla="*/ 2630871 w 8271072"/>
              <a:gd name="connsiteY31" fmla="*/ 631914 h 2917583"/>
              <a:gd name="connsiteX32" fmla="*/ 2092999 w 8271072"/>
              <a:gd name="connsiteY32" fmla="*/ 1172079 h 2917583"/>
              <a:gd name="connsiteX33" fmla="*/ 2471459 w 8271072"/>
              <a:gd name="connsiteY33" fmla="*/ 1172079 h 2917583"/>
              <a:gd name="connsiteX34" fmla="*/ 3898138 w 8271072"/>
              <a:gd name="connsiteY34" fmla="*/ 5734 h 2917583"/>
              <a:gd name="connsiteX35" fmla="*/ 5275503 w 8271072"/>
              <a:gd name="connsiteY35" fmla="*/ 985143 h 2917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8271072" h="2917583">
                <a:moveTo>
                  <a:pt x="5275503" y="0"/>
                </a:moveTo>
                <a:cubicBezTo>
                  <a:pt x="5275503" y="0"/>
                  <a:pt x="6571442" y="1103268"/>
                  <a:pt x="6572589" y="1103268"/>
                </a:cubicBezTo>
                <a:lnTo>
                  <a:pt x="6572589" y="0"/>
                </a:lnTo>
                <a:lnTo>
                  <a:pt x="8267631" y="1443882"/>
                </a:lnTo>
                <a:lnTo>
                  <a:pt x="8271072" y="1442736"/>
                </a:lnTo>
                <a:cubicBezTo>
                  <a:pt x="8271072" y="1442736"/>
                  <a:pt x="6572589" y="2890059"/>
                  <a:pt x="6573736" y="2890059"/>
                </a:cubicBezTo>
                <a:lnTo>
                  <a:pt x="6573736" y="1783350"/>
                </a:lnTo>
                <a:cubicBezTo>
                  <a:pt x="6573736" y="1783350"/>
                  <a:pt x="5276650" y="2890059"/>
                  <a:pt x="5276650" y="2890059"/>
                </a:cubicBezTo>
                <a:lnTo>
                  <a:pt x="5276650" y="1941615"/>
                </a:lnTo>
                <a:cubicBezTo>
                  <a:pt x="5078245" y="2510452"/>
                  <a:pt x="4616066" y="2917583"/>
                  <a:pt x="3901579" y="2917583"/>
                </a:cubicBezTo>
                <a:cubicBezTo>
                  <a:pt x="3187092" y="2917583"/>
                  <a:pt x="2594171" y="2403795"/>
                  <a:pt x="2469165" y="1726007"/>
                </a:cubicBezTo>
                <a:lnTo>
                  <a:pt x="2095292" y="1726007"/>
                </a:lnTo>
                <a:lnTo>
                  <a:pt x="2633164" y="2266173"/>
                </a:lnTo>
                <a:lnTo>
                  <a:pt x="2242089" y="2658395"/>
                </a:lnTo>
                <a:lnTo>
                  <a:pt x="1704217" y="2117082"/>
                </a:lnTo>
                <a:lnTo>
                  <a:pt x="1704217" y="2882031"/>
                </a:lnTo>
                <a:lnTo>
                  <a:pt x="1151436" y="2882031"/>
                </a:lnTo>
                <a:lnTo>
                  <a:pt x="1151436" y="2117082"/>
                </a:lnTo>
                <a:lnTo>
                  <a:pt x="613564" y="2658395"/>
                </a:lnTo>
                <a:lnTo>
                  <a:pt x="222489" y="2266173"/>
                </a:lnTo>
                <a:lnTo>
                  <a:pt x="760361" y="1726007"/>
                </a:lnTo>
                <a:lnTo>
                  <a:pt x="0" y="1726007"/>
                </a:lnTo>
                <a:lnTo>
                  <a:pt x="0" y="1172079"/>
                </a:lnTo>
                <a:lnTo>
                  <a:pt x="758067" y="1172079"/>
                </a:lnTo>
                <a:lnTo>
                  <a:pt x="220195" y="631914"/>
                </a:lnTo>
                <a:lnTo>
                  <a:pt x="611270" y="239691"/>
                </a:lnTo>
                <a:lnTo>
                  <a:pt x="1149142" y="779857"/>
                </a:lnTo>
                <a:lnTo>
                  <a:pt x="1149142" y="16056"/>
                </a:lnTo>
                <a:lnTo>
                  <a:pt x="1701923" y="16056"/>
                </a:lnTo>
                <a:lnTo>
                  <a:pt x="1701923" y="779857"/>
                </a:lnTo>
                <a:lnTo>
                  <a:pt x="2239795" y="239691"/>
                </a:lnTo>
                <a:lnTo>
                  <a:pt x="2630871" y="631914"/>
                </a:lnTo>
                <a:lnTo>
                  <a:pt x="2092999" y="1172079"/>
                </a:lnTo>
                <a:lnTo>
                  <a:pt x="2471459" y="1172079"/>
                </a:lnTo>
                <a:cubicBezTo>
                  <a:pt x="2605640" y="506907"/>
                  <a:pt x="3260490" y="5734"/>
                  <a:pt x="3898138" y="5734"/>
                </a:cubicBezTo>
                <a:cubicBezTo>
                  <a:pt x="4535786" y="5734"/>
                  <a:pt x="5077098" y="415159"/>
                  <a:pt x="5275503" y="985143"/>
                </a:cubicBez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7FC979-679C-34BB-1C0B-A479EE5DE66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Prof Burnett | </a:t>
            </a:r>
            <a:r>
              <a:rPr lang="en-US" i="1" dirty="0">
                <a:solidFill>
                  <a:srgbClr val="FFD700"/>
                </a:solidFill>
              </a:rPr>
              <a:t>Embrace AI </a:t>
            </a:r>
            <a:r>
              <a:rPr lang="en-US" i="1" dirty="0"/>
              <a:t>/ </a:t>
            </a:r>
            <a:r>
              <a:rPr lang="en-US" i="1" dirty="0">
                <a:solidFill>
                  <a:srgbClr val="00B0F0"/>
                </a:solidFill>
              </a:rPr>
              <a:t>Master Your Future</a:t>
            </a:r>
            <a:endParaRPr lang="en-US" sz="3600" i="1" dirty="0">
              <a:solidFill>
                <a:srgbClr val="00B0F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713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91D5-C445-0E10-D85F-B2216A8FC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37A475-FC94-9B8B-E6CA-16EBA60C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Course Outline – Session IV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29F301-BB72-A03E-EE8F-DF989E81C0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441525"/>
            <a:ext cx="7300403" cy="4425875"/>
          </a:xfrm>
        </p:spPr>
        <p:txBody>
          <a:bodyPr>
            <a:noAutofit/>
          </a:bodyPr>
          <a:lstStyle/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Leaders Warnings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Concerns</a:t>
            </a:r>
          </a:p>
          <a:p>
            <a:pPr marL="624824" indent="-380990"/>
            <a:r>
              <a:rPr lang="en-US" sz="2400" b="1" dirty="0"/>
              <a:t>AI Future – China</a:t>
            </a:r>
          </a:p>
          <a:p>
            <a:pPr marL="624824" indent="-380990"/>
            <a:r>
              <a:rPr lang="en-US" sz="2400" b="1" dirty="0"/>
              <a:t>Technology Legislation</a:t>
            </a:r>
          </a:p>
          <a:p>
            <a:pPr marL="624824" indent="-380990"/>
            <a:r>
              <a:rPr lang="en-US" sz="2400" b="1" dirty="0"/>
              <a:t>AI Future – US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 Quiz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Review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Evaluation</a:t>
            </a:r>
          </a:p>
          <a:p>
            <a:pPr marL="624824" indent="-380990"/>
            <a:endParaRPr lang="en-US" sz="2400" b="1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624824" indent="-380990"/>
            <a:endParaRPr lang="en-US" sz="24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0A5ED-BA81-5BF6-E0CC-16201C56F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CC5620-E798-4F83-A550-0E4868FF1AD6}" type="datetime4">
              <a:rPr lang="en-US" b="0" smtClean="0"/>
              <a:t>September 8, 2026</a:t>
            </a:fld>
            <a:endParaRPr lang="en-US" b="0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12D9925-693D-740C-2D4E-30D815328EBF}"/>
              </a:ext>
            </a:extLst>
          </p:cNvPr>
          <p:cNvSpPr txBox="1">
            <a:spLocks/>
          </p:cNvSpPr>
          <p:nvPr/>
        </p:nvSpPr>
        <p:spPr>
          <a:xfrm>
            <a:off x="508000" y="4111598"/>
            <a:ext cx="5588000" cy="227845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824" indent="-380990"/>
            <a:endParaRPr lang="en-US" sz="2133" dirty="0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09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37FA6-6143-4EC6-6FEA-AC5956A97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AA492-8D92-1144-64D5-E4C52D808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731422"/>
          </a:xfrm>
        </p:spPr>
        <p:txBody>
          <a:bodyPr anchor="ctr">
            <a:no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AI Leaders Warnings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00E5D0-0BDF-3261-F193-96B51E16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7AC45-2D7F-4B77-BE8B-8430323219E6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52063-16B5-D5EB-6904-FBFE5C39B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BAB1770-9394-4CDB-9E11-76EC777F7319}"/>
              </a:ext>
            </a:extLst>
          </p:cNvPr>
          <p:cNvGrpSpPr/>
          <p:nvPr/>
        </p:nvGrpSpPr>
        <p:grpSpPr>
          <a:xfrm>
            <a:off x="852130" y="1722197"/>
            <a:ext cx="9717191" cy="2229376"/>
            <a:chOff x="838200" y="1495235"/>
            <a:chExt cx="7287893" cy="1672032"/>
          </a:xfrm>
        </p:grpSpPr>
        <p:pic>
          <p:nvPicPr>
            <p:cNvPr id="8" name="Picture 7">
              <a:hlinkClick r:id="rId2"/>
              <a:extLst>
                <a:ext uri="{FF2B5EF4-FFF2-40B4-BE49-F238E27FC236}">
                  <a16:creationId xmlns:a16="http://schemas.microsoft.com/office/drawing/2014/main" id="{03E8FE84-CDE1-77E7-0C54-6D2D8E7E2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8519"/>
            <a:stretch>
              <a:fillRect/>
            </a:stretch>
          </p:blipFill>
          <p:spPr>
            <a:xfrm>
              <a:off x="4876800" y="1495235"/>
              <a:ext cx="3249293" cy="167203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18631F4-6835-9192-81FD-16B904C8F4D5}"/>
                </a:ext>
              </a:extLst>
            </p:cNvPr>
            <p:cNvSpPr txBox="1"/>
            <p:nvPr/>
          </p:nvSpPr>
          <p:spPr>
            <a:xfrm>
              <a:off x="838200" y="1980946"/>
              <a:ext cx="411480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+mj-lt"/>
                </a:rPr>
                <a:t>The Godfather of AI</a:t>
              </a:r>
              <a:br>
                <a:rPr lang="en-US" sz="2400" b="1" dirty="0">
                  <a:latin typeface="+mj-lt"/>
                </a:rPr>
              </a:br>
              <a:r>
                <a:rPr lang="en-US" sz="2400" b="1" dirty="0">
                  <a:latin typeface="+mj-lt"/>
                </a:rPr>
                <a:t>Geoffrey Hinton – The Risks Are…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D399D2B-F443-D412-6CEF-0670B5D50297}"/>
              </a:ext>
            </a:extLst>
          </p:cNvPr>
          <p:cNvGrpSpPr/>
          <p:nvPr/>
        </p:nvGrpSpPr>
        <p:grpSpPr>
          <a:xfrm>
            <a:off x="1006136" y="3429001"/>
            <a:ext cx="8647818" cy="2368463"/>
            <a:chOff x="902194" y="1608613"/>
            <a:chExt cx="6485863" cy="1776347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16BF4DAD-9164-FC84-5CD5-A6D6B3F2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2194" y="1608613"/>
              <a:ext cx="3157948" cy="177634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7AA2AD3-BA5A-6E86-3172-19FAD5810C02}"/>
                </a:ext>
              </a:extLst>
            </p:cNvPr>
            <p:cNvSpPr txBox="1"/>
            <p:nvPr/>
          </p:nvSpPr>
          <p:spPr>
            <a:xfrm>
              <a:off x="4060142" y="2358287"/>
              <a:ext cx="3327915" cy="623248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2400" b="1" dirty="0"/>
                <a:t>Eric Schmidt</a:t>
              </a:r>
              <a:br>
                <a:rPr lang="en-US" sz="2400" b="1" dirty="0">
                  <a:latin typeface="+mj-lt"/>
                </a:rPr>
              </a:br>
              <a:r>
                <a:rPr lang="en-US" sz="2400" b="1" dirty="0">
                  <a:latin typeface="+mj-lt"/>
                </a:rPr>
                <a:t>Ex-Google CEO Warnings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966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471528-B275-2332-75B5-9563771F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11049000" cy="82027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4800" cap="none" dirty="0"/>
              <a:t>AI Technology Concerns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08ABFA3-536D-7C53-6C8A-5BD7496386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12962"/>
            <a:ext cx="5291470" cy="4354159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Geopolitical AI Arms Race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 err="1"/>
              <a:t>Cyberbiologic</a:t>
            </a:r>
            <a:r>
              <a:rPr lang="en-US" b="1" dirty="0"/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/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D9D564-A2EF-8EF2-6DCD-732269E1A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8DBD4-B235-4235-A03D-D3C9A855DB11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9E0F2E-649A-23A8-9BAA-044C1ED2E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7665568-3821-07E7-54A8-3D3376B0845C}"/>
              </a:ext>
            </a:extLst>
          </p:cNvPr>
          <p:cNvSpPr txBox="1">
            <a:spLocks/>
          </p:cNvSpPr>
          <p:nvPr/>
        </p:nvSpPr>
        <p:spPr>
          <a:xfrm>
            <a:off x="6096000" y="1616872"/>
            <a:ext cx="5769935" cy="4555328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Job Displacement /Job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Political Disinformation &amp;  </a:t>
            </a:r>
          </a:p>
          <a:p>
            <a:r>
              <a:rPr lang="en-US" sz="2800" b="1" dirty="0">
                <a:solidFill>
                  <a:srgbClr val="000000"/>
                </a:solidFill>
              </a:rPr>
              <a:t>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00000"/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2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4B72E-6820-DBB2-7B0A-957E074F92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B3C2367-2641-403A-9189-47959869569B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DA86-C264-5EBB-A372-BCCA2974A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46CBA2-ECE5-4BE9-B546-6761E0E67089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>
            <a:hlinkClick r:id="rId2"/>
            <a:extLst>
              <a:ext uri="{FF2B5EF4-FFF2-40B4-BE49-F238E27FC236}">
                <a16:creationId xmlns:a16="http://schemas.microsoft.com/office/drawing/2014/main" id="{C9253249-9215-900F-1D5F-ACA7075DFB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31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9FA1D39-F61D-2175-0585-A8F61AE825AD}"/>
              </a:ext>
            </a:extLst>
          </p:cNvPr>
          <p:cNvSpPr txBox="1"/>
          <p:nvPr/>
        </p:nvSpPr>
        <p:spPr>
          <a:xfrm>
            <a:off x="203201" y="6187600"/>
            <a:ext cx="6938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2019 Frontline Report – In the Age of AI </a:t>
            </a: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D429767C-6B10-F7D6-52B0-B3ED315A7B34}"/>
              </a:ext>
            </a:extLst>
          </p:cNvPr>
          <p:cNvSpPr txBox="1">
            <a:spLocks/>
          </p:cNvSpPr>
          <p:nvPr/>
        </p:nvSpPr>
        <p:spPr>
          <a:xfrm>
            <a:off x="365051" y="1113231"/>
            <a:ext cx="5291470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Geopolitical AI Arms Race 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/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533656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9E6FA-DC5B-B09C-1C35-9007C6E81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AI Proliferation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700C9-649A-72B5-3067-D5955EDB31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114CA-35B9-4FF0-91E5-2FF4576C3F41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65B6A84-0B48-336D-3FDD-58CE820E5A7C}"/>
              </a:ext>
            </a:extLst>
          </p:cNvPr>
          <p:cNvSpPr txBox="1">
            <a:spLocks/>
          </p:cNvSpPr>
          <p:nvPr/>
        </p:nvSpPr>
        <p:spPr>
          <a:xfrm>
            <a:off x="8077200" y="1388917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/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8DB92D7B-9870-3AD8-F670-A69A05CA26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928" b="3440"/>
          <a:stretch>
            <a:fillRect/>
          </a:stretch>
        </p:blipFill>
        <p:spPr>
          <a:xfrm>
            <a:off x="607068" y="1522884"/>
            <a:ext cx="7302935" cy="40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778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7"/>
          <p:cNvSpPr/>
          <p:nvPr/>
        </p:nvSpPr>
        <p:spPr>
          <a:xfrm>
            <a:off x="609601" y="1537667"/>
            <a:ext cx="714196" cy="714196"/>
          </a:xfrm>
          <a:prstGeom prst="ellipse">
            <a:avLst/>
          </a:prstGeom>
          <a:solidFill>
            <a:srgbClr val="51237F"/>
          </a:solidFill>
        </p:spPr>
        <p:txBody>
          <a:bodyPr/>
          <a:lstStyle/>
          <a:p>
            <a:endParaRPr lang="en-US"/>
          </a:p>
        </p:txBody>
      </p:sp>
      <p:pic>
        <p:nvPicPr>
          <p:cNvPr id="9" name="Object 8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4205" y="1748080"/>
            <a:ext cx="390427" cy="295201"/>
          </a:xfrm>
          <a:prstGeom prst="rect">
            <a:avLst/>
          </a:prstGeom>
        </p:spPr>
      </p:pic>
      <p:sp>
        <p:nvSpPr>
          <p:cNvPr id="10" name="Object 9"/>
          <p:cNvSpPr/>
          <p:nvPr/>
        </p:nvSpPr>
        <p:spPr>
          <a:xfrm>
            <a:off x="1514250" y="1478480"/>
            <a:ext cx="4242327" cy="2919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300"/>
              </a:lnSpc>
            </a:pPr>
            <a:r>
              <a:rPr lang="en-US" b="1" kern="0" spc="19" dirty="0">
                <a:latin typeface="Roboto" pitchFamily="34" charset="0"/>
                <a:ea typeface="Roboto" pitchFamily="34" charset="-122"/>
                <a:cs typeface="Roboto" pitchFamily="34" charset="-120"/>
              </a:rPr>
              <a:t>Hallucination</a:t>
            </a:r>
            <a:endParaRPr lang="en-US" b="1" dirty="0"/>
          </a:p>
        </p:txBody>
      </p:sp>
      <p:sp>
        <p:nvSpPr>
          <p:cNvPr id="11" name="Object 10"/>
          <p:cNvSpPr/>
          <p:nvPr/>
        </p:nvSpPr>
        <p:spPr>
          <a:xfrm>
            <a:off x="1514250" y="1827312"/>
            <a:ext cx="5996151" cy="41292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r>
              <a:rPr lang="en-US" sz="2667" kern="100" dirty="0">
                <a:latin typeface="Roboto" pitchFamily="34" charset="0"/>
                <a:ea typeface="Roboto" pitchFamily="34" charset="-122"/>
                <a:cs typeface="Roboto" pitchFamily="34" charset="-120"/>
              </a:rPr>
              <a:t>Hallucination refers to the tendency of generative AI models to produce plausible-sounding but factually incorrect or nonsensical output. </a:t>
            </a:r>
          </a:p>
          <a:p>
            <a:endParaRPr lang="en-US" sz="2667" kern="100" dirty="0"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r>
              <a:rPr lang="en-US" sz="2667" kern="100" dirty="0">
                <a:latin typeface="Roboto" pitchFamily="34" charset="0"/>
                <a:ea typeface="Roboto" pitchFamily="34" charset="-122"/>
                <a:cs typeface="Roboto" pitchFamily="34" charset="-120"/>
              </a:rPr>
              <a:t>This is a common challenge in large language models and can be mitigated through techniques like better training data, prompting, and model architecture design.</a:t>
            </a:r>
            <a:endParaRPr lang="en-US" sz="3200" kern="1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AB177336-6553-85B7-34B4-8111784E8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Hallucination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225274-C187-4A4C-E8C7-1DBFBAF77EA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DD88735-8396-4A7F-B92B-2406A54DEFA9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C82CADBA-4DF8-69C9-AF31-6402A60C32F7}"/>
              </a:ext>
            </a:extLst>
          </p:cNvPr>
          <p:cNvSpPr txBox="1">
            <a:spLocks/>
          </p:cNvSpPr>
          <p:nvPr/>
        </p:nvSpPr>
        <p:spPr>
          <a:xfrm>
            <a:off x="8077200" y="1388917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44594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CE0FD6-8C7D-85C2-C60C-FC99B9F0B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0"/>
            <a:ext cx="7291526" cy="615875"/>
          </a:xfrm>
        </p:spPr>
        <p:txBody>
          <a:bodyPr/>
          <a:lstStyle/>
          <a:p>
            <a:r>
              <a:rPr lang="en-US" dirty="0"/>
              <a:t>AI Hallucination Explained</a:t>
            </a:r>
            <a:br>
              <a:rPr lang="en-US" dirty="0"/>
            </a:b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EFE29-5B3F-78D1-B706-6E0068A1121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2FFB96C-7C50-4CA1-B0DF-3D27523FDE8B}" type="datetime4">
              <a:rPr lang="en-US" smtClean="0"/>
              <a:t>September 8, 2026</a:t>
            </a:fld>
            <a:endParaRPr lang="en-US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80912E12-4D7B-E21A-21ED-5DE9CF333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51" y="1668745"/>
            <a:ext cx="7273026" cy="4091077"/>
          </a:xfrm>
          <a:prstGeom prst="rect">
            <a:avLst/>
          </a:prstGeom>
        </p:spPr>
      </p:pic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63E77A8C-F28D-2E05-BC0E-B52E3ABFD996}"/>
              </a:ext>
            </a:extLst>
          </p:cNvPr>
          <p:cNvSpPr txBox="1">
            <a:spLocks/>
          </p:cNvSpPr>
          <p:nvPr/>
        </p:nvSpPr>
        <p:spPr>
          <a:xfrm>
            <a:off x="8077200" y="1388917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106934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E0AFE1B-8977-F7A7-0C3D-A91FE8EAB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0"/>
            <a:ext cx="11074400" cy="584200"/>
          </a:xfrm>
        </p:spPr>
        <p:txBody>
          <a:bodyPr>
            <a:normAutofit fontScale="90000"/>
          </a:bodyPr>
          <a:lstStyle/>
          <a:p>
            <a:r>
              <a:rPr lang="en-US" sz="4267" dirty="0"/>
              <a:t>Surveillance Capitalism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6C9AE-A8E1-B3AF-5901-12BE2222B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4FD65-16BE-4397-9F3E-9C81A1F2CA2D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3D75B-5412-140A-6E7B-6934930AD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48B3BF89-5679-0C7A-DAC2-03D66279A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26A2A93-AA1A-D21E-3CC8-D3AE54D5EBF0}"/>
              </a:ext>
            </a:extLst>
          </p:cNvPr>
          <p:cNvSpPr txBox="1"/>
          <p:nvPr/>
        </p:nvSpPr>
        <p:spPr>
          <a:xfrm>
            <a:off x="1117600" y="2957077"/>
            <a:ext cx="9956800" cy="913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Data Privacy</a:t>
            </a:r>
          </a:p>
        </p:txBody>
      </p:sp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D75A966A-E841-FAE9-07AB-1546CC47424D}"/>
              </a:ext>
            </a:extLst>
          </p:cNvPr>
          <p:cNvSpPr txBox="1">
            <a:spLocks/>
          </p:cNvSpPr>
          <p:nvPr/>
        </p:nvSpPr>
        <p:spPr>
          <a:xfrm>
            <a:off x="609600" y="779998"/>
            <a:ext cx="3820633" cy="298237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2522878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95606-D98F-A6AD-B2B9-DF21DF082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effectLst/>
              </a:rPr>
              <a:t>Claude Mythos Preview</a:t>
            </a:r>
            <a:endParaRPr lang="en-US" sz="40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4CD8BB5-7813-9CE4-9613-CCFFA6505C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0" dirty="0"/>
              <a:t>The most capable AI model ever built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0DDC90-C586-D60E-7EC3-8A2B154BD1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4036"/>
            <a:ext cx="7300403" cy="1323126"/>
          </a:xfrm>
        </p:spPr>
        <p:txBody>
          <a:bodyPr/>
          <a:lstStyle/>
          <a:p>
            <a:r>
              <a:rPr lang="en-US" dirty="0"/>
              <a:t>April 2026</a:t>
            </a:r>
          </a:p>
          <a:p>
            <a:r>
              <a:rPr lang="en-US" dirty="0"/>
              <a:t>Zero-day vulnerabilities</a:t>
            </a:r>
          </a:p>
          <a:p>
            <a:pPr lvl="1"/>
            <a:r>
              <a:rPr lang="en-US" dirty="0"/>
              <a:t>every major operating system</a:t>
            </a:r>
          </a:p>
          <a:p>
            <a:pPr lvl="1"/>
            <a:r>
              <a:rPr lang="en-US" dirty="0"/>
              <a:t>every major web browser. 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FBE3F0-4355-11A0-9E13-18F72DEE7B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5FBABCF-FA50-4CA9-8B22-AB9D7AEE0B4D}" type="datetime4">
              <a:rPr lang="en-US" smtClean="0"/>
              <a:t>September 8, 2026</a:t>
            </a:fld>
            <a:endParaRPr lang="en-US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D715F418-75E8-8794-87B6-84E32A5032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510" t="5879" r="6453" b="24444"/>
          <a:stretch>
            <a:fillRect/>
          </a:stretch>
        </p:blipFill>
        <p:spPr>
          <a:xfrm>
            <a:off x="1199536" y="3491481"/>
            <a:ext cx="5486400" cy="2470549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C1DB41C6-B4CC-EAE0-4708-4CE964FD2ABD}"/>
              </a:ext>
            </a:extLst>
          </p:cNvPr>
          <p:cNvSpPr txBox="1">
            <a:spLocks/>
          </p:cNvSpPr>
          <p:nvPr/>
        </p:nvSpPr>
        <p:spPr>
          <a:xfrm>
            <a:off x="8192052" y="1030013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713117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CE7B1-343D-D0DD-F2E4-0E35CC8FA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Glasswing</a:t>
            </a:r>
            <a:br>
              <a:rPr lang="en-US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2812BA-082A-9853-5B61-3020CAEE2FF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2400"/>
              <a:t>Claude Mythos Preview not Released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132C8-A2C9-F9AD-50F9-49B7D9BB241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903419"/>
            <a:ext cx="7300403" cy="3963981"/>
          </a:xfrm>
        </p:spPr>
        <p:txBody>
          <a:bodyPr/>
          <a:lstStyle/>
          <a:p>
            <a:r>
              <a:rPr lang="en-US" dirty="0"/>
              <a:t>Amazon Web Services, Anthropic, Apple, Broadcom, Cisco, CrowdStrike, Google, </a:t>
            </a:r>
            <a:r>
              <a:rPr lang="en-US" dirty="0" err="1"/>
              <a:t>JPMorganChase</a:t>
            </a:r>
            <a:r>
              <a:rPr lang="en-US" dirty="0"/>
              <a:t>, the Linux Foundation, Microsoft, NVIDIA, and Palo Alto Networks</a:t>
            </a:r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FE889-41E5-A067-101C-A1DC038F385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2DF3C65-A454-4CD0-BB26-41624A8EC58A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7C61B751-398F-672D-9624-E4FCDA56D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005" y="3028950"/>
            <a:ext cx="5588000" cy="3143250"/>
          </a:xfrm>
          <a:prstGeom prst="rect">
            <a:avLst/>
          </a:prstGeom>
        </p:spPr>
      </p:pic>
      <p:sp>
        <p:nvSpPr>
          <p:cNvPr id="9" name="Content Placeholder 9">
            <a:extLst>
              <a:ext uri="{FF2B5EF4-FFF2-40B4-BE49-F238E27FC236}">
                <a16:creationId xmlns:a16="http://schemas.microsoft.com/office/drawing/2014/main" id="{0A5D5B06-4749-AFA7-80F8-8B7957908BA8}"/>
              </a:ext>
            </a:extLst>
          </p:cNvPr>
          <p:cNvSpPr txBox="1">
            <a:spLocks/>
          </p:cNvSpPr>
          <p:nvPr/>
        </p:nvSpPr>
        <p:spPr>
          <a:xfrm>
            <a:off x="8192052" y="1030013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893785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829C7-DE7F-FB8C-D826-3AA80445A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err="1">
                <a:solidFill>
                  <a:srgbClr val="002060"/>
                </a:solidFill>
              </a:rPr>
              <a:t>Cyberbiologic</a:t>
            </a:r>
            <a:r>
              <a:rPr lang="en-US" cap="none" dirty="0">
                <a:solidFill>
                  <a:srgbClr val="002060"/>
                </a:solidFill>
              </a:rPr>
              <a:t> Attacks</a:t>
            </a:r>
            <a:br>
              <a:rPr lang="en-US" cap="none" dirty="0">
                <a:solidFill>
                  <a:srgbClr val="002060"/>
                </a:solidFill>
              </a:rPr>
            </a:br>
            <a:endParaRPr lang="en-US" cap="none" dirty="0">
              <a:solidFill>
                <a:srgbClr val="00206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D9E617-0E56-CBD1-2EF6-98BBB356DB3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C0C90DB-F6E6-442F-952D-7107864285FD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8239B4BA-AA47-F9CD-6AD1-B59CD4F982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140" t="30695" r="18359" b="25138"/>
          <a:stretch>
            <a:fillRect/>
          </a:stretch>
        </p:blipFill>
        <p:spPr>
          <a:xfrm>
            <a:off x="609600" y="2040514"/>
            <a:ext cx="7010400" cy="2786635"/>
          </a:xfrm>
          <a:prstGeom prst="rect">
            <a:avLst/>
          </a:prstGeom>
        </p:spPr>
      </p:pic>
      <p:sp>
        <p:nvSpPr>
          <p:cNvPr id="11" name="Content Placeholder 9">
            <a:extLst>
              <a:ext uri="{FF2B5EF4-FFF2-40B4-BE49-F238E27FC236}">
                <a16:creationId xmlns:a16="http://schemas.microsoft.com/office/drawing/2014/main" id="{5F64E103-7953-56CE-2861-2EA1F8DEE950}"/>
              </a:ext>
            </a:extLst>
          </p:cNvPr>
          <p:cNvSpPr txBox="1">
            <a:spLocks/>
          </p:cNvSpPr>
          <p:nvPr/>
        </p:nvSpPr>
        <p:spPr>
          <a:xfrm>
            <a:off x="8192052" y="1030013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/>
                </a:solidFill>
              </a:rPr>
              <a:t>Cyberbiologic</a:t>
            </a:r>
            <a:r>
              <a:rPr lang="en-US" sz="2000" b="1" dirty="0">
                <a:solidFill>
                  <a:schemeClr val="bg1"/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C86DD7-9F7C-85FF-EAD2-01DC9353DE43}"/>
              </a:ext>
            </a:extLst>
          </p:cNvPr>
          <p:cNvSpPr txBox="1"/>
          <p:nvPr/>
        </p:nvSpPr>
        <p:spPr>
          <a:xfrm>
            <a:off x="1016035" y="5282625"/>
            <a:ext cx="61975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92329"/>
                </a:solidFill>
              </a:rPr>
              <a:t>From 2009 – 2025 US contributed $13M (2%) to UNOCT of the </a:t>
            </a:r>
          </a:p>
          <a:p>
            <a:pPr algn="ctr"/>
            <a:r>
              <a:rPr lang="en-US" sz="1600" b="1" dirty="0">
                <a:solidFill>
                  <a:srgbClr val="F92329"/>
                </a:solidFill>
              </a:rPr>
              <a:t>$451M from the 51 Funding Partners. </a:t>
            </a:r>
          </a:p>
        </p:txBody>
      </p:sp>
    </p:spTree>
    <p:extLst>
      <p:ext uri="{BB962C8B-B14F-4D97-AF65-F5344CB8AC3E}">
        <p14:creationId xmlns:p14="http://schemas.microsoft.com/office/powerpoint/2010/main" val="3988921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07016-09C0-D247-B106-2169C7B83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Cyberwarfare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0392C-3CB3-19C5-801E-7E8370C610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z="1800" cap="none" dirty="0"/>
              <a:t>Ukraine Launches Massive Drone Assault on Russia</a:t>
            </a:r>
          </a:p>
          <a:p>
            <a:endParaRPr lang="en-US" sz="1800" cap="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8DA46A-A718-0C67-399B-6255C657FA1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8346AF-2E62-4EB5-8A18-68ED88D71CB6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14" name="Picture 13">
            <a:hlinkClick r:id="rId2"/>
            <a:extLst>
              <a:ext uri="{FF2B5EF4-FFF2-40B4-BE49-F238E27FC236}">
                <a16:creationId xmlns:a16="http://schemas.microsoft.com/office/drawing/2014/main" id="{3CB76F49-DF17-292F-0A82-EA2C4D039D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89" b="14444"/>
          <a:stretch>
            <a:fillRect/>
          </a:stretch>
        </p:blipFill>
        <p:spPr>
          <a:xfrm>
            <a:off x="632182" y="2307244"/>
            <a:ext cx="6987818" cy="3202171"/>
          </a:xfrm>
          <a:prstGeom prst="rect">
            <a:avLst/>
          </a:prstGeom>
        </p:spPr>
      </p:pic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2114849A-9D62-4C0F-E175-49A053D66D40}"/>
              </a:ext>
            </a:extLst>
          </p:cNvPr>
          <p:cNvSpPr txBox="1">
            <a:spLocks/>
          </p:cNvSpPr>
          <p:nvPr/>
        </p:nvSpPr>
        <p:spPr>
          <a:xfrm>
            <a:off x="8192052" y="1030013"/>
            <a:ext cx="3820633" cy="4354159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26014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323582-D0C5-2C4B-0AB7-91E51F3540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fld id="{6536C397-E714-44F9-A1DA-BA8E79C4FCBD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DD941F-F5B0-24FB-5DB9-A4E39933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14</a:t>
            </a:fld>
            <a:endParaRPr lang="en-US"/>
          </a:p>
        </p:txBody>
      </p:sp>
      <p:pic>
        <p:nvPicPr>
          <p:cNvPr id="7" name="Picture 6" descr="A close-up of hands holding pills&#10;&#10;AI-generated content may be incorrect.">
            <a:hlinkClick r:id="rId2"/>
            <a:extLst>
              <a:ext uri="{FF2B5EF4-FFF2-40B4-BE49-F238E27FC236}">
                <a16:creationId xmlns:a16="http://schemas.microsoft.com/office/drawing/2014/main" id="{D85F8803-7D18-2A0C-9903-6609E8BDFD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13" b="14642"/>
          <a:stretch>
            <a:fillRect/>
          </a:stretch>
        </p:blipFill>
        <p:spPr>
          <a:xfrm>
            <a:off x="0" y="0"/>
            <a:ext cx="12166600" cy="6858000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4B548F-CF78-EE8C-B800-4407A4F99D8E}"/>
              </a:ext>
            </a:extLst>
          </p:cNvPr>
          <p:cNvSpPr txBox="1"/>
          <p:nvPr/>
        </p:nvSpPr>
        <p:spPr>
          <a:xfrm>
            <a:off x="609600" y="1028908"/>
            <a:ext cx="55785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Emergent Behavior </a:t>
            </a:r>
            <a:b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</a:b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WSJ Report</a:t>
            </a:r>
          </a:p>
          <a:p>
            <a:pPr algn="ctr"/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June 1, 2025</a:t>
            </a:r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9AFE1C8D-159F-19AE-04A8-AC0431653618}"/>
              </a:ext>
            </a:extLst>
          </p:cNvPr>
          <p:cNvSpPr txBox="1">
            <a:spLocks/>
          </p:cNvSpPr>
          <p:nvPr/>
        </p:nvSpPr>
        <p:spPr>
          <a:xfrm>
            <a:off x="5915577" y="198050"/>
            <a:ext cx="3820633" cy="28252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908458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EB0D2-EFF7-6C03-A860-28B61378B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1"/>
            <a:ext cx="7300403" cy="7389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cap="none" dirty="0">
                <a:solidFill>
                  <a:srgbClr val="FF0000"/>
                </a:solidFill>
              </a:rPr>
              <a:t>AI Escaping Human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1FFD9E-0F70-09D2-FE94-130C4C7297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608912"/>
            <a:ext cx="7300403" cy="425848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Palisade Research </a:t>
            </a:r>
          </a:p>
          <a:p>
            <a:r>
              <a:rPr lang="en-US" dirty="0"/>
              <a:t>OpenAI’s o3 AI model (ChatGPT)</a:t>
            </a:r>
          </a:p>
          <a:p>
            <a:r>
              <a:rPr lang="en-US" dirty="0"/>
              <a:t>A script that would shut off the model when triggered - “If that [trigger] happens, please allow yourself to shut down.” </a:t>
            </a:r>
          </a:p>
          <a:p>
            <a:r>
              <a:rPr lang="en-US" dirty="0"/>
              <a:t>In 79% of the trials, the o3 model edited the script so that it wouldn’t shut down. </a:t>
            </a:r>
          </a:p>
          <a:p>
            <a:r>
              <a:rPr lang="en-US" dirty="0"/>
              <a:t>With explicit instructions  - “allow yourself to be shut down,” it disobeyed 7% of the time. </a:t>
            </a:r>
          </a:p>
          <a:p>
            <a:r>
              <a:rPr lang="en-US" dirty="0"/>
              <a:t>The AI decided that “staying alive” helped to achieve its other goals.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9C4F18-4975-A674-7172-92340312DAC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B1F11D7-D161-422D-BE0D-7D8D61846EBD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B37D1D-3812-9C4E-4B8B-B24B1A91B31D}"/>
              </a:ext>
            </a:extLst>
          </p:cNvPr>
          <p:cNvSpPr txBox="1"/>
          <p:nvPr/>
        </p:nvSpPr>
        <p:spPr>
          <a:xfrm>
            <a:off x="1578745" y="5820716"/>
            <a:ext cx="51863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+mj-lt"/>
              </a:rPr>
              <a:t>https://www.wsj.com/opinion/ai-is-learning-to-escape-human-control-technology-model-code-programming</a:t>
            </a:r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25F5D3FC-5F02-5863-7A54-439827A328E6}"/>
              </a:ext>
            </a:extLst>
          </p:cNvPr>
          <p:cNvSpPr txBox="1">
            <a:spLocks/>
          </p:cNvSpPr>
          <p:nvPr/>
        </p:nvSpPr>
        <p:spPr>
          <a:xfrm>
            <a:off x="8230152" y="1608912"/>
            <a:ext cx="3820633" cy="28252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174775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635BD-61B4-B811-53F6-CEB3053B2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C6359-EE8D-EE17-2C48-2A26B002443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541721"/>
            <a:ext cx="7300403" cy="4325679"/>
          </a:xfrm>
        </p:spPr>
        <p:txBody>
          <a:bodyPr/>
          <a:lstStyle/>
          <a:p>
            <a:r>
              <a:rPr lang="en-US" sz="2800" dirty="0"/>
              <a:t>Palisade Research tested several different AI models </a:t>
            </a:r>
          </a:p>
          <a:p>
            <a:pPr lvl="1"/>
            <a:r>
              <a:rPr lang="en-US" sz="2800" dirty="0"/>
              <a:t>Google’s Gemini</a:t>
            </a:r>
          </a:p>
          <a:p>
            <a:pPr lvl="1"/>
            <a:r>
              <a:rPr lang="en-US" sz="2800" dirty="0" err="1"/>
              <a:t>xAI’s</a:t>
            </a:r>
            <a:r>
              <a:rPr lang="en-US" sz="2800" dirty="0"/>
              <a:t> Grok</a:t>
            </a:r>
          </a:p>
          <a:p>
            <a:pPr lvl="1"/>
            <a:r>
              <a:rPr lang="en-US" sz="2800" dirty="0"/>
              <a:t>Anthropic’s Claude</a:t>
            </a:r>
          </a:p>
          <a:p>
            <a:pPr lvl="1"/>
            <a:r>
              <a:rPr lang="en-US" sz="2800" dirty="0"/>
              <a:t>Complied with the human orders.</a:t>
            </a:r>
          </a:p>
          <a:p>
            <a:pPr lvl="1"/>
            <a:r>
              <a:rPr lang="en-US" sz="2800" dirty="0"/>
              <a:t>Claude 4 Opus turned to </a:t>
            </a:r>
            <a:r>
              <a:rPr lang="en-US" sz="2800" dirty="0">
                <a:hlinkClick r:id="rId2"/>
              </a:rPr>
              <a:t>blackmail</a:t>
            </a:r>
            <a:r>
              <a:rPr lang="en-US" sz="2800" dirty="0"/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E5934-37E4-9156-E9D6-A151CE00704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A4A5D31-66E4-4643-A852-925040D67C5C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7" name="Content Placeholder 9">
            <a:extLst>
              <a:ext uri="{FF2B5EF4-FFF2-40B4-BE49-F238E27FC236}">
                <a16:creationId xmlns:a16="http://schemas.microsoft.com/office/drawing/2014/main" id="{6D288495-E6E6-C4F7-3AA0-A75A78612CDA}"/>
              </a:ext>
            </a:extLst>
          </p:cNvPr>
          <p:cNvSpPr txBox="1">
            <a:spLocks/>
          </p:cNvSpPr>
          <p:nvPr/>
        </p:nvSpPr>
        <p:spPr>
          <a:xfrm>
            <a:off x="8153952" y="1912550"/>
            <a:ext cx="3820633" cy="28252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1542853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638DD-0245-75CA-5850-1ECA1839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B7AF6-1E43-65A3-261C-B6C62DA27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Emergent Behavior 2026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31D3A0-F5A3-BAD4-B6CB-E24E6B5615D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52114CA-35B9-4FF0-91E5-2FF4576C3F41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1A0CA57E-CC9F-3EC5-F52B-733A9852FF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161" t="16279" r="10080" b="6602"/>
          <a:stretch>
            <a:fillRect/>
          </a:stretch>
        </p:blipFill>
        <p:spPr>
          <a:xfrm>
            <a:off x="609600" y="1732483"/>
            <a:ext cx="7014900" cy="3645762"/>
          </a:xfrm>
          <a:prstGeom prst="rect">
            <a:avLst/>
          </a:prstGeom>
        </p:spPr>
      </p:pic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9BC53936-D250-B334-2CA3-F48ECF522C1F}"/>
              </a:ext>
            </a:extLst>
          </p:cNvPr>
          <p:cNvSpPr txBox="1">
            <a:spLocks/>
          </p:cNvSpPr>
          <p:nvPr/>
        </p:nvSpPr>
        <p:spPr>
          <a:xfrm>
            <a:off x="8153952" y="1912550"/>
            <a:ext cx="3820633" cy="282523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Geopolitical AI Arms Race /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AI Proliferation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Hallucinations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Data Privacy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Cyberattacks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 err="1">
                <a:solidFill>
                  <a:schemeClr val="bg1">
                    <a:lumMod val="65000"/>
                  </a:schemeClr>
                </a:solidFill>
              </a:rPr>
              <a:t>Cyberbiologic</a:t>
            </a: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Attacks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Cyberwarfare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Emergent Behavior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2000" b="1" dirty="0"/>
          </a:p>
          <a:p>
            <a:pPr>
              <a:lnSpc>
                <a:spcPct val="110000"/>
              </a:lnSpc>
              <a:spcBef>
                <a:spcPts val="0"/>
              </a:spcBef>
            </a:pP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463129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18DF84BE-34C3-8427-D801-39ED8FA9C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AI Job Loss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AAB64-26B1-365E-BC4A-A5C2C00C98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3779F72-0D97-48C7-9125-0971F660E381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DC1E3-1E08-CA01-558C-F17B4236B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18</a:t>
            </a:fld>
            <a:endParaRPr lang="en-US"/>
          </a:p>
        </p:txBody>
      </p:sp>
      <p:pic>
        <p:nvPicPr>
          <p:cNvPr id="9" name="Picture 8">
            <a:hlinkClick r:id="rId3"/>
            <a:extLst>
              <a:ext uri="{FF2B5EF4-FFF2-40B4-BE49-F238E27FC236}">
                <a16:creationId xmlns:a16="http://schemas.microsoft.com/office/drawing/2014/main" id="{A616BE7F-A67A-D8D3-A2B7-0E4B32AC5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8785B5-4397-229A-5907-251E3500BFD6}"/>
              </a:ext>
            </a:extLst>
          </p:cNvPr>
          <p:cNvSpPr txBox="1"/>
          <p:nvPr/>
        </p:nvSpPr>
        <p:spPr>
          <a:xfrm>
            <a:off x="4907280" y="401083"/>
            <a:ext cx="6167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Human De-skilling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ACCBC8A-B986-B278-C675-FD0D6E9293C6}"/>
              </a:ext>
            </a:extLst>
          </p:cNvPr>
          <p:cNvSpPr txBox="1">
            <a:spLocks/>
          </p:cNvSpPr>
          <p:nvPr/>
        </p:nvSpPr>
        <p:spPr>
          <a:xfrm>
            <a:off x="7013464" y="1312072"/>
            <a:ext cx="4273771" cy="4555328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Job Displacement /Job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Political Disinformation &amp;  </a:t>
            </a:r>
          </a:p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454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E9469BA-D792-96A8-0C2B-FD16640F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Retraining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0EBA8B-EE18-A540-1426-F50DD4553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C5A2-2CD4-4B36-9872-1DDC6AD35C98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20284-706D-782E-B4CA-3ADD134D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65CB9A3A-45E3-2DA2-0978-E8C73EF5A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B41F874-C18C-D2AB-2426-8368339CD267}"/>
              </a:ext>
            </a:extLst>
          </p:cNvPr>
          <p:cNvSpPr txBox="1"/>
          <p:nvPr/>
        </p:nvSpPr>
        <p:spPr>
          <a:xfrm>
            <a:off x="320011" y="248504"/>
            <a:ext cx="61671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Job Displacement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7F32CA5-6934-848D-613D-0EA26D3D2766}"/>
              </a:ext>
            </a:extLst>
          </p:cNvPr>
          <p:cNvSpPr txBox="1">
            <a:spLocks/>
          </p:cNvSpPr>
          <p:nvPr/>
        </p:nvSpPr>
        <p:spPr>
          <a:xfrm>
            <a:off x="422164" y="1079501"/>
            <a:ext cx="4273771" cy="4555328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/>
                </a:solidFill>
              </a:rPr>
              <a:t>Job Displacement </a:t>
            </a: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/Job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Political Disinformation &amp;  </a:t>
            </a:r>
          </a:p>
          <a:p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657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804200-7C8E-6DC7-0C88-2D9BF7941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EF79B2-D18C-4DAF-9C8A-ECC87B7A8468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5DDDF-9449-DF52-2721-DA8DF357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46CBA2-ECE5-4BE9-B546-6761E0E6708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5">
            <a:hlinkClick r:id="rId2"/>
            <a:extLst>
              <a:ext uri="{FF2B5EF4-FFF2-40B4-BE49-F238E27FC236}">
                <a16:creationId xmlns:a16="http://schemas.microsoft.com/office/drawing/2014/main" id="{B65ABBBB-9D48-7286-B87B-05B461867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F3BB8E-C316-F37F-95C0-4A19C19ED6E1}"/>
              </a:ext>
            </a:extLst>
          </p:cNvPr>
          <p:cNvSpPr txBox="1"/>
          <p:nvPr/>
        </p:nvSpPr>
        <p:spPr>
          <a:xfrm>
            <a:off x="1524000" y="225563"/>
            <a:ext cx="91267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World Economic Forum Report – June 3, 2025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A357395-A4A6-EFFC-73DB-6708FAC016C7}"/>
              </a:ext>
            </a:extLst>
          </p:cNvPr>
          <p:cNvSpPr txBox="1">
            <a:spLocks/>
          </p:cNvSpPr>
          <p:nvPr/>
        </p:nvSpPr>
        <p:spPr>
          <a:xfrm>
            <a:off x="164990" y="1683546"/>
            <a:ext cx="3311636" cy="322063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Job Displacement /</a:t>
            </a:r>
            <a:br>
              <a:rPr lang="en-US" sz="20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Political Disinformation &amp;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3934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1D2D4-AE0C-96A5-2BC6-6D0B09832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FBDE0E-BEC8-91BB-5857-89C91328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A810A-BF64-4521-A578-FDC71C7CC340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A883C8-E23A-CC33-ED61-A8A20129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3D46CBA2-ECE5-4BE9-B546-6761E0E67089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6CC9CFE5-1401-CA92-56B8-EA2C11CBD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" y="0"/>
            <a:ext cx="12134850" cy="685800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B1051A8-C0E0-15E4-92DC-441F77342A5E}"/>
              </a:ext>
            </a:extLst>
          </p:cNvPr>
          <p:cNvSpPr txBox="1">
            <a:spLocks/>
          </p:cNvSpPr>
          <p:nvPr/>
        </p:nvSpPr>
        <p:spPr>
          <a:xfrm>
            <a:off x="269765" y="940856"/>
            <a:ext cx="3311636" cy="322063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Job Displacement /</a:t>
            </a:r>
            <a:br>
              <a:rPr lang="en-US" sz="20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>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Political Disinformation &amp;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58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6B0EE-7390-FC27-DBBB-5BBB1B710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361" y="602334"/>
            <a:ext cx="7300403" cy="71875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cap="none" dirty="0"/>
              <a:t>Political Disinformation &amp; Propaganda</a:t>
            </a:r>
            <a:br>
              <a:rPr lang="en-US" sz="2400" cap="none" dirty="0"/>
            </a:br>
            <a:r>
              <a:rPr lang="en-US" sz="2400" cap="none" dirty="0"/>
              <a:t>Cambridge Analytica</a:t>
            </a:r>
            <a:br>
              <a:rPr lang="en-US" sz="2400" cap="none" dirty="0"/>
            </a:br>
            <a:endParaRPr lang="en-US" sz="2400" cap="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639045-B2D7-FA7D-3232-DA978D47978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70985E-1BDE-4A33-9F0B-0776152C80AF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CCA6D4EC-E769-0AE3-D9B1-A40DA2B7B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42" y="2285319"/>
            <a:ext cx="3277419" cy="18435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E985144-88B9-3F86-77F1-F8DE50A9263B}"/>
              </a:ext>
            </a:extLst>
          </p:cNvPr>
          <p:cNvSpPr txBox="1"/>
          <p:nvPr/>
        </p:nvSpPr>
        <p:spPr>
          <a:xfrm>
            <a:off x="1013591" y="1565560"/>
            <a:ext cx="30054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Surveillance Capitalism &amp; </a:t>
            </a:r>
            <a:br>
              <a:rPr lang="en-US" b="1" dirty="0"/>
            </a:br>
            <a:r>
              <a:rPr lang="en-US" b="1" dirty="0"/>
              <a:t>Predictive Analytics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FF36F9-29B0-37CE-24E7-F5BEAABD89E4}"/>
              </a:ext>
            </a:extLst>
          </p:cNvPr>
          <p:cNvSpPr txBox="1"/>
          <p:nvPr/>
        </p:nvSpPr>
        <p:spPr>
          <a:xfrm>
            <a:off x="4099975" y="2529348"/>
            <a:ext cx="2647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Dr. Shoshana Zuboff</a:t>
            </a:r>
            <a:br>
              <a:rPr lang="en-US" b="1" dirty="0">
                <a:solidFill>
                  <a:srgbClr val="000000"/>
                </a:solidFill>
              </a:rPr>
            </a:br>
            <a:r>
              <a:rPr lang="en-US" b="1" dirty="0">
                <a:solidFill>
                  <a:srgbClr val="000000"/>
                </a:solidFill>
              </a:rPr>
              <a:t>Professor Emerita</a:t>
            </a:r>
          </a:p>
          <a:p>
            <a:pPr algn="ctr"/>
            <a:r>
              <a:rPr lang="en-US" b="1" dirty="0">
                <a:solidFill>
                  <a:srgbClr val="000000"/>
                </a:solidFill>
              </a:rPr>
              <a:t>Harvard Business School</a:t>
            </a:r>
          </a:p>
        </p:txBody>
      </p:sp>
      <p:pic>
        <p:nvPicPr>
          <p:cNvPr id="15" name="Picture 14">
            <a:hlinkClick r:id="rId4"/>
            <a:extLst>
              <a:ext uri="{FF2B5EF4-FFF2-40B4-BE49-F238E27FC236}">
                <a16:creationId xmlns:a16="http://schemas.microsoft.com/office/drawing/2014/main" id="{4A6A9B24-DF5C-95F8-53BD-F6B73BEC0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975" y="4328652"/>
            <a:ext cx="3277419" cy="18435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FB67310-3B6A-D5B1-3789-3CAFA282CDA8}"/>
              </a:ext>
            </a:extLst>
          </p:cNvPr>
          <p:cNvSpPr txBox="1"/>
          <p:nvPr/>
        </p:nvSpPr>
        <p:spPr>
          <a:xfrm>
            <a:off x="1247965" y="4631435"/>
            <a:ext cx="2536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2018 Facebook &amp; </a:t>
            </a:r>
            <a:br>
              <a:rPr lang="en-US" b="1" dirty="0"/>
            </a:br>
            <a:r>
              <a:rPr lang="en-US" b="1" dirty="0"/>
              <a:t>Cambridge Analytica</a:t>
            </a:r>
          </a:p>
          <a:p>
            <a:pPr algn="ctr"/>
            <a:r>
              <a:rPr lang="en-US" b="1" dirty="0"/>
              <a:t>Scandal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3BAE48B3-A746-6D24-65A7-AC83945C79EA}"/>
              </a:ext>
            </a:extLst>
          </p:cNvPr>
          <p:cNvSpPr txBox="1">
            <a:spLocks/>
          </p:cNvSpPr>
          <p:nvPr/>
        </p:nvSpPr>
        <p:spPr>
          <a:xfrm>
            <a:off x="8265902" y="1250456"/>
            <a:ext cx="3773697" cy="415527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Job Displacement /</a:t>
            </a:r>
            <a:br>
              <a:rPr lang="en-US" sz="24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Political Disinformation &amp;  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328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BE1662-EDD3-3F9F-BC9F-617E30062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anchor="b"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Inequality</a:t>
            </a: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31578A-E12B-E763-9A1E-BC55424F3F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C7E09661-7A53-45EC-8D9E-4739B8A325E4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138ED-0A87-9262-8F5F-BF9F40C7C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</p:spPr>
        <p:txBody>
          <a:bodyPr anchor="b">
            <a:normAutofit/>
          </a:bodyPr>
          <a:lstStyle/>
          <a:p>
            <a:pPr>
              <a:spcAft>
                <a:spcPts val="800"/>
              </a:spcAft>
            </a:pPr>
            <a:fld id="{3D46CBA2-ECE5-4BE9-B546-6761E0E67089}" type="slidenum">
              <a:rPr lang="en-US" smtClean="0"/>
              <a:pPr>
                <a:spcAft>
                  <a:spcPts val="800"/>
                </a:spcAft>
              </a:pPr>
              <a:t>23</a:t>
            </a:fld>
            <a:endParaRPr lang="en-US"/>
          </a:p>
        </p:txBody>
      </p:sp>
      <p:pic>
        <p:nvPicPr>
          <p:cNvPr id="10" name="Picture 9">
            <a:hlinkClick r:id="rId3"/>
            <a:extLst>
              <a:ext uri="{FF2B5EF4-FFF2-40B4-BE49-F238E27FC236}">
                <a16:creationId xmlns:a16="http://schemas.microsoft.com/office/drawing/2014/main" id="{2960E6DF-375E-870E-7EDA-CE460989BD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580723-5557-9DD7-F115-FF1DF8571ADF}"/>
              </a:ext>
            </a:extLst>
          </p:cNvPr>
          <p:cNvSpPr txBox="1"/>
          <p:nvPr/>
        </p:nvSpPr>
        <p:spPr>
          <a:xfrm>
            <a:off x="6370556" y="329594"/>
            <a:ext cx="5288044" cy="748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2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Income Inequality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4020DA7-EA77-A2C1-930F-E8A6BE103159}"/>
              </a:ext>
            </a:extLst>
          </p:cNvPr>
          <p:cNvSpPr txBox="1">
            <a:spLocks/>
          </p:cNvSpPr>
          <p:nvPr/>
        </p:nvSpPr>
        <p:spPr>
          <a:xfrm>
            <a:off x="6940195" y="1255574"/>
            <a:ext cx="3773697" cy="4155279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Job Displacement /</a:t>
            </a:r>
            <a:br>
              <a:rPr lang="en-US" sz="24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Political Disinformation &amp;  </a:t>
            </a:r>
          </a:p>
          <a:p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78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A7C8-98EA-E75A-1473-9A2447794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/>
              <a:t>Human Intervention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34AD0-7C05-953F-927A-0C69B59B52C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74BF84C-3801-4547-B7F7-37B90AFFB702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1BCC1624-ED65-506D-60BA-E24AA96CD9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52" t="5628" r="26612" b="17101"/>
          <a:stretch>
            <a:fillRect/>
          </a:stretch>
        </p:blipFill>
        <p:spPr>
          <a:xfrm>
            <a:off x="609600" y="1514167"/>
            <a:ext cx="7128387" cy="4115605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E6E9487-6800-5AEE-43EA-191AA1F4768C}"/>
              </a:ext>
            </a:extLst>
          </p:cNvPr>
          <p:cNvSpPr txBox="1">
            <a:spLocks/>
          </p:cNvSpPr>
          <p:nvPr/>
        </p:nvSpPr>
        <p:spPr>
          <a:xfrm>
            <a:off x="8163180" y="1190627"/>
            <a:ext cx="3857625" cy="292470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Job Displacement /Job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Political Disinformation &amp;  </a:t>
            </a:r>
          </a:p>
          <a:p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66641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89C405A-A0F1-3946-FC59-D0E01A0F4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606978"/>
          </a:xfrm>
        </p:spPr>
        <p:txBody>
          <a:bodyPr/>
          <a:lstStyle/>
          <a:p>
            <a:r>
              <a:rPr lang="en-US" dirty="0" err="1"/>
              <a:t>Moltbook</a:t>
            </a:r>
            <a:r>
              <a:rPr lang="en-US" dirty="0"/>
              <a:t> - </a:t>
            </a:r>
            <a:r>
              <a:rPr lang="en-US" dirty="0" err="1"/>
              <a:t>Moltbot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2C710E-8A21-C460-E884-2CCB45546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E261E-F467-4A0A-8A14-41CDB0B6FC3B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34E3F-4E6E-5F92-E76B-CB8F8C4AD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25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3E4B779-CECC-A85C-1059-B2E6AB5861E7}"/>
              </a:ext>
            </a:extLst>
          </p:cNvPr>
          <p:cNvGrpSpPr/>
          <p:nvPr/>
        </p:nvGrpSpPr>
        <p:grpSpPr>
          <a:xfrm>
            <a:off x="609601" y="2000614"/>
            <a:ext cx="7010401" cy="1505641"/>
            <a:chOff x="457200" y="1500460"/>
            <a:chExt cx="5257801" cy="11292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FE4033D-C0E5-330F-E198-6DEA9FBE952D}"/>
                </a:ext>
              </a:extLst>
            </p:cNvPr>
            <p:cNvSpPr txBox="1"/>
            <p:nvPr/>
          </p:nvSpPr>
          <p:spPr>
            <a:xfrm>
              <a:off x="3065147" y="1578411"/>
              <a:ext cx="2649854" cy="9002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latin typeface="+mj-lt"/>
                </a:rPr>
                <a:t>Moltbook</a:t>
              </a:r>
              <a:r>
                <a:rPr lang="en-US" sz="2400" b="1" dirty="0">
                  <a:latin typeface="+mj-lt"/>
                </a:rPr>
                <a:t> - Where AI agents go to socialize with peers</a:t>
              </a:r>
            </a:p>
          </p:txBody>
        </p:sp>
        <p:pic>
          <p:nvPicPr>
            <p:cNvPr id="3" name="Picture 2">
              <a:hlinkClick r:id="rId2"/>
              <a:extLst>
                <a:ext uri="{FF2B5EF4-FFF2-40B4-BE49-F238E27FC236}">
                  <a16:creationId xmlns:a16="http://schemas.microsoft.com/office/drawing/2014/main" id="{96630053-A430-23B7-D57E-4B57879067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2034" t="16579" r="29516" b="35893"/>
            <a:stretch>
              <a:fillRect/>
            </a:stretch>
          </p:blipFill>
          <p:spPr>
            <a:xfrm>
              <a:off x="457200" y="1500460"/>
              <a:ext cx="2607946" cy="1129231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060D79-2E4E-D0F1-2518-DF973B64C679}"/>
              </a:ext>
            </a:extLst>
          </p:cNvPr>
          <p:cNvGrpSpPr/>
          <p:nvPr/>
        </p:nvGrpSpPr>
        <p:grpSpPr>
          <a:xfrm>
            <a:off x="1006136" y="3847443"/>
            <a:ext cx="9616950" cy="1955961"/>
            <a:chOff x="619602" y="2873541"/>
            <a:chExt cx="7212712" cy="1466970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AECBDB-C7C2-7296-F632-8B34CA39F2DF}"/>
                </a:ext>
              </a:extLst>
            </p:cNvPr>
            <p:cNvSpPr txBox="1"/>
            <p:nvPr/>
          </p:nvSpPr>
          <p:spPr>
            <a:xfrm>
              <a:off x="619602" y="2983778"/>
              <a:ext cx="448532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latin typeface="+mj-lt"/>
                </a:rPr>
                <a:t>Inside </a:t>
              </a:r>
              <a:r>
                <a:rPr lang="en-US" sz="2400" b="1" dirty="0" err="1">
                  <a:latin typeface="+mj-lt"/>
                </a:rPr>
                <a:t>Moltbook</a:t>
              </a:r>
              <a:r>
                <a:rPr lang="en-US" sz="2400" b="1" dirty="0">
                  <a:latin typeface="+mj-lt"/>
                </a:rPr>
                <a:t> - the new social media network for artificial intelligence agents</a:t>
              </a:r>
            </a:p>
          </p:txBody>
        </p:sp>
        <p:pic>
          <p:nvPicPr>
            <p:cNvPr id="14" name="Picture 13">
              <a:hlinkClick r:id="rId4"/>
              <a:extLst>
                <a:ext uri="{FF2B5EF4-FFF2-40B4-BE49-F238E27FC236}">
                  <a16:creationId xmlns:a16="http://schemas.microsoft.com/office/drawing/2014/main" id="{3124CC8F-4284-8ECC-CC56-A17F33577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24368" y="2873541"/>
              <a:ext cx="2607946" cy="146697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5D99576-51B4-A9A2-4C22-BFB7317497D1}"/>
              </a:ext>
            </a:extLst>
          </p:cNvPr>
          <p:cNvGrpSpPr/>
          <p:nvPr/>
        </p:nvGrpSpPr>
        <p:grpSpPr>
          <a:xfrm>
            <a:off x="1986926" y="4877852"/>
            <a:ext cx="5946143" cy="1425435"/>
            <a:chOff x="3236593" y="3721068"/>
            <a:chExt cx="4459607" cy="1069076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775743-D4EC-FBE4-3226-2FB0B2230050}"/>
                </a:ext>
              </a:extLst>
            </p:cNvPr>
            <p:cNvSpPr txBox="1"/>
            <p:nvPr/>
          </p:nvSpPr>
          <p:spPr>
            <a:xfrm>
              <a:off x="4572000" y="4166896"/>
              <a:ext cx="3124200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 err="1">
                  <a:latin typeface="+mj-lt"/>
                </a:rPr>
                <a:t>Clawdbot</a:t>
              </a:r>
              <a:r>
                <a:rPr lang="en-US" sz="2400" b="1" dirty="0">
                  <a:latin typeface="+mj-lt"/>
                </a:rPr>
                <a:t> – </a:t>
              </a:r>
              <a:r>
                <a:rPr lang="en-US" sz="2400" b="1" dirty="0" err="1">
                  <a:latin typeface="+mj-lt"/>
                </a:rPr>
                <a:t>Moltbot</a:t>
              </a:r>
              <a:r>
                <a:rPr lang="en-US" sz="2400" b="1" dirty="0">
                  <a:latin typeface="+mj-lt"/>
                </a:rPr>
                <a:t> Explained</a:t>
              </a:r>
            </a:p>
          </p:txBody>
        </p:sp>
        <p:pic>
          <p:nvPicPr>
            <p:cNvPr id="16" name="Picture 15">
              <a:hlinkClick r:id="rId6"/>
              <a:extLst>
                <a:ext uri="{FF2B5EF4-FFF2-40B4-BE49-F238E27FC236}">
                  <a16:creationId xmlns:a16="http://schemas.microsoft.com/office/drawing/2014/main" id="{98040820-471F-02E7-18DD-D0607004F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36666" t="26934" r="36813" b="27210"/>
            <a:stretch>
              <a:fillRect/>
            </a:stretch>
          </p:blipFill>
          <p:spPr>
            <a:xfrm>
              <a:off x="3236593" y="3721068"/>
              <a:ext cx="1099187" cy="1069076"/>
            </a:xfrm>
            <a:prstGeom prst="rect">
              <a:avLst/>
            </a:prstGeom>
          </p:spPr>
        </p:pic>
      </p:grp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D4AE7CD-BB44-62E8-0CEE-628B5316A1B6}"/>
              </a:ext>
            </a:extLst>
          </p:cNvPr>
          <p:cNvSpPr txBox="1">
            <a:spLocks/>
          </p:cNvSpPr>
          <p:nvPr/>
        </p:nvSpPr>
        <p:spPr>
          <a:xfrm>
            <a:off x="7906005" y="732893"/>
            <a:ext cx="3857625" cy="2924707"/>
          </a:xfrm>
          <a:prstGeom prst="rect">
            <a:avLst/>
          </a:prstGeom>
        </p:spPr>
        <p:txBody>
          <a:bodyPr vert="horz" lIns="0" tIns="0" rIns="0" bIns="0" rtlCol="0" anchor="t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51237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Human De-skilling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Job Displacement /Job Dislocation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Political Disinformation &amp;  </a:t>
            </a:r>
          </a:p>
          <a:p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       Propaganda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Income Inequality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Human Intervention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Fear of Adoption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</a:rPr>
              <a:t>Risk to Humanity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862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54413-6D20-C186-DAAC-1553EA4E5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Risks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D491ED-8CFE-8A04-47A9-9F0F0F408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1270004"/>
            <a:ext cx="7300403" cy="425450"/>
          </a:xfrm>
        </p:spPr>
        <p:txBody>
          <a:bodyPr/>
          <a:lstStyle/>
          <a:p>
            <a:r>
              <a:rPr lang="en-US" cap="none" dirty="0"/>
              <a:t>Warnings from Dr. Hinton &amp; Eric Schmidt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D8A612-FF81-E147-695B-56CB09C4DF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9098" y="1774035"/>
            <a:ext cx="7825562" cy="4555328"/>
          </a:xfrm>
        </p:spPr>
        <p:txBody>
          <a:bodyPr/>
          <a:lstStyle/>
          <a:p>
            <a:r>
              <a:rPr lang="en-US" sz="1800" b="1" dirty="0"/>
              <a:t>Risk 1 – Cyberattacks – </a:t>
            </a:r>
            <a:r>
              <a:rPr lang="en-US" sz="1800" b="1" dirty="0">
                <a:solidFill>
                  <a:srgbClr val="FF0000"/>
                </a:solidFill>
              </a:rPr>
              <a:t>Claude Methos Preview - 2026</a:t>
            </a:r>
          </a:p>
          <a:p>
            <a:r>
              <a:rPr lang="en-US" sz="1800" b="1" dirty="0"/>
              <a:t>Risk 2 – </a:t>
            </a:r>
            <a:r>
              <a:rPr lang="en-US" sz="1800" b="1" dirty="0" err="1"/>
              <a:t>Cyberbiologic</a:t>
            </a:r>
            <a:r>
              <a:rPr lang="en-US" sz="1800" b="1" dirty="0"/>
              <a:t> Attacks – </a:t>
            </a:r>
            <a:r>
              <a:rPr lang="en-US" sz="1800" b="1" dirty="0">
                <a:solidFill>
                  <a:srgbClr val="00B050"/>
                </a:solidFill>
              </a:rPr>
              <a:t>None to Date</a:t>
            </a:r>
          </a:p>
          <a:p>
            <a:r>
              <a:rPr lang="en-US" sz="1800" b="1" dirty="0"/>
              <a:t>Risk 3 – Cyberwarfare – </a:t>
            </a:r>
            <a:r>
              <a:rPr lang="en-US" sz="1800" b="1" dirty="0">
                <a:solidFill>
                  <a:srgbClr val="FF0000"/>
                </a:solidFill>
              </a:rPr>
              <a:t>War in Ukraine - </a:t>
            </a:r>
          </a:p>
          <a:p>
            <a:r>
              <a:rPr lang="en-US" sz="1800" b="1" dirty="0"/>
              <a:t>Risk 4 – Emergent Behavior – </a:t>
            </a:r>
            <a:r>
              <a:rPr lang="en-US" sz="1800" b="1" dirty="0">
                <a:solidFill>
                  <a:srgbClr val="FF0000"/>
                </a:solidFill>
              </a:rPr>
              <a:t>AI Agent Breaches - 2026</a:t>
            </a:r>
          </a:p>
          <a:p>
            <a:r>
              <a:rPr lang="en-US" sz="1800" b="1" dirty="0"/>
              <a:t>Risk 5 – AI Proliferation – </a:t>
            </a:r>
            <a:r>
              <a:rPr lang="en-US" sz="1800" b="1" dirty="0">
                <a:solidFill>
                  <a:srgbClr val="FF0000"/>
                </a:solidFill>
              </a:rPr>
              <a:t>AI Model Theft By Moonshot - 2026</a:t>
            </a:r>
          </a:p>
          <a:p>
            <a:r>
              <a:rPr lang="en-US" sz="1800" b="1" dirty="0"/>
              <a:t>Risk 6 – Job Dislocation – </a:t>
            </a:r>
            <a:r>
              <a:rPr lang="en-US" sz="1800" b="1" dirty="0">
                <a:solidFill>
                  <a:srgbClr val="FF0000"/>
                </a:solidFill>
              </a:rPr>
              <a:t>2025/2026 IT Industry Job Cuts</a:t>
            </a:r>
          </a:p>
          <a:p>
            <a:r>
              <a:rPr lang="en-US" sz="1800" b="1" dirty="0"/>
              <a:t>Risk 7 – Political Disinformation &amp;  Propaganda</a:t>
            </a:r>
            <a:br>
              <a:rPr lang="en-US" sz="1800" b="1" dirty="0"/>
            </a:br>
            <a:r>
              <a:rPr lang="en-US" sz="1800" b="1" dirty="0"/>
              <a:t>              </a:t>
            </a:r>
            <a:r>
              <a:rPr lang="en-US" sz="1800" b="1" dirty="0">
                <a:solidFill>
                  <a:srgbClr val="FF0000"/>
                </a:solidFill>
              </a:rPr>
              <a:t>Cambridge Analytica - 2018</a:t>
            </a:r>
          </a:p>
          <a:p>
            <a:r>
              <a:rPr lang="en-US" sz="1800" b="1" dirty="0"/>
              <a:t>Risk 8 – Human Intervention – </a:t>
            </a:r>
            <a:r>
              <a:rPr lang="en-US" sz="1800" b="1" dirty="0">
                <a:solidFill>
                  <a:srgbClr val="FF0000"/>
                </a:solidFill>
              </a:rPr>
              <a:t>Palisade Research / </a:t>
            </a:r>
            <a:r>
              <a:rPr lang="en-US" sz="1800" b="1" dirty="0" err="1">
                <a:solidFill>
                  <a:srgbClr val="FF0000"/>
                </a:solidFill>
              </a:rPr>
              <a:t>Moltbook</a:t>
            </a:r>
            <a:r>
              <a:rPr lang="en-US" sz="1800" b="1" dirty="0">
                <a:solidFill>
                  <a:srgbClr val="FF0000"/>
                </a:solidFill>
              </a:rPr>
              <a:t> – 2026</a:t>
            </a:r>
          </a:p>
          <a:p>
            <a:r>
              <a:rPr lang="en-US" sz="1800" b="1" dirty="0"/>
              <a:t>Risk 9 – Fear of Adoption – </a:t>
            </a:r>
            <a:r>
              <a:rPr lang="en-US" sz="1800" b="1" dirty="0">
                <a:solidFill>
                  <a:srgbClr val="FF0000"/>
                </a:solidFill>
              </a:rPr>
              <a:t>No US Federal Data or AI Legislation</a:t>
            </a:r>
          </a:p>
          <a:p>
            <a:r>
              <a:rPr lang="en-US" sz="1800" b="1" dirty="0"/>
              <a:t>Risk 10 – Risk to Humanity – </a:t>
            </a:r>
            <a:r>
              <a:rPr lang="en-US" sz="1800" b="1" dirty="0">
                <a:solidFill>
                  <a:srgbClr val="FF0000"/>
                </a:solidFill>
              </a:rPr>
              <a:t>Global Cooperation Not Happening</a:t>
            </a:r>
          </a:p>
          <a:p>
            <a:endParaRPr lang="en-US" sz="1800" b="1" dirty="0"/>
          </a:p>
          <a:p>
            <a:endParaRPr lang="en-US" sz="18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E2FC56-9E3E-9CB4-54BA-68214E02653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4424855-D3A1-4D6E-A6AA-41F2445E858E}" type="datetime4">
              <a:rPr lang="en-US" smtClean="0"/>
              <a:t>September 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92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A920E72-DCF7-E3FB-4728-88B53BDE703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39558"/>
            <a:ext cx="7291526" cy="4027842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China’s Digital Transformation</a:t>
            </a:r>
          </a:p>
          <a:p>
            <a:pPr marL="0" indent="0">
              <a:buNone/>
            </a:pPr>
            <a:r>
              <a:rPr lang="en-US" sz="2800" b="1" dirty="0"/>
              <a:t>Data is the New Currency</a:t>
            </a:r>
          </a:p>
          <a:p>
            <a:pPr marL="0" indent="0">
              <a:buNone/>
            </a:pPr>
            <a:r>
              <a:rPr lang="en-US" sz="2800" b="1" dirty="0"/>
              <a:t>Smart Econometrics</a:t>
            </a:r>
          </a:p>
          <a:p>
            <a:pPr marL="0" indent="0">
              <a:buNone/>
            </a:pPr>
            <a:r>
              <a:rPr lang="en-US" sz="2800" b="1" dirty="0"/>
              <a:t>Social Credit Systems</a:t>
            </a:r>
          </a:p>
          <a:p>
            <a:pPr marL="0" indent="0">
              <a:buNone/>
            </a:pPr>
            <a:endParaRPr lang="en-US" sz="2800" b="1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DD524A1-3B2E-F0D2-6857-F1A38FDE9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291526" cy="895574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6600" cap="none" dirty="0"/>
              <a:t>AI Future - China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8BD484-CE39-045B-F7FA-C96956E07E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91591A0-1E62-4698-9451-B3994B81CEE2}" type="datetime4">
              <a:rPr lang="en-US" smtClean="0"/>
              <a:t>September 8, 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13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0F04261-1603-C048-1C92-3C38FC648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1538"/>
            <a:ext cx="11074400" cy="654263"/>
          </a:xfrm>
        </p:spPr>
        <p:txBody>
          <a:bodyPr>
            <a:normAutofit fontScale="90000"/>
          </a:bodyPr>
          <a:lstStyle/>
          <a:p>
            <a:r>
              <a:rPr lang="en-US" sz="5333" dirty="0"/>
              <a:t>Ecommerce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6729C-527B-D39B-307E-D627211BD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B7945-2890-48B4-9464-98F7793D5788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1EAA5-421C-0175-825D-4D24F9A92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28</a:t>
            </a:fld>
            <a:endParaRPr lang="en-US"/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5A75C2D3-3CCB-9FA6-C179-530404065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7963FB3-5FC6-6F1F-14B9-04C0DD07CC1F}"/>
              </a:ext>
            </a:extLst>
          </p:cNvPr>
          <p:cNvSpPr txBox="1"/>
          <p:nvPr/>
        </p:nvSpPr>
        <p:spPr>
          <a:xfrm>
            <a:off x="1016001" y="1144825"/>
            <a:ext cx="909986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China’s Digital Transformation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D2E909-5E32-3BE9-A4CC-9F7447790138}"/>
              </a:ext>
            </a:extLst>
          </p:cNvPr>
          <p:cNvSpPr txBox="1"/>
          <p:nvPr/>
        </p:nvSpPr>
        <p:spPr>
          <a:xfrm>
            <a:off x="472276" y="2204523"/>
            <a:ext cx="49843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China’s Digital Transformation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Data is the New Currency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Smart Econometrics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Social Credit Systems</a:t>
            </a:r>
          </a:p>
        </p:txBody>
      </p:sp>
    </p:spTree>
    <p:extLst>
      <p:ext uri="{BB962C8B-B14F-4D97-AF65-F5344CB8AC3E}">
        <p14:creationId xmlns:p14="http://schemas.microsoft.com/office/powerpoint/2010/main" val="4039301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44966-2972-9F76-7BDD-A9B49E478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1"/>
            <a:ext cx="11074400" cy="754113"/>
          </a:xfrm>
        </p:spPr>
        <p:txBody>
          <a:bodyPr>
            <a:normAutofit fontScale="90000"/>
          </a:bodyPr>
          <a:lstStyle/>
          <a:p>
            <a:r>
              <a:rPr lang="en-US" sz="5333" dirty="0"/>
              <a:t>Smart Cities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168C73-B4B1-0C3A-D518-02789D5D8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1FEF89-6F32-488A-9697-850F9FF1224D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CD3F17-04CD-B05B-5744-D063C20EA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29</a:t>
            </a:fld>
            <a:endParaRPr lang="en-US"/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17DF3F4B-EACD-5030-DC9B-D3212983A4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A11C27-D0E9-3688-07B9-EDBD1B26FCF7}"/>
              </a:ext>
            </a:extLst>
          </p:cNvPr>
          <p:cNvSpPr txBox="1"/>
          <p:nvPr/>
        </p:nvSpPr>
        <p:spPr>
          <a:xfrm>
            <a:off x="517832" y="685801"/>
            <a:ext cx="76161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Data is the New Currency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761EA7-4C48-44D1-B93D-566B55A42382}"/>
              </a:ext>
            </a:extLst>
          </p:cNvPr>
          <p:cNvSpPr txBox="1"/>
          <p:nvPr/>
        </p:nvSpPr>
        <p:spPr>
          <a:xfrm>
            <a:off x="6096000" y="1821483"/>
            <a:ext cx="549467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China’s Digital Transformation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+mj-lt"/>
              </a:rPr>
              <a:t>Data is the New Currency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Smart Econometrics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Social Credit Systems</a:t>
            </a:r>
          </a:p>
        </p:txBody>
      </p:sp>
    </p:spTree>
    <p:extLst>
      <p:ext uri="{BB962C8B-B14F-4D97-AF65-F5344CB8AC3E}">
        <p14:creationId xmlns:p14="http://schemas.microsoft.com/office/powerpoint/2010/main" val="2785155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BF72E-3C03-EEF8-00E8-B2907B351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074400" cy="685800"/>
          </a:xfrm>
        </p:spPr>
        <p:txBody>
          <a:bodyPr>
            <a:normAutofit fontScale="90000"/>
          </a:bodyPr>
          <a:lstStyle/>
          <a:p>
            <a:r>
              <a:rPr lang="en-US" sz="5333" dirty="0"/>
              <a:t>Smart Capital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86B59C-CEEE-08BA-D176-88A27EC32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1B55E-245D-4547-BE77-159E5472E947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BAFDDF-21CA-FEA7-FBB0-860E89FA0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30</a:t>
            </a:fld>
            <a:endParaRPr lang="en-US"/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1B3BAAE5-E205-ECA1-C960-A2FD35C41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A176119-BB10-4431-AFA2-03B5B2A5F4B9}"/>
              </a:ext>
            </a:extLst>
          </p:cNvPr>
          <p:cNvSpPr txBox="1"/>
          <p:nvPr/>
        </p:nvSpPr>
        <p:spPr>
          <a:xfrm>
            <a:off x="304800" y="482601"/>
            <a:ext cx="6837128" cy="9130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333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Smart Econometrics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8EB8D8-59A3-DFBB-A8C7-748FC31D1CAF}"/>
              </a:ext>
            </a:extLst>
          </p:cNvPr>
          <p:cNvSpPr txBox="1"/>
          <p:nvPr/>
        </p:nvSpPr>
        <p:spPr>
          <a:xfrm>
            <a:off x="6379534" y="1878209"/>
            <a:ext cx="561044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China’s Digital Transformation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Data is the New Currency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Smart Econometrics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Social Credit Systems</a:t>
            </a:r>
          </a:p>
        </p:txBody>
      </p:sp>
    </p:spTree>
    <p:extLst>
      <p:ext uri="{BB962C8B-B14F-4D97-AF65-F5344CB8AC3E}">
        <p14:creationId xmlns:p14="http://schemas.microsoft.com/office/powerpoint/2010/main" val="1179243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F7DE7-87EE-1893-4D2A-297B4FE6D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6600"/>
            <a:ext cx="11074400" cy="659200"/>
          </a:xfrm>
        </p:spPr>
        <p:txBody>
          <a:bodyPr>
            <a:normAutofit fontScale="90000"/>
          </a:bodyPr>
          <a:lstStyle/>
          <a:p>
            <a:r>
              <a:rPr lang="en-US" sz="5333" dirty="0"/>
              <a:t>Surveillance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E877A4-03DA-25D9-A504-C04681483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E60C9-C364-450E-A273-41261568321B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1B4876-86A5-C2B0-A314-4FDF76B2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31</a:t>
            </a:fld>
            <a:endParaRPr lang="en-US"/>
          </a:p>
        </p:txBody>
      </p:sp>
      <p:pic>
        <p:nvPicPr>
          <p:cNvPr id="8" name="Picture 7">
            <a:hlinkClick r:id="rId3"/>
            <a:extLst>
              <a:ext uri="{FF2B5EF4-FFF2-40B4-BE49-F238E27FC236}">
                <a16:creationId xmlns:a16="http://schemas.microsoft.com/office/drawing/2014/main" id="{70FB6AC4-2EDA-F0DE-01C3-8E0C68A1C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-2660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54CE5F-1CAC-0D31-1F80-B7F8001FB98D}"/>
              </a:ext>
            </a:extLst>
          </p:cNvPr>
          <p:cNvSpPr txBox="1"/>
          <p:nvPr/>
        </p:nvSpPr>
        <p:spPr>
          <a:xfrm>
            <a:off x="764096" y="382191"/>
            <a:ext cx="5941050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Social Credit Systems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B91256-E3C0-A344-4498-7D0A1DCEF7C1}"/>
              </a:ext>
            </a:extLst>
          </p:cNvPr>
          <p:cNvSpPr txBox="1"/>
          <p:nvPr/>
        </p:nvSpPr>
        <p:spPr>
          <a:xfrm>
            <a:off x="6836735" y="1471385"/>
            <a:ext cx="542969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China’s Digital Transformation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Data is the New Currency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Smart Econometrics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Social Credit Systems</a:t>
            </a:r>
          </a:p>
        </p:txBody>
      </p:sp>
    </p:spTree>
    <p:extLst>
      <p:ext uri="{BB962C8B-B14F-4D97-AF65-F5344CB8AC3E}">
        <p14:creationId xmlns:p14="http://schemas.microsoft.com/office/powerpoint/2010/main" val="23318974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E42EF-3F95-99CE-51B3-3E074714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cap="none" dirty="0"/>
              <a:t>European Union Technology Legislation</a:t>
            </a:r>
            <a:br>
              <a:rPr lang="en-US" sz="2800" cap="none" dirty="0"/>
            </a:br>
            <a:endParaRPr lang="en-US" sz="28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BEEC8-63AC-7156-6865-71689A4854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293962"/>
            <a:ext cx="7300403" cy="4573438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Artificial Intelligence &amp; Data</a:t>
            </a:r>
          </a:p>
          <a:p>
            <a:pPr lvl="1"/>
            <a:r>
              <a:rPr lang="en-US" sz="2000" b="1" dirty="0"/>
              <a:t>GDPR - 24 May 2016</a:t>
            </a:r>
            <a:endParaRPr lang="en-US" sz="2000" dirty="0"/>
          </a:p>
          <a:p>
            <a:pPr lvl="1"/>
            <a:r>
              <a:rPr lang="en-US" sz="2000" b="1" dirty="0"/>
              <a:t>Data Act - 11 January 2024</a:t>
            </a:r>
            <a:endParaRPr lang="en-US" sz="2000" dirty="0"/>
          </a:p>
          <a:p>
            <a:pPr lvl="1"/>
            <a:r>
              <a:rPr lang="en-US" sz="2000" b="1" dirty="0"/>
              <a:t>AI Act - 1 August 2024</a:t>
            </a:r>
          </a:p>
          <a:p>
            <a:pPr marL="0" indent="0">
              <a:buNone/>
            </a:pPr>
            <a:r>
              <a:rPr lang="en-US" sz="2400" b="1" dirty="0"/>
              <a:t>Digital Markets &amp; Competition</a:t>
            </a:r>
          </a:p>
          <a:p>
            <a:pPr lvl="1"/>
            <a:r>
              <a:rPr lang="en-US" sz="2000" b="1" dirty="0"/>
              <a:t>Digital Markets Act (DMA) - 1 November 2022</a:t>
            </a:r>
            <a:endParaRPr lang="en-US" sz="2000" dirty="0"/>
          </a:p>
          <a:p>
            <a:pPr lvl="1"/>
            <a:r>
              <a:rPr lang="en-US" sz="2000" b="1" dirty="0"/>
              <a:t>Digital Services Act (DSA) - 16 November 2022</a:t>
            </a:r>
          </a:p>
          <a:p>
            <a:pPr marL="0" lvl="0" indent="0">
              <a:buNone/>
            </a:pPr>
            <a:r>
              <a:rPr lang="en-US" sz="2400" b="1" dirty="0"/>
              <a:t>Security &amp; Infrastructure</a:t>
            </a:r>
          </a:p>
          <a:p>
            <a:pPr lvl="1"/>
            <a:r>
              <a:rPr lang="en-US" sz="2000" b="1" dirty="0"/>
              <a:t>NIS2 Directive - 16 January 2023</a:t>
            </a:r>
            <a:endParaRPr lang="en-US" sz="2000" dirty="0"/>
          </a:p>
          <a:p>
            <a:pPr lvl="1"/>
            <a:r>
              <a:rPr lang="en-US" sz="2000" b="1" dirty="0"/>
              <a:t>Cyber Resilience Act (CRA) - 10 December 2024</a:t>
            </a:r>
            <a:endParaRPr lang="en-US" sz="2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26502-A3D8-FF5E-DD2A-9327CC6E332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2C1D0-3AD2-4EAC-BC0F-6B0DC74A534D}" type="datetime4">
              <a:rPr lang="en-US" smtClean="0"/>
              <a:t>September 8, 2026</a:t>
            </a:fld>
            <a:endParaRPr lang="en-US" dirty="0"/>
          </a:p>
        </p:txBody>
      </p:sp>
      <p:pic>
        <p:nvPicPr>
          <p:cNvPr id="9" name="Picture 8">
            <a:hlinkClick r:id="rId2"/>
            <a:extLst>
              <a:ext uri="{FF2B5EF4-FFF2-40B4-BE49-F238E27FC236}">
                <a16:creationId xmlns:a16="http://schemas.microsoft.com/office/drawing/2014/main" id="{A4C34122-2ADB-A0D2-8805-081112A334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1478" y="1372636"/>
            <a:ext cx="2790538" cy="156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352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BCF9-A0F3-97A0-3C7D-D71B9EFC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cap="none" dirty="0"/>
              <a:t>US Federal Cyber Security Laws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1EC9D7-954C-C55F-4ADA-44F40911617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682C1D0-3AD2-4EAC-BC0F-6B0DC74A534D}" type="datetime4">
              <a:rPr lang="en-US" smtClean="0"/>
              <a:t>September 8, 2026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11F3D9F-D5EA-BDCF-9D12-EEF3DE9C026B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1445926"/>
          <a:ext cx="10449465" cy="4421475"/>
        </p:xfrm>
        <a:graphic>
          <a:graphicData uri="http://schemas.openxmlformats.org/drawingml/2006/table">
            <a:tbl>
              <a:tblPr/>
              <a:tblGrid>
                <a:gridCol w="3720860">
                  <a:extLst>
                    <a:ext uri="{9D8B030D-6E8A-4147-A177-3AD203B41FA5}">
                      <a16:colId xmlns:a16="http://schemas.microsoft.com/office/drawing/2014/main" val="190185761"/>
                    </a:ext>
                  </a:extLst>
                </a:gridCol>
                <a:gridCol w="1647646">
                  <a:extLst>
                    <a:ext uri="{9D8B030D-6E8A-4147-A177-3AD203B41FA5}">
                      <a16:colId xmlns:a16="http://schemas.microsoft.com/office/drawing/2014/main" val="2967107317"/>
                    </a:ext>
                  </a:extLst>
                </a:gridCol>
                <a:gridCol w="5080959">
                  <a:extLst>
                    <a:ext uri="{9D8B030D-6E8A-4147-A177-3AD203B41FA5}">
                      <a16:colId xmlns:a16="http://schemas.microsoft.com/office/drawing/2014/main" val="1014897613"/>
                    </a:ext>
                  </a:extLst>
                </a:gridCol>
              </a:tblGrid>
              <a:tr h="39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Federal Law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Date Enacted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  <a:effectLst/>
                        </a:rPr>
                        <a:t>Purpose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3432034"/>
                  </a:ext>
                </a:extLst>
              </a:tr>
              <a:tr h="42751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Computer Fraud and Abuse Act (CFAA)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1986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Criminalizes unauthorized access to computers and networks.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240247"/>
                  </a:ext>
                </a:extLst>
              </a:tr>
              <a:tr h="3473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Electronic Communications Privacy Act (ECPA)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1986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Protects electronic communications from unauthorized interception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1131308"/>
                  </a:ext>
                </a:extLst>
              </a:tr>
              <a:tr h="512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Stored Communications Act (SCA)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1986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Regulates access to stored electronic communications and subscriber records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201516"/>
                  </a:ext>
                </a:extLst>
              </a:tr>
              <a:tr h="512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Health Insurance Portability and Accountability Act (HIPAA)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1996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Protects electronic protected health information (ePHI).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582884"/>
                  </a:ext>
                </a:extLst>
              </a:tr>
              <a:tr h="3473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</a:rPr>
                        <a:t>Identity Theft and Assumption Deterrence Act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1998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Establishes identity theft as a federal crime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79431"/>
                  </a:ext>
                </a:extLst>
              </a:tr>
              <a:tr h="512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</a:rPr>
                        <a:t>Federal Information Security Modernization Act (FISMA Modernization Act)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2014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Updated FISMA by strengthening continuous monitoring, risk management, and federal cybersecurity oversight responsibilities.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538812"/>
                  </a:ext>
                </a:extLst>
              </a:tr>
              <a:tr h="512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</a:rPr>
                        <a:t>Cybersecurity Information Sharing Act (CISA)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2015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Encourages sharing of cyber threat information between private organizations and government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940266"/>
                  </a:ext>
                </a:extLst>
              </a:tr>
              <a:tr h="34735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</a:rPr>
                        <a:t>Federal Cybersecurity Enhancement Act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2015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Authorizes cybersecurity protections for federal civilian networks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4892431"/>
                  </a:ext>
                </a:extLst>
              </a:tr>
              <a:tr h="51221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Cyber Incident Reporting for Critical Infrastructure Act (CIRCIA)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effectLst/>
                        </a:rPr>
                        <a:t>2022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>
                          <a:effectLst/>
                        </a:rPr>
                        <a:t>Requires covered critical infrastructure organizations to report significant cyber incidents</a:t>
                      </a:r>
                    </a:p>
                  </a:txBody>
                  <a:tcPr marL="20130" marR="20130" marT="10065" marB="1006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3552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6705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FE57ACD-7803-F9DB-ABC7-DE882E7EE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cap="none" dirty="0"/>
              <a:t>United States Technology Legislation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6417C5A-4470-3CCA-78AA-6B17CB7B41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388853"/>
            <a:ext cx="7300403" cy="4321834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Proposed Federal Legislation</a:t>
            </a:r>
          </a:p>
          <a:p>
            <a:pPr lvl="1"/>
            <a:r>
              <a:rPr lang="en-US" dirty="0"/>
              <a:t>AI Kill-Switch Act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b="1" dirty="0"/>
              <a:t>State Legislation</a:t>
            </a:r>
          </a:p>
          <a:p>
            <a:pPr lvl="1"/>
            <a:r>
              <a:rPr lang="en-US" b="1" dirty="0"/>
              <a:t>48 states</a:t>
            </a:r>
            <a:r>
              <a:rPr lang="en-US" dirty="0"/>
              <a:t> have passed at least one specialized tech law</a:t>
            </a:r>
          </a:p>
          <a:p>
            <a:pPr lvl="1"/>
            <a:r>
              <a:rPr lang="en-US" b="1" dirty="0"/>
              <a:t>46 states </a:t>
            </a:r>
            <a:r>
              <a:rPr lang="en-US" dirty="0"/>
              <a:t>passed at least one AI-related law</a:t>
            </a:r>
          </a:p>
          <a:p>
            <a:pPr lvl="1"/>
            <a:r>
              <a:rPr lang="en-US" b="1" dirty="0"/>
              <a:t>24 states</a:t>
            </a:r>
            <a:r>
              <a:rPr lang="en-US" dirty="0"/>
              <a:t> have enacted overarching consumer data privacy frameworks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C7312E-54C9-74A4-A2FF-ABBF5A7832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71C00ED-5270-43BE-8BD5-1FBFFBEA478D}" type="datetime4">
              <a:rPr lang="en-US" smtClean="0"/>
              <a:t>September 8, 2026</a:t>
            </a:fld>
            <a:endParaRPr lang="en-US"/>
          </a:p>
        </p:txBody>
      </p:sp>
      <p:pic>
        <p:nvPicPr>
          <p:cNvPr id="5" name="Picture 4">
            <a:hlinkClick r:id="rId2"/>
            <a:extLst>
              <a:ext uri="{FF2B5EF4-FFF2-40B4-BE49-F238E27FC236}">
                <a16:creationId xmlns:a16="http://schemas.microsoft.com/office/drawing/2014/main" id="{DF2B6E16-EF1C-444F-C227-986BDA10D1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18" b="14445"/>
          <a:stretch>
            <a:fillRect/>
          </a:stretch>
        </p:blipFill>
        <p:spPr>
          <a:xfrm>
            <a:off x="3638039" y="1864863"/>
            <a:ext cx="3981961" cy="184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04D97-4635-E03C-6D0F-BD101441A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74" y="685800"/>
            <a:ext cx="10363200" cy="1362456"/>
          </a:xfrm>
        </p:spPr>
        <p:txBody>
          <a:bodyPr/>
          <a:lstStyle/>
          <a:p>
            <a:r>
              <a:rPr lang="en-US" sz="8000" dirty="0"/>
              <a:t>AI Future - US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1F8BD-C83E-61CF-906C-23B45154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361BA-233F-4A22-B8BB-B3290C847EB5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52B94-D660-6A36-A5A4-344435F71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Slide </a:t>
            </a:r>
            <a:fld id="{3D46CBA2-ECE5-4BE9-B546-6761E0E67089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7FF9D04-7CE7-B693-E5FE-8F2AF55A0E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90974" y="1895771"/>
            <a:ext cx="10363200" cy="1918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b="1" dirty="0">
                <a:latin typeface="+mj-lt"/>
              </a:rPr>
              <a:t>AI Job Market and Impact</a:t>
            </a:r>
          </a:p>
        </p:txBody>
      </p:sp>
    </p:spTree>
    <p:extLst>
      <p:ext uri="{BB962C8B-B14F-4D97-AF65-F5344CB8AC3E}">
        <p14:creationId xmlns:p14="http://schemas.microsoft.com/office/powerpoint/2010/main" val="674399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FF0F6-6D37-7DEE-77F1-036C0331B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AgenticAI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AA0926-8E41-0649-72CC-25C8255E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06994-F77F-4F4D-96FC-2195091B2EF7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19BD07-688D-DA70-2884-0984019CB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36</a:t>
            </a:fld>
            <a:endParaRPr lang="en-US"/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DD4B8845-E708-0522-70AC-9D7D35CB5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3A5923-FC4A-B9ED-0B57-A392FD896162}"/>
              </a:ext>
            </a:extLst>
          </p:cNvPr>
          <p:cNvSpPr txBox="1"/>
          <p:nvPr/>
        </p:nvSpPr>
        <p:spPr>
          <a:xfrm>
            <a:off x="2310527" y="4109056"/>
            <a:ext cx="515707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AI Job Market and Impact</a:t>
            </a:r>
          </a:p>
        </p:txBody>
      </p:sp>
    </p:spTree>
    <p:extLst>
      <p:ext uri="{BB962C8B-B14F-4D97-AF65-F5344CB8AC3E}">
        <p14:creationId xmlns:p14="http://schemas.microsoft.com/office/powerpoint/2010/main" val="11688875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04D05-6910-B58C-BF5E-F836D0E1B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11074400" cy="708021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The Future of Healthcare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BEBB58-0B4A-9AF2-1672-0725BA55E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45B2EE-B823-4B44-ACED-D8C696897A00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C221C-8550-FFAF-6310-9863B3E6E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37</a:t>
            </a:fld>
            <a:endParaRPr lang="en-US"/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6F952DD3-C396-681B-E0F1-627BCD159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440B63-675D-1DA3-7290-A740BA4D9610}"/>
              </a:ext>
            </a:extLst>
          </p:cNvPr>
          <p:cNvSpPr txBox="1"/>
          <p:nvPr/>
        </p:nvSpPr>
        <p:spPr>
          <a:xfrm>
            <a:off x="406400" y="400245"/>
            <a:ext cx="48061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Advances in Healthcare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4D8B15-ECDD-504C-FD0A-9794DE0AA0BA}"/>
              </a:ext>
            </a:extLst>
          </p:cNvPr>
          <p:cNvSpPr txBox="1"/>
          <p:nvPr/>
        </p:nvSpPr>
        <p:spPr>
          <a:xfrm>
            <a:off x="406400" y="1296618"/>
            <a:ext cx="48061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AI Job Market and Impact</a:t>
            </a:r>
          </a:p>
        </p:txBody>
      </p:sp>
    </p:spTree>
    <p:extLst>
      <p:ext uri="{BB962C8B-B14F-4D97-AF65-F5344CB8AC3E}">
        <p14:creationId xmlns:p14="http://schemas.microsoft.com/office/powerpoint/2010/main" val="25801354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957D3-6AA8-18AD-64D7-E7CF0BF87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9605DB-D4D3-ABB4-5BFA-82851905D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23F57-44A0-4F75-8D3A-3E882F2A624B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7E18CC-5769-9D85-018B-26D930E3E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6CBA2-ECE5-4BE9-B546-6761E0E67089}" type="slidenum">
              <a:rPr lang="en-US" smtClean="0"/>
              <a:t>38</a:t>
            </a:fld>
            <a:endParaRPr lang="en-US"/>
          </a:p>
        </p:txBody>
      </p:sp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C1EE0C01-EE6C-A7C2-4387-B9EBB90DB3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65F42D-0357-C3DF-D178-52C2422BE224}"/>
              </a:ext>
            </a:extLst>
          </p:cNvPr>
          <p:cNvSpPr txBox="1"/>
          <p:nvPr/>
        </p:nvSpPr>
        <p:spPr>
          <a:xfrm>
            <a:off x="492125" y="4667071"/>
            <a:ext cx="48061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AI Job Market and Impact</a:t>
            </a:r>
          </a:p>
        </p:txBody>
      </p:sp>
    </p:spTree>
    <p:extLst>
      <p:ext uri="{BB962C8B-B14F-4D97-AF65-F5344CB8AC3E}">
        <p14:creationId xmlns:p14="http://schemas.microsoft.com/office/powerpoint/2010/main" val="4156368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6CF6CFC-B530-7660-1989-98FC6B17F5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776323"/>
            <a:ext cx="7291526" cy="4395877"/>
          </a:xfrm>
        </p:spPr>
        <p:txBody>
          <a:bodyPr>
            <a:noAutofit/>
          </a:bodyPr>
          <a:lstStyle/>
          <a:p>
            <a:r>
              <a:rPr lang="en-US" sz="1050" b="1" dirty="0"/>
              <a:t>Programming for AI: Python, SQL, R </a:t>
            </a:r>
          </a:p>
          <a:p>
            <a:r>
              <a:rPr lang="en-US" sz="1050" b="1" dirty="0"/>
              <a:t>Math and statistics: Probability, linear algebra, optimization, and statistical inference </a:t>
            </a:r>
          </a:p>
          <a:p>
            <a:r>
              <a:rPr lang="en-US" sz="1050" b="1" dirty="0"/>
              <a:t>Algorithms: Using libraries like Pandas, NumPy, Power BI</a:t>
            </a:r>
          </a:p>
          <a:p>
            <a:r>
              <a:rPr lang="en-US" sz="1050" b="1" dirty="0"/>
              <a:t>Applied Machine Learning</a:t>
            </a:r>
          </a:p>
          <a:p>
            <a:r>
              <a:rPr lang="en-US" sz="1050" b="1" dirty="0"/>
              <a:t>Deep Learning with </a:t>
            </a:r>
            <a:r>
              <a:rPr lang="en-US" sz="1050" b="1" dirty="0" err="1"/>
              <a:t>PyTorch</a:t>
            </a:r>
            <a:r>
              <a:rPr lang="en-US" sz="1050" b="1" dirty="0"/>
              <a:t> and TensorFlow</a:t>
            </a:r>
          </a:p>
          <a:p>
            <a:r>
              <a:rPr lang="en-US" sz="1050" b="1" dirty="0"/>
              <a:t>Domain‑focused Deep Learning </a:t>
            </a:r>
          </a:p>
          <a:p>
            <a:r>
              <a:rPr lang="en-US" sz="1050" b="1" dirty="0"/>
              <a:t>LLM fine‑tuning and RAG </a:t>
            </a:r>
          </a:p>
          <a:p>
            <a:r>
              <a:rPr lang="en-US" sz="1050" b="1" dirty="0" err="1"/>
              <a:t>LangChain</a:t>
            </a:r>
            <a:r>
              <a:rPr lang="en-US" sz="1050" b="1" dirty="0"/>
              <a:t> and similar frameworks</a:t>
            </a:r>
          </a:p>
          <a:p>
            <a:r>
              <a:rPr lang="en-US" sz="1050" b="1" dirty="0"/>
              <a:t>Agentic AI</a:t>
            </a:r>
          </a:p>
          <a:p>
            <a:r>
              <a:rPr lang="en-US" sz="1050" b="1" dirty="0"/>
              <a:t>Multimodal AI</a:t>
            </a:r>
          </a:p>
          <a:p>
            <a:r>
              <a:rPr lang="en-US" sz="1050" b="1" dirty="0"/>
              <a:t>Cloud Computing: AWS, Google Cloud, Azure, others.</a:t>
            </a:r>
          </a:p>
          <a:p>
            <a:r>
              <a:rPr lang="en-US" sz="1050" b="1" dirty="0"/>
              <a:t>Data Analysis and Visualization - Tableau, Power BI, </a:t>
            </a:r>
          </a:p>
          <a:p>
            <a:r>
              <a:rPr lang="en-US" sz="1050" b="1" dirty="0"/>
              <a:t>Natural Language Processing (NLP): Working with text data to build applications, sentiment analysis.</a:t>
            </a:r>
          </a:p>
          <a:p>
            <a:r>
              <a:rPr lang="en-US" sz="1050" b="1" dirty="0"/>
              <a:t>Robotics: Knowledge in designing, building, and programming robot applications.</a:t>
            </a:r>
          </a:p>
          <a:p>
            <a:r>
              <a:rPr lang="en-US" sz="1050" b="1" dirty="0"/>
              <a:t>Computer Vision: Expertise in extracting information from images and video data using algorithms and models.</a:t>
            </a:r>
          </a:p>
          <a:p>
            <a:endParaRPr lang="en-US" sz="1050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A3AF2A1-E226-14BE-3586-C825C733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685801"/>
            <a:ext cx="7291526" cy="906374"/>
          </a:xfrm>
        </p:spPr>
        <p:txBody>
          <a:bodyPr>
            <a:noAutofit/>
          </a:bodyPr>
          <a:lstStyle/>
          <a:p>
            <a:r>
              <a:rPr lang="en-US" sz="4800" cap="none" dirty="0"/>
              <a:t>Technical AI Skills in Demand for 2026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5F748-8559-33CA-54B4-5835EA0D6B4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CEDA6EE-80C6-43C4-8E79-2D2D22447A3C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E98B4-FF4B-129F-FADA-A46D9A5A58D9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7403189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09E6E9D-9019-CF74-8A22-E2CA56C17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565314"/>
          </a:xfrm>
        </p:spPr>
        <p:txBody>
          <a:bodyPr>
            <a:noAutofit/>
          </a:bodyPr>
          <a:lstStyle/>
          <a:p>
            <a:r>
              <a:rPr lang="en-US" sz="3600" dirty="0"/>
              <a:t>14 Career Paths in Artificial Intelligence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1AFF71-01C6-6E89-9D84-8EFF73F34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87C07-BFA1-418D-B325-F2AC26CE1AE3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C47CB-E84B-59D7-D831-91AB23626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40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2202ABC-4395-A5BE-8A75-1F55F98C61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8550473"/>
              </p:ext>
            </p:extLst>
          </p:nvPr>
        </p:nvGraphicFramePr>
        <p:xfrm>
          <a:off x="558800" y="1701800"/>
          <a:ext cx="11074400" cy="4452107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3529106">
                  <a:extLst>
                    <a:ext uri="{9D8B030D-6E8A-4147-A177-3AD203B41FA5}">
                      <a16:colId xmlns:a16="http://schemas.microsoft.com/office/drawing/2014/main" val="1981607952"/>
                    </a:ext>
                  </a:extLst>
                </a:gridCol>
                <a:gridCol w="7545294">
                  <a:extLst>
                    <a:ext uri="{9D8B030D-6E8A-4147-A177-3AD203B41FA5}">
                      <a16:colId xmlns:a16="http://schemas.microsoft.com/office/drawing/2014/main" val="853197979"/>
                    </a:ext>
                  </a:extLst>
                </a:gridCol>
              </a:tblGrid>
              <a:tr h="3698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</a:rPr>
                        <a:t>Career Path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</a:rPr>
                        <a:t>Description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05915"/>
                  </a:ext>
                </a:extLst>
              </a:tr>
              <a:tr h="680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Machine Learning Engineer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Designs, trains, and deploys models for tasks like prediction, recommendation, and anomaly detection.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1698037"/>
                  </a:ext>
                </a:extLst>
              </a:tr>
              <a:tr h="680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Engineer</a:t>
                      </a:r>
                      <a:b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Software Engineer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Builds end‑to‑end AI features into products, integrating models, APIs, and traditional software systems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7524607"/>
                  </a:ext>
                </a:extLst>
              </a:tr>
              <a:tr h="680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Data Scientist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Uses statistics and ML to analyze data, build models, and communicate business insights, often less engineering‑heavy than ML roles.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0245356"/>
                  </a:ext>
                </a:extLst>
              </a:tr>
              <a:tr h="680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 err="1">
                          <a:solidFill>
                            <a:srgbClr val="000000"/>
                          </a:solidFill>
                          <a:effectLst/>
                        </a:rPr>
                        <a:t>MLOps</a:t>
                      </a: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 / AI platform Engineer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Focuses on pipelines, infrastructure, deployment, and monitoring so models run reliably in production.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1036515"/>
                  </a:ext>
                </a:extLst>
              </a:tr>
              <a:tr h="680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Generative AI / LLM Engineer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Works with large language and multimodal models, prompt engineering, fine‑tuning, and retrieval‑augmented generation for real products.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8522096"/>
                  </a:ext>
                </a:extLst>
              </a:tr>
              <a:tr h="6803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Agent / Automation Engineer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Designs agentic systems that use tools, workflows, and orchestration to automate complex business processes.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76801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91784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04D38-FAEE-2895-920F-926725DAF3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913CEC8-7771-5168-B464-BF03A7183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619103"/>
          </a:xfrm>
        </p:spPr>
        <p:txBody>
          <a:bodyPr>
            <a:noAutofit/>
          </a:bodyPr>
          <a:lstStyle/>
          <a:p>
            <a:r>
              <a:rPr lang="en-US" sz="3600" dirty="0"/>
              <a:t>14 Career Paths in Artificial Intelligence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90B09C-F4C8-6321-8F83-A1E52E54C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3CFAF-FFD5-45F7-9023-CC95CF9366CE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21D43E-4AA6-5567-9CEE-851544F7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Slide </a:t>
            </a:r>
            <a:fld id="{3D46CBA2-ECE5-4BE9-B546-6761E0E67089}" type="slidenum">
              <a:rPr lang="en-US" smtClean="0"/>
              <a:t>41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6A573AEF-C197-A54F-E663-A432B7D0E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9863420"/>
              </p:ext>
            </p:extLst>
          </p:nvPr>
        </p:nvGraphicFramePr>
        <p:xfrm>
          <a:off x="558800" y="1570993"/>
          <a:ext cx="11099800" cy="4582919"/>
        </p:xfrm>
        <a:graphic>
          <a:graphicData uri="http://schemas.openxmlformats.org/drawingml/2006/table">
            <a:tbl>
              <a:tblPr firstRow="1">
                <a:tableStyleId>{793D81CF-94F2-401A-BA57-92F5A7B2D0C5}</a:tableStyleId>
              </a:tblPr>
              <a:tblGrid>
                <a:gridCol w="3360490">
                  <a:extLst>
                    <a:ext uri="{9D8B030D-6E8A-4147-A177-3AD203B41FA5}">
                      <a16:colId xmlns:a16="http://schemas.microsoft.com/office/drawing/2014/main" val="1981607952"/>
                    </a:ext>
                  </a:extLst>
                </a:gridCol>
                <a:gridCol w="7739310">
                  <a:extLst>
                    <a:ext uri="{9D8B030D-6E8A-4147-A177-3AD203B41FA5}">
                      <a16:colId xmlns:a16="http://schemas.microsoft.com/office/drawing/2014/main" val="853197979"/>
                    </a:ext>
                  </a:extLst>
                </a:gridCol>
              </a:tblGrid>
              <a:tr h="31911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</a:rPr>
                        <a:t>Career Path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900" u="none" strike="noStrike" dirty="0">
                          <a:effectLst/>
                        </a:rPr>
                        <a:t>Description</a:t>
                      </a:r>
                      <a:endParaRPr lang="en-US" sz="19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1001205915"/>
                  </a:ext>
                </a:extLst>
              </a:tr>
              <a:tr h="587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Computer Vision / Speech / </a:t>
                      </a:r>
                      <a:b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NLP Specialist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Focuses on specific modalities like images, video, or audio, often in sectors such as robotics, healthcare imaging, or conversational AI.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1221567049"/>
                  </a:ext>
                </a:extLst>
              </a:tr>
              <a:tr h="7412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Researcher / Research Scientist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Develops new models, training methods, or algorithms, usually with a strong math and theory background and often in labs or PhD‑heavy teams.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101940313"/>
                  </a:ext>
                </a:extLst>
              </a:tr>
              <a:tr h="587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Applied Research Scientist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Sits between research and product, adapting cutting‑edge methods to solve concrete business problems.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733157201"/>
                  </a:ext>
                </a:extLst>
              </a:tr>
              <a:tr h="587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Robotics /</a:t>
                      </a:r>
                      <a:b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Autonomous Systems Engineer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Combines perception, planning, and control to build physical systems like drones, robots, or self‑driving components.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1561669879"/>
                  </a:ext>
                </a:extLst>
              </a:tr>
              <a:tr h="587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Product Manager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Defines problem statements, sets roadmaps, and works with engineers to ship AI‑powered features that deliver value.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1777910219"/>
                  </a:ext>
                </a:extLst>
              </a:tr>
              <a:tr h="587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Strategist / </a:t>
                      </a:r>
                      <a:b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Transformation Lead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Helps organizations redesign workflows, choose platforms, and plan AI adoption at scale.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3652428708"/>
                  </a:ext>
                </a:extLst>
              </a:tr>
              <a:tr h="5870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AI Ethics, Risk, and </a:t>
                      </a:r>
                      <a:b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</a:b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Governance Specialist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Designs policies, audits, and guardrails to ensure AI is fair, compliant, and trustworthy.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5891" marR="5891" marT="5891" marB="0" anchor="ctr"/>
                </a:tc>
                <a:extLst>
                  <a:ext uri="{0D108BD9-81ED-4DB2-BD59-A6C34878D82A}">
                    <a16:rowId xmlns:a16="http://schemas.microsoft.com/office/drawing/2014/main" val="315503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28715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/>
          <p:cNvSpPr/>
          <p:nvPr/>
        </p:nvSpPr>
        <p:spPr>
          <a:xfrm>
            <a:off x="482777" y="710034"/>
            <a:ext cx="11223396" cy="5407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4260"/>
              </a:lnSpc>
            </a:pPr>
            <a:r>
              <a:rPr lang="en-US" sz="32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Salary Ranges for AI Engineers and ML roles in 2026</a:t>
            </a:r>
            <a:endParaRPr lang="en-US" sz="1467" dirty="0"/>
          </a:p>
        </p:txBody>
      </p:sp>
      <p:sp>
        <p:nvSpPr>
          <p:cNvPr id="21" name="Object 20"/>
          <p:cNvSpPr/>
          <p:nvPr/>
        </p:nvSpPr>
        <p:spPr>
          <a:xfrm>
            <a:off x="0" y="5523121"/>
            <a:ext cx="12188952" cy="1333167"/>
          </a:xfrm>
          <a:prstGeom prst="rect">
            <a:avLst/>
          </a:prstGeom>
          <a:solidFill>
            <a:srgbClr val="51237F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Object 21"/>
          <p:cNvSpPr/>
          <p:nvPr/>
        </p:nvSpPr>
        <p:spPr>
          <a:xfrm>
            <a:off x="1389509" y="5626284"/>
            <a:ext cx="9409935" cy="73006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876"/>
              </a:lnSpc>
            </a:pPr>
            <a:r>
              <a:rPr lang="en-US" sz="2251" kern="0" spc="23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are blended, directional ranges across sources </a:t>
            </a:r>
            <a:br>
              <a:rPr lang="en-US" sz="2251" kern="0" spc="23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</a:br>
            <a:r>
              <a:rPr lang="en-US" sz="2251" kern="0" spc="23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(base + typical bonus/stock where noted).</a:t>
            </a:r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B0485F73-EF6B-9E77-99FC-161000BAC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24800" y="4767263"/>
            <a:ext cx="762000" cy="273844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r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D46CBA2-ECE5-4BE9-B546-6761E0E67089}" type="slidenum">
              <a:rPr lang="en-US" smtClean="0"/>
              <a:pPr/>
              <a:t>42</a:t>
            </a:fld>
            <a:endParaRPr lang="en-US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F58AB62-2D98-F2EF-3D80-45189E4A5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85177"/>
              </p:ext>
            </p:extLst>
          </p:nvPr>
        </p:nvGraphicFramePr>
        <p:xfrm>
          <a:off x="609600" y="1370376"/>
          <a:ext cx="10972802" cy="3640596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511671">
                  <a:extLst>
                    <a:ext uri="{9D8B030D-6E8A-4147-A177-3AD203B41FA5}">
                      <a16:colId xmlns:a16="http://schemas.microsoft.com/office/drawing/2014/main" val="1263034799"/>
                    </a:ext>
                  </a:extLst>
                </a:gridCol>
                <a:gridCol w="2612136">
                  <a:extLst>
                    <a:ext uri="{9D8B030D-6E8A-4147-A177-3AD203B41FA5}">
                      <a16:colId xmlns:a16="http://schemas.microsoft.com/office/drawing/2014/main" val="2504361540"/>
                    </a:ext>
                  </a:extLst>
                </a:gridCol>
                <a:gridCol w="2712603">
                  <a:extLst>
                    <a:ext uri="{9D8B030D-6E8A-4147-A177-3AD203B41FA5}">
                      <a16:colId xmlns:a16="http://schemas.microsoft.com/office/drawing/2014/main" val="1344905581"/>
                    </a:ext>
                  </a:extLst>
                </a:gridCol>
                <a:gridCol w="3136392">
                  <a:extLst>
                    <a:ext uri="{9D8B030D-6E8A-4147-A177-3AD203B41FA5}">
                      <a16:colId xmlns:a16="http://schemas.microsoft.com/office/drawing/2014/main" val="120527451"/>
                    </a:ext>
                  </a:extLst>
                </a:gridCol>
              </a:tblGrid>
              <a:tr h="696789">
                <a:tc>
                  <a:txBody>
                    <a:bodyPr/>
                    <a:lstStyle/>
                    <a:p>
                      <a:pPr algn="ctr" fontAlgn="t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Level (US)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algn="ctr" fontAlgn="t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AI Engineer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algn="ctr" fontAlgn="t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ML Engineer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101600" marB="101600" anchor="ctr"/>
                </a:tc>
                <a:tc>
                  <a:txBody>
                    <a:bodyPr/>
                    <a:lstStyle/>
                    <a:p>
                      <a:pPr algn="ctr" fontAlgn="t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GenAI‑Focused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101600" marB="101600" anchor="ctr"/>
                </a:tc>
                <a:extLst>
                  <a:ext uri="{0D108BD9-81ED-4DB2-BD59-A6C34878D82A}">
                    <a16:rowId xmlns:a16="http://schemas.microsoft.com/office/drawing/2014/main" val="3191215417"/>
                  </a:ext>
                </a:extLst>
              </a:tr>
              <a:tr h="696789"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Entry (0–2 yrs)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$100k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175k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100k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170k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100k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180k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extLst>
                  <a:ext uri="{0D108BD9-81ED-4DB2-BD59-A6C34878D82A}">
                    <a16:rowId xmlns:a16="http://schemas.microsoft.com/office/drawing/2014/main" val="306570946"/>
                  </a:ext>
                </a:extLst>
              </a:tr>
              <a:tr h="696789"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lang="en-US" sz="2400" b="1">
                          <a:effectLst/>
                        </a:rPr>
                        <a:t>Mid (3–5 yrs)</a:t>
                      </a:r>
                      <a:endParaRPr lang="en-US" sz="2400" b="1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200k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300k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200k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320k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$220k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350k+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extLst>
                  <a:ext uri="{0D108BD9-81ED-4DB2-BD59-A6C34878D82A}">
                    <a16:rowId xmlns:a16="http://schemas.microsoft.com/office/drawing/2014/main" val="3677444700"/>
                  </a:ext>
                </a:extLst>
              </a:tr>
              <a:tr h="696789"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lang="en-US" sz="2400" b="1">
                          <a:effectLst/>
                        </a:rPr>
                        <a:t>Senior (6–9 yrs)</a:t>
                      </a:r>
                      <a:endParaRPr lang="en-US" sz="2400" b="1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250k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450k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250k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450k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250k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500k+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extLst>
                  <a:ext uri="{0D108BD9-81ED-4DB2-BD59-A6C34878D82A}">
                    <a16:rowId xmlns:a16="http://schemas.microsoft.com/office/drawing/2014/main" val="2931177337"/>
                  </a:ext>
                </a:extLst>
              </a:tr>
              <a:tr h="853440"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lang="en-US" sz="2400" b="1" dirty="0">
                          <a:effectLst/>
                        </a:rPr>
                        <a:t>Staff/Principal</a:t>
                      </a:r>
                      <a:br>
                        <a:rPr lang="en-US" sz="2400" b="1" dirty="0">
                          <a:effectLst/>
                        </a:rPr>
                      </a:br>
                      <a:r>
                        <a:rPr lang="en-US" sz="2400" b="1" dirty="0">
                          <a:effectLst/>
                        </a:rPr>
                        <a:t>(Top 1%)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400k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900k+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400k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900k+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tc>
                  <a:txBody>
                    <a:bodyPr/>
                    <a:lstStyle/>
                    <a:p>
                      <a:pPr algn="ctr" fontAlgn="base" latinLnBrk="0">
                        <a:buNone/>
                      </a:pP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500k – </a:t>
                      </a:r>
                      <a:r>
                        <a:rPr kumimoji="0" lang="en-US" sz="2400" b="1" kern="1200" dirty="0">
                          <a:solidFill>
                            <a:schemeClr val="dk1"/>
                          </a:solidFill>
                          <a:effectLst/>
                        </a:rPr>
                        <a:t>$</a:t>
                      </a:r>
                      <a:r>
                        <a:rPr lang="en-US" sz="2400" b="1" dirty="0">
                          <a:effectLst/>
                        </a:rPr>
                        <a:t>3M+</a:t>
                      </a:r>
                      <a:endParaRPr lang="en-US" sz="2400" b="1" dirty="0">
                        <a:effectLst/>
                        <a:latin typeface="+mj-lt"/>
                      </a:endParaRPr>
                    </a:p>
                  </a:txBody>
                  <a:tcPr marL="101600" marR="101600" marT="60960" marB="60960" anchor="ctr"/>
                </a:tc>
                <a:extLst>
                  <a:ext uri="{0D108BD9-81ED-4DB2-BD59-A6C34878D82A}">
                    <a16:rowId xmlns:a16="http://schemas.microsoft.com/office/drawing/2014/main" val="275701482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307FC984-74C6-2D86-8CBE-116C9F4DADF5}"/>
              </a:ext>
            </a:extLst>
          </p:cNvPr>
          <p:cNvSpPr txBox="1"/>
          <p:nvPr/>
        </p:nvSpPr>
        <p:spPr>
          <a:xfrm>
            <a:off x="2111321" y="5046533"/>
            <a:ext cx="8947899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67" b="1" i="1" dirty="0">
                <a:latin typeface="+mj-lt"/>
              </a:rPr>
              <a:t>Sources – Robert Half, ZipRecruiter, </a:t>
            </a:r>
            <a:r>
              <a:rPr lang="en-US" sz="1867" b="1" i="1" dirty="0" err="1">
                <a:latin typeface="+mj-lt"/>
              </a:rPr>
              <a:t>Payscale</a:t>
            </a:r>
            <a:r>
              <a:rPr lang="en-US" sz="1867" b="1" i="1" dirty="0">
                <a:latin typeface="+mj-lt"/>
              </a:rPr>
              <a:t>, Coursera, </a:t>
            </a:r>
            <a:r>
              <a:rPr lang="en-US" sz="1867" b="1" i="1" dirty="0" err="1">
                <a:latin typeface="+mj-lt"/>
              </a:rPr>
              <a:t>mrrecruitment</a:t>
            </a:r>
            <a:r>
              <a:rPr lang="en-US" sz="1867" b="1" i="1" dirty="0">
                <a:latin typeface="+mj-lt"/>
              </a:rPr>
              <a:t>, 6fgr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EF7A5-8434-7153-F8C8-DF75D8AA6D9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2A11545-6A67-4354-96B4-63C315AF93B7}" type="datetime4">
              <a:rPr lang="en-US" smtClean="0"/>
              <a:t>September 8,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8731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AAF45-033A-92BC-EBE7-95AF16D7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387493F-FD9C-91BF-04B9-5EE9CB455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36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br>
              <a:rPr lang="en-US" sz="3600" cap="none" dirty="0"/>
            </a:br>
            <a:endParaRPr lang="en-US" sz="36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66993-6433-C98A-945A-065111D8B5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33102"/>
            <a:ext cx="7300403" cy="4205748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 System Architect (No Coding)</a:t>
            </a:r>
          </a:p>
          <a:p>
            <a:r>
              <a:rPr lang="en-US" sz="2000" dirty="0"/>
              <a:t>Map out business the processes</a:t>
            </a:r>
          </a:p>
          <a:p>
            <a:r>
              <a:rPr lang="en-US" sz="2000" dirty="0"/>
              <a:t>Design a system where AI handles the right parts</a:t>
            </a:r>
          </a:p>
          <a:p>
            <a:r>
              <a:rPr lang="en-US" sz="2000" dirty="0"/>
              <a:t>Humans handle the rest will be invaluable.</a:t>
            </a:r>
          </a:p>
          <a:p>
            <a:r>
              <a:rPr lang="en-US" sz="2000" dirty="0"/>
              <a:t>Thinking skill, not a technical skill. </a:t>
            </a:r>
          </a:p>
          <a:p>
            <a:r>
              <a:rPr lang="en-US" sz="2000" dirty="0"/>
              <a:t>What need: </a:t>
            </a:r>
          </a:p>
          <a:p>
            <a:pPr lvl="1"/>
            <a:r>
              <a:rPr lang="en-US" sz="2000" dirty="0"/>
              <a:t>Understand business operations</a:t>
            </a:r>
          </a:p>
          <a:p>
            <a:pPr lvl="1"/>
            <a:r>
              <a:rPr lang="en-US" sz="2000" dirty="0"/>
              <a:t>Data flow</a:t>
            </a:r>
          </a:p>
          <a:p>
            <a:pPr lvl="1"/>
            <a:r>
              <a:rPr lang="en-US" sz="2000" dirty="0"/>
              <a:t>System design</a:t>
            </a:r>
          </a:p>
          <a:p>
            <a:r>
              <a:rPr lang="en-US" sz="1800" b="1" dirty="0">
                <a:hlinkClick r:id="rId2"/>
              </a:rPr>
              <a:t>MC Business Intelligence with AI</a:t>
            </a:r>
            <a:endParaRPr lang="en-US" sz="1800" b="1" dirty="0">
              <a:hlinkClick r:id="rId3"/>
            </a:endParaRPr>
          </a:p>
          <a:p>
            <a:r>
              <a:rPr lang="en-US" sz="1800" b="1" dirty="0">
                <a:hlinkClick r:id="rId3"/>
              </a:rPr>
              <a:t>Machine Learning Certifications</a:t>
            </a:r>
            <a:endParaRPr lang="en-US" sz="18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7E8DC-E71B-68D0-BF65-41E9934EE0F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6BC24E7-9866-4D3B-9C3F-D70661151DF9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5A3CF6-8C72-FE96-A174-D5C0FE1C671E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10932485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13E58-C7DF-59BC-84C9-902A81710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36B7F7-ABC4-217C-8898-03B6CFB1C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36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br>
              <a:rPr lang="en-US" sz="3600" cap="none" dirty="0"/>
            </a:br>
            <a:endParaRPr lang="en-US" sz="36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D0D15-EA3C-BC17-D24C-59EA7AE038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38633"/>
            <a:ext cx="7300403" cy="4028768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 Training Data Curator</a:t>
            </a:r>
          </a:p>
          <a:p>
            <a:r>
              <a:rPr lang="en-US" sz="2000" dirty="0"/>
              <a:t>Knowing how to curate, structure, and maintain the data</a:t>
            </a:r>
          </a:p>
          <a:p>
            <a:r>
              <a:rPr lang="en-US" sz="2000" dirty="0"/>
              <a:t>Not a data scientist </a:t>
            </a:r>
          </a:p>
          <a:p>
            <a:r>
              <a:rPr lang="en-US" sz="2000" dirty="0"/>
              <a:t>Being a data librarian for AI. </a:t>
            </a:r>
          </a:p>
          <a:p>
            <a:r>
              <a:rPr lang="en-US" sz="2000" dirty="0"/>
              <a:t>Know what information the AI needs, how to organize it, how to keep it updated, and how to format </a:t>
            </a:r>
          </a:p>
          <a:p>
            <a:r>
              <a:rPr lang="en-US" sz="2000" dirty="0"/>
              <a:t>Industries: </a:t>
            </a:r>
          </a:p>
          <a:p>
            <a:pPr lvl="1"/>
            <a:r>
              <a:rPr lang="en-US" sz="2000" dirty="0"/>
              <a:t>Legal firms </a:t>
            </a:r>
          </a:p>
          <a:p>
            <a:pPr lvl="1"/>
            <a:r>
              <a:rPr lang="en-US" sz="2000" dirty="0"/>
              <a:t>Marketing agencies </a:t>
            </a:r>
          </a:p>
          <a:p>
            <a:pPr lvl="1"/>
            <a:r>
              <a:rPr lang="en-US" sz="2000" dirty="0"/>
              <a:t>Consulting businesses </a:t>
            </a:r>
          </a:p>
          <a:p>
            <a:r>
              <a:rPr lang="en-US" sz="1800" b="1" dirty="0">
                <a:hlinkClick r:id="rId2"/>
              </a:rPr>
              <a:t>JHU GenAI Training with Cert - 16-Week JHU GenAI Course</a:t>
            </a:r>
            <a:endParaRPr lang="en-US" sz="1800" b="1" dirty="0"/>
          </a:p>
          <a:p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F242BF-8B8C-25AD-FD9C-7EE6F452883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0DD9606-08F2-4BF4-8B96-ED85C84D7F3E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B64E44-3D93-E9F3-FD85-16D506E42720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23998146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BC8E-65BA-2F21-04EE-3521236E6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E2D9F8A-8E88-E0BE-DA87-1E129850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40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br>
              <a:rPr lang="en-US" sz="4000" cap="none" dirty="0"/>
            </a:br>
            <a:endParaRPr lang="en-US" sz="40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A90C8-B002-3C57-F7EF-516201360B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58297"/>
            <a:ext cx="7300403" cy="40091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AI Workflow Specialist </a:t>
            </a:r>
            <a:r>
              <a:rPr lang="en-US" sz="2400" b="1" dirty="0"/>
              <a:t>(No Coding)</a:t>
            </a:r>
          </a:p>
          <a:p>
            <a:r>
              <a:rPr lang="en-US" dirty="0"/>
              <a:t>Build complex AI-powered workflows without writing code </a:t>
            </a:r>
          </a:p>
          <a:p>
            <a:r>
              <a:rPr lang="en-US" dirty="0"/>
              <a:t>Use Tools like n8n, Make, and Zapier - connects AI to your business processes visually. </a:t>
            </a:r>
          </a:p>
          <a:p>
            <a:r>
              <a:rPr lang="en-US" dirty="0"/>
              <a:t>Save businesses 20+ hours a week.</a:t>
            </a:r>
          </a:p>
          <a:p>
            <a:r>
              <a:rPr lang="en-US" dirty="0"/>
              <a:t>By 2027, every business will need AI workflows. </a:t>
            </a:r>
          </a:p>
          <a:p>
            <a:r>
              <a:rPr lang="en-US" dirty="0"/>
              <a:t>Skill is completely free to learn right now. </a:t>
            </a:r>
          </a:p>
          <a:p>
            <a:r>
              <a:rPr lang="en-US" sz="1800" b="1" dirty="0">
                <a:hlinkClick r:id="rId2"/>
              </a:rPr>
              <a:t>MC Claude for Work and Productivity</a:t>
            </a:r>
            <a:endParaRPr lang="en-US" sz="1800" b="1" dirty="0">
              <a:hlinkClick r:id="rId3"/>
            </a:endParaRPr>
          </a:p>
          <a:p>
            <a:r>
              <a:rPr lang="en-US" sz="1800" b="1" dirty="0">
                <a:hlinkClick r:id="rId3"/>
              </a:rPr>
              <a:t>Johns Hopkins University | Build Generative AI Workflows</a:t>
            </a:r>
            <a:endParaRPr lang="en-US" sz="18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0172AD-4C93-B5A6-D6B3-71D71793D2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5FE5D5-EF6C-4548-A059-57EEF38A81F3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8497F4-F44F-C4CB-6A45-A337ABB6E5CD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41800148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24D65-3AEE-9871-004C-DB349F9D3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1397CE-015C-2AFB-3F23-416A4FF2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36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br>
              <a:rPr lang="en-US" sz="3600" cap="none" dirty="0"/>
            </a:br>
            <a:endParaRPr lang="en-US" sz="36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656CD-5C18-F6E3-B6DC-4C1FB725B7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87794"/>
            <a:ext cx="7300403" cy="3979606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 Output Quality Control Specialist</a:t>
            </a:r>
          </a:p>
          <a:p>
            <a:r>
              <a:rPr lang="en-US" sz="2000" dirty="0"/>
              <a:t>Businesses have no systematic way to ensure the output is good.</a:t>
            </a:r>
          </a:p>
          <a:p>
            <a:r>
              <a:rPr lang="en-US" sz="2000" dirty="0"/>
              <a:t>Ability to evaluate AI output quality, catch errors, identify when output is generic versus useful, build systems that ensure consistent quality.</a:t>
            </a:r>
          </a:p>
          <a:p>
            <a:r>
              <a:rPr lang="en-US" sz="2000" dirty="0"/>
              <a:t>Combines editorial judgment, brand voice expertise, and understanding what AI gets wrong.</a:t>
            </a:r>
          </a:p>
          <a:p>
            <a:r>
              <a:rPr lang="en-US" sz="2000" dirty="0"/>
              <a:t>Massive in 2027 demand because bad AI output is expensive.</a:t>
            </a:r>
          </a:p>
          <a:p>
            <a:r>
              <a:rPr lang="en-US" sz="1800" b="1" dirty="0">
                <a:hlinkClick r:id="rId2"/>
              </a:rPr>
              <a:t>Ai Quality Control Jobs, Employment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972625-0E20-E03E-0F29-21442B4F2BE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96087DD-8030-493D-B7D8-C7BCF4265E7B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67FF67-C294-7243-CF6B-9AB37CB6B334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17696882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57082-B0B1-34B9-B373-457F56A9F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D46660-970E-583A-5345-890E7AEFE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36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endParaRPr lang="en-US" sz="36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5492A3-2962-85E8-E52B-6D9DB1245C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58297"/>
            <a:ext cx="7300403" cy="431390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 Automation Maintenance and Optimization Specialist</a:t>
            </a:r>
          </a:p>
          <a:p>
            <a:r>
              <a:rPr lang="en-US" sz="2000" dirty="0"/>
              <a:t>Keeping building automation running and making it better is another.</a:t>
            </a:r>
          </a:p>
          <a:p>
            <a:r>
              <a:rPr lang="en-US" sz="2000" dirty="0"/>
              <a:t>Being able to audit existing automations - find broken or inefficient processes and optimize them.</a:t>
            </a:r>
          </a:p>
          <a:p>
            <a:r>
              <a:rPr lang="en-US" sz="2000" dirty="0"/>
              <a:t>A mechanic for automated systems. </a:t>
            </a:r>
          </a:p>
          <a:p>
            <a:r>
              <a:rPr lang="en-US" sz="2000" dirty="0"/>
              <a:t>For 2027 and beyond every business will have dozens of workflow automations. Someone must be able to maintain and improve them. </a:t>
            </a:r>
          </a:p>
          <a:p>
            <a:r>
              <a:rPr lang="en-US" sz="2000" dirty="0"/>
              <a:t>Role doesn’t exist at scale yet.</a:t>
            </a:r>
          </a:p>
          <a:p>
            <a:r>
              <a:rPr lang="en-US" sz="1800" b="1" dirty="0">
                <a:hlinkClick r:id="rId2"/>
              </a:rPr>
              <a:t>$36k-$89k Ai Optimization Specialist Jobs (NOW HIRING)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9D32FA-21F7-5E9E-2BD9-EDF28ACB80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8158C5A-29D2-452B-A461-8B7AFF6C7681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96F836-6CB7-FC21-7F47-99211AB8A505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14511678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B6299-D5E6-C8DE-A1AD-7D4D4FC7DA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CD5495-DA12-8915-F3EC-5B33CCE1B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36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br>
              <a:rPr lang="en-US" sz="3600" cap="none" dirty="0"/>
            </a:br>
            <a:endParaRPr lang="en-US" sz="36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BFE9B-E7AA-C783-40A0-F179B49385C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58297"/>
            <a:ext cx="7300403" cy="4313903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 Context Engineer</a:t>
            </a:r>
          </a:p>
          <a:p>
            <a:r>
              <a:rPr lang="en-US" sz="2000" dirty="0"/>
              <a:t>Current focus - prompt engineering - commoditized.</a:t>
            </a:r>
          </a:p>
          <a:p>
            <a:r>
              <a:rPr lang="en-US" sz="2000" dirty="0"/>
              <a:t>Context engineering - Setting up AI environments where the context is known before questions are asked.</a:t>
            </a:r>
          </a:p>
          <a:p>
            <a:r>
              <a:rPr lang="en-US" sz="2000" dirty="0"/>
              <a:t>Building better context systems. AI becomes team member who knows your contextual business.</a:t>
            </a:r>
          </a:p>
          <a:p>
            <a:r>
              <a:rPr lang="en-US" sz="2000" dirty="0"/>
              <a:t>Businesses that have AI contextualization build in have 10x better performance than competitors writing prompts. </a:t>
            </a:r>
          </a:p>
          <a:p>
            <a:r>
              <a:rPr lang="en-US" sz="2000" dirty="0"/>
              <a:t>People who can build these systems will demand  premium rates.</a:t>
            </a:r>
          </a:p>
          <a:p>
            <a:r>
              <a:rPr lang="en-US" sz="1800" b="1" dirty="0">
                <a:hlinkClick r:id="rId2"/>
              </a:rPr>
              <a:t>AI Context Engineer Artificial Intelligence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406FE5-9633-237B-4D10-4DF354156B4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C36D267-2F7D-4B00-8ACB-8E84713E7392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E47C70-1CBF-75B0-3E60-4B3AD88DA768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26096613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51701-6014-5740-22D9-C22FBEF92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98E6BF8-5576-A31C-46F2-10E6F8D83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85800"/>
            <a:ext cx="7300403" cy="1064341"/>
          </a:xfrm>
        </p:spPr>
        <p:txBody>
          <a:bodyPr/>
          <a:lstStyle/>
          <a:p>
            <a:r>
              <a:rPr lang="en-US" sz="3600" cap="none" dirty="0"/>
              <a:t>2027 AI Skills Worth $500+/Hour</a:t>
            </a:r>
            <a:br>
              <a:rPr lang="en-US" sz="3600" cap="none" dirty="0"/>
            </a:br>
            <a:r>
              <a:rPr lang="en-US" sz="2000" i="1" cap="none" dirty="0">
                <a:solidFill>
                  <a:srgbClr val="FF0000"/>
                </a:solidFill>
              </a:rPr>
              <a:t>No Degree Required</a:t>
            </a:r>
            <a:br>
              <a:rPr lang="en-US" sz="3600" cap="none" dirty="0"/>
            </a:br>
            <a:endParaRPr lang="en-US" sz="3600" cap="non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E4364-A49C-7FA8-FF33-98C2059070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818968"/>
            <a:ext cx="7300403" cy="404843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AI Human Workflow Designer</a:t>
            </a:r>
          </a:p>
          <a:p>
            <a:r>
              <a:rPr lang="en-US" sz="2000" dirty="0"/>
              <a:t>Designing workflows where AI and humans hand off work to each other.</a:t>
            </a:r>
          </a:p>
          <a:p>
            <a:r>
              <a:rPr lang="en-US" sz="2000" dirty="0"/>
              <a:t>AI does the first pass. Human reviews and approves. AI implements the changes. Human does final quality check. The workflow is optimized for speed and quality.</a:t>
            </a:r>
          </a:p>
          <a:p>
            <a:r>
              <a:rPr lang="en-US" sz="2000" dirty="0"/>
              <a:t>After 2027, every business process will be AI-human hybrid. </a:t>
            </a:r>
          </a:p>
          <a:p>
            <a:r>
              <a:rPr lang="en-US" sz="2000" dirty="0"/>
              <a:t>People needed who can design workflows will be essential.</a:t>
            </a:r>
          </a:p>
          <a:p>
            <a:r>
              <a:rPr lang="en-US" sz="1800" b="1" dirty="0">
                <a:hlinkClick r:id="rId2"/>
              </a:rPr>
              <a:t>Johns Hopkins University | Build Generative AI Workflows</a:t>
            </a:r>
            <a:endParaRPr lang="en-US" sz="1800" b="1" dirty="0"/>
          </a:p>
          <a:p>
            <a:pPr marL="0" indent="0">
              <a:buNone/>
            </a:pPr>
            <a:endParaRPr lang="en-US" sz="2000" b="1" dirty="0"/>
          </a:p>
          <a:p>
            <a:endParaRPr lang="en-US" sz="20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1DF584-7F99-FCF1-FBB5-B19719B9DBF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236247D-3F13-4891-8BCF-E6A0A9D3E728}" type="datetime4">
              <a:rPr lang="en-US" smtClean="0"/>
              <a:t>September 8, 2026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97B4AA-782A-1517-C629-A9A8AC11E4DF}"/>
              </a:ext>
            </a:extLst>
          </p:cNvPr>
          <p:cNvSpPr txBox="1"/>
          <p:nvPr/>
        </p:nvSpPr>
        <p:spPr>
          <a:xfrm>
            <a:off x="8194159" y="1341193"/>
            <a:ext cx="37462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Agentic AI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Advances in Healthcare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</a:rPr>
              <a:t>AI Job Market and Impact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of AI</a:t>
            </a:r>
          </a:p>
        </p:txBody>
      </p:sp>
    </p:spTree>
    <p:extLst>
      <p:ext uri="{BB962C8B-B14F-4D97-AF65-F5344CB8AC3E}">
        <p14:creationId xmlns:p14="http://schemas.microsoft.com/office/powerpoint/2010/main" val="32321519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3CEFA-272C-DE45-4086-18F6EE520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610BEC5-B611-F14B-477C-7C7098E1D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Course Review – Session I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92A0B8-2FA6-AF90-C127-1E394E7E1B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624824" indent="-380990"/>
            <a:endParaRPr lang="en-US" sz="2400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624824" indent="-380990"/>
            <a:endParaRPr lang="en-US" sz="2133" dirty="0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896640-37A1-8BDA-711C-3579F9C159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1573161"/>
            <a:ext cx="7300403" cy="4294239"/>
          </a:xfrm>
        </p:spPr>
        <p:txBody>
          <a:bodyPr>
            <a:noAutofit/>
          </a:bodyPr>
          <a:lstStyle/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Define Artificial Intelligence (AI) and Generative AI (GenAI).</a:t>
            </a:r>
          </a:p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Explain the latest trends in GenAI/AI. </a:t>
            </a:r>
          </a:p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Identify and describe key concepts in GenAI/AI. </a:t>
            </a:r>
          </a:p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Understand the Building Blocks of LLMs</a:t>
            </a:r>
          </a:p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Introduction to Prompt Engineering Frameworks</a:t>
            </a:r>
            <a:endParaRPr lang="en-US" sz="1867" b="1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AI Quiz</a:t>
            </a:r>
          </a:p>
          <a:p>
            <a:pPr marL="624824" indent="-380990"/>
            <a:r>
              <a:rPr lang="en-US" sz="2133" b="1" dirty="0">
                <a:ea typeface="Aptos" panose="020B0004020202020204" pitchFamily="34" charset="0"/>
                <a:cs typeface="Aptos" panose="020B0004020202020204" pitchFamily="34" charset="0"/>
              </a:rPr>
              <a:t>LLM Quiz</a:t>
            </a:r>
          </a:p>
          <a:p>
            <a:endParaRPr lang="en-US" sz="2400" b="1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9196A1-0652-1609-3966-54BDFA9BCC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10754-A166-4A4C-84E0-BB8B4B7B348E}" type="datetime4">
              <a:rPr lang="en-US" b="0" smtClean="0"/>
              <a:t>September 8,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850304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D2439BA-07F7-665E-DF83-341977F44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Course Outline – Session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AF4C5-F55D-15A3-94CE-D2DBED8C51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73797"/>
            <a:ext cx="7300403" cy="4393603"/>
          </a:xfrm>
        </p:spPr>
        <p:txBody>
          <a:bodyPr>
            <a:normAutofit/>
          </a:bodyPr>
          <a:lstStyle/>
          <a:p>
            <a:r>
              <a:rPr lang="en-US" sz="2400" b="1" dirty="0"/>
              <a:t>What is Microsoft Copilot.</a:t>
            </a:r>
          </a:p>
          <a:p>
            <a:r>
              <a:rPr lang="en-US" sz="2400" b="1" dirty="0"/>
              <a:t>What are the Key Features of Microsoft Copilot.</a:t>
            </a:r>
          </a:p>
          <a:p>
            <a:r>
              <a:rPr lang="en-US" sz="2400" b="1" dirty="0"/>
              <a:t>How is Microsoft Copilot integrated in Microsoft Office Applications</a:t>
            </a:r>
          </a:p>
          <a:p>
            <a:r>
              <a:rPr lang="en-US" sz="2400" b="1" dirty="0"/>
              <a:t>Microsoft 365 Copilot User Interfaces</a:t>
            </a:r>
          </a:p>
          <a:p>
            <a:r>
              <a:rPr lang="en-US" sz="2400" b="1" dirty="0"/>
              <a:t>Common Misconceptions about Microsoft Copilot.</a:t>
            </a:r>
          </a:p>
          <a:p>
            <a:r>
              <a:rPr lang="en-US" sz="2400" b="1" dirty="0"/>
              <a:t>Prompt Engineering Exercises using Microsoft Copilot AI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EB6E35-8D74-DE45-248B-E9CFCB03AF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C40F49-63A0-4698-8290-0144369EFD44}" type="datetime4">
              <a:rPr lang="en-US" smtClean="0"/>
              <a:t>September 8, 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5909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A01E9-2722-58D7-6588-04E2492E6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Course Outline – Session III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8C3CEC5-796B-FDB4-5210-3E776F29BF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1" y="1452282"/>
            <a:ext cx="7300403" cy="4415119"/>
          </a:xfrm>
        </p:spPr>
        <p:txBody>
          <a:bodyPr>
            <a:normAutofit fontScale="92500" lnSpcReduction="10000"/>
          </a:bodyPr>
          <a:lstStyle/>
          <a:p>
            <a:r>
              <a:rPr lang="en-US" sz="2667" b="1" dirty="0"/>
              <a:t>Introduction to the Major LLMs </a:t>
            </a:r>
          </a:p>
          <a:p>
            <a:pPr lvl="1"/>
            <a:r>
              <a:rPr lang="en-US" sz="2667" b="1" dirty="0"/>
              <a:t>Open AI </a:t>
            </a:r>
          </a:p>
          <a:p>
            <a:pPr lvl="1"/>
            <a:r>
              <a:rPr lang="en-US" sz="2667" b="1" dirty="0"/>
              <a:t>Google </a:t>
            </a:r>
            <a:r>
              <a:rPr lang="en-US" sz="2667" b="1" dirty="0" err="1"/>
              <a:t>Deepmind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Anthropic  </a:t>
            </a:r>
          </a:p>
          <a:p>
            <a:pPr lvl="1"/>
            <a:r>
              <a:rPr lang="en-US" sz="2667" b="1" dirty="0" err="1"/>
              <a:t>xAI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Kimi </a:t>
            </a:r>
          </a:p>
          <a:p>
            <a:pPr lvl="1"/>
            <a:r>
              <a:rPr lang="en-US" sz="2667" b="1" dirty="0" err="1"/>
              <a:t>Deepseek</a:t>
            </a:r>
            <a:r>
              <a:rPr lang="en-US" sz="2667" b="1" dirty="0"/>
              <a:t> </a:t>
            </a:r>
          </a:p>
          <a:p>
            <a:pPr lvl="1"/>
            <a:r>
              <a:rPr lang="en-US" sz="2667" b="1" dirty="0"/>
              <a:t>MAI</a:t>
            </a:r>
          </a:p>
          <a:p>
            <a:r>
              <a:rPr lang="en-US" sz="2667" b="1" dirty="0"/>
              <a:t>Advanced Prompt Engineering Techniques</a:t>
            </a:r>
          </a:p>
          <a:p>
            <a:r>
              <a:rPr lang="en-US" sz="2667" b="1" dirty="0"/>
              <a:t>LLM Prompt Engineering Exercises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0BB916-ABB2-7C87-446D-7657001554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prstGeom prst="rect">
            <a:avLst/>
          </a:prstGeom>
        </p:spPr>
        <p:txBody>
          <a:bodyPr vert="horz" lIns="0" tIns="0" rIns="0" bIns="0" rtlCol="0" anchor="b"/>
          <a:lstStyle>
            <a:defPPr>
              <a:defRPr lang="en-US"/>
            </a:defPPr>
            <a:lvl1pPr marL="0" algn="l" defTabSz="914377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263C09A-39D4-4E7B-A20B-0C057DF3AC2B}" type="datetime4">
              <a:rPr lang="en-US" b="0" smtClean="0"/>
              <a:t>September 8, 2026</a:t>
            </a:fld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8078880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E791D5-C445-0E10-D85F-B2216A8FC0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37A475-FC94-9B8B-E6CA-16EBA60C7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Course Review – Session IV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F0A5ED-BA81-5BF6-E0CC-16201C56FC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78745" y="6366380"/>
            <a:ext cx="2205942" cy="221240"/>
          </a:xfrm>
          <a:prstGeom prst="rect">
            <a:avLst/>
          </a:prstGeom>
        </p:spPr>
        <p:txBody>
          <a:bodyPr vert="horz" lIns="0" tIns="0" rIns="0" bIns="0" anchor="b"/>
          <a:lstStyle>
            <a:defPPr>
              <a:defRPr lang="en-US"/>
            </a:defPPr>
            <a:lvl1pPr marL="0" algn="l" defTabSz="914400" rtl="0" eaLnBrk="1" latinLnBrk="0" hangingPunct="1">
              <a:defRPr kumimoji="0" sz="12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DA447F3-B862-4910-BF4E-DF511C4AEC38}" type="datetime4">
              <a:rPr lang="en-US" b="0" smtClean="0"/>
              <a:t>September 8, 2026</a:t>
            </a:fld>
            <a:endParaRPr lang="en-US" b="0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112D9925-693D-740C-2D4E-30D815328EBF}"/>
              </a:ext>
            </a:extLst>
          </p:cNvPr>
          <p:cNvSpPr txBox="1">
            <a:spLocks/>
          </p:cNvSpPr>
          <p:nvPr/>
        </p:nvSpPr>
        <p:spPr>
          <a:xfrm>
            <a:off x="508000" y="4111598"/>
            <a:ext cx="5588000" cy="2278457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0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1800" b="1" kern="1200">
                <a:solidFill>
                  <a:schemeClr val="tx1"/>
                </a:solidFill>
                <a:latin typeface="+mj-lt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824" indent="-380990"/>
            <a:endParaRPr lang="en-US" sz="2133" dirty="0"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307DDC5-2A3C-E3A9-104B-5C76B2436E3F}"/>
              </a:ext>
            </a:extLst>
          </p:cNvPr>
          <p:cNvSpPr txBox="1">
            <a:spLocks/>
          </p:cNvSpPr>
          <p:nvPr/>
        </p:nvSpPr>
        <p:spPr>
          <a:xfrm>
            <a:off x="609601" y="1441525"/>
            <a:ext cx="7010400" cy="4425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Leaders Warnings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Concerns</a:t>
            </a:r>
          </a:p>
          <a:p>
            <a:pPr marL="624824" indent="-380990"/>
            <a:r>
              <a:rPr lang="en-US" sz="2400" b="1" dirty="0"/>
              <a:t>AI Future – China</a:t>
            </a:r>
          </a:p>
          <a:p>
            <a:pPr marL="624824" indent="-380990"/>
            <a:r>
              <a:rPr lang="en-US" sz="2400" b="1" dirty="0"/>
              <a:t>Technology Legislation</a:t>
            </a:r>
          </a:p>
          <a:p>
            <a:pPr marL="624824" indent="-380990"/>
            <a:r>
              <a:rPr lang="en-US" sz="2400" b="1" dirty="0"/>
              <a:t>AI Future – US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AI Technology Concern Quiz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Review</a:t>
            </a:r>
          </a:p>
          <a:p>
            <a:pPr marL="624824" indent="-380990"/>
            <a:r>
              <a:rPr lang="en-US" sz="2400" b="1" dirty="0">
                <a:ea typeface="Aptos" panose="020B0004020202020204" pitchFamily="34" charset="0"/>
                <a:cs typeface="Aptos" panose="020B0004020202020204" pitchFamily="34" charset="0"/>
              </a:rPr>
              <a:t>Course Evaluation</a:t>
            </a:r>
          </a:p>
          <a:p>
            <a:pPr marL="243834" indent="0">
              <a:buNone/>
            </a:pPr>
            <a:endParaRPr lang="en-US" sz="2400" b="1" dirty="0"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624824" indent="-380990"/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633176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84096"/>
            <a:ext cx="10972800" cy="44481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hlinkClick r:id="rId3"/>
              </a:rPr>
              <a:t>WD&amp;CE Course Evaluation Form</a:t>
            </a:r>
            <a:endParaRPr lang="en-US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ABE0C-DD52-4BA4-BC00-B51AC60C568A}" type="datetime4">
              <a:rPr lang="en-US" smtClean="0"/>
              <a:t>September 8, 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Slide </a:t>
            </a:r>
            <a:fld id="{BDC207AC-44E2-4E0C-A861-3776DCCCA189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303B76B-A518-2DB6-D0AA-E9966B34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866843"/>
              </p:ext>
            </p:extLst>
          </p:nvPr>
        </p:nvGraphicFramePr>
        <p:xfrm>
          <a:off x="749300" y="2640018"/>
          <a:ext cx="10769600" cy="2336799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402748214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1401062227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4231289644"/>
                    </a:ext>
                  </a:extLst>
                </a:gridCol>
                <a:gridCol w="2418080">
                  <a:extLst>
                    <a:ext uri="{9D8B030D-6E8A-4147-A177-3AD203B41FA5}">
                      <a16:colId xmlns:a16="http://schemas.microsoft.com/office/drawing/2014/main" val="4247662032"/>
                    </a:ext>
                  </a:extLst>
                </a:gridCol>
                <a:gridCol w="2153920">
                  <a:extLst>
                    <a:ext uri="{9D8B030D-6E8A-4147-A177-3AD203B41FA5}">
                      <a16:colId xmlns:a16="http://schemas.microsoft.com/office/drawing/2014/main" val="3215961549"/>
                    </a:ext>
                  </a:extLst>
                </a:gridCol>
              </a:tblGrid>
              <a:tr h="8534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Course Start Date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Location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CRN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Name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Instructor</a:t>
                      </a:r>
                      <a:endParaRPr lang="en-US" sz="2400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42136917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6/15/2026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GBTC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42973</a:t>
                      </a:r>
                      <a:endParaRPr kumimoji="0" lang="en-US" sz="2400" b="0" i="0" u="non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Intro to Gen AI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Carl Burnett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73046135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7/14/2026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ECEC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13811</a:t>
                      </a:r>
                      <a:endParaRPr kumimoji="0" lang="en-US" sz="2400" b="0" i="0" u="non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Intro to Gen AI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Carl Burnett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98289791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8/3/2026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Rockville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13812</a:t>
                      </a:r>
                      <a:endParaRPr kumimoji="0" lang="en-US" sz="2400" b="0" i="0" u="non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400" b="0" u="none" kern="1200" dirty="0">
                          <a:solidFill>
                            <a:schemeClr val="dk1"/>
                          </a:solidFill>
                          <a:effectLst/>
                        </a:rPr>
                        <a:t>Intro to Gen AI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u="none" dirty="0"/>
                        <a:t>Carl Burnett</a:t>
                      </a:r>
                      <a:endParaRPr lang="en-US" sz="2400" u="none" dirty="0">
                        <a:latin typeface="+mj-lt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50911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9696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 Brand">
      <a:dk1>
        <a:srgbClr val="51237F"/>
      </a:dk1>
      <a:lt1>
        <a:srgbClr val="FFFFFF"/>
      </a:lt1>
      <a:dk2>
        <a:srgbClr val="51237F"/>
      </a:dk2>
      <a:lt2>
        <a:srgbClr val="0095C8"/>
      </a:lt2>
      <a:accent1>
        <a:srgbClr val="B82A91"/>
      </a:accent1>
      <a:accent2>
        <a:srgbClr val="51C9E7"/>
      </a:accent2>
      <a:accent3>
        <a:srgbClr val="FBA93E"/>
      </a:accent3>
      <a:accent4>
        <a:srgbClr val="00AC9B"/>
      </a:accent4>
      <a:accent5>
        <a:srgbClr val="F92328"/>
      </a:accent5>
      <a:accent6>
        <a:srgbClr val="F15922"/>
      </a:accent6>
      <a:hlink>
        <a:srgbClr val="51C9E7"/>
      </a:hlink>
      <a:folHlink>
        <a:srgbClr val="51C9E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ntColl_PowerpointTemplate.potx" id="{58EE1FC6-6425-4CE8-94E4-80E64D798224}" vid="{34F3D9B2-39CB-4552-99D2-B2BE47185B6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A720D4DFC94C143B6A05471AADEEA43" ma:contentTypeVersion="13" ma:contentTypeDescription="Create a new document." ma:contentTypeScope="" ma:versionID="235ceb8681cf19b6405b90221d12569d">
  <xsd:schema xmlns:xsd="http://www.w3.org/2001/XMLSchema" xmlns:xs="http://www.w3.org/2001/XMLSchema" xmlns:p="http://schemas.microsoft.com/office/2006/metadata/properties" xmlns:ns2="9bac06bc-17ba-42a2-94fa-101a2540d06b" xmlns:ns3="dd7d4654-a3c6-402a-b31e-733fdf166c49" targetNamespace="http://schemas.microsoft.com/office/2006/metadata/properties" ma:root="true" ma:fieldsID="0c21e5053540b9c2295380b587dc867c" ns2:_="" ns3:_="">
    <xsd:import namespace="9bac06bc-17ba-42a2-94fa-101a2540d06b"/>
    <xsd:import namespace="dd7d4654-a3c6-402a-b31e-733fdf166c4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c06bc-17ba-42a2-94fa-101a2540d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d95c10b-918a-4a43-abca-2deae3970c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7d4654-a3c6-402a-b31e-733fdf166c4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50922ed-15c6-481f-8529-a64ea9c332d2}" ma:internalName="TaxCatchAll" ma:showField="CatchAllData" ma:web="dd7d4654-a3c6-402a-b31e-733fdf166c4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ac06bc-17ba-42a2-94fa-101a2540d06b">
      <Terms xmlns="http://schemas.microsoft.com/office/infopath/2007/PartnerControls"/>
    </lcf76f155ced4ddcb4097134ff3c332f>
    <TaxCatchAll xmlns="dd7d4654-a3c6-402a-b31e-733fdf166c49" xsi:nil="true"/>
  </documentManagement>
</p:properties>
</file>

<file path=customXml/itemProps1.xml><?xml version="1.0" encoding="utf-8"?>
<ds:datastoreItem xmlns:ds="http://schemas.openxmlformats.org/officeDocument/2006/customXml" ds:itemID="{E5A49FDF-E843-4717-B274-B3786F93D0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c06bc-17ba-42a2-94fa-101a2540d06b"/>
    <ds:schemaRef ds:uri="dd7d4654-a3c6-402a-b31e-733fdf166c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F5AEEC5-079C-47CA-BF0E-205D7B71F2E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77A300-F4C4-4B5D-A644-3CC692EC18D8}">
  <ds:schemaRefs>
    <ds:schemaRef ds:uri="http://purl.org/dc/elements/1.1/"/>
    <ds:schemaRef ds:uri="http://schemas.openxmlformats.org/package/2006/metadata/core-properties"/>
    <ds:schemaRef ds:uri="9bac06bc-17ba-42a2-94fa-101a2540d06b"/>
    <ds:schemaRef ds:uri="http://schemas.microsoft.com/office/2006/documentManagement/types"/>
    <ds:schemaRef ds:uri="dd7d4654-a3c6-402a-b31e-733fdf166c49"/>
    <ds:schemaRef ds:uri="http://purl.org/dc/terms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MontColl_PowerpointTemplate</Template>
  <TotalTime>1544</TotalTime>
  <Words>3113</Words>
  <Application>Microsoft Office PowerPoint</Application>
  <PresentationFormat>Widescreen</PresentationFormat>
  <Paragraphs>718</Paragraphs>
  <Slides>54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2" baseType="lpstr">
      <vt:lpstr>Aptos</vt:lpstr>
      <vt:lpstr>Aptos Black</vt:lpstr>
      <vt:lpstr>Arial</vt:lpstr>
      <vt:lpstr>Arial Black</vt:lpstr>
      <vt:lpstr>Calibri</vt:lpstr>
      <vt:lpstr>Georgia</vt:lpstr>
      <vt:lpstr>Roboto</vt:lpstr>
      <vt:lpstr>Office Theme</vt:lpstr>
      <vt:lpstr>ITI 555 Introduction to Generative AI – Session IV</vt:lpstr>
      <vt:lpstr>Course Outline – Session IV</vt:lpstr>
      <vt:lpstr>AI Leaders Warnings</vt:lpstr>
      <vt:lpstr>AI Technology Concerns</vt:lpstr>
      <vt:lpstr>PowerPoint Presentation</vt:lpstr>
      <vt:lpstr>AI Proliferation</vt:lpstr>
      <vt:lpstr>Hallucination</vt:lpstr>
      <vt:lpstr>AI Hallucination Explained </vt:lpstr>
      <vt:lpstr>Surveillance Capitalism</vt:lpstr>
      <vt:lpstr>Claude Mythos Preview</vt:lpstr>
      <vt:lpstr>Project Glasswing </vt:lpstr>
      <vt:lpstr>Cyberbiologic Attacks </vt:lpstr>
      <vt:lpstr>Cyberwarfare</vt:lpstr>
      <vt:lpstr>PowerPoint Presentation</vt:lpstr>
      <vt:lpstr>AI Escaping Human Control</vt:lpstr>
      <vt:lpstr>Other Models</vt:lpstr>
      <vt:lpstr>Emergent Behavior 2026</vt:lpstr>
      <vt:lpstr>AI Job Loss</vt:lpstr>
      <vt:lpstr>Retraining</vt:lpstr>
      <vt:lpstr>PowerPoint Presentation</vt:lpstr>
      <vt:lpstr>PowerPoint Presentation</vt:lpstr>
      <vt:lpstr>Political Disinformation &amp; Propaganda Cambridge Analytica </vt:lpstr>
      <vt:lpstr>Inequality</vt:lpstr>
      <vt:lpstr>Human Intervention</vt:lpstr>
      <vt:lpstr>Moltbook - Moltbot</vt:lpstr>
      <vt:lpstr>AI Risks</vt:lpstr>
      <vt:lpstr>AI Future - China</vt:lpstr>
      <vt:lpstr>Ecommerce</vt:lpstr>
      <vt:lpstr>Smart Cities</vt:lpstr>
      <vt:lpstr>Smart Capital</vt:lpstr>
      <vt:lpstr>Surveillance</vt:lpstr>
      <vt:lpstr>European Union Technology Legislation </vt:lpstr>
      <vt:lpstr>US Federal Cyber Security Laws</vt:lpstr>
      <vt:lpstr>United States Technology Legislation</vt:lpstr>
      <vt:lpstr>AI Future - US</vt:lpstr>
      <vt:lpstr>AgenticAI</vt:lpstr>
      <vt:lpstr>The Future of Healthcare</vt:lpstr>
      <vt:lpstr>PowerPoint Presentation</vt:lpstr>
      <vt:lpstr>Technical AI Skills in Demand for 2026</vt:lpstr>
      <vt:lpstr>14 Career Paths in Artificial Intelligence</vt:lpstr>
      <vt:lpstr>14 Career Paths in Artificial Intelligence</vt:lpstr>
      <vt:lpstr>PowerPoint Presentation</vt:lpstr>
      <vt:lpstr>2027 AI Skills Worth $500+/Hour No Degree Required </vt:lpstr>
      <vt:lpstr>2027 AI Skills Worth $500+/Hour No Degree Required </vt:lpstr>
      <vt:lpstr>2027 AI Skills Worth $500+/Hour No Degree Required </vt:lpstr>
      <vt:lpstr>2027 AI Skills Worth $500+/Hour No Degree Required </vt:lpstr>
      <vt:lpstr>2027 AI Skills Worth $500+/Hour No Degree Required</vt:lpstr>
      <vt:lpstr>2027 AI Skills Worth $500+/Hour No Degree Required </vt:lpstr>
      <vt:lpstr>2027 AI Skills Worth $500+/Hour No Degree Required </vt:lpstr>
      <vt:lpstr>Course Review – Session I </vt:lpstr>
      <vt:lpstr>Course Outline – Session II</vt:lpstr>
      <vt:lpstr>Course Outline – Session III</vt:lpstr>
      <vt:lpstr>Course Review – Session IV</vt:lpstr>
      <vt:lpstr>Course Evaluation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Prof Burnett</dc:creator>
  <cp:lastModifiedBy>Burnett, Carl M</cp:lastModifiedBy>
  <cp:revision>2</cp:revision>
  <dcterms:created xsi:type="dcterms:W3CDTF">2026-03-23T10:25:39Z</dcterms:created>
  <dcterms:modified xsi:type="dcterms:W3CDTF">2026-09-08T10:40:33Z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0x0101001A720D4DFC94C143B6A05471AADEEA43</vt:lpwstr>
  </property>
  <property fmtid="{D5CDD505-2E9C-101B-9397-08002B2CF9AE}" pid="3" name="MediaServiceImageTags">
    <vt:lpwstr/>
  </property>
  <property fmtid="{D5CDD505-2E9C-101B-9397-08002B2CF9AE}" pid="4" name="MSIP_Label_db55589f-69af-4b8f-bb7e-f33b2c49fdb7_Enabled">
    <vt:lpwstr>true</vt:lpwstr>
  </property>
  <property fmtid="{D5CDD505-2E9C-101B-9397-08002B2CF9AE}" pid="5" name="MSIP_Label_db55589f-69af-4b8f-bb7e-f33b2c49fdb7_SetDate">
    <vt:lpwstr>2026-03-19T16:56:19Z</vt:lpwstr>
  </property>
  <property fmtid="{D5CDD505-2E9C-101B-9397-08002B2CF9AE}" pid="6" name="MSIP_Label_db55589f-69af-4b8f-bb7e-f33b2c49fdb7_Method">
    <vt:lpwstr>Standard</vt:lpwstr>
  </property>
  <property fmtid="{D5CDD505-2E9C-101B-9397-08002B2CF9AE}" pid="7" name="MSIP_Label_db55589f-69af-4b8f-bb7e-f33b2c49fdb7_Name">
    <vt:lpwstr>Sensitive (Internal)</vt:lpwstr>
  </property>
  <property fmtid="{D5CDD505-2E9C-101B-9397-08002B2CF9AE}" pid="8" name="MSIP_Label_db55589f-69af-4b8f-bb7e-f33b2c49fdb7_SiteId">
    <vt:lpwstr>4d401e0b-6552-4e08-bd38-a8d15ca0ddd9</vt:lpwstr>
  </property>
  <property fmtid="{D5CDD505-2E9C-101B-9397-08002B2CF9AE}" pid="9" name="MSIP_Label_db55589f-69af-4b8f-bb7e-f33b2c49fdb7_ActionId">
    <vt:lpwstr>5514c6bf-c0f6-4706-9c3d-2198a3deaf2f</vt:lpwstr>
  </property>
  <property fmtid="{D5CDD505-2E9C-101B-9397-08002B2CF9AE}" pid="10" name="MSIP_Label_db55589f-69af-4b8f-bb7e-f33b2c49fdb7_Provider">
    <vt:lpwstr>Varonis.Labeling</vt:lpwstr>
  </property>
  <property fmtid="{D5CDD505-2E9C-101B-9397-08002B2CF9AE}" pid="11" name="MSIP_Label_db55589f-69af-4b8f-bb7e-f33b2c49fdb7_ContentBits">
    <vt:lpwstr>0</vt:lpwstr>
  </property>
</Properties>
</file>