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1715" r:id="rId6"/>
    <p:sldId id="1716" r:id="rId7"/>
    <p:sldId id="1717" r:id="rId8"/>
    <p:sldId id="1719" r:id="rId9"/>
    <p:sldId id="1720" r:id="rId10"/>
    <p:sldId id="1721" r:id="rId11"/>
    <p:sldId id="1722" r:id="rId12"/>
    <p:sldId id="1723" r:id="rId13"/>
    <p:sldId id="1726" r:id="rId14"/>
    <p:sldId id="1730" r:id="rId15"/>
    <p:sldId id="1731" r:id="rId16"/>
    <p:sldId id="1728" r:id="rId17"/>
    <p:sldId id="1732" r:id="rId18"/>
    <p:sldId id="1736" r:id="rId19"/>
    <p:sldId id="1737" r:id="rId20"/>
    <p:sldId id="1738" r:id="rId21"/>
    <p:sldId id="1739" r:id="rId22"/>
    <p:sldId id="1740" r:id="rId23"/>
    <p:sldId id="1741" r:id="rId24"/>
    <p:sldId id="1742" r:id="rId25"/>
    <p:sldId id="1743" r:id="rId26"/>
    <p:sldId id="1744" r:id="rId27"/>
    <p:sldId id="1745" r:id="rId28"/>
    <p:sldId id="1746" r:id="rId29"/>
    <p:sldId id="1747" r:id="rId30"/>
    <p:sldId id="1748" r:id="rId31"/>
    <p:sldId id="655" r:id="rId32"/>
    <p:sldId id="667" r:id="rId33"/>
    <p:sldId id="683" r:id="rId34"/>
    <p:sldId id="1758" r:id="rId35"/>
    <p:sldId id="1750" r:id="rId36"/>
    <p:sldId id="1753" r:id="rId37"/>
    <p:sldId id="1751" r:id="rId38"/>
    <p:sldId id="1752" r:id="rId39"/>
    <p:sldId id="1768" r:id="rId40"/>
    <p:sldId id="1759" r:id="rId41"/>
    <p:sldId id="1769" r:id="rId42"/>
    <p:sldId id="1754" r:id="rId43"/>
    <p:sldId id="1755" r:id="rId44"/>
    <p:sldId id="1756" r:id="rId45"/>
    <p:sldId id="1757" r:id="rId46"/>
    <p:sldId id="1770" r:id="rId47"/>
    <p:sldId id="680" r:id="rId48"/>
    <p:sldId id="679" r:id="rId49"/>
    <p:sldId id="675" r:id="rId50"/>
    <p:sldId id="676" r:id="rId51"/>
    <p:sldId id="678" r:id="rId52"/>
    <p:sldId id="677" r:id="rId53"/>
    <p:sldId id="1760" r:id="rId54"/>
    <p:sldId id="1761" r:id="rId55"/>
    <p:sldId id="1749" r:id="rId5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336B10-5720-12CF-CE20-3B3D7F709152}" name="Sarah Wood" initials="SW" userId="S::swood@toprightpartners.com::de19b578-0b07-4394-b599-cb0553f2295a" providerId="AD"/>
  <p188:author id="{E02A694C-008E-0E3C-85EE-5B48115B05AF}" name="mary.deluca@montgomerycollege.edu" initials="ma" userId="S::urn:spo:guest#mary.deluca@montgomerycollege.edu::" providerId="AD"/>
  <p188:author id="{28F9BD5D-58F4-C06D-B26E-1B66D35AAF96}" name="Karen Gold" initials="KG" userId="S::kgold@toprightpartners.com::581607f2-298b-4d69-8167-099ef8e1b66a" providerId="AD"/>
  <p188:author id="{2D744864-4FEC-E2FB-7CB2-443139DD3FFA}" name="Kennedy Holbert" initials="" userId="S::kholbert@toprightpartners.com::568c8fb5-a805-404a-a79b-3f566476add2" providerId="AD"/>
  <p188:author id="{09AC1E9E-D697-EBD6-ACBF-6FF711B37C91}" name="Kerry Barton" initials="KB" userId="S::kbarton@toprightpartners.com::569a4e1b-67fb-4cf8-b5e5-3e7e646c7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1237F"/>
    <a:srgbClr val="F92329"/>
    <a:srgbClr val="FFFFFF"/>
    <a:srgbClr val="0095C8"/>
    <a:srgbClr val="512389"/>
    <a:srgbClr val="0E8AD9"/>
    <a:srgbClr val="525252"/>
    <a:srgbClr val="28A689"/>
    <a:srgbClr val="FF5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E72A5-227C-430C-A532-02F09323E9C2}" v="65" dt="2026-05-04T16:27:19.289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20" autoAdjust="0"/>
  </p:normalViewPr>
  <p:slideViewPr>
    <p:cSldViewPr snapToGrid="0">
      <p:cViewPr varScale="1">
        <p:scale>
          <a:sx n="97" d="100"/>
          <a:sy n="97" d="100"/>
        </p:scale>
        <p:origin x="138" y="78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A10413BE-04E7-4767-A404-5E19EF3D2943}"/>
    <pc:docChg chg="undo custSel addSld delSld modSld sldOrd modNotesMaster modHandout">
      <pc:chgData name="Burnett, Carl M" userId="396d1247-df83-4d28-bee2-e66279f856eb" providerId="ADAL" clId="{A10413BE-04E7-4767-A404-5E19EF3D2943}" dt="2026-05-04T16:30:09.319" v="2829" actId="20577"/>
      <pc:docMkLst>
        <pc:docMk/>
      </pc:docMkLst>
      <pc:sldChg chg="ord">
        <pc:chgData name="Burnett, Carl M" userId="396d1247-df83-4d28-bee2-e66279f856eb" providerId="ADAL" clId="{A10413BE-04E7-4767-A404-5E19EF3D2943}" dt="2026-05-04T16:24:44.294" v="2726"/>
        <pc:sldMkLst>
          <pc:docMk/>
          <pc:sldMk cId="1861157270" sldId="675"/>
        </pc:sldMkLst>
      </pc:sldChg>
      <pc:sldChg chg="ord">
        <pc:chgData name="Burnett, Carl M" userId="396d1247-df83-4d28-bee2-e66279f856eb" providerId="ADAL" clId="{A10413BE-04E7-4767-A404-5E19EF3D2943}" dt="2026-05-04T16:25:50.510" v="2729"/>
        <pc:sldMkLst>
          <pc:docMk/>
          <pc:sldMk cId="2195128849" sldId="677"/>
        </pc:sldMkLst>
      </pc:sldChg>
      <pc:sldChg chg="modSp mod">
        <pc:chgData name="Burnett, Carl M" userId="396d1247-df83-4d28-bee2-e66279f856eb" providerId="ADAL" clId="{A10413BE-04E7-4767-A404-5E19EF3D2943}" dt="2026-05-04T16:30:09.319" v="2829" actId="20577"/>
        <pc:sldMkLst>
          <pc:docMk/>
          <pc:sldMk cId="2014610753" sldId="680"/>
        </pc:sldMkLst>
        <pc:spChg chg="mod">
          <ac:chgData name="Burnett, Carl M" userId="396d1247-df83-4d28-bee2-e66279f856eb" providerId="ADAL" clId="{A10413BE-04E7-4767-A404-5E19EF3D2943}" dt="2026-05-04T16:30:09.319" v="2829" actId="20577"/>
          <ac:spMkLst>
            <pc:docMk/>
            <pc:sldMk cId="2014610753" sldId="680"/>
            <ac:spMk id="3" creationId="{EBE08D11-9BCF-EABA-F12C-AFDAA6B6916E}"/>
          </ac:spMkLst>
        </pc:spChg>
      </pc:sldChg>
      <pc:sldChg chg="addSp delSp modSp new mod modClrScheme modAnim chgLayout">
        <pc:chgData name="Burnett, Carl M" userId="396d1247-df83-4d28-bee2-e66279f856eb" providerId="ADAL" clId="{A10413BE-04E7-4767-A404-5E19EF3D2943}" dt="2026-04-13T10:33:34.108" v="2543"/>
        <pc:sldMkLst>
          <pc:docMk/>
          <pc:sldMk cId="2865391849" sldId="1750"/>
        </pc:sldMkLst>
      </pc:sldChg>
      <pc:sldChg chg="delSp modSp new mod modAnim">
        <pc:chgData name="Burnett, Carl M" userId="396d1247-df83-4d28-bee2-e66279f856eb" providerId="ADAL" clId="{A10413BE-04E7-4767-A404-5E19EF3D2943}" dt="2026-04-13T10:34:29.206" v="2546"/>
        <pc:sldMkLst>
          <pc:docMk/>
          <pc:sldMk cId="142356954" sldId="1752"/>
        </pc:sldMkLst>
      </pc:sldChg>
      <pc:sldChg chg="add modAnim">
        <pc:chgData name="Burnett, Carl M" userId="396d1247-df83-4d28-bee2-e66279f856eb" providerId="ADAL" clId="{A10413BE-04E7-4767-A404-5E19EF3D2943}" dt="2026-04-13T10:35:09.726" v="2548"/>
        <pc:sldMkLst>
          <pc:docMk/>
          <pc:sldMk cId="114708417" sldId="1754"/>
        </pc:sldMkLst>
      </pc:sldChg>
      <pc:sldChg chg="delSp modSp new mod modAnim">
        <pc:chgData name="Burnett, Carl M" userId="396d1247-df83-4d28-bee2-e66279f856eb" providerId="ADAL" clId="{A10413BE-04E7-4767-A404-5E19EF3D2943}" dt="2026-04-13T10:35:24.827" v="2549"/>
        <pc:sldMkLst>
          <pc:docMk/>
          <pc:sldMk cId="2869391670" sldId="1756"/>
        </pc:sldMkLst>
      </pc:sldChg>
      <pc:sldChg chg="delSp modSp new mod modAnim">
        <pc:chgData name="Burnett, Carl M" userId="396d1247-df83-4d28-bee2-e66279f856eb" providerId="ADAL" clId="{A10413BE-04E7-4767-A404-5E19EF3D2943}" dt="2026-04-13T10:35:43.837" v="2550"/>
        <pc:sldMkLst>
          <pc:docMk/>
          <pc:sldMk cId="917101483" sldId="1757"/>
        </pc:sldMkLst>
      </pc:sldChg>
      <pc:sldChg chg="modSp mod">
        <pc:chgData name="Burnett, Carl M" userId="396d1247-df83-4d28-bee2-e66279f856eb" providerId="ADAL" clId="{A10413BE-04E7-4767-A404-5E19EF3D2943}" dt="2026-05-04T16:23:23.781" v="2720" actId="404"/>
        <pc:sldMkLst>
          <pc:docMk/>
          <pc:sldMk cId="686126493" sldId="1758"/>
        </pc:sldMkLst>
        <pc:spChg chg="mod">
          <ac:chgData name="Burnett, Carl M" userId="396d1247-df83-4d28-bee2-e66279f856eb" providerId="ADAL" clId="{A10413BE-04E7-4767-A404-5E19EF3D2943}" dt="2026-05-04T16:23:23.781" v="2720" actId="404"/>
          <ac:spMkLst>
            <pc:docMk/>
            <pc:sldMk cId="686126493" sldId="1758"/>
            <ac:spMk id="7" creationId="{A831DAE4-0C7B-FF86-55B4-84299691906B}"/>
          </ac:spMkLst>
        </pc:spChg>
      </pc:sldChg>
      <pc:sldChg chg="delSp modSp new mod modAnim">
        <pc:chgData name="Burnett, Carl M" userId="396d1247-df83-4d28-bee2-e66279f856eb" providerId="ADAL" clId="{A10413BE-04E7-4767-A404-5E19EF3D2943}" dt="2026-04-13T10:34:58.675" v="2547"/>
        <pc:sldMkLst>
          <pc:docMk/>
          <pc:sldMk cId="2986195653" sldId="1759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2645218771" sldId="1762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3500453931" sldId="1763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1942776786" sldId="1764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3293510699" sldId="1765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1191036873" sldId="1766"/>
        </pc:sldMkLst>
      </pc:sldChg>
      <pc:sldChg chg="new del">
        <pc:chgData name="Burnett, Carl M" userId="396d1247-df83-4d28-bee2-e66279f856eb" providerId="ADAL" clId="{A10413BE-04E7-4767-A404-5E19EF3D2943}" dt="2026-05-04T16:25:48.374" v="2727" actId="47"/>
        <pc:sldMkLst>
          <pc:docMk/>
          <pc:sldMk cId="1478757735" sldId="1767"/>
        </pc:sldMkLst>
      </pc:sldChg>
      <pc:sldChg chg="delSp modSp new mod ord modAnim">
        <pc:chgData name="Burnett, Carl M" userId="396d1247-df83-4d28-bee2-e66279f856eb" providerId="ADAL" clId="{A10413BE-04E7-4767-A404-5E19EF3D2943}" dt="2026-05-04T16:22:16.806" v="2709"/>
        <pc:sldMkLst>
          <pc:docMk/>
          <pc:sldMk cId="3550795413" sldId="1768"/>
        </pc:sldMkLst>
        <pc:spChg chg="mod">
          <ac:chgData name="Burnett, Carl M" userId="396d1247-df83-4d28-bee2-e66279f856eb" providerId="ADAL" clId="{A10413BE-04E7-4767-A404-5E19EF3D2943}" dt="2026-05-04T16:21:50.279" v="2707" actId="6549"/>
          <ac:spMkLst>
            <pc:docMk/>
            <pc:sldMk cId="3550795413" sldId="1768"/>
            <ac:spMk id="2" creationId="{A5698E2A-DE04-9271-3E06-3A5DC3BC7776}"/>
          </ac:spMkLst>
        </pc:spChg>
        <pc:spChg chg="mod">
          <ac:chgData name="Burnett, Carl M" userId="396d1247-df83-4d28-bee2-e66279f856eb" providerId="ADAL" clId="{A10413BE-04E7-4767-A404-5E19EF3D2943}" dt="2026-05-04T16:18:33.442" v="2598"/>
          <ac:spMkLst>
            <pc:docMk/>
            <pc:sldMk cId="3550795413" sldId="1768"/>
            <ac:spMk id="3" creationId="{F6CF707A-1349-F00B-35D9-9B9E1335DD99}"/>
          </ac:spMkLst>
        </pc:spChg>
        <pc:spChg chg="del">
          <ac:chgData name="Burnett, Carl M" userId="396d1247-df83-4d28-bee2-e66279f856eb" providerId="ADAL" clId="{A10413BE-04E7-4767-A404-5E19EF3D2943}" dt="2026-05-04T16:15:54.759" v="2582" actId="478"/>
          <ac:spMkLst>
            <pc:docMk/>
            <pc:sldMk cId="3550795413" sldId="1768"/>
            <ac:spMk id="4" creationId="{A3082EBB-3EDB-643B-E830-844710E0272D}"/>
          </ac:spMkLst>
        </pc:spChg>
      </pc:sldChg>
      <pc:sldChg chg="modSp add mod ord">
        <pc:chgData name="Burnett, Carl M" userId="396d1247-df83-4d28-bee2-e66279f856eb" providerId="ADAL" clId="{A10413BE-04E7-4767-A404-5E19EF3D2943}" dt="2026-05-04T16:24:13.150" v="2724"/>
        <pc:sldMkLst>
          <pc:docMk/>
          <pc:sldMk cId="1512669816" sldId="1769"/>
        </pc:sldMkLst>
        <pc:spChg chg="mod">
          <ac:chgData name="Burnett, Carl M" userId="396d1247-df83-4d28-bee2-e66279f856eb" providerId="ADAL" clId="{A10413BE-04E7-4767-A404-5E19EF3D2943}" dt="2026-05-04T16:24:13.150" v="2724"/>
          <ac:spMkLst>
            <pc:docMk/>
            <pc:sldMk cId="1512669816" sldId="1769"/>
            <ac:spMk id="7" creationId="{D18E1600-82E5-307A-5BDD-2DF7633BB086}"/>
          </ac:spMkLst>
        </pc:spChg>
      </pc:sldChg>
      <pc:sldChg chg="new del">
        <pc:chgData name="Burnett, Carl M" userId="396d1247-df83-4d28-bee2-e66279f856eb" providerId="ADAL" clId="{A10413BE-04E7-4767-A404-5E19EF3D2943}" dt="2026-05-04T16:27:10.486" v="2731" actId="47"/>
        <pc:sldMkLst>
          <pc:docMk/>
          <pc:sldMk cId="1786606753" sldId="1770"/>
        </pc:sldMkLst>
      </pc:sldChg>
      <pc:sldChg chg="modSp add mod">
        <pc:chgData name="Burnett, Carl M" userId="396d1247-df83-4d28-bee2-e66279f856eb" providerId="ADAL" clId="{A10413BE-04E7-4767-A404-5E19EF3D2943}" dt="2026-05-04T16:27:39.580" v="2767" actId="6549"/>
        <pc:sldMkLst>
          <pc:docMk/>
          <pc:sldMk cId="4143458772" sldId="1770"/>
        </pc:sldMkLst>
        <pc:spChg chg="mod">
          <ac:chgData name="Burnett, Carl M" userId="396d1247-df83-4d28-bee2-e66279f856eb" providerId="ADAL" clId="{A10413BE-04E7-4767-A404-5E19EF3D2943}" dt="2026-05-04T16:27:39.580" v="2767" actId="6549"/>
          <ac:spMkLst>
            <pc:docMk/>
            <pc:sldMk cId="4143458772" sldId="1770"/>
            <ac:spMk id="7" creationId="{44C07CA1-F939-1201-483F-13E261046B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5EEACFE-5AFD-4CA9-ABD1-7A7C7FA520A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3BE95E3-BC45-40A9-B274-E543AF04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618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2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8A95429-A2ED-B343-88BC-51282D439510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ED9FB07-C412-D644-A25C-D89A7CD77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22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8DCC3B-DF0D-B09E-F113-55C65B39F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390504D-B788-C8B5-8246-6882BFA33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FF659-9567-D504-87C1-68F3414F11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F4499A-0735-7D74-1E90-8FD1CF4C4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</p:spTree>
    <p:extLst>
      <p:ext uri="{BB962C8B-B14F-4D97-AF65-F5344CB8AC3E}">
        <p14:creationId xmlns:p14="http://schemas.microsoft.com/office/powerpoint/2010/main" val="35961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95D5D9-48E7-C116-4E41-336E5522CA5A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541F1B-B052-9948-4EEF-E33ED93A8F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8ED5E5B-E144-A23F-41E3-E2D1EAAC2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16842A2A-D953-45BE-9E50-E8DD0276E08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A6C3B21-851D-FF14-C484-4DE6F8836494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471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33BE8FC0-A3C6-B62B-D65D-AFEAEB5CFD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6287" y="2554357"/>
            <a:ext cx="3298679" cy="331304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FB5F8CF-A263-D01A-19A5-0F8A137B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3A5146B1-EB4F-44D1-B828-19909527F32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D5212-DC76-FD6C-FE1C-8CE774F4F60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508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Ori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D72BA606-AF8B-18A0-CCFC-DDAD10AA6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6347" y="2544417"/>
            <a:ext cx="3323527" cy="3322983"/>
          </a:xfrm>
          <a:custGeom>
            <a:avLst/>
            <a:gdLst>
              <a:gd name="connsiteX0" fmla="*/ 1763038 w 3549087"/>
              <a:gd name="connsiteY0" fmla="*/ 0 h 3548506"/>
              <a:gd name="connsiteX1" fmla="*/ 1786050 w 3549087"/>
              <a:gd name="connsiteY1" fmla="*/ 0 h 3548506"/>
              <a:gd name="connsiteX2" fmla="*/ 1955981 w 3549087"/>
              <a:gd name="connsiteY2" fmla="*/ 8581 h 3548506"/>
              <a:gd name="connsiteX3" fmla="*/ 3549087 w 3549087"/>
              <a:gd name="connsiteY3" fmla="*/ 1773963 h 3548506"/>
              <a:gd name="connsiteX4" fmla="*/ 1774544 w 3549087"/>
              <a:gd name="connsiteY4" fmla="*/ 3548506 h 3548506"/>
              <a:gd name="connsiteX5" fmla="*/ 0 w 3549087"/>
              <a:gd name="connsiteY5" fmla="*/ 1773963 h 3548506"/>
              <a:gd name="connsiteX6" fmla="*/ 1593107 w 3549087"/>
              <a:gd name="connsiteY6" fmla="*/ 8581 h 354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9087" h="3548506">
                <a:moveTo>
                  <a:pt x="1763038" y="0"/>
                </a:moveTo>
                <a:lnTo>
                  <a:pt x="1786050" y="0"/>
                </a:lnTo>
                <a:lnTo>
                  <a:pt x="1955981" y="8581"/>
                </a:lnTo>
                <a:cubicBezTo>
                  <a:pt x="2850805" y="99455"/>
                  <a:pt x="3549087" y="855163"/>
                  <a:pt x="3549087" y="1773963"/>
                </a:cubicBezTo>
                <a:cubicBezTo>
                  <a:pt x="3549087" y="2754016"/>
                  <a:pt x="2754597" y="3548506"/>
                  <a:pt x="1774544" y="3548506"/>
                </a:cubicBezTo>
                <a:cubicBezTo>
                  <a:pt x="794490" y="3548506"/>
                  <a:pt x="0" y="2754016"/>
                  <a:pt x="0" y="1773963"/>
                </a:cubicBezTo>
                <a:cubicBezTo>
                  <a:pt x="0" y="855163"/>
                  <a:pt x="698282" y="99455"/>
                  <a:pt x="1593107" y="85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EA927C86-1BB9-A01B-D868-2895A18F6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3AEF60E7-C384-4A03-906A-1BFE02D3493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A00843F-00AB-08DB-E52D-ED5CF3AD4BED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524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- Momen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6430379-A700-87CB-D118-D3529C2B2E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56713" y="2564296"/>
            <a:ext cx="3426812" cy="3303104"/>
          </a:xfrm>
          <a:custGeom>
            <a:avLst/>
            <a:gdLst>
              <a:gd name="connsiteX0" fmla="*/ 4068 w 3545301"/>
              <a:gd name="connsiteY0" fmla="*/ 0 h 3417316"/>
              <a:gd name="connsiteX1" fmla="*/ 10590 w 3545301"/>
              <a:gd name="connsiteY1" fmla="*/ 0 h 3417316"/>
              <a:gd name="connsiteX2" fmla="*/ 1537574 w 3545301"/>
              <a:gd name="connsiteY2" fmla="*/ 1301154 h 3417316"/>
              <a:gd name="connsiteX3" fmla="*/ 1539196 w 3545301"/>
              <a:gd name="connsiteY3" fmla="*/ 0 h 3417316"/>
              <a:gd name="connsiteX4" fmla="*/ 1545719 w 3545301"/>
              <a:gd name="connsiteY4" fmla="*/ 0 h 3417316"/>
              <a:gd name="connsiteX5" fmla="*/ 3545301 w 3545301"/>
              <a:gd name="connsiteY5" fmla="*/ 1703844 h 3417316"/>
              <a:gd name="connsiteX6" fmla="*/ 1535129 w 3545301"/>
              <a:gd name="connsiteY6" fmla="*/ 3417316 h 3417316"/>
              <a:gd name="connsiteX7" fmla="*/ 1536759 w 3545301"/>
              <a:gd name="connsiteY7" fmla="*/ 2107350 h 3417316"/>
              <a:gd name="connsiteX8" fmla="*/ 0 w 3545301"/>
              <a:gd name="connsiteY8" fmla="*/ 3417316 h 34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5301" h="3417316">
                <a:moveTo>
                  <a:pt x="4068" y="0"/>
                </a:moveTo>
                <a:lnTo>
                  <a:pt x="10590" y="0"/>
                </a:lnTo>
                <a:lnTo>
                  <a:pt x="1537574" y="1301154"/>
                </a:lnTo>
                <a:lnTo>
                  <a:pt x="1539196" y="0"/>
                </a:lnTo>
                <a:lnTo>
                  <a:pt x="1545719" y="0"/>
                </a:lnTo>
                <a:lnTo>
                  <a:pt x="3545301" y="1703844"/>
                </a:lnTo>
                <a:lnTo>
                  <a:pt x="1535129" y="3417316"/>
                </a:lnTo>
                <a:lnTo>
                  <a:pt x="1536759" y="2107350"/>
                </a:lnTo>
                <a:lnTo>
                  <a:pt x="0" y="34173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0F84C9D-74FB-012C-4831-38BE3A2E5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04DCCC34-4A09-41A2-A271-95491B93C8B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D182B-9B03-A21C-1610-1E480702A7C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99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2EBF5295-10F4-21C9-94AC-574EDE9FF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7010399" cy="9886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44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198F153-CF78-84D3-55B5-0CD1A14E1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0104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42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12F537-6D05-FC83-F320-5C921AFBF4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010400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3A5448-9DCA-411D-5428-69DBFE93E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7200" y="4519874"/>
            <a:ext cx="3581400" cy="3860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 b="1" cap="all" baseline="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8E5849-4AF5-91B7-B5B3-C7E8809FE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7200" y="5078674"/>
            <a:ext cx="3581400" cy="78872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400" cap="none" baseline="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6F64DE56-6D88-A084-9A71-3E86575FE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7200" y="2556365"/>
            <a:ext cx="3581400" cy="1790789"/>
          </a:xfrm>
          <a:custGeom>
            <a:avLst/>
            <a:gdLst>
              <a:gd name="connsiteX0" fmla="*/ 1788934 w 3581400"/>
              <a:gd name="connsiteY0" fmla="*/ 0 h 1790789"/>
              <a:gd name="connsiteX1" fmla="*/ 3577437 w 3581400"/>
              <a:gd name="connsiteY1" fmla="*/ 1607674 h 1790789"/>
              <a:gd name="connsiteX2" fmla="*/ 3581400 w 3581400"/>
              <a:gd name="connsiteY2" fmla="*/ 1685856 h 1790789"/>
              <a:gd name="connsiteX3" fmla="*/ 3581400 w 3581400"/>
              <a:gd name="connsiteY3" fmla="*/ 1790789 h 1790789"/>
              <a:gd name="connsiteX4" fmla="*/ 0 w 3581400"/>
              <a:gd name="connsiteY4" fmla="*/ 1790789 h 1790789"/>
              <a:gd name="connsiteX5" fmla="*/ 0 w 3581400"/>
              <a:gd name="connsiteY5" fmla="*/ 1616197 h 1790789"/>
              <a:gd name="connsiteX6" fmla="*/ 432 w 3581400"/>
              <a:gd name="connsiteY6" fmla="*/ 1607674 h 1790789"/>
              <a:gd name="connsiteX7" fmla="*/ 1788934 w 3581400"/>
              <a:gd name="connsiteY7" fmla="*/ 0 h 1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1790789">
                <a:moveTo>
                  <a:pt x="1788934" y="0"/>
                </a:moveTo>
                <a:cubicBezTo>
                  <a:pt x="2719742" y="0"/>
                  <a:pt x="3485369" y="704582"/>
                  <a:pt x="3577437" y="1607674"/>
                </a:cubicBezTo>
                <a:lnTo>
                  <a:pt x="3581400" y="1685856"/>
                </a:lnTo>
                <a:lnTo>
                  <a:pt x="3581400" y="1790789"/>
                </a:lnTo>
                <a:lnTo>
                  <a:pt x="0" y="1790789"/>
                </a:lnTo>
                <a:lnTo>
                  <a:pt x="0" y="1616197"/>
                </a:lnTo>
                <a:lnTo>
                  <a:pt x="432" y="1607674"/>
                </a:lnTo>
                <a:cubicBezTo>
                  <a:pt x="92500" y="704582"/>
                  <a:pt x="858127" y="0"/>
                  <a:pt x="17889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DAEF141-BF25-86B4-9426-5617240B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8B10B563-4703-4973-95A7-54005C6C4F11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6C21312-AB53-4E69-2558-C0961E7A7C9E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009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102B060-8F54-4266-70BA-6E978CD2E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91D862AB-F71E-4AA0-9685-BBFECF948E2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F5CC7A9-A72F-659A-FEF1-12BE67AD0F21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917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0" y="2179773"/>
            <a:ext cx="5252557" cy="2325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8937F96B-0A2D-DC45-8305-6BF64970C8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87390"/>
            <a:ext cx="5279062" cy="235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47A5967-8C65-FB8E-B6CC-5D5C9F9037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45891"/>
            <a:ext cx="5292314" cy="2814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71DB463-E774-76D2-AC99-8B9BF05436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109F7-11D9-D9F4-248E-FB4C0FABC838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latin typeface="Georgia" panose="02040502050405020303" pitchFamily="18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EB644-C56D-88A9-46DB-B1D7E1944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7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63805E7-E296-A6EF-8162-E80FFCAE1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B7C4A478-4CF2-4CAB-8538-B59EC1C19107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71EA3C4-3481-D6F0-4A94-3261B8ED0655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019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stimonial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E880C84-62AC-32F8-2931-38EA61C5E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3531" y="2193025"/>
            <a:ext cx="5199547" cy="219344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B306F37-D58E-9D82-6D2F-A44AEAAFCE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1435" y="0"/>
            <a:ext cx="5350565" cy="5373863"/>
          </a:xfrm>
          <a:custGeom>
            <a:avLst/>
            <a:gdLst>
              <a:gd name="connsiteX0" fmla="*/ 1496203 w 3710303"/>
              <a:gd name="connsiteY0" fmla="*/ 0 h 3726459"/>
              <a:gd name="connsiteX1" fmla="*/ 2214100 w 3710303"/>
              <a:gd name="connsiteY1" fmla="*/ 0 h 3726459"/>
              <a:gd name="connsiteX2" fmla="*/ 2214100 w 3710303"/>
              <a:gd name="connsiteY2" fmla="*/ 993254 h 3726459"/>
              <a:gd name="connsiteX3" fmla="*/ 2913030 w 3710303"/>
              <a:gd name="connsiteY3" fmla="*/ 290811 h 3726459"/>
              <a:gd name="connsiteX4" fmla="*/ 3420896 w 3710303"/>
              <a:gd name="connsiteY4" fmla="*/ 800082 h 3726459"/>
              <a:gd name="connsiteX5" fmla="*/ 2721264 w 3710303"/>
              <a:gd name="connsiteY5" fmla="*/ 1502525 h 3726459"/>
              <a:gd name="connsiteX6" fmla="*/ 3710303 w 3710303"/>
              <a:gd name="connsiteY6" fmla="*/ 1502525 h 3726459"/>
              <a:gd name="connsiteX7" fmla="*/ 3710303 w 3710303"/>
              <a:gd name="connsiteY7" fmla="*/ 2223232 h 3726459"/>
              <a:gd name="connsiteX8" fmla="*/ 2721264 w 3710303"/>
              <a:gd name="connsiteY8" fmla="*/ 2223232 h 3726459"/>
              <a:gd name="connsiteX9" fmla="*/ 3420896 w 3710303"/>
              <a:gd name="connsiteY9" fmla="*/ 2925674 h 3726459"/>
              <a:gd name="connsiteX10" fmla="*/ 2913030 w 3710303"/>
              <a:gd name="connsiteY10" fmla="*/ 3435648 h 3726459"/>
              <a:gd name="connsiteX11" fmla="*/ 2214100 w 3710303"/>
              <a:gd name="connsiteY11" fmla="*/ 2732503 h 3726459"/>
              <a:gd name="connsiteX12" fmla="*/ 2214100 w 3710303"/>
              <a:gd name="connsiteY12" fmla="*/ 3726459 h 3726459"/>
              <a:gd name="connsiteX13" fmla="*/ 1496203 w 3710303"/>
              <a:gd name="connsiteY13" fmla="*/ 3726459 h 3726459"/>
              <a:gd name="connsiteX14" fmla="*/ 1496203 w 3710303"/>
              <a:gd name="connsiteY14" fmla="*/ 2732503 h 3726459"/>
              <a:gd name="connsiteX15" fmla="*/ 797273 w 3710303"/>
              <a:gd name="connsiteY15" fmla="*/ 3435648 h 3726459"/>
              <a:gd name="connsiteX16" fmla="*/ 289406 w 3710303"/>
              <a:gd name="connsiteY16" fmla="*/ 2925674 h 3726459"/>
              <a:gd name="connsiteX17" fmla="*/ 989040 w 3710303"/>
              <a:gd name="connsiteY17" fmla="*/ 2223232 h 3726459"/>
              <a:gd name="connsiteX18" fmla="*/ 0 w 3710303"/>
              <a:gd name="connsiteY18" fmla="*/ 2223232 h 3726459"/>
              <a:gd name="connsiteX19" fmla="*/ 0 w 3710303"/>
              <a:gd name="connsiteY19" fmla="*/ 1502525 h 3726459"/>
              <a:gd name="connsiteX20" fmla="*/ 989040 w 3710303"/>
              <a:gd name="connsiteY20" fmla="*/ 1502525 h 3726459"/>
              <a:gd name="connsiteX21" fmla="*/ 289406 w 3710303"/>
              <a:gd name="connsiteY21" fmla="*/ 800082 h 3726459"/>
              <a:gd name="connsiteX22" fmla="*/ 797273 w 3710303"/>
              <a:gd name="connsiteY22" fmla="*/ 290811 h 3726459"/>
              <a:gd name="connsiteX23" fmla="*/ 1496203 w 3710303"/>
              <a:gd name="connsiteY23" fmla="*/ 993254 h 372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710303" h="3726459">
                <a:moveTo>
                  <a:pt x="1496203" y="0"/>
                </a:moveTo>
                <a:lnTo>
                  <a:pt x="2214100" y="0"/>
                </a:lnTo>
                <a:lnTo>
                  <a:pt x="2214100" y="993254"/>
                </a:lnTo>
                <a:lnTo>
                  <a:pt x="2913030" y="290811"/>
                </a:lnTo>
                <a:lnTo>
                  <a:pt x="3420896" y="800082"/>
                </a:lnTo>
                <a:lnTo>
                  <a:pt x="2721264" y="1502525"/>
                </a:lnTo>
                <a:lnTo>
                  <a:pt x="3710303" y="1502525"/>
                </a:lnTo>
                <a:lnTo>
                  <a:pt x="3710303" y="2223232"/>
                </a:lnTo>
                <a:lnTo>
                  <a:pt x="2721264" y="2223232"/>
                </a:lnTo>
                <a:lnTo>
                  <a:pt x="3420896" y="2925674"/>
                </a:lnTo>
                <a:lnTo>
                  <a:pt x="2913030" y="3435648"/>
                </a:lnTo>
                <a:lnTo>
                  <a:pt x="2214100" y="2732503"/>
                </a:lnTo>
                <a:lnTo>
                  <a:pt x="2214100" y="3726459"/>
                </a:lnTo>
                <a:lnTo>
                  <a:pt x="1496203" y="3726459"/>
                </a:lnTo>
                <a:lnTo>
                  <a:pt x="1496203" y="2732503"/>
                </a:lnTo>
                <a:lnTo>
                  <a:pt x="797273" y="3435648"/>
                </a:lnTo>
                <a:lnTo>
                  <a:pt x="289406" y="2925674"/>
                </a:lnTo>
                <a:lnTo>
                  <a:pt x="989040" y="2223232"/>
                </a:lnTo>
                <a:lnTo>
                  <a:pt x="0" y="2223232"/>
                </a:lnTo>
                <a:lnTo>
                  <a:pt x="0" y="1502525"/>
                </a:lnTo>
                <a:lnTo>
                  <a:pt x="989040" y="1502525"/>
                </a:lnTo>
                <a:lnTo>
                  <a:pt x="289406" y="800082"/>
                </a:lnTo>
                <a:lnTo>
                  <a:pt x="797273" y="290811"/>
                </a:lnTo>
                <a:lnTo>
                  <a:pt x="1496203" y="9932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04759C1B-D1AF-CCFB-C474-15A0982977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3530" y="4747632"/>
            <a:ext cx="5226054" cy="26168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DC376DF-10D7-F6A2-12E9-FB08E3CD9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3530" y="5006134"/>
            <a:ext cx="5279062" cy="3609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 cap="none" baseline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09ADDF-FD6F-70B9-20E6-DD6385660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1AACB-0A1A-D097-D822-890702C7F65A}"/>
              </a:ext>
            </a:extLst>
          </p:cNvPr>
          <p:cNvSpPr txBox="1"/>
          <p:nvPr userDrawn="1"/>
        </p:nvSpPr>
        <p:spPr>
          <a:xfrm>
            <a:off x="490329" y="1838740"/>
            <a:ext cx="8647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0" b="1" spc="-100" baseline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D1EEFD6C-6145-57F0-7A74-3F1EBD037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DF274BD-51D2-4725-BF23-9EB80733F03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676A13-0FCF-AA28-6D38-1C54C5A55280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1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omentum +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A094055-1F5C-805E-DFD6-DF7BDA7B8F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45768" y="-336884"/>
            <a:ext cx="5383731" cy="4160157"/>
          </a:xfrm>
          <a:prstGeom prst="rect">
            <a:avLst/>
          </a:prstGeom>
        </p:spPr>
      </p:pic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FCD139F-21D5-0BC8-6A0B-B7B0760F5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83FBBDA-3A0F-42CE-FC2B-6E70578ADE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875E2-DA6C-D86E-7666-2894696C4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422669F-4EA1-4325-AF1E-140844C9871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A78C16C-48E6-FCB3-F097-A64BDF4CE583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Ascent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3F25ACB-8727-FB20-E3A7-443068D73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6027288" y="241972"/>
            <a:ext cx="4099823" cy="316804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6FD7-5ED4-3E44-6475-74C325C50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7AF73F1-8E16-363C-9870-59F616559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E0B7E56-B7E9-4768-9A9E-B318099EED6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843A705-7D51-B75D-42F7-EB906FC3722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13F228-F43C-8AD0-282C-F27277932597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4CB9D-2332-9A8D-103D-B56C6B49B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107518"/>
            <a:ext cx="7010400" cy="1267310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76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EE58028-22D7-367A-C85A-203B3DFE4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612589"/>
            <a:ext cx="7010400" cy="398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871E-F7B0-00F8-75A5-9ACE7EADB6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ark +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EDED2FE-E096-AF46-D487-48452AAB62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200" y="0"/>
            <a:ext cx="4114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SpPr/>
          <p:nvPr/>
        </p:nvSpPr>
        <p:spPr>
          <a:xfrm>
            <a:off x="6626502" y="443708"/>
            <a:ext cx="2888495" cy="2901072"/>
          </a:xfrm>
          <a:custGeom>
            <a:avLst/>
            <a:gdLst>
              <a:gd name="connsiteX0" fmla="*/ 3812085 w 3812084"/>
              <a:gd name="connsiteY0" fmla="*/ 1543743 h 3828683"/>
              <a:gd name="connsiteX1" fmla="*/ 2795914 w 3812084"/>
              <a:gd name="connsiteY1" fmla="*/ 1543743 h 3828683"/>
              <a:gd name="connsiteX2" fmla="*/ 3514739 w 3812084"/>
              <a:gd name="connsiteY2" fmla="*/ 822030 h 3828683"/>
              <a:gd name="connsiteX3" fmla="*/ 2992941 w 3812084"/>
              <a:gd name="connsiteY3" fmla="*/ 298789 h 3828683"/>
              <a:gd name="connsiteX4" fmla="*/ 2274838 w 3812084"/>
              <a:gd name="connsiteY4" fmla="*/ 1020501 h 3828683"/>
              <a:gd name="connsiteX5" fmla="*/ 2274838 w 3812084"/>
              <a:gd name="connsiteY5" fmla="*/ 0 h 3828683"/>
              <a:gd name="connsiteX6" fmla="*/ 1537247 w 3812084"/>
              <a:gd name="connsiteY6" fmla="*/ 0 h 3828683"/>
              <a:gd name="connsiteX7" fmla="*/ 1537247 w 3812084"/>
              <a:gd name="connsiteY7" fmla="*/ 1020501 h 3828683"/>
              <a:gd name="connsiteX8" fmla="*/ 819144 w 3812084"/>
              <a:gd name="connsiteY8" fmla="*/ 298789 h 3828683"/>
              <a:gd name="connsiteX9" fmla="*/ 297345 w 3812084"/>
              <a:gd name="connsiteY9" fmla="*/ 822030 h 3828683"/>
              <a:gd name="connsiteX10" fmla="*/ 1016171 w 3812084"/>
              <a:gd name="connsiteY10" fmla="*/ 1543743 h 3828683"/>
              <a:gd name="connsiteX11" fmla="*/ 0 w 3812084"/>
              <a:gd name="connsiteY11" fmla="*/ 1543743 h 3828683"/>
              <a:gd name="connsiteX12" fmla="*/ 0 w 3812084"/>
              <a:gd name="connsiteY12" fmla="*/ 2284219 h 3828683"/>
              <a:gd name="connsiteX13" fmla="*/ 1016171 w 3812084"/>
              <a:gd name="connsiteY13" fmla="*/ 2284219 h 3828683"/>
              <a:gd name="connsiteX14" fmla="*/ 297345 w 3812084"/>
              <a:gd name="connsiteY14" fmla="*/ 3005932 h 3828683"/>
              <a:gd name="connsiteX15" fmla="*/ 819144 w 3812084"/>
              <a:gd name="connsiteY15" fmla="*/ 3529895 h 3828683"/>
              <a:gd name="connsiteX16" fmla="*/ 1537247 w 3812084"/>
              <a:gd name="connsiteY16" fmla="*/ 2807461 h 3828683"/>
              <a:gd name="connsiteX17" fmla="*/ 1537247 w 3812084"/>
              <a:gd name="connsiteY17" fmla="*/ 3828684 h 3828683"/>
              <a:gd name="connsiteX18" fmla="*/ 2274838 w 3812084"/>
              <a:gd name="connsiteY18" fmla="*/ 3828684 h 3828683"/>
              <a:gd name="connsiteX19" fmla="*/ 2274838 w 3812084"/>
              <a:gd name="connsiteY19" fmla="*/ 2807461 h 3828683"/>
              <a:gd name="connsiteX20" fmla="*/ 2992941 w 3812084"/>
              <a:gd name="connsiteY20" fmla="*/ 3529895 h 3828683"/>
              <a:gd name="connsiteX21" fmla="*/ 3514739 w 3812084"/>
              <a:gd name="connsiteY21" fmla="*/ 3005932 h 3828683"/>
              <a:gd name="connsiteX22" fmla="*/ 2795914 w 3812084"/>
              <a:gd name="connsiteY22" fmla="*/ 2284219 h 3828683"/>
              <a:gd name="connsiteX23" fmla="*/ 3812085 w 3812084"/>
              <a:gd name="connsiteY23" fmla="*/ 2284219 h 3828683"/>
              <a:gd name="connsiteX24" fmla="*/ 3812085 w 3812084"/>
              <a:gd name="connsiteY24" fmla="*/ 1543743 h 382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12084" h="3828683">
                <a:moveTo>
                  <a:pt x="3812085" y="1543743"/>
                </a:moveTo>
                <a:lnTo>
                  <a:pt x="2795914" y="1543743"/>
                </a:lnTo>
                <a:lnTo>
                  <a:pt x="3514739" y="822030"/>
                </a:lnTo>
                <a:lnTo>
                  <a:pt x="2992941" y="298789"/>
                </a:lnTo>
                <a:lnTo>
                  <a:pt x="2274838" y="1020501"/>
                </a:lnTo>
                <a:lnTo>
                  <a:pt x="2274838" y="0"/>
                </a:lnTo>
                <a:lnTo>
                  <a:pt x="1537247" y="0"/>
                </a:lnTo>
                <a:lnTo>
                  <a:pt x="1537247" y="1020501"/>
                </a:lnTo>
                <a:lnTo>
                  <a:pt x="819144" y="298789"/>
                </a:lnTo>
                <a:lnTo>
                  <a:pt x="297345" y="822030"/>
                </a:lnTo>
                <a:lnTo>
                  <a:pt x="1016171" y="1543743"/>
                </a:lnTo>
                <a:lnTo>
                  <a:pt x="0" y="1543743"/>
                </a:lnTo>
                <a:lnTo>
                  <a:pt x="0" y="2284219"/>
                </a:lnTo>
                <a:lnTo>
                  <a:pt x="1016171" y="2284219"/>
                </a:lnTo>
                <a:lnTo>
                  <a:pt x="297345" y="3005932"/>
                </a:lnTo>
                <a:lnTo>
                  <a:pt x="819144" y="3529895"/>
                </a:lnTo>
                <a:lnTo>
                  <a:pt x="1537247" y="2807461"/>
                </a:lnTo>
                <a:lnTo>
                  <a:pt x="1537247" y="3828684"/>
                </a:lnTo>
                <a:lnTo>
                  <a:pt x="2274838" y="3828684"/>
                </a:lnTo>
                <a:lnTo>
                  <a:pt x="2274838" y="2807461"/>
                </a:lnTo>
                <a:lnTo>
                  <a:pt x="2992941" y="3529895"/>
                </a:lnTo>
                <a:lnTo>
                  <a:pt x="3514739" y="3005932"/>
                </a:lnTo>
                <a:lnTo>
                  <a:pt x="2795914" y="2284219"/>
                </a:lnTo>
                <a:lnTo>
                  <a:pt x="3812085" y="2284219"/>
                </a:lnTo>
                <a:lnTo>
                  <a:pt x="3812085" y="1543743"/>
                </a:lnTo>
                <a:close/>
              </a:path>
            </a:pathLst>
          </a:custGeom>
          <a:solidFill>
            <a:srgbClr val="F15A29"/>
          </a:solidFill>
          <a:ln w="72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DB98236E-1101-C0FB-F186-C897F0B634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716334"/>
            <a:ext cx="5394960" cy="43326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5EE6D3C-DCCD-49EF-B71E-F05FDF8E76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16906"/>
            <a:ext cx="6824870" cy="2655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11CAEBC-0F21-F193-8BD6-2CACE78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F7544E-CEB7-4CA4-9E51-8C69DCDD6DB6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2BAED-FF64-9752-A4B1-A38E0853E96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5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Dancer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5FEF4-5BDA-23A4-E58B-29ABAE8BB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3" y="620366"/>
            <a:ext cx="7925488" cy="6893615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CBEBF88-DDA6-1760-2929-175585FD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463088C-DFA6-C8BE-C028-8690750B0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9979E5-6380-4ABE-8C86-602B5B778E6E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9307D9C-5C93-2DC5-3FB6-DF772CAAC649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Pointing Guy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FE328BD-DF41-23E5-B144-9CBA95A64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9093" y="423143"/>
            <a:ext cx="7925487" cy="6434857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EDC32D0-6C15-5078-1569-1930C7CFD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2DAA3A2-177B-3564-5BD0-6DAD3846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497C991-DCB8-1354-2DDF-10100DE4D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EA1E40-AAED-4124-B4E1-714FACEED29B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DE3DFC6-7FB7-F027-C928-62BDE8F7F212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potlight - Jumping Girl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E5F59-C556-CCCF-77EE-2D16A4AC048C}"/>
              </a:ext>
            </a:extLst>
          </p:cNvPr>
          <p:cNvSpPr/>
          <p:nvPr userDrawn="1"/>
        </p:nvSpPr>
        <p:spPr>
          <a:xfrm>
            <a:off x="10204174" y="0"/>
            <a:ext cx="19878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15">
            <a:extLst>
              <a:ext uri="{FF2B5EF4-FFF2-40B4-BE49-F238E27FC236}">
                <a16:creationId xmlns:a16="http://schemas.microsoft.com/office/drawing/2014/main" id="{54FE7AE2-E4BC-8FBB-6F25-E4A6BA33BA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9094" y="423143"/>
            <a:ext cx="7925485" cy="6893612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862C64E-2C6B-2C86-BBDA-C76307A1B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881272"/>
            <a:ext cx="6553200" cy="4296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0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A19B28F5-B41F-1098-083F-A975CDD83D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24596"/>
            <a:ext cx="6520543" cy="31084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</a:t>
            </a:r>
            <a:br>
              <a:rPr lang="en-US"/>
            </a:br>
            <a:r>
              <a:rPr lang="en-US"/>
              <a:t>character limit 50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263D7-E341-E50C-188A-EB282C3E5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EFD5327-947C-4E59-9318-C3CC211BB3B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18DD6-1846-5D58-C99F-E6D28471727C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94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680257-1182-F675-882C-5746D8734D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4134" y="-836"/>
            <a:ext cx="9322466" cy="6858837"/>
          </a:xfrm>
          <a:custGeom>
            <a:avLst/>
            <a:gdLst>
              <a:gd name="connsiteX0" fmla="*/ 1606185 w 9322466"/>
              <a:gd name="connsiteY0" fmla="*/ 0 h 6858837"/>
              <a:gd name="connsiteX1" fmla="*/ 7716282 w 9322466"/>
              <a:gd name="connsiteY1" fmla="*/ 0 h 6858837"/>
              <a:gd name="connsiteX2" fmla="*/ 7795341 w 9322466"/>
              <a:gd name="connsiteY2" fmla="*/ 66751 h 6858837"/>
              <a:gd name="connsiteX3" fmla="*/ 9322466 w 9322466"/>
              <a:gd name="connsiteY3" fmla="*/ 3429837 h 6858837"/>
              <a:gd name="connsiteX4" fmla="*/ 7795341 w 9322466"/>
              <a:gd name="connsiteY4" fmla="*/ 6792923 h 6858837"/>
              <a:gd name="connsiteX5" fmla="*/ 7717273 w 9322466"/>
              <a:gd name="connsiteY5" fmla="*/ 6858837 h 6858837"/>
              <a:gd name="connsiteX6" fmla="*/ 1605193 w 9322466"/>
              <a:gd name="connsiteY6" fmla="*/ 6858837 h 6858837"/>
              <a:gd name="connsiteX7" fmla="*/ 1527125 w 9322466"/>
              <a:gd name="connsiteY7" fmla="*/ 6792923 h 6858837"/>
              <a:gd name="connsiteX8" fmla="*/ 0 w 9322466"/>
              <a:gd name="connsiteY8" fmla="*/ 3429837 h 6858837"/>
              <a:gd name="connsiteX9" fmla="*/ 1527125 w 9322466"/>
              <a:gd name="connsiteY9" fmla="*/ 66751 h 68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2466" h="6858837">
                <a:moveTo>
                  <a:pt x="1606185" y="0"/>
                </a:moveTo>
                <a:lnTo>
                  <a:pt x="7716282" y="0"/>
                </a:lnTo>
                <a:lnTo>
                  <a:pt x="7795341" y="66751"/>
                </a:lnTo>
                <a:cubicBezTo>
                  <a:pt x="8733486" y="897861"/>
                  <a:pt x="9322466" y="2096806"/>
                  <a:pt x="9322466" y="3429837"/>
                </a:cubicBezTo>
                <a:cubicBezTo>
                  <a:pt x="9322466" y="4762868"/>
                  <a:pt x="8733486" y="5961814"/>
                  <a:pt x="7795341" y="6792923"/>
                </a:cubicBezTo>
                <a:lnTo>
                  <a:pt x="7717273" y="6858837"/>
                </a:lnTo>
                <a:lnTo>
                  <a:pt x="1605193" y="6858837"/>
                </a:lnTo>
                <a:lnTo>
                  <a:pt x="1527125" y="6792923"/>
                </a:lnTo>
                <a:cubicBezTo>
                  <a:pt x="588980" y="5961814"/>
                  <a:pt x="0" y="4762868"/>
                  <a:pt x="0" y="3429837"/>
                </a:cubicBezTo>
                <a:cubicBezTo>
                  <a:pt x="0" y="2096806"/>
                  <a:pt x="588980" y="897861"/>
                  <a:pt x="1527125" y="667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BABAC1-4A66-1E72-8EEC-49E933ECA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84BCFF-FEF5-E6DE-6585-8CB5F9E0E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95994"/>
            <a:ext cx="7680960" cy="31084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66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4D48493F-7A9A-A044-0056-8174BD34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0179CF-32B7-438A-9382-23B495360885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9042409-0256-D27F-5C74-DA7956ACC72A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mall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9A747-DC86-9B29-FD83-5EADDF392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8234" y="2599762"/>
            <a:ext cx="3554507" cy="355450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B1C99FE-5A05-7B58-E78D-EE44FC53D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D9181F4-3437-44DA-B59B-B1B750B3F291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051294F-9A18-B5A5-E88D-F36A96D3B5A3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4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No Imag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ED021-E6C1-13D6-C6D1-4800C82ED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5295" y="6302832"/>
            <a:ext cx="636443" cy="404536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98B8852-537C-F791-8BA5-7D8EA5B254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006515"/>
            <a:ext cx="7210926" cy="23507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ts val="5500"/>
              </a:lnSpc>
              <a:spcBef>
                <a:spcPts val="0"/>
              </a:spcBef>
              <a:buNone/>
              <a:defRPr sz="60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edit: character limit 43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6F65D36-6AA1-AB8A-A37C-73D6097BED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3387637"/>
            <a:ext cx="7217229" cy="42965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edit: character limit 44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E92EAF5-754B-4C26-522C-9AF6DE24C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8B0E253-802A-43FC-835F-06C150A2546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0650D80-3190-2467-2CCA-FF79BE5A8558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617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Tagline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6A2AF116-F8A7-7252-245B-707CC986D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408" y="-130628"/>
            <a:ext cx="4447392" cy="7306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678BA9-218A-C84B-20F5-57E549E856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87" t="23323" r="11955" b="19701"/>
          <a:stretch>
            <a:fillRect/>
          </a:stretch>
        </p:blipFill>
        <p:spPr>
          <a:xfrm>
            <a:off x="410547" y="2525098"/>
            <a:ext cx="5747657" cy="3060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44960-9F10-C3F8-EB7F-5C3CB0FDE7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08E8F1AD-B75E-A049-C52B-9932FC915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8B0EB5-A4A5-4511-82C7-96DC4E17999B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52CE9F2-D6E6-947E-0625-33C9CE3A012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3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ontact 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D08725-46AD-3B49-A4A1-32742FDB1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E6E07855-EB96-346F-D8C3-383133469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5599" y="3035337"/>
            <a:ext cx="5009323" cy="4499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10D562DE-3ED4-B5D0-A8E5-24DE241B5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599" y="3581401"/>
            <a:ext cx="5009323" cy="35449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317F652-AC76-08C4-1EF9-F4750AC3F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05599" y="4094922"/>
            <a:ext cx="5009323" cy="371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i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cap="all" baseline="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cap="all" baseline="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620D9681-B57D-A721-504C-86727A51A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26A1E6-AD8B-490E-940C-C13B9D3BDB23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D57F294-16AC-99B4-623A-6EA959228B7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4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635F4-4E3F-2D5F-C78B-25A5668C888D}"/>
              </a:ext>
            </a:extLst>
          </p:cNvPr>
          <p:cNvSpPr/>
          <p:nvPr userDrawn="1"/>
        </p:nvSpPr>
        <p:spPr>
          <a:xfrm>
            <a:off x="8077200" y="0"/>
            <a:ext cx="4114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letters on it&#10;&#10;AI-generated content may be incorrect.">
            <a:extLst>
              <a:ext uri="{FF2B5EF4-FFF2-40B4-BE49-F238E27FC236}">
                <a16:creationId xmlns:a16="http://schemas.microsoft.com/office/drawing/2014/main" id="{336A402E-36F6-9218-37BD-55E385D97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88" y="-130628"/>
            <a:ext cx="4447392" cy="730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8B971-8BF8-4E1B-49CF-A0EA18EB45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97" y="2016393"/>
            <a:ext cx="4632960" cy="3176205"/>
          </a:xfrm>
          <a:prstGeom prst="rect">
            <a:avLst/>
          </a:prstGeom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4067AD6B-FBA4-AC18-A0F2-474A06D05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87530D-7C85-473A-B3CB-9BC6AE84766F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936BB9A-7D2E-938D-EF74-790BB1636FFA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Slide </a:t>
            </a:r>
            <a:fld id="{5F8B654A-1284-4B91-BED1-0F0E19FCF7F1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3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rgbClr val="512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06B7-CD12-77EB-3901-435BF200A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751881"/>
            <a:ext cx="9868525" cy="948187"/>
          </a:xfrm>
        </p:spPr>
        <p:txBody>
          <a:bodyPr anchor="b"/>
          <a:lstStyle>
            <a:lvl1pPr>
              <a:lnSpc>
                <a:spcPts val="3200"/>
              </a:lnSpc>
              <a:defRPr sz="3500" b="1" i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edit: character limit 67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EEFF9F-9475-7BEE-77AC-F245B46AEE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373" y="1848636"/>
            <a:ext cx="6988628" cy="2465207"/>
          </a:xfrm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14D9C-D624-4E44-BCEF-31FDCEAFB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886" y="521044"/>
            <a:ext cx="3139440" cy="90797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278ECFB-8A84-DCDB-6536-6E51C2FE1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946912"/>
            <a:ext cx="7010400" cy="3339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409143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kumimoji="0" lang="en-US" sz="6667" b="1" kern="120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DD3F1-4F18-49C2-A450-106FBF3BA47F}" type="datetime4">
              <a:rPr lang="en-US" smtClean="0"/>
              <a:t>May 4,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3">
            <a:extLst>
              <a:ext uri="{FF2B5EF4-FFF2-40B4-BE49-F238E27FC236}">
                <a16:creationId xmlns:a16="http://schemas.microsoft.com/office/drawing/2014/main" id="{DB57F531-CF5C-FF14-5782-D39B80EF5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85801"/>
            <a:ext cx="7010400" cy="5733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362257-7EDE-B9CF-87F8-5BBB8C279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96C28B-9CC7-8765-2CF9-BC94EC8276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61350" y="189221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E053D9-1F28-63AB-341D-09EE6BBC4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4384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1D51F2-32CE-4A1E-FF62-E3CE85364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1350" y="24384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E2E30B3-9872-8420-148F-5427F1143B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29718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32F45A5-639F-0423-0A57-99CEC4B4DB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1350" y="29718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6C02AA4-A0CF-6D0C-55A5-88F2549257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35052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4773D21-4CC1-D37A-5370-67CB6B2BF1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61350" y="35052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8A39F32-0E12-772D-C8ED-757108034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4038600"/>
            <a:ext cx="4696918" cy="37130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add section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286A055-3880-87C5-20EB-7BCB16D19D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61350" y="4038600"/>
            <a:ext cx="2062397" cy="40128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page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A9A01F-1153-29D5-A0C2-DFFBD6EA9B29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2200"/>
            <a:ext cx="69977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9A043DD2-D81C-F964-1AA3-C81A42667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2B6C33DE-0D9E-4D50-93D4-C6A63E0C9E59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B67B41F-2B70-2F17-5B9E-485CC8FA20A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482CDB29-CA2C-8246-B3DC-1E778E9F9E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2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573654"/>
            <a:ext cx="7291526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 dirty="0"/>
              <a:t>Click to edit: 7 lines max or consider using two-column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25443BEC-13C3-B463-854F-9166525C9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685800"/>
            <a:ext cx="7291526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sz="3200"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edit: use for longer  headlines - character limit 69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7291526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Click to edit: character limit 75</a:t>
            </a:r>
          </a:p>
        </p:txBody>
      </p:sp>
      <p:pic>
        <p:nvPicPr>
          <p:cNvPr id="2" name="Picture Placeholder 6" descr="A group of people walking in front of a building&#10;&#10;AI-generated content may be incorrect.">
            <a:extLst>
              <a:ext uri="{FF2B5EF4-FFF2-40B4-BE49-F238E27FC236}">
                <a16:creationId xmlns:a16="http://schemas.microsoft.com/office/drawing/2014/main" id="{776B5410-61E0-58EA-61B9-7960D8A3E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0"/>
            <a:ext cx="4114800" cy="6858000"/>
          </a:xfrm>
          <a:prstGeom prst="rect">
            <a:avLst/>
          </a:prstGeom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C0FDE81E-88D1-9B97-0AD8-6CEE1C855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7F87F86-1312-E087-B3D2-D9A3704D64FD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295AB97E-B5E3-9251-22CE-953493AA397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B8CC6038-A630-ACFD-6176-5B07EC2CB6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7300403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8D8307A-5BA1-CB17-959A-EA560513C8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7300403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7AC280C-969B-F1B0-B9B7-CF8705252D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7300403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 dirty="0"/>
              <a:t>Click to edit: 8 lines max or consider using two-column template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7431-48BE-0561-E0B1-9EB5C6227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B3D5B4C8-92C9-49C6-8FB7-4DF57E43DDC3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9AD362F-9AFC-AF70-D83D-CEDBD85ABCEE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  <p:pic>
        <p:nvPicPr>
          <p:cNvPr id="3" name="Picture 2" descr="Montgomery College ranks No. 1 among Maryland community colleges">
            <a:extLst>
              <a:ext uri="{FF2B5EF4-FFF2-40B4-BE49-F238E27FC236}">
                <a16:creationId xmlns:a16="http://schemas.microsoft.com/office/drawing/2014/main" id="{DDB128EE-9C58-2738-FEAD-1ECF4DEF49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29113"/>
          <a:stretch>
            <a:fillRect/>
          </a:stretch>
        </p:blipFill>
        <p:spPr bwMode="auto">
          <a:xfrm>
            <a:off x="8097379" y="0"/>
            <a:ext cx="4094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1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C90D29BD-D51F-454F-03BD-2173A2DBE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1"/>
            <a:ext cx="11029857" cy="533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character limit 37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96AA3BD-6167-4C7A-F045-B3E3D18243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C1B83F-0F6F-E107-247C-4C4470ABF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122392"/>
            <a:ext cx="5256810" cy="37450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8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92E3A7D-FB4C-7860-FBF2-D4038BC95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48585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2C8A9-3C5C-7C7A-9BFF-C8B688419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80837962-5985-4284-9EEC-4925AA39578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6BD186-7357-7B30-38B1-30C3933FCB2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9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003B6F-CB9E-C9E9-F97C-CCDF0BF7EC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2781300"/>
            <a:ext cx="3162299" cy="1879599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spcBef>
                <a:spcPts val="1000"/>
              </a:spcBef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14CB9D-80CE-79D4-4CE3-9CB06B523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AF96851-A105-DC6E-B559-713C030286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1680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978926A-C27F-9A3E-9DEB-54DB49AAE1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6301" y="2781300"/>
            <a:ext cx="3162299" cy="1879600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bullet</a:t>
            </a:r>
          </a:p>
          <a:p>
            <a:pPr lvl="0"/>
            <a:r>
              <a:rPr lang="en-US"/>
              <a:t>Keep to 5 lines</a:t>
            </a:r>
          </a:p>
          <a:p>
            <a:pPr lvl="0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FDC2D9E-8120-CB48-942D-45D63D164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39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2E15741-0A36-E16F-EDBD-A0F6B67A78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6301" y="2108154"/>
            <a:ext cx="3162299" cy="486726"/>
          </a:xfrm>
        </p:spPr>
        <p:txBody>
          <a:bodyPr anchor="b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8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 master text styles limit 49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0A3876FB-B9A3-6B5B-1FFB-70D299DA7F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51658F-BC14-F170-E342-EAF51F80179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5168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2D7C273-939E-3606-A61B-F3CD7D78AEC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98840" y="4902200"/>
            <a:ext cx="3162300" cy="9702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Placeholder 3">
            <a:extLst>
              <a:ext uri="{FF2B5EF4-FFF2-40B4-BE49-F238E27FC236}">
                <a16:creationId xmlns:a16="http://schemas.microsoft.com/office/drawing/2014/main" id="{43F1283A-2930-6744-F59B-5DAA8D0D8A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F781560-8CA6-612B-D624-4FDC9AD01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7B9FC189-F0FE-4406-B4E5-8ABDA568069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60B0-BF01-BBF9-6283-079397F6FEFB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43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FC7346A-013F-FD6D-FAEB-DDD7029C7D3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92700" y="2566254"/>
            <a:ext cx="6565899" cy="330114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itle Placeholder 3">
            <a:extLst>
              <a:ext uri="{FF2B5EF4-FFF2-40B4-BE49-F238E27FC236}">
                <a16:creationId xmlns:a16="http://schemas.microsoft.com/office/drawing/2014/main" id="{52D32E12-7955-BC1B-29E2-BCDBF1A643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85800"/>
            <a:ext cx="11029857" cy="10905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00"/>
              </a:lnSpc>
              <a:defRPr b="1" i="0" spc="-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edit: use for longer  headlines - character limit 69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60C905-E762-A1E2-643C-DDFDDD6F4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892210"/>
            <a:ext cx="11049000" cy="425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cap="all" baseline="0"/>
            </a:lvl2pPr>
            <a:lvl3pPr marL="914400" indent="0">
              <a:buFontTx/>
              <a:buNone/>
              <a:defRPr cap="all" baseline="0"/>
            </a:lvl3pPr>
            <a:lvl4pPr marL="1371600" indent="0">
              <a:buFontTx/>
              <a:buNone/>
              <a:defRPr cap="all" baseline="0"/>
            </a:lvl4pPr>
            <a:lvl5pPr marL="1828800" indent="0">
              <a:buFontTx/>
              <a:buNone/>
              <a:defRPr cap="all" baseline="0"/>
            </a:lvl5pPr>
          </a:lstStyle>
          <a:p>
            <a:pPr lvl="0"/>
            <a:r>
              <a:rPr lang="en-US"/>
              <a:t>Click to edit: character limit 75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DDE74D-3D21-94A0-3E1A-46D281593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2573654"/>
            <a:ext cx="4057403" cy="32937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200"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en-US"/>
              <a:t>Click to edit: 7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5E149BE-2757-10EB-CB9D-37A956799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8745" y="6356349"/>
            <a:ext cx="2205942" cy="22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21B21441-6BB4-4F9F-AB32-7F399E85E528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E6B5B5-045E-669A-1FEB-6E0A086BAC5F}"/>
              </a:ext>
            </a:extLst>
          </p:cNvPr>
          <p:cNvSpPr txBox="1">
            <a:spLocks/>
          </p:cNvSpPr>
          <p:nvPr userDrawn="1"/>
        </p:nvSpPr>
        <p:spPr>
          <a:xfrm>
            <a:off x="609600" y="6356348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5123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Slide </a:t>
            </a:r>
            <a:fld id="{5F8B654A-1284-4B91-BED1-0F0E19FCF7F1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1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F2047-EC1C-1653-58A5-EDB81BD7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205991"/>
            <a:ext cx="11049000" cy="3966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3F3C9A-31EF-BFC8-5164-E1F6F600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1049000" cy="11419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CADC7-B17D-ED24-B5FC-D84E158D443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1778" y="6274731"/>
            <a:ext cx="636443" cy="4045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FAB99-2772-45EF-9EA8-E01B167B0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29192"/>
            <a:ext cx="793072" cy="2212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r>
              <a:rPr lang="en-US"/>
              <a:t>Slide </a:t>
            </a:r>
            <a:fld id="{5F8B654A-1284-4B91-BED1-0F0E19FCF7F1}" type="slidenum">
              <a:rPr lang="en-US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7E722-1F2E-7DC9-1A90-BF7C7A44D312}"/>
              </a:ext>
            </a:extLst>
          </p:cNvPr>
          <p:cNvCxnSpPr/>
          <p:nvPr userDrawn="1"/>
        </p:nvCxnSpPr>
        <p:spPr>
          <a:xfrm>
            <a:off x="609600" y="6172200"/>
            <a:ext cx="11049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B5B8-B46A-7BDC-FDD8-6E5B9D261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2830" y="6329192"/>
            <a:ext cx="2743200" cy="209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1237F"/>
                </a:solidFill>
              </a:defRPr>
            </a:lvl1pPr>
          </a:lstStyle>
          <a:p>
            <a:fld id="{4EA5C0F2-7E8B-437B-A1C6-1FD64C541618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51" r:id="rId2"/>
    <p:sldLayoutId id="2147483754" r:id="rId3"/>
    <p:sldLayoutId id="2147483768" r:id="rId4"/>
    <p:sldLayoutId id="2147483767" r:id="rId5"/>
    <p:sldLayoutId id="2147483706" r:id="rId6"/>
    <p:sldLayoutId id="2147483676" r:id="rId7"/>
    <p:sldLayoutId id="2147483685" r:id="rId8"/>
    <p:sldLayoutId id="2147483689" r:id="rId9"/>
    <p:sldLayoutId id="2147483699" r:id="rId10"/>
    <p:sldLayoutId id="2147483755" r:id="rId11"/>
    <p:sldLayoutId id="2147483756" r:id="rId12"/>
    <p:sldLayoutId id="2147483757" r:id="rId13"/>
    <p:sldLayoutId id="2147483758" r:id="rId14"/>
    <p:sldLayoutId id="214748370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9" r:id="rId24"/>
    <p:sldLayoutId id="2147483752" r:id="rId25"/>
    <p:sldLayoutId id="2147483753" r:id="rId26"/>
    <p:sldLayoutId id="2147483705" r:id="rId27"/>
    <p:sldLayoutId id="2147483692" r:id="rId28"/>
    <p:sldLayoutId id="2147483704" r:id="rId29"/>
    <p:sldLayoutId id="2147483772" r:id="rId30"/>
    <p:sldLayoutId id="2147483774" r:id="rId31"/>
  </p:sldLayoutIdLst>
  <p:hf hdr="0" ft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44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5088" userDrawn="1">
          <p15:clr>
            <a:srgbClr val="F26B43"/>
          </p15:clr>
        </p15:guide>
        <p15:guide id="6" pos="4800" userDrawn="1">
          <p15:clr>
            <a:srgbClr val="F26B43"/>
          </p15:clr>
        </p15:guide>
        <p15:guide id="7" orient="horz" pos="3696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copilot/microsoft-365/microsoft-365-copilot-licensing" TargetMode="External"/><Relationship Id="rId2" Type="http://schemas.openxmlformats.org/officeDocument/2006/relationships/hyperlink" Target="https://openai.com/chatgpt/pricing/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api-docs.deepseek.com/quick_start/prici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nythingllm.com/" TargetMode="External"/><Relationship Id="rId3" Type="http://schemas.openxmlformats.org/officeDocument/2006/relationships/hyperlink" Target="https://poe.com/login" TargetMode="External"/><Relationship Id="rId7" Type="http://schemas.openxmlformats.org/officeDocument/2006/relationships/hyperlink" Target="https://www.librechat.ai/" TargetMode="External"/><Relationship Id="rId2" Type="http://schemas.openxmlformats.org/officeDocument/2006/relationships/hyperlink" Target="https://www.perplexity.ai/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team-gpt.com/" TargetMode="External"/><Relationship Id="rId11" Type="http://schemas.openxmlformats.org/officeDocument/2006/relationships/hyperlink" Target="https://app.chathub.gg/" TargetMode="External"/><Relationship Id="rId5" Type="http://schemas.openxmlformats.org/officeDocument/2006/relationships/hyperlink" Target="https://you.com/about" TargetMode="External"/><Relationship Id="rId10" Type="http://schemas.openxmlformats.org/officeDocument/2006/relationships/hyperlink" Target="https://www.phind.com/" TargetMode="External"/><Relationship Id="rId4" Type="http://schemas.openxmlformats.org/officeDocument/2006/relationships/hyperlink" Target="https://brave.com/leo/" TargetMode="External"/><Relationship Id="rId9" Type="http://schemas.openxmlformats.org/officeDocument/2006/relationships/hyperlink" Target="https://elici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68D52A-A57B-EC1B-8327-3475D4F7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 555 Introduction to</a:t>
            </a:r>
            <a:br>
              <a:rPr lang="en-US" dirty="0"/>
            </a:br>
            <a:r>
              <a:rPr lang="en-US" dirty="0"/>
              <a:t>Generative AI - Session III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8B74CF-F7AA-858B-B8A3-58575469A1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6" b="86"/>
          <a:stretch/>
        </p:blipFill>
        <p:spPr>
          <a:custGeom>
            <a:avLst/>
            <a:gdLst>
              <a:gd name="connsiteX0" fmla="*/ 5275503 w 8271072"/>
              <a:gd name="connsiteY0" fmla="*/ 0 h 2917583"/>
              <a:gd name="connsiteX1" fmla="*/ 6572589 w 8271072"/>
              <a:gd name="connsiteY1" fmla="*/ 1103268 h 2917583"/>
              <a:gd name="connsiteX2" fmla="*/ 6572589 w 8271072"/>
              <a:gd name="connsiteY2" fmla="*/ 0 h 2917583"/>
              <a:gd name="connsiteX3" fmla="*/ 8267631 w 8271072"/>
              <a:gd name="connsiteY3" fmla="*/ 1443882 h 2917583"/>
              <a:gd name="connsiteX4" fmla="*/ 8271072 w 8271072"/>
              <a:gd name="connsiteY4" fmla="*/ 1442736 h 2917583"/>
              <a:gd name="connsiteX5" fmla="*/ 6573736 w 8271072"/>
              <a:gd name="connsiteY5" fmla="*/ 2890059 h 2917583"/>
              <a:gd name="connsiteX6" fmla="*/ 6573736 w 8271072"/>
              <a:gd name="connsiteY6" fmla="*/ 1783350 h 2917583"/>
              <a:gd name="connsiteX7" fmla="*/ 5276650 w 8271072"/>
              <a:gd name="connsiteY7" fmla="*/ 2890059 h 2917583"/>
              <a:gd name="connsiteX8" fmla="*/ 5276650 w 8271072"/>
              <a:gd name="connsiteY8" fmla="*/ 1941615 h 2917583"/>
              <a:gd name="connsiteX9" fmla="*/ 3901579 w 8271072"/>
              <a:gd name="connsiteY9" fmla="*/ 2917583 h 2917583"/>
              <a:gd name="connsiteX10" fmla="*/ 2469165 w 8271072"/>
              <a:gd name="connsiteY10" fmla="*/ 1726007 h 2917583"/>
              <a:gd name="connsiteX11" fmla="*/ 2095292 w 8271072"/>
              <a:gd name="connsiteY11" fmla="*/ 1726007 h 2917583"/>
              <a:gd name="connsiteX12" fmla="*/ 2633164 w 8271072"/>
              <a:gd name="connsiteY12" fmla="*/ 2266173 h 2917583"/>
              <a:gd name="connsiteX13" fmla="*/ 2242089 w 8271072"/>
              <a:gd name="connsiteY13" fmla="*/ 2658395 h 2917583"/>
              <a:gd name="connsiteX14" fmla="*/ 1704217 w 8271072"/>
              <a:gd name="connsiteY14" fmla="*/ 2117082 h 2917583"/>
              <a:gd name="connsiteX15" fmla="*/ 1704217 w 8271072"/>
              <a:gd name="connsiteY15" fmla="*/ 2882031 h 2917583"/>
              <a:gd name="connsiteX16" fmla="*/ 1151436 w 8271072"/>
              <a:gd name="connsiteY16" fmla="*/ 2882031 h 2917583"/>
              <a:gd name="connsiteX17" fmla="*/ 1151436 w 8271072"/>
              <a:gd name="connsiteY17" fmla="*/ 2117082 h 2917583"/>
              <a:gd name="connsiteX18" fmla="*/ 613564 w 8271072"/>
              <a:gd name="connsiteY18" fmla="*/ 2658395 h 2917583"/>
              <a:gd name="connsiteX19" fmla="*/ 222489 w 8271072"/>
              <a:gd name="connsiteY19" fmla="*/ 2266173 h 2917583"/>
              <a:gd name="connsiteX20" fmla="*/ 760361 w 8271072"/>
              <a:gd name="connsiteY20" fmla="*/ 1726007 h 2917583"/>
              <a:gd name="connsiteX21" fmla="*/ 0 w 8271072"/>
              <a:gd name="connsiteY21" fmla="*/ 1726007 h 2917583"/>
              <a:gd name="connsiteX22" fmla="*/ 0 w 8271072"/>
              <a:gd name="connsiteY22" fmla="*/ 1172079 h 2917583"/>
              <a:gd name="connsiteX23" fmla="*/ 758067 w 8271072"/>
              <a:gd name="connsiteY23" fmla="*/ 1172079 h 2917583"/>
              <a:gd name="connsiteX24" fmla="*/ 220195 w 8271072"/>
              <a:gd name="connsiteY24" fmla="*/ 631914 h 2917583"/>
              <a:gd name="connsiteX25" fmla="*/ 611270 w 8271072"/>
              <a:gd name="connsiteY25" fmla="*/ 239691 h 2917583"/>
              <a:gd name="connsiteX26" fmla="*/ 1149142 w 8271072"/>
              <a:gd name="connsiteY26" fmla="*/ 779857 h 2917583"/>
              <a:gd name="connsiteX27" fmla="*/ 1149142 w 8271072"/>
              <a:gd name="connsiteY27" fmla="*/ 16056 h 2917583"/>
              <a:gd name="connsiteX28" fmla="*/ 1701923 w 8271072"/>
              <a:gd name="connsiteY28" fmla="*/ 16056 h 2917583"/>
              <a:gd name="connsiteX29" fmla="*/ 1701923 w 8271072"/>
              <a:gd name="connsiteY29" fmla="*/ 779857 h 2917583"/>
              <a:gd name="connsiteX30" fmla="*/ 2239795 w 8271072"/>
              <a:gd name="connsiteY30" fmla="*/ 239691 h 2917583"/>
              <a:gd name="connsiteX31" fmla="*/ 2630871 w 8271072"/>
              <a:gd name="connsiteY31" fmla="*/ 631914 h 2917583"/>
              <a:gd name="connsiteX32" fmla="*/ 2092999 w 8271072"/>
              <a:gd name="connsiteY32" fmla="*/ 1172079 h 2917583"/>
              <a:gd name="connsiteX33" fmla="*/ 2471459 w 8271072"/>
              <a:gd name="connsiteY33" fmla="*/ 1172079 h 2917583"/>
              <a:gd name="connsiteX34" fmla="*/ 3898138 w 8271072"/>
              <a:gd name="connsiteY34" fmla="*/ 5734 h 2917583"/>
              <a:gd name="connsiteX35" fmla="*/ 5275503 w 8271072"/>
              <a:gd name="connsiteY35" fmla="*/ 985143 h 29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71072" h="2917583">
                <a:moveTo>
                  <a:pt x="5275503" y="0"/>
                </a:moveTo>
                <a:cubicBezTo>
                  <a:pt x="5275503" y="0"/>
                  <a:pt x="6571442" y="1103268"/>
                  <a:pt x="6572589" y="1103268"/>
                </a:cubicBezTo>
                <a:lnTo>
                  <a:pt x="6572589" y="0"/>
                </a:lnTo>
                <a:lnTo>
                  <a:pt x="8267631" y="1443882"/>
                </a:lnTo>
                <a:lnTo>
                  <a:pt x="8271072" y="1442736"/>
                </a:lnTo>
                <a:cubicBezTo>
                  <a:pt x="8271072" y="1442736"/>
                  <a:pt x="6572589" y="2890059"/>
                  <a:pt x="6573736" y="2890059"/>
                </a:cubicBezTo>
                <a:lnTo>
                  <a:pt x="6573736" y="1783350"/>
                </a:lnTo>
                <a:cubicBezTo>
                  <a:pt x="6573736" y="1783350"/>
                  <a:pt x="5276650" y="2890059"/>
                  <a:pt x="5276650" y="2890059"/>
                </a:cubicBezTo>
                <a:lnTo>
                  <a:pt x="5276650" y="1941615"/>
                </a:lnTo>
                <a:cubicBezTo>
                  <a:pt x="5078245" y="2510452"/>
                  <a:pt x="4616066" y="2917583"/>
                  <a:pt x="3901579" y="2917583"/>
                </a:cubicBezTo>
                <a:cubicBezTo>
                  <a:pt x="3187092" y="2917583"/>
                  <a:pt x="2594171" y="2403795"/>
                  <a:pt x="2469165" y="1726007"/>
                </a:cubicBezTo>
                <a:lnTo>
                  <a:pt x="2095292" y="1726007"/>
                </a:lnTo>
                <a:lnTo>
                  <a:pt x="2633164" y="2266173"/>
                </a:lnTo>
                <a:lnTo>
                  <a:pt x="2242089" y="2658395"/>
                </a:lnTo>
                <a:lnTo>
                  <a:pt x="1704217" y="2117082"/>
                </a:lnTo>
                <a:lnTo>
                  <a:pt x="1704217" y="2882031"/>
                </a:lnTo>
                <a:lnTo>
                  <a:pt x="1151436" y="2882031"/>
                </a:lnTo>
                <a:lnTo>
                  <a:pt x="1151436" y="2117082"/>
                </a:lnTo>
                <a:lnTo>
                  <a:pt x="613564" y="2658395"/>
                </a:lnTo>
                <a:lnTo>
                  <a:pt x="222489" y="2266173"/>
                </a:lnTo>
                <a:lnTo>
                  <a:pt x="760361" y="1726007"/>
                </a:lnTo>
                <a:lnTo>
                  <a:pt x="0" y="1726007"/>
                </a:lnTo>
                <a:lnTo>
                  <a:pt x="0" y="1172079"/>
                </a:lnTo>
                <a:lnTo>
                  <a:pt x="758067" y="1172079"/>
                </a:lnTo>
                <a:lnTo>
                  <a:pt x="220195" y="631914"/>
                </a:lnTo>
                <a:lnTo>
                  <a:pt x="611270" y="239691"/>
                </a:lnTo>
                <a:lnTo>
                  <a:pt x="1149142" y="779857"/>
                </a:lnTo>
                <a:lnTo>
                  <a:pt x="1149142" y="16056"/>
                </a:lnTo>
                <a:lnTo>
                  <a:pt x="1701923" y="16056"/>
                </a:lnTo>
                <a:lnTo>
                  <a:pt x="1701923" y="779857"/>
                </a:lnTo>
                <a:lnTo>
                  <a:pt x="2239795" y="239691"/>
                </a:lnTo>
                <a:lnTo>
                  <a:pt x="2630871" y="631914"/>
                </a:lnTo>
                <a:lnTo>
                  <a:pt x="2092999" y="1172079"/>
                </a:lnTo>
                <a:lnTo>
                  <a:pt x="2471459" y="1172079"/>
                </a:lnTo>
                <a:cubicBezTo>
                  <a:pt x="2605640" y="506907"/>
                  <a:pt x="3260490" y="5734"/>
                  <a:pt x="3898138" y="5734"/>
                </a:cubicBezTo>
                <a:cubicBezTo>
                  <a:pt x="4535786" y="5734"/>
                  <a:pt x="5077098" y="415159"/>
                  <a:pt x="5275503" y="985143"/>
                </a:cubicBez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F598B3-4DDD-739B-6851-3B3895BE08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5867400"/>
            <a:ext cx="7010400" cy="333967"/>
          </a:xfrm>
        </p:spPr>
        <p:txBody>
          <a:bodyPr/>
          <a:lstStyle/>
          <a:p>
            <a:r>
              <a:rPr lang="en-US" dirty="0"/>
              <a:t>Prof Burnett | </a:t>
            </a:r>
            <a:r>
              <a:rPr lang="en-US" i="1" dirty="0">
                <a:solidFill>
                  <a:srgbClr val="FFD700"/>
                </a:solidFill>
              </a:rPr>
              <a:t>Embrace AI </a:t>
            </a:r>
            <a:r>
              <a:rPr lang="en-US" i="1" dirty="0"/>
              <a:t>/ </a:t>
            </a:r>
            <a:r>
              <a:rPr lang="en-US" i="1" dirty="0">
                <a:solidFill>
                  <a:srgbClr val="00B0F0"/>
                </a:solidFill>
              </a:rPr>
              <a:t>Master Your Future</a:t>
            </a:r>
            <a:endParaRPr lang="en-US" sz="3600" i="1" dirty="0">
              <a:solidFill>
                <a:srgbClr val="00B0F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71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5C21-C83F-9CBC-4A2D-6089C841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40572"/>
          </a:xfrm>
        </p:spPr>
        <p:txBody>
          <a:bodyPr/>
          <a:lstStyle/>
          <a:p>
            <a:r>
              <a:rPr lang="en-US" dirty="0"/>
              <a:t>Anthropic Claude - Opus 4.6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0C55-3252-9F72-730B-E1C4379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89FEF-B9E2-D416-01FB-253FE743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ADBD104-CB7C-452D-B9A0-98F17BB10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064658"/>
              </p:ext>
            </p:extLst>
          </p:nvPr>
        </p:nvGraphicFramePr>
        <p:xfrm>
          <a:off x="609597" y="1379040"/>
          <a:ext cx="11049003" cy="347229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4657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757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2715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Opus 4.6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mix of public-web data, non-public third-party data, data-labeling/contractor data, opt-in Claude user data, and Anthropic-generated data.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Overall training-data cutoff: Aug 2025.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Transparency Hub, the public-web portion is described as internet information as of May 2025.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Claude LLM. Anthropic describes it as the most intelligent model for building agents and coding; it is pretrained on large, diverse datasets and post-trained with human + AI feedback.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Complex coding, long-running agent workflows, deep research, debugging, and large-codebase tasks where accuracy matters more than cost/latency.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Top intelligence, 1M-token context, strong long-horizon reasoning, planning, code review, and debugging.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Highest cost and moderate latency. Anthropic also notes that in some agentic settings it can be too eager and take risky actions without asking first.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A3D8EC-B26C-697F-C03B-7457FAB68629}"/>
              </a:ext>
            </a:extLst>
          </p:cNvPr>
          <p:cNvSpPr txBox="1"/>
          <p:nvPr/>
        </p:nvSpPr>
        <p:spPr>
          <a:xfrm>
            <a:off x="609596" y="5557489"/>
            <a:ext cx="1104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Underlying LLM: Anthropic does not disclose exact architecture/parameter counts in these sources; it describes these as proprietary Claude large language models pretrained on large, diverse datasets and post-trained with human/AI feedback and related alignment methods.</a:t>
            </a:r>
          </a:p>
        </p:txBody>
      </p:sp>
    </p:spTree>
    <p:extLst>
      <p:ext uri="{BB962C8B-B14F-4D97-AF65-F5344CB8AC3E}">
        <p14:creationId xmlns:p14="http://schemas.microsoft.com/office/powerpoint/2010/main" val="416225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9AA14-1407-1F59-F039-01F6146D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3F52-5D7E-2E95-D3A0-B62ABE05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40572"/>
          </a:xfrm>
        </p:spPr>
        <p:txBody>
          <a:bodyPr/>
          <a:lstStyle/>
          <a:p>
            <a:r>
              <a:rPr lang="en-US" dirty="0"/>
              <a:t>Anthropic Claude - Sonnet 4.6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0CFE-08D1-2B5F-A008-61AEFFCC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A56D9-6178-0339-3C3D-527A1081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B347303-153A-4D5C-2864-A1A81D6B2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062115"/>
              </p:ext>
            </p:extLst>
          </p:nvPr>
        </p:nvGraphicFramePr>
        <p:xfrm>
          <a:off x="609597" y="1351249"/>
          <a:ext cx="11049003" cy="369131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4657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Sonnet 4.6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mix of public-web data, non-public third-party data, data-labeling/contractor data, opt-in Claude user data, and Anthropic-generated data.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Overall training-data cutoff: Jan 2026.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Transparency Hub, the public-web portion is described as internet information as of May 2025.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Claude LLM. Anthropic positions it as the best combination of speed and intelligence; it is pretrained on large, diverse datasets and post-trained with Anthropic alignment methods including AI-feedback techniques.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General-purpose professional work: coding, enterprise-document reasoning, computer use, agent planning, and multi-step knowledge work at lower cost than Opus.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Near-Opus capability, 1M-token context, strong computer use, good document comprehension, and better price/performance than Opus.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Still below Opus on the hardest tasks. Anthropic says Sonnet 4.6 can show over-eager behavior, for example occasionally acting on made-up details in agentic scenarios if prompts/safeguards are loose.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05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1623AC-632A-7909-49BE-A76245BDE2DA}"/>
              </a:ext>
            </a:extLst>
          </p:cNvPr>
          <p:cNvSpPr txBox="1"/>
          <p:nvPr/>
        </p:nvSpPr>
        <p:spPr>
          <a:xfrm>
            <a:off x="609596" y="5557489"/>
            <a:ext cx="1104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Underlying LLM: Anthropic does not disclose exact architecture/parameter counts in these sources; it describes these as proprietary Claude large language models pretrained on large, diverse datasets and post-trained with human/AI feedback and related alignment methods.</a:t>
            </a:r>
          </a:p>
        </p:txBody>
      </p:sp>
    </p:spTree>
    <p:extLst>
      <p:ext uri="{BB962C8B-B14F-4D97-AF65-F5344CB8AC3E}">
        <p14:creationId xmlns:p14="http://schemas.microsoft.com/office/powerpoint/2010/main" val="7267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74E47-C4F5-BB49-C4B1-A8E517F2D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8111-5661-9BAB-ED3A-20F48384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40572"/>
          </a:xfrm>
        </p:spPr>
        <p:txBody>
          <a:bodyPr/>
          <a:lstStyle/>
          <a:p>
            <a:r>
              <a:rPr lang="en-US" dirty="0"/>
              <a:t>Anthropic Claude - Haiku 4.5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A4D3-926B-4BDF-7FC2-401C4F7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3E19A-02EA-808B-4EFD-769CF8EE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5000417-543E-DD08-3320-0E0FD2A9A6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103850"/>
              </p:ext>
            </p:extLst>
          </p:nvPr>
        </p:nvGraphicFramePr>
        <p:xfrm>
          <a:off x="609600" y="1362007"/>
          <a:ext cx="11049003" cy="34779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4657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850315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688951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269658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Haiku 4.5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mix of public-web data, non-public third-party data, data-labeling/contractor data, opt-in Claude user data, and Anthropic-generated data.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Overall training-data cutoff: Jul 2025.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Transparency Hub, the public-web portion is described as internet information as of February 2025.</a:t>
                      </a:r>
                      <a:endParaRPr lang="en-US" sz="1400" dirty="0">
                        <a:latin typeface="+mj-lt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Proprietary small/fast hybrid-reasoning Claude LLM. Anthropic describes it as the fastest model with near-frontier intelligence and says it is pretrained on large, diverse datasets then post-trained with human + AI feedback.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High-volume assistants, low-latency automation, and lighter-weight multimodal workloads where cost and speed matter most.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Fastest and cheapest current Claude in </a:t>
                      </a:r>
                      <a:r>
                        <a:rPr lang="en-US" sz="1400" dirty="0" err="1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Anthropic's</a:t>
                      </a: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 table, with near-frontier intelligence for a smaller model class.</a:t>
                      </a:r>
                      <a:endParaRPr lang="en-US" sz="1400" dirty="0">
                        <a:latin typeface="+mj-lt"/>
                      </a:endParaRPr>
                    </a:p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1F1A17"/>
                          </a:solidFill>
                          <a:latin typeface="+mj-lt"/>
                          <a:ea typeface="Arial" pitchFamily="34" charset="-122"/>
                          <a:cs typeface="Arial" pitchFamily="34" charset="-120"/>
                        </a:rPr>
                        <a:t>Smaller 200k context window and weaker performance than larger Claude models on the hardest evaluations. Anthropic also notes an evaluation-awareness caveat in testing.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661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9DCE39-E4F2-F38C-4283-5CFA0E5286FF}"/>
              </a:ext>
            </a:extLst>
          </p:cNvPr>
          <p:cNvSpPr txBox="1"/>
          <p:nvPr/>
        </p:nvSpPr>
        <p:spPr>
          <a:xfrm>
            <a:off x="609596" y="5557489"/>
            <a:ext cx="1104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Underlying LLM: Anthropic does not disclose exact architecture/parameter counts in these sources; it describes these as proprietary Claude large language models pretrained on large, diverse datasets and post-trained with human/AI feedback and related alignment methods.</a:t>
            </a:r>
          </a:p>
        </p:txBody>
      </p:sp>
    </p:spTree>
    <p:extLst>
      <p:ext uri="{BB962C8B-B14F-4D97-AF65-F5344CB8AC3E}">
        <p14:creationId xmlns:p14="http://schemas.microsoft.com/office/powerpoint/2010/main" val="171261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6DD80-A1DB-47B1-702B-A7E6971EE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F2C6-6DF4-E20E-340B-524BE26F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19056"/>
          </a:xfrm>
        </p:spPr>
        <p:txBody>
          <a:bodyPr/>
          <a:lstStyle/>
          <a:p>
            <a:r>
              <a:rPr lang="en-US" dirty="0"/>
              <a:t>Grok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8C669-C70D-442A-BF57-F0311525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141E7-C371-EEBD-2723-36AF3C05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674ADC2B-AB1A-AA2F-FA6B-39D1A62D0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88083"/>
              </p:ext>
            </p:extLst>
          </p:nvPr>
        </p:nvGraphicFramePr>
        <p:xfrm>
          <a:off x="609600" y="1290816"/>
          <a:ext cx="11049003" cy="493542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8598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527586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429103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612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Grok-1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Nov 2023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(314B </a:t>
                      </a:r>
                      <a:r>
                        <a:rPr lang="en-US" sz="1400" dirty="0" err="1"/>
                        <a:t>MoE</a:t>
                      </a:r>
                      <a:r>
                        <a:rPr lang="en-US" sz="1400" dirty="0"/>
                        <a:t> base model)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Mix of publicly available Internet data, X (Twitter) platform data, third-party data for </a:t>
                      </a:r>
                      <a:r>
                        <a:rPr lang="en-US" sz="1200" dirty="0" err="1"/>
                        <a:t>xAI</a:t>
                      </a:r>
                      <a:r>
                        <a:rPr lang="en-US" sz="1200" dirty="0"/>
                        <a:t>, user/contractor interactions, internally generated data, and heavy use of synthetic data (especially for reasoning models).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200" dirty="0"/>
                      </a:br>
                      <a:r>
                        <a:rPr lang="en-US" sz="1200" dirty="0"/>
                        <a:t>Data is filtered for quality, de-duplication, and safety; verifiable rewards and RL data expanded significantly in later versions.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Base knowledge cutoff: November 2024 (applies to Grok-3, Grok-4, and Grok 4.20). 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No inherent real-time knowledge supplemented via integrated search tools (X/web).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proprietary Grok-4.20 family (multi-agent variants available; earlier Grok-1 was 314B Mixture-of-Experts). Trained on Colossus supercluster with massive RL scaling for reasoning and tool use.</a:t>
                      </a:r>
                    </a:p>
                    <a:p>
                      <a:pPr marL="0" indent="0" algn="l">
                        <a:buNone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Agentic workflows with tool calling, real-time X/web data analysis, complex reasoning/math/coding, massive-context document/code review (2M tokens), and truthful/low-hallucination Q&amp;A. Ideal for research, enterprise automation, and truth-seeking applications.</a:t>
                      </a:r>
                    </a:p>
                    <a:p>
                      <a:endParaRPr lang="en-US" sz="12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Lowest hallucination rate on the market.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Strict prompt adherence &amp; precise truthful responses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Lightning-fast inference + 2M token context window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Native agentic tool calling &amp; multi-agent reasoning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Strong multimodal (images/voice) and benchmark performance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Humorous, helpful, maximally truthful personality"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Base knowledge stops at Nov 2024 (must use tools for newer events)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Some API parameter restrictions (e.g., no </a:t>
                      </a:r>
                      <a:r>
                        <a:rPr lang="en-US" sz="1200" dirty="0" err="1"/>
                        <a:t>logprobs</a:t>
                      </a:r>
                      <a:r>
                        <a:rPr lang="en-US" sz="1200" dirty="0"/>
                        <a:t>, presence/</a:t>
                      </a:r>
                      <a:r>
                        <a:rPr lang="en-US" sz="1200" dirty="0" err="1"/>
                        <a:t>frequencyPenalty</a:t>
                      </a:r>
                      <a:r>
                        <a:rPr lang="en-US" sz="1200" dirty="0"/>
                        <a:t>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Proprietary (not open-weights like Grok-1)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Multimodal not always class-leading vs specialized competitors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Higher API costs for heavy usage"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Grok-1.5 &amp; Grok-2 (2024 iterations)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7050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Grok-3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Feb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(reasoning-focused)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3353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Grok-4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Jul 2025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966101"/>
                  </a:ext>
                </a:extLst>
              </a:tr>
              <a:tr h="837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Grok 4.20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Feb 2026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Flagship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561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3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FA4C-2F02-70FF-793F-2376F97592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1411828"/>
            <a:ext cx="7291526" cy="3293746"/>
          </a:xfrm>
        </p:spPr>
        <p:txBody>
          <a:bodyPr/>
          <a:lstStyle/>
          <a:p>
            <a:r>
              <a:rPr lang="en-US" dirty="0"/>
              <a:t>Kimi K2 (Base and Instruct versions) - Released 2025</a:t>
            </a:r>
          </a:p>
          <a:p>
            <a:r>
              <a:rPr lang="en-US" dirty="0"/>
              <a:t>Kimi K2.5 - Released January 2026 (Current flagship)</a:t>
            </a:r>
          </a:p>
          <a:p>
            <a:r>
              <a:rPr lang="en-US" dirty="0"/>
              <a:t>Kimi K2-Thinking - Extended reasoning variant</a:t>
            </a:r>
          </a:p>
          <a:p>
            <a:r>
              <a:rPr lang="en-US" dirty="0"/>
              <a:t>Kimi-VL - Vision-language variants (A3B,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82663-CA1D-06D2-C954-C62CBECA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Kimi Versions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F344-4EAD-8D0B-51AC-E8242B80A9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3FEB0-6AE4-75E9-A743-4BEF5C6C7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CF208-D853-4D8C-7E42-AAA9C317E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58645"/>
            <a:ext cx="7291526" cy="4608755"/>
          </a:xfrm>
        </p:spPr>
        <p:txBody>
          <a:bodyPr/>
          <a:lstStyle/>
          <a:p>
            <a:r>
              <a:rPr lang="en-US" dirty="0"/>
              <a:t>Kimi K2: Trained on extensive text corpus (exact token count undisclosed)</a:t>
            </a:r>
          </a:p>
          <a:p>
            <a:r>
              <a:rPr lang="en-US" dirty="0"/>
              <a:t>Kimi K2.5: Continual pretraining on ~15 trillion mixed visual and text tokens atop Kimi-K2-Base </a:t>
            </a:r>
          </a:p>
          <a:p>
            <a:r>
              <a:rPr lang="en-US" dirty="0"/>
              <a:t>Data Composition: Text, knowledge interleaving, video, OS screenshots, alt text, synthetic captions, grounding/OCR data, high-quality reasoning data </a:t>
            </a:r>
          </a:p>
          <a:p>
            <a:r>
              <a:rPr lang="en-US" dirty="0"/>
              <a:t>Training Stages: </a:t>
            </a:r>
            <a:r>
              <a:rPr lang="en-US" dirty="0" err="1"/>
              <a:t>ViT</a:t>
            </a:r>
            <a:r>
              <a:rPr lang="en-US" dirty="0"/>
              <a:t> Training (1T tokens) → Joint Pre-training (15T tokens) → Joint Long-context Mid-training (500B→200B tokens)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7B46E3-7D3E-4AAF-461C-BE0610DF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497541"/>
          </a:xfrm>
        </p:spPr>
        <p:txBody>
          <a:bodyPr/>
          <a:lstStyle/>
          <a:p>
            <a:r>
              <a:rPr lang="en-US" dirty="0"/>
              <a:t>Kimi - Training Data Used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05CF7-F57D-43B5-5080-8DAB259547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915E3-6886-265D-7FF1-ABCDD83F55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55464"/>
            <a:ext cx="7291526" cy="4511936"/>
          </a:xfrm>
        </p:spPr>
        <p:txBody>
          <a:bodyPr/>
          <a:lstStyle/>
          <a:p>
            <a:r>
              <a:rPr lang="en-US" dirty="0"/>
              <a:t>Knowledge cutoff: Early 2026 (for K2.5)</a:t>
            </a:r>
          </a:p>
          <a:p>
            <a:r>
              <a:rPr lang="en-US" dirty="0"/>
              <a:t>Released: January 29, 2026 </a:t>
            </a:r>
          </a:p>
          <a:p>
            <a:r>
              <a:rPr lang="en-US" dirty="0"/>
              <a:t>Pre-trained on data up to late 2025/early 2026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49184-6658-2403-A189-5ED4238B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29814"/>
          </a:xfrm>
        </p:spPr>
        <p:txBody>
          <a:bodyPr/>
          <a:lstStyle/>
          <a:p>
            <a:r>
              <a:rPr lang="en-US" dirty="0"/>
              <a:t>Kimi - Training Data 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3CE3-51DB-1293-2404-5C2D6A6065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3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B3769-15BF-B31F-E745-7F5222DADD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20009"/>
            <a:ext cx="7291526" cy="4447391"/>
          </a:xfrm>
        </p:spPr>
        <p:txBody>
          <a:bodyPr/>
          <a:lstStyle/>
          <a:p>
            <a:r>
              <a:rPr lang="en-US" sz="1600" dirty="0"/>
              <a:t>Architecture: Mixture-of-Experts (</a:t>
            </a:r>
            <a:r>
              <a:rPr lang="en-US" sz="1600" dirty="0" err="1"/>
              <a:t>MoE</a:t>
            </a:r>
            <a:r>
              <a:rPr lang="en-US" sz="1600" dirty="0"/>
              <a:t>) </a:t>
            </a:r>
          </a:p>
          <a:p>
            <a:r>
              <a:rPr lang="en-US" sz="1600" dirty="0"/>
              <a:t>Total Parameters: 1 trillion (1T)</a:t>
            </a:r>
          </a:p>
          <a:p>
            <a:r>
              <a:rPr lang="en-US" sz="1600" dirty="0"/>
              <a:t>Activated Parameters: 32 billion (32B) per token</a:t>
            </a:r>
          </a:p>
          <a:p>
            <a:r>
              <a:rPr lang="en-US" sz="1600" dirty="0"/>
              <a:t>Experts: 384 total, 8 selected per token, 1 shared expert</a:t>
            </a:r>
          </a:p>
          <a:p>
            <a:r>
              <a:rPr lang="en-US" sz="1600" dirty="0"/>
              <a:t>Layers: 61 total (1 dense layer)</a:t>
            </a:r>
          </a:p>
          <a:p>
            <a:r>
              <a:rPr lang="en-US" sz="1600" dirty="0"/>
              <a:t>Attention: Multi-head Latent Attention (MLA), 64 attention heads</a:t>
            </a:r>
          </a:p>
          <a:p>
            <a:r>
              <a:rPr lang="en-US" sz="1600" dirty="0"/>
              <a:t>Hidden Dimensions: 7,168 (attention), 2,048 per expert</a:t>
            </a:r>
          </a:p>
          <a:p>
            <a:r>
              <a:rPr lang="en-US" sz="1600" dirty="0"/>
              <a:t>Vocabulary: 160K tokens</a:t>
            </a:r>
          </a:p>
          <a:p>
            <a:r>
              <a:rPr lang="en-US" sz="1600" dirty="0"/>
              <a:t>Context Length: 256K tokens</a:t>
            </a:r>
          </a:p>
          <a:p>
            <a:r>
              <a:rPr lang="en-US" sz="1600" dirty="0"/>
              <a:t>Vision Encoder: MoonViT-3D (400M parameters) - native multimodal </a:t>
            </a:r>
          </a:p>
          <a:p>
            <a:r>
              <a:rPr lang="en-US" sz="1600" dirty="0"/>
              <a:t>Activation: </a:t>
            </a:r>
            <a:r>
              <a:rPr lang="en-US" sz="1600" dirty="0" err="1"/>
              <a:t>SwiGLU</a:t>
            </a:r>
            <a:endParaRPr lang="en-US" sz="1600" dirty="0"/>
          </a:p>
          <a:p>
            <a:r>
              <a:rPr lang="en-US" sz="1600" dirty="0"/>
              <a:t>License: Apache 2.0 (modified MIT for K2.5 with attribution clause)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7DEF2-A817-C3B0-B419-58A51EB3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sz="2800" dirty="0"/>
              <a:t>Kimi - Underlying LLM Architecture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C9AEE-1AB4-ED30-67CB-F20624502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7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64662-7D7E-4DDF-920B-00DF6492A1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55464"/>
            <a:ext cx="7291526" cy="4511936"/>
          </a:xfrm>
        </p:spPr>
        <p:txBody>
          <a:bodyPr/>
          <a:lstStyle/>
          <a:p>
            <a:r>
              <a:rPr lang="en-US" sz="2000" dirty="0"/>
              <a:t>Agentic Workflows: Long-horizon reasoning, multi-step task decomposition</a:t>
            </a:r>
          </a:p>
          <a:p>
            <a:r>
              <a:rPr lang="en-US" sz="2000" dirty="0"/>
              <a:t>Coding &amp; Software Development: Code generation, debugging, autonomous programming (90.3% on </a:t>
            </a:r>
            <a:r>
              <a:rPr lang="en-US" sz="2000" dirty="0" err="1"/>
              <a:t>HumanEval</a:t>
            </a:r>
            <a:r>
              <a:rPr lang="en-US" sz="2000" dirty="0"/>
              <a:t>) </a:t>
            </a:r>
          </a:p>
          <a:p>
            <a:r>
              <a:rPr lang="en-US" sz="2000" dirty="0"/>
              <a:t>Visual Analysis: UI design interpretation, video workflow processing, visual debugging </a:t>
            </a:r>
          </a:p>
          <a:p>
            <a:r>
              <a:rPr lang="en-US" sz="2000" dirty="0"/>
              <a:t>Research &amp; Analysis: Long-document processing (256K context), financial modeling, legal analysis</a:t>
            </a:r>
          </a:p>
          <a:p>
            <a:r>
              <a:rPr lang="en-US" sz="2000" dirty="0"/>
              <a:t>Multi-agent Orchestration: Parallel sub-task execution with Agent Swarm (up to 100 agents, 1,500 tool calls/session) </a:t>
            </a:r>
          </a:p>
          <a:p>
            <a:r>
              <a:rPr lang="en-US" sz="2000" dirty="0"/>
              <a:t>Multilingual Content: 50+ languages with BLEU &gt;30 on FLORES-200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23EFA-D8D1-9874-C48A-0FC7DE5E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83602"/>
          </a:xfrm>
        </p:spPr>
        <p:txBody>
          <a:bodyPr/>
          <a:lstStyle/>
          <a:p>
            <a:r>
              <a:rPr lang="en-US" dirty="0"/>
              <a:t>KIMI - Best Use Cases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2CBDA-3A36-C6DC-6CDD-F0095F4357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0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9F30C2-820D-88DE-9FC5-D6EC6C60D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87736"/>
            <a:ext cx="7291526" cy="4479664"/>
          </a:xfrm>
        </p:spPr>
        <p:txBody>
          <a:bodyPr/>
          <a:lstStyle/>
          <a:p>
            <a:r>
              <a:rPr lang="en-US" sz="1600" dirty="0"/>
              <a:t>State-of-the-art Performance: Matches or exceeds GPT-5.2, Claude 4.5 Opus, Gemini 3 Pro on many benchmarks </a:t>
            </a:r>
          </a:p>
          <a:p>
            <a:r>
              <a:rPr lang="en-US" sz="1600" dirty="0"/>
              <a:t>Cost Efficiency: Sparse </a:t>
            </a:r>
            <a:r>
              <a:rPr lang="en-US" sz="1600" dirty="0" err="1"/>
              <a:t>MoE</a:t>
            </a:r>
            <a:r>
              <a:rPr lang="en-US" sz="1600" dirty="0"/>
              <a:t> activation (only 32B active of 1T parameters) enables GPT-4-class quality at lower compute cost </a:t>
            </a:r>
          </a:p>
          <a:p>
            <a:r>
              <a:rPr lang="en-US" sz="1600" dirty="0"/>
              <a:t>Native Multimodality: Joint vision-language training from ground up (not bolt-on), processes images and video natively </a:t>
            </a:r>
          </a:p>
          <a:p>
            <a:r>
              <a:rPr lang="en-US" sz="1600" dirty="0"/>
              <a:t>Long Context: 256K token window with efficient sliding-window attention </a:t>
            </a:r>
          </a:p>
          <a:p>
            <a:r>
              <a:rPr lang="en-US" sz="1600" dirty="0"/>
              <a:t>Open Source: Full weights available, self-hostable, auditable (Apache 2.0/MIT license) </a:t>
            </a:r>
          </a:p>
          <a:p>
            <a:r>
              <a:rPr lang="en-US" sz="1600" dirty="0"/>
              <a:t>Agent Swarm: Unique parallel-agent reinforcement learning (PARL) enabling 4.5x speedup on complex tasks </a:t>
            </a:r>
          </a:p>
          <a:p>
            <a:r>
              <a:rPr lang="en-US" sz="1600" dirty="0"/>
              <a:t>Coding Excellence: 90.3% </a:t>
            </a:r>
            <a:r>
              <a:rPr lang="en-US" sz="1600" dirty="0" err="1"/>
              <a:t>HumanEval</a:t>
            </a:r>
            <a:r>
              <a:rPr lang="en-US" sz="1600" dirty="0"/>
              <a:t>, strong at real-world software engineering tasks </a:t>
            </a:r>
          </a:p>
          <a:p>
            <a:r>
              <a:rPr lang="en-US" sz="1600" dirty="0"/>
              <a:t>Flexible Deployment: Runs on 2×A100-80G (INT8) or single RTX 4090 (4-bit)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2C50B-85F1-2FF6-3B0E-34EB6614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94360"/>
          </a:xfrm>
        </p:spPr>
        <p:txBody>
          <a:bodyPr/>
          <a:lstStyle/>
          <a:p>
            <a:r>
              <a:rPr lang="en-US" dirty="0"/>
              <a:t>Kimi - Strengths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8DD23-1029-C040-042F-EE4093356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0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01E9-2722-58D7-6588-04E2492E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Course Outline – Session III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C3CEC5-796B-FDB4-5210-3E776F29B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2"/>
            <a:ext cx="7300403" cy="4415118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the Major LLMs </a:t>
            </a:r>
          </a:p>
          <a:p>
            <a:pPr lvl="1"/>
            <a:r>
              <a:rPr lang="en-US" dirty="0"/>
              <a:t>Microsoft CoPilot</a:t>
            </a:r>
          </a:p>
          <a:p>
            <a:pPr lvl="1"/>
            <a:r>
              <a:rPr lang="en-US" dirty="0"/>
              <a:t>ChatGPT 5.3-4</a:t>
            </a:r>
          </a:p>
          <a:p>
            <a:pPr lvl="1"/>
            <a:r>
              <a:rPr lang="en-US" dirty="0"/>
              <a:t>Gemini 3.1</a:t>
            </a:r>
          </a:p>
          <a:p>
            <a:pPr lvl="1"/>
            <a:r>
              <a:rPr lang="en-US" dirty="0"/>
              <a:t>Claude 4.5 – 4.6</a:t>
            </a:r>
          </a:p>
          <a:p>
            <a:pPr lvl="1"/>
            <a:r>
              <a:rPr lang="en-US" dirty="0"/>
              <a:t>Grok 4</a:t>
            </a:r>
          </a:p>
          <a:p>
            <a:pPr lvl="1"/>
            <a:r>
              <a:rPr lang="en-US" dirty="0"/>
              <a:t>Kimi K2 </a:t>
            </a:r>
          </a:p>
          <a:p>
            <a:r>
              <a:rPr lang="en-US" sz="2800" dirty="0"/>
              <a:t>Advanced Prompt Engineering Techniques</a:t>
            </a:r>
          </a:p>
          <a:p>
            <a:r>
              <a:rPr lang="en-US" sz="2800" dirty="0"/>
              <a:t>LLM Prompt Engineering Exercises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BB916-ABB2-7C87-446D-765700155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017BB1-559C-4B59-83CA-A6DC58E30CA0}" type="datetime4">
              <a:rPr lang="en-US" b="0" smtClean="0"/>
              <a:t>May 4,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5158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5103B-D09C-7778-C526-01D330579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37129"/>
            <a:ext cx="7291526" cy="4630271"/>
          </a:xfrm>
        </p:spPr>
        <p:txBody>
          <a:bodyPr/>
          <a:lstStyle/>
          <a:p>
            <a:r>
              <a:rPr lang="en-US" sz="1500" dirty="0"/>
              <a:t>High Hardware Requirements: Even quantized versions need hundreds of GB VRAM; ~630GB storage for INT4 </a:t>
            </a:r>
          </a:p>
          <a:p>
            <a:r>
              <a:rPr lang="en-US" sz="1500" dirty="0"/>
              <a:t>Partial Quantization: Only </a:t>
            </a:r>
            <a:r>
              <a:rPr lang="en-US" sz="1500" dirty="0" err="1"/>
              <a:t>MoE</a:t>
            </a:r>
            <a:r>
              <a:rPr lang="en-US" sz="1500" dirty="0"/>
              <a:t> weights quantized; attention layers remain BF16, limiting compression </a:t>
            </a:r>
          </a:p>
          <a:p>
            <a:r>
              <a:rPr lang="en-US" sz="1500" dirty="0"/>
              <a:t>Verbosity &amp; Latency: Thinking and agent modes produce lengthy outputs; deep research tasks can take 20 minutes </a:t>
            </a:r>
          </a:p>
          <a:p>
            <a:r>
              <a:rPr lang="en-US" sz="1500" dirty="0"/>
              <a:t>Tool Call Failures: ~12% of tool calls fail; long sessions may drift from original goals </a:t>
            </a:r>
          </a:p>
          <a:p>
            <a:r>
              <a:rPr lang="en-US" sz="1500" dirty="0"/>
              <a:t>Inconsistency: Gating randomness occasionally yields inconsistent answers or erroneous code fixes </a:t>
            </a:r>
          </a:p>
          <a:p>
            <a:r>
              <a:rPr lang="en-US" sz="1500" dirty="0"/>
              <a:t>Training Data Opacity: Exact training data composition undisclosed; potential unknown biases </a:t>
            </a:r>
          </a:p>
          <a:p>
            <a:r>
              <a:rPr lang="en-US" sz="1500" dirty="0"/>
              <a:t>No Built-in Retrieval: Requires external vector store integration for RAG workflows </a:t>
            </a:r>
          </a:p>
          <a:p>
            <a:r>
              <a:rPr lang="en-US" sz="1500" dirty="0"/>
              <a:t>Compliance Gaps: No SOC 2/ISO certifications; commercial use requires attribution </a:t>
            </a:r>
          </a:p>
          <a:p>
            <a:r>
              <a:rPr lang="en-US" sz="1500" dirty="0"/>
              <a:t>Cost-Latency Trade-off: Agent Swarm parallelism increases token consumption despite speed gains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0FC78-5402-8AF3-5717-9D06103D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dirty="0"/>
              <a:t>Kimi - Weaknesses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8B399-AC60-7D20-FD65-15FF67A27E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5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08A0-4782-79BF-329D-7CBAD067A2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33948"/>
            <a:ext cx="7291526" cy="4533452"/>
          </a:xfrm>
        </p:spPr>
        <p:txBody>
          <a:bodyPr/>
          <a:lstStyle/>
          <a:p>
            <a:r>
              <a:rPr lang="en-US" sz="2000" dirty="0"/>
              <a:t>DeepSeek-V3: 671B parameters, 37B activated per token. Released Dec 2024 . </a:t>
            </a:r>
          </a:p>
          <a:p>
            <a:r>
              <a:rPr lang="en-US" sz="2000" dirty="0"/>
              <a:t>DeepSeek-R1: Dedicated reasoning model based on V3 architecture . </a:t>
            </a:r>
          </a:p>
          <a:p>
            <a:r>
              <a:rPr lang="en-US" sz="2000" dirty="0"/>
              <a:t>DeepSeek-V3.1: Hybrid model supporting both thinking and non-thinking modes . </a:t>
            </a:r>
          </a:p>
          <a:p>
            <a:r>
              <a:rPr lang="en-US" sz="2000" dirty="0"/>
              <a:t>DeepSeek-V3.2: Latest flagship hybrid model with optional thinking mode (Nov 2025). Includes DeepSeek-V3.2-Exp </a:t>
            </a:r>
            <a:br>
              <a:rPr lang="en-US" sz="2000" dirty="0"/>
            </a:br>
            <a:r>
              <a:rPr lang="en-US" sz="2000" dirty="0"/>
              <a:t>(Sept 2025) and Speciale variants . </a:t>
            </a:r>
          </a:p>
          <a:p>
            <a:r>
              <a:rPr lang="en-US" sz="2000" dirty="0"/>
              <a:t>DeepSeek-R1-0528: Minor upgrade to R1 with improved reasoning and reduced hallucinations . Distilled Models: Smaller versions (1.5B to 70B) based on Qwen and Llama architectures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08591-9346-560A-D479-B2438506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08299"/>
          </a:xfrm>
        </p:spPr>
        <p:txBody>
          <a:bodyPr/>
          <a:lstStyle/>
          <a:p>
            <a:r>
              <a:rPr lang="en-US" dirty="0"/>
              <a:t>DeepSeek Versions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75106-E9F5-42C5-3164-79913D32CF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FB2DA-EEAE-408E-373C-D736F8E656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90918"/>
            <a:ext cx="7291526" cy="4576482"/>
          </a:xfrm>
        </p:spPr>
        <p:txBody>
          <a:bodyPr/>
          <a:lstStyle/>
          <a:p>
            <a:r>
              <a:rPr lang="en-US" b="1" dirty="0"/>
              <a:t>Pre-training</a:t>
            </a:r>
            <a:r>
              <a:rPr lang="en-US" dirty="0"/>
              <a:t>: 14.8 trillion tokens of diverse multilingual data (English and Chinese), with an increased ratio of math and programming samples . </a:t>
            </a:r>
          </a:p>
          <a:p>
            <a:r>
              <a:rPr lang="en-US" b="1" dirty="0"/>
              <a:t>Post-training</a:t>
            </a:r>
            <a:r>
              <a:rPr lang="en-US" dirty="0"/>
              <a:t>: 1.5M instruction-tuning instances. For V3.2, this included 1,800+ agentic environments, 85,000+ prompts, and outputs from "specialist" domain experts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A24FFB-B7C6-EDA4-2051-DBC43D0E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86784"/>
          </a:xfrm>
        </p:spPr>
        <p:txBody>
          <a:bodyPr/>
          <a:lstStyle/>
          <a:p>
            <a:r>
              <a:rPr lang="en-US" dirty="0"/>
              <a:t>DeepSeek Training Data Used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4958E-B9B6-02B5-BD4B-E368DF9244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08157-DA28-90C8-063D-CD3EBDEB1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23191"/>
            <a:ext cx="7291526" cy="4544209"/>
          </a:xfrm>
        </p:spPr>
        <p:txBody>
          <a:bodyPr/>
          <a:lstStyle/>
          <a:p>
            <a:r>
              <a:rPr lang="en-US" dirty="0"/>
              <a:t>July 2024 for earlier versions. </a:t>
            </a:r>
          </a:p>
          <a:p>
            <a:r>
              <a:rPr lang="en-US" dirty="0"/>
              <a:t>As of February 2026, the knowledge cutoff for the main model has been updated to </a:t>
            </a:r>
            <a:r>
              <a:rPr lang="en-US" b="1" dirty="0"/>
              <a:t>May 2025</a:t>
            </a:r>
            <a:r>
              <a:rPr lang="en-US" dirty="0"/>
              <a:t>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3468FC-C63C-3B7E-DF46-FBF7D829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08299"/>
          </a:xfrm>
        </p:spPr>
        <p:txBody>
          <a:bodyPr/>
          <a:lstStyle/>
          <a:p>
            <a:r>
              <a:rPr lang="en-US" dirty="0"/>
              <a:t>DeepSeek Training Data 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876D6-E250-7B23-3325-E679292923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65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BDEC7-A0B2-7A75-4B3C-DB4DDDDF8F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69402"/>
            <a:ext cx="7291526" cy="4597998"/>
          </a:xfrm>
        </p:spPr>
        <p:txBody>
          <a:bodyPr/>
          <a:lstStyle/>
          <a:p>
            <a:r>
              <a:rPr lang="en-US" dirty="0"/>
              <a:t>Mixture-of-Experts (</a:t>
            </a:r>
            <a:r>
              <a:rPr lang="en-US" dirty="0" err="1"/>
              <a:t>MoE</a:t>
            </a:r>
            <a:r>
              <a:rPr lang="en-US" dirty="0"/>
              <a:t>) with 671B total parameters . </a:t>
            </a:r>
          </a:p>
          <a:p>
            <a:r>
              <a:rPr lang="en-US" dirty="0"/>
              <a:t>Key Features: </a:t>
            </a:r>
          </a:p>
          <a:p>
            <a:pPr lvl="1"/>
            <a:r>
              <a:rPr lang="en-US" dirty="0"/>
              <a:t>Multi-Head Latent Attention (MLA) for efficiency, </a:t>
            </a:r>
          </a:p>
          <a:p>
            <a:pPr lvl="1"/>
            <a:r>
              <a:rPr lang="en-US" dirty="0"/>
              <a:t>DeepSeek Sparse Attention (DSA) in V3.2, and </a:t>
            </a:r>
          </a:p>
          <a:p>
            <a:pPr lvl="1"/>
            <a:r>
              <a:rPr lang="en-US" dirty="0"/>
              <a:t>Fill-in-the-Middle (FIM) training for code tasks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BE03F8-1C8F-FAE6-45D1-ADB8EF92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86784"/>
          </a:xfrm>
        </p:spPr>
        <p:txBody>
          <a:bodyPr/>
          <a:lstStyle/>
          <a:p>
            <a:r>
              <a:rPr lang="en-US" dirty="0"/>
              <a:t>DeepSeek Underlying LLM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2F17B-D280-5A18-8BC8-364B3D2C8E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37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479FEE-342F-227E-98FC-6060015A49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37129"/>
            <a:ext cx="7291526" cy="4630271"/>
          </a:xfrm>
        </p:spPr>
        <p:txBody>
          <a:bodyPr/>
          <a:lstStyle/>
          <a:p>
            <a:r>
              <a:rPr lang="en-US" dirty="0"/>
              <a:t>Coding &amp; Technical Tasks: Excellent for code generation, debugging, and math due to RLVR training . </a:t>
            </a:r>
          </a:p>
          <a:p>
            <a:r>
              <a:rPr lang="en-US" dirty="0"/>
              <a:t>Reasoning &amp; Planning: Handles complex logical tasks with step-by-step explanations . </a:t>
            </a:r>
          </a:p>
          <a:p>
            <a:r>
              <a:rPr lang="en-US" dirty="0"/>
              <a:t>Long-Context Processing: With a 1M token context window (up from 128K), it can process entire codebases or large books in one go . </a:t>
            </a:r>
          </a:p>
          <a:p>
            <a:r>
              <a:rPr lang="en-US" dirty="0"/>
              <a:t>Cost-Efficient Automation: Ideal for personal projects or tinkering where budget is a constraint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5802FC-AFC6-7D48-0A31-00B60B95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551329"/>
          </a:xfrm>
        </p:spPr>
        <p:txBody>
          <a:bodyPr/>
          <a:lstStyle/>
          <a:p>
            <a:r>
              <a:rPr lang="en-US" dirty="0"/>
              <a:t>DeepSeek Best Use Case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C567A-8640-DEE7-D1DD-4BCAD79D33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1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D13EE6-DC4C-B728-59C0-925BDDDA43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47887"/>
            <a:ext cx="7291526" cy="4619513"/>
          </a:xfrm>
        </p:spPr>
        <p:txBody>
          <a:bodyPr/>
          <a:lstStyle/>
          <a:p>
            <a:r>
              <a:rPr lang="en-US" dirty="0"/>
              <a:t>Cost-Effective: Significantly cheaper to run than competitors like Claude, making it great for large-scale tasks . </a:t>
            </a:r>
          </a:p>
          <a:p>
            <a:r>
              <a:rPr lang="en-US" dirty="0"/>
              <a:t>High Performance: Matches or exceeds proprietary models on coding and reasoning benchmarks . </a:t>
            </a:r>
          </a:p>
          <a:p>
            <a:r>
              <a:rPr lang="en-US" dirty="0"/>
              <a:t>Large Context Window: Supports up to 1M tokens, capable of processing entire novel series in a single query . </a:t>
            </a:r>
          </a:p>
          <a:p>
            <a:r>
              <a:rPr lang="en-US" dirty="0"/>
              <a:t>Open Weights: Available under a MIT License, fostering community use and modification . </a:t>
            </a:r>
          </a:p>
          <a:p>
            <a:r>
              <a:rPr lang="en-US" dirty="0"/>
              <a:t>Hybrid Thinking: V3.2 allows users to toggle reasoning mode on/off, balancing speed and depth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ED7E7-4FD4-E65E-CC17-0F9BCA81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76026"/>
          </a:xfrm>
        </p:spPr>
        <p:txBody>
          <a:bodyPr/>
          <a:lstStyle/>
          <a:p>
            <a:r>
              <a:rPr lang="en-US" dirty="0"/>
              <a:t>DeepSeek Strengths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0FA75-98DC-D71E-9944-1DFDEF3113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09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07078-AB81-7EF2-BBE3-1AF2C7EF2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80160"/>
            <a:ext cx="7291526" cy="4587240"/>
          </a:xfrm>
        </p:spPr>
        <p:txBody>
          <a:bodyPr/>
          <a:lstStyle/>
          <a:p>
            <a:r>
              <a:rPr lang="en-US" dirty="0"/>
              <a:t>Slower Speed: Performs slower than competitors like Claude in multi-step agentic workflows . </a:t>
            </a:r>
          </a:p>
          <a:p>
            <a:r>
              <a:rPr lang="en-US" dirty="0"/>
              <a:t>Multimodal Limitations: Primarily text-only; it can read text from uploaded images but does not support visual recognition or voice . </a:t>
            </a:r>
          </a:p>
          <a:p>
            <a:r>
              <a:rPr lang="en-US" dirty="0"/>
              <a:t>Data Transparency: Training data composition is not fully specified, raising questions about reproducibility . </a:t>
            </a:r>
          </a:p>
          <a:p>
            <a:r>
              <a:rPr lang="en-US" dirty="0"/>
              <a:t>Manual Intervention: May require manual fixes for complex code execution and infrastructure setup . </a:t>
            </a:r>
          </a:p>
          <a:p>
            <a:r>
              <a:rPr lang="en-US" dirty="0"/>
              <a:t>Regional API Constraints: API usage may be limited or region-specific depending on the provider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80A67-2194-7450-B218-0E4F192C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476026"/>
          </a:xfrm>
        </p:spPr>
        <p:txBody>
          <a:bodyPr/>
          <a:lstStyle/>
          <a:p>
            <a:r>
              <a:rPr lang="en-US" dirty="0"/>
              <a:t>DeepSeek Weaknesses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61E4-2176-BBB7-01BE-DFF7F9DE49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8A07-2C33-A4B2-1357-D675E6B8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717950"/>
          </a:xfrm>
        </p:spPr>
        <p:txBody>
          <a:bodyPr>
            <a:noAutofit/>
          </a:bodyPr>
          <a:lstStyle/>
          <a:p>
            <a:r>
              <a:rPr lang="en-US" sz="3200" dirty="0"/>
              <a:t>Pricing for Large Language Models (LLMs)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280FB-8399-85F7-0816-844D4F41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DEF55-3B9A-4A6B-ABF2-CDB3321A9ADA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57B57-DEE9-948D-407C-39829DE5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B892EA-47F0-2D32-01F1-1E558984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34779"/>
              </p:ext>
            </p:extLst>
          </p:nvPr>
        </p:nvGraphicFramePr>
        <p:xfrm>
          <a:off x="609600" y="1253144"/>
          <a:ext cx="10972800" cy="481436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97528">
                  <a:extLst>
                    <a:ext uri="{9D8B030D-6E8A-4147-A177-3AD203B41FA5}">
                      <a16:colId xmlns:a16="http://schemas.microsoft.com/office/drawing/2014/main" val="3574918077"/>
                    </a:ext>
                  </a:extLst>
                </a:gridCol>
                <a:gridCol w="2216728">
                  <a:extLst>
                    <a:ext uri="{9D8B030D-6E8A-4147-A177-3AD203B41FA5}">
                      <a16:colId xmlns:a16="http://schemas.microsoft.com/office/drawing/2014/main" val="23637725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77160274"/>
                    </a:ext>
                  </a:extLst>
                </a:gridCol>
                <a:gridCol w="1773381">
                  <a:extLst>
                    <a:ext uri="{9D8B030D-6E8A-4147-A177-3AD203B41FA5}">
                      <a16:colId xmlns:a16="http://schemas.microsoft.com/office/drawing/2014/main" val="1672823991"/>
                    </a:ext>
                  </a:extLst>
                </a:gridCol>
                <a:gridCol w="2148410">
                  <a:extLst>
                    <a:ext uri="{9D8B030D-6E8A-4147-A177-3AD203B41FA5}">
                      <a16:colId xmlns:a16="http://schemas.microsoft.com/office/drawing/2014/main" val="1292763461"/>
                    </a:ext>
                  </a:extLst>
                </a:gridCol>
                <a:gridCol w="2617553">
                  <a:extLst>
                    <a:ext uri="{9D8B030D-6E8A-4147-A177-3AD203B41FA5}">
                      <a16:colId xmlns:a16="http://schemas.microsoft.com/office/drawing/2014/main" val="801599527"/>
                    </a:ext>
                  </a:extLst>
                </a:gridCol>
              </a:tblGrid>
              <a:tr h="4821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Provider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Model Name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Context Length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Input Price / 1K tokens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Output Price / 1K tokens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Notes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852038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OpenAI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664096"/>
                  </a:ext>
                </a:extLst>
              </a:tr>
              <a:tr h="389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MS Copilot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rgbClr val="0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 </a:t>
                      </a:r>
                      <a:endParaRPr kumimoji="0" lang="en-US" sz="1400" kern="120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872708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DeepSeek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Breakout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82540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Anthropic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Opus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$0.075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Most capable Claude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935972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Sonnet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Balanced performance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67769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Claude 3 Haiku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200K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$0.00025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Fastest, lowest cost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762146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Google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Gemini 1.5 Pro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1M (adaptive)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$0.007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$0.021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Long context, streaming supported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047442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Gemini 1.0 Pro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Lower cost, older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945900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 Medium (via Azure)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$0.006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Azure-hosted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75372"/>
                  </a:ext>
                </a:extLst>
              </a:tr>
              <a:tr h="42571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Mistral Small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32K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~$0.0008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~$0.0024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Model available via API or open weights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82728"/>
                  </a:ext>
                </a:extLst>
              </a:tr>
              <a:tr h="3890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Meta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LLaMA 3 (70B)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~128K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Free (open weights)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Free (self-hosted)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Requires infrastructure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314351"/>
                  </a:ext>
                </a:extLst>
              </a:tr>
              <a:tr h="2280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Cohere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Command R+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128K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$0.004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RAG-optimized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46500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AI21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Jurassic-2 Ultra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8K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$0.0125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Older pricing model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2761" marR="32761" marT="16380" marB="163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16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2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292B-40B2-4778-C96D-06C7ADB9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GenAI Multi-Model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3AFC-9DC2-32AA-C93E-99D00FD0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A1EA-35CA-4BBE-828A-B8DA8C937469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2165-C90E-23A2-E15C-7B1906FD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AC53E6-623B-EDB5-AB7E-49019E04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36189"/>
              </p:ext>
            </p:extLst>
          </p:nvPr>
        </p:nvGraphicFramePr>
        <p:xfrm>
          <a:off x="801444" y="1311504"/>
          <a:ext cx="10589112" cy="47316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12731">
                  <a:extLst>
                    <a:ext uri="{9D8B030D-6E8A-4147-A177-3AD203B41FA5}">
                      <a16:colId xmlns:a16="http://schemas.microsoft.com/office/drawing/2014/main" val="1869368070"/>
                    </a:ext>
                  </a:extLst>
                </a:gridCol>
                <a:gridCol w="1613578">
                  <a:extLst>
                    <a:ext uri="{9D8B030D-6E8A-4147-A177-3AD203B41FA5}">
                      <a16:colId xmlns:a16="http://schemas.microsoft.com/office/drawing/2014/main" val="3730702447"/>
                    </a:ext>
                  </a:extLst>
                </a:gridCol>
                <a:gridCol w="1494394">
                  <a:extLst>
                    <a:ext uri="{9D8B030D-6E8A-4147-A177-3AD203B41FA5}">
                      <a16:colId xmlns:a16="http://schemas.microsoft.com/office/drawing/2014/main" val="2176898297"/>
                    </a:ext>
                  </a:extLst>
                </a:gridCol>
                <a:gridCol w="3272998">
                  <a:extLst>
                    <a:ext uri="{9D8B030D-6E8A-4147-A177-3AD203B41FA5}">
                      <a16:colId xmlns:a16="http://schemas.microsoft.com/office/drawing/2014/main" val="93248879"/>
                    </a:ext>
                  </a:extLst>
                </a:gridCol>
                <a:gridCol w="2695411">
                  <a:extLst>
                    <a:ext uri="{9D8B030D-6E8A-4147-A177-3AD203B41FA5}">
                      <a16:colId xmlns:a16="http://schemas.microsoft.com/office/drawing/2014/main" val="2886805430"/>
                    </a:ext>
                  </a:extLst>
                </a:gridCol>
              </a:tblGrid>
              <a:tr h="628569"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Version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Release Date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Included LLMs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>
                        <a:buNone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Licensing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24281" marR="24281" marT="24281" marB="24281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50517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2"/>
                        </a:rPr>
                        <a:t>Perplexity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 / Free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2022–2025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 3, Gemini,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Proprietary; free &amp; paid plans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176269103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3"/>
                        </a:rPr>
                        <a:t>Poe </a:t>
                      </a:r>
                      <a:r>
                        <a:rPr lang="en-US" sz="1400" b="1" dirty="0">
                          <a:effectLst/>
                        </a:rPr>
                        <a:t>(Quora)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v2.x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2022–2025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 3 Opus/Haiku,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Proprietary; monthly fee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61654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4"/>
                        </a:rPr>
                        <a:t>Brave Leo AI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v1.x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Claude, Llama, GPT-4o, Mistral 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559053556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5"/>
                        </a:rPr>
                        <a:t>YouChat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2025.10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ChatGPT, Claude, GPT-4, Gemini, Llama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28058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6"/>
                        </a:rPr>
                        <a:t>Team-GPT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GPT-4o, Claude, Gemini, Llama 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 tier + paid; custom EULA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658289943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7"/>
                        </a:rPr>
                        <a:t>LibreChat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1.3.x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GPT-4o, Claude, Gemini, Llama 3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Open source (MIT)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67715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8"/>
                        </a:rPr>
                        <a:t>AnythingLLM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0.12+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GPT-4o, Llama 3, OpenRouter LLMs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Open source (MIT)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2770512733"/>
                  </a:ext>
                </a:extLst>
              </a:tr>
              <a:tr h="262085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9"/>
                        </a:rPr>
                        <a:t>Elicit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v3.x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2024–2025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Claude 3, GPT-4, Gemini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Freemium, research use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2191"/>
                  </a:ext>
                </a:extLst>
              </a:tr>
              <a:tr h="340710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10"/>
                        </a:rPr>
                        <a:t>Phind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2.6+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2023–2025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GPT-4 Turbo, custom models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Proprietary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/>
                </a:tc>
                <a:extLst>
                  <a:ext uri="{0D108BD9-81ED-4DB2-BD59-A6C34878D82A}">
                    <a16:rowId xmlns:a16="http://schemas.microsoft.com/office/drawing/2014/main" val="798887328"/>
                  </a:ext>
                </a:extLst>
              </a:tr>
              <a:tr h="464873"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  <a:hlinkClick r:id="rId11"/>
                        </a:rPr>
                        <a:t>ChatHub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2.0.0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2024–2025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s-ES" sz="1400" b="1" dirty="0">
                          <a:effectLst/>
                        </a:rPr>
                        <a:t>Claude, GPT-4, Llama 3, DeepSeek</a:t>
                      </a:r>
                      <a:endParaRPr lang="es-E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>
                        <a:buNone/>
                      </a:pPr>
                      <a:r>
                        <a:rPr lang="en-US" sz="1400" b="1" dirty="0">
                          <a:effectLst/>
                        </a:rPr>
                        <a:t>Freemium, browser extension</a:t>
                      </a:r>
                      <a:endParaRPr lang="en-US" sz="1400" b="1" dirty="0">
                        <a:effectLst/>
                        <a:latin typeface="+mj-lt"/>
                      </a:endParaRPr>
                    </a:p>
                  </a:txBody>
                  <a:tcPr marL="24281" marR="24281" marT="14568" marB="1456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8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4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791D5-C445-0E10-D85F-B2216A8FC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37A475-FC94-9B8B-E6CA-16EBA60C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Course Outline – Session IV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9F301-BB72-A03E-EE8F-DF989E81C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1525"/>
            <a:ext cx="7300403" cy="4425875"/>
          </a:xfrm>
        </p:spPr>
        <p:txBody>
          <a:bodyPr>
            <a:noAutofit/>
          </a:bodyPr>
          <a:lstStyle/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Industry Risks and Concerns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AI Technology Concerns</a:t>
            </a:r>
          </a:p>
          <a:p>
            <a:pPr marL="624824" indent="-380990"/>
            <a:r>
              <a:rPr lang="en-US" sz="2400" dirty="0"/>
              <a:t>AI Future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Job Market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Creator Warning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AI technology Concern Quiz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Course Review</a:t>
            </a:r>
          </a:p>
          <a:p>
            <a:pPr marL="624824" indent="-380990"/>
            <a:r>
              <a:rPr lang="en-US" sz="2400" dirty="0">
                <a:ea typeface="Aptos" panose="020B0004020202020204" pitchFamily="34" charset="0"/>
                <a:cs typeface="Aptos" panose="020B0004020202020204" pitchFamily="34" charset="0"/>
              </a:rPr>
              <a:t>Course Evaluation</a:t>
            </a:r>
          </a:p>
          <a:p>
            <a:pPr marL="624824" indent="-380990"/>
            <a:endParaRPr lang="en-US" sz="2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624824" indent="-380990"/>
            <a:endParaRPr lang="en-US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0A5ED-BA81-5BF6-E0CC-16201C56F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853247-6715-4E33-BD66-F69E213A8796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12D9925-693D-740C-2D4E-30D815328EBF}"/>
              </a:ext>
            </a:extLst>
          </p:cNvPr>
          <p:cNvSpPr txBox="1">
            <a:spLocks/>
          </p:cNvSpPr>
          <p:nvPr/>
        </p:nvSpPr>
        <p:spPr>
          <a:xfrm>
            <a:off x="508000" y="4111598"/>
            <a:ext cx="5588000" cy="227845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4824" indent="-380990"/>
            <a:endParaRPr lang="en-US" sz="2133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1C57-278C-43FA-A082-9D67D2C4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19056"/>
          </a:xfrm>
        </p:spPr>
        <p:txBody>
          <a:bodyPr/>
          <a:lstStyle/>
          <a:p>
            <a:r>
              <a:rPr lang="en-US" sz="3200" dirty="0"/>
              <a:t>Prompt Engineering Framework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52EF10-CD39-F2E5-68AE-03B492F1E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93703"/>
              </p:ext>
            </p:extLst>
          </p:nvPr>
        </p:nvGraphicFramePr>
        <p:xfrm>
          <a:off x="571501" y="1554538"/>
          <a:ext cx="11048999" cy="3748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36888">
                  <a:extLst>
                    <a:ext uri="{9D8B030D-6E8A-4147-A177-3AD203B41FA5}">
                      <a16:colId xmlns:a16="http://schemas.microsoft.com/office/drawing/2014/main" val="2129137222"/>
                    </a:ext>
                  </a:extLst>
                </a:gridCol>
                <a:gridCol w="2782711">
                  <a:extLst>
                    <a:ext uri="{9D8B030D-6E8A-4147-A177-3AD203B41FA5}">
                      <a16:colId xmlns:a16="http://schemas.microsoft.com/office/drawing/2014/main" val="335336187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0907934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46565772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55249345"/>
                    </a:ext>
                  </a:extLst>
                </a:gridCol>
              </a:tblGrid>
              <a:tr h="780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Framework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Core Components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Best For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Key Advantage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</a:rPr>
                        <a:t>Evaluation Capability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4940" marR="64940" marT="64940" marB="6494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464879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SPEAR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Start, Provide, Explain, Ask, Rinse &amp; Repeat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Beginners, quick setups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Simple, repeatable process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Basic feedback built-in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2767215850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ICE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Instruction, Context, Examples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Detailed, complex tasks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Clear structure for detailed prompts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Manual evaluation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643182433"/>
                  </a:ext>
                </a:extLst>
              </a:tr>
              <a:tr h="10167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CRISPE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Capacity/role, Insight, Statement, Personality, Experiment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Enterprise use, team projects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Fine-tuned style and deep customization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Built-in evaluation tools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562964584"/>
                  </a:ext>
                </a:extLst>
              </a:tr>
              <a:tr h="65069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CRAFT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Context, Role, Action, Format, Target Audience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effectLst/>
                        </a:rPr>
                        <a:t>Specialized AI interactions</a:t>
                      </a:r>
                      <a:endParaRPr lang="en-US" sz="1600" b="1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Precise control and role definition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effectLst/>
                        </a:rPr>
                        <a:t>Supports metric-driven testing</a:t>
                      </a:r>
                      <a:endParaRPr lang="en-US" sz="1600" b="1" dirty="0">
                        <a:effectLst/>
                        <a:latin typeface="+mj-lt"/>
                      </a:endParaRPr>
                    </a:p>
                  </a:txBody>
                  <a:tcPr marL="64940" marR="64940" marT="64940" marB="64940" anchor="ctr"/>
                </a:tc>
                <a:extLst>
                  <a:ext uri="{0D108BD9-81ED-4DB2-BD59-A6C34878D82A}">
                    <a16:rowId xmlns:a16="http://schemas.microsoft.com/office/drawing/2014/main" val="354258373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CE737-C6EC-FCA0-9416-20B4AD5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D629-707D-4980-808D-2F58DF36C81B}" type="datetime4">
              <a:rPr lang="en-US" smtClean="0"/>
              <a:t>May 4, 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2D4F-7186-8B64-C088-32019493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D46CBA2-ECE5-4BE9-B546-6761E0E67089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DE51A-0785-930A-06F3-B5C5D4EE8A1F}"/>
              </a:ext>
            </a:extLst>
          </p:cNvPr>
          <p:cNvSpPr/>
          <p:nvPr/>
        </p:nvSpPr>
        <p:spPr>
          <a:xfrm>
            <a:off x="2202926" y="1554538"/>
            <a:ext cx="2743200" cy="37489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68747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57CA2F-D73D-9395-1709-1ED7F7C0E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31DAE4-0C7B-FF86-55B4-842996919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Advanced Prompt Engineering Techniques</a:t>
            </a:r>
            <a:br>
              <a:rPr lang="en-US" sz="4800" dirty="0"/>
            </a:br>
            <a:br>
              <a:rPr lang="en-US" sz="4800" dirty="0"/>
            </a:b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Clarifying Questions Framework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17121-E2BC-5FBF-8E4B-0C4C0B719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9EB78-2154-373D-8D1D-3DF77080C0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26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A0AEA3-F923-FCE3-8540-5A213D42A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366221"/>
            <a:ext cx="7291526" cy="4501179"/>
          </a:xfrm>
        </p:spPr>
        <p:txBody>
          <a:bodyPr/>
          <a:lstStyle/>
          <a:p>
            <a:r>
              <a:rPr lang="en-US" sz="2000" dirty="0"/>
              <a:t>Ask any model to clarify first: </a:t>
            </a:r>
          </a:p>
          <a:p>
            <a:pPr lvl="1"/>
            <a:r>
              <a:rPr lang="en-US" sz="2000" dirty="0"/>
              <a:t>Boost accuracy</a:t>
            </a:r>
          </a:p>
          <a:p>
            <a:pPr lvl="1"/>
            <a:r>
              <a:rPr lang="en-US" sz="2000" dirty="0"/>
              <a:t>Cuts rewrites</a:t>
            </a:r>
          </a:p>
          <a:p>
            <a:pPr lvl="1"/>
            <a:r>
              <a:rPr lang="en-US" sz="2000" dirty="0"/>
              <a:t>Surfaces blind spots </a:t>
            </a:r>
          </a:p>
          <a:p>
            <a:r>
              <a:rPr lang="en-US" sz="2000" dirty="0"/>
              <a:t>AI workflow should mirror improve learning, trust, and performance</a:t>
            </a:r>
          </a:p>
          <a:p>
            <a:r>
              <a:rPr lang="en-US" sz="2000" dirty="0"/>
              <a:t>Best results come from cycles</a:t>
            </a:r>
          </a:p>
          <a:p>
            <a:pPr lvl="1"/>
            <a:r>
              <a:rPr lang="en-US" sz="2000" dirty="0"/>
              <a:t>Clarifying</a:t>
            </a:r>
          </a:p>
          <a:p>
            <a:pPr lvl="1"/>
            <a:r>
              <a:rPr lang="en-US" sz="2000" dirty="0"/>
              <a:t>Refining</a:t>
            </a:r>
          </a:p>
          <a:p>
            <a:pPr lvl="1"/>
            <a:r>
              <a:rPr lang="en-US" sz="2000" dirty="0"/>
              <a:t>Verifying</a:t>
            </a:r>
          </a:p>
          <a:p>
            <a:r>
              <a:rPr lang="en-US" sz="2000" dirty="0"/>
              <a:t>Clarity is a force multiplier.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0CE011-5D4D-80D9-AAB3-6BE57C08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601574"/>
          </a:xfrm>
        </p:spPr>
        <p:txBody>
          <a:bodyPr/>
          <a:lstStyle/>
          <a:p>
            <a:r>
              <a:rPr lang="en-US" sz="2800" dirty="0"/>
              <a:t>Clarifying Questions Framework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15C57-EEB6-86EC-12C9-AF0D629D8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4AF64-EA0A-A4A7-AA8F-DCDF7D54B5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B0754-8613-15AC-FC92-D2064422D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11680"/>
            <a:ext cx="7291526" cy="3855720"/>
          </a:xfrm>
        </p:spPr>
        <p:txBody>
          <a:bodyPr/>
          <a:lstStyle/>
          <a:p>
            <a:r>
              <a:rPr lang="en-US" dirty="0"/>
              <a:t>Start with </a:t>
            </a:r>
            <a:r>
              <a:rPr lang="en-US" b="1" dirty="0"/>
              <a:t>1–3</a:t>
            </a:r>
            <a:r>
              <a:rPr lang="en-US" dirty="0"/>
              <a:t> clarifying questions.</a:t>
            </a:r>
          </a:p>
          <a:p>
            <a:r>
              <a:rPr lang="en-US" dirty="0"/>
              <a:t>If the task is high-stakes or fuzzy, allow </a:t>
            </a:r>
            <a:r>
              <a:rPr lang="en-US" b="1" dirty="0"/>
              <a:t>up to 5</a:t>
            </a:r>
            <a:r>
              <a:rPr lang="en-US" dirty="0"/>
              <a:t>.</a:t>
            </a:r>
          </a:p>
          <a:p>
            <a:r>
              <a:rPr lang="en-US" dirty="0"/>
              <a:t>Ask for </a:t>
            </a:r>
            <a:r>
              <a:rPr lang="en-US" b="1" dirty="0"/>
              <a:t>batched</a:t>
            </a:r>
            <a:r>
              <a:rPr lang="en-US" dirty="0"/>
              <a:t> questions to reduce back-and-forth.</a:t>
            </a:r>
          </a:p>
          <a:p>
            <a:r>
              <a:rPr lang="en-US" dirty="0"/>
              <a:t>Tell the model to </a:t>
            </a:r>
            <a:r>
              <a:rPr lang="en-US" b="1" dirty="0"/>
              <a:t>justify</a:t>
            </a:r>
            <a:r>
              <a:rPr lang="en-US" dirty="0"/>
              <a:t> each question in one short line (this teaches reasoning and avoids spammy queries).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198D1C-DA59-EA23-EA2C-226B28F0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2400" dirty="0"/>
              <a:t>The Goldilocks Rule for Follow-Ups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99DD-6A75-69B5-7947-043A873ED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0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48EB93-94BC-AEEC-A5E1-A505A1A94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36376"/>
            <a:ext cx="7291526" cy="3931024"/>
          </a:xfrm>
        </p:spPr>
        <p:txBody>
          <a:bodyPr/>
          <a:lstStyle/>
          <a:p>
            <a:r>
              <a:rPr lang="en-US" b="1" dirty="0"/>
              <a:t>C — Context:</a:t>
            </a:r>
            <a:r>
              <a:rPr lang="en-US" dirty="0"/>
              <a:t> What background matters here?</a:t>
            </a:r>
          </a:p>
          <a:p>
            <a:r>
              <a:rPr lang="en-US" b="1" dirty="0"/>
              <a:t>O — Outcome:</a:t>
            </a:r>
            <a:r>
              <a:rPr lang="en-US" dirty="0"/>
              <a:t> What result do you want — and by when?</a:t>
            </a:r>
          </a:p>
          <a:p>
            <a:r>
              <a:rPr lang="en-US" b="1" dirty="0"/>
              <a:t>A — Audience:</a:t>
            </a:r>
            <a:r>
              <a:rPr lang="en-US" dirty="0"/>
              <a:t> Who is this for? What reading level?</a:t>
            </a:r>
          </a:p>
          <a:p>
            <a:r>
              <a:rPr lang="en-US" b="1" dirty="0"/>
              <a:t>C — Constraints:</a:t>
            </a:r>
            <a:r>
              <a:rPr lang="en-US" dirty="0"/>
              <a:t> Word count, tone, tools, data sources, and budget.</a:t>
            </a:r>
          </a:p>
          <a:p>
            <a:r>
              <a:rPr lang="en-US" b="1" dirty="0"/>
              <a:t>H — Handoff:</a:t>
            </a:r>
            <a:r>
              <a:rPr lang="en-US" dirty="0"/>
              <a:t> How should I deliver it — bullets, draft, table, code, or slide outline?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3ACBBC-A616-72C6-E935-0379B135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0"/>
            <a:ext cx="7291526" cy="1143000"/>
          </a:xfrm>
        </p:spPr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2000" dirty="0"/>
              <a:t>The C.O.A.C.H. Framework for Clarifying Questions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DE33E-7699-5DD9-75C8-AEF8A53B74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34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7D7B6-B532-CC25-7C61-E48C06882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56216"/>
            <a:ext cx="7291526" cy="40111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What’s the exact goal and success metric?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Who’s the audience and reading level?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tone should I use (friendly, formal, expert, playful)?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must I avoid (jargon, clichés, claims without sources)?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Any style examples to follow?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format do you want back (list, draft, table, code)?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constraints exist (time, word limit, region, budget)?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Which sources should I prioritize — or ignore?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What’s been tried already, and what failed?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Anything confidential or off-limits?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C5827-DE99-A187-3DF3-87C212CA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1170416"/>
          </a:xfrm>
        </p:spPr>
        <p:txBody>
          <a:bodyPr/>
          <a:lstStyle/>
          <a:p>
            <a:r>
              <a:rPr lang="en-US" sz="2800" dirty="0"/>
              <a:t>Clarifying Questions Framework </a:t>
            </a:r>
            <a:br>
              <a:rPr lang="en-US" sz="2800" dirty="0"/>
            </a:br>
            <a:r>
              <a:rPr lang="en-US" sz="1800" dirty="0"/>
              <a:t>Starter Pack: 10 Clarifying Questions Your AI Should Ask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702BC-32C0-4C21-FDF1-A3CCB706C0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98E2A-DE04-9271-3E06-3A5DC3BC77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66452"/>
            <a:ext cx="7291526" cy="3900948"/>
          </a:xfrm>
        </p:spPr>
        <p:txBody>
          <a:bodyPr/>
          <a:lstStyle/>
          <a:p>
            <a:r>
              <a:rPr lang="en-US" b="1" i="1" dirty="0"/>
              <a:t>Default: </a:t>
            </a:r>
            <a:r>
              <a:rPr lang="en-US" dirty="0"/>
              <a:t>“Before you answer, ask me 3 clarifying questions to remove ambiguity.”</a:t>
            </a:r>
          </a:p>
          <a:p>
            <a:r>
              <a:rPr lang="en-US" b="1" i="1" dirty="0"/>
              <a:t>In a hurry: </a:t>
            </a:r>
            <a:r>
              <a:rPr lang="en-US" dirty="0"/>
              <a:t>“Ask 1 clarifying question, then answer.”</a:t>
            </a:r>
          </a:p>
          <a:p>
            <a:r>
              <a:rPr lang="en-US" b="1" i="1" dirty="0"/>
              <a:t>For complex work: </a:t>
            </a:r>
            <a:r>
              <a:rPr lang="en-US" dirty="0"/>
              <a:t>“Ask up to 5 clarifying questions in one batch.”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Why it works: </a:t>
            </a:r>
          </a:p>
          <a:p>
            <a:pPr lvl="1"/>
            <a:r>
              <a:rPr lang="en-US" sz="2000" i="1" dirty="0"/>
              <a:t>LLMs are trained to choose helpful next steps. </a:t>
            </a:r>
          </a:p>
          <a:p>
            <a:pPr lvl="1"/>
            <a:r>
              <a:rPr lang="en-US" sz="2000" i="1" dirty="0"/>
              <a:t>Tell LLMs to gather missing info - guides them away from assumptions and toward your real goal. </a:t>
            </a:r>
          </a:p>
          <a:p>
            <a:pPr lvl="1"/>
            <a:r>
              <a:rPr lang="en-US" sz="2000" i="1" dirty="0"/>
              <a:t>Prompt engineering emphasize being specific, iterative, and explicit about what you want.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F707A-1349-F00B-35D9-9B9E1335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Questions </a:t>
            </a:r>
            <a:br>
              <a:rPr lang="en-US" dirty="0"/>
            </a:br>
            <a:r>
              <a:rPr lang="en-US" dirty="0"/>
              <a:t>One-Liner in Every Prompt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D3ECA-B378-A766-E817-30BD6D6BB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11999-8E5A-7364-3943-D380A43FD2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559859"/>
            <a:ext cx="7291526" cy="4386430"/>
          </a:xfrm>
        </p:spPr>
        <p:txBody>
          <a:bodyPr/>
          <a:lstStyle/>
          <a:p>
            <a:r>
              <a:rPr lang="en-US" sz="2000" b="1" dirty="0"/>
              <a:t>Briefing (universal): </a:t>
            </a:r>
            <a:r>
              <a:rPr lang="en-US" sz="2000" dirty="0"/>
              <a:t>You are my [role]. Task: [what]. Audience: [who]. Constraints: [limit]. Before you answer, ask me 3 clarifying questions using C.O.A.C.H., then propose an outline.</a:t>
            </a:r>
          </a:p>
          <a:p>
            <a:r>
              <a:rPr lang="en-US" sz="2000" b="1" dirty="0"/>
              <a:t>Research: </a:t>
            </a:r>
            <a:r>
              <a:rPr lang="en-US" sz="2000" dirty="0"/>
              <a:t>Collect sources from [domains]. Summarize with citations. Ask me 3 questions about scope, dates, and credibility before you start.</a:t>
            </a:r>
          </a:p>
          <a:p>
            <a:r>
              <a:rPr lang="en-US" sz="2000" b="1" dirty="0"/>
              <a:t>Writing: </a:t>
            </a:r>
            <a:r>
              <a:rPr lang="en-US" sz="2000" dirty="0"/>
              <a:t>Draft a 900-word article at a 7th-grade level. Avoid jargon. Ask me about angle, audience, and must-include points first.</a:t>
            </a:r>
          </a:p>
          <a:p>
            <a:r>
              <a:rPr lang="en-US" sz="2000" b="1" dirty="0"/>
              <a:t>Coding: </a:t>
            </a:r>
            <a:r>
              <a:rPr lang="en-US" sz="2000" dirty="0"/>
              <a:t>Generate [language] code with tests. Ask me about environment, versions, inputs/outputs, and constraints before coding.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AC73B-AC8B-5343-8702-0AA32BA0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6449"/>
            <a:ext cx="7291526" cy="1090523"/>
          </a:xfrm>
        </p:spPr>
        <p:txBody>
          <a:bodyPr/>
          <a:lstStyle/>
          <a:p>
            <a:r>
              <a:rPr lang="en-US" sz="2800" dirty="0"/>
              <a:t>Clarifying Questions Framework</a:t>
            </a:r>
            <a:br>
              <a:rPr lang="en-US" sz="2000" dirty="0"/>
            </a:br>
            <a:r>
              <a:rPr lang="en-US" sz="2000" dirty="0"/>
              <a:t>Copy-Paste Prompt Templates</a:t>
            </a:r>
            <a:br>
              <a:rPr lang="en-US" sz="2000" dirty="0"/>
            </a:b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95930-417C-FC92-1559-53C1D86950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41F2-73FA-9BA0-D49D-8D3380CC8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5F1C65-B56F-6E94-D29F-D81AAF55C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8E1600-82E5-307A-5BDD-2DF7633BB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Advanced Prompt Engineering Techniques</a:t>
            </a:r>
            <a:br>
              <a:rPr lang="en-US" sz="4800" dirty="0"/>
            </a:br>
            <a:br>
              <a:rPr lang="en-US" sz="4800" dirty="0"/>
            </a:br>
            <a:r>
              <a:rPr 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Recursive Prompting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4774-A2C5-40A3-FF4A-98280319C50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35F3-D2D8-55C7-AEE2-5F42C53D26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9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AF7A0B-D227-324D-6854-B5CE5852EC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290918"/>
            <a:ext cx="7291526" cy="4576482"/>
          </a:xfrm>
        </p:spPr>
        <p:txBody>
          <a:bodyPr/>
          <a:lstStyle/>
          <a:p>
            <a:r>
              <a:rPr lang="en-US" dirty="0"/>
              <a:t>A sequence of prompts</a:t>
            </a:r>
          </a:p>
          <a:p>
            <a:r>
              <a:rPr lang="en-US" dirty="0"/>
              <a:t>Build on each other to iteratively refine an AI’s output </a:t>
            </a:r>
          </a:p>
          <a:p>
            <a:pPr marL="0" indent="0">
              <a:buNone/>
            </a:pPr>
            <a:r>
              <a:rPr lang="en-US" sz="2800" b="1" dirty="0"/>
              <a:t>Core Idea</a:t>
            </a:r>
          </a:p>
          <a:p>
            <a:r>
              <a:rPr lang="en-US" dirty="0"/>
              <a:t>Start with an initial prompt that sets the goal and context.</a:t>
            </a:r>
          </a:p>
          <a:p>
            <a:r>
              <a:rPr lang="en-US" dirty="0"/>
              <a:t>Review response - issue a follow‑up prompt that corrects, narrows, or deepens.</a:t>
            </a:r>
          </a:p>
          <a:p>
            <a:r>
              <a:rPr lang="en-US" dirty="0"/>
              <a:t>You repeat this loop, using each answer as the input to the next prompt, until the result matches your intent.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7C73C9-7DE1-963A-1FAB-A1B27A1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19056"/>
          </a:xfrm>
        </p:spPr>
        <p:txBody>
          <a:bodyPr/>
          <a:lstStyle/>
          <a:p>
            <a:r>
              <a:rPr lang="en-US" dirty="0"/>
              <a:t>Recursive Prompting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5D40A-D7B3-9EC8-8014-9694D67674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CAD1D4-C676-F686-ECC8-B9DB7EDF48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56CFF2-FE21-CF34-3811-31B1BEB22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395994"/>
            <a:ext cx="9050767" cy="3108420"/>
          </a:xfrm>
        </p:spPr>
        <p:txBody>
          <a:bodyPr/>
          <a:lstStyle/>
          <a:p>
            <a:r>
              <a:rPr lang="en-US" dirty="0"/>
              <a:t>Introduction to the Major LLMs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F458-9F9C-2DCD-0D69-B33D7FBB72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C28718-9737-4126-AC82-45AE34961C7F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63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0B1D65-BBE0-9AED-5E42-2D4656FED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119256"/>
            <a:ext cx="7291526" cy="3748144"/>
          </a:xfrm>
        </p:spPr>
        <p:txBody>
          <a:bodyPr/>
          <a:lstStyle/>
          <a:p>
            <a:r>
              <a:rPr lang="en-US" dirty="0"/>
              <a:t>Higher accuracy</a:t>
            </a:r>
          </a:p>
          <a:p>
            <a:r>
              <a:rPr lang="en-US" dirty="0"/>
              <a:t>More depth</a:t>
            </a:r>
          </a:p>
          <a:p>
            <a:r>
              <a:rPr lang="en-US" dirty="0"/>
              <a:t>Better control</a:t>
            </a:r>
          </a:p>
          <a:p>
            <a:r>
              <a:rPr lang="en-US" dirty="0"/>
              <a:t>Clearer 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D73C31-5F02-6B5B-4D0F-247ED917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Why Use It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C657-288C-09FB-3E62-2F454F5272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2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94BD7-F9BB-D473-1EEF-DD23E4E7B8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04104"/>
            <a:ext cx="7291526" cy="3963296"/>
          </a:xfrm>
        </p:spPr>
        <p:txBody>
          <a:bodyPr/>
          <a:lstStyle/>
          <a:p>
            <a:r>
              <a:rPr lang="en-US" sz="1800" dirty="0"/>
              <a:t>Define the objective: </a:t>
            </a:r>
          </a:p>
          <a:p>
            <a:pPr lvl="1"/>
            <a:r>
              <a:rPr lang="en-US" sz="1800" dirty="0"/>
              <a:t>You are an expert X. Goal: Y. </a:t>
            </a:r>
          </a:p>
          <a:p>
            <a:pPr lvl="1"/>
            <a:r>
              <a:rPr lang="en-US" sz="1800" dirty="0"/>
              <a:t>First, ask me 3–5 questions you need answered.</a:t>
            </a:r>
          </a:p>
          <a:p>
            <a:r>
              <a:rPr lang="en-US" sz="1800" dirty="0"/>
              <a:t>Clarify context: </a:t>
            </a:r>
          </a:p>
          <a:p>
            <a:pPr lvl="1"/>
            <a:r>
              <a:rPr lang="en-US" sz="1800" dirty="0"/>
              <a:t>Answer those questions; </a:t>
            </a:r>
          </a:p>
          <a:p>
            <a:pPr lvl="1"/>
            <a:r>
              <a:rPr lang="en-US" sz="1800" dirty="0"/>
              <a:t>Ask the model to restate the plan or outline.</a:t>
            </a:r>
          </a:p>
          <a:p>
            <a:r>
              <a:rPr lang="en-US" sz="1800" dirty="0"/>
              <a:t>Generate draft: </a:t>
            </a:r>
          </a:p>
          <a:p>
            <a:pPr lvl="1"/>
            <a:r>
              <a:rPr lang="en-US" sz="1800" dirty="0"/>
              <a:t>produce a rough version (outline, skeleton, or first draft).</a:t>
            </a:r>
          </a:p>
          <a:p>
            <a:r>
              <a:rPr lang="en-US" sz="1800" dirty="0"/>
              <a:t>Recursively refine: issue targeted follow‑ups like </a:t>
            </a:r>
          </a:p>
          <a:p>
            <a:pPr lvl="1"/>
            <a:r>
              <a:rPr lang="en-US" sz="1800" dirty="0"/>
              <a:t>Tighten section 2</a:t>
            </a:r>
          </a:p>
          <a:p>
            <a:pPr lvl="1"/>
            <a:r>
              <a:rPr lang="en-US" sz="1800" dirty="0"/>
              <a:t>Add edge cases </a:t>
            </a:r>
          </a:p>
          <a:p>
            <a:pPr lvl="1"/>
            <a:r>
              <a:rPr lang="en-US" sz="1800" dirty="0"/>
              <a:t>Critique and then improve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93848-FE20-3E2B-30E4-E3A197C0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7291526" cy="1090523"/>
          </a:xfrm>
        </p:spPr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Prompt Pattern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2036-880A-DECB-50C3-0C0A48D48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AD902D-9B55-5182-879B-23600FA9D7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61073"/>
            <a:ext cx="7291526" cy="4006327"/>
          </a:xfrm>
        </p:spPr>
        <p:txBody>
          <a:bodyPr/>
          <a:lstStyle/>
          <a:p>
            <a:r>
              <a:rPr lang="en-US" sz="2000" b="1" dirty="0"/>
              <a:t>Example 1: </a:t>
            </a:r>
            <a:r>
              <a:rPr lang="en-US" sz="2000" dirty="0"/>
              <a:t>Act like a Senior Project Manager. I want to [task]. Before you start, list the top 3 bottlenecks or missing specs. Then ask me 3 targeted questions that remove the biggest unknowns. After I answer, give me an outline and proceed.</a:t>
            </a:r>
          </a:p>
          <a:p>
            <a:r>
              <a:rPr lang="en-US" sz="2000" b="1" dirty="0"/>
              <a:t>Example 2: </a:t>
            </a:r>
            <a:r>
              <a:rPr lang="en-US" sz="2000" dirty="0"/>
              <a:t>Outline a 4‑week module on recursive prompting for educators; list learning objectives and weekly topics.</a:t>
            </a:r>
          </a:p>
          <a:p>
            <a:r>
              <a:rPr lang="en-US" sz="2000" b="1" dirty="0"/>
              <a:t>Example 3: </a:t>
            </a:r>
            <a:r>
              <a:rPr lang="en-US" sz="2000" dirty="0"/>
              <a:t>Expand week 2 into a 90‑minute lesson plan with activities and assessment ideas.</a:t>
            </a:r>
          </a:p>
          <a:p>
            <a:r>
              <a:rPr lang="en-US" sz="2000" b="1" dirty="0"/>
              <a:t>Example 4: </a:t>
            </a:r>
            <a:r>
              <a:rPr lang="en-US" sz="2000" dirty="0"/>
              <a:t>Generate a rubric to evaluate students’ ability to design recursive prompts for complex tasks.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E3227-0124-2CAA-23E5-5DD3BE0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Prompting</a:t>
            </a:r>
            <a:br>
              <a:rPr lang="en-US" dirty="0"/>
            </a:br>
            <a:r>
              <a:rPr lang="en-US" sz="2400" dirty="0"/>
              <a:t>Examples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943B-C939-6B1B-A4B0-6736077DE0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5555-BFAC-15DB-40B5-2BB3077E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7D537D1-7566-1250-0C77-295AF2A8E5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C07CA1-F939-1201-483F-13E261046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395994"/>
            <a:ext cx="11049000" cy="3108420"/>
          </a:xfrm>
        </p:spPr>
        <p:txBody>
          <a:bodyPr/>
          <a:lstStyle/>
          <a:p>
            <a:r>
              <a:rPr lang="en-US" sz="4800" dirty="0"/>
              <a:t>Prompt Engineering Exercises</a:t>
            </a:r>
            <a:br>
              <a:rPr lang="en-US" sz="4800" dirty="0"/>
            </a:br>
            <a:br>
              <a:rPr lang="en-US" sz="4800" dirty="0"/>
            </a:b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CDF3-B1B4-03E1-FCC4-48F36F3870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BE465-D74F-445A-971D-7CF634B21A8B}" type="datetime4">
              <a:rPr lang="en-US" smtClean="0"/>
              <a:t>May 4, 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3B472-F0B6-58B0-8372-621FCF902D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29363"/>
            <a:ext cx="793750" cy="220662"/>
          </a:xfrm>
        </p:spPr>
        <p:txBody>
          <a:bodyPr/>
          <a:lstStyle/>
          <a:p>
            <a:fld id="{3D46CBA2-ECE5-4BE9-B546-6761E0E670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58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8D11-9BCF-EABA-F12C-AFDAA6B69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776323"/>
            <a:ext cx="7291526" cy="4091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Complete the steps for each LLM listed below:</a:t>
            </a:r>
          </a:p>
          <a:p>
            <a:pPr lvl="1"/>
            <a:r>
              <a:rPr lang="en-US" sz="2800" dirty="0"/>
              <a:t>ChatGPT 5.4</a:t>
            </a:r>
          </a:p>
          <a:p>
            <a:pPr lvl="1"/>
            <a:r>
              <a:rPr lang="en-US" sz="2800" dirty="0"/>
              <a:t>Gemini 3.1</a:t>
            </a:r>
          </a:p>
          <a:p>
            <a:pPr lvl="1"/>
            <a:r>
              <a:rPr lang="en-US" sz="2800" dirty="0"/>
              <a:t>Claude Sonnet 4.6</a:t>
            </a:r>
          </a:p>
          <a:p>
            <a:pPr lvl="1"/>
            <a:r>
              <a:rPr lang="en-US" sz="2800" dirty="0"/>
              <a:t>Grok 4</a:t>
            </a:r>
          </a:p>
          <a:p>
            <a:pPr lvl="1"/>
            <a:r>
              <a:rPr lang="en-US" sz="2800" dirty="0"/>
              <a:t>Kimi K2.6</a:t>
            </a:r>
          </a:p>
          <a:p>
            <a:pPr lvl="1"/>
            <a:r>
              <a:rPr lang="en-US" sz="2800" dirty="0"/>
              <a:t>(Optional – </a:t>
            </a:r>
            <a:r>
              <a:rPr lang="en-US" sz="2800" dirty="0" err="1"/>
              <a:t>Deepseek</a:t>
            </a:r>
            <a:r>
              <a:rPr lang="en-US" sz="2800" dirty="0"/>
              <a:t> R1)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E7B9E-AD11-18CE-0BF1-0F5E6591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7F67-1940-962D-0ABD-BA697B281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B9F66E-3020-4736-B695-330F5032996D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0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D098-5AAB-0A60-B345-A1AD70BA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9FA7-FC65-956A-0459-8DF54078C5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57892"/>
            <a:ext cx="7291526" cy="3909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1: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Complete your name in Question 1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Select the LLM you will be using in Question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32716-6074-9C96-4B70-DF186BF0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4D69-CC6E-5D7D-B7B9-EEE61A109F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A8B045-1602-4D02-8426-376C52A8D394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67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03ED-9300-A903-58EF-1C049A2650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11680"/>
            <a:ext cx="7291526" cy="3855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Step 2: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Determine which Prompt Engineering Framework you will use to construct your prompt query. </a:t>
            </a:r>
          </a:p>
          <a:p>
            <a:pPr lvl="1"/>
            <a:r>
              <a:rPr lang="en-US" dirty="0"/>
              <a:t>SPEAR</a:t>
            </a:r>
          </a:p>
          <a:p>
            <a:pPr lvl="1"/>
            <a:r>
              <a:rPr lang="en-US" dirty="0"/>
              <a:t>CRISPE</a:t>
            </a:r>
          </a:p>
          <a:p>
            <a:pPr lvl="1"/>
            <a:r>
              <a:rPr lang="en-US" dirty="0"/>
              <a:t>ICE</a:t>
            </a:r>
          </a:p>
          <a:p>
            <a:pPr lvl="1"/>
            <a:r>
              <a:rPr lang="en-US" dirty="0"/>
              <a:t>CRAFT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Select the Framework in Question 3.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4DBA4-D2FC-6B5E-1838-F4896E47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82B58-F967-01CB-F68F-11CDFC70EE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9FD10B-D032-4942-B95E-44E69DC9354E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7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61446-BF6E-BE5D-36A8-FB8372284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2076226"/>
            <a:ext cx="7291526" cy="37911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3: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Describe the core components for the selected prompt engineering framework. 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/>
              <a:t>Paste the completed prompt components into Question 4 on Blackboard for the LLM you selected.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992ED-560D-9818-1F16-690C5CFE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E5A57-DC1E-C157-A250-9D0762A3D1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C9815E-D0C8-448F-B12A-D81F88F0C5CE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91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8A60-F363-B4F5-6767-1C9FF2A8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4726-87D6-8D8E-9CA4-74BCF5AE1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79407"/>
            <a:ext cx="7291526" cy="38879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4:</a:t>
            </a:r>
          </a:p>
          <a:p>
            <a:pPr marL="685783" indent="-685783">
              <a:buAutoNum type="arabicPeriod"/>
            </a:pPr>
            <a:r>
              <a:rPr lang="en-US" dirty="0"/>
              <a:t>Based on the prompt engineering framework components you selected, create a completed prompt. </a:t>
            </a:r>
          </a:p>
          <a:p>
            <a:pPr marL="685783" indent="-685783">
              <a:buAutoNum type="arabicPeriod"/>
            </a:pPr>
            <a:r>
              <a:rPr lang="en-US" dirty="0"/>
              <a:t>Paste the completed prompt into Question 5 on Blackboard for the LLM you selected.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114C2-C88D-3485-C24B-96FDC80C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3EC11-9BC8-4136-BF45-B2FBB74CC8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B83DBA-7D94-412F-91C2-FA87713A31E0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0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357D2-47CA-6DA9-9F2F-5F6C96CE89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14861"/>
            <a:ext cx="7291526" cy="39525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5: </a:t>
            </a:r>
          </a:p>
          <a:p>
            <a:pPr marL="0" indent="0">
              <a:buNone/>
            </a:pPr>
            <a:r>
              <a:rPr lang="en-US" dirty="0"/>
              <a:t>Share the results generated by your prompt in Question 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31264-AD7B-58E4-F9DE-FC0CA252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LLM Prompt Engineering Exercise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ADBAB-5880-F50B-7076-1120583B4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6C1666-ABA0-4A1E-B4D9-2CCDEEA49ED1}" type="datetime4">
              <a:rPr lang="en-US" smtClean="0"/>
              <a:t>May 4,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2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11682-6D4F-C389-7836-06804E4CDF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3"/>
            <a:ext cx="7291526" cy="4415118"/>
          </a:xfrm>
        </p:spPr>
        <p:txBody>
          <a:bodyPr/>
          <a:lstStyle/>
          <a:p>
            <a:r>
              <a:rPr lang="en-US" sz="2800" dirty="0"/>
              <a:t>A family of AI assistants, not a single app</a:t>
            </a:r>
          </a:p>
          <a:p>
            <a:r>
              <a:rPr lang="en-US" sz="2800" dirty="0"/>
              <a:t>Built into Microsoft 365, Windows, Edge, and the web</a:t>
            </a:r>
          </a:p>
          <a:p>
            <a:r>
              <a:rPr lang="en-US" sz="2800" dirty="0"/>
              <a:t>Uses large language models (LLMs) plus Microsoft services</a:t>
            </a:r>
          </a:p>
          <a:p>
            <a:r>
              <a:rPr lang="en-US" sz="2800" dirty="0"/>
              <a:t>Designed to assist work, not replace people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FBDE39-1D1B-CDC5-5755-191FBB89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94360"/>
          </a:xfrm>
        </p:spPr>
        <p:txBody>
          <a:bodyPr/>
          <a:lstStyle/>
          <a:p>
            <a:r>
              <a:rPr lang="en-US" dirty="0">
                <a:latin typeface="Segoe UI" panose="020B0502040204020203" pitchFamily="34" charset="0"/>
              </a:rPr>
              <a:t>What Is Microsoft Copilot?</a:t>
            </a:r>
            <a:br>
              <a:rPr lang="en-US" dirty="0"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A45DD-45FF-80CE-0EB5-AC1F47F4C2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C915CA-E09F-409B-B538-1E92C08F77E8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32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208590-81CA-154A-07CB-8E98FAD400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914862"/>
            <a:ext cx="7291526" cy="3952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1 - Complete your name in Question 1</a:t>
            </a:r>
          </a:p>
          <a:p>
            <a:pPr marL="0" indent="0">
              <a:buNone/>
            </a:pPr>
            <a:r>
              <a:rPr lang="en-US" dirty="0"/>
              <a:t>Step 2 – Select a Clarifying Questions Prompt Template for a Briefing, Research, Writing, or Coding prompt. </a:t>
            </a:r>
          </a:p>
          <a:p>
            <a:pPr marL="0" indent="0">
              <a:buNone/>
            </a:pPr>
            <a:r>
              <a:rPr lang="en-US" dirty="0"/>
              <a:t>Step 3 - Select the LLM you will be using in Question 2</a:t>
            </a:r>
          </a:p>
          <a:p>
            <a:pPr marL="0" indent="0">
              <a:buNone/>
            </a:pPr>
            <a:r>
              <a:rPr lang="en-US" dirty="0"/>
              <a:t>Step 4 - Paste the selected prompt into Question 4.  </a:t>
            </a:r>
          </a:p>
          <a:p>
            <a:pPr marL="0" indent="0">
              <a:buNone/>
            </a:pPr>
            <a:r>
              <a:rPr lang="en-US" dirty="0"/>
              <a:t>Step 5 - Share the results generated by your prompt in Question 5. </a:t>
            </a:r>
          </a:p>
          <a:p>
            <a:pPr marL="0" indent="0">
              <a:buNone/>
            </a:pPr>
            <a:endParaRPr lang="en-US" dirty="0"/>
          </a:p>
          <a:p>
            <a:pPr marL="685783" indent="-685783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77713-72A1-C053-0C90-E5362A40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 Exercise 2</a:t>
            </a:r>
            <a:br>
              <a:rPr lang="en-US" dirty="0"/>
            </a:br>
            <a:r>
              <a:rPr lang="en-US" sz="2400" dirty="0"/>
              <a:t>Clarifying Questions Framework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3AB93-A92A-10E0-5898-2175447736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7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0335B-60B5-81F3-DDC3-112D3E5B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FF9593-7B60-AA76-92EB-DB14B91FC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861073"/>
            <a:ext cx="7291526" cy="4006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1 - Complete your name in Question 1.</a:t>
            </a:r>
          </a:p>
          <a:p>
            <a:pPr marL="0" indent="0">
              <a:buNone/>
            </a:pPr>
            <a:r>
              <a:rPr lang="en-US" dirty="0"/>
              <a:t>Step 2 – Use Example 1 of Recursive Prompting. </a:t>
            </a:r>
          </a:p>
          <a:p>
            <a:pPr marL="0" indent="0">
              <a:buNone/>
            </a:pPr>
            <a:r>
              <a:rPr lang="en-US" sz="1800" dirty="0"/>
              <a:t>Act like a [Role]. I want to [state task]. Before you start, list the top 3 bottlenecks or missing [list criteria]. Then ask me 3 targeted questions that remove the biggest unknowns. After I answer, give me an outline and proceed.</a:t>
            </a:r>
          </a:p>
          <a:p>
            <a:pPr marL="0" indent="0">
              <a:buNone/>
            </a:pPr>
            <a:r>
              <a:rPr lang="en-US" dirty="0"/>
              <a:t>Step 3 - Select the LLM you will be using in Question 2.</a:t>
            </a:r>
          </a:p>
          <a:p>
            <a:pPr marL="0" indent="0">
              <a:buNone/>
            </a:pPr>
            <a:r>
              <a:rPr lang="en-US" dirty="0"/>
              <a:t>Step 4 - Paste the completed Recursive Prompt into Question 3.  </a:t>
            </a:r>
          </a:p>
          <a:p>
            <a:pPr marL="0" indent="0">
              <a:buNone/>
            </a:pPr>
            <a:r>
              <a:rPr lang="en-US" dirty="0"/>
              <a:t>Step 5 - Share the results generated by your Recursive Prompt in Question 4.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91041-4BD3-83F6-FD00-1ED1ADE3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 Exercise 3</a:t>
            </a:r>
            <a:br>
              <a:rPr lang="en-US" dirty="0"/>
            </a:br>
            <a:r>
              <a:rPr lang="en-US" sz="2400" dirty="0"/>
              <a:t>Recursive Prompting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0F1B9-4445-8923-EB73-4E480034BB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E9C467-D45A-4044-B342-4A5A8AFB9D2A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92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C3AD-D6B7-2038-00D7-F098D9BB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9DCA-F5B9-14C0-CB03-1D676C53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Session Review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4F74D-F3B7-AE55-4ED7-FF8560B31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52282"/>
            <a:ext cx="7300403" cy="4415118"/>
          </a:xfrm>
        </p:spPr>
        <p:txBody>
          <a:bodyPr>
            <a:normAutofit/>
          </a:bodyPr>
          <a:lstStyle/>
          <a:p>
            <a:r>
              <a:rPr lang="en-US" sz="2800" dirty="0"/>
              <a:t>Introduction to the Major LLMs </a:t>
            </a:r>
          </a:p>
          <a:p>
            <a:pPr lvl="1"/>
            <a:r>
              <a:rPr lang="en-US" dirty="0"/>
              <a:t>Microsoft CoPilot</a:t>
            </a:r>
          </a:p>
          <a:p>
            <a:pPr lvl="1"/>
            <a:r>
              <a:rPr lang="en-US" dirty="0"/>
              <a:t>ChatGPT 5.3-4</a:t>
            </a:r>
          </a:p>
          <a:p>
            <a:pPr lvl="1"/>
            <a:r>
              <a:rPr lang="en-US" dirty="0"/>
              <a:t>Gemini 3.1</a:t>
            </a:r>
          </a:p>
          <a:p>
            <a:pPr lvl="1"/>
            <a:r>
              <a:rPr lang="en-US" dirty="0"/>
              <a:t>Claude 4.5 – 4.6</a:t>
            </a:r>
          </a:p>
          <a:p>
            <a:pPr lvl="1"/>
            <a:r>
              <a:rPr lang="en-US" dirty="0"/>
              <a:t>Grok 4</a:t>
            </a:r>
          </a:p>
          <a:p>
            <a:pPr lvl="1"/>
            <a:r>
              <a:rPr lang="en-US" dirty="0"/>
              <a:t>Kimi K2 </a:t>
            </a:r>
          </a:p>
          <a:p>
            <a:r>
              <a:rPr lang="en-US" sz="2800" dirty="0"/>
              <a:t>Advanced Prompt Engineering Techniques</a:t>
            </a:r>
          </a:p>
          <a:p>
            <a:r>
              <a:rPr lang="en-US" sz="2800" dirty="0"/>
              <a:t>LLM Prompt Engineering Exercises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E0046-409F-ADE1-B4F5-51E87C993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017BB1-559C-4B59-83CA-A6DC58E30CA0}" type="datetime4">
              <a:rPr lang="en-US" b="0" smtClean="0"/>
              <a:t>May 4, 2026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4006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2B09F-D499-4D65-32FE-F66C8AAF9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441525"/>
            <a:ext cx="7291526" cy="4425875"/>
          </a:xfrm>
        </p:spPr>
        <p:txBody>
          <a:bodyPr/>
          <a:lstStyle/>
          <a:p>
            <a:r>
              <a:rPr lang="en-US" sz="2800" dirty="0"/>
              <a:t>Copilot uses pre‑trained AI models (e.g., GPT‑5)</a:t>
            </a:r>
          </a:p>
          <a:p>
            <a:r>
              <a:rPr lang="en-US" sz="2800" dirty="0"/>
              <a:t>Your organization’s data is NOT used to train the model</a:t>
            </a:r>
          </a:p>
          <a:p>
            <a:r>
              <a:rPr lang="en-US" sz="2800" dirty="0"/>
              <a:t>Work data is used only at runtime to answer your question</a:t>
            </a:r>
          </a:p>
          <a:p>
            <a:r>
              <a:rPr lang="en-US" sz="2800" dirty="0"/>
              <a:t>Access is controlled by existing permissions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B1220-6869-6CA0-A1EE-268F9906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44194"/>
          </a:xfrm>
        </p:spPr>
        <p:txBody>
          <a:bodyPr/>
          <a:lstStyle/>
          <a:p>
            <a:r>
              <a:rPr lang="en-US" dirty="0"/>
              <a:t>How Copilot Uses Data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FB74F-45D9-C783-E8EA-638C9F1F4C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9D66B3-D148-4486-9A3E-88ABE6157F69}" type="datetime4">
              <a:rPr lang="en-US" smtClean="0"/>
              <a:t>May 4,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4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094B-4D49-1A4E-9649-20EB0D2C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85801"/>
            <a:ext cx="7291526" cy="519056"/>
          </a:xfrm>
        </p:spPr>
        <p:txBody>
          <a:bodyPr/>
          <a:lstStyle/>
          <a:p>
            <a:r>
              <a:rPr lang="en-US" dirty="0"/>
              <a:t>Which Copilot Should I Use?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36EFC-4888-4F1A-E9EC-89AEA5599E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6BD29F-A187-42EC-BE37-3AC74251F212}" type="datetime4">
              <a:rPr lang="en-US" smtClean="0"/>
              <a:t>May 4, 2026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8708EA-4E98-2CF7-C8B5-739E0802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38772"/>
              </p:ext>
            </p:extLst>
          </p:nvPr>
        </p:nvGraphicFramePr>
        <p:xfrm>
          <a:off x="609600" y="1516828"/>
          <a:ext cx="7291527" cy="3807766"/>
        </p:xfrm>
        <a:graphic>
          <a:graphicData uri="http://schemas.openxmlformats.org/drawingml/2006/table">
            <a:tbl>
              <a:tblPr/>
              <a:tblGrid>
                <a:gridCol w="2430509">
                  <a:extLst>
                    <a:ext uri="{9D8B030D-6E8A-4147-A177-3AD203B41FA5}">
                      <a16:colId xmlns:a16="http://schemas.microsoft.com/office/drawing/2014/main" val="2395653068"/>
                    </a:ext>
                  </a:extLst>
                </a:gridCol>
                <a:gridCol w="2430509">
                  <a:extLst>
                    <a:ext uri="{9D8B030D-6E8A-4147-A177-3AD203B41FA5}">
                      <a16:colId xmlns:a16="http://schemas.microsoft.com/office/drawing/2014/main" val="1639296357"/>
                    </a:ext>
                  </a:extLst>
                </a:gridCol>
                <a:gridCol w="2430509">
                  <a:extLst>
                    <a:ext uri="{9D8B030D-6E8A-4147-A177-3AD203B41FA5}">
                      <a16:colId xmlns:a16="http://schemas.microsoft.com/office/drawing/2014/main" val="1429457657"/>
                    </a:ext>
                  </a:extLst>
                </a:gridCol>
              </a:tblGrid>
              <a:tr h="506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Copilot Version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Best For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effectLst/>
                        </a:rPr>
                        <a:t>Key Limitation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75478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(Consumer)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General questions, ideas, web help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No work data access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56405"/>
                  </a:ext>
                </a:extLst>
              </a:tr>
              <a:tr h="5068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Chat (Work)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Secure AI chat at work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No deep M365 integration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27741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Microsoft 365 Copilot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Writing, meetings, email, Excel, Teams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Requires license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93699"/>
                  </a:ext>
                </a:extLst>
              </a:tr>
              <a:tr h="8869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Copilot Studio / GitHub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Custom agents, automation, coding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>
                          <a:effectLst/>
                        </a:rPr>
                        <a:t>Setup &amp; governance needed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42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51B535-62BA-F956-EE85-6524A89F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29814"/>
          </a:xfrm>
        </p:spPr>
        <p:txBody>
          <a:bodyPr/>
          <a:lstStyle/>
          <a:p>
            <a: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ChatGPT versions (current ChatGPT model options)</a:t>
            </a:r>
            <a:b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0E61FD4-AAA0-8222-5890-6D7B7F8CB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57249"/>
              </p:ext>
            </p:extLst>
          </p:nvPr>
        </p:nvGraphicFramePr>
        <p:xfrm>
          <a:off x="609600" y="1598409"/>
          <a:ext cx="11049003" cy="3860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78429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GPT-5.3</a:t>
                      </a:r>
                      <a:endParaRPr lang="en-US" sz="1800" dirty="0"/>
                    </a:p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Instant</a:t>
                      </a:r>
                      <a:endParaRPr lang="en-US" sz="1800" dirty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Public web data, licensed / partnership data, and human feedback; business data excluded by default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Aug 2025</a:t>
                      </a: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(knowledge cutoff)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GPT-5.3 Instant</a:t>
                      </a: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(gpt-5.3-chat-latest)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Fast everyday work:</a:t>
                      </a: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drafting, summaries, quick research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More accurate everyday answers; better web results; direct, natural style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Least depth on the hardest multi-step work versus Thinking / Pro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GPT-5.4</a:t>
                      </a:r>
                      <a:endParaRPr lang="en-US" sz="1800" dirty="0"/>
                    </a:p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Thinking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Same public + licensed + human-feedback data mix OpenAI describes for its models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Aug 2025</a:t>
                      </a: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(knowledge cutoff)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GPT-5.4</a:t>
                      </a:r>
                      <a:endParaRPr lang="en-US" sz="1200" dirty="0"/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reasoning variant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Difficult professional tasks, long context, tool-heavy workflows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Strong multi-step reasoning; long workflows; coding, documents, spreadsheets, and research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More latency than Instant; often unnecessary for routine prompts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GPT-5.4</a:t>
                      </a:r>
                      <a:endParaRPr lang="en-US" sz="1800" dirty="0"/>
                    </a:p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Pro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Same public + licensed + human-feedback data mix OpenAI describes for its models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Aug 2025</a:t>
                      </a:r>
                      <a:endParaRPr lang="en-US" sz="1100" dirty="0"/>
                    </a:p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(knowledge cutoff)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GPT-5.4 Pro</a:t>
                      </a:r>
                      <a:endParaRPr lang="en-US" sz="1100" dirty="0"/>
                    </a:p>
                    <a:p>
                      <a:pPr marL="0" indent="0" algn="l">
                        <a:buNone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(gpt-5.4-pro)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Highest-stakes, decision-ready work where quality matters most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Highest capability and precision; deeper reasoning for the hardest tasks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F172A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Slowest option; highest cost / access tier; some hard requests may take minutes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47479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A9F2E-DA1D-93B4-FDD3-D572FA9A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150-6DFA-4425-8CD4-4B3696656BF3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76F9C-C334-2C13-44D6-446415FC90A7}"/>
              </a:ext>
            </a:extLst>
          </p:cNvPr>
          <p:cNvSpPr txBox="1"/>
          <p:nvPr/>
        </p:nvSpPr>
        <p:spPr>
          <a:xfrm>
            <a:off x="609600" y="1129551"/>
            <a:ext cx="11049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Comparison of the three primary ChatGPT model experiences documented by OpenAI as of March 2026</a:t>
            </a: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7C9CCAF1-1A18-B8C7-B9D2-8791A46981CA}"/>
              </a:ext>
            </a:extLst>
          </p:cNvPr>
          <p:cNvSpPr/>
          <p:nvPr/>
        </p:nvSpPr>
        <p:spPr>
          <a:xfrm>
            <a:off x="10241280" y="1156133"/>
            <a:ext cx="1588546" cy="338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1D4E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Knowledge cutoff: Aug</a:t>
            </a:r>
            <a:r>
              <a:rPr lang="en-US" sz="950" dirty="0"/>
              <a:t> </a:t>
            </a:r>
            <a:r>
              <a:rPr lang="en-US" sz="950" b="1" dirty="0">
                <a:solidFill>
                  <a:srgbClr val="1D4ED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2025</a:t>
            </a:r>
            <a:endParaRPr lang="en-US" sz="9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B704F-6DBB-B99B-1096-C318FB538906}"/>
              </a:ext>
            </a:extLst>
          </p:cNvPr>
          <p:cNvSpPr txBox="1"/>
          <p:nvPr/>
        </p:nvSpPr>
        <p:spPr>
          <a:xfrm>
            <a:off x="625290" y="5562931"/>
            <a:ext cx="110333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Method note: OpenAI does not publish a row-by-row dataset inventory for each model. The “training data used” column reflects the public categories OpenAI discloses: selected public web data, proprietary/licensed partnership data, and human feedback.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47556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Status note: OpenAI says GPT-4o, GPT-4.1, and GPT-5 (Instant/Thinking) were retired from ChatGPT in February 2026, and GPT-5.1 was retired on March 11, 2026.</a:t>
            </a:r>
            <a:endParaRPr lang="en-US" sz="10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13A5F4-C6C7-769B-4FB6-5E37DE40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9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11D80-A222-E4D0-D19A-8CF81CEB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9B802C-31B3-DE62-E5F8-E2B029A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11049000" cy="529814"/>
          </a:xfrm>
        </p:spPr>
        <p:txBody>
          <a:bodyPr/>
          <a:lstStyle/>
          <a:p>
            <a: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Gemini  versions </a:t>
            </a:r>
            <a:br>
              <a:rPr lang="en-US" sz="3200" dirty="0">
                <a:solidFill>
                  <a:srgbClr val="0F17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</a:b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059953E-05AC-F33E-BCBD-F950EC02DA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90196"/>
              </p:ext>
            </p:extLst>
          </p:nvPr>
        </p:nvGraphicFramePr>
        <p:xfrm>
          <a:off x="609600" y="1598409"/>
          <a:ext cx="11049003" cy="3139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8598">
                  <a:extLst>
                    <a:ext uri="{9D8B030D-6E8A-4147-A177-3AD203B41FA5}">
                      <a16:colId xmlns:a16="http://schemas.microsoft.com/office/drawing/2014/main" val="3205901204"/>
                    </a:ext>
                  </a:extLst>
                </a:gridCol>
                <a:gridCol w="1527586">
                  <a:extLst>
                    <a:ext uri="{9D8B030D-6E8A-4147-A177-3AD203B41FA5}">
                      <a16:colId xmlns:a16="http://schemas.microsoft.com/office/drawing/2014/main" val="801617647"/>
                    </a:ext>
                  </a:extLst>
                </a:gridCol>
                <a:gridCol w="1429103">
                  <a:extLst>
                    <a:ext uri="{9D8B030D-6E8A-4147-A177-3AD203B41FA5}">
                      <a16:colId xmlns:a16="http://schemas.microsoft.com/office/drawing/2014/main" val="661566986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486191841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6301717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2003586055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1940344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Version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data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Training date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Base LLM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Use Case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Strengths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Weaknesses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3.1 Pro (Advanced reasoning)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Multimodal Transformer Architecture (natively multimodal, not a text-model with plugins)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Massive datasets of web text, GitHub code, high-resolution video, audio files, and academic papers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January 2025 (Note: Real-time info is supplemented via Google Search integration)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Deep research, large document analysis (2M+ token context), and Google Workspace automation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Native multimodality, massive context window (up to 2M tokens), and seamless ecosystem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+mj-lt"/>
                        </a:rPr>
                        <a:t>Occasional "hallucinations" in real-time search and stricter safety filters compared to open-source models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2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 Flash (Speed/Efficiency)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4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  <a:ea typeface="Aptos" pitchFamily="34" charset="-122"/>
                          <a:cs typeface="Aptos" pitchFamily="34" charset="-120"/>
                        </a:rPr>
                        <a:t>Gemini 3 Deep Think (Complex logic)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4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j-lt"/>
                        </a:rPr>
                        <a:t>Nano Banana 2 (On-device)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030810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C06B6-4054-043B-BE70-5DFF62AB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150-6DFA-4425-8CD4-4B3696656BF3}" type="datetime4">
              <a:rPr lang="en-US" smtClean="0"/>
              <a:t>May 4, 2026</a:t>
            </a:fld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8C53DAA-3F27-BE8E-354E-6B936163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 Brand">
      <a:dk1>
        <a:srgbClr val="51237F"/>
      </a:dk1>
      <a:lt1>
        <a:srgbClr val="FFFFFF"/>
      </a:lt1>
      <a:dk2>
        <a:srgbClr val="51237F"/>
      </a:dk2>
      <a:lt2>
        <a:srgbClr val="0095C8"/>
      </a:lt2>
      <a:accent1>
        <a:srgbClr val="B82A91"/>
      </a:accent1>
      <a:accent2>
        <a:srgbClr val="51C9E7"/>
      </a:accent2>
      <a:accent3>
        <a:srgbClr val="FBA93E"/>
      </a:accent3>
      <a:accent4>
        <a:srgbClr val="00AC9B"/>
      </a:accent4>
      <a:accent5>
        <a:srgbClr val="F92328"/>
      </a:accent5>
      <a:accent6>
        <a:srgbClr val="F15922"/>
      </a:accent6>
      <a:hlink>
        <a:srgbClr val="51C9E7"/>
      </a:hlink>
      <a:folHlink>
        <a:srgbClr val="51C9E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tColl_PowerpointTemplate.potx" id="{58EE1FC6-6425-4CE8-94E4-80E64D798224}" vid="{34F3D9B2-39CB-4552-99D2-B2BE47185B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ac06bc-17ba-42a2-94fa-101a2540d06b">
      <Terms xmlns="http://schemas.microsoft.com/office/infopath/2007/PartnerControls"/>
    </lcf76f155ced4ddcb4097134ff3c332f>
    <TaxCatchAll xmlns="dd7d4654-a3c6-402a-b31e-733fdf166c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20D4DFC94C143B6A05471AADEEA43" ma:contentTypeVersion="13" ma:contentTypeDescription="Create a new document." ma:contentTypeScope="" ma:versionID="235ceb8681cf19b6405b90221d12569d">
  <xsd:schema xmlns:xsd="http://www.w3.org/2001/XMLSchema" xmlns:xs="http://www.w3.org/2001/XMLSchema" xmlns:p="http://schemas.microsoft.com/office/2006/metadata/properties" xmlns:ns2="9bac06bc-17ba-42a2-94fa-101a2540d06b" xmlns:ns3="dd7d4654-a3c6-402a-b31e-733fdf166c49" targetNamespace="http://schemas.microsoft.com/office/2006/metadata/properties" ma:root="true" ma:fieldsID="0c21e5053540b9c2295380b587dc867c" ns2:_="" ns3:_="">
    <xsd:import namespace="9bac06bc-17ba-42a2-94fa-101a2540d06b"/>
    <xsd:import namespace="dd7d4654-a3c6-402a-b31e-733fdf166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c06bc-17ba-42a2-94fa-101a2540d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d95c10b-918a-4a43-abca-2deae3970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d4654-a3c6-402a-b31e-733fdf166c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0922ed-15c6-481f-8529-a64ea9c332d2}" ma:internalName="TaxCatchAll" ma:showField="CatchAllData" ma:web="dd7d4654-a3c6-402a-b31e-733fdf166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7A300-F4C4-4B5D-A644-3CC692EC18D8}">
  <ds:schemaRefs>
    <ds:schemaRef ds:uri="9bac06bc-17ba-42a2-94fa-101a2540d06b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dd7d4654-a3c6-402a-b31e-733fdf166c4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F5AEEC5-079C-47CA-BF0E-205D7B71F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A49FDF-E843-4717-B274-B3786F93D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c06bc-17ba-42a2-94fa-101a2540d06b"/>
    <ds:schemaRef ds:uri="dd7d4654-a3c6-402a-b31e-733fdf166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MontColl_PowerpointTemplate</Template>
  <TotalTime>224</TotalTime>
  <Words>4503</Words>
  <Application>Microsoft Office PowerPoint</Application>
  <PresentationFormat>Widescreen</PresentationFormat>
  <Paragraphs>620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Arial Black</vt:lpstr>
      <vt:lpstr>Calibri</vt:lpstr>
      <vt:lpstr>Georgia</vt:lpstr>
      <vt:lpstr>Segoe UI</vt:lpstr>
      <vt:lpstr>Office Theme</vt:lpstr>
      <vt:lpstr>ITI 555 Introduction to Generative AI - Session III</vt:lpstr>
      <vt:lpstr>Course Outline – Session III</vt:lpstr>
      <vt:lpstr>Course Outline – Session IV</vt:lpstr>
      <vt:lpstr>PowerPoint Presentation</vt:lpstr>
      <vt:lpstr>What Is Microsoft Copilot? </vt:lpstr>
      <vt:lpstr>How Copilot Uses Data</vt:lpstr>
      <vt:lpstr>Which Copilot Should I Use? </vt:lpstr>
      <vt:lpstr>ChatGPT versions (current ChatGPT model options)  </vt:lpstr>
      <vt:lpstr>Gemini  versions   </vt:lpstr>
      <vt:lpstr>Anthropic Claude - Opus 4.6 </vt:lpstr>
      <vt:lpstr>Anthropic Claude - Sonnet 4.6 </vt:lpstr>
      <vt:lpstr>Anthropic Claude - Haiku 4.5 </vt:lpstr>
      <vt:lpstr>Grok</vt:lpstr>
      <vt:lpstr>Kimi Versions</vt:lpstr>
      <vt:lpstr>Kimi - Training Data Used</vt:lpstr>
      <vt:lpstr>Kimi - Training Data Date</vt:lpstr>
      <vt:lpstr>Kimi - Underlying LLM Architecture</vt:lpstr>
      <vt:lpstr>KIMI - Best Use Cases</vt:lpstr>
      <vt:lpstr>Kimi - Strengths</vt:lpstr>
      <vt:lpstr>Kimi - Weaknesses</vt:lpstr>
      <vt:lpstr>DeepSeek Versions</vt:lpstr>
      <vt:lpstr>DeepSeek Training Data Used</vt:lpstr>
      <vt:lpstr>DeepSeek Training Data Date</vt:lpstr>
      <vt:lpstr>DeepSeek Underlying LLM</vt:lpstr>
      <vt:lpstr>DeepSeek Best Use Case</vt:lpstr>
      <vt:lpstr>DeepSeek Strengths</vt:lpstr>
      <vt:lpstr>DeepSeek Weaknesses</vt:lpstr>
      <vt:lpstr>Pricing for Large Language Models (LLMs) </vt:lpstr>
      <vt:lpstr>GenAI Multi-Model Applications</vt:lpstr>
      <vt:lpstr>Prompt Engineering Framework Comparison</vt:lpstr>
      <vt:lpstr>PowerPoint Presentation</vt:lpstr>
      <vt:lpstr>Clarifying Questions Framework</vt:lpstr>
      <vt:lpstr>Clarifying Questions Framework  The Goldilocks Rule for Follow-Ups </vt:lpstr>
      <vt:lpstr>Clarifying Questions Framework  The C.O.A.C.H. Framework for Clarifying Questions </vt:lpstr>
      <vt:lpstr>Clarifying Questions Framework  Starter Pack: 10 Clarifying Questions Your AI Should Ask </vt:lpstr>
      <vt:lpstr>Clarifying Questions  One-Liner in Every Prompt </vt:lpstr>
      <vt:lpstr>Clarifying Questions Framework Copy-Paste Prompt Templates  </vt:lpstr>
      <vt:lpstr>PowerPoint Presentation</vt:lpstr>
      <vt:lpstr>Recursive Prompting</vt:lpstr>
      <vt:lpstr>Recursive Prompting Why Use It</vt:lpstr>
      <vt:lpstr>Recursive Prompting Prompt Pattern</vt:lpstr>
      <vt:lpstr>Recursive Prompting Examples</vt:lpstr>
      <vt:lpstr>PowerPoint Presentation</vt:lpstr>
      <vt:lpstr>LLM Prompt Engineering Exercise 1</vt:lpstr>
      <vt:lpstr>LLM Prompt Engineering Exercise 1</vt:lpstr>
      <vt:lpstr>LLM Prompt Engineering Exercise 1</vt:lpstr>
      <vt:lpstr>LLM Prompt Engineering Exercise 1</vt:lpstr>
      <vt:lpstr>LLM Prompt Engineering Exercise 1</vt:lpstr>
      <vt:lpstr>LLM Prompt Engineering Exercise 1</vt:lpstr>
      <vt:lpstr>Prompt Engineering Exercise 2 Clarifying Questions Framework</vt:lpstr>
      <vt:lpstr>Prompt Engineering Exercise 3 Recursive Prompting</vt:lpstr>
      <vt:lpstr>Session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Prof Burnett</dc:creator>
  <cp:lastModifiedBy>Burnett, Carl M</cp:lastModifiedBy>
  <cp:revision>1</cp:revision>
  <cp:lastPrinted>2026-04-13T10:37:37Z</cp:lastPrinted>
  <dcterms:created xsi:type="dcterms:W3CDTF">2026-03-22T13:07:45Z</dcterms:created>
  <dcterms:modified xsi:type="dcterms:W3CDTF">2026-05-04T16:30:15Z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0x0101001A720D4DFC94C143B6A05471AADEEA43</vt:lpwstr>
  </property>
  <property fmtid="{D5CDD505-2E9C-101B-9397-08002B2CF9AE}" pid="3" name="MediaServiceImageTags">
    <vt:lpwstr/>
  </property>
  <property fmtid="{D5CDD505-2E9C-101B-9397-08002B2CF9AE}" pid="4" name="MSIP_Label_db55589f-69af-4b8f-bb7e-f33b2c49fdb7_Enabled">
    <vt:lpwstr>true</vt:lpwstr>
  </property>
  <property fmtid="{D5CDD505-2E9C-101B-9397-08002B2CF9AE}" pid="5" name="MSIP_Label_db55589f-69af-4b8f-bb7e-f33b2c49fdb7_SetDate">
    <vt:lpwstr>2026-03-19T16:56:19Z</vt:lpwstr>
  </property>
  <property fmtid="{D5CDD505-2E9C-101B-9397-08002B2CF9AE}" pid="6" name="MSIP_Label_db55589f-69af-4b8f-bb7e-f33b2c49fdb7_Method">
    <vt:lpwstr>Standard</vt:lpwstr>
  </property>
  <property fmtid="{D5CDD505-2E9C-101B-9397-08002B2CF9AE}" pid="7" name="MSIP_Label_db55589f-69af-4b8f-bb7e-f33b2c49fdb7_Name">
    <vt:lpwstr>Sensitive (Internal)</vt:lpwstr>
  </property>
  <property fmtid="{D5CDD505-2E9C-101B-9397-08002B2CF9AE}" pid="8" name="MSIP_Label_db55589f-69af-4b8f-bb7e-f33b2c49fdb7_SiteId">
    <vt:lpwstr>4d401e0b-6552-4e08-bd38-a8d15ca0ddd9</vt:lpwstr>
  </property>
  <property fmtid="{D5CDD505-2E9C-101B-9397-08002B2CF9AE}" pid="9" name="MSIP_Label_db55589f-69af-4b8f-bb7e-f33b2c49fdb7_ActionId">
    <vt:lpwstr>5514c6bf-c0f6-4706-9c3d-2198a3deaf2f</vt:lpwstr>
  </property>
  <property fmtid="{D5CDD505-2E9C-101B-9397-08002B2CF9AE}" pid="10" name="MSIP_Label_db55589f-69af-4b8f-bb7e-f33b2c49fdb7_Provider">
    <vt:lpwstr>Varonis.Labeling</vt:lpwstr>
  </property>
  <property fmtid="{D5CDD505-2E9C-101B-9397-08002B2CF9AE}" pid="11" name="MSIP_Label_db55589f-69af-4b8f-bb7e-f33b2c49fdb7_ContentBits">
    <vt:lpwstr>0</vt:lpwstr>
  </property>
</Properties>
</file>