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322" r:id="rId2"/>
    <p:sldId id="656" r:id="rId3"/>
    <p:sldId id="672" r:id="rId4"/>
    <p:sldId id="673" r:id="rId5"/>
    <p:sldId id="600" r:id="rId6"/>
    <p:sldId id="660" r:id="rId7"/>
    <p:sldId id="663" r:id="rId8"/>
    <p:sldId id="661" r:id="rId9"/>
    <p:sldId id="662" r:id="rId10"/>
    <p:sldId id="664" r:id="rId11"/>
    <p:sldId id="256" r:id="rId12"/>
    <p:sldId id="665" r:id="rId13"/>
    <p:sldId id="684" r:id="rId14"/>
    <p:sldId id="655" r:id="rId15"/>
    <p:sldId id="667" r:id="rId16"/>
    <p:sldId id="685" r:id="rId17"/>
    <p:sldId id="689" r:id="rId18"/>
    <p:sldId id="690" r:id="rId19"/>
    <p:sldId id="691" r:id="rId20"/>
    <p:sldId id="692" r:id="rId21"/>
    <p:sldId id="693" r:id="rId22"/>
    <p:sldId id="694" r:id="rId23"/>
    <p:sldId id="654" r:id="rId24"/>
    <p:sldId id="695" r:id="rId25"/>
    <p:sldId id="686" r:id="rId26"/>
    <p:sldId id="683" r:id="rId27"/>
    <p:sldId id="680" r:id="rId28"/>
    <p:sldId id="687" r:id="rId29"/>
    <p:sldId id="679" r:id="rId30"/>
    <p:sldId id="675" r:id="rId31"/>
    <p:sldId id="676" r:id="rId32"/>
    <p:sldId id="678" r:id="rId33"/>
    <p:sldId id="677" r:id="rId34"/>
    <p:sldId id="681" r:id="rId35"/>
    <p:sldId id="688" r:id="rId3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952" autoAdjust="0"/>
  </p:normalViewPr>
  <p:slideViewPr>
    <p:cSldViewPr showGuides="1">
      <p:cViewPr varScale="1">
        <p:scale>
          <a:sx n="126" d="100"/>
          <a:sy n="126" d="100"/>
        </p:scale>
        <p:origin x="1152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77555-22F0-4940-AEB2-481FD6E5A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4A206-75A1-49EB-A627-7FBB62975D6C}" type="datetime1">
              <a:rPr lang="en-US" smtClean="0"/>
              <a:t>2/8/2026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2026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8329-360E-45AA-BA31-074174B43770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312-1D70-47B2-AB40-648166697D95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0809-463A-481A-9A64-9B1279A8D60E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BDAB-65A3-4DBF-AD46-83ABA13C87DA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BD06-052F-4EC5-9DD3-029C03561E83}" type="datetime1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kumimoji="0" lang="en-US" sz="5000" b="1" kern="120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5132-84A6-4951-A75F-ECDAA494DF19}" type="datetime1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EA4D-86AB-41EC-A931-0958E97BA03F}" type="datetime1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F978-D736-4763-9147-457BB5D5466D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6F05-654D-412D-9BB9-85FA9B56A7F0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9050" y="-26611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60558" y="1628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BD968CB7-3CE3-477F-B82B-86083CBC859C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Copyright © 2026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3D46CBA2-ECE5-4BE9-B546-6761E0E670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1753" y="49468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burnet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copilot/microsoft-365/microsoft-365-copilot-licensing" TargetMode="External"/><Relationship Id="rId2" Type="http://schemas.openxmlformats.org/officeDocument/2006/relationships/hyperlink" Target="https://openai.com/chatgpt/pricin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i-docs.deepseek.com/quick_start/pric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nythingllm.com/" TargetMode="External"/><Relationship Id="rId3" Type="http://schemas.openxmlformats.org/officeDocument/2006/relationships/hyperlink" Target="https://poe.com/login" TargetMode="External"/><Relationship Id="rId7" Type="http://schemas.openxmlformats.org/officeDocument/2006/relationships/hyperlink" Target="https://www.librechat.ai/" TargetMode="External"/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m-gpt.com/" TargetMode="External"/><Relationship Id="rId11" Type="http://schemas.openxmlformats.org/officeDocument/2006/relationships/hyperlink" Target="https://app.chathub.gg/" TargetMode="External"/><Relationship Id="rId5" Type="http://schemas.openxmlformats.org/officeDocument/2006/relationships/hyperlink" Target="https://you.com/about" TargetMode="External"/><Relationship Id="rId10" Type="http://schemas.openxmlformats.org/officeDocument/2006/relationships/hyperlink" Target="https://www.phind.com/" TargetMode="External"/><Relationship Id="rId4" Type="http://schemas.openxmlformats.org/officeDocument/2006/relationships/hyperlink" Target="https://brave.com/leo/" TargetMode="External"/><Relationship Id="rId9" Type="http://schemas.openxmlformats.org/officeDocument/2006/relationships/hyperlink" Target="https://elicit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deo.profburnett.com/AI-Robotics/DeepSeek_What_Matters.mp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ITI 555 Introduction to</a:t>
            </a:r>
            <a:br>
              <a:rPr lang="en-US" dirty="0"/>
            </a:br>
            <a:r>
              <a:rPr lang="en-US" dirty="0"/>
              <a:t>Generative AI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/>
              <a:t>Session III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22DFB9-3A14-E6F9-4F94-54EF64EF4E26}"/>
              </a:ext>
            </a:extLst>
          </p:cNvPr>
          <p:cNvSpPr txBox="1">
            <a:spLocks/>
          </p:cNvSpPr>
          <p:nvPr/>
        </p:nvSpPr>
        <p:spPr>
          <a:xfrm>
            <a:off x="533400" y="3735852"/>
            <a:ext cx="7854696" cy="63000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http://www.profburnett.com</a:t>
            </a:r>
            <a:endParaRPr lang="en-US" sz="2000" dirty="0"/>
          </a:p>
          <a:p>
            <a:r>
              <a:rPr lang="en-US" sz="1800" i="1" dirty="0">
                <a:solidFill>
                  <a:srgbClr val="FFD700"/>
                </a:solidFill>
                <a:effectLst/>
              </a:rPr>
              <a:t>Embrace AI </a:t>
            </a:r>
            <a:r>
              <a:rPr lang="en-US" sz="1800" i="1" dirty="0"/>
              <a:t>/ </a:t>
            </a:r>
            <a:r>
              <a:rPr lang="en-US" sz="1800" i="1" dirty="0">
                <a:solidFill>
                  <a:srgbClr val="00B0F0"/>
                </a:solidFill>
              </a:rPr>
              <a:t>Master Your Future</a:t>
            </a:r>
            <a:endParaRPr lang="en-US" sz="2800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7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50254"/>
          </a:xfrm>
        </p:spPr>
        <p:txBody>
          <a:bodyPr>
            <a:normAutofit fontScale="90000"/>
          </a:bodyPr>
          <a:lstStyle/>
          <a:p>
            <a:r>
              <a:rPr dirty="0"/>
              <a:t>Grok Chatbot Versions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66585"/>
              </p:ext>
            </p:extLst>
          </p:nvPr>
        </p:nvGraphicFramePr>
        <p:xfrm>
          <a:off x="609600" y="1428750"/>
          <a:ext cx="8077200" cy="34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119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Version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19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Grok-1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Mar 17,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fully disclosed; 314B param MoE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Mixture-of-Experts (MoE)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Open-sourced (Apache-2.0)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19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Grok-1.5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Mar 28,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disclosed; extended 128k tokens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Enhanced MoE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119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Grok-1.5 Vision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Apr 12,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disclosed; multimodal (image)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MoE with vision capabilities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Grok-2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Mid/Late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disclosed; improved reasoning &amp; Aurora integration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Next-gen Grok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19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Grok-3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Feb 17,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disclosed; trained on Colossus cluster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Advanced reasoning &amp; coding model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Grok-4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Jul 10–14,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disclosed; scientist-level reasoning &amp; multimodal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Multi-agent LLM with tool use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 (subscription tiers)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Grok-4.1 / 4.1 Fast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Nov 1–17 2025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Same underlying model training base as Grok-4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Grok-4 with stronger multimodal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Proprietary (subscription tiers)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90222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748284"/>
          </a:xfrm>
        </p:spPr>
        <p:txBody>
          <a:bodyPr>
            <a:normAutofit fontScale="90000"/>
          </a:bodyPr>
          <a:lstStyle/>
          <a:p>
            <a:r>
              <a:rPr dirty="0"/>
              <a:t>Claude Chatbot Versions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74325"/>
              </p:ext>
            </p:extLst>
          </p:nvPr>
        </p:nvGraphicFramePr>
        <p:xfrm>
          <a:off x="647701" y="1047750"/>
          <a:ext cx="7848599" cy="375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Version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Mar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1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Jul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2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2.1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Nov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2.1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 (Haiku, Sonnet, Opus)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Mar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 family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3.5 Sonnet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Jun 20,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3.5 Sonnet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3.5 Haiku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3.5 Haiku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3.7 Sonnet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Early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3.7 Sonnet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4 (Opus, Sonnet)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May 22,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4 family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4.1 (Opus, Sonnet)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Aug 5,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4.1 family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Claude 4.5 Sonnet 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Sep 29</a:t>
                      </a:r>
                      <a:r>
                        <a:rPr sz="1100" b="1" dirty="0">
                          <a:latin typeface="+mj-lt"/>
                        </a:rPr>
                        <a:t>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Claude 4.1 family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293328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Claude Opus 4.5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Nov 24, 2025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Proprietary public data mix,  licensed third-party data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Claude 4.5 family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Proprietary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743204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042"/>
            <a:ext cx="8229600" cy="787908"/>
          </a:xfrm>
        </p:spPr>
        <p:txBody>
          <a:bodyPr>
            <a:normAutofit fontScale="90000"/>
          </a:bodyPr>
          <a:lstStyle/>
          <a:p>
            <a:r>
              <a:rPr dirty="0"/>
              <a:t>Ernie Chatbot Versions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61390"/>
              </p:ext>
            </p:extLst>
          </p:nvPr>
        </p:nvGraphicFramePr>
        <p:xfrm>
          <a:off x="228599" y="1137557"/>
          <a:ext cx="8686801" cy="354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800"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Version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Bot v1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Mar 16, 2023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Chinese/English text, KBs, Web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3.0 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Proprietary, invite-only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Bot v2.1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Jun 21, 2023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Expanded Chinese, KB, web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3.5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Proprietary/free basic tier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Bot 4.0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Oct–Nov, 2023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2023 data, multi-modal corpora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4.0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Paid/pro, later made free (Apr 2025)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4.0 Turbo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Jun 2024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Refined multi-modal &amp; web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4.0 Turbo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Paid, faster model, API available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9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4.5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Mar–Jun, 2025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Mixture multiformats, 128K tokens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4.5 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Open-source (June 30, 2025); free bot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4.5 Turbo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Apr 2025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High speed, focus on reasoning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4.5 Turbo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Open-source, free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032698997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X1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Mar 2025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Reasoning-specialized, FlashMask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X1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To be open-sourced (Jun 2025)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2660958846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Lite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Mar 2024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Subset for mobile, fast ​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Lite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Proprietary, commercial embed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2546501191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5.0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Nov 13, 2025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Advanced multimodal training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ERNIE 5.0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Proprietary, commercial embed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5823702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D7B4-15F9-BB2F-B15F-A1FC5B9D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95884"/>
          </a:xfrm>
        </p:spPr>
        <p:txBody>
          <a:bodyPr>
            <a:normAutofit fontScale="90000"/>
          </a:bodyPr>
          <a:lstStyle/>
          <a:p>
            <a:r>
              <a:rPr lang="en-US" dirty="0"/>
              <a:t>DeepSeek Chatbot Versions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CB388-2894-0072-58DD-B956F956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A7B67-7E35-1C59-538D-5D54A292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CF2D0-134C-ECCE-3B12-EB540679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98199E6-1469-8FCE-F5EB-3957F28C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57951"/>
              </p:ext>
            </p:extLst>
          </p:nvPr>
        </p:nvGraphicFramePr>
        <p:xfrm>
          <a:off x="457200" y="1276350"/>
          <a:ext cx="8153400" cy="333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226"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Version / Milestone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DeepSeek-LLM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Nov 2023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~67B general model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Web/text corpora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V2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May 2024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 err="1">
                          <a:latin typeface="+mj-lt"/>
                        </a:rPr>
                        <a:t>MoE</a:t>
                      </a:r>
                      <a:r>
                        <a:rPr lang="en-US" sz="1000" b="1" dirty="0">
                          <a:latin typeface="+mj-lt"/>
                        </a:rPr>
                        <a:t> LLM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Broad corpora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V2.5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Sep/Dec 2024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 err="1">
                          <a:latin typeface="+mj-lt"/>
                        </a:rPr>
                        <a:t>MoE</a:t>
                      </a:r>
                      <a:r>
                        <a:rPr lang="en-US" sz="1000" b="1" dirty="0">
                          <a:latin typeface="+mj-lt"/>
                        </a:rPr>
                        <a:t> improved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Broad corpora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V3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Dec 2024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Large </a:t>
                      </a:r>
                      <a:r>
                        <a:rPr lang="en-US" sz="1000" b="1" dirty="0" err="1">
                          <a:latin typeface="+mj-lt"/>
                        </a:rPr>
                        <a:t>MoE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Web/text + RLHF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R1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Jan 2025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Reasoning focus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RLHF &amp; staged training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V3-0324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Mar 2025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V3 update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Improved corpora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R1-0528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May 2025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Reasoning update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Continued training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2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V3.1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Aug 2025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Hybrid MoE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Large corpora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V3.2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Dec 2025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>
                          <a:latin typeface="+mj-lt"/>
                        </a:rPr>
                        <a:t>Agent/Tool-use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Synthesized env. data</a:t>
                      </a:r>
                    </a:p>
                  </a:txBody>
                  <a:tcPr marL="51445" marR="51445" marT="25722" marB="2572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latin typeface="+mj-lt"/>
                        </a:rPr>
                        <a:t>MIT</a:t>
                      </a:r>
                    </a:p>
                  </a:txBody>
                  <a:tcPr marL="51445" marR="51445" marT="25722" marB="2572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91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8A07-2C33-A4B2-1357-D675E6B8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19684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Pricing for Large Language Models (LLMs)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280FB-8399-85F7-0816-844D4F41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977-EC80-48F5-8334-982DEA934926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E880-CFA1-ACF6-1331-2C9A714F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57B57-DEE9-948D-407C-39829DE5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B892EA-47F0-2D32-01F1-1E5589843AC2}"/>
              </a:ext>
            </a:extLst>
          </p:cNvPr>
          <p:cNvGraphicFramePr>
            <a:graphicFrameLocks noGrp="1"/>
          </p:cNvGraphicFramePr>
          <p:nvPr/>
        </p:nvGraphicFramePr>
        <p:xfrm>
          <a:off x="381599" y="1101000"/>
          <a:ext cx="8305201" cy="372487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5018">
                  <a:extLst>
                    <a:ext uri="{9D8B030D-6E8A-4147-A177-3AD203B41FA5}">
                      <a16:colId xmlns:a16="http://schemas.microsoft.com/office/drawing/2014/main" val="3574918077"/>
                    </a:ext>
                  </a:extLst>
                </a:gridCol>
                <a:gridCol w="1677819">
                  <a:extLst>
                    <a:ext uri="{9D8B030D-6E8A-4147-A177-3AD203B41FA5}">
                      <a16:colId xmlns:a16="http://schemas.microsoft.com/office/drawing/2014/main" val="2363772559"/>
                    </a:ext>
                  </a:extLst>
                </a:gridCol>
                <a:gridCol w="922800">
                  <a:extLst>
                    <a:ext uri="{9D8B030D-6E8A-4147-A177-3AD203B41FA5}">
                      <a16:colId xmlns:a16="http://schemas.microsoft.com/office/drawing/2014/main" val="3777160274"/>
                    </a:ext>
                  </a:extLst>
                </a:gridCol>
                <a:gridCol w="1342254">
                  <a:extLst>
                    <a:ext uri="{9D8B030D-6E8A-4147-A177-3AD203B41FA5}">
                      <a16:colId xmlns:a16="http://schemas.microsoft.com/office/drawing/2014/main" val="1672823991"/>
                    </a:ext>
                  </a:extLst>
                </a:gridCol>
                <a:gridCol w="1626110">
                  <a:extLst>
                    <a:ext uri="{9D8B030D-6E8A-4147-A177-3AD203B41FA5}">
                      <a16:colId xmlns:a16="http://schemas.microsoft.com/office/drawing/2014/main" val="129276346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801599527"/>
                    </a:ext>
                  </a:extLst>
                </a:gridCol>
              </a:tblGrid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Provider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Model Name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Context Length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Input Price / 1K tokens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Output Price / 1K tokens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Notes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617852038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OpenAI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  <a:hlinkClick r:id="rId2"/>
                        </a:rPr>
                        <a:t>See Breakout 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067664096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MS Copilot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hlinkClick r:id="rId3"/>
                        </a:rPr>
                        <a:t>See Breakout </a:t>
                      </a:r>
                      <a:endParaRPr kumimoji="0" lang="en-US" sz="105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413872708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DeepSeek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  <a:hlinkClick r:id="rId4"/>
                        </a:rPr>
                        <a:t>See Breakout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3713982540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Anthropic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Claude 3 Opus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200K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$0.015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$0.075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Most capable Claude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049935972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Claude 3 Sonnet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200K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$0.003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$0.015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Balanced performance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449667769"/>
                  </a:ext>
                </a:extLst>
              </a:tr>
              <a:tr h="190322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Claude 3 Haiku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200K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$0.00025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$0.00125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Fastest, lowest cost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508762146"/>
                  </a:ext>
                </a:extLst>
              </a:tr>
              <a:tr h="35345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Google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Gemini 1.5 Pro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1M (adaptive)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$0.007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$0.021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Long context, streaming supported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481047442"/>
                  </a:ext>
                </a:extLst>
              </a:tr>
              <a:tr h="190322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Gemini 1.0 Pro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32K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$0.002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$0.006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Lower cost, older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383945900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Mistral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Mistral Medium (via Azure)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32K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$0.002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$0.006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Azure-hosted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477475372"/>
                  </a:ext>
                </a:extLst>
              </a:tr>
              <a:tr h="353456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Mistral Small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32K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~$0.0008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~$0.0024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Model available via API or open weights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130082728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Meta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LLaMA 3 (70B)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~128K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Free (open weights)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Free (self-hosted)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Requires infrastructure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2807314351"/>
                  </a:ext>
                </a:extLst>
              </a:tr>
              <a:tr h="19032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Cohere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Command R+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128K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$0.002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$0.004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RAG-optimized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3713946500"/>
                  </a:ext>
                </a:extLst>
              </a:tr>
              <a:tr h="27188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AI21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Jurassic-2 Ultra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8K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$0.0125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latin typeface="+mj-lt"/>
                        </a:rPr>
                        <a:t>$0.0125</a:t>
                      </a:r>
                    </a:p>
                  </a:txBody>
                  <a:tcPr marL="24571" marR="24571" marT="12285" marB="122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Older pricing model</a:t>
                      </a:r>
                    </a:p>
                  </a:txBody>
                  <a:tcPr marL="24571" marR="24571" marT="12285" marB="12285" anchor="ctr"/>
                </a:tc>
                <a:extLst>
                  <a:ext uri="{0D108BD9-81ED-4DB2-BD59-A6C34878D82A}">
                    <a16:rowId xmlns:a16="http://schemas.microsoft.com/office/drawing/2014/main" val="143616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2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292B-40B2-4778-C96D-06C7ADB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603955"/>
          </a:xfrm>
        </p:spPr>
        <p:txBody>
          <a:bodyPr>
            <a:normAutofit fontScale="90000"/>
          </a:bodyPr>
          <a:lstStyle/>
          <a:p>
            <a:r>
              <a:rPr lang="en-US" dirty="0"/>
              <a:t>GenAI Multi-Model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3AFC-9DC2-32AA-C93E-99D00FD0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E06-8899-4A6A-9784-538788652AFC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217FF-FA8B-0B9C-8096-E5CD186D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2165-C90E-23A2-E15C-7B1906FD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AC53E6-623B-EDB5-AB7E-49019E04FE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119427"/>
          <a:ext cx="8382001" cy="31866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97429">
                  <a:extLst>
                    <a:ext uri="{9D8B030D-6E8A-4147-A177-3AD203B41FA5}">
                      <a16:colId xmlns:a16="http://schemas.microsoft.com/office/drawing/2014/main" val="1869368070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730702447"/>
                    </a:ext>
                  </a:extLst>
                </a:gridCol>
                <a:gridCol w="1182914">
                  <a:extLst>
                    <a:ext uri="{9D8B030D-6E8A-4147-A177-3AD203B41FA5}">
                      <a16:colId xmlns:a16="http://schemas.microsoft.com/office/drawing/2014/main" val="217689829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93248879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886805430"/>
                    </a:ext>
                  </a:extLst>
                </a:gridCol>
              </a:tblGrid>
              <a:tr h="233096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Name</a:t>
                      </a:r>
                    </a:p>
                  </a:txBody>
                  <a:tcPr marL="18211" marR="18211" marT="18211" marB="1821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Version</a:t>
                      </a:r>
                    </a:p>
                  </a:txBody>
                  <a:tcPr marL="18211" marR="18211" marT="18211" marB="1821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Release Date</a:t>
                      </a:r>
                    </a:p>
                  </a:txBody>
                  <a:tcPr marL="18211" marR="18211" marT="18211" marB="1821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Included LLMs</a:t>
                      </a:r>
                    </a:p>
                  </a:txBody>
                  <a:tcPr marL="18211" marR="18211" marT="18211" marB="1821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Licensing</a:t>
                      </a:r>
                    </a:p>
                  </a:txBody>
                  <a:tcPr marL="18211" marR="18211" marT="18211" marB="18211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0517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2"/>
                        </a:rPr>
                        <a:t>Perplexity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 / Free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2022–2025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200" b="1" dirty="0">
                          <a:effectLst/>
                          <a:latin typeface="+mj-lt"/>
                        </a:rPr>
                        <a:t>GPT-4o, Claude 3, Gemini, Llama 3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Proprietary; free &amp; paid plans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176269103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3"/>
                        </a:rPr>
                        <a:t>Poe </a:t>
                      </a:r>
                      <a:r>
                        <a:rPr lang="en-US" sz="1200" b="1" dirty="0">
                          <a:effectLst/>
                          <a:latin typeface="+mj-lt"/>
                        </a:rPr>
                        <a:t>(Quora)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v2.x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2022–2025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200" b="1" dirty="0">
                          <a:effectLst/>
                          <a:latin typeface="+mj-lt"/>
                        </a:rPr>
                        <a:t>GPT-4o, Claude 3 Opus/Haiku, Llama 3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Proprietary; monthly fee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2183461654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4"/>
                        </a:rPr>
                        <a:t>Brave Leo AI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v1.x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2023–2025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200" b="1" dirty="0">
                          <a:effectLst/>
                          <a:latin typeface="+mj-lt"/>
                        </a:rPr>
                        <a:t>Claude, Llama, GPT-4o, Mistral 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559053556"/>
                  </a:ext>
                </a:extLst>
              </a:tr>
              <a:tr h="34964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5"/>
                        </a:rPr>
                        <a:t>YouChat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2025.10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ChatGPT, Claude, GPT-4, Gemini, Llama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Freemium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511428058"/>
                  </a:ext>
                </a:extLst>
              </a:tr>
              <a:tr h="34964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6"/>
                        </a:rPr>
                        <a:t>Team-GPT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V2025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GPT-4o, Claude, Gemini, Llama 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Free tier + paid; custom EULA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658289943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7"/>
                        </a:rPr>
                        <a:t>LibreChat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1.3.x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2023–2025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200" b="1" dirty="0">
                          <a:effectLst/>
                          <a:latin typeface="+mj-lt"/>
                        </a:rPr>
                        <a:t>GPT-4o, Claude, Gemini, Llama 3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Open source (MIT)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1199867715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8"/>
                        </a:rPr>
                        <a:t>AnythingLLM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0.12+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GPT-4o, Llama 3, OpenRouter LLMs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Open source (MIT)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2770512733"/>
                  </a:ext>
                </a:extLst>
              </a:tr>
              <a:tr h="218527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9"/>
                        </a:rPr>
                        <a:t>Elicit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v3.x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2024–2025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Claude 3, GPT-4, Gemini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Freemium, research use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3208872191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10"/>
                        </a:rPr>
                        <a:t>Phind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2.6+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2023–2025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GPT-4 Turbo, custom models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Proprietary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798887328"/>
                  </a:ext>
                </a:extLst>
              </a:tr>
              <a:tr h="284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hlinkClick r:id="rId11"/>
                        </a:rPr>
                        <a:t>ChatHub</a:t>
                      </a:r>
                      <a:endParaRPr lang="en-US" sz="1200" b="1" dirty="0">
                        <a:effectLst/>
                        <a:latin typeface="+mj-lt"/>
                      </a:endParaRP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2.0.0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2024–2025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200" b="1" dirty="0">
                          <a:effectLst/>
                          <a:latin typeface="+mj-lt"/>
                        </a:rPr>
                        <a:t>Claude, GPT-4, Llama 3, DeepSeek</a:t>
                      </a:r>
                    </a:p>
                  </a:txBody>
                  <a:tcPr marL="18211" marR="18211" marT="10926" marB="10926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Freemium, browser extension</a:t>
                      </a:r>
                    </a:p>
                  </a:txBody>
                  <a:tcPr marL="18211" marR="18211" marT="10926" marB="10926" anchor="ctr"/>
                </a:tc>
                <a:extLst>
                  <a:ext uri="{0D108BD9-81ED-4DB2-BD59-A6C34878D82A}">
                    <a16:rowId xmlns:a16="http://schemas.microsoft.com/office/drawing/2014/main" val="160880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40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8C63ED-D603-F69C-6482-C39FADFF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&amp; LLM Demos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F991BF-8E3C-4B7A-48AA-019CE606F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FC50-E862-DC29-612B-3E6E0EE2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68420-B123-0589-A165-9C92811D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C6A1-45D6-0B34-2613-AA6C9D42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89DE7F-1E74-8909-25A1-BBB6D46E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 Browser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A7F955-ED25-90EC-FEC7-FF50C604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Comet Assistant</a:t>
            </a:r>
          </a:p>
          <a:p>
            <a:r>
              <a:rPr lang="en-US" dirty="0"/>
              <a:t>Customize Sidebar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5727C-3091-F3BA-64FC-27886A6C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0809-463A-481A-9A64-9B1279A8D60E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A185A-A9A3-23D6-C9D8-46F50D88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E8F0-4AF2-51D9-971D-CA64E3BA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C07E-B677-A816-47B7-A0A10006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ChatGPT 5.2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DDA3-6DD6-4AC7-945C-A7E992348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Account to save Chats</a:t>
            </a:r>
          </a:p>
          <a:p>
            <a:r>
              <a:rPr lang="en-US" dirty="0"/>
              <a:t>Modes</a:t>
            </a:r>
          </a:p>
          <a:p>
            <a:pPr lvl="1"/>
            <a:r>
              <a:rPr lang="en-US" dirty="0"/>
              <a:t>Auto </a:t>
            </a:r>
          </a:p>
          <a:p>
            <a:pPr lvl="1"/>
            <a:r>
              <a:rPr lang="en-US" dirty="0"/>
              <a:t>Instant</a:t>
            </a:r>
          </a:p>
          <a:p>
            <a:pPr lvl="1"/>
            <a:r>
              <a:rPr lang="en-US" dirty="0"/>
              <a:t>Thinking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580832-F031-974A-D2B2-CA079ABC97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Account Limits: </a:t>
            </a:r>
          </a:p>
          <a:p>
            <a:pPr lvl="1"/>
            <a:r>
              <a:rPr lang="en-US" dirty="0"/>
              <a:t>Context window: 8K–16K tokens per conversation</a:t>
            </a:r>
          </a:p>
          <a:p>
            <a:pPr lvl="1"/>
            <a:r>
              <a:rPr lang="en-US" dirty="0"/>
              <a:t>Usage cap: about 10 messages per 5 hours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987BF-478A-9CA9-8EA6-977C144D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D25C-5604-51C0-7712-07323293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8B86-A7CC-47DD-1D90-47214019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30BE-62DC-35D2-77C9-5303C76B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Gemini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2B69-E245-52C3-F402-4AD13B26C3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Account to save Chats</a:t>
            </a:r>
          </a:p>
          <a:p>
            <a:r>
              <a:rPr lang="en-US" dirty="0"/>
              <a:t>Chats</a:t>
            </a:r>
          </a:p>
          <a:p>
            <a:r>
              <a:rPr lang="en-US" dirty="0"/>
              <a:t>Setting &amp; Help</a:t>
            </a:r>
          </a:p>
          <a:p>
            <a:r>
              <a:rPr lang="en-US" dirty="0"/>
              <a:t>Modes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Thinking</a:t>
            </a:r>
          </a:p>
          <a:p>
            <a:pPr lvl="1"/>
            <a:r>
              <a:rPr lang="en-US" dirty="0"/>
              <a:t>Pro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879ECC-D2FE-C1BB-BD92-918E89804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Free Account Limits: </a:t>
            </a:r>
          </a:p>
          <a:p>
            <a:pPr lvl="1"/>
            <a:r>
              <a:rPr lang="en-US" dirty="0"/>
              <a:t>Consumer: 32K‑token context window per chat.</a:t>
            </a:r>
          </a:p>
          <a:p>
            <a:pPr lvl="1"/>
            <a:r>
              <a:rPr lang="en-US" dirty="0"/>
              <a:t>Developers: 1M‑token context window per request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7C997-BE14-8C0D-7CC9-9104A790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5BAC-06DE-DD41-D362-F9866D2A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BD47-2335-F888-B49E-A86EA68F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4D3CEFA-272C-DE45-4086-18F6EE520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10BEC5-B611-F14B-477C-7C7098E1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– Session I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96640-37A1-8BDA-711C-3579F9C1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531620"/>
            <a:ext cx="3733800" cy="3326130"/>
          </a:xfrm>
        </p:spPr>
        <p:txBody>
          <a:bodyPr>
            <a:noAutofit/>
          </a:bodyPr>
          <a:lstStyle/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Define Artificial Intelligence (AI) and Generative </a:t>
            </a:r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AI (GenAI).</a:t>
            </a:r>
          </a:p>
          <a:p>
            <a:pPr marL="468630" indent="-285750"/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Explain the latest trends in GenAI/AI. </a:t>
            </a:r>
          </a:p>
          <a:p>
            <a:pPr marL="468630" indent="-285750"/>
            <a:r>
              <a:rPr lang="en-US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Identify and describe key concepts in GenAI/AI. </a:t>
            </a:r>
          </a:p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Understand the Building Blocks of LLMs</a:t>
            </a:r>
            <a:endParaRPr lang="en-US" sz="16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Understand the 7 Parameters of LLMs</a:t>
            </a:r>
          </a:p>
          <a:p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2A0B8-2FA6-AF90-C127-1E394E7E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440064"/>
            <a:ext cx="4876800" cy="3417686"/>
          </a:xfrm>
        </p:spPr>
        <p:txBody>
          <a:bodyPr>
            <a:normAutofit/>
          </a:bodyPr>
          <a:lstStyle/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Parameter Tuning</a:t>
            </a:r>
          </a:p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AI Quiz</a:t>
            </a:r>
          </a:p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LLM Quiz</a:t>
            </a:r>
          </a:p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Review GenAI Applications by Type and Industry Use</a:t>
            </a:r>
          </a:p>
          <a:p>
            <a:pPr marL="468630" indent="-285750"/>
            <a:endParaRPr lang="en-US" sz="18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8630" indent="-285750"/>
            <a:endParaRPr lang="en-US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196A1-0652-1609-3966-54BDFA9B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898-931C-4E49-9EDD-3B95831E1BF9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89886-ACEC-142E-4242-D894B741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2007 - 2025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674B5-1354-0FD1-8DB1-E2CA711F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16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64B1-48A1-A05C-E25F-2AA37608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8B20-B3F4-B3CB-4206-B7B19F4F7D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Need Account to save Chats</a:t>
            </a:r>
          </a:p>
          <a:p>
            <a:r>
              <a:rPr lang="en-US" dirty="0"/>
              <a:t>Individual Plans</a:t>
            </a:r>
          </a:p>
          <a:p>
            <a:r>
              <a:rPr lang="en-US" dirty="0"/>
              <a:t>Opus 4.5</a:t>
            </a:r>
          </a:p>
          <a:p>
            <a:r>
              <a:rPr lang="en-US" dirty="0"/>
              <a:t>Sonnet 4.5</a:t>
            </a:r>
          </a:p>
          <a:p>
            <a:r>
              <a:rPr lang="en-US" dirty="0"/>
              <a:t>Haiku 4.5</a:t>
            </a:r>
          </a:p>
          <a:p>
            <a:r>
              <a:rPr lang="en-US" dirty="0"/>
              <a:t>Extended Thinking</a:t>
            </a:r>
          </a:p>
          <a:p>
            <a:r>
              <a:rPr lang="en-US" dirty="0"/>
              <a:t>Opus 3.0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D028DC-0F4E-75AC-D88F-1498B5521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Projects</a:t>
            </a:r>
          </a:p>
          <a:p>
            <a:r>
              <a:rPr lang="en-US" dirty="0"/>
              <a:t>Artifacts</a:t>
            </a:r>
          </a:p>
          <a:p>
            <a:r>
              <a:rPr lang="en-US" dirty="0"/>
              <a:t>Code</a:t>
            </a:r>
          </a:p>
          <a:p>
            <a:r>
              <a:rPr lang="en-US" dirty="0"/>
              <a:t>Free Account Limits: </a:t>
            </a:r>
          </a:p>
          <a:p>
            <a:pPr lvl="1"/>
            <a:r>
              <a:rPr lang="en-US" dirty="0"/>
              <a:t>Context window - 20K–30K tokens per session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1083-7DE2-56C9-FC33-C94ED314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9F0B-AFBE-36CD-10BF-36164DAF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5249-2D4D-7C18-33C0-86CCEF42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7D9DA6-4F00-F97E-54C0-5CC0E297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7AC9E8-2552-2AB6-E92B-1311FF0D4A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Need Account to save Chats</a:t>
            </a:r>
          </a:p>
          <a:p>
            <a:r>
              <a:rPr lang="en-US" dirty="0"/>
              <a:t>Modes</a:t>
            </a:r>
          </a:p>
          <a:p>
            <a:r>
              <a:rPr lang="en-US" dirty="0"/>
              <a:t>Auto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Expert</a:t>
            </a:r>
          </a:p>
          <a:p>
            <a:r>
              <a:rPr lang="en-US" dirty="0"/>
              <a:t>Grok 4.1 Thinking</a:t>
            </a:r>
          </a:p>
          <a:p>
            <a:r>
              <a:rPr lang="en-US" dirty="0"/>
              <a:t>Heavy</a:t>
            </a:r>
          </a:p>
          <a:p>
            <a:r>
              <a:rPr lang="en-US" dirty="0" err="1"/>
              <a:t>SuperGrok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42885-83D9-ED70-0430-98691197AF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Free Account Limits: </a:t>
            </a:r>
          </a:p>
          <a:p>
            <a:pPr lvl="1"/>
            <a:r>
              <a:rPr lang="en-US" dirty="0"/>
              <a:t>Message quotas over time</a:t>
            </a:r>
          </a:p>
          <a:p>
            <a:pPr lvl="1"/>
            <a:r>
              <a:rPr lang="en-US" dirty="0"/>
              <a:t>10–12 prompts every 2 hours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00D9-ED22-D77F-29C2-63F990FA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BDAB-65A3-4DBF-AD46-83ABA13C87DA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3490-9D60-1F1E-BFE9-DA4A680B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F520B-88EB-7D27-026F-A06222F0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1C44-0C8C-66B4-921A-5844ECEE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Kimi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AF90-D260-4CD5-BD3A-9102ADC6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2514600" cy="33261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Need Account to save Chats</a:t>
            </a:r>
          </a:p>
          <a:p>
            <a:pPr marL="0" indent="0">
              <a:buNone/>
            </a:pPr>
            <a:r>
              <a:rPr lang="en-US" dirty="0"/>
              <a:t>Modes</a:t>
            </a:r>
          </a:p>
          <a:p>
            <a:r>
              <a:rPr lang="en-US" dirty="0"/>
              <a:t>K2.5 Instant</a:t>
            </a:r>
          </a:p>
          <a:p>
            <a:r>
              <a:rPr lang="en-US" dirty="0"/>
              <a:t>K2.5 Thinking</a:t>
            </a:r>
          </a:p>
          <a:p>
            <a:r>
              <a:rPr lang="en-US" dirty="0"/>
              <a:t>K2.5 Agent</a:t>
            </a:r>
          </a:p>
          <a:p>
            <a:r>
              <a:rPr lang="en-US" dirty="0"/>
              <a:t>K2.5 Agent Swarm</a:t>
            </a:r>
          </a:p>
          <a:p>
            <a:r>
              <a:rPr lang="en-US" dirty="0"/>
              <a:t>Side Panel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74134B-9142-8D38-34E4-BCE68B29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0" y="1440064"/>
            <a:ext cx="2514600" cy="33261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Apps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Docs</a:t>
            </a:r>
          </a:p>
          <a:p>
            <a:r>
              <a:rPr lang="en-US" dirty="0"/>
              <a:t>Slides</a:t>
            </a:r>
          </a:p>
          <a:p>
            <a:r>
              <a:rPr lang="en-US" dirty="0"/>
              <a:t>Sheets</a:t>
            </a:r>
          </a:p>
          <a:p>
            <a:r>
              <a:rPr lang="en-US" dirty="0"/>
              <a:t>Deep Research</a:t>
            </a:r>
          </a:p>
          <a:p>
            <a:r>
              <a:rPr lang="en-US" dirty="0"/>
              <a:t>Kimi Code ($)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AB07-CCBF-10AC-E58B-DA0747D5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41F7B-90A6-3D86-0EC3-221A09D6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0C0F-E2F8-68CD-9DD5-B750A546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8AAC2-AC2D-E64F-2F1B-301387C5A10D}"/>
              </a:ext>
            </a:extLst>
          </p:cNvPr>
          <p:cNvSpPr txBox="1"/>
          <p:nvPr/>
        </p:nvSpPr>
        <p:spPr>
          <a:xfrm>
            <a:off x="5562600" y="150662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Free Account Limits: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128K–256K token window for current K2/K2.5 models</a:t>
            </a:r>
          </a:p>
        </p:txBody>
      </p:sp>
    </p:spTree>
    <p:extLst>
      <p:ext uri="{BB962C8B-B14F-4D97-AF65-F5344CB8AC3E}">
        <p14:creationId xmlns:p14="http://schemas.microsoft.com/office/powerpoint/2010/main" val="159669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BEB4-2833-3327-1FD3-24F35802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5F962-8188-67B7-4F65-7F40CD8A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A8AE-092E-46CF-9F65-2D9B9C961508}" type="datetime1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43AD2-49A3-3083-CFE1-59E15917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0D926-D77B-C4D7-69B6-FDBE0F54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F48F204-137F-BEAD-55DF-C98C2BD3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CEC654-3A82-2882-68E0-0D4EE305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Deepseek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54D65A-967A-2C90-6A9D-77425BD890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Account to save Chats</a:t>
            </a:r>
          </a:p>
          <a:p>
            <a:r>
              <a:rPr lang="en-US" dirty="0"/>
              <a:t>DeepSeek R1</a:t>
            </a:r>
          </a:p>
          <a:p>
            <a:r>
              <a:rPr lang="en-US" dirty="0"/>
              <a:t>DeepSeek V3</a:t>
            </a:r>
          </a:p>
          <a:p>
            <a:r>
              <a:rPr lang="en-US" dirty="0"/>
              <a:t>DeepSeek Coder V2</a:t>
            </a:r>
          </a:p>
          <a:p>
            <a:r>
              <a:rPr lang="en-US" dirty="0"/>
              <a:t>DeepSeek VL</a:t>
            </a:r>
          </a:p>
          <a:p>
            <a:r>
              <a:rPr lang="en-US" dirty="0"/>
              <a:t>DeepSeek V2</a:t>
            </a:r>
          </a:p>
          <a:p>
            <a:r>
              <a:rPr lang="en-US" dirty="0"/>
              <a:t>DeepSeek Coder</a:t>
            </a:r>
          </a:p>
          <a:p>
            <a:r>
              <a:rPr lang="en-US" dirty="0"/>
              <a:t>DeepSeek Math</a:t>
            </a:r>
          </a:p>
          <a:p>
            <a:r>
              <a:rPr lang="en-US" dirty="0"/>
              <a:t>DeepSeek LLM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8A4C7-372F-120F-5318-D2EDF42CFC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Free Account Limits: </a:t>
            </a:r>
          </a:p>
          <a:p>
            <a:pPr lvl="1"/>
            <a:r>
              <a:rPr lang="en-US" dirty="0"/>
              <a:t>Tokens per month: </a:t>
            </a:r>
            <a:br>
              <a:rPr lang="en-US" dirty="0"/>
            </a:br>
            <a:r>
              <a:rPr lang="en-US" dirty="0"/>
              <a:t>1,000,000 – 3,000,000</a:t>
            </a:r>
          </a:p>
          <a:p>
            <a:pPr lvl="1"/>
            <a:r>
              <a:rPr lang="en-US" dirty="0"/>
              <a:t>Requests per minute: 10 – 30</a:t>
            </a:r>
          </a:p>
          <a:p>
            <a:pPr lvl="1"/>
            <a:r>
              <a:rPr lang="en-US" dirty="0"/>
              <a:t>Concurrent requests: 1 – 3</a:t>
            </a:r>
          </a:p>
          <a:p>
            <a:pPr lvl="1"/>
            <a:r>
              <a:rPr lang="en-US" dirty="0"/>
              <a:t>File uploads per session: </a:t>
            </a:r>
            <a:br>
              <a:rPr lang="en-US" dirty="0"/>
            </a:br>
            <a:r>
              <a:rPr lang="en-US" dirty="0"/>
              <a:t>1–3 files (up to 10 MB).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B35D9-489C-D834-692C-645F9F98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BDAB-65A3-4DBF-AD46-83ABA13C87DA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C1A4C-70B5-3ED8-03A1-CA67E09D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27F42-F5A9-CA37-8EA9-7994DBCD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CCB9-3F48-50F8-FD45-D8381FFC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LLM Prompt Engineering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884C3-D8F1-5F69-D858-6C672543D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ABA7-A0ED-EBD2-57ED-8D724A76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0809-463A-481A-9A64-9B1279A8D60E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A448A-5341-E329-A56F-C923239D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AB245-CAC5-0D2C-F36E-6B9E55F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1C57-278C-43FA-A082-9D67D2C4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Comparison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52EF10-CD39-F2E5-68AE-03B492F1E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81150"/>
          <a:ext cx="8229600" cy="281169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12913722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335336187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90793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656577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55249345"/>
                    </a:ext>
                  </a:extLst>
                </a:gridCol>
              </a:tblGrid>
              <a:tr h="516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Framework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Core Components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Best For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Key Advantage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Evaluation Capability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64879"/>
                  </a:ext>
                </a:extLst>
              </a:tr>
              <a:tr h="4880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SPEAR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Start, Provide, Explain, Ask, Rinse &amp; Repeat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Beginners, quick setups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Simple, repeatable process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Basic feedback built-in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215850"/>
                  </a:ext>
                </a:extLst>
              </a:tr>
              <a:tr h="4880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ICE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Instruction, Context, Examples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Detailed, complex tasks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Clear structure for detailed prompts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Manual evaluation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182433"/>
                  </a:ext>
                </a:extLst>
              </a:tr>
              <a:tr h="7625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CRISPE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Capacity/role, Insight, Statement, Personality, Experiment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Enterprise use, team projects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Fine-tuned style and deep customization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Built-in evaluation tools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964584"/>
                  </a:ext>
                </a:extLst>
              </a:tr>
              <a:tr h="4880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CRAFT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Context, Role, Action, Format, Target Audience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>
                          <a:effectLst/>
                          <a:latin typeface="+mj-lt"/>
                        </a:rPr>
                        <a:t>Specialized AI interactions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Precise control and role definition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</a:rPr>
                        <a:t>Supports metric-driven testing</a:t>
                      </a:r>
                    </a:p>
                  </a:txBody>
                  <a:tcPr marL="48705" marR="48705" marT="48705" marB="4870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58373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E737-C6EC-FCA0-9416-20B4AD53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4DC5-B80A-4306-AAB2-65253C45F64A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031C-ED9F-C64F-5544-C070CF1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2D4F-7186-8B64-C088-32019493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DE51A-0785-930A-06F3-B5C5D4EE8A1F}"/>
              </a:ext>
            </a:extLst>
          </p:cNvPr>
          <p:cNvSpPr/>
          <p:nvPr/>
        </p:nvSpPr>
        <p:spPr>
          <a:xfrm>
            <a:off x="1676400" y="1504950"/>
            <a:ext cx="2057400" cy="31104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47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7B9E-AD11-18CE-0BF1-0F5E6591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8D11-9BCF-EABA-F12C-AFDAA6B6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Complete the steps for each LLM listed below using the Perplexity </a:t>
            </a:r>
            <a:r>
              <a:rPr lang="en-US" dirty="0" err="1"/>
              <a:t>Multimodel</a:t>
            </a:r>
            <a:r>
              <a:rPr lang="en-US" dirty="0"/>
              <a:t> App or online LLM: </a:t>
            </a:r>
          </a:p>
          <a:p>
            <a:pPr lvl="1"/>
            <a:r>
              <a:rPr lang="en-US" dirty="0"/>
              <a:t>ChatGPT 5.2</a:t>
            </a:r>
          </a:p>
          <a:p>
            <a:pPr lvl="1"/>
            <a:r>
              <a:rPr lang="fr-FR" dirty="0"/>
              <a:t>Claude Opus 4.5</a:t>
            </a:r>
          </a:p>
          <a:p>
            <a:pPr lvl="1"/>
            <a:r>
              <a:rPr lang="en-US" dirty="0"/>
              <a:t>Gemini 3.0 Pro</a:t>
            </a:r>
          </a:p>
          <a:p>
            <a:pPr lvl="1"/>
            <a:r>
              <a:rPr lang="en-US" dirty="0"/>
              <a:t>Grok 4.1</a:t>
            </a:r>
          </a:p>
          <a:p>
            <a:pPr lvl="1"/>
            <a:r>
              <a:rPr lang="en-US" dirty="0"/>
              <a:t>Claude Sonnet 4.5</a:t>
            </a:r>
          </a:p>
          <a:p>
            <a:pPr lvl="1"/>
            <a:r>
              <a:rPr lang="en-US" dirty="0"/>
              <a:t>Kimi 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7F67-1940-962D-0ABD-BA697B28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13F8-EC5F-DA88-C69D-5CEEEE0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4AFAA-4A66-36D5-8692-D4E92FB2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0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5C1B-0896-C3DB-7B63-F25A3397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F1387-D5C4-EFEA-67B2-019C3084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C9B2B-B40E-D40A-372B-8247AB52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5013-40BE-1E57-F36E-0C3D2594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7B5E7-30DF-804C-0775-04598F4117A1}"/>
              </a:ext>
            </a:extLst>
          </p:cNvPr>
          <p:cNvSpPr txBox="1"/>
          <p:nvPr/>
        </p:nvSpPr>
        <p:spPr>
          <a:xfrm>
            <a:off x="1885950" y="1370301"/>
            <a:ext cx="537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1 - Determine prompts to be use: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5ECE1-D0C2-4FBD-B75A-7A753DCD3E12}"/>
              </a:ext>
            </a:extLst>
          </p:cNvPr>
          <p:cNvSpPr txBox="1"/>
          <p:nvPr/>
        </p:nvSpPr>
        <p:spPr>
          <a:xfrm>
            <a:off x="304800" y="1874163"/>
            <a:ext cx="39624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Option 1: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Use the existing prompt you developed in the MS CoPilot Chat Prompt exercise.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See different results in all other LLMs.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Rinse and Repeat Prompt in other LLMs to get desired results.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59474C-0A98-0DD2-9404-A765D0A1C33D}"/>
              </a:ext>
            </a:extLst>
          </p:cNvPr>
          <p:cNvSpPr txBox="1"/>
          <p:nvPr/>
        </p:nvSpPr>
        <p:spPr>
          <a:xfrm>
            <a:off x="4572000" y="1831966"/>
            <a:ext cx="4267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Option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Develop new prompts in your area of expertise.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New prompts should solve workflow problems that have: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Organization or Process Friction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Disconnected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Data Conversions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Process Drift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Wasted Effort (Redundancy) </a:t>
            </a:r>
          </a:p>
        </p:txBody>
      </p:sp>
    </p:spTree>
    <p:extLst>
      <p:ext uri="{BB962C8B-B14F-4D97-AF65-F5344CB8AC3E}">
        <p14:creationId xmlns:p14="http://schemas.microsoft.com/office/powerpoint/2010/main" val="16546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D098-5AAB-0A60-B345-A1AD70BA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2716-6074-9C96-4B70-DF186BF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9FA7-FC65-956A-0459-8DF54078C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Blackboard Course Site: </a:t>
            </a:r>
          </a:p>
          <a:p>
            <a:pPr marL="0" indent="0">
              <a:buNone/>
            </a:pPr>
            <a:r>
              <a:rPr lang="en-US" dirty="0"/>
              <a:t>Step 2: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you name in Question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LLM you will be using in Question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4D69-CC6E-5D7D-B7B9-EEE61A10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C6CD-B36A-3EB0-3FF7-D279CFE3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ACD-C1BA-C42C-BD69-F1F3F976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2439BA-07F7-665E-DF83-341977F4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– Session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F4C5-F55D-15A3-94CE-D2DBED8C5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Introduction to Prompt Engineering Frameworks</a:t>
            </a:r>
          </a:p>
          <a:p>
            <a:r>
              <a:rPr lang="en-US" dirty="0"/>
              <a:t> Discover personal organization tools using Copilot’s task management</a:t>
            </a:r>
          </a:p>
          <a:p>
            <a:r>
              <a:rPr lang="en-US" dirty="0"/>
              <a:t> Discover Copilot Chat, Personal, and Enterprise Editions</a:t>
            </a:r>
          </a:p>
          <a:p>
            <a:r>
              <a:rPr lang="en-US" dirty="0"/>
              <a:t> Learn how to organize yourself with MS Copilot AI</a:t>
            </a:r>
          </a:p>
          <a:p>
            <a:r>
              <a:rPr lang="en-US" dirty="0"/>
              <a:t> Prompt Engineering Exercise using MS Copilot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6E35-8D74-DE45-248B-E9CFCB03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92C-0315-4B17-A814-464515B1D5AA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76B72-569B-34AB-7D98-5EE70055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DC769-57D3-DB81-7404-843F1A37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5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DBA4-D2FC-6B5E-1838-F4896E47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03ED-9300-A903-58EF-1C049A265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 4: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which Prompt Engineering Framework you will use to construct your prompt query. </a:t>
            </a:r>
          </a:p>
          <a:p>
            <a:pPr lvl="1"/>
            <a:r>
              <a:rPr lang="en-US" dirty="0"/>
              <a:t>SPEAR</a:t>
            </a:r>
          </a:p>
          <a:p>
            <a:pPr lvl="1"/>
            <a:r>
              <a:rPr lang="en-US" dirty="0"/>
              <a:t>CRISPE</a:t>
            </a:r>
          </a:p>
          <a:p>
            <a:pPr lvl="1"/>
            <a:r>
              <a:rPr lang="en-US" dirty="0"/>
              <a:t>ICE</a:t>
            </a:r>
          </a:p>
          <a:p>
            <a:pPr lvl="1"/>
            <a:r>
              <a:rPr lang="en-US" dirty="0"/>
              <a:t>CRAFT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Framework in Question 3.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2B58-F967-01CB-F68F-11CDFC70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A24D-B594-628B-4570-39719612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A0629-7C8B-A949-2A5E-6FDBE1C3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7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92ED-560D-9818-1F16-690C5CFE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1446-BF6E-BE5D-36A8-FB8372284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5: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core components for the selected prompt engineering framework.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Paste the completed prompt components into Question 4 on Blackboard for the LLM you selected.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5A57-DC1E-C157-A250-9D0762A3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57130-0875-0841-717D-1A3349F4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BE7C-D2EB-E15F-D432-DC02A30F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1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8A60-F363-B4F5-6767-1C9FF2A8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14C2-C88D-3485-C24B-96FDC80C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4726-87D6-8D8E-9CA4-74BCF5AE1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6:</a:t>
            </a:r>
          </a:p>
          <a:p>
            <a:pPr marL="514350" indent="-514350">
              <a:buAutoNum type="arabicPeriod"/>
            </a:pPr>
            <a:r>
              <a:rPr lang="en-US" dirty="0"/>
              <a:t>Based on the prompt engineering framework components you selected, create a completed prompt. </a:t>
            </a:r>
          </a:p>
          <a:p>
            <a:pPr marL="514350" indent="-514350">
              <a:buAutoNum type="arabicPeriod"/>
            </a:pPr>
            <a:r>
              <a:rPr lang="en-US" dirty="0"/>
              <a:t>Paste the completed prompt into Question 5 on Blackboard for the LLM you selected.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EC11-9BC8-4136-BF45-B2FBB74C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4178-0357-C6AF-1EF4-17D9A4DB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FD2EE-FB67-9914-3655-ECB7F183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0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1264-AD7B-58E4-F9DE-FC0CA252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LLM Prompt Engineering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57D2-47CA-6DA9-9F2F-5F6C96CE8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7: </a:t>
            </a:r>
          </a:p>
          <a:p>
            <a:pPr marL="0" indent="0">
              <a:buNone/>
            </a:pPr>
            <a:r>
              <a:rPr lang="en-US" dirty="0"/>
              <a:t>Share the results generated by your prompt in Question 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DBAB-5880-F50B-7076-1120583B4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8279-F854-720B-CE7E-18F64B8D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2D53C-40B2-0C1E-A60E-952A8D57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8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BEBB-46B6-A2E5-9116-A1F4DBB5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Exercise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7007C0-6E71-B4BC-856D-6E4C5A535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8E92E-8CAB-3D23-5972-C9AD6BCC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E94D-564E-4EC3-B8CE-AEC0688EC468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61DA-715F-923E-2609-4DA605F8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2026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9E32-944A-A6EE-9820-4F1B109A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3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5953E-6480-14C2-3A0B-58EAEDEC7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F28E-835A-ECD0-6337-72735A64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III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63617B-5F00-770D-CB52-FF0A9B54A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Introduction to the Major LLMs </a:t>
            </a:r>
          </a:p>
          <a:p>
            <a:pPr lvl="1"/>
            <a:r>
              <a:rPr lang="en-US" sz="1800" dirty="0"/>
              <a:t>ChatGPT 5.2</a:t>
            </a:r>
          </a:p>
          <a:p>
            <a:pPr lvl="1"/>
            <a:r>
              <a:rPr lang="fr-FR" sz="1800" dirty="0"/>
              <a:t>Claude Opus 4.5</a:t>
            </a:r>
          </a:p>
          <a:p>
            <a:pPr lvl="1"/>
            <a:r>
              <a:rPr lang="en-US" sz="1800" dirty="0"/>
              <a:t>Gemini 3.0 Pro</a:t>
            </a:r>
          </a:p>
          <a:p>
            <a:pPr lvl="1"/>
            <a:r>
              <a:rPr lang="en-US" sz="1800" dirty="0"/>
              <a:t>Grok 4.1</a:t>
            </a:r>
          </a:p>
          <a:p>
            <a:pPr lvl="1"/>
            <a:r>
              <a:rPr lang="en-US" sz="1800" dirty="0"/>
              <a:t>Claude Sonnet 4.5</a:t>
            </a:r>
          </a:p>
          <a:p>
            <a:pPr lvl="1"/>
            <a:r>
              <a:rPr lang="en-US" sz="1800" dirty="0"/>
              <a:t>Kimi K2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DD6A-7F23-1B90-6DFD-4F83EA6915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Demo of Comet and Perplexity </a:t>
            </a:r>
          </a:p>
          <a:p>
            <a:r>
              <a:rPr lang="en-US" sz="2000" dirty="0"/>
              <a:t>LLM Prompt Engineering Exercises</a:t>
            </a:r>
          </a:p>
          <a:p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307F-D7F1-967B-01CC-555DE00D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92C-0315-4B17-A814-464515B1D5AA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06AB8-2FF3-9987-5D68-4A8966CC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E7DC-C481-5445-B878-75C5CB7D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1E9-2722-58D7-6588-04E2492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– Session III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C3CEC5-796B-FDB4-5210-3E776F29B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Introduction to the Major LLMs </a:t>
            </a:r>
          </a:p>
          <a:p>
            <a:pPr lvl="1"/>
            <a:r>
              <a:rPr lang="en-US" sz="1800" dirty="0"/>
              <a:t>ChatGPT 5.2</a:t>
            </a:r>
          </a:p>
          <a:p>
            <a:pPr lvl="1"/>
            <a:r>
              <a:rPr lang="fr-FR" sz="1800" dirty="0"/>
              <a:t>Claude Opus 4.5</a:t>
            </a:r>
          </a:p>
          <a:p>
            <a:pPr lvl="1"/>
            <a:r>
              <a:rPr lang="en-US" sz="1800" dirty="0"/>
              <a:t>Gemini 3.0 Pro</a:t>
            </a:r>
          </a:p>
          <a:p>
            <a:pPr lvl="1"/>
            <a:r>
              <a:rPr lang="en-US" sz="1800" dirty="0"/>
              <a:t>Grok 4.1</a:t>
            </a:r>
          </a:p>
          <a:p>
            <a:pPr lvl="1"/>
            <a:r>
              <a:rPr lang="en-US" sz="1800" dirty="0"/>
              <a:t>Claude Sonnet 4.5</a:t>
            </a:r>
          </a:p>
          <a:p>
            <a:pPr lvl="1"/>
            <a:r>
              <a:rPr lang="en-US" sz="1800" dirty="0"/>
              <a:t>Kimi K2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9DA3-C1C3-9390-9EDD-9F90ECD3F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Demo of Comet and Perplexity </a:t>
            </a:r>
          </a:p>
          <a:p>
            <a:r>
              <a:rPr lang="en-US" sz="2000" dirty="0"/>
              <a:t>LLM Prompt Engineering Exercises</a:t>
            </a:r>
          </a:p>
          <a:p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BB916-ABB2-7C87-446D-7657001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992C-0315-4B17-A814-464515B1D5AA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01FEC-F079-5C9D-93BE-8BDE62A3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5DAC2-1299-C53F-0EFB-8955F66A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91D5-C445-0E10-D85F-B2216A8F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7A475-FC94-9B8B-E6CA-16EBA60C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– Session IV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9F301-BB72-A03E-EE8F-DF989E81C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0064"/>
            <a:ext cx="4191000" cy="1588886"/>
          </a:xfrm>
        </p:spPr>
        <p:txBody>
          <a:bodyPr>
            <a:noAutofit/>
          </a:bodyPr>
          <a:lstStyle/>
          <a:p>
            <a:pPr marL="468630" indent="-285750"/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Industry Risks and Concerns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Lack of Explainability / Transparency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Data Bias and Discrimination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Misinformation &amp; Disinformation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Misuse in Bioweapons, Cyberattacks, or Deepfake Extortion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Copyright and Intellectual Property Infringement</a:t>
            </a:r>
          </a:p>
          <a:p>
            <a:endParaRPr lang="en-US" sz="1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73C535-26C9-6F87-7429-C26B02D56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191000" cy="2579486"/>
          </a:xfrm>
        </p:spPr>
        <p:txBody>
          <a:bodyPr>
            <a:normAutofit fontScale="92500" lnSpcReduction="10000"/>
          </a:bodyPr>
          <a:lstStyle/>
          <a:p>
            <a:pPr marL="468630" indent="-285750"/>
            <a:r>
              <a:rPr lang="en-US" sz="1400" dirty="0"/>
              <a:t>AI Future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China’s Digital Transformation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Date is the New Currency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Smart Econometrics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Social Credit Systems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The Future of Healthcare</a:t>
            </a:r>
          </a:p>
          <a:p>
            <a:pPr marL="834390" lvl="1" indent="-285750"/>
            <a:r>
              <a:rPr lang="en-US" sz="1200" dirty="0">
                <a:ea typeface="Aptos" panose="020B0004020202020204" pitchFamily="34" charset="0"/>
                <a:cs typeface="Aptos" panose="020B0004020202020204" pitchFamily="34" charset="0"/>
              </a:rPr>
              <a:t>Agentic AI</a:t>
            </a:r>
          </a:p>
          <a:p>
            <a:pPr marL="468630" indent="-285750"/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Job Market</a:t>
            </a:r>
          </a:p>
          <a:p>
            <a:pPr marL="468630" indent="-285750"/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Godfather Warning</a:t>
            </a:r>
          </a:p>
          <a:p>
            <a:pPr marL="468630" indent="-285750"/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Red Pill / Blue Pill Event</a:t>
            </a:r>
          </a:p>
          <a:p>
            <a:pPr marL="468630" indent="-285750"/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Course Review</a:t>
            </a:r>
          </a:p>
          <a:p>
            <a:pPr marL="468630" indent="-285750"/>
            <a:r>
              <a:rPr lang="en-US" sz="1400" dirty="0">
                <a:ea typeface="Aptos" panose="020B0004020202020204" pitchFamily="34" charset="0"/>
                <a:cs typeface="Aptos" panose="020B0004020202020204" pitchFamily="34" charset="0"/>
              </a:rPr>
              <a:t>Course Evaluation</a:t>
            </a:r>
            <a:endParaRPr lang="en-US" sz="12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68630" indent="-285750"/>
            <a:endParaRPr lang="en-US" sz="12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0A5ED-BA81-5BF6-E0CC-16201C56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898-931C-4E49-9EDD-3B95831E1BF9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83686-AA3A-14D7-5C51-80F58BBC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2007 - 2025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25946-0966-243B-BCF7-DCBB336D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2D9925-693D-740C-2D4E-30D815328EBF}"/>
              </a:ext>
            </a:extLst>
          </p:cNvPr>
          <p:cNvSpPr txBox="1">
            <a:spLocks/>
          </p:cNvSpPr>
          <p:nvPr/>
        </p:nvSpPr>
        <p:spPr>
          <a:xfrm>
            <a:off x="381000" y="3083698"/>
            <a:ext cx="4191000" cy="170884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630" indent="-285750"/>
            <a:r>
              <a:rPr lang="en-US" sz="1800" dirty="0">
                <a:ea typeface="Aptos" panose="020B0004020202020204" pitchFamily="34" charset="0"/>
                <a:cs typeface="Aptos" panose="020B0004020202020204" pitchFamily="34" charset="0"/>
              </a:rPr>
              <a:t>AI Technology  Concerns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Geopolitical AI Arms Race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Hallucinations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Data Privacy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Job Displacement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Human De-skilling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Political Disinformation &amp; Propaganda</a:t>
            </a:r>
          </a:p>
          <a:p>
            <a:pPr marL="834390" lvl="1" indent="-285750"/>
            <a:r>
              <a:rPr lang="en-US" sz="1600" dirty="0">
                <a:ea typeface="Aptos" panose="020B0004020202020204" pitchFamily="34" charset="0"/>
                <a:cs typeface="Aptos" panose="020B0004020202020204" pitchFamily="34" charset="0"/>
              </a:rPr>
              <a:t>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344389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8EA82D-BFD5-97DA-754B-22CF6343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Major LLMs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1B76E6-99C7-B205-4EC9-D7E4B1260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9856C-CEFC-7B60-9ADE-96D4F54B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7977-EC80-48F5-8334-982DEA934926}" type="datetime1">
              <a:rPr lang="en-US" smtClean="0"/>
              <a:t>2/8/2026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FD7EA-A9B3-22CE-21B5-0D571AFB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74C1E-0CD6-C224-38DB-B8613D23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5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72084"/>
          </a:xfrm>
        </p:spPr>
        <p:txBody>
          <a:bodyPr>
            <a:noAutofit/>
          </a:bodyPr>
          <a:lstStyle/>
          <a:p>
            <a:r>
              <a:rPr sz="4400" dirty="0"/>
              <a:t>Microsoft Copilot Chatbot Versions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87166"/>
              </p:ext>
            </p:extLst>
          </p:nvPr>
        </p:nvGraphicFramePr>
        <p:xfrm>
          <a:off x="419100" y="1203960"/>
          <a:ext cx="8305800" cy="360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497"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Version / Branding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Bing Chat </a:t>
                      </a:r>
                      <a:r>
                        <a:rPr lang="en-US" sz="1100" b="1" dirty="0">
                          <a:latin typeface="+mj-lt"/>
                        </a:rPr>
                        <a:t>(original Copilot)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Feb 7,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Prometheus (GPT-4-based)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Freemium; free for general use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Microsoft Copilot </a:t>
                      </a:r>
                      <a:r>
                        <a:rPr lang="en-US" sz="1100" b="1" dirty="0">
                          <a:latin typeface="+mj-lt"/>
                        </a:rPr>
                        <a:t>(Unified)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Nov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GPT-4</a:t>
                      </a:r>
                      <a:r>
                        <a:rPr lang="en-US" sz="1100" b="1" dirty="0">
                          <a:latin typeface="+mj-lt"/>
                        </a:rPr>
                        <a:t> / GPT-5 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Free for consumers/</a:t>
                      </a:r>
                      <a:br>
                        <a:rPr lang="en-US" sz="1100" b="1" dirty="0">
                          <a:latin typeface="+mj-lt"/>
                        </a:rPr>
                      </a:br>
                      <a:r>
                        <a:rPr lang="en-US" sz="1100" b="1" dirty="0">
                          <a:latin typeface="+mj-lt"/>
                        </a:rPr>
                        <a:t>SMBs Entra ID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Microsoft 365 Copilot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Nov 1, 2023 (GA)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Enterprise Graph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GPT-4 </a:t>
                      </a:r>
                      <a:r>
                        <a:rPr lang="en-US" sz="1100" b="1" dirty="0">
                          <a:latin typeface="+mj-lt"/>
                        </a:rPr>
                        <a:t>Turbo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Paid subscription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Copilot in Windows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Sep 26, 2023 (Windows 11 update)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GPT-4-</a:t>
                      </a:r>
                      <a:r>
                        <a:rPr lang="en-US" sz="1100" b="1" dirty="0">
                          <a:latin typeface="+mj-lt"/>
                        </a:rPr>
                        <a:t>Turbo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497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Copilot Pro </a:t>
                      </a:r>
                      <a:br>
                        <a:rPr lang="en-US" sz="1100" b="1" dirty="0">
                          <a:latin typeface="+mj-lt"/>
                        </a:rPr>
                      </a:br>
                      <a:r>
                        <a:rPr lang="en-US" sz="1100" b="1" dirty="0">
                          <a:latin typeface="+mj-lt"/>
                        </a:rPr>
                        <a:t>(Personal / Individual)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Jan 15,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GPT-4 Turbo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Paid subscription ($20/month) for enhanced features; proprietary terms.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Microsoft 365 Copilot / </a:t>
                      </a:r>
                      <a:br>
                        <a:rPr lang="en-US" sz="1100" b="1" dirty="0">
                          <a:latin typeface="+mj-lt"/>
                        </a:rPr>
                      </a:br>
                      <a:r>
                        <a:rPr lang="en-US" sz="1100" b="1" dirty="0">
                          <a:latin typeface="+mj-lt"/>
                        </a:rPr>
                        <a:t>Copilot Chat (Enterprise)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Late 2024 – Jan 15, 2026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Multiple LLMs routed depending on task, with GPT-5 now default for Copilot Chat (as of late 2025).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Enterprise licensing tied to Microsoft 365 E3/E5/F3/A3/A5 etc.; commercial data protection and compliance terms apply.</a:t>
                      </a:r>
                      <a:endParaRPr sz="110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"/>
            <a:ext cx="8229600" cy="632460"/>
          </a:xfrm>
        </p:spPr>
        <p:txBody>
          <a:bodyPr>
            <a:normAutofit fontScale="90000"/>
          </a:bodyPr>
          <a:lstStyle/>
          <a:p>
            <a:r>
              <a:rPr lang="en-US" dirty="0"/>
              <a:t>GPT Chatbot Versions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61743"/>
              </p:ext>
            </p:extLst>
          </p:nvPr>
        </p:nvGraphicFramePr>
        <p:xfrm>
          <a:off x="533400" y="895350"/>
          <a:ext cx="78486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Version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ChatGPT (GPT-3.5)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Nov 30, 2022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ChatGPT (GPT-4)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Mar 14,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ChatGPT (GPT-4 Turbo)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Nov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 Turbo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ChatGPT (GPT-4o)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May 13,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GPT-4o (multimodal)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GPT-4o mini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Jul 18,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GPT-4o mini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OpenAI o1-preview / o1-mini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Sep 12,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o1-preview / o1-mini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OpenAI o1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Dec 5,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GPT-4.5 (Orion)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Feb 27,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OpenAI o3-mini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Jan 31,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o3-mini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OpenAI o3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Apr 16,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OpenAI o3-pro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Jun 10,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o3-pro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GPT-4.1 (mini / nano)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Apr 14,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GPT-4.1 family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ChatGPT Agent Mode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Jul 17,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Agent framework (GPT-based)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ChatGPT-5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Aug 7,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GPT-5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ChatGPT-5.2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Dec 11, 2025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Publicly available datasets; cutoff: Aug 31, 2025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GPT-5.1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517799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23900"/>
          </a:xfrm>
        </p:spPr>
        <p:txBody>
          <a:bodyPr>
            <a:normAutofit fontScale="90000"/>
          </a:bodyPr>
          <a:lstStyle/>
          <a:p>
            <a:r>
              <a:rPr dirty="0"/>
              <a:t>Gemini Chatbot Versions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9838E-1D62-78A2-D36B-ECDC06DF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42745"/>
              </p:ext>
            </p:extLst>
          </p:nvPr>
        </p:nvGraphicFramePr>
        <p:xfrm>
          <a:off x="457200" y="1177291"/>
          <a:ext cx="8382001" cy="3493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Version / Milestone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Release 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Training Data Availability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Underlying LLM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 dirty="0">
                          <a:latin typeface="+mj-lt"/>
                        </a:rPr>
                        <a:t>Licensing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Bard (LaMDA) preview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Mar 21,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LaMDA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Bard → PaLM 2 backend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May 10,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PaLM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Bard powered by Gemini Pro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Dec 6, 2023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Pro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09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Rebrand to Gemini (Gemini app / Advanced)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Feb 8,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Pro / Ultra (Advanced)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1.5 Pro (I/O updates, 2M tokens preview)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May 14,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1.5 Pro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1.5 Flash (debut)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May 14,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1.5 Flash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2.0 Flash (Experimental preview)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Dec 11,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2.0 Flash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2.5 Pro (GA on Vertex AI)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Jun 17,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2.5 Pro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827"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2.5 Flash (GA on Vertex AI)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Jun 17, 2025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Not disclosed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Gemini 2.5 Flash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="1" dirty="0">
                          <a:latin typeface="+mj-lt"/>
                        </a:rPr>
                        <a:t>Proprietary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70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Gemini 3 (Pro, Deep Think, Flash)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Dec 17, 2025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Natively multimodal on enriched datasets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Gemini LLM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Proprietary</a:t>
                      </a:r>
                      <a:endParaRPr sz="1050" b="1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78486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fburnett-2026.potx" id="{976F480E-DF9E-4125-86C3-73D32838B93A}" vid="{4E25D372-628E-44E8-BF89-EBB1F57E0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Profburnett-2026</Template>
  <TotalTime>521</TotalTime>
  <Words>2689</Words>
  <Application>Microsoft Office PowerPoint</Application>
  <PresentationFormat>On-screen Show (16:9)</PresentationFormat>
  <Paragraphs>811</Paragraphs>
  <Slides>35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Constantia</vt:lpstr>
      <vt:lpstr>Wingdings 2</vt:lpstr>
      <vt:lpstr>ProfBurnett</vt:lpstr>
      <vt:lpstr>ITI 555 Introduction to Generative AI </vt:lpstr>
      <vt:lpstr>Course Outline – Session I </vt:lpstr>
      <vt:lpstr>Course Outline – Session II</vt:lpstr>
      <vt:lpstr>Course Outline – Session III</vt:lpstr>
      <vt:lpstr>Course Outline – Session IV</vt:lpstr>
      <vt:lpstr>Introduction to the Major LLMs </vt:lpstr>
      <vt:lpstr>Microsoft Copilot Chatbot Versions</vt:lpstr>
      <vt:lpstr>GPT Chatbot Versions</vt:lpstr>
      <vt:lpstr>Gemini Chatbot Versions</vt:lpstr>
      <vt:lpstr>Grok Chatbot Versions</vt:lpstr>
      <vt:lpstr>Claude Chatbot Versions</vt:lpstr>
      <vt:lpstr>Ernie Chatbot Versions</vt:lpstr>
      <vt:lpstr>DeepSeek Chatbot Versions</vt:lpstr>
      <vt:lpstr>Pricing for Large Language Models (LLMs) </vt:lpstr>
      <vt:lpstr>GenAI Multi-Model Applications</vt:lpstr>
      <vt:lpstr>Comet &amp; LLM Demos</vt:lpstr>
      <vt:lpstr>Comet Browser</vt:lpstr>
      <vt:lpstr>ChatGPT 5.2</vt:lpstr>
      <vt:lpstr>Google Gemini 3</vt:lpstr>
      <vt:lpstr>Claude</vt:lpstr>
      <vt:lpstr>Grok</vt:lpstr>
      <vt:lpstr>Kimi AI</vt:lpstr>
      <vt:lpstr>PowerPoint Presentation</vt:lpstr>
      <vt:lpstr>Deepseek</vt:lpstr>
      <vt:lpstr>LLM Prompt Engineering Exercises</vt:lpstr>
      <vt:lpstr>Framework Comparison</vt:lpstr>
      <vt:lpstr>LLM Prompt Engineering Exercises</vt:lpstr>
      <vt:lpstr>LLM Prompt Engineering Exercises</vt:lpstr>
      <vt:lpstr>LLM Prompt Engineering Exercises</vt:lpstr>
      <vt:lpstr>LLM Prompt Engineering Exercises</vt:lpstr>
      <vt:lpstr>LLM Prompt Engineering Exercises</vt:lpstr>
      <vt:lpstr>LLM Prompt Engineering Exercises</vt:lpstr>
      <vt:lpstr>LLM Prompt Engineering Exercises</vt:lpstr>
      <vt:lpstr>Example Exercise</vt:lpstr>
      <vt:lpstr>Session III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 Burnett</dc:creator>
  <cp:lastModifiedBy>Burnett, Carl M</cp:lastModifiedBy>
  <cp:revision>11</cp:revision>
  <cp:lastPrinted>2019-10-24T10:45:22Z</cp:lastPrinted>
  <dcterms:created xsi:type="dcterms:W3CDTF">2025-12-31T11:31:34Z</dcterms:created>
  <dcterms:modified xsi:type="dcterms:W3CDTF">2026-02-08T18:06:49Z</dcterms:modified>
</cp:coreProperties>
</file>