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8"/>
  </p:notesMasterIdLst>
  <p:sldIdLst>
    <p:sldId id="322" r:id="rId2"/>
    <p:sldId id="656" r:id="rId3"/>
    <p:sldId id="672" r:id="rId4"/>
    <p:sldId id="673" r:id="rId5"/>
    <p:sldId id="600" r:id="rId6"/>
    <p:sldId id="660" r:id="rId7"/>
    <p:sldId id="663" r:id="rId8"/>
    <p:sldId id="661" r:id="rId9"/>
    <p:sldId id="662" r:id="rId10"/>
    <p:sldId id="664" r:id="rId11"/>
    <p:sldId id="256" r:id="rId12"/>
    <p:sldId id="665" r:id="rId13"/>
    <p:sldId id="666" r:id="rId14"/>
    <p:sldId id="655" r:id="rId15"/>
    <p:sldId id="667" r:id="rId16"/>
    <p:sldId id="674" r:id="rId17"/>
  </p:sldIdLst>
  <p:sldSz cx="9144000" cy="5143500" type="screen16x9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89952" autoAdjust="0"/>
  </p:normalViewPr>
  <p:slideViewPr>
    <p:cSldViewPr showGuides="1">
      <p:cViewPr varScale="1">
        <p:scale>
          <a:sx n="126" d="100"/>
          <a:sy n="126" d="100"/>
        </p:scale>
        <p:origin x="1152" y="12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1"/>
            <a:ext cx="3169920" cy="480060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fld id="{B9B22155-F6E3-406E-B04F-D5269B29CDF0}" type="datetimeFigureOut">
              <a:rPr lang="en-US" smtClean="0"/>
              <a:t>12/31/2025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7" tIns="48329" rIns="96657" bIns="4832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560571"/>
            <a:ext cx="5852160" cy="4320540"/>
          </a:xfrm>
          <a:prstGeom prst="rect">
            <a:avLst/>
          </a:prstGeom>
        </p:spPr>
        <p:txBody>
          <a:bodyPr vert="horz" lIns="96657" tIns="48329" rIns="96657" bIns="4832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C9977555-22F0-4940-AEB2-481FD6E5A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3551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028700"/>
            <a:ext cx="7851648" cy="1371600"/>
          </a:xfrm>
          <a:ln>
            <a:noFill/>
          </a:ln>
        </p:spPr>
        <p:txBody>
          <a:bodyPr vert="horz" tIns="0" rIns="18288" bIns="0" anchor="ctr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48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2421402"/>
            <a:ext cx="7854696" cy="131445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  <a:endParaRPr kumimoji="0" lang="en-US" dirty="0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4A206-75A1-49EB-A627-7FBB62975D6C}" type="datetime1">
              <a:rPr lang="en-US" smtClean="0"/>
              <a:t>12/31/2025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Copyright © 2026 Carl M. Burnett</a:t>
            </a: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6CBA2-ECE5-4BE9-B546-6761E0E6708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88329-360E-45AA-BA31-074174B43770}" type="datetime1">
              <a:rPr lang="en-US" smtClean="0"/>
              <a:t>12/31/2025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2026 Carl M. Burnett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6CBA2-ECE5-4BE9-B546-6761E0E670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85801"/>
            <a:ext cx="2057400" cy="3908822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85801"/>
            <a:ext cx="6019800" cy="3908822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AC312-1D70-47B2-AB40-648166697D95}" type="datetime1">
              <a:rPr lang="en-US" smtClean="0"/>
              <a:t>12/31/2025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2026 Carl M. Burnett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6CBA2-ECE5-4BE9-B546-6761E0E670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0E94D-564E-4EC3-B8CE-AEC0688EC468}" type="datetime1">
              <a:rPr lang="en-US" smtClean="0"/>
              <a:t>12/31/2025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2026 Carl M. Burnett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6CBA2-ECE5-4BE9-B546-6761E0E670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1">
          <a:blip r:embed="rId2">
            <a:lum/>
          </a:blip>
          <a:srcRect/>
          <a:stretch>
            <a:fillRect l="-22000" r="-2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ln>
            <a:noFill/>
          </a:ln>
        </p:spPr>
        <p:txBody>
          <a:bodyPr vert="horz" tIns="0" bIns="0" anchor="ctr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48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</p:spPr>
        <p:txBody>
          <a:bodyPr lIns="45720" rIns="45720" anchor="t"/>
          <a:lstStyle>
            <a:lvl1pPr marL="0" indent="0">
              <a:buNone/>
              <a:defRPr sz="22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A0809-463A-481A-9A64-9B1279A8D60E}" type="datetime1">
              <a:rPr lang="en-US" smtClean="0"/>
              <a:t>12/31/2025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2026 Carl M. Burnett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6CBA2-ECE5-4BE9-B546-6761E0E6708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40064"/>
            <a:ext cx="4038600" cy="332613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0064"/>
            <a:ext cx="4038600" cy="332613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FBDAB-65A3-4DBF-AD46-83ABA13C87DA}" type="datetime1">
              <a:rPr lang="en-US" smtClean="0"/>
              <a:t>12/31/2025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2026 Carl M. Burnett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6CBA2-ECE5-4BE9-B546-6761E0E670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1436"/>
            <a:ext cx="4040188" cy="494514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1394818"/>
            <a:ext cx="4041775" cy="491132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885950"/>
            <a:ext cx="4040188" cy="288429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85950"/>
            <a:ext cx="4041775" cy="288429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7BD06-052F-4EC5-9DD3-029C03561E83}" type="datetime1">
              <a:rPr lang="en-US" smtClean="0"/>
              <a:t>12/31/2025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2026 Carl M. Burnett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6CBA2-ECE5-4BE9-B546-6761E0E670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28066"/>
            <a:ext cx="8305800" cy="85725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kumimoji="0" lang="en-US" sz="5000" b="1" kern="1200" dirty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F5132-84A6-4951-A75F-ECDAA494DF19}" type="datetime1">
              <a:rPr lang="en-US" smtClean="0"/>
              <a:t>12/31/2025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2026 Carl M. Burnett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6CBA2-ECE5-4BE9-B546-6761E0E670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5EA4D-86AB-41EC-A931-0958E97BA03F}" type="datetime1">
              <a:rPr lang="en-US" smtClean="0"/>
              <a:t>12/31/2025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2026 Carl M. Burnett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6CBA2-ECE5-4BE9-B546-6761E0E670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85764"/>
            <a:ext cx="2743200" cy="871538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257300"/>
            <a:ext cx="2743200" cy="3429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257300"/>
            <a:ext cx="5111750" cy="3429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6F978-D736-4763-9147-457BB5D5466D}" type="datetime1">
              <a:rPr lang="en-US" smtClean="0"/>
              <a:t>12/31/2025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2026 Carl M. Burnett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6CBA2-ECE5-4BE9-B546-6761E0E670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831058"/>
            <a:ext cx="5257800" cy="30861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4019827"/>
            <a:ext cx="155448" cy="116586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82747"/>
            <a:ext cx="2212848" cy="1186966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121589"/>
            <a:ext cx="2209800" cy="163449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86F05-654D-412D-9BB9-85FA9B56A7F0}" type="datetime1">
              <a:rPr lang="en-US" smtClean="0"/>
              <a:t>12/31/2025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2026 Carl M. Burnett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4767263"/>
            <a:ext cx="609600" cy="273844"/>
          </a:xfrm>
        </p:spPr>
        <p:txBody>
          <a:bodyPr/>
          <a:lstStyle/>
          <a:p>
            <a:fld id="{3D46CBA2-ECE5-4BE9-B546-6761E0E67089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899638"/>
            <a:ext cx="4617720" cy="294894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4362450"/>
            <a:ext cx="9163050" cy="7810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4664869"/>
            <a:ext cx="4762500" cy="47863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19050" y="-26611"/>
            <a:ext cx="9163050" cy="7810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rgbClr val="7030A0"/>
              </a:gs>
              <a:gs pos="100000">
                <a:schemeClr val="accent3">
                  <a:lumMod val="40000"/>
                  <a:lumOff val="6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60558" y="16288"/>
            <a:ext cx="4762500" cy="47863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FFFF00"/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  <a:endParaRPr kumimoji="0"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 b="1">
                <a:solidFill>
                  <a:schemeClr val="tx1"/>
                </a:solidFill>
                <a:latin typeface="+mj-lt"/>
              </a:defRPr>
            </a:lvl1pPr>
          </a:lstStyle>
          <a:p>
            <a:fld id="{BD968CB7-3CE3-477F-B82B-86083CBC859C}" type="datetime1">
              <a:rPr lang="en-US" smtClean="0"/>
              <a:t>12/31/2025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4767263"/>
            <a:ext cx="33528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 b="1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/>
              <a:t>Copyright © 2026 Carl M. Burnett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4767263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 b="1">
                <a:solidFill>
                  <a:schemeClr val="tx1"/>
                </a:solidFill>
                <a:latin typeface="+mj-lt"/>
              </a:defRPr>
            </a:lvl1pPr>
          </a:lstStyle>
          <a:p>
            <a:fld id="{3D46CBA2-ECE5-4BE9-B546-6761E0E67089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61753" y="49468"/>
            <a:ext cx="9180548" cy="486918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5000" b="1" kern="1200">
          <a:ln>
            <a:noFill/>
          </a:ln>
          <a:solidFill>
            <a:schemeClr val="tx2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b="1" kern="1200">
          <a:solidFill>
            <a:schemeClr val="tx1"/>
          </a:solidFill>
          <a:latin typeface="+mj-lt"/>
          <a:ea typeface="Verdana" panose="020B0604030504040204" pitchFamily="34" charset="0"/>
          <a:cs typeface="Verdana" panose="020B0604030504040204" pitchFamily="34" charset="0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b="1" kern="1200">
          <a:solidFill>
            <a:schemeClr val="tx1"/>
          </a:solidFill>
          <a:latin typeface="+mj-lt"/>
          <a:ea typeface="Verdana" panose="020B0604030504040204" pitchFamily="34" charset="0"/>
          <a:cs typeface="Verdana" panose="020B0604030504040204" pitchFamily="34" charset="0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b="1" kern="1200">
          <a:solidFill>
            <a:schemeClr val="tx1"/>
          </a:solidFill>
          <a:latin typeface="+mj-lt"/>
          <a:ea typeface="Verdana" panose="020B0604030504040204" pitchFamily="34" charset="0"/>
          <a:cs typeface="Verdana" panose="020B0604030504040204" pitchFamily="34" charset="0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b="1" kern="1200">
          <a:solidFill>
            <a:schemeClr val="tx1"/>
          </a:solidFill>
          <a:latin typeface="+mj-lt"/>
          <a:ea typeface="Verdana" panose="020B0604030504040204" pitchFamily="34" charset="0"/>
          <a:cs typeface="Verdana" panose="020B0604030504040204" pitchFamily="34" charset="0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b="1" kern="1200">
          <a:solidFill>
            <a:schemeClr val="tx1"/>
          </a:solidFill>
          <a:latin typeface="+mj-lt"/>
          <a:ea typeface="Verdana" panose="020B0604030504040204" pitchFamily="34" charset="0"/>
          <a:cs typeface="Verdana" panose="020B0604030504040204" pitchFamily="34" charset="0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rofburnett.com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microsoft.com/en-us/copilot/microsoft-365/microsoft-365-copilot-licensing" TargetMode="External"/><Relationship Id="rId2" Type="http://schemas.openxmlformats.org/officeDocument/2006/relationships/hyperlink" Target="https://openai.com/chatgpt/pricing/" TargetMode="External"/><Relationship Id="rId1" Type="http://schemas.openxmlformats.org/officeDocument/2006/relationships/slideLayout" Target="../slideLayouts/slideLayout6.xml"/><Relationship Id="rId4" Type="http://schemas.openxmlformats.org/officeDocument/2006/relationships/hyperlink" Target="https://api-docs.deepseek.com/quick_start/pricing" TargetMode="Externa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hyperlink" Target="https://anythingllm.com/" TargetMode="External"/><Relationship Id="rId3" Type="http://schemas.openxmlformats.org/officeDocument/2006/relationships/hyperlink" Target="https://poe.com/login" TargetMode="External"/><Relationship Id="rId7" Type="http://schemas.openxmlformats.org/officeDocument/2006/relationships/hyperlink" Target="https://www.librechat.ai/" TargetMode="External"/><Relationship Id="rId2" Type="http://schemas.openxmlformats.org/officeDocument/2006/relationships/hyperlink" Target="https://www.perplexity.ai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team-gpt.com/" TargetMode="External"/><Relationship Id="rId11" Type="http://schemas.openxmlformats.org/officeDocument/2006/relationships/hyperlink" Target="https://app.chathub.gg/" TargetMode="External"/><Relationship Id="rId5" Type="http://schemas.openxmlformats.org/officeDocument/2006/relationships/hyperlink" Target="https://you.com/about" TargetMode="External"/><Relationship Id="rId10" Type="http://schemas.openxmlformats.org/officeDocument/2006/relationships/hyperlink" Target="https://www.phind.com/" TargetMode="External"/><Relationship Id="rId4" Type="http://schemas.openxmlformats.org/officeDocument/2006/relationships/hyperlink" Target="https://brave.com/leo/" TargetMode="External"/><Relationship Id="rId9" Type="http://schemas.openxmlformats.org/officeDocument/2006/relationships/hyperlink" Target="https://elicit.com/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anchor="ctr"/>
          <a:lstStyle/>
          <a:p>
            <a:r>
              <a:rPr lang="en-US" dirty="0"/>
              <a:t>ITI 555 Introduction to</a:t>
            </a:r>
            <a:br>
              <a:rPr lang="en-US" dirty="0"/>
            </a:br>
            <a:r>
              <a:rPr lang="en-US" dirty="0"/>
              <a:t>Generative AI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sz="2800"/>
              <a:t>Session III</a:t>
            </a:r>
            <a:endParaRPr lang="en-US" sz="36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5B22DFB9-3A14-E6F9-4F94-54EF64EF4E26}"/>
              </a:ext>
            </a:extLst>
          </p:cNvPr>
          <p:cNvSpPr txBox="1">
            <a:spLocks/>
          </p:cNvSpPr>
          <p:nvPr/>
        </p:nvSpPr>
        <p:spPr>
          <a:xfrm>
            <a:off x="533400" y="3735852"/>
            <a:ext cx="7854696" cy="630000"/>
          </a:xfrm>
          <a:prstGeom prst="rect">
            <a:avLst/>
          </a:prstGeom>
        </p:spPr>
        <p:txBody>
          <a:bodyPr vert="horz" lIns="0" rIns="18288">
            <a:noAutofit/>
          </a:bodyPr>
          <a:lstStyle>
            <a:lvl1pPr marL="0" marR="45720" indent="0" algn="r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None/>
              <a:defRPr kumimoji="0" sz="2600" b="1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None/>
              <a:defRPr kumimoji="0" sz="2400" b="1" kern="1200">
                <a:solidFill>
                  <a:schemeClr val="tx1"/>
                </a:solidFill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None/>
              <a:defRPr kumimoji="0" sz="2100" b="1" kern="1200">
                <a:solidFill>
                  <a:schemeClr val="tx1"/>
                </a:solidFill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None/>
              <a:defRPr kumimoji="0" sz="2000" b="1" kern="1200">
                <a:solidFill>
                  <a:schemeClr val="tx1"/>
                </a:solidFill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None/>
              <a:defRPr kumimoji="0" sz="2000" b="1" kern="1200">
                <a:solidFill>
                  <a:schemeClr val="tx1"/>
                </a:solidFill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None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tx2"/>
              </a:buClr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None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hlinkClick r:id="rId2"/>
              </a:rPr>
              <a:t>http://www.profburnett.com</a:t>
            </a:r>
            <a:endParaRPr lang="en-US" sz="2000" dirty="0"/>
          </a:p>
          <a:p>
            <a:r>
              <a:rPr lang="en-US" sz="1800" i="1" dirty="0">
                <a:solidFill>
                  <a:srgbClr val="FFD700"/>
                </a:solidFill>
                <a:effectLst/>
              </a:rPr>
              <a:t>Embrace AI </a:t>
            </a:r>
            <a:r>
              <a:rPr lang="en-US" sz="1800" i="1" dirty="0"/>
              <a:t>/ </a:t>
            </a:r>
            <a:r>
              <a:rPr lang="en-US" sz="1800" i="1" dirty="0">
                <a:solidFill>
                  <a:srgbClr val="00B0F0"/>
                </a:solidFill>
              </a:rPr>
              <a:t>Master Your Future</a:t>
            </a:r>
            <a:endParaRPr lang="en-US" sz="2800" i="1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24774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28066"/>
            <a:ext cx="8229600" cy="750254"/>
          </a:xfrm>
        </p:spPr>
        <p:txBody>
          <a:bodyPr>
            <a:normAutofit fontScale="90000"/>
          </a:bodyPr>
          <a:lstStyle/>
          <a:p>
            <a:r>
              <a:rPr dirty="0"/>
              <a:t>Grok Chatbot Versions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609600" y="1428750"/>
          <a:ext cx="8077200" cy="29625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497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622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029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14119">
                <a:tc>
                  <a:txBody>
                    <a:bodyPr/>
                    <a:lstStyle/>
                    <a:p>
                      <a:pPr algn="ctr"/>
                      <a:r>
                        <a:rPr sz="1100" b="1" dirty="0">
                          <a:latin typeface="+mj-lt"/>
                        </a:rPr>
                        <a:t>Version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 dirty="0">
                          <a:latin typeface="+mj-lt"/>
                        </a:rPr>
                        <a:t>Release Date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 dirty="0">
                          <a:latin typeface="+mj-lt"/>
                        </a:rPr>
                        <a:t>Training Data Availability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 dirty="0">
                          <a:latin typeface="+mj-lt"/>
                        </a:rPr>
                        <a:t>Underlying LLM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 dirty="0">
                          <a:latin typeface="+mj-lt"/>
                        </a:rPr>
                        <a:t>Licensing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4119">
                <a:tc>
                  <a:txBody>
                    <a:bodyPr/>
                    <a:lstStyle/>
                    <a:p>
                      <a:pPr algn="ctr"/>
                      <a:r>
                        <a:rPr sz="1050" b="1" dirty="0">
                          <a:latin typeface="+mj-lt"/>
                        </a:rPr>
                        <a:t>Grok-1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50" b="1" dirty="0">
                          <a:latin typeface="+mj-lt"/>
                        </a:rPr>
                        <a:t>Mar 17, 2024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50" b="1" dirty="0">
                          <a:latin typeface="+mj-lt"/>
                        </a:rPr>
                        <a:t>Not fully disclosed; 314B param MoE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50" b="1" dirty="0">
                          <a:latin typeface="+mj-lt"/>
                        </a:rPr>
                        <a:t>Mixture-of-Experts (MoE)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50" b="1" dirty="0">
                          <a:latin typeface="+mj-lt"/>
                        </a:rPr>
                        <a:t>Open-sourced (Apache-2.0)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4119">
                <a:tc>
                  <a:txBody>
                    <a:bodyPr/>
                    <a:lstStyle/>
                    <a:p>
                      <a:pPr algn="ctr"/>
                      <a:r>
                        <a:rPr sz="1050" b="1" dirty="0">
                          <a:latin typeface="+mj-lt"/>
                        </a:rPr>
                        <a:t>Grok-1.5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50" b="1" dirty="0">
                          <a:latin typeface="+mj-lt"/>
                        </a:rPr>
                        <a:t>Mar 28, 2024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50" b="1" dirty="0">
                          <a:latin typeface="+mj-lt"/>
                        </a:rPr>
                        <a:t>Not disclosed; extended 128k tokens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50" b="1" dirty="0">
                          <a:latin typeface="+mj-lt"/>
                        </a:rPr>
                        <a:t>Enhanced MoE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50" b="1" dirty="0">
                          <a:latin typeface="+mj-lt"/>
                        </a:rPr>
                        <a:t>Proprietary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4119">
                <a:tc>
                  <a:txBody>
                    <a:bodyPr/>
                    <a:lstStyle/>
                    <a:p>
                      <a:pPr algn="ctr"/>
                      <a:r>
                        <a:rPr sz="1050" b="1" dirty="0">
                          <a:latin typeface="+mj-lt"/>
                        </a:rPr>
                        <a:t>Grok-1.5 Vision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50" b="1" dirty="0">
                          <a:latin typeface="+mj-lt"/>
                        </a:rPr>
                        <a:t>Apr 12, 2024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50" b="1" dirty="0">
                          <a:latin typeface="+mj-lt"/>
                        </a:rPr>
                        <a:t>Not disclosed; multimodal (image)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50" b="1" dirty="0">
                          <a:latin typeface="+mj-lt"/>
                        </a:rPr>
                        <a:t>MoE with vision capabilities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50" b="1" dirty="0">
                          <a:latin typeface="+mj-lt"/>
                        </a:rPr>
                        <a:t>Proprietary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5975">
                <a:tc>
                  <a:txBody>
                    <a:bodyPr/>
                    <a:lstStyle/>
                    <a:p>
                      <a:pPr algn="ctr"/>
                      <a:r>
                        <a:rPr sz="1050" b="1" dirty="0">
                          <a:latin typeface="+mj-lt"/>
                        </a:rPr>
                        <a:t>Grok-2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50" b="1" dirty="0">
                          <a:latin typeface="+mj-lt"/>
                        </a:rPr>
                        <a:t>Mid/Late 2024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50" b="1" dirty="0">
                          <a:latin typeface="+mj-lt"/>
                        </a:rPr>
                        <a:t>Not disclosed; improved reasoning &amp; Aurora integration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50" b="1" dirty="0">
                          <a:latin typeface="+mj-lt"/>
                        </a:rPr>
                        <a:t>Next-gen Grok LLM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50" b="1" dirty="0">
                          <a:latin typeface="+mj-lt"/>
                        </a:rPr>
                        <a:t>Proprietary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4119">
                <a:tc>
                  <a:txBody>
                    <a:bodyPr/>
                    <a:lstStyle/>
                    <a:p>
                      <a:pPr algn="ctr"/>
                      <a:r>
                        <a:rPr sz="1050" b="1" dirty="0">
                          <a:latin typeface="+mj-lt"/>
                        </a:rPr>
                        <a:t>Grok-3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50" b="1" dirty="0">
                          <a:latin typeface="+mj-lt"/>
                        </a:rPr>
                        <a:t>Feb 17, 2025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50" b="1" dirty="0">
                          <a:latin typeface="+mj-lt"/>
                        </a:rPr>
                        <a:t>Not disclosed; trained on Colossus cluster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50" b="1" dirty="0">
                          <a:latin typeface="+mj-lt"/>
                        </a:rPr>
                        <a:t>Advanced reasoning &amp; coding model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50" b="1" dirty="0">
                          <a:latin typeface="+mj-lt"/>
                        </a:rPr>
                        <a:t>Proprietary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5975">
                <a:tc>
                  <a:txBody>
                    <a:bodyPr/>
                    <a:lstStyle/>
                    <a:p>
                      <a:pPr algn="ctr"/>
                      <a:r>
                        <a:rPr sz="1050" b="1" dirty="0">
                          <a:latin typeface="+mj-lt"/>
                        </a:rPr>
                        <a:t>Grok-4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50" b="1" dirty="0">
                          <a:latin typeface="+mj-lt"/>
                        </a:rPr>
                        <a:t>Jul 10–14, 2025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50" b="1" dirty="0">
                          <a:latin typeface="+mj-lt"/>
                        </a:rPr>
                        <a:t>Not disclosed; scientist-level reasoning &amp; multimodal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50" b="1" dirty="0">
                          <a:latin typeface="+mj-lt"/>
                        </a:rPr>
                        <a:t>Multi-agent LLM with tool use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50" b="1" dirty="0">
                          <a:latin typeface="+mj-lt"/>
                        </a:rPr>
                        <a:t>Proprietary (subscription tiers)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9550"/>
            <a:ext cx="8229600" cy="748284"/>
          </a:xfrm>
        </p:spPr>
        <p:txBody>
          <a:bodyPr>
            <a:normAutofit fontScale="90000"/>
          </a:bodyPr>
          <a:lstStyle/>
          <a:p>
            <a:r>
              <a:rPr dirty="0"/>
              <a:t>Claude Chatbot Versions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647701" y="1047750"/>
          <a:ext cx="7848599" cy="3771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9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667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42900">
                <a:tc>
                  <a:txBody>
                    <a:bodyPr/>
                    <a:lstStyle/>
                    <a:p>
                      <a:pPr algn="ctr"/>
                      <a:r>
                        <a:rPr sz="1100" b="1" dirty="0">
                          <a:latin typeface="+mj-lt"/>
                        </a:rPr>
                        <a:t>Version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 dirty="0">
                          <a:latin typeface="+mj-lt"/>
                        </a:rPr>
                        <a:t>Release Date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 dirty="0">
                          <a:latin typeface="+mj-lt"/>
                        </a:rPr>
                        <a:t>Training Data Availability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 dirty="0">
                          <a:latin typeface="+mj-lt"/>
                        </a:rPr>
                        <a:t>Underlying LLM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 dirty="0">
                          <a:latin typeface="+mj-lt"/>
                        </a:rPr>
                        <a:t>Licensing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ctr"/>
                      <a:r>
                        <a:rPr sz="1100" b="1" dirty="0">
                          <a:latin typeface="+mj-lt"/>
                        </a:rPr>
                        <a:t>Claude 1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 dirty="0">
                          <a:latin typeface="+mj-lt"/>
                        </a:rPr>
                        <a:t>Mar 2023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 dirty="0">
                          <a:latin typeface="+mj-lt"/>
                        </a:rPr>
                        <a:t>Not disclosed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 dirty="0">
                          <a:latin typeface="+mj-lt"/>
                        </a:rPr>
                        <a:t>Claude 1 LLM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 dirty="0">
                          <a:latin typeface="+mj-lt"/>
                        </a:rPr>
                        <a:t>Proprietary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ctr"/>
                      <a:r>
                        <a:rPr sz="1100" b="1" dirty="0">
                          <a:latin typeface="+mj-lt"/>
                        </a:rPr>
                        <a:t>Claude 2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 dirty="0">
                          <a:latin typeface="+mj-lt"/>
                        </a:rPr>
                        <a:t>Jul 2023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 dirty="0">
                          <a:latin typeface="+mj-lt"/>
                        </a:rPr>
                        <a:t>Not disclosed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 dirty="0">
                          <a:latin typeface="+mj-lt"/>
                        </a:rPr>
                        <a:t>Claude 2 LLM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 dirty="0">
                          <a:latin typeface="+mj-lt"/>
                        </a:rPr>
                        <a:t>Proprietary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ctr"/>
                      <a:r>
                        <a:rPr sz="1100" b="1" dirty="0">
                          <a:latin typeface="+mj-lt"/>
                        </a:rPr>
                        <a:t>Claude 2.1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 dirty="0">
                          <a:latin typeface="+mj-lt"/>
                        </a:rPr>
                        <a:t>Nov 2023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 dirty="0">
                          <a:latin typeface="+mj-lt"/>
                        </a:rPr>
                        <a:t>Not disclosed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 dirty="0">
                          <a:latin typeface="+mj-lt"/>
                        </a:rPr>
                        <a:t>Claude 2.1 LLM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 dirty="0">
                          <a:latin typeface="+mj-lt"/>
                        </a:rPr>
                        <a:t>Proprietary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ctr"/>
                      <a:r>
                        <a:rPr sz="1100" b="1" dirty="0">
                          <a:latin typeface="+mj-lt"/>
                        </a:rPr>
                        <a:t>Claude 3 (Haiku, Sonnet, Opus)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 dirty="0">
                          <a:latin typeface="+mj-lt"/>
                        </a:rPr>
                        <a:t>Mar 2024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 dirty="0">
                          <a:latin typeface="+mj-lt"/>
                        </a:rPr>
                        <a:t>Not disclosed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 dirty="0">
                          <a:latin typeface="+mj-lt"/>
                        </a:rPr>
                        <a:t>Claude 3 family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 dirty="0">
                          <a:latin typeface="+mj-lt"/>
                        </a:rPr>
                        <a:t>Proprietary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ctr"/>
                      <a:r>
                        <a:rPr sz="1100" b="1" dirty="0">
                          <a:latin typeface="+mj-lt"/>
                        </a:rPr>
                        <a:t>Claude 3.5 Sonnet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 dirty="0">
                          <a:latin typeface="+mj-lt"/>
                        </a:rPr>
                        <a:t>Jun 20, 2024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 dirty="0">
                          <a:latin typeface="+mj-lt"/>
                        </a:rPr>
                        <a:t>Not disclosed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 dirty="0">
                          <a:latin typeface="+mj-lt"/>
                        </a:rPr>
                        <a:t>Claude 3.5 Sonnet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 dirty="0">
                          <a:latin typeface="+mj-lt"/>
                        </a:rPr>
                        <a:t>Proprietary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ctr"/>
                      <a:r>
                        <a:rPr sz="1100" b="1" dirty="0">
                          <a:latin typeface="+mj-lt"/>
                        </a:rPr>
                        <a:t>Claude 3.5 Haiku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 dirty="0">
                          <a:latin typeface="+mj-lt"/>
                        </a:rPr>
                        <a:t>2025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 dirty="0">
                          <a:latin typeface="+mj-lt"/>
                        </a:rPr>
                        <a:t>Not disclosed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 dirty="0">
                          <a:latin typeface="+mj-lt"/>
                        </a:rPr>
                        <a:t>Claude 3.5 Haiku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 dirty="0">
                          <a:latin typeface="+mj-lt"/>
                        </a:rPr>
                        <a:t>Proprietary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ctr"/>
                      <a:r>
                        <a:rPr sz="1100" b="1" dirty="0">
                          <a:latin typeface="+mj-lt"/>
                        </a:rPr>
                        <a:t>Claude 3.7 Sonnet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 dirty="0">
                          <a:latin typeface="+mj-lt"/>
                        </a:rPr>
                        <a:t>Early 2025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 dirty="0">
                          <a:latin typeface="+mj-lt"/>
                        </a:rPr>
                        <a:t>Not disclosed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 dirty="0">
                          <a:latin typeface="+mj-lt"/>
                        </a:rPr>
                        <a:t>Claude 3.7 Sonnet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 dirty="0">
                          <a:latin typeface="+mj-lt"/>
                        </a:rPr>
                        <a:t>Proprietary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ctr"/>
                      <a:r>
                        <a:rPr sz="1100" b="1" dirty="0">
                          <a:latin typeface="+mj-lt"/>
                        </a:rPr>
                        <a:t>Claude 4 (Opus, Sonnet)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 dirty="0">
                          <a:latin typeface="+mj-lt"/>
                        </a:rPr>
                        <a:t>May 22, 2025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 dirty="0">
                          <a:latin typeface="+mj-lt"/>
                        </a:rPr>
                        <a:t>Not disclosed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 dirty="0">
                          <a:latin typeface="+mj-lt"/>
                        </a:rPr>
                        <a:t>Claude 4 family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 dirty="0">
                          <a:latin typeface="+mj-lt"/>
                        </a:rPr>
                        <a:t>Proprietary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ctr"/>
                      <a:r>
                        <a:rPr sz="1100" b="1" dirty="0">
                          <a:latin typeface="+mj-lt"/>
                        </a:rPr>
                        <a:t>Claude 4.1 (Opus, Sonnet)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 dirty="0">
                          <a:latin typeface="+mj-lt"/>
                        </a:rPr>
                        <a:t>Aug 5, 2025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 dirty="0">
                          <a:latin typeface="+mj-lt"/>
                        </a:rPr>
                        <a:t>Not disclosed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 dirty="0">
                          <a:latin typeface="+mj-lt"/>
                        </a:rPr>
                        <a:t>Claude 4.1 family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 dirty="0">
                          <a:latin typeface="+mj-lt"/>
                        </a:rPr>
                        <a:t>Proprietary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latin typeface="+mj-lt"/>
                        </a:rPr>
                        <a:t>Claude 4.5 Sonnet </a:t>
                      </a:r>
                      <a:endParaRPr sz="1100" b="1" dirty="0">
                        <a:latin typeface="+mj-lt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latin typeface="+mj-lt"/>
                        </a:rPr>
                        <a:t>Sep 29</a:t>
                      </a:r>
                      <a:r>
                        <a:rPr sz="1100" b="1" dirty="0">
                          <a:latin typeface="+mj-lt"/>
                        </a:rPr>
                        <a:t>, 2025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 dirty="0">
                          <a:latin typeface="+mj-lt"/>
                        </a:rPr>
                        <a:t>Not disclosed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 dirty="0">
                          <a:latin typeface="+mj-lt"/>
                        </a:rPr>
                        <a:t>Claude 4.1 family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 dirty="0">
                          <a:latin typeface="+mj-lt"/>
                        </a:rPr>
                        <a:t>Proprietary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261293328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6042"/>
            <a:ext cx="8229600" cy="787908"/>
          </a:xfrm>
        </p:spPr>
        <p:txBody>
          <a:bodyPr>
            <a:normAutofit fontScale="90000"/>
          </a:bodyPr>
          <a:lstStyle/>
          <a:p>
            <a:r>
              <a:rPr dirty="0"/>
              <a:t>Ernie Bot Chatbot Versions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228599" y="1137557"/>
          <a:ext cx="8686801" cy="3542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69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14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51460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85655">
                <a:tc>
                  <a:txBody>
                    <a:bodyPr/>
                    <a:lstStyle/>
                    <a:p>
                      <a:pPr algn="ctr"/>
                      <a:r>
                        <a:rPr sz="1200" b="1" dirty="0">
                          <a:latin typeface="+mj-lt"/>
                        </a:rPr>
                        <a:t>Version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dirty="0">
                          <a:latin typeface="+mj-lt"/>
                        </a:rPr>
                        <a:t>Release Date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dirty="0">
                          <a:latin typeface="+mj-lt"/>
                        </a:rPr>
                        <a:t>Training Data Availability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dirty="0">
                          <a:latin typeface="+mj-lt"/>
                        </a:rPr>
                        <a:t>Underlying LLM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dirty="0">
                          <a:latin typeface="+mj-lt"/>
                        </a:rPr>
                        <a:t>Licensing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5655">
                <a:tc>
                  <a:txBody>
                    <a:bodyPr/>
                    <a:lstStyle/>
                    <a:p>
                      <a:pPr algn="ctr" fontAlgn="base" latinLnBrk="0">
                        <a:buNone/>
                      </a:pPr>
                      <a:r>
                        <a:rPr lang="en-US" sz="1200" b="1" dirty="0">
                          <a:effectLst/>
                          <a:latin typeface="+mj-lt"/>
                        </a:rPr>
                        <a:t>Ernie Bot v1</a:t>
                      </a:r>
                    </a:p>
                  </a:txBody>
                  <a:tcPr marL="76200" marR="76200" anchor="ctr"/>
                </a:tc>
                <a:tc>
                  <a:txBody>
                    <a:bodyPr/>
                    <a:lstStyle/>
                    <a:p>
                      <a:pPr algn="ctr" fontAlgn="base" latinLnBrk="0">
                        <a:buNone/>
                      </a:pPr>
                      <a:r>
                        <a:rPr lang="en-US" sz="1200" b="1" dirty="0">
                          <a:effectLst/>
                          <a:latin typeface="+mj-lt"/>
                        </a:rPr>
                        <a:t>Mar 16, 2023</a:t>
                      </a:r>
                    </a:p>
                  </a:txBody>
                  <a:tcPr marL="76200" marR="76200" anchor="ctr"/>
                </a:tc>
                <a:tc>
                  <a:txBody>
                    <a:bodyPr/>
                    <a:lstStyle/>
                    <a:p>
                      <a:pPr algn="ctr" fontAlgn="base" latinLnBrk="0">
                        <a:buNone/>
                      </a:pPr>
                      <a:r>
                        <a:rPr lang="en-US" sz="1200" b="1" dirty="0">
                          <a:effectLst/>
                          <a:latin typeface="+mj-lt"/>
                        </a:rPr>
                        <a:t>Chinese/English text, KBs, Web ​</a:t>
                      </a:r>
                    </a:p>
                  </a:txBody>
                  <a:tcPr marL="76200" marR="76200" anchor="ctr"/>
                </a:tc>
                <a:tc>
                  <a:txBody>
                    <a:bodyPr/>
                    <a:lstStyle/>
                    <a:p>
                      <a:pPr algn="ctr" fontAlgn="base" latinLnBrk="0">
                        <a:buNone/>
                      </a:pPr>
                      <a:r>
                        <a:rPr lang="en-US" sz="1200" b="1" dirty="0">
                          <a:effectLst/>
                          <a:latin typeface="+mj-lt"/>
                        </a:rPr>
                        <a:t>ERNIE 3.0 </a:t>
                      </a:r>
                    </a:p>
                  </a:txBody>
                  <a:tcPr marL="76200" marR="76200" anchor="ctr"/>
                </a:tc>
                <a:tc>
                  <a:txBody>
                    <a:bodyPr/>
                    <a:lstStyle/>
                    <a:p>
                      <a:pPr algn="ctr" fontAlgn="base" latinLnBrk="0">
                        <a:buNone/>
                      </a:pPr>
                      <a:r>
                        <a:rPr lang="en-US" sz="1200" b="1" dirty="0">
                          <a:effectLst/>
                          <a:latin typeface="+mj-lt"/>
                        </a:rPr>
                        <a:t>Proprietary, invite-only</a:t>
                      </a:r>
                    </a:p>
                  </a:txBody>
                  <a:tcPr marL="76200" marR="7620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5655">
                <a:tc>
                  <a:txBody>
                    <a:bodyPr/>
                    <a:lstStyle/>
                    <a:p>
                      <a:pPr algn="ctr" fontAlgn="base" latinLnBrk="0">
                        <a:buNone/>
                      </a:pPr>
                      <a:r>
                        <a:rPr lang="en-US" sz="1200" b="1" dirty="0">
                          <a:effectLst/>
                          <a:latin typeface="+mj-lt"/>
                        </a:rPr>
                        <a:t>Ernie Bot v2.1</a:t>
                      </a:r>
                    </a:p>
                  </a:txBody>
                  <a:tcPr marL="76200" marR="76200" anchor="ctr"/>
                </a:tc>
                <a:tc>
                  <a:txBody>
                    <a:bodyPr/>
                    <a:lstStyle/>
                    <a:p>
                      <a:pPr algn="ctr" fontAlgn="base" latinLnBrk="0">
                        <a:buNone/>
                      </a:pPr>
                      <a:r>
                        <a:rPr lang="en-US" sz="1200" b="1" dirty="0">
                          <a:effectLst/>
                          <a:latin typeface="+mj-lt"/>
                        </a:rPr>
                        <a:t>Jun 21, 2023</a:t>
                      </a:r>
                    </a:p>
                  </a:txBody>
                  <a:tcPr marL="76200" marR="76200" anchor="ctr"/>
                </a:tc>
                <a:tc>
                  <a:txBody>
                    <a:bodyPr/>
                    <a:lstStyle/>
                    <a:p>
                      <a:pPr algn="ctr" fontAlgn="base" latinLnBrk="0">
                        <a:buNone/>
                      </a:pPr>
                      <a:r>
                        <a:rPr lang="en-US" sz="1200" b="1" dirty="0">
                          <a:effectLst/>
                          <a:latin typeface="+mj-lt"/>
                        </a:rPr>
                        <a:t>Expanded Chinese, KB, web ​</a:t>
                      </a:r>
                    </a:p>
                  </a:txBody>
                  <a:tcPr marL="76200" marR="76200" anchor="ctr"/>
                </a:tc>
                <a:tc>
                  <a:txBody>
                    <a:bodyPr/>
                    <a:lstStyle/>
                    <a:p>
                      <a:pPr algn="ctr" fontAlgn="base" latinLnBrk="0">
                        <a:buNone/>
                      </a:pPr>
                      <a:r>
                        <a:rPr lang="en-US" sz="1200" b="1" dirty="0">
                          <a:effectLst/>
                          <a:latin typeface="+mj-lt"/>
                        </a:rPr>
                        <a:t>ERNIE 3.5</a:t>
                      </a:r>
                    </a:p>
                  </a:txBody>
                  <a:tcPr marL="76200" marR="76200" anchor="ctr"/>
                </a:tc>
                <a:tc>
                  <a:txBody>
                    <a:bodyPr/>
                    <a:lstStyle/>
                    <a:p>
                      <a:pPr algn="ctr" fontAlgn="base" latinLnBrk="0">
                        <a:buNone/>
                      </a:pPr>
                      <a:r>
                        <a:rPr lang="en-US" sz="1200" b="1" dirty="0">
                          <a:effectLst/>
                          <a:latin typeface="+mj-lt"/>
                        </a:rPr>
                        <a:t>Proprietary/free basic tier</a:t>
                      </a:r>
                    </a:p>
                  </a:txBody>
                  <a:tcPr marL="76200" marR="7620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5655">
                <a:tc>
                  <a:txBody>
                    <a:bodyPr/>
                    <a:lstStyle/>
                    <a:p>
                      <a:pPr algn="ctr" fontAlgn="base" latinLnBrk="0">
                        <a:buNone/>
                      </a:pPr>
                      <a:r>
                        <a:rPr lang="en-US" sz="1200" b="1" dirty="0">
                          <a:effectLst/>
                          <a:latin typeface="+mj-lt"/>
                        </a:rPr>
                        <a:t>Ernie Bot 4.0</a:t>
                      </a:r>
                    </a:p>
                  </a:txBody>
                  <a:tcPr marL="76200" marR="76200" anchor="ctr"/>
                </a:tc>
                <a:tc>
                  <a:txBody>
                    <a:bodyPr/>
                    <a:lstStyle/>
                    <a:p>
                      <a:pPr algn="ctr" fontAlgn="base" latinLnBrk="0">
                        <a:buNone/>
                      </a:pPr>
                      <a:r>
                        <a:rPr lang="en-US" sz="1200" b="1" dirty="0">
                          <a:effectLst/>
                          <a:latin typeface="+mj-lt"/>
                        </a:rPr>
                        <a:t>Oct–Nov, 2023</a:t>
                      </a:r>
                    </a:p>
                  </a:txBody>
                  <a:tcPr marL="76200" marR="76200" anchor="ctr"/>
                </a:tc>
                <a:tc>
                  <a:txBody>
                    <a:bodyPr/>
                    <a:lstStyle/>
                    <a:p>
                      <a:pPr algn="ctr" fontAlgn="base" latinLnBrk="0">
                        <a:buNone/>
                      </a:pPr>
                      <a:r>
                        <a:rPr lang="en-US" sz="1200" b="1" dirty="0">
                          <a:effectLst/>
                          <a:latin typeface="+mj-lt"/>
                        </a:rPr>
                        <a:t>2023 data, multi-modal corpora ​</a:t>
                      </a:r>
                    </a:p>
                  </a:txBody>
                  <a:tcPr marL="76200" marR="76200" anchor="ctr"/>
                </a:tc>
                <a:tc>
                  <a:txBody>
                    <a:bodyPr/>
                    <a:lstStyle/>
                    <a:p>
                      <a:pPr algn="ctr" fontAlgn="base" latinLnBrk="0">
                        <a:buNone/>
                      </a:pPr>
                      <a:r>
                        <a:rPr lang="en-US" sz="1200" b="1" dirty="0">
                          <a:effectLst/>
                          <a:latin typeface="+mj-lt"/>
                        </a:rPr>
                        <a:t>ERNIE 4.0</a:t>
                      </a:r>
                    </a:p>
                  </a:txBody>
                  <a:tcPr marL="76200" marR="76200" anchor="ctr"/>
                </a:tc>
                <a:tc>
                  <a:txBody>
                    <a:bodyPr/>
                    <a:lstStyle/>
                    <a:p>
                      <a:pPr algn="ctr" fontAlgn="base" latinLnBrk="0">
                        <a:buNone/>
                      </a:pPr>
                      <a:r>
                        <a:rPr lang="en-US" sz="1200" b="1" dirty="0">
                          <a:effectLst/>
                          <a:latin typeface="+mj-lt"/>
                        </a:rPr>
                        <a:t>Paid/pro, later made free (Apr 2025)</a:t>
                      </a:r>
                    </a:p>
                  </a:txBody>
                  <a:tcPr marL="76200" marR="7620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5655">
                <a:tc>
                  <a:txBody>
                    <a:bodyPr/>
                    <a:lstStyle/>
                    <a:p>
                      <a:pPr algn="ctr" fontAlgn="base" latinLnBrk="0">
                        <a:buNone/>
                      </a:pPr>
                      <a:r>
                        <a:rPr lang="en-US" sz="1200" b="1" dirty="0">
                          <a:effectLst/>
                          <a:latin typeface="+mj-lt"/>
                        </a:rPr>
                        <a:t>Ernie 4.0 Turbo</a:t>
                      </a:r>
                    </a:p>
                  </a:txBody>
                  <a:tcPr marL="76200" marR="76200" anchor="ctr"/>
                </a:tc>
                <a:tc>
                  <a:txBody>
                    <a:bodyPr/>
                    <a:lstStyle/>
                    <a:p>
                      <a:pPr algn="ctr" fontAlgn="base" latinLnBrk="0">
                        <a:buNone/>
                      </a:pPr>
                      <a:r>
                        <a:rPr lang="en-US" sz="1200" b="1" dirty="0">
                          <a:effectLst/>
                          <a:latin typeface="+mj-lt"/>
                        </a:rPr>
                        <a:t>Jun 2024</a:t>
                      </a:r>
                    </a:p>
                  </a:txBody>
                  <a:tcPr marL="76200" marR="76200" anchor="ctr"/>
                </a:tc>
                <a:tc>
                  <a:txBody>
                    <a:bodyPr/>
                    <a:lstStyle/>
                    <a:p>
                      <a:pPr algn="ctr" fontAlgn="base" latinLnBrk="0">
                        <a:buNone/>
                      </a:pPr>
                      <a:r>
                        <a:rPr lang="en-US" sz="1200" b="1" dirty="0">
                          <a:effectLst/>
                          <a:latin typeface="+mj-lt"/>
                        </a:rPr>
                        <a:t>Refined multi-modal &amp; web ​</a:t>
                      </a:r>
                    </a:p>
                  </a:txBody>
                  <a:tcPr marL="76200" marR="76200" anchor="ctr"/>
                </a:tc>
                <a:tc>
                  <a:txBody>
                    <a:bodyPr/>
                    <a:lstStyle/>
                    <a:p>
                      <a:pPr algn="ctr" fontAlgn="base" latinLnBrk="0">
                        <a:buNone/>
                      </a:pPr>
                      <a:r>
                        <a:rPr lang="en-US" sz="1200" b="1" dirty="0">
                          <a:effectLst/>
                          <a:latin typeface="+mj-lt"/>
                        </a:rPr>
                        <a:t>ERNIE 4.0 Turbo</a:t>
                      </a:r>
                    </a:p>
                  </a:txBody>
                  <a:tcPr marL="76200" marR="76200" anchor="ctr"/>
                </a:tc>
                <a:tc>
                  <a:txBody>
                    <a:bodyPr/>
                    <a:lstStyle/>
                    <a:p>
                      <a:pPr algn="ctr" fontAlgn="base" latinLnBrk="0">
                        <a:buNone/>
                      </a:pPr>
                      <a:r>
                        <a:rPr lang="en-US" sz="1200" b="1" dirty="0">
                          <a:effectLst/>
                          <a:latin typeface="+mj-lt"/>
                        </a:rPr>
                        <a:t>Paid, faster model, API available</a:t>
                      </a:r>
                    </a:p>
                  </a:txBody>
                  <a:tcPr marL="76200" marR="7620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9676">
                <a:tc>
                  <a:txBody>
                    <a:bodyPr/>
                    <a:lstStyle/>
                    <a:p>
                      <a:pPr algn="ctr" fontAlgn="base" latinLnBrk="0">
                        <a:buNone/>
                      </a:pPr>
                      <a:r>
                        <a:rPr lang="en-US" sz="1200" b="1" dirty="0">
                          <a:effectLst/>
                          <a:latin typeface="+mj-lt"/>
                        </a:rPr>
                        <a:t>Ernie 4.5</a:t>
                      </a:r>
                    </a:p>
                  </a:txBody>
                  <a:tcPr marL="76200" marR="76200" anchor="ctr"/>
                </a:tc>
                <a:tc>
                  <a:txBody>
                    <a:bodyPr/>
                    <a:lstStyle/>
                    <a:p>
                      <a:pPr algn="ctr" fontAlgn="base" latinLnBrk="0">
                        <a:buNone/>
                      </a:pPr>
                      <a:r>
                        <a:rPr lang="en-US" sz="1200" b="1" dirty="0">
                          <a:effectLst/>
                          <a:latin typeface="+mj-lt"/>
                        </a:rPr>
                        <a:t>Mar–Jun, 2025</a:t>
                      </a:r>
                    </a:p>
                  </a:txBody>
                  <a:tcPr marL="76200" marR="76200" anchor="ctr"/>
                </a:tc>
                <a:tc>
                  <a:txBody>
                    <a:bodyPr/>
                    <a:lstStyle/>
                    <a:p>
                      <a:pPr algn="ctr" fontAlgn="base" latinLnBrk="0">
                        <a:buNone/>
                      </a:pPr>
                      <a:r>
                        <a:rPr lang="en-US" sz="1200" b="1" dirty="0">
                          <a:effectLst/>
                          <a:latin typeface="+mj-lt"/>
                        </a:rPr>
                        <a:t>Mixture multiformats, 128K tokens ​</a:t>
                      </a:r>
                    </a:p>
                  </a:txBody>
                  <a:tcPr marL="76200" marR="76200" anchor="ctr"/>
                </a:tc>
                <a:tc>
                  <a:txBody>
                    <a:bodyPr/>
                    <a:lstStyle/>
                    <a:p>
                      <a:pPr algn="ctr" fontAlgn="base" latinLnBrk="0">
                        <a:buNone/>
                      </a:pPr>
                      <a:r>
                        <a:rPr lang="en-US" sz="1200" b="1" dirty="0">
                          <a:effectLst/>
                          <a:latin typeface="+mj-lt"/>
                        </a:rPr>
                        <a:t>ERNIE 4.5 </a:t>
                      </a:r>
                    </a:p>
                  </a:txBody>
                  <a:tcPr marL="76200" marR="76200" anchor="ctr"/>
                </a:tc>
                <a:tc>
                  <a:txBody>
                    <a:bodyPr/>
                    <a:lstStyle/>
                    <a:p>
                      <a:pPr algn="ctr" fontAlgn="base" latinLnBrk="0">
                        <a:buNone/>
                      </a:pPr>
                      <a:r>
                        <a:rPr lang="en-US" sz="1200" b="1" dirty="0">
                          <a:effectLst/>
                          <a:latin typeface="+mj-lt"/>
                        </a:rPr>
                        <a:t>Open-source (June 30, 2025); free bot</a:t>
                      </a:r>
                    </a:p>
                  </a:txBody>
                  <a:tcPr marL="76200" marR="7620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5655">
                <a:tc>
                  <a:txBody>
                    <a:bodyPr/>
                    <a:lstStyle/>
                    <a:p>
                      <a:pPr algn="ctr" fontAlgn="base" latinLnBrk="0">
                        <a:buNone/>
                      </a:pPr>
                      <a:r>
                        <a:rPr lang="en-US" sz="1200" b="1" dirty="0">
                          <a:effectLst/>
                          <a:latin typeface="+mj-lt"/>
                        </a:rPr>
                        <a:t>Ernie 4.5 Turbo</a:t>
                      </a:r>
                    </a:p>
                  </a:txBody>
                  <a:tcPr marL="76200" marR="76200" anchor="ctr"/>
                </a:tc>
                <a:tc>
                  <a:txBody>
                    <a:bodyPr/>
                    <a:lstStyle/>
                    <a:p>
                      <a:pPr algn="ctr" fontAlgn="base" latinLnBrk="0">
                        <a:buNone/>
                      </a:pPr>
                      <a:r>
                        <a:rPr lang="en-US" sz="1200" b="1" dirty="0">
                          <a:effectLst/>
                          <a:latin typeface="+mj-lt"/>
                        </a:rPr>
                        <a:t>Apr 2025</a:t>
                      </a:r>
                    </a:p>
                  </a:txBody>
                  <a:tcPr marL="76200" marR="76200" anchor="ctr"/>
                </a:tc>
                <a:tc>
                  <a:txBody>
                    <a:bodyPr/>
                    <a:lstStyle/>
                    <a:p>
                      <a:pPr algn="ctr" fontAlgn="base" latinLnBrk="0">
                        <a:buNone/>
                      </a:pPr>
                      <a:r>
                        <a:rPr lang="en-US" sz="1200" b="1" dirty="0">
                          <a:effectLst/>
                          <a:latin typeface="+mj-lt"/>
                        </a:rPr>
                        <a:t>High speed, focus on reasoning ​</a:t>
                      </a:r>
                    </a:p>
                  </a:txBody>
                  <a:tcPr marL="76200" marR="76200" anchor="ctr"/>
                </a:tc>
                <a:tc>
                  <a:txBody>
                    <a:bodyPr/>
                    <a:lstStyle/>
                    <a:p>
                      <a:pPr algn="ctr" fontAlgn="base" latinLnBrk="0">
                        <a:buNone/>
                      </a:pPr>
                      <a:r>
                        <a:rPr lang="en-US" sz="1200" b="1" dirty="0">
                          <a:effectLst/>
                          <a:latin typeface="+mj-lt"/>
                        </a:rPr>
                        <a:t>ERNIE 4.5 Turbo</a:t>
                      </a:r>
                    </a:p>
                  </a:txBody>
                  <a:tcPr marL="76200" marR="76200" anchor="ctr"/>
                </a:tc>
                <a:tc>
                  <a:txBody>
                    <a:bodyPr/>
                    <a:lstStyle/>
                    <a:p>
                      <a:pPr algn="ctr" fontAlgn="base" latinLnBrk="0">
                        <a:buNone/>
                      </a:pPr>
                      <a:r>
                        <a:rPr lang="en-US" sz="1200" b="1" dirty="0">
                          <a:effectLst/>
                          <a:latin typeface="+mj-lt"/>
                        </a:rPr>
                        <a:t>Open-source, free</a:t>
                      </a:r>
                    </a:p>
                  </a:txBody>
                  <a:tcPr marL="76200" marR="76200" anchor="ctr"/>
                </a:tc>
                <a:extLst>
                  <a:ext uri="{0D108BD9-81ED-4DB2-BD59-A6C34878D82A}">
                    <a16:rowId xmlns:a16="http://schemas.microsoft.com/office/drawing/2014/main" val="1032698997"/>
                  </a:ext>
                </a:extLst>
              </a:tr>
              <a:tr h="385655">
                <a:tc>
                  <a:txBody>
                    <a:bodyPr/>
                    <a:lstStyle/>
                    <a:p>
                      <a:pPr algn="ctr" fontAlgn="base" latinLnBrk="0">
                        <a:buNone/>
                      </a:pPr>
                      <a:r>
                        <a:rPr lang="en-US" sz="1200" b="1" dirty="0">
                          <a:effectLst/>
                          <a:latin typeface="+mj-lt"/>
                        </a:rPr>
                        <a:t>Ernie X1</a:t>
                      </a:r>
                    </a:p>
                  </a:txBody>
                  <a:tcPr marL="76200" marR="76200" anchor="ctr"/>
                </a:tc>
                <a:tc>
                  <a:txBody>
                    <a:bodyPr/>
                    <a:lstStyle/>
                    <a:p>
                      <a:pPr algn="ctr" fontAlgn="base" latinLnBrk="0">
                        <a:buNone/>
                      </a:pPr>
                      <a:r>
                        <a:rPr lang="en-US" sz="1200" b="1" dirty="0">
                          <a:effectLst/>
                          <a:latin typeface="+mj-lt"/>
                        </a:rPr>
                        <a:t>Mar 2025</a:t>
                      </a:r>
                    </a:p>
                  </a:txBody>
                  <a:tcPr marL="76200" marR="76200" anchor="ctr"/>
                </a:tc>
                <a:tc>
                  <a:txBody>
                    <a:bodyPr/>
                    <a:lstStyle/>
                    <a:p>
                      <a:pPr algn="ctr" fontAlgn="base" latinLnBrk="0">
                        <a:buNone/>
                      </a:pPr>
                      <a:r>
                        <a:rPr lang="en-US" sz="1200" b="1" dirty="0">
                          <a:effectLst/>
                          <a:latin typeface="+mj-lt"/>
                        </a:rPr>
                        <a:t>Reasoning-specialized, FlashMask ​</a:t>
                      </a:r>
                    </a:p>
                  </a:txBody>
                  <a:tcPr marL="76200" marR="76200" anchor="ctr"/>
                </a:tc>
                <a:tc>
                  <a:txBody>
                    <a:bodyPr/>
                    <a:lstStyle/>
                    <a:p>
                      <a:pPr algn="ctr" fontAlgn="base" latinLnBrk="0">
                        <a:buNone/>
                      </a:pPr>
                      <a:r>
                        <a:rPr lang="en-US" sz="1200" b="1" dirty="0">
                          <a:effectLst/>
                          <a:latin typeface="+mj-lt"/>
                        </a:rPr>
                        <a:t>ERNIE X1</a:t>
                      </a:r>
                    </a:p>
                  </a:txBody>
                  <a:tcPr marL="76200" marR="76200" anchor="ctr"/>
                </a:tc>
                <a:tc>
                  <a:txBody>
                    <a:bodyPr/>
                    <a:lstStyle/>
                    <a:p>
                      <a:pPr algn="ctr" fontAlgn="base" latinLnBrk="0">
                        <a:buNone/>
                      </a:pPr>
                      <a:r>
                        <a:rPr lang="en-US" sz="1200" b="1" dirty="0">
                          <a:effectLst/>
                          <a:latin typeface="+mj-lt"/>
                        </a:rPr>
                        <a:t>To be open-sourced (Jun 2025)</a:t>
                      </a:r>
                    </a:p>
                  </a:txBody>
                  <a:tcPr marL="76200" marR="76200" anchor="ctr"/>
                </a:tc>
                <a:extLst>
                  <a:ext uri="{0D108BD9-81ED-4DB2-BD59-A6C34878D82A}">
                    <a16:rowId xmlns:a16="http://schemas.microsoft.com/office/drawing/2014/main" val="2660958846"/>
                  </a:ext>
                </a:extLst>
              </a:tr>
              <a:tr h="385655">
                <a:tc>
                  <a:txBody>
                    <a:bodyPr/>
                    <a:lstStyle/>
                    <a:p>
                      <a:pPr algn="ctr" fontAlgn="base" latinLnBrk="0">
                        <a:buNone/>
                      </a:pPr>
                      <a:r>
                        <a:rPr lang="en-US" sz="1200" b="1" dirty="0">
                          <a:effectLst/>
                          <a:latin typeface="+mj-lt"/>
                        </a:rPr>
                        <a:t>Ernie Lite</a:t>
                      </a:r>
                    </a:p>
                  </a:txBody>
                  <a:tcPr marL="76200" marR="76200" anchor="ctr"/>
                </a:tc>
                <a:tc>
                  <a:txBody>
                    <a:bodyPr/>
                    <a:lstStyle/>
                    <a:p>
                      <a:pPr algn="ctr" fontAlgn="base" latinLnBrk="0">
                        <a:buNone/>
                      </a:pPr>
                      <a:r>
                        <a:rPr lang="en-US" sz="1200" b="1" dirty="0">
                          <a:effectLst/>
                          <a:latin typeface="+mj-lt"/>
                        </a:rPr>
                        <a:t>Mar 2024</a:t>
                      </a:r>
                    </a:p>
                  </a:txBody>
                  <a:tcPr marL="76200" marR="76200" anchor="ctr"/>
                </a:tc>
                <a:tc>
                  <a:txBody>
                    <a:bodyPr/>
                    <a:lstStyle/>
                    <a:p>
                      <a:pPr algn="ctr" fontAlgn="base" latinLnBrk="0">
                        <a:buNone/>
                      </a:pPr>
                      <a:r>
                        <a:rPr lang="en-US" sz="1200" b="1" dirty="0">
                          <a:effectLst/>
                          <a:latin typeface="+mj-lt"/>
                        </a:rPr>
                        <a:t>Subset for mobile, fast ​</a:t>
                      </a:r>
                    </a:p>
                  </a:txBody>
                  <a:tcPr marL="76200" marR="76200" anchor="ctr"/>
                </a:tc>
                <a:tc>
                  <a:txBody>
                    <a:bodyPr/>
                    <a:lstStyle/>
                    <a:p>
                      <a:pPr algn="ctr" fontAlgn="base" latinLnBrk="0">
                        <a:buNone/>
                      </a:pPr>
                      <a:r>
                        <a:rPr lang="en-US" sz="1200" b="1" dirty="0">
                          <a:effectLst/>
                          <a:latin typeface="+mj-lt"/>
                        </a:rPr>
                        <a:t>Ernie Lite</a:t>
                      </a:r>
                    </a:p>
                  </a:txBody>
                  <a:tcPr marL="76200" marR="76200" anchor="ctr"/>
                </a:tc>
                <a:tc>
                  <a:txBody>
                    <a:bodyPr/>
                    <a:lstStyle/>
                    <a:p>
                      <a:pPr algn="ctr" fontAlgn="base" latinLnBrk="0">
                        <a:buNone/>
                      </a:pPr>
                      <a:r>
                        <a:rPr lang="en-US" sz="1200" b="1" dirty="0">
                          <a:effectLst/>
                          <a:latin typeface="+mj-lt"/>
                        </a:rPr>
                        <a:t>Proprietary, commercial embed</a:t>
                      </a:r>
                    </a:p>
                  </a:txBody>
                  <a:tcPr marL="76200" marR="76200" anchor="ctr"/>
                </a:tc>
                <a:extLst>
                  <a:ext uri="{0D108BD9-81ED-4DB2-BD59-A6C34878D82A}">
                    <a16:rowId xmlns:a16="http://schemas.microsoft.com/office/drawing/2014/main" val="254650119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28066"/>
            <a:ext cx="8229600" cy="672084"/>
          </a:xfrm>
        </p:spPr>
        <p:txBody>
          <a:bodyPr>
            <a:normAutofit fontScale="90000"/>
          </a:bodyPr>
          <a:lstStyle/>
          <a:p>
            <a:r>
              <a:rPr dirty="0"/>
              <a:t>DeepSeek Chatbot Versions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228600" y="1200150"/>
          <a:ext cx="8458202" cy="36409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047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50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560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755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2677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24196">
                <a:tc>
                  <a:txBody>
                    <a:bodyPr/>
                    <a:lstStyle/>
                    <a:p>
                      <a:pPr algn="ctr"/>
                      <a:r>
                        <a:rPr sz="1000" b="1" dirty="0">
                          <a:latin typeface="+mj-lt"/>
                        </a:rPr>
                        <a:t>Version / Milestone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 b="1" dirty="0">
                          <a:latin typeface="+mj-lt"/>
                        </a:rPr>
                        <a:t>Release Date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 b="1" dirty="0">
                          <a:latin typeface="+mj-lt"/>
                        </a:rPr>
                        <a:t>Training Data Availability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 b="1" dirty="0">
                          <a:latin typeface="+mj-lt"/>
                        </a:rPr>
                        <a:t>Underlying LLM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 b="1" dirty="0">
                          <a:latin typeface="+mj-lt"/>
                        </a:rPr>
                        <a:t>Licensing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4196">
                <a:tc>
                  <a:txBody>
                    <a:bodyPr/>
                    <a:lstStyle/>
                    <a:p>
                      <a:pPr algn="ctr"/>
                      <a:r>
                        <a:rPr sz="900" b="1" dirty="0">
                          <a:latin typeface="+mj-lt"/>
                        </a:rPr>
                        <a:t>DeepSeek Chatbot (R1 launch)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900" b="1" dirty="0">
                          <a:latin typeface="+mj-lt"/>
                        </a:rPr>
                        <a:t>Jan 10, 2025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900" b="1" dirty="0">
                          <a:latin typeface="+mj-lt"/>
                        </a:rPr>
                        <a:t>Not disclosed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900" b="1" dirty="0">
                          <a:latin typeface="+mj-lt"/>
                        </a:rPr>
                        <a:t>DeepSeek‑R1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900" b="1" dirty="0">
                          <a:latin typeface="+mj-lt"/>
                        </a:rPr>
                        <a:t>App proprietary; model MIT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4196">
                <a:tc>
                  <a:txBody>
                    <a:bodyPr/>
                    <a:lstStyle/>
                    <a:p>
                      <a:pPr algn="ctr"/>
                      <a:r>
                        <a:rPr sz="900" b="1" dirty="0">
                          <a:latin typeface="+mj-lt"/>
                        </a:rPr>
                        <a:t>DeepSeek‑R1 (open weights)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900" b="1" dirty="0">
                          <a:latin typeface="+mj-lt"/>
                        </a:rPr>
                        <a:t>Jan 20, 2025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900" b="1" dirty="0">
                          <a:latin typeface="+mj-lt"/>
                        </a:rPr>
                        <a:t>Not disclosed (RL post‑training; open weights)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900" b="1" dirty="0">
                          <a:latin typeface="+mj-lt"/>
                        </a:rPr>
                        <a:t>DeepSeek‑R1 reasoning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900" b="1" dirty="0">
                          <a:latin typeface="+mj-lt"/>
                        </a:rPr>
                        <a:t>MIT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4196">
                <a:tc>
                  <a:txBody>
                    <a:bodyPr/>
                    <a:lstStyle/>
                    <a:p>
                      <a:pPr algn="ctr"/>
                      <a:r>
                        <a:rPr sz="900" b="1" dirty="0">
                          <a:latin typeface="+mj-lt"/>
                        </a:rPr>
                        <a:t>DeepSeek‑R1‑0528 update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900" b="1" dirty="0">
                          <a:latin typeface="+mj-lt"/>
                        </a:rPr>
                        <a:t>May 28, 2025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900" b="1" dirty="0">
                          <a:latin typeface="+mj-lt"/>
                        </a:rPr>
                        <a:t>Not disclosed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900" b="1" dirty="0">
                          <a:latin typeface="+mj-lt"/>
                        </a:rPr>
                        <a:t>DeepSeek‑R1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900" b="1" dirty="0">
                          <a:latin typeface="+mj-lt"/>
                        </a:rPr>
                        <a:t>MIT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4196">
                <a:tc>
                  <a:txBody>
                    <a:bodyPr/>
                    <a:lstStyle/>
                    <a:p>
                      <a:pPr algn="ctr"/>
                      <a:r>
                        <a:rPr sz="900" b="1" dirty="0">
                          <a:latin typeface="+mj-lt"/>
                        </a:rPr>
                        <a:t>DeepSeek‑R1‑Distill (1.5B–70B)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900" b="1" dirty="0">
                          <a:latin typeface="+mj-lt"/>
                        </a:rPr>
                        <a:t>May 29, 2025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900" b="1" dirty="0">
                          <a:latin typeface="+mj-lt"/>
                        </a:rPr>
                        <a:t>Distilled on synthetic R1 traces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900" b="1" dirty="0">
                          <a:latin typeface="+mj-lt"/>
                        </a:rPr>
                        <a:t>Distilled variants (LLaMA/Qwen bases)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900" b="1" dirty="0">
                          <a:latin typeface="+mj-lt"/>
                        </a:rPr>
                        <a:t>MIT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4196">
                <a:tc>
                  <a:txBody>
                    <a:bodyPr/>
                    <a:lstStyle/>
                    <a:p>
                      <a:pPr algn="ctr"/>
                      <a:r>
                        <a:rPr sz="900" b="1" dirty="0">
                          <a:latin typeface="+mj-lt"/>
                        </a:rPr>
                        <a:t>DeepSeek‑V3 (initial)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900" b="1" dirty="0">
                          <a:latin typeface="+mj-lt"/>
                        </a:rPr>
                        <a:t>Dec 2024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900" b="1" dirty="0">
                          <a:latin typeface="+mj-lt"/>
                        </a:rPr>
                        <a:t>Not disclosed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900" b="1" dirty="0">
                          <a:latin typeface="+mj-lt"/>
                        </a:rPr>
                        <a:t>DeepSeek‑V3 MoE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900" b="1" dirty="0">
                          <a:latin typeface="+mj-lt"/>
                        </a:rPr>
                        <a:t>MIT (from Mar 25, 2025)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4196">
                <a:tc>
                  <a:txBody>
                    <a:bodyPr/>
                    <a:lstStyle/>
                    <a:p>
                      <a:pPr algn="ctr"/>
                      <a:r>
                        <a:rPr sz="900" b="1" dirty="0">
                          <a:latin typeface="+mj-lt"/>
                        </a:rPr>
                        <a:t>DeepSeek‑V3‑0324 (weights)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900" b="1" dirty="0">
                          <a:latin typeface="+mj-lt"/>
                        </a:rPr>
                        <a:t>Mar 25, 2025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900" b="1" dirty="0">
                          <a:latin typeface="+mj-lt"/>
                        </a:rPr>
                        <a:t>Not disclosed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900" b="1" dirty="0">
                          <a:latin typeface="+mj-lt"/>
                        </a:rPr>
                        <a:t>DeepSeek‑V3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900" b="1" dirty="0">
                          <a:latin typeface="+mj-lt"/>
                        </a:rPr>
                        <a:t>MIT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4196">
                <a:tc>
                  <a:txBody>
                    <a:bodyPr/>
                    <a:lstStyle/>
                    <a:p>
                      <a:pPr algn="ctr"/>
                      <a:r>
                        <a:rPr sz="900" b="1" dirty="0">
                          <a:latin typeface="+mj-lt"/>
                        </a:rPr>
                        <a:t>DeepSeek‑V3.1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900" b="1" dirty="0">
                          <a:latin typeface="+mj-lt"/>
                        </a:rPr>
                        <a:t>Aug 21, 2025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900" b="1" dirty="0">
                          <a:latin typeface="+mj-lt"/>
                        </a:rPr>
                        <a:t>Not disclosed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900" b="1" dirty="0">
                          <a:latin typeface="+mj-lt"/>
                        </a:rPr>
                        <a:t>DeepSeek‑V3.1 hybrid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900" b="1" dirty="0">
                          <a:latin typeface="+mj-lt"/>
                        </a:rPr>
                        <a:t>MIT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4196">
                <a:tc>
                  <a:txBody>
                    <a:bodyPr/>
                    <a:lstStyle/>
                    <a:p>
                      <a:pPr algn="ctr"/>
                      <a:r>
                        <a:rPr sz="900" b="1" dirty="0">
                          <a:latin typeface="+mj-lt"/>
                        </a:rPr>
                        <a:t>DeepSeek‑V2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900" b="1" dirty="0">
                          <a:latin typeface="+mj-lt"/>
                        </a:rPr>
                        <a:t>May 6, 2024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900" b="1" dirty="0">
                          <a:latin typeface="+mj-lt"/>
                        </a:rPr>
                        <a:t>Not disclosed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900" b="1" dirty="0">
                          <a:latin typeface="+mj-lt"/>
                        </a:rPr>
                        <a:t>DeepSeek‑V2 MoE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900" b="1" dirty="0">
                          <a:latin typeface="+mj-lt"/>
                        </a:rPr>
                        <a:t>Model License (models); code MIT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4196">
                <a:tc>
                  <a:txBody>
                    <a:bodyPr/>
                    <a:lstStyle/>
                    <a:p>
                      <a:pPr algn="ctr"/>
                      <a:r>
                        <a:rPr sz="900" b="1" dirty="0">
                          <a:latin typeface="+mj-lt"/>
                        </a:rPr>
                        <a:t>DeepSeek‑V2‑Lite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900" b="1" dirty="0">
                          <a:latin typeface="+mj-lt"/>
                        </a:rPr>
                        <a:t>Jan 3, 2025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900" b="1" dirty="0">
                          <a:latin typeface="+mj-lt"/>
                        </a:rPr>
                        <a:t>Not disclosed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900" b="1" dirty="0">
                          <a:latin typeface="+mj-lt"/>
                        </a:rPr>
                        <a:t>DeepSeek‑V2‑Lite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900" b="1" dirty="0">
                          <a:latin typeface="+mj-lt"/>
                        </a:rPr>
                        <a:t>Model License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4203">
                <a:tc>
                  <a:txBody>
                    <a:bodyPr/>
                    <a:lstStyle/>
                    <a:p>
                      <a:pPr algn="ctr"/>
                      <a:r>
                        <a:rPr sz="900" b="1" dirty="0">
                          <a:latin typeface="+mj-lt"/>
                        </a:rPr>
                        <a:t>DeepSeek‑V2.5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900" b="1" dirty="0">
                          <a:latin typeface="+mj-lt"/>
                        </a:rPr>
                        <a:t>Jan 3, 2025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900" b="1" dirty="0">
                          <a:latin typeface="+mj-lt"/>
                        </a:rPr>
                        <a:t>Not disclosed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900" b="1" dirty="0">
                          <a:latin typeface="+mj-lt"/>
                        </a:rPr>
                        <a:t>DeepSeek‑V2.5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900" b="1" dirty="0">
                          <a:latin typeface="+mj-lt"/>
                        </a:rPr>
                        <a:t>Model License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8A8A07-2C33-A4B2-1357-D675E6B814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28066"/>
            <a:ext cx="8305800" cy="519684"/>
          </a:xfrm>
        </p:spPr>
        <p:txBody>
          <a:bodyPr>
            <a:noAutofit/>
          </a:bodyPr>
          <a:lstStyle/>
          <a:p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Pricing for Large Language Models (LLMs) 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38280FB-8399-85F7-0816-844D4F41E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E7977-EC80-48F5-8334-982DEA934926}" type="datetime1">
              <a:rPr lang="en-US" smtClean="0"/>
              <a:t>12/31/2025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C44E880-CFA1-ACF6-1331-2C9A714F9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Copyright © 2007 - 2025 Carl M. Burnett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2D57B57-DEE9-948D-407C-39829DE5E9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6CBA2-ECE5-4BE9-B546-6761E0E67089}" type="slidenum">
              <a:rPr lang="en-US" smtClean="0"/>
              <a:t>14</a:t>
            </a:fld>
            <a:endParaRPr lang="en-US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74B892EA-47F0-2D32-01F1-1E5589843AC2}"/>
              </a:ext>
            </a:extLst>
          </p:cNvPr>
          <p:cNvGraphicFramePr>
            <a:graphicFrameLocks noGrp="1"/>
          </p:cNvGraphicFramePr>
          <p:nvPr/>
        </p:nvGraphicFramePr>
        <p:xfrm>
          <a:off x="381599" y="1101000"/>
          <a:ext cx="8305201" cy="3724879"/>
        </p:xfrm>
        <a:graphic>
          <a:graphicData uri="http://schemas.openxmlformats.org/drawingml/2006/table">
            <a:tbl>
              <a:tblPr firstRow="1" bandRow="1">
                <a:tableStyleId>{284E427A-3D55-4303-BF80-6455036E1DE7}</a:tableStyleId>
              </a:tblPr>
              <a:tblGrid>
                <a:gridCol w="755018">
                  <a:extLst>
                    <a:ext uri="{9D8B030D-6E8A-4147-A177-3AD203B41FA5}">
                      <a16:colId xmlns:a16="http://schemas.microsoft.com/office/drawing/2014/main" val="3574918077"/>
                    </a:ext>
                  </a:extLst>
                </a:gridCol>
                <a:gridCol w="1677819">
                  <a:extLst>
                    <a:ext uri="{9D8B030D-6E8A-4147-A177-3AD203B41FA5}">
                      <a16:colId xmlns:a16="http://schemas.microsoft.com/office/drawing/2014/main" val="2363772559"/>
                    </a:ext>
                  </a:extLst>
                </a:gridCol>
                <a:gridCol w="922800">
                  <a:extLst>
                    <a:ext uri="{9D8B030D-6E8A-4147-A177-3AD203B41FA5}">
                      <a16:colId xmlns:a16="http://schemas.microsoft.com/office/drawing/2014/main" val="3777160274"/>
                    </a:ext>
                  </a:extLst>
                </a:gridCol>
                <a:gridCol w="1342254">
                  <a:extLst>
                    <a:ext uri="{9D8B030D-6E8A-4147-A177-3AD203B41FA5}">
                      <a16:colId xmlns:a16="http://schemas.microsoft.com/office/drawing/2014/main" val="1672823991"/>
                    </a:ext>
                  </a:extLst>
                </a:gridCol>
                <a:gridCol w="1626110">
                  <a:extLst>
                    <a:ext uri="{9D8B030D-6E8A-4147-A177-3AD203B41FA5}">
                      <a16:colId xmlns:a16="http://schemas.microsoft.com/office/drawing/2014/main" val="1292763461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801599527"/>
                    </a:ext>
                  </a:extLst>
                </a:gridCol>
              </a:tblGrid>
              <a:tr h="271889"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>
                          <a:latin typeface="+mj-lt"/>
                        </a:rPr>
                        <a:t>Provider</a:t>
                      </a:r>
                      <a:endParaRPr lang="en-US" sz="1050" dirty="0">
                        <a:latin typeface="+mj-lt"/>
                      </a:endParaRPr>
                    </a:p>
                  </a:txBody>
                  <a:tcPr marL="24571" marR="24571" marT="12285" marB="1228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>
                          <a:latin typeface="+mj-lt"/>
                        </a:rPr>
                        <a:t>Model Name</a:t>
                      </a:r>
                      <a:endParaRPr lang="en-US" sz="1050" dirty="0">
                        <a:latin typeface="+mj-lt"/>
                      </a:endParaRPr>
                    </a:p>
                  </a:txBody>
                  <a:tcPr marL="24571" marR="24571" marT="12285" marB="1228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>
                          <a:latin typeface="+mj-lt"/>
                        </a:rPr>
                        <a:t>Context Length</a:t>
                      </a:r>
                      <a:endParaRPr lang="en-US" sz="1050" dirty="0">
                        <a:latin typeface="+mj-lt"/>
                      </a:endParaRPr>
                    </a:p>
                  </a:txBody>
                  <a:tcPr marL="24571" marR="24571" marT="12285" marB="1228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>
                          <a:latin typeface="+mj-lt"/>
                        </a:rPr>
                        <a:t>Input Price / 1K tokens</a:t>
                      </a:r>
                      <a:endParaRPr lang="en-US" sz="1050" dirty="0">
                        <a:latin typeface="+mj-lt"/>
                      </a:endParaRPr>
                    </a:p>
                  </a:txBody>
                  <a:tcPr marL="24571" marR="24571" marT="12285" marB="1228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>
                          <a:latin typeface="+mj-lt"/>
                        </a:rPr>
                        <a:t>Output Price / 1K tokens</a:t>
                      </a:r>
                      <a:endParaRPr lang="en-US" sz="1050" dirty="0">
                        <a:latin typeface="+mj-lt"/>
                      </a:endParaRPr>
                    </a:p>
                  </a:txBody>
                  <a:tcPr marL="24571" marR="24571" marT="12285" marB="1228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>
                          <a:latin typeface="+mj-lt"/>
                        </a:rPr>
                        <a:t>Notes</a:t>
                      </a:r>
                      <a:endParaRPr lang="en-US" sz="1050" dirty="0">
                        <a:latin typeface="+mj-lt"/>
                      </a:endParaRPr>
                    </a:p>
                  </a:txBody>
                  <a:tcPr marL="24571" marR="24571" marT="12285" marB="12285" anchor="ctr"/>
                </a:tc>
                <a:extLst>
                  <a:ext uri="{0D108BD9-81ED-4DB2-BD59-A6C34878D82A}">
                    <a16:rowId xmlns:a16="http://schemas.microsoft.com/office/drawing/2014/main" val="617852038"/>
                  </a:ext>
                </a:extLst>
              </a:tr>
              <a:tr h="271889"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>
                          <a:latin typeface="+mj-lt"/>
                        </a:rPr>
                        <a:t>OpenAI</a:t>
                      </a:r>
                      <a:endParaRPr lang="en-US" sz="1050" dirty="0">
                        <a:latin typeface="+mj-lt"/>
                      </a:endParaRPr>
                    </a:p>
                  </a:txBody>
                  <a:tcPr marL="24571" marR="24571" marT="12285" marB="1228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latin typeface="+mj-lt"/>
                          <a:hlinkClick r:id="rId2"/>
                        </a:rPr>
                        <a:t>See Breakout </a:t>
                      </a:r>
                      <a:endParaRPr lang="en-US" sz="1050" dirty="0">
                        <a:latin typeface="+mj-lt"/>
                      </a:endParaRPr>
                    </a:p>
                  </a:txBody>
                  <a:tcPr marL="24571" marR="24571" marT="12285" marB="12285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50" dirty="0">
                        <a:latin typeface="+mj-lt"/>
                      </a:endParaRPr>
                    </a:p>
                  </a:txBody>
                  <a:tcPr marL="24571" marR="24571" marT="12285" marB="12285" anchor="ctr"/>
                </a:tc>
                <a:tc>
                  <a:txBody>
                    <a:bodyPr/>
                    <a:lstStyle/>
                    <a:p>
                      <a:pPr algn="r"/>
                      <a:endParaRPr lang="en-US" sz="1050" dirty="0">
                        <a:latin typeface="+mj-lt"/>
                      </a:endParaRPr>
                    </a:p>
                  </a:txBody>
                  <a:tcPr marL="24571" marR="24571" marT="12285" marB="12285" anchor="ctr"/>
                </a:tc>
                <a:tc>
                  <a:txBody>
                    <a:bodyPr/>
                    <a:lstStyle/>
                    <a:p>
                      <a:pPr algn="r"/>
                      <a:endParaRPr lang="en-US" sz="1050" dirty="0">
                        <a:latin typeface="+mj-lt"/>
                      </a:endParaRPr>
                    </a:p>
                  </a:txBody>
                  <a:tcPr marL="24571" marR="24571" marT="12285" marB="12285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50" dirty="0">
                        <a:latin typeface="+mj-lt"/>
                      </a:endParaRPr>
                    </a:p>
                  </a:txBody>
                  <a:tcPr marL="24571" marR="24571" marT="12285" marB="12285" anchor="ctr"/>
                </a:tc>
                <a:extLst>
                  <a:ext uri="{0D108BD9-81ED-4DB2-BD59-A6C34878D82A}">
                    <a16:rowId xmlns:a16="http://schemas.microsoft.com/office/drawing/2014/main" val="2067664096"/>
                  </a:ext>
                </a:extLst>
              </a:tr>
              <a:tr h="271889"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>
                          <a:latin typeface="+mj-lt"/>
                        </a:rPr>
                        <a:t>MS Copilot</a:t>
                      </a:r>
                    </a:p>
                  </a:txBody>
                  <a:tcPr marL="24571" marR="24571" marT="12285" marB="12285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5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  <a:hlinkClick r:id="rId3"/>
                        </a:rPr>
                        <a:t>See Breakout </a:t>
                      </a:r>
                      <a:endParaRPr kumimoji="0" lang="en-US" sz="105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24571" marR="24571" marT="12285" marB="12285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50" dirty="0">
                        <a:latin typeface="+mj-lt"/>
                      </a:endParaRPr>
                    </a:p>
                  </a:txBody>
                  <a:tcPr marL="24571" marR="24571" marT="12285" marB="12285" anchor="ctr"/>
                </a:tc>
                <a:tc>
                  <a:txBody>
                    <a:bodyPr/>
                    <a:lstStyle/>
                    <a:p>
                      <a:pPr algn="r"/>
                      <a:endParaRPr lang="en-US" sz="1050" dirty="0">
                        <a:latin typeface="+mj-lt"/>
                      </a:endParaRPr>
                    </a:p>
                  </a:txBody>
                  <a:tcPr marL="24571" marR="24571" marT="12285" marB="12285" anchor="ctr"/>
                </a:tc>
                <a:tc>
                  <a:txBody>
                    <a:bodyPr/>
                    <a:lstStyle/>
                    <a:p>
                      <a:pPr algn="r"/>
                      <a:endParaRPr lang="en-US" sz="1050" dirty="0">
                        <a:latin typeface="+mj-lt"/>
                      </a:endParaRPr>
                    </a:p>
                  </a:txBody>
                  <a:tcPr marL="24571" marR="24571" marT="12285" marB="12285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50" dirty="0">
                        <a:latin typeface="+mj-lt"/>
                      </a:endParaRPr>
                    </a:p>
                  </a:txBody>
                  <a:tcPr marL="24571" marR="24571" marT="12285" marB="12285" anchor="ctr"/>
                </a:tc>
                <a:extLst>
                  <a:ext uri="{0D108BD9-81ED-4DB2-BD59-A6C34878D82A}">
                    <a16:rowId xmlns:a16="http://schemas.microsoft.com/office/drawing/2014/main" val="2413872708"/>
                  </a:ext>
                </a:extLst>
              </a:tr>
              <a:tr h="271889"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>
                          <a:latin typeface="+mj-lt"/>
                        </a:rPr>
                        <a:t>DeepSeek</a:t>
                      </a:r>
                    </a:p>
                  </a:txBody>
                  <a:tcPr marL="24571" marR="24571" marT="12285" marB="1228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latin typeface="+mj-lt"/>
                          <a:hlinkClick r:id="rId4"/>
                        </a:rPr>
                        <a:t>See Breakout</a:t>
                      </a:r>
                      <a:endParaRPr lang="en-US" sz="1050" dirty="0">
                        <a:latin typeface="+mj-lt"/>
                      </a:endParaRPr>
                    </a:p>
                  </a:txBody>
                  <a:tcPr marL="24571" marR="24571" marT="12285" marB="12285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50" dirty="0">
                        <a:latin typeface="+mj-lt"/>
                      </a:endParaRPr>
                    </a:p>
                  </a:txBody>
                  <a:tcPr marL="24571" marR="24571" marT="12285" marB="12285" anchor="ctr"/>
                </a:tc>
                <a:tc>
                  <a:txBody>
                    <a:bodyPr/>
                    <a:lstStyle/>
                    <a:p>
                      <a:pPr algn="r"/>
                      <a:endParaRPr lang="en-US" sz="1050" dirty="0">
                        <a:latin typeface="+mj-lt"/>
                      </a:endParaRPr>
                    </a:p>
                  </a:txBody>
                  <a:tcPr marL="24571" marR="24571" marT="12285" marB="12285" anchor="ctr"/>
                </a:tc>
                <a:tc>
                  <a:txBody>
                    <a:bodyPr/>
                    <a:lstStyle/>
                    <a:p>
                      <a:pPr algn="r"/>
                      <a:endParaRPr lang="en-US" sz="1050" dirty="0">
                        <a:latin typeface="+mj-lt"/>
                      </a:endParaRPr>
                    </a:p>
                  </a:txBody>
                  <a:tcPr marL="24571" marR="24571" marT="12285" marB="12285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50" dirty="0">
                        <a:latin typeface="+mj-lt"/>
                      </a:endParaRPr>
                    </a:p>
                  </a:txBody>
                  <a:tcPr marL="24571" marR="24571" marT="12285" marB="12285" anchor="ctr"/>
                </a:tc>
                <a:extLst>
                  <a:ext uri="{0D108BD9-81ED-4DB2-BD59-A6C34878D82A}">
                    <a16:rowId xmlns:a16="http://schemas.microsoft.com/office/drawing/2014/main" val="3713982540"/>
                  </a:ext>
                </a:extLst>
              </a:tr>
              <a:tr h="271889"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>
                          <a:latin typeface="+mj-lt"/>
                        </a:rPr>
                        <a:t>Anthropic</a:t>
                      </a:r>
                      <a:endParaRPr lang="en-US" sz="1050" dirty="0">
                        <a:latin typeface="+mj-lt"/>
                      </a:endParaRPr>
                    </a:p>
                  </a:txBody>
                  <a:tcPr marL="24571" marR="24571" marT="12285" marB="1228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>
                          <a:latin typeface="+mj-lt"/>
                        </a:rPr>
                        <a:t>Claude 3 Opus</a:t>
                      </a:r>
                    </a:p>
                  </a:txBody>
                  <a:tcPr marL="24571" marR="24571" marT="12285" marB="1228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>
                          <a:latin typeface="+mj-lt"/>
                        </a:rPr>
                        <a:t>200K</a:t>
                      </a:r>
                    </a:p>
                  </a:txBody>
                  <a:tcPr marL="24571" marR="24571" marT="12285" marB="12285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50" b="1" dirty="0">
                          <a:latin typeface="+mj-lt"/>
                        </a:rPr>
                        <a:t>$0.015</a:t>
                      </a:r>
                    </a:p>
                  </a:txBody>
                  <a:tcPr marL="24571" marR="24571" marT="12285" marB="12285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50" b="1" dirty="0">
                          <a:latin typeface="+mj-lt"/>
                        </a:rPr>
                        <a:t>$0.075</a:t>
                      </a:r>
                    </a:p>
                  </a:txBody>
                  <a:tcPr marL="24571" marR="24571" marT="12285" marB="1228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>
                          <a:latin typeface="+mj-lt"/>
                        </a:rPr>
                        <a:t>Most capable Claude</a:t>
                      </a:r>
                    </a:p>
                  </a:txBody>
                  <a:tcPr marL="24571" marR="24571" marT="12285" marB="12285" anchor="ctr"/>
                </a:tc>
                <a:extLst>
                  <a:ext uri="{0D108BD9-81ED-4DB2-BD59-A6C34878D82A}">
                    <a16:rowId xmlns:a16="http://schemas.microsoft.com/office/drawing/2014/main" val="2049935972"/>
                  </a:ext>
                </a:extLst>
              </a:tr>
              <a:tr h="271889">
                <a:tc>
                  <a:txBody>
                    <a:bodyPr/>
                    <a:lstStyle/>
                    <a:p>
                      <a:pPr algn="ctr"/>
                      <a:endParaRPr lang="en-US" sz="1050" dirty="0">
                        <a:latin typeface="+mj-lt"/>
                      </a:endParaRPr>
                    </a:p>
                  </a:txBody>
                  <a:tcPr marL="24571" marR="24571" marT="12285" marB="1228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>
                          <a:latin typeface="+mj-lt"/>
                        </a:rPr>
                        <a:t>Claude 3 Sonnet</a:t>
                      </a:r>
                    </a:p>
                  </a:txBody>
                  <a:tcPr marL="24571" marR="24571" marT="12285" marB="1228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>
                          <a:latin typeface="+mj-lt"/>
                        </a:rPr>
                        <a:t>200K</a:t>
                      </a:r>
                    </a:p>
                  </a:txBody>
                  <a:tcPr marL="24571" marR="24571" marT="12285" marB="12285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50" b="1" dirty="0">
                          <a:latin typeface="+mj-lt"/>
                        </a:rPr>
                        <a:t>$0.003</a:t>
                      </a:r>
                    </a:p>
                  </a:txBody>
                  <a:tcPr marL="24571" marR="24571" marT="12285" marB="12285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50" b="1" dirty="0">
                          <a:latin typeface="+mj-lt"/>
                        </a:rPr>
                        <a:t>$0.015</a:t>
                      </a:r>
                    </a:p>
                  </a:txBody>
                  <a:tcPr marL="24571" marR="24571" marT="12285" marB="1228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>
                          <a:latin typeface="+mj-lt"/>
                        </a:rPr>
                        <a:t>Balanced performance</a:t>
                      </a:r>
                    </a:p>
                  </a:txBody>
                  <a:tcPr marL="24571" marR="24571" marT="12285" marB="12285" anchor="ctr"/>
                </a:tc>
                <a:extLst>
                  <a:ext uri="{0D108BD9-81ED-4DB2-BD59-A6C34878D82A}">
                    <a16:rowId xmlns:a16="http://schemas.microsoft.com/office/drawing/2014/main" val="2449667769"/>
                  </a:ext>
                </a:extLst>
              </a:tr>
              <a:tr h="190322">
                <a:tc>
                  <a:txBody>
                    <a:bodyPr/>
                    <a:lstStyle/>
                    <a:p>
                      <a:pPr algn="ctr"/>
                      <a:endParaRPr lang="en-US" sz="1050" dirty="0">
                        <a:latin typeface="+mj-lt"/>
                      </a:endParaRPr>
                    </a:p>
                  </a:txBody>
                  <a:tcPr marL="24571" marR="24571" marT="12285" marB="1228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>
                          <a:latin typeface="+mj-lt"/>
                        </a:rPr>
                        <a:t>Claude 3 Haiku</a:t>
                      </a:r>
                    </a:p>
                  </a:txBody>
                  <a:tcPr marL="24571" marR="24571" marT="12285" marB="1228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>
                          <a:latin typeface="+mj-lt"/>
                        </a:rPr>
                        <a:t>200K</a:t>
                      </a:r>
                    </a:p>
                  </a:txBody>
                  <a:tcPr marL="24571" marR="24571" marT="12285" marB="12285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50" b="1" dirty="0">
                          <a:latin typeface="+mj-lt"/>
                        </a:rPr>
                        <a:t>$0.00025</a:t>
                      </a:r>
                    </a:p>
                  </a:txBody>
                  <a:tcPr marL="24571" marR="24571" marT="12285" marB="12285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50" b="1" dirty="0">
                          <a:latin typeface="+mj-lt"/>
                        </a:rPr>
                        <a:t>$0.00125</a:t>
                      </a:r>
                    </a:p>
                  </a:txBody>
                  <a:tcPr marL="24571" marR="24571" marT="12285" marB="1228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>
                          <a:latin typeface="+mj-lt"/>
                        </a:rPr>
                        <a:t>Fastest, lowest cost</a:t>
                      </a:r>
                    </a:p>
                  </a:txBody>
                  <a:tcPr marL="24571" marR="24571" marT="12285" marB="12285" anchor="ctr"/>
                </a:tc>
                <a:extLst>
                  <a:ext uri="{0D108BD9-81ED-4DB2-BD59-A6C34878D82A}">
                    <a16:rowId xmlns:a16="http://schemas.microsoft.com/office/drawing/2014/main" val="2508762146"/>
                  </a:ext>
                </a:extLst>
              </a:tr>
              <a:tr h="353456"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>
                          <a:latin typeface="+mj-lt"/>
                        </a:rPr>
                        <a:t>Google</a:t>
                      </a:r>
                      <a:endParaRPr lang="en-US" sz="1050" dirty="0">
                        <a:latin typeface="+mj-lt"/>
                      </a:endParaRPr>
                    </a:p>
                  </a:txBody>
                  <a:tcPr marL="24571" marR="24571" marT="12285" marB="1228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>
                          <a:latin typeface="+mj-lt"/>
                        </a:rPr>
                        <a:t>Gemini 1.5 Pro</a:t>
                      </a:r>
                    </a:p>
                  </a:txBody>
                  <a:tcPr marL="24571" marR="24571" marT="12285" marB="1228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>
                          <a:latin typeface="+mj-lt"/>
                        </a:rPr>
                        <a:t>1M (adaptive)</a:t>
                      </a:r>
                    </a:p>
                  </a:txBody>
                  <a:tcPr marL="24571" marR="24571" marT="12285" marB="12285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50" b="1" dirty="0">
                          <a:latin typeface="+mj-lt"/>
                        </a:rPr>
                        <a:t>$0.007</a:t>
                      </a:r>
                    </a:p>
                  </a:txBody>
                  <a:tcPr marL="24571" marR="24571" marT="12285" marB="12285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50" b="1" dirty="0">
                          <a:latin typeface="+mj-lt"/>
                        </a:rPr>
                        <a:t>$0.021</a:t>
                      </a:r>
                    </a:p>
                  </a:txBody>
                  <a:tcPr marL="24571" marR="24571" marT="12285" marB="1228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>
                          <a:latin typeface="+mj-lt"/>
                        </a:rPr>
                        <a:t>Long context, streaming supported</a:t>
                      </a:r>
                    </a:p>
                  </a:txBody>
                  <a:tcPr marL="24571" marR="24571" marT="12285" marB="12285" anchor="ctr"/>
                </a:tc>
                <a:extLst>
                  <a:ext uri="{0D108BD9-81ED-4DB2-BD59-A6C34878D82A}">
                    <a16:rowId xmlns:a16="http://schemas.microsoft.com/office/drawing/2014/main" val="481047442"/>
                  </a:ext>
                </a:extLst>
              </a:tr>
              <a:tr h="190322">
                <a:tc>
                  <a:txBody>
                    <a:bodyPr/>
                    <a:lstStyle/>
                    <a:p>
                      <a:pPr algn="ctr"/>
                      <a:endParaRPr lang="en-US" sz="1050" dirty="0">
                        <a:latin typeface="+mj-lt"/>
                      </a:endParaRPr>
                    </a:p>
                  </a:txBody>
                  <a:tcPr marL="24571" marR="24571" marT="12285" marB="1228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>
                          <a:latin typeface="+mj-lt"/>
                        </a:rPr>
                        <a:t>Gemini 1.0 Pro</a:t>
                      </a:r>
                    </a:p>
                  </a:txBody>
                  <a:tcPr marL="24571" marR="24571" marT="12285" marB="1228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>
                          <a:latin typeface="+mj-lt"/>
                        </a:rPr>
                        <a:t>32K</a:t>
                      </a:r>
                    </a:p>
                  </a:txBody>
                  <a:tcPr marL="24571" marR="24571" marT="12285" marB="12285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50" b="1" dirty="0">
                          <a:latin typeface="+mj-lt"/>
                        </a:rPr>
                        <a:t>$0.002</a:t>
                      </a:r>
                    </a:p>
                  </a:txBody>
                  <a:tcPr marL="24571" marR="24571" marT="12285" marB="12285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50" b="1" dirty="0">
                          <a:latin typeface="+mj-lt"/>
                        </a:rPr>
                        <a:t>$0.006</a:t>
                      </a:r>
                    </a:p>
                  </a:txBody>
                  <a:tcPr marL="24571" marR="24571" marT="12285" marB="1228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>
                          <a:latin typeface="+mj-lt"/>
                        </a:rPr>
                        <a:t>Lower cost, older</a:t>
                      </a:r>
                    </a:p>
                  </a:txBody>
                  <a:tcPr marL="24571" marR="24571" marT="12285" marB="12285" anchor="ctr"/>
                </a:tc>
                <a:extLst>
                  <a:ext uri="{0D108BD9-81ED-4DB2-BD59-A6C34878D82A}">
                    <a16:rowId xmlns:a16="http://schemas.microsoft.com/office/drawing/2014/main" val="2383945900"/>
                  </a:ext>
                </a:extLst>
              </a:tr>
              <a:tr h="271889"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>
                          <a:latin typeface="+mj-lt"/>
                        </a:rPr>
                        <a:t>Mistral</a:t>
                      </a:r>
                      <a:endParaRPr lang="en-US" sz="1050" dirty="0">
                        <a:latin typeface="+mj-lt"/>
                      </a:endParaRPr>
                    </a:p>
                  </a:txBody>
                  <a:tcPr marL="24571" marR="24571" marT="12285" marB="1228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>
                          <a:latin typeface="+mj-lt"/>
                        </a:rPr>
                        <a:t>Mistral Medium (via Azure)</a:t>
                      </a:r>
                    </a:p>
                  </a:txBody>
                  <a:tcPr marL="24571" marR="24571" marT="12285" marB="1228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>
                          <a:latin typeface="+mj-lt"/>
                        </a:rPr>
                        <a:t>32K</a:t>
                      </a:r>
                    </a:p>
                  </a:txBody>
                  <a:tcPr marL="24571" marR="24571" marT="12285" marB="12285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50" b="1" dirty="0">
                          <a:latin typeface="+mj-lt"/>
                        </a:rPr>
                        <a:t>$0.002</a:t>
                      </a:r>
                    </a:p>
                  </a:txBody>
                  <a:tcPr marL="24571" marR="24571" marT="12285" marB="12285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50" b="1" dirty="0">
                          <a:latin typeface="+mj-lt"/>
                        </a:rPr>
                        <a:t>$0.006</a:t>
                      </a:r>
                    </a:p>
                  </a:txBody>
                  <a:tcPr marL="24571" marR="24571" marT="12285" marB="1228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>
                          <a:latin typeface="+mj-lt"/>
                        </a:rPr>
                        <a:t>Azure-hosted</a:t>
                      </a:r>
                    </a:p>
                  </a:txBody>
                  <a:tcPr marL="24571" marR="24571" marT="12285" marB="12285" anchor="ctr"/>
                </a:tc>
                <a:extLst>
                  <a:ext uri="{0D108BD9-81ED-4DB2-BD59-A6C34878D82A}">
                    <a16:rowId xmlns:a16="http://schemas.microsoft.com/office/drawing/2014/main" val="477475372"/>
                  </a:ext>
                </a:extLst>
              </a:tr>
              <a:tr h="353456">
                <a:tc>
                  <a:txBody>
                    <a:bodyPr/>
                    <a:lstStyle/>
                    <a:p>
                      <a:pPr algn="ctr"/>
                      <a:endParaRPr lang="en-US" sz="1050" dirty="0">
                        <a:latin typeface="+mj-lt"/>
                      </a:endParaRPr>
                    </a:p>
                  </a:txBody>
                  <a:tcPr marL="24571" marR="24571" marT="12285" marB="1228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>
                          <a:latin typeface="+mj-lt"/>
                        </a:rPr>
                        <a:t>Mistral Small</a:t>
                      </a:r>
                    </a:p>
                  </a:txBody>
                  <a:tcPr marL="24571" marR="24571" marT="12285" marB="1228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>
                          <a:latin typeface="+mj-lt"/>
                        </a:rPr>
                        <a:t>32K</a:t>
                      </a:r>
                    </a:p>
                  </a:txBody>
                  <a:tcPr marL="24571" marR="24571" marT="12285" marB="12285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50" b="1" dirty="0">
                          <a:latin typeface="+mj-lt"/>
                        </a:rPr>
                        <a:t>~$0.0008</a:t>
                      </a:r>
                    </a:p>
                  </a:txBody>
                  <a:tcPr marL="24571" marR="24571" marT="12285" marB="12285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50" b="1" dirty="0">
                          <a:latin typeface="+mj-lt"/>
                        </a:rPr>
                        <a:t>~$0.0024</a:t>
                      </a:r>
                    </a:p>
                  </a:txBody>
                  <a:tcPr marL="24571" marR="24571" marT="12285" marB="1228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>
                          <a:latin typeface="+mj-lt"/>
                        </a:rPr>
                        <a:t>Model available via API or open weights</a:t>
                      </a:r>
                    </a:p>
                  </a:txBody>
                  <a:tcPr marL="24571" marR="24571" marT="12285" marB="12285" anchor="ctr"/>
                </a:tc>
                <a:extLst>
                  <a:ext uri="{0D108BD9-81ED-4DB2-BD59-A6C34878D82A}">
                    <a16:rowId xmlns:a16="http://schemas.microsoft.com/office/drawing/2014/main" val="130082728"/>
                  </a:ext>
                </a:extLst>
              </a:tr>
              <a:tr h="271889"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>
                          <a:latin typeface="+mj-lt"/>
                        </a:rPr>
                        <a:t>Meta</a:t>
                      </a:r>
                      <a:endParaRPr lang="en-US" sz="1050" dirty="0">
                        <a:latin typeface="+mj-lt"/>
                      </a:endParaRPr>
                    </a:p>
                  </a:txBody>
                  <a:tcPr marL="24571" marR="24571" marT="12285" marB="1228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>
                          <a:latin typeface="+mj-lt"/>
                        </a:rPr>
                        <a:t>LLaMA 3 (70B)</a:t>
                      </a:r>
                    </a:p>
                  </a:txBody>
                  <a:tcPr marL="24571" marR="24571" marT="12285" marB="1228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>
                          <a:latin typeface="+mj-lt"/>
                        </a:rPr>
                        <a:t>~128K</a:t>
                      </a:r>
                    </a:p>
                  </a:txBody>
                  <a:tcPr marL="24571" marR="24571" marT="12285" marB="12285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50" b="1" dirty="0">
                          <a:latin typeface="+mj-lt"/>
                        </a:rPr>
                        <a:t>Free (open weights)</a:t>
                      </a:r>
                    </a:p>
                  </a:txBody>
                  <a:tcPr marL="24571" marR="24571" marT="12285" marB="12285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50" b="1" dirty="0">
                          <a:latin typeface="+mj-lt"/>
                        </a:rPr>
                        <a:t>Free (self-hosted)</a:t>
                      </a:r>
                    </a:p>
                  </a:txBody>
                  <a:tcPr marL="24571" marR="24571" marT="12285" marB="1228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>
                          <a:latin typeface="+mj-lt"/>
                        </a:rPr>
                        <a:t>Requires infrastructure</a:t>
                      </a:r>
                    </a:p>
                  </a:txBody>
                  <a:tcPr marL="24571" marR="24571" marT="12285" marB="12285" anchor="ctr"/>
                </a:tc>
                <a:extLst>
                  <a:ext uri="{0D108BD9-81ED-4DB2-BD59-A6C34878D82A}">
                    <a16:rowId xmlns:a16="http://schemas.microsoft.com/office/drawing/2014/main" val="2807314351"/>
                  </a:ext>
                </a:extLst>
              </a:tr>
              <a:tr h="190322"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>
                          <a:latin typeface="+mj-lt"/>
                        </a:rPr>
                        <a:t>Cohere</a:t>
                      </a:r>
                      <a:endParaRPr lang="en-US" sz="1050" dirty="0">
                        <a:latin typeface="+mj-lt"/>
                      </a:endParaRPr>
                    </a:p>
                  </a:txBody>
                  <a:tcPr marL="24571" marR="24571" marT="12285" marB="1228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>
                          <a:latin typeface="+mj-lt"/>
                        </a:rPr>
                        <a:t>Command R+</a:t>
                      </a:r>
                    </a:p>
                  </a:txBody>
                  <a:tcPr marL="24571" marR="24571" marT="12285" marB="1228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>
                          <a:latin typeface="+mj-lt"/>
                        </a:rPr>
                        <a:t>128K</a:t>
                      </a:r>
                    </a:p>
                  </a:txBody>
                  <a:tcPr marL="24571" marR="24571" marT="12285" marB="12285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50" b="1" dirty="0">
                          <a:latin typeface="+mj-lt"/>
                        </a:rPr>
                        <a:t>$0.002</a:t>
                      </a:r>
                    </a:p>
                  </a:txBody>
                  <a:tcPr marL="24571" marR="24571" marT="12285" marB="12285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50" b="1" dirty="0">
                          <a:latin typeface="+mj-lt"/>
                        </a:rPr>
                        <a:t>$0.004</a:t>
                      </a:r>
                    </a:p>
                  </a:txBody>
                  <a:tcPr marL="24571" marR="24571" marT="12285" marB="1228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>
                          <a:latin typeface="+mj-lt"/>
                        </a:rPr>
                        <a:t>RAG-optimized</a:t>
                      </a:r>
                    </a:p>
                  </a:txBody>
                  <a:tcPr marL="24571" marR="24571" marT="12285" marB="12285" anchor="ctr"/>
                </a:tc>
                <a:extLst>
                  <a:ext uri="{0D108BD9-81ED-4DB2-BD59-A6C34878D82A}">
                    <a16:rowId xmlns:a16="http://schemas.microsoft.com/office/drawing/2014/main" val="3713946500"/>
                  </a:ext>
                </a:extLst>
              </a:tr>
              <a:tr h="271889"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>
                          <a:latin typeface="+mj-lt"/>
                        </a:rPr>
                        <a:t>AI21</a:t>
                      </a:r>
                      <a:endParaRPr lang="en-US" sz="1050" dirty="0">
                        <a:latin typeface="+mj-lt"/>
                      </a:endParaRPr>
                    </a:p>
                  </a:txBody>
                  <a:tcPr marL="24571" marR="24571" marT="12285" marB="1228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>
                          <a:latin typeface="+mj-lt"/>
                        </a:rPr>
                        <a:t>Jurassic-2 Ultra</a:t>
                      </a:r>
                    </a:p>
                  </a:txBody>
                  <a:tcPr marL="24571" marR="24571" marT="12285" marB="1228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>
                          <a:latin typeface="+mj-lt"/>
                        </a:rPr>
                        <a:t>8K</a:t>
                      </a:r>
                    </a:p>
                  </a:txBody>
                  <a:tcPr marL="24571" marR="24571" marT="12285" marB="12285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50" b="1" dirty="0">
                          <a:latin typeface="+mj-lt"/>
                        </a:rPr>
                        <a:t>$0.0125</a:t>
                      </a:r>
                    </a:p>
                  </a:txBody>
                  <a:tcPr marL="24571" marR="24571" marT="12285" marB="12285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50" b="1" dirty="0">
                          <a:latin typeface="+mj-lt"/>
                        </a:rPr>
                        <a:t>$0.0125</a:t>
                      </a:r>
                    </a:p>
                  </a:txBody>
                  <a:tcPr marL="24571" marR="24571" marT="12285" marB="1228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>
                          <a:latin typeface="+mj-lt"/>
                        </a:rPr>
                        <a:t>Older pricing model</a:t>
                      </a:r>
                    </a:p>
                  </a:txBody>
                  <a:tcPr marL="24571" marR="24571" marT="12285" marB="12285" anchor="ctr"/>
                </a:tc>
                <a:extLst>
                  <a:ext uri="{0D108BD9-81ED-4DB2-BD59-A6C34878D82A}">
                    <a16:rowId xmlns:a16="http://schemas.microsoft.com/office/drawing/2014/main" val="14361639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69233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7F292B-40B2-4778-C96D-06C7ADB95F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61950"/>
            <a:ext cx="8229600" cy="603955"/>
          </a:xfrm>
        </p:spPr>
        <p:txBody>
          <a:bodyPr>
            <a:normAutofit fontScale="90000"/>
          </a:bodyPr>
          <a:lstStyle/>
          <a:p>
            <a:r>
              <a:rPr lang="en-US" dirty="0"/>
              <a:t>GenAI Multi-Model Applications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F63AFC-9DC2-32AA-C93E-99D00FD01D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28E06-8899-4A6A-9784-538788652AFC}" type="datetime1">
              <a:rPr lang="en-US" smtClean="0"/>
              <a:t>12/31/2025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E217FF-FA8B-0B9C-8096-E5CD186DA0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Copyright © 2007 - 2025 Carl M. Burnett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5B2165-C90E-23A2-E15C-7B1906FDB7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6CBA2-ECE5-4BE9-B546-6761E0E67089}" type="slidenum">
              <a:rPr lang="en-US" smtClean="0"/>
              <a:t>15</a:t>
            </a:fld>
            <a:endParaRPr lang="en-US" dirty="0"/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19AC53E6-623B-EDB5-AB7E-49019E04FE77}"/>
              </a:ext>
            </a:extLst>
          </p:cNvPr>
          <p:cNvGraphicFramePr>
            <a:graphicFrameLocks noGrp="1"/>
          </p:cNvGraphicFramePr>
          <p:nvPr/>
        </p:nvGraphicFramePr>
        <p:xfrm>
          <a:off x="457200" y="1119427"/>
          <a:ext cx="8382001" cy="3186670"/>
        </p:xfrm>
        <a:graphic>
          <a:graphicData uri="http://schemas.openxmlformats.org/drawingml/2006/table">
            <a:tbl>
              <a:tblPr>
                <a:tableStyleId>{284E427A-3D55-4303-BF80-6455036E1DE7}</a:tableStyleId>
              </a:tblPr>
              <a:tblGrid>
                <a:gridCol w="1197429">
                  <a:extLst>
                    <a:ext uri="{9D8B030D-6E8A-4147-A177-3AD203B41FA5}">
                      <a16:colId xmlns:a16="http://schemas.microsoft.com/office/drawing/2014/main" val="1869368070"/>
                    </a:ext>
                  </a:extLst>
                </a:gridCol>
                <a:gridCol w="1277257">
                  <a:extLst>
                    <a:ext uri="{9D8B030D-6E8A-4147-A177-3AD203B41FA5}">
                      <a16:colId xmlns:a16="http://schemas.microsoft.com/office/drawing/2014/main" val="3730702447"/>
                    </a:ext>
                  </a:extLst>
                </a:gridCol>
                <a:gridCol w="1182914">
                  <a:extLst>
                    <a:ext uri="{9D8B030D-6E8A-4147-A177-3AD203B41FA5}">
                      <a16:colId xmlns:a16="http://schemas.microsoft.com/office/drawing/2014/main" val="2176898297"/>
                    </a:ext>
                  </a:extLst>
                </a:gridCol>
                <a:gridCol w="2590800">
                  <a:extLst>
                    <a:ext uri="{9D8B030D-6E8A-4147-A177-3AD203B41FA5}">
                      <a16:colId xmlns:a16="http://schemas.microsoft.com/office/drawing/2014/main" val="93248879"/>
                    </a:ext>
                  </a:extLst>
                </a:gridCol>
                <a:gridCol w="2133601">
                  <a:extLst>
                    <a:ext uri="{9D8B030D-6E8A-4147-A177-3AD203B41FA5}">
                      <a16:colId xmlns:a16="http://schemas.microsoft.com/office/drawing/2014/main" val="2886805430"/>
                    </a:ext>
                  </a:extLst>
                </a:gridCol>
              </a:tblGrid>
              <a:tr h="233096">
                <a:tc>
                  <a:txBody>
                    <a:bodyPr/>
                    <a:lstStyle/>
                    <a:p>
                      <a:pPr algn="ctr" fontAlgn="t" latinLnBrk="0">
                        <a:buNone/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Name</a:t>
                      </a:r>
                    </a:p>
                  </a:txBody>
                  <a:tcPr marL="18211" marR="18211" marT="18211" marB="18211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 latinLnBrk="0">
                        <a:buNone/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Version</a:t>
                      </a:r>
                    </a:p>
                  </a:txBody>
                  <a:tcPr marL="18211" marR="18211" marT="18211" marB="18211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 latinLnBrk="0">
                        <a:buNone/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Release Date</a:t>
                      </a:r>
                    </a:p>
                  </a:txBody>
                  <a:tcPr marL="18211" marR="18211" marT="18211" marB="18211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 latinLnBrk="0">
                        <a:buNone/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Included LLMs</a:t>
                      </a:r>
                    </a:p>
                  </a:txBody>
                  <a:tcPr marL="18211" marR="18211" marT="18211" marB="18211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 latinLnBrk="0">
                        <a:buNone/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Licensing</a:t>
                      </a:r>
                    </a:p>
                  </a:txBody>
                  <a:tcPr marL="18211" marR="18211" marT="18211" marB="18211"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8250517"/>
                  </a:ext>
                </a:extLst>
              </a:tr>
              <a:tr h="284085">
                <a:tc>
                  <a:txBody>
                    <a:bodyPr/>
                    <a:lstStyle/>
                    <a:p>
                      <a:pPr algn="ctr" fontAlgn="base" latinLnBrk="0">
                        <a:buNone/>
                      </a:pPr>
                      <a:r>
                        <a:rPr lang="en-US" sz="1200" b="1" dirty="0">
                          <a:effectLst/>
                          <a:latin typeface="+mj-lt"/>
                          <a:hlinkClick r:id="rId2"/>
                        </a:rPr>
                        <a:t>Perplexity</a:t>
                      </a:r>
                      <a:endParaRPr lang="en-US" sz="1200" b="1" dirty="0">
                        <a:effectLst/>
                        <a:latin typeface="+mj-lt"/>
                      </a:endParaRPr>
                    </a:p>
                  </a:txBody>
                  <a:tcPr marL="18211" marR="18211" marT="10926" marB="10926" anchor="ctr"/>
                </a:tc>
                <a:tc>
                  <a:txBody>
                    <a:bodyPr/>
                    <a:lstStyle/>
                    <a:p>
                      <a:pPr algn="ctr" fontAlgn="base" latinLnBrk="0">
                        <a:buNone/>
                      </a:pPr>
                      <a:r>
                        <a:rPr lang="en-US" sz="1200" b="1" dirty="0">
                          <a:effectLst/>
                          <a:latin typeface="+mj-lt"/>
                        </a:rPr>
                        <a:t>Pro / Free</a:t>
                      </a:r>
                    </a:p>
                  </a:txBody>
                  <a:tcPr marL="18211" marR="18211" marT="10926" marB="10926" anchor="ctr"/>
                </a:tc>
                <a:tc>
                  <a:txBody>
                    <a:bodyPr/>
                    <a:lstStyle/>
                    <a:p>
                      <a:pPr algn="ctr" fontAlgn="base" latinLnBrk="0">
                        <a:buNone/>
                      </a:pPr>
                      <a:r>
                        <a:rPr lang="en-US" sz="1200" b="1" dirty="0">
                          <a:effectLst/>
                          <a:latin typeface="+mj-lt"/>
                        </a:rPr>
                        <a:t>2022–2025</a:t>
                      </a:r>
                    </a:p>
                  </a:txBody>
                  <a:tcPr marL="18211" marR="18211" marT="10926" marB="10926" anchor="ctr"/>
                </a:tc>
                <a:tc>
                  <a:txBody>
                    <a:bodyPr/>
                    <a:lstStyle/>
                    <a:p>
                      <a:pPr algn="ctr" fontAlgn="base" latinLnBrk="0">
                        <a:buNone/>
                      </a:pPr>
                      <a:r>
                        <a:rPr lang="es-ES" sz="1200" b="1" dirty="0">
                          <a:effectLst/>
                          <a:latin typeface="+mj-lt"/>
                        </a:rPr>
                        <a:t>GPT-4o, Claude 3, Gemini, Llama 3</a:t>
                      </a:r>
                    </a:p>
                  </a:txBody>
                  <a:tcPr marL="18211" marR="18211" marT="10926" marB="10926" anchor="ctr"/>
                </a:tc>
                <a:tc>
                  <a:txBody>
                    <a:bodyPr/>
                    <a:lstStyle/>
                    <a:p>
                      <a:pPr algn="ctr" fontAlgn="base" latinLnBrk="0">
                        <a:buNone/>
                      </a:pPr>
                      <a:r>
                        <a:rPr lang="en-US" sz="1200" b="1" dirty="0">
                          <a:effectLst/>
                          <a:latin typeface="+mj-lt"/>
                        </a:rPr>
                        <a:t>Proprietary; free &amp; paid plans</a:t>
                      </a:r>
                    </a:p>
                  </a:txBody>
                  <a:tcPr marL="18211" marR="18211" marT="10926" marB="10926" anchor="ctr"/>
                </a:tc>
                <a:extLst>
                  <a:ext uri="{0D108BD9-81ED-4DB2-BD59-A6C34878D82A}">
                    <a16:rowId xmlns:a16="http://schemas.microsoft.com/office/drawing/2014/main" val="176269103"/>
                  </a:ext>
                </a:extLst>
              </a:tr>
              <a:tr h="284085">
                <a:tc>
                  <a:txBody>
                    <a:bodyPr/>
                    <a:lstStyle/>
                    <a:p>
                      <a:pPr algn="ctr" fontAlgn="base" latinLnBrk="0">
                        <a:buNone/>
                      </a:pPr>
                      <a:r>
                        <a:rPr lang="en-US" sz="1200" b="1" dirty="0">
                          <a:effectLst/>
                          <a:latin typeface="+mj-lt"/>
                          <a:hlinkClick r:id="rId3"/>
                        </a:rPr>
                        <a:t>Poe </a:t>
                      </a:r>
                      <a:r>
                        <a:rPr lang="en-US" sz="1200" b="1" dirty="0">
                          <a:effectLst/>
                          <a:latin typeface="+mj-lt"/>
                        </a:rPr>
                        <a:t>(Quora)</a:t>
                      </a:r>
                    </a:p>
                  </a:txBody>
                  <a:tcPr marL="18211" marR="18211" marT="10926" marB="10926" anchor="ctr"/>
                </a:tc>
                <a:tc>
                  <a:txBody>
                    <a:bodyPr/>
                    <a:lstStyle/>
                    <a:p>
                      <a:pPr algn="ctr" fontAlgn="base" latinLnBrk="0">
                        <a:buNone/>
                      </a:pPr>
                      <a:r>
                        <a:rPr lang="en-US" sz="1200" b="1" dirty="0">
                          <a:effectLst/>
                          <a:latin typeface="+mj-lt"/>
                        </a:rPr>
                        <a:t>v2.x</a:t>
                      </a:r>
                    </a:p>
                  </a:txBody>
                  <a:tcPr marL="18211" marR="18211" marT="10926" marB="10926" anchor="ctr"/>
                </a:tc>
                <a:tc>
                  <a:txBody>
                    <a:bodyPr/>
                    <a:lstStyle/>
                    <a:p>
                      <a:pPr algn="ctr" fontAlgn="base" latinLnBrk="0">
                        <a:buNone/>
                      </a:pPr>
                      <a:r>
                        <a:rPr lang="en-US" sz="1200" b="1" dirty="0">
                          <a:effectLst/>
                          <a:latin typeface="+mj-lt"/>
                        </a:rPr>
                        <a:t>2022–2025</a:t>
                      </a:r>
                    </a:p>
                  </a:txBody>
                  <a:tcPr marL="18211" marR="18211" marT="10926" marB="10926" anchor="ctr"/>
                </a:tc>
                <a:tc>
                  <a:txBody>
                    <a:bodyPr/>
                    <a:lstStyle/>
                    <a:p>
                      <a:pPr algn="ctr" fontAlgn="base" latinLnBrk="0">
                        <a:buNone/>
                      </a:pPr>
                      <a:r>
                        <a:rPr lang="es-ES" sz="1200" b="1" dirty="0">
                          <a:effectLst/>
                          <a:latin typeface="+mj-lt"/>
                        </a:rPr>
                        <a:t>GPT-4o, Claude 3 Opus/Haiku, Llama 3</a:t>
                      </a:r>
                    </a:p>
                  </a:txBody>
                  <a:tcPr marL="18211" marR="18211" marT="10926" marB="10926" anchor="ctr"/>
                </a:tc>
                <a:tc>
                  <a:txBody>
                    <a:bodyPr/>
                    <a:lstStyle/>
                    <a:p>
                      <a:pPr algn="ctr" fontAlgn="base" latinLnBrk="0">
                        <a:buNone/>
                      </a:pPr>
                      <a:r>
                        <a:rPr lang="en-US" sz="1200" b="1" dirty="0">
                          <a:effectLst/>
                          <a:latin typeface="+mj-lt"/>
                        </a:rPr>
                        <a:t>Proprietary; monthly fee</a:t>
                      </a:r>
                    </a:p>
                  </a:txBody>
                  <a:tcPr marL="18211" marR="18211" marT="10926" marB="10926" anchor="ctr"/>
                </a:tc>
                <a:extLst>
                  <a:ext uri="{0D108BD9-81ED-4DB2-BD59-A6C34878D82A}">
                    <a16:rowId xmlns:a16="http://schemas.microsoft.com/office/drawing/2014/main" val="2183461654"/>
                  </a:ext>
                </a:extLst>
              </a:tr>
              <a:tr h="284085">
                <a:tc>
                  <a:txBody>
                    <a:bodyPr/>
                    <a:lstStyle/>
                    <a:p>
                      <a:pPr algn="ctr" fontAlgn="base" latinLnBrk="0">
                        <a:buNone/>
                      </a:pPr>
                      <a:r>
                        <a:rPr lang="en-US" sz="1200" b="1" dirty="0">
                          <a:effectLst/>
                          <a:latin typeface="+mj-lt"/>
                          <a:hlinkClick r:id="rId4"/>
                        </a:rPr>
                        <a:t>Brave Leo AI</a:t>
                      </a:r>
                      <a:endParaRPr lang="en-US" sz="1200" b="1" dirty="0">
                        <a:effectLst/>
                        <a:latin typeface="+mj-lt"/>
                      </a:endParaRPr>
                    </a:p>
                  </a:txBody>
                  <a:tcPr marL="18211" marR="18211" marT="10926" marB="10926" anchor="ctr"/>
                </a:tc>
                <a:tc>
                  <a:txBody>
                    <a:bodyPr/>
                    <a:lstStyle/>
                    <a:p>
                      <a:pPr algn="ctr" fontAlgn="base" latinLnBrk="0">
                        <a:buNone/>
                      </a:pPr>
                      <a:r>
                        <a:rPr lang="en-US" sz="1200" b="1" dirty="0">
                          <a:effectLst/>
                          <a:latin typeface="+mj-lt"/>
                        </a:rPr>
                        <a:t>v1.x</a:t>
                      </a:r>
                    </a:p>
                  </a:txBody>
                  <a:tcPr marL="18211" marR="18211" marT="10926" marB="10926" anchor="ctr"/>
                </a:tc>
                <a:tc>
                  <a:txBody>
                    <a:bodyPr/>
                    <a:lstStyle/>
                    <a:p>
                      <a:pPr algn="ctr" fontAlgn="base" latinLnBrk="0">
                        <a:buNone/>
                      </a:pPr>
                      <a:r>
                        <a:rPr lang="en-US" sz="1200" b="1" dirty="0">
                          <a:effectLst/>
                          <a:latin typeface="+mj-lt"/>
                        </a:rPr>
                        <a:t>2023–2025</a:t>
                      </a:r>
                    </a:p>
                  </a:txBody>
                  <a:tcPr marL="18211" marR="18211" marT="10926" marB="10926" anchor="ctr"/>
                </a:tc>
                <a:tc>
                  <a:txBody>
                    <a:bodyPr/>
                    <a:lstStyle/>
                    <a:p>
                      <a:pPr algn="ctr" fontAlgn="base" latinLnBrk="0">
                        <a:buNone/>
                      </a:pPr>
                      <a:r>
                        <a:rPr lang="es-ES" sz="1200" b="1" dirty="0">
                          <a:effectLst/>
                          <a:latin typeface="+mj-lt"/>
                        </a:rPr>
                        <a:t>Claude, Llama, GPT-4o, Mistral </a:t>
                      </a:r>
                    </a:p>
                  </a:txBody>
                  <a:tcPr marL="18211" marR="18211" marT="10926" marB="10926" anchor="ctr"/>
                </a:tc>
                <a:tc>
                  <a:txBody>
                    <a:bodyPr/>
                    <a:lstStyle/>
                    <a:p>
                      <a:pPr algn="ctr" fontAlgn="base" latinLnBrk="0">
                        <a:buNone/>
                      </a:pPr>
                      <a:r>
                        <a:rPr lang="en-US" sz="1200" b="1" dirty="0">
                          <a:effectLst/>
                          <a:latin typeface="+mj-lt"/>
                        </a:rPr>
                        <a:t>Proprietary</a:t>
                      </a:r>
                    </a:p>
                  </a:txBody>
                  <a:tcPr marL="18211" marR="18211" marT="10926" marB="10926" anchor="ctr"/>
                </a:tc>
                <a:extLst>
                  <a:ext uri="{0D108BD9-81ED-4DB2-BD59-A6C34878D82A}">
                    <a16:rowId xmlns:a16="http://schemas.microsoft.com/office/drawing/2014/main" val="559053556"/>
                  </a:ext>
                </a:extLst>
              </a:tr>
              <a:tr h="349643">
                <a:tc>
                  <a:txBody>
                    <a:bodyPr/>
                    <a:lstStyle/>
                    <a:p>
                      <a:pPr algn="ctr" fontAlgn="base" latinLnBrk="0">
                        <a:buNone/>
                      </a:pPr>
                      <a:r>
                        <a:rPr lang="en-US" sz="1200" b="1" dirty="0">
                          <a:effectLst/>
                          <a:latin typeface="+mj-lt"/>
                          <a:hlinkClick r:id="rId5"/>
                        </a:rPr>
                        <a:t>YouChat</a:t>
                      </a:r>
                      <a:endParaRPr lang="en-US" sz="1200" b="1" dirty="0">
                        <a:effectLst/>
                        <a:latin typeface="+mj-lt"/>
                      </a:endParaRPr>
                    </a:p>
                  </a:txBody>
                  <a:tcPr marL="18211" marR="18211" marT="10926" marB="10926" anchor="ctr"/>
                </a:tc>
                <a:tc>
                  <a:txBody>
                    <a:bodyPr/>
                    <a:lstStyle/>
                    <a:p>
                      <a:pPr algn="ctr" fontAlgn="base" latinLnBrk="0">
                        <a:buNone/>
                      </a:pPr>
                      <a:r>
                        <a:rPr lang="en-US" sz="1200" b="1" dirty="0">
                          <a:effectLst/>
                          <a:latin typeface="+mj-lt"/>
                        </a:rPr>
                        <a:t>2025.10</a:t>
                      </a:r>
                    </a:p>
                  </a:txBody>
                  <a:tcPr marL="18211" marR="18211" marT="10926" marB="10926" anchor="ctr"/>
                </a:tc>
                <a:tc>
                  <a:txBody>
                    <a:bodyPr/>
                    <a:lstStyle/>
                    <a:p>
                      <a:pPr algn="ctr" fontAlgn="base" latinLnBrk="0">
                        <a:buNone/>
                      </a:pPr>
                      <a:r>
                        <a:rPr lang="en-US" sz="1200" b="1" dirty="0">
                          <a:effectLst/>
                          <a:latin typeface="+mj-lt"/>
                        </a:rPr>
                        <a:t>2025</a:t>
                      </a:r>
                    </a:p>
                  </a:txBody>
                  <a:tcPr marL="18211" marR="18211" marT="10926" marB="10926" anchor="ctr"/>
                </a:tc>
                <a:tc>
                  <a:txBody>
                    <a:bodyPr/>
                    <a:lstStyle/>
                    <a:p>
                      <a:pPr algn="ctr" fontAlgn="base" latinLnBrk="0">
                        <a:buNone/>
                      </a:pPr>
                      <a:r>
                        <a:rPr lang="en-US" sz="1200" b="1" dirty="0">
                          <a:effectLst/>
                          <a:latin typeface="+mj-lt"/>
                        </a:rPr>
                        <a:t>ChatGPT, Claude, GPT-4, Gemini, Llama</a:t>
                      </a:r>
                    </a:p>
                  </a:txBody>
                  <a:tcPr marL="18211" marR="18211" marT="10926" marB="10926" anchor="ctr"/>
                </a:tc>
                <a:tc>
                  <a:txBody>
                    <a:bodyPr/>
                    <a:lstStyle/>
                    <a:p>
                      <a:pPr algn="ctr" fontAlgn="base" latinLnBrk="0">
                        <a:buNone/>
                      </a:pPr>
                      <a:r>
                        <a:rPr lang="en-US" sz="1200" b="1" dirty="0">
                          <a:effectLst/>
                          <a:latin typeface="+mj-lt"/>
                        </a:rPr>
                        <a:t>Freemium</a:t>
                      </a:r>
                    </a:p>
                  </a:txBody>
                  <a:tcPr marL="18211" marR="18211" marT="10926" marB="10926" anchor="ctr"/>
                </a:tc>
                <a:extLst>
                  <a:ext uri="{0D108BD9-81ED-4DB2-BD59-A6C34878D82A}">
                    <a16:rowId xmlns:a16="http://schemas.microsoft.com/office/drawing/2014/main" val="511428058"/>
                  </a:ext>
                </a:extLst>
              </a:tr>
              <a:tr h="349643">
                <a:tc>
                  <a:txBody>
                    <a:bodyPr/>
                    <a:lstStyle/>
                    <a:p>
                      <a:pPr algn="ctr" fontAlgn="base" latinLnBrk="0">
                        <a:buNone/>
                      </a:pPr>
                      <a:r>
                        <a:rPr lang="en-US" sz="1200" b="1" dirty="0">
                          <a:effectLst/>
                          <a:latin typeface="+mj-lt"/>
                          <a:hlinkClick r:id="rId6"/>
                        </a:rPr>
                        <a:t>Team-GPT</a:t>
                      </a:r>
                      <a:endParaRPr lang="en-US" sz="1200" b="1" dirty="0">
                        <a:effectLst/>
                        <a:latin typeface="+mj-lt"/>
                      </a:endParaRPr>
                    </a:p>
                  </a:txBody>
                  <a:tcPr marL="18211" marR="18211" marT="10926" marB="10926" anchor="ctr"/>
                </a:tc>
                <a:tc>
                  <a:txBody>
                    <a:bodyPr/>
                    <a:lstStyle/>
                    <a:p>
                      <a:pPr algn="ctr" fontAlgn="base" latinLnBrk="0">
                        <a:buNone/>
                      </a:pPr>
                      <a:r>
                        <a:rPr lang="en-US" sz="1200" b="1" dirty="0">
                          <a:effectLst/>
                          <a:latin typeface="+mj-lt"/>
                        </a:rPr>
                        <a:t>V2025</a:t>
                      </a:r>
                    </a:p>
                  </a:txBody>
                  <a:tcPr marL="18211" marR="18211" marT="10926" marB="10926" anchor="ctr"/>
                </a:tc>
                <a:tc>
                  <a:txBody>
                    <a:bodyPr/>
                    <a:lstStyle/>
                    <a:p>
                      <a:pPr algn="ctr" fontAlgn="base" latinLnBrk="0">
                        <a:buNone/>
                      </a:pPr>
                      <a:r>
                        <a:rPr lang="en-US" sz="1200" b="1" dirty="0">
                          <a:effectLst/>
                          <a:latin typeface="+mj-lt"/>
                        </a:rPr>
                        <a:t>2025</a:t>
                      </a:r>
                    </a:p>
                  </a:txBody>
                  <a:tcPr marL="18211" marR="18211" marT="10926" marB="10926" anchor="ctr"/>
                </a:tc>
                <a:tc>
                  <a:txBody>
                    <a:bodyPr/>
                    <a:lstStyle/>
                    <a:p>
                      <a:pPr algn="ctr" fontAlgn="base" latinLnBrk="0">
                        <a:buNone/>
                      </a:pPr>
                      <a:r>
                        <a:rPr lang="en-US" sz="1200" b="1" dirty="0">
                          <a:effectLst/>
                          <a:latin typeface="+mj-lt"/>
                        </a:rPr>
                        <a:t>GPT-4o, Claude, Gemini, Llama </a:t>
                      </a:r>
                    </a:p>
                  </a:txBody>
                  <a:tcPr marL="18211" marR="18211" marT="10926" marB="10926" anchor="ctr"/>
                </a:tc>
                <a:tc>
                  <a:txBody>
                    <a:bodyPr/>
                    <a:lstStyle/>
                    <a:p>
                      <a:pPr algn="ctr" fontAlgn="base" latinLnBrk="0">
                        <a:buNone/>
                      </a:pPr>
                      <a:r>
                        <a:rPr lang="en-US" sz="1200" b="1" dirty="0">
                          <a:effectLst/>
                          <a:latin typeface="+mj-lt"/>
                        </a:rPr>
                        <a:t>Free tier + paid; custom EULA</a:t>
                      </a:r>
                    </a:p>
                  </a:txBody>
                  <a:tcPr marL="18211" marR="18211" marT="10926" marB="10926" anchor="ctr"/>
                </a:tc>
                <a:extLst>
                  <a:ext uri="{0D108BD9-81ED-4DB2-BD59-A6C34878D82A}">
                    <a16:rowId xmlns:a16="http://schemas.microsoft.com/office/drawing/2014/main" val="658289943"/>
                  </a:ext>
                </a:extLst>
              </a:tr>
              <a:tr h="284085">
                <a:tc>
                  <a:txBody>
                    <a:bodyPr/>
                    <a:lstStyle/>
                    <a:p>
                      <a:pPr algn="ctr" fontAlgn="base" latinLnBrk="0">
                        <a:buNone/>
                      </a:pPr>
                      <a:r>
                        <a:rPr lang="en-US" sz="1200" b="1" dirty="0">
                          <a:effectLst/>
                          <a:latin typeface="+mj-lt"/>
                          <a:hlinkClick r:id="rId7"/>
                        </a:rPr>
                        <a:t>LibreChat</a:t>
                      </a:r>
                      <a:endParaRPr lang="en-US" sz="1200" b="1" dirty="0">
                        <a:effectLst/>
                        <a:latin typeface="+mj-lt"/>
                      </a:endParaRPr>
                    </a:p>
                  </a:txBody>
                  <a:tcPr marL="18211" marR="18211" marT="10926" marB="10926" anchor="ctr"/>
                </a:tc>
                <a:tc>
                  <a:txBody>
                    <a:bodyPr/>
                    <a:lstStyle/>
                    <a:p>
                      <a:pPr algn="ctr" fontAlgn="base" latinLnBrk="0">
                        <a:buNone/>
                      </a:pPr>
                      <a:r>
                        <a:rPr lang="en-US" sz="1200" b="1" dirty="0">
                          <a:effectLst/>
                          <a:latin typeface="+mj-lt"/>
                        </a:rPr>
                        <a:t>1.3.x</a:t>
                      </a:r>
                    </a:p>
                  </a:txBody>
                  <a:tcPr marL="18211" marR="18211" marT="10926" marB="10926" anchor="ctr"/>
                </a:tc>
                <a:tc>
                  <a:txBody>
                    <a:bodyPr/>
                    <a:lstStyle/>
                    <a:p>
                      <a:pPr algn="ctr" fontAlgn="base" latinLnBrk="0">
                        <a:buNone/>
                      </a:pPr>
                      <a:r>
                        <a:rPr lang="en-US" sz="1200" b="1" dirty="0">
                          <a:effectLst/>
                          <a:latin typeface="+mj-lt"/>
                        </a:rPr>
                        <a:t>2023–2025</a:t>
                      </a:r>
                    </a:p>
                  </a:txBody>
                  <a:tcPr marL="18211" marR="18211" marT="10926" marB="10926" anchor="ctr"/>
                </a:tc>
                <a:tc>
                  <a:txBody>
                    <a:bodyPr/>
                    <a:lstStyle/>
                    <a:p>
                      <a:pPr algn="ctr" fontAlgn="base" latinLnBrk="0">
                        <a:buNone/>
                      </a:pPr>
                      <a:r>
                        <a:rPr lang="es-ES" sz="1200" b="1" dirty="0">
                          <a:effectLst/>
                          <a:latin typeface="+mj-lt"/>
                        </a:rPr>
                        <a:t>GPT-4o, Claude, Gemini, Llama 3</a:t>
                      </a:r>
                    </a:p>
                  </a:txBody>
                  <a:tcPr marL="18211" marR="18211" marT="10926" marB="10926" anchor="ctr"/>
                </a:tc>
                <a:tc>
                  <a:txBody>
                    <a:bodyPr/>
                    <a:lstStyle/>
                    <a:p>
                      <a:pPr algn="ctr" fontAlgn="base" latinLnBrk="0">
                        <a:buNone/>
                      </a:pPr>
                      <a:r>
                        <a:rPr lang="en-US" sz="1200" b="1" dirty="0">
                          <a:effectLst/>
                          <a:latin typeface="+mj-lt"/>
                        </a:rPr>
                        <a:t>Open source (MIT)</a:t>
                      </a:r>
                    </a:p>
                  </a:txBody>
                  <a:tcPr marL="18211" marR="18211" marT="10926" marB="10926" anchor="ctr"/>
                </a:tc>
                <a:extLst>
                  <a:ext uri="{0D108BD9-81ED-4DB2-BD59-A6C34878D82A}">
                    <a16:rowId xmlns:a16="http://schemas.microsoft.com/office/drawing/2014/main" val="1199867715"/>
                  </a:ext>
                </a:extLst>
              </a:tr>
              <a:tr h="284085">
                <a:tc>
                  <a:txBody>
                    <a:bodyPr/>
                    <a:lstStyle/>
                    <a:p>
                      <a:pPr algn="ctr" fontAlgn="base" latinLnBrk="0">
                        <a:buNone/>
                      </a:pPr>
                      <a:r>
                        <a:rPr lang="en-US" sz="1200" b="1" dirty="0">
                          <a:effectLst/>
                          <a:latin typeface="+mj-lt"/>
                          <a:hlinkClick r:id="rId8"/>
                        </a:rPr>
                        <a:t>AnythingLLM</a:t>
                      </a:r>
                      <a:endParaRPr lang="en-US" sz="1200" b="1" dirty="0">
                        <a:effectLst/>
                        <a:latin typeface="+mj-lt"/>
                      </a:endParaRPr>
                    </a:p>
                  </a:txBody>
                  <a:tcPr marL="18211" marR="18211" marT="10926" marB="10926" anchor="ctr"/>
                </a:tc>
                <a:tc>
                  <a:txBody>
                    <a:bodyPr/>
                    <a:lstStyle/>
                    <a:p>
                      <a:pPr algn="ctr" fontAlgn="base" latinLnBrk="0">
                        <a:buNone/>
                      </a:pPr>
                      <a:r>
                        <a:rPr lang="en-US" sz="1200" b="1" dirty="0">
                          <a:effectLst/>
                          <a:latin typeface="+mj-lt"/>
                        </a:rPr>
                        <a:t>0.12+</a:t>
                      </a:r>
                    </a:p>
                  </a:txBody>
                  <a:tcPr marL="18211" marR="18211" marT="10926" marB="10926" anchor="ctr"/>
                </a:tc>
                <a:tc>
                  <a:txBody>
                    <a:bodyPr/>
                    <a:lstStyle/>
                    <a:p>
                      <a:pPr algn="ctr" fontAlgn="base" latinLnBrk="0">
                        <a:buNone/>
                      </a:pPr>
                      <a:r>
                        <a:rPr lang="en-US" sz="1200" b="1" dirty="0">
                          <a:effectLst/>
                          <a:latin typeface="+mj-lt"/>
                        </a:rPr>
                        <a:t>2025</a:t>
                      </a:r>
                    </a:p>
                  </a:txBody>
                  <a:tcPr marL="18211" marR="18211" marT="10926" marB="10926" anchor="ctr"/>
                </a:tc>
                <a:tc>
                  <a:txBody>
                    <a:bodyPr/>
                    <a:lstStyle/>
                    <a:p>
                      <a:pPr algn="ctr" fontAlgn="base" latinLnBrk="0">
                        <a:buNone/>
                      </a:pPr>
                      <a:r>
                        <a:rPr lang="en-US" sz="1200" b="1" dirty="0">
                          <a:effectLst/>
                          <a:latin typeface="+mj-lt"/>
                        </a:rPr>
                        <a:t>GPT-4o, Llama 3, OpenRouter LLMs</a:t>
                      </a:r>
                    </a:p>
                  </a:txBody>
                  <a:tcPr marL="18211" marR="18211" marT="10926" marB="10926" anchor="ctr"/>
                </a:tc>
                <a:tc>
                  <a:txBody>
                    <a:bodyPr/>
                    <a:lstStyle/>
                    <a:p>
                      <a:pPr algn="ctr" fontAlgn="base" latinLnBrk="0">
                        <a:buNone/>
                      </a:pPr>
                      <a:r>
                        <a:rPr lang="en-US" sz="1200" b="1" dirty="0">
                          <a:effectLst/>
                          <a:latin typeface="+mj-lt"/>
                        </a:rPr>
                        <a:t>Open source (MIT)</a:t>
                      </a:r>
                    </a:p>
                  </a:txBody>
                  <a:tcPr marL="18211" marR="18211" marT="10926" marB="10926" anchor="ctr"/>
                </a:tc>
                <a:extLst>
                  <a:ext uri="{0D108BD9-81ED-4DB2-BD59-A6C34878D82A}">
                    <a16:rowId xmlns:a16="http://schemas.microsoft.com/office/drawing/2014/main" val="2770512733"/>
                  </a:ext>
                </a:extLst>
              </a:tr>
              <a:tr h="218527">
                <a:tc>
                  <a:txBody>
                    <a:bodyPr/>
                    <a:lstStyle/>
                    <a:p>
                      <a:pPr algn="ctr" fontAlgn="base" latinLnBrk="0">
                        <a:buNone/>
                      </a:pPr>
                      <a:r>
                        <a:rPr lang="en-US" sz="1200" b="1" dirty="0">
                          <a:effectLst/>
                          <a:latin typeface="+mj-lt"/>
                          <a:hlinkClick r:id="rId9"/>
                        </a:rPr>
                        <a:t>Elicit</a:t>
                      </a:r>
                      <a:endParaRPr lang="en-US" sz="1200" b="1" dirty="0">
                        <a:effectLst/>
                        <a:latin typeface="+mj-lt"/>
                      </a:endParaRPr>
                    </a:p>
                  </a:txBody>
                  <a:tcPr marL="18211" marR="18211" marT="10926" marB="10926" anchor="ctr"/>
                </a:tc>
                <a:tc>
                  <a:txBody>
                    <a:bodyPr/>
                    <a:lstStyle/>
                    <a:p>
                      <a:pPr algn="ctr" fontAlgn="base" latinLnBrk="0">
                        <a:buNone/>
                      </a:pPr>
                      <a:r>
                        <a:rPr lang="en-US" sz="1200" b="1" dirty="0">
                          <a:effectLst/>
                          <a:latin typeface="+mj-lt"/>
                        </a:rPr>
                        <a:t>v3.x</a:t>
                      </a:r>
                    </a:p>
                  </a:txBody>
                  <a:tcPr marL="18211" marR="18211" marT="10926" marB="10926" anchor="ctr"/>
                </a:tc>
                <a:tc>
                  <a:txBody>
                    <a:bodyPr/>
                    <a:lstStyle/>
                    <a:p>
                      <a:pPr algn="ctr" fontAlgn="base" latinLnBrk="0">
                        <a:buNone/>
                      </a:pPr>
                      <a:r>
                        <a:rPr lang="en-US" sz="1200" b="1" dirty="0">
                          <a:effectLst/>
                          <a:latin typeface="+mj-lt"/>
                        </a:rPr>
                        <a:t>2024–2025</a:t>
                      </a:r>
                    </a:p>
                  </a:txBody>
                  <a:tcPr marL="18211" marR="18211" marT="10926" marB="10926" anchor="ctr"/>
                </a:tc>
                <a:tc>
                  <a:txBody>
                    <a:bodyPr/>
                    <a:lstStyle/>
                    <a:p>
                      <a:pPr algn="ctr" fontAlgn="base" latinLnBrk="0">
                        <a:buNone/>
                      </a:pPr>
                      <a:r>
                        <a:rPr lang="en-US" sz="1200" b="1" dirty="0">
                          <a:effectLst/>
                          <a:latin typeface="+mj-lt"/>
                        </a:rPr>
                        <a:t>Claude 3, GPT-4, Gemini</a:t>
                      </a:r>
                    </a:p>
                  </a:txBody>
                  <a:tcPr marL="18211" marR="18211" marT="10926" marB="10926" anchor="ctr"/>
                </a:tc>
                <a:tc>
                  <a:txBody>
                    <a:bodyPr/>
                    <a:lstStyle/>
                    <a:p>
                      <a:pPr algn="ctr" fontAlgn="base" latinLnBrk="0">
                        <a:buNone/>
                      </a:pPr>
                      <a:r>
                        <a:rPr lang="en-US" sz="1200" b="1" dirty="0">
                          <a:effectLst/>
                          <a:latin typeface="+mj-lt"/>
                        </a:rPr>
                        <a:t>Freemium, research use</a:t>
                      </a:r>
                    </a:p>
                  </a:txBody>
                  <a:tcPr marL="18211" marR="18211" marT="10926" marB="10926" anchor="ctr"/>
                </a:tc>
                <a:extLst>
                  <a:ext uri="{0D108BD9-81ED-4DB2-BD59-A6C34878D82A}">
                    <a16:rowId xmlns:a16="http://schemas.microsoft.com/office/drawing/2014/main" val="3208872191"/>
                  </a:ext>
                </a:extLst>
              </a:tr>
              <a:tr h="284085">
                <a:tc>
                  <a:txBody>
                    <a:bodyPr/>
                    <a:lstStyle/>
                    <a:p>
                      <a:pPr algn="ctr" fontAlgn="base" latinLnBrk="0">
                        <a:buNone/>
                      </a:pPr>
                      <a:r>
                        <a:rPr lang="en-US" sz="1200" b="1" dirty="0">
                          <a:effectLst/>
                          <a:latin typeface="+mj-lt"/>
                          <a:hlinkClick r:id="rId10"/>
                        </a:rPr>
                        <a:t>Phind</a:t>
                      </a:r>
                      <a:endParaRPr lang="en-US" sz="1200" b="1" dirty="0">
                        <a:effectLst/>
                        <a:latin typeface="+mj-lt"/>
                      </a:endParaRPr>
                    </a:p>
                  </a:txBody>
                  <a:tcPr marL="18211" marR="18211" marT="10926" marB="10926" anchor="ctr"/>
                </a:tc>
                <a:tc>
                  <a:txBody>
                    <a:bodyPr/>
                    <a:lstStyle/>
                    <a:p>
                      <a:pPr algn="ctr" fontAlgn="base" latinLnBrk="0">
                        <a:buNone/>
                      </a:pPr>
                      <a:r>
                        <a:rPr lang="en-US" sz="1200" b="1" dirty="0">
                          <a:effectLst/>
                          <a:latin typeface="+mj-lt"/>
                        </a:rPr>
                        <a:t>2.6+</a:t>
                      </a:r>
                    </a:p>
                  </a:txBody>
                  <a:tcPr marL="18211" marR="18211" marT="10926" marB="10926" anchor="ctr"/>
                </a:tc>
                <a:tc>
                  <a:txBody>
                    <a:bodyPr/>
                    <a:lstStyle/>
                    <a:p>
                      <a:pPr algn="ctr" fontAlgn="base" latinLnBrk="0">
                        <a:buNone/>
                      </a:pPr>
                      <a:r>
                        <a:rPr lang="en-US" sz="1200" b="1" dirty="0">
                          <a:effectLst/>
                          <a:latin typeface="+mj-lt"/>
                        </a:rPr>
                        <a:t>2023–2025</a:t>
                      </a:r>
                    </a:p>
                  </a:txBody>
                  <a:tcPr marL="18211" marR="18211" marT="10926" marB="10926" anchor="ctr"/>
                </a:tc>
                <a:tc>
                  <a:txBody>
                    <a:bodyPr/>
                    <a:lstStyle/>
                    <a:p>
                      <a:pPr algn="ctr" fontAlgn="base" latinLnBrk="0">
                        <a:buNone/>
                      </a:pPr>
                      <a:r>
                        <a:rPr lang="en-US" sz="1200" b="1" dirty="0">
                          <a:effectLst/>
                          <a:latin typeface="+mj-lt"/>
                        </a:rPr>
                        <a:t>GPT-4 Turbo, custom models</a:t>
                      </a:r>
                    </a:p>
                  </a:txBody>
                  <a:tcPr marL="18211" marR="18211" marT="10926" marB="10926" anchor="ctr"/>
                </a:tc>
                <a:tc>
                  <a:txBody>
                    <a:bodyPr/>
                    <a:lstStyle/>
                    <a:p>
                      <a:pPr algn="ctr" fontAlgn="base" latinLnBrk="0">
                        <a:buNone/>
                      </a:pPr>
                      <a:r>
                        <a:rPr lang="en-US" sz="1200" b="1" dirty="0">
                          <a:effectLst/>
                          <a:latin typeface="+mj-lt"/>
                        </a:rPr>
                        <a:t>Proprietary</a:t>
                      </a:r>
                    </a:p>
                  </a:txBody>
                  <a:tcPr marL="18211" marR="18211" marT="10926" marB="10926" anchor="ctr"/>
                </a:tc>
                <a:extLst>
                  <a:ext uri="{0D108BD9-81ED-4DB2-BD59-A6C34878D82A}">
                    <a16:rowId xmlns:a16="http://schemas.microsoft.com/office/drawing/2014/main" val="798887328"/>
                  </a:ext>
                </a:extLst>
              </a:tr>
              <a:tr h="284085">
                <a:tc>
                  <a:txBody>
                    <a:bodyPr/>
                    <a:lstStyle/>
                    <a:p>
                      <a:pPr algn="ctr" fontAlgn="base" latinLnBrk="0">
                        <a:buNone/>
                      </a:pPr>
                      <a:r>
                        <a:rPr lang="en-US" sz="1200" b="1" dirty="0">
                          <a:effectLst/>
                          <a:latin typeface="+mj-lt"/>
                          <a:hlinkClick r:id="rId11"/>
                        </a:rPr>
                        <a:t>ChatHub</a:t>
                      </a:r>
                      <a:endParaRPr lang="en-US" sz="1200" b="1" dirty="0">
                        <a:effectLst/>
                        <a:latin typeface="+mj-lt"/>
                      </a:endParaRPr>
                    </a:p>
                  </a:txBody>
                  <a:tcPr marL="18211" marR="18211" marT="10926" marB="10926" anchor="ctr"/>
                </a:tc>
                <a:tc>
                  <a:txBody>
                    <a:bodyPr/>
                    <a:lstStyle/>
                    <a:p>
                      <a:pPr algn="ctr" fontAlgn="base" latinLnBrk="0">
                        <a:buNone/>
                      </a:pPr>
                      <a:r>
                        <a:rPr lang="en-US" sz="1200" b="1" dirty="0">
                          <a:effectLst/>
                          <a:latin typeface="+mj-lt"/>
                        </a:rPr>
                        <a:t>2.0.0</a:t>
                      </a:r>
                    </a:p>
                  </a:txBody>
                  <a:tcPr marL="18211" marR="18211" marT="10926" marB="10926" anchor="ctr"/>
                </a:tc>
                <a:tc>
                  <a:txBody>
                    <a:bodyPr/>
                    <a:lstStyle/>
                    <a:p>
                      <a:pPr algn="ctr" fontAlgn="base" latinLnBrk="0">
                        <a:buNone/>
                      </a:pPr>
                      <a:r>
                        <a:rPr lang="en-US" sz="1200" b="1" dirty="0">
                          <a:effectLst/>
                          <a:latin typeface="+mj-lt"/>
                        </a:rPr>
                        <a:t>2024–2025</a:t>
                      </a:r>
                    </a:p>
                  </a:txBody>
                  <a:tcPr marL="18211" marR="18211" marT="10926" marB="10926" anchor="ctr"/>
                </a:tc>
                <a:tc>
                  <a:txBody>
                    <a:bodyPr/>
                    <a:lstStyle/>
                    <a:p>
                      <a:pPr algn="ctr" fontAlgn="base" latinLnBrk="0">
                        <a:buNone/>
                      </a:pPr>
                      <a:r>
                        <a:rPr lang="es-ES" sz="1200" b="1" dirty="0">
                          <a:effectLst/>
                          <a:latin typeface="+mj-lt"/>
                        </a:rPr>
                        <a:t>Claude, GPT-4, Llama 3, DeepSeek</a:t>
                      </a:r>
                    </a:p>
                  </a:txBody>
                  <a:tcPr marL="18211" marR="18211" marT="10926" marB="10926" anchor="ctr"/>
                </a:tc>
                <a:tc>
                  <a:txBody>
                    <a:bodyPr/>
                    <a:lstStyle/>
                    <a:p>
                      <a:pPr algn="ctr" fontAlgn="base" latinLnBrk="0">
                        <a:buNone/>
                      </a:pPr>
                      <a:r>
                        <a:rPr lang="en-US" sz="1200" b="1" dirty="0">
                          <a:effectLst/>
                          <a:latin typeface="+mj-lt"/>
                        </a:rPr>
                        <a:t>Freemium, browser extension</a:t>
                      </a:r>
                    </a:p>
                  </a:txBody>
                  <a:tcPr marL="18211" marR="18211" marT="10926" marB="10926" anchor="ctr"/>
                </a:tc>
                <a:extLst>
                  <a:ext uri="{0D108BD9-81ED-4DB2-BD59-A6C34878D82A}">
                    <a16:rowId xmlns:a16="http://schemas.microsoft.com/office/drawing/2014/main" val="16088091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94026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727988-3A90-65B2-BC02-42901C6831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6D2594-F104-707A-CD04-FABA8F49AF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Session III Review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2371C77C-9B7B-B3CB-D4DA-3CD2CC2B98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Introduction to the Major LLMs </a:t>
            </a:r>
          </a:p>
          <a:p>
            <a:pPr lvl="1"/>
            <a:r>
              <a:rPr lang="en-US" dirty="0"/>
              <a:t>ChatGPT 5.1</a:t>
            </a:r>
          </a:p>
          <a:p>
            <a:pPr lvl="1"/>
            <a:r>
              <a:rPr lang="en-US" dirty="0"/>
              <a:t>Gemini 2.5 Pro</a:t>
            </a:r>
          </a:p>
          <a:p>
            <a:pPr lvl="1"/>
            <a:r>
              <a:rPr lang="en-US" dirty="0"/>
              <a:t>Claude Sonnet 4.5</a:t>
            </a:r>
          </a:p>
          <a:p>
            <a:pPr lvl="1"/>
            <a:r>
              <a:rPr lang="en-US" dirty="0"/>
              <a:t>Grok 4</a:t>
            </a:r>
          </a:p>
          <a:p>
            <a:pPr lvl="1"/>
            <a:r>
              <a:rPr lang="en-US" dirty="0"/>
              <a:t>Kimi K2 Thinking (Moonshot)</a:t>
            </a:r>
          </a:p>
          <a:p>
            <a:r>
              <a:rPr lang="en-US" dirty="0"/>
              <a:t>LLM Prompt Engineering Exercises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8608B7-1680-5D18-6D7D-090964CC44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E992C-0315-4B17-A814-464515B1D5AA}" type="datetime1">
              <a:rPr lang="en-US" smtClean="0"/>
              <a:t>12/31/2025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DA4D74-6F8C-BDC6-32CE-3FF163EB9D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2007 - 2025 Carl M. Burnett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653B72-B432-053A-F750-71ED048030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6CBA2-ECE5-4BE9-B546-6761E0E67089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33709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D3CEFA-272C-DE45-4086-18F6EE5201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D610BEC5-B611-F14B-477C-7C7098E1D5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Course Outline – Session I 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E896640-37A1-8BDA-711C-3579F9C159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81000" y="1531620"/>
            <a:ext cx="3733800" cy="3326130"/>
          </a:xfrm>
        </p:spPr>
        <p:txBody>
          <a:bodyPr>
            <a:noAutofit/>
          </a:bodyPr>
          <a:lstStyle/>
          <a:p>
            <a:pPr marL="468630" indent="-285750"/>
            <a:r>
              <a:rPr lang="en-US" sz="1800" dirty="0">
                <a:ea typeface="Aptos" panose="020B0004020202020204" pitchFamily="34" charset="0"/>
                <a:cs typeface="Aptos" panose="020B0004020202020204" pitchFamily="34" charset="0"/>
              </a:rPr>
              <a:t>Define Artificial Intelligence (AI) and Generative </a:t>
            </a:r>
            <a:r>
              <a:rPr lang="en-US" sz="1800" dirty="0">
                <a:effectLst/>
                <a:ea typeface="Aptos" panose="020B0004020202020204" pitchFamily="34" charset="0"/>
                <a:cs typeface="Aptos" panose="020B0004020202020204" pitchFamily="34" charset="0"/>
              </a:rPr>
              <a:t>AI (GenAI).</a:t>
            </a:r>
          </a:p>
          <a:p>
            <a:pPr marL="468630" indent="-285750"/>
            <a:r>
              <a:rPr lang="en-US" sz="1800" dirty="0">
                <a:effectLst/>
                <a:ea typeface="Aptos" panose="020B0004020202020204" pitchFamily="34" charset="0"/>
                <a:cs typeface="Aptos" panose="020B0004020202020204" pitchFamily="34" charset="0"/>
              </a:rPr>
              <a:t>Explain the latest trends in GenAI/AI. </a:t>
            </a:r>
          </a:p>
          <a:p>
            <a:pPr marL="468630" indent="-285750"/>
            <a:r>
              <a:rPr lang="en-US" sz="1800" dirty="0">
                <a:effectLst/>
                <a:ea typeface="Aptos" panose="020B0004020202020204" pitchFamily="34" charset="0"/>
                <a:cs typeface="Aptos" panose="020B0004020202020204" pitchFamily="34" charset="0"/>
              </a:rPr>
              <a:t>Identify and describe key concepts in GenAI/AI. </a:t>
            </a:r>
          </a:p>
          <a:p>
            <a:pPr marL="468630" indent="-285750"/>
            <a:r>
              <a:rPr lang="en-US" sz="1800" dirty="0">
                <a:ea typeface="Aptos" panose="020B0004020202020204" pitchFamily="34" charset="0"/>
                <a:cs typeface="Aptos" panose="020B0004020202020204" pitchFamily="34" charset="0"/>
              </a:rPr>
              <a:t>Understand the Building Blocks of LLMs</a:t>
            </a:r>
            <a:endParaRPr lang="en-US" sz="1600" dirty="0"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468630" indent="-285750"/>
            <a:r>
              <a:rPr lang="en-US" sz="1800" dirty="0">
                <a:ea typeface="Aptos" panose="020B0004020202020204" pitchFamily="34" charset="0"/>
                <a:cs typeface="Aptos" panose="020B0004020202020204" pitchFamily="34" charset="0"/>
              </a:rPr>
              <a:t>Understand the 7 Parameters of LLMs</a:t>
            </a:r>
          </a:p>
          <a:p>
            <a:endParaRPr lang="en-US" sz="2000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092A0B8-2FA6-AF90-C127-1E394E7E1B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962400" y="1440064"/>
            <a:ext cx="4876800" cy="3417686"/>
          </a:xfrm>
        </p:spPr>
        <p:txBody>
          <a:bodyPr>
            <a:normAutofit/>
          </a:bodyPr>
          <a:lstStyle/>
          <a:p>
            <a:pPr marL="468630" indent="-285750"/>
            <a:r>
              <a:rPr lang="en-US" sz="1800" dirty="0">
                <a:ea typeface="Aptos" panose="020B0004020202020204" pitchFamily="34" charset="0"/>
                <a:cs typeface="Aptos" panose="020B0004020202020204" pitchFamily="34" charset="0"/>
              </a:rPr>
              <a:t>Parameter Tuning</a:t>
            </a:r>
          </a:p>
          <a:p>
            <a:pPr marL="468630" indent="-285750"/>
            <a:r>
              <a:rPr lang="en-US" sz="1800" dirty="0">
                <a:ea typeface="Aptos" panose="020B0004020202020204" pitchFamily="34" charset="0"/>
                <a:cs typeface="Aptos" panose="020B0004020202020204" pitchFamily="34" charset="0"/>
              </a:rPr>
              <a:t>AI Quiz</a:t>
            </a:r>
          </a:p>
          <a:p>
            <a:pPr marL="468630" indent="-285750"/>
            <a:r>
              <a:rPr lang="en-US" sz="1800" dirty="0">
                <a:ea typeface="Aptos" panose="020B0004020202020204" pitchFamily="34" charset="0"/>
                <a:cs typeface="Aptos" panose="020B0004020202020204" pitchFamily="34" charset="0"/>
              </a:rPr>
              <a:t>LLM Quiz</a:t>
            </a:r>
          </a:p>
          <a:p>
            <a:pPr marL="468630" indent="-285750"/>
            <a:r>
              <a:rPr lang="en-US" sz="1800" dirty="0">
                <a:ea typeface="Aptos" panose="020B0004020202020204" pitchFamily="34" charset="0"/>
                <a:cs typeface="Aptos" panose="020B0004020202020204" pitchFamily="34" charset="0"/>
              </a:rPr>
              <a:t>Review GenAI Applications by Type and Industry Use</a:t>
            </a:r>
          </a:p>
          <a:p>
            <a:pPr marL="468630" indent="-285750"/>
            <a:endParaRPr lang="en-US" sz="1800" dirty="0"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468630" indent="-285750"/>
            <a:endParaRPr lang="en-US" sz="1600" dirty="0">
              <a:effectLst/>
              <a:ea typeface="Aptos" panose="020B0004020202020204" pitchFamily="34" charset="0"/>
              <a:cs typeface="Aptos" panose="020B0004020202020204" pitchFamily="34" charset="0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19196A1-0652-1609-3966-54BDFA9BC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26898-931C-4E49-9EDD-3B95831E1BF9}" type="datetime1">
              <a:rPr lang="en-US" smtClean="0"/>
              <a:t>12/31/2025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F189886-ACEC-142E-4242-D894B741B5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Copyright © 2007 - 2025 Carl M. Burnett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0674B5-1354-0FD1-8DB1-E2CA711F49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6CBA2-ECE5-4BE9-B546-6761E0E67089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29164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FD2439BA-07F7-665E-DF83-341977F443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Course Outline – Session II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8AF4C5-F55D-15A3-94CE-D2DBED8C51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 Introduction to Prompt Engineering Frameworks</a:t>
            </a:r>
          </a:p>
          <a:p>
            <a:r>
              <a:rPr lang="en-US" dirty="0"/>
              <a:t> Discover personal organization tools using Copilot’s task management</a:t>
            </a:r>
          </a:p>
          <a:p>
            <a:r>
              <a:rPr lang="en-US" dirty="0"/>
              <a:t> Discover Copilot Chat, Personal, and Enterprise Editions</a:t>
            </a:r>
          </a:p>
          <a:p>
            <a:r>
              <a:rPr lang="en-US" dirty="0"/>
              <a:t> Learn how to organize yourself with MS Copilot AI</a:t>
            </a:r>
          </a:p>
          <a:p>
            <a:r>
              <a:rPr lang="en-US" dirty="0"/>
              <a:t> Prompt Engineering Exercise using MS Copilot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EB6E35-8D74-DE45-248B-E9CFCB03AF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E992C-0315-4B17-A814-464515B1D5AA}" type="datetime1">
              <a:rPr lang="en-US" smtClean="0"/>
              <a:t>12/31/2025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576B72-569B-34AB-7D98-5EE70055B9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2007 - 2025 Carl M. Burnett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2DC769-57D3-DB81-7404-843F1A3769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6CBA2-ECE5-4BE9-B546-6761E0E67089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36557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0A01E9-2722-58D7-6588-04E2492E6D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Course Outline – Session III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38C3CEC5-796B-FDB4-5210-3E776F29BF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Introduction to the Major LLMs </a:t>
            </a:r>
          </a:p>
          <a:p>
            <a:pPr lvl="1"/>
            <a:r>
              <a:rPr lang="en-US" dirty="0"/>
              <a:t>ChatGPT 5.1</a:t>
            </a:r>
          </a:p>
          <a:p>
            <a:pPr lvl="1"/>
            <a:r>
              <a:rPr lang="en-US" dirty="0"/>
              <a:t>Gemini 2.5 Pro</a:t>
            </a:r>
          </a:p>
          <a:p>
            <a:pPr lvl="1"/>
            <a:r>
              <a:rPr lang="en-US" dirty="0"/>
              <a:t>Claude Sonnet 4.5</a:t>
            </a:r>
          </a:p>
          <a:p>
            <a:pPr lvl="1"/>
            <a:r>
              <a:rPr lang="en-US" dirty="0"/>
              <a:t>Grok 4</a:t>
            </a:r>
          </a:p>
          <a:p>
            <a:pPr lvl="1"/>
            <a:r>
              <a:rPr lang="en-US" dirty="0"/>
              <a:t>Kimi K2 Thinking (Moonshot)</a:t>
            </a:r>
          </a:p>
          <a:p>
            <a:r>
              <a:rPr lang="en-US" dirty="0"/>
              <a:t>LLM Prompt Engineering Exercises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0BB916-ABB2-7C87-446D-7657001554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E992C-0315-4B17-A814-464515B1D5AA}" type="datetime1">
              <a:rPr lang="en-US" smtClean="0"/>
              <a:t>12/31/2025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601FEC-F079-5C9D-93BE-8BDE62A3C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2007 - 2025 Carl M. Burnett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B5DAC2-1299-C53F-0EFB-8955F66AF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6CBA2-ECE5-4BE9-B546-6761E0E67089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8936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E791D5-C445-0E10-D85F-B2216A8FC0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137A475-FC94-9B8B-E6CA-16EBA60C79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Course Outline – Session IV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529F301-BB72-A03E-EE8F-DF989E81C0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81000" y="1440064"/>
            <a:ext cx="4191000" cy="1588886"/>
          </a:xfrm>
        </p:spPr>
        <p:txBody>
          <a:bodyPr>
            <a:noAutofit/>
          </a:bodyPr>
          <a:lstStyle/>
          <a:p>
            <a:pPr marL="468630" indent="-285750"/>
            <a:r>
              <a:rPr lang="en-US" sz="1400" dirty="0">
                <a:ea typeface="Aptos" panose="020B0004020202020204" pitchFamily="34" charset="0"/>
                <a:cs typeface="Aptos" panose="020B0004020202020204" pitchFamily="34" charset="0"/>
              </a:rPr>
              <a:t>Industry Risks and Concerns</a:t>
            </a:r>
          </a:p>
          <a:p>
            <a:pPr marL="834390" lvl="1" indent="-285750"/>
            <a:r>
              <a:rPr lang="en-US" sz="1200" dirty="0">
                <a:ea typeface="Aptos" panose="020B0004020202020204" pitchFamily="34" charset="0"/>
                <a:cs typeface="Aptos" panose="020B0004020202020204" pitchFamily="34" charset="0"/>
              </a:rPr>
              <a:t>Lack of Explainability / Transparency</a:t>
            </a:r>
          </a:p>
          <a:p>
            <a:pPr marL="834390" lvl="1" indent="-285750"/>
            <a:r>
              <a:rPr lang="en-US" sz="1200" dirty="0">
                <a:ea typeface="Aptos" panose="020B0004020202020204" pitchFamily="34" charset="0"/>
                <a:cs typeface="Aptos" panose="020B0004020202020204" pitchFamily="34" charset="0"/>
              </a:rPr>
              <a:t>Data Bias and Discrimination</a:t>
            </a:r>
          </a:p>
          <a:p>
            <a:pPr marL="834390" lvl="1" indent="-285750"/>
            <a:r>
              <a:rPr lang="en-US" sz="1200" dirty="0">
                <a:ea typeface="Aptos" panose="020B0004020202020204" pitchFamily="34" charset="0"/>
                <a:cs typeface="Aptos" panose="020B0004020202020204" pitchFamily="34" charset="0"/>
              </a:rPr>
              <a:t>Misinformation &amp; Disinformation</a:t>
            </a:r>
          </a:p>
          <a:p>
            <a:pPr marL="834390" lvl="1" indent="-285750"/>
            <a:r>
              <a:rPr lang="en-US" sz="1200" dirty="0">
                <a:ea typeface="Aptos" panose="020B0004020202020204" pitchFamily="34" charset="0"/>
                <a:cs typeface="Aptos" panose="020B0004020202020204" pitchFamily="34" charset="0"/>
              </a:rPr>
              <a:t>Misuse in Bioweapons, Cyberattacks, or Deepfake Extortion</a:t>
            </a:r>
          </a:p>
          <a:p>
            <a:pPr marL="834390" lvl="1" indent="-285750"/>
            <a:r>
              <a:rPr lang="en-US" sz="1200" dirty="0">
                <a:ea typeface="Aptos" panose="020B0004020202020204" pitchFamily="34" charset="0"/>
                <a:cs typeface="Aptos" panose="020B0004020202020204" pitchFamily="34" charset="0"/>
              </a:rPr>
              <a:t>Copyright and Intellectual Property Infringement</a:t>
            </a:r>
          </a:p>
          <a:p>
            <a:endParaRPr lang="en-US" sz="1400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073C535-26C9-6F87-7429-C26B02D564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440064"/>
            <a:ext cx="4191000" cy="2579486"/>
          </a:xfrm>
        </p:spPr>
        <p:txBody>
          <a:bodyPr>
            <a:normAutofit fontScale="92500" lnSpcReduction="10000"/>
          </a:bodyPr>
          <a:lstStyle/>
          <a:p>
            <a:pPr marL="468630" indent="-285750"/>
            <a:r>
              <a:rPr lang="en-US" sz="1400" dirty="0"/>
              <a:t>AI Future</a:t>
            </a:r>
          </a:p>
          <a:p>
            <a:pPr marL="834390" lvl="1" indent="-285750"/>
            <a:r>
              <a:rPr lang="en-US" sz="1200" dirty="0">
                <a:ea typeface="Aptos" panose="020B0004020202020204" pitchFamily="34" charset="0"/>
                <a:cs typeface="Aptos" panose="020B0004020202020204" pitchFamily="34" charset="0"/>
              </a:rPr>
              <a:t>China’s Digital Transformation</a:t>
            </a:r>
          </a:p>
          <a:p>
            <a:pPr marL="834390" lvl="1" indent="-285750"/>
            <a:r>
              <a:rPr lang="en-US" sz="1200" dirty="0">
                <a:ea typeface="Aptos" panose="020B0004020202020204" pitchFamily="34" charset="0"/>
                <a:cs typeface="Aptos" panose="020B0004020202020204" pitchFamily="34" charset="0"/>
              </a:rPr>
              <a:t>Date is the New Currency</a:t>
            </a:r>
          </a:p>
          <a:p>
            <a:pPr marL="834390" lvl="1" indent="-285750"/>
            <a:r>
              <a:rPr lang="en-US" sz="1200" dirty="0">
                <a:ea typeface="Aptos" panose="020B0004020202020204" pitchFamily="34" charset="0"/>
                <a:cs typeface="Aptos" panose="020B0004020202020204" pitchFamily="34" charset="0"/>
              </a:rPr>
              <a:t>Smart Econometrics</a:t>
            </a:r>
          </a:p>
          <a:p>
            <a:pPr marL="834390" lvl="1" indent="-285750"/>
            <a:r>
              <a:rPr lang="en-US" sz="1200" dirty="0">
                <a:ea typeface="Aptos" panose="020B0004020202020204" pitchFamily="34" charset="0"/>
                <a:cs typeface="Aptos" panose="020B0004020202020204" pitchFamily="34" charset="0"/>
              </a:rPr>
              <a:t>Social Credit Systems</a:t>
            </a:r>
          </a:p>
          <a:p>
            <a:pPr marL="834390" lvl="1" indent="-285750"/>
            <a:r>
              <a:rPr lang="en-US" sz="1200" dirty="0">
                <a:ea typeface="Aptos" panose="020B0004020202020204" pitchFamily="34" charset="0"/>
                <a:cs typeface="Aptos" panose="020B0004020202020204" pitchFamily="34" charset="0"/>
              </a:rPr>
              <a:t>The Future of Healthcare</a:t>
            </a:r>
          </a:p>
          <a:p>
            <a:pPr marL="834390" lvl="1" indent="-285750"/>
            <a:r>
              <a:rPr lang="en-US" sz="1200" dirty="0">
                <a:ea typeface="Aptos" panose="020B0004020202020204" pitchFamily="34" charset="0"/>
                <a:cs typeface="Aptos" panose="020B0004020202020204" pitchFamily="34" charset="0"/>
              </a:rPr>
              <a:t>Agentic AI</a:t>
            </a:r>
          </a:p>
          <a:p>
            <a:pPr marL="468630" indent="-285750"/>
            <a:r>
              <a:rPr lang="en-US" sz="1400" dirty="0">
                <a:ea typeface="Aptos" panose="020B0004020202020204" pitchFamily="34" charset="0"/>
                <a:cs typeface="Aptos" panose="020B0004020202020204" pitchFamily="34" charset="0"/>
              </a:rPr>
              <a:t>Job Market</a:t>
            </a:r>
          </a:p>
          <a:p>
            <a:pPr marL="468630" indent="-285750"/>
            <a:r>
              <a:rPr lang="en-US" sz="1400" dirty="0">
                <a:ea typeface="Aptos" panose="020B0004020202020204" pitchFamily="34" charset="0"/>
                <a:cs typeface="Aptos" panose="020B0004020202020204" pitchFamily="34" charset="0"/>
              </a:rPr>
              <a:t>Godfather Warning</a:t>
            </a:r>
          </a:p>
          <a:p>
            <a:pPr marL="468630" indent="-285750"/>
            <a:r>
              <a:rPr lang="en-US" sz="1400" dirty="0">
                <a:ea typeface="Aptos" panose="020B0004020202020204" pitchFamily="34" charset="0"/>
                <a:cs typeface="Aptos" panose="020B0004020202020204" pitchFamily="34" charset="0"/>
              </a:rPr>
              <a:t>Red Pill / Blue Pill Event</a:t>
            </a:r>
          </a:p>
          <a:p>
            <a:pPr marL="468630" indent="-285750"/>
            <a:r>
              <a:rPr lang="en-US" sz="1400" dirty="0">
                <a:ea typeface="Aptos" panose="020B0004020202020204" pitchFamily="34" charset="0"/>
                <a:cs typeface="Aptos" panose="020B0004020202020204" pitchFamily="34" charset="0"/>
              </a:rPr>
              <a:t>Course Review</a:t>
            </a:r>
          </a:p>
          <a:p>
            <a:pPr marL="468630" indent="-285750"/>
            <a:r>
              <a:rPr lang="en-US" sz="1400" dirty="0">
                <a:ea typeface="Aptos" panose="020B0004020202020204" pitchFamily="34" charset="0"/>
                <a:cs typeface="Aptos" panose="020B0004020202020204" pitchFamily="34" charset="0"/>
              </a:rPr>
              <a:t>Course Evaluation</a:t>
            </a:r>
            <a:endParaRPr lang="en-US" sz="1200" dirty="0"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468630" indent="-285750"/>
            <a:endParaRPr lang="en-US" sz="1200" dirty="0">
              <a:effectLst/>
              <a:ea typeface="Aptos" panose="020B0004020202020204" pitchFamily="34" charset="0"/>
              <a:cs typeface="Aptos" panose="020B0004020202020204" pitchFamily="34" charset="0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DF0A5ED-BA81-5BF6-E0CC-16201C56FC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26898-931C-4E49-9EDD-3B95831E1BF9}" type="datetime1">
              <a:rPr lang="en-US" smtClean="0"/>
              <a:t>12/31/2025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ED83686-AA3A-14D7-5C51-80F58BBC90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Copyright © 2007 - 2025 Carl M. Burnett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C25946-0966-243B-BCF7-DCBB336D51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6CBA2-ECE5-4BE9-B546-6761E0E67089}" type="slidenum">
              <a:rPr lang="en-US" smtClean="0"/>
              <a:t>5</a:t>
            </a:fld>
            <a:endParaRPr lang="en-US" dirty="0"/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112D9925-693D-740C-2D4E-30D815328EBF}"/>
              </a:ext>
            </a:extLst>
          </p:cNvPr>
          <p:cNvSpPr txBox="1">
            <a:spLocks/>
          </p:cNvSpPr>
          <p:nvPr/>
        </p:nvSpPr>
        <p:spPr>
          <a:xfrm>
            <a:off x="381000" y="3083698"/>
            <a:ext cx="4191000" cy="1708843"/>
          </a:xfrm>
          <a:prstGeom prst="rect">
            <a:avLst/>
          </a:prstGeom>
        </p:spPr>
        <p:txBody>
          <a:bodyPr vert="horz">
            <a:normAutofit fontScale="77500" lnSpcReduction="20000"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b="1" kern="1200">
                <a:solidFill>
                  <a:schemeClr val="tx1"/>
                </a:solidFill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b="1" kern="1200">
                <a:solidFill>
                  <a:schemeClr val="tx1"/>
                </a:solidFill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000" b="1" kern="1200">
                <a:solidFill>
                  <a:schemeClr val="tx1"/>
                </a:solidFill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1800" b="1" kern="1200">
                <a:solidFill>
                  <a:schemeClr val="tx1"/>
                </a:solidFill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1800" b="1" kern="1200">
                <a:solidFill>
                  <a:schemeClr val="tx1"/>
                </a:solidFill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8630" indent="-285750"/>
            <a:r>
              <a:rPr lang="en-US" sz="1800" dirty="0">
                <a:ea typeface="Aptos" panose="020B0004020202020204" pitchFamily="34" charset="0"/>
                <a:cs typeface="Aptos" panose="020B0004020202020204" pitchFamily="34" charset="0"/>
              </a:rPr>
              <a:t>AI Technology  Concerns</a:t>
            </a:r>
          </a:p>
          <a:p>
            <a:pPr marL="834390" lvl="1" indent="-285750"/>
            <a:r>
              <a:rPr lang="en-US" sz="1600" dirty="0">
                <a:ea typeface="Aptos" panose="020B0004020202020204" pitchFamily="34" charset="0"/>
                <a:cs typeface="Aptos" panose="020B0004020202020204" pitchFamily="34" charset="0"/>
              </a:rPr>
              <a:t>Geopolitical AI Arms Race</a:t>
            </a:r>
          </a:p>
          <a:p>
            <a:pPr marL="834390" lvl="1" indent="-285750"/>
            <a:r>
              <a:rPr lang="en-US" sz="1600" dirty="0">
                <a:ea typeface="Aptos" panose="020B0004020202020204" pitchFamily="34" charset="0"/>
                <a:cs typeface="Aptos" panose="020B0004020202020204" pitchFamily="34" charset="0"/>
              </a:rPr>
              <a:t>Hallucinations</a:t>
            </a:r>
          </a:p>
          <a:p>
            <a:pPr marL="834390" lvl="1" indent="-285750"/>
            <a:r>
              <a:rPr lang="en-US" sz="1600" dirty="0">
                <a:ea typeface="Aptos" panose="020B0004020202020204" pitchFamily="34" charset="0"/>
                <a:cs typeface="Aptos" panose="020B0004020202020204" pitchFamily="34" charset="0"/>
              </a:rPr>
              <a:t>Data Privacy</a:t>
            </a:r>
          </a:p>
          <a:p>
            <a:pPr marL="834390" lvl="1" indent="-285750"/>
            <a:r>
              <a:rPr lang="en-US" sz="1600" dirty="0">
                <a:ea typeface="Aptos" panose="020B0004020202020204" pitchFamily="34" charset="0"/>
                <a:cs typeface="Aptos" panose="020B0004020202020204" pitchFamily="34" charset="0"/>
              </a:rPr>
              <a:t>Job Displacement</a:t>
            </a:r>
          </a:p>
          <a:p>
            <a:pPr marL="834390" lvl="1" indent="-285750"/>
            <a:r>
              <a:rPr lang="en-US" sz="1600" dirty="0">
                <a:ea typeface="Aptos" panose="020B0004020202020204" pitchFamily="34" charset="0"/>
                <a:cs typeface="Aptos" panose="020B0004020202020204" pitchFamily="34" charset="0"/>
              </a:rPr>
              <a:t>Human De-skilling</a:t>
            </a:r>
          </a:p>
          <a:p>
            <a:pPr marL="834390" lvl="1" indent="-285750"/>
            <a:r>
              <a:rPr lang="en-US" sz="1600" dirty="0">
                <a:ea typeface="Aptos" panose="020B0004020202020204" pitchFamily="34" charset="0"/>
                <a:cs typeface="Aptos" panose="020B0004020202020204" pitchFamily="34" charset="0"/>
              </a:rPr>
              <a:t>Political Disinformation &amp; Propaganda</a:t>
            </a:r>
          </a:p>
          <a:p>
            <a:pPr marL="834390" lvl="1" indent="-285750"/>
            <a:r>
              <a:rPr lang="en-US" sz="1600" dirty="0">
                <a:ea typeface="Aptos" panose="020B0004020202020204" pitchFamily="34" charset="0"/>
                <a:cs typeface="Aptos" panose="020B0004020202020204" pitchFamily="34" charset="0"/>
              </a:rPr>
              <a:t>Income Inequality</a:t>
            </a:r>
          </a:p>
        </p:txBody>
      </p:sp>
    </p:spTree>
    <p:extLst>
      <p:ext uri="{BB962C8B-B14F-4D97-AF65-F5344CB8AC3E}">
        <p14:creationId xmlns:p14="http://schemas.microsoft.com/office/powerpoint/2010/main" val="34438940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AC8EA82D-BFD5-97DA-754B-22CF63432F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 to the Major LLMs 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51B76E6-99C7-B205-4EC9-D7E4B1260FB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369856C-CEFC-7B60-9ADE-96D4F54B35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E7977-EC80-48F5-8334-982DEA934926}" type="datetime1">
              <a:rPr lang="en-US" smtClean="0"/>
              <a:t>12/31/2025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6FD7EA-A9B3-22CE-21B5-0D571AFB22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Copyright © 2007 - 2025 Carl M. Burnett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D374C1E-0CD6-C224-38DB-B8613D232E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6CBA2-ECE5-4BE9-B546-6761E0E67089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59515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28066"/>
            <a:ext cx="8229600" cy="672084"/>
          </a:xfrm>
        </p:spPr>
        <p:txBody>
          <a:bodyPr>
            <a:noAutofit/>
          </a:bodyPr>
          <a:lstStyle/>
          <a:p>
            <a:r>
              <a:rPr sz="4400" dirty="0"/>
              <a:t>Microsoft Copilot Chatbot Versions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57200" y="1200151"/>
          <a:ext cx="8077199" cy="35468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780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38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76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525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23497">
                <a:tc>
                  <a:txBody>
                    <a:bodyPr/>
                    <a:lstStyle/>
                    <a:p>
                      <a:pPr algn="ctr"/>
                      <a:r>
                        <a:rPr sz="1200" b="1" dirty="0">
                          <a:latin typeface="+mj-lt"/>
                        </a:rPr>
                        <a:t>Version / Branding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dirty="0">
                          <a:latin typeface="+mj-lt"/>
                        </a:rPr>
                        <a:t>Release Date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dirty="0">
                          <a:latin typeface="+mj-lt"/>
                        </a:rPr>
                        <a:t>Training Data Availability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dirty="0">
                          <a:latin typeface="+mj-lt"/>
                        </a:rPr>
                        <a:t>Underlying LLM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dirty="0">
                          <a:latin typeface="+mj-lt"/>
                        </a:rPr>
                        <a:t>Licensing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3497">
                <a:tc>
                  <a:txBody>
                    <a:bodyPr/>
                    <a:lstStyle/>
                    <a:p>
                      <a:pPr algn="ctr"/>
                      <a:r>
                        <a:rPr sz="1100" b="1" dirty="0">
                          <a:latin typeface="+mj-lt"/>
                        </a:rPr>
                        <a:t>Bing Chat </a:t>
                      </a:r>
                      <a:r>
                        <a:rPr lang="en-US" sz="1100" b="1" dirty="0">
                          <a:latin typeface="+mj-lt"/>
                        </a:rPr>
                        <a:t>(original Copilot)</a:t>
                      </a:r>
                      <a:endParaRPr sz="1100" b="1" dirty="0">
                        <a:latin typeface="+mj-lt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 dirty="0">
                          <a:latin typeface="+mj-lt"/>
                        </a:rPr>
                        <a:t>Feb 7, 2023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 dirty="0">
                          <a:latin typeface="+mj-lt"/>
                        </a:rPr>
                        <a:t>Not disclosed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 dirty="0">
                          <a:latin typeface="+mj-lt"/>
                        </a:rPr>
                        <a:t>Prometheus (GPT-4-based)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latin typeface="+mj-lt"/>
                        </a:rPr>
                        <a:t>Freemium; free for general use</a:t>
                      </a:r>
                      <a:endParaRPr sz="1100" b="1" dirty="0">
                        <a:latin typeface="+mj-lt"/>
                      </a:endParaRP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3497">
                <a:tc>
                  <a:txBody>
                    <a:bodyPr/>
                    <a:lstStyle/>
                    <a:p>
                      <a:pPr algn="ctr"/>
                      <a:r>
                        <a:rPr sz="1100" b="1" dirty="0">
                          <a:latin typeface="+mj-lt"/>
                        </a:rPr>
                        <a:t>Microsoft Copilot </a:t>
                      </a:r>
                      <a:r>
                        <a:rPr lang="en-US" sz="1100" b="1" dirty="0">
                          <a:latin typeface="+mj-lt"/>
                        </a:rPr>
                        <a:t>(Unified)</a:t>
                      </a:r>
                      <a:endParaRPr sz="1100" b="1" dirty="0">
                        <a:latin typeface="+mj-lt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 dirty="0">
                          <a:latin typeface="+mj-lt"/>
                        </a:rPr>
                        <a:t>Nov 2023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 dirty="0">
                          <a:latin typeface="+mj-lt"/>
                        </a:rPr>
                        <a:t>Not disclosed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 dirty="0">
                          <a:latin typeface="+mj-lt"/>
                        </a:rPr>
                        <a:t>GPT-4</a:t>
                      </a:r>
                      <a:r>
                        <a:rPr lang="en-US" sz="1100" b="1" dirty="0">
                          <a:latin typeface="+mj-lt"/>
                        </a:rPr>
                        <a:t> / GPT-5 </a:t>
                      </a:r>
                      <a:endParaRPr sz="1100" b="1" dirty="0">
                        <a:latin typeface="+mj-lt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latin typeface="+mj-lt"/>
                        </a:rPr>
                        <a:t>Free for consumers/</a:t>
                      </a:r>
                      <a:br>
                        <a:rPr lang="en-US" sz="1100" b="1" dirty="0">
                          <a:latin typeface="+mj-lt"/>
                        </a:rPr>
                      </a:br>
                      <a:r>
                        <a:rPr lang="en-US" sz="1100" b="1" dirty="0">
                          <a:latin typeface="+mj-lt"/>
                        </a:rPr>
                        <a:t>SMBs Entra ID</a:t>
                      </a:r>
                      <a:endParaRPr sz="1100" b="1" dirty="0">
                        <a:latin typeface="+mj-lt"/>
                      </a:endParaRP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3497">
                <a:tc>
                  <a:txBody>
                    <a:bodyPr/>
                    <a:lstStyle/>
                    <a:p>
                      <a:pPr algn="ctr"/>
                      <a:r>
                        <a:rPr sz="1100" b="1" dirty="0">
                          <a:latin typeface="+mj-lt"/>
                        </a:rPr>
                        <a:t>Microsoft 365 Copilot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 dirty="0">
                          <a:latin typeface="+mj-lt"/>
                        </a:rPr>
                        <a:t>Nov 1, 2023 (GA)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latin typeface="+mj-lt"/>
                        </a:rPr>
                        <a:t>Enterprise Graph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 dirty="0">
                          <a:latin typeface="+mj-lt"/>
                        </a:rPr>
                        <a:t>GPT-4 </a:t>
                      </a:r>
                      <a:r>
                        <a:rPr lang="en-US" sz="1100" b="1" dirty="0">
                          <a:latin typeface="+mj-lt"/>
                        </a:rPr>
                        <a:t>Turbo</a:t>
                      </a:r>
                      <a:endParaRPr sz="1100" b="1" dirty="0">
                        <a:latin typeface="+mj-lt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latin typeface="+mj-lt"/>
                        </a:rPr>
                        <a:t>Paid subscription</a:t>
                      </a:r>
                      <a:endParaRPr sz="1100" b="1" dirty="0">
                        <a:latin typeface="+mj-lt"/>
                      </a:endParaRP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0711">
                <a:tc>
                  <a:txBody>
                    <a:bodyPr/>
                    <a:lstStyle/>
                    <a:p>
                      <a:pPr algn="ctr"/>
                      <a:r>
                        <a:rPr sz="1100" b="1" dirty="0">
                          <a:latin typeface="+mj-lt"/>
                        </a:rPr>
                        <a:t>Copilot in Windows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 dirty="0">
                          <a:latin typeface="+mj-lt"/>
                        </a:rPr>
                        <a:t>Sep 26, 2023 (Windows 11 update)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 dirty="0">
                          <a:latin typeface="+mj-lt"/>
                        </a:rPr>
                        <a:t>Not disclosed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 dirty="0">
                          <a:latin typeface="+mj-lt"/>
                        </a:rPr>
                        <a:t>GPT-4-</a:t>
                      </a:r>
                      <a:r>
                        <a:rPr lang="en-US" sz="1100" b="1" dirty="0">
                          <a:latin typeface="+mj-lt"/>
                        </a:rPr>
                        <a:t>Turbo</a:t>
                      </a:r>
                      <a:endParaRPr sz="1100" b="1" dirty="0">
                        <a:latin typeface="+mj-lt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 dirty="0">
                          <a:latin typeface="+mj-lt"/>
                        </a:rPr>
                        <a:t>Proprietary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3497">
                <a:tc>
                  <a:txBody>
                    <a:bodyPr/>
                    <a:lstStyle/>
                    <a:p>
                      <a:pPr algn="ctr"/>
                      <a:r>
                        <a:rPr sz="1100" b="1" dirty="0">
                          <a:latin typeface="+mj-lt"/>
                        </a:rPr>
                        <a:t>Copilot Pro (subscription tier)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 dirty="0">
                          <a:latin typeface="+mj-lt"/>
                        </a:rPr>
                        <a:t>Jan 15, 2024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 dirty="0">
                          <a:latin typeface="+mj-lt"/>
                        </a:rPr>
                        <a:t>Not disclosed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 dirty="0">
                          <a:latin typeface="+mj-lt"/>
                        </a:rPr>
                        <a:t>GPT-4 Turbo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 dirty="0">
                          <a:latin typeface="+mj-lt"/>
                        </a:rPr>
                        <a:t>Proprietary (consumer subscription)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3500">
                <a:tc>
                  <a:txBody>
                    <a:bodyPr/>
                    <a:lstStyle/>
                    <a:p>
                      <a:pPr algn="ctr"/>
                      <a:r>
                        <a:rPr sz="1100" b="1" dirty="0">
                          <a:latin typeface="+mj-lt"/>
                        </a:rPr>
                        <a:t>Copilot Chat (Enterprise)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 dirty="0">
                          <a:latin typeface="+mj-lt"/>
                        </a:rPr>
                        <a:t>Jan 15, 2025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latin typeface="+mj-lt"/>
                        </a:rPr>
                        <a:t>Not disclosed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 dirty="0">
                          <a:latin typeface="+mj-lt"/>
                        </a:rPr>
                        <a:t>GPT-4 + Microsoft enterprise data integration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 dirty="0">
                          <a:latin typeface="+mj-lt"/>
                        </a:rPr>
                        <a:t>Proprietary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3500"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latin typeface="+mj-lt"/>
                        </a:rPr>
                        <a:t>Copilot Studio Bots</a:t>
                      </a:r>
                      <a:endParaRPr sz="1100" b="1" dirty="0">
                        <a:latin typeface="+mj-lt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latin typeface="+mj-lt"/>
                        </a:rPr>
                        <a:t>2025</a:t>
                      </a:r>
                      <a:endParaRPr sz="1100" b="1" dirty="0">
                        <a:latin typeface="+mj-lt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latin typeface="+mj-lt"/>
                        </a:rPr>
                        <a:t>Custom/org data</a:t>
                      </a:r>
                      <a:endParaRPr sz="1100" b="1" dirty="0">
                        <a:latin typeface="+mj-lt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latin typeface="+mj-lt"/>
                        </a:rPr>
                        <a:t>GPT-4/5, Azure OpenAI</a:t>
                      </a:r>
                      <a:endParaRPr sz="1100" b="1" dirty="0">
                        <a:latin typeface="+mj-lt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latin typeface="+mj-lt"/>
                        </a:rPr>
                        <a:t>PAYG, Message Packs, Studio licenses</a:t>
                      </a:r>
                      <a:endParaRPr sz="1100" b="1" dirty="0">
                        <a:latin typeface="+mj-lt"/>
                      </a:endParaRP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411327931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2890"/>
            <a:ext cx="8229600" cy="857250"/>
          </a:xfrm>
        </p:spPr>
        <p:txBody>
          <a:bodyPr>
            <a:normAutofit/>
          </a:bodyPr>
          <a:lstStyle/>
          <a:p>
            <a:r>
              <a:rPr lang="en-US" dirty="0"/>
              <a:t>GPT Chatbot Versions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533400" y="1200150"/>
          <a:ext cx="7848601" cy="36347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5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060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algn="ctr"/>
                      <a:r>
                        <a:rPr sz="1050" b="1" dirty="0">
                          <a:latin typeface="+mj-lt"/>
                        </a:rPr>
                        <a:t>Version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sz="1050" b="1" dirty="0">
                          <a:latin typeface="+mj-lt"/>
                        </a:rPr>
                        <a:t>Release Date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sz="1050" b="1" dirty="0">
                          <a:latin typeface="+mj-lt"/>
                        </a:rPr>
                        <a:t>Training Data Availability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sz="1050" b="1" dirty="0">
                          <a:latin typeface="+mj-lt"/>
                        </a:rPr>
                        <a:t>Underlying LLM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sz="1050" b="1" dirty="0">
                          <a:latin typeface="+mj-lt"/>
                        </a:rPr>
                        <a:t>Licensing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ctr"/>
                      <a:r>
                        <a:rPr sz="1050" b="1" dirty="0">
                          <a:latin typeface="+mj-lt"/>
                        </a:rPr>
                        <a:t>ChatGPT (GPT-3.5)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50" b="1" dirty="0">
                          <a:latin typeface="+mj-lt"/>
                        </a:rPr>
                        <a:t>Nov 30, 2022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50" b="1" dirty="0">
                          <a:latin typeface="+mj-lt"/>
                        </a:rPr>
                        <a:t>Not disclosed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50" b="1" dirty="0">
                          <a:latin typeface="+mj-lt"/>
                        </a:rPr>
                        <a:t>GPT-3.5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50" b="1" dirty="0">
                          <a:latin typeface="+mj-lt"/>
                        </a:rPr>
                        <a:t>Proprietary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ctr"/>
                      <a:r>
                        <a:rPr sz="1050" b="1" dirty="0">
                          <a:latin typeface="+mj-lt"/>
                        </a:rPr>
                        <a:t>ChatGPT (GPT-4)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50" b="1" dirty="0">
                          <a:latin typeface="+mj-lt"/>
                        </a:rPr>
                        <a:t>Mar 14, 2023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50" b="1" dirty="0">
                          <a:latin typeface="+mj-lt"/>
                        </a:rPr>
                        <a:t>Not disclosed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50" b="1" dirty="0">
                          <a:latin typeface="+mj-lt"/>
                        </a:rPr>
                        <a:t>GPT-4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50" b="1" dirty="0">
                          <a:latin typeface="+mj-lt"/>
                        </a:rPr>
                        <a:t>Proprietary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pPr algn="ctr"/>
                      <a:r>
                        <a:rPr sz="1050" b="1" dirty="0">
                          <a:latin typeface="+mj-lt"/>
                        </a:rPr>
                        <a:t>ChatGPT (GPT-4 Turbo)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50" b="1" dirty="0">
                          <a:latin typeface="+mj-lt"/>
                        </a:rPr>
                        <a:t>Nov 2023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50" b="1" dirty="0">
                          <a:latin typeface="+mj-lt"/>
                        </a:rPr>
                        <a:t>Not disclosed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50" b="1" dirty="0">
                          <a:latin typeface="+mj-lt"/>
                        </a:rPr>
                        <a:t>GPT-4 Turbo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50" b="1" dirty="0">
                          <a:latin typeface="+mj-lt"/>
                        </a:rPr>
                        <a:t>Proprietary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ctr"/>
                      <a:r>
                        <a:rPr sz="1050" b="1" dirty="0">
                          <a:latin typeface="+mj-lt"/>
                        </a:rPr>
                        <a:t>ChatGPT (GPT-4o)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50" b="1" dirty="0">
                          <a:latin typeface="+mj-lt"/>
                        </a:rPr>
                        <a:t>May 13, 2024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50" b="1" dirty="0">
                          <a:latin typeface="+mj-lt"/>
                        </a:rPr>
                        <a:t>Not disclosed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50" b="1" dirty="0">
                          <a:latin typeface="+mj-lt"/>
                        </a:rPr>
                        <a:t>GPT-4o (multimodal)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50" b="1" dirty="0">
                          <a:latin typeface="+mj-lt"/>
                        </a:rPr>
                        <a:t>Proprietary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ctr"/>
                      <a:r>
                        <a:rPr sz="1050" b="1" dirty="0">
                          <a:latin typeface="+mj-lt"/>
                        </a:rPr>
                        <a:t>GPT-4o mini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50" b="1" dirty="0">
                          <a:latin typeface="+mj-lt"/>
                        </a:rPr>
                        <a:t>Jul 18, 2024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50" b="1" dirty="0">
                          <a:latin typeface="+mj-lt"/>
                        </a:rPr>
                        <a:t>Not disclosed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50" b="1" dirty="0">
                          <a:latin typeface="+mj-lt"/>
                        </a:rPr>
                        <a:t>GPT-4o mini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50" b="1" dirty="0">
                          <a:latin typeface="+mj-lt"/>
                        </a:rPr>
                        <a:t>Proprietary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pPr algn="ctr"/>
                      <a:r>
                        <a:rPr sz="1050" b="1" dirty="0">
                          <a:latin typeface="+mj-lt"/>
                        </a:rPr>
                        <a:t>OpenAI o1-preview / o1-mini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50" b="1" dirty="0">
                          <a:latin typeface="+mj-lt"/>
                        </a:rPr>
                        <a:t>Sep 12, 2024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50" b="1" dirty="0">
                          <a:latin typeface="+mj-lt"/>
                        </a:rPr>
                        <a:t>Not disclosed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50" b="1" dirty="0">
                          <a:latin typeface="+mj-lt"/>
                        </a:rPr>
                        <a:t>o1-preview / o1-mini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50" b="1" dirty="0">
                          <a:latin typeface="+mj-lt"/>
                        </a:rPr>
                        <a:t>Proprietary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ctr"/>
                      <a:r>
                        <a:rPr sz="1050" b="1" dirty="0">
                          <a:latin typeface="+mj-lt"/>
                        </a:rPr>
                        <a:t>OpenAI o1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50" b="1" dirty="0">
                          <a:latin typeface="+mj-lt"/>
                        </a:rPr>
                        <a:t>Dec 5, 2024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50" b="1" dirty="0">
                          <a:latin typeface="+mj-lt"/>
                        </a:rPr>
                        <a:t>Not disclosed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50" b="1" dirty="0">
                          <a:latin typeface="+mj-lt"/>
                        </a:rPr>
                        <a:t>o1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50" b="1" dirty="0">
                          <a:latin typeface="+mj-lt"/>
                        </a:rPr>
                        <a:t>Proprietary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ctr"/>
                      <a:r>
                        <a:rPr sz="1050" b="1" dirty="0">
                          <a:latin typeface="+mj-lt"/>
                        </a:rPr>
                        <a:t>GPT-4.5 (Orion)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50" b="1" dirty="0">
                          <a:latin typeface="+mj-lt"/>
                        </a:rPr>
                        <a:t>Feb 27, 2025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50" b="1" dirty="0">
                          <a:latin typeface="+mj-lt"/>
                        </a:rPr>
                        <a:t>Not disclosed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50" b="1" dirty="0">
                          <a:latin typeface="+mj-lt"/>
                        </a:rPr>
                        <a:t>GPT-4.5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50" b="1" dirty="0">
                          <a:latin typeface="+mj-lt"/>
                        </a:rPr>
                        <a:t>Proprietary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ctr"/>
                      <a:r>
                        <a:rPr sz="1050" b="1" dirty="0">
                          <a:latin typeface="+mj-lt"/>
                        </a:rPr>
                        <a:t>OpenAI o3-mini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50" b="1" dirty="0">
                          <a:latin typeface="+mj-lt"/>
                        </a:rPr>
                        <a:t>Jan 31, 2025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50" b="1" dirty="0">
                          <a:latin typeface="+mj-lt"/>
                        </a:rPr>
                        <a:t>Not disclosed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50" b="1" dirty="0">
                          <a:latin typeface="+mj-lt"/>
                        </a:rPr>
                        <a:t>o3-mini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50" b="1" dirty="0">
                          <a:latin typeface="+mj-lt"/>
                        </a:rPr>
                        <a:t>Proprietary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ctr"/>
                      <a:r>
                        <a:rPr sz="1050" b="1" dirty="0">
                          <a:latin typeface="+mj-lt"/>
                        </a:rPr>
                        <a:t>OpenAI o3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50" b="1" dirty="0">
                          <a:latin typeface="+mj-lt"/>
                        </a:rPr>
                        <a:t>Apr 16, 2025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50" b="1" dirty="0">
                          <a:latin typeface="+mj-lt"/>
                        </a:rPr>
                        <a:t>Not disclosed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50" b="1" dirty="0">
                          <a:latin typeface="+mj-lt"/>
                        </a:rPr>
                        <a:t>o3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50" b="1" dirty="0">
                          <a:latin typeface="+mj-lt"/>
                        </a:rPr>
                        <a:t>Proprietary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ctr"/>
                      <a:r>
                        <a:rPr sz="1050" b="1" dirty="0">
                          <a:latin typeface="+mj-lt"/>
                        </a:rPr>
                        <a:t>OpenAI o3-pro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50" b="1" dirty="0">
                          <a:latin typeface="+mj-lt"/>
                        </a:rPr>
                        <a:t>Jun 10, 2025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50" b="1" dirty="0">
                          <a:latin typeface="+mj-lt"/>
                        </a:rPr>
                        <a:t>Not disclosed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50" b="1" dirty="0">
                          <a:latin typeface="+mj-lt"/>
                        </a:rPr>
                        <a:t>o3-pro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50" b="1" dirty="0">
                          <a:latin typeface="+mj-lt"/>
                        </a:rPr>
                        <a:t>Proprietary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ctr"/>
                      <a:r>
                        <a:rPr sz="1050" b="1" dirty="0">
                          <a:latin typeface="+mj-lt"/>
                        </a:rPr>
                        <a:t>GPT-4.1 (mini / nano)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50" b="1" dirty="0">
                          <a:latin typeface="+mj-lt"/>
                        </a:rPr>
                        <a:t>Apr 14, 2025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50" b="1" dirty="0">
                          <a:latin typeface="+mj-lt"/>
                        </a:rPr>
                        <a:t>Not disclosed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50" b="1" dirty="0">
                          <a:latin typeface="+mj-lt"/>
                        </a:rPr>
                        <a:t>GPT-4.1 family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50" b="1" dirty="0">
                          <a:latin typeface="+mj-lt"/>
                        </a:rPr>
                        <a:t>Proprietary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pPr algn="ctr"/>
                      <a:r>
                        <a:rPr sz="1050" b="1" dirty="0">
                          <a:latin typeface="+mj-lt"/>
                        </a:rPr>
                        <a:t>ChatGPT Agent Mode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50" b="1" dirty="0">
                          <a:latin typeface="+mj-lt"/>
                        </a:rPr>
                        <a:t>Jul 17, 2025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50" b="1" dirty="0">
                          <a:latin typeface="+mj-lt"/>
                        </a:rPr>
                        <a:t>Not disclosed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50" b="1" dirty="0">
                          <a:latin typeface="+mj-lt"/>
                        </a:rPr>
                        <a:t>Agent framework (GPT-based)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50" b="1" dirty="0">
                          <a:latin typeface="+mj-lt"/>
                        </a:rPr>
                        <a:t>Proprietary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ctr"/>
                      <a:r>
                        <a:rPr sz="1050" b="1" dirty="0">
                          <a:latin typeface="+mj-lt"/>
                        </a:rPr>
                        <a:t>ChatGPT-5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50" b="1" dirty="0">
                          <a:latin typeface="+mj-lt"/>
                        </a:rPr>
                        <a:t>Aug 7, 2025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50" b="1" dirty="0">
                          <a:latin typeface="+mj-lt"/>
                        </a:rPr>
                        <a:t>Not disclosed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50" b="1" dirty="0">
                          <a:latin typeface="+mj-lt"/>
                        </a:rPr>
                        <a:t>GPT-5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50" b="1" dirty="0">
                          <a:latin typeface="+mj-lt"/>
                        </a:rPr>
                        <a:t>Proprietary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0050"/>
            <a:ext cx="8229600" cy="723900"/>
          </a:xfrm>
        </p:spPr>
        <p:txBody>
          <a:bodyPr>
            <a:normAutofit fontScale="90000"/>
          </a:bodyPr>
          <a:lstStyle/>
          <a:p>
            <a:r>
              <a:rPr dirty="0"/>
              <a:t>Gemini Chatbot Versions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89838E-1D62-78A2-D36B-ECDC06DF23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57200" y="1177290"/>
          <a:ext cx="8382001" cy="36134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24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8380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219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6616">
                <a:tc>
                  <a:txBody>
                    <a:bodyPr/>
                    <a:lstStyle/>
                    <a:p>
                      <a:pPr algn="ctr"/>
                      <a:r>
                        <a:rPr sz="1200" b="1" dirty="0">
                          <a:latin typeface="+mj-lt"/>
                        </a:rPr>
                        <a:t>Version / Milestone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dirty="0">
                          <a:latin typeface="+mj-lt"/>
                        </a:rPr>
                        <a:t>Release Date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dirty="0">
                          <a:latin typeface="+mj-lt"/>
                        </a:rPr>
                        <a:t>Training Data Availability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dirty="0">
                          <a:latin typeface="+mj-lt"/>
                        </a:rPr>
                        <a:t>Underlying LLM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dirty="0">
                          <a:latin typeface="+mj-lt"/>
                        </a:rPr>
                        <a:t>Licensing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6616">
                <a:tc>
                  <a:txBody>
                    <a:bodyPr/>
                    <a:lstStyle/>
                    <a:p>
                      <a:pPr algn="ctr"/>
                      <a:r>
                        <a:rPr sz="1100" b="1" dirty="0">
                          <a:latin typeface="+mj-lt"/>
                        </a:rPr>
                        <a:t>Bard (LaMDA) preview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 dirty="0">
                          <a:latin typeface="+mj-lt"/>
                        </a:rPr>
                        <a:t>Mar 21, 2023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 dirty="0">
                          <a:latin typeface="+mj-lt"/>
                        </a:rPr>
                        <a:t>Not disclosed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 dirty="0">
                          <a:latin typeface="+mj-lt"/>
                        </a:rPr>
                        <a:t>LaMDA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 dirty="0">
                          <a:latin typeface="+mj-lt"/>
                        </a:rPr>
                        <a:t>Proprietary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6616">
                <a:tc>
                  <a:txBody>
                    <a:bodyPr/>
                    <a:lstStyle/>
                    <a:p>
                      <a:pPr algn="ctr"/>
                      <a:r>
                        <a:rPr sz="1100" b="1" dirty="0">
                          <a:latin typeface="+mj-lt"/>
                        </a:rPr>
                        <a:t>Bard → PaLM 2 backend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 dirty="0">
                          <a:latin typeface="+mj-lt"/>
                        </a:rPr>
                        <a:t>May 10, 2023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 dirty="0">
                          <a:latin typeface="+mj-lt"/>
                        </a:rPr>
                        <a:t>Not disclosed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 dirty="0">
                          <a:latin typeface="+mj-lt"/>
                        </a:rPr>
                        <a:t>PaLM 2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 dirty="0">
                          <a:latin typeface="+mj-lt"/>
                        </a:rPr>
                        <a:t>Proprietary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6616">
                <a:tc>
                  <a:txBody>
                    <a:bodyPr/>
                    <a:lstStyle/>
                    <a:p>
                      <a:pPr algn="ctr"/>
                      <a:r>
                        <a:rPr sz="1100" b="1" dirty="0">
                          <a:latin typeface="+mj-lt"/>
                        </a:rPr>
                        <a:t>Bard powered by Gemini Pro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 dirty="0">
                          <a:latin typeface="+mj-lt"/>
                        </a:rPr>
                        <a:t>Dec 6, 2023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 dirty="0">
                          <a:latin typeface="+mj-lt"/>
                        </a:rPr>
                        <a:t>Not disclosed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 dirty="0">
                          <a:latin typeface="+mj-lt"/>
                        </a:rPr>
                        <a:t>Gemini Pro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 dirty="0">
                          <a:latin typeface="+mj-lt"/>
                        </a:rPr>
                        <a:t>Proprietary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6616">
                <a:tc>
                  <a:txBody>
                    <a:bodyPr/>
                    <a:lstStyle/>
                    <a:p>
                      <a:pPr algn="ctr"/>
                      <a:r>
                        <a:rPr sz="1100" b="1" dirty="0">
                          <a:latin typeface="+mj-lt"/>
                        </a:rPr>
                        <a:t>Rebrand to Gemini (Gemini app / Advanced)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 dirty="0">
                          <a:latin typeface="+mj-lt"/>
                        </a:rPr>
                        <a:t>Feb 8, 2024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 dirty="0">
                          <a:latin typeface="+mj-lt"/>
                        </a:rPr>
                        <a:t>Not disclosed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 dirty="0">
                          <a:latin typeface="+mj-lt"/>
                        </a:rPr>
                        <a:t>Gemini Pro / Ultra (Advanced)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 dirty="0">
                          <a:latin typeface="+mj-lt"/>
                        </a:rPr>
                        <a:t>Proprietary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6616">
                <a:tc>
                  <a:txBody>
                    <a:bodyPr/>
                    <a:lstStyle/>
                    <a:p>
                      <a:pPr algn="ctr"/>
                      <a:r>
                        <a:rPr sz="1100" b="1" dirty="0">
                          <a:latin typeface="+mj-lt"/>
                        </a:rPr>
                        <a:t>Gemini 1.5 Pro (I/O updates, 2M tokens preview)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 dirty="0">
                          <a:latin typeface="+mj-lt"/>
                        </a:rPr>
                        <a:t>May 14, 2024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 dirty="0">
                          <a:latin typeface="+mj-lt"/>
                        </a:rPr>
                        <a:t>Not disclosed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 dirty="0">
                          <a:latin typeface="+mj-lt"/>
                        </a:rPr>
                        <a:t>Gemini 1.5 Pro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 dirty="0">
                          <a:latin typeface="+mj-lt"/>
                        </a:rPr>
                        <a:t>Proprietary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6616">
                <a:tc>
                  <a:txBody>
                    <a:bodyPr/>
                    <a:lstStyle/>
                    <a:p>
                      <a:pPr algn="ctr"/>
                      <a:r>
                        <a:rPr sz="1100" b="1" dirty="0">
                          <a:latin typeface="+mj-lt"/>
                        </a:rPr>
                        <a:t>Gemini 1.5 Flash (debut)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 dirty="0">
                          <a:latin typeface="+mj-lt"/>
                        </a:rPr>
                        <a:t>May 14, 2024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 dirty="0">
                          <a:latin typeface="+mj-lt"/>
                        </a:rPr>
                        <a:t>Not disclosed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 dirty="0">
                          <a:latin typeface="+mj-lt"/>
                        </a:rPr>
                        <a:t>Gemini 1.5 Flash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 dirty="0">
                          <a:latin typeface="+mj-lt"/>
                        </a:rPr>
                        <a:t>Proprietary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6616">
                <a:tc>
                  <a:txBody>
                    <a:bodyPr/>
                    <a:lstStyle/>
                    <a:p>
                      <a:pPr algn="ctr"/>
                      <a:r>
                        <a:rPr sz="1100" b="1" dirty="0">
                          <a:latin typeface="+mj-lt"/>
                        </a:rPr>
                        <a:t>Gemini 2.0 Flash (Experimental preview)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 dirty="0">
                          <a:latin typeface="+mj-lt"/>
                        </a:rPr>
                        <a:t>Dec 11, 2024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 dirty="0">
                          <a:latin typeface="+mj-lt"/>
                        </a:rPr>
                        <a:t>Not disclosed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 dirty="0">
                          <a:latin typeface="+mj-lt"/>
                        </a:rPr>
                        <a:t>Gemini 2.0 Flash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 dirty="0">
                          <a:latin typeface="+mj-lt"/>
                        </a:rPr>
                        <a:t>Proprietary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6616">
                <a:tc>
                  <a:txBody>
                    <a:bodyPr/>
                    <a:lstStyle/>
                    <a:p>
                      <a:pPr algn="ctr"/>
                      <a:r>
                        <a:rPr sz="1100" b="1" dirty="0">
                          <a:latin typeface="+mj-lt"/>
                        </a:rPr>
                        <a:t>Gemini 2.5 Pro (GA on Vertex AI)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 dirty="0">
                          <a:latin typeface="+mj-lt"/>
                        </a:rPr>
                        <a:t>Jun 17, 2025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 dirty="0">
                          <a:latin typeface="+mj-lt"/>
                        </a:rPr>
                        <a:t>Not disclosed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 dirty="0">
                          <a:latin typeface="+mj-lt"/>
                        </a:rPr>
                        <a:t>Gemini 2.5 Pro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 dirty="0">
                          <a:latin typeface="+mj-lt"/>
                        </a:rPr>
                        <a:t>Proprietary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6616">
                <a:tc>
                  <a:txBody>
                    <a:bodyPr/>
                    <a:lstStyle/>
                    <a:p>
                      <a:pPr algn="ctr"/>
                      <a:r>
                        <a:rPr sz="1100" b="1" dirty="0">
                          <a:latin typeface="+mj-lt"/>
                        </a:rPr>
                        <a:t>Gemini 2.5 Flash (GA on Vertex AI)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 dirty="0">
                          <a:latin typeface="+mj-lt"/>
                        </a:rPr>
                        <a:t>Jun 17, 2025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 dirty="0">
                          <a:latin typeface="+mj-lt"/>
                        </a:rPr>
                        <a:t>Not disclosed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 dirty="0">
                          <a:latin typeface="+mj-lt"/>
                        </a:rPr>
                        <a:t>Gemini 2.5 Flash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 dirty="0">
                          <a:latin typeface="+mj-lt"/>
                        </a:rPr>
                        <a:t>Proprietary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ofBurnett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ofburnett-2026.potx" id="{976F480E-DF9E-4125-86C3-73D32838B93A}" vid="{4E25D372-628E-44E8-BF89-EBB1F57E0CE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Profburnett-2026</Template>
  <TotalTime>1</TotalTime>
  <Words>1849</Words>
  <Application>Microsoft Office PowerPoint</Application>
  <PresentationFormat>On-screen Show (16:9)</PresentationFormat>
  <Paragraphs>575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Aptos</vt:lpstr>
      <vt:lpstr>Arial</vt:lpstr>
      <vt:lpstr>Calibri</vt:lpstr>
      <vt:lpstr>Constantia</vt:lpstr>
      <vt:lpstr>Wingdings 2</vt:lpstr>
      <vt:lpstr>ProfBurnett</vt:lpstr>
      <vt:lpstr>ITI 555 Introduction to Generative AI </vt:lpstr>
      <vt:lpstr>Course Outline – Session I </vt:lpstr>
      <vt:lpstr>Course Outline – Session II</vt:lpstr>
      <vt:lpstr>Course Outline – Session III</vt:lpstr>
      <vt:lpstr>Course Outline – Session IV</vt:lpstr>
      <vt:lpstr>Introduction to the Major LLMs </vt:lpstr>
      <vt:lpstr>Microsoft Copilot Chatbot Versions</vt:lpstr>
      <vt:lpstr>GPT Chatbot Versions</vt:lpstr>
      <vt:lpstr>Gemini Chatbot Versions</vt:lpstr>
      <vt:lpstr>Grok Chatbot Versions</vt:lpstr>
      <vt:lpstr>Claude Chatbot Versions</vt:lpstr>
      <vt:lpstr>Ernie Bot Chatbot Versions</vt:lpstr>
      <vt:lpstr>DeepSeek Chatbot Versions</vt:lpstr>
      <vt:lpstr>Pricing for Large Language Models (LLMs) </vt:lpstr>
      <vt:lpstr>GenAI Multi-Model Applications</vt:lpstr>
      <vt:lpstr>Session III Review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Prof Burnett</dc:creator>
  <cp:lastModifiedBy>Prof Burnett</cp:lastModifiedBy>
  <cp:revision>1</cp:revision>
  <cp:lastPrinted>2019-10-24T10:45:22Z</cp:lastPrinted>
  <dcterms:created xsi:type="dcterms:W3CDTF">2025-12-31T11:31:34Z</dcterms:created>
  <dcterms:modified xsi:type="dcterms:W3CDTF">2025-12-31T11:33:11Z</dcterms:modified>
</cp:coreProperties>
</file>