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77"/>
  </p:notesMasterIdLst>
  <p:handoutMasterIdLst>
    <p:handoutMasterId r:id="rId78"/>
  </p:handoutMasterIdLst>
  <p:sldIdLst>
    <p:sldId id="256" r:id="rId5"/>
    <p:sldId id="661" r:id="rId6"/>
    <p:sldId id="1736" r:id="rId7"/>
    <p:sldId id="1737" r:id="rId8"/>
    <p:sldId id="1717" r:id="rId9"/>
    <p:sldId id="1772" r:id="rId10"/>
    <p:sldId id="1773" r:id="rId11"/>
    <p:sldId id="1775" r:id="rId12"/>
    <p:sldId id="1774" r:id="rId13"/>
    <p:sldId id="1820" r:id="rId14"/>
    <p:sldId id="1818" r:id="rId15"/>
    <p:sldId id="1819" r:id="rId16"/>
    <p:sldId id="1780" r:id="rId17"/>
    <p:sldId id="1781" r:id="rId18"/>
    <p:sldId id="1783" r:id="rId19"/>
    <p:sldId id="1782" r:id="rId20"/>
    <p:sldId id="1824" r:id="rId21"/>
    <p:sldId id="1822" r:id="rId22"/>
    <p:sldId id="1823" r:id="rId23"/>
    <p:sldId id="1786" r:id="rId24"/>
    <p:sldId id="1787" r:id="rId25"/>
    <p:sldId id="1788" r:id="rId26"/>
    <p:sldId id="1789" r:id="rId27"/>
    <p:sldId id="1792" r:id="rId28"/>
    <p:sldId id="1826" r:id="rId29"/>
    <p:sldId id="1825" r:id="rId30"/>
    <p:sldId id="1793" r:id="rId31"/>
    <p:sldId id="1794" r:id="rId32"/>
    <p:sldId id="1795" r:id="rId33"/>
    <p:sldId id="1796" r:id="rId34"/>
    <p:sldId id="1828" r:id="rId35"/>
    <p:sldId id="1797" r:id="rId36"/>
    <p:sldId id="1827" r:id="rId37"/>
    <p:sldId id="1799" r:id="rId38"/>
    <p:sldId id="1800" r:id="rId39"/>
    <p:sldId id="1801" r:id="rId40"/>
    <p:sldId id="1829" r:id="rId41"/>
    <p:sldId id="1802" r:id="rId42"/>
    <p:sldId id="1830" r:id="rId43"/>
    <p:sldId id="1803" r:id="rId44"/>
    <p:sldId id="1815" r:id="rId45"/>
    <p:sldId id="1813" r:id="rId46"/>
    <p:sldId id="1807" r:id="rId47"/>
    <p:sldId id="1808" r:id="rId48"/>
    <p:sldId id="1811" r:id="rId49"/>
    <p:sldId id="1812" r:id="rId50"/>
    <p:sldId id="1777" r:id="rId51"/>
    <p:sldId id="1816" r:id="rId52"/>
    <p:sldId id="1817" r:id="rId53"/>
    <p:sldId id="683" r:id="rId54"/>
    <p:sldId id="1758" r:id="rId55"/>
    <p:sldId id="1750" r:id="rId56"/>
    <p:sldId id="1753" r:id="rId57"/>
    <p:sldId id="1751" r:id="rId58"/>
    <p:sldId id="1752" r:id="rId59"/>
    <p:sldId id="1768" r:id="rId60"/>
    <p:sldId id="1759" r:id="rId61"/>
    <p:sldId id="1769" r:id="rId62"/>
    <p:sldId id="1754" r:id="rId63"/>
    <p:sldId id="1755" r:id="rId64"/>
    <p:sldId id="1756" r:id="rId65"/>
    <p:sldId id="1757" r:id="rId66"/>
    <p:sldId id="1770" r:id="rId67"/>
    <p:sldId id="680" r:id="rId68"/>
    <p:sldId id="679" r:id="rId69"/>
    <p:sldId id="675" r:id="rId70"/>
    <p:sldId id="676" r:id="rId71"/>
    <p:sldId id="678" r:id="rId72"/>
    <p:sldId id="677" r:id="rId73"/>
    <p:sldId id="1760" r:id="rId74"/>
    <p:sldId id="1761" r:id="rId75"/>
    <p:sldId id="1749" r:id="rId76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8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336B10-5720-12CF-CE20-3B3D7F709152}" name="Sarah Wood" initials="SW" userId="S::swood@toprightpartners.com::de19b578-0b07-4394-b599-cb0553f2295a" providerId="AD"/>
  <p188:author id="{E02A694C-008E-0E3C-85EE-5B48115B05AF}" name="mary.deluca@montgomerycollege.edu" initials="ma" userId="S::urn:spo:guest#mary.deluca@montgomerycollege.edu::" providerId="AD"/>
  <p188:author id="{28F9BD5D-58F4-C06D-B26E-1B66D35AAF96}" name="Karen Gold" initials="KG" userId="S::kgold@toprightpartners.com::581607f2-298b-4d69-8167-099ef8e1b66a" providerId="AD"/>
  <p188:author id="{2D744864-4FEC-E2FB-7CB2-443139DD3FFA}" name="Kennedy Holbert" initials="" userId="S::kholbert@toprightpartners.com::568c8fb5-a805-404a-a79b-3f566476add2" providerId="AD"/>
  <p188:author id="{09AC1E9E-D697-EBD6-ACBF-6FF711B37C91}" name="Kerry Barton" initials="KB" userId="S::kbarton@toprightpartners.com::569a4e1b-67fb-4cf8-b5e5-3e7e646c775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1237F"/>
    <a:srgbClr val="512389"/>
    <a:srgbClr val="F92329"/>
    <a:srgbClr val="FFFFFF"/>
    <a:srgbClr val="0095C8"/>
    <a:srgbClr val="0E8AD9"/>
    <a:srgbClr val="525252"/>
    <a:srgbClr val="28A689"/>
    <a:srgbClr val="FF5F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69FB8F-D418-43CE-9581-8D7ADE078418}" v="14" dt="2026-09-10T13:55:39.061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0920" autoAdjust="0"/>
  </p:normalViewPr>
  <p:slideViewPr>
    <p:cSldViewPr snapToGrid="0">
      <p:cViewPr varScale="1">
        <p:scale>
          <a:sx n="100" d="100"/>
          <a:sy n="100" d="100"/>
        </p:scale>
        <p:origin x="996" y="96"/>
      </p:cViewPr>
      <p:guideLst>
        <p:guide orient="horz" pos="268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microsoft.com/office/2015/10/relationships/revisionInfo" Target="revisionInfo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presProps" Target="pres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viewProps" Target="viewProps.xml"/><Relationship Id="rId85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61" Type="http://schemas.openxmlformats.org/officeDocument/2006/relationships/slide" Target="slides/slide57.xml"/><Relationship Id="rId8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rnett, Carl M" userId="396d1247-df83-4d28-bee2-e66279f856eb" providerId="ADAL" clId="{C570C382-BD4F-42C5-86A7-CC47B5EC2A2B}"/>
    <pc:docChg chg="undo custSel addSld delSld modSld">
      <pc:chgData name="Burnett, Carl M" userId="396d1247-df83-4d28-bee2-e66279f856eb" providerId="ADAL" clId="{C570C382-BD4F-42C5-86A7-CC47B5EC2A2B}" dt="2026-09-10T14:14:29.309" v="1071" actId="113"/>
      <pc:docMkLst>
        <pc:docMk/>
      </pc:docMkLst>
      <pc:sldChg chg="modSp mod">
        <pc:chgData name="Burnett, Carl M" userId="396d1247-df83-4d28-bee2-e66279f856eb" providerId="ADAL" clId="{C570C382-BD4F-42C5-86A7-CC47B5EC2A2B}" dt="2026-09-08T10:35:04.237" v="819" actId="207"/>
        <pc:sldMkLst>
          <pc:docMk/>
          <pc:sldMk cId="3168747826" sldId="683"/>
        </pc:sldMkLst>
        <pc:graphicFrameChg chg="modGraphic">
          <ac:chgData name="Burnett, Carl M" userId="396d1247-df83-4d28-bee2-e66279f856eb" providerId="ADAL" clId="{C570C382-BD4F-42C5-86A7-CC47B5EC2A2B}" dt="2026-09-08T10:35:04.237" v="819" actId="207"/>
          <ac:graphicFrameMkLst>
            <pc:docMk/>
            <pc:sldMk cId="3168747826" sldId="683"/>
            <ac:graphicFrameMk id="7" creationId="{FA52EF10-CD39-F2E5-68AE-03B492F1E00C}"/>
          </ac:graphicFrameMkLst>
        </pc:graphicFrameChg>
      </pc:sldChg>
      <pc:sldChg chg="delSp mod">
        <pc:chgData name="Burnett, Carl M" userId="396d1247-df83-4d28-bee2-e66279f856eb" providerId="ADAL" clId="{C570C382-BD4F-42C5-86A7-CC47B5EC2A2B}" dt="2026-09-08T10:32:22.871" v="805" actId="478"/>
        <pc:sldMkLst>
          <pc:docMk/>
          <pc:sldMk cId="4081863577" sldId="1717"/>
        </pc:sldMkLst>
      </pc:sldChg>
      <pc:sldChg chg="modSp add mod">
        <pc:chgData name="Burnett, Carl M" userId="396d1247-df83-4d28-bee2-e66279f856eb" providerId="ADAL" clId="{C570C382-BD4F-42C5-86A7-CC47B5EC2A2B}" dt="2026-09-08T09:52:42.084" v="801" actId="27636"/>
        <pc:sldMkLst>
          <pc:docMk/>
          <pc:sldMk cId="680788803" sldId="1736"/>
        </pc:sldMkLst>
        <pc:spChg chg="mod">
          <ac:chgData name="Burnett, Carl M" userId="396d1247-df83-4d28-bee2-e66279f856eb" providerId="ADAL" clId="{C570C382-BD4F-42C5-86A7-CC47B5EC2A2B}" dt="2026-09-08T09:52:42.084" v="801" actId="27636"/>
          <ac:spMkLst>
            <pc:docMk/>
            <pc:sldMk cId="680788803" sldId="1736"/>
            <ac:spMk id="10" creationId="{38C3CEC5-796B-FDB4-5210-3E776F29BF25}"/>
          </ac:spMkLst>
        </pc:spChg>
      </pc:sldChg>
      <pc:sldChg chg="add">
        <pc:chgData name="Burnett, Carl M" userId="396d1247-df83-4d28-bee2-e66279f856eb" providerId="ADAL" clId="{C570C382-BD4F-42C5-86A7-CC47B5EC2A2B}" dt="2026-09-05T13:09:52.001" v="0"/>
        <pc:sldMkLst>
          <pc:docMk/>
          <pc:sldMk cId="995934543" sldId="1737"/>
        </pc:sldMkLst>
      </pc:sldChg>
      <pc:sldChg chg="modSp mod">
        <pc:chgData name="Burnett, Carl M" userId="396d1247-df83-4d28-bee2-e66279f856eb" providerId="ADAL" clId="{C570C382-BD4F-42C5-86A7-CC47B5EC2A2B}" dt="2026-09-08T10:35:29.604" v="823" actId="27636"/>
        <pc:sldMkLst>
          <pc:docMk/>
          <pc:sldMk cId="1240066768" sldId="1749"/>
        </pc:sldMkLst>
        <pc:spChg chg="mod">
          <ac:chgData name="Burnett, Carl M" userId="396d1247-df83-4d28-bee2-e66279f856eb" providerId="ADAL" clId="{C570C382-BD4F-42C5-86A7-CC47B5EC2A2B}" dt="2026-09-08T10:35:29.604" v="823" actId="27636"/>
          <ac:spMkLst>
            <pc:docMk/>
            <pc:sldMk cId="1240066768" sldId="1749"/>
            <ac:spMk id="10" creationId="{04F4F74D-F3B7-AE55-4ED7-FF8560B31F74}"/>
          </ac:spMkLst>
        </pc:spChg>
      </pc:sldChg>
      <pc:sldChg chg="delSp mod">
        <pc:chgData name="Burnett, Carl M" userId="396d1247-df83-4d28-bee2-e66279f856eb" providerId="ADAL" clId="{C570C382-BD4F-42C5-86A7-CC47B5EC2A2B}" dt="2026-09-07T19:52:10.347" v="799" actId="478"/>
        <pc:sldMkLst>
          <pc:docMk/>
          <pc:sldMk cId="686126493" sldId="1758"/>
        </pc:sldMkLst>
      </pc:sldChg>
      <pc:sldChg chg="delSp mod">
        <pc:chgData name="Burnett, Carl M" userId="396d1247-df83-4d28-bee2-e66279f856eb" providerId="ADAL" clId="{C570C382-BD4F-42C5-86A7-CC47B5EC2A2B}" dt="2026-09-08T10:35:15.025" v="820" actId="478"/>
        <pc:sldMkLst>
          <pc:docMk/>
          <pc:sldMk cId="1512669816" sldId="1769"/>
        </pc:sldMkLst>
      </pc:sldChg>
      <pc:sldChg chg="delSp mod">
        <pc:chgData name="Burnett, Carl M" userId="396d1247-df83-4d28-bee2-e66279f856eb" providerId="ADAL" clId="{C570C382-BD4F-42C5-86A7-CC47B5EC2A2B}" dt="2026-09-08T10:35:21.280" v="821" actId="478"/>
        <pc:sldMkLst>
          <pc:docMk/>
          <pc:sldMk cId="4143458772" sldId="1770"/>
        </pc:sldMkLst>
      </pc:sldChg>
      <pc:sldChg chg="modSp mod">
        <pc:chgData name="Burnett, Carl M" userId="396d1247-df83-4d28-bee2-e66279f856eb" providerId="ADAL" clId="{C570C382-BD4F-42C5-86A7-CC47B5EC2A2B}" dt="2026-09-08T10:34:08.808" v="816" actId="207"/>
        <pc:sldMkLst>
          <pc:docMk/>
          <pc:sldMk cId="4258097160" sldId="1777"/>
        </pc:sldMkLst>
        <pc:graphicFrameChg chg="modGraphic">
          <ac:chgData name="Burnett, Carl M" userId="396d1247-df83-4d28-bee2-e66279f856eb" providerId="ADAL" clId="{C570C382-BD4F-42C5-86A7-CC47B5EC2A2B}" dt="2026-09-08T10:34:08.808" v="816" actId="207"/>
          <ac:graphicFrameMkLst>
            <pc:docMk/>
            <pc:sldMk cId="4258097160" sldId="1777"/>
            <ac:graphicFrameMk id="7" creationId="{3AA71E55-85F8-4B86-CA8E-72E4ED9D7EBE}"/>
          </ac:graphicFrameMkLst>
        </pc:graphicFrameChg>
      </pc:sldChg>
      <pc:sldChg chg="modSp mod">
        <pc:chgData name="Burnett, Carl M" userId="396d1247-df83-4d28-bee2-e66279f856eb" providerId="ADAL" clId="{C570C382-BD4F-42C5-86A7-CC47B5EC2A2B}" dt="2026-09-07T19:46:35.524" v="735" actId="113"/>
        <pc:sldMkLst>
          <pc:docMk/>
          <pc:sldMk cId="3718517131" sldId="1795"/>
        </pc:sldMkLst>
        <pc:graphicFrameChg chg="modGraphic">
          <ac:chgData name="Burnett, Carl M" userId="396d1247-df83-4d28-bee2-e66279f856eb" providerId="ADAL" clId="{C570C382-BD4F-42C5-86A7-CC47B5EC2A2B}" dt="2026-09-07T19:46:35.524" v="735" actId="113"/>
          <ac:graphicFrameMkLst>
            <pc:docMk/>
            <pc:sldMk cId="3718517131" sldId="1795"/>
            <ac:graphicFrameMk id="4" creationId="{942B5D28-F12E-413E-4A7D-7D4FEF673799}"/>
          </ac:graphicFrameMkLst>
        </pc:graphicFrameChg>
      </pc:sldChg>
      <pc:sldChg chg="addSp delSp modSp mod">
        <pc:chgData name="Burnett, Carl M" userId="396d1247-df83-4d28-bee2-e66279f856eb" providerId="ADAL" clId="{C570C382-BD4F-42C5-86A7-CC47B5EC2A2B}" dt="2026-09-07T19:47:39.619" v="745" actId="20577"/>
        <pc:sldMkLst>
          <pc:docMk/>
          <pc:sldMk cId="3852816854" sldId="1797"/>
        </pc:sldMkLst>
        <pc:spChg chg="mod">
          <ac:chgData name="Burnett, Carl M" userId="396d1247-df83-4d28-bee2-e66279f856eb" providerId="ADAL" clId="{C570C382-BD4F-42C5-86A7-CC47B5EC2A2B}" dt="2026-09-07T19:47:39.619" v="745" actId="20577"/>
          <ac:spMkLst>
            <pc:docMk/>
            <pc:sldMk cId="3852816854" sldId="1797"/>
            <ac:spMk id="3" creationId="{91B5FC60-B799-55FC-6240-9B22EAC8DD29}"/>
          </ac:spMkLst>
        </pc:spChg>
        <pc:spChg chg="add mod">
          <ac:chgData name="Burnett, Carl M" userId="396d1247-df83-4d28-bee2-e66279f856eb" providerId="ADAL" clId="{C570C382-BD4F-42C5-86A7-CC47B5EC2A2B}" dt="2026-09-07T19:45:08.419" v="734" actId="113"/>
          <ac:spMkLst>
            <pc:docMk/>
            <pc:sldMk cId="3852816854" sldId="1797"/>
            <ac:spMk id="6" creationId="{768CF9F4-4532-24C1-994E-9635E02B5993}"/>
          </ac:spMkLst>
        </pc:spChg>
        <pc:picChg chg="add mod modCrop">
          <ac:chgData name="Burnett, Carl M" userId="396d1247-df83-4d28-bee2-e66279f856eb" providerId="ADAL" clId="{C570C382-BD4F-42C5-86A7-CC47B5EC2A2B}" dt="2026-09-07T19:44:30.770" v="713" actId="1076"/>
          <ac:picMkLst>
            <pc:docMk/>
            <pc:sldMk cId="3852816854" sldId="1797"/>
            <ac:picMk id="4" creationId="{C236E220-5546-53C7-6939-44B8B34AA5EA}"/>
          </ac:picMkLst>
        </pc:picChg>
      </pc:sldChg>
      <pc:sldChg chg="modSp mod">
        <pc:chgData name="Burnett, Carl M" userId="396d1247-df83-4d28-bee2-e66279f856eb" providerId="ADAL" clId="{C570C382-BD4F-42C5-86A7-CC47B5EC2A2B}" dt="2026-09-07T19:26:59.669" v="626" actId="207"/>
        <pc:sldMkLst>
          <pc:docMk/>
          <pc:sldMk cId="3855667247" sldId="1799"/>
        </pc:sldMkLst>
        <pc:spChg chg="mod">
          <ac:chgData name="Burnett, Carl M" userId="396d1247-df83-4d28-bee2-e66279f856eb" providerId="ADAL" clId="{C570C382-BD4F-42C5-86A7-CC47B5EC2A2B}" dt="2026-09-07T19:26:15.234" v="619" actId="1076"/>
          <ac:spMkLst>
            <pc:docMk/>
            <pc:sldMk cId="3855667247" sldId="1799"/>
            <ac:spMk id="4" creationId="{24496719-7EF3-ADD1-97E9-71E47B426DD6}"/>
          </ac:spMkLst>
        </pc:spChg>
        <pc:graphicFrameChg chg="mod modGraphic">
          <ac:chgData name="Burnett, Carl M" userId="396d1247-df83-4d28-bee2-e66279f856eb" providerId="ADAL" clId="{C570C382-BD4F-42C5-86A7-CC47B5EC2A2B}" dt="2026-09-07T19:26:59.669" v="626" actId="207"/>
          <ac:graphicFrameMkLst>
            <pc:docMk/>
            <pc:sldMk cId="3855667247" sldId="1799"/>
            <ac:graphicFrameMk id="6" creationId="{E3A8198E-9A3D-3F62-1E4E-27F8625F9191}"/>
          </ac:graphicFrameMkLst>
        </pc:graphicFrameChg>
      </pc:sldChg>
      <pc:sldChg chg="modSp mod">
        <pc:chgData name="Burnett, Carl M" userId="396d1247-df83-4d28-bee2-e66279f856eb" providerId="ADAL" clId="{C570C382-BD4F-42C5-86A7-CC47B5EC2A2B}" dt="2026-09-08T10:33:23.199" v="811" actId="207"/>
        <pc:sldMkLst>
          <pc:docMk/>
          <pc:sldMk cId="2037222788" sldId="1800"/>
        </pc:sldMkLst>
        <pc:graphicFrameChg chg="modGraphic">
          <ac:chgData name="Burnett, Carl M" userId="396d1247-df83-4d28-bee2-e66279f856eb" providerId="ADAL" clId="{C570C382-BD4F-42C5-86A7-CC47B5EC2A2B}" dt="2026-09-08T10:33:23.199" v="811" actId="207"/>
          <ac:graphicFrameMkLst>
            <pc:docMk/>
            <pc:sldMk cId="2037222788" sldId="1800"/>
            <ac:graphicFrameMk id="4" creationId="{F09EF3B7-FADD-C77D-2C68-53FD9C561EBB}"/>
          </ac:graphicFrameMkLst>
        </pc:graphicFrameChg>
      </pc:sldChg>
      <pc:sldChg chg="modSp mod">
        <pc:chgData name="Burnett, Carl M" userId="396d1247-df83-4d28-bee2-e66279f856eb" providerId="ADAL" clId="{C570C382-BD4F-42C5-86A7-CC47B5EC2A2B}" dt="2026-09-10T14:13:48.407" v="1063" actId="113"/>
        <pc:sldMkLst>
          <pc:docMk/>
          <pc:sldMk cId="3994755905" sldId="1801"/>
        </pc:sldMkLst>
        <pc:graphicFrameChg chg="modGraphic">
          <ac:chgData name="Burnett, Carl M" userId="396d1247-df83-4d28-bee2-e66279f856eb" providerId="ADAL" clId="{C570C382-BD4F-42C5-86A7-CC47B5EC2A2B}" dt="2026-09-10T14:13:48.407" v="1063" actId="113"/>
          <ac:graphicFrameMkLst>
            <pc:docMk/>
            <pc:sldMk cId="3994755905" sldId="1801"/>
            <ac:graphicFrameMk id="4" creationId="{BAD59CD0-2D21-5428-D469-1CAA06278B36}"/>
          </ac:graphicFrameMkLst>
        </pc:graphicFrameChg>
      </pc:sldChg>
      <pc:sldChg chg="modSp mod">
        <pc:chgData name="Burnett, Carl M" userId="396d1247-df83-4d28-bee2-e66279f856eb" providerId="ADAL" clId="{C570C382-BD4F-42C5-86A7-CC47B5EC2A2B}" dt="2026-09-10T14:14:21.583" v="1069" actId="113"/>
        <pc:sldMkLst>
          <pc:docMk/>
          <pc:sldMk cId="3782385690" sldId="1802"/>
        </pc:sldMkLst>
        <pc:graphicFrameChg chg="mod modGraphic">
          <ac:chgData name="Burnett, Carl M" userId="396d1247-df83-4d28-bee2-e66279f856eb" providerId="ADAL" clId="{C570C382-BD4F-42C5-86A7-CC47B5EC2A2B}" dt="2026-09-10T14:14:21.583" v="1069" actId="113"/>
          <ac:graphicFrameMkLst>
            <pc:docMk/>
            <pc:sldMk cId="3782385690" sldId="1802"/>
            <ac:graphicFrameMk id="4" creationId="{63866FAE-2CA0-7969-8AC0-1D2413FCC2AF}"/>
          </ac:graphicFrameMkLst>
        </pc:graphicFrameChg>
      </pc:sldChg>
      <pc:sldChg chg="addSp delSp modSp mod">
        <pc:chgData name="Burnett, Carl M" userId="396d1247-df83-4d28-bee2-e66279f856eb" providerId="ADAL" clId="{C570C382-BD4F-42C5-86A7-CC47B5EC2A2B}" dt="2026-09-10T14:14:29.309" v="1071" actId="113"/>
        <pc:sldMkLst>
          <pc:docMk/>
          <pc:sldMk cId="4049021927" sldId="1803"/>
        </pc:sldMkLst>
        <pc:spChg chg="mod">
          <ac:chgData name="Burnett, Carl M" userId="396d1247-df83-4d28-bee2-e66279f856eb" providerId="ADAL" clId="{C570C382-BD4F-42C5-86A7-CC47B5EC2A2B}" dt="2026-09-10T13:54:42.860" v="965" actId="6549"/>
          <ac:spMkLst>
            <pc:docMk/>
            <pc:sldMk cId="4049021927" sldId="1803"/>
            <ac:spMk id="3" creationId="{7DF99CED-9A8E-4D65-A822-64264BB8863A}"/>
          </ac:spMkLst>
        </pc:spChg>
        <pc:graphicFrameChg chg="add mod modGraphic">
          <ac:chgData name="Burnett, Carl M" userId="396d1247-df83-4d28-bee2-e66279f856eb" providerId="ADAL" clId="{C570C382-BD4F-42C5-86A7-CC47B5EC2A2B}" dt="2026-09-10T14:14:29.309" v="1071" actId="113"/>
          <ac:graphicFrameMkLst>
            <pc:docMk/>
            <pc:sldMk cId="4049021927" sldId="1803"/>
            <ac:graphicFrameMk id="2" creationId="{24A4F1EC-3B21-24C1-8563-40FF92CA6705}"/>
          </ac:graphicFrameMkLst>
        </pc:graphicFrameChg>
        <pc:graphicFrameChg chg="del">
          <ac:chgData name="Burnett, Carl M" userId="396d1247-df83-4d28-bee2-e66279f856eb" providerId="ADAL" clId="{C570C382-BD4F-42C5-86A7-CC47B5EC2A2B}" dt="2026-09-10T13:55:32.877" v="966" actId="478"/>
          <ac:graphicFrameMkLst>
            <pc:docMk/>
            <pc:sldMk cId="4049021927" sldId="1803"/>
            <ac:graphicFrameMk id="7" creationId="{885292BB-C081-67F6-0360-74B3C13322B4}"/>
          </ac:graphicFrameMkLst>
        </pc:graphicFrameChg>
      </pc:sldChg>
      <pc:sldChg chg="modSp mod">
        <pc:chgData name="Burnett, Carl M" userId="396d1247-df83-4d28-bee2-e66279f856eb" providerId="ADAL" clId="{C570C382-BD4F-42C5-86A7-CC47B5EC2A2B}" dt="2026-09-10T14:12:01.489" v="1061" actId="207"/>
        <pc:sldMkLst>
          <pc:docMk/>
          <pc:sldMk cId="3768966926" sldId="1813"/>
        </pc:sldMkLst>
        <pc:graphicFrameChg chg="modGraphic">
          <ac:chgData name="Burnett, Carl M" userId="396d1247-df83-4d28-bee2-e66279f856eb" providerId="ADAL" clId="{C570C382-BD4F-42C5-86A7-CC47B5EC2A2B}" dt="2026-09-10T14:12:01.489" v="1061" actId="207"/>
          <ac:graphicFrameMkLst>
            <pc:docMk/>
            <pc:sldMk cId="3768966926" sldId="1813"/>
            <ac:graphicFrameMk id="6" creationId="{B77D18CD-CBB3-BBA9-096E-39B888A2B11D}"/>
          </ac:graphicFrameMkLst>
        </pc:graphicFrameChg>
      </pc:sldChg>
      <pc:sldChg chg="del">
        <pc:chgData name="Burnett, Carl M" userId="396d1247-df83-4d28-bee2-e66279f856eb" providerId="ADAL" clId="{C570C382-BD4F-42C5-86A7-CC47B5EC2A2B}" dt="2026-09-10T14:11:11.598" v="1057" actId="47"/>
        <pc:sldMkLst>
          <pc:docMk/>
          <pc:sldMk cId="3293056322" sldId="1814"/>
        </pc:sldMkLst>
      </pc:sldChg>
      <pc:sldChg chg="modSp mod">
        <pc:chgData name="Burnett, Carl M" userId="396d1247-df83-4d28-bee2-e66279f856eb" providerId="ADAL" clId="{C570C382-BD4F-42C5-86A7-CC47B5EC2A2B}" dt="2026-09-10T14:13:12.851" v="1062" actId="207"/>
        <pc:sldMkLst>
          <pc:docMk/>
          <pc:sldMk cId="273002719" sldId="1815"/>
        </pc:sldMkLst>
        <pc:graphicFrameChg chg="mod modGraphic">
          <ac:chgData name="Burnett, Carl M" userId="396d1247-df83-4d28-bee2-e66279f856eb" providerId="ADAL" clId="{C570C382-BD4F-42C5-86A7-CC47B5EC2A2B}" dt="2026-09-10T14:13:12.851" v="1062" actId="207"/>
          <ac:graphicFrameMkLst>
            <pc:docMk/>
            <pc:sldMk cId="273002719" sldId="1815"/>
            <ac:graphicFrameMk id="8" creationId="{84D04C1E-54A3-962B-2BCF-EB6126063C9E}"/>
          </ac:graphicFrameMkLst>
        </pc:graphicFrameChg>
      </pc:sldChg>
      <pc:sldChg chg="addSp modSp">
        <pc:chgData name="Burnett, Carl M" userId="396d1247-df83-4d28-bee2-e66279f856eb" providerId="ADAL" clId="{C570C382-BD4F-42C5-86A7-CC47B5EC2A2B}" dt="2026-09-05T13:18:04.614" v="2"/>
        <pc:sldMkLst>
          <pc:docMk/>
          <pc:sldMk cId="2194616573" sldId="1818"/>
        </pc:sldMkLst>
        <pc:spChg chg="mod">
          <ac:chgData name="Burnett, Carl M" userId="396d1247-df83-4d28-bee2-e66279f856eb" providerId="ADAL" clId="{C570C382-BD4F-42C5-86A7-CC47B5EC2A2B}" dt="2026-09-05T13:17:17.135" v="1"/>
          <ac:spMkLst>
            <pc:docMk/>
            <pc:sldMk cId="2194616573" sldId="1818"/>
            <ac:spMk id="2" creationId="{7C303C14-7E04-B2BB-A581-912DAE09113A}"/>
          </ac:spMkLst>
        </pc:spChg>
        <pc:graphicFrameChg chg="add mod">
          <ac:chgData name="Burnett, Carl M" userId="396d1247-df83-4d28-bee2-e66279f856eb" providerId="ADAL" clId="{C570C382-BD4F-42C5-86A7-CC47B5EC2A2B}" dt="2026-09-05T13:18:04.614" v="2"/>
          <ac:graphicFrameMkLst>
            <pc:docMk/>
            <pc:sldMk cId="2194616573" sldId="1818"/>
            <ac:graphicFrameMk id="6" creationId="{89808524-1E43-9A16-896A-1FB5BD96363F}"/>
          </ac:graphicFrameMkLst>
        </pc:graphicFrameChg>
      </pc:sldChg>
      <pc:sldChg chg="add">
        <pc:chgData name="Burnett, Carl M" userId="396d1247-df83-4d28-bee2-e66279f856eb" providerId="ADAL" clId="{C570C382-BD4F-42C5-86A7-CC47B5EC2A2B}" dt="2026-09-05T13:18:41.675" v="3"/>
        <pc:sldMkLst>
          <pc:docMk/>
          <pc:sldMk cId="3312346149" sldId="1819"/>
        </pc:sldMkLst>
      </pc:sldChg>
      <pc:sldChg chg="addSp modSp">
        <pc:chgData name="Burnett, Carl M" userId="396d1247-df83-4d28-bee2-e66279f856eb" providerId="ADAL" clId="{C570C382-BD4F-42C5-86A7-CC47B5EC2A2B}" dt="2026-09-05T13:34:11.652" v="6"/>
        <pc:sldMkLst>
          <pc:docMk/>
          <pc:sldMk cId="3121571444" sldId="1820"/>
        </pc:sldMkLst>
        <pc:spChg chg="mod">
          <ac:chgData name="Burnett, Carl M" userId="396d1247-df83-4d28-bee2-e66279f856eb" providerId="ADAL" clId="{C570C382-BD4F-42C5-86A7-CC47B5EC2A2B}" dt="2026-09-05T13:25:27.589" v="5"/>
          <ac:spMkLst>
            <pc:docMk/>
            <pc:sldMk cId="3121571444" sldId="1820"/>
            <ac:spMk id="2" creationId="{DB335938-ABFA-EE63-AAD4-4942E3EED7AF}"/>
          </ac:spMkLst>
        </pc:spChg>
        <pc:graphicFrameChg chg="add mod">
          <ac:chgData name="Burnett, Carl M" userId="396d1247-df83-4d28-bee2-e66279f856eb" providerId="ADAL" clId="{C570C382-BD4F-42C5-86A7-CC47B5EC2A2B}" dt="2026-09-05T13:34:11.652" v="6"/>
          <ac:graphicFrameMkLst>
            <pc:docMk/>
            <pc:sldMk cId="3121571444" sldId="1820"/>
            <ac:graphicFrameMk id="7" creationId="{7BF93095-391A-6752-4F1D-A1D450D7294D}"/>
          </ac:graphicFrameMkLst>
        </pc:graphicFrameChg>
      </pc:sldChg>
      <pc:sldChg chg="modSp add del mod">
        <pc:chgData name="Burnett, Carl M" userId="396d1247-df83-4d28-bee2-e66279f856eb" providerId="ADAL" clId="{C570C382-BD4F-42C5-86A7-CC47B5EC2A2B}" dt="2026-09-05T17:47:48.327" v="115" actId="6549"/>
        <pc:sldMkLst>
          <pc:docMk/>
          <pc:sldMk cId="220320949" sldId="1822"/>
        </pc:sldMkLst>
        <pc:graphicFrameChg chg="mod modGraphic">
          <ac:chgData name="Burnett, Carl M" userId="396d1247-df83-4d28-bee2-e66279f856eb" providerId="ADAL" clId="{C570C382-BD4F-42C5-86A7-CC47B5EC2A2B}" dt="2026-09-05T17:47:48.327" v="115" actId="6549"/>
          <ac:graphicFrameMkLst>
            <pc:docMk/>
            <pc:sldMk cId="220320949" sldId="1822"/>
            <ac:graphicFrameMk id="6" creationId="{FF014F50-5F64-0549-1CBE-86CBFFD8E6B8}"/>
          </ac:graphicFrameMkLst>
        </pc:graphicFrameChg>
      </pc:sldChg>
      <pc:sldChg chg="modSp add mod">
        <pc:chgData name="Burnett, Carl M" userId="396d1247-df83-4d28-bee2-e66279f856eb" providerId="ADAL" clId="{C570C382-BD4F-42C5-86A7-CC47B5EC2A2B}" dt="2026-09-05T17:46:38.186" v="109" actId="14734"/>
        <pc:sldMkLst>
          <pc:docMk/>
          <pc:sldMk cId="1508385805" sldId="1823"/>
        </pc:sldMkLst>
        <pc:graphicFrameChg chg="mod modGraphic">
          <ac:chgData name="Burnett, Carl M" userId="396d1247-df83-4d28-bee2-e66279f856eb" providerId="ADAL" clId="{C570C382-BD4F-42C5-86A7-CC47B5EC2A2B}" dt="2026-09-05T17:46:38.186" v="109" actId="14734"/>
          <ac:graphicFrameMkLst>
            <pc:docMk/>
            <pc:sldMk cId="1508385805" sldId="1823"/>
            <ac:graphicFrameMk id="6" creationId="{8822098F-981C-81A0-80D3-046805C3E82E}"/>
          </ac:graphicFrameMkLst>
        </pc:graphicFrameChg>
      </pc:sldChg>
      <pc:sldChg chg="addSp delSp modSp new mod">
        <pc:chgData name="Burnett, Carl M" userId="396d1247-df83-4d28-bee2-e66279f856eb" providerId="ADAL" clId="{C570C382-BD4F-42C5-86A7-CC47B5EC2A2B}" dt="2026-09-05T18:01:24.164" v="349" actId="6549"/>
        <pc:sldMkLst>
          <pc:docMk/>
          <pc:sldMk cId="2211358709" sldId="1824"/>
        </pc:sldMkLst>
        <pc:spChg chg="mod">
          <ac:chgData name="Burnett, Carl M" userId="396d1247-df83-4d28-bee2-e66279f856eb" providerId="ADAL" clId="{C570C382-BD4F-42C5-86A7-CC47B5EC2A2B}" dt="2026-09-05T17:50:29.178" v="125" actId="14100"/>
          <ac:spMkLst>
            <pc:docMk/>
            <pc:sldMk cId="2211358709" sldId="1824"/>
            <ac:spMk id="2" creationId="{4A272051-AE7B-DDC8-3575-59FF69DB54EE}"/>
          </ac:spMkLst>
        </pc:spChg>
        <pc:graphicFrameChg chg="add mod modGraphic">
          <ac:chgData name="Burnett, Carl M" userId="396d1247-df83-4d28-bee2-e66279f856eb" providerId="ADAL" clId="{C570C382-BD4F-42C5-86A7-CC47B5EC2A2B}" dt="2026-09-05T18:01:24.164" v="349" actId="6549"/>
          <ac:graphicFrameMkLst>
            <pc:docMk/>
            <pc:sldMk cId="2211358709" sldId="1824"/>
            <ac:graphicFrameMk id="6" creationId="{1A3E3A3A-6FD1-669E-9533-97FD76BDDC9D}"/>
          </ac:graphicFrameMkLst>
        </pc:graphicFrameChg>
      </pc:sldChg>
      <pc:sldChg chg="addSp delSp modSp new mod">
        <pc:chgData name="Burnett, Carl M" userId="396d1247-df83-4d28-bee2-e66279f856eb" providerId="ADAL" clId="{C570C382-BD4F-42C5-86A7-CC47B5EC2A2B}" dt="2026-09-05T18:16:56.909" v="433" actId="207"/>
        <pc:sldMkLst>
          <pc:docMk/>
          <pc:sldMk cId="2158681377" sldId="1825"/>
        </pc:sldMkLst>
        <pc:spChg chg="mod">
          <ac:chgData name="Burnett, Carl M" userId="396d1247-df83-4d28-bee2-e66279f856eb" providerId="ADAL" clId="{C570C382-BD4F-42C5-86A7-CC47B5EC2A2B}" dt="2026-09-05T18:07:06.296" v="362" actId="14100"/>
          <ac:spMkLst>
            <pc:docMk/>
            <pc:sldMk cId="2158681377" sldId="1825"/>
            <ac:spMk id="2" creationId="{3027FF52-C292-2452-0BA4-97B3260A62D3}"/>
          </ac:spMkLst>
        </pc:spChg>
        <pc:graphicFrameChg chg="add del mod modGraphic">
          <ac:chgData name="Burnett, Carl M" userId="396d1247-df83-4d28-bee2-e66279f856eb" providerId="ADAL" clId="{C570C382-BD4F-42C5-86A7-CC47B5EC2A2B}" dt="2026-09-05T18:16:56.909" v="433" actId="207"/>
          <ac:graphicFrameMkLst>
            <pc:docMk/>
            <pc:sldMk cId="2158681377" sldId="1825"/>
            <ac:graphicFrameMk id="6" creationId="{6783E84D-D953-5933-152E-515E16D4AAC5}"/>
          </ac:graphicFrameMkLst>
        </pc:graphicFrameChg>
      </pc:sldChg>
      <pc:sldChg chg="addSp delSp modSp new mod">
        <pc:chgData name="Burnett, Carl M" userId="396d1247-df83-4d28-bee2-e66279f856eb" providerId="ADAL" clId="{C570C382-BD4F-42C5-86A7-CC47B5EC2A2B}" dt="2026-09-07T19:18:45.429" v="580"/>
        <pc:sldMkLst>
          <pc:docMk/>
          <pc:sldMk cId="2711623600" sldId="1826"/>
        </pc:sldMkLst>
        <pc:spChg chg="mod">
          <ac:chgData name="Burnett, Carl M" userId="396d1247-df83-4d28-bee2-e66279f856eb" providerId="ADAL" clId="{C570C382-BD4F-42C5-86A7-CC47B5EC2A2B}" dt="2026-09-05T18:17:50.979" v="446" actId="404"/>
          <ac:spMkLst>
            <pc:docMk/>
            <pc:sldMk cId="2711623600" sldId="1826"/>
            <ac:spMk id="2" creationId="{351A5EF0-FF58-6D77-B957-205A3616725E}"/>
          </ac:spMkLst>
        </pc:spChg>
        <pc:graphicFrameChg chg="add mod modGraphic">
          <ac:chgData name="Burnett, Carl M" userId="396d1247-df83-4d28-bee2-e66279f856eb" providerId="ADAL" clId="{C570C382-BD4F-42C5-86A7-CC47B5EC2A2B}" dt="2026-09-07T19:18:45.429" v="580"/>
          <ac:graphicFrameMkLst>
            <pc:docMk/>
            <pc:sldMk cId="2711623600" sldId="1826"/>
            <ac:graphicFrameMk id="6" creationId="{6A52BE5F-9148-87B4-828A-340CA8A00693}"/>
          </ac:graphicFrameMkLst>
        </pc:graphicFrameChg>
      </pc:sldChg>
      <pc:sldChg chg="addSp delSp modSp new mod">
        <pc:chgData name="Burnett, Carl M" userId="396d1247-df83-4d28-bee2-e66279f856eb" providerId="ADAL" clId="{C570C382-BD4F-42C5-86A7-CC47B5EC2A2B}" dt="2026-09-07T19:36:09.708" v="703" actId="207"/>
        <pc:sldMkLst>
          <pc:docMk/>
          <pc:sldMk cId="3729073124" sldId="1827"/>
        </pc:sldMkLst>
        <pc:spChg chg="mod">
          <ac:chgData name="Burnett, Carl M" userId="396d1247-df83-4d28-bee2-e66279f856eb" providerId="ADAL" clId="{C570C382-BD4F-42C5-86A7-CC47B5EC2A2B}" dt="2026-09-07T19:29:52.275" v="637" actId="403"/>
          <ac:spMkLst>
            <pc:docMk/>
            <pc:sldMk cId="3729073124" sldId="1827"/>
            <ac:spMk id="2" creationId="{AEC49A33-A143-6C1C-F9AC-6D2F7BBF62BE}"/>
          </ac:spMkLst>
        </pc:spChg>
        <pc:graphicFrameChg chg="add mod modGraphic">
          <ac:chgData name="Burnett, Carl M" userId="396d1247-df83-4d28-bee2-e66279f856eb" providerId="ADAL" clId="{C570C382-BD4F-42C5-86A7-CC47B5EC2A2B}" dt="2026-09-07T19:36:09.708" v="703" actId="207"/>
          <ac:graphicFrameMkLst>
            <pc:docMk/>
            <pc:sldMk cId="3729073124" sldId="1827"/>
            <ac:graphicFrameMk id="6" creationId="{153C7097-8D6C-E00A-C090-5AF274825DD4}"/>
          </ac:graphicFrameMkLst>
        </pc:graphicFrameChg>
      </pc:sldChg>
      <pc:sldChg chg="addSp delSp modSp new mod">
        <pc:chgData name="Burnett, Carl M" userId="396d1247-df83-4d28-bee2-e66279f856eb" providerId="ADAL" clId="{C570C382-BD4F-42C5-86A7-CC47B5EC2A2B}" dt="2026-09-08T10:33:10.471" v="810" actId="207"/>
        <pc:sldMkLst>
          <pc:docMk/>
          <pc:sldMk cId="4133279160" sldId="1828"/>
        </pc:sldMkLst>
        <pc:spChg chg="mod">
          <ac:chgData name="Burnett, Carl M" userId="396d1247-df83-4d28-bee2-e66279f856eb" providerId="ADAL" clId="{C570C382-BD4F-42C5-86A7-CC47B5EC2A2B}" dt="2026-09-07T19:51:01.332" v="798" actId="947"/>
          <ac:spMkLst>
            <pc:docMk/>
            <pc:sldMk cId="4133279160" sldId="1828"/>
            <ac:spMk id="3" creationId="{DE6B373E-06CA-38E3-A86F-167E8BCCEF91}"/>
          </ac:spMkLst>
        </pc:spChg>
        <pc:graphicFrameChg chg="add mod modGraphic">
          <ac:chgData name="Burnett, Carl M" userId="396d1247-df83-4d28-bee2-e66279f856eb" providerId="ADAL" clId="{C570C382-BD4F-42C5-86A7-CC47B5EC2A2B}" dt="2026-09-08T10:33:10.471" v="810" actId="207"/>
          <ac:graphicFrameMkLst>
            <pc:docMk/>
            <pc:sldMk cId="4133279160" sldId="1828"/>
            <ac:graphicFrameMk id="6" creationId="{C5B66538-9021-6694-9D7C-79FA486CD52F}"/>
          </ac:graphicFrameMkLst>
        </pc:graphicFrameChg>
      </pc:sldChg>
      <pc:sldChg chg="addSp delSp modSp new mod">
        <pc:chgData name="Burnett, Carl M" userId="396d1247-df83-4d28-bee2-e66279f856eb" providerId="ADAL" clId="{C570C382-BD4F-42C5-86A7-CC47B5EC2A2B}" dt="2026-09-10T14:14:15.143" v="1068" actId="207"/>
        <pc:sldMkLst>
          <pc:docMk/>
          <pc:sldMk cId="2632684700" sldId="1829"/>
        </pc:sldMkLst>
        <pc:spChg chg="del">
          <ac:chgData name="Burnett, Carl M" userId="396d1247-df83-4d28-bee2-e66279f856eb" providerId="ADAL" clId="{C570C382-BD4F-42C5-86A7-CC47B5EC2A2B}" dt="2026-09-10T11:17:33.790" v="826" actId="478"/>
          <ac:spMkLst>
            <pc:docMk/>
            <pc:sldMk cId="2632684700" sldId="1829"/>
            <ac:spMk id="2" creationId="{82E9E89D-3689-43CC-6419-ED2BB79FA7D5}"/>
          </ac:spMkLst>
        </pc:spChg>
        <pc:spChg chg="mod">
          <ac:chgData name="Burnett, Carl M" userId="396d1247-df83-4d28-bee2-e66279f856eb" providerId="ADAL" clId="{C570C382-BD4F-42C5-86A7-CC47B5EC2A2B}" dt="2026-09-10T11:19:31.692" v="859" actId="14100"/>
          <ac:spMkLst>
            <pc:docMk/>
            <pc:sldMk cId="2632684700" sldId="1829"/>
            <ac:spMk id="3" creationId="{E8A9B093-C463-08C9-32B5-27C8B1C2F324}"/>
          </ac:spMkLst>
        </pc:spChg>
        <pc:spChg chg="del">
          <ac:chgData name="Burnett, Carl M" userId="396d1247-df83-4d28-bee2-e66279f856eb" providerId="ADAL" clId="{C570C382-BD4F-42C5-86A7-CC47B5EC2A2B}" dt="2026-09-10T11:17:31.097" v="825" actId="478"/>
          <ac:spMkLst>
            <pc:docMk/>
            <pc:sldMk cId="2632684700" sldId="1829"/>
            <ac:spMk id="4" creationId="{C054A90B-46BC-4078-E837-7148A84B7682}"/>
          </ac:spMkLst>
        </pc:spChg>
        <pc:graphicFrameChg chg="add mod modGraphic">
          <ac:chgData name="Burnett, Carl M" userId="396d1247-df83-4d28-bee2-e66279f856eb" providerId="ADAL" clId="{C570C382-BD4F-42C5-86A7-CC47B5EC2A2B}" dt="2026-09-10T14:14:15.143" v="1068" actId="207"/>
          <ac:graphicFrameMkLst>
            <pc:docMk/>
            <pc:sldMk cId="2632684700" sldId="1829"/>
            <ac:graphicFrameMk id="6" creationId="{24087A7A-D661-53B8-EB83-D124CEABA9C8}"/>
          </ac:graphicFrameMkLst>
        </pc:graphicFrameChg>
      </pc:sldChg>
      <pc:sldChg chg="addSp delSp modSp new mod">
        <pc:chgData name="Burnett, Carl M" userId="396d1247-df83-4d28-bee2-e66279f856eb" providerId="ADAL" clId="{C570C382-BD4F-42C5-86A7-CC47B5EC2A2B}" dt="2026-09-10T14:14:25.439" v="1070" actId="113"/>
        <pc:sldMkLst>
          <pc:docMk/>
          <pc:sldMk cId="578876608" sldId="1830"/>
        </pc:sldMkLst>
        <pc:spChg chg="del">
          <ac:chgData name="Burnett, Carl M" userId="396d1247-df83-4d28-bee2-e66279f856eb" providerId="ADAL" clId="{C570C382-BD4F-42C5-86A7-CC47B5EC2A2B}" dt="2026-09-10T13:52:25.167" v="920" actId="478"/>
          <ac:spMkLst>
            <pc:docMk/>
            <pc:sldMk cId="578876608" sldId="1830"/>
            <ac:spMk id="2" creationId="{07FEFA5B-8DD2-03B6-4B7D-9E30272AE2D3}"/>
          </ac:spMkLst>
        </pc:spChg>
        <pc:spChg chg="mod">
          <ac:chgData name="Burnett, Carl M" userId="396d1247-df83-4d28-bee2-e66279f856eb" providerId="ADAL" clId="{C570C382-BD4F-42C5-86A7-CC47B5EC2A2B}" dt="2026-09-10T13:52:39.007" v="923" actId="14100"/>
          <ac:spMkLst>
            <pc:docMk/>
            <pc:sldMk cId="578876608" sldId="1830"/>
            <ac:spMk id="3" creationId="{D7F1A46D-BE04-4023-D7C6-FBEDA270354B}"/>
          </ac:spMkLst>
        </pc:spChg>
        <pc:spChg chg="del">
          <ac:chgData name="Burnett, Carl M" userId="396d1247-df83-4d28-bee2-e66279f856eb" providerId="ADAL" clId="{C570C382-BD4F-42C5-86A7-CC47B5EC2A2B}" dt="2026-09-10T13:52:22.124" v="919" actId="478"/>
          <ac:spMkLst>
            <pc:docMk/>
            <pc:sldMk cId="578876608" sldId="1830"/>
            <ac:spMk id="4" creationId="{C22201A6-54B5-6275-AF64-FC247DB13CF2}"/>
          </ac:spMkLst>
        </pc:spChg>
        <pc:graphicFrameChg chg="add mod modGraphic">
          <ac:chgData name="Burnett, Carl M" userId="396d1247-df83-4d28-bee2-e66279f856eb" providerId="ADAL" clId="{C570C382-BD4F-42C5-86A7-CC47B5EC2A2B}" dt="2026-09-10T14:14:25.439" v="1070" actId="113"/>
          <ac:graphicFrameMkLst>
            <pc:docMk/>
            <pc:sldMk cId="578876608" sldId="1830"/>
            <ac:graphicFrameMk id="6" creationId="{A4A822EC-E7F5-CA72-C59A-CC5B113190DA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B5EEACFE-5AFD-4CA9-ABD1-7A7C7FA520A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43BE95E3-BC45-40A9-B274-E543AF041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6618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932" userDrawn="1">
          <p15:clr>
            <a:srgbClr val="F26B43"/>
          </p15:clr>
        </p15:guide>
        <p15:guide id="2" pos="2222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18A95429-A2ED-B343-88BC-51282D43951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0ED9FB07-C412-D644-A25C-D89A7CD77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560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932" userDrawn="1">
          <p15:clr>
            <a:srgbClr val="F26B43"/>
          </p15:clr>
        </p15:guide>
        <p15:guide id="2" pos="2222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7555-22F0-4940-AEB2-481FD6E5A4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568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9FB07-C412-D644-A25C-D89A7CD77D8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795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9FB07-C412-D644-A25C-D89A7CD77D8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85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32DDD-A9C7-3BF9-CEA4-230F45094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FDFBF3-92C1-5940-B38C-C321430254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05F353-31B5-87C5-3FFB-136D7241E5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AD0C1-784D-CC00-337D-8340719464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9FB07-C412-D644-A25C-D89A7CD77D8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706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9FB07-C412-D644-A25C-D89A7CD77D8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78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1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38DCC3B-DF0D-B09E-F113-55C65B39F3E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77200" y="0"/>
            <a:ext cx="41148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390504D-B788-C8B5-8246-6882BFA332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612589"/>
            <a:ext cx="7010400" cy="3984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presenter’s name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FF659-9567-D504-87C1-68F3414F11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886" y="521044"/>
            <a:ext cx="3139440" cy="90797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DF4499A-0735-7D74-1E90-8FD1CF4C49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07518"/>
            <a:ext cx="7010400" cy="1267310"/>
          </a:xfrm>
        </p:spPr>
        <p:txBody>
          <a:bodyPr anchor="b"/>
          <a:lstStyle>
            <a:lvl1pPr>
              <a:lnSpc>
                <a:spcPts val="3200"/>
              </a:lnSpc>
              <a:defRPr sz="3500" b="1" i="0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edit: character limit 76</a:t>
            </a:r>
          </a:p>
        </p:txBody>
      </p:sp>
    </p:spTree>
    <p:extLst>
      <p:ext uri="{BB962C8B-B14F-4D97-AF65-F5344CB8AC3E}">
        <p14:creationId xmlns:p14="http://schemas.microsoft.com/office/powerpoint/2010/main" val="3596149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2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513F228-F43C-8AD0-282C-F27277932597}"/>
              </a:ext>
            </a:extLst>
          </p:cNvPr>
          <p:cNvSpPr/>
          <p:nvPr userDrawn="1"/>
        </p:nvSpPr>
        <p:spPr>
          <a:xfrm>
            <a:off x="8077200" y="0"/>
            <a:ext cx="41148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black background with letters on it&#10;&#10;AI-generated content may be incorrect.">
            <a:extLst>
              <a:ext uri="{FF2B5EF4-FFF2-40B4-BE49-F238E27FC236}">
                <a16:creationId xmlns:a16="http://schemas.microsoft.com/office/drawing/2014/main" id="{6A2AF116-F8A7-7252-245B-707CC986D7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2888" y="-130628"/>
            <a:ext cx="4447392" cy="73069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34CB9D-2332-9A8D-103D-B56C6B49BA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07518"/>
            <a:ext cx="7010400" cy="1267310"/>
          </a:xfrm>
        </p:spPr>
        <p:txBody>
          <a:bodyPr anchor="b"/>
          <a:lstStyle>
            <a:lvl1pPr>
              <a:lnSpc>
                <a:spcPts val="3200"/>
              </a:lnSpc>
              <a:defRPr sz="3500" b="1" i="0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edit: character limit 76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EEE58028-22D7-367A-C85A-203B3DFE42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612589"/>
            <a:ext cx="7010400" cy="3984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presenter’s name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B4871E-F7B0-00F8-75A5-9ACE7EADB6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886" y="521044"/>
            <a:ext cx="3139440" cy="90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66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3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F06B7-CD12-77EB-3901-435BF200AD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751881"/>
            <a:ext cx="9868525" cy="948187"/>
          </a:xfrm>
        </p:spPr>
        <p:txBody>
          <a:bodyPr anchor="b"/>
          <a:lstStyle>
            <a:lvl1pPr>
              <a:lnSpc>
                <a:spcPts val="3200"/>
              </a:lnSpc>
              <a:defRPr sz="3500" b="1" i="0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edit: character limit 67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DEEFF9F-9475-7BEE-77AC-F245B46AEE4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1373" y="1848636"/>
            <a:ext cx="6988628" cy="2465207"/>
          </a:xfrm>
          <a:custGeom>
            <a:avLst/>
            <a:gdLst>
              <a:gd name="connsiteX0" fmla="*/ 5275503 w 8271072"/>
              <a:gd name="connsiteY0" fmla="*/ 0 h 2917583"/>
              <a:gd name="connsiteX1" fmla="*/ 6572589 w 8271072"/>
              <a:gd name="connsiteY1" fmla="*/ 1103268 h 2917583"/>
              <a:gd name="connsiteX2" fmla="*/ 6572589 w 8271072"/>
              <a:gd name="connsiteY2" fmla="*/ 0 h 2917583"/>
              <a:gd name="connsiteX3" fmla="*/ 8267631 w 8271072"/>
              <a:gd name="connsiteY3" fmla="*/ 1443882 h 2917583"/>
              <a:gd name="connsiteX4" fmla="*/ 8271072 w 8271072"/>
              <a:gd name="connsiteY4" fmla="*/ 1442736 h 2917583"/>
              <a:gd name="connsiteX5" fmla="*/ 6573736 w 8271072"/>
              <a:gd name="connsiteY5" fmla="*/ 2890059 h 2917583"/>
              <a:gd name="connsiteX6" fmla="*/ 6573736 w 8271072"/>
              <a:gd name="connsiteY6" fmla="*/ 1783350 h 2917583"/>
              <a:gd name="connsiteX7" fmla="*/ 5276650 w 8271072"/>
              <a:gd name="connsiteY7" fmla="*/ 2890059 h 2917583"/>
              <a:gd name="connsiteX8" fmla="*/ 5276650 w 8271072"/>
              <a:gd name="connsiteY8" fmla="*/ 1941615 h 2917583"/>
              <a:gd name="connsiteX9" fmla="*/ 3901579 w 8271072"/>
              <a:gd name="connsiteY9" fmla="*/ 2917583 h 2917583"/>
              <a:gd name="connsiteX10" fmla="*/ 2469165 w 8271072"/>
              <a:gd name="connsiteY10" fmla="*/ 1726007 h 2917583"/>
              <a:gd name="connsiteX11" fmla="*/ 2095292 w 8271072"/>
              <a:gd name="connsiteY11" fmla="*/ 1726007 h 2917583"/>
              <a:gd name="connsiteX12" fmla="*/ 2633164 w 8271072"/>
              <a:gd name="connsiteY12" fmla="*/ 2266173 h 2917583"/>
              <a:gd name="connsiteX13" fmla="*/ 2242089 w 8271072"/>
              <a:gd name="connsiteY13" fmla="*/ 2658395 h 2917583"/>
              <a:gd name="connsiteX14" fmla="*/ 1704217 w 8271072"/>
              <a:gd name="connsiteY14" fmla="*/ 2117082 h 2917583"/>
              <a:gd name="connsiteX15" fmla="*/ 1704217 w 8271072"/>
              <a:gd name="connsiteY15" fmla="*/ 2882031 h 2917583"/>
              <a:gd name="connsiteX16" fmla="*/ 1151436 w 8271072"/>
              <a:gd name="connsiteY16" fmla="*/ 2882031 h 2917583"/>
              <a:gd name="connsiteX17" fmla="*/ 1151436 w 8271072"/>
              <a:gd name="connsiteY17" fmla="*/ 2117082 h 2917583"/>
              <a:gd name="connsiteX18" fmla="*/ 613564 w 8271072"/>
              <a:gd name="connsiteY18" fmla="*/ 2658395 h 2917583"/>
              <a:gd name="connsiteX19" fmla="*/ 222489 w 8271072"/>
              <a:gd name="connsiteY19" fmla="*/ 2266173 h 2917583"/>
              <a:gd name="connsiteX20" fmla="*/ 760361 w 8271072"/>
              <a:gd name="connsiteY20" fmla="*/ 1726007 h 2917583"/>
              <a:gd name="connsiteX21" fmla="*/ 0 w 8271072"/>
              <a:gd name="connsiteY21" fmla="*/ 1726007 h 2917583"/>
              <a:gd name="connsiteX22" fmla="*/ 0 w 8271072"/>
              <a:gd name="connsiteY22" fmla="*/ 1172079 h 2917583"/>
              <a:gd name="connsiteX23" fmla="*/ 758067 w 8271072"/>
              <a:gd name="connsiteY23" fmla="*/ 1172079 h 2917583"/>
              <a:gd name="connsiteX24" fmla="*/ 220195 w 8271072"/>
              <a:gd name="connsiteY24" fmla="*/ 631914 h 2917583"/>
              <a:gd name="connsiteX25" fmla="*/ 611270 w 8271072"/>
              <a:gd name="connsiteY25" fmla="*/ 239691 h 2917583"/>
              <a:gd name="connsiteX26" fmla="*/ 1149142 w 8271072"/>
              <a:gd name="connsiteY26" fmla="*/ 779857 h 2917583"/>
              <a:gd name="connsiteX27" fmla="*/ 1149142 w 8271072"/>
              <a:gd name="connsiteY27" fmla="*/ 16056 h 2917583"/>
              <a:gd name="connsiteX28" fmla="*/ 1701923 w 8271072"/>
              <a:gd name="connsiteY28" fmla="*/ 16056 h 2917583"/>
              <a:gd name="connsiteX29" fmla="*/ 1701923 w 8271072"/>
              <a:gd name="connsiteY29" fmla="*/ 779857 h 2917583"/>
              <a:gd name="connsiteX30" fmla="*/ 2239795 w 8271072"/>
              <a:gd name="connsiteY30" fmla="*/ 239691 h 2917583"/>
              <a:gd name="connsiteX31" fmla="*/ 2630871 w 8271072"/>
              <a:gd name="connsiteY31" fmla="*/ 631914 h 2917583"/>
              <a:gd name="connsiteX32" fmla="*/ 2092999 w 8271072"/>
              <a:gd name="connsiteY32" fmla="*/ 1172079 h 2917583"/>
              <a:gd name="connsiteX33" fmla="*/ 2471459 w 8271072"/>
              <a:gd name="connsiteY33" fmla="*/ 1172079 h 2917583"/>
              <a:gd name="connsiteX34" fmla="*/ 3898138 w 8271072"/>
              <a:gd name="connsiteY34" fmla="*/ 5734 h 2917583"/>
              <a:gd name="connsiteX35" fmla="*/ 5275503 w 8271072"/>
              <a:gd name="connsiteY35" fmla="*/ 985143 h 291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271072" h="2917583">
                <a:moveTo>
                  <a:pt x="5275503" y="0"/>
                </a:moveTo>
                <a:cubicBezTo>
                  <a:pt x="5275503" y="0"/>
                  <a:pt x="6571442" y="1103268"/>
                  <a:pt x="6572589" y="1103268"/>
                </a:cubicBezTo>
                <a:lnTo>
                  <a:pt x="6572589" y="0"/>
                </a:lnTo>
                <a:lnTo>
                  <a:pt x="8267631" y="1443882"/>
                </a:lnTo>
                <a:lnTo>
                  <a:pt x="8271072" y="1442736"/>
                </a:lnTo>
                <a:cubicBezTo>
                  <a:pt x="8271072" y="1442736"/>
                  <a:pt x="6572589" y="2890059"/>
                  <a:pt x="6573736" y="2890059"/>
                </a:cubicBezTo>
                <a:lnTo>
                  <a:pt x="6573736" y="1783350"/>
                </a:lnTo>
                <a:cubicBezTo>
                  <a:pt x="6573736" y="1783350"/>
                  <a:pt x="5276650" y="2890059"/>
                  <a:pt x="5276650" y="2890059"/>
                </a:cubicBezTo>
                <a:lnTo>
                  <a:pt x="5276650" y="1941615"/>
                </a:lnTo>
                <a:cubicBezTo>
                  <a:pt x="5078245" y="2510452"/>
                  <a:pt x="4616066" y="2917583"/>
                  <a:pt x="3901579" y="2917583"/>
                </a:cubicBezTo>
                <a:cubicBezTo>
                  <a:pt x="3187092" y="2917583"/>
                  <a:pt x="2594171" y="2403795"/>
                  <a:pt x="2469165" y="1726007"/>
                </a:cubicBezTo>
                <a:lnTo>
                  <a:pt x="2095292" y="1726007"/>
                </a:lnTo>
                <a:lnTo>
                  <a:pt x="2633164" y="2266173"/>
                </a:lnTo>
                <a:lnTo>
                  <a:pt x="2242089" y="2658395"/>
                </a:lnTo>
                <a:lnTo>
                  <a:pt x="1704217" y="2117082"/>
                </a:lnTo>
                <a:lnTo>
                  <a:pt x="1704217" y="2882031"/>
                </a:lnTo>
                <a:lnTo>
                  <a:pt x="1151436" y="2882031"/>
                </a:lnTo>
                <a:lnTo>
                  <a:pt x="1151436" y="2117082"/>
                </a:lnTo>
                <a:lnTo>
                  <a:pt x="613564" y="2658395"/>
                </a:lnTo>
                <a:lnTo>
                  <a:pt x="222489" y="2266173"/>
                </a:lnTo>
                <a:lnTo>
                  <a:pt x="760361" y="1726007"/>
                </a:lnTo>
                <a:lnTo>
                  <a:pt x="0" y="1726007"/>
                </a:lnTo>
                <a:lnTo>
                  <a:pt x="0" y="1172079"/>
                </a:lnTo>
                <a:lnTo>
                  <a:pt x="758067" y="1172079"/>
                </a:lnTo>
                <a:lnTo>
                  <a:pt x="220195" y="631914"/>
                </a:lnTo>
                <a:lnTo>
                  <a:pt x="611270" y="239691"/>
                </a:lnTo>
                <a:lnTo>
                  <a:pt x="1149142" y="779857"/>
                </a:lnTo>
                <a:lnTo>
                  <a:pt x="1149142" y="16056"/>
                </a:lnTo>
                <a:lnTo>
                  <a:pt x="1701923" y="16056"/>
                </a:lnTo>
                <a:lnTo>
                  <a:pt x="1701923" y="779857"/>
                </a:lnTo>
                <a:lnTo>
                  <a:pt x="2239795" y="239691"/>
                </a:lnTo>
                <a:lnTo>
                  <a:pt x="2630871" y="631914"/>
                </a:lnTo>
                <a:lnTo>
                  <a:pt x="2092999" y="1172079"/>
                </a:lnTo>
                <a:lnTo>
                  <a:pt x="2471459" y="1172079"/>
                </a:lnTo>
                <a:cubicBezTo>
                  <a:pt x="2605640" y="506907"/>
                  <a:pt x="3260490" y="5734"/>
                  <a:pt x="3898138" y="5734"/>
                </a:cubicBezTo>
                <a:cubicBezTo>
                  <a:pt x="4535786" y="5734"/>
                  <a:pt x="5077098" y="415159"/>
                  <a:pt x="5275503" y="98514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B14D9C-D624-4E44-BCEF-31FDCEAFB1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886" y="521044"/>
            <a:ext cx="3139440" cy="907976"/>
          </a:xfrm>
          <a:prstGeom prst="rect">
            <a:avLst/>
          </a:prstGeom>
        </p:spPr>
      </p:pic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E278ECFB-8A84-DCDB-6536-6E51C2FE1F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946912"/>
            <a:ext cx="7010400" cy="33396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presenter’s name</a:t>
            </a:r>
          </a:p>
        </p:txBody>
      </p:sp>
    </p:spTree>
    <p:extLst>
      <p:ext uri="{BB962C8B-B14F-4D97-AF65-F5344CB8AC3E}">
        <p14:creationId xmlns:p14="http://schemas.microsoft.com/office/powerpoint/2010/main" val="4091437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DB57F531-CF5C-FF14-5782-D39B80EF5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1" y="685801"/>
            <a:ext cx="7010400" cy="5733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0362257-7EDE-B9CF-87F8-5BBB8C279A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4696918" cy="3713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096C28B-9CC7-8765-2CF9-BC94EC8276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61350" y="1892210"/>
            <a:ext cx="2062397" cy="401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page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AE053D9-1F28-63AB-341D-09EE6BBC4D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2438400"/>
            <a:ext cx="4696918" cy="3713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11D51F2-32CE-4A1E-FF62-E3CE853645D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61350" y="2438400"/>
            <a:ext cx="2062397" cy="401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page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3E2E30B3-9872-8420-148F-5427F1143B0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2971800"/>
            <a:ext cx="4696918" cy="3713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32F45A5-639F-0423-0A57-99CEC4B4DB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61350" y="2971800"/>
            <a:ext cx="2062397" cy="401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page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6C02AA4-A0CF-6D0C-55A5-88F2549257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3505200"/>
            <a:ext cx="4696918" cy="3713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4773D21-4CC1-D37A-5370-67CB6B2BF1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61350" y="3505200"/>
            <a:ext cx="2062397" cy="401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page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98A39F32-0E12-772D-C8ED-75710803487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600" y="4038600"/>
            <a:ext cx="4696918" cy="3713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286A055-3880-87C5-20EB-7BCB16D19D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61350" y="4038600"/>
            <a:ext cx="2062397" cy="401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page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EA9A01F-1153-29D5-A0C2-DFFBD6EA9B29}"/>
              </a:ext>
            </a:extLst>
          </p:cNvPr>
          <p:cNvCxnSpPr>
            <a:cxnSpLocks/>
          </p:cNvCxnSpPr>
          <p:nvPr userDrawn="1"/>
        </p:nvCxnSpPr>
        <p:spPr>
          <a:xfrm>
            <a:off x="609600" y="6172200"/>
            <a:ext cx="69977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4">
            <a:extLst>
              <a:ext uri="{FF2B5EF4-FFF2-40B4-BE49-F238E27FC236}">
                <a16:creationId xmlns:a16="http://schemas.microsoft.com/office/drawing/2014/main" id="{9A043DD2-D81C-F964-1AA3-C81A42667C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2B6C33DE-0D9E-4D50-93D4-C6A63E0C9E59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EB67B41F-2B70-2F17-5B9E-485CC8FA20AF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  <p:pic>
        <p:nvPicPr>
          <p:cNvPr id="3" name="Picture 2" descr="Montgomery College ranks No. 1 among Maryland community colleges">
            <a:extLst>
              <a:ext uri="{FF2B5EF4-FFF2-40B4-BE49-F238E27FC236}">
                <a16:creationId xmlns:a16="http://schemas.microsoft.com/office/drawing/2014/main" id="{482CDB29-CA2C-8246-B3DC-1E778E9F9E4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 r="29113"/>
          <a:stretch>
            <a:fillRect/>
          </a:stretch>
        </p:blipFill>
        <p:spPr bwMode="auto">
          <a:xfrm>
            <a:off x="8097379" y="0"/>
            <a:ext cx="40946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120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Tw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003B6F-CB9E-C9E9-F97C-CCDF0BF7EC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291526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 dirty="0"/>
              <a:t>Click to edit: 7 lines max or consider using two-column template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3">
            <a:extLst>
              <a:ext uri="{FF2B5EF4-FFF2-40B4-BE49-F238E27FC236}">
                <a16:creationId xmlns:a16="http://schemas.microsoft.com/office/drawing/2014/main" id="{25443BEC-13C3-B463-854F-9166525C97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1" y="685800"/>
            <a:ext cx="7291526" cy="10905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sz="3200"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edit: use for longer  headlines - character limit 69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914CB9D-80CE-79D4-4CE3-9CB06B523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291526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 dirty="0"/>
              <a:t>Click to edit: character limit 75</a:t>
            </a:r>
          </a:p>
        </p:txBody>
      </p:sp>
      <p:pic>
        <p:nvPicPr>
          <p:cNvPr id="2" name="Picture Placeholder 6" descr="A group of people walking in front of a building&#10;&#10;AI-generated content may be incorrect.">
            <a:extLst>
              <a:ext uri="{FF2B5EF4-FFF2-40B4-BE49-F238E27FC236}">
                <a16:creationId xmlns:a16="http://schemas.microsoft.com/office/drawing/2014/main" id="{776B5410-61E0-58EA-61B9-7960D8A3E7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7200" y="0"/>
            <a:ext cx="4114800" cy="6858000"/>
          </a:xfrm>
          <a:prstGeom prst="rect">
            <a:avLst/>
          </a:prstGeom>
        </p:spPr>
      </p:pic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C0FDE81E-88D1-9B97-0AD8-6CEE1C8554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7F87F86-1312-E087-B3D2-D9A3704D64FD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  <p:pic>
        <p:nvPicPr>
          <p:cNvPr id="3" name="Picture 2" descr="Montgomery College ranks No. 1 among Maryland community colleges">
            <a:extLst>
              <a:ext uri="{FF2B5EF4-FFF2-40B4-BE49-F238E27FC236}">
                <a16:creationId xmlns:a16="http://schemas.microsoft.com/office/drawing/2014/main" id="{295AB97E-B5E3-9251-22CE-953493AA39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 r="29113"/>
          <a:stretch>
            <a:fillRect/>
          </a:stretch>
        </p:blipFill>
        <p:spPr bwMode="auto">
          <a:xfrm>
            <a:off x="8097379" y="0"/>
            <a:ext cx="40946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421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3">
            <a:extLst>
              <a:ext uri="{FF2B5EF4-FFF2-40B4-BE49-F238E27FC236}">
                <a16:creationId xmlns:a16="http://schemas.microsoft.com/office/drawing/2014/main" id="{B8CC6038-A630-ACFD-6176-5B07EC2CB6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1"/>
            <a:ext cx="7300403" cy="533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37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08D8307A-5BA1-CB17-959A-EA560513C8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48585"/>
            <a:ext cx="7300403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75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7AC280C-969B-F1B0-B9B7-CF8705252D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122392"/>
            <a:ext cx="7300403" cy="374500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 dirty="0"/>
              <a:t>Click to edit: 8 lines max or consider using two-column template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67431-48BE-0561-E0B1-9EB5C6227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B3D5B4C8-92C9-49C6-8FB7-4DF57E43DDC3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9AD362F-9AFC-AF70-D83D-CEDBD85ABCEE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  <p:pic>
        <p:nvPicPr>
          <p:cNvPr id="3" name="Picture 2" descr="Montgomery College ranks No. 1 among Maryland community colleges">
            <a:extLst>
              <a:ext uri="{FF2B5EF4-FFF2-40B4-BE49-F238E27FC236}">
                <a16:creationId xmlns:a16="http://schemas.microsoft.com/office/drawing/2014/main" id="{DDB128EE-9C58-2738-FEAD-1ECF4DEF495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 r="29113"/>
          <a:stretch>
            <a:fillRect/>
          </a:stretch>
        </p:blipFill>
        <p:spPr bwMode="auto">
          <a:xfrm>
            <a:off x="8097379" y="0"/>
            <a:ext cx="40946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21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3">
            <a:extLst>
              <a:ext uri="{FF2B5EF4-FFF2-40B4-BE49-F238E27FC236}">
                <a16:creationId xmlns:a16="http://schemas.microsoft.com/office/drawing/2014/main" id="{C90D29BD-D51F-454F-03BD-2173A2DBE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1"/>
            <a:ext cx="11029857" cy="533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37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296AA3BD-6167-4C7A-F045-B3E3D18243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122392"/>
            <a:ext cx="5256810" cy="374500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200"/>
            </a:lvl5pPr>
          </a:lstStyle>
          <a:p>
            <a:pPr lvl="0"/>
            <a:r>
              <a:rPr lang="en-US"/>
              <a:t>Click to edit: 8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C1B83F-0F6F-E107-247C-4C4470ABF2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2122392"/>
            <a:ext cx="5256810" cy="374500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8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592E3A7D-FB4C-7860-FBF2-D4038BC951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48585"/>
            <a:ext cx="110490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75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2C8A9-3C5C-7C7A-9BFF-C8B6884192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80837962-5985-4284-9EEC-4925AA39578A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CF6BD186-7357-7B30-38B1-30C3933FCB2B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992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003B6F-CB9E-C9E9-F97C-CCDF0BF7EC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1" y="2781300"/>
            <a:ext cx="3162299" cy="1879599"/>
          </a:xfrm>
        </p:spPr>
        <p:txBody>
          <a:bodyPr>
            <a:noAutofit/>
          </a:bodyPr>
          <a:lstStyle>
            <a:lvl1pPr>
              <a:lnSpc>
                <a:spcPts val="2300"/>
              </a:lnSpc>
              <a:spcBef>
                <a:spcPts val="1000"/>
              </a:spcBef>
              <a:defRPr sz="2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bullet</a:t>
            </a:r>
          </a:p>
          <a:p>
            <a:pPr lvl="0"/>
            <a:r>
              <a:rPr lang="en-US"/>
              <a:t>Keep to 5 lines</a:t>
            </a:r>
          </a:p>
          <a:p>
            <a:pPr lvl="0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914CB9D-80CE-79D4-4CE3-9CB06B523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2108154"/>
            <a:ext cx="3162299" cy="486726"/>
          </a:xfrm>
        </p:spPr>
        <p:txBody>
          <a:bodyPr anchor="b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8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 master text styles limit 49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AF96851-A105-DC6E-B559-713C030286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51680" y="2781300"/>
            <a:ext cx="3162299" cy="1879600"/>
          </a:xfrm>
        </p:spPr>
        <p:txBody>
          <a:bodyPr>
            <a:noAutofit/>
          </a:bodyPr>
          <a:lstStyle>
            <a:lvl1pPr>
              <a:lnSpc>
                <a:spcPts val="2300"/>
              </a:lnSpc>
              <a:defRPr sz="2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bullet</a:t>
            </a:r>
          </a:p>
          <a:p>
            <a:pPr lvl="0"/>
            <a:r>
              <a:rPr lang="en-US"/>
              <a:t>Keep to 5 lines</a:t>
            </a:r>
          </a:p>
          <a:p>
            <a:pPr lvl="0"/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978926A-C27F-9A3E-9DEB-54DB49AAE1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96301" y="2781300"/>
            <a:ext cx="3162299" cy="1879600"/>
          </a:xfrm>
        </p:spPr>
        <p:txBody>
          <a:bodyPr>
            <a:noAutofit/>
          </a:bodyPr>
          <a:lstStyle>
            <a:lvl1pPr>
              <a:lnSpc>
                <a:spcPts val="2300"/>
              </a:lnSpc>
              <a:defRPr sz="2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bullet</a:t>
            </a:r>
          </a:p>
          <a:p>
            <a:pPr lvl="0"/>
            <a:r>
              <a:rPr lang="en-US"/>
              <a:t>Keep to 5 lines</a:t>
            </a:r>
          </a:p>
          <a:p>
            <a:pPr lvl="0"/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FDC2D9E-8120-CB48-942D-45D63D1647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3901" y="2108154"/>
            <a:ext cx="3162299" cy="486726"/>
          </a:xfrm>
        </p:spPr>
        <p:txBody>
          <a:bodyPr anchor="b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8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 master text styles limit 49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42E15741-0A36-E16F-EDBD-A0F6B67A78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96301" y="2108154"/>
            <a:ext cx="3162299" cy="486726"/>
          </a:xfrm>
        </p:spPr>
        <p:txBody>
          <a:bodyPr anchor="b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8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 master text styles limit 49</a:t>
            </a:r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0A3876FB-B9A3-6B5B-1FFB-70D299DA7F4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" y="4902200"/>
            <a:ext cx="3162300" cy="9702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851658F-BC14-F170-E342-EAF51F80179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51680" y="4902200"/>
            <a:ext cx="3162300" cy="9702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52D7C273-939E-3606-A61B-F3CD7D78AEC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498840" y="4902200"/>
            <a:ext cx="3162300" cy="9702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Title Placeholder 3">
            <a:extLst>
              <a:ext uri="{FF2B5EF4-FFF2-40B4-BE49-F238E27FC236}">
                <a16:creationId xmlns:a16="http://schemas.microsoft.com/office/drawing/2014/main" id="{43F1283A-2930-6744-F59B-5DAA8D0D8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11029857" cy="10905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use for longer  headlines - character limit 69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9F781560-8CA6-612B-D624-4FDC9AD01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7B9FC189-F0FE-4406-B4E5-8ABDA5680698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D660B0-BF01-BBF9-6283-079397F6FEFB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44356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0FC7346A-013F-FD6D-FAEB-DDD7029C7D3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092700" y="2566254"/>
            <a:ext cx="6565899" cy="330114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6" name="Title Placeholder 3">
            <a:extLst>
              <a:ext uri="{FF2B5EF4-FFF2-40B4-BE49-F238E27FC236}">
                <a16:creationId xmlns:a16="http://schemas.microsoft.com/office/drawing/2014/main" id="{52D32E12-7955-BC1B-29E2-BCDBF1A643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11029857" cy="10905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use for longer  headlines - character limit 69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260C905-E762-A1E2-643C-DDFDDD6F49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110490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75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3DDE74D-3D21-94A0-3E1A-46D281593F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2573654"/>
            <a:ext cx="4057403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5E149BE-2757-10EB-CB9D-37A9567997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21B21441-6BB4-4F9F-AB32-7F399E85E528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FE6B5B5-045E-669A-1FEB-6E0A086BAC5F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5199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7010399" cy="9886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0104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010400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595D5D9-48E7-C116-4E41-336E5522CA5A}"/>
              </a:ext>
            </a:extLst>
          </p:cNvPr>
          <p:cNvCxnSpPr>
            <a:cxnSpLocks/>
          </p:cNvCxnSpPr>
          <p:nvPr userDrawn="1"/>
        </p:nvCxnSpPr>
        <p:spPr>
          <a:xfrm>
            <a:off x="609600" y="6172200"/>
            <a:ext cx="69977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541F1B-B052-9948-4EEF-E33ED93A8F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7200" y="0"/>
            <a:ext cx="41148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08ED5E5B-E144-A23F-41E3-E2D1EAAC29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16842A2A-D953-45BE-9E50-E8DD0276E088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A6C3B21-851D-FF14-C484-4DE6F8836494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74719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- Sp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7010399" cy="9886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0104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010400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33BE8FC0-A3C6-B62B-D65D-AFEAEB5CFD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26287" y="2554357"/>
            <a:ext cx="3298679" cy="3313043"/>
          </a:xfrm>
          <a:custGeom>
            <a:avLst/>
            <a:gdLst>
              <a:gd name="connsiteX0" fmla="*/ 1496203 w 3710303"/>
              <a:gd name="connsiteY0" fmla="*/ 0 h 3726459"/>
              <a:gd name="connsiteX1" fmla="*/ 2214100 w 3710303"/>
              <a:gd name="connsiteY1" fmla="*/ 0 h 3726459"/>
              <a:gd name="connsiteX2" fmla="*/ 2214100 w 3710303"/>
              <a:gd name="connsiteY2" fmla="*/ 993254 h 3726459"/>
              <a:gd name="connsiteX3" fmla="*/ 2913030 w 3710303"/>
              <a:gd name="connsiteY3" fmla="*/ 290811 h 3726459"/>
              <a:gd name="connsiteX4" fmla="*/ 3420896 w 3710303"/>
              <a:gd name="connsiteY4" fmla="*/ 800082 h 3726459"/>
              <a:gd name="connsiteX5" fmla="*/ 2721264 w 3710303"/>
              <a:gd name="connsiteY5" fmla="*/ 1502525 h 3726459"/>
              <a:gd name="connsiteX6" fmla="*/ 3710303 w 3710303"/>
              <a:gd name="connsiteY6" fmla="*/ 1502525 h 3726459"/>
              <a:gd name="connsiteX7" fmla="*/ 3710303 w 3710303"/>
              <a:gd name="connsiteY7" fmla="*/ 2223232 h 3726459"/>
              <a:gd name="connsiteX8" fmla="*/ 2721264 w 3710303"/>
              <a:gd name="connsiteY8" fmla="*/ 2223232 h 3726459"/>
              <a:gd name="connsiteX9" fmla="*/ 3420896 w 3710303"/>
              <a:gd name="connsiteY9" fmla="*/ 2925674 h 3726459"/>
              <a:gd name="connsiteX10" fmla="*/ 2913030 w 3710303"/>
              <a:gd name="connsiteY10" fmla="*/ 3435648 h 3726459"/>
              <a:gd name="connsiteX11" fmla="*/ 2214100 w 3710303"/>
              <a:gd name="connsiteY11" fmla="*/ 2732503 h 3726459"/>
              <a:gd name="connsiteX12" fmla="*/ 2214100 w 3710303"/>
              <a:gd name="connsiteY12" fmla="*/ 3726459 h 3726459"/>
              <a:gd name="connsiteX13" fmla="*/ 1496203 w 3710303"/>
              <a:gd name="connsiteY13" fmla="*/ 3726459 h 3726459"/>
              <a:gd name="connsiteX14" fmla="*/ 1496203 w 3710303"/>
              <a:gd name="connsiteY14" fmla="*/ 2732503 h 3726459"/>
              <a:gd name="connsiteX15" fmla="*/ 797273 w 3710303"/>
              <a:gd name="connsiteY15" fmla="*/ 3435648 h 3726459"/>
              <a:gd name="connsiteX16" fmla="*/ 289406 w 3710303"/>
              <a:gd name="connsiteY16" fmla="*/ 2925674 h 3726459"/>
              <a:gd name="connsiteX17" fmla="*/ 989040 w 3710303"/>
              <a:gd name="connsiteY17" fmla="*/ 2223232 h 3726459"/>
              <a:gd name="connsiteX18" fmla="*/ 0 w 3710303"/>
              <a:gd name="connsiteY18" fmla="*/ 2223232 h 3726459"/>
              <a:gd name="connsiteX19" fmla="*/ 0 w 3710303"/>
              <a:gd name="connsiteY19" fmla="*/ 1502525 h 3726459"/>
              <a:gd name="connsiteX20" fmla="*/ 989040 w 3710303"/>
              <a:gd name="connsiteY20" fmla="*/ 1502525 h 3726459"/>
              <a:gd name="connsiteX21" fmla="*/ 289406 w 3710303"/>
              <a:gd name="connsiteY21" fmla="*/ 800082 h 3726459"/>
              <a:gd name="connsiteX22" fmla="*/ 797273 w 3710303"/>
              <a:gd name="connsiteY22" fmla="*/ 290811 h 3726459"/>
              <a:gd name="connsiteX23" fmla="*/ 1496203 w 3710303"/>
              <a:gd name="connsiteY23" fmla="*/ 993254 h 3726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710303" h="3726459">
                <a:moveTo>
                  <a:pt x="1496203" y="0"/>
                </a:moveTo>
                <a:lnTo>
                  <a:pt x="2214100" y="0"/>
                </a:lnTo>
                <a:lnTo>
                  <a:pt x="2214100" y="993254"/>
                </a:lnTo>
                <a:lnTo>
                  <a:pt x="2913030" y="290811"/>
                </a:lnTo>
                <a:lnTo>
                  <a:pt x="3420896" y="800082"/>
                </a:lnTo>
                <a:lnTo>
                  <a:pt x="2721264" y="1502525"/>
                </a:lnTo>
                <a:lnTo>
                  <a:pt x="3710303" y="1502525"/>
                </a:lnTo>
                <a:lnTo>
                  <a:pt x="3710303" y="2223232"/>
                </a:lnTo>
                <a:lnTo>
                  <a:pt x="2721264" y="2223232"/>
                </a:lnTo>
                <a:lnTo>
                  <a:pt x="3420896" y="2925674"/>
                </a:lnTo>
                <a:lnTo>
                  <a:pt x="2913030" y="3435648"/>
                </a:lnTo>
                <a:lnTo>
                  <a:pt x="2214100" y="2732503"/>
                </a:lnTo>
                <a:lnTo>
                  <a:pt x="2214100" y="3726459"/>
                </a:lnTo>
                <a:lnTo>
                  <a:pt x="1496203" y="3726459"/>
                </a:lnTo>
                <a:lnTo>
                  <a:pt x="1496203" y="2732503"/>
                </a:lnTo>
                <a:lnTo>
                  <a:pt x="797273" y="3435648"/>
                </a:lnTo>
                <a:lnTo>
                  <a:pt x="289406" y="2925674"/>
                </a:lnTo>
                <a:lnTo>
                  <a:pt x="989040" y="2223232"/>
                </a:lnTo>
                <a:lnTo>
                  <a:pt x="0" y="2223232"/>
                </a:lnTo>
                <a:lnTo>
                  <a:pt x="0" y="1502525"/>
                </a:lnTo>
                <a:lnTo>
                  <a:pt x="989040" y="1502525"/>
                </a:lnTo>
                <a:lnTo>
                  <a:pt x="289406" y="800082"/>
                </a:lnTo>
                <a:lnTo>
                  <a:pt x="797273" y="290811"/>
                </a:lnTo>
                <a:lnTo>
                  <a:pt x="1496203" y="9932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FFB5F8CF-A263-D01A-19A5-0F8A137BE1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3A5146B1-EB4F-44D1-B828-19909527F32A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D5212-DC76-FD6C-FE1C-8CE774F4F609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45083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- Ori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7010399" cy="9886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0104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010400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D72BA606-AF8B-18A0-CCFC-DDAD10AA63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16347" y="2544417"/>
            <a:ext cx="3323527" cy="3322983"/>
          </a:xfrm>
          <a:custGeom>
            <a:avLst/>
            <a:gdLst>
              <a:gd name="connsiteX0" fmla="*/ 1763038 w 3549087"/>
              <a:gd name="connsiteY0" fmla="*/ 0 h 3548506"/>
              <a:gd name="connsiteX1" fmla="*/ 1786050 w 3549087"/>
              <a:gd name="connsiteY1" fmla="*/ 0 h 3548506"/>
              <a:gd name="connsiteX2" fmla="*/ 1955981 w 3549087"/>
              <a:gd name="connsiteY2" fmla="*/ 8581 h 3548506"/>
              <a:gd name="connsiteX3" fmla="*/ 3549087 w 3549087"/>
              <a:gd name="connsiteY3" fmla="*/ 1773963 h 3548506"/>
              <a:gd name="connsiteX4" fmla="*/ 1774544 w 3549087"/>
              <a:gd name="connsiteY4" fmla="*/ 3548506 h 3548506"/>
              <a:gd name="connsiteX5" fmla="*/ 0 w 3549087"/>
              <a:gd name="connsiteY5" fmla="*/ 1773963 h 3548506"/>
              <a:gd name="connsiteX6" fmla="*/ 1593107 w 3549087"/>
              <a:gd name="connsiteY6" fmla="*/ 8581 h 3548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9087" h="3548506">
                <a:moveTo>
                  <a:pt x="1763038" y="0"/>
                </a:moveTo>
                <a:lnTo>
                  <a:pt x="1786050" y="0"/>
                </a:lnTo>
                <a:lnTo>
                  <a:pt x="1955981" y="8581"/>
                </a:lnTo>
                <a:cubicBezTo>
                  <a:pt x="2850805" y="99455"/>
                  <a:pt x="3549087" y="855163"/>
                  <a:pt x="3549087" y="1773963"/>
                </a:cubicBezTo>
                <a:cubicBezTo>
                  <a:pt x="3549087" y="2754016"/>
                  <a:pt x="2754597" y="3548506"/>
                  <a:pt x="1774544" y="3548506"/>
                </a:cubicBezTo>
                <a:cubicBezTo>
                  <a:pt x="794490" y="3548506"/>
                  <a:pt x="0" y="2754016"/>
                  <a:pt x="0" y="1773963"/>
                </a:cubicBezTo>
                <a:cubicBezTo>
                  <a:pt x="0" y="855163"/>
                  <a:pt x="698282" y="99455"/>
                  <a:pt x="1593107" y="858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EA927C86-1BB9-A01B-D868-2895A18F6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3AEF60E7-C384-4A03-906A-1BFE02D34938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A00843F-00AB-08DB-E52D-ED5CF3AD4BED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95244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- Moment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7010399" cy="9886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0104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010400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76430379-A700-87CB-D118-D3529C2B2E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6713" y="2564296"/>
            <a:ext cx="3426812" cy="3303104"/>
          </a:xfrm>
          <a:custGeom>
            <a:avLst/>
            <a:gdLst>
              <a:gd name="connsiteX0" fmla="*/ 4068 w 3545301"/>
              <a:gd name="connsiteY0" fmla="*/ 0 h 3417316"/>
              <a:gd name="connsiteX1" fmla="*/ 10590 w 3545301"/>
              <a:gd name="connsiteY1" fmla="*/ 0 h 3417316"/>
              <a:gd name="connsiteX2" fmla="*/ 1537574 w 3545301"/>
              <a:gd name="connsiteY2" fmla="*/ 1301154 h 3417316"/>
              <a:gd name="connsiteX3" fmla="*/ 1539196 w 3545301"/>
              <a:gd name="connsiteY3" fmla="*/ 0 h 3417316"/>
              <a:gd name="connsiteX4" fmla="*/ 1545719 w 3545301"/>
              <a:gd name="connsiteY4" fmla="*/ 0 h 3417316"/>
              <a:gd name="connsiteX5" fmla="*/ 3545301 w 3545301"/>
              <a:gd name="connsiteY5" fmla="*/ 1703844 h 3417316"/>
              <a:gd name="connsiteX6" fmla="*/ 1535129 w 3545301"/>
              <a:gd name="connsiteY6" fmla="*/ 3417316 h 3417316"/>
              <a:gd name="connsiteX7" fmla="*/ 1536759 w 3545301"/>
              <a:gd name="connsiteY7" fmla="*/ 2107350 h 3417316"/>
              <a:gd name="connsiteX8" fmla="*/ 0 w 3545301"/>
              <a:gd name="connsiteY8" fmla="*/ 3417316 h 341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5301" h="3417316">
                <a:moveTo>
                  <a:pt x="4068" y="0"/>
                </a:moveTo>
                <a:lnTo>
                  <a:pt x="10590" y="0"/>
                </a:lnTo>
                <a:lnTo>
                  <a:pt x="1537574" y="1301154"/>
                </a:lnTo>
                <a:lnTo>
                  <a:pt x="1539196" y="0"/>
                </a:lnTo>
                <a:lnTo>
                  <a:pt x="1545719" y="0"/>
                </a:lnTo>
                <a:lnTo>
                  <a:pt x="3545301" y="1703844"/>
                </a:lnTo>
                <a:lnTo>
                  <a:pt x="1535129" y="3417316"/>
                </a:lnTo>
                <a:lnTo>
                  <a:pt x="1536759" y="2107350"/>
                </a:lnTo>
                <a:lnTo>
                  <a:pt x="0" y="341731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0F84C9D-74FB-012C-4831-38BE3A2E50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04DCCC34-4A09-41A2-A271-95491B93C8B8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2D182B-9B03-A21C-1610-1E480702A7C2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8996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7010399" cy="9886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0104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010400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443A5448-9DCA-411D-5428-69DBFE93E3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77200" y="4519874"/>
            <a:ext cx="3581400" cy="38608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600" b="1" cap="all" baseline="0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808E5849-4AF5-91B7-B5B3-C7E8809FE1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7200" y="5078674"/>
            <a:ext cx="3581400" cy="788726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400" cap="none" baseline="0">
                <a:solidFill>
                  <a:srgbClr val="000000"/>
                </a:solidFill>
                <a:latin typeface="Georgia" panose="02040502050405020303" pitchFamily="18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5">
            <a:extLst>
              <a:ext uri="{FF2B5EF4-FFF2-40B4-BE49-F238E27FC236}">
                <a16:creationId xmlns:a16="http://schemas.microsoft.com/office/drawing/2014/main" id="{6F64DE56-6D88-A084-9A71-3E86575FE46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77200" y="2556365"/>
            <a:ext cx="3581400" cy="1790789"/>
          </a:xfrm>
          <a:custGeom>
            <a:avLst/>
            <a:gdLst>
              <a:gd name="connsiteX0" fmla="*/ 1788934 w 3581400"/>
              <a:gd name="connsiteY0" fmla="*/ 0 h 1790789"/>
              <a:gd name="connsiteX1" fmla="*/ 3577437 w 3581400"/>
              <a:gd name="connsiteY1" fmla="*/ 1607674 h 1790789"/>
              <a:gd name="connsiteX2" fmla="*/ 3581400 w 3581400"/>
              <a:gd name="connsiteY2" fmla="*/ 1685856 h 1790789"/>
              <a:gd name="connsiteX3" fmla="*/ 3581400 w 3581400"/>
              <a:gd name="connsiteY3" fmla="*/ 1790789 h 1790789"/>
              <a:gd name="connsiteX4" fmla="*/ 0 w 3581400"/>
              <a:gd name="connsiteY4" fmla="*/ 1790789 h 1790789"/>
              <a:gd name="connsiteX5" fmla="*/ 0 w 3581400"/>
              <a:gd name="connsiteY5" fmla="*/ 1616197 h 1790789"/>
              <a:gd name="connsiteX6" fmla="*/ 432 w 3581400"/>
              <a:gd name="connsiteY6" fmla="*/ 1607674 h 1790789"/>
              <a:gd name="connsiteX7" fmla="*/ 1788934 w 3581400"/>
              <a:gd name="connsiteY7" fmla="*/ 0 h 179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1400" h="1790789">
                <a:moveTo>
                  <a:pt x="1788934" y="0"/>
                </a:moveTo>
                <a:cubicBezTo>
                  <a:pt x="2719742" y="0"/>
                  <a:pt x="3485369" y="704582"/>
                  <a:pt x="3577437" y="1607674"/>
                </a:cubicBezTo>
                <a:lnTo>
                  <a:pt x="3581400" y="1685856"/>
                </a:lnTo>
                <a:lnTo>
                  <a:pt x="3581400" y="1790789"/>
                </a:lnTo>
                <a:lnTo>
                  <a:pt x="0" y="1790789"/>
                </a:lnTo>
                <a:lnTo>
                  <a:pt x="0" y="1616197"/>
                </a:lnTo>
                <a:lnTo>
                  <a:pt x="432" y="1607674"/>
                </a:lnTo>
                <a:cubicBezTo>
                  <a:pt x="92500" y="704582"/>
                  <a:pt x="858127" y="0"/>
                  <a:pt x="178893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ADAEF141-BF25-86B4-9426-5617240BEE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8B10B563-4703-4973-95A7-54005C6C4F11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6C21312-AB53-4E69-2558-C0961E7A7C9E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30095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102B060-8F54-4266-70BA-6E978CD2E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91D862AB-F71E-4AA0-9685-BBFECF948E2A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F5CC7A9-A72F-659A-FEF1-12BE67AD0F21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99170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stimoni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8E880C84-62AC-32F8-2931-38EA61C5EE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73530" y="2179773"/>
            <a:ext cx="5252557" cy="232596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8937F96B-0A2D-DC45-8305-6BF64970C8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3530" y="4787390"/>
            <a:ext cx="5279062" cy="2351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A47A5967-8C65-FB8E-B6CC-5D5C9F9037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3530" y="5045891"/>
            <a:ext cx="5292314" cy="28148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 cap="none" baseline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F71DB463-E774-76D2-AC99-8B9BF05436D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41435" y="0"/>
            <a:ext cx="5350565" cy="5373863"/>
          </a:xfrm>
          <a:custGeom>
            <a:avLst/>
            <a:gdLst>
              <a:gd name="connsiteX0" fmla="*/ 1496203 w 3710303"/>
              <a:gd name="connsiteY0" fmla="*/ 0 h 3726459"/>
              <a:gd name="connsiteX1" fmla="*/ 2214100 w 3710303"/>
              <a:gd name="connsiteY1" fmla="*/ 0 h 3726459"/>
              <a:gd name="connsiteX2" fmla="*/ 2214100 w 3710303"/>
              <a:gd name="connsiteY2" fmla="*/ 993254 h 3726459"/>
              <a:gd name="connsiteX3" fmla="*/ 2913030 w 3710303"/>
              <a:gd name="connsiteY3" fmla="*/ 290811 h 3726459"/>
              <a:gd name="connsiteX4" fmla="*/ 3420896 w 3710303"/>
              <a:gd name="connsiteY4" fmla="*/ 800082 h 3726459"/>
              <a:gd name="connsiteX5" fmla="*/ 2721264 w 3710303"/>
              <a:gd name="connsiteY5" fmla="*/ 1502525 h 3726459"/>
              <a:gd name="connsiteX6" fmla="*/ 3710303 w 3710303"/>
              <a:gd name="connsiteY6" fmla="*/ 1502525 h 3726459"/>
              <a:gd name="connsiteX7" fmla="*/ 3710303 w 3710303"/>
              <a:gd name="connsiteY7" fmla="*/ 2223232 h 3726459"/>
              <a:gd name="connsiteX8" fmla="*/ 2721264 w 3710303"/>
              <a:gd name="connsiteY8" fmla="*/ 2223232 h 3726459"/>
              <a:gd name="connsiteX9" fmla="*/ 3420896 w 3710303"/>
              <a:gd name="connsiteY9" fmla="*/ 2925674 h 3726459"/>
              <a:gd name="connsiteX10" fmla="*/ 2913030 w 3710303"/>
              <a:gd name="connsiteY10" fmla="*/ 3435648 h 3726459"/>
              <a:gd name="connsiteX11" fmla="*/ 2214100 w 3710303"/>
              <a:gd name="connsiteY11" fmla="*/ 2732503 h 3726459"/>
              <a:gd name="connsiteX12" fmla="*/ 2214100 w 3710303"/>
              <a:gd name="connsiteY12" fmla="*/ 3726459 h 3726459"/>
              <a:gd name="connsiteX13" fmla="*/ 1496203 w 3710303"/>
              <a:gd name="connsiteY13" fmla="*/ 3726459 h 3726459"/>
              <a:gd name="connsiteX14" fmla="*/ 1496203 w 3710303"/>
              <a:gd name="connsiteY14" fmla="*/ 2732503 h 3726459"/>
              <a:gd name="connsiteX15" fmla="*/ 797273 w 3710303"/>
              <a:gd name="connsiteY15" fmla="*/ 3435648 h 3726459"/>
              <a:gd name="connsiteX16" fmla="*/ 289406 w 3710303"/>
              <a:gd name="connsiteY16" fmla="*/ 2925674 h 3726459"/>
              <a:gd name="connsiteX17" fmla="*/ 989040 w 3710303"/>
              <a:gd name="connsiteY17" fmla="*/ 2223232 h 3726459"/>
              <a:gd name="connsiteX18" fmla="*/ 0 w 3710303"/>
              <a:gd name="connsiteY18" fmla="*/ 2223232 h 3726459"/>
              <a:gd name="connsiteX19" fmla="*/ 0 w 3710303"/>
              <a:gd name="connsiteY19" fmla="*/ 1502525 h 3726459"/>
              <a:gd name="connsiteX20" fmla="*/ 989040 w 3710303"/>
              <a:gd name="connsiteY20" fmla="*/ 1502525 h 3726459"/>
              <a:gd name="connsiteX21" fmla="*/ 289406 w 3710303"/>
              <a:gd name="connsiteY21" fmla="*/ 800082 h 3726459"/>
              <a:gd name="connsiteX22" fmla="*/ 797273 w 3710303"/>
              <a:gd name="connsiteY22" fmla="*/ 290811 h 3726459"/>
              <a:gd name="connsiteX23" fmla="*/ 1496203 w 3710303"/>
              <a:gd name="connsiteY23" fmla="*/ 993254 h 3726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710303" h="3726459">
                <a:moveTo>
                  <a:pt x="1496203" y="0"/>
                </a:moveTo>
                <a:lnTo>
                  <a:pt x="2214100" y="0"/>
                </a:lnTo>
                <a:lnTo>
                  <a:pt x="2214100" y="993254"/>
                </a:lnTo>
                <a:lnTo>
                  <a:pt x="2913030" y="290811"/>
                </a:lnTo>
                <a:lnTo>
                  <a:pt x="3420896" y="800082"/>
                </a:lnTo>
                <a:lnTo>
                  <a:pt x="2721264" y="1502525"/>
                </a:lnTo>
                <a:lnTo>
                  <a:pt x="3710303" y="1502525"/>
                </a:lnTo>
                <a:lnTo>
                  <a:pt x="3710303" y="2223232"/>
                </a:lnTo>
                <a:lnTo>
                  <a:pt x="2721264" y="2223232"/>
                </a:lnTo>
                <a:lnTo>
                  <a:pt x="3420896" y="2925674"/>
                </a:lnTo>
                <a:lnTo>
                  <a:pt x="2913030" y="3435648"/>
                </a:lnTo>
                <a:lnTo>
                  <a:pt x="2214100" y="2732503"/>
                </a:lnTo>
                <a:lnTo>
                  <a:pt x="2214100" y="3726459"/>
                </a:lnTo>
                <a:lnTo>
                  <a:pt x="1496203" y="3726459"/>
                </a:lnTo>
                <a:lnTo>
                  <a:pt x="1496203" y="2732503"/>
                </a:lnTo>
                <a:lnTo>
                  <a:pt x="797273" y="3435648"/>
                </a:lnTo>
                <a:lnTo>
                  <a:pt x="289406" y="2925674"/>
                </a:lnTo>
                <a:lnTo>
                  <a:pt x="989040" y="2223232"/>
                </a:lnTo>
                <a:lnTo>
                  <a:pt x="0" y="2223232"/>
                </a:lnTo>
                <a:lnTo>
                  <a:pt x="0" y="1502525"/>
                </a:lnTo>
                <a:lnTo>
                  <a:pt x="989040" y="1502525"/>
                </a:lnTo>
                <a:lnTo>
                  <a:pt x="289406" y="800082"/>
                </a:lnTo>
                <a:lnTo>
                  <a:pt x="797273" y="290811"/>
                </a:lnTo>
                <a:lnTo>
                  <a:pt x="1496203" y="9932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D109F7-11D9-D9F4-248E-FB4C0FABC838}"/>
              </a:ext>
            </a:extLst>
          </p:cNvPr>
          <p:cNvSpPr txBox="1"/>
          <p:nvPr userDrawn="1"/>
        </p:nvSpPr>
        <p:spPr>
          <a:xfrm>
            <a:off x="490329" y="1838740"/>
            <a:ext cx="86470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0" b="1" spc="-100" baseline="0">
                <a:latin typeface="Georgia" panose="02040502050405020303" pitchFamily="18" charset="0"/>
              </a:rPr>
              <a:t>“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6EB644-C56D-88A9-46DB-B1D7E19441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295" y="6302832"/>
            <a:ext cx="636443" cy="404537"/>
          </a:xfrm>
          <a:prstGeom prst="rect">
            <a:avLst/>
          </a:prstGeom>
        </p:spPr>
      </p:pic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A63805E7-E296-A6EF-8162-E80FFCAE1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B7C4A478-4CF2-4CAB-8538-B59EC1C19107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1EA3C4-3481-D6F0-4A94-3261B8ED0655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10192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stimonial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8E880C84-62AC-32F8-2931-38EA61C5EE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73531" y="2193025"/>
            <a:ext cx="5199547" cy="219344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BB306F37-D58E-9D82-6D2F-A44AEAAFCE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41435" y="0"/>
            <a:ext cx="5350565" cy="5373863"/>
          </a:xfrm>
          <a:custGeom>
            <a:avLst/>
            <a:gdLst>
              <a:gd name="connsiteX0" fmla="*/ 1496203 w 3710303"/>
              <a:gd name="connsiteY0" fmla="*/ 0 h 3726459"/>
              <a:gd name="connsiteX1" fmla="*/ 2214100 w 3710303"/>
              <a:gd name="connsiteY1" fmla="*/ 0 h 3726459"/>
              <a:gd name="connsiteX2" fmla="*/ 2214100 w 3710303"/>
              <a:gd name="connsiteY2" fmla="*/ 993254 h 3726459"/>
              <a:gd name="connsiteX3" fmla="*/ 2913030 w 3710303"/>
              <a:gd name="connsiteY3" fmla="*/ 290811 h 3726459"/>
              <a:gd name="connsiteX4" fmla="*/ 3420896 w 3710303"/>
              <a:gd name="connsiteY4" fmla="*/ 800082 h 3726459"/>
              <a:gd name="connsiteX5" fmla="*/ 2721264 w 3710303"/>
              <a:gd name="connsiteY5" fmla="*/ 1502525 h 3726459"/>
              <a:gd name="connsiteX6" fmla="*/ 3710303 w 3710303"/>
              <a:gd name="connsiteY6" fmla="*/ 1502525 h 3726459"/>
              <a:gd name="connsiteX7" fmla="*/ 3710303 w 3710303"/>
              <a:gd name="connsiteY7" fmla="*/ 2223232 h 3726459"/>
              <a:gd name="connsiteX8" fmla="*/ 2721264 w 3710303"/>
              <a:gd name="connsiteY8" fmla="*/ 2223232 h 3726459"/>
              <a:gd name="connsiteX9" fmla="*/ 3420896 w 3710303"/>
              <a:gd name="connsiteY9" fmla="*/ 2925674 h 3726459"/>
              <a:gd name="connsiteX10" fmla="*/ 2913030 w 3710303"/>
              <a:gd name="connsiteY10" fmla="*/ 3435648 h 3726459"/>
              <a:gd name="connsiteX11" fmla="*/ 2214100 w 3710303"/>
              <a:gd name="connsiteY11" fmla="*/ 2732503 h 3726459"/>
              <a:gd name="connsiteX12" fmla="*/ 2214100 w 3710303"/>
              <a:gd name="connsiteY12" fmla="*/ 3726459 h 3726459"/>
              <a:gd name="connsiteX13" fmla="*/ 1496203 w 3710303"/>
              <a:gd name="connsiteY13" fmla="*/ 3726459 h 3726459"/>
              <a:gd name="connsiteX14" fmla="*/ 1496203 w 3710303"/>
              <a:gd name="connsiteY14" fmla="*/ 2732503 h 3726459"/>
              <a:gd name="connsiteX15" fmla="*/ 797273 w 3710303"/>
              <a:gd name="connsiteY15" fmla="*/ 3435648 h 3726459"/>
              <a:gd name="connsiteX16" fmla="*/ 289406 w 3710303"/>
              <a:gd name="connsiteY16" fmla="*/ 2925674 h 3726459"/>
              <a:gd name="connsiteX17" fmla="*/ 989040 w 3710303"/>
              <a:gd name="connsiteY17" fmla="*/ 2223232 h 3726459"/>
              <a:gd name="connsiteX18" fmla="*/ 0 w 3710303"/>
              <a:gd name="connsiteY18" fmla="*/ 2223232 h 3726459"/>
              <a:gd name="connsiteX19" fmla="*/ 0 w 3710303"/>
              <a:gd name="connsiteY19" fmla="*/ 1502525 h 3726459"/>
              <a:gd name="connsiteX20" fmla="*/ 989040 w 3710303"/>
              <a:gd name="connsiteY20" fmla="*/ 1502525 h 3726459"/>
              <a:gd name="connsiteX21" fmla="*/ 289406 w 3710303"/>
              <a:gd name="connsiteY21" fmla="*/ 800082 h 3726459"/>
              <a:gd name="connsiteX22" fmla="*/ 797273 w 3710303"/>
              <a:gd name="connsiteY22" fmla="*/ 290811 h 3726459"/>
              <a:gd name="connsiteX23" fmla="*/ 1496203 w 3710303"/>
              <a:gd name="connsiteY23" fmla="*/ 993254 h 3726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710303" h="3726459">
                <a:moveTo>
                  <a:pt x="1496203" y="0"/>
                </a:moveTo>
                <a:lnTo>
                  <a:pt x="2214100" y="0"/>
                </a:lnTo>
                <a:lnTo>
                  <a:pt x="2214100" y="993254"/>
                </a:lnTo>
                <a:lnTo>
                  <a:pt x="2913030" y="290811"/>
                </a:lnTo>
                <a:lnTo>
                  <a:pt x="3420896" y="800082"/>
                </a:lnTo>
                <a:lnTo>
                  <a:pt x="2721264" y="1502525"/>
                </a:lnTo>
                <a:lnTo>
                  <a:pt x="3710303" y="1502525"/>
                </a:lnTo>
                <a:lnTo>
                  <a:pt x="3710303" y="2223232"/>
                </a:lnTo>
                <a:lnTo>
                  <a:pt x="2721264" y="2223232"/>
                </a:lnTo>
                <a:lnTo>
                  <a:pt x="3420896" y="2925674"/>
                </a:lnTo>
                <a:lnTo>
                  <a:pt x="2913030" y="3435648"/>
                </a:lnTo>
                <a:lnTo>
                  <a:pt x="2214100" y="2732503"/>
                </a:lnTo>
                <a:lnTo>
                  <a:pt x="2214100" y="3726459"/>
                </a:lnTo>
                <a:lnTo>
                  <a:pt x="1496203" y="3726459"/>
                </a:lnTo>
                <a:lnTo>
                  <a:pt x="1496203" y="2732503"/>
                </a:lnTo>
                <a:lnTo>
                  <a:pt x="797273" y="3435648"/>
                </a:lnTo>
                <a:lnTo>
                  <a:pt x="289406" y="2925674"/>
                </a:lnTo>
                <a:lnTo>
                  <a:pt x="989040" y="2223232"/>
                </a:lnTo>
                <a:lnTo>
                  <a:pt x="0" y="2223232"/>
                </a:lnTo>
                <a:lnTo>
                  <a:pt x="0" y="1502525"/>
                </a:lnTo>
                <a:lnTo>
                  <a:pt x="989040" y="1502525"/>
                </a:lnTo>
                <a:lnTo>
                  <a:pt x="289406" y="800082"/>
                </a:lnTo>
                <a:lnTo>
                  <a:pt x="797273" y="290811"/>
                </a:lnTo>
                <a:lnTo>
                  <a:pt x="1496203" y="9932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04759C1B-D1AF-CCFB-C474-15A0982977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3530" y="4747632"/>
            <a:ext cx="5226054" cy="26168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5DC376DF-10D7-F6A2-12E9-FB08E3CD9B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3530" y="5006134"/>
            <a:ext cx="5279062" cy="36099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 cap="none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09ADDF-FD6F-70B9-20E6-DD63856601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295" y="6302832"/>
            <a:ext cx="636443" cy="4045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E1AACB-0A1A-D097-D822-890702C7F65A}"/>
              </a:ext>
            </a:extLst>
          </p:cNvPr>
          <p:cNvSpPr txBox="1"/>
          <p:nvPr userDrawn="1"/>
        </p:nvSpPr>
        <p:spPr>
          <a:xfrm>
            <a:off x="490329" y="1838740"/>
            <a:ext cx="86470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0" b="1" spc="-100" baseline="0">
                <a:solidFill>
                  <a:schemeClr val="bg1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D1EEFD6C-6145-57F0-7A74-3F1EBD0378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DF274BD-51D2-4725-BF23-9EB80733F038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01676A13-0FCF-AA28-6D38-1C54C5A55280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511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Momentum + Image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BA094055-1F5C-805E-DFD6-DF7BDA7B8F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7200" y="0"/>
            <a:ext cx="41148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FE328BD-DF41-23E5-B144-9CBA95A64C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45768" y="-336884"/>
            <a:ext cx="5383731" cy="4160157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CFCD139F-21D5-0BC8-6A0B-B7B0760F5C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2716334"/>
            <a:ext cx="5394960" cy="43326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183FBBDA-3A0F-42CE-FC2B-6E70578ADE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516906"/>
            <a:ext cx="6824870" cy="26552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875E2-DA6C-D86E-7666-2894696C4B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422669F-4EA1-4325-AF1E-140844C9871A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CA78C16C-48E6-FCB3-F097-A64BDF4CE583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41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Ascent +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985FEF4-5BDA-23A4-E58B-29ABAE8BB6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2716334"/>
            <a:ext cx="5394960" cy="43326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13F25ACB-8727-FB20-E3A7-443068D731E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7200" y="0"/>
            <a:ext cx="41148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FE328BD-DF41-23E5-B144-9CBA95A64C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027288" y="241972"/>
            <a:ext cx="4099823" cy="3168045"/>
          </a:xfrm>
          <a:prstGeom prst="rect">
            <a:avLst/>
          </a:prstGeom>
        </p:spPr>
      </p:pic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15156FD7-5ED4-3E44-6475-74C325C50E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516906"/>
            <a:ext cx="6824870" cy="26552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67AF73F1-8E16-363C-9870-59F6165592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E0B7E56-B7E9-4768-9A9E-B318099EED6A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D843A705-7D51-B75D-42F7-EB906FC37222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5470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Spark +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6EDED2FE-E096-AF46-D487-48452AAB62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7200" y="0"/>
            <a:ext cx="41148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Graphic 15">
            <a:extLst>
              <a:ext uri="{FF2B5EF4-FFF2-40B4-BE49-F238E27FC236}">
                <a16:creationId xmlns:a16="http://schemas.microsoft.com/office/drawing/2014/main" id="{FFE328BD-DF41-23E5-B144-9CBA95A64C42}"/>
              </a:ext>
            </a:extLst>
          </p:cNvPr>
          <p:cNvSpPr/>
          <p:nvPr/>
        </p:nvSpPr>
        <p:spPr>
          <a:xfrm>
            <a:off x="6626502" y="443708"/>
            <a:ext cx="2888495" cy="2901072"/>
          </a:xfrm>
          <a:custGeom>
            <a:avLst/>
            <a:gdLst>
              <a:gd name="connsiteX0" fmla="*/ 3812085 w 3812084"/>
              <a:gd name="connsiteY0" fmla="*/ 1543743 h 3828683"/>
              <a:gd name="connsiteX1" fmla="*/ 2795914 w 3812084"/>
              <a:gd name="connsiteY1" fmla="*/ 1543743 h 3828683"/>
              <a:gd name="connsiteX2" fmla="*/ 3514739 w 3812084"/>
              <a:gd name="connsiteY2" fmla="*/ 822030 h 3828683"/>
              <a:gd name="connsiteX3" fmla="*/ 2992941 w 3812084"/>
              <a:gd name="connsiteY3" fmla="*/ 298789 h 3828683"/>
              <a:gd name="connsiteX4" fmla="*/ 2274838 w 3812084"/>
              <a:gd name="connsiteY4" fmla="*/ 1020501 h 3828683"/>
              <a:gd name="connsiteX5" fmla="*/ 2274838 w 3812084"/>
              <a:gd name="connsiteY5" fmla="*/ 0 h 3828683"/>
              <a:gd name="connsiteX6" fmla="*/ 1537247 w 3812084"/>
              <a:gd name="connsiteY6" fmla="*/ 0 h 3828683"/>
              <a:gd name="connsiteX7" fmla="*/ 1537247 w 3812084"/>
              <a:gd name="connsiteY7" fmla="*/ 1020501 h 3828683"/>
              <a:gd name="connsiteX8" fmla="*/ 819144 w 3812084"/>
              <a:gd name="connsiteY8" fmla="*/ 298789 h 3828683"/>
              <a:gd name="connsiteX9" fmla="*/ 297345 w 3812084"/>
              <a:gd name="connsiteY9" fmla="*/ 822030 h 3828683"/>
              <a:gd name="connsiteX10" fmla="*/ 1016171 w 3812084"/>
              <a:gd name="connsiteY10" fmla="*/ 1543743 h 3828683"/>
              <a:gd name="connsiteX11" fmla="*/ 0 w 3812084"/>
              <a:gd name="connsiteY11" fmla="*/ 1543743 h 3828683"/>
              <a:gd name="connsiteX12" fmla="*/ 0 w 3812084"/>
              <a:gd name="connsiteY12" fmla="*/ 2284219 h 3828683"/>
              <a:gd name="connsiteX13" fmla="*/ 1016171 w 3812084"/>
              <a:gd name="connsiteY13" fmla="*/ 2284219 h 3828683"/>
              <a:gd name="connsiteX14" fmla="*/ 297345 w 3812084"/>
              <a:gd name="connsiteY14" fmla="*/ 3005932 h 3828683"/>
              <a:gd name="connsiteX15" fmla="*/ 819144 w 3812084"/>
              <a:gd name="connsiteY15" fmla="*/ 3529895 h 3828683"/>
              <a:gd name="connsiteX16" fmla="*/ 1537247 w 3812084"/>
              <a:gd name="connsiteY16" fmla="*/ 2807461 h 3828683"/>
              <a:gd name="connsiteX17" fmla="*/ 1537247 w 3812084"/>
              <a:gd name="connsiteY17" fmla="*/ 3828684 h 3828683"/>
              <a:gd name="connsiteX18" fmla="*/ 2274838 w 3812084"/>
              <a:gd name="connsiteY18" fmla="*/ 3828684 h 3828683"/>
              <a:gd name="connsiteX19" fmla="*/ 2274838 w 3812084"/>
              <a:gd name="connsiteY19" fmla="*/ 2807461 h 3828683"/>
              <a:gd name="connsiteX20" fmla="*/ 2992941 w 3812084"/>
              <a:gd name="connsiteY20" fmla="*/ 3529895 h 3828683"/>
              <a:gd name="connsiteX21" fmla="*/ 3514739 w 3812084"/>
              <a:gd name="connsiteY21" fmla="*/ 3005932 h 3828683"/>
              <a:gd name="connsiteX22" fmla="*/ 2795914 w 3812084"/>
              <a:gd name="connsiteY22" fmla="*/ 2284219 h 3828683"/>
              <a:gd name="connsiteX23" fmla="*/ 3812085 w 3812084"/>
              <a:gd name="connsiteY23" fmla="*/ 2284219 h 3828683"/>
              <a:gd name="connsiteX24" fmla="*/ 3812085 w 3812084"/>
              <a:gd name="connsiteY24" fmla="*/ 1543743 h 3828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12084" h="3828683">
                <a:moveTo>
                  <a:pt x="3812085" y="1543743"/>
                </a:moveTo>
                <a:lnTo>
                  <a:pt x="2795914" y="1543743"/>
                </a:lnTo>
                <a:lnTo>
                  <a:pt x="3514739" y="822030"/>
                </a:lnTo>
                <a:lnTo>
                  <a:pt x="2992941" y="298789"/>
                </a:lnTo>
                <a:lnTo>
                  <a:pt x="2274838" y="1020501"/>
                </a:lnTo>
                <a:lnTo>
                  <a:pt x="2274838" y="0"/>
                </a:lnTo>
                <a:lnTo>
                  <a:pt x="1537247" y="0"/>
                </a:lnTo>
                <a:lnTo>
                  <a:pt x="1537247" y="1020501"/>
                </a:lnTo>
                <a:lnTo>
                  <a:pt x="819144" y="298789"/>
                </a:lnTo>
                <a:lnTo>
                  <a:pt x="297345" y="822030"/>
                </a:lnTo>
                <a:lnTo>
                  <a:pt x="1016171" y="1543743"/>
                </a:lnTo>
                <a:lnTo>
                  <a:pt x="0" y="1543743"/>
                </a:lnTo>
                <a:lnTo>
                  <a:pt x="0" y="2284219"/>
                </a:lnTo>
                <a:lnTo>
                  <a:pt x="1016171" y="2284219"/>
                </a:lnTo>
                <a:lnTo>
                  <a:pt x="297345" y="3005932"/>
                </a:lnTo>
                <a:lnTo>
                  <a:pt x="819144" y="3529895"/>
                </a:lnTo>
                <a:lnTo>
                  <a:pt x="1537247" y="2807461"/>
                </a:lnTo>
                <a:lnTo>
                  <a:pt x="1537247" y="3828684"/>
                </a:lnTo>
                <a:lnTo>
                  <a:pt x="2274838" y="3828684"/>
                </a:lnTo>
                <a:lnTo>
                  <a:pt x="2274838" y="2807461"/>
                </a:lnTo>
                <a:lnTo>
                  <a:pt x="2992941" y="3529895"/>
                </a:lnTo>
                <a:lnTo>
                  <a:pt x="3514739" y="3005932"/>
                </a:lnTo>
                <a:lnTo>
                  <a:pt x="2795914" y="2284219"/>
                </a:lnTo>
                <a:lnTo>
                  <a:pt x="3812085" y="2284219"/>
                </a:lnTo>
                <a:lnTo>
                  <a:pt x="3812085" y="1543743"/>
                </a:lnTo>
                <a:close/>
              </a:path>
            </a:pathLst>
          </a:custGeom>
          <a:solidFill>
            <a:srgbClr val="F15A29"/>
          </a:solidFill>
          <a:ln w="72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DB98236E-1101-C0FB-F186-C897F0B634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2716334"/>
            <a:ext cx="5394960" cy="43326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95EE6D3C-DCCD-49EF-B71E-F05FDF8E76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516906"/>
            <a:ext cx="6824870" cy="26552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C11CAEBC-0F21-F193-8BD6-2CACE789ED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8F7544E-CEB7-4CA4-9E51-8C69DCDD6DB6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62BAED-FF64-9752-A4B1-A38E0853E96F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4563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Spotlight - Dancer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985FEF4-5BDA-23A4-E58B-29ABAE8BB6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4881272"/>
            <a:ext cx="6553200" cy="4296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5E5F59-C556-CCCF-77EE-2D16A4AC048C}"/>
              </a:ext>
            </a:extLst>
          </p:cNvPr>
          <p:cNvSpPr/>
          <p:nvPr userDrawn="1"/>
        </p:nvSpPr>
        <p:spPr>
          <a:xfrm>
            <a:off x="10204174" y="0"/>
            <a:ext cx="19878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FE328BD-DF41-23E5-B144-9CBA95A64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9093" y="620366"/>
            <a:ext cx="7925488" cy="6893615"/>
          </a:xfrm>
          <a:prstGeom prst="rect">
            <a:avLst/>
          </a:prstGeom>
        </p:spPr>
      </p:pic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ECBEBF88-DDA6-1760-2929-175585FDB4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624596"/>
            <a:ext cx="6520543" cy="310842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D463088C-DFA6-C8BE-C028-8690750B07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E9979E5-6380-4ABE-8C86-602B5B778E6E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9307D9C-5C93-2DC5-3FB6-DF772CAAC649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0001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Spotlight - Pointing Guy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5E5F59-C556-CCCF-77EE-2D16A4AC048C}"/>
              </a:ext>
            </a:extLst>
          </p:cNvPr>
          <p:cNvSpPr/>
          <p:nvPr userDrawn="1"/>
        </p:nvSpPr>
        <p:spPr>
          <a:xfrm>
            <a:off x="10204174" y="0"/>
            <a:ext cx="19878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FE328BD-DF41-23E5-B144-9CBA95A64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89093" y="423143"/>
            <a:ext cx="7925487" cy="6434857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EEDC32D0-6C15-5078-1569-1930C7CFD6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4881272"/>
            <a:ext cx="6553200" cy="4296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52DAA3A2-177B-3564-5BD0-6DAD38465D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624596"/>
            <a:ext cx="6520543" cy="310842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3497C991-DCB8-1354-2DDF-10100DE4D4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3EA1E40-AAED-4124-B4E1-714FACEED29B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6DE3DFC6-7FB7-F027-C928-62BDE8F7F212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5267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Spotlight - Jumping Girl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5E5F59-C556-CCCF-77EE-2D16A4AC048C}"/>
              </a:ext>
            </a:extLst>
          </p:cNvPr>
          <p:cNvSpPr/>
          <p:nvPr userDrawn="1"/>
        </p:nvSpPr>
        <p:spPr>
          <a:xfrm>
            <a:off x="10204174" y="0"/>
            <a:ext cx="19878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15">
            <a:extLst>
              <a:ext uri="{FF2B5EF4-FFF2-40B4-BE49-F238E27FC236}">
                <a16:creationId xmlns:a16="http://schemas.microsoft.com/office/drawing/2014/main" id="{54FE7AE2-E4BC-8FBB-6F25-E4A6BA33BA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9094" y="423143"/>
            <a:ext cx="7925485" cy="6893612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2862C64E-2C6B-2C86-BBDA-C76307A1B2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4881272"/>
            <a:ext cx="6553200" cy="4296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A19B28F5-B41F-1098-083F-A975CDD83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624596"/>
            <a:ext cx="6520543" cy="310842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F263D7-E341-E50C-188A-EB282C3E51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EFD5327-947C-4E59-9318-C3CC211BB3BA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B18DD6-1846-5D58-C99F-E6D28471727C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994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A680257-1182-F675-882C-5746D8734D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74134" y="-836"/>
            <a:ext cx="9322466" cy="6858837"/>
          </a:xfrm>
          <a:custGeom>
            <a:avLst/>
            <a:gdLst>
              <a:gd name="connsiteX0" fmla="*/ 1606185 w 9322466"/>
              <a:gd name="connsiteY0" fmla="*/ 0 h 6858837"/>
              <a:gd name="connsiteX1" fmla="*/ 7716282 w 9322466"/>
              <a:gd name="connsiteY1" fmla="*/ 0 h 6858837"/>
              <a:gd name="connsiteX2" fmla="*/ 7795341 w 9322466"/>
              <a:gd name="connsiteY2" fmla="*/ 66751 h 6858837"/>
              <a:gd name="connsiteX3" fmla="*/ 9322466 w 9322466"/>
              <a:gd name="connsiteY3" fmla="*/ 3429837 h 6858837"/>
              <a:gd name="connsiteX4" fmla="*/ 7795341 w 9322466"/>
              <a:gd name="connsiteY4" fmla="*/ 6792923 h 6858837"/>
              <a:gd name="connsiteX5" fmla="*/ 7717273 w 9322466"/>
              <a:gd name="connsiteY5" fmla="*/ 6858837 h 6858837"/>
              <a:gd name="connsiteX6" fmla="*/ 1605193 w 9322466"/>
              <a:gd name="connsiteY6" fmla="*/ 6858837 h 6858837"/>
              <a:gd name="connsiteX7" fmla="*/ 1527125 w 9322466"/>
              <a:gd name="connsiteY7" fmla="*/ 6792923 h 6858837"/>
              <a:gd name="connsiteX8" fmla="*/ 0 w 9322466"/>
              <a:gd name="connsiteY8" fmla="*/ 3429837 h 6858837"/>
              <a:gd name="connsiteX9" fmla="*/ 1527125 w 9322466"/>
              <a:gd name="connsiteY9" fmla="*/ 66751 h 6858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2466" h="6858837">
                <a:moveTo>
                  <a:pt x="1606185" y="0"/>
                </a:moveTo>
                <a:lnTo>
                  <a:pt x="7716282" y="0"/>
                </a:lnTo>
                <a:lnTo>
                  <a:pt x="7795341" y="66751"/>
                </a:lnTo>
                <a:cubicBezTo>
                  <a:pt x="8733486" y="897861"/>
                  <a:pt x="9322466" y="2096806"/>
                  <a:pt x="9322466" y="3429837"/>
                </a:cubicBezTo>
                <a:cubicBezTo>
                  <a:pt x="9322466" y="4762868"/>
                  <a:pt x="8733486" y="5961814"/>
                  <a:pt x="7795341" y="6792923"/>
                </a:cubicBezTo>
                <a:lnTo>
                  <a:pt x="7717273" y="6858837"/>
                </a:lnTo>
                <a:lnTo>
                  <a:pt x="1605193" y="6858837"/>
                </a:lnTo>
                <a:lnTo>
                  <a:pt x="1527125" y="6792923"/>
                </a:lnTo>
                <a:cubicBezTo>
                  <a:pt x="588980" y="5961814"/>
                  <a:pt x="0" y="4762868"/>
                  <a:pt x="0" y="3429837"/>
                </a:cubicBezTo>
                <a:cubicBezTo>
                  <a:pt x="0" y="2096806"/>
                  <a:pt x="588980" y="897861"/>
                  <a:pt x="1527125" y="6675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BABAC1-4A66-1E72-8EEC-49E933ECAD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295" y="6302832"/>
            <a:ext cx="636443" cy="40453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4E84BCFF-FEF5-E6DE-6585-8CB5F9E0E9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95994"/>
            <a:ext cx="7680960" cy="31084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 character limit 66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4D48493F-7A9A-A044-0056-8174BD344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50179CF-32B7-438A-9382-23B495360885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E9042409-0256-D27F-5C74-DA7956ACC72A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304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Small Image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9A747-DC86-9B29-FD83-5EADDF3922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68234" y="2599762"/>
            <a:ext cx="3554507" cy="3554507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DED021-E6C1-13D6-C6D1-4800C82EDF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295" y="6302832"/>
            <a:ext cx="636443" cy="404536"/>
          </a:xfrm>
          <a:prstGeom prst="rect">
            <a:avLst/>
          </a:prstGeom>
        </p:spPr>
      </p:pic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98B8852-537C-F791-8BA5-7D8EA5B254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006515"/>
            <a:ext cx="7210926" cy="235076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 character limit 43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66F65D36-6AA1-AB8A-A37C-73D6097BED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9" y="3387637"/>
            <a:ext cx="7217229" cy="42965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edit: character limit 44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5B1C99FE-5A05-7B58-E78D-EE44FC53D6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ED9181F4-3437-44DA-B59B-B1B750B3F291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C051294F-9A18-B5A5-E88D-F36A96D3B5A3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8414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No Image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DED021-E6C1-13D6-C6D1-4800C82EDF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295" y="6302832"/>
            <a:ext cx="636443" cy="404536"/>
          </a:xfrm>
          <a:prstGeom prst="rect">
            <a:avLst/>
          </a:prstGeom>
        </p:spPr>
      </p:pic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98B8852-537C-F791-8BA5-7D8EA5B254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006515"/>
            <a:ext cx="7210926" cy="235076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 character limit 43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66F65D36-6AA1-AB8A-A37C-73D6097BED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9" y="3387637"/>
            <a:ext cx="7217229" cy="42965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edit: character limit 44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E92EAF5-754B-4C26-522C-9AF6DE24C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8B0E253-802A-43FC-835F-06C150A2546A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A0650D80-3190-2467-2CCA-FF79BE5A8558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8617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Tagline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black background with letters on it&#10;&#10;AI-generated content may be incorrect.">
            <a:extLst>
              <a:ext uri="{FF2B5EF4-FFF2-40B4-BE49-F238E27FC236}">
                <a16:creationId xmlns:a16="http://schemas.microsoft.com/office/drawing/2014/main" id="{6A2AF116-F8A7-7252-245B-707CC986D7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2408" y="-130628"/>
            <a:ext cx="4447392" cy="73069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1678BA9-218A-C84B-20F5-57E549E856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87" t="23323" r="11955" b="19701"/>
          <a:stretch>
            <a:fillRect/>
          </a:stretch>
        </p:blipFill>
        <p:spPr>
          <a:xfrm>
            <a:off x="410547" y="2525098"/>
            <a:ext cx="5747657" cy="30604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44960-9F10-C3F8-EB7F-5C3CB0FDE79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886" y="521044"/>
            <a:ext cx="3139440" cy="907976"/>
          </a:xfrm>
          <a:prstGeom prst="rect">
            <a:avLst/>
          </a:prstGeom>
        </p:spPr>
      </p:pic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08E8F1AD-B75E-A049-C52B-9932FC915B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0A8B0EB5-A4A5-4511-82C7-96DC4E17999B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E52CE9F2-D6E6-947E-0625-33C9CE3A012F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0338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Contact Inf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D08725-46AD-3B49-A4A1-32742FDB1C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097" y="2016393"/>
            <a:ext cx="4632960" cy="3176205"/>
          </a:xfrm>
          <a:prstGeom prst="rect">
            <a:avLst/>
          </a:prstGeom>
        </p:spPr>
      </p:pic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E6E07855-EB96-346F-D8C3-3831334697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05599" y="3035337"/>
            <a:ext cx="5009323" cy="4499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10D562DE-3ED4-B5D0-A8E5-24DE241B58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05599" y="3581401"/>
            <a:ext cx="5009323" cy="35449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317F652-AC76-08C4-1EF9-F4750AC3F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05599" y="4094922"/>
            <a:ext cx="5009323" cy="371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620D9681-B57D-A721-504C-86727A51A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226A1E6-AD8B-490E-940C-C13B9D3BDB23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6D57F294-16AC-99B4-623A-6EA959228B7B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9443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Patter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E635F4-4E3F-2D5F-C78B-25A5668C888D}"/>
              </a:ext>
            </a:extLst>
          </p:cNvPr>
          <p:cNvSpPr/>
          <p:nvPr userDrawn="1"/>
        </p:nvSpPr>
        <p:spPr>
          <a:xfrm>
            <a:off x="8077200" y="0"/>
            <a:ext cx="41148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background with letters on it&#10;&#10;AI-generated content may be incorrect.">
            <a:extLst>
              <a:ext uri="{FF2B5EF4-FFF2-40B4-BE49-F238E27FC236}">
                <a16:creationId xmlns:a16="http://schemas.microsoft.com/office/drawing/2014/main" id="{336A402E-36F6-9218-37BD-55E385D97D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2888" y="-130628"/>
            <a:ext cx="4447392" cy="73069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D8B971-8BF8-4E1B-49CF-A0EA18EB45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097" y="2016393"/>
            <a:ext cx="4632960" cy="3176205"/>
          </a:xfrm>
          <a:prstGeom prst="rect">
            <a:avLst/>
          </a:prstGeom>
        </p:spPr>
      </p:pic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4067AD6B-FBA4-AC18-A0F2-474A06D053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5A87530D-7C85-473A-B3CB-9BC6AE84766F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9936BB9A-7D2E-938D-EF74-790BB1636FFA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3324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BE465-D74F-445A-971D-7CF634B21A8B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6995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kumimoji="0" lang="en-US" sz="6667" b="1" kern="120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DD3F1-4F18-49C2-A450-106FBF3BA47F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44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9F2047-EC1C-1653-58A5-EDB81BD737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205991"/>
            <a:ext cx="11049000" cy="39662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773F3C9A-31EF-BFC8-5164-E1F6F600A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11049000" cy="114195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8CADC7-B17D-ED24-B5FC-D84E158D443E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1778" y="6274731"/>
            <a:ext cx="636443" cy="404537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FAB99-2772-45EF-9EA8-E01B167B0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" y="6329192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r>
              <a:rPr lang="en-US"/>
              <a:t>Slide </a:t>
            </a:r>
            <a:fld id="{5F8B654A-1284-4B91-BED1-0F0E19FCF7F1}" type="slidenum">
              <a:rPr lang="en-US" smtClean="0"/>
              <a:pPr/>
              <a:t>‹#›</a:t>
            </a:fld>
            <a:endParaRPr lang="en-US" sz="12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77E722-1F2E-7DC9-1A90-BF7C7A44D312}"/>
              </a:ext>
            </a:extLst>
          </p:cNvPr>
          <p:cNvCxnSpPr/>
          <p:nvPr userDrawn="1"/>
        </p:nvCxnSpPr>
        <p:spPr>
          <a:xfrm>
            <a:off x="609600" y="6172200"/>
            <a:ext cx="11049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73B5B8-B46A-7BDC-FDD8-6E5B9D261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92830" y="6329192"/>
            <a:ext cx="2743200" cy="2097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4EA5C0F2-7E8B-437B-A1C6-1FD64C541618}" type="datetime4">
              <a:rPr lang="en-US" smtClean="0"/>
              <a:t>September 10,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67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51" r:id="rId2"/>
    <p:sldLayoutId id="2147483754" r:id="rId3"/>
    <p:sldLayoutId id="2147483768" r:id="rId4"/>
    <p:sldLayoutId id="2147483767" r:id="rId5"/>
    <p:sldLayoutId id="2147483706" r:id="rId6"/>
    <p:sldLayoutId id="2147483676" r:id="rId7"/>
    <p:sldLayoutId id="2147483685" r:id="rId8"/>
    <p:sldLayoutId id="2147483689" r:id="rId9"/>
    <p:sldLayoutId id="2147483699" r:id="rId10"/>
    <p:sldLayoutId id="2147483755" r:id="rId11"/>
    <p:sldLayoutId id="2147483756" r:id="rId12"/>
    <p:sldLayoutId id="2147483757" r:id="rId13"/>
    <p:sldLayoutId id="2147483758" r:id="rId14"/>
    <p:sldLayoutId id="214748370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  <p:sldLayoutId id="2147483766" r:id="rId23"/>
    <p:sldLayoutId id="2147483769" r:id="rId24"/>
    <p:sldLayoutId id="2147483752" r:id="rId25"/>
    <p:sldLayoutId id="2147483753" r:id="rId26"/>
    <p:sldLayoutId id="2147483705" r:id="rId27"/>
    <p:sldLayoutId id="2147483692" r:id="rId28"/>
    <p:sldLayoutId id="2147483704" r:id="rId29"/>
    <p:sldLayoutId id="2147483772" r:id="rId30"/>
    <p:sldLayoutId id="2147483774" r:id="rId31"/>
  </p:sldLayoutIdLst>
  <p:hf hdr="0" ftr="0"/>
  <p:txStyles>
    <p:titleStyle>
      <a:lvl1pPr algn="l" defTabSz="914400" rtl="0" eaLnBrk="1" latinLnBrk="0" hangingPunct="1">
        <a:lnSpc>
          <a:spcPts val="4200"/>
        </a:lnSpc>
        <a:spcBef>
          <a:spcPct val="0"/>
        </a:spcBef>
        <a:buNone/>
        <a:defRPr sz="44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" userDrawn="1">
          <p15:clr>
            <a:srgbClr val="F26B43"/>
          </p15:clr>
        </p15:guide>
        <p15:guide id="2" pos="7344" userDrawn="1">
          <p15:clr>
            <a:srgbClr val="F26B43"/>
          </p15:clr>
        </p15:guide>
        <p15:guide id="3" orient="horz" pos="432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  <p15:guide id="5" pos="5088" userDrawn="1">
          <p15:clr>
            <a:srgbClr val="F26B43"/>
          </p15:clr>
        </p15:guide>
        <p15:guide id="6" pos="4800" userDrawn="1">
          <p15:clr>
            <a:srgbClr val="F26B43"/>
          </p15:clr>
        </p15:guide>
        <p15:guide id="7" orient="horz" pos="3696" userDrawn="1">
          <p15:clr>
            <a:srgbClr val="F26B43"/>
          </p15:clr>
        </p15:guide>
        <p15:guide id="8" orient="horz" pos="40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.profburnett.com/AI-Robotics/Top_6_AI_Trends.mp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chatgpt.com/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hatgpt.com/codex/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gemini.google.com/app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claude.ai/new" TargetMode="Externa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grok.com/" TargetMode="Externa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x.ai/developers/pricing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imi.com/en" TargetMode="Externa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chat.deepseek.com/sign_in" TargetMode="Externa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microsoft.ai/news/introducing-mai-thinking-1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168D52A-A57B-EC1B-8327-3475D4F71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ITI 555 Introduction to</a:t>
            </a:r>
            <a:br>
              <a:rPr lang="en-US" dirty="0"/>
            </a:br>
            <a:r>
              <a:rPr lang="en-US" dirty="0"/>
              <a:t>Generative AI - Session III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328B74CF-F7AA-858B-B8A3-58575469A1A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86" b="86"/>
          <a:stretch/>
        </p:blipFill>
        <p:spPr>
          <a:custGeom>
            <a:avLst/>
            <a:gdLst>
              <a:gd name="connsiteX0" fmla="*/ 5275503 w 8271072"/>
              <a:gd name="connsiteY0" fmla="*/ 0 h 2917583"/>
              <a:gd name="connsiteX1" fmla="*/ 6572589 w 8271072"/>
              <a:gd name="connsiteY1" fmla="*/ 1103268 h 2917583"/>
              <a:gd name="connsiteX2" fmla="*/ 6572589 w 8271072"/>
              <a:gd name="connsiteY2" fmla="*/ 0 h 2917583"/>
              <a:gd name="connsiteX3" fmla="*/ 8267631 w 8271072"/>
              <a:gd name="connsiteY3" fmla="*/ 1443882 h 2917583"/>
              <a:gd name="connsiteX4" fmla="*/ 8271072 w 8271072"/>
              <a:gd name="connsiteY4" fmla="*/ 1442736 h 2917583"/>
              <a:gd name="connsiteX5" fmla="*/ 6573736 w 8271072"/>
              <a:gd name="connsiteY5" fmla="*/ 2890059 h 2917583"/>
              <a:gd name="connsiteX6" fmla="*/ 6573736 w 8271072"/>
              <a:gd name="connsiteY6" fmla="*/ 1783350 h 2917583"/>
              <a:gd name="connsiteX7" fmla="*/ 5276650 w 8271072"/>
              <a:gd name="connsiteY7" fmla="*/ 2890059 h 2917583"/>
              <a:gd name="connsiteX8" fmla="*/ 5276650 w 8271072"/>
              <a:gd name="connsiteY8" fmla="*/ 1941615 h 2917583"/>
              <a:gd name="connsiteX9" fmla="*/ 3901579 w 8271072"/>
              <a:gd name="connsiteY9" fmla="*/ 2917583 h 2917583"/>
              <a:gd name="connsiteX10" fmla="*/ 2469165 w 8271072"/>
              <a:gd name="connsiteY10" fmla="*/ 1726007 h 2917583"/>
              <a:gd name="connsiteX11" fmla="*/ 2095292 w 8271072"/>
              <a:gd name="connsiteY11" fmla="*/ 1726007 h 2917583"/>
              <a:gd name="connsiteX12" fmla="*/ 2633164 w 8271072"/>
              <a:gd name="connsiteY12" fmla="*/ 2266173 h 2917583"/>
              <a:gd name="connsiteX13" fmla="*/ 2242089 w 8271072"/>
              <a:gd name="connsiteY13" fmla="*/ 2658395 h 2917583"/>
              <a:gd name="connsiteX14" fmla="*/ 1704217 w 8271072"/>
              <a:gd name="connsiteY14" fmla="*/ 2117082 h 2917583"/>
              <a:gd name="connsiteX15" fmla="*/ 1704217 w 8271072"/>
              <a:gd name="connsiteY15" fmla="*/ 2882031 h 2917583"/>
              <a:gd name="connsiteX16" fmla="*/ 1151436 w 8271072"/>
              <a:gd name="connsiteY16" fmla="*/ 2882031 h 2917583"/>
              <a:gd name="connsiteX17" fmla="*/ 1151436 w 8271072"/>
              <a:gd name="connsiteY17" fmla="*/ 2117082 h 2917583"/>
              <a:gd name="connsiteX18" fmla="*/ 613564 w 8271072"/>
              <a:gd name="connsiteY18" fmla="*/ 2658395 h 2917583"/>
              <a:gd name="connsiteX19" fmla="*/ 222489 w 8271072"/>
              <a:gd name="connsiteY19" fmla="*/ 2266173 h 2917583"/>
              <a:gd name="connsiteX20" fmla="*/ 760361 w 8271072"/>
              <a:gd name="connsiteY20" fmla="*/ 1726007 h 2917583"/>
              <a:gd name="connsiteX21" fmla="*/ 0 w 8271072"/>
              <a:gd name="connsiteY21" fmla="*/ 1726007 h 2917583"/>
              <a:gd name="connsiteX22" fmla="*/ 0 w 8271072"/>
              <a:gd name="connsiteY22" fmla="*/ 1172079 h 2917583"/>
              <a:gd name="connsiteX23" fmla="*/ 758067 w 8271072"/>
              <a:gd name="connsiteY23" fmla="*/ 1172079 h 2917583"/>
              <a:gd name="connsiteX24" fmla="*/ 220195 w 8271072"/>
              <a:gd name="connsiteY24" fmla="*/ 631914 h 2917583"/>
              <a:gd name="connsiteX25" fmla="*/ 611270 w 8271072"/>
              <a:gd name="connsiteY25" fmla="*/ 239691 h 2917583"/>
              <a:gd name="connsiteX26" fmla="*/ 1149142 w 8271072"/>
              <a:gd name="connsiteY26" fmla="*/ 779857 h 2917583"/>
              <a:gd name="connsiteX27" fmla="*/ 1149142 w 8271072"/>
              <a:gd name="connsiteY27" fmla="*/ 16056 h 2917583"/>
              <a:gd name="connsiteX28" fmla="*/ 1701923 w 8271072"/>
              <a:gd name="connsiteY28" fmla="*/ 16056 h 2917583"/>
              <a:gd name="connsiteX29" fmla="*/ 1701923 w 8271072"/>
              <a:gd name="connsiteY29" fmla="*/ 779857 h 2917583"/>
              <a:gd name="connsiteX30" fmla="*/ 2239795 w 8271072"/>
              <a:gd name="connsiteY30" fmla="*/ 239691 h 2917583"/>
              <a:gd name="connsiteX31" fmla="*/ 2630871 w 8271072"/>
              <a:gd name="connsiteY31" fmla="*/ 631914 h 2917583"/>
              <a:gd name="connsiteX32" fmla="*/ 2092999 w 8271072"/>
              <a:gd name="connsiteY32" fmla="*/ 1172079 h 2917583"/>
              <a:gd name="connsiteX33" fmla="*/ 2471459 w 8271072"/>
              <a:gd name="connsiteY33" fmla="*/ 1172079 h 2917583"/>
              <a:gd name="connsiteX34" fmla="*/ 3898138 w 8271072"/>
              <a:gd name="connsiteY34" fmla="*/ 5734 h 2917583"/>
              <a:gd name="connsiteX35" fmla="*/ 5275503 w 8271072"/>
              <a:gd name="connsiteY35" fmla="*/ 985143 h 291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271072" h="2917583">
                <a:moveTo>
                  <a:pt x="5275503" y="0"/>
                </a:moveTo>
                <a:cubicBezTo>
                  <a:pt x="5275503" y="0"/>
                  <a:pt x="6571442" y="1103268"/>
                  <a:pt x="6572589" y="1103268"/>
                </a:cubicBezTo>
                <a:lnTo>
                  <a:pt x="6572589" y="0"/>
                </a:lnTo>
                <a:lnTo>
                  <a:pt x="8267631" y="1443882"/>
                </a:lnTo>
                <a:lnTo>
                  <a:pt x="8271072" y="1442736"/>
                </a:lnTo>
                <a:cubicBezTo>
                  <a:pt x="8271072" y="1442736"/>
                  <a:pt x="6572589" y="2890059"/>
                  <a:pt x="6573736" y="2890059"/>
                </a:cubicBezTo>
                <a:lnTo>
                  <a:pt x="6573736" y="1783350"/>
                </a:lnTo>
                <a:cubicBezTo>
                  <a:pt x="6573736" y="1783350"/>
                  <a:pt x="5276650" y="2890059"/>
                  <a:pt x="5276650" y="2890059"/>
                </a:cubicBezTo>
                <a:lnTo>
                  <a:pt x="5276650" y="1941615"/>
                </a:lnTo>
                <a:cubicBezTo>
                  <a:pt x="5078245" y="2510452"/>
                  <a:pt x="4616066" y="2917583"/>
                  <a:pt x="3901579" y="2917583"/>
                </a:cubicBezTo>
                <a:cubicBezTo>
                  <a:pt x="3187092" y="2917583"/>
                  <a:pt x="2594171" y="2403795"/>
                  <a:pt x="2469165" y="1726007"/>
                </a:cubicBezTo>
                <a:lnTo>
                  <a:pt x="2095292" y="1726007"/>
                </a:lnTo>
                <a:lnTo>
                  <a:pt x="2633164" y="2266173"/>
                </a:lnTo>
                <a:lnTo>
                  <a:pt x="2242089" y="2658395"/>
                </a:lnTo>
                <a:lnTo>
                  <a:pt x="1704217" y="2117082"/>
                </a:lnTo>
                <a:lnTo>
                  <a:pt x="1704217" y="2882031"/>
                </a:lnTo>
                <a:lnTo>
                  <a:pt x="1151436" y="2882031"/>
                </a:lnTo>
                <a:lnTo>
                  <a:pt x="1151436" y="2117082"/>
                </a:lnTo>
                <a:lnTo>
                  <a:pt x="613564" y="2658395"/>
                </a:lnTo>
                <a:lnTo>
                  <a:pt x="222489" y="2266173"/>
                </a:lnTo>
                <a:lnTo>
                  <a:pt x="760361" y="1726007"/>
                </a:lnTo>
                <a:lnTo>
                  <a:pt x="0" y="1726007"/>
                </a:lnTo>
                <a:lnTo>
                  <a:pt x="0" y="1172079"/>
                </a:lnTo>
                <a:lnTo>
                  <a:pt x="758067" y="1172079"/>
                </a:lnTo>
                <a:lnTo>
                  <a:pt x="220195" y="631914"/>
                </a:lnTo>
                <a:lnTo>
                  <a:pt x="611270" y="239691"/>
                </a:lnTo>
                <a:lnTo>
                  <a:pt x="1149142" y="779857"/>
                </a:lnTo>
                <a:lnTo>
                  <a:pt x="1149142" y="16056"/>
                </a:lnTo>
                <a:lnTo>
                  <a:pt x="1701923" y="16056"/>
                </a:lnTo>
                <a:lnTo>
                  <a:pt x="1701923" y="779857"/>
                </a:lnTo>
                <a:lnTo>
                  <a:pt x="2239795" y="239691"/>
                </a:lnTo>
                <a:lnTo>
                  <a:pt x="2630871" y="631914"/>
                </a:lnTo>
                <a:lnTo>
                  <a:pt x="2092999" y="1172079"/>
                </a:lnTo>
                <a:lnTo>
                  <a:pt x="2471459" y="1172079"/>
                </a:lnTo>
                <a:cubicBezTo>
                  <a:pt x="2605640" y="506907"/>
                  <a:pt x="3260490" y="5734"/>
                  <a:pt x="3898138" y="5734"/>
                </a:cubicBezTo>
                <a:cubicBezTo>
                  <a:pt x="4535786" y="5734"/>
                  <a:pt x="5077098" y="415159"/>
                  <a:pt x="5275503" y="985143"/>
                </a:cubicBezTo>
                <a:close/>
              </a:path>
            </a:pathLst>
          </a:cu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9F598B3-4DDD-739B-6851-3B3895BE08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5867400"/>
            <a:ext cx="7010400" cy="333967"/>
          </a:xfrm>
        </p:spPr>
        <p:txBody>
          <a:bodyPr/>
          <a:lstStyle/>
          <a:p>
            <a:r>
              <a:rPr lang="en-US" dirty="0"/>
              <a:t>Prof Burnett | </a:t>
            </a:r>
            <a:r>
              <a:rPr lang="en-US" i="1" dirty="0">
                <a:solidFill>
                  <a:srgbClr val="FFD700"/>
                </a:solidFill>
              </a:rPr>
              <a:t>Embrace AI </a:t>
            </a:r>
            <a:r>
              <a:rPr lang="en-US" i="1" dirty="0"/>
              <a:t>/ </a:t>
            </a:r>
            <a:r>
              <a:rPr lang="en-US" i="1" dirty="0">
                <a:solidFill>
                  <a:srgbClr val="00B0F0"/>
                </a:solidFill>
              </a:rPr>
              <a:t>Master Your Future</a:t>
            </a:r>
            <a:endParaRPr lang="en-US" sz="3600" i="1" dirty="0">
              <a:solidFill>
                <a:srgbClr val="00B0F0"/>
              </a:solidFill>
            </a:endParaRP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2713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F215FB7-F4C4-623B-60CC-E7D3C51C9E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F2406D6-447E-4EAF-5FB4-2BAF1219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83602"/>
          </a:xfrm>
        </p:spPr>
        <p:txBody>
          <a:bodyPr/>
          <a:lstStyle/>
          <a:p>
            <a:r>
              <a:rPr lang="en-US" dirty="0"/>
              <a:t>Top 6 AI Trends for 2026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9C4EC1D-DE96-5FF5-07C6-21063E46E3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03BF9F-BA56-026F-021A-2E1D1C7FD6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9A93E93-0B1E-4024-9153-87D2853730DB}" type="datetime4">
              <a:rPr lang="en-US" b="0" smtClean="0"/>
              <a:t>September 10, 2026</a:t>
            </a:fld>
            <a:endParaRPr lang="en-US" b="0"/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E8C70459-2472-899E-7377-9A6847467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525397"/>
            <a:ext cx="7283113" cy="409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42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A01E9-2722-58D7-6588-04E2492E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Course Outline – Session III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8C3CEC5-796B-FDB4-5210-3E776F29BF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1" y="1452282"/>
            <a:ext cx="7300403" cy="4415119"/>
          </a:xfrm>
        </p:spPr>
        <p:txBody>
          <a:bodyPr>
            <a:normAutofit fontScale="92500" lnSpcReduction="10000"/>
          </a:bodyPr>
          <a:lstStyle/>
          <a:p>
            <a:r>
              <a:rPr lang="en-US" sz="2667" b="1" dirty="0"/>
              <a:t>Introduction to the Major LLMs </a:t>
            </a:r>
          </a:p>
          <a:p>
            <a:pPr lvl="1"/>
            <a:r>
              <a:rPr lang="en-US" sz="2667" b="1" dirty="0"/>
              <a:t>Open AI </a:t>
            </a:r>
          </a:p>
          <a:p>
            <a:pPr lvl="1"/>
            <a:r>
              <a:rPr lang="en-US" sz="2667" b="1" dirty="0"/>
              <a:t>Google </a:t>
            </a:r>
            <a:r>
              <a:rPr lang="en-US" sz="2667" b="1" dirty="0" err="1"/>
              <a:t>Deepmind</a:t>
            </a:r>
            <a:r>
              <a:rPr lang="en-US" sz="2667" b="1" dirty="0"/>
              <a:t> </a:t>
            </a:r>
          </a:p>
          <a:p>
            <a:pPr lvl="1"/>
            <a:r>
              <a:rPr lang="en-US" sz="2667" b="1" dirty="0"/>
              <a:t>Anthropic  </a:t>
            </a:r>
          </a:p>
          <a:p>
            <a:pPr lvl="1"/>
            <a:r>
              <a:rPr lang="en-US" sz="2667" b="1" dirty="0" err="1"/>
              <a:t>xAI</a:t>
            </a:r>
            <a:r>
              <a:rPr lang="en-US" sz="2667" b="1" dirty="0"/>
              <a:t> </a:t>
            </a:r>
          </a:p>
          <a:p>
            <a:pPr lvl="1"/>
            <a:r>
              <a:rPr lang="en-US" sz="2667" b="1" dirty="0"/>
              <a:t>Kimi </a:t>
            </a:r>
          </a:p>
          <a:p>
            <a:pPr lvl="1"/>
            <a:r>
              <a:rPr lang="en-US" sz="2667" b="1" dirty="0" err="1"/>
              <a:t>Deepseek</a:t>
            </a:r>
            <a:r>
              <a:rPr lang="en-US" sz="2667" b="1" dirty="0"/>
              <a:t> </a:t>
            </a:r>
          </a:p>
          <a:p>
            <a:pPr lvl="1"/>
            <a:r>
              <a:rPr lang="en-US" sz="2667" b="1" dirty="0"/>
              <a:t>MAI</a:t>
            </a:r>
          </a:p>
          <a:p>
            <a:r>
              <a:rPr lang="en-US" sz="2667" b="1" dirty="0"/>
              <a:t>Advanced Prompt Engineering Techniques</a:t>
            </a:r>
          </a:p>
          <a:p>
            <a:r>
              <a:rPr lang="en-US" sz="2667" b="1" dirty="0"/>
              <a:t>LLM Prompt Engineering Exercises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BB916-ABB2-7C87-446D-7657001554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914377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263C09A-39D4-4E7B-A20B-0C057DF3AC2B}" type="datetime4">
              <a:rPr lang="en-US" b="0" smtClean="0"/>
              <a:t>September 10, 2026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680788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791D5-C445-0E10-D85F-B2216A8FC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137A475-FC94-9B8B-E6CA-16EBA60C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Course Outline – Session IV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29F301-BB72-A03E-EE8F-DF989E81C0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1" y="1441525"/>
            <a:ext cx="7300403" cy="4425875"/>
          </a:xfrm>
        </p:spPr>
        <p:txBody>
          <a:bodyPr>
            <a:noAutofit/>
          </a:bodyPr>
          <a:lstStyle/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Leaders Warnings</a:t>
            </a:r>
          </a:p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Technology Concerns</a:t>
            </a:r>
          </a:p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Future – China</a:t>
            </a:r>
          </a:p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Future – US</a:t>
            </a:r>
          </a:p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Technology Legislation</a:t>
            </a:r>
          </a:p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Technology Concern Quiz</a:t>
            </a:r>
          </a:p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Course Review</a:t>
            </a:r>
          </a:p>
          <a:p>
            <a:pPr marL="624808" indent="-380981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Course Evaluation</a:t>
            </a:r>
          </a:p>
          <a:p>
            <a:pPr marL="624808" indent="-380981"/>
            <a:endParaRPr lang="en-US" sz="2400" b="1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F0A5ED-BA81-5BF6-E0CC-16201C56FC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914377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3AF944A-CCDD-46F0-8024-D6FFDD114178}" type="datetime4">
              <a:rPr lang="en-US" smtClean="0"/>
              <a:t>September 10, 2026</a:t>
            </a:fld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112D9925-693D-740C-2D4E-30D815328EBF}"/>
              </a:ext>
            </a:extLst>
          </p:cNvPr>
          <p:cNvSpPr txBox="1">
            <a:spLocks/>
          </p:cNvSpPr>
          <p:nvPr/>
        </p:nvSpPr>
        <p:spPr>
          <a:xfrm>
            <a:off x="508000" y="4111600"/>
            <a:ext cx="5588000" cy="227845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4808" indent="-380981"/>
            <a:endParaRPr lang="en-US" sz="2133" dirty="0"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934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56CFF2-FE21-CF34-3811-31B1BEB220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599" y="1395994"/>
            <a:ext cx="9050767" cy="3108420"/>
          </a:xfrm>
        </p:spPr>
        <p:txBody>
          <a:bodyPr/>
          <a:lstStyle/>
          <a:p>
            <a:r>
              <a:rPr lang="en-US" dirty="0"/>
              <a:t>Introduction to the Major AI LLMs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EF458-9F9C-2DCD-0D69-B33D7FBB729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6C28718-9737-4126-AC82-45AE34961C7F}" type="datetime4">
              <a:rPr lang="en-US" smtClean="0"/>
              <a:t>September 10,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63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407E1-965D-AC02-90EF-E57F42A46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DD0ECF-461A-0BF1-1C11-C7B1A998F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/>
              <a:t>OpenAI LLM Offerings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D3C34D-EC9C-AAB9-E863-873539FA254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53BA34-3106-5AF2-B442-EEC038B211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666849"/>
              </p:ext>
            </p:extLst>
          </p:nvPr>
        </p:nvGraphicFramePr>
        <p:xfrm>
          <a:off x="609600" y="1516828"/>
          <a:ext cx="7010400" cy="1900612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</a:tblGrid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LLM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88695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ChatGPT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General questions, ideas, web help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Codex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Agentic AI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27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9320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A7F1B-EB8B-C87C-FAFB-22C439196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28C3F0-D1EC-84ED-FDA4-30F2ED820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/>
              <a:t>OpenAI ChatGPT Features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73C352-AB82-81C8-8AF9-7FECC885052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F070A23-5472-3EE3-237A-52716A8D91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603831"/>
              </p:ext>
            </p:extLst>
          </p:nvPr>
        </p:nvGraphicFramePr>
        <p:xfrm>
          <a:off x="609601" y="1320183"/>
          <a:ext cx="7010400" cy="4701262"/>
        </p:xfrm>
        <a:graphic>
          <a:graphicData uri="http://schemas.openxmlformats.org/drawingml/2006/table">
            <a:tbl>
              <a:tblPr/>
              <a:tblGrid>
                <a:gridCol w="2241755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4768645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</a:tblGrid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LLM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88695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ChatGPT Work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General questions, ideas, web help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Deep Research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Accurate research using authenticated sources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27741"/>
                  </a:ext>
                </a:extLst>
              </a:tr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Images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Image Creation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915839"/>
                  </a:ext>
                </a:extLst>
              </a:tr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Shopping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Shopping LLM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097864"/>
                  </a:ext>
                </a:extLst>
              </a:tr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Study Mode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Step-by-step guidance helping you learn and retain knowledge.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381013"/>
                  </a:ext>
                </a:extLst>
              </a:tr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Voice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Voice Commands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11210"/>
                  </a:ext>
                </a:extLst>
              </a:tr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Voice with Video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Talk to ChatGPT with Video Creation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377468"/>
                  </a:ext>
                </a:extLst>
              </a:tr>
            </a:tbl>
          </a:graphicData>
        </a:graphic>
      </p:graphicFrame>
      <p:sp>
        <p:nvSpPr>
          <p:cNvPr id="2" name="Rectangle: Rounded Corners 1">
            <a:hlinkClick r:id="rId2"/>
            <a:extLst>
              <a:ext uri="{FF2B5EF4-FFF2-40B4-BE49-F238E27FC236}">
                <a16:creationId xmlns:a16="http://schemas.microsoft.com/office/drawing/2014/main" id="{EE50E312-28C1-1C81-518F-3A90098F1567}"/>
              </a:ext>
            </a:extLst>
          </p:cNvPr>
          <p:cNvSpPr/>
          <p:nvPr/>
        </p:nvSpPr>
        <p:spPr>
          <a:xfrm>
            <a:off x="5753100" y="766763"/>
            <a:ext cx="1447800" cy="3571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ChatGPT</a:t>
            </a:r>
          </a:p>
        </p:txBody>
      </p:sp>
    </p:spTree>
    <p:extLst>
      <p:ext uri="{BB962C8B-B14F-4D97-AF65-F5344CB8AC3E}">
        <p14:creationId xmlns:p14="http://schemas.microsoft.com/office/powerpoint/2010/main" val="1341615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DF9FA-80A4-9C3A-697C-531D4C49E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315290-661A-C57E-BA42-29CCFF01D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/>
              <a:t>OpenAI Codex Features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966EF-7BF2-B9B1-4B8A-80982BCB9C5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0339B3-28DB-D4EB-F40C-E90241C92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109569"/>
              </p:ext>
            </p:extLst>
          </p:nvPr>
        </p:nvGraphicFramePr>
        <p:xfrm>
          <a:off x="609601" y="1320183"/>
          <a:ext cx="7010400" cy="3588342"/>
        </p:xfrm>
        <a:graphic>
          <a:graphicData uri="http://schemas.openxmlformats.org/drawingml/2006/table">
            <a:tbl>
              <a:tblPr/>
              <a:tblGrid>
                <a:gridCol w="2241755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4768645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</a:tblGrid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LLM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88695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Prompting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Developing Prompts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Personalize ChatGPT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Select preferences that should apply across chats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27741"/>
                  </a:ext>
                </a:extLst>
              </a:tr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Skills &amp; Plugins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Complete repeatable work with the right instructions, resources, and tools. 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915839"/>
                  </a:ext>
                </a:extLst>
              </a:tr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Permissions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Permissions control how ChatGPT (in the desktop app) and Codex (in the CLI or IDE) handle local actions.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097864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hlinkClick r:id="rId2"/>
            <a:extLst>
              <a:ext uri="{FF2B5EF4-FFF2-40B4-BE49-F238E27FC236}">
                <a16:creationId xmlns:a16="http://schemas.microsoft.com/office/drawing/2014/main" id="{E8CAFF6A-31E8-B01E-5FF5-43A732278C5E}"/>
              </a:ext>
            </a:extLst>
          </p:cNvPr>
          <p:cNvSpPr/>
          <p:nvPr/>
        </p:nvSpPr>
        <p:spPr>
          <a:xfrm>
            <a:off x="5229226" y="766763"/>
            <a:ext cx="2314574" cy="3571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ChatGPT CODEX</a:t>
            </a:r>
          </a:p>
        </p:txBody>
      </p:sp>
    </p:spTree>
    <p:extLst>
      <p:ext uri="{BB962C8B-B14F-4D97-AF65-F5344CB8AC3E}">
        <p14:creationId xmlns:p14="http://schemas.microsoft.com/office/powerpoint/2010/main" val="1081704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9D01E4-F2AB-7125-EACB-6E93C91D3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602226"/>
          </a:xfrm>
        </p:spPr>
        <p:txBody>
          <a:bodyPr/>
          <a:lstStyle/>
          <a:p>
            <a:r>
              <a:rPr lang="en-US" cap="none" dirty="0"/>
              <a:t>OpenAI ChatGPT Licensing Options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E93551-C8E6-EE2E-8BCA-33129C5D8C7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42652F9-7C75-B500-5104-C92D00DB61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410469"/>
              </p:ext>
            </p:extLst>
          </p:nvPr>
        </p:nvGraphicFramePr>
        <p:xfrm>
          <a:off x="609600" y="1288027"/>
          <a:ext cx="7010400" cy="4678705"/>
        </p:xfrm>
        <a:graphic>
          <a:graphicData uri="http://schemas.openxmlformats.org/drawingml/2006/table">
            <a:tbl>
              <a:tblPr/>
              <a:tblGrid>
                <a:gridCol w="2665243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2616783">
                  <a:extLst>
                    <a:ext uri="{9D8B030D-6E8A-4147-A177-3AD203B41FA5}">
                      <a16:colId xmlns:a16="http://schemas.microsoft.com/office/drawing/2014/main" val="1266829602"/>
                    </a:ext>
                  </a:extLst>
                </a:gridCol>
                <a:gridCol w="1728374">
                  <a:extLst>
                    <a:ext uri="{9D8B030D-6E8A-4147-A177-3AD203B41FA5}">
                      <a16:colId xmlns:a16="http://schemas.microsoft.com/office/drawing/2014/main" val="3242745831"/>
                    </a:ext>
                  </a:extLst>
                </a:gridCol>
              </a:tblGrid>
              <a:tr h="4630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License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Access to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Pricing / Mo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Limited GPT-5.5 Instant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Go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More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GPT-5.5 Instant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$8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27741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Plus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Advanced reasoning models with GPT-5.6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$20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915839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Pro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Pro reasoning with GPT-5.6 Sol Pro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$100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097864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Business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Access ChatGPT, ChatGPT Work, and Codex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$20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825137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Enterprise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Expanded context window that supports longer inputs and larger files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Custom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630768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Higher Ed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Access ChatGPT, ChatGPT Work, and Codex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Custom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886167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K-12 Teachers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Access ChatGPT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Custom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489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631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35938-ABFA-EE63-AAD4-4942E3EED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cap="none" dirty="0"/>
              <a:t>Which ChatGPT Model Should You Use?</a:t>
            </a:r>
            <a:endParaRPr lang="en-US" sz="28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7F9834-856A-E952-45B1-8ACFC3831F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D5B4C8-92C9-49C6-8FB7-4DF57E43DDC3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BF93095-391A-6752-4F1D-A1D450D729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78096"/>
              </p:ext>
            </p:extLst>
          </p:nvPr>
        </p:nvGraphicFramePr>
        <p:xfrm>
          <a:off x="609600" y="1365912"/>
          <a:ext cx="11049000" cy="47749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9725">
                  <a:extLst>
                    <a:ext uri="{9D8B030D-6E8A-4147-A177-3AD203B41FA5}">
                      <a16:colId xmlns:a16="http://schemas.microsoft.com/office/drawing/2014/main" val="3626066109"/>
                    </a:ext>
                  </a:extLst>
                </a:gridCol>
                <a:gridCol w="1171575">
                  <a:extLst>
                    <a:ext uri="{9D8B030D-6E8A-4147-A177-3AD203B41FA5}">
                      <a16:colId xmlns:a16="http://schemas.microsoft.com/office/drawing/2014/main" val="3031681156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1635784543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1939465184"/>
                    </a:ext>
                  </a:extLst>
                </a:gridCol>
              </a:tblGrid>
              <a:tr h="13742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Task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ChatGPT Option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Base model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Why this is the best fit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061878"/>
                  </a:ext>
                </a:extLst>
              </a:tr>
              <a:tr h="2552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General questions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Instant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GPT-5.6 Sol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Fast responses; unnecessary to spend extra reasoning time on straightforward questions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524667"/>
                  </a:ext>
                </a:extLst>
              </a:tr>
              <a:tr h="3141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Writing &amp; editing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Instant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GPT-5.6 Sol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Excellent balance of writing quality, responsiveness, tone control, rewriting, and summarization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156183"/>
                  </a:ext>
                </a:extLst>
              </a:tr>
              <a:tr h="38067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Coding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High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GPT-5.6 Sol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Extended reasoning is valuable for debugging, code generation, refactoring, and multi-file logic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675683"/>
                  </a:ext>
                </a:extLst>
              </a:tr>
              <a:tr h="2552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Mathematics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High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GPT-5.6 Sol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Better suited to multi-step calculations, proofs, equations, and checking intermediate reasoning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01595"/>
                  </a:ext>
                </a:extLst>
              </a:tr>
              <a:tr h="3141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Data analysis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High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GPT-5.6 Sol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Strong choice for interpreting datasets, statistics, spreadsheets, patterns, and analytical reasoning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5490912"/>
                  </a:ext>
                </a:extLst>
              </a:tr>
              <a:tr h="3141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Research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Extra High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GPT-5.6 Sol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More reasoning effort is useful for synthesizing sources, evaluating evidence, and complex research questions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262936"/>
                  </a:ext>
                </a:extLst>
              </a:tr>
              <a:tr h="3141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Scientific work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GPT-6 Pro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GPT-6 Astra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Best choice when available for the most demanding scientific reasoning and research workflows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045730"/>
                  </a:ext>
                </a:extLst>
              </a:tr>
              <a:tr h="373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Software architecture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GPT-6 Pro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GPT-6 Astra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Best suited to difficult end-to-end system design, architecture decisions, tradeoffs, and complex implementation planning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670535"/>
                  </a:ext>
                </a:extLst>
              </a:tr>
              <a:tr h="3141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Long reports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GPT-5.6 Sol Pro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GPT-5.6 Sol Pro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Designed for difficult tasks and longer-running workflows; useful for complex professional documents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354823"/>
                  </a:ext>
                </a:extLst>
              </a:tr>
              <a:tr h="373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Brainstorming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Instant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GPT-5.6 Sol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Speed and conversational responsiveness are generally more valuable than maximum reasoning depth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252056"/>
                  </a:ext>
                </a:extLst>
              </a:tr>
              <a:tr h="3141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Education &amp; tutoring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Medium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GPT-5.6 Sol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Good balance between responsiveness and reasoning; useful for explaining concepts step-by-step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498482"/>
                  </a:ext>
                </a:extLst>
              </a:tr>
              <a:tr h="373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Business strategy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Extra High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GPT-5.6 Sol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Deeper reasoning helps with scenarios, competitive analysis, risks, strategic alternatives, and recommendations</a:t>
                      </a:r>
                    </a:p>
                  </a:txBody>
                  <a:tcPr marL="19632" marR="19632" marT="9816" marB="9816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5786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571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03C14-7E04-B2BB-A581-912DAE091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11049000" cy="619125"/>
          </a:xfrm>
        </p:spPr>
        <p:txBody>
          <a:bodyPr/>
          <a:lstStyle/>
          <a:p>
            <a:r>
              <a:rPr lang="en-US" cap="none" dirty="0"/>
              <a:t>ChatGPT Model Options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42220-39C5-2E40-1E9B-8FED27E77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BE465-D74F-445A-971D-7CF634B21A8B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E492D-E34C-9918-D9BA-99ABC75B5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9808524-1E43-9A16-896A-1FB5BD9636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148875"/>
              </p:ext>
            </p:extLst>
          </p:nvPr>
        </p:nvGraphicFramePr>
        <p:xfrm>
          <a:off x="609600" y="1304925"/>
          <a:ext cx="11049003" cy="49000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val="1713442034"/>
                    </a:ext>
                  </a:extLst>
                </a:gridCol>
                <a:gridCol w="1842408">
                  <a:extLst>
                    <a:ext uri="{9D8B030D-6E8A-4147-A177-3AD203B41FA5}">
                      <a16:colId xmlns:a16="http://schemas.microsoft.com/office/drawing/2014/main" val="2476150388"/>
                    </a:ext>
                  </a:extLst>
                </a:gridCol>
                <a:gridCol w="1578429">
                  <a:extLst>
                    <a:ext uri="{9D8B030D-6E8A-4147-A177-3AD203B41FA5}">
                      <a16:colId xmlns:a16="http://schemas.microsoft.com/office/drawing/2014/main" val="2632629211"/>
                    </a:ext>
                  </a:extLst>
                </a:gridCol>
                <a:gridCol w="1408338">
                  <a:extLst>
                    <a:ext uri="{9D8B030D-6E8A-4147-A177-3AD203B41FA5}">
                      <a16:colId xmlns:a16="http://schemas.microsoft.com/office/drawing/2014/main" val="943275468"/>
                    </a:ext>
                  </a:extLst>
                </a:gridCol>
                <a:gridCol w="1748520">
                  <a:extLst>
                    <a:ext uri="{9D8B030D-6E8A-4147-A177-3AD203B41FA5}">
                      <a16:colId xmlns:a16="http://schemas.microsoft.com/office/drawing/2014/main" val="2552719149"/>
                    </a:ext>
                  </a:extLst>
                </a:gridCol>
                <a:gridCol w="1578429">
                  <a:extLst>
                    <a:ext uri="{9D8B030D-6E8A-4147-A177-3AD203B41FA5}">
                      <a16:colId xmlns:a16="http://schemas.microsoft.com/office/drawing/2014/main" val="3232031167"/>
                    </a:ext>
                  </a:extLst>
                </a:gridCol>
                <a:gridCol w="1578429">
                  <a:extLst>
                    <a:ext uri="{9D8B030D-6E8A-4147-A177-3AD203B41FA5}">
                      <a16:colId xmlns:a16="http://schemas.microsoft.com/office/drawing/2014/main" val="963713162"/>
                    </a:ext>
                  </a:extLst>
                </a:gridCol>
              </a:tblGrid>
              <a:tr h="4156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Model option</a:t>
                      </a:r>
                    </a:p>
                  </a:txBody>
                  <a:tcPr marL="21670" marR="21670" marT="10835" marB="1083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Training data used</a:t>
                      </a:r>
                    </a:p>
                  </a:txBody>
                  <a:tcPr marL="21670" marR="21670" marT="10835" marB="1083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Training / knowledge date*</a:t>
                      </a:r>
                    </a:p>
                  </a:txBody>
                  <a:tcPr marL="21670" marR="21670" marT="10835" marB="1083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Base LLM</a:t>
                      </a:r>
                    </a:p>
                  </a:txBody>
                  <a:tcPr marL="21670" marR="21670" marT="10835" marB="1083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Best use case</a:t>
                      </a:r>
                    </a:p>
                  </a:txBody>
                  <a:tcPr marL="21670" marR="21670" marT="10835" marB="1083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Strengths</a:t>
                      </a:r>
                    </a:p>
                  </a:txBody>
                  <a:tcPr marL="21670" marR="21670" marT="10835" marB="1083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Weaknesses</a:t>
                      </a:r>
                    </a:p>
                  </a:txBody>
                  <a:tcPr marL="21670" marR="21670" marT="10835" marB="10835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400968"/>
                  </a:ext>
                </a:extLst>
              </a:tr>
              <a:tr h="12067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Instan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Paid plans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Public, licensed, human-created/synthetic and multimodal training data; exact mix/size not public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Feb. 16, 2026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GPT-5.6 Sol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Everyday work, questions, writing, summaries, brainstorming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Fast; strong general knowledge; good writing; can automatically add reasoning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Less deliberate than manually selecting higher reasoning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288343"/>
                  </a:ext>
                </a:extLst>
              </a:tr>
              <a:tr h="8112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Medium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Same GPT-5.6-family training foundation; exact dataset not disclosed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Feb. 16, 2026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GPT-5.6 Sol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Analysis, coding, teaching, business work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Better reasoning than Instant; good speed/quality balance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Slower than Instant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0601966"/>
                  </a:ext>
                </a:extLst>
              </a:tr>
              <a:tr h="8112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High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Same GPT-5.6-family foundation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Feb. 16, 2026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GPT-5.6 Sol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Complex analysis, mathematics, coding, research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Extended reasoning; stronger on multi-step problems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Increased response time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613933"/>
                  </a:ext>
                </a:extLst>
              </a:tr>
              <a:tr h="8112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Extra High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Same GPT-5.6-family foundation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Feb. 16, 2026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GPT-5.6 Sol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Advanced research, science, engineering, difficult professional tasks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Highest selectable reasoning effort for regular Sol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More latency; limited to eligible plans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510157"/>
                  </a:ext>
                </a:extLst>
              </a:tr>
              <a:tr h="8112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Pro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GPT-5.6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GPT-5.6 training foundation; exact corpus not disclosed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Feb. 16, 2026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GPT-5.6 Sol Pro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Very difficult professional tasks and long-running workflows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Highest-quality GPT-5.6 option; deep reasoning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Usage limits; slower/more compute-intensive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571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4616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C29B8-7C76-EB80-FC11-CD9FAA442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4247-B07D-91CB-A6E9-B410AA9F4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11049000" cy="619125"/>
          </a:xfrm>
        </p:spPr>
        <p:txBody>
          <a:bodyPr/>
          <a:lstStyle/>
          <a:p>
            <a:r>
              <a:rPr lang="en-US" cap="none" dirty="0"/>
              <a:t>ChatGPT Model Options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CB174-017B-40E4-CF2D-24D340398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BE465-D74F-445A-971D-7CF634B21A8B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4A4200-A093-7B21-438C-3A8EC4649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8A2EBAA-2AEA-CC70-81EF-CA0BC46818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675618"/>
              </p:ext>
            </p:extLst>
          </p:nvPr>
        </p:nvGraphicFramePr>
        <p:xfrm>
          <a:off x="609600" y="1304925"/>
          <a:ext cx="11049003" cy="2890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8429">
                  <a:extLst>
                    <a:ext uri="{9D8B030D-6E8A-4147-A177-3AD203B41FA5}">
                      <a16:colId xmlns:a16="http://schemas.microsoft.com/office/drawing/2014/main" val="1713442034"/>
                    </a:ext>
                  </a:extLst>
                </a:gridCol>
                <a:gridCol w="1578429">
                  <a:extLst>
                    <a:ext uri="{9D8B030D-6E8A-4147-A177-3AD203B41FA5}">
                      <a16:colId xmlns:a16="http://schemas.microsoft.com/office/drawing/2014/main" val="2476150388"/>
                    </a:ext>
                  </a:extLst>
                </a:gridCol>
                <a:gridCol w="1578429">
                  <a:extLst>
                    <a:ext uri="{9D8B030D-6E8A-4147-A177-3AD203B41FA5}">
                      <a16:colId xmlns:a16="http://schemas.microsoft.com/office/drawing/2014/main" val="2632629211"/>
                    </a:ext>
                  </a:extLst>
                </a:gridCol>
                <a:gridCol w="1578429">
                  <a:extLst>
                    <a:ext uri="{9D8B030D-6E8A-4147-A177-3AD203B41FA5}">
                      <a16:colId xmlns:a16="http://schemas.microsoft.com/office/drawing/2014/main" val="943275468"/>
                    </a:ext>
                  </a:extLst>
                </a:gridCol>
                <a:gridCol w="1578429">
                  <a:extLst>
                    <a:ext uri="{9D8B030D-6E8A-4147-A177-3AD203B41FA5}">
                      <a16:colId xmlns:a16="http://schemas.microsoft.com/office/drawing/2014/main" val="2552719149"/>
                    </a:ext>
                  </a:extLst>
                </a:gridCol>
                <a:gridCol w="1578429">
                  <a:extLst>
                    <a:ext uri="{9D8B030D-6E8A-4147-A177-3AD203B41FA5}">
                      <a16:colId xmlns:a16="http://schemas.microsoft.com/office/drawing/2014/main" val="3232031167"/>
                    </a:ext>
                  </a:extLst>
                </a:gridCol>
                <a:gridCol w="1578429">
                  <a:extLst>
                    <a:ext uri="{9D8B030D-6E8A-4147-A177-3AD203B41FA5}">
                      <a16:colId xmlns:a16="http://schemas.microsoft.com/office/drawing/2014/main" val="963713162"/>
                    </a:ext>
                  </a:extLst>
                </a:gridCol>
              </a:tblGrid>
              <a:tr h="26597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Model option</a:t>
                      </a:r>
                    </a:p>
                  </a:txBody>
                  <a:tcPr marL="21670" marR="21670" marT="10835" marB="1083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Training data used</a:t>
                      </a:r>
                    </a:p>
                  </a:txBody>
                  <a:tcPr marL="21670" marR="21670" marT="10835" marB="1083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Training / knowledge date*</a:t>
                      </a:r>
                    </a:p>
                  </a:txBody>
                  <a:tcPr marL="21670" marR="21670" marT="10835" marB="1083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Base LLM</a:t>
                      </a:r>
                    </a:p>
                  </a:txBody>
                  <a:tcPr marL="21670" marR="21670" marT="10835" marB="1083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Best use case</a:t>
                      </a:r>
                    </a:p>
                  </a:txBody>
                  <a:tcPr marL="21670" marR="21670" marT="10835" marB="1083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Strengths</a:t>
                      </a:r>
                    </a:p>
                  </a:txBody>
                  <a:tcPr marL="21670" marR="21670" marT="10835" marB="1083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Weaknesses</a:t>
                      </a:r>
                    </a:p>
                  </a:txBody>
                  <a:tcPr marL="21670" marR="21670" marT="10835" marB="10835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400968"/>
                  </a:ext>
                </a:extLst>
              </a:tr>
              <a:tr h="5053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Instant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Free/Go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GPT-5.6-family training data; exact corpus not disclosed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Feb. 16, 2026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GPT-5.6 Luna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Everyday questions, writing and general assistance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Very fast and efficient; unlimited everyday text chats subject to safeguards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Lower capability than Sol on the hardest professional work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297413"/>
                  </a:ext>
                </a:extLst>
              </a:tr>
              <a:tr h="42555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Think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Free/Go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GPT-5.6-family training data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Feb. 16, 2026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GPT-5.6 Luna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Harder questions requiring more reasoning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Gives Luna additional reasoning time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Not equivalent to GPT-5.6 Sol reasoning</a:t>
                      </a:r>
                    </a:p>
                  </a:txBody>
                  <a:tcPr marL="21670" marR="21670" marT="10835" marB="10835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792243"/>
                  </a:ext>
                </a:extLst>
              </a:tr>
              <a:tr h="90430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GPT-6 Pro 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(rolling out)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New GPT-6 pre-training, reinforcement-learning and alignment stack; exact dataset/size not disclosed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Apr. 30, 2026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/>
                        <a:t>GPT-6 Astra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Hardest research, coding, computer-use and end-to-end professional workflows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OpenAI's most capable current model; major gains in computer use, coding, research and complex multistep work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Limited rollout; usage limits; not currently included in ordinary Plus Chat access</a:t>
                      </a:r>
                    </a:p>
                  </a:txBody>
                  <a:tcPr marL="21670" marR="21670" marT="10835" marB="1083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551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2346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0E12B-E5DE-6B65-E479-537E21133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CDFE1D-A2D3-637D-2B82-FBB68B40C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/>
              <a:t>Google DeepMind AI Offerings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4E95CA-8647-C46C-3AEA-3930BCEC467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00F0AAC-CD25-9576-B646-056676A6C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566128"/>
              </p:ext>
            </p:extLst>
          </p:nvPr>
        </p:nvGraphicFramePr>
        <p:xfrm>
          <a:off x="609601" y="1295589"/>
          <a:ext cx="7010400" cy="4371773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359741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4650659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</a:tblGrid>
              <a:tr h="46918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LLM MODEL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55751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Gemini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Frontier Model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5575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Lyria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Advanced music generation model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322044"/>
                  </a:ext>
                </a:extLst>
              </a:tr>
              <a:tr h="5575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Veo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Video generation model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839437"/>
                  </a:ext>
                </a:extLst>
              </a:tr>
              <a:tr h="5575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Imagen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Text-to-image model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487001"/>
                  </a:ext>
                </a:extLst>
              </a:tr>
              <a:tr h="5575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Gemma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Most capable open models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2394537"/>
                  </a:ext>
                </a:extLst>
              </a:tr>
              <a:tr h="5575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Google AI Studio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Google AI Studio is next generation family of multimodal generative AI models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124585"/>
                  </a:ext>
                </a:extLst>
              </a:tr>
              <a:tr h="5575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Google Antigravity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An agentic development platform that is designed to help you develop AI agents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1498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9759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13944-9379-B4ED-41BB-8898E9707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566CB0-E883-87E0-667E-2608D9C1C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/>
              <a:t>Google DeepMind Gemini Models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4D012B-63F3-B4AB-727F-35D5746669B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39A63F-79B8-EAF1-DBC1-2F67BE58DB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933658"/>
              </p:ext>
            </p:extLst>
          </p:nvPr>
        </p:nvGraphicFramePr>
        <p:xfrm>
          <a:off x="609601" y="1320183"/>
          <a:ext cx="7010400" cy="3357750"/>
        </p:xfrm>
        <a:graphic>
          <a:graphicData uri="http://schemas.openxmlformats.org/drawingml/2006/table">
            <a:tbl>
              <a:tblPr/>
              <a:tblGrid>
                <a:gridCol w="2241755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4768645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</a:tblGrid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LLM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Gemini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Frontier Model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Gemini Omni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Create anything from video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27741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Nano Banana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Create and edit images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915839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Gemini Embedding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State-of-the-art multimodal embedding model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381013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Gemini Robotics 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The intelligence layer for robotics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11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204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1496A-1953-F4B4-A585-D3028E907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D9F6AC-06B6-6568-6733-90AF6813A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/>
              <a:t>Google DeepMind Gemini Features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F2D548-2108-B5C8-027E-54D00340752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1AD64B9-E350-FC2F-5955-4CF74C641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603262"/>
              </p:ext>
            </p:extLst>
          </p:nvPr>
        </p:nvGraphicFramePr>
        <p:xfrm>
          <a:off x="609601" y="1320183"/>
          <a:ext cx="7010400" cy="3707230"/>
        </p:xfrm>
        <a:graphic>
          <a:graphicData uri="http://schemas.openxmlformats.org/drawingml/2006/table">
            <a:tbl>
              <a:tblPr/>
              <a:tblGrid>
                <a:gridCol w="2241755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4768645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</a:tblGrid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LLM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Images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Image Creation with Nano Banana 2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Video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Video Creation with Omni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2774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Library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Document Repro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91583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Notebooks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Shopping LLM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09786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Daily Brief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Daily personalized overview. </a:t>
                      </a:r>
                      <a:b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(Paid subscribers)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381013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hlinkClick r:id="rId2"/>
            <a:extLst>
              <a:ext uri="{FF2B5EF4-FFF2-40B4-BE49-F238E27FC236}">
                <a16:creationId xmlns:a16="http://schemas.microsoft.com/office/drawing/2014/main" id="{27BE8716-7109-E676-FADC-05E8B37EDC3A}"/>
              </a:ext>
            </a:extLst>
          </p:cNvPr>
          <p:cNvSpPr/>
          <p:nvPr/>
        </p:nvSpPr>
        <p:spPr>
          <a:xfrm>
            <a:off x="685800" y="5180685"/>
            <a:ext cx="1447800" cy="3571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Gemini</a:t>
            </a:r>
          </a:p>
        </p:txBody>
      </p:sp>
    </p:spTree>
    <p:extLst>
      <p:ext uri="{BB962C8B-B14F-4D97-AF65-F5344CB8AC3E}">
        <p14:creationId xmlns:p14="http://schemas.microsoft.com/office/powerpoint/2010/main" val="3675455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94805-4794-6A0F-9BEC-BCE8CB68C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A2BB5D-DC76-F675-885C-6A3D085BC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602226"/>
          </a:xfrm>
        </p:spPr>
        <p:txBody>
          <a:bodyPr/>
          <a:lstStyle/>
          <a:p>
            <a:r>
              <a:rPr lang="en-US" cap="none" dirty="0"/>
              <a:t>Google Gemini Licensing Options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C8F6D-9A97-14B5-F3C1-4C5819A6E44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629EDDB-DB40-5F07-8441-00552E2F05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760904"/>
              </p:ext>
            </p:extLst>
          </p:nvPr>
        </p:nvGraphicFramePr>
        <p:xfrm>
          <a:off x="609600" y="1288027"/>
          <a:ext cx="7010400" cy="4570070"/>
        </p:xfrm>
        <a:graphic>
          <a:graphicData uri="http://schemas.openxmlformats.org/drawingml/2006/table">
            <a:tbl>
              <a:tblPr/>
              <a:tblGrid>
                <a:gridCol w="1966452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3588774">
                  <a:extLst>
                    <a:ext uri="{9D8B030D-6E8A-4147-A177-3AD203B41FA5}">
                      <a16:colId xmlns:a16="http://schemas.microsoft.com/office/drawing/2014/main" val="1266829602"/>
                    </a:ext>
                  </a:extLst>
                </a:gridCol>
                <a:gridCol w="1455174">
                  <a:extLst>
                    <a:ext uri="{9D8B030D-6E8A-4147-A177-3AD203B41FA5}">
                      <a16:colId xmlns:a16="http://schemas.microsoft.com/office/drawing/2014/main" val="3242745831"/>
                    </a:ext>
                  </a:extLst>
                </a:gridCol>
              </a:tblGrid>
              <a:tr h="4630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License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Access to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Pricing / Mo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Plus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2x higher usage limits</a:t>
                      </a:r>
                      <a:br>
                        <a:rPr lang="en-US" sz="16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Access to Flash Thinking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$4.99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915839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Pro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4x higher usage limits</a:t>
                      </a:r>
                      <a:br>
                        <a:rPr lang="en-US" sz="16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Access to Pro model</a:t>
                      </a:r>
                      <a:br>
                        <a:rPr lang="en-US" sz="16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Access Deep Research, video generation 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$19.99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097864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Ultra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5x higher usage limits than Pro plan</a:t>
                      </a:r>
                      <a:br>
                        <a:rPr lang="en-US" sz="16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Access Deep Think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$99.99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825137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Enterprise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Custom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630768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Higher Ed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Custom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886167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K-12 Teachers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Custom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489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5001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72051-AE7B-DDC8-3575-59FF69DB5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11049000" cy="504825"/>
          </a:xfrm>
        </p:spPr>
        <p:txBody>
          <a:bodyPr/>
          <a:lstStyle/>
          <a:p>
            <a:r>
              <a:rPr lang="en-US" cap="none" dirty="0"/>
              <a:t>Which Gemini Model Should You Use?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45491-2911-C732-84C7-3DC4C7182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BE465-D74F-445A-971D-7CF634B21A8B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1829EF-BC1E-446D-4A8A-ADB1E9481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A3E3A3A-6FD1-669E-9533-97FD76BDD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94914"/>
              </p:ext>
            </p:extLst>
          </p:nvPr>
        </p:nvGraphicFramePr>
        <p:xfrm>
          <a:off x="533399" y="1257300"/>
          <a:ext cx="11191875" cy="50778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5412">
                  <a:extLst>
                    <a:ext uri="{9D8B030D-6E8A-4147-A177-3AD203B41FA5}">
                      <a16:colId xmlns:a16="http://schemas.microsoft.com/office/drawing/2014/main" val="3000532300"/>
                    </a:ext>
                  </a:extLst>
                </a:gridCol>
                <a:gridCol w="1916989">
                  <a:extLst>
                    <a:ext uri="{9D8B030D-6E8A-4147-A177-3AD203B41FA5}">
                      <a16:colId xmlns:a16="http://schemas.microsoft.com/office/drawing/2014/main" val="1559047371"/>
                    </a:ext>
                  </a:extLst>
                </a:gridCol>
                <a:gridCol w="7229474">
                  <a:extLst>
                    <a:ext uri="{9D8B030D-6E8A-4147-A177-3AD203B41FA5}">
                      <a16:colId xmlns:a16="http://schemas.microsoft.com/office/drawing/2014/main" val="2539833158"/>
                    </a:ext>
                  </a:extLst>
                </a:gridCol>
              </a:tblGrid>
              <a:tr h="31031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Task</a:t>
                      </a:r>
                    </a:p>
                  </a:txBody>
                  <a:tcPr marL="13722" marR="13722" marT="6861" marB="6861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Recommendation</a:t>
                      </a:r>
                    </a:p>
                  </a:txBody>
                  <a:tcPr marL="13722" marR="13722" marT="6861" marB="6861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Rationale</a:t>
                      </a:r>
                    </a:p>
                  </a:txBody>
                  <a:tcPr marL="13722" marR="13722" marT="6861" marB="6861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451890"/>
                  </a:ext>
                </a:extLst>
              </a:tr>
              <a:tr h="38523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General questions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Gemini 3.8 Flash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Instant time-to-first-token, accurate factual knowledge, cost efficiency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466400"/>
                  </a:ext>
                </a:extLst>
              </a:tr>
              <a:tr h="38523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Writing and editing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Gemini 3.8 Flash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Excellent tone, strong structural organization, and low latency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032696"/>
                  </a:ext>
                </a:extLst>
              </a:tr>
              <a:tr h="38523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Coding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Gemini 3.8 Flash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Optimized for long-horizon agentic coding, automated refactoring, multi-file codebases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492498"/>
                  </a:ext>
                </a:extLst>
              </a:tr>
              <a:tr h="38523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Mathematics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Gemini 3.1 Pro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Deep Think reasoning chains to prevent calculation drift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541189"/>
                  </a:ext>
                </a:extLst>
              </a:tr>
              <a:tr h="37776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Data analysis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Gemini 3.1 Pro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Efficiently ingests tabular data and long datasets within a unified multimodal context window 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888165"/>
                  </a:ext>
                </a:extLst>
              </a:tr>
              <a:tr h="46130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Research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Gemini 3.1 Pro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Excels at dozens of academic PDFs, books, and source materials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059810"/>
                  </a:ext>
                </a:extLst>
              </a:tr>
              <a:tr h="38523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Scientific work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Gemini 3.1 Pro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Handles multimodal diagrams, domain-specific nomenclature, and formal reasoning 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494540"/>
                  </a:ext>
                </a:extLst>
              </a:tr>
              <a:tr h="46130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Software architecture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Gemini 3.1 Pro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Grasps broad system dependencies, distributed patterns, and trade-offs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10339"/>
                  </a:ext>
                </a:extLst>
              </a:tr>
              <a:tr h="38523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Long reports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Gemini 3.1 Pro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Maintains narrative cohesion, formatting standards, and structural continuity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232041"/>
                  </a:ext>
                </a:extLst>
              </a:tr>
              <a:tr h="38523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Brainstorming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Gemini 3.8 Flash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Rapid generation speed, divergent thinking, exploratory back-and-forth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428"/>
                  </a:ext>
                </a:extLst>
              </a:tr>
              <a:tr h="38523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Education and tutoring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Gemini 3.1 Pro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Ideal for Socratic dialogue, pedagogical breakdown, patient step-by-step guidance </a:t>
                      </a:r>
                    </a:p>
                  </a:txBody>
                  <a:tcPr marL="13722" marR="13722" marT="6861" marB="686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387273"/>
                  </a:ext>
                </a:extLst>
              </a:tr>
              <a:tr h="38523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Business strategy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Gemini 3.1 Pro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Superior synthesizing competitive landscapes, financial filings, and scenario forecasting </a:t>
                      </a:r>
                    </a:p>
                  </a:txBody>
                  <a:tcPr marL="13722" marR="13722" marT="6861" marB="6861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530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1358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2979E-09F8-FCB0-51D4-01351C401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A74ED-A70F-A48E-C2E3-29B91E8C4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1"/>
            <a:ext cx="11049000" cy="609600"/>
          </a:xfrm>
        </p:spPr>
        <p:txBody>
          <a:bodyPr/>
          <a:lstStyle/>
          <a:p>
            <a:r>
              <a:rPr lang="en-US" cap="none" dirty="0"/>
              <a:t>Gemini Model Options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855FA-8D40-E511-C742-56D13EB1D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BE465-D74F-445A-971D-7CF634B21A8B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C814EC-ED57-74DC-DDEE-ED2195AEF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F014F50-5F64-0549-1CBE-86CBFFD8E6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12248"/>
              </p:ext>
            </p:extLst>
          </p:nvPr>
        </p:nvGraphicFramePr>
        <p:xfrm>
          <a:off x="609604" y="1295401"/>
          <a:ext cx="11048996" cy="48604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8428">
                  <a:extLst>
                    <a:ext uri="{9D8B030D-6E8A-4147-A177-3AD203B41FA5}">
                      <a16:colId xmlns:a16="http://schemas.microsoft.com/office/drawing/2014/main" val="4080081894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904231019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2352191955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44603319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2471733937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2495308550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1701105529"/>
                    </a:ext>
                  </a:extLst>
                </a:gridCol>
              </a:tblGrid>
              <a:tr h="25844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Model Options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Training Data Used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Training Date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Base LLM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Best Use Case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Strengths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Weaknesses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34207"/>
                  </a:ext>
                </a:extLst>
              </a:tr>
              <a:tr h="20580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Gemini 3.1 Pro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Web documents, books, code repositories, academic papers, multimodal audio, image, and video data storage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2025 – early 2026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Gemini 3 Foundation (Sparse </a:t>
                      </a:r>
                      <a:r>
                        <a:rPr lang="en-US" sz="1400" dirty="0" err="1">
                          <a:effectLst/>
                        </a:rPr>
                        <a:t>MoE</a:t>
                      </a:r>
                      <a:r>
                        <a:rPr lang="en-US" sz="1400" dirty="0">
                          <a:effectLst/>
                        </a:rPr>
                        <a:t> Transformer)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effectLst/>
                        </a:rPr>
                        <a:t>Deep research, repository-scale code refactoring, complex mathematical proofs, and advanced multi-turn agentic planning google+1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effectLst/>
                        </a:rPr>
                        <a:t>Deep Think reasoning modes; native 1M+ multimodal context processing; high accuracy on complex benchmarks google+1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effectLst/>
                        </a:rPr>
                        <a:t>Higher inference latency; significantly higher compute and token pricing compared to Flash tiers google+1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551173"/>
                  </a:ext>
                </a:extLst>
              </a:tr>
              <a:tr h="228296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Gemini 3.8 Flash cloud.google+1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Large-scale diverse web datasets, synthetic reasoning corpora, software repositories, and RL human/agent feedback deepmind+1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Mid 2026 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(Updated Sept 2026)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Gemini 3 Flash Architecture (Distilled </a:t>
                      </a:r>
                      <a:r>
                        <a:rPr lang="en-US" sz="1400" dirty="0" err="1">
                          <a:effectLst/>
                        </a:rPr>
                        <a:t>MoE</a:t>
                      </a:r>
                      <a:r>
                        <a:rPr lang="en-US" sz="1400" dirty="0">
                          <a:effectLst/>
                        </a:rPr>
                        <a:t> Transformer)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effectLst/>
                        </a:rPr>
                        <a:t>High-throughput agentic workflows, long-horizon coding tasks, API backend services, and production web applications cloud.google+1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effectLst/>
                        </a:rPr>
                        <a:t>Near-Pro level coding performance; extremely fast response times; cost-effective pricing; native tool use and computer interaction cloud.google+1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effectLst/>
                        </a:rPr>
                        <a:t>Occasional nuance loss on edge-case theoretical proofs; higher rate of degradation over extreme multi-turn sessions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925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20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BDF42-54CA-4AB2-A676-2604B78AF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3F03C-426F-2C39-E6F1-2793ED261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1"/>
            <a:ext cx="11049000" cy="609600"/>
          </a:xfrm>
        </p:spPr>
        <p:txBody>
          <a:bodyPr/>
          <a:lstStyle/>
          <a:p>
            <a:r>
              <a:rPr lang="en-US" cap="none" dirty="0"/>
              <a:t>Gemini Model Options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3A38C-26E8-05A0-48FB-0DF02458A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BE465-D74F-445A-971D-7CF634B21A8B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4EB5FB-9094-16F1-21A3-C0ABAD0B8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822098F-981C-81A0-80D3-046805C3E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774981"/>
              </p:ext>
            </p:extLst>
          </p:nvPr>
        </p:nvGraphicFramePr>
        <p:xfrm>
          <a:off x="609604" y="1179188"/>
          <a:ext cx="11048996" cy="49466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8428">
                  <a:extLst>
                    <a:ext uri="{9D8B030D-6E8A-4147-A177-3AD203B41FA5}">
                      <a16:colId xmlns:a16="http://schemas.microsoft.com/office/drawing/2014/main" val="4080081894"/>
                    </a:ext>
                  </a:extLst>
                </a:gridCol>
                <a:gridCol w="1578428">
                  <a:extLst>
                    <a:ext uri="{9D8B030D-6E8A-4147-A177-3AD203B41FA5}">
                      <a16:colId xmlns:a16="http://schemas.microsoft.com/office/drawing/2014/main" val="904231019"/>
                    </a:ext>
                  </a:extLst>
                </a:gridCol>
                <a:gridCol w="1453240">
                  <a:extLst>
                    <a:ext uri="{9D8B030D-6E8A-4147-A177-3AD203B41FA5}">
                      <a16:colId xmlns:a16="http://schemas.microsoft.com/office/drawing/2014/main" val="2352191955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44603319"/>
                    </a:ext>
                  </a:extLst>
                </a:gridCol>
                <a:gridCol w="1843769">
                  <a:extLst>
                    <a:ext uri="{9D8B030D-6E8A-4147-A177-3AD203B41FA5}">
                      <a16:colId xmlns:a16="http://schemas.microsoft.com/office/drawing/2014/main" val="2471733937"/>
                    </a:ext>
                  </a:extLst>
                </a:gridCol>
                <a:gridCol w="1604281">
                  <a:extLst>
                    <a:ext uri="{9D8B030D-6E8A-4147-A177-3AD203B41FA5}">
                      <a16:colId xmlns:a16="http://schemas.microsoft.com/office/drawing/2014/main" val="2495308550"/>
                    </a:ext>
                  </a:extLst>
                </a:gridCol>
                <a:gridCol w="1552575">
                  <a:extLst>
                    <a:ext uri="{9D8B030D-6E8A-4147-A177-3AD203B41FA5}">
                      <a16:colId xmlns:a16="http://schemas.microsoft.com/office/drawing/2014/main" val="1701105529"/>
                    </a:ext>
                  </a:extLst>
                </a:gridCol>
              </a:tblGrid>
              <a:tr h="25844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Model Options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Training Data Used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Training Date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Base LLM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Best Use Case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Strengths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Weaknesses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34207"/>
                  </a:ext>
                </a:extLst>
              </a:tr>
              <a:tr h="157604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Gemini 3.5 Flash-Lite google+1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Filtered web text, high-density structured corpora, conversational datasets, and task-specific instruction pairs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Late 2025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Gemini 3 Compact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effectLst/>
                        </a:rPr>
                        <a:t>High-volume micro-tasks, content categorization, real-time customer chatbots, and subagent delegation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effectLst/>
                        </a:rPr>
                        <a:t>Lowest cost per million tokens; rapid time-to-first-token; low memory overhead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effectLst/>
                        </a:rPr>
                        <a:t>Limited multi-step reasoning depth; strictly text-focused performance with reduced abstract synthesis capability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2532424"/>
                  </a:ext>
                </a:extLst>
              </a:tr>
              <a:tr h="132588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Gemini Nano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Curated small-footprint text and conversational corpora, heavily quantized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Rolling releases (Device platform specific)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Gemini Nano Backbone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effectLst/>
                        </a:rPr>
                        <a:t>On-device smart replies, local document summarization, voice transcription, and offline privacy tasks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effectLst/>
                        </a:rPr>
                        <a:t>Zero server latency; runs completely offline on mobile/edge NPUs; privacy-preserving local data handling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effectLst/>
                        </a:rPr>
                        <a:t>Constrained context window; smaller parameter capacity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254189"/>
                  </a:ext>
                </a:extLst>
              </a:tr>
              <a:tr h="14293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Gemini 3 Pro Image (Nano Banana Pro)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Paired text-image corpora, photographic archives, graphic design assets, and human datasets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Early 2026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effectLst/>
                        </a:rPr>
                        <a:t>Gemini 3 Multimodal Native Diffusion / Autoregressive Hybrid storage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effectLst/>
                        </a:rPr>
                        <a:t>Graphic asset creation, consistent character illustration, legible typography rendering, and iterative visual design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effectLst/>
                        </a:rPr>
                        <a:t>Native rendered text; guided composition; support for up to 10–14 reference inputs for character consistency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400" dirty="0">
                          <a:effectLst/>
                        </a:rPr>
                        <a:t>High generation latency; expensive compute per image output; fixed maximum resolution tiers</a:t>
                      </a:r>
                      <a:endParaRPr lang="en-US" sz="14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888" marR="15888" marT="15888" marB="1588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375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8385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03707-F10E-9DD7-39C2-371DC0905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6667F0-E8BB-C982-8601-4551AEB08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/>
              <a:t>Anthropic AI Offerings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870DE-8E9D-6D05-EAB0-421BB12D5E4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2D125B-B0CA-C5E1-A601-3D2122E5B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607147"/>
              </p:ext>
            </p:extLst>
          </p:nvPr>
        </p:nvGraphicFramePr>
        <p:xfrm>
          <a:off x="609601" y="1295588"/>
          <a:ext cx="7291526" cy="4790581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822525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4469001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</a:tblGrid>
              <a:tr h="37303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Product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Claude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Frontier Model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Claude Code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Work with Claude directly in your codebase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322044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Claude Code for Enterprise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000000"/>
                          </a:solidFill>
                        </a:rPr>
                        <a:t>Enterprise coding agent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839437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Claude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</a:rPr>
                        <a:t>Cowork</a:t>
                      </a:r>
                      <a:endParaRPr lang="en-US" sz="12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Completes tasks you can steer from anywhere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487001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@Claude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Tag Claude in Slack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2394537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Claude Design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Design a prototype, deck, or one-pager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124585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Claude Science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Perform analyses, searches databases, data wrangling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023655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Claude Security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Validates findings, and suggests patches in your codebase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399109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Claude for Chrome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Works with Claude Code,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</a:rPr>
                        <a:t>Cowork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, and Claude Desktop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6503813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Claude for Slack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Reads threads, understands full context, and reacts in real time 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331352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Claude for Microsoft 365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Works inside Excel, PowerPoint, Word, and Outlook.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1498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1091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9B3C8-61DC-2DFC-1350-E28D54944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D09329-43AB-C7E1-7000-CF3BF720B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/>
              <a:t>Anthropic Claude Models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DB7049-9364-74CC-112E-35725EDC666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3ADAF29-8EC5-7405-BD13-09AAA0B20F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52442"/>
              </p:ext>
            </p:extLst>
          </p:nvPr>
        </p:nvGraphicFramePr>
        <p:xfrm>
          <a:off x="609601" y="1320183"/>
          <a:ext cx="7010400" cy="3357750"/>
        </p:xfrm>
        <a:graphic>
          <a:graphicData uri="http://schemas.openxmlformats.org/drawingml/2006/table">
            <a:tbl>
              <a:tblPr/>
              <a:tblGrid>
                <a:gridCol w="2241755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4768645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</a:tblGrid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LLM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Haiku</a:t>
                      </a:r>
                      <a:r>
                        <a:rPr lang="en-US" sz="1400" dirty="0"/>
                        <a:t> </a:t>
                      </a:r>
                      <a:endParaRPr lang="en-US" sz="1400" b="1" dirty="0"/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Fastest model, a lightweight version </a:t>
                      </a:r>
                      <a:endParaRPr lang="en-US" sz="14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Sonnet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Hybrid reasoning model</a:t>
                      </a:r>
                      <a:endParaRPr lang="en-US" sz="14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27741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Opus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Hybrid reasoning model built for coding and AI agents</a:t>
                      </a:r>
                      <a:endParaRPr lang="en-US" sz="14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915839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Fable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Knowledge work and coding problems.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381013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Mythos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Cybersecurity and biology research.</a:t>
                      </a:r>
                      <a:endParaRPr lang="en-US" sz="140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112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8508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19BCA-AB47-6C3C-211D-9679EF79C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73BBF5-80C1-7E4C-0D49-B1CDA09C8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/>
              <a:t>Anthropic Claude Features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1D8DC-2EDD-DC27-136C-C9148FFBF8B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FFCE5E7-0997-4458-35D5-AA4C9538B7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978822"/>
              </p:ext>
            </p:extLst>
          </p:nvPr>
        </p:nvGraphicFramePr>
        <p:xfrm>
          <a:off x="609601" y="1320183"/>
          <a:ext cx="7010400" cy="3067150"/>
        </p:xfrm>
        <a:graphic>
          <a:graphicData uri="http://schemas.openxmlformats.org/drawingml/2006/table">
            <a:tbl>
              <a:tblPr/>
              <a:tblGrid>
                <a:gridCol w="2241755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4768645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</a:tblGrid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LLM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Projects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Materials and custom instructions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Artifacts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Interactive side panel that displays standalone code, documents, or apps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2774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Code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Link to Claude Code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91583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Design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Build interactive prototypes, wireframes, slides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097864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hlinkClick r:id="rId2"/>
            <a:extLst>
              <a:ext uri="{FF2B5EF4-FFF2-40B4-BE49-F238E27FC236}">
                <a16:creationId xmlns:a16="http://schemas.microsoft.com/office/drawing/2014/main" id="{151A9B30-B3B2-FB95-C689-81A9793E0E23}"/>
              </a:ext>
            </a:extLst>
          </p:cNvPr>
          <p:cNvSpPr/>
          <p:nvPr/>
        </p:nvSpPr>
        <p:spPr>
          <a:xfrm>
            <a:off x="5819775" y="766763"/>
            <a:ext cx="1447800" cy="3571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Claude</a:t>
            </a:r>
          </a:p>
        </p:txBody>
      </p:sp>
    </p:spTree>
    <p:extLst>
      <p:ext uri="{BB962C8B-B14F-4D97-AF65-F5344CB8AC3E}">
        <p14:creationId xmlns:p14="http://schemas.microsoft.com/office/powerpoint/2010/main" val="24367124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FF540-4D5F-1328-89A7-F82F06A2C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EC16D7-B998-8E6B-CC44-B9A0BCD43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602226"/>
          </a:xfrm>
        </p:spPr>
        <p:txBody>
          <a:bodyPr/>
          <a:lstStyle/>
          <a:p>
            <a:r>
              <a:rPr lang="en-US" cap="none" dirty="0"/>
              <a:t>Anthropic Claude Licensing Options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D86B22-E2C9-1E09-DA94-6479DF5FEA6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00665C1-E1CC-B942-A4E4-90D2F8EFF1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607821"/>
              </p:ext>
            </p:extLst>
          </p:nvPr>
        </p:nvGraphicFramePr>
        <p:xfrm>
          <a:off x="609600" y="1406014"/>
          <a:ext cx="7010400" cy="4343425"/>
        </p:xfrm>
        <a:graphic>
          <a:graphicData uri="http://schemas.openxmlformats.org/drawingml/2006/table">
            <a:tbl>
              <a:tblPr/>
              <a:tblGrid>
                <a:gridCol w="1209368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1553497">
                  <a:extLst>
                    <a:ext uri="{9D8B030D-6E8A-4147-A177-3AD203B41FA5}">
                      <a16:colId xmlns:a16="http://schemas.microsoft.com/office/drawing/2014/main" val="960852794"/>
                    </a:ext>
                  </a:extLst>
                </a:gridCol>
                <a:gridCol w="2792361">
                  <a:extLst>
                    <a:ext uri="{9D8B030D-6E8A-4147-A177-3AD203B41FA5}">
                      <a16:colId xmlns:a16="http://schemas.microsoft.com/office/drawing/2014/main" val="1266829602"/>
                    </a:ext>
                  </a:extLst>
                </a:gridCol>
                <a:gridCol w="1455174">
                  <a:extLst>
                    <a:ext uri="{9D8B030D-6E8A-4147-A177-3AD203B41FA5}">
                      <a16:colId xmlns:a16="http://schemas.microsoft.com/office/drawing/2014/main" val="3242745831"/>
                    </a:ext>
                  </a:extLst>
                </a:gridCol>
              </a:tblGrid>
              <a:tr h="4630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License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Type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Access to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Pricing / Mo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Individual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Pro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Individual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Includes Claude Code,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</a:rPr>
                        <a:t>Cowork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, Design, Science, Research, </a:t>
                      </a:r>
                    </a:p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Claude for Microsoft 365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$17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915839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Max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Individual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Choose 5x or 20x more usage than Pro*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$100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097864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Team</a:t>
                      </a:r>
                    </a:p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(Standard Seat)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Business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20 - 150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$20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825137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Enterprise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Business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Custom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630768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API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See Next Chart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280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4151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762FE-7D90-3606-4E28-DC3A0536D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04817C-0206-CBCF-898D-CF45229AD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602226"/>
          </a:xfrm>
        </p:spPr>
        <p:txBody>
          <a:bodyPr/>
          <a:lstStyle/>
          <a:p>
            <a:r>
              <a:rPr lang="en-US" sz="2800" cap="none" dirty="0"/>
              <a:t>Anthropic Claude API Licensing Options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246CE4-2DEC-4C3E-CEB2-821E03DB8DF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2D7019-4906-AB83-950C-905326B025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99" t="30046" r="4376" b="6346"/>
          <a:stretch>
            <a:fillRect/>
          </a:stretch>
        </p:blipFill>
        <p:spPr>
          <a:xfrm>
            <a:off x="609601" y="1494504"/>
            <a:ext cx="11049000" cy="412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1883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A5EF0-FF58-6D77-B957-205A36167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cap="none" dirty="0"/>
              <a:t>Which Claude Model Should You Use?</a:t>
            </a:r>
            <a:endParaRPr lang="en-US" sz="32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2648D-EB11-CB6B-6AAC-77AEE284E62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D5B4C8-92C9-49C6-8FB7-4DF57E43DDC3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A52BE5F-9148-87B4-828A-340CA8A006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679451"/>
              </p:ext>
            </p:extLst>
          </p:nvPr>
        </p:nvGraphicFramePr>
        <p:xfrm>
          <a:off x="609599" y="1233386"/>
          <a:ext cx="11049001" cy="51229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90727">
                  <a:extLst>
                    <a:ext uri="{9D8B030D-6E8A-4147-A177-3AD203B41FA5}">
                      <a16:colId xmlns:a16="http://schemas.microsoft.com/office/drawing/2014/main" val="2184471742"/>
                    </a:ext>
                  </a:extLst>
                </a:gridCol>
                <a:gridCol w="2905125">
                  <a:extLst>
                    <a:ext uri="{9D8B030D-6E8A-4147-A177-3AD203B41FA5}">
                      <a16:colId xmlns:a16="http://schemas.microsoft.com/office/drawing/2014/main" val="544904028"/>
                    </a:ext>
                  </a:extLst>
                </a:gridCol>
                <a:gridCol w="6153149">
                  <a:extLst>
                    <a:ext uri="{9D8B030D-6E8A-4147-A177-3AD203B41FA5}">
                      <a16:colId xmlns:a16="http://schemas.microsoft.com/office/drawing/2014/main" val="1532645600"/>
                    </a:ext>
                  </a:extLst>
                </a:gridCol>
              </a:tblGrid>
              <a:tr h="9634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Task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Recommended Model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Why</a:t>
                      </a:r>
                    </a:p>
                  </a:txBody>
                  <a:tcPr marL="19632" marR="19632" marT="9816" marB="9816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786351"/>
                  </a:ext>
                </a:extLst>
              </a:tr>
              <a:tr h="3051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General questions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Haiku 4.5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Fastest and cheapest tier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973182"/>
                  </a:ext>
                </a:extLst>
              </a:tr>
              <a:tr h="4459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Writing and editing</a:t>
                      </a:r>
                    </a:p>
                  </a:txBody>
                  <a:tcPr marL="19632" marR="19632" marT="9816" marB="9816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Sonnet 5</a:t>
                      </a:r>
                    </a:p>
                  </a:txBody>
                  <a:tcPr marL="19632" marR="19632" marT="9816" marB="981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Sonnet 5 is the best combination of speed and intelligence</a:t>
                      </a:r>
                    </a:p>
                  </a:txBody>
                  <a:tcPr marL="19632" marR="19632" marT="9816" marB="9816" anchor="ctr"/>
                </a:tc>
                <a:extLst>
                  <a:ext uri="{0D108BD9-81ED-4DB2-BD59-A6C34878D82A}">
                    <a16:rowId xmlns:a16="http://schemas.microsoft.com/office/drawing/2014/main" val="132819934"/>
                  </a:ext>
                </a:extLst>
              </a:tr>
              <a:tr h="4459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Coding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Opus 5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Opus 5 is built for complex agentic coding and enterprise work — 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186274"/>
                  </a:ext>
                </a:extLst>
              </a:tr>
              <a:tr h="3755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Mathematics</a:t>
                      </a:r>
                    </a:p>
                  </a:txBody>
                  <a:tcPr marL="19632" marR="19632" marT="9816" marB="9816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Fable 5.1</a:t>
                      </a:r>
                    </a:p>
                  </a:txBody>
                  <a:tcPr marL="19632" marR="19632" marT="9816" marB="981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Fable 5.1 is positioned for demanding reasoning and problem-solving</a:t>
                      </a:r>
                    </a:p>
                  </a:txBody>
                  <a:tcPr marL="19632" marR="19632" marT="9816" marB="9816" anchor="ctr"/>
                </a:tc>
                <a:extLst>
                  <a:ext uri="{0D108BD9-81ED-4DB2-BD59-A6C34878D82A}">
                    <a16:rowId xmlns:a16="http://schemas.microsoft.com/office/drawing/2014/main" val="1989950472"/>
                  </a:ext>
                </a:extLst>
              </a:tr>
              <a:tr h="3755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Data analysis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Opus 5 or Sonnet 5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Both have a 1M-token context for large datasets; 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24185"/>
                  </a:ext>
                </a:extLst>
              </a:tr>
              <a:tr h="4459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Research</a:t>
                      </a:r>
                    </a:p>
                  </a:txBody>
                  <a:tcPr marL="19632" marR="19632" marT="9816" marB="9816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Fable 5.1 deep, research; 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/>
                        <a:t>Sonnet 5 for lighter tasks</a:t>
                      </a:r>
                    </a:p>
                  </a:txBody>
                  <a:tcPr marL="19632" marR="19632" marT="9816" marB="981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Fable 5.1's long-horizon agentic capability and 1M context suit multi-step research synthesis across many sources</a:t>
                      </a:r>
                    </a:p>
                  </a:txBody>
                  <a:tcPr marL="19632" marR="19632" marT="9816" marB="9816" anchor="ctr"/>
                </a:tc>
                <a:extLst>
                  <a:ext uri="{0D108BD9-81ED-4DB2-BD59-A6C34878D82A}">
                    <a16:rowId xmlns:a16="http://schemas.microsoft.com/office/drawing/2014/main" val="3267473997"/>
                  </a:ext>
                </a:extLst>
              </a:tr>
              <a:tr h="3051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Scientific work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Fable 5.1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Same reasoning tier as math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340069"/>
                  </a:ext>
                </a:extLst>
              </a:tr>
              <a:tr h="4459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/>
                        <a:t>Software architecture</a:t>
                      </a:r>
                    </a:p>
                  </a:txBody>
                  <a:tcPr marL="19632" marR="19632" marT="9816" marB="9816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Opus 5</a:t>
                      </a:r>
                    </a:p>
                  </a:txBody>
                  <a:tcPr marL="19632" marR="19632" marT="9816" marB="981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Explicitly positioned for complex agentic coding and enterprise work</a:t>
                      </a:r>
                    </a:p>
                  </a:txBody>
                  <a:tcPr marL="19632" marR="19632" marT="9816" marB="9816" anchor="ctr"/>
                </a:tc>
                <a:extLst>
                  <a:ext uri="{0D108BD9-81ED-4DB2-BD59-A6C34878D82A}">
                    <a16:rowId xmlns:a16="http://schemas.microsoft.com/office/drawing/2014/main" val="900421740"/>
                  </a:ext>
                </a:extLst>
              </a:tr>
              <a:tr h="4459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Long reports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Fable 5.1 (synthesis)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/>
                        <a:t>Sonnet 5 - cost-effective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Fable 5.1's 1M context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904137"/>
                  </a:ext>
                </a:extLst>
              </a:tr>
              <a:tr h="23469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/>
                        <a:t>Brainstorming</a:t>
                      </a:r>
                    </a:p>
                  </a:txBody>
                  <a:tcPr marL="19632" marR="19632" marT="9816" marB="9816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Sonnet 5 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/>
                        <a:t>Haiku 4.5 for high-volume</a:t>
                      </a:r>
                    </a:p>
                  </a:txBody>
                  <a:tcPr marL="19632" marR="19632" marT="9816" marB="981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Iterative idea generation favors speed and cost</a:t>
                      </a:r>
                    </a:p>
                  </a:txBody>
                  <a:tcPr marL="19632" marR="19632" marT="9816" marB="9816" anchor="ctr"/>
                </a:tc>
                <a:extLst>
                  <a:ext uri="{0D108BD9-81ED-4DB2-BD59-A6C34878D82A}">
                    <a16:rowId xmlns:a16="http://schemas.microsoft.com/office/drawing/2014/main" val="3082084939"/>
                  </a:ext>
                </a:extLst>
              </a:tr>
              <a:tr h="4459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Education and tutoring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Sonnet 5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Strong balance of intelligence, speed, and cost for explanations</a:t>
                      </a:r>
                    </a:p>
                  </a:txBody>
                  <a:tcPr marL="19632" marR="19632" marT="9816" marB="981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503451"/>
                  </a:ext>
                </a:extLst>
              </a:tr>
              <a:tr h="3755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Business strategy</a:t>
                      </a:r>
                    </a:p>
                  </a:txBody>
                  <a:tcPr marL="19632" marR="19632" marT="9816" marB="9816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Opus 5 or Fable 5.1</a:t>
                      </a:r>
                    </a:p>
                  </a:txBody>
                  <a:tcPr marL="19632" marR="19632" marT="9816" marB="981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Strategic synthesis benefits from strong reasoning; </a:t>
                      </a:r>
                    </a:p>
                  </a:txBody>
                  <a:tcPr marL="19632" marR="19632" marT="9816" marB="9816" anchor="ctr"/>
                </a:tc>
                <a:extLst>
                  <a:ext uri="{0D108BD9-81ED-4DB2-BD59-A6C34878D82A}">
                    <a16:rowId xmlns:a16="http://schemas.microsoft.com/office/drawing/2014/main" val="1408795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16236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7FF52-C292-2452-0BA4-97B3260A6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1"/>
            <a:ext cx="11049000" cy="609600"/>
          </a:xfrm>
        </p:spPr>
        <p:txBody>
          <a:bodyPr/>
          <a:lstStyle/>
          <a:p>
            <a:r>
              <a:rPr lang="en-US" cap="none" dirty="0"/>
              <a:t>Claude Model Options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DD2C4-35DE-B7EF-F98A-DAC9CB940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BE465-D74F-445A-971D-7CF634B21A8B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3539D3-61E4-6336-B2BF-47782E7E3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26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783E84D-D953-5933-152E-515E16D4A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924999"/>
              </p:ext>
            </p:extLst>
          </p:nvPr>
        </p:nvGraphicFramePr>
        <p:xfrm>
          <a:off x="609600" y="1295401"/>
          <a:ext cx="11049003" cy="48291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8429">
                  <a:extLst>
                    <a:ext uri="{9D8B030D-6E8A-4147-A177-3AD203B41FA5}">
                      <a16:colId xmlns:a16="http://schemas.microsoft.com/office/drawing/2014/main" val="447415539"/>
                    </a:ext>
                  </a:extLst>
                </a:gridCol>
                <a:gridCol w="1578429">
                  <a:extLst>
                    <a:ext uri="{9D8B030D-6E8A-4147-A177-3AD203B41FA5}">
                      <a16:colId xmlns:a16="http://schemas.microsoft.com/office/drawing/2014/main" val="3646642879"/>
                    </a:ext>
                  </a:extLst>
                </a:gridCol>
                <a:gridCol w="1319892">
                  <a:extLst>
                    <a:ext uri="{9D8B030D-6E8A-4147-A177-3AD203B41FA5}">
                      <a16:colId xmlns:a16="http://schemas.microsoft.com/office/drawing/2014/main" val="1651482306"/>
                    </a:ext>
                  </a:extLst>
                </a:gridCol>
                <a:gridCol w="1836966">
                  <a:extLst>
                    <a:ext uri="{9D8B030D-6E8A-4147-A177-3AD203B41FA5}">
                      <a16:colId xmlns:a16="http://schemas.microsoft.com/office/drawing/2014/main" val="3369735492"/>
                    </a:ext>
                  </a:extLst>
                </a:gridCol>
                <a:gridCol w="1578429">
                  <a:extLst>
                    <a:ext uri="{9D8B030D-6E8A-4147-A177-3AD203B41FA5}">
                      <a16:colId xmlns:a16="http://schemas.microsoft.com/office/drawing/2014/main" val="3884392409"/>
                    </a:ext>
                  </a:extLst>
                </a:gridCol>
                <a:gridCol w="1623330">
                  <a:extLst>
                    <a:ext uri="{9D8B030D-6E8A-4147-A177-3AD203B41FA5}">
                      <a16:colId xmlns:a16="http://schemas.microsoft.com/office/drawing/2014/main" val="4134261460"/>
                    </a:ext>
                  </a:extLst>
                </a:gridCol>
                <a:gridCol w="1533528">
                  <a:extLst>
                    <a:ext uri="{9D8B030D-6E8A-4147-A177-3AD203B41FA5}">
                      <a16:colId xmlns:a16="http://schemas.microsoft.com/office/drawing/2014/main" val="3789496910"/>
                    </a:ext>
                  </a:extLst>
                </a:gridCol>
              </a:tblGrid>
              <a:tr h="4743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Model Option</a:t>
                      </a:r>
                    </a:p>
                  </a:txBody>
                  <a:tcPr marL="18884" marR="18884" marT="9442" marB="9442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Training Data Used</a:t>
                      </a:r>
                    </a:p>
                  </a:txBody>
                  <a:tcPr marL="18884" marR="18884" marT="9442" marB="9442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Training Data Cutoff</a:t>
                      </a:r>
                    </a:p>
                  </a:txBody>
                  <a:tcPr marL="18884" marR="18884" marT="9442" marB="9442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Base LLM</a:t>
                      </a:r>
                    </a:p>
                  </a:txBody>
                  <a:tcPr marL="18884" marR="18884" marT="9442" marB="9442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Best Use Case</a:t>
                      </a:r>
                    </a:p>
                  </a:txBody>
                  <a:tcPr marL="18884" marR="18884" marT="9442" marB="9442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Strengths</a:t>
                      </a:r>
                    </a:p>
                  </a:txBody>
                  <a:tcPr marL="18884" marR="18884" marT="9442" marB="9442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Weaknesses</a:t>
                      </a:r>
                    </a:p>
                  </a:txBody>
                  <a:tcPr marL="18884" marR="18884" marT="9442" marB="9442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513674"/>
                  </a:ext>
                </a:extLst>
              </a:tr>
              <a:tr h="120207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Fable 5.1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Not publicly itemized; broad mix of licensed and public data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June 2026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 err="1"/>
                        <a:t>Anthropic's</a:t>
                      </a:r>
                      <a:r>
                        <a:rPr lang="en-US" sz="1400" dirty="0"/>
                        <a:t> proprietary Transformer architecture same underlying weights as Mythos 5.1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Demanding reasoning and long-horizon agentic work</a:t>
                      </a:r>
                    </a:p>
                  </a:txBody>
                  <a:tcPr marL="18884" marR="18884" marT="9442" marB="944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1M-token context, 128K max output,</a:t>
                      </a:r>
                    </a:p>
                  </a:txBody>
                  <a:tcPr marL="18884" marR="18884" marT="9442" marB="944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Slowest and most expensive tier ($10/$50 per </a:t>
                      </a:r>
                      <a:r>
                        <a:rPr lang="en-US" sz="1400" dirty="0" err="1"/>
                        <a:t>Mtok</a:t>
                      </a:r>
                      <a:r>
                        <a:rPr lang="en-US" sz="1400" dirty="0"/>
                        <a:t>)</a:t>
                      </a:r>
                    </a:p>
                  </a:txBody>
                  <a:tcPr marL="18884" marR="18884" marT="9442" marB="9442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76104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Mythos 5.1</a:t>
                      </a:r>
                    </a:p>
                  </a:txBody>
                  <a:tcPr marL="18884" marR="18884" marT="9442" marB="9442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Same training pipeline as 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Fable 5.1</a:t>
                      </a:r>
                    </a:p>
                  </a:txBody>
                  <a:tcPr marL="18884" marR="18884" marT="9442" marB="9442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June 2026</a:t>
                      </a:r>
                    </a:p>
                  </a:txBody>
                  <a:tcPr marL="18884" marR="18884" marT="9442" marB="9442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Identical weights to Fable 5.1, without the added safety classifiers</a:t>
                      </a:r>
                    </a:p>
                  </a:txBody>
                  <a:tcPr marL="18884" marR="18884" marT="9442" marB="9442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Project </a:t>
                      </a:r>
                      <a:r>
                        <a:rPr lang="en-US" sz="1400" dirty="0" err="1"/>
                        <a:t>Glasswing</a:t>
                      </a:r>
                      <a:endParaRPr lang="en-US" sz="1400" dirty="0"/>
                    </a:p>
                  </a:txBody>
                  <a:tcPr marL="18884" marR="18884" marT="9442" marB="9442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Same raw capability as Fable 5.1</a:t>
                      </a:r>
                    </a:p>
                  </a:txBody>
                  <a:tcPr marL="18884" marR="18884" marT="9442" marB="9442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Not publicly available; invite-only</a:t>
                      </a:r>
                    </a:p>
                  </a:txBody>
                  <a:tcPr marL="18884" marR="18884" marT="9442" marB="9442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683532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Opus 5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Same general pipeline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May 2026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Anthropic proprietary architecture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Complex agentic coding and enterprise work — 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1M-token context, 128K max output, 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Moderate latency; costs more than Sonnet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245150"/>
                  </a:ext>
                </a:extLst>
              </a:tr>
              <a:tr h="8286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Sonnet 5</a:t>
                      </a:r>
                    </a:p>
                  </a:txBody>
                  <a:tcPr marL="18884" marR="18884" marT="9442" marB="9442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Same general pipeline</a:t>
                      </a:r>
                    </a:p>
                  </a:txBody>
                  <a:tcPr marL="18884" marR="18884" marT="9442" marB="9442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January 2026</a:t>
                      </a:r>
                    </a:p>
                  </a:txBody>
                  <a:tcPr marL="18884" marR="18884" marT="9442" marB="9442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Anthropic proprietary architecture</a:t>
                      </a:r>
                    </a:p>
                  </a:txBody>
                  <a:tcPr marL="18884" marR="18884" marT="9442" marB="9442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Best combination of speed and intelligence</a:t>
                      </a:r>
                    </a:p>
                  </a:txBody>
                  <a:tcPr marL="18884" marR="18884" marT="9442" marB="9442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1M-token context, fast, strong cost/performance</a:t>
                      </a:r>
                    </a:p>
                  </a:txBody>
                  <a:tcPr marL="18884" marR="18884" marT="9442" marB="9442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Earlier knowledge cutoff than Opus 5/Fable 5.1</a:t>
                      </a:r>
                    </a:p>
                  </a:txBody>
                  <a:tcPr marL="18884" marR="18884" marT="9442" marB="9442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762366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Claude Haiku 4.5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Same general pipeline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July 2025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Anthropic proprietary architecture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Fast, high-volume, low-cost tasks: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Fastest, cheapest ($1/$5 per </a:t>
                      </a:r>
                      <a:r>
                        <a:rPr lang="en-US" sz="1400" dirty="0" err="1"/>
                        <a:t>MTok</a:t>
                      </a:r>
                      <a:r>
                        <a:rPr lang="en-US" sz="1400" dirty="0"/>
                        <a:t>), 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Only 200K context 64K max output, </a:t>
                      </a:r>
                    </a:p>
                  </a:txBody>
                  <a:tcPr marL="18884" marR="18884" marT="9442" marB="9442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455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8681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69B48-AD42-66A3-8050-3D971803D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8F1C68-55B8-FC71-378B-1E44391BB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 err="1"/>
              <a:t>xAI</a:t>
            </a:r>
            <a:r>
              <a:rPr lang="en-US" cap="none" dirty="0"/>
              <a:t> Offerings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B0216F-8A7A-5B42-806A-E723AE920EB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42958D1-B1B6-C08D-CD45-B757DD598A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082447"/>
              </p:ext>
            </p:extLst>
          </p:nvPr>
        </p:nvGraphicFramePr>
        <p:xfrm>
          <a:off x="609601" y="1295588"/>
          <a:ext cx="7291526" cy="3591044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822525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4469001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</a:tblGrid>
              <a:tr h="65270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Product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7026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Chat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Chat, search, reason, and create 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7330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Build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A coding agent and CLI for complex coding work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322044"/>
                  </a:ext>
                </a:extLst>
              </a:tr>
              <a:tr h="7999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Imagine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000000"/>
                          </a:solidFill>
                        </a:rPr>
                        <a:t>State-of-the-art image and video generation, editing, and restyling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839437"/>
                  </a:ext>
                </a:extLst>
              </a:tr>
              <a:tr h="7026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Voice 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</a:rPr>
                        <a:t>Voice agents.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487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99978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AD5B3-E1E3-BBF2-8077-D0918D186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C2CDF2-06CB-A661-3D86-3AB173647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 err="1"/>
              <a:t>xAI</a:t>
            </a:r>
            <a:r>
              <a:rPr lang="en-US" cap="none" dirty="0"/>
              <a:t> Models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AFDD5-256D-39DF-D8C6-578D6D682B2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8E0A6C8-1761-7974-23AF-4861AEFC5F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64047"/>
              </p:ext>
            </p:extLst>
          </p:nvPr>
        </p:nvGraphicFramePr>
        <p:xfrm>
          <a:off x="609601" y="1320183"/>
          <a:ext cx="7010400" cy="1647198"/>
        </p:xfrm>
        <a:graphic>
          <a:graphicData uri="http://schemas.openxmlformats.org/drawingml/2006/table">
            <a:tbl>
              <a:tblPr/>
              <a:tblGrid>
                <a:gridCol w="2241755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4768645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</a:tblGrid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LLM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Grok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Chat, search, reason, and create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Super Grok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Extended capabilities of Grok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27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1605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E7432-481B-5609-2C40-7BBC28E67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A1722F-1B02-952D-9390-4EF824602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 err="1"/>
              <a:t>xAI</a:t>
            </a:r>
            <a:r>
              <a:rPr lang="en-US" cap="none" dirty="0"/>
              <a:t> Grok Features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D29C4-EA22-0598-E72C-0315C42A83D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42B5D28-F12E-413E-4A7D-7D4FEF6737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638889"/>
              </p:ext>
            </p:extLst>
          </p:nvPr>
        </p:nvGraphicFramePr>
        <p:xfrm>
          <a:off x="609601" y="1320183"/>
          <a:ext cx="7010400" cy="4713070"/>
        </p:xfrm>
        <a:graphic>
          <a:graphicData uri="http://schemas.openxmlformats.org/drawingml/2006/table">
            <a:tbl>
              <a:tblPr/>
              <a:tblGrid>
                <a:gridCol w="2241755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4768645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</a:tblGrid>
              <a:tr h="5068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LLM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rgbClr val="000000"/>
                          </a:solidFill>
                          <a:effectLst/>
                        </a:rPr>
                        <a:t>Imagine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State-of-the-art image and video generation, editing, and restyling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rgbClr val="000000"/>
                          </a:solidFill>
                          <a:effectLst/>
                        </a:rPr>
                        <a:t>Automations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Covers native scheduling features on </a:t>
                      </a:r>
                      <a:r>
                        <a:rPr lang="en-US" sz="18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Grok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and third-party browser tools designed for bulk media generation. 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2774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Skills and Connectors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AI persistent long-term memory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Customized workflow expertise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Real-time external app integration. </a:t>
                      </a:r>
                      <a:endParaRPr lang="en-US" sz="1800" b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store reusable instructions and domain knowledge</a:t>
                      </a:r>
                    </a:p>
                    <a:p>
                      <a:pPr algn="ctr"/>
                      <a:r>
                        <a:rPr lang="en-US" sz="18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Connectors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link Grok directly to external data sources and tools via OAuth.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91583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rgbClr val="000000"/>
                          </a:solidFill>
                          <a:effectLst/>
                        </a:rPr>
                        <a:t>Projects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i="0" dirty="0">
                          <a:solidFill>
                            <a:srgbClr val="000000"/>
                          </a:solidFill>
                        </a:rPr>
                        <a:t>Create custom workspaces, upload files for smarter chats, and collaborate securely</a:t>
                      </a:r>
                      <a:endParaRPr lang="en-US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097864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hlinkClick r:id="rId2"/>
            <a:extLst>
              <a:ext uri="{FF2B5EF4-FFF2-40B4-BE49-F238E27FC236}">
                <a16:creationId xmlns:a16="http://schemas.microsoft.com/office/drawing/2014/main" id="{BA5144D3-D2FB-43EE-ABF5-40F90D34CA62}"/>
              </a:ext>
            </a:extLst>
          </p:cNvPr>
          <p:cNvSpPr/>
          <p:nvPr/>
        </p:nvSpPr>
        <p:spPr>
          <a:xfrm>
            <a:off x="5819775" y="766763"/>
            <a:ext cx="1447800" cy="3571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Grok</a:t>
            </a:r>
          </a:p>
        </p:txBody>
      </p:sp>
    </p:spTree>
    <p:extLst>
      <p:ext uri="{BB962C8B-B14F-4D97-AF65-F5344CB8AC3E}">
        <p14:creationId xmlns:p14="http://schemas.microsoft.com/office/powerpoint/2010/main" val="3718517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D0AE6-8C93-7B26-ED20-F76BBB99C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A3BA68-6909-0A1F-56DE-BE113EE74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602226"/>
          </a:xfrm>
        </p:spPr>
        <p:txBody>
          <a:bodyPr/>
          <a:lstStyle/>
          <a:p>
            <a:r>
              <a:rPr lang="en-US" cap="none" dirty="0" err="1"/>
              <a:t>xAI</a:t>
            </a:r>
            <a:r>
              <a:rPr lang="en-US" cap="none" dirty="0"/>
              <a:t> Grok Licensing Options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73A7AD-DAF7-DF6A-CB21-B1078344E7F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CA15783-4C83-CEEB-15F3-A8FBF71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906388"/>
              </p:ext>
            </p:extLst>
          </p:nvPr>
        </p:nvGraphicFramePr>
        <p:xfrm>
          <a:off x="609600" y="1288027"/>
          <a:ext cx="7010400" cy="4869558"/>
        </p:xfrm>
        <a:graphic>
          <a:graphicData uri="http://schemas.openxmlformats.org/drawingml/2006/table">
            <a:tbl>
              <a:tblPr/>
              <a:tblGrid>
                <a:gridCol w="1465006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1297859">
                  <a:extLst>
                    <a:ext uri="{9D8B030D-6E8A-4147-A177-3AD203B41FA5}">
                      <a16:colId xmlns:a16="http://schemas.microsoft.com/office/drawing/2014/main" val="960852794"/>
                    </a:ext>
                  </a:extLst>
                </a:gridCol>
                <a:gridCol w="2792361">
                  <a:extLst>
                    <a:ext uri="{9D8B030D-6E8A-4147-A177-3AD203B41FA5}">
                      <a16:colId xmlns:a16="http://schemas.microsoft.com/office/drawing/2014/main" val="1266829602"/>
                    </a:ext>
                  </a:extLst>
                </a:gridCol>
                <a:gridCol w="1455174">
                  <a:extLst>
                    <a:ext uri="{9D8B030D-6E8A-4147-A177-3AD203B41FA5}">
                      <a16:colId xmlns:a16="http://schemas.microsoft.com/office/drawing/2014/main" val="3242745831"/>
                    </a:ext>
                  </a:extLst>
                </a:gridCol>
              </a:tblGrid>
              <a:tr h="4109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License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Type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Access to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Pricing / Mo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4175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Grok 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Individual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7303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Grok Business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Team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All Grok models</a:t>
                      </a:r>
                    </a:p>
                    <a:p>
                      <a:pPr lvl="0" algn="ct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Grok Build access</a:t>
                      </a:r>
                    </a:p>
                    <a:p>
                      <a:pPr lvl="0" algn="ct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Team seat management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$30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915839"/>
                  </a:ext>
                </a:extLst>
              </a:tr>
              <a:tr h="5139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Grok Enterprise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Business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Custom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097864"/>
                  </a:ext>
                </a:extLst>
              </a:tr>
              <a:tr h="51391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 err="1">
                          <a:solidFill>
                            <a:srgbClr val="000000"/>
                          </a:solidFill>
                          <a:effectLst/>
                        </a:rPr>
                        <a:t>SuperGrok</a:t>
                      </a: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 Lite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Individual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2x longer conversations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$10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825137"/>
                  </a:ext>
                </a:extLst>
              </a:tr>
              <a:tr h="4841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>
                          <a:solidFill>
                            <a:srgbClr val="000000"/>
                          </a:solidFill>
                        </a:rPr>
                        <a:t>SuperGrok</a:t>
                      </a:r>
                      <a:endParaRPr lang="en-US" sz="16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Individual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5x longer conversations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$30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630768"/>
                  </a:ext>
                </a:extLst>
              </a:tr>
              <a:tr h="4175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 err="1">
                          <a:solidFill>
                            <a:srgbClr val="000000"/>
                          </a:solidFill>
                          <a:effectLst/>
                        </a:rPr>
                        <a:t>SuperGrok</a:t>
                      </a: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 Plus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Individual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Create apps with a single prompt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$100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280119"/>
                  </a:ext>
                </a:extLst>
              </a:tr>
              <a:tr h="4175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 err="1">
                          <a:solidFill>
                            <a:srgbClr val="000000"/>
                          </a:solidFill>
                          <a:effectLst/>
                        </a:rPr>
                        <a:t>SuperGrok</a:t>
                      </a: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 Heavy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Individual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Solve extremely hard problems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$300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907299"/>
                  </a:ext>
                </a:extLst>
              </a:tr>
              <a:tr h="4175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API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See Next Chart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6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608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9952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6B373E-06CA-38E3-A86F-167E8BCCE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err="1"/>
              <a:t>xAI</a:t>
            </a:r>
            <a:r>
              <a:rPr lang="en-US" cap="none" dirty="0"/>
              <a:t> Grok Licensing Options</a:t>
            </a:r>
            <a:br>
              <a:rPr lang="en-US" cap="none" dirty="0"/>
            </a:br>
            <a:r>
              <a:rPr lang="en-US" cap="none" dirty="0"/>
              <a:t>Monthly Subscription Tiers</a:t>
            </a:r>
            <a:br>
              <a:rPr lang="en-US" dirty="0"/>
            </a:b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06C151-D0E5-96C7-4A37-D15F3F3A481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5B66538-9021-6694-9D7C-79FA486CD5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086352"/>
              </p:ext>
            </p:extLst>
          </p:nvPr>
        </p:nvGraphicFramePr>
        <p:xfrm>
          <a:off x="609599" y="1884096"/>
          <a:ext cx="7291528" cy="43947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801">
                  <a:extLst>
                    <a:ext uri="{9D8B030D-6E8A-4147-A177-3AD203B41FA5}">
                      <a16:colId xmlns:a16="http://schemas.microsoft.com/office/drawing/2014/main" val="4128168718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998522889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949667296"/>
                    </a:ext>
                  </a:extLst>
                </a:gridCol>
                <a:gridCol w="2605227">
                  <a:extLst>
                    <a:ext uri="{9D8B030D-6E8A-4147-A177-3AD203B41FA5}">
                      <a16:colId xmlns:a16="http://schemas.microsoft.com/office/drawing/2014/main" val="12876681"/>
                    </a:ext>
                  </a:extLst>
                </a:gridCol>
              </a:tblGrid>
              <a:tr h="260366"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Plan</a:t>
                      </a:r>
                      <a:endParaRPr lang="en-US" sz="1200" b="1" i="0" dirty="0">
                        <a:solidFill>
                          <a:schemeClr val="bg1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Monthly Price</a:t>
                      </a:r>
                      <a:endParaRPr lang="en-US" sz="1200" b="1" i="0" dirty="0">
                        <a:solidFill>
                          <a:schemeClr val="bg1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sz="1200" b="1" i="0" dirty="0">
                        <a:solidFill>
                          <a:schemeClr val="bg1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</a:rPr>
                        <a:t>Key Features</a:t>
                      </a:r>
                      <a:endParaRPr lang="en-US" sz="1200" b="1" i="0" dirty="0">
                        <a:solidFill>
                          <a:schemeClr val="bg1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375528" marT="62588" marB="62588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467026"/>
                  </a:ext>
                </a:extLst>
              </a:tr>
              <a:tr h="395556"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Free</a:t>
                      </a:r>
                      <a:endParaRPr lang="en-US" sz="1200" b="1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$0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Casual users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Limited weekly pool, 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Grok 4 Mini access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050507"/>
                  </a:ext>
                </a:extLst>
              </a:tr>
              <a:tr h="395556"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X Premium</a:t>
                      </a:r>
                      <a:endParaRPr lang="en-US" sz="1200" b="1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$8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Budget X users</a:t>
                      </a:r>
                      <a:endParaRPr lang="en-US" sz="1200" b="0" i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Higher limits, 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Grok 4, verified checkmark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035000"/>
                  </a:ext>
                </a:extLst>
              </a:tr>
              <a:tr h="395556"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 err="1">
                          <a:effectLst/>
                        </a:rPr>
                        <a:t>SuperGrok</a:t>
                      </a:r>
                      <a:r>
                        <a:rPr lang="en-US" sz="1200" b="1" dirty="0">
                          <a:effectLst/>
                        </a:rPr>
                        <a:t> Lite</a:t>
                      </a:r>
                      <a:endParaRPr lang="en-US" sz="1200" b="1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$10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Light AI use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Basic Imagine, 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entry-level weekly pool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63394"/>
                  </a:ext>
                </a:extLst>
              </a:tr>
              <a:tr h="530746"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 err="1">
                          <a:effectLst/>
                        </a:rPr>
                        <a:t>SuperGrok</a:t>
                      </a:r>
                      <a:endParaRPr lang="en-US" sz="1200" b="1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$30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Professionals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 err="1">
                          <a:effectLst/>
                        </a:rPr>
                        <a:t>DeepSearch</a:t>
                      </a:r>
                      <a:r>
                        <a:rPr lang="en-US" sz="1200" dirty="0">
                          <a:effectLst/>
                        </a:rPr>
                        <a:t>, Big Brain, 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Imagine, Grok 4.5 rollout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774183"/>
                  </a:ext>
                </a:extLst>
              </a:tr>
              <a:tr h="395556"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X Premium+</a:t>
                      </a:r>
                      <a:endParaRPr lang="en-US" sz="1200" b="1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$40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Heavy X users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Bundled social perks + 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Grok access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165717"/>
                  </a:ext>
                </a:extLst>
              </a:tr>
              <a:tr h="530746"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 err="1">
                          <a:effectLst/>
                        </a:rPr>
                        <a:t>SuperGrok</a:t>
                      </a:r>
                      <a:r>
                        <a:rPr lang="en-US" sz="1200" b="1" dirty="0">
                          <a:effectLst/>
                        </a:rPr>
                        <a:t> Plus</a:t>
                      </a:r>
                      <a:endParaRPr lang="en-US" sz="1200" b="1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$100</a:t>
                      </a:r>
                      <a:endParaRPr lang="en-US" sz="1200" b="0" i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Power users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Higher headroom, 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priority access at peak times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273828"/>
                  </a:ext>
                </a:extLst>
              </a:tr>
              <a:tr h="530746"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 err="1">
                          <a:effectLst/>
                        </a:rPr>
                        <a:t>SuperGrok</a:t>
                      </a:r>
                      <a:r>
                        <a:rPr lang="en-US" sz="1200" b="1" dirty="0">
                          <a:effectLst/>
                        </a:rPr>
                        <a:t> Heavy</a:t>
                      </a:r>
                      <a:endParaRPr lang="en-US" sz="1200" b="1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$300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Researchers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Full Grok 4.5, Grok 4 Heavy, 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multi-agent, Grok Bot beta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117290"/>
                  </a:ext>
                </a:extLst>
              </a:tr>
              <a:tr h="530746"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Grok Business</a:t>
                      </a:r>
                      <a:endParaRPr lang="en-US" sz="1200" b="1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$30/seat</a:t>
                      </a:r>
                      <a:endParaRPr lang="en-US" sz="1200" b="0" i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Teams</a:t>
                      </a:r>
                      <a:endParaRPr lang="en-US" sz="1200" b="0" i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 latinLnBrk="0">
                        <a:spcBef>
                          <a:spcPts val="18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Data privacy guarantee, </a:t>
                      </a:r>
                      <a:br>
                        <a:rPr lang="en-US" sz="1200" dirty="0">
                          <a:effectLst/>
                        </a:rPr>
                      </a:br>
                      <a:r>
                        <a:rPr lang="en-US" sz="1200" dirty="0">
                          <a:effectLst/>
                        </a:rPr>
                        <a:t>centralized billing</a:t>
                      </a:r>
                      <a:endParaRPr lang="en-US" sz="1200" b="0" i="0" dirty="0">
                        <a:solidFill>
                          <a:srgbClr val="464649"/>
                        </a:solidFill>
                        <a:effectLst/>
                        <a:latin typeface="Inter Variable"/>
                      </a:endParaRPr>
                    </a:p>
                  </a:txBody>
                  <a:tcPr marL="93882" marR="93882" marT="62588" marB="62588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183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3279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D439-E6D9-8037-53CD-0217D8B66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B5FC60-B799-55FC-6240-9B22EAC8D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602226"/>
          </a:xfrm>
        </p:spPr>
        <p:txBody>
          <a:bodyPr/>
          <a:lstStyle/>
          <a:p>
            <a:r>
              <a:rPr lang="en-US" sz="2800" cap="none" dirty="0" err="1"/>
              <a:t>xAI</a:t>
            </a:r>
            <a:r>
              <a:rPr lang="en-US" sz="2800" cap="none" dirty="0"/>
              <a:t> Grok Developer Licensing Options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8CDC9-01AE-E620-0730-4FD63023095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36E220-5546-53C7-6939-44B8B34AA5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953" t="37791" r="12188" b="17151"/>
          <a:stretch>
            <a:fillRect/>
          </a:stretch>
        </p:blipFill>
        <p:spPr>
          <a:xfrm>
            <a:off x="609600" y="1321809"/>
            <a:ext cx="10220417" cy="40671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8CF9F4-4532-24C1-994E-9635E02B5993}"/>
              </a:ext>
            </a:extLst>
          </p:cNvPr>
          <p:cNvSpPr txBox="1"/>
          <p:nvPr/>
        </p:nvSpPr>
        <p:spPr>
          <a:xfrm>
            <a:off x="723900" y="549806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3"/>
              </a:rPr>
              <a:t>Pricing by Model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528168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49A33-A143-6C1C-F9AC-6D2F7BBF6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1"/>
            <a:ext cx="7467600" cy="533400"/>
          </a:xfrm>
        </p:spPr>
        <p:txBody>
          <a:bodyPr/>
          <a:lstStyle/>
          <a:p>
            <a:r>
              <a:rPr lang="en-US" sz="3200" cap="none" dirty="0"/>
              <a:t>Which Grok Model Tier Should You Use?</a:t>
            </a:r>
            <a:endParaRPr lang="en-US" sz="32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F3547-A632-2380-9EFA-E464103C27C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D5B4C8-92C9-49C6-8FB7-4DF57E43DDC3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53C7097-8D6C-E00A-C090-5AF27482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182336"/>
              </p:ext>
            </p:extLst>
          </p:nvPr>
        </p:nvGraphicFramePr>
        <p:xfrm>
          <a:off x="609600" y="1219201"/>
          <a:ext cx="11049000" cy="49529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5024">
                  <a:extLst>
                    <a:ext uri="{9D8B030D-6E8A-4147-A177-3AD203B41FA5}">
                      <a16:colId xmlns:a16="http://schemas.microsoft.com/office/drawing/2014/main" val="2331689474"/>
                    </a:ext>
                  </a:extLst>
                </a:gridCol>
                <a:gridCol w="2247901">
                  <a:extLst>
                    <a:ext uri="{9D8B030D-6E8A-4147-A177-3AD203B41FA5}">
                      <a16:colId xmlns:a16="http://schemas.microsoft.com/office/drawing/2014/main" val="2326597412"/>
                    </a:ext>
                  </a:extLst>
                </a:gridCol>
                <a:gridCol w="6696075">
                  <a:extLst>
                    <a:ext uri="{9D8B030D-6E8A-4147-A177-3AD203B41FA5}">
                      <a16:colId xmlns:a16="http://schemas.microsoft.com/office/drawing/2014/main" val="3997139365"/>
                    </a:ext>
                  </a:extLst>
                </a:gridCol>
              </a:tblGrid>
              <a:tr h="50187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Task</a:t>
                      </a:r>
                    </a:p>
                  </a:txBody>
                  <a:tcPr marL="14633" marR="14633" marT="7317" marB="7317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Recommended model</a:t>
                      </a:r>
                    </a:p>
                  </a:txBody>
                  <a:tcPr marL="14633" marR="14633" marT="7317" marB="7317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Why</a:t>
                      </a:r>
                    </a:p>
                  </a:txBody>
                  <a:tcPr marL="14633" marR="14633" marT="7317" marB="7317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198265"/>
                  </a:ext>
                </a:extLst>
              </a:tr>
              <a:tr h="2821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General questions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Grok 4.6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4.6 is the current flagship for chat and everyday Q&amp;A. 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083753"/>
                  </a:ext>
                </a:extLst>
              </a:tr>
              <a:tr h="2821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Writing and editing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Grok 4.6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Best prose control, instruction following, and revision loops. 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647291"/>
                  </a:ext>
                </a:extLst>
              </a:tr>
              <a:tr h="2821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Coding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Grok 4.6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Official pick for code and agents. 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884609"/>
                  </a:ext>
                </a:extLst>
              </a:tr>
              <a:tr h="2821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Mathematics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Grok 4.6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Hard math benefits from configurable reasoning effort. 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155688"/>
                  </a:ext>
                </a:extLst>
              </a:tr>
              <a:tr h="2821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Data analysis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Grok 4.6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4.6 for interpretation, modeling choices, and analysis agents. 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978365"/>
                  </a:ext>
                </a:extLst>
              </a:tr>
              <a:tr h="2821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Research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Grok 4.6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4.6 plus live search is the practical research stack. 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1456"/>
                  </a:ext>
                </a:extLst>
              </a:tr>
              <a:tr h="81461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Scientific work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Grok 4.6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Best current reasoning for STEM, papers, and technical critique. Still verify citations and results; the model does not replace primary literature or lab data.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062610"/>
                  </a:ext>
                </a:extLst>
              </a:tr>
              <a:tr h="2821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Software architecture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Grok 4.6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4.6 is stronger at system design, tradeoffs, and multi-file reasoning. 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844564"/>
                  </a:ext>
                </a:extLst>
              </a:tr>
              <a:tr h="81461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Long reports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Grok 4.3 or Grok 4.20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4.3 (1M) and 4.20 (up to ~1–2M) win when the source pack is huge. 4.6 is higher quality per page but only 500k context, so split or compact very large corpora.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360474"/>
                  </a:ext>
                </a:extLst>
              </a:tr>
              <a:tr h="2821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Brainstorming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Grok 4.6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4.6 is enough for most ideation. 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920727"/>
                  </a:ext>
                </a:extLst>
              </a:tr>
              <a:tr h="2821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/>
                        <a:t>Education and tutoring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Grok 4.6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4.6 explains, quizzes, and adapts well</a:t>
                      </a:r>
                    </a:p>
                  </a:txBody>
                  <a:tcPr marL="14633" marR="14633" marT="7317" marB="731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293703"/>
                  </a:ext>
                </a:extLst>
              </a:tr>
              <a:tr h="2821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Business strategy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/>
                        <a:t>Grok 4.6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Use 4.6 for structured strategy, market framing, and memo-quality writing. </a:t>
                      </a:r>
                    </a:p>
                  </a:txBody>
                  <a:tcPr marL="14633" marR="14633" marT="7317" marB="731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548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90731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D2106-EA82-269F-4E43-342F5018F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496719-7EF3-ADD1-97E9-71E47B42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3" y="428932"/>
            <a:ext cx="11049000" cy="513735"/>
          </a:xfrm>
        </p:spPr>
        <p:txBody>
          <a:bodyPr/>
          <a:lstStyle/>
          <a:p>
            <a:r>
              <a:rPr lang="en-US" cap="none" dirty="0" err="1"/>
              <a:t>xAI</a:t>
            </a:r>
            <a:r>
              <a:rPr lang="en-US" cap="none" dirty="0"/>
              <a:t> Grok Model Options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A48081-282A-AFF0-62C8-4C8F1ED78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62AB-F71E-4AA0-9685-BBFECF948E2A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3A8198E-9A3D-3F62-1E4E-27F8625F91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253041"/>
              </p:ext>
            </p:extLst>
          </p:nvPr>
        </p:nvGraphicFramePr>
        <p:xfrm>
          <a:off x="609600" y="942667"/>
          <a:ext cx="11049003" cy="5358105"/>
        </p:xfrm>
        <a:graphic>
          <a:graphicData uri="http://schemas.openxmlformats.org/drawingml/2006/table">
            <a:tbl>
              <a:tblPr/>
              <a:tblGrid>
                <a:gridCol w="1409700">
                  <a:extLst>
                    <a:ext uri="{9D8B030D-6E8A-4147-A177-3AD203B41FA5}">
                      <a16:colId xmlns:a16="http://schemas.microsoft.com/office/drawing/2014/main" val="2252987830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803011506"/>
                    </a:ext>
                  </a:extLst>
                </a:gridCol>
                <a:gridCol w="1091381">
                  <a:extLst>
                    <a:ext uri="{9D8B030D-6E8A-4147-A177-3AD203B41FA5}">
                      <a16:colId xmlns:a16="http://schemas.microsoft.com/office/drawing/2014/main" val="1515927253"/>
                    </a:ext>
                  </a:extLst>
                </a:gridCol>
                <a:gridCol w="1156519">
                  <a:extLst>
                    <a:ext uri="{9D8B030D-6E8A-4147-A177-3AD203B41FA5}">
                      <a16:colId xmlns:a16="http://schemas.microsoft.com/office/drawing/2014/main" val="909189111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1956971141"/>
                    </a:ext>
                  </a:extLst>
                </a:gridCol>
                <a:gridCol w="1647825">
                  <a:extLst>
                    <a:ext uri="{9D8B030D-6E8A-4147-A177-3AD203B41FA5}">
                      <a16:colId xmlns:a16="http://schemas.microsoft.com/office/drawing/2014/main" val="2330488490"/>
                    </a:ext>
                  </a:extLst>
                </a:gridCol>
                <a:gridCol w="2486028">
                  <a:extLst>
                    <a:ext uri="{9D8B030D-6E8A-4147-A177-3AD203B41FA5}">
                      <a16:colId xmlns:a16="http://schemas.microsoft.com/office/drawing/2014/main" val="62672563"/>
                    </a:ext>
                  </a:extLst>
                </a:gridCol>
              </a:tblGrid>
              <a:tr h="53726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Model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Training Data Used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Training Cutoff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Base LLM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Best Use Case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Strengths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Weaknesses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46254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dirty="0">
                          <a:effectLst/>
                        </a:rPr>
                        <a:t>Grok 4.6</a:t>
                      </a:r>
                      <a:endParaRPr lang="en-US" sz="105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Public web, scientific/legal text, X posts, source code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Jun 2026; </a:t>
                      </a:r>
                      <a:r>
                        <a:rPr lang="en-US" sz="1050" b="1" dirty="0">
                          <a:effectLst/>
                        </a:rPr>
                        <a:t>knowledge cutoff Feb 1, 2026</a:t>
                      </a:r>
                      <a:endParaRPr lang="en-US" sz="105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effectLst/>
                        </a:rPr>
                        <a:t>Proprietary </a:t>
                      </a:r>
                      <a:r>
                        <a:rPr lang="en-US" sz="1050" dirty="0" err="1">
                          <a:effectLst/>
                        </a:rPr>
                        <a:t>xAI</a:t>
                      </a:r>
                      <a:endParaRPr lang="en-US" sz="1050" dirty="0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effectLst/>
                        </a:rPr>
                        <a:t>Coding, long-running agents, knowledge work, general chat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effectLst/>
                        </a:rPr>
                        <a:t>Strongest Grok on agentic coding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effectLst/>
                        </a:rPr>
                        <a:t>Higher price ($2 / $6 per 1M in/out); smaller context than 4.3 / 4.20; closed weights;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770587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</a:rPr>
                        <a:t>Grok 4.5</a:t>
                      </a:r>
                      <a:endParaRPr lang="en-US" sz="1050" dirty="0">
                        <a:solidFill>
                          <a:srgbClr val="000000"/>
                        </a:solidFill>
                      </a:endParaRP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Curated datasets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Feb 1, 2026 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Proprietary </a:t>
                      </a:r>
                      <a:r>
                        <a:rPr lang="en-US" sz="1050" dirty="0" err="1">
                          <a:solidFill>
                            <a:srgbClr val="000000"/>
                          </a:solidFill>
                        </a:rPr>
                        <a:t>xAI</a:t>
                      </a:r>
                      <a:endParaRPr lang="en-US" sz="1050" dirty="0">
                        <a:solidFill>
                          <a:srgbClr val="000000"/>
                        </a:solidFill>
                      </a:endParaRP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Coding, agentic tool use, chat, knowledge work, 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Highest intelligence / strong agentic tool calling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Higher token pricing 500k context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92123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</a:rPr>
                        <a:t>Grok 4.3</a:t>
                      </a:r>
                      <a:endParaRPr lang="en-US" sz="1050" dirty="0">
                        <a:solidFill>
                          <a:srgbClr val="000000"/>
                        </a:solidFill>
                      </a:endParaRP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Similar broad web + X data + STEM/coding focus 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Dec 2025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Proprietary </a:t>
                      </a:r>
                      <a:r>
                        <a:rPr lang="en-US" sz="1050" dirty="0" err="1">
                          <a:solidFill>
                            <a:srgbClr val="000000"/>
                          </a:solidFill>
                        </a:rPr>
                        <a:t>xAI</a:t>
                      </a:r>
                      <a:endParaRPr lang="en-US" sz="1050" dirty="0">
                        <a:solidFill>
                          <a:srgbClr val="000000"/>
                        </a:solidFill>
                      </a:endParaRP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General reasoning, production agentic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Strong tool calling &amp; instruction following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Less capable than 4.5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708021"/>
                  </a:ext>
                </a:extLst>
              </a:tr>
              <a:tr h="6645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</a:rPr>
                        <a:t>Grok 4.20</a:t>
                      </a:r>
                      <a:endParaRPr lang="en-US" sz="1050" dirty="0">
                        <a:solidFill>
                          <a:srgbClr val="000000"/>
                        </a:solidFill>
                      </a:endParaRP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Prior-generation data mix + RL for reasoning/tool use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2025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Proprietary </a:t>
                      </a:r>
                      <a:r>
                        <a:rPr lang="en-US" sz="1050" dirty="0" err="1">
                          <a:solidFill>
                            <a:srgbClr val="000000"/>
                          </a:solidFill>
                        </a:rPr>
                        <a:t>xAI</a:t>
                      </a:r>
                      <a:endParaRPr lang="en-US" sz="1050" dirty="0">
                        <a:solidFill>
                          <a:srgbClr val="000000"/>
                        </a:solidFill>
                      </a:endParaRP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Multi-agent orchestration, pure reasoning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Long context (up to 1M+); specialized variants for multi-agent or fast non-reasoning; solid agentic capabilities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Superseded by 4.3/4.5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048121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</a:rPr>
                        <a:t>grok-build-0.1</a:t>
                      </a:r>
                      <a:endParaRPr lang="en-US" sz="1050" dirty="0">
                        <a:solidFill>
                          <a:srgbClr val="000000"/>
                        </a:solidFill>
                      </a:endParaRP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Coding-focused training data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Recent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Proprietary </a:t>
                      </a:r>
                      <a:r>
                        <a:rPr lang="en-US" sz="1050" dirty="0" err="1">
                          <a:solidFill>
                            <a:srgbClr val="000000"/>
                          </a:solidFill>
                        </a:rPr>
                        <a:t>xAI</a:t>
                      </a:r>
                      <a:endParaRPr lang="en-US" sz="1050" dirty="0">
                        <a:solidFill>
                          <a:srgbClr val="000000"/>
                        </a:solidFill>
                      </a:endParaRP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Early-access coding / Grok Build CLI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Optimized for build/coding agent scenarios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Limited general capabilities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22253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</a:rPr>
                        <a:t>Grok Imagine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 (API)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Image/video generation training data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Ongoing / model-specific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Proprietary </a:t>
                      </a:r>
                      <a:r>
                        <a:rPr lang="en-US" sz="1050" dirty="0" err="1">
                          <a:solidFill>
                            <a:srgbClr val="000000"/>
                          </a:solidFill>
                        </a:rPr>
                        <a:t>xAI</a:t>
                      </a:r>
                      <a:endParaRPr lang="en-US" sz="1050" dirty="0">
                        <a:solidFill>
                          <a:srgbClr val="000000"/>
                        </a:solidFill>
                      </a:endParaRP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Image generation/video generation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Industry-leading speed; quality and resolution options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Specialized only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3324522"/>
                  </a:ext>
                </a:extLst>
              </a:tr>
              <a:tr h="33952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</a:rPr>
                        <a:t>Grok Voice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 (API)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Speech / conversational data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Ongoing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Proprietary </a:t>
                      </a:r>
                      <a:r>
                        <a:rPr lang="en-US" sz="1050" dirty="0" err="1">
                          <a:solidFill>
                            <a:srgbClr val="000000"/>
                          </a:solidFill>
                        </a:rPr>
                        <a:t>xAI</a:t>
                      </a:r>
                      <a:endParaRPr lang="en-US" sz="1050" dirty="0">
                        <a:solidFill>
                          <a:srgbClr val="000000"/>
                        </a:solidFill>
                      </a:endParaRP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Real-time voice chat, 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Natural voice interactions, real-time capabilities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</a:rPr>
                        <a:t>Specialized only</a:t>
                      </a:r>
                    </a:p>
                  </a:txBody>
                  <a:tcPr marL="21552" marR="21552" marT="10776" marB="1077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221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56672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5ED9F-BDF2-A7D7-D2D9-34A6636CA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CC18E0-664D-8646-9EC0-B3EFD7437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/>
              <a:t>Moonshot AI Offerings</a:t>
            </a:r>
            <a:br>
              <a:rPr lang="en-US" cap="none" dirty="0"/>
            </a:br>
            <a:r>
              <a:rPr lang="en-US" cap="none" dirty="0" err="1"/>
              <a:t>xAI</a:t>
            </a:r>
            <a:r>
              <a:rPr lang="en-US" cap="none" dirty="0"/>
              <a:t> Offerings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EBAC1-2EC4-03D1-19B4-59A1E0CB005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09EF3B7-FADD-C77D-2C68-53FD9C561E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178056"/>
              </p:ext>
            </p:extLst>
          </p:nvPr>
        </p:nvGraphicFramePr>
        <p:xfrm>
          <a:off x="609601" y="1295588"/>
          <a:ext cx="7291526" cy="4293720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822525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4469001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</a:tblGrid>
              <a:tr h="65270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Product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70267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Kimi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Agentic Workspace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7330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Kimi Work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</a:rPr>
                        <a:t>AI Desktop Agent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322044"/>
                  </a:ext>
                </a:extLst>
              </a:tr>
              <a:tr h="7999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Kimi Code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000000"/>
                          </a:solidFill>
                        </a:rPr>
                        <a:t>AI Code CLI for terminal &amp; IDEs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839437"/>
                  </a:ext>
                </a:extLst>
              </a:tr>
              <a:tr h="7026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Kimi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</a:rPr>
                        <a:t>WebBridge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 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</a:rPr>
                        <a:t>Browser Extension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487001"/>
                  </a:ext>
                </a:extLst>
              </a:tr>
              <a:tr h="7026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Kimi Platform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</a:rPr>
                        <a:t>Access to Latest Models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680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72227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4B6DD-D36A-4D38-7958-7CD108CFF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77B604-C619-6134-8F24-97E4F440F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/>
              <a:t>Moonshot AI Models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E9A7A-8BB2-6062-E857-C06432E0C7D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AD59CD0-2D21-5428-D469-1CAA06278B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451469"/>
              </p:ext>
            </p:extLst>
          </p:nvPr>
        </p:nvGraphicFramePr>
        <p:xfrm>
          <a:off x="609601" y="1320183"/>
          <a:ext cx="7010400" cy="4031341"/>
        </p:xfrm>
        <a:graphic>
          <a:graphicData uri="http://schemas.openxmlformats.org/drawingml/2006/table">
            <a:tbl>
              <a:tblPr/>
              <a:tblGrid>
                <a:gridCol w="1317522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2005780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  <a:gridCol w="3687098">
                  <a:extLst>
                    <a:ext uri="{9D8B030D-6E8A-4147-A177-3AD203B41FA5}">
                      <a16:colId xmlns:a16="http://schemas.microsoft.com/office/drawing/2014/main" val="1529429408"/>
                    </a:ext>
                  </a:extLst>
                </a:gridCol>
              </a:tblGrid>
              <a:tr h="6659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LLM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Release Date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K2 Thinking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November 2025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</a:rPr>
                        <a:t>Reasoning model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K2.5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January 2026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14867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K2.6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April 2026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 general-purpose multimodal model with support for text, image, and video inputs. 256K context window.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8020780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K2.7 Code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June 2026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 specialized coding model. 256K context window and supports multi-step tool invocation.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975524"/>
                  </a:ext>
                </a:extLst>
              </a:tr>
              <a:tr h="57018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K3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</a:rPr>
                        <a:t>July 2026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The flagship model.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8883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47559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A9B093-C463-08C9-32B5-27C8B1C2F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4350"/>
          </a:xfrm>
        </p:spPr>
        <p:txBody>
          <a:bodyPr/>
          <a:lstStyle/>
          <a:p>
            <a:r>
              <a:rPr lang="en-US" cap="none" dirty="0"/>
              <a:t>Moonshot AI Models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EE5D39-C9DB-7259-D94A-8CCA14A4C38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4087A7A-D661-53B8-EB83-D124CEABA9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729914"/>
              </p:ext>
            </p:extLst>
          </p:nvPr>
        </p:nvGraphicFramePr>
        <p:xfrm>
          <a:off x="609600" y="1425359"/>
          <a:ext cx="7291526" cy="4567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5543">
                  <a:extLst>
                    <a:ext uri="{9D8B030D-6E8A-4147-A177-3AD203B41FA5}">
                      <a16:colId xmlns:a16="http://schemas.microsoft.com/office/drawing/2014/main" val="1832881653"/>
                    </a:ext>
                  </a:extLst>
                </a:gridCol>
                <a:gridCol w="2418230">
                  <a:extLst>
                    <a:ext uri="{9D8B030D-6E8A-4147-A177-3AD203B41FA5}">
                      <a16:colId xmlns:a16="http://schemas.microsoft.com/office/drawing/2014/main" val="747249904"/>
                    </a:ext>
                  </a:extLst>
                </a:gridCol>
                <a:gridCol w="2897753">
                  <a:extLst>
                    <a:ext uri="{9D8B030D-6E8A-4147-A177-3AD203B41FA5}">
                      <a16:colId xmlns:a16="http://schemas.microsoft.com/office/drawing/2014/main" val="1698317828"/>
                    </a:ext>
                  </a:extLst>
                </a:gridCol>
              </a:tblGrid>
              <a:tr h="33749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700" b="1" dirty="0">
                          <a:solidFill>
                            <a:schemeClr val="bg1"/>
                          </a:solidFill>
                        </a:rPr>
                        <a:t>API Model</a:t>
                      </a:r>
                    </a:p>
                  </a:txBody>
                  <a:tcPr marL="84374" marR="84374" marT="42187" marB="42187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700" b="1" dirty="0">
                          <a:solidFill>
                            <a:schemeClr val="bg1"/>
                          </a:solidFill>
                        </a:rPr>
                        <a:t>Role</a:t>
                      </a:r>
                    </a:p>
                  </a:txBody>
                  <a:tcPr marL="84374" marR="84374" marT="42187" marB="42187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700" b="1" dirty="0">
                          <a:solidFill>
                            <a:schemeClr val="bg1"/>
                          </a:solidFill>
                        </a:rPr>
                        <a:t>Key notes</a:t>
                      </a:r>
                    </a:p>
                  </a:txBody>
                  <a:tcPr marL="84374" marR="84374" marT="42187" marB="42187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643992"/>
                  </a:ext>
                </a:extLst>
              </a:tr>
              <a:tr h="109686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700" b="1" dirty="0">
                          <a:solidFill>
                            <a:sysClr val="windowText" lastClr="000000"/>
                          </a:solidFill>
                        </a:rPr>
                        <a:t>kimi-k3</a:t>
                      </a:r>
                    </a:p>
                  </a:txBody>
                  <a:tcPr marL="84374" marR="84374" marT="42187" marB="4218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700" dirty="0">
                          <a:solidFill>
                            <a:sysClr val="windowText" lastClr="000000"/>
                          </a:solidFill>
                        </a:rPr>
                        <a:t>Flagship</a:t>
                      </a:r>
                    </a:p>
                  </a:txBody>
                  <a:tcPr marL="84374" marR="84374" marT="42187" marB="4218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</a:rPr>
                        <a:t>2.8T-parameter MoE, native vision, 1M-token context; aimed at long-horizon coding, knowledge work, and deep reasoning.</a:t>
                      </a:r>
                    </a:p>
                  </a:txBody>
                  <a:tcPr marL="84374" marR="84374" marT="42187" marB="4218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408789"/>
                  </a:ext>
                </a:extLst>
              </a:tr>
              <a:tr h="84373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700" b="1" dirty="0">
                          <a:solidFill>
                            <a:sysClr val="windowText" lastClr="000000"/>
                          </a:solidFill>
                        </a:rPr>
                        <a:t>kimi-k2.7-code</a:t>
                      </a:r>
                    </a:p>
                  </a:txBody>
                  <a:tcPr marL="84374" marR="84374" marT="42187" marB="4218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700" dirty="0">
                          <a:solidFill>
                            <a:sysClr val="windowText" lastClr="000000"/>
                          </a:solidFill>
                        </a:rPr>
                        <a:t>Coding specialist</a:t>
                      </a:r>
                    </a:p>
                  </a:txBody>
                  <a:tcPr marL="84374" marR="84374" marT="42187" marB="4218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dirty="0">
                          <a:solidFill>
                            <a:sysClr val="windowText" lastClr="000000"/>
                          </a:solidFill>
                        </a:rPr>
                        <a:t>256K context; stronger long-context instruction-following and coding success.</a:t>
                      </a:r>
                    </a:p>
                  </a:txBody>
                  <a:tcPr marL="84374" marR="84374" marT="42187" marB="4218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845481"/>
                  </a:ext>
                </a:extLst>
              </a:tr>
              <a:tr h="5906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700" b="1" dirty="0">
                          <a:solidFill>
                            <a:sysClr val="windowText" lastClr="000000"/>
                          </a:solidFill>
                        </a:rPr>
                        <a:t>kimi-k2.7-code-highspeed</a:t>
                      </a:r>
                    </a:p>
                  </a:txBody>
                  <a:tcPr marL="84374" marR="84374" marT="42187" marB="4218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700" dirty="0">
                          <a:solidFill>
                            <a:sysClr val="windowText" lastClr="000000"/>
                          </a:solidFill>
                        </a:rPr>
                        <a:t>Fast coding variant</a:t>
                      </a:r>
                    </a:p>
                  </a:txBody>
                  <a:tcPr marL="84374" marR="84374" marT="42187" marB="4218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dirty="0">
                          <a:solidFill>
                            <a:sysClr val="windowText" lastClr="000000"/>
                          </a:solidFill>
                        </a:rPr>
                        <a:t>About 180 tokens/s, up to ~260 tokens/s in short contexts.</a:t>
                      </a:r>
                    </a:p>
                  </a:txBody>
                  <a:tcPr marL="84374" marR="84374" marT="42187" marB="4218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329360"/>
                  </a:ext>
                </a:extLst>
              </a:tr>
              <a:tr h="109686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700" b="1" dirty="0">
                          <a:solidFill>
                            <a:sysClr val="windowText" lastClr="000000"/>
                          </a:solidFill>
                        </a:rPr>
                        <a:t>kimi-k2.6</a:t>
                      </a:r>
                    </a:p>
                  </a:txBody>
                  <a:tcPr marL="84374" marR="84374" marT="42187" marB="4218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700" dirty="0">
                          <a:solidFill>
                            <a:sysClr val="windowText" lastClr="000000"/>
                          </a:solidFill>
                        </a:rPr>
                        <a:t>General multimodal/agent model</a:t>
                      </a:r>
                    </a:p>
                  </a:txBody>
                  <a:tcPr marL="84374" marR="84374" marT="42187" marB="4218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dirty="0">
                          <a:solidFill>
                            <a:sysClr val="windowText" lastClr="000000"/>
                          </a:solidFill>
                        </a:rPr>
                        <a:t>Text, image, and video input; thinking/non-thinking modes; dialogue and agent tasks; 256K context.</a:t>
                      </a:r>
                    </a:p>
                  </a:txBody>
                  <a:tcPr marL="84374" marR="84374" marT="42187" marB="4218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839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6847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237CF-9248-BE4F-56AC-94AD1BCFF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FCD7B1-D9F9-CDB5-22B8-6C3253F5C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/>
              <a:t>Moonshot AI Features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21A55D-8817-64F2-2FA6-9CEF264F336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3866FAE-2CA0-7969-8AC0-1D2413FCC2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349454"/>
              </p:ext>
            </p:extLst>
          </p:nvPr>
        </p:nvGraphicFramePr>
        <p:xfrm>
          <a:off x="609601" y="1320183"/>
          <a:ext cx="7010400" cy="4976484"/>
        </p:xfrm>
        <a:graphic>
          <a:graphicData uri="http://schemas.openxmlformats.org/drawingml/2006/table">
            <a:tbl>
              <a:tblPr/>
              <a:tblGrid>
                <a:gridCol w="2241755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4768645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</a:tblGrid>
              <a:tr h="39565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KIMI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Used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57106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Agent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 General-purpose autonomous agent, designed to handle complex professional tasks in research, coding, and office work without any preset workflows.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49967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Agent Swarm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Agent Swarm is a "horizontal scaling" architecture on top of the single Agent.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27741"/>
                  </a:ext>
                </a:extLst>
              </a:tr>
              <a:tr h="49967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Websites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AI Website Builder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915839"/>
                  </a:ext>
                </a:extLst>
              </a:tr>
              <a:tr h="58243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</a:rPr>
                        <a:t>Docs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Create, convert, review, and visualize documents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097864"/>
                  </a:ext>
                </a:extLst>
              </a:tr>
              <a:tr h="4996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</a:rPr>
                        <a:t>Slides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i="0" dirty="0">
                          <a:solidFill>
                            <a:srgbClr val="000000"/>
                          </a:solidFill>
                          <a:effectLst/>
                        </a:rPr>
                        <a:t>AI Presentation Maker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022749"/>
                  </a:ext>
                </a:extLst>
              </a:tr>
              <a:tr h="4996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</a:rPr>
                        <a:t>Excel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Intelligent AI Excel agent. </a:t>
                      </a:r>
                    </a:p>
                    <a:p>
                      <a:pPr algn="ctr">
                        <a:buNone/>
                      </a:pPr>
                      <a:endParaRPr lang="en-US" sz="140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634881"/>
                  </a:ext>
                </a:extLst>
              </a:tr>
              <a:tr h="4996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</a:rPr>
                        <a:t>Deep Research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i="0" dirty="0">
                          <a:solidFill>
                            <a:srgbClr val="000000"/>
                          </a:solidFill>
                          <a:effectLst/>
                        </a:rPr>
                        <a:t>Broaden, Deepen, and Diversify Your Research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572794"/>
                  </a:ext>
                </a:extLst>
              </a:tr>
              <a:tr h="49967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Kimi Claw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Kimi's zero-deployment cloud platform for running OpenClaw — an AI assistant with its own personality and long-term memory.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204823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hlinkClick r:id="rId2"/>
            <a:extLst>
              <a:ext uri="{FF2B5EF4-FFF2-40B4-BE49-F238E27FC236}">
                <a16:creationId xmlns:a16="http://schemas.microsoft.com/office/drawing/2014/main" id="{20DC5FD1-E65D-BBE4-1245-EE342465527E}"/>
              </a:ext>
            </a:extLst>
          </p:cNvPr>
          <p:cNvSpPr/>
          <p:nvPr/>
        </p:nvSpPr>
        <p:spPr>
          <a:xfrm>
            <a:off x="5819775" y="766763"/>
            <a:ext cx="1447800" cy="3571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Kimi</a:t>
            </a:r>
          </a:p>
        </p:txBody>
      </p:sp>
    </p:spTree>
    <p:extLst>
      <p:ext uri="{BB962C8B-B14F-4D97-AF65-F5344CB8AC3E}">
        <p14:creationId xmlns:p14="http://schemas.microsoft.com/office/powerpoint/2010/main" val="37823856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F1A46D-BE04-4023-D7C6-FBEDA2703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52450"/>
          </a:xfrm>
        </p:spPr>
        <p:txBody>
          <a:bodyPr/>
          <a:lstStyle/>
          <a:p>
            <a:r>
              <a:rPr lang="en-US" cap="none" dirty="0"/>
              <a:t>Moonshot Kimi Licensing Options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8EE8AF-691E-805B-5827-C04869FC576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4A822EC-E7F5-CA72-C59A-CC5B11319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322872"/>
              </p:ext>
            </p:extLst>
          </p:nvPr>
        </p:nvGraphicFramePr>
        <p:xfrm>
          <a:off x="609600" y="1419225"/>
          <a:ext cx="7291527" cy="45989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1675">
                  <a:extLst>
                    <a:ext uri="{9D8B030D-6E8A-4147-A177-3AD203B41FA5}">
                      <a16:colId xmlns:a16="http://schemas.microsoft.com/office/drawing/2014/main" val="659838167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512612696"/>
                    </a:ext>
                  </a:extLst>
                </a:gridCol>
                <a:gridCol w="3186252">
                  <a:extLst>
                    <a:ext uri="{9D8B030D-6E8A-4147-A177-3AD203B41FA5}">
                      <a16:colId xmlns:a16="http://schemas.microsoft.com/office/drawing/2014/main" val="2378229743"/>
                    </a:ext>
                  </a:extLst>
                </a:gridCol>
              </a:tblGrid>
              <a:tr h="45989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Option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What it covers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Key terms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822894"/>
                  </a:ext>
                </a:extLst>
              </a:tr>
              <a:tr h="149467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Kimi K3 open-weight license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Downloading and using Kimi K3 model weights/code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</a:rPr>
                        <a:t>Broad permission to use, copy, modify, distribute, sublicense, sell, deploy, fine-tune, and create derivatives.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304426"/>
                  </a:ext>
                </a:extLst>
              </a:tr>
              <a:tr h="114974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Kimi K2 / K2 Thinking license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Older open-weight Kimi models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Modified MIT-style license, with extra attribution required for very large commercial products.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130028"/>
                  </a:ext>
                </a:extLst>
              </a:tr>
              <a:tr h="149467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Kimi Platform / API terms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Using hosted Kimi models through Moonshot’s API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 non-exclusive license to access Moonshot’s APIs and integrate them into your own applications during the service term.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366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88766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7C2BC-5611-B114-F571-5DABC7756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F99CED-9A8E-4D65-A822-64264BB88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602226"/>
          </a:xfrm>
        </p:spPr>
        <p:txBody>
          <a:bodyPr/>
          <a:lstStyle/>
          <a:p>
            <a:r>
              <a:rPr lang="en-US" cap="none" dirty="0"/>
              <a:t>Moonshot Kimi Membership Plans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FE7148-D2CE-956E-610B-4385438D9F4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4A4F1EC-3B21-24C1-8563-40FF92CA67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4057"/>
              </p:ext>
            </p:extLst>
          </p:nvPr>
        </p:nvGraphicFramePr>
        <p:xfrm>
          <a:off x="609600" y="1430901"/>
          <a:ext cx="7291527" cy="4436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1985">
                  <a:extLst>
                    <a:ext uri="{9D8B030D-6E8A-4147-A177-3AD203B41FA5}">
                      <a16:colId xmlns:a16="http://schemas.microsoft.com/office/drawing/2014/main" val="911350781"/>
                    </a:ext>
                  </a:extLst>
                </a:gridCol>
                <a:gridCol w="1440714">
                  <a:extLst>
                    <a:ext uri="{9D8B030D-6E8A-4147-A177-3AD203B41FA5}">
                      <a16:colId xmlns:a16="http://schemas.microsoft.com/office/drawing/2014/main" val="1358344792"/>
                    </a:ext>
                  </a:extLst>
                </a:gridCol>
                <a:gridCol w="1594926">
                  <a:extLst>
                    <a:ext uri="{9D8B030D-6E8A-4147-A177-3AD203B41FA5}">
                      <a16:colId xmlns:a16="http://schemas.microsoft.com/office/drawing/2014/main" val="4138730763"/>
                    </a:ext>
                  </a:extLst>
                </a:gridCol>
                <a:gridCol w="3143902">
                  <a:extLst>
                    <a:ext uri="{9D8B030D-6E8A-4147-A177-3AD203B41FA5}">
                      <a16:colId xmlns:a16="http://schemas.microsoft.com/office/drawing/2014/main" val="1606055981"/>
                    </a:ext>
                  </a:extLst>
                </a:gridCol>
              </a:tblGrid>
              <a:tr h="3492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Plan</a:t>
                      </a:r>
                    </a:p>
                  </a:txBody>
                  <a:tcPr marL="70814" marR="70814" marT="35407" marB="35407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Price</a:t>
                      </a:r>
                    </a:p>
                  </a:txBody>
                  <a:tcPr marL="70814" marR="70814" marT="35407" marB="35407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Best for</a:t>
                      </a:r>
                    </a:p>
                  </a:txBody>
                  <a:tcPr marL="70814" marR="70814" marT="35407" marB="35407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Main limits/highlights</a:t>
                      </a:r>
                    </a:p>
                  </a:txBody>
                  <a:tcPr marL="70814" marR="70814" marT="35407" marB="35407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800475"/>
                  </a:ext>
                </a:extLst>
              </a:tr>
              <a:tr h="10218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Andante</a:t>
                      </a:r>
                    </a:p>
                  </a:txBody>
                  <a:tcPr marL="70814" marR="70814" marT="35407" marB="354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¥49 / $79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month</a:t>
                      </a:r>
                    </a:p>
                  </a:txBody>
                  <a:tcPr marL="70814" marR="70814" marT="35407" marB="354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</a:rPr>
                        <a:t>Everyday use</a:t>
                      </a:r>
                    </a:p>
                  </a:txBody>
                  <a:tcPr marL="70814" marR="70814" marT="35407" marB="354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</a:rPr>
                        <a:t>About 30 Agent uses, 1 parallel task, 6 scheduled tasks, 6 widget tasks, 20 projects/20GB</a:t>
                      </a:r>
                    </a:p>
                  </a:txBody>
                  <a:tcPr marL="70814" marR="70814" marT="35407" marB="3540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615309"/>
                  </a:ext>
                </a:extLst>
              </a:tr>
              <a:tr h="10218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Moderato</a:t>
                      </a:r>
                    </a:p>
                  </a:txBody>
                  <a:tcPr marL="70814" marR="70814" marT="35407" marB="3540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*¥99 / $14,75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month</a:t>
                      </a:r>
                    </a:p>
                  </a:txBody>
                  <a:tcPr marL="70814" marR="70814" marT="35407" marB="3540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Productivity upgrade</a:t>
                      </a:r>
                    </a:p>
                  </a:txBody>
                  <a:tcPr marL="70814" marR="70814" marT="35407" marB="3540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About 60 Agent uses, 2 parallel tasks, 25 Agent Swarm uses, Dream Memory</a:t>
                      </a:r>
                    </a:p>
                  </a:txBody>
                  <a:tcPr marL="70814" marR="70814" marT="35407" marB="3540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58951"/>
                  </a:ext>
                </a:extLst>
              </a:tr>
              <a:tr h="10218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Allegretto</a:t>
                      </a:r>
                    </a:p>
                  </a:txBody>
                  <a:tcPr marL="70814" marR="70814" marT="35407" marB="354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*¥199 / $29.65 month</a:t>
                      </a:r>
                    </a:p>
                  </a:txBody>
                  <a:tcPr marL="70814" marR="70814" marT="35407" marB="354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Professional use</a:t>
                      </a:r>
                    </a:p>
                  </a:txBody>
                  <a:tcPr marL="70814" marR="70814" marT="35407" marB="354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About 150 Agent uses, 50 Agent Swarm uses, Goal Mode, dedicated Kimi Claw</a:t>
                      </a:r>
                    </a:p>
                  </a:txBody>
                  <a:tcPr marL="70814" marR="70814" marT="35407" marB="3540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783410"/>
                  </a:ext>
                </a:extLst>
              </a:tr>
              <a:tr h="10218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Allegro</a:t>
                      </a:r>
                    </a:p>
                  </a:txBody>
                  <a:tcPr marL="70814" marR="70814" marT="35407" marB="3540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¥699 / $104.16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month</a:t>
                      </a:r>
                    </a:p>
                  </a:txBody>
                  <a:tcPr marL="70814" marR="70814" marT="35407" marB="3540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Heavy/professional use</a:t>
                      </a:r>
                    </a:p>
                  </a:txBody>
                  <a:tcPr marL="70814" marR="70814" marT="35407" marB="3540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About 360 Agent uses, 4 parallel tasks, 120 Agent Swarm uses, 1M-token chats, 100 projects/50GB</a:t>
                      </a:r>
                    </a:p>
                  </a:txBody>
                  <a:tcPr marL="70814" marR="70814" marT="35407" marB="35407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8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90219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6C4EF-D501-6033-1294-C83506DC0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cap="none" dirty="0"/>
              <a:t>Which Kimi Model Tier Should You Use?</a:t>
            </a:r>
            <a:endParaRPr lang="en-US" sz="28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C5B041-F73C-0C6B-7475-D703CDC52C7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3D5B4C8-92C9-49C6-8FB7-4DF57E43DDC3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4D04C1E-54A3-962B-2BCF-EB6126063C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720764"/>
              </p:ext>
            </p:extLst>
          </p:nvPr>
        </p:nvGraphicFramePr>
        <p:xfrm>
          <a:off x="676275" y="1476374"/>
          <a:ext cx="7010400" cy="337058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1857252945"/>
                    </a:ext>
                  </a:extLst>
                </a:gridCol>
                <a:gridCol w="1356852">
                  <a:extLst>
                    <a:ext uri="{9D8B030D-6E8A-4147-A177-3AD203B41FA5}">
                      <a16:colId xmlns:a16="http://schemas.microsoft.com/office/drawing/2014/main" val="488584903"/>
                    </a:ext>
                  </a:extLst>
                </a:gridCol>
                <a:gridCol w="2376948">
                  <a:extLst>
                    <a:ext uri="{9D8B030D-6E8A-4147-A177-3AD203B41FA5}">
                      <a16:colId xmlns:a16="http://schemas.microsoft.com/office/drawing/2014/main" val="309707665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3181204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2000" b="1" i="0" spc="38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Model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2000" b="1" i="0" spc="38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Context</a:t>
                      </a:r>
                    </a:p>
                  </a:txBody>
                  <a:tcPr marL="152400" marR="152400" marT="95250" marB="9525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2000" b="1" i="0" spc="38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Best For</a:t>
                      </a:r>
                    </a:p>
                  </a:txBody>
                  <a:tcPr marL="152400" marR="152400" marT="95250" marB="9525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2000" b="1" i="0" spc="38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Price </a:t>
                      </a:r>
                      <a:br>
                        <a:rPr lang="en-US" sz="2000" b="1" i="0" spc="38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</a:br>
                      <a:r>
                        <a:rPr lang="en-US" sz="2000" b="1" i="0" spc="38" dirty="0">
                          <a:solidFill>
                            <a:schemeClr val="bg1"/>
                          </a:solidFill>
                          <a:effectLst/>
                          <a:latin typeface="inherit"/>
                        </a:rPr>
                        <a:t>(per 1M)</a:t>
                      </a:r>
                    </a:p>
                  </a:txBody>
                  <a:tcPr marL="152400" marR="152400" marT="95250" marB="9525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486903"/>
                  </a:ext>
                </a:extLst>
              </a:tr>
              <a:tr h="330303"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1600" b="1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kimi-k3</a:t>
                      </a:r>
                      <a:endParaRPr lang="en-US" sz="1600" b="0" i="0" spc="38" dirty="0">
                        <a:solidFill>
                          <a:srgbClr val="000000"/>
                        </a:solidFill>
                        <a:effectLst/>
                        <a:latin typeface="inherit"/>
                      </a:endParaRPr>
                    </a:p>
                  </a:txBody>
                  <a:tcPr marL="152400" marR="152400" marT="95250" marB="9525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1600" b="0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1M tokens</a:t>
                      </a:r>
                    </a:p>
                  </a:txBody>
                  <a:tcPr marL="152400" marR="152400" marT="95250" marB="9525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ts val="1650"/>
                        </a:lnSpc>
                        <a:buNone/>
                      </a:pPr>
                      <a:r>
                        <a:rPr lang="en-US" sz="1200" b="0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Frontier intelligence, deep reasoning, massive documents</a:t>
                      </a:r>
                    </a:p>
                  </a:txBody>
                  <a:tcPr marL="152400" marR="152400" marT="95250" marB="9525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$3.00 / $15.00</a:t>
                      </a:r>
                    </a:p>
                  </a:txBody>
                  <a:tcPr marL="152400" marR="152400" marT="95250" marB="9525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2654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1600" b="1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kimi-k2.7-code</a:t>
                      </a:r>
                      <a:endParaRPr lang="en-US" sz="1600" b="0" i="0" spc="38" dirty="0">
                        <a:solidFill>
                          <a:srgbClr val="000000"/>
                        </a:solidFill>
                        <a:effectLst/>
                        <a:latin typeface="inherit"/>
                      </a:endParaRPr>
                    </a:p>
                  </a:txBody>
                  <a:tcPr marL="152400" marR="152400" marT="95250" marB="9525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1600" b="0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256K tokens</a:t>
                      </a:r>
                    </a:p>
                  </a:txBody>
                  <a:tcPr marL="152400" marR="152400" marT="95250" marB="9525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ts val="1650"/>
                        </a:lnSpc>
                        <a:buNone/>
                      </a:pPr>
                      <a:r>
                        <a:rPr lang="en-US" sz="1200" b="0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Complex software engineering, debugging</a:t>
                      </a:r>
                    </a:p>
                  </a:txBody>
                  <a:tcPr marL="152400" marR="152400" marT="95250" marB="9525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$0.95 / $4.00</a:t>
                      </a:r>
                    </a:p>
                  </a:txBody>
                  <a:tcPr marL="152400" marR="152400" marT="95250" marB="9525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367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1600" b="1" i="0" spc="38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kimi-k2.7-code-highspeed</a:t>
                      </a:r>
                      <a:endParaRPr lang="en-US" sz="1600" b="0" i="0" spc="38">
                        <a:solidFill>
                          <a:srgbClr val="000000"/>
                        </a:solidFill>
                        <a:effectLst/>
                        <a:latin typeface="inherit"/>
                      </a:endParaRPr>
                    </a:p>
                  </a:txBody>
                  <a:tcPr marL="152400" marR="152400" marT="95250" marB="9525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1600" b="0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256K tokens</a:t>
                      </a:r>
                    </a:p>
                  </a:txBody>
                  <a:tcPr marL="152400" marR="152400" marT="95250" marB="9525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ts val="1650"/>
                        </a:lnSpc>
                        <a:buNone/>
                      </a:pPr>
                      <a:r>
                        <a:rPr lang="en-US" sz="1200" b="0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Real-time coding, IDE integration (~180–260 </a:t>
                      </a:r>
                      <a:r>
                        <a:rPr lang="en-US" sz="1200" b="0" i="0" spc="38" dirty="0" err="1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tok</a:t>
                      </a:r>
                      <a:r>
                        <a:rPr lang="en-US" sz="1200" b="0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/s)</a:t>
                      </a:r>
                    </a:p>
                  </a:txBody>
                  <a:tcPr marL="152400" marR="152400" marT="95250" marB="9525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$0.95 / $4.00</a:t>
                      </a:r>
                    </a:p>
                  </a:txBody>
                  <a:tcPr marL="152400" marR="152400" marT="95250" marB="9525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2323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1600" b="1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kimi-k2.6</a:t>
                      </a:r>
                      <a:endParaRPr lang="en-US" sz="1600" b="0" i="0" spc="38" dirty="0">
                        <a:solidFill>
                          <a:srgbClr val="000000"/>
                        </a:solidFill>
                        <a:effectLst/>
                        <a:latin typeface="inherit"/>
                      </a:endParaRPr>
                    </a:p>
                  </a:txBody>
                  <a:tcPr marL="152400" marR="152400" marT="95250" marB="9525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1600" b="0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256K tokens</a:t>
                      </a:r>
                    </a:p>
                  </a:txBody>
                  <a:tcPr marL="152400" marR="152400" marT="95250" marB="9525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ts val="1650"/>
                        </a:lnSpc>
                        <a:buNone/>
                      </a:pPr>
                      <a:r>
                        <a:rPr lang="en-US" sz="1200" b="0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Agentic research, multimodal reasoning, 300-agent swarm</a:t>
                      </a:r>
                    </a:p>
                  </a:txBody>
                  <a:tcPr marL="152400" marR="152400" marT="95250" marB="95250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ts val="1650"/>
                        </a:lnSpc>
                        <a:buNone/>
                      </a:pPr>
                      <a:r>
                        <a:rPr lang="en-US" sz="1400" b="0" i="0" spc="38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$0.95 / $4.00</a:t>
                      </a:r>
                    </a:p>
                  </a:txBody>
                  <a:tcPr marL="152400" marR="152400" marT="95250" marB="9525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3899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0027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3B09C2-E743-E7D9-603F-0FE7776F7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474406"/>
          </a:xfrm>
        </p:spPr>
        <p:txBody>
          <a:bodyPr/>
          <a:lstStyle/>
          <a:p>
            <a:r>
              <a:rPr lang="en-US" cap="none" dirty="0"/>
              <a:t>Moonshot Kimi Model Options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B1C532-184C-C7D1-DBAE-BF1494E0DE3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7D18CD-CBB3-BBA9-096E-39B888A2B1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642607"/>
              </p:ext>
            </p:extLst>
          </p:nvPr>
        </p:nvGraphicFramePr>
        <p:xfrm>
          <a:off x="609600" y="1292225"/>
          <a:ext cx="10923639" cy="4772503"/>
        </p:xfrm>
        <a:graphic>
          <a:graphicData uri="http://schemas.openxmlformats.org/drawingml/2006/table">
            <a:tbl>
              <a:tblPr/>
              <a:tblGrid>
                <a:gridCol w="1365455">
                  <a:extLst>
                    <a:ext uri="{9D8B030D-6E8A-4147-A177-3AD203B41FA5}">
                      <a16:colId xmlns:a16="http://schemas.microsoft.com/office/drawing/2014/main" val="2890362113"/>
                    </a:ext>
                  </a:extLst>
                </a:gridCol>
                <a:gridCol w="1122106">
                  <a:extLst>
                    <a:ext uri="{9D8B030D-6E8A-4147-A177-3AD203B41FA5}">
                      <a16:colId xmlns:a16="http://schemas.microsoft.com/office/drawing/2014/main" val="69349211"/>
                    </a:ext>
                  </a:extLst>
                </a:gridCol>
                <a:gridCol w="1347020">
                  <a:extLst>
                    <a:ext uri="{9D8B030D-6E8A-4147-A177-3AD203B41FA5}">
                      <a16:colId xmlns:a16="http://schemas.microsoft.com/office/drawing/2014/main" val="3379161430"/>
                    </a:ext>
                  </a:extLst>
                </a:gridCol>
                <a:gridCol w="1002890">
                  <a:extLst>
                    <a:ext uri="{9D8B030D-6E8A-4147-A177-3AD203B41FA5}">
                      <a16:colId xmlns:a16="http://schemas.microsoft.com/office/drawing/2014/main" val="374895139"/>
                    </a:ext>
                  </a:extLst>
                </a:gridCol>
                <a:gridCol w="1376516">
                  <a:extLst>
                    <a:ext uri="{9D8B030D-6E8A-4147-A177-3AD203B41FA5}">
                      <a16:colId xmlns:a16="http://schemas.microsoft.com/office/drawing/2014/main" val="3023184916"/>
                    </a:ext>
                  </a:extLst>
                </a:gridCol>
                <a:gridCol w="1569884">
                  <a:extLst>
                    <a:ext uri="{9D8B030D-6E8A-4147-A177-3AD203B41FA5}">
                      <a16:colId xmlns:a16="http://schemas.microsoft.com/office/drawing/2014/main" val="1006290405"/>
                    </a:ext>
                  </a:extLst>
                </a:gridCol>
                <a:gridCol w="1569884">
                  <a:extLst>
                    <a:ext uri="{9D8B030D-6E8A-4147-A177-3AD203B41FA5}">
                      <a16:colId xmlns:a16="http://schemas.microsoft.com/office/drawing/2014/main" val="2090764756"/>
                    </a:ext>
                  </a:extLst>
                </a:gridCol>
                <a:gridCol w="1569884">
                  <a:extLst>
                    <a:ext uri="{9D8B030D-6E8A-4147-A177-3AD203B41FA5}">
                      <a16:colId xmlns:a16="http://schemas.microsoft.com/office/drawing/2014/main" val="3200279453"/>
                    </a:ext>
                  </a:extLst>
                </a:gridCol>
              </a:tblGrid>
              <a:tr h="708985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effectLst/>
                          <a:latin typeface="-apple-system"/>
                        </a:rPr>
                        <a:t>Model</a:t>
                      </a:r>
                    </a:p>
                  </a:txBody>
                  <a:tcPr marL="133350" marR="13335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effectLst/>
                          <a:latin typeface="-apple-system"/>
                        </a:rPr>
                        <a:t>Parameters</a:t>
                      </a:r>
                    </a:p>
                  </a:txBody>
                  <a:tcPr marL="133350" marR="13335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effectLst/>
                          <a:latin typeface="-apple-system"/>
                        </a:rPr>
                        <a:t>Context Window</a:t>
                      </a:r>
                    </a:p>
                  </a:txBody>
                  <a:tcPr marL="133350" marR="13335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effectLst/>
                          <a:latin typeface="-apple-system"/>
                        </a:rPr>
                        <a:t>Training Date</a:t>
                      </a:r>
                    </a:p>
                  </a:txBody>
                  <a:tcPr marL="133350" marR="13335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effectLst/>
                          <a:latin typeface="-apple-system"/>
                        </a:rPr>
                        <a:t>Architecture</a:t>
                      </a:r>
                    </a:p>
                  </a:txBody>
                  <a:tcPr marL="133350" marR="13335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effectLst/>
                          <a:latin typeface="-apple-system"/>
                        </a:rPr>
                        <a:t>Best Use Case</a:t>
                      </a:r>
                    </a:p>
                  </a:txBody>
                  <a:tcPr marL="133350" marR="13335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effectLst/>
                          <a:latin typeface="-apple-system"/>
                        </a:rPr>
                        <a:t>Strengths</a:t>
                      </a:r>
                    </a:p>
                  </a:txBody>
                  <a:tcPr marL="133350" marR="13335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400" b="1" i="0" dirty="0">
                          <a:solidFill>
                            <a:schemeClr val="bg1"/>
                          </a:solidFill>
                          <a:effectLst/>
                          <a:latin typeface="-apple-system"/>
                        </a:rPr>
                        <a:t>Weaknesses</a:t>
                      </a:r>
                    </a:p>
                  </a:txBody>
                  <a:tcPr marL="133350" marR="13335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888280"/>
                  </a:ext>
                </a:extLst>
              </a:tr>
              <a:tr h="732158"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US" sz="1800" b="1" i="0" dirty="0">
                          <a:solidFill>
                            <a:srgbClr val="111111"/>
                          </a:solidFill>
                          <a:effectLst/>
                          <a:latin typeface="-apple-system"/>
                        </a:rPr>
                        <a:t>kimi-k3</a:t>
                      </a:r>
                      <a:br>
                        <a:rPr lang="en-US" sz="1800" b="1" i="0" dirty="0">
                          <a:solidFill>
                            <a:srgbClr val="111111"/>
                          </a:solidFill>
                          <a:effectLst/>
                          <a:latin typeface="-apple-system"/>
                        </a:rPr>
                      </a:br>
                      <a:r>
                        <a:rPr lang="en-US" sz="1800" b="1" i="0" dirty="0">
                          <a:solidFill>
                            <a:srgbClr val="C0392B"/>
                          </a:solidFill>
                          <a:effectLst/>
                          <a:latin typeface="-apple-system"/>
                        </a:rPr>
                        <a:t>FLAGSHIP</a:t>
                      </a:r>
                      <a:endParaRPr lang="en-US" sz="1800" b="0" i="0" dirty="0">
                        <a:solidFill>
                          <a:srgbClr val="1A1A1A"/>
                        </a:solidFill>
                        <a:effectLst/>
                        <a:latin typeface="-apple-system"/>
                      </a:endParaRPr>
                    </a:p>
                  </a:txBody>
                  <a:tcPr marL="31516" marR="31516" marT="27013" marB="2701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US" sz="1600" b="0" i="0" dirty="0">
                          <a:solidFill>
                            <a:srgbClr val="1A1A1A"/>
                          </a:solidFill>
                          <a:effectLst/>
                          <a:latin typeface="-apple-system"/>
                        </a:rPr>
                        <a:t>2.8T (</a:t>
                      </a:r>
                      <a:r>
                        <a:rPr lang="en-US" sz="1600" b="0" i="0" dirty="0" err="1">
                          <a:solidFill>
                            <a:srgbClr val="1A1A1A"/>
                          </a:solidFill>
                          <a:effectLst/>
                          <a:latin typeface="-apple-system"/>
                        </a:rPr>
                        <a:t>MoE</a:t>
                      </a:r>
                      <a:r>
                        <a:rPr lang="en-US" sz="1600" b="0" i="0" dirty="0">
                          <a:solidFill>
                            <a:srgbClr val="1A1A1A"/>
                          </a:solidFill>
                          <a:effectLst/>
                          <a:latin typeface="-apple-system"/>
                        </a:rPr>
                        <a:t>)</a:t>
                      </a:r>
                    </a:p>
                  </a:txBody>
                  <a:tcPr marL="31516" marR="31516" marT="27013" marB="2701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US" sz="1600" b="1" i="0" dirty="0">
                          <a:solidFill>
                            <a:srgbClr val="27AE60"/>
                          </a:solidFill>
                          <a:effectLst/>
                          <a:latin typeface="-apple-system"/>
                        </a:rPr>
                        <a:t>1,048,576 tokens</a:t>
                      </a:r>
                    </a:p>
                  </a:txBody>
                  <a:tcPr marL="31516" marR="31516" marT="27013" marB="2701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US" sz="1600" b="0" i="0" dirty="0">
                          <a:solidFill>
                            <a:srgbClr val="1A1A1A"/>
                          </a:solidFill>
                          <a:effectLst/>
                          <a:latin typeface="-apple-system"/>
                        </a:rPr>
                        <a:t>July 2026</a:t>
                      </a:r>
                    </a:p>
                  </a:txBody>
                  <a:tcPr marL="31516" marR="31516" marT="27013" marB="2701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US" sz="1600" b="0" i="0" dirty="0">
                          <a:solidFill>
                            <a:srgbClr val="1A1A1A"/>
                          </a:solidFill>
                          <a:effectLst/>
                          <a:latin typeface="-apple-system"/>
                        </a:rPr>
                        <a:t>Mixture-of-Experts</a:t>
                      </a:r>
                    </a:p>
                  </a:txBody>
                  <a:tcPr marL="31516" marR="31516" marT="27013" marB="2701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Frontier intelligence, software engineering, knowledge work</a:t>
                      </a:r>
                    </a:p>
                  </a:txBody>
                  <a:tcPr marL="31516" marR="31516" marT="27013" marB="2701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Largest context window (1M</a:t>
                      </a:r>
                    </a:p>
                  </a:txBody>
                  <a:tcPr marL="31516" marR="31516" marT="27013" marB="2701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US" sz="1600" b="0" i="0" dirty="0">
                          <a:solidFill>
                            <a:srgbClr val="C0392B"/>
                          </a:solidFill>
                          <a:effectLst/>
                          <a:latin typeface="-apple-system"/>
                        </a:rPr>
                        <a:t>Highest API cost ($3/$15 per 1M), newer model with less community testing</a:t>
                      </a:r>
                    </a:p>
                  </a:txBody>
                  <a:tcPr marL="31516" marR="31516" marT="27013" marB="2701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687126"/>
                  </a:ext>
                </a:extLst>
              </a:tr>
              <a:tr h="865238"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US" sz="1800" b="1" i="0" dirty="0">
                          <a:solidFill>
                            <a:srgbClr val="111111"/>
                          </a:solidFill>
                          <a:effectLst/>
                          <a:latin typeface="-apple-system"/>
                        </a:rPr>
                        <a:t>kimi-k2.7-code</a:t>
                      </a:r>
                      <a:br>
                        <a:rPr lang="en-US" sz="1800" b="1" i="0" dirty="0">
                          <a:solidFill>
                            <a:srgbClr val="111111"/>
                          </a:solidFill>
                          <a:effectLst/>
                          <a:latin typeface="-apple-system"/>
                        </a:rPr>
                      </a:br>
                      <a:r>
                        <a:rPr lang="en-US" sz="1800" b="1" i="0" dirty="0">
                          <a:solidFill>
                            <a:srgbClr val="2980B9"/>
                          </a:solidFill>
                          <a:effectLst/>
                          <a:latin typeface="-apple-system"/>
                        </a:rPr>
                        <a:t>CODE</a:t>
                      </a:r>
                      <a:endParaRPr lang="en-US" sz="1800" b="0" i="0" dirty="0">
                        <a:solidFill>
                          <a:srgbClr val="1A1A1A"/>
                        </a:solidFill>
                        <a:effectLst/>
                        <a:latin typeface="-apple-system"/>
                      </a:endParaRPr>
                    </a:p>
                  </a:txBody>
                  <a:tcPr marL="31516" marR="31516" marT="27013" marB="2701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US" sz="1600" b="0" i="0" dirty="0">
                          <a:solidFill>
                            <a:srgbClr val="1A1A1A"/>
                          </a:solidFill>
                          <a:effectLst/>
                          <a:latin typeface="-apple-system"/>
                        </a:rPr>
                        <a:t>1T (</a:t>
                      </a:r>
                      <a:r>
                        <a:rPr lang="en-US" sz="1600" b="0" i="0" dirty="0" err="1">
                          <a:solidFill>
                            <a:srgbClr val="1A1A1A"/>
                          </a:solidFill>
                          <a:effectLst/>
                          <a:latin typeface="-apple-system"/>
                        </a:rPr>
                        <a:t>MoE</a:t>
                      </a:r>
                      <a:r>
                        <a:rPr lang="en-US" sz="1600" b="0" i="0" dirty="0">
                          <a:solidFill>
                            <a:srgbClr val="1A1A1A"/>
                          </a:solidFill>
                          <a:effectLst/>
                          <a:latin typeface="-apple-system"/>
                        </a:rPr>
                        <a:t>)</a:t>
                      </a:r>
                    </a:p>
                  </a:txBody>
                  <a:tcPr marL="31516" marR="31516" marT="27013" marB="2701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US" sz="1600" b="1" i="0" dirty="0">
                          <a:solidFill>
                            <a:srgbClr val="27AE60"/>
                          </a:solidFill>
                          <a:effectLst/>
                          <a:latin typeface="-apple-system"/>
                        </a:rPr>
                        <a:t>256,000 tokens</a:t>
                      </a:r>
                    </a:p>
                  </a:txBody>
                  <a:tcPr marL="31516" marR="31516" marT="27013" marB="2701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US" sz="1600" b="0" i="0" dirty="0">
                          <a:solidFill>
                            <a:srgbClr val="1A1A1A"/>
                          </a:solidFill>
                          <a:effectLst/>
                          <a:latin typeface="-apple-system"/>
                        </a:rPr>
                        <a:t>June 2026</a:t>
                      </a:r>
                    </a:p>
                  </a:txBody>
                  <a:tcPr marL="31516" marR="31516" marT="27013" marB="2701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US" sz="1600" b="0" i="0" dirty="0">
                          <a:solidFill>
                            <a:srgbClr val="1A1A1A"/>
                          </a:solidFill>
                          <a:effectLst/>
                          <a:latin typeface="-apple-system"/>
                        </a:rPr>
                        <a:t>Mixture-of-Experts</a:t>
                      </a:r>
                    </a:p>
                  </a:txBody>
                  <a:tcPr marL="31516" marR="31516" marT="27013" marB="2701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Complex coding tasks, software engineering, debugging, code review, long-context codebases</a:t>
                      </a:r>
                    </a:p>
                  </a:txBody>
                  <a:tcPr marL="31516" marR="31516" marT="27013" marB="2701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Superior coding accuracy, reliable long-context instruction following, </a:t>
                      </a:r>
                    </a:p>
                  </a:txBody>
                  <a:tcPr marL="31516" marR="31516" marT="27013" marB="2701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US" sz="1600" b="0" i="0" dirty="0">
                          <a:solidFill>
                            <a:srgbClr val="C0392B"/>
                          </a:solidFill>
                          <a:effectLst/>
                          <a:latin typeface="-apple-system"/>
                        </a:rPr>
                        <a:t>Text-only (no vision), specialized for code only, not ideal for general creative tasks</a:t>
                      </a:r>
                    </a:p>
                  </a:txBody>
                  <a:tcPr marL="31516" marR="31516" marT="27013" marB="2701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787361"/>
                  </a:ext>
                </a:extLst>
              </a:tr>
              <a:tr h="403122"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US" sz="1800" b="1" i="0" dirty="0">
                          <a:solidFill>
                            <a:srgbClr val="111111"/>
                          </a:solidFill>
                          <a:effectLst/>
                          <a:latin typeface="-apple-system"/>
                        </a:rPr>
                        <a:t>kimi-k2.6</a:t>
                      </a:r>
                      <a:endParaRPr lang="en-US" sz="1800" b="0" i="0" dirty="0">
                        <a:solidFill>
                          <a:srgbClr val="1A1A1A"/>
                        </a:solidFill>
                        <a:effectLst/>
                        <a:latin typeface="-apple-system"/>
                      </a:endParaRPr>
                    </a:p>
                  </a:txBody>
                  <a:tcPr marL="31516" marR="31516" marT="27013" marB="2701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US" sz="1600" b="0" i="0" dirty="0">
                          <a:solidFill>
                            <a:srgbClr val="1A1A1A"/>
                          </a:solidFill>
                          <a:effectLst/>
                          <a:latin typeface="-apple-system"/>
                        </a:rPr>
                        <a:t>1T (</a:t>
                      </a:r>
                      <a:r>
                        <a:rPr lang="en-US" sz="1600" b="0" i="0" dirty="0" err="1">
                          <a:solidFill>
                            <a:srgbClr val="1A1A1A"/>
                          </a:solidFill>
                          <a:effectLst/>
                          <a:latin typeface="-apple-system"/>
                        </a:rPr>
                        <a:t>MoE</a:t>
                      </a:r>
                      <a:r>
                        <a:rPr lang="en-US" sz="1600" b="0" i="0" dirty="0">
                          <a:solidFill>
                            <a:srgbClr val="1A1A1A"/>
                          </a:solidFill>
                          <a:effectLst/>
                          <a:latin typeface="-apple-system"/>
                        </a:rPr>
                        <a:t>)</a:t>
                      </a:r>
                    </a:p>
                  </a:txBody>
                  <a:tcPr marL="31516" marR="31516" marT="27013" marB="2701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US" sz="1600" b="1" i="0" dirty="0">
                          <a:solidFill>
                            <a:srgbClr val="27AE60"/>
                          </a:solidFill>
                          <a:effectLst/>
                          <a:latin typeface="-apple-system"/>
                        </a:rPr>
                        <a:t>256,000 tokens</a:t>
                      </a:r>
                    </a:p>
                  </a:txBody>
                  <a:tcPr marL="31516" marR="31516" marT="27013" marB="2701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US" sz="1600" b="0" i="0" dirty="0">
                          <a:solidFill>
                            <a:srgbClr val="1A1A1A"/>
                          </a:solidFill>
                          <a:effectLst/>
                          <a:latin typeface="-apple-system"/>
                        </a:rPr>
                        <a:t>April 2026</a:t>
                      </a:r>
                    </a:p>
                  </a:txBody>
                  <a:tcPr marL="31516" marR="31516" marT="27013" marB="2701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US" sz="1600" b="0" i="0" dirty="0">
                          <a:solidFill>
                            <a:srgbClr val="1A1A1A"/>
                          </a:solidFill>
                          <a:effectLst/>
                          <a:latin typeface="-apple-system"/>
                        </a:rPr>
                        <a:t>Mixture-of-Experts</a:t>
                      </a:r>
                    </a:p>
                  </a:txBody>
                  <a:tcPr marL="31516" marR="31516" marT="27013" marB="2701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Agentic tasks, coding with vision, </a:t>
                      </a:r>
                    </a:p>
                  </a:txBody>
                  <a:tcPr marL="31516" marR="31516" marT="27013" marB="2701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-apple-system"/>
                        </a:rPr>
                        <a:t>Strong agentic capabilities</a:t>
                      </a:r>
                    </a:p>
                  </a:txBody>
                  <a:tcPr marL="31516" marR="31516" marT="27013" marB="2701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US" sz="1600" b="0" i="0" dirty="0">
                          <a:solidFill>
                            <a:srgbClr val="C0392B"/>
                          </a:solidFill>
                          <a:effectLst/>
                          <a:latin typeface="-apple-system"/>
                        </a:rPr>
                        <a:t>Not as strong as Claude Opus</a:t>
                      </a:r>
                    </a:p>
                  </a:txBody>
                  <a:tcPr marL="31516" marR="31516" marT="27013" marB="2701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6749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89669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4ACCD-8EA5-D65A-FAC8-203FC94F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B1DC34-43A2-2CFF-1325-6319AE439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1074173"/>
          </a:xfrm>
        </p:spPr>
        <p:txBody>
          <a:bodyPr/>
          <a:lstStyle/>
          <a:p>
            <a:r>
              <a:rPr lang="en-US" cap="none" dirty="0" err="1"/>
              <a:t>Deepseek</a:t>
            </a:r>
            <a:r>
              <a:rPr lang="en-US" cap="none" dirty="0"/>
              <a:t> AI Offerings</a:t>
            </a:r>
            <a:br>
              <a:rPr lang="en-US" sz="1600" cap="none" dirty="0"/>
            </a:br>
            <a:r>
              <a:rPr lang="en-US" sz="1600" cap="none" dirty="0"/>
              <a:t>(Hangzhou DeepSeek Artificial Intelligence Basic Technology Research Co., Ltd.)</a:t>
            </a:r>
            <a:endParaRPr lang="en-US" cap="non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9033A2-BCCF-0CA9-17F4-0B8EEABB222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BE0F56-D74A-D556-2D68-72F0CE93AE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475842"/>
              </p:ext>
            </p:extLst>
          </p:nvPr>
        </p:nvGraphicFramePr>
        <p:xfrm>
          <a:off x="609600" y="2030923"/>
          <a:ext cx="7291526" cy="2090493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822525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4469001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</a:tblGrid>
              <a:tr h="44014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Product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61661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DeepSeek App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AI Assistant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4942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DeepSeek Chat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</a:rPr>
                        <a:t>Chatbot</a:t>
                      </a:r>
                    </a:p>
                  </a:txBody>
                  <a:tcPr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322044"/>
                  </a:ext>
                </a:extLst>
              </a:tr>
              <a:tr h="5394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DeepSeek Platform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DeepSeek API Platform</a:t>
                      </a:r>
                      <a:endParaRPr lang="en-US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8394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691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5BD37-4C67-9EB7-DF95-C8AAC2050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6941FE-5F10-0584-B65E-69F905AD7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cap="none" dirty="0" err="1"/>
              <a:t>Deepseek</a:t>
            </a:r>
            <a:r>
              <a:rPr lang="en-US" cap="none" dirty="0"/>
              <a:t> AI Model Licensing Pricing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66B4A7-79B0-8653-C2C9-EE47F8C75DC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E6BD29F-A187-42EC-BE37-3AC74251F212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F9FAA91-5CF0-C946-BE8A-4D50325C4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757356"/>
              </p:ext>
            </p:extLst>
          </p:nvPr>
        </p:nvGraphicFramePr>
        <p:xfrm>
          <a:off x="629265" y="1320183"/>
          <a:ext cx="6990736" cy="2077300"/>
        </p:xfrm>
        <a:graphic>
          <a:graphicData uri="http://schemas.openxmlformats.org/drawingml/2006/table">
            <a:tbl>
              <a:tblPr/>
              <a:tblGrid>
                <a:gridCol w="2104103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2467897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  <a:gridCol w="2418736">
                  <a:extLst>
                    <a:ext uri="{9D8B030D-6E8A-4147-A177-3AD203B41FA5}">
                      <a16:colId xmlns:a16="http://schemas.microsoft.com/office/drawing/2014/main" val="1529429408"/>
                    </a:ext>
                  </a:extLst>
                </a:gridCol>
              </a:tblGrid>
              <a:tr h="56080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  <a:effectLst/>
                        </a:rPr>
                        <a:t>Input / Output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DeepSeek-v4-Flash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DeepSeek-v4-Pro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48017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1M INPUT TOKENS (CACHE HIT)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$0.0028</a:t>
                      </a:r>
                      <a:endParaRPr lang="en-US" sz="14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$0.003625</a:t>
                      </a:r>
                      <a:endParaRPr lang="en-US" sz="14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474585"/>
                  </a:ext>
                </a:extLst>
              </a:tr>
              <a:tr h="4801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1M INPUT TOKENS (CACHE MISS)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$0.14</a:t>
                      </a:r>
                      <a:endParaRPr lang="en-US" sz="14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$0.435</a:t>
                      </a:r>
                      <a:endParaRPr lang="en-US" sz="14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824703"/>
                  </a:ext>
                </a:extLst>
              </a:tr>
              <a:tr h="48017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1M OUTPUT TOKENS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$0.28</a:t>
                      </a:r>
                      <a:endParaRPr lang="en-US" sz="14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$0.87</a:t>
                      </a:r>
                      <a:endParaRPr lang="en-US" sz="14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77425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9F529-34EF-2E6B-B351-4F02B27EC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12AF8-0EED-57CC-B183-6A2E06D42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cap="none" dirty="0"/>
              <a:t>Which </a:t>
            </a:r>
            <a:r>
              <a:rPr lang="en-US" sz="3200" cap="none" dirty="0" err="1"/>
              <a:t>Deepseek</a:t>
            </a:r>
            <a:r>
              <a:rPr lang="en-US" sz="3200" cap="none" dirty="0"/>
              <a:t> LLM</a:t>
            </a:r>
            <a:r>
              <a:rPr lang="en-US" sz="3000" cap="none" dirty="0"/>
              <a:t> Model Tier Should You Use?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4D091-56A5-BB4B-FEB7-E3DFC9EB6AE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BBE465-D74F-445A-971D-7CF634B21A8B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3E34D7-8FE7-6A10-1590-7CBF90C22E3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29363"/>
            <a:ext cx="793750" cy="220662"/>
          </a:xfrm>
        </p:spPr>
        <p:txBody>
          <a:bodyPr/>
          <a:lstStyle/>
          <a:p>
            <a:fld id="{3D46CBA2-ECE5-4BE9-B546-6761E0E67089}" type="slidenum">
              <a:rPr lang="en-US" smtClean="0"/>
              <a:t>45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5C6CC64-3367-48D5-BAD3-7A6591B85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384731"/>
              </p:ext>
            </p:extLst>
          </p:nvPr>
        </p:nvGraphicFramePr>
        <p:xfrm>
          <a:off x="609600" y="1838629"/>
          <a:ext cx="7010400" cy="2684209"/>
        </p:xfrm>
        <a:graphic>
          <a:graphicData uri="http://schemas.openxmlformats.org/drawingml/2006/table">
            <a:tbl>
              <a:tblPr/>
              <a:tblGrid>
                <a:gridCol w="2425284">
                  <a:extLst>
                    <a:ext uri="{9D8B030D-6E8A-4147-A177-3AD203B41FA5}">
                      <a16:colId xmlns:a16="http://schemas.microsoft.com/office/drawing/2014/main" val="3796262276"/>
                    </a:ext>
                  </a:extLst>
                </a:gridCol>
                <a:gridCol w="4585116">
                  <a:extLst>
                    <a:ext uri="{9D8B030D-6E8A-4147-A177-3AD203B41FA5}">
                      <a16:colId xmlns:a16="http://schemas.microsoft.com/office/drawing/2014/main" val="3248420304"/>
                    </a:ext>
                  </a:extLst>
                </a:gridCol>
              </a:tblGrid>
              <a:tr h="548701">
                <a:tc>
                  <a:txBody>
                    <a:bodyPr/>
                    <a:lstStyle/>
                    <a:p>
                      <a:pPr algn="ctr">
                        <a:spcAft>
                          <a:spcPts val="24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Model Tier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487" marR="75487" marT="50325" marB="50325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24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Use Case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487" marR="75487" marT="50325" marB="50325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523421"/>
                  </a:ext>
                </a:extLst>
              </a:tr>
              <a:tr h="106775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DeepSeek-V4-Pro</a:t>
                      </a:r>
                    </a:p>
                  </a:txBody>
                  <a:tcPr marL="57472" marR="57472" marT="28736" marB="2873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Mission-Critical Accuracy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High Performance on Complex Tasks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Enterprise-Level Solutions</a:t>
                      </a:r>
                    </a:p>
                  </a:txBody>
                  <a:tcPr marL="57472" marR="57472" marT="28736" marB="2873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563593"/>
                  </a:ext>
                </a:extLst>
              </a:tr>
              <a:tr h="106775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DeepSeek-V4-Flash</a:t>
                      </a:r>
                    </a:p>
                  </a:txBody>
                  <a:tcPr marL="57472" marR="57472" marT="28736" marB="2873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Cost-Effective, High-Volume Processing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Simple Agent Tasks &amp; Rapid Responses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</a:rPr>
                        <a:t>Budget-Conscious Workflows</a:t>
                      </a:r>
                    </a:p>
                  </a:txBody>
                  <a:tcPr marL="57472" marR="57472" marT="28736" marB="2873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512256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hlinkClick r:id="rId2"/>
            <a:extLst>
              <a:ext uri="{FF2B5EF4-FFF2-40B4-BE49-F238E27FC236}">
                <a16:creationId xmlns:a16="http://schemas.microsoft.com/office/drawing/2014/main" id="{7703C1AA-3F4B-9D37-3E0B-D7B0E5BA16F5}"/>
              </a:ext>
            </a:extLst>
          </p:cNvPr>
          <p:cNvSpPr/>
          <p:nvPr/>
        </p:nvSpPr>
        <p:spPr>
          <a:xfrm>
            <a:off x="2552700" y="1350349"/>
            <a:ext cx="1447800" cy="3571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Deepseek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893338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7C794-8DA7-6535-5228-5D524300C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3DCE2F-515C-25E2-D901-F8892981D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11049000" cy="513735"/>
          </a:xfrm>
        </p:spPr>
        <p:txBody>
          <a:bodyPr/>
          <a:lstStyle/>
          <a:p>
            <a:r>
              <a:rPr lang="en-US" cap="none" dirty="0" err="1"/>
              <a:t>Deepseek</a:t>
            </a:r>
            <a:r>
              <a:rPr lang="en-US" cap="none" dirty="0"/>
              <a:t> LLM Model Options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F8ABAA-2F93-A9DC-3509-B9FA638A7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62AB-F71E-4AA0-9685-BBFECF948E2A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0F5C00D-ED45-F7F2-1F6C-5FE8542189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528169"/>
              </p:ext>
            </p:extLst>
          </p:nvPr>
        </p:nvGraphicFramePr>
        <p:xfrm>
          <a:off x="609600" y="1369090"/>
          <a:ext cx="11049003" cy="4296461"/>
        </p:xfrm>
        <a:graphic>
          <a:graphicData uri="http://schemas.openxmlformats.org/drawingml/2006/table">
            <a:tbl>
              <a:tblPr/>
              <a:tblGrid>
                <a:gridCol w="1425677">
                  <a:extLst>
                    <a:ext uri="{9D8B030D-6E8A-4147-A177-3AD203B41FA5}">
                      <a16:colId xmlns:a16="http://schemas.microsoft.com/office/drawing/2014/main" val="2252987830"/>
                    </a:ext>
                  </a:extLst>
                </a:gridCol>
                <a:gridCol w="1140542">
                  <a:extLst>
                    <a:ext uri="{9D8B030D-6E8A-4147-A177-3AD203B41FA5}">
                      <a16:colId xmlns:a16="http://schemas.microsoft.com/office/drawing/2014/main" val="803011506"/>
                    </a:ext>
                  </a:extLst>
                </a:gridCol>
                <a:gridCol w="1268362">
                  <a:extLst>
                    <a:ext uri="{9D8B030D-6E8A-4147-A177-3AD203B41FA5}">
                      <a16:colId xmlns:a16="http://schemas.microsoft.com/office/drawing/2014/main" val="1515927253"/>
                    </a:ext>
                  </a:extLst>
                </a:gridCol>
                <a:gridCol w="1445342">
                  <a:extLst>
                    <a:ext uri="{9D8B030D-6E8A-4147-A177-3AD203B41FA5}">
                      <a16:colId xmlns:a16="http://schemas.microsoft.com/office/drawing/2014/main" val="909189111"/>
                    </a:ext>
                  </a:extLst>
                </a:gridCol>
                <a:gridCol w="2920180">
                  <a:extLst>
                    <a:ext uri="{9D8B030D-6E8A-4147-A177-3AD203B41FA5}">
                      <a16:colId xmlns:a16="http://schemas.microsoft.com/office/drawing/2014/main" val="195697114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330488490"/>
                    </a:ext>
                  </a:extLst>
                </a:gridCol>
                <a:gridCol w="1324900">
                  <a:extLst>
                    <a:ext uri="{9D8B030D-6E8A-4147-A177-3AD203B41FA5}">
                      <a16:colId xmlns:a16="http://schemas.microsoft.com/office/drawing/2014/main" val="62672563"/>
                    </a:ext>
                  </a:extLst>
                </a:gridCol>
              </a:tblGrid>
              <a:tr h="53726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Model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Training Data Used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Training Cutoff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Base LLM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Best Use Case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Strengths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Weaknesses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462540"/>
                  </a:ext>
                </a:extLst>
              </a:tr>
              <a:tr h="697003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1600" b="1" i="0" dirty="0">
                          <a:solidFill>
                            <a:srgbClr val="0F1115"/>
                          </a:solidFill>
                          <a:effectLst/>
                          <a:latin typeface="quote-cjk-patch"/>
                        </a:rPr>
                        <a:t>DeepSeek-V4-Pro</a:t>
                      </a:r>
                      <a:endParaRPr lang="en-US" sz="1600" b="0" i="0" dirty="0">
                        <a:solidFill>
                          <a:srgbClr val="0F1115"/>
                        </a:solidFill>
                        <a:effectLst/>
                        <a:latin typeface="quote-cjk-patch"/>
                      </a:endParaRPr>
                    </a:p>
                  </a:txBody>
                  <a:tcPr marR="152400" marT="95250" marB="95250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1600" b="0" i="0" dirty="0">
                          <a:solidFill>
                            <a:srgbClr val="0F1115"/>
                          </a:solidFill>
                          <a:effectLst/>
                          <a:latin typeface="quote-cjk-patch"/>
                        </a:rPr>
                        <a:t>&gt;33T tokens</a:t>
                      </a:r>
                    </a:p>
                  </a:txBody>
                  <a:tcPr marL="152400" marR="152400" marT="95250" marB="95250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1600" b="0" i="0" dirty="0">
                          <a:solidFill>
                            <a:srgbClr val="0F1115"/>
                          </a:solidFill>
                          <a:effectLst/>
                          <a:latin typeface="quote-cjk-patch"/>
                        </a:rPr>
                        <a:t>April 24, 2026</a:t>
                      </a:r>
                    </a:p>
                  </a:txBody>
                  <a:tcPr marL="152400" marR="152400" marT="95250" marB="95250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1600" b="0" i="0" dirty="0">
                          <a:solidFill>
                            <a:srgbClr val="0F1115"/>
                          </a:solidFill>
                          <a:effectLst/>
                          <a:latin typeface="quote-cjk-patch"/>
                        </a:rPr>
                        <a:t>DeepSeek-V4 architecture, 1.6T total parameters</a:t>
                      </a:r>
                    </a:p>
                  </a:txBody>
                  <a:tcPr marL="152400" marR="152400" marT="95250" marB="95250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1600" b="0" i="0" dirty="0">
                          <a:solidFill>
                            <a:srgbClr val="0F1115"/>
                          </a:solidFill>
                          <a:effectLst/>
                          <a:latin typeface="quote-cjk-patch"/>
                        </a:rPr>
                        <a:t>Complex agentic tasks, advanced coding, world-class reasoning in Math/STEM. World-class reasoning, leading open-source agentic capabilities, rich world knowledge.</a:t>
                      </a:r>
                    </a:p>
                  </a:txBody>
                  <a:tcPr marL="152400" marR="152400" marT="95250" marB="95250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1600" b="0" i="0" dirty="0">
                          <a:solidFill>
                            <a:srgbClr val="0F1115"/>
                          </a:solidFill>
                          <a:effectLst/>
                          <a:latin typeface="quote-cjk-patch"/>
                        </a:rPr>
                        <a:t>More expensive</a:t>
                      </a:r>
                    </a:p>
                  </a:txBody>
                  <a:tcPr marL="152400" marR="152400" marT="95250" marB="95250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endParaRPr lang="en-US" sz="1600" b="0" i="0" dirty="0">
                        <a:solidFill>
                          <a:srgbClr val="0F1115"/>
                        </a:solidFill>
                        <a:effectLst/>
                        <a:latin typeface="quote-cjk-patch"/>
                      </a:endParaRPr>
                    </a:p>
                  </a:txBody>
                  <a:tcPr marL="152400" marT="95250" marB="95250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921239"/>
                  </a:ext>
                </a:extLst>
              </a:tr>
              <a:tr h="697003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1600" b="1" i="0" dirty="0">
                          <a:solidFill>
                            <a:srgbClr val="0F1115"/>
                          </a:solidFill>
                          <a:effectLst/>
                          <a:latin typeface="quote-cjk-patch"/>
                        </a:rPr>
                        <a:t>DeepSeek-V4-Flash</a:t>
                      </a:r>
                      <a:endParaRPr lang="en-US" sz="1600" b="0" i="0" dirty="0">
                        <a:solidFill>
                          <a:srgbClr val="0F1115"/>
                        </a:solidFill>
                        <a:effectLst/>
                        <a:latin typeface="quote-cjk-patch"/>
                      </a:endParaRPr>
                    </a:p>
                  </a:txBody>
                  <a:tcPr marR="152400" marT="95250" marB="95250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1600" b="0" i="0" dirty="0">
                          <a:solidFill>
                            <a:srgbClr val="0F1115"/>
                          </a:solidFill>
                          <a:effectLst/>
                          <a:latin typeface="quote-cjk-patch"/>
                        </a:rPr>
                        <a:t>&gt;32T tokens</a:t>
                      </a:r>
                    </a:p>
                  </a:txBody>
                  <a:tcPr marL="152400" marR="152400" marT="95250" marB="95250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1600" b="0" i="0" dirty="0">
                          <a:solidFill>
                            <a:srgbClr val="0F1115"/>
                          </a:solidFill>
                          <a:effectLst/>
                          <a:latin typeface="quote-cjk-patch"/>
                        </a:rPr>
                        <a:t>April 24, 2026</a:t>
                      </a:r>
                    </a:p>
                  </a:txBody>
                  <a:tcPr marL="152400" marR="152400" marT="95250" marB="95250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1600" b="0" i="0" dirty="0">
                          <a:solidFill>
                            <a:srgbClr val="0F1115"/>
                          </a:solidFill>
                          <a:effectLst/>
                          <a:latin typeface="quote-cjk-patch"/>
                        </a:rPr>
                        <a:t>DeepSeek-V4 architecture, 284B total parameters</a:t>
                      </a:r>
                    </a:p>
                  </a:txBody>
                  <a:tcPr marL="152400" marR="152400" marT="95250" marB="95250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1600" b="0" i="0" dirty="0">
                          <a:solidFill>
                            <a:srgbClr val="0F1115"/>
                          </a:solidFill>
                          <a:effectLst/>
                          <a:latin typeface="quote-cjk-patch"/>
                        </a:rPr>
                        <a:t>High-volume, cost-sensitive tasks, simpler agent tasks, rapid responses. </a:t>
                      </a:r>
                    </a:p>
                  </a:txBody>
                  <a:tcPr marL="152400" marR="152400" marT="95250" marB="95250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1600" b="0" i="0" dirty="0">
                          <a:solidFill>
                            <a:srgbClr val="0F1115"/>
                          </a:solidFill>
                          <a:effectLst/>
                          <a:latin typeface="quote-cjk-patch"/>
                        </a:rPr>
                        <a:t>Lower accuracy - 37% </a:t>
                      </a:r>
                    </a:p>
                    <a:p>
                      <a:pPr algn="l">
                        <a:lnSpc>
                          <a:spcPts val="1875"/>
                        </a:lnSpc>
                        <a:buNone/>
                      </a:pPr>
                      <a:endParaRPr lang="en-US" sz="1600" b="0" i="0" dirty="0">
                        <a:solidFill>
                          <a:srgbClr val="0F1115"/>
                        </a:solidFill>
                        <a:effectLst/>
                        <a:latin typeface="quote-cjk-patch"/>
                      </a:endParaRPr>
                    </a:p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sz="1600" b="0" i="0" dirty="0">
                          <a:solidFill>
                            <a:srgbClr val="0F1115"/>
                          </a:solidFill>
                          <a:effectLst/>
                          <a:latin typeface="quote-cjk-patch"/>
                        </a:rPr>
                        <a:t>high hallucination rate 84%</a:t>
                      </a:r>
                    </a:p>
                  </a:txBody>
                  <a:tcPr marL="152400" marR="152400" marT="95250" marB="95250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800" dirty="0"/>
                    </a:p>
                  </a:txBody>
                  <a:tcPr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708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76313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72D32-3BA5-CD93-C53B-1121147C5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CEE2B6-A981-D119-72EE-1709F33E1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602226"/>
          </a:xfrm>
        </p:spPr>
        <p:txBody>
          <a:bodyPr/>
          <a:lstStyle/>
          <a:p>
            <a:r>
              <a:rPr lang="en-US" cap="none" dirty="0"/>
              <a:t>MAI Models &amp; Licensing Options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07C8BE-C5D6-807A-0A82-EA57958E783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AA71E55-85F8-4B86-CA8E-72E4ED9D7E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140414"/>
              </p:ext>
            </p:extLst>
          </p:nvPr>
        </p:nvGraphicFramePr>
        <p:xfrm>
          <a:off x="609601" y="1288027"/>
          <a:ext cx="10687664" cy="4631030"/>
        </p:xfrm>
        <a:graphic>
          <a:graphicData uri="http://schemas.openxmlformats.org/drawingml/2006/table">
            <a:tbl>
              <a:tblPr/>
              <a:tblGrid>
                <a:gridCol w="3057831">
                  <a:extLst>
                    <a:ext uri="{9D8B030D-6E8A-4147-A177-3AD203B41FA5}">
                      <a16:colId xmlns:a16="http://schemas.microsoft.com/office/drawing/2014/main" val="2395653068"/>
                    </a:ext>
                  </a:extLst>
                </a:gridCol>
                <a:gridCol w="3597600">
                  <a:extLst>
                    <a:ext uri="{9D8B030D-6E8A-4147-A177-3AD203B41FA5}">
                      <a16:colId xmlns:a16="http://schemas.microsoft.com/office/drawing/2014/main" val="1639296357"/>
                    </a:ext>
                  </a:extLst>
                </a:gridCol>
                <a:gridCol w="2428331">
                  <a:extLst>
                    <a:ext uri="{9D8B030D-6E8A-4147-A177-3AD203B41FA5}">
                      <a16:colId xmlns:a16="http://schemas.microsoft.com/office/drawing/2014/main" val="1266829602"/>
                    </a:ext>
                  </a:extLst>
                </a:gridCol>
                <a:gridCol w="1603902">
                  <a:extLst>
                    <a:ext uri="{9D8B030D-6E8A-4147-A177-3AD203B41FA5}">
                      <a16:colId xmlns:a16="http://schemas.microsoft.com/office/drawing/2014/main" val="3242745831"/>
                    </a:ext>
                  </a:extLst>
                </a:gridCol>
              </a:tblGrid>
              <a:tr h="4630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License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To Access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Pricing / Mo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875478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MAI-Voice-2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NLP generation model</a:t>
                      </a:r>
                      <a:br>
                        <a:rPr lang="en-US" sz="14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Turn text into natural-sounding speech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Copilot Daily and Podcasts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456405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marL="0" lvl="1" algn="ctr"/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MAI-1-preview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Evaluation Foundation model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Inhouse MAI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27741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marL="0" lvl="1" algn="ctr"/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MAI-Image-2.5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Create images from any text or photo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MAI Playground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915839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marL="0" lvl="1" algn="ctr"/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MAI-Code-1-Flash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Programming Code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VS Code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097864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marL="0" lvl="1" algn="ctr"/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MAI-Thinking-1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Reasoning model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Microsoft Foundry (Private)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825137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MAI-Transcribe-1.5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Audio transcripts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across 43 languages.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MAI Playground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630768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</a:rPr>
                        <a:t>Microsoft Frontier Tuning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Tune Frontier MAI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models into your unique business needs.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Microsoft Foundry (Private)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886167"/>
                  </a:ext>
                </a:extLst>
              </a:tr>
              <a:tr h="470485"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</a:rPr>
                        <a:t>MAI-Cyber-1-Flash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Cybersecurity model built into MDASH for 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multi-agent vulnerability identification and</a:t>
                      </a:r>
                    </a:p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remediation.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Microsoft Foundry (Private)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</a:rPr>
                        <a:t>Free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489100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hlinkClick r:id="rId3"/>
            <a:extLst>
              <a:ext uri="{FF2B5EF4-FFF2-40B4-BE49-F238E27FC236}">
                <a16:creationId xmlns:a16="http://schemas.microsoft.com/office/drawing/2014/main" id="{E09E7749-151E-96B2-6526-9BAB227132C2}"/>
              </a:ext>
            </a:extLst>
          </p:cNvPr>
          <p:cNvSpPr/>
          <p:nvPr/>
        </p:nvSpPr>
        <p:spPr>
          <a:xfrm>
            <a:off x="6629400" y="760377"/>
            <a:ext cx="1447800" cy="3571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MAI</a:t>
            </a:r>
          </a:p>
        </p:txBody>
      </p:sp>
    </p:spTree>
    <p:extLst>
      <p:ext uri="{BB962C8B-B14F-4D97-AF65-F5344CB8AC3E}">
        <p14:creationId xmlns:p14="http://schemas.microsoft.com/office/powerpoint/2010/main" val="42580971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7C9E6-96FF-06B3-9F2A-88838EB78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11049000" cy="537519"/>
          </a:xfrm>
        </p:spPr>
        <p:txBody>
          <a:bodyPr/>
          <a:lstStyle/>
          <a:p>
            <a:r>
              <a:rPr lang="en-US" cap="none" dirty="0"/>
              <a:t>GenAI Multi-Model Applications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3E534-CAC9-5523-0B99-48BD3A2C0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BE465-D74F-445A-971D-7CF634B21A8B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34D661-A740-EAD7-FC51-A4CB18FCE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48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39FE811-B094-9BAB-310F-582A6B800B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797894"/>
              </p:ext>
            </p:extLst>
          </p:nvPr>
        </p:nvGraphicFramePr>
        <p:xfrm>
          <a:off x="609600" y="1371601"/>
          <a:ext cx="11049000" cy="4349025"/>
        </p:xfrm>
        <a:graphic>
          <a:graphicData uri="http://schemas.openxmlformats.org/drawingml/2006/table">
            <a:tbl>
              <a:tblPr/>
              <a:tblGrid>
                <a:gridCol w="1552832">
                  <a:extLst>
                    <a:ext uri="{9D8B030D-6E8A-4147-A177-3AD203B41FA5}">
                      <a16:colId xmlns:a16="http://schemas.microsoft.com/office/drawing/2014/main" val="2926968466"/>
                    </a:ext>
                  </a:extLst>
                </a:gridCol>
                <a:gridCol w="1618736">
                  <a:extLst>
                    <a:ext uri="{9D8B030D-6E8A-4147-A177-3AD203B41FA5}">
                      <a16:colId xmlns:a16="http://schemas.microsoft.com/office/drawing/2014/main" val="1194542602"/>
                    </a:ext>
                  </a:extLst>
                </a:gridCol>
                <a:gridCol w="1952367">
                  <a:extLst>
                    <a:ext uri="{9D8B030D-6E8A-4147-A177-3AD203B41FA5}">
                      <a16:colId xmlns:a16="http://schemas.microsoft.com/office/drawing/2014/main" val="197852912"/>
                    </a:ext>
                  </a:extLst>
                </a:gridCol>
                <a:gridCol w="2656703">
                  <a:extLst>
                    <a:ext uri="{9D8B030D-6E8A-4147-A177-3AD203B41FA5}">
                      <a16:colId xmlns:a16="http://schemas.microsoft.com/office/drawing/2014/main" val="918992252"/>
                    </a:ext>
                  </a:extLst>
                </a:gridCol>
                <a:gridCol w="1729946">
                  <a:extLst>
                    <a:ext uri="{9D8B030D-6E8A-4147-A177-3AD203B41FA5}">
                      <a16:colId xmlns:a16="http://schemas.microsoft.com/office/drawing/2014/main" val="4115717116"/>
                    </a:ext>
                  </a:extLst>
                </a:gridCol>
                <a:gridCol w="1538416">
                  <a:extLst>
                    <a:ext uri="{9D8B030D-6E8A-4147-A177-3AD203B41FA5}">
                      <a16:colId xmlns:a16="http://schemas.microsoft.com/office/drawing/2014/main" val="1026484967"/>
                    </a:ext>
                  </a:extLst>
                </a:gridCol>
              </a:tblGrid>
              <a:tr h="12014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Name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12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Current Version*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12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Release Date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12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Included LLMs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12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Licensing 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12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Fee 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123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43688"/>
                  </a:ext>
                </a:extLst>
              </a:tr>
              <a:tr h="48059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/>
                        <a:t>Poe (Quora)</a:t>
                      </a:r>
                      <a:endParaRPr lang="en-US" sz="1400" dirty="0"/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Poe 2026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/>
                        <a:t>December 2022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GPT-4/4o, Claude family, Gemini family, Llama, Mistral, more  models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end-user license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Free tier</a:t>
                      </a:r>
                    </a:p>
                    <a:p>
                      <a:pPr>
                        <a:buNone/>
                      </a:pPr>
                      <a:r>
                        <a:rPr lang="en-US" sz="1400" b="1" dirty="0"/>
                        <a:t>$20/month</a:t>
                      </a:r>
                      <a:endParaRPr lang="en-US" sz="1400" dirty="0"/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1292305"/>
                  </a:ext>
                </a:extLst>
              </a:tr>
              <a:tr h="68656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/>
                        <a:t>Perplexity Pro</a:t>
                      </a:r>
                      <a:endParaRPr lang="en-US" sz="1400" dirty="0"/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2026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August 2022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Multiple including OpenAI, Anthropic, and Google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Subscription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Free tier; Pro plan $</a:t>
                      </a:r>
                      <a:r>
                        <a:rPr lang="en-US" sz="1400" b="1" dirty="0"/>
                        <a:t>20/month</a:t>
                      </a:r>
                      <a:endParaRPr lang="en-US" sz="1400" dirty="0"/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136017"/>
                  </a:ext>
                </a:extLst>
              </a:tr>
              <a:tr h="4291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/>
                        <a:t>ChatHub</a:t>
                      </a:r>
                      <a:endParaRPr lang="en-US" sz="1400"/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 err="1"/>
                        <a:t>ChatHub</a:t>
                      </a:r>
                      <a:r>
                        <a:rPr lang="en-US" sz="1400" dirty="0"/>
                        <a:t> 2026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2023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ChatGPT, Claude, Gemini, other models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Proprietary requires users API credentials 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APIs 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9416179"/>
                  </a:ext>
                </a:extLst>
              </a:tr>
              <a:tr h="48059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 err="1"/>
                        <a:t>TypingMind</a:t>
                      </a:r>
                      <a:endParaRPr lang="en-US" sz="1400" dirty="0"/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 err="1"/>
                        <a:t>TypingMind</a:t>
                      </a:r>
                      <a:r>
                        <a:rPr lang="en-US" sz="1400" dirty="0"/>
                        <a:t> 2026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2023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OpenAI, Anthropic, Google Gemini, Meta Llama, Mistral, other 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Proprietary software license; BYOK (Bring Your Own Key) access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One-time license separate API charges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159178"/>
                  </a:ext>
                </a:extLst>
              </a:tr>
              <a:tr h="48059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 err="1"/>
                        <a:t>OpenRouter</a:t>
                      </a:r>
                      <a:endParaRPr lang="en-US" sz="1400" dirty="0"/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 err="1"/>
                        <a:t>OpenRouter</a:t>
                      </a:r>
                      <a:r>
                        <a:rPr lang="en-US" sz="1400" dirty="0"/>
                        <a:t> 2026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2023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300+ models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Pay-as-you-go API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Usage-based pricing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375932"/>
                  </a:ext>
                </a:extLst>
              </a:tr>
              <a:tr h="48059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/>
                        <a:t>Monica AI</a:t>
                      </a:r>
                      <a:endParaRPr lang="en-US" sz="1400" dirty="0"/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Monica 2026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2023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Multiple LLMs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Proprietary SaaS/browser extension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Free tier; subscription plans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345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43160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D563D-A437-758B-F2C8-53B7B16B8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FBFF6-65E7-F8AD-10FD-0312EC47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11049000" cy="537519"/>
          </a:xfrm>
        </p:spPr>
        <p:txBody>
          <a:bodyPr/>
          <a:lstStyle/>
          <a:p>
            <a:r>
              <a:rPr lang="en-US" cap="none" dirty="0"/>
              <a:t>GenAI Multi-Model Applications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8FF6E-2F6F-2954-D67C-C39B1CFD0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BE465-D74F-445A-971D-7CF634B21A8B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B415B2-0647-6749-CD28-08030A0C2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49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93901F3-8AA3-7CF0-6783-5A10DE3F26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003576"/>
              </p:ext>
            </p:extLst>
          </p:nvPr>
        </p:nvGraphicFramePr>
        <p:xfrm>
          <a:off x="609600" y="1371601"/>
          <a:ext cx="11049000" cy="3629025"/>
        </p:xfrm>
        <a:graphic>
          <a:graphicData uri="http://schemas.openxmlformats.org/drawingml/2006/table">
            <a:tbl>
              <a:tblPr/>
              <a:tblGrid>
                <a:gridCol w="1552832">
                  <a:extLst>
                    <a:ext uri="{9D8B030D-6E8A-4147-A177-3AD203B41FA5}">
                      <a16:colId xmlns:a16="http://schemas.microsoft.com/office/drawing/2014/main" val="2926968466"/>
                    </a:ext>
                  </a:extLst>
                </a:gridCol>
                <a:gridCol w="1618736">
                  <a:extLst>
                    <a:ext uri="{9D8B030D-6E8A-4147-A177-3AD203B41FA5}">
                      <a16:colId xmlns:a16="http://schemas.microsoft.com/office/drawing/2014/main" val="1194542602"/>
                    </a:ext>
                  </a:extLst>
                </a:gridCol>
                <a:gridCol w="1743332">
                  <a:extLst>
                    <a:ext uri="{9D8B030D-6E8A-4147-A177-3AD203B41FA5}">
                      <a16:colId xmlns:a16="http://schemas.microsoft.com/office/drawing/2014/main" val="197852912"/>
                    </a:ext>
                  </a:extLst>
                </a:gridCol>
                <a:gridCol w="2865738">
                  <a:extLst>
                    <a:ext uri="{9D8B030D-6E8A-4147-A177-3AD203B41FA5}">
                      <a16:colId xmlns:a16="http://schemas.microsoft.com/office/drawing/2014/main" val="918992252"/>
                    </a:ext>
                  </a:extLst>
                </a:gridCol>
                <a:gridCol w="1729946">
                  <a:extLst>
                    <a:ext uri="{9D8B030D-6E8A-4147-A177-3AD203B41FA5}">
                      <a16:colId xmlns:a16="http://schemas.microsoft.com/office/drawing/2014/main" val="4115717116"/>
                    </a:ext>
                  </a:extLst>
                </a:gridCol>
                <a:gridCol w="1538416">
                  <a:extLst>
                    <a:ext uri="{9D8B030D-6E8A-4147-A177-3AD203B41FA5}">
                      <a16:colId xmlns:a16="http://schemas.microsoft.com/office/drawing/2014/main" val="1026484967"/>
                    </a:ext>
                  </a:extLst>
                </a:gridCol>
              </a:tblGrid>
              <a:tr h="80413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Name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12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Current Version*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12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Release Date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12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Included LLMs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12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Licensing 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12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Fee 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123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43688"/>
                  </a:ext>
                </a:extLst>
              </a:tr>
              <a:tr h="63006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/>
                        <a:t>Cursor</a:t>
                      </a:r>
                      <a:endParaRPr lang="en-US" sz="1400" dirty="0"/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Cursor 2026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/>
                        <a:t>2023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GPT family, Claude family, Gemini models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Proprietary developer tool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Free tier; 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Pro plans available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1263798"/>
                  </a:ext>
                </a:extLst>
              </a:tr>
              <a:tr h="63006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 err="1"/>
                        <a:t>Magai</a:t>
                      </a:r>
                      <a:endParaRPr lang="en-US" sz="1400" dirty="0"/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 err="1"/>
                        <a:t>Magai</a:t>
                      </a:r>
                      <a:r>
                        <a:rPr lang="en-US" sz="1400" dirty="0"/>
                        <a:t> 2026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2023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GPT, Claude, Gemini, and additional models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Proprietary SaaS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Subscription-based plans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38016"/>
                  </a:ext>
                </a:extLst>
              </a:tr>
              <a:tr h="63006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/>
                        <a:t>ChatPlayground</a:t>
                      </a:r>
                      <a:endParaRPr lang="en-US" sz="1400"/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/>
                        <a:t>ChatPlayground 2026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2023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Multiple LLMs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Proprietary SaaS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Freemium/subscription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33622"/>
                  </a:ext>
                </a:extLst>
              </a:tr>
              <a:tr h="9346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b="1" dirty="0"/>
                        <a:t>Open </a:t>
                      </a:r>
                      <a:r>
                        <a:rPr lang="en-US" sz="1400" b="1" dirty="0" err="1"/>
                        <a:t>WebUI</a:t>
                      </a:r>
                      <a:endParaRPr lang="en-US" sz="1400" dirty="0"/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v0.6.x series (2026)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2023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Local and cloud-hosted models (Llama, Mistral, DeepSeek)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Open-source (Apache 2.0)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Free self-hosted; infrastructure costs only</a:t>
                      </a:r>
                    </a:p>
                  </a:txBody>
                  <a:tcPr marL="14579" marR="14579" marT="7290" marB="7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564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8478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B1C57-278C-43FA-A082-9D67D2C44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1"/>
            <a:ext cx="11049000" cy="519056"/>
          </a:xfrm>
        </p:spPr>
        <p:txBody>
          <a:bodyPr/>
          <a:lstStyle/>
          <a:p>
            <a:r>
              <a:rPr lang="en-US" sz="3200" dirty="0"/>
              <a:t>Prompt Engineering Framework Comparison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52EF10-CD39-F2E5-68AE-03B492F1E0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5902877"/>
              </p:ext>
            </p:extLst>
          </p:nvPr>
        </p:nvGraphicFramePr>
        <p:xfrm>
          <a:off x="571501" y="1554538"/>
          <a:ext cx="11048999" cy="3748923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636888">
                  <a:extLst>
                    <a:ext uri="{9D8B030D-6E8A-4147-A177-3AD203B41FA5}">
                      <a16:colId xmlns:a16="http://schemas.microsoft.com/office/drawing/2014/main" val="2129137222"/>
                    </a:ext>
                  </a:extLst>
                </a:gridCol>
                <a:gridCol w="2782711">
                  <a:extLst>
                    <a:ext uri="{9D8B030D-6E8A-4147-A177-3AD203B41FA5}">
                      <a16:colId xmlns:a16="http://schemas.microsoft.com/office/drawing/2014/main" val="3353361877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09079346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465657728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955249345"/>
                    </a:ext>
                  </a:extLst>
                </a:gridCol>
              </a:tblGrid>
              <a:tr h="7801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100" b="1" dirty="0">
                          <a:solidFill>
                            <a:schemeClr val="bg1"/>
                          </a:solidFill>
                          <a:effectLst/>
                        </a:rPr>
                        <a:t>Framework</a:t>
                      </a:r>
                      <a:endParaRPr lang="en-US" sz="2100" b="1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100" b="1" dirty="0">
                          <a:solidFill>
                            <a:schemeClr val="bg1"/>
                          </a:solidFill>
                          <a:effectLst/>
                        </a:rPr>
                        <a:t>Core Components</a:t>
                      </a:r>
                      <a:endParaRPr lang="en-US" sz="2100" b="1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100" b="1" dirty="0">
                          <a:solidFill>
                            <a:schemeClr val="bg1"/>
                          </a:solidFill>
                          <a:effectLst/>
                        </a:rPr>
                        <a:t>Best For</a:t>
                      </a:r>
                      <a:endParaRPr lang="en-US" sz="2100" b="1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100" b="1" dirty="0">
                          <a:solidFill>
                            <a:schemeClr val="bg1"/>
                          </a:solidFill>
                          <a:effectLst/>
                        </a:rPr>
                        <a:t>Key Advantage</a:t>
                      </a:r>
                      <a:endParaRPr lang="en-US" sz="2100" b="1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100" b="1" dirty="0">
                          <a:solidFill>
                            <a:schemeClr val="bg1"/>
                          </a:solidFill>
                          <a:effectLst/>
                        </a:rPr>
                        <a:t>Evaluation Capability</a:t>
                      </a:r>
                      <a:endParaRPr lang="en-US" sz="2100" b="1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464879"/>
                  </a:ext>
                </a:extLst>
              </a:tr>
              <a:tr h="65069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</a:rPr>
                        <a:t>SPEAR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Start, Provide, Explain, Ask, Rinse &amp; Repeat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Beginners, quick setups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Simple, repeatable process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Basic feedback built-in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215850"/>
                  </a:ext>
                </a:extLst>
              </a:tr>
              <a:tr h="65069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</a:rPr>
                        <a:t>ICE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Instruction, Context, Examples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Detailed, complex tasks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Clear structure for detailed prompts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</a:rPr>
                        <a:t>Manual evaluation</a:t>
                      </a:r>
                      <a:endParaRPr lang="en-US" sz="1600" b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182433"/>
                  </a:ext>
                </a:extLst>
              </a:tr>
              <a:tr h="10167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</a:rPr>
                        <a:t>CRISPE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Capacity/role, Insight, Statement, Personality, Experiment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Enterprise use, team projects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Fine-tuned style and deep customization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Built-in evaluation tools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964584"/>
                  </a:ext>
                </a:extLst>
              </a:tr>
              <a:tr h="65069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</a:rPr>
                        <a:t>CRAFT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Context, Role, Action, Format, Target Audience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effectLst/>
                        </a:rPr>
                        <a:t>Specialized AI interactions</a:t>
                      </a:r>
                      <a:endParaRPr lang="en-US" sz="1600" b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Precise control and role definition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</a:rPr>
                        <a:t>Supports metric-driven testing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940" marR="64940" marT="64940" marB="64940" anchor="ctr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583738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CE737-C6EC-FCA0-9416-20B4AD53A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7D629-707D-4980-808D-2F58DF36C81B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C2D4F-7186-8B64-C088-32019493D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</a:t>
            </a:r>
            <a:fld id="{3D46CBA2-ECE5-4BE9-B546-6761E0E67089}" type="slidenum">
              <a:rPr lang="en-US" smtClean="0"/>
              <a:t>50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2DE51A-0785-930A-06F3-B5C5D4EE8A1F}"/>
              </a:ext>
            </a:extLst>
          </p:cNvPr>
          <p:cNvSpPr/>
          <p:nvPr/>
        </p:nvSpPr>
        <p:spPr>
          <a:xfrm>
            <a:off x="2202926" y="1554538"/>
            <a:ext cx="2743200" cy="374892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1687478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831DAE4-0C7B-FF86-55B4-8429969190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395994"/>
            <a:ext cx="11049000" cy="3108420"/>
          </a:xfrm>
        </p:spPr>
        <p:txBody>
          <a:bodyPr/>
          <a:lstStyle/>
          <a:p>
            <a:r>
              <a:rPr lang="en-US" sz="4800" dirty="0"/>
              <a:t>Advanced Prompt Engineering Techniques</a:t>
            </a:r>
            <a:br>
              <a:rPr lang="en-US" sz="4800" dirty="0"/>
            </a:br>
            <a:br>
              <a:rPr lang="en-US" sz="4800" dirty="0"/>
            </a:b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Clarifying Questions Framework</a:t>
            </a:r>
            <a:endParaRPr lang="en-US" sz="4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17121-E2BC-5FBF-8E4B-0C4C0B719AB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BBE465-D74F-445A-971D-7CF634B21A8B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A9EB78-2154-373D-8D1D-3DF77080C0B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29363"/>
            <a:ext cx="793750" cy="220662"/>
          </a:xfrm>
        </p:spPr>
        <p:txBody>
          <a:bodyPr/>
          <a:lstStyle/>
          <a:p>
            <a:fld id="{3D46CBA2-ECE5-4BE9-B546-6761E0E67089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264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6A0AEA3-F923-FCE3-8540-5A213D42A2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366221"/>
            <a:ext cx="7291526" cy="4501179"/>
          </a:xfrm>
        </p:spPr>
        <p:txBody>
          <a:bodyPr/>
          <a:lstStyle/>
          <a:p>
            <a:r>
              <a:rPr lang="en-US" sz="2000" dirty="0"/>
              <a:t>Ask any model to clarify first: </a:t>
            </a:r>
          </a:p>
          <a:p>
            <a:pPr lvl="1"/>
            <a:r>
              <a:rPr lang="en-US" sz="2000" dirty="0"/>
              <a:t>Boost accuracy</a:t>
            </a:r>
          </a:p>
          <a:p>
            <a:pPr lvl="1"/>
            <a:r>
              <a:rPr lang="en-US" sz="2000" dirty="0"/>
              <a:t>Cuts rewrites</a:t>
            </a:r>
          </a:p>
          <a:p>
            <a:pPr lvl="1"/>
            <a:r>
              <a:rPr lang="en-US" sz="2000" dirty="0"/>
              <a:t>Surfaces blind spots </a:t>
            </a:r>
          </a:p>
          <a:p>
            <a:r>
              <a:rPr lang="en-US" sz="2000" dirty="0"/>
              <a:t>AI workflow should mirror improve learning, trust, and performance</a:t>
            </a:r>
          </a:p>
          <a:p>
            <a:r>
              <a:rPr lang="en-US" sz="2000" dirty="0"/>
              <a:t>Best results come from cycles</a:t>
            </a:r>
          </a:p>
          <a:p>
            <a:pPr lvl="1"/>
            <a:r>
              <a:rPr lang="en-US" sz="2000" dirty="0"/>
              <a:t>Clarifying</a:t>
            </a:r>
          </a:p>
          <a:p>
            <a:pPr lvl="1"/>
            <a:r>
              <a:rPr lang="en-US" sz="2000" dirty="0"/>
              <a:t>Refining</a:t>
            </a:r>
          </a:p>
          <a:p>
            <a:pPr lvl="1"/>
            <a:r>
              <a:rPr lang="en-US" sz="2000" dirty="0"/>
              <a:t>Verifying</a:t>
            </a:r>
          </a:p>
          <a:p>
            <a:r>
              <a:rPr lang="en-US" sz="2000" dirty="0"/>
              <a:t>Clarity is a force multiplier.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E0CE011-5D4D-80D9-AAB3-6BE57C088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601574"/>
          </a:xfrm>
        </p:spPr>
        <p:txBody>
          <a:bodyPr/>
          <a:lstStyle/>
          <a:p>
            <a:r>
              <a:rPr lang="en-US" sz="2800" dirty="0"/>
              <a:t>Clarifying Questions Framework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E15C57-EEB6-86EC-12C9-AF0D629D8BD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BBE465-D74F-445A-971D-7CF634B21A8B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D4AF64-EA0A-A4A7-AA8F-DCDF7D54B53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29363"/>
            <a:ext cx="793750" cy="220662"/>
          </a:xfrm>
        </p:spPr>
        <p:txBody>
          <a:bodyPr/>
          <a:lstStyle/>
          <a:p>
            <a:fld id="{3D46CBA2-ECE5-4BE9-B546-6761E0E67089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9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1B0754-8613-15AC-FC92-D2064422D9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2011680"/>
            <a:ext cx="7291526" cy="3855720"/>
          </a:xfrm>
        </p:spPr>
        <p:txBody>
          <a:bodyPr/>
          <a:lstStyle/>
          <a:p>
            <a:r>
              <a:rPr lang="en-US" dirty="0"/>
              <a:t>Start with </a:t>
            </a:r>
            <a:r>
              <a:rPr lang="en-US" b="1" dirty="0"/>
              <a:t>1–3</a:t>
            </a:r>
            <a:r>
              <a:rPr lang="en-US" dirty="0"/>
              <a:t> clarifying questions.</a:t>
            </a:r>
          </a:p>
          <a:p>
            <a:r>
              <a:rPr lang="en-US" dirty="0"/>
              <a:t>If the task is high-stakes or fuzzy, allow </a:t>
            </a:r>
            <a:r>
              <a:rPr lang="en-US" b="1" dirty="0"/>
              <a:t>up to 5</a:t>
            </a:r>
            <a:r>
              <a:rPr lang="en-US" dirty="0"/>
              <a:t>.</a:t>
            </a:r>
          </a:p>
          <a:p>
            <a:r>
              <a:rPr lang="en-US" dirty="0"/>
              <a:t>Ask for </a:t>
            </a:r>
            <a:r>
              <a:rPr lang="en-US" b="1" dirty="0"/>
              <a:t>batched</a:t>
            </a:r>
            <a:r>
              <a:rPr lang="en-US" dirty="0"/>
              <a:t> questions to reduce back-and-forth.</a:t>
            </a:r>
          </a:p>
          <a:p>
            <a:r>
              <a:rPr lang="en-US" dirty="0"/>
              <a:t>Tell the model to </a:t>
            </a:r>
            <a:r>
              <a:rPr lang="en-US" b="1" dirty="0"/>
              <a:t>justify</a:t>
            </a:r>
            <a:r>
              <a:rPr lang="en-US" dirty="0"/>
              <a:t> each question in one short line (this teaches reasoning and avoids spammy queries).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D198D1C-DA59-EA23-EA2C-226B28F0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Clarifying Questions Framework </a:t>
            </a:r>
            <a:br>
              <a:rPr lang="en-US" sz="2800" dirty="0"/>
            </a:br>
            <a:r>
              <a:rPr lang="en-US" sz="2400" dirty="0"/>
              <a:t>The Goldilocks Rule for Follow-Ups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799DD-6A75-69B5-7947-043A873ED29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4705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48EB93-94BC-AEEC-A5E1-A505A1A942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936376"/>
            <a:ext cx="7291526" cy="3931024"/>
          </a:xfrm>
        </p:spPr>
        <p:txBody>
          <a:bodyPr/>
          <a:lstStyle/>
          <a:p>
            <a:r>
              <a:rPr lang="en-US" b="1" dirty="0"/>
              <a:t>C — Context:</a:t>
            </a:r>
            <a:r>
              <a:rPr lang="en-US" dirty="0"/>
              <a:t> What background matters here?</a:t>
            </a:r>
          </a:p>
          <a:p>
            <a:r>
              <a:rPr lang="en-US" b="1" dirty="0"/>
              <a:t>O — Outcome:</a:t>
            </a:r>
            <a:r>
              <a:rPr lang="en-US" dirty="0"/>
              <a:t> What result do you want — and by when?</a:t>
            </a:r>
          </a:p>
          <a:p>
            <a:r>
              <a:rPr lang="en-US" b="1" dirty="0"/>
              <a:t>A — Audience:</a:t>
            </a:r>
            <a:r>
              <a:rPr lang="en-US" dirty="0"/>
              <a:t> Who is this for? What reading level?</a:t>
            </a:r>
          </a:p>
          <a:p>
            <a:r>
              <a:rPr lang="en-US" b="1" dirty="0"/>
              <a:t>C — Constraints:</a:t>
            </a:r>
            <a:r>
              <a:rPr lang="en-US" dirty="0"/>
              <a:t> Word count, tone, tools, data sources, and budget.</a:t>
            </a:r>
          </a:p>
          <a:p>
            <a:r>
              <a:rPr lang="en-US" b="1" dirty="0"/>
              <a:t>H — Handoff:</a:t>
            </a:r>
            <a:r>
              <a:rPr lang="en-US" dirty="0"/>
              <a:t> How should I deliver it — bullets, draft, table, code, or slide outline?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3ACBBC-A616-72C6-E935-0379B135F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0"/>
            <a:ext cx="7291526" cy="1143000"/>
          </a:xfrm>
        </p:spPr>
        <p:txBody>
          <a:bodyPr/>
          <a:lstStyle/>
          <a:p>
            <a:r>
              <a:rPr lang="en-US" sz="2800" dirty="0"/>
              <a:t>Clarifying Questions Framework </a:t>
            </a:r>
            <a:br>
              <a:rPr lang="en-US" sz="2800" dirty="0"/>
            </a:br>
            <a:r>
              <a:rPr lang="en-US" sz="2000" dirty="0"/>
              <a:t>The C.O.A.C.H. Framework for Clarifying Questions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DE33E-7699-5DD9-75C8-AEF8A53B743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340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B7D7B6-B532-CC25-7C61-E48C068824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856216"/>
            <a:ext cx="7291526" cy="401118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What’s the exact goal and success metric?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Who’s the audience and reading level?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What tone should I use (friendly, formal, expert, playful)?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What must I avoid (jargon, clichés, claims without sources)?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Any style examples to follow?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What format do you want back (list, draft, table, code)?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What constraints exist (time, word limit, region, budget)?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Which sources should I prioritize — or ignore?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What’s been tried already, and what failed?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Anything confidential or off-limits?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9C5827-DE99-A187-3DF3-87C212CA5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1170416"/>
          </a:xfrm>
        </p:spPr>
        <p:txBody>
          <a:bodyPr/>
          <a:lstStyle/>
          <a:p>
            <a:r>
              <a:rPr lang="en-US" sz="2800" dirty="0"/>
              <a:t>Clarifying Questions Framework </a:t>
            </a:r>
            <a:br>
              <a:rPr lang="en-US" sz="2800" dirty="0"/>
            </a:br>
            <a:r>
              <a:rPr lang="en-US" sz="1800" dirty="0"/>
              <a:t>Starter Pack: 10 Clarifying Questions Your AI Should Ask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702BC-32C0-4C21-FDF1-A3CCB706C0F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5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698E2A-DE04-9271-3E06-3A5DC3BC77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966452"/>
            <a:ext cx="7291526" cy="3900948"/>
          </a:xfrm>
        </p:spPr>
        <p:txBody>
          <a:bodyPr/>
          <a:lstStyle/>
          <a:p>
            <a:r>
              <a:rPr lang="en-US" b="1" i="1" dirty="0"/>
              <a:t>Default: </a:t>
            </a:r>
            <a:r>
              <a:rPr lang="en-US" dirty="0"/>
              <a:t>“Before you answer, ask me 3 clarifying questions to remove ambiguity.”</a:t>
            </a:r>
          </a:p>
          <a:p>
            <a:r>
              <a:rPr lang="en-US" b="1" i="1" dirty="0"/>
              <a:t>In a hurry: </a:t>
            </a:r>
            <a:r>
              <a:rPr lang="en-US" dirty="0"/>
              <a:t>“Ask 1 clarifying question, then answer.”</a:t>
            </a:r>
          </a:p>
          <a:p>
            <a:r>
              <a:rPr lang="en-US" b="1" i="1" dirty="0"/>
              <a:t>For complex work: </a:t>
            </a:r>
            <a:r>
              <a:rPr lang="en-US" dirty="0"/>
              <a:t>“Ask up to 5 clarifying questions in one batch.”</a:t>
            </a:r>
          </a:p>
          <a:p>
            <a:r>
              <a:rPr lang="en-US" sz="2000" b="1" i="1" dirty="0">
                <a:solidFill>
                  <a:srgbClr val="FF0000"/>
                </a:solidFill>
              </a:rPr>
              <a:t>Why it works: </a:t>
            </a:r>
          </a:p>
          <a:p>
            <a:pPr lvl="1"/>
            <a:r>
              <a:rPr lang="en-US" sz="2000" i="1" dirty="0"/>
              <a:t>LLMs are trained to choose helpful next steps. </a:t>
            </a:r>
          </a:p>
          <a:p>
            <a:pPr lvl="1"/>
            <a:r>
              <a:rPr lang="en-US" sz="2000" i="1" dirty="0"/>
              <a:t>Tell LLMs to gather missing info - guides them away from assumptions and toward your real goal. </a:t>
            </a:r>
          </a:p>
          <a:p>
            <a:pPr lvl="1"/>
            <a:r>
              <a:rPr lang="en-US" sz="2000" i="1" dirty="0"/>
              <a:t>Prompt engineering emphasize being specific, iterative, and explicit about what you want.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CF707A-1349-F00B-35D9-9B9E1335D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Clarifying Questions </a:t>
            </a:r>
            <a:br>
              <a:rPr lang="en-US" dirty="0"/>
            </a:br>
            <a:r>
              <a:rPr lang="en-US" dirty="0"/>
              <a:t>One-Liner in Every Prompt</a:t>
            </a:r>
            <a:br>
              <a:rPr lang="en-US" dirty="0"/>
            </a:b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D3ECA-B378-A766-E817-30BD6D6BB91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79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1D11999-8E5A-7364-3943-D380A43FD2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559859"/>
            <a:ext cx="7291526" cy="4386430"/>
          </a:xfrm>
        </p:spPr>
        <p:txBody>
          <a:bodyPr/>
          <a:lstStyle/>
          <a:p>
            <a:r>
              <a:rPr lang="en-US" sz="2000" b="1" dirty="0"/>
              <a:t>Briefing (universal): </a:t>
            </a:r>
            <a:r>
              <a:rPr lang="en-US" sz="2000" dirty="0"/>
              <a:t>You are my [role]. Task: [what]. Audience: [who]. Constraints: [limit]. Before you answer, ask me 3 clarifying questions using C.O.A.C.H., then propose an outline.</a:t>
            </a:r>
          </a:p>
          <a:p>
            <a:r>
              <a:rPr lang="en-US" sz="2000" b="1" dirty="0"/>
              <a:t>Research: </a:t>
            </a:r>
            <a:r>
              <a:rPr lang="en-US" sz="2000" dirty="0"/>
              <a:t>Collect sources from [domains]. Summarize with citations. Ask me 3 questions about scope, dates, and credibility before you start.</a:t>
            </a:r>
          </a:p>
          <a:p>
            <a:r>
              <a:rPr lang="en-US" sz="2000" b="1" dirty="0"/>
              <a:t>Writing: </a:t>
            </a:r>
            <a:r>
              <a:rPr lang="en-US" sz="2000" dirty="0"/>
              <a:t>Draft a 900-word article at a 7th-grade level. Avoid jargon. Ask me about angle, audience, and must-include points first.</a:t>
            </a:r>
          </a:p>
          <a:p>
            <a:r>
              <a:rPr lang="en-US" sz="2000" b="1" dirty="0"/>
              <a:t>Coding: </a:t>
            </a:r>
            <a:r>
              <a:rPr lang="en-US" sz="2000" dirty="0"/>
              <a:t>Generate [language] code with tests. Ask me about environment, versions, inputs/outputs, and constraints before coding.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3AC73B-AC8B-5343-8702-0AA32BA06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6449"/>
            <a:ext cx="7291526" cy="1090523"/>
          </a:xfrm>
        </p:spPr>
        <p:txBody>
          <a:bodyPr/>
          <a:lstStyle/>
          <a:p>
            <a:r>
              <a:rPr lang="en-US" sz="2800" dirty="0"/>
              <a:t>Clarifying Questions Framework</a:t>
            </a:r>
            <a:br>
              <a:rPr lang="en-US" sz="2000" dirty="0"/>
            </a:br>
            <a:r>
              <a:rPr lang="en-US" sz="2000" dirty="0"/>
              <a:t>Copy-Paste Prompt Templates</a:t>
            </a:r>
            <a:br>
              <a:rPr lang="en-US" sz="2000" dirty="0"/>
            </a:br>
            <a:r>
              <a:rPr lang="en-US" dirty="0"/>
              <a:t> </a:t>
            </a:r>
            <a:endParaRPr lang="en-US" sz="28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B95930-417C-FC92-1559-53C1D86950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19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541F2-73FA-9BA0-D49D-8D3380CC8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18E1600-82E5-307A-5BDD-2DF7633BB0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395994"/>
            <a:ext cx="11049000" cy="3108420"/>
          </a:xfrm>
        </p:spPr>
        <p:txBody>
          <a:bodyPr/>
          <a:lstStyle/>
          <a:p>
            <a:r>
              <a:rPr lang="en-US" sz="4800" dirty="0"/>
              <a:t>Advanced Prompt Engineering Techniques</a:t>
            </a:r>
            <a:br>
              <a:rPr lang="en-US" sz="4800" dirty="0"/>
            </a:br>
            <a:br>
              <a:rPr lang="en-US" sz="4800" dirty="0"/>
            </a:b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Recursive Prompting</a:t>
            </a:r>
            <a:endParaRPr lang="en-US" sz="4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D4774-A2C5-40A3-FF4A-98280319C50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BBE465-D74F-445A-971D-7CF634B21A8B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9F35F3-D2D8-55C7-AEE2-5F42C53D261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29363"/>
            <a:ext cx="793750" cy="220662"/>
          </a:xfrm>
        </p:spPr>
        <p:txBody>
          <a:bodyPr/>
          <a:lstStyle/>
          <a:p>
            <a:fld id="{3D46CBA2-ECE5-4BE9-B546-6761E0E67089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6698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AF7A0B-D227-324D-6854-B5CE5852EC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290918"/>
            <a:ext cx="7291526" cy="4576482"/>
          </a:xfrm>
        </p:spPr>
        <p:txBody>
          <a:bodyPr/>
          <a:lstStyle/>
          <a:p>
            <a:r>
              <a:rPr lang="en-US" dirty="0"/>
              <a:t>A sequence of prompts</a:t>
            </a:r>
          </a:p>
          <a:p>
            <a:r>
              <a:rPr lang="en-US" dirty="0"/>
              <a:t>Build on each other to iteratively refine an AI’s output </a:t>
            </a:r>
          </a:p>
          <a:p>
            <a:pPr marL="0" indent="0">
              <a:buNone/>
            </a:pPr>
            <a:r>
              <a:rPr lang="en-US" sz="2800" b="1" dirty="0"/>
              <a:t>Core Idea</a:t>
            </a:r>
          </a:p>
          <a:p>
            <a:r>
              <a:rPr lang="en-US" dirty="0"/>
              <a:t>Start with an initial prompt that sets the goal and context.</a:t>
            </a:r>
          </a:p>
          <a:p>
            <a:r>
              <a:rPr lang="en-US" dirty="0"/>
              <a:t>Review response - issue a follow‑up prompt that corrects, narrows, or deepens.</a:t>
            </a:r>
          </a:p>
          <a:p>
            <a:r>
              <a:rPr lang="en-US" dirty="0"/>
              <a:t>You repeat this loop, using each answer as the input to the next prompt, until the result matches your intent.</a:t>
            </a:r>
            <a:br>
              <a:rPr lang="en-US" dirty="0"/>
            </a:b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7C73C9-7DE1-963A-1FAB-A1B27A144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519056"/>
          </a:xfrm>
        </p:spPr>
        <p:txBody>
          <a:bodyPr/>
          <a:lstStyle/>
          <a:p>
            <a:r>
              <a:rPr lang="en-US" dirty="0"/>
              <a:t>Recursive Prompting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5D40A-D7B3-9EC8-8014-9694D67674B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0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0B1D65-BBE0-9AED-5E42-2D4656FED0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2119256"/>
            <a:ext cx="7291526" cy="3748144"/>
          </a:xfrm>
        </p:spPr>
        <p:txBody>
          <a:bodyPr/>
          <a:lstStyle/>
          <a:p>
            <a:r>
              <a:rPr lang="en-US" dirty="0"/>
              <a:t>Higher accuracy</a:t>
            </a:r>
          </a:p>
          <a:p>
            <a:r>
              <a:rPr lang="en-US" dirty="0"/>
              <a:t>More depth</a:t>
            </a:r>
          </a:p>
          <a:p>
            <a:r>
              <a:rPr lang="en-US" dirty="0"/>
              <a:t>Better control</a:t>
            </a:r>
          </a:p>
          <a:p>
            <a:r>
              <a:rPr lang="en-US" dirty="0"/>
              <a:t>Clearer structure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D73C31-5F02-6B5B-4D0F-247ED917D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Prompting</a:t>
            </a:r>
            <a:br>
              <a:rPr lang="en-US" dirty="0"/>
            </a:br>
            <a:r>
              <a:rPr lang="en-US" sz="2400" dirty="0"/>
              <a:t>Why Use It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EDC657-288C-09FB-3E62-2F454F52721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5244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494BD7-F9BB-D473-1EEF-DD23E4E7B8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904104"/>
            <a:ext cx="7291526" cy="3963296"/>
          </a:xfrm>
        </p:spPr>
        <p:txBody>
          <a:bodyPr/>
          <a:lstStyle/>
          <a:p>
            <a:r>
              <a:rPr lang="en-US" sz="1800" dirty="0"/>
              <a:t>Define the objective: </a:t>
            </a:r>
          </a:p>
          <a:p>
            <a:pPr lvl="1"/>
            <a:r>
              <a:rPr lang="en-US" sz="1800" dirty="0"/>
              <a:t>You are an expert X. Goal: Y. </a:t>
            </a:r>
          </a:p>
          <a:p>
            <a:pPr lvl="1"/>
            <a:r>
              <a:rPr lang="en-US" sz="1800" dirty="0"/>
              <a:t>First, ask me 3–5 questions you need answered.</a:t>
            </a:r>
          </a:p>
          <a:p>
            <a:r>
              <a:rPr lang="en-US" sz="1800" dirty="0"/>
              <a:t>Clarify context: </a:t>
            </a:r>
          </a:p>
          <a:p>
            <a:pPr lvl="1"/>
            <a:r>
              <a:rPr lang="en-US" sz="1800" dirty="0"/>
              <a:t>Answer those questions; </a:t>
            </a:r>
          </a:p>
          <a:p>
            <a:pPr lvl="1"/>
            <a:r>
              <a:rPr lang="en-US" sz="1800" dirty="0"/>
              <a:t>Ask the model to restate the plan or outline.</a:t>
            </a:r>
          </a:p>
          <a:p>
            <a:r>
              <a:rPr lang="en-US" sz="1800" dirty="0"/>
              <a:t>Generate draft: </a:t>
            </a:r>
          </a:p>
          <a:p>
            <a:pPr lvl="1"/>
            <a:r>
              <a:rPr lang="en-US" sz="1800" dirty="0"/>
              <a:t>produce a rough version (outline, skeleton, or first draft).</a:t>
            </a:r>
          </a:p>
          <a:p>
            <a:r>
              <a:rPr lang="en-US" sz="1800" dirty="0"/>
              <a:t>Recursively refine: issue targeted follow‑ups like </a:t>
            </a:r>
          </a:p>
          <a:p>
            <a:pPr lvl="1"/>
            <a:r>
              <a:rPr lang="en-US" sz="1800" dirty="0"/>
              <a:t>Tighten section 2</a:t>
            </a:r>
          </a:p>
          <a:p>
            <a:pPr lvl="1"/>
            <a:r>
              <a:rPr lang="en-US" sz="1800" dirty="0"/>
              <a:t>Add edge cases </a:t>
            </a:r>
          </a:p>
          <a:p>
            <a:pPr lvl="1"/>
            <a:r>
              <a:rPr lang="en-US" sz="1800" dirty="0"/>
              <a:t>Critique and then improve this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493848-FE20-3E2B-30E4-E3A197C06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7291526" cy="1090523"/>
          </a:xfrm>
        </p:spPr>
        <p:txBody>
          <a:bodyPr/>
          <a:lstStyle/>
          <a:p>
            <a:r>
              <a:rPr lang="en-US" dirty="0"/>
              <a:t>Recursive Prompting</a:t>
            </a:r>
            <a:br>
              <a:rPr lang="en-US" dirty="0"/>
            </a:br>
            <a:r>
              <a:rPr lang="en-US" sz="2400" dirty="0"/>
              <a:t>Prompt Pattern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BF2036-880A-DECB-50C3-0C0A48D4884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39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AD902D-9B55-5182-879B-23600FA9D7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861073"/>
            <a:ext cx="7291526" cy="4006327"/>
          </a:xfrm>
        </p:spPr>
        <p:txBody>
          <a:bodyPr/>
          <a:lstStyle/>
          <a:p>
            <a:r>
              <a:rPr lang="en-US" sz="2000" b="1" dirty="0"/>
              <a:t>Example 1: </a:t>
            </a:r>
            <a:r>
              <a:rPr lang="en-US" sz="2000" dirty="0"/>
              <a:t>Act like a Senior Project Manager. I want to [task]. Before you start, list the top 3 bottlenecks or missing specs. Then ask me 3 targeted questions that remove the biggest unknowns. After I answer, give me an outline and proceed.</a:t>
            </a:r>
          </a:p>
          <a:p>
            <a:r>
              <a:rPr lang="en-US" sz="2000" b="1" dirty="0"/>
              <a:t>Example 2: </a:t>
            </a:r>
            <a:r>
              <a:rPr lang="en-US" sz="2000" dirty="0"/>
              <a:t>Outline a 4‑week module on recursive prompting for educators; list learning objectives and weekly topics.</a:t>
            </a:r>
          </a:p>
          <a:p>
            <a:r>
              <a:rPr lang="en-US" sz="2000" b="1" dirty="0"/>
              <a:t>Example 3: </a:t>
            </a:r>
            <a:r>
              <a:rPr lang="en-US" sz="2000" dirty="0"/>
              <a:t>Expand week 2 into a 90‑minute lesson plan with activities and assessment ideas.</a:t>
            </a:r>
          </a:p>
          <a:p>
            <a:r>
              <a:rPr lang="en-US" sz="2000" b="1" dirty="0"/>
              <a:t>Example 4: </a:t>
            </a:r>
            <a:r>
              <a:rPr lang="en-US" sz="2000" dirty="0"/>
              <a:t>Generate a rubric to evaluate students’ ability to design recursive prompts for complex tasks.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AE3227-0124-2CAA-23E5-5DD3BE0C1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Prompting</a:t>
            </a:r>
            <a:br>
              <a:rPr lang="en-US" dirty="0"/>
            </a:br>
            <a:r>
              <a:rPr lang="en-US" sz="2400" dirty="0"/>
              <a:t>Examples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65943B-C939-6B1B-A4B0-6736077DE06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0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75555-BFAC-15DB-40B5-2BB3077EA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C07CA1-F939-1201-483F-13E261046B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395994"/>
            <a:ext cx="11049000" cy="3108420"/>
          </a:xfrm>
        </p:spPr>
        <p:txBody>
          <a:bodyPr/>
          <a:lstStyle/>
          <a:p>
            <a:r>
              <a:rPr lang="en-US" sz="4800" dirty="0"/>
              <a:t>Prompt Engineering Exercises</a:t>
            </a:r>
            <a:br>
              <a:rPr lang="en-US" sz="4800" dirty="0"/>
            </a:br>
            <a:br>
              <a:rPr lang="en-US" sz="4800" dirty="0"/>
            </a:br>
            <a:endParaRPr lang="en-US" sz="4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1CDF3-B1B4-03E1-FCC4-48F36F38705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0BBE465-D74F-445A-971D-7CF634B21A8B}" type="datetime4">
              <a:rPr lang="en-US" smtClean="0"/>
              <a:t>September 10,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3B472-F0B6-58B0-8372-621FCF902DE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29363"/>
            <a:ext cx="793750" cy="220662"/>
          </a:xfrm>
        </p:spPr>
        <p:txBody>
          <a:bodyPr/>
          <a:lstStyle/>
          <a:p>
            <a:fld id="{3D46CBA2-ECE5-4BE9-B546-6761E0E67089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587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08D11-9BCF-EABA-F12C-AFDAA6B691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776323"/>
            <a:ext cx="7291526" cy="40910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Complete the steps for each LLM listed below:</a:t>
            </a:r>
          </a:p>
          <a:p>
            <a:pPr lvl="1"/>
            <a:r>
              <a:rPr lang="en-US" sz="2800" dirty="0"/>
              <a:t>ChatGPT </a:t>
            </a:r>
          </a:p>
          <a:p>
            <a:pPr lvl="1"/>
            <a:r>
              <a:rPr lang="en-US" sz="2800" dirty="0"/>
              <a:t>Gemini </a:t>
            </a:r>
          </a:p>
          <a:p>
            <a:pPr lvl="1"/>
            <a:r>
              <a:rPr lang="en-US" sz="2800" dirty="0"/>
              <a:t>Claude Sonnet </a:t>
            </a:r>
          </a:p>
          <a:p>
            <a:pPr lvl="1"/>
            <a:r>
              <a:rPr lang="en-US" sz="2800" dirty="0"/>
              <a:t>Grok </a:t>
            </a:r>
          </a:p>
          <a:p>
            <a:pPr lvl="1"/>
            <a:r>
              <a:rPr lang="en-US" sz="2800" dirty="0"/>
              <a:t>Kimi</a:t>
            </a:r>
          </a:p>
          <a:p>
            <a:pPr lvl="1"/>
            <a:r>
              <a:rPr lang="en-US" sz="2800" dirty="0"/>
              <a:t>Optional – </a:t>
            </a:r>
            <a:r>
              <a:rPr lang="en-US" sz="2800" dirty="0" err="1"/>
              <a:t>Deepseek</a:t>
            </a:r>
            <a:r>
              <a:rPr lang="en-US" sz="2800" dirty="0"/>
              <a:t> R1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EE7B9E-AD11-18CE-0BF1-0F5E6591A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LLM Prompt Engineering Exercise 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77F67-1940-962D-0ABD-BA697B28108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9B9F66E-3020-4736-B695-330F5032996D}" type="datetime4">
              <a:rPr lang="en-US" smtClean="0"/>
              <a:t>September 10,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6107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ED098-5AAB-0A60-B345-A1AD70BA7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C9FA7-FC65-956A-0459-8DF54078C5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957892"/>
            <a:ext cx="7291526" cy="39095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Step 1:</a:t>
            </a:r>
          </a:p>
          <a:p>
            <a:pPr marL="685783" indent="-685783">
              <a:buFont typeface="+mj-lt"/>
              <a:buAutoNum type="arabicPeriod"/>
            </a:pPr>
            <a:r>
              <a:rPr lang="en-US" dirty="0"/>
              <a:t>Complete your name in Question 1</a:t>
            </a:r>
          </a:p>
          <a:p>
            <a:pPr marL="685783" indent="-685783">
              <a:buFont typeface="+mj-lt"/>
              <a:buAutoNum type="arabicPeriod"/>
            </a:pPr>
            <a:r>
              <a:rPr lang="en-US" dirty="0"/>
              <a:t>Select the LLM you will be using in Question 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32716-6074-9C96-4B70-DF186BF01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LLM Prompt Engineering Exercise 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0D4D69-CC6E-5D7D-B7B9-EEE61A109F2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7A8B045-1602-4D02-8426-376C52A8D394}" type="datetime4">
              <a:rPr lang="en-US" smtClean="0"/>
              <a:t>September 10,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677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103ED-9300-A903-58EF-1C049A2650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2011680"/>
            <a:ext cx="7291526" cy="3855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Step 2: </a:t>
            </a:r>
          </a:p>
          <a:p>
            <a:pPr marL="685783" indent="-685783">
              <a:buFont typeface="+mj-lt"/>
              <a:buAutoNum type="arabicPeriod"/>
            </a:pPr>
            <a:r>
              <a:rPr lang="en-US" dirty="0"/>
              <a:t>Determine which Prompt Engineering Framework you will use to construct your prompt query. </a:t>
            </a:r>
          </a:p>
          <a:p>
            <a:pPr lvl="1"/>
            <a:r>
              <a:rPr lang="en-US" dirty="0"/>
              <a:t>SPEAR</a:t>
            </a:r>
          </a:p>
          <a:p>
            <a:pPr lvl="1"/>
            <a:r>
              <a:rPr lang="en-US" dirty="0"/>
              <a:t>CRISPE</a:t>
            </a:r>
          </a:p>
          <a:p>
            <a:pPr lvl="1"/>
            <a:r>
              <a:rPr lang="en-US" dirty="0"/>
              <a:t>ICE</a:t>
            </a:r>
          </a:p>
          <a:p>
            <a:pPr lvl="1"/>
            <a:r>
              <a:rPr lang="en-US" dirty="0"/>
              <a:t>CRAFT</a:t>
            </a:r>
          </a:p>
          <a:p>
            <a:pPr marL="685783" indent="-685783">
              <a:buFont typeface="+mj-lt"/>
              <a:buAutoNum type="arabicPeriod"/>
            </a:pPr>
            <a:r>
              <a:rPr lang="en-US" dirty="0"/>
              <a:t>Select the Framework in Question 3.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34DBA4-D2FC-6B5E-1838-F4896E47F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LLM Prompt Engineering Exercise 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282B58-F967-01CB-F68F-11CDFC70EE2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9FD10B-D032-4942-B95E-44E69DC9354E}" type="datetime4">
              <a:rPr lang="en-US" smtClean="0"/>
              <a:t>September 10,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1572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61446-BF6E-BE5D-36A8-FB83722840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2076226"/>
            <a:ext cx="7291526" cy="379117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Step 3: </a:t>
            </a:r>
          </a:p>
          <a:p>
            <a:pPr marL="685783" indent="-685783">
              <a:buFont typeface="+mj-lt"/>
              <a:buAutoNum type="arabicPeriod"/>
            </a:pPr>
            <a:r>
              <a:rPr lang="en-US" dirty="0"/>
              <a:t>Describe the core components for the selected prompt engineering framework. </a:t>
            </a:r>
          </a:p>
          <a:p>
            <a:pPr marL="685783" indent="-685783">
              <a:buFont typeface="+mj-lt"/>
              <a:buAutoNum type="arabicPeriod"/>
            </a:pPr>
            <a:r>
              <a:rPr lang="en-US" dirty="0"/>
              <a:t>Paste the completed prompt components into Question 4 on Blackboard for the LLM you selected.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D992ED-560D-9818-1F16-690C5CFEF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LLM Prompt Engineering Exercise 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E5A57-DC1E-C157-A250-9D0762A3D11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C9815E-D0C8-448F-B12A-D81F88F0C5CE}" type="datetime4">
              <a:rPr lang="en-US" smtClean="0"/>
              <a:t>September 10,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7916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38A60-F363-B4F5-6767-1C9FF2A8B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34726-87D6-8D8E-9CA4-74BCF5AE1C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979407"/>
            <a:ext cx="7291526" cy="388799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Step 4:</a:t>
            </a:r>
          </a:p>
          <a:p>
            <a:pPr marL="685783" indent="-685783">
              <a:buAutoNum type="arabicPeriod"/>
            </a:pPr>
            <a:r>
              <a:rPr lang="en-US" dirty="0"/>
              <a:t>Based on the prompt engineering framework components you selected, create a completed prompt. </a:t>
            </a:r>
          </a:p>
          <a:p>
            <a:pPr marL="685783" indent="-685783">
              <a:buAutoNum type="arabicPeriod"/>
            </a:pPr>
            <a:r>
              <a:rPr lang="en-US" dirty="0"/>
              <a:t>Paste the completed prompt into Question 5 on Blackboard for the LLM you selected.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3114C2-C88D-3485-C24B-96FDC80CD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LLM Prompt Engineering Exercise 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3EC11-9BC8-4136-BF45-B2FBB74CC8E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B83DBA-7D94-412F-91C2-FA87713A31E0}" type="datetime4">
              <a:rPr lang="en-US" smtClean="0"/>
              <a:t>September 10,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8404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357D2-47CA-6DA9-9F2F-5F6C96CE89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914861"/>
            <a:ext cx="7291526" cy="395253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Step 5: </a:t>
            </a:r>
          </a:p>
          <a:p>
            <a:pPr marL="0" indent="0">
              <a:buNone/>
            </a:pPr>
            <a:r>
              <a:rPr lang="en-US" dirty="0"/>
              <a:t>Share the results generated by your prompt in Question 6.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A31264-AD7B-58E4-F9DE-FC0CA252C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LLM Prompt Engineering Exercise 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ADBAB-5880-F50B-7076-1120583B435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06C1666-ABA0-4A1E-B4D9-2CCDEEA49ED1}" type="datetime4">
              <a:rPr lang="en-US" smtClean="0"/>
              <a:t>September 10,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2884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208590-81CA-154A-07CB-8E98FAD400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914862"/>
            <a:ext cx="7291526" cy="39525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Step 1 - Complete your name in Question 1</a:t>
            </a:r>
          </a:p>
          <a:p>
            <a:pPr marL="0" indent="0">
              <a:buNone/>
            </a:pPr>
            <a:r>
              <a:rPr lang="en-US" dirty="0"/>
              <a:t>Step 2 – Select a Clarifying Questions Prompt Template for a Briefing, Research, Writing, or Coding prompt. </a:t>
            </a:r>
          </a:p>
          <a:p>
            <a:pPr marL="0" indent="0">
              <a:buNone/>
            </a:pPr>
            <a:r>
              <a:rPr lang="en-US" dirty="0"/>
              <a:t>Step 3 - Select the LLM you will be using in Question 2</a:t>
            </a:r>
          </a:p>
          <a:p>
            <a:pPr marL="0" indent="0">
              <a:buNone/>
            </a:pPr>
            <a:r>
              <a:rPr lang="en-US" dirty="0"/>
              <a:t>Step 4 - Paste the selected prompt into Question 4.  </a:t>
            </a:r>
          </a:p>
          <a:p>
            <a:pPr marL="0" indent="0">
              <a:buNone/>
            </a:pPr>
            <a:r>
              <a:rPr lang="en-US" dirty="0"/>
              <a:t>Step 5 - Share the results generated by your prompt in Question 5. </a:t>
            </a:r>
          </a:p>
          <a:p>
            <a:pPr marL="0" indent="0">
              <a:buNone/>
            </a:pPr>
            <a:endParaRPr lang="en-US" dirty="0"/>
          </a:p>
          <a:p>
            <a:pPr marL="685783" indent="-685783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877713-72A1-C053-0C90-E5362A40C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 Engineering Exercise 2</a:t>
            </a:r>
            <a:br>
              <a:rPr lang="en-US" dirty="0"/>
            </a:br>
            <a:r>
              <a:rPr lang="en-US" sz="2400" dirty="0"/>
              <a:t>Clarifying Questions Framework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D3AB93-A92A-10E0-5898-2175447736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7879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0335B-60B5-81F3-DDC3-112D3E5B0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0FF9593-7B60-AA76-92EB-DB14B91FC0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861073"/>
            <a:ext cx="7291526" cy="400632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Step 1 - Complete your name in Question 1.</a:t>
            </a:r>
          </a:p>
          <a:p>
            <a:pPr marL="0" indent="0">
              <a:buNone/>
            </a:pPr>
            <a:r>
              <a:rPr lang="en-US" dirty="0"/>
              <a:t>Step 2 – Use Example 1 of Recursive Prompting. </a:t>
            </a:r>
          </a:p>
          <a:p>
            <a:pPr marL="0" indent="0">
              <a:buNone/>
            </a:pPr>
            <a:r>
              <a:rPr lang="en-US" sz="1800" dirty="0"/>
              <a:t>Act like a [Role]. I want to [state task]. Before you start, list the top 3 bottlenecks or missing [list criteria]. Then ask me 3 targeted questions that remove the biggest unknowns. After I answer, give me an outline and proceed.</a:t>
            </a:r>
          </a:p>
          <a:p>
            <a:pPr marL="0" indent="0">
              <a:buNone/>
            </a:pPr>
            <a:r>
              <a:rPr lang="en-US" dirty="0"/>
              <a:t>Step 3 - Select the LLM you will be using in Question 2.</a:t>
            </a:r>
          </a:p>
          <a:p>
            <a:pPr marL="0" indent="0">
              <a:buNone/>
            </a:pPr>
            <a:r>
              <a:rPr lang="en-US" dirty="0"/>
              <a:t>Step 4 - Paste the completed Recursive Prompt into Question 3.  </a:t>
            </a:r>
          </a:p>
          <a:p>
            <a:pPr marL="0" indent="0">
              <a:buNone/>
            </a:pPr>
            <a:r>
              <a:rPr lang="en-US" dirty="0"/>
              <a:t>Step 5 - Share the results generated by your Recursive Prompt in Question 4. 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691041-4BD3-83F6-FD00-1ED1ADE3F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 Engineering Exercise 3</a:t>
            </a:r>
            <a:br>
              <a:rPr lang="en-US" dirty="0"/>
            </a:br>
            <a:r>
              <a:rPr lang="en-US" sz="2400" dirty="0"/>
              <a:t>Recursive Prompting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00F1B9-4445-8923-EB73-4E480034BB0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2E9C467-D45A-4044-B342-4A5A8AFB9D2A}" type="datetime4">
              <a:rPr lang="en-US" smtClean="0"/>
              <a:t>September 10,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8924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C3AD-D6B7-2038-00D7-F098D9BB5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39DCA-F5B9-14C0-CB03-1D676C535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Session Review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4F4F74D-F3B7-AE55-4ED7-FF8560B31F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452282"/>
            <a:ext cx="7300403" cy="4415118"/>
          </a:xfrm>
        </p:spPr>
        <p:txBody>
          <a:bodyPr>
            <a:normAutofit/>
          </a:bodyPr>
          <a:lstStyle/>
          <a:p>
            <a:r>
              <a:rPr lang="en-US" sz="2800" dirty="0"/>
              <a:t>Introduction to the Major LLMs </a:t>
            </a:r>
          </a:p>
          <a:p>
            <a:pPr lvl="1"/>
            <a:r>
              <a:rPr lang="en-US"/>
              <a:t>ChatGPT </a:t>
            </a:r>
            <a:endParaRPr lang="en-US" dirty="0"/>
          </a:p>
          <a:p>
            <a:pPr lvl="1"/>
            <a:r>
              <a:rPr lang="en-US" dirty="0"/>
              <a:t>Gemini </a:t>
            </a:r>
          </a:p>
          <a:p>
            <a:pPr lvl="1"/>
            <a:r>
              <a:rPr lang="en-US" dirty="0"/>
              <a:t>Claude </a:t>
            </a:r>
          </a:p>
          <a:p>
            <a:pPr lvl="1"/>
            <a:r>
              <a:rPr lang="en-US" dirty="0"/>
              <a:t>Grok </a:t>
            </a:r>
          </a:p>
          <a:p>
            <a:pPr lvl="1"/>
            <a:r>
              <a:rPr lang="en-US" dirty="0"/>
              <a:t>Kimi</a:t>
            </a:r>
          </a:p>
          <a:p>
            <a:pPr lvl="1"/>
            <a:r>
              <a:rPr lang="en-US" dirty="0" err="1"/>
              <a:t>Deepseek</a:t>
            </a:r>
            <a:endParaRPr lang="en-US" dirty="0"/>
          </a:p>
          <a:p>
            <a:pPr lvl="1"/>
            <a:r>
              <a:rPr lang="en-US" dirty="0"/>
              <a:t>MAI</a:t>
            </a:r>
          </a:p>
          <a:p>
            <a:r>
              <a:rPr lang="en-US" sz="2800" dirty="0"/>
              <a:t>Advanced Prompt Engineering Techniques</a:t>
            </a:r>
          </a:p>
          <a:p>
            <a:r>
              <a:rPr lang="en-US" sz="2800" dirty="0"/>
              <a:t>LLM Prompt Engineering Exercises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9E0046-409F-ADE1-B4F5-51E87C9931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D017BB1-559C-4B59-83CA-A6DC58E30CA0}" type="datetime4">
              <a:rPr lang="en-US" b="0" smtClean="0"/>
              <a:t>September 10, 2026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240066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C Brand">
      <a:dk1>
        <a:srgbClr val="51237F"/>
      </a:dk1>
      <a:lt1>
        <a:srgbClr val="FFFFFF"/>
      </a:lt1>
      <a:dk2>
        <a:srgbClr val="51237F"/>
      </a:dk2>
      <a:lt2>
        <a:srgbClr val="0095C8"/>
      </a:lt2>
      <a:accent1>
        <a:srgbClr val="B82A91"/>
      </a:accent1>
      <a:accent2>
        <a:srgbClr val="51C9E7"/>
      </a:accent2>
      <a:accent3>
        <a:srgbClr val="FBA93E"/>
      </a:accent3>
      <a:accent4>
        <a:srgbClr val="00AC9B"/>
      </a:accent4>
      <a:accent5>
        <a:srgbClr val="F92328"/>
      </a:accent5>
      <a:accent6>
        <a:srgbClr val="F15922"/>
      </a:accent6>
      <a:hlink>
        <a:srgbClr val="51C9E7"/>
      </a:hlink>
      <a:folHlink>
        <a:srgbClr val="51C9E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tColl_PowerpointTemplate.potx" id="{58EE1FC6-6425-4CE8-94E4-80E64D798224}" vid="{34F3D9B2-39CB-4552-99D2-B2BE47185B6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720D4DFC94C143B6A05471AADEEA43" ma:contentTypeVersion="13" ma:contentTypeDescription="Create a new document." ma:contentTypeScope="" ma:versionID="235ceb8681cf19b6405b90221d12569d">
  <xsd:schema xmlns:xsd="http://www.w3.org/2001/XMLSchema" xmlns:xs="http://www.w3.org/2001/XMLSchema" xmlns:p="http://schemas.microsoft.com/office/2006/metadata/properties" xmlns:ns2="9bac06bc-17ba-42a2-94fa-101a2540d06b" xmlns:ns3="dd7d4654-a3c6-402a-b31e-733fdf166c49" targetNamespace="http://schemas.microsoft.com/office/2006/metadata/properties" ma:root="true" ma:fieldsID="0c21e5053540b9c2295380b587dc867c" ns2:_="" ns3:_="">
    <xsd:import namespace="9bac06bc-17ba-42a2-94fa-101a2540d06b"/>
    <xsd:import namespace="dd7d4654-a3c6-402a-b31e-733fdf166c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ac06bc-17ba-42a2-94fa-101a2540d0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d95c10b-918a-4a43-abca-2deae3970c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7d4654-a3c6-402a-b31e-733fdf166c4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50922ed-15c6-481f-8529-a64ea9c332d2}" ma:internalName="TaxCatchAll" ma:showField="CatchAllData" ma:web="dd7d4654-a3c6-402a-b31e-733fdf166c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ac06bc-17ba-42a2-94fa-101a2540d06b">
      <Terms xmlns="http://schemas.microsoft.com/office/infopath/2007/PartnerControls"/>
    </lcf76f155ced4ddcb4097134ff3c332f>
    <TaxCatchAll xmlns="dd7d4654-a3c6-402a-b31e-733fdf166c4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A49FDF-E843-4717-B274-B3786F93D0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ac06bc-17ba-42a2-94fa-101a2540d06b"/>
    <ds:schemaRef ds:uri="dd7d4654-a3c6-402a-b31e-733fdf166c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77A300-F4C4-4B5D-A644-3CC692EC18D8}">
  <ds:schemaRefs>
    <ds:schemaRef ds:uri="9bac06bc-17ba-42a2-94fa-101a2540d06b"/>
    <ds:schemaRef ds:uri="http://schemas.microsoft.com/office/2006/documentManagement/types"/>
    <ds:schemaRef ds:uri="http://www.w3.org/XML/1998/namespace"/>
    <ds:schemaRef ds:uri="http://purl.org/dc/terms/"/>
    <ds:schemaRef ds:uri="http://purl.org/dc/dcmitype/"/>
    <ds:schemaRef ds:uri="dd7d4654-a3c6-402a-b31e-733fdf166c49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7F5AEEC5-079C-47CA-BF0E-205D7B71F2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MontColl_PowerpointTemplate</Template>
  <TotalTime>1481</TotalTime>
  <Words>6010</Words>
  <Application>Microsoft Office PowerPoint</Application>
  <PresentationFormat>Widescreen</PresentationFormat>
  <Paragraphs>1321</Paragraphs>
  <Slides>72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2" baseType="lpstr">
      <vt:lpstr>-apple-system</vt:lpstr>
      <vt:lpstr>Aptos</vt:lpstr>
      <vt:lpstr>Arial</vt:lpstr>
      <vt:lpstr>Arial Black</vt:lpstr>
      <vt:lpstr>Calibri</vt:lpstr>
      <vt:lpstr>Georgia</vt:lpstr>
      <vt:lpstr>inherit</vt:lpstr>
      <vt:lpstr>Inter Variable</vt:lpstr>
      <vt:lpstr>quote-cjk-patch</vt:lpstr>
      <vt:lpstr>Office Theme</vt:lpstr>
      <vt:lpstr>ITI 555 Introduction to Generative AI - Session III</vt:lpstr>
      <vt:lpstr>Top 6 AI Trends for 2026</vt:lpstr>
      <vt:lpstr>Course Outline – Session III</vt:lpstr>
      <vt:lpstr>Course Outline – Session IV</vt:lpstr>
      <vt:lpstr>PowerPoint Presentation</vt:lpstr>
      <vt:lpstr>OpenAI LLM Offerings</vt:lpstr>
      <vt:lpstr>OpenAI ChatGPT Features</vt:lpstr>
      <vt:lpstr>OpenAI Codex Features</vt:lpstr>
      <vt:lpstr>OpenAI ChatGPT Licensing Options</vt:lpstr>
      <vt:lpstr>Which ChatGPT Model Should You Use?</vt:lpstr>
      <vt:lpstr>ChatGPT Model Options</vt:lpstr>
      <vt:lpstr>ChatGPT Model Options</vt:lpstr>
      <vt:lpstr>Google DeepMind AI Offerings</vt:lpstr>
      <vt:lpstr>Google DeepMind Gemini Models</vt:lpstr>
      <vt:lpstr>Google DeepMind Gemini Features</vt:lpstr>
      <vt:lpstr>Google Gemini Licensing Options</vt:lpstr>
      <vt:lpstr>Which Gemini Model Should You Use?</vt:lpstr>
      <vt:lpstr>Gemini Model Options</vt:lpstr>
      <vt:lpstr>Gemini Model Options</vt:lpstr>
      <vt:lpstr>Anthropic AI Offerings</vt:lpstr>
      <vt:lpstr>Anthropic Claude Models</vt:lpstr>
      <vt:lpstr>Anthropic Claude Features</vt:lpstr>
      <vt:lpstr>Anthropic Claude Licensing Options</vt:lpstr>
      <vt:lpstr>Anthropic Claude API Licensing Options</vt:lpstr>
      <vt:lpstr>Which Claude Model Should You Use?</vt:lpstr>
      <vt:lpstr>Claude Model Options</vt:lpstr>
      <vt:lpstr>xAI Offerings</vt:lpstr>
      <vt:lpstr>xAI Models</vt:lpstr>
      <vt:lpstr>xAI Grok Features</vt:lpstr>
      <vt:lpstr>xAI Grok Licensing Options</vt:lpstr>
      <vt:lpstr>xAI Grok Licensing Options Monthly Subscription Tiers </vt:lpstr>
      <vt:lpstr>xAI Grok Developer Licensing Options</vt:lpstr>
      <vt:lpstr>Which Grok Model Tier Should You Use?</vt:lpstr>
      <vt:lpstr>xAI Grok Model Options</vt:lpstr>
      <vt:lpstr>Moonshot AI Offerings xAI Offerings</vt:lpstr>
      <vt:lpstr>Moonshot AI Models</vt:lpstr>
      <vt:lpstr>Moonshot AI Models</vt:lpstr>
      <vt:lpstr>Moonshot AI Features</vt:lpstr>
      <vt:lpstr>Moonshot Kimi Licensing Options</vt:lpstr>
      <vt:lpstr>Moonshot Kimi Membership Plans</vt:lpstr>
      <vt:lpstr>Which Kimi Model Tier Should You Use?</vt:lpstr>
      <vt:lpstr>Moonshot Kimi Model Options</vt:lpstr>
      <vt:lpstr>Deepseek AI Offerings (Hangzhou DeepSeek Artificial Intelligence Basic Technology Research Co., Ltd.)</vt:lpstr>
      <vt:lpstr>Deepseek AI Model Licensing Pricing</vt:lpstr>
      <vt:lpstr>Which Deepseek LLM Model Tier Should You Use?</vt:lpstr>
      <vt:lpstr>Deepseek LLM Model Options</vt:lpstr>
      <vt:lpstr>MAI Models &amp; Licensing Options</vt:lpstr>
      <vt:lpstr>GenAI Multi-Model Applications</vt:lpstr>
      <vt:lpstr>GenAI Multi-Model Applications</vt:lpstr>
      <vt:lpstr>Prompt Engineering Framework Comparison</vt:lpstr>
      <vt:lpstr>PowerPoint Presentation</vt:lpstr>
      <vt:lpstr>Clarifying Questions Framework</vt:lpstr>
      <vt:lpstr>Clarifying Questions Framework  The Goldilocks Rule for Follow-Ups </vt:lpstr>
      <vt:lpstr>Clarifying Questions Framework  The C.O.A.C.H. Framework for Clarifying Questions </vt:lpstr>
      <vt:lpstr>Clarifying Questions Framework  Starter Pack: 10 Clarifying Questions Your AI Should Ask </vt:lpstr>
      <vt:lpstr>Clarifying Questions  One-Liner in Every Prompt </vt:lpstr>
      <vt:lpstr>Clarifying Questions Framework Copy-Paste Prompt Templates  </vt:lpstr>
      <vt:lpstr>PowerPoint Presentation</vt:lpstr>
      <vt:lpstr>Recursive Prompting</vt:lpstr>
      <vt:lpstr>Recursive Prompting Why Use It</vt:lpstr>
      <vt:lpstr>Recursive Prompting Prompt Pattern</vt:lpstr>
      <vt:lpstr>Recursive Prompting Examples</vt:lpstr>
      <vt:lpstr>PowerPoint Presentation</vt:lpstr>
      <vt:lpstr>LLM Prompt Engineering Exercise 1</vt:lpstr>
      <vt:lpstr>LLM Prompt Engineering Exercise 1</vt:lpstr>
      <vt:lpstr>LLM Prompt Engineering Exercise 1</vt:lpstr>
      <vt:lpstr>LLM Prompt Engineering Exercise 1</vt:lpstr>
      <vt:lpstr>LLM Prompt Engineering Exercise 1</vt:lpstr>
      <vt:lpstr>LLM Prompt Engineering Exercise 1</vt:lpstr>
      <vt:lpstr>Prompt Engineering Exercise 2 Clarifying Questions Framework</vt:lpstr>
      <vt:lpstr>Prompt Engineering Exercise 3 Recursive Prompting</vt:lpstr>
      <vt:lpstr>Session Review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Prof Burnett</dc:creator>
  <cp:lastModifiedBy>Burnett, Carl M</cp:lastModifiedBy>
  <cp:revision>2</cp:revision>
  <cp:lastPrinted>2026-04-13T10:37:37Z</cp:lastPrinted>
  <dcterms:created xsi:type="dcterms:W3CDTF">2026-03-22T13:07:45Z</dcterms:created>
  <dcterms:modified xsi:type="dcterms:W3CDTF">2026-09-10T14:14:33Z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0x0101001A720D4DFC94C143B6A05471AADEEA43</vt:lpwstr>
  </property>
  <property fmtid="{D5CDD505-2E9C-101B-9397-08002B2CF9AE}" pid="3" name="MediaServiceImageTags">
    <vt:lpwstr/>
  </property>
  <property fmtid="{D5CDD505-2E9C-101B-9397-08002B2CF9AE}" pid="4" name="MSIP_Label_db55589f-69af-4b8f-bb7e-f33b2c49fdb7_Enabled">
    <vt:lpwstr>true</vt:lpwstr>
  </property>
  <property fmtid="{D5CDD505-2E9C-101B-9397-08002B2CF9AE}" pid="5" name="MSIP_Label_db55589f-69af-4b8f-bb7e-f33b2c49fdb7_SetDate">
    <vt:lpwstr>2026-03-19T16:56:19Z</vt:lpwstr>
  </property>
  <property fmtid="{D5CDD505-2E9C-101B-9397-08002B2CF9AE}" pid="6" name="MSIP_Label_db55589f-69af-4b8f-bb7e-f33b2c49fdb7_Method">
    <vt:lpwstr>Standard</vt:lpwstr>
  </property>
  <property fmtid="{D5CDD505-2E9C-101B-9397-08002B2CF9AE}" pid="7" name="MSIP_Label_db55589f-69af-4b8f-bb7e-f33b2c49fdb7_Name">
    <vt:lpwstr>Sensitive (Internal)</vt:lpwstr>
  </property>
  <property fmtid="{D5CDD505-2E9C-101B-9397-08002B2CF9AE}" pid="8" name="MSIP_Label_db55589f-69af-4b8f-bb7e-f33b2c49fdb7_SiteId">
    <vt:lpwstr>4d401e0b-6552-4e08-bd38-a8d15ca0ddd9</vt:lpwstr>
  </property>
  <property fmtid="{D5CDD505-2E9C-101B-9397-08002B2CF9AE}" pid="9" name="MSIP_Label_db55589f-69af-4b8f-bb7e-f33b2c49fdb7_ActionId">
    <vt:lpwstr>5514c6bf-c0f6-4706-9c3d-2198a3deaf2f</vt:lpwstr>
  </property>
  <property fmtid="{D5CDD505-2E9C-101B-9397-08002B2CF9AE}" pid="10" name="MSIP_Label_db55589f-69af-4b8f-bb7e-f33b2c49fdb7_Provider">
    <vt:lpwstr>Varonis.Labeling</vt:lpwstr>
  </property>
  <property fmtid="{D5CDD505-2E9C-101B-9397-08002B2CF9AE}" pid="11" name="MSIP_Label_db55589f-69af-4b8f-bb7e-f33b2c49fdb7_ContentBits">
    <vt:lpwstr>0</vt:lpwstr>
  </property>
</Properties>
</file>