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62"/>
  </p:notesMasterIdLst>
  <p:handoutMasterIdLst>
    <p:handoutMasterId r:id="rId63"/>
  </p:handoutMasterIdLst>
  <p:sldIdLst>
    <p:sldId id="256" r:id="rId5"/>
    <p:sldId id="1714" r:id="rId6"/>
    <p:sldId id="1715" r:id="rId7"/>
    <p:sldId id="1716" r:id="rId8"/>
    <p:sldId id="1717" r:id="rId9"/>
    <p:sldId id="264" r:id="rId10"/>
    <p:sldId id="257" r:id="rId11"/>
    <p:sldId id="700" r:id="rId12"/>
    <p:sldId id="266" r:id="rId13"/>
    <p:sldId id="270" r:id="rId14"/>
    <p:sldId id="267" r:id="rId15"/>
    <p:sldId id="268" r:id="rId16"/>
    <p:sldId id="271" r:id="rId17"/>
    <p:sldId id="269" r:id="rId18"/>
    <p:sldId id="712" r:id="rId19"/>
    <p:sldId id="273" r:id="rId20"/>
    <p:sldId id="274" r:id="rId21"/>
    <p:sldId id="275" r:id="rId22"/>
    <p:sldId id="276" r:id="rId23"/>
    <p:sldId id="277" r:id="rId24"/>
    <p:sldId id="278" r:id="rId25"/>
    <p:sldId id="298" r:id="rId26"/>
    <p:sldId id="296" r:id="rId27"/>
    <p:sldId id="541" r:id="rId28"/>
    <p:sldId id="297" r:id="rId29"/>
    <p:sldId id="299" r:id="rId30"/>
    <p:sldId id="300" r:id="rId31"/>
    <p:sldId id="301" r:id="rId32"/>
    <p:sldId id="302" r:id="rId33"/>
    <p:sldId id="258" r:id="rId34"/>
    <p:sldId id="259" r:id="rId35"/>
    <p:sldId id="260" r:id="rId36"/>
    <p:sldId id="261" r:id="rId37"/>
    <p:sldId id="284" r:id="rId38"/>
    <p:sldId id="279" r:id="rId39"/>
    <p:sldId id="281" r:id="rId40"/>
    <p:sldId id="282" r:id="rId41"/>
    <p:sldId id="283" r:id="rId42"/>
    <p:sldId id="285" r:id="rId43"/>
    <p:sldId id="286" r:id="rId44"/>
    <p:sldId id="293" r:id="rId45"/>
    <p:sldId id="681" r:id="rId46"/>
    <p:sldId id="1720" r:id="rId47"/>
    <p:sldId id="1721" r:id="rId48"/>
    <p:sldId id="1722" r:id="rId49"/>
    <p:sldId id="1723" r:id="rId50"/>
    <p:sldId id="1724" r:id="rId51"/>
    <p:sldId id="1725" r:id="rId52"/>
    <p:sldId id="1726" r:id="rId53"/>
    <p:sldId id="1727" r:id="rId54"/>
    <p:sldId id="1728" r:id="rId55"/>
    <p:sldId id="1718" r:id="rId56"/>
    <p:sldId id="1729" r:id="rId57"/>
    <p:sldId id="1730" r:id="rId58"/>
    <p:sldId id="1731" r:id="rId59"/>
    <p:sldId id="1732" r:id="rId60"/>
    <p:sldId id="680" r:id="rId61"/>
  </p:sldIdLst>
  <p:sldSz cx="12192000" cy="6858000"/>
  <p:notesSz cx="7053263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8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4336B10-5720-12CF-CE20-3B3D7F709152}" name="Sarah Wood" initials="SW" userId="S::swood@toprightpartners.com::de19b578-0b07-4394-b599-cb0553f2295a" providerId="AD"/>
  <p188:author id="{E02A694C-008E-0E3C-85EE-5B48115B05AF}" name="mary.deluca@montgomerycollege.edu" initials="ma" userId="S::urn:spo:guest#mary.deluca@montgomerycollege.edu::" providerId="AD"/>
  <p188:author id="{28F9BD5D-58F4-C06D-B26E-1B66D35AAF96}" name="Karen Gold" initials="KG" userId="S::kgold@toprightpartners.com::581607f2-298b-4d69-8167-099ef8e1b66a" providerId="AD"/>
  <p188:author id="{2D744864-4FEC-E2FB-7CB2-443139DD3FFA}" name="Kennedy Holbert" initials="" userId="S::kholbert@toprightpartners.com::568c8fb5-a805-404a-a79b-3f566476add2" providerId="AD"/>
  <p188:author id="{09AC1E9E-D697-EBD6-ACBF-6FF711B37C91}" name="Kerry Barton" initials="KB" userId="S::kbarton@toprightpartners.com::569a4e1b-67fb-4cf8-b5e5-3e7e646c775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1237F"/>
    <a:srgbClr val="F92329"/>
    <a:srgbClr val="FFFFFF"/>
    <a:srgbClr val="0095C8"/>
    <a:srgbClr val="512389"/>
    <a:srgbClr val="0E8AD9"/>
    <a:srgbClr val="525252"/>
    <a:srgbClr val="28A689"/>
    <a:srgbClr val="FF5F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920" autoAdjust="0"/>
  </p:normalViewPr>
  <p:slideViewPr>
    <p:cSldViewPr snapToGrid="0">
      <p:cViewPr varScale="1">
        <p:scale>
          <a:sx n="97" d="100"/>
          <a:sy n="97" d="100"/>
        </p:scale>
        <p:origin x="1032" y="78"/>
      </p:cViewPr>
      <p:guideLst>
        <p:guide orient="horz" pos="268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handoutMaster" Target="handoutMasters/handoutMaster1.xml"/><Relationship Id="rId68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69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rnett, Carl M" userId="396d1247-df83-4d28-bee2-e66279f856eb" providerId="ADAL" clId="{A10413BE-04E7-4767-A404-5E19EF3D2943}"/>
    <pc:docChg chg="modSld modNotesMaster modHandout">
      <pc:chgData name="Burnett, Carl M" userId="396d1247-df83-4d28-bee2-e66279f856eb" providerId="ADAL" clId="{A10413BE-04E7-4767-A404-5E19EF3D2943}" dt="2026-04-29T18:22:28.911" v="1" actId="729"/>
      <pc:docMkLst>
        <pc:docMk/>
      </pc:docMkLst>
      <pc:sldChg chg="mod modShow">
        <pc:chgData name="Burnett, Carl M" userId="396d1247-df83-4d28-bee2-e66279f856eb" providerId="ADAL" clId="{A10413BE-04E7-4767-A404-5E19EF3D2943}" dt="2026-04-29T18:22:28.911" v="1" actId="729"/>
        <pc:sldMkLst>
          <pc:docMk/>
          <pc:sldMk cId="0" sldId="258"/>
        </pc:sldMkLst>
      </pc:sldChg>
      <pc:sldChg chg="mod modShow">
        <pc:chgData name="Burnett, Carl M" userId="396d1247-df83-4d28-bee2-e66279f856eb" providerId="ADAL" clId="{A10413BE-04E7-4767-A404-5E19EF3D2943}" dt="2026-04-29T18:22:28.911" v="1" actId="729"/>
        <pc:sldMkLst>
          <pc:docMk/>
          <pc:sldMk cId="0" sldId="259"/>
        </pc:sldMkLst>
      </pc:sldChg>
      <pc:sldChg chg="mod modShow">
        <pc:chgData name="Burnett, Carl M" userId="396d1247-df83-4d28-bee2-e66279f856eb" providerId="ADAL" clId="{A10413BE-04E7-4767-A404-5E19EF3D2943}" dt="2026-04-29T18:22:28.911" v="1" actId="729"/>
        <pc:sldMkLst>
          <pc:docMk/>
          <pc:sldMk cId="0" sldId="260"/>
        </pc:sldMkLst>
      </pc:sldChg>
      <pc:sldChg chg="mod modShow">
        <pc:chgData name="Burnett, Carl M" userId="396d1247-df83-4d28-bee2-e66279f856eb" providerId="ADAL" clId="{A10413BE-04E7-4767-A404-5E19EF3D2943}" dt="2026-04-29T18:22:28.911" v="1" actId="729"/>
        <pc:sldMkLst>
          <pc:docMk/>
          <pc:sldMk cId="0" sldId="261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svg"/><Relationship Id="rId1" Type="http://schemas.openxmlformats.org/officeDocument/2006/relationships/image" Target="../media/image18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svg"/><Relationship Id="rId1" Type="http://schemas.openxmlformats.org/officeDocument/2006/relationships/image" Target="../media/image2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svg"/><Relationship Id="rId1" Type="http://schemas.openxmlformats.org/officeDocument/2006/relationships/image" Target="../media/image18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svg"/><Relationship Id="rId1" Type="http://schemas.openxmlformats.org/officeDocument/2006/relationships/image" Target="../media/image2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559EAD-456C-4ED3-BECA-FD3BEC25AEEE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8275CA54-809D-41C3-8433-2D8595623AA1}">
      <dgm:prSet custT="1"/>
      <dgm:spPr/>
      <dgm:t>
        <a:bodyPr/>
        <a:lstStyle/>
        <a:p>
          <a:pPr>
            <a:defRPr cap="all"/>
          </a:pPr>
          <a:r>
            <a:rPr lang="en-US" sz="1600">
              <a:latin typeface="+mj-lt"/>
            </a:rPr>
            <a:t>Email Drafting: Write professional emails from bullet points or context.</a:t>
          </a:r>
        </a:p>
      </dgm:t>
    </dgm:pt>
    <dgm:pt modelId="{7D613EEF-E125-4BC4-95F6-AB65065BD13D}" type="parTrans" cxnId="{52FA0726-76D7-41CC-84E3-F7FD0190396D}">
      <dgm:prSet/>
      <dgm:spPr/>
      <dgm:t>
        <a:bodyPr/>
        <a:lstStyle/>
        <a:p>
          <a:endParaRPr lang="en-US" sz="2400">
            <a:latin typeface="+mj-lt"/>
          </a:endParaRPr>
        </a:p>
      </dgm:t>
    </dgm:pt>
    <dgm:pt modelId="{79749358-0749-4331-A1F4-F56644DF638B}" type="sibTrans" cxnId="{52FA0726-76D7-41CC-84E3-F7FD0190396D}">
      <dgm:prSet/>
      <dgm:spPr/>
      <dgm:t>
        <a:bodyPr/>
        <a:lstStyle/>
        <a:p>
          <a:endParaRPr lang="en-US" sz="2400">
            <a:latin typeface="+mj-lt"/>
          </a:endParaRPr>
        </a:p>
      </dgm:t>
    </dgm:pt>
    <dgm:pt modelId="{363FF1B9-6E52-4071-A729-55F93612E648}">
      <dgm:prSet custT="1"/>
      <dgm:spPr/>
      <dgm:t>
        <a:bodyPr/>
        <a:lstStyle/>
        <a:p>
          <a:pPr>
            <a:defRPr cap="all"/>
          </a:pPr>
          <a:r>
            <a:rPr lang="en-US" sz="1600">
              <a:latin typeface="+mj-lt"/>
            </a:rPr>
            <a:t>Meeting Summaries: Transcribe and summarize meetings with action items.</a:t>
          </a:r>
        </a:p>
      </dgm:t>
    </dgm:pt>
    <dgm:pt modelId="{DFCD2331-544F-4976-A122-D2F988AE4F18}" type="parTrans" cxnId="{D0B2A551-BDD1-4F3E-9690-2E069EEA66C1}">
      <dgm:prSet/>
      <dgm:spPr/>
      <dgm:t>
        <a:bodyPr/>
        <a:lstStyle/>
        <a:p>
          <a:endParaRPr lang="en-US" sz="2400">
            <a:latin typeface="+mj-lt"/>
          </a:endParaRPr>
        </a:p>
      </dgm:t>
    </dgm:pt>
    <dgm:pt modelId="{90EAE4BC-F4D6-4ED7-BC87-4B92B105A7CF}" type="sibTrans" cxnId="{D0B2A551-BDD1-4F3E-9690-2E069EEA66C1}">
      <dgm:prSet/>
      <dgm:spPr/>
      <dgm:t>
        <a:bodyPr/>
        <a:lstStyle/>
        <a:p>
          <a:endParaRPr lang="en-US" sz="2400">
            <a:latin typeface="+mj-lt"/>
          </a:endParaRPr>
        </a:p>
      </dgm:t>
    </dgm:pt>
    <dgm:pt modelId="{FB747346-8EC0-4040-80AD-7A678A80E3DB}">
      <dgm:prSet custT="1"/>
      <dgm:spPr/>
      <dgm:t>
        <a:bodyPr/>
        <a:lstStyle/>
        <a:p>
          <a:pPr>
            <a:defRPr cap="all"/>
          </a:pPr>
          <a:r>
            <a:rPr lang="en-US" sz="1600">
              <a:latin typeface="+mj-lt"/>
            </a:rPr>
            <a:t>Language Translation: Communicate across languages accurately.</a:t>
          </a:r>
        </a:p>
      </dgm:t>
    </dgm:pt>
    <dgm:pt modelId="{6A80474A-34C1-4B50-8B14-EB4B11566B67}" type="parTrans" cxnId="{1895E28D-A6B2-4EBB-A984-D10201FAAB7D}">
      <dgm:prSet/>
      <dgm:spPr/>
      <dgm:t>
        <a:bodyPr/>
        <a:lstStyle/>
        <a:p>
          <a:endParaRPr lang="en-US" sz="2400">
            <a:latin typeface="+mj-lt"/>
          </a:endParaRPr>
        </a:p>
      </dgm:t>
    </dgm:pt>
    <dgm:pt modelId="{F53E3C83-A206-4D30-BFA9-4B464944ED4D}" type="sibTrans" cxnId="{1895E28D-A6B2-4EBB-A984-D10201FAAB7D}">
      <dgm:prSet/>
      <dgm:spPr/>
      <dgm:t>
        <a:bodyPr/>
        <a:lstStyle/>
        <a:p>
          <a:endParaRPr lang="en-US" sz="2400">
            <a:latin typeface="+mj-lt"/>
          </a:endParaRPr>
        </a:p>
      </dgm:t>
    </dgm:pt>
    <dgm:pt modelId="{84C2B6F0-60BB-4ADA-BF6A-63EC8C1E675F}" type="pres">
      <dgm:prSet presAssocID="{86559EAD-456C-4ED3-BECA-FD3BEC25AEEE}" presName="root" presStyleCnt="0">
        <dgm:presLayoutVars>
          <dgm:dir/>
          <dgm:resizeHandles val="exact"/>
        </dgm:presLayoutVars>
      </dgm:prSet>
      <dgm:spPr/>
    </dgm:pt>
    <dgm:pt modelId="{3C7ADBBD-DCC1-4D6E-A391-FAE5FC3B0297}" type="pres">
      <dgm:prSet presAssocID="{8275CA54-809D-41C3-8433-2D8595623AA1}" presName="compNode" presStyleCnt="0"/>
      <dgm:spPr/>
    </dgm:pt>
    <dgm:pt modelId="{1944F0A9-A16A-48C8-8767-DAE8F2C9AB3C}" type="pres">
      <dgm:prSet presAssocID="{8275CA54-809D-41C3-8433-2D8595623AA1}" presName="iconBgRect" presStyleLbl="bgShp" presStyleIdx="0" presStyleCnt="3"/>
      <dgm:spPr/>
    </dgm:pt>
    <dgm:pt modelId="{0BB94AE0-AE4B-41B6-BD7F-2F0D37FF84E9}" type="pres">
      <dgm:prSet presAssocID="{8275CA54-809D-41C3-8433-2D8595623AA1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nvelope"/>
        </a:ext>
      </dgm:extLst>
    </dgm:pt>
    <dgm:pt modelId="{69D671D3-4650-4C01-8482-2CB0C881F4F7}" type="pres">
      <dgm:prSet presAssocID="{8275CA54-809D-41C3-8433-2D8595623AA1}" presName="spaceRect" presStyleCnt="0"/>
      <dgm:spPr/>
    </dgm:pt>
    <dgm:pt modelId="{9DC2C455-E3D6-4AE4-86EC-6CC8E2ACE51C}" type="pres">
      <dgm:prSet presAssocID="{8275CA54-809D-41C3-8433-2D8595623AA1}" presName="textRect" presStyleLbl="revTx" presStyleIdx="0" presStyleCnt="3">
        <dgm:presLayoutVars>
          <dgm:chMax val="1"/>
          <dgm:chPref val="1"/>
        </dgm:presLayoutVars>
      </dgm:prSet>
      <dgm:spPr/>
    </dgm:pt>
    <dgm:pt modelId="{877F19CA-CF21-47B1-99BB-92F50647DD27}" type="pres">
      <dgm:prSet presAssocID="{79749358-0749-4331-A1F4-F56644DF638B}" presName="sibTrans" presStyleCnt="0"/>
      <dgm:spPr/>
    </dgm:pt>
    <dgm:pt modelId="{BB473554-73D1-4818-8AF3-3EDBBA6EAB64}" type="pres">
      <dgm:prSet presAssocID="{363FF1B9-6E52-4071-A729-55F93612E648}" presName="compNode" presStyleCnt="0"/>
      <dgm:spPr/>
    </dgm:pt>
    <dgm:pt modelId="{5B82123B-9EC2-49CD-8C35-DEDF19604827}" type="pres">
      <dgm:prSet presAssocID="{363FF1B9-6E52-4071-A729-55F93612E648}" presName="iconBgRect" presStyleLbl="bgShp" presStyleIdx="1" presStyleCnt="3"/>
      <dgm:spPr/>
    </dgm:pt>
    <dgm:pt modelId="{5A75B58D-DB63-459D-969C-DF6F447E0D8C}" type="pres">
      <dgm:prSet presAssocID="{363FF1B9-6E52-4071-A729-55F93612E648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B0466A73-1E8F-46F4-87B8-67759461BC69}" type="pres">
      <dgm:prSet presAssocID="{363FF1B9-6E52-4071-A729-55F93612E648}" presName="spaceRect" presStyleCnt="0"/>
      <dgm:spPr/>
    </dgm:pt>
    <dgm:pt modelId="{52C268C7-AD1A-4638-8002-D248204D7C61}" type="pres">
      <dgm:prSet presAssocID="{363FF1B9-6E52-4071-A729-55F93612E648}" presName="textRect" presStyleLbl="revTx" presStyleIdx="1" presStyleCnt="3">
        <dgm:presLayoutVars>
          <dgm:chMax val="1"/>
          <dgm:chPref val="1"/>
        </dgm:presLayoutVars>
      </dgm:prSet>
      <dgm:spPr/>
    </dgm:pt>
    <dgm:pt modelId="{0A84276A-515E-4499-BC83-C12D7D02E9A4}" type="pres">
      <dgm:prSet presAssocID="{90EAE4BC-F4D6-4ED7-BC87-4B92B105A7CF}" presName="sibTrans" presStyleCnt="0"/>
      <dgm:spPr/>
    </dgm:pt>
    <dgm:pt modelId="{A33F8E41-D6C0-40EE-B9AB-743BD6623C74}" type="pres">
      <dgm:prSet presAssocID="{FB747346-8EC0-4040-80AD-7A678A80E3DB}" presName="compNode" presStyleCnt="0"/>
      <dgm:spPr/>
    </dgm:pt>
    <dgm:pt modelId="{2EF4676F-6103-40EE-B157-4AD139223A99}" type="pres">
      <dgm:prSet presAssocID="{FB747346-8EC0-4040-80AD-7A678A80E3DB}" presName="iconBgRect" presStyleLbl="bgShp" presStyleIdx="2" presStyleCnt="3"/>
      <dgm:spPr/>
    </dgm:pt>
    <dgm:pt modelId="{F92AA3F0-7AE9-408A-80DA-F2211199F13F}" type="pres">
      <dgm:prSet presAssocID="{FB747346-8EC0-4040-80AD-7A678A80E3DB}" presName="iconRect" presStyleLbl="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ngue"/>
        </a:ext>
      </dgm:extLst>
    </dgm:pt>
    <dgm:pt modelId="{6C30911D-4A87-44A9-A550-B27BE5A7AC35}" type="pres">
      <dgm:prSet presAssocID="{FB747346-8EC0-4040-80AD-7A678A80E3DB}" presName="spaceRect" presStyleCnt="0"/>
      <dgm:spPr/>
    </dgm:pt>
    <dgm:pt modelId="{8056B522-F27B-41AA-949F-D03A73921C34}" type="pres">
      <dgm:prSet presAssocID="{FB747346-8EC0-4040-80AD-7A678A80E3DB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52FA0726-76D7-41CC-84E3-F7FD0190396D}" srcId="{86559EAD-456C-4ED3-BECA-FD3BEC25AEEE}" destId="{8275CA54-809D-41C3-8433-2D8595623AA1}" srcOrd="0" destOrd="0" parTransId="{7D613EEF-E125-4BC4-95F6-AB65065BD13D}" sibTransId="{79749358-0749-4331-A1F4-F56644DF638B}"/>
    <dgm:cxn modelId="{8F2CF735-F6D7-4A29-BDE1-0A6A981380AF}" type="presOf" srcId="{8275CA54-809D-41C3-8433-2D8595623AA1}" destId="{9DC2C455-E3D6-4AE4-86EC-6CC8E2ACE51C}" srcOrd="0" destOrd="0" presId="urn:microsoft.com/office/officeart/2018/5/layout/IconCircleLabelList"/>
    <dgm:cxn modelId="{D0B2A551-BDD1-4F3E-9690-2E069EEA66C1}" srcId="{86559EAD-456C-4ED3-BECA-FD3BEC25AEEE}" destId="{363FF1B9-6E52-4071-A729-55F93612E648}" srcOrd="1" destOrd="0" parTransId="{DFCD2331-544F-4976-A122-D2F988AE4F18}" sibTransId="{90EAE4BC-F4D6-4ED7-BC87-4B92B105A7CF}"/>
    <dgm:cxn modelId="{1895E28D-A6B2-4EBB-A984-D10201FAAB7D}" srcId="{86559EAD-456C-4ED3-BECA-FD3BEC25AEEE}" destId="{FB747346-8EC0-4040-80AD-7A678A80E3DB}" srcOrd="2" destOrd="0" parTransId="{6A80474A-34C1-4B50-8B14-EB4B11566B67}" sibTransId="{F53E3C83-A206-4D30-BFA9-4B464944ED4D}"/>
    <dgm:cxn modelId="{A8CDBDB2-BB5C-47AE-8993-596798EB2C80}" type="presOf" srcId="{363FF1B9-6E52-4071-A729-55F93612E648}" destId="{52C268C7-AD1A-4638-8002-D248204D7C61}" srcOrd="0" destOrd="0" presId="urn:microsoft.com/office/officeart/2018/5/layout/IconCircleLabelList"/>
    <dgm:cxn modelId="{8434D6C9-20EB-4D54-A2AF-F95FA164F85F}" type="presOf" srcId="{86559EAD-456C-4ED3-BECA-FD3BEC25AEEE}" destId="{84C2B6F0-60BB-4ADA-BF6A-63EC8C1E675F}" srcOrd="0" destOrd="0" presId="urn:microsoft.com/office/officeart/2018/5/layout/IconCircleLabelList"/>
    <dgm:cxn modelId="{31F052FD-7F3F-419B-B503-B7A27DBE0854}" type="presOf" srcId="{FB747346-8EC0-4040-80AD-7A678A80E3DB}" destId="{8056B522-F27B-41AA-949F-D03A73921C34}" srcOrd="0" destOrd="0" presId="urn:microsoft.com/office/officeart/2018/5/layout/IconCircleLabelList"/>
    <dgm:cxn modelId="{F9D520DF-1816-48EA-868C-821F0E5EE80A}" type="presParOf" srcId="{84C2B6F0-60BB-4ADA-BF6A-63EC8C1E675F}" destId="{3C7ADBBD-DCC1-4D6E-A391-FAE5FC3B0297}" srcOrd="0" destOrd="0" presId="urn:microsoft.com/office/officeart/2018/5/layout/IconCircleLabelList"/>
    <dgm:cxn modelId="{5448FAB7-A5FA-4E97-B518-7BECDA77961B}" type="presParOf" srcId="{3C7ADBBD-DCC1-4D6E-A391-FAE5FC3B0297}" destId="{1944F0A9-A16A-48C8-8767-DAE8F2C9AB3C}" srcOrd="0" destOrd="0" presId="urn:microsoft.com/office/officeart/2018/5/layout/IconCircleLabelList"/>
    <dgm:cxn modelId="{F4BA5129-0D4C-4479-B023-B7392D7AB2FB}" type="presParOf" srcId="{3C7ADBBD-DCC1-4D6E-A391-FAE5FC3B0297}" destId="{0BB94AE0-AE4B-41B6-BD7F-2F0D37FF84E9}" srcOrd="1" destOrd="0" presId="urn:microsoft.com/office/officeart/2018/5/layout/IconCircleLabelList"/>
    <dgm:cxn modelId="{CBEE5F71-5760-46E1-A28B-B7B34BF5DE8A}" type="presParOf" srcId="{3C7ADBBD-DCC1-4D6E-A391-FAE5FC3B0297}" destId="{69D671D3-4650-4C01-8482-2CB0C881F4F7}" srcOrd="2" destOrd="0" presId="urn:microsoft.com/office/officeart/2018/5/layout/IconCircleLabelList"/>
    <dgm:cxn modelId="{6D369AC5-98FF-4942-AAA5-4A9E312B7427}" type="presParOf" srcId="{3C7ADBBD-DCC1-4D6E-A391-FAE5FC3B0297}" destId="{9DC2C455-E3D6-4AE4-86EC-6CC8E2ACE51C}" srcOrd="3" destOrd="0" presId="urn:microsoft.com/office/officeart/2018/5/layout/IconCircleLabelList"/>
    <dgm:cxn modelId="{5B290F32-97C9-4BBA-8EBA-249F48BF74B8}" type="presParOf" srcId="{84C2B6F0-60BB-4ADA-BF6A-63EC8C1E675F}" destId="{877F19CA-CF21-47B1-99BB-92F50647DD27}" srcOrd="1" destOrd="0" presId="urn:microsoft.com/office/officeart/2018/5/layout/IconCircleLabelList"/>
    <dgm:cxn modelId="{05144BF6-9608-4BFA-B240-3B5B5C0CB154}" type="presParOf" srcId="{84C2B6F0-60BB-4ADA-BF6A-63EC8C1E675F}" destId="{BB473554-73D1-4818-8AF3-3EDBBA6EAB64}" srcOrd="2" destOrd="0" presId="urn:microsoft.com/office/officeart/2018/5/layout/IconCircleLabelList"/>
    <dgm:cxn modelId="{9EAE79D8-AEE7-4AEC-B917-64CA1AED8EE7}" type="presParOf" srcId="{BB473554-73D1-4818-8AF3-3EDBBA6EAB64}" destId="{5B82123B-9EC2-49CD-8C35-DEDF19604827}" srcOrd="0" destOrd="0" presId="urn:microsoft.com/office/officeart/2018/5/layout/IconCircleLabelList"/>
    <dgm:cxn modelId="{7E6E783B-E073-404A-BF2D-244A3542D4B7}" type="presParOf" srcId="{BB473554-73D1-4818-8AF3-3EDBBA6EAB64}" destId="{5A75B58D-DB63-459D-969C-DF6F447E0D8C}" srcOrd="1" destOrd="0" presId="urn:microsoft.com/office/officeart/2018/5/layout/IconCircleLabelList"/>
    <dgm:cxn modelId="{CCC3A9DB-94B3-42E9-BF0D-7FFAD1D792DD}" type="presParOf" srcId="{BB473554-73D1-4818-8AF3-3EDBBA6EAB64}" destId="{B0466A73-1E8F-46F4-87B8-67759461BC69}" srcOrd="2" destOrd="0" presId="urn:microsoft.com/office/officeart/2018/5/layout/IconCircleLabelList"/>
    <dgm:cxn modelId="{0BFF0AB2-74BE-4900-BBD5-7CA845E36D96}" type="presParOf" srcId="{BB473554-73D1-4818-8AF3-3EDBBA6EAB64}" destId="{52C268C7-AD1A-4638-8002-D248204D7C61}" srcOrd="3" destOrd="0" presId="urn:microsoft.com/office/officeart/2018/5/layout/IconCircleLabelList"/>
    <dgm:cxn modelId="{3C88FB3F-D0BA-40B5-B6B8-7E9A9A5F09FD}" type="presParOf" srcId="{84C2B6F0-60BB-4ADA-BF6A-63EC8C1E675F}" destId="{0A84276A-515E-4499-BC83-C12D7D02E9A4}" srcOrd="3" destOrd="0" presId="urn:microsoft.com/office/officeart/2018/5/layout/IconCircleLabelList"/>
    <dgm:cxn modelId="{E95945A1-C609-4B97-B23E-2DF799793229}" type="presParOf" srcId="{84C2B6F0-60BB-4ADA-BF6A-63EC8C1E675F}" destId="{A33F8E41-D6C0-40EE-B9AB-743BD6623C74}" srcOrd="4" destOrd="0" presId="urn:microsoft.com/office/officeart/2018/5/layout/IconCircleLabelList"/>
    <dgm:cxn modelId="{06EAC89C-832D-4E72-91A9-54CB30629558}" type="presParOf" srcId="{A33F8E41-D6C0-40EE-B9AB-743BD6623C74}" destId="{2EF4676F-6103-40EE-B157-4AD139223A99}" srcOrd="0" destOrd="0" presId="urn:microsoft.com/office/officeart/2018/5/layout/IconCircleLabelList"/>
    <dgm:cxn modelId="{25B6DEA6-38AC-4DC0-8A9C-1BCA59A2F766}" type="presParOf" srcId="{A33F8E41-D6C0-40EE-B9AB-743BD6623C74}" destId="{F92AA3F0-7AE9-408A-80DA-F2211199F13F}" srcOrd="1" destOrd="0" presId="urn:microsoft.com/office/officeart/2018/5/layout/IconCircleLabelList"/>
    <dgm:cxn modelId="{F8A97168-A2F7-4993-83EF-2527434EED23}" type="presParOf" srcId="{A33F8E41-D6C0-40EE-B9AB-743BD6623C74}" destId="{6C30911D-4A87-44A9-A550-B27BE5A7AC35}" srcOrd="2" destOrd="0" presId="urn:microsoft.com/office/officeart/2018/5/layout/IconCircleLabelList"/>
    <dgm:cxn modelId="{E9A30923-7F25-4908-9E15-8EF08756EF30}" type="presParOf" srcId="{A33F8E41-D6C0-40EE-B9AB-743BD6623C74}" destId="{8056B522-F27B-41AA-949F-D03A73921C3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44D2E6-E166-468C-A0C6-7A10192CA17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7A6AC3F9-8FBA-44DD-AB9D-E3C3917355BD}">
      <dgm:prSet/>
      <dgm:spPr/>
      <dgm:t>
        <a:bodyPr/>
        <a:lstStyle/>
        <a:p>
          <a:r>
            <a:rPr lang="en-US" b="1" dirty="0">
              <a:latin typeface="+mj-lt"/>
            </a:rPr>
            <a:t>Project Planning</a:t>
          </a:r>
          <a:r>
            <a:rPr lang="en-US" dirty="0">
              <a:latin typeface="+mj-lt"/>
            </a:rPr>
            <a:t>: Break down goals into actionable steps.</a:t>
          </a:r>
        </a:p>
      </dgm:t>
    </dgm:pt>
    <dgm:pt modelId="{5DB3253A-530C-4866-AA72-F93358247EEA}" type="parTrans" cxnId="{118076D2-13A0-421C-9E35-F89A6EE340F2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D58E69E1-E542-4CEE-AA71-009C51D383BA}" type="sibTrans" cxnId="{118076D2-13A0-421C-9E35-F89A6EE340F2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D7311CA9-3BDC-4229-A3F5-4EEBBDC81FEE}">
      <dgm:prSet/>
      <dgm:spPr/>
      <dgm:t>
        <a:bodyPr/>
        <a:lstStyle/>
        <a:p>
          <a:r>
            <a:rPr lang="en-US" b="1" dirty="0">
              <a:latin typeface="+mj-lt"/>
            </a:rPr>
            <a:t>Progress Tracking</a:t>
          </a:r>
          <a:r>
            <a:rPr lang="en-US" dirty="0">
              <a:latin typeface="+mj-lt"/>
            </a:rPr>
            <a:t>: Monitor milestones and deliverables.</a:t>
          </a:r>
        </a:p>
      </dgm:t>
    </dgm:pt>
    <dgm:pt modelId="{E6822DED-9B8F-4E27-A444-529B1442E597}" type="parTrans" cxnId="{6296CDEA-129A-4151-88C9-8E63831ACC05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CC5833F3-93FE-4B4C-94C7-C2E01352350A}" type="sibTrans" cxnId="{6296CDEA-129A-4151-88C9-8E63831ACC05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09D9834D-BF71-4B57-AE0E-B289703274CB}">
      <dgm:prSet/>
      <dgm:spPr/>
      <dgm:t>
        <a:bodyPr/>
        <a:lstStyle/>
        <a:p>
          <a:r>
            <a:rPr lang="en-US" b="1" dirty="0">
              <a:latin typeface="+mj-lt"/>
            </a:rPr>
            <a:t>Collaboration</a:t>
          </a:r>
          <a:r>
            <a:rPr lang="en-US" dirty="0">
              <a:latin typeface="+mj-lt"/>
            </a:rPr>
            <a:t>: Integrate with tools like Teams, Slack, or Trello.</a:t>
          </a:r>
        </a:p>
      </dgm:t>
    </dgm:pt>
    <dgm:pt modelId="{03A01162-66C3-40BB-9782-AF93AD7C419D}" type="parTrans" cxnId="{88C2BB6F-0D9A-45B9-915D-6D80254FD815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1A956AE5-7CC0-4A5F-9846-0FD8C2A0EF7C}" type="sibTrans" cxnId="{88C2BB6F-0D9A-45B9-915D-6D80254FD815}">
      <dgm:prSet/>
      <dgm:spPr/>
      <dgm:t>
        <a:bodyPr/>
        <a:lstStyle/>
        <a:p>
          <a:endParaRPr lang="en-US">
            <a:latin typeface="+mj-lt"/>
          </a:endParaRPr>
        </a:p>
      </dgm:t>
    </dgm:pt>
    <dgm:pt modelId="{589C6126-6760-4422-98C4-9E5CF404F7B2}" type="pres">
      <dgm:prSet presAssocID="{F144D2E6-E166-468C-A0C6-7A10192CA17D}" presName="root" presStyleCnt="0">
        <dgm:presLayoutVars>
          <dgm:dir/>
          <dgm:resizeHandles val="exact"/>
        </dgm:presLayoutVars>
      </dgm:prSet>
      <dgm:spPr/>
    </dgm:pt>
    <dgm:pt modelId="{6FD577A2-4F45-43FD-8499-4483B52354B2}" type="pres">
      <dgm:prSet presAssocID="{7A6AC3F9-8FBA-44DD-AB9D-E3C3917355BD}" presName="compNode" presStyleCnt="0"/>
      <dgm:spPr/>
    </dgm:pt>
    <dgm:pt modelId="{20A44C84-0F89-48A9-ABDF-1590C625D4F2}" type="pres">
      <dgm:prSet presAssocID="{7A6AC3F9-8FBA-44DD-AB9D-E3C3917355BD}" presName="bgRect" presStyleLbl="bgShp" presStyleIdx="0" presStyleCnt="3" custLinFactNeighborX="9091" custLinFactNeighborY="-43"/>
      <dgm:spPr/>
    </dgm:pt>
    <dgm:pt modelId="{59E5F2F5-3C95-44C9-9417-3E1572CE8033}" type="pres">
      <dgm:prSet presAssocID="{7A6AC3F9-8FBA-44DD-AB9D-E3C3917355BD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ybook"/>
        </a:ext>
      </dgm:extLst>
    </dgm:pt>
    <dgm:pt modelId="{DA0E62F5-FB84-43C8-9C1E-2EFA8E92F102}" type="pres">
      <dgm:prSet presAssocID="{7A6AC3F9-8FBA-44DD-AB9D-E3C3917355BD}" presName="spaceRect" presStyleCnt="0"/>
      <dgm:spPr/>
    </dgm:pt>
    <dgm:pt modelId="{E2E6A433-2805-4A4D-AFC0-4FC5A2DAE756}" type="pres">
      <dgm:prSet presAssocID="{7A6AC3F9-8FBA-44DD-AB9D-E3C3917355BD}" presName="parTx" presStyleLbl="revTx" presStyleIdx="0" presStyleCnt="3">
        <dgm:presLayoutVars>
          <dgm:chMax val="0"/>
          <dgm:chPref val="0"/>
        </dgm:presLayoutVars>
      </dgm:prSet>
      <dgm:spPr/>
    </dgm:pt>
    <dgm:pt modelId="{CADAFF47-D8CE-4B40-88E1-613CF1478B82}" type="pres">
      <dgm:prSet presAssocID="{D58E69E1-E542-4CEE-AA71-009C51D383BA}" presName="sibTrans" presStyleCnt="0"/>
      <dgm:spPr/>
    </dgm:pt>
    <dgm:pt modelId="{74D5B710-ED51-477C-84C5-4DC51F9A956E}" type="pres">
      <dgm:prSet presAssocID="{D7311CA9-3BDC-4229-A3F5-4EEBBDC81FEE}" presName="compNode" presStyleCnt="0"/>
      <dgm:spPr/>
    </dgm:pt>
    <dgm:pt modelId="{82F3EB96-859B-4C9B-8ED9-E206C0FA5A41}" type="pres">
      <dgm:prSet presAssocID="{D7311CA9-3BDC-4229-A3F5-4EEBBDC81FEE}" presName="bgRect" presStyleLbl="bgShp" presStyleIdx="1" presStyleCnt="3"/>
      <dgm:spPr/>
    </dgm:pt>
    <dgm:pt modelId="{AAA4CB13-27BA-439A-B187-9F569DE2C34A}" type="pres">
      <dgm:prSet presAssocID="{D7311CA9-3BDC-4229-A3F5-4EEBBDC81FEE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A33F16A4-6334-4114-A3C7-F229C625816B}" type="pres">
      <dgm:prSet presAssocID="{D7311CA9-3BDC-4229-A3F5-4EEBBDC81FEE}" presName="spaceRect" presStyleCnt="0"/>
      <dgm:spPr/>
    </dgm:pt>
    <dgm:pt modelId="{5EED62F9-E245-4CB4-8A6A-4172DC45D73C}" type="pres">
      <dgm:prSet presAssocID="{D7311CA9-3BDC-4229-A3F5-4EEBBDC81FEE}" presName="parTx" presStyleLbl="revTx" presStyleIdx="1" presStyleCnt="3">
        <dgm:presLayoutVars>
          <dgm:chMax val="0"/>
          <dgm:chPref val="0"/>
        </dgm:presLayoutVars>
      </dgm:prSet>
      <dgm:spPr/>
    </dgm:pt>
    <dgm:pt modelId="{A4148BEE-A89E-48FC-8EEF-3AA06AA4E8B6}" type="pres">
      <dgm:prSet presAssocID="{CC5833F3-93FE-4B4C-94C7-C2E01352350A}" presName="sibTrans" presStyleCnt="0"/>
      <dgm:spPr/>
    </dgm:pt>
    <dgm:pt modelId="{31C0FFB4-604A-4202-B659-D8B300AA3A8F}" type="pres">
      <dgm:prSet presAssocID="{09D9834D-BF71-4B57-AE0E-B289703274CB}" presName="compNode" presStyleCnt="0"/>
      <dgm:spPr/>
    </dgm:pt>
    <dgm:pt modelId="{23839D9D-E87F-4E4D-A117-BDBFE400E62D}" type="pres">
      <dgm:prSet presAssocID="{09D9834D-BF71-4B57-AE0E-B289703274CB}" presName="bgRect" presStyleLbl="bgShp" presStyleIdx="2" presStyleCnt="3"/>
      <dgm:spPr/>
    </dgm:pt>
    <dgm:pt modelId="{345CA0F3-42EF-4464-8C82-4E3D0A6F1B78}" type="pres">
      <dgm:prSet presAssocID="{09D9834D-BF71-4B57-AE0E-B289703274CB}" presName="iconRect" presStyleLbl="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hare With Person"/>
        </a:ext>
      </dgm:extLst>
    </dgm:pt>
    <dgm:pt modelId="{92365772-5B78-4182-A32F-CF29AC14FFF8}" type="pres">
      <dgm:prSet presAssocID="{09D9834D-BF71-4B57-AE0E-B289703274CB}" presName="spaceRect" presStyleCnt="0"/>
      <dgm:spPr/>
    </dgm:pt>
    <dgm:pt modelId="{2D103F78-8C84-466C-A451-21BAB8D21A41}" type="pres">
      <dgm:prSet presAssocID="{09D9834D-BF71-4B57-AE0E-B289703274CB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A831504-957D-43D9-8051-105012422E72}" type="presOf" srcId="{F144D2E6-E166-468C-A0C6-7A10192CA17D}" destId="{589C6126-6760-4422-98C4-9E5CF404F7B2}" srcOrd="0" destOrd="0" presId="urn:microsoft.com/office/officeart/2018/2/layout/IconVerticalSolidList"/>
    <dgm:cxn modelId="{88C2BB6F-0D9A-45B9-915D-6D80254FD815}" srcId="{F144D2E6-E166-468C-A0C6-7A10192CA17D}" destId="{09D9834D-BF71-4B57-AE0E-B289703274CB}" srcOrd="2" destOrd="0" parTransId="{03A01162-66C3-40BB-9782-AF93AD7C419D}" sibTransId="{1A956AE5-7CC0-4A5F-9846-0FD8C2A0EF7C}"/>
    <dgm:cxn modelId="{B31FB556-B0A7-475D-AD54-E74D5A9E8D71}" type="presOf" srcId="{D7311CA9-3BDC-4229-A3F5-4EEBBDC81FEE}" destId="{5EED62F9-E245-4CB4-8A6A-4172DC45D73C}" srcOrd="0" destOrd="0" presId="urn:microsoft.com/office/officeart/2018/2/layout/IconVerticalSolidList"/>
    <dgm:cxn modelId="{118076D2-13A0-421C-9E35-F89A6EE340F2}" srcId="{F144D2E6-E166-468C-A0C6-7A10192CA17D}" destId="{7A6AC3F9-8FBA-44DD-AB9D-E3C3917355BD}" srcOrd="0" destOrd="0" parTransId="{5DB3253A-530C-4866-AA72-F93358247EEA}" sibTransId="{D58E69E1-E542-4CEE-AA71-009C51D383BA}"/>
    <dgm:cxn modelId="{6296CDEA-129A-4151-88C9-8E63831ACC05}" srcId="{F144D2E6-E166-468C-A0C6-7A10192CA17D}" destId="{D7311CA9-3BDC-4229-A3F5-4EEBBDC81FEE}" srcOrd="1" destOrd="0" parTransId="{E6822DED-9B8F-4E27-A444-529B1442E597}" sibTransId="{CC5833F3-93FE-4B4C-94C7-C2E01352350A}"/>
    <dgm:cxn modelId="{FB563CEF-4444-41F2-B045-28E0C78301BE}" type="presOf" srcId="{09D9834D-BF71-4B57-AE0E-B289703274CB}" destId="{2D103F78-8C84-466C-A451-21BAB8D21A41}" srcOrd="0" destOrd="0" presId="urn:microsoft.com/office/officeart/2018/2/layout/IconVerticalSolidList"/>
    <dgm:cxn modelId="{ECF4DDFE-B4AD-4388-A441-3EE22475C497}" type="presOf" srcId="{7A6AC3F9-8FBA-44DD-AB9D-E3C3917355BD}" destId="{E2E6A433-2805-4A4D-AFC0-4FC5A2DAE756}" srcOrd="0" destOrd="0" presId="urn:microsoft.com/office/officeart/2018/2/layout/IconVerticalSolidList"/>
    <dgm:cxn modelId="{D8CBE075-9446-40DF-A576-8745D08E34C1}" type="presParOf" srcId="{589C6126-6760-4422-98C4-9E5CF404F7B2}" destId="{6FD577A2-4F45-43FD-8499-4483B52354B2}" srcOrd="0" destOrd="0" presId="urn:microsoft.com/office/officeart/2018/2/layout/IconVerticalSolidList"/>
    <dgm:cxn modelId="{869E9286-F6BD-4979-B494-2B24E59BBE71}" type="presParOf" srcId="{6FD577A2-4F45-43FD-8499-4483B52354B2}" destId="{20A44C84-0F89-48A9-ABDF-1590C625D4F2}" srcOrd="0" destOrd="0" presId="urn:microsoft.com/office/officeart/2018/2/layout/IconVerticalSolidList"/>
    <dgm:cxn modelId="{071BD191-866F-4B10-A250-AC900F723B8A}" type="presParOf" srcId="{6FD577A2-4F45-43FD-8499-4483B52354B2}" destId="{59E5F2F5-3C95-44C9-9417-3E1572CE8033}" srcOrd="1" destOrd="0" presId="urn:microsoft.com/office/officeart/2018/2/layout/IconVerticalSolidList"/>
    <dgm:cxn modelId="{069CB160-B978-44E1-9594-3886915BBD87}" type="presParOf" srcId="{6FD577A2-4F45-43FD-8499-4483B52354B2}" destId="{DA0E62F5-FB84-43C8-9C1E-2EFA8E92F102}" srcOrd="2" destOrd="0" presId="urn:microsoft.com/office/officeart/2018/2/layout/IconVerticalSolidList"/>
    <dgm:cxn modelId="{441B8911-3F16-4B7A-B940-9522AD1176C7}" type="presParOf" srcId="{6FD577A2-4F45-43FD-8499-4483B52354B2}" destId="{E2E6A433-2805-4A4D-AFC0-4FC5A2DAE756}" srcOrd="3" destOrd="0" presId="urn:microsoft.com/office/officeart/2018/2/layout/IconVerticalSolidList"/>
    <dgm:cxn modelId="{2394E144-3764-453F-91AA-84FB1F492847}" type="presParOf" srcId="{589C6126-6760-4422-98C4-9E5CF404F7B2}" destId="{CADAFF47-D8CE-4B40-88E1-613CF1478B82}" srcOrd="1" destOrd="0" presId="urn:microsoft.com/office/officeart/2018/2/layout/IconVerticalSolidList"/>
    <dgm:cxn modelId="{2B5C807B-9803-4221-AE36-1C57525C78B1}" type="presParOf" srcId="{589C6126-6760-4422-98C4-9E5CF404F7B2}" destId="{74D5B710-ED51-477C-84C5-4DC51F9A956E}" srcOrd="2" destOrd="0" presId="urn:microsoft.com/office/officeart/2018/2/layout/IconVerticalSolidList"/>
    <dgm:cxn modelId="{0D7E6C99-4197-46CC-B51A-FB380FAA346E}" type="presParOf" srcId="{74D5B710-ED51-477C-84C5-4DC51F9A956E}" destId="{82F3EB96-859B-4C9B-8ED9-E206C0FA5A41}" srcOrd="0" destOrd="0" presId="urn:microsoft.com/office/officeart/2018/2/layout/IconVerticalSolidList"/>
    <dgm:cxn modelId="{AE29F302-FBBB-4B94-B80B-E53D286AB076}" type="presParOf" srcId="{74D5B710-ED51-477C-84C5-4DC51F9A956E}" destId="{AAA4CB13-27BA-439A-B187-9F569DE2C34A}" srcOrd="1" destOrd="0" presId="urn:microsoft.com/office/officeart/2018/2/layout/IconVerticalSolidList"/>
    <dgm:cxn modelId="{5CB3778E-4320-4DF9-A4E9-FEC8DFAA39CB}" type="presParOf" srcId="{74D5B710-ED51-477C-84C5-4DC51F9A956E}" destId="{A33F16A4-6334-4114-A3C7-F229C625816B}" srcOrd="2" destOrd="0" presId="urn:microsoft.com/office/officeart/2018/2/layout/IconVerticalSolidList"/>
    <dgm:cxn modelId="{421A42FD-A39A-416E-AB70-6290DF0DE90D}" type="presParOf" srcId="{74D5B710-ED51-477C-84C5-4DC51F9A956E}" destId="{5EED62F9-E245-4CB4-8A6A-4172DC45D73C}" srcOrd="3" destOrd="0" presId="urn:microsoft.com/office/officeart/2018/2/layout/IconVerticalSolidList"/>
    <dgm:cxn modelId="{B118A0C7-8299-4C7B-8CF3-62CF15C99368}" type="presParOf" srcId="{589C6126-6760-4422-98C4-9E5CF404F7B2}" destId="{A4148BEE-A89E-48FC-8EEF-3AA06AA4E8B6}" srcOrd="3" destOrd="0" presId="urn:microsoft.com/office/officeart/2018/2/layout/IconVerticalSolidList"/>
    <dgm:cxn modelId="{367754F0-D6B9-4F68-8D5A-DBEAA0601AE8}" type="presParOf" srcId="{589C6126-6760-4422-98C4-9E5CF404F7B2}" destId="{31C0FFB4-604A-4202-B659-D8B300AA3A8F}" srcOrd="4" destOrd="0" presId="urn:microsoft.com/office/officeart/2018/2/layout/IconVerticalSolidList"/>
    <dgm:cxn modelId="{C712F1FE-5CBC-4C02-9F70-0477F445A13D}" type="presParOf" srcId="{31C0FFB4-604A-4202-B659-D8B300AA3A8F}" destId="{23839D9D-E87F-4E4D-A117-BDBFE400E62D}" srcOrd="0" destOrd="0" presId="urn:microsoft.com/office/officeart/2018/2/layout/IconVerticalSolidList"/>
    <dgm:cxn modelId="{54795EB7-BA7B-4C58-8ECE-83F447089C2B}" type="presParOf" srcId="{31C0FFB4-604A-4202-B659-D8B300AA3A8F}" destId="{345CA0F3-42EF-4464-8C82-4E3D0A6F1B78}" srcOrd="1" destOrd="0" presId="urn:microsoft.com/office/officeart/2018/2/layout/IconVerticalSolidList"/>
    <dgm:cxn modelId="{02AE873A-40A7-4BFB-AE80-52BCCB44590F}" type="presParOf" srcId="{31C0FFB4-604A-4202-B659-D8B300AA3A8F}" destId="{92365772-5B78-4182-A32F-CF29AC14FFF8}" srcOrd="2" destOrd="0" presId="urn:microsoft.com/office/officeart/2018/2/layout/IconVerticalSolidList"/>
    <dgm:cxn modelId="{603D7F58-C98F-4364-95F6-6207B5951B7F}" type="presParOf" srcId="{31C0FFB4-604A-4202-B659-D8B300AA3A8F}" destId="{2D103F78-8C84-466C-A451-21BAB8D21A4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44F0A9-A16A-48C8-8767-DAE8F2C9AB3C}">
      <dsp:nvSpPr>
        <dsp:cNvPr id="0" name=""/>
        <dsp:cNvSpPr/>
      </dsp:nvSpPr>
      <dsp:spPr>
        <a:xfrm>
          <a:off x="649400" y="498793"/>
          <a:ext cx="1784250" cy="178425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B94AE0-AE4B-41B6-BD7F-2F0D37FF84E9}">
      <dsp:nvSpPr>
        <dsp:cNvPr id="0" name=""/>
        <dsp:cNvSpPr/>
      </dsp:nvSpPr>
      <dsp:spPr>
        <a:xfrm>
          <a:off x="1029650" y="879043"/>
          <a:ext cx="1023750" cy="102375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C2C455-E3D6-4AE4-86EC-6CC8E2ACE51C}">
      <dsp:nvSpPr>
        <dsp:cNvPr id="0" name=""/>
        <dsp:cNvSpPr/>
      </dsp:nvSpPr>
      <dsp:spPr>
        <a:xfrm>
          <a:off x="79025" y="2838793"/>
          <a:ext cx="2925000" cy="85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>
              <a:latin typeface="+mj-lt"/>
            </a:rPr>
            <a:t>Email Drafting: Write professional emails from bullet points or context.</a:t>
          </a:r>
        </a:p>
      </dsp:txBody>
      <dsp:txXfrm>
        <a:off x="79025" y="2838793"/>
        <a:ext cx="2925000" cy="855000"/>
      </dsp:txXfrm>
    </dsp:sp>
    <dsp:sp modelId="{5B82123B-9EC2-49CD-8C35-DEDF19604827}">
      <dsp:nvSpPr>
        <dsp:cNvPr id="0" name=""/>
        <dsp:cNvSpPr/>
      </dsp:nvSpPr>
      <dsp:spPr>
        <a:xfrm>
          <a:off x="4086275" y="498793"/>
          <a:ext cx="1784250" cy="178425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75B58D-DB63-459D-969C-DF6F447E0D8C}">
      <dsp:nvSpPr>
        <dsp:cNvPr id="0" name=""/>
        <dsp:cNvSpPr/>
      </dsp:nvSpPr>
      <dsp:spPr>
        <a:xfrm>
          <a:off x="4466525" y="879043"/>
          <a:ext cx="1023750" cy="102375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C268C7-AD1A-4638-8002-D248204D7C61}">
      <dsp:nvSpPr>
        <dsp:cNvPr id="0" name=""/>
        <dsp:cNvSpPr/>
      </dsp:nvSpPr>
      <dsp:spPr>
        <a:xfrm>
          <a:off x="3515900" y="2838793"/>
          <a:ext cx="2925000" cy="85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>
              <a:latin typeface="+mj-lt"/>
            </a:rPr>
            <a:t>Meeting Summaries: Transcribe and summarize meetings with action items.</a:t>
          </a:r>
        </a:p>
      </dsp:txBody>
      <dsp:txXfrm>
        <a:off x="3515900" y="2838793"/>
        <a:ext cx="2925000" cy="855000"/>
      </dsp:txXfrm>
    </dsp:sp>
    <dsp:sp modelId="{2EF4676F-6103-40EE-B157-4AD139223A99}">
      <dsp:nvSpPr>
        <dsp:cNvPr id="0" name=""/>
        <dsp:cNvSpPr/>
      </dsp:nvSpPr>
      <dsp:spPr>
        <a:xfrm>
          <a:off x="7523150" y="498793"/>
          <a:ext cx="1784250" cy="178425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2AA3F0-7AE9-408A-80DA-F2211199F13F}">
      <dsp:nvSpPr>
        <dsp:cNvPr id="0" name=""/>
        <dsp:cNvSpPr/>
      </dsp:nvSpPr>
      <dsp:spPr>
        <a:xfrm>
          <a:off x="7903400" y="879043"/>
          <a:ext cx="1023750" cy="1023750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56B522-F27B-41AA-949F-D03A73921C34}">
      <dsp:nvSpPr>
        <dsp:cNvPr id="0" name=""/>
        <dsp:cNvSpPr/>
      </dsp:nvSpPr>
      <dsp:spPr>
        <a:xfrm>
          <a:off x="6952775" y="2838793"/>
          <a:ext cx="2925000" cy="85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600" kern="1200">
              <a:latin typeface="+mj-lt"/>
            </a:rPr>
            <a:t>Language Translation: Communicate across languages accurately.</a:t>
          </a:r>
        </a:p>
      </dsp:txBody>
      <dsp:txXfrm>
        <a:off x="6952775" y="2838793"/>
        <a:ext cx="2925000" cy="855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A44C84-0F89-48A9-ABDF-1590C625D4F2}">
      <dsp:nvSpPr>
        <dsp:cNvPr id="0" name=""/>
        <dsp:cNvSpPr/>
      </dsp:nvSpPr>
      <dsp:spPr>
        <a:xfrm>
          <a:off x="0" y="0"/>
          <a:ext cx="6705600" cy="121346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E5F2F5-3C95-44C9-9417-3E1572CE8033}">
      <dsp:nvSpPr>
        <dsp:cNvPr id="0" name=""/>
        <dsp:cNvSpPr/>
      </dsp:nvSpPr>
      <dsp:spPr>
        <a:xfrm>
          <a:off x="367071" y="273547"/>
          <a:ext cx="667403" cy="667403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E6A433-2805-4A4D-AFC0-4FC5A2DAE756}">
      <dsp:nvSpPr>
        <dsp:cNvPr id="0" name=""/>
        <dsp:cNvSpPr/>
      </dsp:nvSpPr>
      <dsp:spPr>
        <a:xfrm>
          <a:off x="1401547" y="518"/>
          <a:ext cx="5304052" cy="1213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425" tIns="128425" rIns="128425" bIns="12842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latin typeface="+mj-lt"/>
            </a:rPr>
            <a:t>Project Planning</a:t>
          </a:r>
          <a:r>
            <a:rPr lang="en-US" sz="2500" kern="1200" dirty="0">
              <a:latin typeface="+mj-lt"/>
            </a:rPr>
            <a:t>: Break down goals into actionable steps.</a:t>
          </a:r>
        </a:p>
      </dsp:txBody>
      <dsp:txXfrm>
        <a:off x="1401547" y="518"/>
        <a:ext cx="5304052" cy="1213460"/>
      </dsp:txXfrm>
    </dsp:sp>
    <dsp:sp modelId="{82F3EB96-859B-4C9B-8ED9-E206C0FA5A41}">
      <dsp:nvSpPr>
        <dsp:cNvPr id="0" name=""/>
        <dsp:cNvSpPr/>
      </dsp:nvSpPr>
      <dsp:spPr>
        <a:xfrm>
          <a:off x="0" y="1517344"/>
          <a:ext cx="6705600" cy="121346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A4CB13-27BA-439A-B187-9F569DE2C34A}">
      <dsp:nvSpPr>
        <dsp:cNvPr id="0" name=""/>
        <dsp:cNvSpPr/>
      </dsp:nvSpPr>
      <dsp:spPr>
        <a:xfrm>
          <a:off x="367071" y="1790373"/>
          <a:ext cx="667403" cy="667403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ED62F9-E245-4CB4-8A6A-4172DC45D73C}">
      <dsp:nvSpPr>
        <dsp:cNvPr id="0" name=""/>
        <dsp:cNvSpPr/>
      </dsp:nvSpPr>
      <dsp:spPr>
        <a:xfrm>
          <a:off x="1401547" y="1517344"/>
          <a:ext cx="5304052" cy="1213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425" tIns="128425" rIns="128425" bIns="12842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latin typeface="+mj-lt"/>
            </a:rPr>
            <a:t>Progress Tracking</a:t>
          </a:r>
          <a:r>
            <a:rPr lang="en-US" sz="2500" kern="1200" dirty="0">
              <a:latin typeface="+mj-lt"/>
            </a:rPr>
            <a:t>: Monitor milestones and deliverables.</a:t>
          </a:r>
        </a:p>
      </dsp:txBody>
      <dsp:txXfrm>
        <a:off x="1401547" y="1517344"/>
        <a:ext cx="5304052" cy="1213460"/>
      </dsp:txXfrm>
    </dsp:sp>
    <dsp:sp modelId="{23839D9D-E87F-4E4D-A117-BDBFE400E62D}">
      <dsp:nvSpPr>
        <dsp:cNvPr id="0" name=""/>
        <dsp:cNvSpPr/>
      </dsp:nvSpPr>
      <dsp:spPr>
        <a:xfrm>
          <a:off x="0" y="3034170"/>
          <a:ext cx="6705600" cy="121346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5CA0F3-42EF-4464-8C82-4E3D0A6F1B78}">
      <dsp:nvSpPr>
        <dsp:cNvPr id="0" name=""/>
        <dsp:cNvSpPr/>
      </dsp:nvSpPr>
      <dsp:spPr>
        <a:xfrm>
          <a:off x="367071" y="3307199"/>
          <a:ext cx="667403" cy="667403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103F78-8C84-466C-A451-21BAB8D21A41}">
      <dsp:nvSpPr>
        <dsp:cNvPr id="0" name=""/>
        <dsp:cNvSpPr/>
      </dsp:nvSpPr>
      <dsp:spPr>
        <a:xfrm>
          <a:off x="1401547" y="3034170"/>
          <a:ext cx="5304052" cy="1213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425" tIns="128425" rIns="128425" bIns="12842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latin typeface="+mj-lt"/>
            </a:rPr>
            <a:t>Collaboration</a:t>
          </a:r>
          <a:r>
            <a:rPr lang="en-US" sz="2500" kern="1200" dirty="0">
              <a:latin typeface="+mj-lt"/>
            </a:rPr>
            <a:t>: Integrate with tools like Teams, Slack, or Trello.</a:t>
          </a:r>
        </a:p>
      </dsp:txBody>
      <dsp:txXfrm>
        <a:off x="1401547" y="3034170"/>
        <a:ext cx="5304052" cy="12134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217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B5EEACFE-5AFD-4CA9-ABD1-7A7C7FA520A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217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43BE95E3-BC45-40A9-B274-E543AF041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26618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932" userDrawn="1">
          <p15:clr>
            <a:srgbClr val="F26B43"/>
          </p15:clr>
        </p15:guide>
        <p15:guide id="2" pos="2222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7072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18A95429-A2ED-B343-88BC-51282D439510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80004"/>
            <a:ext cx="5642610" cy="3665458"/>
          </a:xfrm>
          <a:prstGeom prst="rect">
            <a:avLst/>
          </a:prstGeom>
        </p:spPr>
        <p:txBody>
          <a:bodyPr vert="horz" lIns="93497" tIns="46749" rIns="93497" bIns="4674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42030"/>
            <a:ext cx="3056414" cy="467071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0ED9FB07-C412-D644-A25C-D89A7CD77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560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932" userDrawn="1">
          <p15:clr>
            <a:srgbClr val="F26B43"/>
          </p15:clr>
        </p15:guide>
        <p15:guide id="2" pos="2222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dirty="0"/>
              <a:t>Let’s begin by understanding what Microsoft Copilot is and how it integrates with Microsoft 365 apps like Word, Excel, Outlook, Teams, and PowerPoint. We'll also discuss the real-world benefits it brings to productivity and organization.</a:t>
            </a:r>
          </a:p>
          <a:p>
            <a:endParaRPr dirty="0"/>
          </a:p>
          <a:p>
            <a:r>
              <a:rPr dirty="0"/>
              <a:t>Visuals sourced from:</a:t>
            </a:r>
          </a:p>
          <a:p>
            <a:r>
              <a:rPr dirty="0"/>
              <a:t>- Office Watch (https://office-watch.com)</a:t>
            </a:r>
          </a:p>
          <a:p>
            <a:r>
              <a:rPr dirty="0"/>
              <a:t>- Microsoft Support (https://support.microsoft.com)</a:t>
            </a:r>
          </a:p>
          <a:p>
            <a:r>
              <a:rPr dirty="0"/>
              <a:t>- SHI Blog (https://blog.shi.com)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77555-22F0-4940-AEB2-481FD6E5A47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55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84F8B-691B-4B11-BBE8-98D9A9223AF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637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784F8B-691B-4B11-BBE8-98D9A9223AF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941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dirty="0"/>
              <a:t>Now, let’s look at how Copilot can help you stay organized. From managing personal tasks and to-do lists to prioritizing and setting reminders, Copilot can streamline your day. We’ll also do a hands-on demo to generate a prioritized task list.</a:t>
            </a:r>
          </a:p>
          <a:p>
            <a:endParaRPr dirty="0"/>
          </a:p>
          <a:p>
            <a:r>
              <a:rPr dirty="0"/>
              <a:t>Visuals sourced from:</a:t>
            </a:r>
          </a:p>
          <a:p>
            <a:r>
              <a:rPr dirty="0"/>
              <a:t>- Office Watch (https://office-watch.com)</a:t>
            </a:r>
          </a:p>
          <a:p>
            <a:r>
              <a:rPr dirty="0"/>
              <a:t>- Microsoft Support (https://support.microsoft.com)</a:t>
            </a:r>
          </a:p>
          <a:p>
            <a:r>
              <a:rPr dirty="0"/>
              <a:t>- SHI Blog (https://blog.shi.com)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dirty="0"/>
              <a:t>Managing your calendar is easier with AI. Copilot can help schedule meetings, manage invites, and even create agendas. We’ll walk through a live example of scheduling a meeting and generating an agenda using Copilot.</a:t>
            </a:r>
          </a:p>
          <a:p>
            <a:endParaRPr dirty="0"/>
          </a:p>
          <a:p>
            <a:r>
              <a:rPr dirty="0"/>
              <a:t>Visuals sourced from:</a:t>
            </a:r>
          </a:p>
          <a:p>
            <a:r>
              <a:rPr dirty="0"/>
              <a:t>- Office Watch (https://office-watch.com)</a:t>
            </a:r>
          </a:p>
          <a:p>
            <a:r>
              <a:rPr dirty="0"/>
              <a:t>- Microsoft Support (https://support.microsoft.com)</a:t>
            </a:r>
          </a:p>
          <a:p>
            <a:r>
              <a:rPr dirty="0"/>
              <a:t>- SHI Blog (https://blog.shi.com)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AI can automate many routine tasks. Whether it’s drafting emails, summarizing meetings, or creating presentations, Copilot can save you time. In this group activity, we’ll try out these features together.</a:t>
            </a:r>
          </a:p>
          <a:p>
            <a:endParaRPr/>
          </a:p>
          <a:p>
            <a:r>
              <a:t>Visuals sourced from:</a:t>
            </a:r>
          </a:p>
          <a:p>
            <a:r>
              <a:t>- Office Watch (https://office-watch.com)</a:t>
            </a:r>
          </a:p>
          <a:p>
            <a:r>
              <a:t>- Microsoft Support (https://support.microsoft.com)</a:t>
            </a:r>
          </a:p>
          <a:p>
            <a:r>
              <a:t>- SHI Blog (https://blog.shi.com)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To make the most of AI, it’s important to follow best practices. We’ll share tips for integrating AI into your routine, address common challenges, and discuss data privacy and security considerations.</a:t>
            </a:r>
          </a:p>
          <a:p>
            <a:endParaRPr/>
          </a:p>
          <a:p>
            <a:r>
              <a:t>Visuals sourced from:</a:t>
            </a:r>
          </a:p>
          <a:p>
            <a:r>
              <a:t>- Office Watch (https://office-watch.com)</a:t>
            </a:r>
          </a:p>
          <a:p>
            <a:r>
              <a:t>- Microsoft Support (https://support.microsoft.com)</a:t>
            </a:r>
          </a:p>
          <a:p>
            <a:r>
              <a:t>- SHI Blog (https://blog.shi.com)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">
    <p:bg>
      <p:bgPr>
        <a:solidFill>
          <a:srgbClr val="5123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38DCC3B-DF0D-B09E-F113-55C65B39F3E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77200" y="0"/>
            <a:ext cx="41148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390504D-B788-C8B5-8246-6882BFA332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612589"/>
            <a:ext cx="7010400" cy="3984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presenter’s name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1FF659-9567-D504-87C1-68F3414F11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886" y="521044"/>
            <a:ext cx="3139440" cy="90797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DF4499A-0735-7D74-1E90-8FD1CF4C49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107518"/>
            <a:ext cx="7010400" cy="1267310"/>
          </a:xfrm>
        </p:spPr>
        <p:txBody>
          <a:bodyPr anchor="b"/>
          <a:lstStyle>
            <a:lvl1pPr>
              <a:lnSpc>
                <a:spcPts val="3200"/>
              </a:lnSpc>
              <a:defRPr sz="3500" b="1" i="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edit: character limit 76</a:t>
            </a:r>
          </a:p>
        </p:txBody>
      </p:sp>
    </p:spTree>
    <p:extLst>
      <p:ext uri="{BB962C8B-B14F-4D97-AF65-F5344CB8AC3E}">
        <p14:creationId xmlns:p14="http://schemas.microsoft.com/office/powerpoint/2010/main" val="3596149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3">
            <a:extLst>
              <a:ext uri="{FF2B5EF4-FFF2-40B4-BE49-F238E27FC236}">
                <a16:creationId xmlns:a16="http://schemas.microsoft.com/office/drawing/2014/main" id="{2EBF5295-10F4-21C9-94AC-574EDE9FF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85800"/>
            <a:ext cx="7010399" cy="9886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4200"/>
              </a:lnSpc>
              <a:defRPr b="1" i="0" spc="-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edit: character limit 44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198F153-CF78-84D3-55B5-0CD1A14E17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892210"/>
            <a:ext cx="7010400" cy="4254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edit: character limit 42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B12F537-6D05-FC83-F320-5C921AFBF4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573654"/>
            <a:ext cx="7010400" cy="329374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200"/>
            </a:lvl1pPr>
            <a:lvl2pPr>
              <a:lnSpc>
                <a:spcPct val="100000"/>
              </a:lnSpc>
              <a:defRPr sz="2200"/>
            </a:lvl2pPr>
            <a:lvl3pPr>
              <a:lnSpc>
                <a:spcPct val="100000"/>
              </a:lnSpc>
              <a:defRPr sz="2200"/>
            </a:lvl3pPr>
            <a:lvl4pPr>
              <a:lnSpc>
                <a:spcPct val="100000"/>
              </a:lnSpc>
              <a:defRPr sz="2200"/>
            </a:lvl4pPr>
            <a:lvl5pPr>
              <a:lnSpc>
                <a:spcPct val="100000"/>
              </a:lnSpc>
              <a:defRPr sz="2200"/>
            </a:lvl5pPr>
          </a:lstStyle>
          <a:p>
            <a:pPr lvl="0"/>
            <a:r>
              <a:rPr lang="en-US"/>
              <a:t>Click to edit: 7 lines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595D5D9-48E7-C116-4E41-336E5522CA5A}"/>
              </a:ext>
            </a:extLst>
          </p:cNvPr>
          <p:cNvCxnSpPr>
            <a:cxnSpLocks/>
          </p:cNvCxnSpPr>
          <p:nvPr userDrawn="1"/>
        </p:nvCxnSpPr>
        <p:spPr>
          <a:xfrm>
            <a:off x="609600" y="6172200"/>
            <a:ext cx="69977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E541F1B-B052-9948-4EEF-E33ED93A8F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77200" y="0"/>
            <a:ext cx="41148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08ED5E5B-E144-A23F-41E3-E2D1EAAC29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1237F"/>
                </a:solidFill>
              </a:defRPr>
            </a:lvl1pPr>
          </a:lstStyle>
          <a:p>
            <a:fld id="{C49056F4-6E8A-4F51-87C7-7B45486EC8C6}" type="datetime4">
              <a:rPr lang="en-US" smtClean="0"/>
              <a:t>April 29, 2026</a:t>
            </a:fld>
            <a:endParaRPr lang="en-US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1A6C3B21-851D-FF14-C484-4DE6F8836494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Slide </a:t>
            </a:r>
            <a:fld id="{5F8B654A-1284-4B91-BED1-0F0E19FCF7F1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74719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- Sp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3">
            <a:extLst>
              <a:ext uri="{FF2B5EF4-FFF2-40B4-BE49-F238E27FC236}">
                <a16:creationId xmlns:a16="http://schemas.microsoft.com/office/drawing/2014/main" id="{2EBF5295-10F4-21C9-94AC-574EDE9FF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85800"/>
            <a:ext cx="7010399" cy="9886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4200"/>
              </a:lnSpc>
              <a:defRPr b="1" i="0" spc="-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edit: character limit 44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198F153-CF78-84D3-55B5-0CD1A14E17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892210"/>
            <a:ext cx="7010400" cy="4254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edit: character limit 42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B12F537-6D05-FC83-F320-5C921AFBF4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573654"/>
            <a:ext cx="7010400" cy="329374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200"/>
            </a:lvl1pPr>
            <a:lvl2pPr>
              <a:lnSpc>
                <a:spcPct val="100000"/>
              </a:lnSpc>
              <a:defRPr sz="2200"/>
            </a:lvl2pPr>
            <a:lvl3pPr>
              <a:lnSpc>
                <a:spcPct val="100000"/>
              </a:lnSpc>
              <a:defRPr sz="2200"/>
            </a:lvl3pPr>
            <a:lvl4pPr>
              <a:lnSpc>
                <a:spcPct val="100000"/>
              </a:lnSpc>
              <a:defRPr sz="2200"/>
            </a:lvl4pPr>
            <a:lvl5pPr>
              <a:lnSpc>
                <a:spcPct val="100000"/>
              </a:lnSpc>
              <a:defRPr sz="2200"/>
            </a:lvl5pPr>
          </a:lstStyle>
          <a:p>
            <a:pPr lvl="0"/>
            <a:r>
              <a:rPr lang="en-US"/>
              <a:t>Click to edit: 7 lines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33BE8FC0-A3C6-B62B-D65D-AFEAEB5CFD7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26287" y="2554357"/>
            <a:ext cx="3298679" cy="3313043"/>
          </a:xfrm>
          <a:custGeom>
            <a:avLst/>
            <a:gdLst>
              <a:gd name="connsiteX0" fmla="*/ 1496203 w 3710303"/>
              <a:gd name="connsiteY0" fmla="*/ 0 h 3726459"/>
              <a:gd name="connsiteX1" fmla="*/ 2214100 w 3710303"/>
              <a:gd name="connsiteY1" fmla="*/ 0 h 3726459"/>
              <a:gd name="connsiteX2" fmla="*/ 2214100 w 3710303"/>
              <a:gd name="connsiteY2" fmla="*/ 993254 h 3726459"/>
              <a:gd name="connsiteX3" fmla="*/ 2913030 w 3710303"/>
              <a:gd name="connsiteY3" fmla="*/ 290811 h 3726459"/>
              <a:gd name="connsiteX4" fmla="*/ 3420896 w 3710303"/>
              <a:gd name="connsiteY4" fmla="*/ 800082 h 3726459"/>
              <a:gd name="connsiteX5" fmla="*/ 2721264 w 3710303"/>
              <a:gd name="connsiteY5" fmla="*/ 1502525 h 3726459"/>
              <a:gd name="connsiteX6" fmla="*/ 3710303 w 3710303"/>
              <a:gd name="connsiteY6" fmla="*/ 1502525 h 3726459"/>
              <a:gd name="connsiteX7" fmla="*/ 3710303 w 3710303"/>
              <a:gd name="connsiteY7" fmla="*/ 2223232 h 3726459"/>
              <a:gd name="connsiteX8" fmla="*/ 2721264 w 3710303"/>
              <a:gd name="connsiteY8" fmla="*/ 2223232 h 3726459"/>
              <a:gd name="connsiteX9" fmla="*/ 3420896 w 3710303"/>
              <a:gd name="connsiteY9" fmla="*/ 2925674 h 3726459"/>
              <a:gd name="connsiteX10" fmla="*/ 2913030 w 3710303"/>
              <a:gd name="connsiteY10" fmla="*/ 3435648 h 3726459"/>
              <a:gd name="connsiteX11" fmla="*/ 2214100 w 3710303"/>
              <a:gd name="connsiteY11" fmla="*/ 2732503 h 3726459"/>
              <a:gd name="connsiteX12" fmla="*/ 2214100 w 3710303"/>
              <a:gd name="connsiteY12" fmla="*/ 3726459 h 3726459"/>
              <a:gd name="connsiteX13" fmla="*/ 1496203 w 3710303"/>
              <a:gd name="connsiteY13" fmla="*/ 3726459 h 3726459"/>
              <a:gd name="connsiteX14" fmla="*/ 1496203 w 3710303"/>
              <a:gd name="connsiteY14" fmla="*/ 2732503 h 3726459"/>
              <a:gd name="connsiteX15" fmla="*/ 797273 w 3710303"/>
              <a:gd name="connsiteY15" fmla="*/ 3435648 h 3726459"/>
              <a:gd name="connsiteX16" fmla="*/ 289406 w 3710303"/>
              <a:gd name="connsiteY16" fmla="*/ 2925674 h 3726459"/>
              <a:gd name="connsiteX17" fmla="*/ 989040 w 3710303"/>
              <a:gd name="connsiteY17" fmla="*/ 2223232 h 3726459"/>
              <a:gd name="connsiteX18" fmla="*/ 0 w 3710303"/>
              <a:gd name="connsiteY18" fmla="*/ 2223232 h 3726459"/>
              <a:gd name="connsiteX19" fmla="*/ 0 w 3710303"/>
              <a:gd name="connsiteY19" fmla="*/ 1502525 h 3726459"/>
              <a:gd name="connsiteX20" fmla="*/ 989040 w 3710303"/>
              <a:gd name="connsiteY20" fmla="*/ 1502525 h 3726459"/>
              <a:gd name="connsiteX21" fmla="*/ 289406 w 3710303"/>
              <a:gd name="connsiteY21" fmla="*/ 800082 h 3726459"/>
              <a:gd name="connsiteX22" fmla="*/ 797273 w 3710303"/>
              <a:gd name="connsiteY22" fmla="*/ 290811 h 3726459"/>
              <a:gd name="connsiteX23" fmla="*/ 1496203 w 3710303"/>
              <a:gd name="connsiteY23" fmla="*/ 993254 h 3726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710303" h="3726459">
                <a:moveTo>
                  <a:pt x="1496203" y="0"/>
                </a:moveTo>
                <a:lnTo>
                  <a:pt x="2214100" y="0"/>
                </a:lnTo>
                <a:lnTo>
                  <a:pt x="2214100" y="993254"/>
                </a:lnTo>
                <a:lnTo>
                  <a:pt x="2913030" y="290811"/>
                </a:lnTo>
                <a:lnTo>
                  <a:pt x="3420896" y="800082"/>
                </a:lnTo>
                <a:lnTo>
                  <a:pt x="2721264" y="1502525"/>
                </a:lnTo>
                <a:lnTo>
                  <a:pt x="3710303" y="1502525"/>
                </a:lnTo>
                <a:lnTo>
                  <a:pt x="3710303" y="2223232"/>
                </a:lnTo>
                <a:lnTo>
                  <a:pt x="2721264" y="2223232"/>
                </a:lnTo>
                <a:lnTo>
                  <a:pt x="3420896" y="2925674"/>
                </a:lnTo>
                <a:lnTo>
                  <a:pt x="2913030" y="3435648"/>
                </a:lnTo>
                <a:lnTo>
                  <a:pt x="2214100" y="2732503"/>
                </a:lnTo>
                <a:lnTo>
                  <a:pt x="2214100" y="3726459"/>
                </a:lnTo>
                <a:lnTo>
                  <a:pt x="1496203" y="3726459"/>
                </a:lnTo>
                <a:lnTo>
                  <a:pt x="1496203" y="2732503"/>
                </a:lnTo>
                <a:lnTo>
                  <a:pt x="797273" y="3435648"/>
                </a:lnTo>
                <a:lnTo>
                  <a:pt x="289406" y="2925674"/>
                </a:lnTo>
                <a:lnTo>
                  <a:pt x="989040" y="2223232"/>
                </a:lnTo>
                <a:lnTo>
                  <a:pt x="0" y="2223232"/>
                </a:lnTo>
                <a:lnTo>
                  <a:pt x="0" y="1502525"/>
                </a:lnTo>
                <a:lnTo>
                  <a:pt x="989040" y="1502525"/>
                </a:lnTo>
                <a:lnTo>
                  <a:pt x="289406" y="800082"/>
                </a:lnTo>
                <a:lnTo>
                  <a:pt x="797273" y="290811"/>
                </a:lnTo>
                <a:lnTo>
                  <a:pt x="1496203" y="9932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FFB5F8CF-A263-D01A-19A5-0F8A137BE1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1237F"/>
                </a:solidFill>
              </a:defRPr>
            </a:lvl1pPr>
          </a:lstStyle>
          <a:p>
            <a:fld id="{C87EAFA3-BC13-4991-BD88-BB300597F4F6}" type="datetime4">
              <a:rPr lang="en-US" smtClean="0"/>
              <a:t>April 29, 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6D5212-DC76-FD6C-FE1C-8CE774F4F609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Slide </a:t>
            </a:r>
            <a:fld id="{5F8B654A-1284-4B91-BED1-0F0E19FCF7F1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45083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- Orig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3">
            <a:extLst>
              <a:ext uri="{FF2B5EF4-FFF2-40B4-BE49-F238E27FC236}">
                <a16:creationId xmlns:a16="http://schemas.microsoft.com/office/drawing/2014/main" id="{2EBF5295-10F4-21C9-94AC-574EDE9FF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85800"/>
            <a:ext cx="7010399" cy="9886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4200"/>
              </a:lnSpc>
              <a:defRPr b="1" i="0" spc="-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edit: character limit 44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198F153-CF78-84D3-55B5-0CD1A14E17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892210"/>
            <a:ext cx="7010400" cy="4254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edit: character limit 42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B12F537-6D05-FC83-F320-5C921AFBF4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573654"/>
            <a:ext cx="7010400" cy="329374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200"/>
            </a:lvl1pPr>
            <a:lvl2pPr>
              <a:lnSpc>
                <a:spcPct val="100000"/>
              </a:lnSpc>
              <a:defRPr sz="2200"/>
            </a:lvl2pPr>
            <a:lvl3pPr>
              <a:lnSpc>
                <a:spcPct val="100000"/>
              </a:lnSpc>
              <a:defRPr sz="2200"/>
            </a:lvl3pPr>
            <a:lvl4pPr>
              <a:lnSpc>
                <a:spcPct val="100000"/>
              </a:lnSpc>
              <a:defRPr sz="2200"/>
            </a:lvl4pPr>
            <a:lvl5pPr>
              <a:lnSpc>
                <a:spcPct val="100000"/>
              </a:lnSpc>
              <a:defRPr sz="2200"/>
            </a:lvl5pPr>
          </a:lstStyle>
          <a:p>
            <a:pPr lvl="0"/>
            <a:r>
              <a:rPr lang="en-US"/>
              <a:t>Click to edit: 7 lines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D72BA606-AF8B-18A0-CCFC-DDAD10AA63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16347" y="2544417"/>
            <a:ext cx="3323527" cy="3322983"/>
          </a:xfrm>
          <a:custGeom>
            <a:avLst/>
            <a:gdLst>
              <a:gd name="connsiteX0" fmla="*/ 1763038 w 3549087"/>
              <a:gd name="connsiteY0" fmla="*/ 0 h 3548506"/>
              <a:gd name="connsiteX1" fmla="*/ 1786050 w 3549087"/>
              <a:gd name="connsiteY1" fmla="*/ 0 h 3548506"/>
              <a:gd name="connsiteX2" fmla="*/ 1955981 w 3549087"/>
              <a:gd name="connsiteY2" fmla="*/ 8581 h 3548506"/>
              <a:gd name="connsiteX3" fmla="*/ 3549087 w 3549087"/>
              <a:gd name="connsiteY3" fmla="*/ 1773963 h 3548506"/>
              <a:gd name="connsiteX4" fmla="*/ 1774544 w 3549087"/>
              <a:gd name="connsiteY4" fmla="*/ 3548506 h 3548506"/>
              <a:gd name="connsiteX5" fmla="*/ 0 w 3549087"/>
              <a:gd name="connsiteY5" fmla="*/ 1773963 h 3548506"/>
              <a:gd name="connsiteX6" fmla="*/ 1593107 w 3549087"/>
              <a:gd name="connsiteY6" fmla="*/ 8581 h 3548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9087" h="3548506">
                <a:moveTo>
                  <a:pt x="1763038" y="0"/>
                </a:moveTo>
                <a:lnTo>
                  <a:pt x="1786050" y="0"/>
                </a:lnTo>
                <a:lnTo>
                  <a:pt x="1955981" y="8581"/>
                </a:lnTo>
                <a:cubicBezTo>
                  <a:pt x="2850805" y="99455"/>
                  <a:pt x="3549087" y="855163"/>
                  <a:pt x="3549087" y="1773963"/>
                </a:cubicBezTo>
                <a:cubicBezTo>
                  <a:pt x="3549087" y="2754016"/>
                  <a:pt x="2754597" y="3548506"/>
                  <a:pt x="1774544" y="3548506"/>
                </a:cubicBezTo>
                <a:cubicBezTo>
                  <a:pt x="794490" y="3548506"/>
                  <a:pt x="0" y="2754016"/>
                  <a:pt x="0" y="1773963"/>
                </a:cubicBezTo>
                <a:cubicBezTo>
                  <a:pt x="0" y="855163"/>
                  <a:pt x="698282" y="99455"/>
                  <a:pt x="1593107" y="858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EA927C86-1BB9-A01B-D868-2895A18F67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1237F"/>
                </a:solidFill>
              </a:defRPr>
            </a:lvl1pPr>
          </a:lstStyle>
          <a:p>
            <a:fld id="{9CC0D6B1-E057-456F-9730-741A5E4F076A}" type="datetime4">
              <a:rPr lang="en-US" smtClean="0"/>
              <a:t>April 29, 2026</a:t>
            </a:fld>
            <a:endParaRPr lang="en-US" dirty="0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3A00843F-00AB-08DB-E52D-ED5CF3AD4BED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Slide </a:t>
            </a:r>
            <a:fld id="{5F8B654A-1284-4B91-BED1-0F0E19FCF7F1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95244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- Moment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3">
            <a:extLst>
              <a:ext uri="{FF2B5EF4-FFF2-40B4-BE49-F238E27FC236}">
                <a16:creationId xmlns:a16="http://schemas.microsoft.com/office/drawing/2014/main" id="{2EBF5295-10F4-21C9-94AC-574EDE9FF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85800"/>
            <a:ext cx="7010399" cy="9886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4200"/>
              </a:lnSpc>
              <a:defRPr b="1" i="0" spc="-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edit: character limit 44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198F153-CF78-84D3-55B5-0CD1A14E17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892210"/>
            <a:ext cx="7010400" cy="4254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edit: character limit 42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B12F537-6D05-FC83-F320-5C921AFBF4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573654"/>
            <a:ext cx="7010400" cy="329374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200"/>
            </a:lvl1pPr>
            <a:lvl2pPr>
              <a:lnSpc>
                <a:spcPct val="100000"/>
              </a:lnSpc>
              <a:defRPr sz="2200"/>
            </a:lvl2pPr>
            <a:lvl3pPr>
              <a:lnSpc>
                <a:spcPct val="100000"/>
              </a:lnSpc>
              <a:defRPr sz="2200"/>
            </a:lvl3pPr>
            <a:lvl4pPr>
              <a:lnSpc>
                <a:spcPct val="100000"/>
              </a:lnSpc>
              <a:defRPr sz="2200"/>
            </a:lvl4pPr>
            <a:lvl5pPr>
              <a:lnSpc>
                <a:spcPct val="100000"/>
              </a:lnSpc>
              <a:defRPr sz="2200"/>
            </a:lvl5pPr>
          </a:lstStyle>
          <a:p>
            <a:pPr lvl="0"/>
            <a:r>
              <a:rPr lang="en-US"/>
              <a:t>Click to edit: 7 lines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76430379-A700-87CB-D118-D3529C2B2E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56713" y="2564296"/>
            <a:ext cx="3426812" cy="3303104"/>
          </a:xfrm>
          <a:custGeom>
            <a:avLst/>
            <a:gdLst>
              <a:gd name="connsiteX0" fmla="*/ 4068 w 3545301"/>
              <a:gd name="connsiteY0" fmla="*/ 0 h 3417316"/>
              <a:gd name="connsiteX1" fmla="*/ 10590 w 3545301"/>
              <a:gd name="connsiteY1" fmla="*/ 0 h 3417316"/>
              <a:gd name="connsiteX2" fmla="*/ 1537574 w 3545301"/>
              <a:gd name="connsiteY2" fmla="*/ 1301154 h 3417316"/>
              <a:gd name="connsiteX3" fmla="*/ 1539196 w 3545301"/>
              <a:gd name="connsiteY3" fmla="*/ 0 h 3417316"/>
              <a:gd name="connsiteX4" fmla="*/ 1545719 w 3545301"/>
              <a:gd name="connsiteY4" fmla="*/ 0 h 3417316"/>
              <a:gd name="connsiteX5" fmla="*/ 3545301 w 3545301"/>
              <a:gd name="connsiteY5" fmla="*/ 1703844 h 3417316"/>
              <a:gd name="connsiteX6" fmla="*/ 1535129 w 3545301"/>
              <a:gd name="connsiteY6" fmla="*/ 3417316 h 3417316"/>
              <a:gd name="connsiteX7" fmla="*/ 1536759 w 3545301"/>
              <a:gd name="connsiteY7" fmla="*/ 2107350 h 3417316"/>
              <a:gd name="connsiteX8" fmla="*/ 0 w 3545301"/>
              <a:gd name="connsiteY8" fmla="*/ 3417316 h 341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45301" h="3417316">
                <a:moveTo>
                  <a:pt x="4068" y="0"/>
                </a:moveTo>
                <a:lnTo>
                  <a:pt x="10590" y="0"/>
                </a:lnTo>
                <a:lnTo>
                  <a:pt x="1537574" y="1301154"/>
                </a:lnTo>
                <a:lnTo>
                  <a:pt x="1539196" y="0"/>
                </a:lnTo>
                <a:lnTo>
                  <a:pt x="1545719" y="0"/>
                </a:lnTo>
                <a:lnTo>
                  <a:pt x="3545301" y="1703844"/>
                </a:lnTo>
                <a:lnTo>
                  <a:pt x="1535129" y="3417316"/>
                </a:lnTo>
                <a:lnTo>
                  <a:pt x="1536759" y="2107350"/>
                </a:lnTo>
                <a:lnTo>
                  <a:pt x="0" y="341731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80F84C9D-74FB-012C-4831-38BE3A2E50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1237F"/>
                </a:solidFill>
              </a:defRPr>
            </a:lvl1pPr>
          </a:lstStyle>
          <a:p>
            <a:fld id="{D42C1D86-29FE-4E31-A930-3C1C0E9B025C}" type="datetime4">
              <a:rPr lang="en-US" smtClean="0"/>
              <a:t>April 29, 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2D182B-9B03-A21C-1610-1E480702A7C2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Slide </a:t>
            </a:r>
            <a:fld id="{5F8B654A-1284-4B91-BED1-0F0E19FCF7F1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8996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3">
            <a:extLst>
              <a:ext uri="{FF2B5EF4-FFF2-40B4-BE49-F238E27FC236}">
                <a16:creationId xmlns:a16="http://schemas.microsoft.com/office/drawing/2014/main" id="{2EBF5295-10F4-21C9-94AC-574EDE9FF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85800"/>
            <a:ext cx="7010399" cy="9886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4200"/>
              </a:lnSpc>
              <a:defRPr b="1" i="0" spc="-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edit: character limit 44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6198F153-CF78-84D3-55B5-0CD1A14E17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892210"/>
            <a:ext cx="7010400" cy="4254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edit: character limit 42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0B12F537-6D05-FC83-F320-5C921AFBF4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573654"/>
            <a:ext cx="7010400" cy="329374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200"/>
            </a:lvl1pPr>
            <a:lvl2pPr>
              <a:lnSpc>
                <a:spcPct val="100000"/>
              </a:lnSpc>
              <a:defRPr sz="2200"/>
            </a:lvl2pPr>
            <a:lvl3pPr>
              <a:lnSpc>
                <a:spcPct val="100000"/>
              </a:lnSpc>
              <a:defRPr sz="2200"/>
            </a:lvl3pPr>
            <a:lvl4pPr>
              <a:lnSpc>
                <a:spcPct val="100000"/>
              </a:lnSpc>
              <a:defRPr sz="2200"/>
            </a:lvl4pPr>
            <a:lvl5pPr>
              <a:lnSpc>
                <a:spcPct val="100000"/>
              </a:lnSpc>
              <a:defRPr sz="2200"/>
            </a:lvl5pPr>
          </a:lstStyle>
          <a:p>
            <a:pPr lvl="0"/>
            <a:r>
              <a:rPr lang="en-US"/>
              <a:t>Click to edit: 7 lines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443A5448-9DCA-411D-5428-69DBFE93E3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77200" y="4519874"/>
            <a:ext cx="3581400" cy="38608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600" b="1" cap="all" baseline="0">
                <a:solidFill>
                  <a:schemeClr val="bg2"/>
                </a:solidFill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08E5849-4AF5-91B7-B5B3-C7E8809FE1A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77200" y="5078674"/>
            <a:ext cx="3581400" cy="78872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400" cap="none" baseline="0">
                <a:solidFill>
                  <a:srgbClr val="000000"/>
                </a:solidFill>
                <a:latin typeface="Georgia" panose="02040502050405020303" pitchFamily="18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6F64DE56-6D88-A084-9A71-3E86575FE46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77200" y="2556365"/>
            <a:ext cx="3581400" cy="1790789"/>
          </a:xfrm>
          <a:custGeom>
            <a:avLst/>
            <a:gdLst>
              <a:gd name="connsiteX0" fmla="*/ 1788934 w 3581400"/>
              <a:gd name="connsiteY0" fmla="*/ 0 h 1790789"/>
              <a:gd name="connsiteX1" fmla="*/ 3577437 w 3581400"/>
              <a:gd name="connsiteY1" fmla="*/ 1607674 h 1790789"/>
              <a:gd name="connsiteX2" fmla="*/ 3581400 w 3581400"/>
              <a:gd name="connsiteY2" fmla="*/ 1685856 h 1790789"/>
              <a:gd name="connsiteX3" fmla="*/ 3581400 w 3581400"/>
              <a:gd name="connsiteY3" fmla="*/ 1790789 h 1790789"/>
              <a:gd name="connsiteX4" fmla="*/ 0 w 3581400"/>
              <a:gd name="connsiteY4" fmla="*/ 1790789 h 1790789"/>
              <a:gd name="connsiteX5" fmla="*/ 0 w 3581400"/>
              <a:gd name="connsiteY5" fmla="*/ 1616197 h 1790789"/>
              <a:gd name="connsiteX6" fmla="*/ 432 w 3581400"/>
              <a:gd name="connsiteY6" fmla="*/ 1607674 h 1790789"/>
              <a:gd name="connsiteX7" fmla="*/ 1788934 w 3581400"/>
              <a:gd name="connsiteY7" fmla="*/ 0 h 1790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1400" h="1790789">
                <a:moveTo>
                  <a:pt x="1788934" y="0"/>
                </a:moveTo>
                <a:cubicBezTo>
                  <a:pt x="2719742" y="0"/>
                  <a:pt x="3485369" y="704582"/>
                  <a:pt x="3577437" y="1607674"/>
                </a:cubicBezTo>
                <a:lnTo>
                  <a:pt x="3581400" y="1685856"/>
                </a:lnTo>
                <a:lnTo>
                  <a:pt x="3581400" y="1790789"/>
                </a:lnTo>
                <a:lnTo>
                  <a:pt x="0" y="1790789"/>
                </a:lnTo>
                <a:lnTo>
                  <a:pt x="0" y="1616197"/>
                </a:lnTo>
                <a:lnTo>
                  <a:pt x="432" y="1607674"/>
                </a:lnTo>
                <a:cubicBezTo>
                  <a:pt x="92500" y="704582"/>
                  <a:pt x="858127" y="0"/>
                  <a:pt x="178893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ADAEF141-BF25-86B4-9426-5617240BEE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1237F"/>
                </a:solidFill>
              </a:defRPr>
            </a:lvl1pPr>
          </a:lstStyle>
          <a:p>
            <a:fld id="{0E721260-912C-4513-AD7B-FB3C9653E781}" type="datetime4">
              <a:rPr lang="en-US" smtClean="0"/>
              <a:t>April 29, 2026</a:t>
            </a:fld>
            <a:endParaRPr lang="en-US" dirty="0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E6C21312-AB53-4E69-2558-C0961E7A7C9E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Slide </a:t>
            </a:r>
            <a:fld id="{5F8B654A-1284-4B91-BED1-0F0E19FCF7F1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30095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C102B060-8F54-4266-70BA-6E978CD2EA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1237F"/>
                </a:solidFill>
              </a:defRPr>
            </a:lvl1pPr>
          </a:lstStyle>
          <a:p>
            <a:fld id="{6600D538-A042-40D4-B397-FC7E3DC32479}" type="datetime4">
              <a:rPr lang="en-US" smtClean="0"/>
              <a:t>April 29, 2026</a:t>
            </a:fld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7F5CC7A9-A72F-659A-FEF1-12BE67AD0F21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Slide </a:t>
            </a:r>
            <a:fld id="{5F8B654A-1284-4B91-BED1-0F0E19FCF7F1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991708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stimonial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8E880C84-62AC-32F8-2931-38EA61C5EE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73530" y="2179773"/>
            <a:ext cx="5252557" cy="232596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none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8937F96B-0A2D-DC45-8305-6BF64970C8E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3530" y="4787390"/>
            <a:ext cx="5279062" cy="23518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A47A5967-8C65-FB8E-B6CC-5D5C9F9037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73530" y="5045891"/>
            <a:ext cx="5292314" cy="281483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b="0" i="0" cap="none" baseline="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F71DB463-E774-76D2-AC99-8B9BF05436D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841435" y="0"/>
            <a:ext cx="5350565" cy="5373863"/>
          </a:xfrm>
          <a:custGeom>
            <a:avLst/>
            <a:gdLst>
              <a:gd name="connsiteX0" fmla="*/ 1496203 w 3710303"/>
              <a:gd name="connsiteY0" fmla="*/ 0 h 3726459"/>
              <a:gd name="connsiteX1" fmla="*/ 2214100 w 3710303"/>
              <a:gd name="connsiteY1" fmla="*/ 0 h 3726459"/>
              <a:gd name="connsiteX2" fmla="*/ 2214100 w 3710303"/>
              <a:gd name="connsiteY2" fmla="*/ 993254 h 3726459"/>
              <a:gd name="connsiteX3" fmla="*/ 2913030 w 3710303"/>
              <a:gd name="connsiteY3" fmla="*/ 290811 h 3726459"/>
              <a:gd name="connsiteX4" fmla="*/ 3420896 w 3710303"/>
              <a:gd name="connsiteY4" fmla="*/ 800082 h 3726459"/>
              <a:gd name="connsiteX5" fmla="*/ 2721264 w 3710303"/>
              <a:gd name="connsiteY5" fmla="*/ 1502525 h 3726459"/>
              <a:gd name="connsiteX6" fmla="*/ 3710303 w 3710303"/>
              <a:gd name="connsiteY6" fmla="*/ 1502525 h 3726459"/>
              <a:gd name="connsiteX7" fmla="*/ 3710303 w 3710303"/>
              <a:gd name="connsiteY7" fmla="*/ 2223232 h 3726459"/>
              <a:gd name="connsiteX8" fmla="*/ 2721264 w 3710303"/>
              <a:gd name="connsiteY8" fmla="*/ 2223232 h 3726459"/>
              <a:gd name="connsiteX9" fmla="*/ 3420896 w 3710303"/>
              <a:gd name="connsiteY9" fmla="*/ 2925674 h 3726459"/>
              <a:gd name="connsiteX10" fmla="*/ 2913030 w 3710303"/>
              <a:gd name="connsiteY10" fmla="*/ 3435648 h 3726459"/>
              <a:gd name="connsiteX11" fmla="*/ 2214100 w 3710303"/>
              <a:gd name="connsiteY11" fmla="*/ 2732503 h 3726459"/>
              <a:gd name="connsiteX12" fmla="*/ 2214100 w 3710303"/>
              <a:gd name="connsiteY12" fmla="*/ 3726459 h 3726459"/>
              <a:gd name="connsiteX13" fmla="*/ 1496203 w 3710303"/>
              <a:gd name="connsiteY13" fmla="*/ 3726459 h 3726459"/>
              <a:gd name="connsiteX14" fmla="*/ 1496203 w 3710303"/>
              <a:gd name="connsiteY14" fmla="*/ 2732503 h 3726459"/>
              <a:gd name="connsiteX15" fmla="*/ 797273 w 3710303"/>
              <a:gd name="connsiteY15" fmla="*/ 3435648 h 3726459"/>
              <a:gd name="connsiteX16" fmla="*/ 289406 w 3710303"/>
              <a:gd name="connsiteY16" fmla="*/ 2925674 h 3726459"/>
              <a:gd name="connsiteX17" fmla="*/ 989040 w 3710303"/>
              <a:gd name="connsiteY17" fmla="*/ 2223232 h 3726459"/>
              <a:gd name="connsiteX18" fmla="*/ 0 w 3710303"/>
              <a:gd name="connsiteY18" fmla="*/ 2223232 h 3726459"/>
              <a:gd name="connsiteX19" fmla="*/ 0 w 3710303"/>
              <a:gd name="connsiteY19" fmla="*/ 1502525 h 3726459"/>
              <a:gd name="connsiteX20" fmla="*/ 989040 w 3710303"/>
              <a:gd name="connsiteY20" fmla="*/ 1502525 h 3726459"/>
              <a:gd name="connsiteX21" fmla="*/ 289406 w 3710303"/>
              <a:gd name="connsiteY21" fmla="*/ 800082 h 3726459"/>
              <a:gd name="connsiteX22" fmla="*/ 797273 w 3710303"/>
              <a:gd name="connsiteY22" fmla="*/ 290811 h 3726459"/>
              <a:gd name="connsiteX23" fmla="*/ 1496203 w 3710303"/>
              <a:gd name="connsiteY23" fmla="*/ 993254 h 3726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710303" h="3726459">
                <a:moveTo>
                  <a:pt x="1496203" y="0"/>
                </a:moveTo>
                <a:lnTo>
                  <a:pt x="2214100" y="0"/>
                </a:lnTo>
                <a:lnTo>
                  <a:pt x="2214100" y="993254"/>
                </a:lnTo>
                <a:lnTo>
                  <a:pt x="2913030" y="290811"/>
                </a:lnTo>
                <a:lnTo>
                  <a:pt x="3420896" y="800082"/>
                </a:lnTo>
                <a:lnTo>
                  <a:pt x="2721264" y="1502525"/>
                </a:lnTo>
                <a:lnTo>
                  <a:pt x="3710303" y="1502525"/>
                </a:lnTo>
                <a:lnTo>
                  <a:pt x="3710303" y="2223232"/>
                </a:lnTo>
                <a:lnTo>
                  <a:pt x="2721264" y="2223232"/>
                </a:lnTo>
                <a:lnTo>
                  <a:pt x="3420896" y="2925674"/>
                </a:lnTo>
                <a:lnTo>
                  <a:pt x="2913030" y="3435648"/>
                </a:lnTo>
                <a:lnTo>
                  <a:pt x="2214100" y="2732503"/>
                </a:lnTo>
                <a:lnTo>
                  <a:pt x="2214100" y="3726459"/>
                </a:lnTo>
                <a:lnTo>
                  <a:pt x="1496203" y="3726459"/>
                </a:lnTo>
                <a:lnTo>
                  <a:pt x="1496203" y="2732503"/>
                </a:lnTo>
                <a:lnTo>
                  <a:pt x="797273" y="3435648"/>
                </a:lnTo>
                <a:lnTo>
                  <a:pt x="289406" y="2925674"/>
                </a:lnTo>
                <a:lnTo>
                  <a:pt x="989040" y="2223232"/>
                </a:lnTo>
                <a:lnTo>
                  <a:pt x="0" y="2223232"/>
                </a:lnTo>
                <a:lnTo>
                  <a:pt x="0" y="1502525"/>
                </a:lnTo>
                <a:lnTo>
                  <a:pt x="989040" y="1502525"/>
                </a:lnTo>
                <a:lnTo>
                  <a:pt x="289406" y="800082"/>
                </a:lnTo>
                <a:lnTo>
                  <a:pt x="797273" y="290811"/>
                </a:lnTo>
                <a:lnTo>
                  <a:pt x="1496203" y="9932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D109F7-11D9-D9F4-248E-FB4C0FABC838}"/>
              </a:ext>
            </a:extLst>
          </p:cNvPr>
          <p:cNvSpPr txBox="1"/>
          <p:nvPr userDrawn="1"/>
        </p:nvSpPr>
        <p:spPr>
          <a:xfrm>
            <a:off x="490329" y="1838740"/>
            <a:ext cx="86470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0" b="1" spc="-100" baseline="0">
                <a:latin typeface="Georgia" panose="02040502050405020303" pitchFamily="18" charset="0"/>
              </a:rPr>
              <a:t>“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6EB644-C56D-88A9-46DB-B1D7E19441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5295" y="6302832"/>
            <a:ext cx="636443" cy="404537"/>
          </a:xfrm>
          <a:prstGeom prst="rect">
            <a:avLst/>
          </a:prstGeom>
        </p:spPr>
      </p:pic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A63805E7-E296-A6EF-8162-E80FFCAE1A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1237F"/>
                </a:solidFill>
              </a:defRPr>
            </a:lvl1pPr>
          </a:lstStyle>
          <a:p>
            <a:fld id="{DF5509DF-5AEB-41BD-8175-3C424B74347A}" type="datetime4">
              <a:rPr lang="en-US" smtClean="0"/>
              <a:t>April 29, 2026</a:t>
            </a:fld>
            <a:endParaRPr lang="en-US" dirty="0"/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871EA3C4-3481-D6F0-4A94-3261B8ED0655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Slide </a:t>
            </a:r>
            <a:fld id="{5F8B654A-1284-4B91-BED1-0F0E19FCF7F1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10192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stimonial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8E880C84-62AC-32F8-2931-38EA61C5EE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73531" y="2193025"/>
            <a:ext cx="5199547" cy="219344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BB306F37-D58E-9D82-6D2F-A44AEAAFCE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841435" y="0"/>
            <a:ext cx="5350565" cy="5373863"/>
          </a:xfrm>
          <a:custGeom>
            <a:avLst/>
            <a:gdLst>
              <a:gd name="connsiteX0" fmla="*/ 1496203 w 3710303"/>
              <a:gd name="connsiteY0" fmla="*/ 0 h 3726459"/>
              <a:gd name="connsiteX1" fmla="*/ 2214100 w 3710303"/>
              <a:gd name="connsiteY1" fmla="*/ 0 h 3726459"/>
              <a:gd name="connsiteX2" fmla="*/ 2214100 w 3710303"/>
              <a:gd name="connsiteY2" fmla="*/ 993254 h 3726459"/>
              <a:gd name="connsiteX3" fmla="*/ 2913030 w 3710303"/>
              <a:gd name="connsiteY3" fmla="*/ 290811 h 3726459"/>
              <a:gd name="connsiteX4" fmla="*/ 3420896 w 3710303"/>
              <a:gd name="connsiteY4" fmla="*/ 800082 h 3726459"/>
              <a:gd name="connsiteX5" fmla="*/ 2721264 w 3710303"/>
              <a:gd name="connsiteY5" fmla="*/ 1502525 h 3726459"/>
              <a:gd name="connsiteX6" fmla="*/ 3710303 w 3710303"/>
              <a:gd name="connsiteY6" fmla="*/ 1502525 h 3726459"/>
              <a:gd name="connsiteX7" fmla="*/ 3710303 w 3710303"/>
              <a:gd name="connsiteY7" fmla="*/ 2223232 h 3726459"/>
              <a:gd name="connsiteX8" fmla="*/ 2721264 w 3710303"/>
              <a:gd name="connsiteY8" fmla="*/ 2223232 h 3726459"/>
              <a:gd name="connsiteX9" fmla="*/ 3420896 w 3710303"/>
              <a:gd name="connsiteY9" fmla="*/ 2925674 h 3726459"/>
              <a:gd name="connsiteX10" fmla="*/ 2913030 w 3710303"/>
              <a:gd name="connsiteY10" fmla="*/ 3435648 h 3726459"/>
              <a:gd name="connsiteX11" fmla="*/ 2214100 w 3710303"/>
              <a:gd name="connsiteY11" fmla="*/ 2732503 h 3726459"/>
              <a:gd name="connsiteX12" fmla="*/ 2214100 w 3710303"/>
              <a:gd name="connsiteY12" fmla="*/ 3726459 h 3726459"/>
              <a:gd name="connsiteX13" fmla="*/ 1496203 w 3710303"/>
              <a:gd name="connsiteY13" fmla="*/ 3726459 h 3726459"/>
              <a:gd name="connsiteX14" fmla="*/ 1496203 w 3710303"/>
              <a:gd name="connsiteY14" fmla="*/ 2732503 h 3726459"/>
              <a:gd name="connsiteX15" fmla="*/ 797273 w 3710303"/>
              <a:gd name="connsiteY15" fmla="*/ 3435648 h 3726459"/>
              <a:gd name="connsiteX16" fmla="*/ 289406 w 3710303"/>
              <a:gd name="connsiteY16" fmla="*/ 2925674 h 3726459"/>
              <a:gd name="connsiteX17" fmla="*/ 989040 w 3710303"/>
              <a:gd name="connsiteY17" fmla="*/ 2223232 h 3726459"/>
              <a:gd name="connsiteX18" fmla="*/ 0 w 3710303"/>
              <a:gd name="connsiteY18" fmla="*/ 2223232 h 3726459"/>
              <a:gd name="connsiteX19" fmla="*/ 0 w 3710303"/>
              <a:gd name="connsiteY19" fmla="*/ 1502525 h 3726459"/>
              <a:gd name="connsiteX20" fmla="*/ 989040 w 3710303"/>
              <a:gd name="connsiteY20" fmla="*/ 1502525 h 3726459"/>
              <a:gd name="connsiteX21" fmla="*/ 289406 w 3710303"/>
              <a:gd name="connsiteY21" fmla="*/ 800082 h 3726459"/>
              <a:gd name="connsiteX22" fmla="*/ 797273 w 3710303"/>
              <a:gd name="connsiteY22" fmla="*/ 290811 h 3726459"/>
              <a:gd name="connsiteX23" fmla="*/ 1496203 w 3710303"/>
              <a:gd name="connsiteY23" fmla="*/ 993254 h 3726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710303" h="3726459">
                <a:moveTo>
                  <a:pt x="1496203" y="0"/>
                </a:moveTo>
                <a:lnTo>
                  <a:pt x="2214100" y="0"/>
                </a:lnTo>
                <a:lnTo>
                  <a:pt x="2214100" y="993254"/>
                </a:lnTo>
                <a:lnTo>
                  <a:pt x="2913030" y="290811"/>
                </a:lnTo>
                <a:lnTo>
                  <a:pt x="3420896" y="800082"/>
                </a:lnTo>
                <a:lnTo>
                  <a:pt x="2721264" y="1502525"/>
                </a:lnTo>
                <a:lnTo>
                  <a:pt x="3710303" y="1502525"/>
                </a:lnTo>
                <a:lnTo>
                  <a:pt x="3710303" y="2223232"/>
                </a:lnTo>
                <a:lnTo>
                  <a:pt x="2721264" y="2223232"/>
                </a:lnTo>
                <a:lnTo>
                  <a:pt x="3420896" y="2925674"/>
                </a:lnTo>
                <a:lnTo>
                  <a:pt x="2913030" y="3435648"/>
                </a:lnTo>
                <a:lnTo>
                  <a:pt x="2214100" y="2732503"/>
                </a:lnTo>
                <a:lnTo>
                  <a:pt x="2214100" y="3726459"/>
                </a:lnTo>
                <a:lnTo>
                  <a:pt x="1496203" y="3726459"/>
                </a:lnTo>
                <a:lnTo>
                  <a:pt x="1496203" y="2732503"/>
                </a:lnTo>
                <a:lnTo>
                  <a:pt x="797273" y="3435648"/>
                </a:lnTo>
                <a:lnTo>
                  <a:pt x="289406" y="2925674"/>
                </a:lnTo>
                <a:lnTo>
                  <a:pt x="989040" y="2223232"/>
                </a:lnTo>
                <a:lnTo>
                  <a:pt x="0" y="2223232"/>
                </a:lnTo>
                <a:lnTo>
                  <a:pt x="0" y="1502525"/>
                </a:lnTo>
                <a:lnTo>
                  <a:pt x="989040" y="1502525"/>
                </a:lnTo>
                <a:lnTo>
                  <a:pt x="289406" y="800082"/>
                </a:lnTo>
                <a:lnTo>
                  <a:pt x="797273" y="290811"/>
                </a:lnTo>
                <a:lnTo>
                  <a:pt x="1496203" y="9932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04759C1B-D1AF-CCFB-C474-15A0982977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3530" y="4747632"/>
            <a:ext cx="5226054" cy="26168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4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5DC376DF-10D7-F6A2-12E9-FB08E3CD9B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73530" y="5006134"/>
            <a:ext cx="5279062" cy="36099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200" b="0" i="0" cap="none" baseline="0">
                <a:solidFill>
                  <a:schemeClr val="bg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A09ADDF-FD6F-70B9-20E6-DD63856601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5295" y="6302832"/>
            <a:ext cx="636443" cy="4045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E1AACB-0A1A-D097-D822-890702C7F65A}"/>
              </a:ext>
            </a:extLst>
          </p:cNvPr>
          <p:cNvSpPr txBox="1"/>
          <p:nvPr userDrawn="1"/>
        </p:nvSpPr>
        <p:spPr>
          <a:xfrm>
            <a:off x="490329" y="1838740"/>
            <a:ext cx="86470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0" b="1" spc="-100" baseline="0">
                <a:solidFill>
                  <a:schemeClr val="bg1"/>
                </a:solidFill>
                <a:latin typeface="Georgia" panose="02040502050405020303" pitchFamily="18" charset="0"/>
              </a:rPr>
              <a:t>“</a:t>
            </a:r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D1EEFD6C-6145-57F0-7A74-3F1EBD0378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6846EBD3-0FCA-448C-9350-33C4E5E1E899}" type="datetime4">
              <a:rPr lang="en-US" smtClean="0"/>
              <a:t>April 29, 2026</a:t>
            </a:fld>
            <a:endParaRPr lang="en-US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01676A13-0FCF-AA28-6D38-1C54C5A55280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Slide </a:t>
            </a:r>
            <a:fld id="{5F8B654A-1284-4B91-BED1-0F0E19FCF7F1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11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Momentum + Image">
    <p:bg>
      <p:bgPr>
        <a:solidFill>
          <a:srgbClr val="5123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BA094055-1F5C-805E-DFD6-DF7BDA7B8F7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77200" y="0"/>
            <a:ext cx="41148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FFE328BD-DF41-23E5-B144-9CBA95A64C4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245768" y="-336884"/>
            <a:ext cx="5383731" cy="4160157"/>
          </a:xfrm>
          <a:prstGeom prst="rect">
            <a:avLst/>
          </a:prstGeom>
        </p:spPr>
      </p:pic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CFCD139F-21D5-0BC8-6A0B-B7B0760F5C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2716334"/>
            <a:ext cx="5394960" cy="43326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200" b="0" i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183FBBDA-3A0F-42CE-FC2B-6E70578ADE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516906"/>
            <a:ext cx="6824870" cy="26552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5500"/>
              </a:lnSpc>
              <a:spcBef>
                <a:spcPts val="0"/>
              </a:spcBef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edit:</a:t>
            </a:r>
            <a:br>
              <a:rPr lang="en-US"/>
            </a:br>
            <a:r>
              <a:rPr lang="en-US"/>
              <a:t>character limit 50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A875E2-DA6C-D86E-7666-2894696C4B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527F3F0D-C7DB-4F6A-8FA8-AFF278892E4F}" type="datetime4">
              <a:rPr lang="en-US" smtClean="0"/>
              <a:t>April 29, 2026</a:t>
            </a:fld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CA78C16C-48E6-FCB3-F097-A64BDF4CE583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Slide </a:t>
            </a:r>
            <a:fld id="{5F8B654A-1284-4B91-BED1-0F0E19FCF7F1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41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Ascent +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985FEF4-5BDA-23A4-E58B-29ABAE8BB6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2716334"/>
            <a:ext cx="5394960" cy="43326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200" b="0" i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13F25ACB-8727-FB20-E3A7-443068D731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77200" y="0"/>
            <a:ext cx="41148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FFE328BD-DF41-23E5-B144-9CBA95A64C4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/>
        </p:blipFill>
        <p:spPr>
          <a:xfrm>
            <a:off x="6027288" y="241972"/>
            <a:ext cx="4099823" cy="3168045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15156FD7-5ED4-3E44-6475-74C325C50E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516906"/>
            <a:ext cx="6824870" cy="26552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5500"/>
              </a:lnSpc>
              <a:spcBef>
                <a:spcPts val="0"/>
              </a:spcBef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edit:</a:t>
            </a:r>
            <a:br>
              <a:rPr lang="en-US"/>
            </a:br>
            <a:r>
              <a:rPr lang="en-US"/>
              <a:t>character limit 50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67AF73F1-8E16-363C-9870-59F6165592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909CED36-C4B6-46F9-B52A-DB9429C6219E}" type="datetime4">
              <a:rPr lang="en-US" smtClean="0"/>
              <a:t>April 29, 2026</a:t>
            </a:fld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D843A705-7D51-B75D-42F7-EB906FC37222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Slide </a:t>
            </a:r>
            <a:fld id="{5F8B654A-1284-4B91-BED1-0F0E19FCF7F1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547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">
    <p:bg>
      <p:bgPr>
        <a:solidFill>
          <a:srgbClr val="5123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13F228-F43C-8AD0-282C-F27277932597}"/>
              </a:ext>
            </a:extLst>
          </p:cNvPr>
          <p:cNvSpPr/>
          <p:nvPr userDrawn="1"/>
        </p:nvSpPr>
        <p:spPr>
          <a:xfrm>
            <a:off x="8077200" y="0"/>
            <a:ext cx="41148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black background with letters on it&#10;&#10;AI-generated content may be incorrect.">
            <a:extLst>
              <a:ext uri="{FF2B5EF4-FFF2-40B4-BE49-F238E27FC236}">
                <a16:creationId xmlns:a16="http://schemas.microsoft.com/office/drawing/2014/main" id="{6A2AF116-F8A7-7252-245B-707CC986D7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888" y="-130628"/>
            <a:ext cx="4447392" cy="73069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34CB9D-2332-9A8D-103D-B56C6B49BA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107518"/>
            <a:ext cx="7010400" cy="1267310"/>
          </a:xfrm>
        </p:spPr>
        <p:txBody>
          <a:bodyPr anchor="b"/>
          <a:lstStyle>
            <a:lvl1pPr>
              <a:lnSpc>
                <a:spcPts val="3200"/>
              </a:lnSpc>
              <a:defRPr sz="3500" b="1" i="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edit: character limit 76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EE58028-22D7-367A-C85A-203B3DFE42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612589"/>
            <a:ext cx="7010400" cy="3984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presenter’s name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B4871E-F7B0-00F8-75A5-9ACE7EADB6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886" y="521044"/>
            <a:ext cx="3139440" cy="90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664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Spark + Ima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6EDED2FE-E096-AF46-D487-48452AAB62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77200" y="0"/>
            <a:ext cx="41148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Graphic 15">
            <a:extLst>
              <a:ext uri="{FF2B5EF4-FFF2-40B4-BE49-F238E27FC236}">
                <a16:creationId xmlns:a16="http://schemas.microsoft.com/office/drawing/2014/main" id="{FFE328BD-DF41-23E5-B144-9CBA95A64C42}"/>
              </a:ext>
            </a:extLst>
          </p:cNvPr>
          <p:cNvSpPr/>
          <p:nvPr/>
        </p:nvSpPr>
        <p:spPr>
          <a:xfrm>
            <a:off x="6626502" y="443708"/>
            <a:ext cx="2888495" cy="2901072"/>
          </a:xfrm>
          <a:custGeom>
            <a:avLst/>
            <a:gdLst>
              <a:gd name="connsiteX0" fmla="*/ 3812085 w 3812084"/>
              <a:gd name="connsiteY0" fmla="*/ 1543743 h 3828683"/>
              <a:gd name="connsiteX1" fmla="*/ 2795914 w 3812084"/>
              <a:gd name="connsiteY1" fmla="*/ 1543743 h 3828683"/>
              <a:gd name="connsiteX2" fmla="*/ 3514739 w 3812084"/>
              <a:gd name="connsiteY2" fmla="*/ 822030 h 3828683"/>
              <a:gd name="connsiteX3" fmla="*/ 2992941 w 3812084"/>
              <a:gd name="connsiteY3" fmla="*/ 298789 h 3828683"/>
              <a:gd name="connsiteX4" fmla="*/ 2274838 w 3812084"/>
              <a:gd name="connsiteY4" fmla="*/ 1020501 h 3828683"/>
              <a:gd name="connsiteX5" fmla="*/ 2274838 w 3812084"/>
              <a:gd name="connsiteY5" fmla="*/ 0 h 3828683"/>
              <a:gd name="connsiteX6" fmla="*/ 1537247 w 3812084"/>
              <a:gd name="connsiteY6" fmla="*/ 0 h 3828683"/>
              <a:gd name="connsiteX7" fmla="*/ 1537247 w 3812084"/>
              <a:gd name="connsiteY7" fmla="*/ 1020501 h 3828683"/>
              <a:gd name="connsiteX8" fmla="*/ 819144 w 3812084"/>
              <a:gd name="connsiteY8" fmla="*/ 298789 h 3828683"/>
              <a:gd name="connsiteX9" fmla="*/ 297345 w 3812084"/>
              <a:gd name="connsiteY9" fmla="*/ 822030 h 3828683"/>
              <a:gd name="connsiteX10" fmla="*/ 1016171 w 3812084"/>
              <a:gd name="connsiteY10" fmla="*/ 1543743 h 3828683"/>
              <a:gd name="connsiteX11" fmla="*/ 0 w 3812084"/>
              <a:gd name="connsiteY11" fmla="*/ 1543743 h 3828683"/>
              <a:gd name="connsiteX12" fmla="*/ 0 w 3812084"/>
              <a:gd name="connsiteY12" fmla="*/ 2284219 h 3828683"/>
              <a:gd name="connsiteX13" fmla="*/ 1016171 w 3812084"/>
              <a:gd name="connsiteY13" fmla="*/ 2284219 h 3828683"/>
              <a:gd name="connsiteX14" fmla="*/ 297345 w 3812084"/>
              <a:gd name="connsiteY14" fmla="*/ 3005932 h 3828683"/>
              <a:gd name="connsiteX15" fmla="*/ 819144 w 3812084"/>
              <a:gd name="connsiteY15" fmla="*/ 3529895 h 3828683"/>
              <a:gd name="connsiteX16" fmla="*/ 1537247 w 3812084"/>
              <a:gd name="connsiteY16" fmla="*/ 2807461 h 3828683"/>
              <a:gd name="connsiteX17" fmla="*/ 1537247 w 3812084"/>
              <a:gd name="connsiteY17" fmla="*/ 3828684 h 3828683"/>
              <a:gd name="connsiteX18" fmla="*/ 2274838 w 3812084"/>
              <a:gd name="connsiteY18" fmla="*/ 3828684 h 3828683"/>
              <a:gd name="connsiteX19" fmla="*/ 2274838 w 3812084"/>
              <a:gd name="connsiteY19" fmla="*/ 2807461 h 3828683"/>
              <a:gd name="connsiteX20" fmla="*/ 2992941 w 3812084"/>
              <a:gd name="connsiteY20" fmla="*/ 3529895 h 3828683"/>
              <a:gd name="connsiteX21" fmla="*/ 3514739 w 3812084"/>
              <a:gd name="connsiteY21" fmla="*/ 3005932 h 3828683"/>
              <a:gd name="connsiteX22" fmla="*/ 2795914 w 3812084"/>
              <a:gd name="connsiteY22" fmla="*/ 2284219 h 3828683"/>
              <a:gd name="connsiteX23" fmla="*/ 3812085 w 3812084"/>
              <a:gd name="connsiteY23" fmla="*/ 2284219 h 3828683"/>
              <a:gd name="connsiteX24" fmla="*/ 3812085 w 3812084"/>
              <a:gd name="connsiteY24" fmla="*/ 1543743 h 382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812084" h="3828683">
                <a:moveTo>
                  <a:pt x="3812085" y="1543743"/>
                </a:moveTo>
                <a:lnTo>
                  <a:pt x="2795914" y="1543743"/>
                </a:lnTo>
                <a:lnTo>
                  <a:pt x="3514739" y="822030"/>
                </a:lnTo>
                <a:lnTo>
                  <a:pt x="2992941" y="298789"/>
                </a:lnTo>
                <a:lnTo>
                  <a:pt x="2274838" y="1020501"/>
                </a:lnTo>
                <a:lnTo>
                  <a:pt x="2274838" y="0"/>
                </a:lnTo>
                <a:lnTo>
                  <a:pt x="1537247" y="0"/>
                </a:lnTo>
                <a:lnTo>
                  <a:pt x="1537247" y="1020501"/>
                </a:lnTo>
                <a:lnTo>
                  <a:pt x="819144" y="298789"/>
                </a:lnTo>
                <a:lnTo>
                  <a:pt x="297345" y="822030"/>
                </a:lnTo>
                <a:lnTo>
                  <a:pt x="1016171" y="1543743"/>
                </a:lnTo>
                <a:lnTo>
                  <a:pt x="0" y="1543743"/>
                </a:lnTo>
                <a:lnTo>
                  <a:pt x="0" y="2284219"/>
                </a:lnTo>
                <a:lnTo>
                  <a:pt x="1016171" y="2284219"/>
                </a:lnTo>
                <a:lnTo>
                  <a:pt x="297345" y="3005932"/>
                </a:lnTo>
                <a:lnTo>
                  <a:pt x="819144" y="3529895"/>
                </a:lnTo>
                <a:lnTo>
                  <a:pt x="1537247" y="2807461"/>
                </a:lnTo>
                <a:lnTo>
                  <a:pt x="1537247" y="3828684"/>
                </a:lnTo>
                <a:lnTo>
                  <a:pt x="2274838" y="3828684"/>
                </a:lnTo>
                <a:lnTo>
                  <a:pt x="2274838" y="2807461"/>
                </a:lnTo>
                <a:lnTo>
                  <a:pt x="2992941" y="3529895"/>
                </a:lnTo>
                <a:lnTo>
                  <a:pt x="3514739" y="3005932"/>
                </a:lnTo>
                <a:lnTo>
                  <a:pt x="2795914" y="2284219"/>
                </a:lnTo>
                <a:lnTo>
                  <a:pt x="3812085" y="2284219"/>
                </a:lnTo>
                <a:lnTo>
                  <a:pt x="3812085" y="1543743"/>
                </a:lnTo>
                <a:close/>
              </a:path>
            </a:pathLst>
          </a:custGeom>
          <a:solidFill>
            <a:srgbClr val="F15A29"/>
          </a:solidFill>
          <a:ln w="72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13">
            <a:extLst>
              <a:ext uri="{FF2B5EF4-FFF2-40B4-BE49-F238E27FC236}">
                <a16:creationId xmlns:a16="http://schemas.microsoft.com/office/drawing/2014/main" id="{DB98236E-1101-C0FB-F186-C897F0B634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2716334"/>
            <a:ext cx="5394960" cy="43326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200" b="0" i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95EE6D3C-DCCD-49EF-B71E-F05FDF8E76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516906"/>
            <a:ext cx="6824870" cy="26552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5500"/>
              </a:lnSpc>
              <a:spcBef>
                <a:spcPts val="0"/>
              </a:spcBef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edit:</a:t>
            </a:r>
            <a:br>
              <a:rPr lang="en-US"/>
            </a:br>
            <a:r>
              <a:rPr lang="en-US"/>
              <a:t>character limit 50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C11CAEBC-0F21-F193-8BD6-2CACE789ED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B7A4B09A-6819-4284-86A9-AD4B9E5DA9B0}" type="datetime4">
              <a:rPr lang="en-US" smtClean="0"/>
              <a:t>April 29, 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62BAED-FF64-9752-A4B1-A38E0853E96F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Slide </a:t>
            </a:r>
            <a:fld id="{5F8B654A-1284-4B91-BED1-0F0E19FCF7F1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4563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Spotlight - Dancer">
    <p:bg>
      <p:bgPr>
        <a:solidFill>
          <a:srgbClr val="5123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985FEF4-5BDA-23A4-E58B-29ABAE8BB6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4881272"/>
            <a:ext cx="6553200" cy="4296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0" i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5E5F59-C556-CCCF-77EE-2D16A4AC048C}"/>
              </a:ext>
            </a:extLst>
          </p:cNvPr>
          <p:cNvSpPr/>
          <p:nvPr userDrawn="1"/>
        </p:nvSpPr>
        <p:spPr>
          <a:xfrm>
            <a:off x="10204174" y="0"/>
            <a:ext cx="198782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FFE328BD-DF41-23E5-B144-9CBA95A64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9093" y="620366"/>
            <a:ext cx="7925488" cy="6893615"/>
          </a:xfrm>
          <a:prstGeom prst="rect">
            <a:avLst/>
          </a:prstGeom>
        </p:spPr>
      </p:pic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ECBEBF88-DDA6-1760-2929-175585FDB4F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624596"/>
            <a:ext cx="6520543" cy="310842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ts val="5500"/>
              </a:lnSpc>
              <a:spcBef>
                <a:spcPts val="0"/>
              </a:spcBef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edit:</a:t>
            </a:r>
            <a:br>
              <a:rPr lang="en-US"/>
            </a:br>
            <a:r>
              <a:rPr lang="en-US"/>
              <a:t>character limit 50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D463088C-DFA6-C8BE-C028-8690750B07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7533CB7E-42CC-45D4-A782-AD99E4C194E5}" type="datetime4">
              <a:rPr lang="en-US" smtClean="0"/>
              <a:t>April 29, 2026</a:t>
            </a:fld>
            <a:endParaRPr lang="en-US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29307D9C-5C93-2DC5-3FB6-DF772CAAC649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Slide </a:t>
            </a:r>
            <a:fld id="{5F8B654A-1284-4B91-BED1-0F0E19FCF7F1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000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Spotlight - Pointing Guy">
    <p:bg>
      <p:bgPr>
        <a:solidFill>
          <a:srgbClr val="5123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5E5F59-C556-CCCF-77EE-2D16A4AC048C}"/>
              </a:ext>
            </a:extLst>
          </p:cNvPr>
          <p:cNvSpPr/>
          <p:nvPr userDrawn="1"/>
        </p:nvSpPr>
        <p:spPr>
          <a:xfrm>
            <a:off x="10204174" y="0"/>
            <a:ext cx="198782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FFE328BD-DF41-23E5-B144-9CBA95A64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89093" y="423143"/>
            <a:ext cx="7925487" cy="6434857"/>
          </a:xfrm>
          <a:prstGeom prst="rect">
            <a:avLst/>
          </a:prstGeom>
        </p:spPr>
      </p:pic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EEDC32D0-6C15-5078-1569-1930C7CFD6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4881272"/>
            <a:ext cx="6553200" cy="4296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0" i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52DAA3A2-177B-3564-5BD0-6DAD38465D0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624596"/>
            <a:ext cx="6520543" cy="310842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ts val="5500"/>
              </a:lnSpc>
              <a:spcBef>
                <a:spcPts val="0"/>
              </a:spcBef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edit:</a:t>
            </a:r>
            <a:br>
              <a:rPr lang="en-US"/>
            </a:br>
            <a:r>
              <a:rPr lang="en-US"/>
              <a:t>character limit 50</a:t>
            </a:r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3497C991-DCB8-1354-2DDF-10100DE4D4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63F9F25A-A361-43DB-BD64-41149B5CCD19}" type="datetime4">
              <a:rPr lang="en-US" smtClean="0"/>
              <a:t>April 29, 2026</a:t>
            </a:fld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6DE3DFC6-7FB7-F027-C928-62BDE8F7F212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Slide </a:t>
            </a:r>
            <a:fld id="{5F8B654A-1284-4B91-BED1-0F0E19FCF7F1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526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Spotlight - Jumping Girl">
    <p:bg>
      <p:bgPr>
        <a:solidFill>
          <a:srgbClr val="5123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65E5F59-C556-CCCF-77EE-2D16A4AC048C}"/>
              </a:ext>
            </a:extLst>
          </p:cNvPr>
          <p:cNvSpPr/>
          <p:nvPr userDrawn="1"/>
        </p:nvSpPr>
        <p:spPr>
          <a:xfrm>
            <a:off x="10204174" y="0"/>
            <a:ext cx="198782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15">
            <a:extLst>
              <a:ext uri="{FF2B5EF4-FFF2-40B4-BE49-F238E27FC236}">
                <a16:creationId xmlns:a16="http://schemas.microsoft.com/office/drawing/2014/main" id="{54FE7AE2-E4BC-8FBB-6F25-E4A6BA33BA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9094" y="423143"/>
            <a:ext cx="7925485" cy="6893612"/>
          </a:xfrm>
          <a:prstGeom prst="rect">
            <a:avLst/>
          </a:prstGeom>
        </p:spPr>
      </p:pic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2862C64E-2C6B-2C86-BBDA-C76307A1B2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4881272"/>
            <a:ext cx="6553200" cy="42965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0" i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A19B28F5-B41F-1098-083F-A975CDD83D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624596"/>
            <a:ext cx="6520543" cy="310842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ts val="5500"/>
              </a:lnSpc>
              <a:spcBef>
                <a:spcPts val="0"/>
              </a:spcBef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edit:</a:t>
            </a:r>
            <a:br>
              <a:rPr lang="en-US"/>
            </a:br>
            <a:r>
              <a:rPr lang="en-US"/>
              <a:t>character limit 50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F263D7-E341-E50C-188A-EB282C3E51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66829F18-825E-4914-BDB6-81AF233DE19B}" type="datetime4">
              <a:rPr lang="en-US" smtClean="0"/>
              <a:t>April 29, 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18DD6-1846-5D58-C99F-E6D28471727C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Slide </a:t>
            </a:r>
            <a:fld id="{5F8B654A-1284-4B91-BED1-0F0E19FCF7F1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994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A680257-1182-F675-882C-5746D8734D9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74134" y="-836"/>
            <a:ext cx="9322466" cy="6858837"/>
          </a:xfrm>
          <a:custGeom>
            <a:avLst/>
            <a:gdLst>
              <a:gd name="connsiteX0" fmla="*/ 1606185 w 9322466"/>
              <a:gd name="connsiteY0" fmla="*/ 0 h 6858837"/>
              <a:gd name="connsiteX1" fmla="*/ 7716282 w 9322466"/>
              <a:gd name="connsiteY1" fmla="*/ 0 h 6858837"/>
              <a:gd name="connsiteX2" fmla="*/ 7795341 w 9322466"/>
              <a:gd name="connsiteY2" fmla="*/ 66751 h 6858837"/>
              <a:gd name="connsiteX3" fmla="*/ 9322466 w 9322466"/>
              <a:gd name="connsiteY3" fmla="*/ 3429837 h 6858837"/>
              <a:gd name="connsiteX4" fmla="*/ 7795341 w 9322466"/>
              <a:gd name="connsiteY4" fmla="*/ 6792923 h 6858837"/>
              <a:gd name="connsiteX5" fmla="*/ 7717273 w 9322466"/>
              <a:gd name="connsiteY5" fmla="*/ 6858837 h 6858837"/>
              <a:gd name="connsiteX6" fmla="*/ 1605193 w 9322466"/>
              <a:gd name="connsiteY6" fmla="*/ 6858837 h 6858837"/>
              <a:gd name="connsiteX7" fmla="*/ 1527125 w 9322466"/>
              <a:gd name="connsiteY7" fmla="*/ 6792923 h 6858837"/>
              <a:gd name="connsiteX8" fmla="*/ 0 w 9322466"/>
              <a:gd name="connsiteY8" fmla="*/ 3429837 h 6858837"/>
              <a:gd name="connsiteX9" fmla="*/ 1527125 w 9322466"/>
              <a:gd name="connsiteY9" fmla="*/ 66751 h 685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22466" h="6858837">
                <a:moveTo>
                  <a:pt x="1606185" y="0"/>
                </a:moveTo>
                <a:lnTo>
                  <a:pt x="7716282" y="0"/>
                </a:lnTo>
                <a:lnTo>
                  <a:pt x="7795341" y="66751"/>
                </a:lnTo>
                <a:cubicBezTo>
                  <a:pt x="8733486" y="897861"/>
                  <a:pt x="9322466" y="2096806"/>
                  <a:pt x="9322466" y="3429837"/>
                </a:cubicBezTo>
                <a:cubicBezTo>
                  <a:pt x="9322466" y="4762868"/>
                  <a:pt x="8733486" y="5961814"/>
                  <a:pt x="7795341" y="6792923"/>
                </a:cubicBezTo>
                <a:lnTo>
                  <a:pt x="7717273" y="6858837"/>
                </a:lnTo>
                <a:lnTo>
                  <a:pt x="1605193" y="6858837"/>
                </a:lnTo>
                <a:lnTo>
                  <a:pt x="1527125" y="6792923"/>
                </a:lnTo>
                <a:cubicBezTo>
                  <a:pt x="588980" y="5961814"/>
                  <a:pt x="0" y="4762868"/>
                  <a:pt x="0" y="3429837"/>
                </a:cubicBezTo>
                <a:cubicBezTo>
                  <a:pt x="0" y="2096806"/>
                  <a:pt x="588980" y="897861"/>
                  <a:pt x="1527125" y="66751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BABAC1-4A66-1E72-8EEC-49E933ECAD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5295" y="6302832"/>
            <a:ext cx="636443" cy="404536"/>
          </a:xfrm>
          <a:prstGeom prst="rect">
            <a:avLst/>
          </a:prstGeom>
        </p:spPr>
      </p:pic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4E84BCFF-FEF5-E6DE-6585-8CB5F9E0E9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95994"/>
            <a:ext cx="7680960" cy="31084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5500"/>
              </a:lnSpc>
              <a:spcBef>
                <a:spcPts val="0"/>
              </a:spcBef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edit: character limit 66</a:t>
            </a:r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4D48493F-7A9A-A044-0056-8174BD3445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35D151BC-BCE4-4C69-BC88-81DC73610C28}" type="datetime4">
              <a:rPr lang="en-US" smtClean="0"/>
              <a:t>April 29, 2026</a:t>
            </a:fld>
            <a:endParaRPr lang="en-US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E9042409-0256-D27F-5C74-DA7956ACC72A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Slide </a:t>
            </a:r>
            <a:fld id="{5F8B654A-1284-4B91-BED1-0F0E19FCF7F1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304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Small Image">
    <p:bg>
      <p:bgPr>
        <a:solidFill>
          <a:srgbClr val="5123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19A747-DC86-9B29-FD83-5EADDF3922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68234" y="2599762"/>
            <a:ext cx="3554507" cy="3554507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DED021-E6C1-13D6-C6D1-4800C82ED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5295" y="6302832"/>
            <a:ext cx="636443" cy="404536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598B8852-537C-F791-8BA5-7D8EA5B254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4006515"/>
            <a:ext cx="7210926" cy="235076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ts val="5500"/>
              </a:lnSpc>
              <a:spcBef>
                <a:spcPts val="0"/>
              </a:spcBef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edit: character limit 43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6F65D36-6AA1-AB8A-A37C-73D6097BED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" y="3387637"/>
            <a:ext cx="7217229" cy="42965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edit: character limit 44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5B1C99FE-5A05-7B58-E78D-EE44FC53D6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A74E6A46-E05C-4543-8975-B4147871B9A9}" type="datetime4">
              <a:rPr lang="en-US" smtClean="0"/>
              <a:t>April 29, 2026</a:t>
            </a:fld>
            <a:endParaRPr lang="en-US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C051294F-9A18-B5A5-E88D-F36A96D3B5A3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Slide </a:t>
            </a:r>
            <a:fld id="{5F8B654A-1284-4B91-BED1-0F0E19FCF7F1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8414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No Image">
    <p:bg>
      <p:bgPr>
        <a:solidFill>
          <a:srgbClr val="5123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DED021-E6C1-13D6-C6D1-4800C82EDF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5295" y="6302832"/>
            <a:ext cx="636443" cy="404536"/>
          </a:xfrm>
          <a:prstGeom prst="rect">
            <a:avLst/>
          </a:prstGeom>
        </p:spPr>
      </p:pic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598B8852-537C-F791-8BA5-7D8EA5B254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4006515"/>
            <a:ext cx="7210926" cy="235076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ts val="5500"/>
              </a:lnSpc>
              <a:spcBef>
                <a:spcPts val="0"/>
              </a:spcBef>
              <a:buNone/>
              <a:defRPr sz="6000" b="1" i="0" cap="all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edit: character limit 43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6F65D36-6AA1-AB8A-A37C-73D6097BED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" y="3387637"/>
            <a:ext cx="7217229" cy="429652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edit: character limit 44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CE92EAF5-754B-4C26-522C-9AF6DE24CD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636F306C-C571-4233-BDF1-EDF700972818}" type="datetime4">
              <a:rPr lang="en-US" smtClean="0"/>
              <a:t>April 29, 2026</a:t>
            </a:fld>
            <a:endParaRPr lang="en-US" dirty="0"/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A0650D80-3190-2467-2CCA-FF79BE5A8558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Slide </a:t>
            </a:r>
            <a:fld id="{5F8B654A-1284-4B91-BED1-0F0E19FCF7F1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8617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Tagline">
    <p:bg>
      <p:bgPr>
        <a:solidFill>
          <a:srgbClr val="5123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black background with letters on it&#10;&#10;AI-generated content may be incorrect.">
            <a:extLst>
              <a:ext uri="{FF2B5EF4-FFF2-40B4-BE49-F238E27FC236}">
                <a16:creationId xmlns:a16="http://schemas.microsoft.com/office/drawing/2014/main" id="{6A2AF116-F8A7-7252-245B-707CC986D7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2408" y="-130628"/>
            <a:ext cx="4447392" cy="73069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1678BA9-218A-C84B-20F5-57E549E856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87" t="23323" r="11955" b="19701"/>
          <a:stretch>
            <a:fillRect/>
          </a:stretch>
        </p:blipFill>
        <p:spPr>
          <a:xfrm>
            <a:off x="410547" y="2525098"/>
            <a:ext cx="5747657" cy="30604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044960-9F10-C3F8-EB7F-5C3CB0FDE7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886" y="521044"/>
            <a:ext cx="3139440" cy="907976"/>
          </a:xfrm>
          <a:prstGeom prst="rect">
            <a:avLst/>
          </a:prstGeom>
        </p:spPr>
      </p:pic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08E8F1AD-B75E-A049-C52B-9932FC915B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CAA5467F-0754-4EE8-9479-C4A9828C0391}" type="datetime4">
              <a:rPr lang="en-US" smtClean="0"/>
              <a:t>April 29, 2026</a:t>
            </a:fld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E52CE9F2-D6E6-947E-0625-33C9CE3A012F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Slide </a:t>
            </a:r>
            <a:fld id="{5F8B654A-1284-4B91-BED1-0F0E19FCF7F1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03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Contact Inf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D08725-46AD-3B49-A4A1-32742FDB1C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097" y="2016393"/>
            <a:ext cx="4632960" cy="3176205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E6E07855-EB96-346F-D8C3-3831334697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05599" y="3035337"/>
            <a:ext cx="5009323" cy="44998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1" i="0" cap="all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10D562DE-3ED4-B5D0-A8E5-24DE241B58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05599" y="3581401"/>
            <a:ext cx="5009323" cy="354496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1" i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317F652-AC76-08C4-1EF9-F4750AC3FD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05599" y="4094922"/>
            <a:ext cx="5009323" cy="37106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800" b="1" i="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 cap="all" baseline="0"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 cap="all" baseline="0"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 cap="all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620D9681-B57D-A721-504C-86727A51A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452422C-5BF9-4662-8E53-55934CB5F32A}" type="datetime4">
              <a:rPr lang="en-US" smtClean="0"/>
              <a:t>April 29, 2026</a:t>
            </a:fld>
            <a:endParaRPr lang="en-US" dirty="0"/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6D57F294-16AC-99B4-623A-6EA959228B7B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Slide </a:t>
            </a:r>
            <a:fld id="{5F8B654A-1284-4B91-BED1-0F0E19FCF7F1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9443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Patter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E635F4-4E3F-2D5F-C78B-25A5668C888D}"/>
              </a:ext>
            </a:extLst>
          </p:cNvPr>
          <p:cNvSpPr/>
          <p:nvPr userDrawn="1"/>
        </p:nvSpPr>
        <p:spPr>
          <a:xfrm>
            <a:off x="8077200" y="0"/>
            <a:ext cx="41148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letters on it&#10;&#10;AI-generated content may be incorrect.">
            <a:extLst>
              <a:ext uri="{FF2B5EF4-FFF2-40B4-BE49-F238E27FC236}">
                <a16:creationId xmlns:a16="http://schemas.microsoft.com/office/drawing/2014/main" id="{336A402E-36F6-9218-37BD-55E385D97D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2888" y="-130628"/>
            <a:ext cx="4447392" cy="73069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D8B971-8BF8-4E1B-49CF-A0EA18EB45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097" y="2016393"/>
            <a:ext cx="4632960" cy="3176205"/>
          </a:xfrm>
          <a:prstGeom prst="rect">
            <a:avLst/>
          </a:prstGeom>
        </p:spPr>
      </p:pic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4067AD6B-FBA4-AC18-A0F2-474A06D053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32C2F6AE-B2D0-4630-A043-06EA9C09D01B}" type="datetime4">
              <a:rPr lang="en-US" smtClean="0"/>
              <a:t>April 29, 2026</a:t>
            </a:fld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9936BB9A-7D2E-938D-EF74-790BB1636FFA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</a:rPr>
              <a:t>Slide </a:t>
            </a:r>
            <a:fld id="{5F8B654A-1284-4B91-BED1-0F0E19FCF7F1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332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3">
    <p:bg>
      <p:bgPr>
        <a:solidFill>
          <a:srgbClr val="5123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F06B7-CD12-77EB-3901-435BF200AD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751881"/>
            <a:ext cx="9868525" cy="948187"/>
          </a:xfrm>
        </p:spPr>
        <p:txBody>
          <a:bodyPr anchor="b"/>
          <a:lstStyle>
            <a:lvl1pPr>
              <a:lnSpc>
                <a:spcPts val="3200"/>
              </a:lnSpc>
              <a:defRPr sz="3500" b="1" i="0" baseline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edit: character limit 67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DEEFF9F-9475-7BEE-77AC-F245B46AEE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1373" y="1848636"/>
            <a:ext cx="6988628" cy="2465207"/>
          </a:xfrm>
          <a:custGeom>
            <a:avLst/>
            <a:gdLst>
              <a:gd name="connsiteX0" fmla="*/ 5275503 w 8271072"/>
              <a:gd name="connsiteY0" fmla="*/ 0 h 2917583"/>
              <a:gd name="connsiteX1" fmla="*/ 6572589 w 8271072"/>
              <a:gd name="connsiteY1" fmla="*/ 1103268 h 2917583"/>
              <a:gd name="connsiteX2" fmla="*/ 6572589 w 8271072"/>
              <a:gd name="connsiteY2" fmla="*/ 0 h 2917583"/>
              <a:gd name="connsiteX3" fmla="*/ 8267631 w 8271072"/>
              <a:gd name="connsiteY3" fmla="*/ 1443882 h 2917583"/>
              <a:gd name="connsiteX4" fmla="*/ 8271072 w 8271072"/>
              <a:gd name="connsiteY4" fmla="*/ 1442736 h 2917583"/>
              <a:gd name="connsiteX5" fmla="*/ 6573736 w 8271072"/>
              <a:gd name="connsiteY5" fmla="*/ 2890059 h 2917583"/>
              <a:gd name="connsiteX6" fmla="*/ 6573736 w 8271072"/>
              <a:gd name="connsiteY6" fmla="*/ 1783350 h 2917583"/>
              <a:gd name="connsiteX7" fmla="*/ 5276650 w 8271072"/>
              <a:gd name="connsiteY7" fmla="*/ 2890059 h 2917583"/>
              <a:gd name="connsiteX8" fmla="*/ 5276650 w 8271072"/>
              <a:gd name="connsiteY8" fmla="*/ 1941615 h 2917583"/>
              <a:gd name="connsiteX9" fmla="*/ 3901579 w 8271072"/>
              <a:gd name="connsiteY9" fmla="*/ 2917583 h 2917583"/>
              <a:gd name="connsiteX10" fmla="*/ 2469165 w 8271072"/>
              <a:gd name="connsiteY10" fmla="*/ 1726007 h 2917583"/>
              <a:gd name="connsiteX11" fmla="*/ 2095292 w 8271072"/>
              <a:gd name="connsiteY11" fmla="*/ 1726007 h 2917583"/>
              <a:gd name="connsiteX12" fmla="*/ 2633164 w 8271072"/>
              <a:gd name="connsiteY12" fmla="*/ 2266173 h 2917583"/>
              <a:gd name="connsiteX13" fmla="*/ 2242089 w 8271072"/>
              <a:gd name="connsiteY13" fmla="*/ 2658395 h 2917583"/>
              <a:gd name="connsiteX14" fmla="*/ 1704217 w 8271072"/>
              <a:gd name="connsiteY14" fmla="*/ 2117082 h 2917583"/>
              <a:gd name="connsiteX15" fmla="*/ 1704217 w 8271072"/>
              <a:gd name="connsiteY15" fmla="*/ 2882031 h 2917583"/>
              <a:gd name="connsiteX16" fmla="*/ 1151436 w 8271072"/>
              <a:gd name="connsiteY16" fmla="*/ 2882031 h 2917583"/>
              <a:gd name="connsiteX17" fmla="*/ 1151436 w 8271072"/>
              <a:gd name="connsiteY17" fmla="*/ 2117082 h 2917583"/>
              <a:gd name="connsiteX18" fmla="*/ 613564 w 8271072"/>
              <a:gd name="connsiteY18" fmla="*/ 2658395 h 2917583"/>
              <a:gd name="connsiteX19" fmla="*/ 222489 w 8271072"/>
              <a:gd name="connsiteY19" fmla="*/ 2266173 h 2917583"/>
              <a:gd name="connsiteX20" fmla="*/ 760361 w 8271072"/>
              <a:gd name="connsiteY20" fmla="*/ 1726007 h 2917583"/>
              <a:gd name="connsiteX21" fmla="*/ 0 w 8271072"/>
              <a:gd name="connsiteY21" fmla="*/ 1726007 h 2917583"/>
              <a:gd name="connsiteX22" fmla="*/ 0 w 8271072"/>
              <a:gd name="connsiteY22" fmla="*/ 1172079 h 2917583"/>
              <a:gd name="connsiteX23" fmla="*/ 758067 w 8271072"/>
              <a:gd name="connsiteY23" fmla="*/ 1172079 h 2917583"/>
              <a:gd name="connsiteX24" fmla="*/ 220195 w 8271072"/>
              <a:gd name="connsiteY24" fmla="*/ 631914 h 2917583"/>
              <a:gd name="connsiteX25" fmla="*/ 611270 w 8271072"/>
              <a:gd name="connsiteY25" fmla="*/ 239691 h 2917583"/>
              <a:gd name="connsiteX26" fmla="*/ 1149142 w 8271072"/>
              <a:gd name="connsiteY26" fmla="*/ 779857 h 2917583"/>
              <a:gd name="connsiteX27" fmla="*/ 1149142 w 8271072"/>
              <a:gd name="connsiteY27" fmla="*/ 16056 h 2917583"/>
              <a:gd name="connsiteX28" fmla="*/ 1701923 w 8271072"/>
              <a:gd name="connsiteY28" fmla="*/ 16056 h 2917583"/>
              <a:gd name="connsiteX29" fmla="*/ 1701923 w 8271072"/>
              <a:gd name="connsiteY29" fmla="*/ 779857 h 2917583"/>
              <a:gd name="connsiteX30" fmla="*/ 2239795 w 8271072"/>
              <a:gd name="connsiteY30" fmla="*/ 239691 h 2917583"/>
              <a:gd name="connsiteX31" fmla="*/ 2630871 w 8271072"/>
              <a:gd name="connsiteY31" fmla="*/ 631914 h 2917583"/>
              <a:gd name="connsiteX32" fmla="*/ 2092999 w 8271072"/>
              <a:gd name="connsiteY32" fmla="*/ 1172079 h 2917583"/>
              <a:gd name="connsiteX33" fmla="*/ 2471459 w 8271072"/>
              <a:gd name="connsiteY33" fmla="*/ 1172079 h 2917583"/>
              <a:gd name="connsiteX34" fmla="*/ 3898138 w 8271072"/>
              <a:gd name="connsiteY34" fmla="*/ 5734 h 2917583"/>
              <a:gd name="connsiteX35" fmla="*/ 5275503 w 8271072"/>
              <a:gd name="connsiteY35" fmla="*/ 985143 h 291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271072" h="2917583">
                <a:moveTo>
                  <a:pt x="5275503" y="0"/>
                </a:moveTo>
                <a:cubicBezTo>
                  <a:pt x="5275503" y="0"/>
                  <a:pt x="6571442" y="1103268"/>
                  <a:pt x="6572589" y="1103268"/>
                </a:cubicBezTo>
                <a:lnTo>
                  <a:pt x="6572589" y="0"/>
                </a:lnTo>
                <a:lnTo>
                  <a:pt x="8267631" y="1443882"/>
                </a:lnTo>
                <a:lnTo>
                  <a:pt x="8271072" y="1442736"/>
                </a:lnTo>
                <a:cubicBezTo>
                  <a:pt x="8271072" y="1442736"/>
                  <a:pt x="6572589" y="2890059"/>
                  <a:pt x="6573736" y="2890059"/>
                </a:cubicBezTo>
                <a:lnTo>
                  <a:pt x="6573736" y="1783350"/>
                </a:lnTo>
                <a:cubicBezTo>
                  <a:pt x="6573736" y="1783350"/>
                  <a:pt x="5276650" y="2890059"/>
                  <a:pt x="5276650" y="2890059"/>
                </a:cubicBezTo>
                <a:lnTo>
                  <a:pt x="5276650" y="1941615"/>
                </a:lnTo>
                <a:cubicBezTo>
                  <a:pt x="5078245" y="2510452"/>
                  <a:pt x="4616066" y="2917583"/>
                  <a:pt x="3901579" y="2917583"/>
                </a:cubicBezTo>
                <a:cubicBezTo>
                  <a:pt x="3187092" y="2917583"/>
                  <a:pt x="2594171" y="2403795"/>
                  <a:pt x="2469165" y="1726007"/>
                </a:cubicBezTo>
                <a:lnTo>
                  <a:pt x="2095292" y="1726007"/>
                </a:lnTo>
                <a:lnTo>
                  <a:pt x="2633164" y="2266173"/>
                </a:lnTo>
                <a:lnTo>
                  <a:pt x="2242089" y="2658395"/>
                </a:lnTo>
                <a:lnTo>
                  <a:pt x="1704217" y="2117082"/>
                </a:lnTo>
                <a:lnTo>
                  <a:pt x="1704217" y="2882031"/>
                </a:lnTo>
                <a:lnTo>
                  <a:pt x="1151436" y="2882031"/>
                </a:lnTo>
                <a:lnTo>
                  <a:pt x="1151436" y="2117082"/>
                </a:lnTo>
                <a:lnTo>
                  <a:pt x="613564" y="2658395"/>
                </a:lnTo>
                <a:lnTo>
                  <a:pt x="222489" y="2266173"/>
                </a:lnTo>
                <a:lnTo>
                  <a:pt x="760361" y="1726007"/>
                </a:lnTo>
                <a:lnTo>
                  <a:pt x="0" y="1726007"/>
                </a:lnTo>
                <a:lnTo>
                  <a:pt x="0" y="1172079"/>
                </a:lnTo>
                <a:lnTo>
                  <a:pt x="758067" y="1172079"/>
                </a:lnTo>
                <a:lnTo>
                  <a:pt x="220195" y="631914"/>
                </a:lnTo>
                <a:lnTo>
                  <a:pt x="611270" y="239691"/>
                </a:lnTo>
                <a:lnTo>
                  <a:pt x="1149142" y="779857"/>
                </a:lnTo>
                <a:lnTo>
                  <a:pt x="1149142" y="16056"/>
                </a:lnTo>
                <a:lnTo>
                  <a:pt x="1701923" y="16056"/>
                </a:lnTo>
                <a:lnTo>
                  <a:pt x="1701923" y="779857"/>
                </a:lnTo>
                <a:lnTo>
                  <a:pt x="2239795" y="239691"/>
                </a:lnTo>
                <a:lnTo>
                  <a:pt x="2630871" y="631914"/>
                </a:lnTo>
                <a:lnTo>
                  <a:pt x="2092999" y="1172079"/>
                </a:lnTo>
                <a:lnTo>
                  <a:pt x="2471459" y="1172079"/>
                </a:lnTo>
                <a:cubicBezTo>
                  <a:pt x="2605640" y="506907"/>
                  <a:pt x="3260490" y="5734"/>
                  <a:pt x="3898138" y="5734"/>
                </a:cubicBezTo>
                <a:cubicBezTo>
                  <a:pt x="4535786" y="5734"/>
                  <a:pt x="5077098" y="415159"/>
                  <a:pt x="5275503" y="98514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B14D9C-D624-4E44-BCEF-31FDCEAFB1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886" y="521044"/>
            <a:ext cx="3139440" cy="907976"/>
          </a:xfrm>
          <a:prstGeom prst="rect">
            <a:avLst/>
          </a:prstGeom>
        </p:spPr>
      </p:pic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278ECFB-8A84-DCDB-6536-6E51C2FE1F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5946912"/>
            <a:ext cx="7010400" cy="33396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presenter’s name</a:t>
            </a:r>
          </a:p>
        </p:txBody>
      </p:sp>
    </p:spTree>
    <p:extLst>
      <p:ext uri="{BB962C8B-B14F-4D97-AF65-F5344CB8AC3E}">
        <p14:creationId xmlns:p14="http://schemas.microsoft.com/office/powerpoint/2010/main" val="40914379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3467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3467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A5E12-00C9-4E02-BB93-7679C03CB935}" type="datetime4">
              <a:rPr lang="en-US" smtClean="0"/>
              <a:t>April 29, 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8F1E52BE-1E0C-D524-AF9C-808FD9B1599F}"/>
              </a:ext>
            </a:extLst>
          </p:cNvPr>
          <p:cNvSpPr txBox="1">
            <a:spLocks/>
          </p:cNvSpPr>
          <p:nvPr userDrawn="1"/>
        </p:nvSpPr>
        <p:spPr>
          <a:xfrm>
            <a:off x="609600" y="62964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Slide </a:t>
            </a:r>
            <a:fld id="{5F8B654A-1284-4B91-BED1-0F0E19FCF7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1650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0F075-799C-43FB-9E68-09F2B11E0B0F}" type="datetime4">
              <a:rPr lang="en-US" smtClean="0"/>
              <a:t>April 29, 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0B1E61-230D-DB07-C022-064DBBBBA1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329192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rgbClr val="51237F"/>
                </a:solidFill>
              </a:defRPr>
            </a:lvl1pPr>
          </a:lstStyle>
          <a:p>
            <a:r>
              <a:rPr lang="en-US"/>
              <a:t>Slide </a:t>
            </a:r>
            <a:fld id="{5F8B654A-1284-4B91-BED1-0F0E19FCF7F1}" type="slidenum">
              <a:rPr lang="en-US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846241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21349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kumimoji="0" lang="en-US" sz="4800" b="1" kern="120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3FDF5-2F90-460C-8A34-7D2DDA264CA5}" type="datetime4">
              <a:rPr lang="en-US" smtClean="0"/>
              <a:t>April 29, 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27F278FA-BD8A-D990-5E4A-BC5DE1DCC0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329192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rgbClr val="51237F"/>
                </a:solidFill>
              </a:defRPr>
            </a:lvl1pPr>
          </a:lstStyle>
          <a:p>
            <a:r>
              <a:rPr lang="en-US"/>
              <a:t>Slide </a:t>
            </a:r>
            <a:fld id="{5F8B654A-1284-4B91-BED1-0F0E19FCF7F1}" type="slidenum">
              <a:rPr lang="en-US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433195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32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1859757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32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667" b="1"/>
            </a:lvl2pPr>
            <a:lvl3pPr>
              <a:buNone/>
              <a:defRPr sz="2400" b="1"/>
            </a:lvl3pPr>
            <a:lvl4pPr>
              <a:buNone/>
              <a:defRPr sz="2133" b="1"/>
            </a:lvl4pPr>
            <a:lvl5pPr>
              <a:buNone/>
              <a:defRPr sz="2133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933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514600"/>
            <a:ext cx="5389033" cy="3845720"/>
          </a:xfrm>
        </p:spPr>
        <p:txBody>
          <a:bodyPr tIns="0"/>
          <a:lstStyle>
            <a:lvl1pPr>
              <a:defRPr sz="2933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B28A1-895A-4CD9-A1AE-123E1CCD40FE}" type="datetime4">
              <a:rPr lang="en-US" smtClean="0"/>
              <a:t>April 29, 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E622CB41-F211-EC67-35C1-356EFFEA2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600" y="6329192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rgbClr val="51237F"/>
                </a:solidFill>
              </a:defRPr>
            </a:lvl1pPr>
          </a:lstStyle>
          <a:p>
            <a:r>
              <a:rPr lang="en-US"/>
              <a:t>Slide </a:t>
            </a:r>
            <a:fld id="{5F8B654A-1284-4B91-BED1-0F0E19FCF7F1}" type="slidenum">
              <a:rPr lang="en-US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1742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3">
            <a:extLst>
              <a:ext uri="{FF2B5EF4-FFF2-40B4-BE49-F238E27FC236}">
                <a16:creationId xmlns:a16="http://schemas.microsoft.com/office/drawing/2014/main" id="{DB57F531-CF5C-FF14-5782-D39B80EF5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1" y="685801"/>
            <a:ext cx="7010400" cy="57337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4200"/>
              </a:lnSpc>
              <a:defRPr b="1" i="0" spc="-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0362257-7EDE-B9CF-87F8-5BBB8C279A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892210"/>
            <a:ext cx="4696918" cy="3713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add section title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096C28B-9CC7-8765-2CF9-BC94EC8276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61350" y="1892210"/>
            <a:ext cx="2062397" cy="40128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page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AE053D9-1F28-63AB-341D-09EE6BBC4D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2438400"/>
            <a:ext cx="4696918" cy="3713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add section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11D51F2-32CE-4A1E-FF62-E3CE853645D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61350" y="2438400"/>
            <a:ext cx="2062397" cy="40128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page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E2E30B3-9872-8420-148F-5427F1143B0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2971800"/>
            <a:ext cx="4696918" cy="3713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add section title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32F45A5-639F-0423-0A57-99CEC4B4DB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61350" y="2971800"/>
            <a:ext cx="2062397" cy="40128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page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86C02AA4-A0CF-6D0C-55A5-88F2549257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3505200"/>
            <a:ext cx="4696918" cy="3713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add section title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94773D21-4CC1-D37A-5370-67CB6B2BF1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61350" y="3505200"/>
            <a:ext cx="2062397" cy="40128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page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98A39F32-0E12-772D-C8ED-75710803487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" y="4038600"/>
            <a:ext cx="4696918" cy="37130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add section title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1286A055-3880-87C5-20EB-7BCB16D19D4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561350" y="4038600"/>
            <a:ext cx="2062397" cy="40128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page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EA9A01F-1153-29D5-A0C2-DFFBD6EA9B29}"/>
              </a:ext>
            </a:extLst>
          </p:cNvPr>
          <p:cNvCxnSpPr>
            <a:cxnSpLocks/>
          </p:cNvCxnSpPr>
          <p:nvPr userDrawn="1"/>
        </p:nvCxnSpPr>
        <p:spPr>
          <a:xfrm>
            <a:off x="609600" y="6172200"/>
            <a:ext cx="69977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4">
            <a:extLst>
              <a:ext uri="{FF2B5EF4-FFF2-40B4-BE49-F238E27FC236}">
                <a16:creationId xmlns:a16="http://schemas.microsoft.com/office/drawing/2014/main" id="{9A043DD2-D81C-F964-1AA3-C81A42667C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1237F"/>
                </a:solidFill>
              </a:defRPr>
            </a:lvl1pPr>
          </a:lstStyle>
          <a:p>
            <a:fld id="{90800556-909F-47BE-8E62-4FCC9E34C835}" type="datetime4">
              <a:rPr lang="en-US" smtClean="0"/>
              <a:t>April 29, 2026</a:t>
            </a:fld>
            <a:endParaRPr lang="en-US" dirty="0"/>
          </a:p>
        </p:txBody>
      </p:sp>
      <p:pic>
        <p:nvPicPr>
          <p:cNvPr id="3" name="Picture 2" descr="Montgomery College ranks No. 1 among Maryland community colleges">
            <a:extLst>
              <a:ext uri="{FF2B5EF4-FFF2-40B4-BE49-F238E27FC236}">
                <a16:creationId xmlns:a16="http://schemas.microsoft.com/office/drawing/2014/main" id="{482CDB29-CA2C-8246-B3DC-1E778E9F9E4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2" r="29113"/>
          <a:stretch>
            <a:fillRect/>
          </a:stretch>
        </p:blipFill>
        <p:spPr bwMode="auto">
          <a:xfrm>
            <a:off x="8097379" y="0"/>
            <a:ext cx="40946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C9BF72D5-A634-2231-051B-CE6046396B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rgbClr val="51237F"/>
                </a:solidFill>
              </a:defRPr>
            </a:lvl1pPr>
          </a:lstStyle>
          <a:p>
            <a:r>
              <a:rPr lang="en-US"/>
              <a:t>Slide </a:t>
            </a:r>
            <a:fld id="{5F8B654A-1284-4B91-BED1-0F0E19FCF7F1}" type="slidenum">
              <a:rPr lang="en-US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72120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Tw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C003B6F-CB9E-C9E9-F97C-CCDF0BF7EC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573654"/>
            <a:ext cx="7291526" cy="329374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200"/>
            </a:lvl1pPr>
            <a:lvl2pPr>
              <a:lnSpc>
                <a:spcPct val="100000"/>
              </a:lnSpc>
              <a:defRPr sz="2200"/>
            </a:lvl2pPr>
            <a:lvl3pPr marL="12573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200"/>
            </a:lvl3pPr>
            <a:lvl4pPr>
              <a:lnSpc>
                <a:spcPct val="100000"/>
              </a:lnSpc>
              <a:defRPr sz="2200"/>
            </a:lvl4pPr>
            <a:lvl5pPr>
              <a:lnSpc>
                <a:spcPct val="100000"/>
              </a:lnSpc>
              <a:defRPr sz="2200"/>
            </a:lvl5pPr>
          </a:lstStyle>
          <a:p>
            <a:pPr lvl="0"/>
            <a:r>
              <a:rPr lang="en-US" dirty="0"/>
              <a:t>Click to edit: 7 lines max or consider using two-column template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3">
            <a:extLst>
              <a:ext uri="{FF2B5EF4-FFF2-40B4-BE49-F238E27FC236}">
                <a16:creationId xmlns:a16="http://schemas.microsoft.com/office/drawing/2014/main" id="{25443BEC-13C3-B463-854F-9166525C9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1" y="685800"/>
            <a:ext cx="7291526" cy="109052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4200"/>
              </a:lnSpc>
              <a:defRPr sz="3200" b="1" i="0" spc="-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edit: use for longer  headlines - character limit 69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914CB9D-80CE-79D4-4CE3-9CB06B523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892210"/>
            <a:ext cx="7291526" cy="4254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 dirty="0"/>
              <a:t>Click to edit: character limit 75</a:t>
            </a:r>
          </a:p>
        </p:txBody>
      </p:sp>
      <p:pic>
        <p:nvPicPr>
          <p:cNvPr id="2" name="Picture Placeholder 6" descr="A group of people walking in front of a building&#10;&#10;AI-generated content may be incorrect.">
            <a:extLst>
              <a:ext uri="{FF2B5EF4-FFF2-40B4-BE49-F238E27FC236}">
                <a16:creationId xmlns:a16="http://schemas.microsoft.com/office/drawing/2014/main" id="{776B5410-61E0-58EA-61B9-7960D8A3E7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7200" y="0"/>
            <a:ext cx="4114800" cy="6858000"/>
          </a:xfrm>
          <a:prstGeom prst="rect">
            <a:avLst/>
          </a:prstGeom>
        </p:spPr>
      </p:pic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C0FDE81E-88D1-9B97-0AD8-6CEE1C8554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1237F"/>
                </a:solidFill>
              </a:defRPr>
            </a:lvl1pPr>
          </a:lstStyle>
          <a:p>
            <a:fld id="{11C8D195-73D2-4795-BBA9-1FDFB26CE321}" type="datetime4">
              <a:rPr lang="en-US" smtClean="0"/>
              <a:t>April 29, 2026</a:t>
            </a:fld>
            <a:endParaRPr lang="en-US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A7F87F86-1312-E087-B3D2-D9A3704D64FD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Slide </a:t>
            </a:r>
            <a:fld id="{5F8B654A-1284-4B91-BED1-0F0E19FCF7F1}" type="slidenum">
              <a:rPr lang="en-US" sz="1200" smtClean="0"/>
              <a:pPr/>
              <a:t>‹#›</a:t>
            </a:fld>
            <a:endParaRPr lang="en-US" sz="1200" dirty="0"/>
          </a:p>
        </p:txBody>
      </p:sp>
      <p:pic>
        <p:nvPicPr>
          <p:cNvPr id="3" name="Picture 2" descr="Montgomery College ranks No. 1 among Maryland community colleges">
            <a:extLst>
              <a:ext uri="{FF2B5EF4-FFF2-40B4-BE49-F238E27FC236}">
                <a16:creationId xmlns:a16="http://schemas.microsoft.com/office/drawing/2014/main" id="{295AB97E-B5E3-9251-22CE-953493AA397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2" r="29113"/>
          <a:stretch>
            <a:fillRect/>
          </a:stretch>
        </p:blipFill>
        <p:spPr bwMode="auto">
          <a:xfrm>
            <a:off x="8097379" y="0"/>
            <a:ext cx="40946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421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3">
            <a:extLst>
              <a:ext uri="{FF2B5EF4-FFF2-40B4-BE49-F238E27FC236}">
                <a16:creationId xmlns:a16="http://schemas.microsoft.com/office/drawing/2014/main" id="{B8CC6038-A630-ACFD-6176-5B07EC2CB6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85801"/>
            <a:ext cx="7300403" cy="5334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4200"/>
              </a:lnSpc>
              <a:defRPr b="1" i="0" spc="-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edit: character limit 37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08D8307A-5BA1-CB17-959A-EA560513C8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48585"/>
            <a:ext cx="7300403" cy="4254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edit: character limit 75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7AC280C-969B-F1B0-B9B7-CF8705252DF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122392"/>
            <a:ext cx="7300403" cy="374500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200"/>
            </a:lvl1pPr>
            <a:lvl2pPr>
              <a:lnSpc>
                <a:spcPct val="100000"/>
              </a:lnSpc>
              <a:defRPr sz="2200"/>
            </a:lvl2pPr>
            <a:lvl3pPr>
              <a:lnSpc>
                <a:spcPct val="100000"/>
              </a:lnSpc>
              <a:defRPr sz="2200"/>
            </a:lvl3pPr>
            <a:lvl4pPr>
              <a:lnSpc>
                <a:spcPct val="100000"/>
              </a:lnSpc>
              <a:defRPr sz="2200"/>
            </a:lvl4pPr>
            <a:lvl5pPr>
              <a:lnSpc>
                <a:spcPct val="100000"/>
              </a:lnSpc>
              <a:defRPr sz="2200"/>
            </a:lvl5pPr>
          </a:lstStyle>
          <a:p>
            <a:pPr lvl="0"/>
            <a:r>
              <a:rPr lang="en-US" dirty="0"/>
              <a:t>Click to edit: 8 lines max or consider using two-column template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67431-48BE-0561-E0B1-9EB5C62274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1237F"/>
                </a:solidFill>
              </a:defRPr>
            </a:lvl1pPr>
          </a:lstStyle>
          <a:p>
            <a:fld id="{8C7F0581-9004-42E7-A94C-49FF05A0AC41}" type="datetime4">
              <a:rPr lang="en-US" smtClean="0"/>
              <a:t>April 29, 2026</a:t>
            </a:fld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29AD362F-9AFC-AF70-D83D-CEDBD85ABCEE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Slide </a:t>
            </a:r>
            <a:fld id="{5F8B654A-1284-4B91-BED1-0F0E19FCF7F1}" type="slidenum">
              <a:rPr lang="en-US" sz="1200" smtClean="0"/>
              <a:pPr/>
              <a:t>‹#›</a:t>
            </a:fld>
            <a:endParaRPr lang="en-US" sz="1200" dirty="0"/>
          </a:p>
        </p:txBody>
      </p:sp>
      <p:pic>
        <p:nvPicPr>
          <p:cNvPr id="3" name="Picture 2" descr="Montgomery College ranks No. 1 among Maryland community colleges">
            <a:extLst>
              <a:ext uri="{FF2B5EF4-FFF2-40B4-BE49-F238E27FC236}">
                <a16:creationId xmlns:a16="http://schemas.microsoft.com/office/drawing/2014/main" id="{DDB128EE-9C58-2738-FEAD-1ECF4DEF495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2" r="29113"/>
          <a:stretch>
            <a:fillRect/>
          </a:stretch>
        </p:blipFill>
        <p:spPr bwMode="auto">
          <a:xfrm>
            <a:off x="8097379" y="0"/>
            <a:ext cx="40946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212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3">
            <a:extLst>
              <a:ext uri="{FF2B5EF4-FFF2-40B4-BE49-F238E27FC236}">
                <a16:creationId xmlns:a16="http://schemas.microsoft.com/office/drawing/2014/main" id="{C90D29BD-D51F-454F-03BD-2173A2DBE7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85801"/>
            <a:ext cx="11029857" cy="5334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4200"/>
              </a:lnSpc>
              <a:defRPr b="1" i="0" spc="-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edit: character limit 37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296AA3BD-6167-4C7A-F045-B3E3D18243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122392"/>
            <a:ext cx="5256810" cy="374500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200"/>
            </a:lvl1pPr>
            <a:lvl2pPr>
              <a:lnSpc>
                <a:spcPct val="100000"/>
              </a:lnSpc>
              <a:defRPr sz="2200"/>
            </a:lvl2pPr>
            <a:lvl3pPr>
              <a:lnSpc>
                <a:spcPct val="100000"/>
              </a:lnSpc>
              <a:defRPr sz="2200"/>
            </a:lvl3pPr>
            <a:lvl4pPr>
              <a:lnSpc>
                <a:spcPct val="100000"/>
              </a:lnSpc>
              <a:defRPr sz="2200"/>
            </a:lvl4pPr>
            <a:lvl5pPr marL="21717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200"/>
            </a:lvl5pPr>
          </a:lstStyle>
          <a:p>
            <a:pPr lvl="0"/>
            <a:r>
              <a:rPr lang="en-US"/>
              <a:t>Click to edit: 8 lines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4"/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CDC1B83F-0F6F-E107-247C-4C4470ABF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0" y="2122392"/>
            <a:ext cx="5256810" cy="374500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200"/>
            </a:lvl1pPr>
            <a:lvl2pPr>
              <a:lnSpc>
                <a:spcPct val="100000"/>
              </a:lnSpc>
              <a:defRPr sz="2200"/>
            </a:lvl2pPr>
            <a:lvl3pPr>
              <a:lnSpc>
                <a:spcPct val="100000"/>
              </a:lnSpc>
              <a:defRPr sz="2200"/>
            </a:lvl3pPr>
            <a:lvl4pPr>
              <a:lnSpc>
                <a:spcPct val="100000"/>
              </a:lnSpc>
              <a:defRPr sz="2200"/>
            </a:lvl4pPr>
            <a:lvl5pPr>
              <a:lnSpc>
                <a:spcPct val="100000"/>
              </a:lnSpc>
              <a:defRPr sz="2200"/>
            </a:lvl5pPr>
          </a:lstStyle>
          <a:p>
            <a:pPr lvl="0"/>
            <a:r>
              <a:rPr lang="en-US"/>
              <a:t>Click to edit: 8 lines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592E3A7D-FB4C-7860-FBF2-D4038BC951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48585"/>
            <a:ext cx="11049000" cy="4254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edit: character limit 75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42C8A9-3C5C-7C7A-9BFF-C8B6884192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1237F"/>
                </a:solidFill>
              </a:defRPr>
            </a:lvl1pPr>
          </a:lstStyle>
          <a:p>
            <a:fld id="{7CA532DF-7B31-4064-B3B3-76B99172BB46}" type="datetime4">
              <a:rPr lang="en-US" smtClean="0"/>
              <a:t>April 29, 2026</a:t>
            </a:fld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CF6BD186-7357-7B30-38B1-30C3933FCB2B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Slide </a:t>
            </a:r>
            <a:fld id="{5F8B654A-1284-4B91-BED1-0F0E19FCF7F1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992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s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C003B6F-CB9E-C9E9-F97C-CCDF0BF7EC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2781300"/>
            <a:ext cx="3162299" cy="1879599"/>
          </a:xfrm>
        </p:spPr>
        <p:txBody>
          <a:bodyPr>
            <a:noAutofit/>
          </a:bodyPr>
          <a:lstStyle>
            <a:lvl1pPr>
              <a:lnSpc>
                <a:spcPts val="2300"/>
              </a:lnSpc>
              <a:spcBef>
                <a:spcPts val="1000"/>
              </a:spcBef>
              <a:defRPr sz="2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bullet</a:t>
            </a:r>
          </a:p>
          <a:p>
            <a:pPr lvl="0"/>
            <a:r>
              <a:rPr lang="en-US"/>
              <a:t>Keep to 5 lines</a:t>
            </a:r>
          </a:p>
          <a:p>
            <a:pPr lvl="0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914CB9D-80CE-79D4-4CE3-9CB06B5230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2108154"/>
            <a:ext cx="3162299" cy="486726"/>
          </a:xfrm>
        </p:spPr>
        <p:txBody>
          <a:bodyPr anchor="b">
            <a:noAutofit/>
          </a:bodyPr>
          <a:lstStyle>
            <a:lvl1pPr marL="0" indent="0">
              <a:lnSpc>
                <a:spcPts val="2100"/>
              </a:lnSpc>
              <a:buFontTx/>
              <a:buNone/>
              <a:defRPr sz="18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edit master text styles limit 49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AF96851-A105-DC6E-B559-713C030286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51680" y="2781300"/>
            <a:ext cx="3162299" cy="1879600"/>
          </a:xfrm>
        </p:spPr>
        <p:txBody>
          <a:bodyPr>
            <a:noAutofit/>
          </a:bodyPr>
          <a:lstStyle>
            <a:lvl1pPr>
              <a:lnSpc>
                <a:spcPts val="2300"/>
              </a:lnSpc>
              <a:defRPr sz="2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bullet</a:t>
            </a:r>
          </a:p>
          <a:p>
            <a:pPr lvl="0"/>
            <a:r>
              <a:rPr lang="en-US"/>
              <a:t>Keep to 5 lines</a:t>
            </a:r>
          </a:p>
          <a:p>
            <a:pPr lvl="0"/>
            <a:endParaRPr lang="en-US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1978926A-C27F-9A3E-9DEB-54DB49AAE1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96301" y="2781300"/>
            <a:ext cx="3162299" cy="1879600"/>
          </a:xfrm>
        </p:spPr>
        <p:txBody>
          <a:bodyPr>
            <a:noAutofit/>
          </a:bodyPr>
          <a:lstStyle>
            <a:lvl1pPr>
              <a:lnSpc>
                <a:spcPts val="2300"/>
              </a:lnSpc>
              <a:defRPr sz="2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bullet</a:t>
            </a:r>
          </a:p>
          <a:p>
            <a:pPr lvl="0"/>
            <a:r>
              <a:rPr lang="en-US"/>
              <a:t>Keep to 5 lines</a:t>
            </a:r>
          </a:p>
          <a:p>
            <a:pPr lvl="0"/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1FDC2D9E-8120-CB48-942D-45D63D1647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33901" y="2108154"/>
            <a:ext cx="3162299" cy="486726"/>
          </a:xfrm>
        </p:spPr>
        <p:txBody>
          <a:bodyPr anchor="b">
            <a:noAutofit/>
          </a:bodyPr>
          <a:lstStyle>
            <a:lvl1pPr marL="0" indent="0">
              <a:lnSpc>
                <a:spcPts val="2100"/>
              </a:lnSpc>
              <a:buFontTx/>
              <a:buNone/>
              <a:defRPr sz="18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edit master text styles limit 49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2E15741-0A36-E16F-EDBD-A0F6B67A78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96301" y="2108154"/>
            <a:ext cx="3162299" cy="486726"/>
          </a:xfrm>
        </p:spPr>
        <p:txBody>
          <a:bodyPr anchor="b">
            <a:noAutofit/>
          </a:bodyPr>
          <a:lstStyle>
            <a:lvl1pPr marL="0" indent="0">
              <a:lnSpc>
                <a:spcPts val="2100"/>
              </a:lnSpc>
              <a:buFontTx/>
              <a:buNone/>
              <a:defRPr sz="18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edit master text styles limit 49</a:t>
            </a:r>
          </a:p>
        </p:txBody>
      </p:sp>
      <p:sp>
        <p:nvSpPr>
          <p:cNvPr id="12" name="Picture Placeholder 12">
            <a:extLst>
              <a:ext uri="{FF2B5EF4-FFF2-40B4-BE49-F238E27FC236}">
                <a16:creationId xmlns:a16="http://schemas.microsoft.com/office/drawing/2014/main" id="{0A3876FB-B9A3-6B5B-1FFB-70D299DA7F4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" y="4902200"/>
            <a:ext cx="3162300" cy="97028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851658F-BC14-F170-E342-EAF51F80179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551680" y="4902200"/>
            <a:ext cx="3162300" cy="97028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52D7C273-939E-3606-A61B-F3CD7D78AEC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498840" y="4902200"/>
            <a:ext cx="3162300" cy="97028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Title Placeholder 3">
            <a:extLst>
              <a:ext uri="{FF2B5EF4-FFF2-40B4-BE49-F238E27FC236}">
                <a16:creationId xmlns:a16="http://schemas.microsoft.com/office/drawing/2014/main" id="{43F1283A-2930-6744-F59B-5DAA8D0D8A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85800"/>
            <a:ext cx="11029857" cy="109052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4200"/>
              </a:lnSpc>
              <a:defRPr b="1" i="0" spc="-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edit: use for longer  headlines - character limit 69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9F781560-8CA6-612B-D624-4FDC9AD01E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1237F"/>
                </a:solidFill>
              </a:defRPr>
            </a:lvl1pPr>
          </a:lstStyle>
          <a:p>
            <a:fld id="{90E36DD6-6B89-4C95-A439-6E2342A489E7}" type="datetime4">
              <a:rPr lang="en-US" smtClean="0"/>
              <a:t>April 29, 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660B0-BF01-BBF9-6283-079397F6FEFB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Slide </a:t>
            </a:r>
            <a:fld id="{5F8B654A-1284-4B91-BED1-0F0E19FCF7F1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44356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0FC7346A-013F-FD6D-FAEB-DDD7029C7D33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092700" y="2566254"/>
            <a:ext cx="6565899" cy="3301145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6" name="Title Placeholder 3">
            <a:extLst>
              <a:ext uri="{FF2B5EF4-FFF2-40B4-BE49-F238E27FC236}">
                <a16:creationId xmlns:a16="http://schemas.microsoft.com/office/drawing/2014/main" id="{52D32E12-7955-BC1B-29E2-BCDBF1A643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85800"/>
            <a:ext cx="11029857" cy="109052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lnSpc>
                <a:spcPts val="4200"/>
              </a:lnSpc>
              <a:defRPr b="1" i="0" spc="-1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edit: use for longer  headlines - character limit 69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C260C905-E762-A1E2-643C-DDFDDD6F49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892210"/>
            <a:ext cx="11049000" cy="4254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 b="1" i="0" cap="all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cap="all" baseline="0"/>
            </a:lvl2pPr>
            <a:lvl3pPr marL="914400" indent="0">
              <a:buFontTx/>
              <a:buNone/>
              <a:defRPr cap="all" baseline="0"/>
            </a:lvl3pPr>
            <a:lvl4pPr marL="1371600" indent="0">
              <a:buFontTx/>
              <a:buNone/>
              <a:defRPr cap="all" baseline="0"/>
            </a:lvl4pPr>
            <a:lvl5pPr marL="1828800" indent="0">
              <a:buFontTx/>
              <a:buNone/>
              <a:defRPr cap="all" baseline="0"/>
            </a:lvl5pPr>
          </a:lstStyle>
          <a:p>
            <a:pPr lvl="0"/>
            <a:r>
              <a:rPr lang="en-US"/>
              <a:t>Click to edit: character limit 75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3DDE74D-3D21-94A0-3E1A-46D281593F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2573654"/>
            <a:ext cx="4057403" cy="329374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200"/>
            </a:lvl1pPr>
            <a:lvl2pPr>
              <a:lnSpc>
                <a:spcPct val="100000"/>
              </a:lnSpc>
              <a:defRPr sz="2200"/>
            </a:lvl2pPr>
            <a:lvl3pPr>
              <a:lnSpc>
                <a:spcPct val="100000"/>
              </a:lnSpc>
              <a:defRPr sz="2200"/>
            </a:lvl3pPr>
            <a:lvl4pPr>
              <a:lnSpc>
                <a:spcPct val="100000"/>
              </a:lnSpc>
              <a:defRPr sz="2200"/>
            </a:lvl4pPr>
            <a:lvl5pPr>
              <a:lnSpc>
                <a:spcPct val="100000"/>
              </a:lnSpc>
              <a:defRPr sz="2200"/>
            </a:lvl5pPr>
          </a:lstStyle>
          <a:p>
            <a:pPr lvl="0"/>
            <a:r>
              <a:rPr lang="en-US"/>
              <a:t>Click to edit: 7 lines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C5E149BE-2757-10EB-CB9D-37A9567997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78745" y="6356349"/>
            <a:ext cx="2205942" cy="221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1237F"/>
                </a:solidFill>
              </a:defRPr>
            </a:lvl1pPr>
          </a:lstStyle>
          <a:p>
            <a:fld id="{C89F8E78-3EC0-4783-93E9-51B1BFEBC541}" type="datetime4">
              <a:rPr lang="en-US" smtClean="0"/>
              <a:t>April 29, 2026</a:t>
            </a:fld>
            <a:endParaRPr lang="en-US" dirty="0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8FE6B5B5-045E-669A-1FEB-6E0A086BAC5F}"/>
              </a:ext>
            </a:extLst>
          </p:cNvPr>
          <p:cNvSpPr txBox="1">
            <a:spLocks/>
          </p:cNvSpPr>
          <p:nvPr userDrawn="1"/>
        </p:nvSpPr>
        <p:spPr>
          <a:xfrm>
            <a:off x="609600" y="6356348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>
                <a:solidFill>
                  <a:srgbClr val="51237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Slide </a:t>
            </a:r>
            <a:fld id="{5F8B654A-1284-4B91-BED1-0F0E19FCF7F1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5199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9F2047-EC1C-1653-58A5-EDB81BD73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205991"/>
            <a:ext cx="11049000" cy="39662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773F3C9A-31EF-BFC8-5164-E1F6F600A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0"/>
            <a:ext cx="11049000" cy="114195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8CADC7-B17D-ED24-B5FC-D84E158D443E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1778" y="6274731"/>
            <a:ext cx="636443" cy="40453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AFAB99-2772-45EF-9EA8-E01B167B0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329192"/>
            <a:ext cx="793072" cy="22124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rgbClr val="51237F"/>
                </a:solidFill>
              </a:defRPr>
            </a:lvl1pPr>
          </a:lstStyle>
          <a:p>
            <a:r>
              <a:rPr lang="en-US"/>
              <a:t>Slide </a:t>
            </a:r>
            <a:fld id="{5F8B654A-1284-4B91-BED1-0F0E19FCF7F1}" type="slidenum">
              <a:rPr lang="en-US" smtClean="0"/>
              <a:pPr/>
              <a:t>‹#›</a:t>
            </a:fld>
            <a:endParaRPr lang="en-US" sz="12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477E722-1F2E-7DC9-1A90-BF7C7A44D312}"/>
              </a:ext>
            </a:extLst>
          </p:cNvPr>
          <p:cNvCxnSpPr/>
          <p:nvPr userDrawn="1"/>
        </p:nvCxnSpPr>
        <p:spPr>
          <a:xfrm>
            <a:off x="609600" y="6172200"/>
            <a:ext cx="11049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73B5B8-B46A-7BDC-FDD8-6E5B9D2616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92830" y="6329192"/>
            <a:ext cx="2743200" cy="2097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1237F"/>
                </a:solidFill>
              </a:defRPr>
            </a:lvl1pPr>
          </a:lstStyle>
          <a:p>
            <a:fld id="{11ED32E0-0FCB-4286-8C94-8A9EFAB0693C}" type="datetime4">
              <a:rPr lang="en-US" smtClean="0"/>
              <a:t>April 29,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675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51" r:id="rId2"/>
    <p:sldLayoutId id="2147483754" r:id="rId3"/>
    <p:sldLayoutId id="2147483768" r:id="rId4"/>
    <p:sldLayoutId id="2147483767" r:id="rId5"/>
    <p:sldLayoutId id="2147483706" r:id="rId6"/>
    <p:sldLayoutId id="2147483676" r:id="rId7"/>
    <p:sldLayoutId id="2147483685" r:id="rId8"/>
    <p:sldLayoutId id="2147483689" r:id="rId9"/>
    <p:sldLayoutId id="2147483699" r:id="rId10"/>
    <p:sldLayoutId id="2147483755" r:id="rId11"/>
    <p:sldLayoutId id="2147483756" r:id="rId12"/>
    <p:sldLayoutId id="2147483757" r:id="rId13"/>
    <p:sldLayoutId id="2147483758" r:id="rId14"/>
    <p:sldLayoutId id="2147483708" r:id="rId15"/>
    <p:sldLayoutId id="2147483759" r:id="rId16"/>
    <p:sldLayoutId id="2147483760" r:id="rId17"/>
    <p:sldLayoutId id="2147483761" r:id="rId18"/>
    <p:sldLayoutId id="2147483762" r:id="rId19"/>
    <p:sldLayoutId id="2147483763" r:id="rId20"/>
    <p:sldLayoutId id="2147483764" r:id="rId21"/>
    <p:sldLayoutId id="2147483765" r:id="rId22"/>
    <p:sldLayoutId id="2147483766" r:id="rId23"/>
    <p:sldLayoutId id="2147483769" r:id="rId24"/>
    <p:sldLayoutId id="2147483752" r:id="rId25"/>
    <p:sldLayoutId id="2147483753" r:id="rId26"/>
    <p:sldLayoutId id="2147483705" r:id="rId27"/>
    <p:sldLayoutId id="2147483692" r:id="rId28"/>
    <p:sldLayoutId id="2147483704" r:id="rId29"/>
    <p:sldLayoutId id="2147483771" r:id="rId30"/>
    <p:sldLayoutId id="2147483772" r:id="rId31"/>
    <p:sldLayoutId id="2147483774" r:id="rId32"/>
    <p:sldLayoutId id="2147483775" r:id="rId33"/>
  </p:sldLayoutIdLst>
  <p:hf hdr="0" ftr="0"/>
  <p:txStyles>
    <p:titleStyle>
      <a:lvl1pPr algn="l" defTabSz="914400" rtl="0" eaLnBrk="1" latinLnBrk="0" hangingPunct="1">
        <a:lnSpc>
          <a:spcPts val="4200"/>
        </a:lnSpc>
        <a:spcBef>
          <a:spcPct val="0"/>
        </a:spcBef>
        <a:buNone/>
        <a:defRPr sz="44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344" userDrawn="1">
          <p15:clr>
            <a:srgbClr val="F26B43"/>
          </p15:clr>
        </p15:guide>
        <p15:guide id="3" orient="horz" pos="432" userDrawn="1">
          <p15:clr>
            <a:srgbClr val="F26B43"/>
          </p15:clr>
        </p15:guide>
        <p15:guide id="4" orient="horz" pos="3888" userDrawn="1">
          <p15:clr>
            <a:srgbClr val="F26B43"/>
          </p15:clr>
        </p15:guide>
        <p15:guide id="5" pos="5088" userDrawn="1">
          <p15:clr>
            <a:srgbClr val="F26B43"/>
          </p15:clr>
        </p15:guide>
        <p15:guide id="6" pos="4800" userDrawn="1">
          <p15:clr>
            <a:srgbClr val="F26B43"/>
          </p15:clr>
        </p15:guide>
        <p15:guide id="7" orient="horz" pos="3696" userDrawn="1">
          <p15:clr>
            <a:srgbClr val="F26B43"/>
          </p15:clr>
        </p15:guide>
        <p15:guide id="8" orient="horz" pos="40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fburnett.com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eb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htnovo.net/2024/01/il-tasto-copilot-sara-nelle-tastiere.html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FEC376-73B1-202C-F5B8-B85EF2AD1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ITI 555 Introduction to</a:t>
            </a:r>
            <a:br>
              <a:rPr lang="en-US" dirty="0"/>
            </a:br>
            <a:r>
              <a:rPr lang="en-US" dirty="0"/>
              <a:t>Generative AI - </a:t>
            </a:r>
            <a:r>
              <a:rPr lang="en-US" sz="3600" dirty="0"/>
              <a:t>Session II</a:t>
            </a:r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73B6629-8260-D445-9BF2-B54442B1E57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86" b="86"/>
          <a:stretch/>
        </p:blipFill>
        <p:spPr>
          <a:custGeom>
            <a:avLst/>
            <a:gdLst>
              <a:gd name="connsiteX0" fmla="*/ 5275503 w 8271072"/>
              <a:gd name="connsiteY0" fmla="*/ 0 h 2917583"/>
              <a:gd name="connsiteX1" fmla="*/ 6572589 w 8271072"/>
              <a:gd name="connsiteY1" fmla="*/ 1103268 h 2917583"/>
              <a:gd name="connsiteX2" fmla="*/ 6572589 w 8271072"/>
              <a:gd name="connsiteY2" fmla="*/ 0 h 2917583"/>
              <a:gd name="connsiteX3" fmla="*/ 8267631 w 8271072"/>
              <a:gd name="connsiteY3" fmla="*/ 1443882 h 2917583"/>
              <a:gd name="connsiteX4" fmla="*/ 8271072 w 8271072"/>
              <a:gd name="connsiteY4" fmla="*/ 1442736 h 2917583"/>
              <a:gd name="connsiteX5" fmla="*/ 6573736 w 8271072"/>
              <a:gd name="connsiteY5" fmla="*/ 2890059 h 2917583"/>
              <a:gd name="connsiteX6" fmla="*/ 6573736 w 8271072"/>
              <a:gd name="connsiteY6" fmla="*/ 1783350 h 2917583"/>
              <a:gd name="connsiteX7" fmla="*/ 5276650 w 8271072"/>
              <a:gd name="connsiteY7" fmla="*/ 2890059 h 2917583"/>
              <a:gd name="connsiteX8" fmla="*/ 5276650 w 8271072"/>
              <a:gd name="connsiteY8" fmla="*/ 1941615 h 2917583"/>
              <a:gd name="connsiteX9" fmla="*/ 3901579 w 8271072"/>
              <a:gd name="connsiteY9" fmla="*/ 2917583 h 2917583"/>
              <a:gd name="connsiteX10" fmla="*/ 2469165 w 8271072"/>
              <a:gd name="connsiteY10" fmla="*/ 1726007 h 2917583"/>
              <a:gd name="connsiteX11" fmla="*/ 2095292 w 8271072"/>
              <a:gd name="connsiteY11" fmla="*/ 1726007 h 2917583"/>
              <a:gd name="connsiteX12" fmla="*/ 2633164 w 8271072"/>
              <a:gd name="connsiteY12" fmla="*/ 2266173 h 2917583"/>
              <a:gd name="connsiteX13" fmla="*/ 2242089 w 8271072"/>
              <a:gd name="connsiteY13" fmla="*/ 2658395 h 2917583"/>
              <a:gd name="connsiteX14" fmla="*/ 1704217 w 8271072"/>
              <a:gd name="connsiteY14" fmla="*/ 2117082 h 2917583"/>
              <a:gd name="connsiteX15" fmla="*/ 1704217 w 8271072"/>
              <a:gd name="connsiteY15" fmla="*/ 2882031 h 2917583"/>
              <a:gd name="connsiteX16" fmla="*/ 1151436 w 8271072"/>
              <a:gd name="connsiteY16" fmla="*/ 2882031 h 2917583"/>
              <a:gd name="connsiteX17" fmla="*/ 1151436 w 8271072"/>
              <a:gd name="connsiteY17" fmla="*/ 2117082 h 2917583"/>
              <a:gd name="connsiteX18" fmla="*/ 613564 w 8271072"/>
              <a:gd name="connsiteY18" fmla="*/ 2658395 h 2917583"/>
              <a:gd name="connsiteX19" fmla="*/ 222489 w 8271072"/>
              <a:gd name="connsiteY19" fmla="*/ 2266173 h 2917583"/>
              <a:gd name="connsiteX20" fmla="*/ 760361 w 8271072"/>
              <a:gd name="connsiteY20" fmla="*/ 1726007 h 2917583"/>
              <a:gd name="connsiteX21" fmla="*/ 0 w 8271072"/>
              <a:gd name="connsiteY21" fmla="*/ 1726007 h 2917583"/>
              <a:gd name="connsiteX22" fmla="*/ 0 w 8271072"/>
              <a:gd name="connsiteY22" fmla="*/ 1172079 h 2917583"/>
              <a:gd name="connsiteX23" fmla="*/ 758067 w 8271072"/>
              <a:gd name="connsiteY23" fmla="*/ 1172079 h 2917583"/>
              <a:gd name="connsiteX24" fmla="*/ 220195 w 8271072"/>
              <a:gd name="connsiteY24" fmla="*/ 631914 h 2917583"/>
              <a:gd name="connsiteX25" fmla="*/ 611270 w 8271072"/>
              <a:gd name="connsiteY25" fmla="*/ 239691 h 2917583"/>
              <a:gd name="connsiteX26" fmla="*/ 1149142 w 8271072"/>
              <a:gd name="connsiteY26" fmla="*/ 779857 h 2917583"/>
              <a:gd name="connsiteX27" fmla="*/ 1149142 w 8271072"/>
              <a:gd name="connsiteY27" fmla="*/ 16056 h 2917583"/>
              <a:gd name="connsiteX28" fmla="*/ 1701923 w 8271072"/>
              <a:gd name="connsiteY28" fmla="*/ 16056 h 2917583"/>
              <a:gd name="connsiteX29" fmla="*/ 1701923 w 8271072"/>
              <a:gd name="connsiteY29" fmla="*/ 779857 h 2917583"/>
              <a:gd name="connsiteX30" fmla="*/ 2239795 w 8271072"/>
              <a:gd name="connsiteY30" fmla="*/ 239691 h 2917583"/>
              <a:gd name="connsiteX31" fmla="*/ 2630871 w 8271072"/>
              <a:gd name="connsiteY31" fmla="*/ 631914 h 2917583"/>
              <a:gd name="connsiteX32" fmla="*/ 2092999 w 8271072"/>
              <a:gd name="connsiteY32" fmla="*/ 1172079 h 2917583"/>
              <a:gd name="connsiteX33" fmla="*/ 2471459 w 8271072"/>
              <a:gd name="connsiteY33" fmla="*/ 1172079 h 2917583"/>
              <a:gd name="connsiteX34" fmla="*/ 3898138 w 8271072"/>
              <a:gd name="connsiteY34" fmla="*/ 5734 h 2917583"/>
              <a:gd name="connsiteX35" fmla="*/ 5275503 w 8271072"/>
              <a:gd name="connsiteY35" fmla="*/ 985143 h 291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271072" h="2917583">
                <a:moveTo>
                  <a:pt x="5275503" y="0"/>
                </a:moveTo>
                <a:cubicBezTo>
                  <a:pt x="5275503" y="0"/>
                  <a:pt x="6571442" y="1103268"/>
                  <a:pt x="6572589" y="1103268"/>
                </a:cubicBezTo>
                <a:lnTo>
                  <a:pt x="6572589" y="0"/>
                </a:lnTo>
                <a:lnTo>
                  <a:pt x="8267631" y="1443882"/>
                </a:lnTo>
                <a:lnTo>
                  <a:pt x="8271072" y="1442736"/>
                </a:lnTo>
                <a:cubicBezTo>
                  <a:pt x="8271072" y="1442736"/>
                  <a:pt x="6572589" y="2890059"/>
                  <a:pt x="6573736" y="2890059"/>
                </a:cubicBezTo>
                <a:lnTo>
                  <a:pt x="6573736" y="1783350"/>
                </a:lnTo>
                <a:cubicBezTo>
                  <a:pt x="6573736" y="1783350"/>
                  <a:pt x="5276650" y="2890059"/>
                  <a:pt x="5276650" y="2890059"/>
                </a:cubicBezTo>
                <a:lnTo>
                  <a:pt x="5276650" y="1941615"/>
                </a:lnTo>
                <a:cubicBezTo>
                  <a:pt x="5078245" y="2510452"/>
                  <a:pt x="4616066" y="2917583"/>
                  <a:pt x="3901579" y="2917583"/>
                </a:cubicBezTo>
                <a:cubicBezTo>
                  <a:pt x="3187092" y="2917583"/>
                  <a:pt x="2594171" y="2403795"/>
                  <a:pt x="2469165" y="1726007"/>
                </a:cubicBezTo>
                <a:lnTo>
                  <a:pt x="2095292" y="1726007"/>
                </a:lnTo>
                <a:lnTo>
                  <a:pt x="2633164" y="2266173"/>
                </a:lnTo>
                <a:lnTo>
                  <a:pt x="2242089" y="2658395"/>
                </a:lnTo>
                <a:lnTo>
                  <a:pt x="1704217" y="2117082"/>
                </a:lnTo>
                <a:lnTo>
                  <a:pt x="1704217" y="2882031"/>
                </a:lnTo>
                <a:lnTo>
                  <a:pt x="1151436" y="2882031"/>
                </a:lnTo>
                <a:lnTo>
                  <a:pt x="1151436" y="2117082"/>
                </a:lnTo>
                <a:lnTo>
                  <a:pt x="613564" y="2658395"/>
                </a:lnTo>
                <a:lnTo>
                  <a:pt x="222489" y="2266173"/>
                </a:lnTo>
                <a:lnTo>
                  <a:pt x="760361" y="1726007"/>
                </a:lnTo>
                <a:lnTo>
                  <a:pt x="0" y="1726007"/>
                </a:lnTo>
                <a:lnTo>
                  <a:pt x="0" y="1172079"/>
                </a:lnTo>
                <a:lnTo>
                  <a:pt x="758067" y="1172079"/>
                </a:lnTo>
                <a:lnTo>
                  <a:pt x="220195" y="631914"/>
                </a:lnTo>
                <a:lnTo>
                  <a:pt x="611270" y="239691"/>
                </a:lnTo>
                <a:lnTo>
                  <a:pt x="1149142" y="779857"/>
                </a:lnTo>
                <a:lnTo>
                  <a:pt x="1149142" y="16056"/>
                </a:lnTo>
                <a:lnTo>
                  <a:pt x="1701923" y="16056"/>
                </a:lnTo>
                <a:lnTo>
                  <a:pt x="1701923" y="779857"/>
                </a:lnTo>
                <a:lnTo>
                  <a:pt x="2239795" y="239691"/>
                </a:lnTo>
                <a:lnTo>
                  <a:pt x="2630871" y="631914"/>
                </a:lnTo>
                <a:lnTo>
                  <a:pt x="2092999" y="1172079"/>
                </a:lnTo>
                <a:lnTo>
                  <a:pt x="2471459" y="1172079"/>
                </a:lnTo>
                <a:cubicBezTo>
                  <a:pt x="2605640" y="506907"/>
                  <a:pt x="3260490" y="5734"/>
                  <a:pt x="3898138" y="5734"/>
                </a:cubicBezTo>
                <a:cubicBezTo>
                  <a:pt x="4535786" y="5734"/>
                  <a:pt x="5077098" y="415159"/>
                  <a:pt x="5275503" y="985143"/>
                </a:cubicBezTo>
                <a:close/>
              </a:path>
            </a:pathLst>
          </a:cu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4631705-1A0C-8D7B-33AF-F62D8FA27A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5946912"/>
            <a:ext cx="7985760" cy="333967"/>
          </a:xfrm>
        </p:spPr>
        <p:txBody>
          <a:bodyPr/>
          <a:lstStyle/>
          <a:p>
            <a:r>
              <a:rPr lang="en-US" sz="2400" dirty="0">
                <a:hlinkClick r:id="rId3"/>
              </a:rPr>
              <a:t>Prof </a:t>
            </a:r>
            <a:r>
              <a:rPr lang="en-US" sz="2400" dirty="0" err="1">
                <a:hlinkClick r:id="rId3"/>
              </a:rPr>
              <a:t>burnett</a:t>
            </a:r>
            <a:r>
              <a:rPr lang="en-US" sz="2400" dirty="0"/>
              <a:t> | </a:t>
            </a:r>
            <a:r>
              <a:rPr lang="en-US" i="1" dirty="0">
                <a:solidFill>
                  <a:srgbClr val="FFD700"/>
                </a:solidFill>
              </a:rPr>
              <a:t>Embrace AI </a:t>
            </a:r>
            <a:r>
              <a:rPr lang="en-US" i="1" dirty="0"/>
              <a:t>/ </a:t>
            </a:r>
            <a:r>
              <a:rPr lang="en-US" i="1" dirty="0">
                <a:solidFill>
                  <a:srgbClr val="00B0F0"/>
                </a:solidFill>
              </a:rPr>
              <a:t>Master Your Future</a:t>
            </a:r>
            <a:endParaRPr lang="en-US" sz="3600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7138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4AE13-412F-74BD-6C49-D14A7FAD32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355464"/>
            <a:ext cx="7291526" cy="451193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Key Features: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Email Summarization: Summarize long threads.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Reply Drafting: Suggest responses based on context.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Tone Adjustment: Make emails more formal, friendly, etc.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Schedule Suggestions: Propose meeting times and follow-ups.</a:t>
            </a:r>
            <a:br>
              <a:rPr lang="en-US" dirty="0"/>
            </a:br>
            <a:endParaRPr lang="en-US" dirty="0"/>
          </a:p>
          <a:p>
            <a:pPr>
              <a:lnSpc>
                <a:spcPct val="90000"/>
              </a:lnSpc>
            </a:pPr>
            <a:r>
              <a:rPr lang="en-US" b="1" dirty="0"/>
              <a:t>Integration Highlights: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Integrates with calendar, Teams, and To Do.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Can pull data from Word/Excel attachments for context.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A1D2CA-E849-B419-AACF-2F6866384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685801"/>
            <a:ext cx="7291526" cy="519056"/>
          </a:xfrm>
        </p:spPr>
        <p:txBody>
          <a:bodyPr anchor="b">
            <a:normAutofit/>
          </a:bodyPr>
          <a:lstStyle/>
          <a:p>
            <a:r>
              <a:rPr lang="en-US" dirty="0"/>
              <a:t>Outlook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37E1B8-BEB3-BBC6-0893-34127E0F90F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 anchor="b">
            <a:normAutofit fontScale="85000" lnSpcReduction="20000"/>
          </a:bodyPr>
          <a:lstStyle/>
          <a:p>
            <a:pPr>
              <a:spcAft>
                <a:spcPts val="800"/>
              </a:spcAft>
            </a:pPr>
            <a:fld id="{31E8454E-2BC6-409D-9FB7-2B132067A4AB}" type="datetime4">
              <a:rPr lang="en-US" smtClean="0"/>
              <a:t>April 29, 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30568-D7FD-E8AC-1A0B-8E5E2103370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76000" y="6356350"/>
            <a:ext cx="1016000" cy="365125"/>
          </a:xfrm>
        </p:spPr>
        <p:txBody>
          <a:bodyPr anchor="b">
            <a:normAutofit/>
          </a:bodyPr>
          <a:lstStyle/>
          <a:p>
            <a:pPr>
              <a:spcAft>
                <a:spcPts val="800"/>
              </a:spcAft>
            </a:pPr>
            <a:fld id="{3D46CBA2-ECE5-4BE9-B546-6761E0E67089}" type="slidenum">
              <a:rPr lang="en-US" smtClean="0"/>
              <a:pPr>
                <a:spcAft>
                  <a:spcPts val="800"/>
                </a:spcAft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62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7B960-66A3-2ED9-EFCA-1BCCEBB6EE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258645"/>
            <a:ext cx="7291526" cy="460875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Key Features: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Content Drafting: Generate text based on prompts or outlines.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Summarization: Condense long documents into key points.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Rewrite Suggestions: Improve tone, clarity, or style.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Formatting Help: Apply consistent styles and layouts.</a:t>
            </a:r>
            <a:br>
              <a:rPr lang="en-US" dirty="0"/>
            </a:br>
            <a:endParaRPr lang="en-US" dirty="0"/>
          </a:p>
          <a:p>
            <a:pPr>
              <a:lnSpc>
                <a:spcPct val="90000"/>
              </a:lnSpc>
            </a:pPr>
            <a:r>
              <a:rPr lang="en-US" b="1" dirty="0"/>
              <a:t>Integration Highlights: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Appears as a sidebar or inline assistant.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Can pull data from other documents or emails for context.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F0CAC9-058E-D02A-B243-D3500A116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685801"/>
            <a:ext cx="7291526" cy="425450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Word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DD263-8AB3-1388-3EBE-453E5CBCEB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 anchor="b">
            <a:normAutofit fontScale="85000" lnSpcReduction="20000"/>
          </a:bodyPr>
          <a:lstStyle/>
          <a:p>
            <a:pPr>
              <a:spcAft>
                <a:spcPts val="800"/>
              </a:spcAft>
            </a:pPr>
            <a:fld id="{5083863C-DF63-4B6A-9798-48216222E30D}" type="datetime4">
              <a:rPr lang="en-US" smtClean="0"/>
              <a:t>April 29, 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BF17C4-708B-62B7-4998-6AEAF27D9BD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76000" y="6356350"/>
            <a:ext cx="1016000" cy="365125"/>
          </a:xfrm>
        </p:spPr>
        <p:txBody>
          <a:bodyPr anchor="b">
            <a:normAutofit/>
          </a:bodyPr>
          <a:lstStyle/>
          <a:p>
            <a:pPr>
              <a:spcAft>
                <a:spcPts val="800"/>
              </a:spcAft>
            </a:pPr>
            <a:fld id="{3D46CBA2-ECE5-4BE9-B546-6761E0E67089}" type="slidenum">
              <a:rPr lang="en-US" smtClean="0"/>
              <a:pPr>
                <a:spcAft>
                  <a:spcPts val="800"/>
                </a:spcAft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C2278-6255-5569-7D2C-391D6B8D58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344706"/>
            <a:ext cx="7291526" cy="469033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Key Features: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Data Analysis: Generate insights, trends, and summaries.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Formula Generation: Create complex formulas from natural language.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Chart Creation: Automatically generate charts and visuals.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What-If Analysis: Simulate scenarios and outcomes.</a:t>
            </a:r>
            <a:br>
              <a:rPr lang="en-US" dirty="0"/>
            </a:br>
            <a:endParaRPr lang="en-US" dirty="0"/>
          </a:p>
          <a:p>
            <a:pPr>
              <a:lnSpc>
                <a:spcPct val="90000"/>
              </a:lnSpc>
            </a:pPr>
            <a:r>
              <a:rPr lang="en-US" b="1" dirty="0"/>
              <a:t>Integration Highlights: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Works with PivotTables, Power Query, and dynamic arrays.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Can reference data from other Microsoft 365 sources.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768FD2-B1F6-B4BB-7B11-6C5690EBB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685801"/>
            <a:ext cx="7291526" cy="425450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Excel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BAFA0-8F1D-69CD-E091-B912DE0AA19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 anchor="b">
            <a:normAutofit fontScale="85000" lnSpcReduction="20000"/>
          </a:bodyPr>
          <a:lstStyle/>
          <a:p>
            <a:pPr>
              <a:spcAft>
                <a:spcPts val="800"/>
              </a:spcAft>
            </a:pPr>
            <a:fld id="{5F00F259-7C1F-4C6E-8AF1-DED2285F65C8}" type="datetime4">
              <a:rPr lang="en-US" smtClean="0"/>
              <a:t>April 29, 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74D31-15B6-4AF4-5CD0-0399AD40253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76000" y="6356350"/>
            <a:ext cx="1016000" cy="365125"/>
          </a:xfrm>
        </p:spPr>
        <p:txBody>
          <a:bodyPr anchor="b">
            <a:normAutofit/>
          </a:bodyPr>
          <a:lstStyle/>
          <a:p>
            <a:pPr>
              <a:spcAft>
                <a:spcPts val="800"/>
              </a:spcAft>
            </a:pPr>
            <a:fld id="{3D46CBA2-ECE5-4BE9-B546-6761E0E67089}" type="slidenum">
              <a:rPr lang="en-US" smtClean="0"/>
              <a:pPr>
                <a:spcAft>
                  <a:spcPts val="800"/>
                </a:spcAft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1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D1047-2310-27D4-7552-E74B732798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258645"/>
            <a:ext cx="7291526" cy="460875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Key Features: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Presentation Generation: Create slides from prompts or documents.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Slide Summarization: Condense decks into key takeaways.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Design Suggestions: Improve layout and visual appeal.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Speaker Notes: Auto-generate talking points.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b="1" dirty="0"/>
              <a:t>Integration Highlights: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Pulls content from Word, Excel, and Teams.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Can generate visuals and icons using AI.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9AC9A8-A13B-346D-33F2-D5C37B779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685801"/>
            <a:ext cx="7291526" cy="425450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PowerPoint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4F4795C-4347-0BDE-965E-A17C990761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 anchor="b">
            <a:normAutofit fontScale="85000" lnSpcReduction="20000"/>
          </a:bodyPr>
          <a:lstStyle/>
          <a:p>
            <a:pPr>
              <a:spcAft>
                <a:spcPts val="800"/>
              </a:spcAft>
            </a:pPr>
            <a:fld id="{F860FD84-120E-48D5-B212-B376CC1A677E}" type="datetime4">
              <a:rPr lang="en-US" smtClean="0"/>
              <a:t>April 29, 2026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024331A-B3C9-C84F-2B75-31BA26A918E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76000" y="6356350"/>
            <a:ext cx="1016000" cy="365125"/>
          </a:xfrm>
        </p:spPr>
        <p:txBody>
          <a:bodyPr anchor="b">
            <a:normAutofit/>
          </a:bodyPr>
          <a:lstStyle/>
          <a:p>
            <a:pPr>
              <a:spcAft>
                <a:spcPts val="800"/>
              </a:spcAft>
            </a:pPr>
            <a:fld id="{3D46CBA2-ECE5-4BE9-B546-6761E0E67089}" type="slidenum">
              <a:rPr lang="en-US" smtClean="0"/>
              <a:pPr>
                <a:spcAft>
                  <a:spcPts val="800"/>
                </a:spcAft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86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76A39-F355-E6B4-3EE9-CDD6DDA6A0E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194099"/>
            <a:ext cx="7291526" cy="467330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Key Features: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Meeting Summaries: Auto-generate notes, action items, and highlights.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Real-Time Transcription: Live captions and transcripts.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Chat Assistance: Summarize threads, suggest replies.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Task Tracking: Extract tasks and assign them.</a:t>
            </a:r>
            <a:br>
              <a:rPr lang="en-US" dirty="0"/>
            </a:br>
            <a:endParaRPr lang="en-US" dirty="0"/>
          </a:p>
          <a:p>
            <a:pPr>
              <a:lnSpc>
                <a:spcPct val="90000"/>
              </a:lnSpc>
            </a:pPr>
            <a:r>
              <a:rPr lang="en-US" b="1" dirty="0"/>
              <a:t>Integration Highlights: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Syncs with Planner, To Do, and Outlook.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Works across channels, meetings, and chats.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F5772-E6BD-B86E-4E80-A3B567BBE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685800"/>
            <a:ext cx="7291526" cy="425451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Teams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639C007-216E-B22E-3522-F16C7EE050B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 anchor="b">
            <a:normAutofit fontScale="85000" lnSpcReduction="20000"/>
          </a:bodyPr>
          <a:lstStyle/>
          <a:p>
            <a:pPr>
              <a:spcAft>
                <a:spcPts val="800"/>
              </a:spcAft>
            </a:pPr>
            <a:fld id="{5B2DB267-F3B4-45CE-83A3-573BE13F186B}" type="datetime4">
              <a:rPr lang="en-US" smtClean="0"/>
              <a:t>April 29, 2026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6727114-6B96-F65B-7FCF-EE99AA322F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76000" y="6356350"/>
            <a:ext cx="1016000" cy="365125"/>
          </a:xfrm>
        </p:spPr>
        <p:txBody>
          <a:bodyPr anchor="b">
            <a:normAutofit/>
          </a:bodyPr>
          <a:lstStyle/>
          <a:p>
            <a:pPr>
              <a:spcAft>
                <a:spcPts val="800"/>
              </a:spcAft>
            </a:pPr>
            <a:fld id="{3D46CBA2-ECE5-4BE9-B546-6761E0E67089}" type="slidenum">
              <a:rPr lang="en-US" smtClean="0"/>
              <a:pPr>
                <a:spcAft>
                  <a:spcPts val="8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685800"/>
            <a:ext cx="7291526" cy="1530275"/>
          </a:xfrm>
        </p:spPr>
        <p:txBody>
          <a:bodyPr vert="horz" lIns="91440" tIns="45720" rIns="91440" bIns="45720" rtlCol="0" anchor="b">
            <a:normAutofit fontScale="9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/>
          <a:p>
            <a:pPr defTabSz="914377">
              <a:lnSpc>
                <a:spcPct val="90000"/>
              </a:lnSpc>
            </a:pPr>
            <a:r>
              <a:rPr lang="en-US" sz="373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Real-World Benefits of Copilot for Productivity and Organization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D92E96-0EF6-DA6B-FB6B-DEF99C16B6D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 anchor="b">
            <a:normAutofit fontScale="85000" lnSpcReduction="20000"/>
          </a:bodyPr>
          <a:lstStyle/>
          <a:p>
            <a:pPr>
              <a:spcAft>
                <a:spcPts val="800"/>
              </a:spcAft>
            </a:pPr>
            <a:fld id="{D376CE63-4E01-4F2B-A26D-14231DB6D5F7}" type="datetime4">
              <a:rPr lang="en-US" smtClean="0"/>
              <a:t>April 29, 2026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C9F323-1F60-7AA8-C24A-349CF1038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7789" r="-6" b="22207"/>
          <a:stretch>
            <a:fillRect/>
          </a:stretch>
        </p:blipFill>
        <p:spPr>
          <a:xfrm>
            <a:off x="609601" y="2582370"/>
            <a:ext cx="7291526" cy="29166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609600" y="1376979"/>
            <a:ext cx="7291526" cy="44904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Smart Scheduling: Plan your day, week, or month based on priorities and deadlines.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Reminders &amp; Follow-ups: Automate reminders for meetings, emails, and tasks.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Time Blocking: Allocate focused time slots for deep work and breaks.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685801"/>
            <a:ext cx="7291526" cy="425450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Task and Time Management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981AD-1B41-9979-05A5-86A5DF81F1E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 anchor="b">
            <a:normAutofit fontScale="85000" lnSpcReduction="20000"/>
          </a:bodyPr>
          <a:lstStyle/>
          <a:p>
            <a:pPr>
              <a:spcAft>
                <a:spcPts val="800"/>
              </a:spcAft>
            </a:pPr>
            <a:fld id="{C7E5B6B8-45DC-4AEC-A7E7-493331FF9ED8}" type="datetime4">
              <a:rPr lang="en-US" smtClean="0"/>
              <a:t>April 29, 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31F7FA-5CDB-4AB7-0FA8-6D9F549BACC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76000" y="6356350"/>
            <a:ext cx="1016000" cy="365125"/>
          </a:xfrm>
        </p:spPr>
        <p:txBody>
          <a:bodyPr anchor="b">
            <a:normAutofit/>
          </a:bodyPr>
          <a:lstStyle/>
          <a:p>
            <a:pPr>
              <a:spcAft>
                <a:spcPts val="800"/>
              </a:spcAft>
            </a:pPr>
            <a:fld id="{3D46CBA2-ECE5-4BE9-B546-6761E0E67089}" type="slidenum">
              <a:rPr lang="en-US" smtClean="0"/>
              <a:pPr>
                <a:spcAft>
                  <a:spcPts val="800"/>
                </a:spcAft>
              </a:pPr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609600" y="1914861"/>
            <a:ext cx="7291526" cy="395253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Summarization: Quickly summarize long documents and meeting notes.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Searchable Notes: Structure and tag notes for easy retrieval.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Auto-formatting: Maintain consistency in reports, emails, and presentations.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685801"/>
            <a:ext cx="7291526" cy="1132242"/>
          </a:xfrm>
        </p:spPr>
        <p:txBody>
          <a:bodyPr anchor="b">
            <a:normAutofit/>
          </a:bodyPr>
          <a:lstStyle/>
          <a:p>
            <a:r>
              <a:rPr lang="en-US" sz="4400" dirty="0"/>
              <a:t>Document and Note Organization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3B377-D1EA-70CD-82CA-2866B72AE34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 anchor="b">
            <a:normAutofit fontScale="85000" lnSpcReduction="20000"/>
          </a:bodyPr>
          <a:lstStyle/>
          <a:p>
            <a:pPr>
              <a:spcAft>
                <a:spcPts val="800"/>
              </a:spcAft>
            </a:pPr>
            <a:fld id="{29A96BFE-95DB-4B29-B614-5F4D439FCBC5}" type="datetime4">
              <a:rPr lang="en-US" smtClean="0"/>
              <a:t>April 29, 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E98956-A89B-6FF3-7D76-8830805D990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76000" y="6356350"/>
            <a:ext cx="1016000" cy="365125"/>
          </a:xfrm>
        </p:spPr>
        <p:txBody>
          <a:bodyPr anchor="b">
            <a:normAutofit/>
          </a:bodyPr>
          <a:lstStyle/>
          <a:p>
            <a:pPr>
              <a:spcAft>
                <a:spcPts val="800"/>
              </a:spcAft>
            </a:pPr>
            <a:fld id="{3D46CBA2-ECE5-4BE9-B546-6761E0E67089}" type="slidenum">
              <a:rPr lang="en-US" smtClean="0"/>
              <a:pPr>
                <a:spcAft>
                  <a:spcPts val="800"/>
                </a:spcAft>
              </a:pPr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609600" y="1333948"/>
            <a:ext cx="7291526" cy="453345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Spreadsheet Automation: Analyze data, create pivot tables, and charts.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Report Generation: Generate reports from raw data or transcripts.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Trend Identification: Spot patterns and anomalies to support decisions.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685800"/>
            <a:ext cx="7291526" cy="425451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Data Analysis and Reporting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7E355B-85AA-5311-6545-8AF1586673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 anchor="b">
            <a:normAutofit fontScale="85000" lnSpcReduction="20000"/>
          </a:bodyPr>
          <a:lstStyle/>
          <a:p>
            <a:pPr>
              <a:spcAft>
                <a:spcPts val="800"/>
              </a:spcAft>
            </a:pPr>
            <a:fld id="{1B956211-7B7E-4490-825A-601ACEED1897}" type="datetime4">
              <a:rPr lang="en-US" smtClean="0"/>
              <a:t>April 29, 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4B36EB-47BE-3C2B-B535-E6A14472B1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76000" y="6356350"/>
            <a:ext cx="1016000" cy="365125"/>
          </a:xfrm>
        </p:spPr>
        <p:txBody>
          <a:bodyPr anchor="b">
            <a:normAutofit/>
          </a:bodyPr>
          <a:lstStyle/>
          <a:p>
            <a:pPr>
              <a:spcAft>
                <a:spcPts val="800"/>
              </a:spcAft>
            </a:pPr>
            <a:fld id="{3D46CBA2-ECE5-4BE9-B546-6761E0E67089}" type="slidenum">
              <a:rPr lang="en-US" smtClean="0"/>
              <a:pPr>
                <a:spcAft>
                  <a:spcPts val="800"/>
                </a:spcAft>
              </a:pPr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5400" dirty="0"/>
              <a:t>Communication Efficiency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030DB2-4668-8212-5A0F-382BE5E1E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7B252-84BF-41E4-8242-0CBB761DC2BD}" type="datetime4">
              <a:rPr lang="en-US" smtClean="0"/>
              <a:t>April 29, 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61B474-4255-946C-AC73-CA79445192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3D46CBA2-ECE5-4BE9-B546-6761E0E67089}" type="slidenum">
              <a:rPr lang="en-US" smtClean="0"/>
              <a:t>19</a:t>
            </a:fld>
            <a:endParaRPr lang="en-US" dirty="0"/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DF63D9E8-FB0D-D3B0-D056-B852085636FF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057941620"/>
              </p:ext>
            </p:extLst>
          </p:nvPr>
        </p:nvGraphicFramePr>
        <p:xfrm>
          <a:off x="1402672" y="2064018"/>
          <a:ext cx="9956800" cy="4192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1944F0A9-A16A-48C8-8767-DAE8F2C9AB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graphicEl>
                                              <a:dgm id="{1944F0A9-A16A-48C8-8767-DAE8F2C9AB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0BB94AE0-AE4B-41B6-BD7F-2F0D37FF84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graphicEl>
                                              <a:dgm id="{0BB94AE0-AE4B-41B6-BD7F-2F0D37FF84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9DC2C455-E3D6-4AE4-86EC-6CC8E2ACE5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graphicEl>
                                              <a:dgm id="{9DC2C455-E3D6-4AE4-86EC-6CC8E2ACE5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5B82123B-9EC2-49CD-8C35-DEDF196048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>
                                            <p:graphicEl>
                                              <a:dgm id="{5B82123B-9EC2-49CD-8C35-DEDF196048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5A75B58D-DB63-459D-969C-DF6F447E0D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>
                                            <p:graphicEl>
                                              <a:dgm id="{5A75B58D-DB63-459D-969C-DF6F447E0D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52C268C7-AD1A-4638-8002-D248204D7C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>
                                            <p:graphicEl>
                                              <a:dgm id="{52C268C7-AD1A-4638-8002-D248204D7C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F92AA3F0-7AE9-408A-80DA-F2211199F1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>
                                            <p:graphicEl>
                                              <a:dgm id="{F92AA3F0-7AE9-408A-80DA-F2211199F1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2EF4676F-6103-40EE-B157-4AD139223A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>
                                            <p:graphicEl>
                                              <a:dgm id="{2EF4676F-6103-40EE-B157-4AD139223A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graphicEl>
                                              <a:dgm id="{8056B522-F27B-41AA-949F-D03A73921C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>
                                            <p:graphicEl>
                                              <a:dgm id="{8056B522-F27B-41AA-949F-D03A73921C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7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D2439BA-07F7-665E-DF83-341977F44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Course Outline – Session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AF4C5-F55D-15A3-94CE-D2DBED8C51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473798"/>
            <a:ext cx="7300403" cy="4393602"/>
          </a:xfrm>
        </p:spPr>
        <p:txBody>
          <a:bodyPr>
            <a:normAutofit/>
          </a:bodyPr>
          <a:lstStyle/>
          <a:p>
            <a:r>
              <a:rPr lang="en-US" sz="2133" dirty="0"/>
              <a:t>Discover personal organization tools using Microsoft   Copilot’s task management</a:t>
            </a:r>
          </a:p>
          <a:p>
            <a:r>
              <a:rPr lang="en-US" sz="2133" dirty="0"/>
              <a:t>Discover Copilot Chat, Personal, and Enterprise Editions</a:t>
            </a:r>
          </a:p>
          <a:p>
            <a:r>
              <a:rPr lang="en-US" sz="2133" dirty="0"/>
              <a:t>Learn how to organize yourself with Microsoft Copilot AI</a:t>
            </a:r>
          </a:p>
          <a:p>
            <a:r>
              <a:rPr lang="en-US" sz="2133" dirty="0"/>
              <a:t>Prompt Engineering Exercises using Microsoft Copilot AI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EB6E35-8D74-DE45-248B-E9CFCB03AF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D3E11F-8BC2-4FC1-BA9E-04DF755F3C12}" type="datetime4">
              <a:rPr lang="en-US" smtClean="0"/>
              <a:t>April 29,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6146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and Workflow Support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6C3FA0-BFFD-A1BA-A00F-09FD66E5E5F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2688535-6B92-4314-AA07-47B3298A7E16}" type="datetime4">
              <a:rPr lang="en-US" smtClean="0"/>
              <a:t>April 29, 2026</a:t>
            </a:fld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756291E-7D44-2496-11A6-7C97AAD078E5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51496851"/>
              </p:ext>
            </p:extLst>
          </p:nvPr>
        </p:nvGraphicFramePr>
        <p:xfrm>
          <a:off x="609601" y="1395543"/>
          <a:ext cx="6705600" cy="4248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9E5F2F5-3C95-44C9-9417-3E1572CE80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59E5F2F5-3C95-44C9-9417-3E1572CE80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0A44C84-0F89-48A9-ABDF-1590C625D4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graphicEl>
                                              <a:dgm id="{20A44C84-0F89-48A9-ABDF-1590C625D4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2E6A433-2805-4A4D-AFC0-4FC5A2DAE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graphicEl>
                                              <a:dgm id="{E2E6A433-2805-4A4D-AFC0-4FC5A2DAE7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2F3EB96-859B-4C9B-8ED9-E206C0FA5A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graphicEl>
                                              <a:dgm id="{82F3EB96-859B-4C9B-8ED9-E206C0FA5A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AA4CB13-27BA-439A-B187-9F569DE2C3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graphicEl>
                                              <a:dgm id="{AAA4CB13-27BA-439A-B187-9F569DE2C3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EED62F9-E245-4CB4-8A6A-4172DC45D7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graphicEl>
                                              <a:dgm id="{5EED62F9-E245-4CB4-8A6A-4172DC45D7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3839D9D-E87F-4E4D-A117-BDBFE400E6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graphicEl>
                                              <a:dgm id="{23839D9D-E87F-4E4D-A117-BDBFE400E6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45CA0F3-42EF-4464-8C82-4E3D0A6F1B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dgm id="{345CA0F3-42EF-4464-8C82-4E3D0A6F1B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D103F78-8C84-466C-A451-21BAB8D21A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graphicEl>
                                              <a:dgm id="{2D103F78-8C84-466C-A451-21BAB8D21A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609600" y="1441525"/>
            <a:ext cx="7291526" cy="44258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Habit Tracking: Build and track habits like reading or journaling.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Learning Assistant: Explain complex topics and assist with research.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Creative Brainstorming: Generate ideas for writing, design, or problem-solving.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685801"/>
            <a:ext cx="7291526" cy="540572"/>
          </a:xfrm>
        </p:spPr>
        <p:txBody>
          <a:bodyPr anchor="b">
            <a:normAutofit/>
          </a:bodyPr>
          <a:lstStyle/>
          <a:p>
            <a:r>
              <a:rPr lang="en-US" dirty="0"/>
              <a:t>Personal Productivity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0238C-7A8A-2600-EE16-1E2F0C37DA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 anchor="b">
            <a:normAutofit fontScale="85000" lnSpcReduction="20000"/>
          </a:bodyPr>
          <a:lstStyle/>
          <a:p>
            <a:pPr>
              <a:spcAft>
                <a:spcPts val="800"/>
              </a:spcAft>
            </a:pPr>
            <a:fld id="{00F16507-5470-4174-B754-FE4AA467D46E}" type="datetime4">
              <a:rPr lang="en-US" smtClean="0"/>
              <a:t>April 29, 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89D1B-4CCC-B358-70D0-21A4B10AACB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76000" y="6356350"/>
            <a:ext cx="1016000" cy="365125"/>
          </a:xfrm>
        </p:spPr>
        <p:txBody>
          <a:bodyPr anchor="b">
            <a:normAutofit/>
          </a:bodyPr>
          <a:lstStyle/>
          <a:p>
            <a:pPr>
              <a:spcAft>
                <a:spcPts val="800"/>
              </a:spcAft>
            </a:pPr>
            <a:fld id="{3D46CBA2-ECE5-4BE9-B546-6761E0E67089}" type="slidenum">
              <a:rPr lang="en-US" smtClean="0"/>
              <a:pPr>
                <a:spcAft>
                  <a:spcPts val="800"/>
                </a:spcAft>
              </a:pPr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34E2A-F88B-250F-717A-F76C2F99D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377">
              <a:lnSpc>
                <a:spcPct val="90000"/>
              </a:lnSpc>
            </a:pPr>
            <a:r>
              <a:rPr lang="en-US" sz="6400" cap="none" dirty="0"/>
              <a:t>MS 365 Copilot UI’s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74EB3C-6311-BB0D-B8D9-C01852114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E99B4-E884-47B2-BD74-FFFDC3559177}" type="datetime4">
              <a:rPr lang="en-US" smtClean="0"/>
              <a:t>April 29, 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E1AC42-FE32-DC3A-2278-59D61C75F1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3D46CBA2-ECE5-4BE9-B546-6761E0E67089}" type="slidenum">
              <a:rPr lang="en-US" smtClean="0"/>
              <a:t>22</a:t>
            </a:fld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BA7ED90-A7F3-442F-81B4-0C3186B084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541120"/>
              </p:ext>
            </p:extLst>
          </p:nvPr>
        </p:nvGraphicFramePr>
        <p:xfrm>
          <a:off x="609600" y="1675003"/>
          <a:ext cx="10972800" cy="4497197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444885">
                  <a:extLst>
                    <a:ext uri="{9D8B030D-6E8A-4147-A177-3AD203B41FA5}">
                      <a16:colId xmlns:a16="http://schemas.microsoft.com/office/drawing/2014/main" val="2181154133"/>
                    </a:ext>
                  </a:extLst>
                </a:gridCol>
                <a:gridCol w="4274975">
                  <a:extLst>
                    <a:ext uri="{9D8B030D-6E8A-4147-A177-3AD203B41FA5}">
                      <a16:colId xmlns:a16="http://schemas.microsoft.com/office/drawing/2014/main" val="79269989"/>
                    </a:ext>
                  </a:extLst>
                </a:gridCol>
                <a:gridCol w="4252940">
                  <a:extLst>
                    <a:ext uri="{9D8B030D-6E8A-4147-A177-3AD203B41FA5}">
                      <a16:colId xmlns:a16="http://schemas.microsoft.com/office/drawing/2014/main" val="513073289"/>
                    </a:ext>
                  </a:extLst>
                </a:gridCol>
              </a:tblGrid>
              <a:tr h="7978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100" b="1" dirty="0">
                          <a:solidFill>
                            <a:schemeClr val="bg1"/>
                          </a:solidFill>
                          <a:latin typeface="+mj-lt"/>
                        </a:rPr>
                        <a:t>Feature / Aspect</a:t>
                      </a:r>
                    </a:p>
                  </a:txBody>
                  <a:tcPr marL="55437" marR="55437" marT="27719" marB="27719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100" b="1" dirty="0">
                          <a:solidFill>
                            <a:schemeClr val="bg1"/>
                          </a:solidFill>
                          <a:latin typeface="+mj-lt"/>
                        </a:rPr>
                        <a:t>Copilot in Microsoft 365 Apps</a:t>
                      </a:r>
                    </a:p>
                  </a:txBody>
                  <a:tcPr marL="55437" marR="55437" marT="27719" marB="27719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100" b="1" dirty="0">
                          <a:solidFill>
                            <a:schemeClr val="bg1"/>
                          </a:solidFill>
                          <a:latin typeface="+mj-lt"/>
                        </a:rPr>
                        <a:t>Copilot Chat </a:t>
                      </a:r>
                      <a:br>
                        <a:rPr lang="en-US" sz="2100" b="1" dirty="0">
                          <a:solidFill>
                            <a:schemeClr val="bg1"/>
                          </a:solidFill>
                          <a:latin typeface="+mj-lt"/>
                        </a:rPr>
                      </a:br>
                      <a:r>
                        <a:rPr lang="en-US" sz="2100" b="1" dirty="0">
                          <a:solidFill>
                            <a:schemeClr val="bg1"/>
                          </a:solidFill>
                          <a:latin typeface="+mj-lt"/>
                        </a:rPr>
                        <a:t>(Standalone Interface)</a:t>
                      </a:r>
                    </a:p>
                  </a:txBody>
                  <a:tcPr marL="55437" marR="55437" marT="27719" marB="27719" anchor="ctr"/>
                </a:tc>
                <a:extLst>
                  <a:ext uri="{0D108BD9-81ED-4DB2-BD59-A6C34878D82A}">
                    <a16:rowId xmlns:a16="http://schemas.microsoft.com/office/drawing/2014/main" val="2400299090"/>
                  </a:ext>
                </a:extLst>
              </a:tr>
              <a:tr h="48215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dirty="0">
                          <a:latin typeface="+mj-lt"/>
                        </a:rPr>
                        <a:t>Integration</a:t>
                      </a:r>
                    </a:p>
                  </a:txBody>
                  <a:tcPr marL="55437" marR="55437" marT="27719" marB="27719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latin typeface="+mj-lt"/>
                        </a:rPr>
                        <a:t>Embedded in Word, Excel, PowerPoint, Outlook, Teams</a:t>
                      </a:r>
                    </a:p>
                  </a:txBody>
                  <a:tcPr marL="55437" marR="55437" marT="27719" marB="27719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latin typeface="+mj-lt"/>
                        </a:rPr>
                        <a:t>Separate chat-based interface</a:t>
                      </a:r>
                    </a:p>
                  </a:txBody>
                  <a:tcPr marL="55437" marR="55437" marT="27719" marB="27719" anchor="ctr"/>
                </a:tc>
                <a:extLst>
                  <a:ext uri="{0D108BD9-81ED-4DB2-BD59-A6C34878D82A}">
                    <a16:rowId xmlns:a16="http://schemas.microsoft.com/office/drawing/2014/main" val="289315071"/>
                  </a:ext>
                </a:extLst>
              </a:tr>
              <a:tr h="48215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latin typeface="+mj-lt"/>
                        </a:rPr>
                        <a:t>Primary Use Case</a:t>
                      </a:r>
                    </a:p>
                  </a:txBody>
                  <a:tcPr marL="55437" marR="55437" marT="27719" marB="27719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dirty="0">
                          <a:latin typeface="+mj-lt"/>
                        </a:rPr>
                        <a:t>Contextual assistance within documents, emails, meetings</a:t>
                      </a:r>
                    </a:p>
                  </a:txBody>
                  <a:tcPr marL="55437" marR="55437" marT="27719" marB="27719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latin typeface="+mj-lt"/>
                        </a:rPr>
                        <a:t>General productivity, research, and multi-agent tasks</a:t>
                      </a:r>
                    </a:p>
                  </a:txBody>
                  <a:tcPr marL="55437" marR="55437" marT="27719" marB="27719" anchor="ctr"/>
                </a:tc>
                <a:extLst>
                  <a:ext uri="{0D108BD9-81ED-4DB2-BD59-A6C34878D82A}">
                    <a16:rowId xmlns:a16="http://schemas.microsoft.com/office/drawing/2014/main" val="3257202289"/>
                  </a:ext>
                </a:extLst>
              </a:tr>
              <a:tr h="48215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latin typeface="+mj-lt"/>
                        </a:rPr>
                        <a:t>Interface Style</a:t>
                      </a:r>
                    </a:p>
                  </a:txBody>
                  <a:tcPr marL="55437" marR="55437" marT="27719" marB="27719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dirty="0">
                          <a:latin typeface="+mj-lt"/>
                        </a:rPr>
                        <a:t>Sidebar, inline suggestions, ribbon buttons</a:t>
                      </a:r>
                    </a:p>
                  </a:txBody>
                  <a:tcPr marL="55437" marR="55437" marT="27719" marB="27719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latin typeface="+mj-lt"/>
                        </a:rPr>
                        <a:t>Full-screen chat with side panel and prompt suggestions</a:t>
                      </a:r>
                    </a:p>
                  </a:txBody>
                  <a:tcPr marL="55437" marR="55437" marT="27719" marB="27719" anchor="ctr"/>
                </a:tc>
                <a:extLst>
                  <a:ext uri="{0D108BD9-81ED-4DB2-BD59-A6C34878D82A}">
                    <a16:rowId xmlns:a16="http://schemas.microsoft.com/office/drawing/2014/main" val="2017844788"/>
                  </a:ext>
                </a:extLst>
              </a:tr>
              <a:tr h="48215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latin typeface="+mj-lt"/>
                        </a:rPr>
                        <a:t>Data Access</a:t>
                      </a:r>
                    </a:p>
                  </a:txBody>
                  <a:tcPr marL="55437" marR="55437" marT="27719" marB="27719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dirty="0">
                          <a:latin typeface="+mj-lt"/>
                        </a:rPr>
                        <a:t>Works with content in the current app (e.g., open document)</a:t>
                      </a:r>
                    </a:p>
                  </a:txBody>
                  <a:tcPr marL="55437" marR="55437" marT="27719" marB="27719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latin typeface="+mj-lt"/>
                        </a:rPr>
                        <a:t>Can access broader organizational data and files</a:t>
                      </a:r>
                    </a:p>
                  </a:txBody>
                  <a:tcPr marL="55437" marR="55437" marT="27719" marB="27719" anchor="ctr"/>
                </a:tc>
                <a:extLst>
                  <a:ext uri="{0D108BD9-81ED-4DB2-BD59-A6C34878D82A}">
                    <a16:rowId xmlns:a16="http://schemas.microsoft.com/office/drawing/2014/main" val="3391700964"/>
                  </a:ext>
                </a:extLst>
              </a:tr>
              <a:tr h="26879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latin typeface="+mj-lt"/>
                        </a:rPr>
                        <a:t>Visual Indicators</a:t>
                      </a:r>
                    </a:p>
                  </a:txBody>
                  <a:tcPr marL="55437" marR="55437" marT="27719" marB="27719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dirty="0">
                          <a:latin typeface="+mj-lt"/>
                        </a:rPr>
                        <a:t>App-specific icons and UI elements</a:t>
                      </a:r>
                    </a:p>
                  </a:txBody>
                  <a:tcPr marL="55437" marR="55437" marT="27719" marB="27719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dirty="0">
                          <a:latin typeface="+mj-lt"/>
                        </a:rPr>
                        <a:t>Green shield icon for enterprise protection</a:t>
                      </a:r>
                    </a:p>
                  </a:txBody>
                  <a:tcPr marL="55437" marR="55437" marT="27719" marB="27719" anchor="ctr"/>
                </a:tc>
                <a:extLst>
                  <a:ext uri="{0D108BD9-81ED-4DB2-BD59-A6C34878D82A}">
                    <a16:rowId xmlns:a16="http://schemas.microsoft.com/office/drawing/2014/main" val="2220915232"/>
                  </a:ext>
                </a:extLst>
              </a:tr>
              <a:tr h="26879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latin typeface="+mj-lt"/>
                        </a:rPr>
                        <a:t>File &amp; Image Support</a:t>
                      </a:r>
                    </a:p>
                  </a:txBody>
                  <a:tcPr marL="55437" marR="55437" marT="27719" marB="27719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latin typeface="+mj-lt"/>
                        </a:rPr>
                        <a:t>Limited to app capabilities</a:t>
                      </a:r>
                    </a:p>
                  </a:txBody>
                  <a:tcPr marL="55437" marR="55437" marT="27719" marB="27719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dirty="0">
                          <a:latin typeface="+mj-lt"/>
                        </a:rPr>
                        <a:t>Supports file uploads and image generation</a:t>
                      </a:r>
                    </a:p>
                  </a:txBody>
                  <a:tcPr marL="55437" marR="55437" marT="27719" marB="27719" anchor="ctr"/>
                </a:tc>
                <a:extLst>
                  <a:ext uri="{0D108BD9-81ED-4DB2-BD59-A6C34878D82A}">
                    <a16:rowId xmlns:a16="http://schemas.microsoft.com/office/drawing/2014/main" val="3076649380"/>
                  </a:ext>
                </a:extLst>
              </a:tr>
              <a:tr h="26879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latin typeface="+mj-lt"/>
                        </a:rPr>
                        <a:t>Copilot Pages</a:t>
                      </a:r>
                    </a:p>
                  </a:txBody>
                  <a:tcPr marL="55437" marR="55437" marT="27719" marB="27719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latin typeface="+mj-lt"/>
                        </a:rPr>
                        <a:t>Not available</a:t>
                      </a:r>
                    </a:p>
                  </a:txBody>
                  <a:tcPr marL="55437" marR="55437" marT="27719" marB="27719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dirty="0">
                          <a:latin typeface="+mj-lt"/>
                        </a:rPr>
                        <a:t>Available (requires SharePoint license)</a:t>
                      </a:r>
                    </a:p>
                  </a:txBody>
                  <a:tcPr marL="55437" marR="55437" marT="27719" marB="27719" anchor="ctr"/>
                </a:tc>
                <a:extLst>
                  <a:ext uri="{0D108BD9-81ED-4DB2-BD59-A6C34878D82A}">
                    <a16:rowId xmlns:a16="http://schemas.microsoft.com/office/drawing/2014/main" val="2214216918"/>
                  </a:ext>
                </a:extLst>
              </a:tr>
              <a:tr h="48215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latin typeface="+mj-lt"/>
                        </a:rPr>
                        <a:t>Suggested Prompts</a:t>
                      </a:r>
                    </a:p>
                  </a:txBody>
                  <a:tcPr marL="55437" marR="55437" marT="27719" marB="27719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latin typeface="+mj-lt"/>
                        </a:rPr>
                        <a:t>Contextual to the app (e.g., “Summarize this email”)</a:t>
                      </a:r>
                    </a:p>
                  </a:txBody>
                  <a:tcPr marL="55437" marR="55437" marT="27719" marB="27719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dirty="0">
                          <a:latin typeface="+mj-lt"/>
                        </a:rPr>
                        <a:t>General and customizable prompts shown in the center panel</a:t>
                      </a:r>
                    </a:p>
                  </a:txBody>
                  <a:tcPr marL="55437" marR="55437" marT="27719" marB="27719" anchor="ctr"/>
                </a:tc>
                <a:extLst>
                  <a:ext uri="{0D108BD9-81ED-4DB2-BD59-A6C34878D82A}">
                    <a16:rowId xmlns:a16="http://schemas.microsoft.com/office/drawing/2014/main" val="2220074439"/>
                  </a:ext>
                </a:extLst>
              </a:tr>
              <a:tr h="48215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latin typeface="+mj-lt"/>
                        </a:rPr>
                        <a:t>Agent Support</a:t>
                      </a:r>
                    </a:p>
                  </a:txBody>
                  <a:tcPr marL="55437" marR="55437" marT="27719" marB="27719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>
                          <a:latin typeface="+mj-lt"/>
                        </a:rPr>
                        <a:t>No</a:t>
                      </a:r>
                    </a:p>
                  </a:txBody>
                  <a:tcPr marL="55437" marR="55437" marT="27719" marB="27719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b="1" dirty="0">
                          <a:latin typeface="+mj-lt"/>
                        </a:rPr>
                        <a:t>Yes – supports custom agents for specialized tasks</a:t>
                      </a:r>
                    </a:p>
                  </a:txBody>
                  <a:tcPr marL="55437" marR="55437" marT="27719" marB="27719" anchor="ctr"/>
                </a:tc>
                <a:extLst>
                  <a:ext uri="{0D108BD9-81ED-4DB2-BD59-A6C34878D82A}">
                    <a16:rowId xmlns:a16="http://schemas.microsoft.com/office/drawing/2014/main" val="30333727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8093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5300000-E9BE-7DF6-B403-9AA4CB412F48}"/>
              </a:ext>
            </a:extLst>
          </p:cNvPr>
          <p:cNvGrpSpPr/>
          <p:nvPr/>
        </p:nvGrpSpPr>
        <p:grpSpPr>
          <a:xfrm>
            <a:off x="1838758" y="1566465"/>
            <a:ext cx="8514484" cy="4587447"/>
            <a:chOff x="1737158" y="1881586"/>
            <a:chExt cx="8514484" cy="458744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147958C-07EC-F5AC-4018-18B2AC1B6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73" r="-134" b="1"/>
            <a:stretch>
              <a:fillRect/>
            </a:stretch>
          </p:blipFill>
          <p:spPr>
            <a:xfrm>
              <a:off x="1737158" y="1881586"/>
              <a:ext cx="8514484" cy="458744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6FFE47-3917-0D1A-6A29-A5350847161D}"/>
                </a:ext>
              </a:extLst>
            </p:cNvPr>
            <p:cNvSpPr txBox="1"/>
            <p:nvPr/>
          </p:nvSpPr>
          <p:spPr>
            <a:xfrm>
              <a:off x="2399386" y="3119268"/>
              <a:ext cx="19543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Copilot Chat Icon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0A7E6D3-F602-AA04-F635-DBE76D4509ED}"/>
                </a:ext>
              </a:extLst>
            </p:cNvPr>
            <p:cNvSpPr txBox="1"/>
            <p:nvPr/>
          </p:nvSpPr>
          <p:spPr>
            <a:xfrm>
              <a:off x="3525519" y="4692904"/>
              <a:ext cx="16039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View Prompts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C7CBDA6-601A-08FA-54F5-8FE68E3A512A}"/>
                </a:ext>
              </a:extLst>
            </p:cNvPr>
            <p:cNvSpPr txBox="1"/>
            <p:nvPr/>
          </p:nvSpPr>
          <p:spPr>
            <a:xfrm>
              <a:off x="6705601" y="4366649"/>
              <a:ext cx="1749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Previous Chats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5878DA3-106D-184F-8655-24D505D4DF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930991" y="3225800"/>
              <a:ext cx="475512" cy="7602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78869F1-AFD9-CD6E-B48A-220A0AB66367}"/>
                </a:ext>
              </a:extLst>
            </p:cNvPr>
            <p:cNvCxnSpPr/>
            <p:nvPr/>
          </p:nvCxnSpPr>
          <p:spPr>
            <a:xfrm>
              <a:off x="4978514" y="4990917"/>
              <a:ext cx="509788" cy="30602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429D5D1-05BC-7B24-C765-76D0AB159F25}"/>
                </a:ext>
              </a:extLst>
            </p:cNvPr>
            <p:cNvCxnSpPr/>
            <p:nvPr/>
          </p:nvCxnSpPr>
          <p:spPr>
            <a:xfrm flipV="1">
              <a:off x="8354683" y="3919487"/>
              <a:ext cx="392008" cy="52099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E0352FD-D158-3960-3294-963AA6C63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799794"/>
          </a:xfrm>
        </p:spPr>
        <p:txBody>
          <a:bodyPr>
            <a:normAutofit/>
          </a:bodyPr>
          <a:lstStyle/>
          <a:p>
            <a:r>
              <a:rPr lang="en-US" sz="54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 365 Copilot Chat (Online)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EAC1A2-6400-0056-415E-03D2B65A6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1B4FD-61E0-4906-BC64-DC717E247D27}" type="datetime4">
              <a:rPr lang="en-US" smtClean="0"/>
              <a:t>April 29, 2026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46979D-EBC5-2F5B-41FC-62F51E40B9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Slide </a:t>
            </a:r>
            <a:fld id="{3D46CBA2-ECE5-4BE9-B546-6761E0E67089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238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2C672-1BD2-C825-ECBE-17913E4D7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866528"/>
          </a:xfrm>
        </p:spPr>
        <p:txBody>
          <a:bodyPr/>
          <a:lstStyle/>
          <a:p>
            <a:r>
              <a:rPr lang="en-US" b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 365 Copilot</a:t>
            </a:r>
            <a:endParaRPr lang="en-US" cap="none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E34BFD-77B0-29CB-47C9-1B4107045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53E3-5B8E-48C5-A4AC-3F4FF9ACABB9}" type="datetime4">
              <a:rPr lang="en-US" smtClean="0"/>
              <a:t>April 29, 2026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E0E707-9523-9FE1-3C92-C323FE9115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329192"/>
            <a:ext cx="793072" cy="221241"/>
          </a:xfrm>
        </p:spPr>
        <p:txBody>
          <a:bodyPr/>
          <a:lstStyle/>
          <a:p>
            <a:r>
              <a:rPr lang="en-US" dirty="0"/>
              <a:t>Slide </a:t>
            </a:r>
            <a:fld id="{3D46CBA2-ECE5-4BE9-B546-6761E0E67089}" type="slidenum">
              <a:rPr lang="en-US" smtClean="0"/>
              <a:t>24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36F82FC-6F81-84DE-2C66-BFE2FA34E1D5}"/>
              </a:ext>
            </a:extLst>
          </p:cNvPr>
          <p:cNvGrpSpPr/>
          <p:nvPr/>
        </p:nvGrpSpPr>
        <p:grpSpPr>
          <a:xfrm>
            <a:off x="1870585" y="1667435"/>
            <a:ext cx="8450830" cy="4564938"/>
            <a:chOff x="1574800" y="1989456"/>
            <a:chExt cx="8991600" cy="483298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57B99B7-29CF-9F77-FE0F-31213FF4A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74800" y="1989456"/>
              <a:ext cx="8991600" cy="483298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AF18A2F-E2C8-DC86-F0F0-E34B22A1485E}"/>
                </a:ext>
              </a:extLst>
            </p:cNvPr>
            <p:cNvSpPr txBox="1"/>
            <p:nvPr/>
          </p:nvSpPr>
          <p:spPr>
            <a:xfrm>
              <a:off x="4432126" y="5461000"/>
              <a:ext cx="17235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Prompt Gallery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7C401E3-6A21-8F9B-F931-94C8D2FB921A}"/>
                </a:ext>
              </a:extLst>
            </p:cNvPr>
            <p:cNvCxnSpPr>
              <a:cxnSpLocks/>
              <a:stCxn id="5" idx="3"/>
            </p:cNvCxnSpPr>
            <p:nvPr/>
          </p:nvCxnSpPr>
          <p:spPr>
            <a:xfrm flipV="1">
              <a:off x="6155675" y="5322778"/>
              <a:ext cx="406748" cy="32288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397813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395E28-071C-0FBD-904F-861C0C855D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725" t="58103" b="2497"/>
          <a:stretch>
            <a:fillRect/>
          </a:stretch>
        </p:blipFill>
        <p:spPr>
          <a:xfrm>
            <a:off x="1396997" y="1642348"/>
            <a:ext cx="9159244" cy="486794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8C28F24-526F-555B-B565-F1D96DE99C82}"/>
              </a:ext>
            </a:extLst>
          </p:cNvPr>
          <p:cNvGrpSpPr/>
          <p:nvPr/>
        </p:nvGrpSpPr>
        <p:grpSpPr>
          <a:xfrm>
            <a:off x="1634998" y="2642513"/>
            <a:ext cx="4188303" cy="418069"/>
            <a:chOff x="110997" y="2642509"/>
            <a:chExt cx="4188304" cy="41806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E8C989B-5E04-6C69-C2EB-0FEB6317A30A}"/>
                </a:ext>
              </a:extLst>
            </p:cNvPr>
            <p:cNvSpPr txBox="1"/>
            <p:nvPr/>
          </p:nvSpPr>
          <p:spPr>
            <a:xfrm>
              <a:off x="2344920" y="2691246"/>
              <a:ext cx="19543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Copilot Chat Icon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82B5C20-7FB4-1B81-AAA3-E391433BB3C2}"/>
                </a:ext>
              </a:extLst>
            </p:cNvPr>
            <p:cNvCxnSpPr>
              <a:cxnSpLocks/>
              <a:stCxn id="4" idx="1"/>
            </p:cNvCxnSpPr>
            <p:nvPr/>
          </p:nvCxnSpPr>
          <p:spPr>
            <a:xfrm flipH="1" flipV="1">
              <a:off x="110997" y="2642509"/>
              <a:ext cx="2233923" cy="23340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>
            <a:extLst>
              <a:ext uri="{FF2B5EF4-FFF2-40B4-BE49-F238E27FC236}">
                <a16:creationId xmlns:a16="http://schemas.microsoft.com/office/drawing/2014/main" id="{87C5C7C1-83B5-37F6-2310-DFF6ED15E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089"/>
            <a:ext cx="11074400" cy="777377"/>
          </a:xfrm>
        </p:spPr>
        <p:txBody>
          <a:bodyPr>
            <a:noAutofit/>
          </a:bodyPr>
          <a:lstStyle/>
          <a:p>
            <a:r>
              <a:rPr lang="en-US" sz="4800" cap="none" dirty="0"/>
              <a:t>MS 365 Copilot in Outlook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BB3B21-514E-41A5-162E-003DD1AC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14CA9-4A99-4211-8988-A2B77E95449A}" type="datetime4">
              <a:rPr lang="en-US" smtClean="0"/>
              <a:t>April 29, 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A49BF-4904-7418-6F62-59C37A0F6B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329192"/>
            <a:ext cx="793072" cy="221241"/>
          </a:xfrm>
        </p:spPr>
        <p:txBody>
          <a:bodyPr/>
          <a:lstStyle/>
          <a:p>
            <a:r>
              <a:rPr lang="en-US" dirty="0"/>
              <a:t>Slide </a:t>
            </a:r>
            <a:fld id="{3D46CBA2-ECE5-4BE9-B546-6761E0E67089}" type="slidenum">
              <a:rPr lang="en-US" smtClean="0"/>
              <a:t>25</a:t>
            </a:fld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E22CA9A-9EC3-1C50-0A8B-F4CA0E5F3F68}"/>
              </a:ext>
            </a:extLst>
          </p:cNvPr>
          <p:cNvGrpSpPr/>
          <p:nvPr/>
        </p:nvGrpSpPr>
        <p:grpSpPr>
          <a:xfrm>
            <a:off x="5143171" y="2115145"/>
            <a:ext cx="5032859" cy="3265715"/>
            <a:chOff x="3619170" y="2115145"/>
            <a:chExt cx="5032859" cy="326571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F259F9A-F921-757E-B2FA-C66393DB5F8B}"/>
                </a:ext>
              </a:extLst>
            </p:cNvPr>
            <p:cNvSpPr txBox="1"/>
            <p:nvPr/>
          </p:nvSpPr>
          <p:spPr>
            <a:xfrm>
              <a:off x="5200107" y="4242943"/>
              <a:ext cx="1402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Copilot Icon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61B3155-A6A9-90C2-A071-748D8DACF9F8}"/>
                </a:ext>
              </a:extLst>
            </p:cNvPr>
            <p:cNvCxnSpPr>
              <a:cxnSpLocks/>
              <a:stCxn id="10" idx="3"/>
            </p:cNvCxnSpPr>
            <p:nvPr/>
          </p:nvCxnSpPr>
          <p:spPr>
            <a:xfrm flipV="1">
              <a:off x="6603055" y="2115145"/>
              <a:ext cx="2048974" cy="231246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0987304-F82C-F7BA-D397-E8746E36834B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flipH="1">
              <a:off x="3619170" y="4427609"/>
              <a:ext cx="1580937" cy="95325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8164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4E2C4-B10D-0EAD-5440-74570142D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DDE1B03-519D-0356-5EBF-5C7B2803F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089"/>
            <a:ext cx="11074400" cy="680692"/>
          </a:xfrm>
        </p:spPr>
        <p:txBody>
          <a:bodyPr>
            <a:noAutofit/>
          </a:bodyPr>
          <a:lstStyle/>
          <a:p>
            <a:r>
              <a:rPr lang="en-US" sz="4800" cap="none" dirty="0"/>
              <a:t>MS 365 Copilot in Word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E5E6C4-A157-4B96-AF30-DC1A79600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30715-D923-4D78-A86A-7EC10D2BC275}" type="datetime4">
              <a:rPr lang="en-US" smtClean="0"/>
              <a:t>April 29, 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BB7C70-5905-BD4B-3EBF-8568229F88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329192"/>
            <a:ext cx="793072" cy="221241"/>
          </a:xfrm>
        </p:spPr>
        <p:txBody>
          <a:bodyPr/>
          <a:lstStyle/>
          <a:p>
            <a:r>
              <a:rPr lang="en-US" dirty="0"/>
              <a:t>Slide </a:t>
            </a:r>
            <a:fld id="{3D46CBA2-ECE5-4BE9-B546-6761E0E67089}" type="slidenum">
              <a:rPr lang="en-US" smtClean="0"/>
              <a:t>26</a:t>
            </a:fld>
            <a:r>
              <a:rPr lang="en-US" dirty="0"/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4278DE5-C550-8532-1AC8-498F0FA52D23}"/>
              </a:ext>
            </a:extLst>
          </p:cNvPr>
          <p:cNvGrpSpPr/>
          <p:nvPr/>
        </p:nvGrpSpPr>
        <p:grpSpPr>
          <a:xfrm>
            <a:off x="1612950" y="1541771"/>
            <a:ext cx="8966101" cy="4630430"/>
            <a:chOff x="1199875" y="1541770"/>
            <a:chExt cx="9182651" cy="484836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55D75E-3920-F169-7983-379B86947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68571" t="58188" b="2477"/>
            <a:stretch>
              <a:fillRect/>
            </a:stretch>
          </p:blipFill>
          <p:spPr>
            <a:xfrm>
              <a:off x="1199875" y="1541770"/>
              <a:ext cx="9182651" cy="4848367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F088154-76DC-3D22-0A25-F691F9FF92EF}"/>
                </a:ext>
              </a:extLst>
            </p:cNvPr>
            <p:cNvGrpSpPr/>
            <p:nvPr/>
          </p:nvGrpSpPr>
          <p:grpSpPr>
            <a:xfrm>
              <a:off x="7924803" y="2239959"/>
              <a:ext cx="2181533" cy="1368096"/>
              <a:chOff x="6601767" y="1808703"/>
              <a:chExt cx="2181532" cy="1368095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3A06B21-9C5F-2859-E5B1-35CE0E14DF78}"/>
                  </a:ext>
                </a:extLst>
              </p:cNvPr>
              <p:cNvSpPr txBox="1"/>
              <p:nvPr/>
            </p:nvSpPr>
            <p:spPr>
              <a:xfrm>
                <a:off x="7380352" y="2807466"/>
                <a:ext cx="14029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Copilot Icon</a:t>
                </a:r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48B14254-D96B-E21A-E562-A36C05E4671E}"/>
                  </a:ext>
                </a:extLst>
              </p:cNvPr>
              <p:cNvCxnSpPr>
                <a:cxnSpLocks/>
                <a:stCxn id="10" idx="0"/>
              </p:cNvCxnSpPr>
              <p:nvPr/>
            </p:nvCxnSpPr>
            <p:spPr>
              <a:xfrm flipH="1" flipV="1">
                <a:off x="6601767" y="1808703"/>
                <a:ext cx="1480058" cy="99876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D7094E2-ACAE-365C-3860-65F67DC4E7DE}"/>
                </a:ext>
              </a:extLst>
            </p:cNvPr>
            <p:cNvGrpSpPr/>
            <p:nvPr/>
          </p:nvGrpSpPr>
          <p:grpSpPr>
            <a:xfrm>
              <a:off x="1469406" y="2468699"/>
              <a:ext cx="2019210" cy="770021"/>
              <a:chOff x="358230" y="2338939"/>
              <a:chExt cx="2019210" cy="770021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A1B4259-FD6E-94FD-DFC3-F79E02AA4BCA}"/>
                  </a:ext>
                </a:extLst>
              </p:cNvPr>
              <p:cNvSpPr txBox="1"/>
              <p:nvPr/>
            </p:nvSpPr>
            <p:spPr>
              <a:xfrm>
                <a:off x="358230" y="2539283"/>
                <a:ext cx="17620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Copilot Options</a:t>
                </a:r>
              </a:p>
            </p:txBody>
          </p:sp>
          <p:sp>
            <p:nvSpPr>
              <p:cNvPr id="19" name="Right Brace 18">
                <a:extLst>
                  <a:ext uri="{FF2B5EF4-FFF2-40B4-BE49-F238E27FC236}">
                    <a16:creationId xmlns:a16="http://schemas.microsoft.com/office/drawing/2014/main" id="{8D275530-6C2B-24C1-66C7-DCE6AE709567}"/>
                  </a:ext>
                </a:extLst>
              </p:cNvPr>
              <p:cNvSpPr/>
              <p:nvPr/>
            </p:nvSpPr>
            <p:spPr>
              <a:xfrm>
                <a:off x="2061517" y="2338939"/>
                <a:ext cx="315923" cy="770021"/>
              </a:xfrm>
              <a:prstGeom prst="rightBrac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22761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D7E4A-EDB0-2241-DE58-496DE03D3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28D02A5-B36B-B67D-038B-AD05B2763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692912"/>
          </a:xfrm>
        </p:spPr>
        <p:txBody>
          <a:bodyPr>
            <a:noAutofit/>
          </a:bodyPr>
          <a:lstStyle/>
          <a:p>
            <a:r>
              <a:rPr lang="en-US" sz="4800" cap="none" dirty="0"/>
              <a:t>MS 365 Copilot in PowerPoint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6AF2B9-76EF-8D5B-0244-23CBFC4BD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5BD79-E3CB-4F44-9A61-B367FFB9FCBE}" type="datetime4">
              <a:rPr lang="en-US" smtClean="0"/>
              <a:t>April 29, 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B59EE0-10ED-BF11-D821-FEBEC5CE7E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329192"/>
            <a:ext cx="793072" cy="221241"/>
          </a:xfrm>
        </p:spPr>
        <p:txBody>
          <a:bodyPr/>
          <a:lstStyle/>
          <a:p>
            <a:r>
              <a:rPr lang="en-US" dirty="0"/>
              <a:t>Slide </a:t>
            </a:r>
            <a:fld id="{3D46CBA2-ECE5-4BE9-B546-6761E0E67089}" type="slidenum">
              <a:rPr lang="en-US" smtClean="0"/>
              <a:t>27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FC0F12E-1B29-3EE9-ACDC-A2C11257D92B}"/>
              </a:ext>
            </a:extLst>
          </p:cNvPr>
          <p:cNvGrpSpPr/>
          <p:nvPr/>
        </p:nvGrpSpPr>
        <p:grpSpPr>
          <a:xfrm>
            <a:off x="1636825" y="1627910"/>
            <a:ext cx="8918351" cy="4544290"/>
            <a:chOff x="1322929" y="1627910"/>
            <a:chExt cx="9190535" cy="491100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97F4E9B-574E-72B9-4CA3-A460E954C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68891" t="58244" b="2353"/>
            <a:stretch>
              <a:fillRect/>
            </a:stretch>
          </p:blipFill>
          <p:spPr>
            <a:xfrm>
              <a:off x="1322929" y="1627910"/>
              <a:ext cx="9190535" cy="4911004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09F50B5-CEF3-5EE9-3E84-DEB904C7FCEE}"/>
                </a:ext>
              </a:extLst>
            </p:cNvPr>
            <p:cNvGrpSpPr/>
            <p:nvPr/>
          </p:nvGrpSpPr>
          <p:grpSpPr>
            <a:xfrm>
              <a:off x="4368800" y="2418920"/>
              <a:ext cx="5873348" cy="979305"/>
              <a:chOff x="2844800" y="2418920"/>
              <a:chExt cx="5873347" cy="979304"/>
            </a:xfrm>
          </p:grpSpPr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6A7D8120-F99F-B953-4C16-FB9284747FE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844800" y="2845281"/>
                <a:ext cx="4514829" cy="38366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2405730-9670-FE59-9825-3FF2FE667329}"/>
                  </a:ext>
                </a:extLst>
              </p:cNvPr>
              <p:cNvSpPr txBox="1"/>
              <p:nvPr/>
            </p:nvSpPr>
            <p:spPr>
              <a:xfrm>
                <a:off x="7315199" y="3028892"/>
                <a:ext cx="14029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Copilot Icon</a:t>
                </a:r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A4E45135-043E-9826-FE09-D316CA00E1D6}"/>
                  </a:ext>
                </a:extLst>
              </p:cNvPr>
              <p:cNvCxnSpPr>
                <a:cxnSpLocks/>
                <a:stCxn id="10" idx="0"/>
              </p:cNvCxnSpPr>
              <p:nvPr/>
            </p:nvCxnSpPr>
            <p:spPr>
              <a:xfrm flipV="1">
                <a:off x="8016673" y="2418920"/>
                <a:ext cx="97451" cy="60997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5270291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CBBEC-941A-AFAB-521A-45AA40697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E7F8F6-E281-3979-41AD-0EEA54A4F0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762" t="58317" b="2535"/>
          <a:stretch>
            <a:fillRect/>
          </a:stretch>
        </p:blipFill>
        <p:spPr>
          <a:xfrm>
            <a:off x="1415058" y="1613418"/>
            <a:ext cx="9135215" cy="482986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E5EE48AD-CBDE-A2A4-439B-186FAAF5D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794512"/>
          </a:xfrm>
        </p:spPr>
        <p:txBody>
          <a:bodyPr>
            <a:noAutofit/>
          </a:bodyPr>
          <a:lstStyle/>
          <a:p>
            <a:r>
              <a:rPr lang="en-US" sz="4800" cap="none" dirty="0"/>
              <a:t>MS 365 Copilot in Excel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C37BA9-2D73-EBAB-E824-683E2807C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CB1E-D666-44A5-AF5E-3A7B8CAC1726}" type="datetime4">
              <a:rPr lang="en-US" smtClean="0"/>
              <a:t>April 29, 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C23488-EC12-5531-18E2-7DA15F288B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329192"/>
            <a:ext cx="793072" cy="221241"/>
          </a:xfrm>
        </p:spPr>
        <p:txBody>
          <a:bodyPr/>
          <a:lstStyle/>
          <a:p>
            <a:fld id="{3D46CBA2-ECE5-4BE9-B546-6761E0E67089}" type="slidenum">
              <a:rPr lang="en-US" smtClean="0"/>
              <a:t>28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DB54ED6-D947-21F4-7ACD-142E001AF97D}"/>
              </a:ext>
            </a:extLst>
          </p:cNvPr>
          <p:cNvGrpSpPr/>
          <p:nvPr/>
        </p:nvGrpSpPr>
        <p:grpSpPr>
          <a:xfrm>
            <a:off x="2235200" y="2311401"/>
            <a:ext cx="6738331" cy="1804731"/>
            <a:chOff x="818029" y="1991092"/>
            <a:chExt cx="6738331" cy="1804730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13A74B6-EB33-70CD-80C8-622F69B454FB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flipH="1" flipV="1">
              <a:off x="818029" y="2763297"/>
              <a:ext cx="3971523" cy="84786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AC980AC-3C3B-A459-6108-951F692B33D9}"/>
                </a:ext>
              </a:extLst>
            </p:cNvPr>
            <p:cNvSpPr txBox="1"/>
            <p:nvPr/>
          </p:nvSpPr>
          <p:spPr>
            <a:xfrm>
              <a:off x="4789552" y="3426490"/>
              <a:ext cx="1402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Copilot Icon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9A7519F-74BD-6C0E-6F58-13F4570659E5}"/>
                </a:ext>
              </a:extLst>
            </p:cNvPr>
            <p:cNvCxnSpPr>
              <a:cxnSpLocks/>
              <a:stCxn id="10" idx="3"/>
            </p:cNvCxnSpPr>
            <p:nvPr/>
          </p:nvCxnSpPr>
          <p:spPr>
            <a:xfrm flipV="1">
              <a:off x="6192500" y="1991092"/>
              <a:ext cx="1363860" cy="162006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417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A1541-66DD-5C43-F840-F5419E8B0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993D897-88C7-7B2D-32DF-1E78BF336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748194"/>
          </a:xfrm>
        </p:spPr>
        <p:txBody>
          <a:bodyPr>
            <a:noAutofit/>
          </a:bodyPr>
          <a:lstStyle/>
          <a:p>
            <a:r>
              <a:rPr lang="en-US" sz="4800" cap="none" dirty="0"/>
              <a:t>MS 365 Copilot in Teams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85C873-22A0-C54B-1F5D-A169668C8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E6E9B-41B4-487C-AB29-D62511D98411}" type="datetime4">
              <a:rPr lang="en-US" smtClean="0"/>
              <a:t>April 29, 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74FDDA-3BF4-285B-B5A7-E188071084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329192"/>
            <a:ext cx="793072" cy="221241"/>
          </a:xfrm>
        </p:spPr>
        <p:txBody>
          <a:bodyPr/>
          <a:lstStyle/>
          <a:p>
            <a:r>
              <a:rPr lang="en-US" dirty="0"/>
              <a:t>Slide </a:t>
            </a:r>
            <a:fld id="{3D46CBA2-ECE5-4BE9-B546-6761E0E67089}" type="slidenum">
              <a:rPr lang="en-US" smtClean="0"/>
              <a:t>29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DBD4896-0002-8F14-6D78-B841BBAF64DA}"/>
              </a:ext>
            </a:extLst>
          </p:cNvPr>
          <p:cNvGrpSpPr/>
          <p:nvPr/>
        </p:nvGrpSpPr>
        <p:grpSpPr>
          <a:xfrm>
            <a:off x="1593836" y="1506023"/>
            <a:ext cx="9004328" cy="4666177"/>
            <a:chOff x="1495136" y="1763496"/>
            <a:chExt cx="9071264" cy="476942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08145F9-315F-0865-9431-219AF8EB3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68386" t="58039" b="2560"/>
            <a:stretch>
              <a:fillRect/>
            </a:stretch>
          </p:blipFill>
          <p:spPr>
            <a:xfrm>
              <a:off x="1495136" y="1763496"/>
              <a:ext cx="9071264" cy="4769427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484A3F1-29E7-9528-5014-9FA3ECE2D82D}"/>
                </a:ext>
              </a:extLst>
            </p:cNvPr>
            <p:cNvGrpSpPr/>
            <p:nvPr/>
          </p:nvGrpSpPr>
          <p:grpSpPr>
            <a:xfrm>
              <a:off x="1930401" y="4546603"/>
              <a:ext cx="2386269" cy="1121560"/>
              <a:chOff x="329610" y="4451420"/>
              <a:chExt cx="2386269" cy="1121559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752FF6A-9416-4B17-3F2C-7C65FA1DAECE}"/>
                  </a:ext>
                </a:extLst>
              </p:cNvPr>
              <p:cNvSpPr txBox="1"/>
              <p:nvPr/>
            </p:nvSpPr>
            <p:spPr>
              <a:xfrm>
                <a:off x="761498" y="5203647"/>
                <a:ext cx="19543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Copilot Chat Icon</a:t>
                </a:r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99D4FA64-2A07-60DC-E562-CA108D537AF6}"/>
                  </a:ext>
                </a:extLst>
              </p:cNvPr>
              <p:cNvCxnSpPr>
                <a:cxnSpLocks/>
                <a:stCxn id="4" idx="1"/>
              </p:cNvCxnSpPr>
              <p:nvPr/>
            </p:nvCxnSpPr>
            <p:spPr>
              <a:xfrm flipH="1" flipV="1">
                <a:off x="329610" y="4451420"/>
                <a:ext cx="431888" cy="93689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3595985-A507-3DFA-B86D-E7DB679075D1}"/>
                </a:ext>
              </a:extLst>
            </p:cNvPr>
            <p:cNvGrpSpPr/>
            <p:nvPr/>
          </p:nvGrpSpPr>
          <p:grpSpPr>
            <a:xfrm>
              <a:off x="7246563" y="3124199"/>
              <a:ext cx="2551892" cy="1545053"/>
              <a:chOff x="5798288" y="2572378"/>
              <a:chExt cx="2551892" cy="1545054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1509D28-5053-3165-2B58-9C432600E586}"/>
                  </a:ext>
                </a:extLst>
              </p:cNvPr>
              <p:cNvSpPr txBox="1"/>
              <p:nvPr/>
            </p:nvSpPr>
            <p:spPr>
              <a:xfrm>
                <a:off x="5798288" y="3748100"/>
                <a:ext cx="14029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+mj-lt"/>
                  </a:rPr>
                  <a:t>Copilot Icon</a:t>
                </a:r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9C50E9EE-C545-900D-B24F-B33079B274FC}"/>
                  </a:ext>
                </a:extLst>
              </p:cNvPr>
              <p:cNvCxnSpPr>
                <a:cxnSpLocks/>
                <a:stCxn id="10" idx="3"/>
              </p:cNvCxnSpPr>
              <p:nvPr/>
            </p:nvCxnSpPr>
            <p:spPr>
              <a:xfrm flipV="1">
                <a:off x="7201236" y="2572378"/>
                <a:ext cx="1148944" cy="136038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966812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A01E9-2722-58D7-6588-04E2492E6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Course Outline – Session III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8C3CEC5-796B-FDB4-5210-3E776F29BF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452282"/>
            <a:ext cx="7300403" cy="4415118"/>
          </a:xfrm>
        </p:spPr>
        <p:txBody>
          <a:bodyPr>
            <a:normAutofit/>
          </a:bodyPr>
          <a:lstStyle/>
          <a:p>
            <a:r>
              <a:rPr lang="en-US" sz="2667" dirty="0"/>
              <a:t>Introduction to the Major LLMs </a:t>
            </a:r>
          </a:p>
          <a:p>
            <a:pPr lvl="1"/>
            <a:r>
              <a:rPr lang="en-US" dirty="0"/>
              <a:t>ChatGPT 5.1</a:t>
            </a:r>
          </a:p>
          <a:p>
            <a:pPr lvl="1"/>
            <a:r>
              <a:rPr lang="en-US" dirty="0"/>
              <a:t>Gemini 2.5 Pro</a:t>
            </a:r>
          </a:p>
          <a:p>
            <a:pPr lvl="1"/>
            <a:r>
              <a:rPr lang="en-US" dirty="0"/>
              <a:t>Claude Sonnet 4.5</a:t>
            </a:r>
          </a:p>
          <a:p>
            <a:pPr lvl="1"/>
            <a:r>
              <a:rPr lang="en-US" dirty="0"/>
              <a:t>Grok 4</a:t>
            </a:r>
          </a:p>
          <a:p>
            <a:pPr lvl="1"/>
            <a:r>
              <a:rPr lang="en-US" dirty="0"/>
              <a:t>Kimi K2 Thinking (Moonshot)</a:t>
            </a:r>
          </a:p>
          <a:p>
            <a:r>
              <a:rPr lang="en-US" sz="2667" dirty="0"/>
              <a:t>LLM Prompt Engineering Exercises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0BB916-ABB2-7C87-446D-7657001554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EE0A57-BA03-4710-8D34-4966810228B6}" type="datetime4">
              <a:rPr lang="en-US" b="0" smtClean="0"/>
              <a:t>April 29, 2026</a:t>
            </a:fld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5515815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609600" y="1602889"/>
            <a:ext cx="7291526" cy="4264511"/>
          </a:xfrm>
        </p:spPr>
        <p:txBody>
          <a:bodyPr>
            <a:normAutofit/>
          </a:bodyPr>
          <a:lstStyle/>
          <a:p>
            <a:r>
              <a:rPr lang="en-US" sz="3200" dirty="0"/>
              <a:t>Using Copilot for personal task management</a:t>
            </a:r>
          </a:p>
          <a:p>
            <a:r>
              <a:rPr lang="en-US" sz="3200" dirty="0"/>
              <a:t>Creating and managing to-do lists</a:t>
            </a:r>
          </a:p>
          <a:p>
            <a:r>
              <a:rPr lang="en-US" sz="3200" dirty="0"/>
              <a:t>AI-powered prioritization and reminders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Demonstration: Generate a prioritized daily task list with Copilot in Outlook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685800"/>
            <a:ext cx="7291526" cy="615875"/>
          </a:xfrm>
        </p:spPr>
        <p:txBody>
          <a:bodyPr anchor="b">
            <a:noAutofit/>
          </a:bodyPr>
          <a:lstStyle/>
          <a:p>
            <a:r>
              <a:rPr lang="en-US" sz="3600" dirty="0"/>
              <a:t>Organizing Yourself with AI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5CE7F3-431F-BC7D-7130-4565B69FC1C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 anchor="b">
            <a:normAutofit fontScale="85000" lnSpcReduction="20000"/>
          </a:bodyPr>
          <a:lstStyle/>
          <a:p>
            <a:pPr>
              <a:spcAft>
                <a:spcPts val="800"/>
              </a:spcAft>
            </a:pPr>
            <a:fld id="{5992F8AC-E9CD-454D-A45A-9C8F09413451}" type="datetime4">
              <a:rPr lang="en-US" smtClean="0"/>
              <a:t>April 29, 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52ED0-A556-42BB-6170-F10FE978C5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76000" y="6356350"/>
            <a:ext cx="1016000" cy="365125"/>
          </a:xfrm>
        </p:spPr>
        <p:txBody>
          <a:bodyPr anchor="b">
            <a:normAutofit/>
          </a:bodyPr>
          <a:lstStyle/>
          <a:p>
            <a:pPr>
              <a:spcAft>
                <a:spcPts val="800"/>
              </a:spcAft>
            </a:pPr>
            <a:fld id="{3D46CBA2-ECE5-4BE9-B546-6761E0E67089}" type="slidenum">
              <a:rPr lang="en-US" smtClean="0"/>
              <a:pPr>
                <a:spcAft>
                  <a:spcPts val="800"/>
                </a:spcAft>
              </a:pPr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609600" y="2162287"/>
            <a:ext cx="7291526" cy="3705113"/>
          </a:xfrm>
        </p:spPr>
        <p:txBody>
          <a:bodyPr>
            <a:normAutofit/>
          </a:bodyPr>
          <a:lstStyle/>
          <a:p>
            <a:r>
              <a:rPr lang="en-US" sz="3200" dirty="0"/>
              <a:t>AI-driven scheduling and meeting management in Outlook and Calendar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Demonstration: Use Copilot to schedule a meeting and create an agenda in Outlook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Autofit/>
          </a:bodyPr>
          <a:lstStyle/>
          <a:p>
            <a:r>
              <a:rPr lang="en-US" sz="3600" dirty="0"/>
              <a:t>Mastering Your Calendar with AI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91CED-3E08-CF29-9174-FA943753EF3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 anchor="b">
            <a:normAutofit fontScale="85000" lnSpcReduction="20000"/>
          </a:bodyPr>
          <a:lstStyle/>
          <a:p>
            <a:pPr>
              <a:spcAft>
                <a:spcPts val="800"/>
              </a:spcAft>
            </a:pPr>
            <a:fld id="{15ED7107-8CDB-47ED-9A13-E81DA4A40E71}" type="datetime4">
              <a:rPr lang="en-US" smtClean="0"/>
              <a:t>April 29, 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42475-2AF2-F498-D412-11B61944CA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76000" y="6356350"/>
            <a:ext cx="1016000" cy="365125"/>
          </a:xfrm>
        </p:spPr>
        <p:txBody>
          <a:bodyPr anchor="b">
            <a:normAutofit/>
          </a:bodyPr>
          <a:lstStyle/>
          <a:p>
            <a:pPr>
              <a:spcAft>
                <a:spcPts val="800"/>
              </a:spcAft>
            </a:pPr>
            <a:fld id="{3D46CBA2-ECE5-4BE9-B546-6761E0E67089}" type="slidenum">
              <a:rPr lang="en-US" smtClean="0"/>
              <a:pPr>
                <a:spcAft>
                  <a:spcPts val="800"/>
                </a:spcAft>
              </a:pPr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609600" y="1914861"/>
            <a:ext cx="7291526" cy="3952539"/>
          </a:xfrm>
        </p:spPr>
        <p:txBody>
          <a:bodyPr>
            <a:normAutofit/>
          </a:bodyPr>
          <a:lstStyle/>
          <a:p>
            <a:r>
              <a:rPr lang="en-US" sz="3200" dirty="0"/>
              <a:t>Automating routine tasks (email drafting, summarizing, presentations)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Demonstration: Draft an email, create a PowerPoint slide with Copilot in Outlook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Creating Efficiencies in Daily Workflows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0566C-4F7F-5713-D176-919415D879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 anchor="b">
            <a:normAutofit fontScale="85000" lnSpcReduction="20000"/>
          </a:bodyPr>
          <a:lstStyle/>
          <a:p>
            <a:pPr>
              <a:spcAft>
                <a:spcPts val="800"/>
              </a:spcAft>
            </a:pPr>
            <a:fld id="{B68050DB-4D51-40F5-B50F-D83DE97830A0}" type="datetime4">
              <a:rPr lang="en-US" smtClean="0"/>
              <a:t>April 29, 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E1924-384E-7242-62A1-95EB842C7CC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76000" y="6356350"/>
            <a:ext cx="1016000" cy="365125"/>
          </a:xfrm>
        </p:spPr>
        <p:txBody>
          <a:bodyPr anchor="b">
            <a:normAutofit/>
          </a:bodyPr>
          <a:lstStyle/>
          <a:p>
            <a:pPr>
              <a:spcAft>
                <a:spcPts val="800"/>
              </a:spcAft>
            </a:pPr>
            <a:fld id="{3D46CBA2-ECE5-4BE9-B546-6761E0E67089}" type="slidenum">
              <a:rPr lang="en-US" smtClean="0"/>
              <a:pPr>
                <a:spcAft>
                  <a:spcPts val="800"/>
                </a:spcAft>
              </a:pPr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>
          <a:xfrm>
            <a:off x="609600" y="2033195"/>
            <a:ext cx="7291526" cy="3834205"/>
          </a:xfrm>
        </p:spPr>
        <p:txBody>
          <a:bodyPr>
            <a:normAutofit/>
          </a:bodyPr>
          <a:lstStyle/>
          <a:p>
            <a:r>
              <a:rPr lang="en-US" sz="3200"/>
              <a:t>Tips for integrating AI into daily routines</a:t>
            </a:r>
          </a:p>
          <a:p>
            <a:r>
              <a:rPr lang="en-US" sz="3200"/>
              <a:t>Overcoming common challenges and misconceptions</a:t>
            </a:r>
          </a:p>
          <a:p>
            <a:r>
              <a:rPr lang="en-US" sz="3200"/>
              <a:t>Data privacy and security considerations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/>
              <a:t>Best Practices &amp; Change Management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3F2D4-DDD0-57DD-D09E-611DD1C344E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 anchor="b">
            <a:normAutofit fontScale="85000" lnSpcReduction="20000"/>
          </a:bodyPr>
          <a:lstStyle/>
          <a:p>
            <a:pPr>
              <a:spcAft>
                <a:spcPts val="800"/>
              </a:spcAft>
            </a:pPr>
            <a:fld id="{91EB9AFE-0D55-4656-A51A-5B343591DA72}" type="datetime4">
              <a:rPr lang="en-US" smtClean="0"/>
              <a:t>April 29, 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FCF53-677A-7BC7-B855-C529E6ACF81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76000" y="6356350"/>
            <a:ext cx="1016000" cy="365125"/>
          </a:xfrm>
        </p:spPr>
        <p:txBody>
          <a:bodyPr anchor="b">
            <a:normAutofit/>
          </a:bodyPr>
          <a:lstStyle/>
          <a:p>
            <a:pPr>
              <a:spcAft>
                <a:spcPts val="800"/>
              </a:spcAft>
            </a:pPr>
            <a:fld id="{3D46CBA2-ECE5-4BE9-B546-6761E0E67089}" type="slidenum">
              <a:rPr lang="en-US" smtClean="0"/>
              <a:pPr>
                <a:spcAft>
                  <a:spcPts val="800"/>
                </a:spcAft>
              </a:pPr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82EDD5-E5EA-0DD7-10FC-BE870DA0A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30014"/>
            <a:ext cx="7010400" cy="3244814"/>
          </a:xfrm>
        </p:spPr>
        <p:txBody>
          <a:bodyPr vert="horz" lIns="91440" tIns="45720" rIns="91440" bIns="45720" rtlCol="0" anchor="t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/>
          <a:p>
            <a:pPr defTabSz="914377">
              <a:lnSpc>
                <a:spcPct val="90000"/>
              </a:lnSpc>
            </a:pPr>
            <a:r>
              <a:rPr lang="en-US" sz="46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Tips for integrating AI into daily routines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F517D9-FC81-B88D-365B-15635CF977A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206625" cy="220663"/>
          </a:xfrm>
        </p:spPr>
        <p:txBody>
          <a:bodyPr anchor="b">
            <a:normAutofit fontScale="85000" lnSpcReduction="20000"/>
          </a:bodyPr>
          <a:lstStyle/>
          <a:p>
            <a:pPr>
              <a:spcAft>
                <a:spcPts val="800"/>
              </a:spcAft>
            </a:pPr>
            <a:fld id="{8DF2A93F-5A98-4EC9-B032-7D377B03BD8A}" type="datetime4">
              <a:rPr lang="en-US" smtClean="0"/>
              <a:t>April 29, 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05AAA-AE59-3D37-2F79-E57BA27B418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76000" y="6356350"/>
            <a:ext cx="1016000" cy="365125"/>
          </a:xfrm>
        </p:spPr>
        <p:txBody>
          <a:bodyPr anchor="b">
            <a:normAutofit/>
          </a:bodyPr>
          <a:lstStyle/>
          <a:p>
            <a:pPr>
              <a:spcAft>
                <a:spcPts val="800"/>
              </a:spcAft>
            </a:pPr>
            <a:fld id="{3D46CBA2-ECE5-4BE9-B546-6761E0E67089}" type="slidenum">
              <a:rPr lang="en-US" smtClean="0"/>
              <a:pPr>
                <a:spcAft>
                  <a:spcPts val="800"/>
                </a:spcAft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284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12765-0AA3-77C4-6C24-D83A723510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570616"/>
            <a:ext cx="7291526" cy="429678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933"/>
              <a:t>Use AI to generate a daily agenda based on your calendar, tasks, and priorities.</a:t>
            </a:r>
          </a:p>
          <a:p>
            <a:pPr>
              <a:lnSpc>
                <a:spcPct val="90000"/>
              </a:lnSpc>
            </a:pPr>
            <a:r>
              <a:rPr lang="en-US" sz="2933"/>
              <a:t>Ask it to summarize your meetings and suggest prep steps.</a:t>
            </a:r>
          </a:p>
          <a:p>
            <a:pPr>
              <a:lnSpc>
                <a:spcPct val="90000"/>
              </a:lnSpc>
            </a:pPr>
            <a:r>
              <a:rPr lang="en-US" sz="2933"/>
              <a:t>Let it set reminders or send follow-up emails automatically.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C1B027-D6AD-7CA9-CBBC-8DFB050D4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685800"/>
            <a:ext cx="7291526" cy="551329"/>
          </a:xfrm>
        </p:spPr>
        <p:txBody>
          <a:bodyPr anchor="b">
            <a:normAutofit/>
          </a:bodyPr>
          <a:lstStyle/>
          <a:p>
            <a:r>
              <a:rPr lang="en-US" dirty="0"/>
              <a:t>Start with Daily Planning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AA6BBC-A8EC-4B26-AA2A-6AA799C469F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 anchor="b">
            <a:normAutofit fontScale="85000" lnSpcReduction="20000"/>
          </a:bodyPr>
          <a:lstStyle/>
          <a:p>
            <a:pPr>
              <a:spcAft>
                <a:spcPts val="800"/>
              </a:spcAft>
            </a:pPr>
            <a:fld id="{6F992831-F4A1-4E64-9C85-C4DC2202F91C}" type="datetime4">
              <a:rPr lang="en-US" smtClean="0"/>
              <a:t>April 29, 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109A3D-44D4-65D1-9B86-EB51428EF3D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76000" y="6356350"/>
            <a:ext cx="1016000" cy="365125"/>
          </a:xfrm>
        </p:spPr>
        <p:txBody>
          <a:bodyPr anchor="b">
            <a:normAutofit/>
          </a:bodyPr>
          <a:lstStyle/>
          <a:p>
            <a:pPr>
              <a:spcAft>
                <a:spcPts val="800"/>
              </a:spcAft>
            </a:pPr>
            <a:fld id="{3D46CBA2-ECE5-4BE9-B546-6761E0E67089}" type="slidenum">
              <a:rPr lang="en-US" smtClean="0"/>
              <a:pPr>
                <a:spcAft>
                  <a:spcPts val="800"/>
                </a:spcAft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10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9F88E-467B-8079-6163-D650857561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441525"/>
            <a:ext cx="7291526" cy="4425875"/>
          </a:xfrm>
        </p:spPr>
        <p:txBody>
          <a:bodyPr>
            <a:normAutofit/>
          </a:bodyPr>
          <a:lstStyle/>
          <a:p>
            <a:r>
              <a:rPr lang="en-US" sz="2800" dirty="0"/>
              <a:t>Use AI tools to:</a:t>
            </a:r>
          </a:p>
          <a:p>
            <a:pPr lvl="1"/>
            <a:r>
              <a:rPr lang="en-US" sz="4000" dirty="0"/>
              <a:t>Draft emails or reports.</a:t>
            </a:r>
          </a:p>
          <a:p>
            <a:pPr lvl="1"/>
            <a:r>
              <a:rPr lang="en-US" sz="4000" dirty="0"/>
              <a:t>Summarize long documents or articles.</a:t>
            </a:r>
          </a:p>
          <a:p>
            <a:pPr lvl="1"/>
            <a:r>
              <a:rPr lang="en-US" sz="4000" dirty="0"/>
              <a:t>Auto-fill forms or generate templates.</a:t>
            </a:r>
          </a:p>
          <a:p>
            <a:endParaRPr lang="en-US" sz="2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ED165C-CB13-6E84-7E5C-65BAE0D67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685801"/>
            <a:ext cx="7291526" cy="519056"/>
          </a:xfrm>
        </p:spPr>
        <p:txBody>
          <a:bodyPr anchor="b">
            <a:normAutofit/>
          </a:bodyPr>
          <a:lstStyle/>
          <a:p>
            <a:r>
              <a:rPr lang="en-US" dirty="0"/>
              <a:t>Automate Repetitive Tasks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57C4E-3DEC-1F54-73B0-9B197CF20EA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 anchor="b">
            <a:normAutofit fontScale="85000" lnSpcReduction="20000"/>
          </a:bodyPr>
          <a:lstStyle/>
          <a:p>
            <a:pPr>
              <a:spcAft>
                <a:spcPts val="800"/>
              </a:spcAft>
            </a:pPr>
            <a:fld id="{8C1FF486-FDFD-44EE-BDC2-E6C209DF4C45}" type="datetime4">
              <a:rPr lang="en-US" smtClean="0"/>
              <a:t>April 29, 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DFF36-1ED2-6D0D-2568-0B5554B4315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76000" y="6356350"/>
            <a:ext cx="1016000" cy="365125"/>
          </a:xfrm>
        </p:spPr>
        <p:txBody>
          <a:bodyPr anchor="b">
            <a:normAutofit/>
          </a:bodyPr>
          <a:lstStyle/>
          <a:p>
            <a:pPr>
              <a:spcAft>
                <a:spcPts val="800"/>
              </a:spcAft>
            </a:pPr>
            <a:fld id="{3D46CBA2-ECE5-4BE9-B546-6761E0E67089}" type="slidenum">
              <a:rPr lang="en-US" smtClean="0"/>
              <a:pPr>
                <a:spcAft>
                  <a:spcPts val="800"/>
                </a:spcAft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7BDA7-1AD1-DCCA-0609-42DDCC9607A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871831"/>
            <a:ext cx="7291526" cy="3995569"/>
          </a:xfrm>
        </p:spPr>
        <p:txBody>
          <a:bodyPr>
            <a:normAutofit/>
          </a:bodyPr>
          <a:lstStyle/>
          <a:p>
            <a:r>
              <a:rPr lang="en-US" sz="3200" dirty="0"/>
              <a:t>Ask AI to explain complex topics in simple terms.</a:t>
            </a:r>
          </a:p>
          <a:p>
            <a:r>
              <a:rPr lang="en-US" sz="3200" dirty="0"/>
              <a:t>Use it to quiz you or generate flashcards.</a:t>
            </a:r>
          </a:p>
          <a:p>
            <a:r>
              <a:rPr lang="en-US" sz="3200" dirty="0"/>
              <a:t>Summarize research papers or compare sources.</a:t>
            </a:r>
          </a:p>
          <a:p>
            <a:endParaRPr lang="en-US" sz="3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B46204-5F67-87EB-23F2-53A02BDE9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Autofit/>
          </a:bodyPr>
          <a:lstStyle/>
          <a:p>
            <a:r>
              <a:rPr lang="en-US" sz="4400" dirty="0"/>
              <a:t>Enhance Learning and Research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85C673-01C0-1E5E-7E4E-886092C53AC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 anchor="b">
            <a:normAutofit fontScale="85000" lnSpcReduction="20000"/>
          </a:bodyPr>
          <a:lstStyle/>
          <a:p>
            <a:pPr>
              <a:spcAft>
                <a:spcPts val="800"/>
              </a:spcAft>
            </a:pPr>
            <a:fld id="{9E623868-660C-43F0-AE13-FCBDA41E5426}" type="datetime4">
              <a:rPr lang="en-US" smtClean="0"/>
              <a:t>April 29, 2026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AA09807-B75C-F19B-9186-D77F4BA8A76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76000" y="6356350"/>
            <a:ext cx="1016000" cy="365125"/>
          </a:xfrm>
        </p:spPr>
        <p:txBody>
          <a:bodyPr anchor="b">
            <a:normAutofit/>
          </a:bodyPr>
          <a:lstStyle/>
          <a:p>
            <a:pPr>
              <a:spcAft>
                <a:spcPts val="800"/>
              </a:spcAft>
            </a:pPr>
            <a:fld id="{3D46CBA2-ECE5-4BE9-B546-6761E0E67089}" type="slidenum">
              <a:rPr lang="en-US" smtClean="0"/>
              <a:pPr>
                <a:spcAft>
                  <a:spcPts val="800"/>
                </a:spcAft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7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E97F2-A35F-981F-54C3-1F3F4910AE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645920"/>
            <a:ext cx="7291526" cy="422148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Integrate AI with tools like Excel, Notion, or Trello to:</a:t>
            </a:r>
          </a:p>
          <a:p>
            <a:pPr lvl="1">
              <a:lnSpc>
                <a:spcPct val="90000"/>
              </a:lnSpc>
            </a:pPr>
            <a:r>
              <a:rPr lang="en-US" sz="3200" dirty="0"/>
              <a:t>Analyze data and generate insights.</a:t>
            </a:r>
          </a:p>
          <a:p>
            <a:pPr lvl="1">
              <a:lnSpc>
                <a:spcPct val="90000"/>
              </a:lnSpc>
            </a:pPr>
            <a:r>
              <a:rPr lang="en-US" sz="3200" dirty="0"/>
              <a:t>Track project progress.</a:t>
            </a:r>
          </a:p>
          <a:p>
            <a:pPr lvl="1">
              <a:lnSpc>
                <a:spcPct val="90000"/>
              </a:lnSpc>
            </a:pPr>
            <a:r>
              <a:rPr lang="en-US" sz="3200" dirty="0"/>
              <a:t>Suggest next steps or improvements.</a:t>
            </a:r>
          </a:p>
          <a:p>
            <a:pPr>
              <a:lnSpc>
                <a:spcPct val="90000"/>
              </a:lnSpc>
            </a:pPr>
            <a:endParaRPr lang="en-US" sz="3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B0A4B-C6D1-46BF-D554-33F2E3B79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685801"/>
            <a:ext cx="7291526" cy="529814"/>
          </a:xfrm>
        </p:spPr>
        <p:txBody>
          <a:bodyPr anchor="b">
            <a:normAutofit/>
          </a:bodyPr>
          <a:lstStyle/>
          <a:p>
            <a:r>
              <a:rPr lang="en-US" dirty="0"/>
              <a:t>Boost Work Productivity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B0017-17F4-6D48-62A4-5999F1E5933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 anchor="b">
            <a:normAutofit fontScale="85000" lnSpcReduction="20000"/>
          </a:bodyPr>
          <a:lstStyle/>
          <a:p>
            <a:pPr>
              <a:spcAft>
                <a:spcPts val="800"/>
              </a:spcAft>
            </a:pPr>
            <a:fld id="{3AF61D72-55E4-4032-974C-3982332B4B99}" type="datetime4">
              <a:rPr lang="en-US" smtClean="0"/>
              <a:t>April 29, 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148339-C6FE-5DCD-D7C4-640CB573C44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76000" y="6356350"/>
            <a:ext cx="1016000" cy="365125"/>
          </a:xfrm>
        </p:spPr>
        <p:txBody>
          <a:bodyPr anchor="b">
            <a:normAutofit/>
          </a:bodyPr>
          <a:lstStyle/>
          <a:p>
            <a:pPr>
              <a:spcAft>
                <a:spcPts val="800"/>
              </a:spcAft>
            </a:pPr>
            <a:fld id="{3D46CBA2-ECE5-4BE9-B546-6761E0E67089}" type="slidenum">
              <a:rPr lang="en-US" smtClean="0"/>
              <a:pPr>
                <a:spcAft>
                  <a:spcPts val="800"/>
                </a:spcAft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17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7AF24-CAD9-DCCC-2E8D-70E30E9824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506071"/>
            <a:ext cx="7291526" cy="4361329"/>
          </a:xfrm>
        </p:spPr>
        <p:txBody>
          <a:bodyPr>
            <a:normAutofit/>
          </a:bodyPr>
          <a:lstStyle/>
          <a:p>
            <a:r>
              <a:rPr lang="en-US"/>
              <a:t>Use AI to:</a:t>
            </a:r>
          </a:p>
          <a:p>
            <a:pPr lvl="1"/>
            <a:r>
              <a:rPr lang="en-US" sz="3467"/>
              <a:t>Track habits and goals.</a:t>
            </a:r>
          </a:p>
          <a:p>
            <a:pPr lvl="1"/>
            <a:r>
              <a:rPr lang="en-US" sz="3467"/>
              <a:t>Recommend books, podcasts, or learning paths.</a:t>
            </a:r>
          </a:p>
          <a:p>
            <a:pPr lvl="1"/>
            <a:r>
              <a:rPr lang="en-US" sz="3467"/>
              <a:t>Reflect on your day or journal with prompts.</a:t>
            </a:r>
          </a:p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09859E-9474-D8C3-E02C-38F22B6ED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685800"/>
            <a:ext cx="7291526" cy="508299"/>
          </a:xfrm>
        </p:spPr>
        <p:txBody>
          <a:bodyPr anchor="b">
            <a:normAutofit/>
          </a:bodyPr>
          <a:lstStyle/>
          <a:p>
            <a:r>
              <a:rPr lang="en-US" dirty="0"/>
              <a:t>Support Personal Growth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F52416-6C27-032A-C7FD-951B132DDFF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 anchor="b">
            <a:normAutofit fontScale="85000" lnSpcReduction="20000"/>
          </a:bodyPr>
          <a:lstStyle/>
          <a:p>
            <a:pPr>
              <a:spcAft>
                <a:spcPts val="800"/>
              </a:spcAft>
            </a:pPr>
            <a:fld id="{4ACC734D-532D-4021-9BD7-5A3BBE9AD7AB}" type="datetime4">
              <a:rPr lang="en-US" smtClean="0"/>
              <a:t>April 29, 2026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D4EAC59-0A1E-2FBE-7406-FD5C8FA9BAB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76000" y="6356350"/>
            <a:ext cx="1016000" cy="365125"/>
          </a:xfrm>
        </p:spPr>
        <p:txBody>
          <a:bodyPr anchor="b">
            <a:normAutofit/>
          </a:bodyPr>
          <a:lstStyle/>
          <a:p>
            <a:pPr>
              <a:spcAft>
                <a:spcPts val="800"/>
              </a:spcAft>
            </a:pPr>
            <a:fld id="{3D46CBA2-ECE5-4BE9-B546-6761E0E67089}" type="slidenum">
              <a:rPr lang="en-US" smtClean="0"/>
              <a:pPr>
                <a:spcAft>
                  <a:spcPts val="800"/>
                </a:spcAft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65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791D5-C445-0E10-D85F-B2216A8FC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137A475-FC94-9B8B-E6CA-16EBA60C7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Course Outline – Session IV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29F301-BB72-A03E-EE8F-DF989E81C0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441525"/>
            <a:ext cx="7300403" cy="4425875"/>
          </a:xfrm>
        </p:spPr>
        <p:txBody>
          <a:bodyPr>
            <a:noAutofit/>
          </a:bodyPr>
          <a:lstStyle/>
          <a:p>
            <a:pPr marL="624824" indent="-380990"/>
            <a:r>
              <a:rPr lang="en-US" sz="2400" dirty="0">
                <a:ea typeface="Aptos" panose="020B0004020202020204" pitchFamily="34" charset="0"/>
                <a:cs typeface="Aptos" panose="020B0004020202020204" pitchFamily="34" charset="0"/>
              </a:rPr>
              <a:t>Industry Risks and Concerns</a:t>
            </a:r>
          </a:p>
          <a:p>
            <a:pPr marL="624824" indent="-380990"/>
            <a:r>
              <a:rPr lang="en-US" sz="2400" dirty="0">
                <a:ea typeface="Aptos" panose="020B0004020202020204" pitchFamily="34" charset="0"/>
                <a:cs typeface="Aptos" panose="020B0004020202020204" pitchFamily="34" charset="0"/>
              </a:rPr>
              <a:t>AI Technology Concerns</a:t>
            </a:r>
          </a:p>
          <a:p>
            <a:pPr marL="624824" indent="-380990"/>
            <a:r>
              <a:rPr lang="en-US" sz="2400" dirty="0"/>
              <a:t>AI Future</a:t>
            </a:r>
          </a:p>
          <a:p>
            <a:pPr marL="624824" indent="-380990"/>
            <a:r>
              <a:rPr lang="en-US" sz="2400" dirty="0">
                <a:ea typeface="Aptos" panose="020B0004020202020204" pitchFamily="34" charset="0"/>
                <a:cs typeface="Aptos" panose="020B0004020202020204" pitchFamily="34" charset="0"/>
              </a:rPr>
              <a:t>Job Market</a:t>
            </a:r>
          </a:p>
          <a:p>
            <a:pPr marL="624824" indent="-380990"/>
            <a:r>
              <a:rPr lang="en-US" sz="2400" dirty="0">
                <a:ea typeface="Aptos" panose="020B0004020202020204" pitchFamily="34" charset="0"/>
                <a:cs typeface="Aptos" panose="020B0004020202020204" pitchFamily="34" charset="0"/>
              </a:rPr>
              <a:t>Creator Warning</a:t>
            </a:r>
          </a:p>
          <a:p>
            <a:pPr marL="624824" indent="-380990"/>
            <a:r>
              <a:rPr lang="en-US" sz="2400" dirty="0">
                <a:ea typeface="Aptos" panose="020B0004020202020204" pitchFamily="34" charset="0"/>
                <a:cs typeface="Aptos" panose="020B0004020202020204" pitchFamily="34" charset="0"/>
              </a:rPr>
              <a:t>AI technology Concern Quiz</a:t>
            </a:r>
          </a:p>
          <a:p>
            <a:pPr marL="624824" indent="-380990"/>
            <a:r>
              <a:rPr lang="en-US" sz="2400" dirty="0">
                <a:ea typeface="Aptos" panose="020B0004020202020204" pitchFamily="34" charset="0"/>
                <a:cs typeface="Aptos" panose="020B0004020202020204" pitchFamily="34" charset="0"/>
              </a:rPr>
              <a:t>Course Review</a:t>
            </a:r>
          </a:p>
          <a:p>
            <a:pPr marL="624824" indent="-380990"/>
            <a:r>
              <a:rPr lang="en-US" sz="2400" dirty="0">
                <a:ea typeface="Aptos" panose="020B0004020202020204" pitchFamily="34" charset="0"/>
                <a:cs typeface="Aptos" panose="020B0004020202020204" pitchFamily="34" charset="0"/>
              </a:rPr>
              <a:t>Course Evaluation</a:t>
            </a:r>
          </a:p>
          <a:p>
            <a:pPr marL="624824" indent="-380990"/>
            <a:endParaRPr lang="en-US" sz="2400" dirty="0"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624824" indent="-380990"/>
            <a:endParaRPr lang="en-US" sz="24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F0A5ED-BA81-5BF6-E0CC-16201C56FC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prstGeom prst="rect">
            <a:avLst/>
          </a:prstGeom>
        </p:spPr>
        <p:txBody>
          <a:bodyPr vert="horz" lIns="0" tIns="0" rIns="0" bIns="0" anchor="b"/>
          <a:lstStyle>
            <a:defPPr>
              <a:defRPr lang="en-US"/>
            </a:defPPr>
            <a:lvl1pPr marL="0" algn="l" defTabSz="914400" rtl="0" eaLnBrk="1" latinLnBrk="0" hangingPunct="1">
              <a:defRPr kumimoji="0" sz="1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0B06C83-55EB-4C8C-B840-1C5B7110D03D}" type="datetime4">
              <a:rPr lang="en-US" b="0" smtClean="0"/>
              <a:t>April 29, 2026</a:t>
            </a:fld>
            <a:endParaRPr lang="en-US" b="0" dirty="0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112D9925-693D-740C-2D4E-30D815328EBF}"/>
              </a:ext>
            </a:extLst>
          </p:cNvPr>
          <p:cNvSpPr txBox="1">
            <a:spLocks/>
          </p:cNvSpPr>
          <p:nvPr/>
        </p:nvSpPr>
        <p:spPr>
          <a:xfrm>
            <a:off x="508000" y="4111598"/>
            <a:ext cx="5588000" cy="227845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b="1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b="1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000" b="1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1800" b="1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800" b="1" kern="120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4824" indent="-380990"/>
            <a:endParaRPr lang="en-US" sz="2133" dirty="0"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5095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02563-86EC-015E-2E64-B7EC7807A3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484555"/>
            <a:ext cx="7291526" cy="438284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Start small: use AI for one task a day.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Set a “Copilot check-in” time to review your day or plan tomorrow.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Gradually expand to more areas as you get comfortable.</a:t>
            </a:r>
          </a:p>
          <a:p>
            <a:pPr>
              <a:lnSpc>
                <a:spcPct val="90000"/>
              </a:lnSpc>
            </a:pPr>
            <a:endParaRPr lang="en-US" sz="3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D895AC-83D1-24DA-EA03-A10B1523D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685801"/>
            <a:ext cx="7291526" cy="540572"/>
          </a:xfrm>
        </p:spPr>
        <p:txBody>
          <a:bodyPr anchor="b">
            <a:normAutofit/>
          </a:bodyPr>
          <a:lstStyle/>
          <a:p>
            <a:r>
              <a:rPr lang="en-US" dirty="0"/>
              <a:t>Make It a Habit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4AA9F-5188-1EF5-4086-525E07AC58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 anchor="b">
            <a:normAutofit fontScale="85000" lnSpcReduction="20000"/>
          </a:bodyPr>
          <a:lstStyle/>
          <a:p>
            <a:pPr>
              <a:spcAft>
                <a:spcPts val="800"/>
              </a:spcAft>
            </a:pPr>
            <a:fld id="{BDE0FEC9-2EFA-48CB-85B8-510D20349E5F}" type="datetime4">
              <a:rPr lang="en-US" smtClean="0"/>
              <a:t>April 29, 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C716F-5DFC-266C-6353-B72554DFEF6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76000" y="6356350"/>
            <a:ext cx="1016000" cy="365125"/>
          </a:xfrm>
        </p:spPr>
        <p:txBody>
          <a:bodyPr anchor="b">
            <a:normAutofit/>
          </a:bodyPr>
          <a:lstStyle/>
          <a:p>
            <a:pPr>
              <a:spcAft>
                <a:spcPts val="800"/>
              </a:spcAft>
            </a:pPr>
            <a:fld id="{3D46CBA2-ECE5-4BE9-B546-6761E0E67089}" type="slidenum">
              <a:rPr lang="en-US" smtClean="0"/>
              <a:pPr>
                <a:spcAft>
                  <a:spcPts val="800"/>
                </a:spcAft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56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61D7F-EE43-406B-7135-6048C020F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683648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Common Misconceptions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4D5137-9B6F-4A79-4F67-430DD465A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4B161-BED7-43B3-A247-2D2C84E55647}" type="datetime4">
              <a:rPr lang="en-US" smtClean="0"/>
              <a:t>April 29, 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96E1C6-0219-8412-F7F1-72F892BDED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D46CBA2-ECE5-4BE9-B546-6761E0E67089}" type="slidenum">
              <a:rPr lang="en-US" smtClean="0"/>
              <a:t>41</a:t>
            </a:fld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2FF6CEB-311C-FEEC-0368-D2CA63431F87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064419239"/>
              </p:ext>
            </p:extLst>
          </p:nvPr>
        </p:nvGraphicFramePr>
        <p:xfrm>
          <a:off x="1016000" y="1693433"/>
          <a:ext cx="10160000" cy="3860803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354284">
                  <a:extLst>
                    <a:ext uri="{9D8B030D-6E8A-4147-A177-3AD203B41FA5}">
                      <a16:colId xmlns:a16="http://schemas.microsoft.com/office/drawing/2014/main" val="3557935070"/>
                    </a:ext>
                  </a:extLst>
                </a:gridCol>
                <a:gridCol w="5805716">
                  <a:extLst>
                    <a:ext uri="{9D8B030D-6E8A-4147-A177-3AD203B41FA5}">
                      <a16:colId xmlns:a16="http://schemas.microsoft.com/office/drawing/2014/main" val="211829941"/>
                    </a:ext>
                  </a:extLst>
                </a:gridCol>
              </a:tblGrid>
              <a:tr h="5533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Misconception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Reality 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6379"/>
                  </a:ext>
                </a:extLst>
              </a:tr>
              <a:tr h="454935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Copilot is plug-and-play.</a:t>
                      </a:r>
                      <a:endParaRPr lang="en-US" sz="19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It requires setup, integration, and governance. </a:t>
                      </a:r>
                      <a:endParaRPr lang="en-US" sz="1900" b="1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9390883"/>
                  </a:ext>
                </a:extLst>
              </a:tr>
              <a:tr h="454935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/>
                        <a:t>It replaces human workers.</a:t>
                      </a:r>
                      <a:endParaRPr lang="en-US" sz="19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It’s a support tool, not a replacement.</a:t>
                      </a:r>
                      <a:endParaRPr lang="en-US" sz="1900" b="1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4245549"/>
                  </a:ext>
                </a:extLst>
              </a:tr>
              <a:tr h="799211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/>
                        <a:t>It’s always accurate.</a:t>
                      </a:r>
                      <a:endParaRPr lang="en-US" sz="19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AI can make mistakes—</a:t>
                      </a:r>
                      <a:br>
                        <a:rPr lang="en-US" sz="1900" b="1" dirty="0"/>
                      </a:br>
                      <a:r>
                        <a:rPr lang="en-US" sz="1900" b="1" dirty="0"/>
                        <a:t>human oversight is essential. </a:t>
                      </a:r>
                      <a:endParaRPr lang="en-US" sz="1900" b="1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8368964"/>
                  </a:ext>
                </a:extLst>
              </a:tr>
              <a:tr h="799211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/>
                        <a:t>It understands context perfectly.</a:t>
                      </a:r>
                      <a:endParaRPr lang="en-US" sz="19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Copilot relies on the data and prompts it’s given. </a:t>
                      </a:r>
                      <a:endParaRPr lang="en-US" sz="1900" b="1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1100071"/>
                  </a:ext>
                </a:extLst>
              </a:tr>
              <a:tr h="799211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/>
                        <a:t>It’s secure by default.</a:t>
                      </a:r>
                      <a:endParaRPr lang="en-US" sz="19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Security depends on how it’s configured and managed</a:t>
                      </a:r>
                      <a:endParaRPr lang="en-US" sz="1900" b="1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29505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40754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B53F6-EB86-0769-C33A-82EE71129AB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430767"/>
            <a:ext cx="7291526" cy="4436633"/>
          </a:xfrm>
        </p:spPr>
        <p:txBody>
          <a:bodyPr>
            <a:normAutofit/>
          </a:bodyPr>
          <a:lstStyle/>
          <a:p>
            <a:r>
              <a:rPr lang="fr-FR" sz="2400" dirty="0"/>
              <a:t>Microsoft </a:t>
            </a:r>
            <a:r>
              <a:rPr lang="fr-FR" sz="2400" dirty="0" err="1"/>
              <a:t>Copilot</a:t>
            </a:r>
            <a:r>
              <a:rPr lang="fr-FR" sz="2400" dirty="0"/>
              <a:t> Chat Prompt </a:t>
            </a:r>
            <a:r>
              <a:rPr lang="fr-FR" sz="2400" dirty="0" err="1"/>
              <a:t>Exercise</a:t>
            </a:r>
            <a:r>
              <a:rPr lang="fr-FR" sz="2400" dirty="0"/>
              <a:t> </a:t>
            </a:r>
            <a:r>
              <a:rPr lang="fr-FR" sz="2400" dirty="0" err="1"/>
              <a:t>Using</a:t>
            </a:r>
            <a:r>
              <a:rPr lang="fr-FR" sz="2400" dirty="0"/>
              <a:t> SPEAR Framework</a:t>
            </a:r>
            <a:endParaRPr lang="en-US" sz="2400" dirty="0"/>
          </a:p>
          <a:p>
            <a:r>
              <a:rPr lang="en-US" sz="2400" dirty="0"/>
              <a:t>Open MS Word to create the Prompt using the SPEAR Framework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F171C1-1E4A-BCC6-63CF-106DBAE97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685801"/>
            <a:ext cx="7291526" cy="529814"/>
          </a:xfrm>
        </p:spPr>
        <p:txBody>
          <a:bodyPr/>
          <a:lstStyle/>
          <a:p>
            <a:r>
              <a:rPr lang="en-US" dirty="0"/>
              <a:t>Exercise 1 – SPEAR Prompt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BD435-22A9-ED01-AEE2-0DEA3284377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2F346A-380B-4DAA-8699-C013835CAA86}" type="datetime4">
              <a:rPr lang="en-US" smtClean="0"/>
              <a:t>April 29, 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80410E-7F04-1312-D516-4F83AA123EF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29363"/>
            <a:ext cx="793750" cy="220662"/>
          </a:xfrm>
        </p:spPr>
        <p:txBody>
          <a:bodyPr/>
          <a:lstStyle/>
          <a:p>
            <a:fld id="{3D46CBA2-ECE5-4BE9-B546-6761E0E6708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7037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327A35-F1BD-9F9D-5620-9F9CDF4F84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776323"/>
            <a:ext cx="7291526" cy="4091077"/>
          </a:xfrm>
        </p:spPr>
        <p:txBody>
          <a:bodyPr/>
          <a:lstStyle/>
          <a:p>
            <a:r>
              <a:rPr lang="en-US" sz="1600" b="1" dirty="0"/>
              <a:t>Start</a:t>
            </a:r>
            <a:r>
              <a:rPr lang="en-US" sz="1600" dirty="0"/>
              <a:t>: You're a corporate trainer specializing in AI skills for tech teams. </a:t>
            </a:r>
          </a:p>
          <a:p>
            <a:r>
              <a:rPr lang="en-US" sz="1600" b="1" dirty="0"/>
              <a:t>Provide</a:t>
            </a:r>
            <a:r>
              <a:rPr lang="en-US" sz="1600" dirty="0"/>
              <a:t>: </a:t>
            </a:r>
          </a:p>
          <a:p>
            <a:pPr lvl="1"/>
            <a:r>
              <a:rPr lang="en-US" sz="1600" dirty="0"/>
              <a:t>Create a 4-module training plan on prompt engineering using SPEAR framework;</a:t>
            </a:r>
          </a:p>
          <a:p>
            <a:pPr lvl="1"/>
            <a:r>
              <a:rPr lang="en-US" sz="1600" dirty="0"/>
              <a:t>Format training plan as a table with week, objectives, activities, and assessments; </a:t>
            </a:r>
          </a:p>
          <a:p>
            <a:pPr lvl="1"/>
            <a:r>
              <a:rPr lang="en-US" sz="1600" dirty="0"/>
              <a:t>Target early-career AI/ML researchers (desk-based, prefer web tools like Perplexity); </a:t>
            </a:r>
          </a:p>
          <a:p>
            <a:pPr lvl="1"/>
            <a:r>
              <a:rPr lang="en-US" sz="1600" dirty="0"/>
              <a:t>budget-free;</a:t>
            </a:r>
          </a:p>
          <a:p>
            <a:pPr lvl="1"/>
            <a:r>
              <a:rPr lang="en-US" sz="1600" dirty="0"/>
              <a:t>2 hours/week </a:t>
            </a:r>
          </a:p>
          <a:p>
            <a:r>
              <a:rPr lang="en-US" sz="1600" b="1" dirty="0"/>
              <a:t>Explain</a:t>
            </a:r>
            <a:r>
              <a:rPr lang="en-US" sz="1600" dirty="0"/>
              <a:t>: New hires need practical skills for climate/space AI projects, building on basic LLM knowledge; align with hands-on, iterative learning. </a:t>
            </a:r>
          </a:p>
          <a:p>
            <a:r>
              <a:rPr lang="en-US" sz="1600" b="1" dirty="0"/>
              <a:t>Ask</a:t>
            </a:r>
            <a:r>
              <a:rPr lang="en-US" sz="1600" dirty="0"/>
              <a:t>: Generate the plan and suggest 2 quiz questions per module.</a:t>
            </a:r>
          </a:p>
          <a:p>
            <a:pPr marL="0" indent="0">
              <a:buNone/>
            </a:pPr>
            <a:endParaRPr lang="en-US" sz="1600" dirty="0"/>
          </a:p>
          <a:p>
            <a:endParaRPr lang="en-US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1FC54B-9E6F-9817-3647-E542AA17E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Step 1 </a:t>
            </a:r>
            <a:r>
              <a:rPr lang="en-US" dirty="0"/>
              <a:t>– Create Prompt using SPEAR Framework in MS WORD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1456F8-06B8-0BC9-7592-C1434E68931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1C8D195-73D2-4795-BBA9-1FDFB26CE321}" type="datetime4">
              <a:rPr lang="en-US" smtClean="0"/>
              <a:t>April 29,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868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CA5297D-629D-201E-0AF1-E30DCAD369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979407"/>
            <a:ext cx="7291526" cy="388799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You're a corporate trainer specializing in Microsoft 365 for HR personnel. Create a 4-module training plan on Microsoft 365; Create a training plan in a table format with columns for week, objectives, activities, and assessments; Target early-career HR personnel; 2 hours/week. New hires need practical skills for using Microsoft 365 to complete projects; align training plan with hands-on, iterative learning. Generate the plan and in a table format and suggest 2 quiz questions per module.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C3EB10-55C5-0699-49B2-56FC711C4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Step 2 </a:t>
            </a:r>
            <a:r>
              <a:rPr lang="en-US" dirty="0"/>
              <a:t>– Create the SPEAR Prompt in MS </a:t>
            </a:r>
            <a:r>
              <a:rPr lang="en-US" dirty="0" err="1"/>
              <a:t>WOrd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75396C-0C72-E58D-F6D1-F8A643A1E18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1C8D195-73D2-4795-BBA9-1FDFB26CE321}" type="datetime4">
              <a:rPr lang="en-US" smtClean="0"/>
              <a:t>April 29,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281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B60ABB-9BF0-3AD8-2B41-2C6952B7D0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914861"/>
            <a:ext cx="7291526" cy="3952539"/>
          </a:xfrm>
        </p:spPr>
        <p:txBody>
          <a:bodyPr/>
          <a:lstStyle/>
          <a:p>
            <a:r>
              <a:rPr lang="en-US" dirty="0"/>
              <a:t>Copy and paste the SPEAR Prompt from MS Word into the MS 365 Copilot Chat. </a:t>
            </a:r>
          </a:p>
          <a:p>
            <a:r>
              <a:rPr lang="en-US" dirty="0"/>
              <a:t>Copy the result of the MS 365 Copilot Chat prompt into MS Word.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590922-E8F8-1D12-DDD2-EB6781F60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Step 3 </a:t>
            </a:r>
            <a:r>
              <a:rPr lang="en-US" dirty="0"/>
              <a:t>– Run the SPEAR Prompt in the </a:t>
            </a:r>
            <a:r>
              <a:rPr lang="en-US" dirty="0" err="1"/>
              <a:t>Ms</a:t>
            </a:r>
            <a:r>
              <a:rPr lang="en-US" dirty="0"/>
              <a:t> 365 Copilot Chat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A99517-1F32-88D4-99BD-B055F92F77D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1C8D195-73D2-4795-BBA9-1FDFB26CE321}" type="datetime4">
              <a:rPr lang="en-US" smtClean="0"/>
              <a:t>April 29,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9009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8F9ABE-ECCE-2D92-8F97-EAC11EDDCB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776323"/>
            <a:ext cx="7291526" cy="4091077"/>
          </a:xfrm>
        </p:spPr>
        <p:txBody>
          <a:bodyPr/>
          <a:lstStyle/>
          <a:p>
            <a:r>
              <a:rPr lang="en-US" sz="2400" dirty="0"/>
              <a:t>Open Session II Microsoft Copilot Chat Prompt Exercise Form - SPEAR Prompt Form </a:t>
            </a:r>
          </a:p>
          <a:p>
            <a:r>
              <a:rPr lang="en-US" sz="2400" dirty="0"/>
              <a:t>Submit your SPEAR prompt engineering work in the form.</a:t>
            </a:r>
          </a:p>
          <a:p>
            <a:r>
              <a:rPr lang="en-US" sz="2400" dirty="0"/>
              <a:t>Select the prompt engineering framework.</a:t>
            </a:r>
          </a:p>
          <a:p>
            <a:r>
              <a:rPr lang="en-US" sz="2400" dirty="0"/>
              <a:t>Provide details about your prompt components, final prompt, and results. </a:t>
            </a:r>
          </a:p>
          <a:p>
            <a:r>
              <a:rPr lang="en-US" sz="2400" dirty="0"/>
              <a:t>Your responses will help us evaluate your understanding and application of prompt engineering techniques.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48CDB4-8FBD-43CF-D6D9-62FD1426E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Step 4 </a:t>
            </a:r>
            <a:r>
              <a:rPr lang="en-US" dirty="0"/>
              <a:t>- Complete the Blackboard Exercise 1 Form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6AFFA5-5221-78E9-BAD5-05E5070D601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1C8D195-73D2-4795-BBA9-1FDFB26CE321}" type="datetime4">
              <a:rPr lang="en-US" smtClean="0"/>
              <a:t>April 29,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9406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A2D81-0EB1-BCCA-977E-F96C511CB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BB9AE-C288-55CB-DAFC-BEB997A8FB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430767"/>
            <a:ext cx="7291526" cy="4436633"/>
          </a:xfrm>
        </p:spPr>
        <p:txBody>
          <a:bodyPr>
            <a:normAutofit/>
          </a:bodyPr>
          <a:lstStyle/>
          <a:p>
            <a:r>
              <a:rPr lang="fr-FR" sz="2400" dirty="0"/>
              <a:t>Microsoft </a:t>
            </a:r>
            <a:r>
              <a:rPr lang="fr-FR" sz="2400" dirty="0" err="1"/>
              <a:t>Copilot</a:t>
            </a:r>
            <a:r>
              <a:rPr lang="fr-FR" sz="2400" dirty="0"/>
              <a:t> Chat Prompt </a:t>
            </a:r>
            <a:r>
              <a:rPr lang="fr-FR" sz="2400" dirty="0" err="1"/>
              <a:t>Exercise</a:t>
            </a:r>
            <a:r>
              <a:rPr lang="fr-FR" sz="2400" dirty="0"/>
              <a:t> </a:t>
            </a:r>
            <a:r>
              <a:rPr lang="fr-FR" sz="2400" dirty="0" err="1"/>
              <a:t>Using</a:t>
            </a:r>
            <a:r>
              <a:rPr lang="fr-FR" sz="2400" dirty="0"/>
              <a:t> ICE Framework</a:t>
            </a:r>
            <a:endParaRPr lang="en-US" sz="2400" dirty="0"/>
          </a:p>
          <a:p>
            <a:r>
              <a:rPr lang="en-US" sz="2400" dirty="0"/>
              <a:t>Open MS Word to create the Prompt using the ICE Framework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08B4A8-ABD5-90D0-91A4-51A90BBA2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685801"/>
            <a:ext cx="7291526" cy="529814"/>
          </a:xfrm>
        </p:spPr>
        <p:txBody>
          <a:bodyPr/>
          <a:lstStyle/>
          <a:p>
            <a:r>
              <a:rPr lang="en-US" dirty="0"/>
              <a:t>Exercise 2 – ICE Prompt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5E458-7895-8B59-FD76-8E3FE1538A6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2F346A-380B-4DAA-8699-C013835CAA86}" type="datetime4">
              <a:rPr lang="en-US" smtClean="0"/>
              <a:t>April 29, 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F07CB-4467-044B-D262-BD074635A5E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29363"/>
            <a:ext cx="793750" cy="220662"/>
          </a:xfrm>
        </p:spPr>
        <p:txBody>
          <a:bodyPr/>
          <a:lstStyle/>
          <a:p>
            <a:fld id="{3D46CBA2-ECE5-4BE9-B546-6761E0E6708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75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4F4CC-21AF-CBAA-F809-A59EFB0E6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ACE5CB-B0A6-22B0-DB8C-B9B998EC61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776323"/>
            <a:ext cx="7291526" cy="4091077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>
                <a:solidFill>
                  <a:srgbClr val="FF0000"/>
                </a:solidFill>
              </a:rPr>
              <a:t>Instruction - </a:t>
            </a:r>
            <a:r>
              <a:rPr lang="en-US" sz="1400" dirty="0"/>
              <a:t>Create a e-learning guide for using a carrot peeler. ​</a:t>
            </a:r>
          </a:p>
          <a:p>
            <a:pPr marL="0" indent="0">
              <a:buNone/>
            </a:pPr>
            <a:r>
              <a:rPr lang="en-US" sz="1400" b="1" dirty="0">
                <a:solidFill>
                  <a:srgbClr val="FF0000"/>
                </a:solidFill>
              </a:rPr>
              <a:t>Context</a:t>
            </a:r>
          </a:p>
          <a:p>
            <a:r>
              <a:rPr lang="en-US" sz="1400" dirty="0"/>
              <a:t>Audience: Beginner cooks’.  </a:t>
            </a:r>
          </a:p>
          <a:p>
            <a:r>
              <a:rPr lang="en-US" sz="1400" dirty="0"/>
              <a:t>Course style: practical, task-based, minimal jargon, lots of short practice checks.</a:t>
            </a:r>
          </a:p>
          <a:p>
            <a:r>
              <a:rPr lang="en-US" sz="1400" dirty="0"/>
              <a:t>Module delivery: self-paced e-learning (read + do), designed for 30–45 minutes total.</a:t>
            </a:r>
          </a:p>
          <a:p>
            <a:r>
              <a:rPr lang="en-US" sz="1400" dirty="0"/>
              <a:t>Tone: supportive, clear, and confidence-building.</a:t>
            </a:r>
          </a:p>
          <a:p>
            <a:pPr marL="0" indent="0">
              <a:buNone/>
            </a:pPr>
            <a:r>
              <a:rPr lang="en-US" sz="1400" b="1" dirty="0">
                <a:solidFill>
                  <a:srgbClr val="FF0000"/>
                </a:solidFill>
              </a:rPr>
              <a:t>Example</a:t>
            </a:r>
            <a:r>
              <a:rPr lang="en-US" sz="1400" dirty="0"/>
              <a:t> A (mini example of format + depth)​</a:t>
            </a:r>
          </a:p>
          <a:p>
            <a:r>
              <a:rPr lang="en-US" sz="1400" dirty="0"/>
              <a:t>Topic: Using a Carrot Peeler</a:t>
            </a:r>
          </a:p>
          <a:p>
            <a:r>
              <a:rPr lang="en-US" sz="1400" dirty="0"/>
              <a:t>Learning objectives:</a:t>
            </a:r>
          </a:p>
          <a:p>
            <a:pPr lvl="1"/>
            <a:r>
              <a:rPr lang="en-US" sz="1400" dirty="0"/>
              <a:t>How to use a carrot peeler. </a:t>
            </a:r>
          </a:p>
          <a:p>
            <a:pPr lvl="1"/>
            <a:r>
              <a:rPr lang="en-US" sz="1400" dirty="0"/>
              <a:t>Safety issues using the peeler.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8209D5-C81D-FB3E-A67A-F4B59828E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Step 1 </a:t>
            </a:r>
            <a:r>
              <a:rPr lang="en-US" dirty="0"/>
              <a:t>– Create Prompt using ICE Framework in MS WORD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C92E62-30B5-4144-148B-D82B814D0B5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1C8D195-73D2-4795-BBA9-1FDFB26CE321}" type="datetime4">
              <a:rPr lang="en-US" smtClean="0"/>
              <a:t>April 29,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8173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4524C-EBDF-2CC1-7F89-7BEFCD1AB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AFCA5B-4282-FDA7-CBDB-C95233219A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979407"/>
            <a:ext cx="7291526" cy="3887993"/>
          </a:xfrm>
        </p:spPr>
        <p:txBody>
          <a:bodyPr/>
          <a:lstStyle/>
          <a:p>
            <a:pPr marL="0" indent="0">
              <a:buNone/>
            </a:pPr>
            <a:r>
              <a:rPr lang="en-US" sz="1400" b="1" dirty="0">
                <a:solidFill>
                  <a:srgbClr val="FF0000"/>
                </a:solidFill>
              </a:rPr>
              <a:t>Instruction - </a:t>
            </a:r>
            <a:r>
              <a:rPr lang="en-US" sz="1400" dirty="0"/>
              <a:t>Create a e-learning guide for using a carrot peeler. ​</a:t>
            </a:r>
          </a:p>
          <a:p>
            <a:pPr marL="0" indent="0">
              <a:buNone/>
            </a:pPr>
            <a:r>
              <a:rPr lang="en-US" sz="1400" b="1" dirty="0">
                <a:solidFill>
                  <a:srgbClr val="FF0000"/>
                </a:solidFill>
              </a:rPr>
              <a:t>Context:</a:t>
            </a:r>
          </a:p>
          <a:p>
            <a:r>
              <a:rPr lang="en-US" sz="1400" dirty="0"/>
              <a:t>Audience: Beginner cooks’.  </a:t>
            </a:r>
          </a:p>
          <a:p>
            <a:r>
              <a:rPr lang="en-US" sz="1400" dirty="0"/>
              <a:t>Course style: practical, task-based, minimal jargon, lots of short practice checks.</a:t>
            </a:r>
          </a:p>
          <a:p>
            <a:r>
              <a:rPr lang="en-US" sz="1400" dirty="0"/>
              <a:t>Module delivery: self-paced e-learning (read + do), designed for 30–45 minutes total.</a:t>
            </a:r>
          </a:p>
          <a:p>
            <a:r>
              <a:rPr lang="en-US" sz="1400" dirty="0"/>
              <a:t>Tone: supportive, clear, and confidence-building.</a:t>
            </a:r>
          </a:p>
          <a:p>
            <a:pPr marL="0" indent="0">
              <a:buNone/>
            </a:pPr>
            <a:r>
              <a:rPr lang="en-US" sz="1400" b="1" dirty="0">
                <a:solidFill>
                  <a:srgbClr val="FF0000"/>
                </a:solidFill>
              </a:rPr>
              <a:t>Example</a:t>
            </a:r>
            <a:r>
              <a:rPr lang="en-US" sz="1400" dirty="0"/>
              <a:t> A (mini example of format + depth)​:</a:t>
            </a:r>
          </a:p>
          <a:p>
            <a:r>
              <a:rPr lang="en-US" sz="1400" dirty="0"/>
              <a:t>Topic: Using a Carrot Peeler</a:t>
            </a:r>
          </a:p>
          <a:p>
            <a:r>
              <a:rPr lang="en-US" sz="1400" dirty="0"/>
              <a:t>Learning objectives:</a:t>
            </a:r>
          </a:p>
          <a:p>
            <a:pPr lvl="1"/>
            <a:r>
              <a:rPr lang="en-US" sz="1400" dirty="0"/>
              <a:t>How to use a carrot peeler. </a:t>
            </a:r>
          </a:p>
          <a:p>
            <a:pPr lvl="1"/>
            <a:r>
              <a:rPr lang="en-US" sz="1400" dirty="0"/>
              <a:t>Safety issues using the peeler.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B138CE-D903-0CBA-BE7D-31DFB33C3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Step 2 </a:t>
            </a:r>
            <a:r>
              <a:rPr lang="en-US" dirty="0"/>
              <a:t>– Create the ICE Prompt in MS </a:t>
            </a:r>
            <a:r>
              <a:rPr lang="en-US" dirty="0" err="1"/>
              <a:t>WOrd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773D6-43C7-99F0-F6DA-7D42BFBD87D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1C8D195-73D2-4795-BBA9-1FDFB26CE321}" type="datetime4">
              <a:rPr lang="en-US" smtClean="0"/>
              <a:t>April 29,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791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E0A754C-98BC-693F-8B03-70E2B5FE311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2821" r="22821"/>
          <a:stretch/>
        </p:blipFill>
        <p:spPr>
          <a:xfrm>
            <a:off x="1553644" y="-837"/>
            <a:ext cx="9322466" cy="6858837"/>
          </a:xfrm>
          <a:custGeom>
            <a:avLst/>
            <a:gdLst>
              <a:gd name="connsiteX0" fmla="*/ 1606185 w 9322466"/>
              <a:gd name="connsiteY0" fmla="*/ 0 h 6858837"/>
              <a:gd name="connsiteX1" fmla="*/ 7716282 w 9322466"/>
              <a:gd name="connsiteY1" fmla="*/ 0 h 6858837"/>
              <a:gd name="connsiteX2" fmla="*/ 7795341 w 9322466"/>
              <a:gd name="connsiteY2" fmla="*/ 66751 h 6858837"/>
              <a:gd name="connsiteX3" fmla="*/ 9322466 w 9322466"/>
              <a:gd name="connsiteY3" fmla="*/ 3429837 h 6858837"/>
              <a:gd name="connsiteX4" fmla="*/ 7795341 w 9322466"/>
              <a:gd name="connsiteY4" fmla="*/ 6792923 h 6858837"/>
              <a:gd name="connsiteX5" fmla="*/ 7717273 w 9322466"/>
              <a:gd name="connsiteY5" fmla="*/ 6858837 h 6858837"/>
              <a:gd name="connsiteX6" fmla="*/ 1605193 w 9322466"/>
              <a:gd name="connsiteY6" fmla="*/ 6858837 h 6858837"/>
              <a:gd name="connsiteX7" fmla="*/ 1527125 w 9322466"/>
              <a:gd name="connsiteY7" fmla="*/ 6792923 h 6858837"/>
              <a:gd name="connsiteX8" fmla="*/ 0 w 9322466"/>
              <a:gd name="connsiteY8" fmla="*/ 3429837 h 6858837"/>
              <a:gd name="connsiteX9" fmla="*/ 1527125 w 9322466"/>
              <a:gd name="connsiteY9" fmla="*/ 66751 h 6858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22466" h="6858837">
                <a:moveTo>
                  <a:pt x="1606185" y="0"/>
                </a:moveTo>
                <a:lnTo>
                  <a:pt x="7716282" y="0"/>
                </a:lnTo>
                <a:lnTo>
                  <a:pt x="7795341" y="66751"/>
                </a:lnTo>
                <a:cubicBezTo>
                  <a:pt x="8733486" y="897861"/>
                  <a:pt x="9322466" y="2096806"/>
                  <a:pt x="9322466" y="3429837"/>
                </a:cubicBezTo>
                <a:cubicBezTo>
                  <a:pt x="9322466" y="4762868"/>
                  <a:pt x="8733486" y="5961814"/>
                  <a:pt x="7795341" y="6792923"/>
                </a:cubicBezTo>
                <a:lnTo>
                  <a:pt x="7717273" y="6858837"/>
                </a:lnTo>
                <a:lnTo>
                  <a:pt x="1605193" y="6858837"/>
                </a:lnTo>
                <a:lnTo>
                  <a:pt x="1527125" y="6792923"/>
                </a:lnTo>
                <a:cubicBezTo>
                  <a:pt x="588980" y="5961814"/>
                  <a:pt x="0" y="4762868"/>
                  <a:pt x="0" y="3429837"/>
                </a:cubicBezTo>
                <a:cubicBezTo>
                  <a:pt x="0" y="2096806"/>
                  <a:pt x="588980" y="897861"/>
                  <a:pt x="1527125" y="66751"/>
                </a:cubicBezTo>
                <a:close/>
              </a:path>
            </a:pathLst>
          </a:cu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9348EC-A21D-9E3C-F0E0-E8CE91FBEC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731354"/>
            <a:ext cx="7680960" cy="3108420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Unlocking Productivity with Microsoft 365 Copilot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F3621F-2B21-4EAA-8878-7D9E1CF241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72D57C1-4D53-495D-8996-8BD54BC558CA}" type="datetime4">
              <a:rPr lang="en-US" smtClean="0"/>
              <a:t>April 29,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7246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9BE6E-AF46-BA89-F5AC-3DA899D32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4535D7-0F18-89B9-6194-EA43A91A19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914861"/>
            <a:ext cx="7291526" cy="3952539"/>
          </a:xfrm>
        </p:spPr>
        <p:txBody>
          <a:bodyPr/>
          <a:lstStyle/>
          <a:p>
            <a:r>
              <a:rPr lang="en-US" dirty="0"/>
              <a:t>Copy and paste the ICE Prompt from MS Word into the MS 365 Copilot Chat. </a:t>
            </a:r>
          </a:p>
          <a:p>
            <a:r>
              <a:rPr lang="en-US" dirty="0"/>
              <a:t>Copy the result of the MS 365 Copilot Chat prompt into MS Word.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1C40F3-510B-AB6B-4E73-21548D8EB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Step 3 </a:t>
            </a:r>
            <a:r>
              <a:rPr lang="en-US" dirty="0"/>
              <a:t>– Run the ICE Prompt in the </a:t>
            </a:r>
            <a:r>
              <a:rPr lang="en-US" dirty="0" err="1"/>
              <a:t>Ms</a:t>
            </a:r>
            <a:r>
              <a:rPr lang="en-US" dirty="0"/>
              <a:t> 365 Copilot Chat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AA6DD1-33EB-2E3E-C42C-81F10C1BD03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1C8D195-73D2-4795-BBA9-1FDFB26CE321}" type="datetime4">
              <a:rPr lang="en-US" smtClean="0"/>
              <a:t>April 29,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9861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AF737-AA19-0BEA-6A7F-2A2E5B5D12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564C38-8877-3305-7991-5650326572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776323"/>
            <a:ext cx="7291526" cy="4091077"/>
          </a:xfrm>
        </p:spPr>
        <p:txBody>
          <a:bodyPr/>
          <a:lstStyle/>
          <a:p>
            <a:r>
              <a:rPr lang="en-US" sz="2400" dirty="0"/>
              <a:t>Open Session II Microsoft Copilot Chat Prompt Exercise Form - ICE Prompt Form </a:t>
            </a:r>
          </a:p>
          <a:p>
            <a:r>
              <a:rPr lang="en-US" sz="2400" dirty="0"/>
              <a:t>Submit your ICE prompt engineering work in the form.</a:t>
            </a:r>
          </a:p>
          <a:p>
            <a:r>
              <a:rPr lang="en-US" sz="2400" dirty="0"/>
              <a:t>Select the prompt engineering framework.</a:t>
            </a:r>
          </a:p>
          <a:p>
            <a:r>
              <a:rPr lang="en-US" sz="2400" dirty="0"/>
              <a:t>Provide details about your prompt components, final prompt, and results. </a:t>
            </a:r>
          </a:p>
          <a:p>
            <a:r>
              <a:rPr lang="en-US" sz="2400" dirty="0"/>
              <a:t>Your responses will help us evaluate your understanding and application of prompt engineering techniques.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05E97D-6A15-3D39-0D3A-9075703D7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Step 4 </a:t>
            </a:r>
            <a:r>
              <a:rPr lang="en-US" dirty="0"/>
              <a:t>- Complete the Blackboard Exercise 2 Form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28B465-1619-4BD6-F071-028AC5A2248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1C8D195-73D2-4795-BBA9-1FDFB26CE321}" type="datetime4">
              <a:rPr lang="en-US" smtClean="0"/>
              <a:t>April 29,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6353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6DBCE-5596-60AB-09D2-82A09A0D5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92568-2436-FDB8-CE74-7074013F1F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430767"/>
            <a:ext cx="7291526" cy="4436633"/>
          </a:xfrm>
        </p:spPr>
        <p:txBody>
          <a:bodyPr>
            <a:normAutofit/>
          </a:bodyPr>
          <a:lstStyle/>
          <a:p>
            <a:r>
              <a:rPr lang="fr-FR" sz="2400" dirty="0"/>
              <a:t>Microsoft </a:t>
            </a:r>
            <a:r>
              <a:rPr lang="fr-FR" sz="2400" dirty="0" err="1"/>
              <a:t>Copilot</a:t>
            </a:r>
            <a:r>
              <a:rPr lang="fr-FR" sz="2400" dirty="0"/>
              <a:t> Chat Prompt </a:t>
            </a:r>
            <a:r>
              <a:rPr lang="fr-FR" sz="2400" dirty="0" err="1"/>
              <a:t>Exercise</a:t>
            </a:r>
            <a:r>
              <a:rPr lang="fr-FR" sz="2400" dirty="0"/>
              <a:t> </a:t>
            </a:r>
            <a:r>
              <a:rPr lang="fr-FR" sz="2400" dirty="0" err="1"/>
              <a:t>Using</a:t>
            </a:r>
            <a:r>
              <a:rPr lang="fr-FR" sz="2400" dirty="0"/>
              <a:t> </a:t>
            </a:r>
            <a:r>
              <a:rPr lang="fr-FR" sz="2400" dirty="0" err="1"/>
              <a:t>your</a:t>
            </a:r>
            <a:r>
              <a:rPr lang="fr-FR" sz="2400" dirty="0"/>
              <a:t> </a:t>
            </a:r>
            <a:r>
              <a:rPr lang="fr-FR" sz="2400" dirty="0" err="1"/>
              <a:t>own</a:t>
            </a:r>
            <a:r>
              <a:rPr lang="fr-FR" sz="2400" dirty="0"/>
              <a:t> prompt. </a:t>
            </a:r>
          </a:p>
          <a:p>
            <a:r>
              <a:rPr lang="fr-FR" sz="2400" dirty="0"/>
              <a:t>Select a Prompt Framework to use.</a:t>
            </a:r>
            <a:br>
              <a:rPr lang="fr-FR" sz="2400" dirty="0"/>
            </a:br>
            <a:r>
              <a:rPr lang="fr-FR" sz="2400" dirty="0"/>
              <a:t>(SPEAR, CRISPE, ICE, or CRAFT)</a:t>
            </a:r>
          </a:p>
          <a:p>
            <a:r>
              <a:rPr lang="en-US" sz="2400" dirty="0"/>
              <a:t>Open MS Word to create the Prompt using your selected framework.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B9FB0F-FAE1-8D08-3AAD-E6FB5EC71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685801"/>
            <a:ext cx="7291526" cy="529814"/>
          </a:xfrm>
        </p:spPr>
        <p:txBody>
          <a:bodyPr/>
          <a:lstStyle/>
          <a:p>
            <a:r>
              <a:rPr lang="en-US" dirty="0"/>
              <a:t>Exercise 3 – Self Prompt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E0E10-7634-81B2-5836-4454900AED3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2F346A-380B-4DAA-8699-C013835CAA86}" type="datetime4">
              <a:rPr lang="en-US" smtClean="0"/>
              <a:t>April 29, 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378F0-39A1-9E17-749A-7751A99081C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29363"/>
            <a:ext cx="793750" cy="220662"/>
          </a:xfrm>
        </p:spPr>
        <p:txBody>
          <a:bodyPr/>
          <a:lstStyle/>
          <a:p>
            <a:fld id="{3D46CBA2-ECE5-4BE9-B546-6761E0E6708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6006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2EC3A-0E6D-1D80-9D56-B1B531B1A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1EF203E-1C14-0299-E9D9-259F8579B04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776323"/>
            <a:ext cx="7291526" cy="4091077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en-US" sz="2800" dirty="0"/>
              <a:t>List Framework Components</a:t>
            </a:r>
          </a:p>
          <a:p>
            <a:pPr marL="342900" indent="-342900">
              <a:buAutoNum type="arabicPeriod"/>
            </a:pPr>
            <a:r>
              <a:rPr lang="en-US" sz="2800" dirty="0"/>
              <a:t>Create framework component prompt instructions. </a:t>
            </a:r>
          </a:p>
          <a:p>
            <a:pPr marL="342900" indent="-342900">
              <a:buAutoNum type="arabicPeriod"/>
            </a:pPr>
            <a:r>
              <a:rPr lang="en-US" sz="2800" dirty="0"/>
              <a:t>Copy framework component prompt instructions into MS Word.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30DDE7C-B393-0AFE-81C0-C77238D4E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FF0000"/>
                </a:solidFill>
              </a:rPr>
              <a:t>Step 1 </a:t>
            </a:r>
            <a:r>
              <a:rPr lang="en-US" sz="2800" dirty="0"/>
              <a:t>– Create Prompt in MS WORD using your Selected Framework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56104A-EB78-FC41-F945-A96B5B1C47A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1C8D195-73D2-4795-BBA9-1FDFB26CE321}" type="datetime4">
              <a:rPr lang="en-US" smtClean="0"/>
              <a:t>April 29,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2678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A48C34-382D-4046-446B-112413D98A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515F9A-A4AF-EC4F-467C-292AD10513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979407"/>
            <a:ext cx="7291526" cy="3887993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en-US" sz="2800" dirty="0"/>
              <a:t>Create Prompt from framework components created in Step 1.  </a:t>
            </a:r>
          </a:p>
          <a:p>
            <a:pPr marL="342900" indent="-342900">
              <a:buAutoNum type="arabicPeriod"/>
            </a:pPr>
            <a:r>
              <a:rPr lang="en-US" sz="2800" dirty="0"/>
              <a:t>Copy Prompt into MS Word. </a:t>
            </a:r>
          </a:p>
          <a:p>
            <a:pPr lvl="1"/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438F18-5E0C-FEE0-CA62-3B402D2C2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Step 2 </a:t>
            </a:r>
            <a:r>
              <a:rPr lang="en-US" dirty="0"/>
              <a:t>– Create your framework Prompt in MS </a:t>
            </a:r>
            <a:r>
              <a:rPr lang="en-US" dirty="0" err="1"/>
              <a:t>WOrd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738E3-0FD8-3544-88EA-103C798BEC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1C8D195-73D2-4795-BBA9-1FDFB26CE321}" type="datetime4">
              <a:rPr lang="en-US" smtClean="0"/>
              <a:t>April 29,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431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A18E3-BD3A-B297-5E36-0DD78FD76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B9C26B-1607-F1C8-CABF-73EBF71865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914861"/>
            <a:ext cx="7291526" cy="3952539"/>
          </a:xfrm>
        </p:spPr>
        <p:txBody>
          <a:bodyPr/>
          <a:lstStyle/>
          <a:p>
            <a:r>
              <a:rPr lang="en-US" dirty="0"/>
              <a:t>Copy and paste your Prompt from MS Word into the MS 365 Copilot Chat. </a:t>
            </a:r>
          </a:p>
          <a:p>
            <a:r>
              <a:rPr lang="en-US" dirty="0"/>
              <a:t>Copy the result of the MS 365 Copilot Chat prompt into MS Word.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0064BB-BB42-F436-55A2-F770A113F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Step 3 </a:t>
            </a:r>
            <a:r>
              <a:rPr lang="en-US" dirty="0"/>
              <a:t>– Run the Your Prompt in the MS 365 Copilot Chat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31A820-46CD-BC04-4055-7A04A6F35D3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1C8D195-73D2-4795-BBA9-1FDFB26CE321}" type="datetime4">
              <a:rPr lang="en-US" smtClean="0"/>
              <a:t>April 29,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2153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B0E8A-0094-5AA1-01ED-54DE9FD98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153123-7D2B-635F-7D9F-B97A476BBD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776323"/>
            <a:ext cx="7291526" cy="4091077"/>
          </a:xfrm>
        </p:spPr>
        <p:txBody>
          <a:bodyPr/>
          <a:lstStyle/>
          <a:p>
            <a:r>
              <a:rPr lang="en-US" sz="2400" dirty="0"/>
              <a:t>Open Session II Microsoft Copilot Chat Prompt Exercise Form – Self Prompt Form </a:t>
            </a:r>
          </a:p>
          <a:p>
            <a:r>
              <a:rPr lang="en-US" sz="2400" dirty="0"/>
              <a:t>Submit your Self prompt engineering work in the form.</a:t>
            </a:r>
          </a:p>
          <a:p>
            <a:r>
              <a:rPr lang="en-US" sz="2400" dirty="0"/>
              <a:t>Select the prompt engineering framework.</a:t>
            </a:r>
          </a:p>
          <a:p>
            <a:r>
              <a:rPr lang="en-US" sz="2400" dirty="0"/>
              <a:t>Provide details about your prompt components, final prompt, and results. </a:t>
            </a:r>
          </a:p>
          <a:p>
            <a:r>
              <a:rPr lang="en-US" sz="2400" dirty="0"/>
              <a:t>Your responses will help us evaluate your understanding and application of prompt engineering techniques.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50CE38-C649-93E4-20AE-F94A3A3AF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Step 4 </a:t>
            </a:r>
            <a:r>
              <a:rPr lang="en-US" dirty="0"/>
              <a:t>- Complete the Blackboard Exercise 3 Form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816EEA-A79C-200D-E92D-CF20E157EE6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1C8D195-73D2-4795-BBA9-1FDFB26CE321}" type="datetime4">
              <a:rPr lang="en-US" smtClean="0"/>
              <a:t>April 29, 2026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07625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969DC-39EE-0B50-0F5A-9579679F6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4F5589F-72D8-822F-26E1-0AB18D606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Session II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18BE8-C3D8-7BF5-8A18-A4C3C3D2F8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Introduction to Prompt Engineering Frameworks</a:t>
            </a:r>
          </a:p>
          <a:p>
            <a:r>
              <a:rPr lang="en-US" dirty="0"/>
              <a:t> Discover personal organization tools using Copilot’s task management</a:t>
            </a:r>
          </a:p>
          <a:p>
            <a:r>
              <a:rPr lang="en-US" dirty="0"/>
              <a:t> Discover Copilot Chat, Personal, and Enterprise Editions</a:t>
            </a:r>
          </a:p>
          <a:p>
            <a:r>
              <a:rPr lang="en-US" dirty="0"/>
              <a:t> Learn how to organize yourself with MS Copilot AI</a:t>
            </a:r>
          </a:p>
          <a:p>
            <a:r>
              <a:rPr lang="en-US" dirty="0"/>
              <a:t> Prompt Engineering Exercises using MS Copilot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752E4-FD09-C119-AF8E-2FDE00A14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BD07A-0D4E-458E-8881-4A5A584F255E}" type="datetime4">
              <a:rPr lang="en-US" smtClean="0"/>
              <a:t>April 29, 2026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DABAA4-304A-9694-641A-EC21100C9D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329192"/>
            <a:ext cx="793072" cy="221241"/>
          </a:xfrm>
        </p:spPr>
        <p:txBody>
          <a:bodyPr/>
          <a:lstStyle/>
          <a:p>
            <a:fld id="{3D46CBA2-ECE5-4BE9-B546-6761E0E67089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573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269796-A963-9E10-8CD3-74D036C729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893346"/>
            <a:ext cx="7291526" cy="3974054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594" defTabSz="914377"/>
            <a:r>
              <a:rPr lang="en-US" sz="2400" dirty="0"/>
              <a:t>Explore AI integrations enhancing Word, Excel, and Outlook workflows</a:t>
            </a:r>
          </a:p>
          <a:p>
            <a:pPr indent="-228594" defTabSz="914377"/>
            <a:r>
              <a:rPr lang="en-US" sz="2400" dirty="0"/>
              <a:t>Discover personal organization tools using Copilot’s task management</a:t>
            </a:r>
          </a:p>
          <a:p>
            <a:pPr indent="-228594" defTabSz="914377"/>
            <a:r>
              <a:rPr lang="en-US" sz="2400" dirty="0"/>
              <a:t>Learn AI-driven calendar and meeting scheduling efficiencies</a:t>
            </a:r>
          </a:p>
          <a:p>
            <a:pPr indent="-228594" defTabSz="914377"/>
            <a:r>
              <a:rPr lang="en-US" sz="2400" dirty="0"/>
              <a:t>Automate routine tasks like email drafting and summarizing</a:t>
            </a:r>
          </a:p>
          <a:p>
            <a:pPr indent="-228594" defTabSz="914377"/>
            <a:r>
              <a:rPr lang="en-US" sz="2400" dirty="0"/>
              <a:t>Adopt best practices for AI integration and security awareness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F790A3-402E-21FE-530C-3F04F4EC1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 fontScale="90000"/>
          </a:bodyPr>
          <a:lstStyle/>
          <a:p>
            <a:pPr defTabSz="914377">
              <a:lnSpc>
                <a:spcPct val="90000"/>
              </a:lnSpc>
            </a:pPr>
            <a:r>
              <a:rPr lang="en-US" sz="3733" dirty="0"/>
              <a:t>Unlocking Productivity with Microsoft 365 Copilot</a:t>
            </a:r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0927505F-8E03-05E5-20BC-63BA265EF5C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fld id="{63E975F5-44B9-46AA-BD70-8C6C54245600}" type="datetime4">
              <a:rPr lang="en-US" smtClean="0"/>
              <a:t>April 29, 2026</a:t>
            </a:fld>
            <a:endParaRPr lang="en-US" dirty="0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E1B13F7B-B365-51B0-D937-1F40793DA99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76000" y="6356350"/>
            <a:ext cx="1016000" cy="365125"/>
          </a:xfrm>
        </p:spPr>
        <p:txBody>
          <a:bodyPr/>
          <a:lstStyle/>
          <a:p>
            <a:pPr>
              <a:spcAft>
                <a:spcPts val="800"/>
              </a:spcAft>
            </a:pPr>
            <a:fld id="{3D46CBA2-ECE5-4BE9-B546-6761E0E67089}" type="slidenum">
              <a:rPr lang="en-US" smtClean="0"/>
              <a:pPr>
                <a:spcAft>
                  <a:spcPts val="8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039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b="1"/>
              <a:t>Key features and integrations </a:t>
            </a:r>
          </a:p>
          <a:p>
            <a:r>
              <a:rPr lang="en-US" b="1"/>
              <a:t>Real-world benefits for productivity and organization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5200"/>
              <a:t>Microsoft Copilot &amp; AI in Microsoft 365</a:t>
            </a:r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B8A34168-1329-16C7-7B80-FECA1E7AD1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fld id="{F1DB22C1-1BD2-46C1-8F7C-021F0E3130ED}" type="datetime4">
              <a:rPr lang="en-US" smtClean="0"/>
              <a:t>April 29, 2026</a:t>
            </a:fld>
            <a:endParaRPr lang="en-US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F50A0476-AFB0-6C4A-FC7F-4A37360FDD3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76000" y="6356350"/>
            <a:ext cx="1016000" cy="365125"/>
          </a:xfrm>
        </p:spPr>
        <p:txBody>
          <a:bodyPr/>
          <a:lstStyle/>
          <a:p>
            <a:pPr>
              <a:spcAft>
                <a:spcPts val="800"/>
              </a:spcAft>
            </a:pPr>
            <a:fld id="{3D46CBA2-ECE5-4BE9-B546-6761E0E67089}" type="slidenum">
              <a:rPr lang="en-US" smtClean="0"/>
              <a:pPr>
                <a:spcAft>
                  <a:spcPts val="800"/>
                </a:spcAft>
              </a:pPr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9"/>
            <a:ext cx="11074400" cy="758952"/>
          </a:xfrm>
        </p:spPr>
        <p:txBody>
          <a:bodyPr>
            <a:noAutofit/>
          </a:bodyPr>
          <a:lstStyle/>
          <a:p>
            <a:r>
              <a:rPr sz="4000" dirty="0"/>
              <a:t>Microsoft Copilot Chatbot Versions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56BAB-AF47-E4B6-4A03-8A4689EEB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FC4D0-6A22-493F-B131-B185DAA27C1B}" type="datetime4">
              <a:rPr lang="en-US" smtClean="0"/>
              <a:t>April 29, 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CB1AF4-C7C9-FD5D-DA0A-E7546EC10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329192"/>
            <a:ext cx="793072" cy="221241"/>
          </a:xfrm>
        </p:spPr>
        <p:txBody>
          <a:bodyPr/>
          <a:lstStyle/>
          <a:p>
            <a:fld id="{3D46CBA2-ECE5-4BE9-B546-6761E0E67089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176613"/>
              </p:ext>
            </p:extLst>
          </p:nvPr>
        </p:nvGraphicFramePr>
        <p:xfrm>
          <a:off x="1290918" y="1847087"/>
          <a:ext cx="9681881" cy="433883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429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78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0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97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312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77775">
                <a:tc>
                  <a:txBody>
                    <a:bodyPr/>
                    <a:lstStyle/>
                    <a:p>
                      <a:pPr algn="ctr"/>
                      <a:r>
                        <a:rPr sz="1200" b="1" dirty="0"/>
                        <a:t>Version / Branding</a:t>
                      </a:r>
                      <a:endParaRPr sz="12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b="1" dirty="0"/>
                        <a:t>Release Date</a:t>
                      </a:r>
                      <a:endParaRPr sz="12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b="1" dirty="0"/>
                        <a:t>Training Data Availability</a:t>
                      </a:r>
                      <a:endParaRPr sz="12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b="1" dirty="0"/>
                        <a:t>Underlying LLM</a:t>
                      </a:r>
                      <a:endParaRPr sz="12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b="1" dirty="0"/>
                        <a:t>Licensing</a:t>
                      </a:r>
                      <a:endParaRPr sz="1200" b="1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628">
                <a:tc>
                  <a:txBody>
                    <a:bodyPr/>
                    <a:lstStyle/>
                    <a:p>
                      <a:pPr algn="ctr"/>
                      <a:r>
                        <a:rPr sz="1200" b="1" dirty="0"/>
                        <a:t>Bing Chat </a:t>
                      </a:r>
                      <a:r>
                        <a:rPr lang="en-US" sz="1200" b="1" dirty="0"/>
                        <a:t>(original Copilot)</a:t>
                      </a:r>
                      <a:endParaRPr sz="12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b="1" dirty="0"/>
                        <a:t>Feb 7, 2023</a:t>
                      </a:r>
                      <a:endParaRPr sz="12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b="1" dirty="0"/>
                        <a:t>Not disclosed</a:t>
                      </a:r>
                      <a:endParaRPr sz="12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b="1" dirty="0"/>
                        <a:t>Prometheus (GPT-4-based)</a:t>
                      </a:r>
                      <a:endParaRPr sz="12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Freemium; free for general use</a:t>
                      </a:r>
                      <a:endParaRPr sz="1200" b="1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628">
                <a:tc>
                  <a:txBody>
                    <a:bodyPr/>
                    <a:lstStyle/>
                    <a:p>
                      <a:pPr algn="ctr"/>
                      <a:r>
                        <a:rPr sz="1200" b="1" dirty="0"/>
                        <a:t>Microsoft Copilot </a:t>
                      </a:r>
                      <a:r>
                        <a:rPr lang="en-US" sz="1200" b="1" dirty="0"/>
                        <a:t>(Unified)</a:t>
                      </a:r>
                      <a:endParaRPr sz="12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b="1" dirty="0"/>
                        <a:t>Nov 2023</a:t>
                      </a:r>
                      <a:endParaRPr sz="12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b="1" dirty="0"/>
                        <a:t>Not disclosed</a:t>
                      </a:r>
                      <a:endParaRPr sz="12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b="1" dirty="0"/>
                        <a:t>GPT-4</a:t>
                      </a:r>
                      <a:r>
                        <a:rPr lang="en-US" sz="1200" b="1" dirty="0"/>
                        <a:t> / GPT-5 </a:t>
                      </a:r>
                      <a:endParaRPr sz="12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Free for consumers/</a:t>
                      </a:r>
                      <a:br>
                        <a:rPr lang="en-US" sz="1200" b="1" dirty="0"/>
                      </a:br>
                      <a:r>
                        <a:rPr lang="en-US" sz="1200" b="1" dirty="0"/>
                        <a:t>SMBs Entra ID</a:t>
                      </a:r>
                      <a:endParaRPr sz="1200" b="1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628">
                <a:tc>
                  <a:txBody>
                    <a:bodyPr/>
                    <a:lstStyle/>
                    <a:p>
                      <a:pPr algn="ctr"/>
                      <a:r>
                        <a:rPr sz="1200" b="1" dirty="0"/>
                        <a:t>Microsoft 365 Copilot</a:t>
                      </a:r>
                      <a:endParaRPr sz="12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b="1" dirty="0"/>
                        <a:t>Nov 1, 2023 (GA)</a:t>
                      </a:r>
                      <a:endParaRPr sz="12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Enterprise Graph</a:t>
                      </a:r>
                      <a:endParaRPr lang="en-US" sz="12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b="1" dirty="0"/>
                        <a:t>GPT-4 </a:t>
                      </a:r>
                      <a:r>
                        <a:rPr lang="en-US" sz="1200" b="1" dirty="0"/>
                        <a:t>Turbo</a:t>
                      </a:r>
                      <a:endParaRPr sz="12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Paid subscription</a:t>
                      </a:r>
                      <a:endParaRPr sz="1200" b="1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1224">
                <a:tc>
                  <a:txBody>
                    <a:bodyPr/>
                    <a:lstStyle/>
                    <a:p>
                      <a:pPr algn="ctr"/>
                      <a:r>
                        <a:rPr sz="1200" b="1" dirty="0"/>
                        <a:t>Copilot in Windows</a:t>
                      </a:r>
                      <a:endParaRPr sz="12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b="1" dirty="0"/>
                        <a:t>Sep 26, 2023 (Windows 11 update)</a:t>
                      </a:r>
                      <a:endParaRPr sz="12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b="1" dirty="0"/>
                        <a:t>Not disclosed</a:t>
                      </a:r>
                      <a:endParaRPr sz="12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b="1" dirty="0"/>
                        <a:t>GPT-4-</a:t>
                      </a:r>
                      <a:r>
                        <a:rPr lang="en-US" sz="1200" b="1" dirty="0"/>
                        <a:t>Turbo</a:t>
                      </a:r>
                      <a:endParaRPr sz="12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b="1" dirty="0"/>
                        <a:t>Proprietary</a:t>
                      </a:r>
                      <a:endParaRPr sz="1200" b="1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1224">
                <a:tc>
                  <a:txBody>
                    <a:bodyPr/>
                    <a:lstStyle/>
                    <a:p>
                      <a:pPr algn="ctr"/>
                      <a:r>
                        <a:rPr sz="1200" b="1" dirty="0"/>
                        <a:t>Copilot Pro </a:t>
                      </a:r>
                      <a:br>
                        <a:rPr lang="en-US" sz="1200" b="1" dirty="0"/>
                      </a:br>
                      <a:r>
                        <a:rPr lang="en-US" sz="1200" b="1" dirty="0"/>
                        <a:t>(Personal / Individual)</a:t>
                      </a:r>
                      <a:endParaRPr sz="12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b="1" dirty="0"/>
                        <a:t>Jan 15, 2024</a:t>
                      </a:r>
                      <a:endParaRPr sz="12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b="1" dirty="0"/>
                        <a:t>Not disclosed</a:t>
                      </a:r>
                      <a:endParaRPr sz="12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b="1" dirty="0"/>
                        <a:t>GPT-4 Turbo</a:t>
                      </a:r>
                      <a:endParaRPr sz="12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Paid subscription ($20/month) for enhanced features; proprietary terms.</a:t>
                      </a:r>
                      <a:endParaRPr sz="1200" b="1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07008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Microsoft 365 Copilot / </a:t>
                      </a:r>
                      <a:br>
                        <a:rPr lang="en-US" sz="1200" b="1" dirty="0"/>
                      </a:br>
                      <a:r>
                        <a:rPr lang="en-US" sz="1200" b="1" dirty="0"/>
                        <a:t>Copilot Chat (Enterprise)</a:t>
                      </a:r>
                      <a:endParaRPr sz="12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Late 2024 – Jan 15, 2026</a:t>
                      </a:r>
                      <a:endParaRPr sz="12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Not disclosed</a:t>
                      </a:r>
                      <a:endParaRPr lang="en-US" sz="12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Multiple LLMs routed depending on task, with GPT-5 now default for Copilot Chat (as of late 2025).</a:t>
                      </a:r>
                      <a:endParaRPr sz="12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Enterprise licensing tied to Microsoft 365 E3/E5/F3/A3/A5 etc.; commercial data protection and compliance terms apply.</a:t>
                      </a:r>
                      <a:endParaRPr sz="1200" b="1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63DEA-3FC8-1577-9FF0-FDC9E4DFE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267" dirty="0"/>
              <a:t>Microsoft 365 Copilot Feature Comparison Chart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EA41DC6-7887-3199-69E3-93E970F788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8048487"/>
              </p:ext>
            </p:extLst>
          </p:nvPr>
        </p:nvGraphicFramePr>
        <p:xfrm>
          <a:off x="586883" y="2682976"/>
          <a:ext cx="10972794" cy="2887633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706136">
                  <a:extLst>
                    <a:ext uri="{9D8B030D-6E8A-4147-A177-3AD203B41FA5}">
                      <a16:colId xmlns:a16="http://schemas.microsoft.com/office/drawing/2014/main" val="1450667793"/>
                    </a:ext>
                  </a:extLst>
                </a:gridCol>
                <a:gridCol w="1198428">
                  <a:extLst>
                    <a:ext uri="{9D8B030D-6E8A-4147-A177-3AD203B41FA5}">
                      <a16:colId xmlns:a16="http://schemas.microsoft.com/office/drawing/2014/main" val="56315612"/>
                    </a:ext>
                  </a:extLst>
                </a:gridCol>
                <a:gridCol w="1145691">
                  <a:extLst>
                    <a:ext uri="{9D8B030D-6E8A-4147-A177-3AD203B41FA5}">
                      <a16:colId xmlns:a16="http://schemas.microsoft.com/office/drawing/2014/main" val="2337280358"/>
                    </a:ext>
                  </a:extLst>
                </a:gridCol>
                <a:gridCol w="1516827">
                  <a:extLst>
                    <a:ext uri="{9D8B030D-6E8A-4147-A177-3AD203B41FA5}">
                      <a16:colId xmlns:a16="http://schemas.microsoft.com/office/drawing/2014/main" val="2641006458"/>
                    </a:ext>
                  </a:extLst>
                </a:gridCol>
                <a:gridCol w="1228191">
                  <a:extLst>
                    <a:ext uri="{9D8B030D-6E8A-4147-A177-3AD203B41FA5}">
                      <a16:colId xmlns:a16="http://schemas.microsoft.com/office/drawing/2014/main" val="2761469207"/>
                    </a:ext>
                  </a:extLst>
                </a:gridCol>
                <a:gridCol w="1392507">
                  <a:extLst>
                    <a:ext uri="{9D8B030D-6E8A-4147-A177-3AD203B41FA5}">
                      <a16:colId xmlns:a16="http://schemas.microsoft.com/office/drawing/2014/main" val="3407056019"/>
                    </a:ext>
                  </a:extLst>
                </a:gridCol>
                <a:gridCol w="1392507">
                  <a:extLst>
                    <a:ext uri="{9D8B030D-6E8A-4147-A177-3AD203B41FA5}">
                      <a16:colId xmlns:a16="http://schemas.microsoft.com/office/drawing/2014/main" val="3173974743"/>
                    </a:ext>
                  </a:extLst>
                </a:gridCol>
                <a:gridCol w="1392507">
                  <a:extLst>
                    <a:ext uri="{9D8B030D-6E8A-4147-A177-3AD203B41FA5}">
                      <a16:colId xmlns:a16="http://schemas.microsoft.com/office/drawing/2014/main" val="258987546"/>
                    </a:ext>
                  </a:extLst>
                </a:gridCol>
              </a:tblGrid>
              <a:tr h="700057">
                <a:tc>
                  <a:txBody>
                    <a:bodyPr/>
                    <a:lstStyle/>
                    <a:p>
                      <a:pPr algn="ctr"/>
                      <a:r>
                        <a:rPr lang="en-US" sz="1500" b="1" u="none" strike="noStrike" kern="1200" baseline="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Plan</a:t>
                      </a:r>
                      <a:endParaRPr lang="en-US"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u="none" strike="noStrike" kern="1200" baseline="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Word</a:t>
                      </a:r>
                      <a:endParaRPr lang="en-US"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u="none" strike="noStrike" kern="1200" baseline="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Excel</a:t>
                      </a:r>
                      <a:endParaRPr lang="en-US"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u="none" strike="noStrike" kern="1200" baseline="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PowerPoint</a:t>
                      </a:r>
                      <a:endParaRPr lang="en-US"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u="none" strike="noStrike" kern="1200" baseline="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Outlook</a:t>
                      </a:r>
                      <a:endParaRPr lang="en-US"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u="none" strike="noStrike" kern="1200" baseline="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OneNote</a:t>
                      </a:r>
                      <a:endParaRPr lang="en-US"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u="none" strike="noStrike" kern="1200" baseline="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Toggle Available</a:t>
                      </a:r>
                      <a:endParaRPr lang="en-US"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u="none" strike="noStrike" kern="1200" baseline="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AI Credits</a:t>
                      </a:r>
                      <a:endParaRPr lang="en-US"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2086466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900" b="0" u="none" strike="noStrike" kern="1200" baseline="0" dirty="0">
                          <a:solidFill>
                            <a:schemeClr val="dk1"/>
                          </a:solidFill>
                        </a:rPr>
                        <a:t>Copilot Pro</a:t>
                      </a:r>
                      <a:endParaRPr lang="en-US" sz="19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u="none" strike="noStrike" kern="1200" baseline="0" dirty="0">
                          <a:solidFill>
                            <a:schemeClr val="dk1"/>
                          </a:solidFill>
                        </a:rPr>
                        <a:t>No</a:t>
                      </a:r>
                      <a:endParaRPr lang="en-US" sz="19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u="none" strike="noStrike" kern="1200" baseline="0" dirty="0">
                          <a:solidFill>
                            <a:schemeClr val="dk1"/>
                          </a:solidFill>
                        </a:rPr>
                        <a:t>Limited</a:t>
                      </a:r>
                      <a:endParaRPr lang="en-US" sz="19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163865"/>
                  </a:ext>
                </a:extLst>
              </a:tr>
              <a:tr h="773748">
                <a:tc>
                  <a:txBody>
                    <a:bodyPr/>
                    <a:lstStyle/>
                    <a:p>
                      <a:pPr algn="ctr"/>
                      <a:r>
                        <a:rPr lang="en-US" sz="1900" b="0" u="none" strike="noStrike" kern="1200" baseline="0" dirty="0">
                          <a:solidFill>
                            <a:schemeClr val="dk1"/>
                          </a:solidFill>
                        </a:rPr>
                        <a:t>Business</a:t>
                      </a:r>
                      <a:br>
                        <a:rPr lang="en-US" sz="1900" b="0" u="none" strike="noStrike" kern="1200" baseline="0" dirty="0">
                          <a:solidFill>
                            <a:schemeClr val="dk1"/>
                          </a:solidFill>
                        </a:rPr>
                      </a:br>
                      <a:r>
                        <a:rPr lang="en-US" sz="1900" b="0" u="none" strike="noStrike" kern="1200" baseline="0" dirty="0">
                          <a:solidFill>
                            <a:schemeClr val="dk1"/>
                          </a:solidFill>
                        </a:rPr>
                        <a:t>Enterprise</a:t>
                      </a:r>
                      <a:endParaRPr lang="en-US" sz="19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u="none" strike="noStrike" kern="1200" baseline="0" dirty="0">
                          <a:solidFill>
                            <a:schemeClr val="dk1"/>
                          </a:solidFill>
                        </a:rPr>
                        <a:t>Yes</a:t>
                      </a:r>
                      <a:endParaRPr lang="en-US" sz="19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u="none" strike="noStrike" kern="1200" baseline="0" dirty="0">
                          <a:solidFill>
                            <a:schemeClr val="dk1"/>
                          </a:solidFill>
                        </a:rPr>
                        <a:t>Varies</a:t>
                      </a:r>
                      <a:endParaRPr lang="en-US" sz="19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9955649"/>
                  </a:ext>
                </a:extLst>
              </a:tr>
              <a:tr h="773748">
                <a:tc>
                  <a:txBody>
                    <a:bodyPr/>
                    <a:lstStyle/>
                    <a:p>
                      <a:pPr algn="ctr"/>
                      <a:r>
                        <a:rPr lang="en-US" sz="1900" b="0" u="none" strike="noStrike" kern="1200" baseline="0" dirty="0">
                          <a:solidFill>
                            <a:schemeClr val="dk1"/>
                          </a:solidFill>
                        </a:rPr>
                        <a:t>Personal/</a:t>
                      </a:r>
                      <a:br>
                        <a:rPr lang="en-US" sz="1900" b="0" u="none" strike="noStrike" kern="1200" baseline="0" dirty="0">
                          <a:solidFill>
                            <a:schemeClr val="dk1"/>
                          </a:solidFill>
                        </a:rPr>
                      </a:br>
                      <a:r>
                        <a:rPr lang="en-US" sz="1900" b="0" u="none" strike="noStrike" kern="1200" baseline="0" dirty="0">
                          <a:solidFill>
                            <a:schemeClr val="dk1"/>
                          </a:solidFill>
                        </a:rPr>
                        <a:t>Family</a:t>
                      </a:r>
                      <a:endParaRPr lang="en-US" sz="19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u="none" strike="noStrike" kern="1200" baseline="0" dirty="0">
                          <a:solidFill>
                            <a:schemeClr val="dk1"/>
                          </a:solidFill>
                        </a:rPr>
                        <a:t>Limited</a:t>
                      </a:r>
                      <a:endParaRPr lang="en-US" sz="19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u="none" strike="noStrike" kern="1200" baseline="0" dirty="0">
                          <a:solidFill>
                            <a:schemeClr val="dk1"/>
                          </a:solidFill>
                        </a:rPr>
                        <a:t>Limited</a:t>
                      </a:r>
                      <a:endParaRPr lang="en-US" sz="19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u="none" strike="noStrike" kern="1200" baseline="0" dirty="0">
                          <a:solidFill>
                            <a:schemeClr val="dk1"/>
                          </a:solidFill>
                        </a:rPr>
                        <a:t>Limited</a:t>
                      </a:r>
                      <a:endParaRPr lang="en-US" sz="19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u="none" strike="noStrike" kern="1200" baseline="0" dirty="0">
                          <a:solidFill>
                            <a:schemeClr val="dk1"/>
                          </a:solidFill>
                        </a:rPr>
                        <a:t>Limited</a:t>
                      </a:r>
                      <a:endParaRPr lang="en-US" sz="19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u="none" strike="noStrike" kern="1200" baseline="0" dirty="0">
                          <a:solidFill>
                            <a:schemeClr val="dk1"/>
                          </a:solidFill>
                        </a:rPr>
                        <a:t>Limited</a:t>
                      </a:r>
                      <a:endParaRPr lang="en-US" sz="19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u="none" strike="noStrike" kern="1200" baseline="0" dirty="0">
                          <a:solidFill>
                            <a:schemeClr val="dk1"/>
                          </a:solidFill>
                        </a:rPr>
                        <a:t>Yes</a:t>
                      </a:r>
                      <a:endParaRPr lang="en-US" sz="19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u="none" strike="noStrike" kern="1200" baseline="0" dirty="0">
                          <a:solidFill>
                            <a:schemeClr val="dk1"/>
                          </a:solidFill>
                        </a:rPr>
                        <a:t>Limited</a:t>
                      </a:r>
                      <a:endParaRPr lang="en-US" sz="19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8004841"/>
                  </a:ext>
                </a:extLst>
              </a:tr>
            </a:tbl>
          </a:graphicData>
        </a:graphic>
      </p:graphicFrame>
      <p:pic>
        <p:nvPicPr>
          <p:cNvPr id="6" name="Graphic 5" descr="Checkmark with solid fill">
            <a:extLst>
              <a:ext uri="{FF2B5EF4-FFF2-40B4-BE49-F238E27FC236}">
                <a16:creationId xmlns:a16="http://schemas.microsoft.com/office/drawing/2014/main" id="{84925271-8C81-56C8-8396-1AE6A25FC1B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19755" y="4155029"/>
            <a:ext cx="278027" cy="278027"/>
          </a:xfrm>
          <a:prstGeom prst="rect">
            <a:avLst/>
          </a:prstGeom>
        </p:spPr>
      </p:pic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9961C7E2-FEB3-1A10-AC36-8A662A41731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47660" y="3567463"/>
            <a:ext cx="278027" cy="278027"/>
          </a:xfrm>
          <a:prstGeom prst="rect">
            <a:avLst/>
          </a:prstGeom>
        </p:spPr>
      </p:pic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405672AF-3118-80FC-9E21-EE1ADBCEDC9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62400" y="3567463"/>
            <a:ext cx="278027" cy="278027"/>
          </a:xfrm>
          <a:prstGeom prst="rect">
            <a:avLst/>
          </a:prstGeom>
        </p:spPr>
      </p:pic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78FA38D4-54F5-6DDF-5962-595C34C8E00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63635" y="3567463"/>
            <a:ext cx="278027" cy="278027"/>
          </a:xfrm>
          <a:prstGeom prst="rect">
            <a:avLst/>
          </a:prstGeom>
        </p:spPr>
      </p:pic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9322AEED-2A18-C4B4-A6A0-BB698F70DED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4000" y="3567461"/>
            <a:ext cx="278027" cy="278027"/>
          </a:xfrm>
          <a:prstGeom prst="rect">
            <a:avLst/>
          </a:prstGeom>
        </p:spPr>
      </p:pic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7B817EB6-EA51-4215-F2A1-FBB629E59B2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20167" y="3564371"/>
            <a:ext cx="278027" cy="278027"/>
          </a:xfrm>
          <a:prstGeom prst="rect">
            <a:avLst/>
          </a:prstGeom>
        </p:spPr>
      </p:pic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ABDE4294-62BF-AC4F-6794-5F95F76A654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70317" y="4175211"/>
            <a:ext cx="278027" cy="278027"/>
          </a:xfrm>
          <a:prstGeom prst="rect">
            <a:avLst/>
          </a:prstGeom>
        </p:spPr>
      </p:pic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2824656C-9110-895F-6D52-26C6B342502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3215" y="4161207"/>
            <a:ext cx="278027" cy="278027"/>
          </a:xfrm>
          <a:prstGeom prst="rect">
            <a:avLst/>
          </a:prstGeom>
        </p:spPr>
      </p:pic>
      <p:pic>
        <p:nvPicPr>
          <p:cNvPr id="14" name="Graphic 13" descr="Checkmark with solid fill">
            <a:extLst>
              <a:ext uri="{FF2B5EF4-FFF2-40B4-BE49-F238E27FC236}">
                <a16:creationId xmlns:a16="http://schemas.microsoft.com/office/drawing/2014/main" id="{E8E2BE0F-C729-52D8-67BD-3A08F8DE25F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7345" y="4155029"/>
            <a:ext cx="278027" cy="278027"/>
          </a:xfrm>
          <a:prstGeom prst="rect">
            <a:avLst/>
          </a:prstGeom>
        </p:spPr>
      </p:pic>
      <p:pic>
        <p:nvPicPr>
          <p:cNvPr id="15" name="Graphic 14" descr="Checkmark with solid fill">
            <a:extLst>
              <a:ext uri="{FF2B5EF4-FFF2-40B4-BE49-F238E27FC236}">
                <a16:creationId xmlns:a16="http://schemas.microsoft.com/office/drawing/2014/main" id="{70AFFF53-60BA-73BD-5F3A-BC1119AA8B0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51573" y="4135411"/>
            <a:ext cx="278027" cy="2780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D238CD-87A7-E639-7B14-191C9D3F4FB9}"/>
              </a:ext>
            </a:extLst>
          </p:cNvPr>
          <p:cNvSpPr txBox="1"/>
          <p:nvPr/>
        </p:nvSpPr>
        <p:spPr>
          <a:xfrm>
            <a:off x="3373419" y="2099490"/>
            <a:ext cx="54451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Microsoft 365 Copilot Chat - Free 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1829A6-BB31-C642-6F33-32A5D5529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07F5B-5B29-4B6D-B675-0A6C9FF95C24}" type="datetime4">
              <a:rPr lang="en-US" smtClean="0"/>
              <a:t>April 29, 2026</a:t>
            </a:fld>
            <a:endParaRPr lang="en-US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6B9C8D4E-58FA-8610-BFD1-2952471D6E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329192"/>
            <a:ext cx="793072" cy="221241"/>
          </a:xfrm>
        </p:spPr>
        <p:txBody>
          <a:bodyPr/>
          <a:lstStyle/>
          <a:p>
            <a:fld id="{3D46CBA2-ECE5-4BE9-B546-6761E0E670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460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C Brand">
      <a:dk1>
        <a:srgbClr val="51237F"/>
      </a:dk1>
      <a:lt1>
        <a:srgbClr val="FFFFFF"/>
      </a:lt1>
      <a:dk2>
        <a:srgbClr val="51237F"/>
      </a:dk2>
      <a:lt2>
        <a:srgbClr val="0095C8"/>
      </a:lt2>
      <a:accent1>
        <a:srgbClr val="B82A91"/>
      </a:accent1>
      <a:accent2>
        <a:srgbClr val="51C9E7"/>
      </a:accent2>
      <a:accent3>
        <a:srgbClr val="FBA93E"/>
      </a:accent3>
      <a:accent4>
        <a:srgbClr val="00AC9B"/>
      </a:accent4>
      <a:accent5>
        <a:srgbClr val="F92328"/>
      </a:accent5>
      <a:accent6>
        <a:srgbClr val="F15922"/>
      </a:accent6>
      <a:hlink>
        <a:srgbClr val="51C9E7"/>
      </a:hlink>
      <a:folHlink>
        <a:srgbClr val="51C9E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ntColl_PowerpointTemplate.potx" id="{58EE1FC6-6425-4CE8-94E4-80E64D798224}" vid="{34F3D9B2-39CB-4552-99D2-B2BE47185B6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ac06bc-17ba-42a2-94fa-101a2540d06b">
      <Terms xmlns="http://schemas.microsoft.com/office/infopath/2007/PartnerControls"/>
    </lcf76f155ced4ddcb4097134ff3c332f>
    <TaxCatchAll xmlns="dd7d4654-a3c6-402a-b31e-733fdf166c4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720D4DFC94C143B6A05471AADEEA43" ma:contentTypeVersion="13" ma:contentTypeDescription="Create a new document." ma:contentTypeScope="" ma:versionID="235ceb8681cf19b6405b90221d12569d">
  <xsd:schema xmlns:xsd="http://www.w3.org/2001/XMLSchema" xmlns:xs="http://www.w3.org/2001/XMLSchema" xmlns:p="http://schemas.microsoft.com/office/2006/metadata/properties" xmlns:ns2="9bac06bc-17ba-42a2-94fa-101a2540d06b" xmlns:ns3="dd7d4654-a3c6-402a-b31e-733fdf166c49" targetNamespace="http://schemas.microsoft.com/office/2006/metadata/properties" ma:root="true" ma:fieldsID="0c21e5053540b9c2295380b587dc867c" ns2:_="" ns3:_="">
    <xsd:import namespace="9bac06bc-17ba-42a2-94fa-101a2540d06b"/>
    <xsd:import namespace="dd7d4654-a3c6-402a-b31e-733fdf166c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ac06bc-17ba-42a2-94fa-101a2540d0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d95c10b-918a-4a43-abca-2deae3970c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7d4654-a3c6-402a-b31e-733fdf166c4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50922ed-15c6-481f-8529-a64ea9c332d2}" ma:internalName="TaxCatchAll" ma:showField="CatchAllData" ma:web="dd7d4654-a3c6-402a-b31e-733fdf166c4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777A300-F4C4-4B5D-A644-3CC692EC18D8}">
  <ds:schemaRefs>
    <ds:schemaRef ds:uri="http://www.w3.org/XML/1998/namespace"/>
    <ds:schemaRef ds:uri="9bac06bc-17ba-42a2-94fa-101a2540d06b"/>
    <ds:schemaRef ds:uri="http://purl.org/dc/terms/"/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dd7d4654-a3c6-402a-b31e-733fdf166c49"/>
  </ds:schemaRefs>
</ds:datastoreItem>
</file>

<file path=customXml/itemProps2.xml><?xml version="1.0" encoding="utf-8"?>
<ds:datastoreItem xmlns:ds="http://schemas.openxmlformats.org/officeDocument/2006/customXml" ds:itemID="{E5A49FDF-E843-4717-B274-B3786F93D0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ac06bc-17ba-42a2-94fa-101a2540d06b"/>
    <ds:schemaRef ds:uri="dd7d4654-a3c6-402a-b31e-733fdf166c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F5AEEC5-079C-47CA-BF0E-205D7B71F2E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MontColl_PowerpointTemplate</Template>
  <TotalTime>86</TotalTime>
  <Words>3032</Words>
  <Application>Microsoft Office PowerPoint</Application>
  <PresentationFormat>Widescreen</PresentationFormat>
  <Paragraphs>484</Paragraphs>
  <Slides>57</Slides>
  <Notes>8</Notes>
  <HiddenSlides>4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Aptos</vt:lpstr>
      <vt:lpstr>Arial</vt:lpstr>
      <vt:lpstr>Arial Black</vt:lpstr>
      <vt:lpstr>Calibri</vt:lpstr>
      <vt:lpstr>Georgia</vt:lpstr>
      <vt:lpstr>Office Theme</vt:lpstr>
      <vt:lpstr>ITI 555 Introduction to Generative AI - Session II</vt:lpstr>
      <vt:lpstr>Course Outline – Session II</vt:lpstr>
      <vt:lpstr>Course Outline – Session III</vt:lpstr>
      <vt:lpstr>Course Outline – Session IV</vt:lpstr>
      <vt:lpstr>PowerPoint Presentation</vt:lpstr>
      <vt:lpstr>Unlocking Productivity with Microsoft 365 Copilot</vt:lpstr>
      <vt:lpstr>Microsoft Copilot &amp; AI in Microsoft 365</vt:lpstr>
      <vt:lpstr>Microsoft Copilot Chatbot Versions</vt:lpstr>
      <vt:lpstr>Microsoft 365 Copilot Feature Comparison Chart</vt:lpstr>
      <vt:lpstr>Outlook</vt:lpstr>
      <vt:lpstr>Word</vt:lpstr>
      <vt:lpstr>Excel</vt:lpstr>
      <vt:lpstr>PowerPoint</vt:lpstr>
      <vt:lpstr>Teams</vt:lpstr>
      <vt:lpstr>Real-World Benefits of Copilot for Productivity and Organization</vt:lpstr>
      <vt:lpstr>Task and Time Management</vt:lpstr>
      <vt:lpstr>Document and Note Organization</vt:lpstr>
      <vt:lpstr>Data Analysis and Reporting</vt:lpstr>
      <vt:lpstr>Communication Efficiency</vt:lpstr>
      <vt:lpstr>Project and Workflow Support</vt:lpstr>
      <vt:lpstr>Personal Productivity</vt:lpstr>
      <vt:lpstr>MS 365 Copilot UI’s</vt:lpstr>
      <vt:lpstr>MS 365 Copilot Chat (Online)</vt:lpstr>
      <vt:lpstr>MS 365 Copilot</vt:lpstr>
      <vt:lpstr>MS 365 Copilot in Outlook</vt:lpstr>
      <vt:lpstr>MS 365 Copilot in Word</vt:lpstr>
      <vt:lpstr>MS 365 Copilot in PowerPoint</vt:lpstr>
      <vt:lpstr>MS 365 Copilot in Excel</vt:lpstr>
      <vt:lpstr>MS 365 Copilot in Teams</vt:lpstr>
      <vt:lpstr>Organizing Yourself with AI</vt:lpstr>
      <vt:lpstr>Mastering Your Calendar with AI</vt:lpstr>
      <vt:lpstr>Creating Efficiencies in Daily Workflows</vt:lpstr>
      <vt:lpstr>Best Practices &amp; Change Management</vt:lpstr>
      <vt:lpstr>Tips for integrating AI into daily routines</vt:lpstr>
      <vt:lpstr>Start with Daily Planning</vt:lpstr>
      <vt:lpstr>Automate Repetitive Tasks</vt:lpstr>
      <vt:lpstr>Enhance Learning and Research</vt:lpstr>
      <vt:lpstr>Boost Work Productivity</vt:lpstr>
      <vt:lpstr>Support Personal Growth</vt:lpstr>
      <vt:lpstr>Make It a Habit</vt:lpstr>
      <vt:lpstr>Common Misconceptions</vt:lpstr>
      <vt:lpstr>Exercise 1 – SPEAR Prompt</vt:lpstr>
      <vt:lpstr>Step 1 – Create Prompt using SPEAR Framework in MS WORD</vt:lpstr>
      <vt:lpstr>Step 2 – Create the SPEAR Prompt in MS WOrd</vt:lpstr>
      <vt:lpstr>Step 3 – Run the SPEAR Prompt in the Ms 365 Copilot Chat </vt:lpstr>
      <vt:lpstr>Step 4 - Complete the Blackboard Exercise 1 Form</vt:lpstr>
      <vt:lpstr>Exercise 2 – ICE Prompt</vt:lpstr>
      <vt:lpstr>Step 1 – Create Prompt using ICE Framework in MS WORD</vt:lpstr>
      <vt:lpstr>Step 2 – Create the ICE Prompt in MS WOrd</vt:lpstr>
      <vt:lpstr>Step 3 – Run the ICE Prompt in the Ms 365 Copilot Chat </vt:lpstr>
      <vt:lpstr>Step 4 - Complete the Blackboard Exercise 2 Form</vt:lpstr>
      <vt:lpstr>Exercise 3 – Self Prompt</vt:lpstr>
      <vt:lpstr>Step 1 – Create Prompt in MS WORD using your Selected Framework</vt:lpstr>
      <vt:lpstr>Step 2 – Create your framework Prompt in MS WOrd</vt:lpstr>
      <vt:lpstr>Step 3 – Run the Your Prompt in the MS 365 Copilot Chat </vt:lpstr>
      <vt:lpstr>Step 4 - Complete the Blackboard Exercise 3 Form</vt:lpstr>
      <vt:lpstr>Session II Review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Prof Burnett</dc:creator>
  <cp:lastModifiedBy>Prof Burnett</cp:lastModifiedBy>
  <cp:revision>2</cp:revision>
  <dcterms:created xsi:type="dcterms:W3CDTF">2026-03-21T17:35:29Z</dcterms:created>
  <dcterms:modified xsi:type="dcterms:W3CDTF">2026-04-29T18:22:37Z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0x0101001A720D4DFC94C143B6A05471AADEEA43</vt:lpwstr>
  </property>
  <property fmtid="{D5CDD505-2E9C-101B-9397-08002B2CF9AE}" pid="3" name="MediaServiceImageTags">
    <vt:lpwstr/>
  </property>
  <property fmtid="{D5CDD505-2E9C-101B-9397-08002B2CF9AE}" pid="4" name="MSIP_Label_db55589f-69af-4b8f-bb7e-f33b2c49fdb7_Enabled">
    <vt:lpwstr>true</vt:lpwstr>
  </property>
  <property fmtid="{D5CDD505-2E9C-101B-9397-08002B2CF9AE}" pid="5" name="MSIP_Label_db55589f-69af-4b8f-bb7e-f33b2c49fdb7_SetDate">
    <vt:lpwstr>2026-03-19T16:56:19Z</vt:lpwstr>
  </property>
  <property fmtid="{D5CDD505-2E9C-101B-9397-08002B2CF9AE}" pid="6" name="MSIP_Label_db55589f-69af-4b8f-bb7e-f33b2c49fdb7_Method">
    <vt:lpwstr>Standard</vt:lpwstr>
  </property>
  <property fmtid="{D5CDD505-2E9C-101B-9397-08002B2CF9AE}" pid="7" name="MSIP_Label_db55589f-69af-4b8f-bb7e-f33b2c49fdb7_Name">
    <vt:lpwstr>Sensitive (Internal)</vt:lpwstr>
  </property>
  <property fmtid="{D5CDD505-2E9C-101B-9397-08002B2CF9AE}" pid="8" name="MSIP_Label_db55589f-69af-4b8f-bb7e-f33b2c49fdb7_SiteId">
    <vt:lpwstr>4d401e0b-6552-4e08-bd38-a8d15ca0ddd9</vt:lpwstr>
  </property>
  <property fmtid="{D5CDD505-2E9C-101B-9397-08002B2CF9AE}" pid="9" name="MSIP_Label_db55589f-69af-4b8f-bb7e-f33b2c49fdb7_ActionId">
    <vt:lpwstr>5514c6bf-c0f6-4706-9c3d-2198a3deaf2f</vt:lpwstr>
  </property>
  <property fmtid="{D5CDD505-2E9C-101B-9397-08002B2CF9AE}" pid="10" name="MSIP_Label_db55589f-69af-4b8f-bb7e-f33b2c49fdb7_Provider">
    <vt:lpwstr>Varonis.Labeling</vt:lpwstr>
  </property>
  <property fmtid="{D5CDD505-2E9C-101B-9397-08002B2CF9AE}" pid="11" name="MSIP_Label_db55589f-69af-4b8f-bb7e-f33b2c49fdb7_ContentBits">
    <vt:lpwstr>0</vt:lpwstr>
  </property>
</Properties>
</file>