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87"/>
  </p:notesMasterIdLst>
  <p:sldIdLst>
    <p:sldId id="322" r:id="rId2"/>
    <p:sldId id="656" r:id="rId3"/>
    <p:sldId id="672" r:id="rId4"/>
    <p:sldId id="673" r:id="rId5"/>
    <p:sldId id="600" r:id="rId6"/>
    <p:sldId id="552" r:id="rId7"/>
    <p:sldId id="551" r:id="rId8"/>
    <p:sldId id="554" r:id="rId9"/>
    <p:sldId id="503" r:id="rId10"/>
    <p:sldId id="296" r:id="rId11"/>
    <p:sldId id="297" r:id="rId12"/>
    <p:sldId id="306" r:id="rId13"/>
    <p:sldId id="269" r:id="rId14"/>
    <p:sldId id="598" r:id="rId15"/>
    <p:sldId id="652" r:id="rId16"/>
    <p:sldId id="659" r:id="rId17"/>
    <p:sldId id="553" r:id="rId18"/>
    <p:sldId id="265" r:id="rId19"/>
    <p:sldId id="266" r:id="rId20"/>
    <p:sldId id="267" r:id="rId21"/>
    <p:sldId id="555" r:id="rId22"/>
    <p:sldId id="264" r:id="rId23"/>
    <p:sldId id="574" r:id="rId24"/>
    <p:sldId id="575" r:id="rId25"/>
    <p:sldId id="582" r:id="rId26"/>
    <p:sldId id="572" r:id="rId27"/>
    <p:sldId id="560" r:id="rId28"/>
    <p:sldId id="559" r:id="rId29"/>
    <p:sldId id="565" r:id="rId30"/>
    <p:sldId id="561" r:id="rId31"/>
    <p:sldId id="566" r:id="rId32"/>
    <p:sldId id="562" r:id="rId33"/>
    <p:sldId id="567" r:id="rId34"/>
    <p:sldId id="563" r:id="rId35"/>
    <p:sldId id="569" r:id="rId36"/>
    <p:sldId id="564" r:id="rId37"/>
    <p:sldId id="570" r:id="rId38"/>
    <p:sldId id="568" r:id="rId39"/>
    <p:sldId id="571" r:id="rId40"/>
    <p:sldId id="649" r:id="rId41"/>
    <p:sldId id="339" r:id="rId42"/>
    <p:sldId id="283" r:id="rId43"/>
    <p:sldId id="338" r:id="rId44"/>
    <p:sldId id="337" r:id="rId45"/>
    <p:sldId id="304" r:id="rId46"/>
    <p:sldId id="588" r:id="rId47"/>
    <p:sldId id="597" r:id="rId48"/>
    <p:sldId id="589" r:id="rId49"/>
    <p:sldId id="287" r:id="rId50"/>
    <p:sldId id="288" r:id="rId51"/>
    <p:sldId id="289" r:id="rId52"/>
    <p:sldId id="651" r:id="rId53"/>
    <p:sldId id="587" r:id="rId54"/>
    <p:sldId id="278" r:id="rId55"/>
    <p:sldId id="578" r:id="rId56"/>
    <p:sldId id="579" r:id="rId57"/>
    <p:sldId id="580" r:id="rId58"/>
    <p:sldId id="581" r:id="rId59"/>
    <p:sldId id="601" r:id="rId60"/>
    <p:sldId id="602" r:id="rId61"/>
    <p:sldId id="634" r:id="rId62"/>
    <p:sldId id="635" r:id="rId63"/>
    <p:sldId id="327" r:id="rId64"/>
    <p:sldId id="636" r:id="rId65"/>
    <p:sldId id="641" r:id="rId66"/>
    <p:sldId id="350" r:id="rId67"/>
    <p:sldId id="625" r:id="rId68"/>
    <p:sldId id="626" r:id="rId69"/>
    <p:sldId id="627" r:id="rId70"/>
    <p:sldId id="330" r:id="rId71"/>
    <p:sldId id="614" r:id="rId72"/>
    <p:sldId id="615" r:id="rId73"/>
    <p:sldId id="616" r:id="rId74"/>
    <p:sldId id="617" r:id="rId75"/>
    <p:sldId id="331" r:id="rId76"/>
    <p:sldId id="628" r:id="rId77"/>
    <p:sldId id="329" r:id="rId78"/>
    <p:sldId id="332" r:id="rId79"/>
    <p:sldId id="333" r:id="rId80"/>
    <p:sldId id="334" r:id="rId81"/>
    <p:sldId id="351" r:id="rId82"/>
    <p:sldId id="631" r:id="rId83"/>
    <p:sldId id="629" r:id="rId84"/>
    <p:sldId id="632" r:id="rId85"/>
    <p:sldId id="630" r:id="rId86"/>
    <p:sldId id="633" r:id="rId87"/>
    <p:sldId id="281" r:id="rId88"/>
    <p:sldId id="670" r:id="rId89"/>
    <p:sldId id="671" r:id="rId90"/>
    <p:sldId id="650" r:id="rId91"/>
    <p:sldId id="557" r:id="rId92"/>
    <p:sldId id="593" r:id="rId93"/>
    <p:sldId id="596" r:id="rId94"/>
    <p:sldId id="594" r:id="rId95"/>
    <p:sldId id="595" r:id="rId96"/>
    <p:sldId id="577" r:id="rId97"/>
    <p:sldId id="583" r:id="rId98"/>
    <p:sldId id="576" r:id="rId99"/>
    <p:sldId id="642" r:id="rId100"/>
    <p:sldId id="263" r:id="rId101"/>
    <p:sldId id="676" r:id="rId102"/>
    <p:sldId id="675" r:id="rId103"/>
    <p:sldId id="677" r:id="rId104"/>
    <p:sldId id="680" r:id="rId105"/>
    <p:sldId id="645" r:id="rId106"/>
    <p:sldId id="678" r:id="rId107"/>
    <p:sldId id="679" r:id="rId108"/>
    <p:sldId id="681" r:id="rId109"/>
    <p:sldId id="684" r:id="rId110"/>
    <p:sldId id="682" r:id="rId111"/>
    <p:sldId id="683" r:id="rId112"/>
    <p:sldId id="685" r:id="rId113"/>
    <p:sldId id="688" r:id="rId114"/>
    <p:sldId id="686" r:id="rId115"/>
    <p:sldId id="687" r:id="rId116"/>
    <p:sldId id="262" r:id="rId117"/>
    <p:sldId id="694" r:id="rId118"/>
    <p:sldId id="689" r:id="rId119"/>
    <p:sldId id="690" r:id="rId120"/>
    <p:sldId id="691" r:id="rId121"/>
    <p:sldId id="692" r:id="rId122"/>
    <p:sldId id="693" r:id="rId123"/>
    <p:sldId id="695" r:id="rId124"/>
    <p:sldId id="696" r:id="rId125"/>
    <p:sldId id="697" r:id="rId126"/>
    <p:sldId id="698" r:id="rId127"/>
    <p:sldId id="699" r:id="rId128"/>
    <p:sldId id="700" r:id="rId129"/>
    <p:sldId id="701" r:id="rId130"/>
    <p:sldId id="702" r:id="rId131"/>
    <p:sldId id="705" r:id="rId132"/>
    <p:sldId id="703" r:id="rId133"/>
    <p:sldId id="704" r:id="rId134"/>
    <p:sldId id="755" r:id="rId135"/>
    <p:sldId id="706" r:id="rId136"/>
    <p:sldId id="709" r:id="rId137"/>
    <p:sldId id="707" r:id="rId138"/>
    <p:sldId id="708" r:id="rId139"/>
    <p:sldId id="710" r:id="rId140"/>
    <p:sldId id="740" r:id="rId141"/>
    <p:sldId id="711" r:id="rId142"/>
    <p:sldId id="712" r:id="rId143"/>
    <p:sldId id="713" r:id="rId144"/>
    <p:sldId id="741" r:id="rId145"/>
    <p:sldId id="623" r:id="rId146"/>
    <p:sldId id="714" r:id="rId147"/>
    <p:sldId id="715" r:id="rId148"/>
    <p:sldId id="716" r:id="rId149"/>
    <p:sldId id="742" r:id="rId150"/>
    <p:sldId id="717" r:id="rId151"/>
    <p:sldId id="718" r:id="rId152"/>
    <p:sldId id="743" r:id="rId153"/>
    <p:sldId id="756" r:id="rId154"/>
    <p:sldId id="744" r:id="rId155"/>
    <p:sldId id="737" r:id="rId156"/>
    <p:sldId id="738" r:id="rId157"/>
    <p:sldId id="739" r:id="rId158"/>
    <p:sldId id="268" r:id="rId159"/>
    <p:sldId id="719" r:id="rId160"/>
    <p:sldId id="745" r:id="rId161"/>
    <p:sldId id="720" r:id="rId162"/>
    <p:sldId id="721" r:id="rId163"/>
    <p:sldId id="722" r:id="rId164"/>
    <p:sldId id="746" r:id="rId165"/>
    <p:sldId id="723" r:id="rId166"/>
    <p:sldId id="724" r:id="rId167"/>
    <p:sldId id="747" r:id="rId168"/>
    <p:sldId id="725" r:id="rId169"/>
    <p:sldId id="748" r:id="rId170"/>
    <p:sldId id="749" r:id="rId171"/>
    <p:sldId id="728" r:id="rId172"/>
    <p:sldId id="750" r:id="rId173"/>
    <p:sldId id="751" r:id="rId174"/>
    <p:sldId id="730" r:id="rId175"/>
    <p:sldId id="669" r:id="rId176"/>
    <p:sldId id="668" r:id="rId177"/>
    <p:sldId id="731" r:id="rId178"/>
    <p:sldId id="752" r:id="rId179"/>
    <p:sldId id="753" r:id="rId180"/>
    <p:sldId id="754" r:id="rId181"/>
    <p:sldId id="734" r:id="rId182"/>
    <p:sldId id="735" r:id="rId183"/>
    <p:sldId id="736" r:id="rId184"/>
    <p:sldId id="657" r:id="rId185"/>
    <p:sldId id="674" r:id="rId186"/>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6247" autoAdjust="0"/>
  </p:normalViewPr>
  <p:slideViewPr>
    <p:cSldViewPr showGuides="1">
      <p:cViewPr varScale="1">
        <p:scale>
          <a:sx n="136" d="100"/>
          <a:sy n="136" d="100"/>
        </p:scale>
        <p:origin x="150"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7" tIns="48329" rIns="96657" bIns="48329" rtlCol="0"/>
          <a:lstStyle>
            <a:lvl1pPr algn="l">
              <a:defRPr sz="12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7" tIns="48329" rIns="96657" bIns="48329" rtlCol="0"/>
          <a:lstStyle>
            <a:lvl1pPr algn="r">
              <a:defRPr sz="1200"/>
            </a:lvl1pPr>
          </a:lstStyle>
          <a:p>
            <a:fld id="{B9B22155-F6E3-406E-B04F-D5269B29CDF0}" type="datetimeFigureOut">
              <a:rPr lang="en-US" smtClean="0"/>
              <a:t>1/21/2026</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7" tIns="48329" rIns="96657" bIns="48329"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7" tIns="48329" rIns="96657"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7" tIns="48329" rIns="96657" bIns="48329"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7" tIns="48329" rIns="96657" bIns="48329" rtlCol="0" anchor="b"/>
          <a:lstStyle>
            <a:lvl1pPr algn="r">
              <a:defRPr sz="1200"/>
            </a:lvl1pPr>
          </a:lstStyle>
          <a:p>
            <a:fld id="{C9977555-22F0-4940-AEB2-481FD6E5A477}" type="slidenum">
              <a:rPr lang="en-US" smtClean="0"/>
              <a:t>‹#›</a:t>
            </a:fld>
            <a:endParaRPr lang="en-US"/>
          </a:p>
        </p:txBody>
      </p:sp>
    </p:spTree>
    <p:extLst>
      <p:ext uri="{BB962C8B-B14F-4D97-AF65-F5344CB8AC3E}">
        <p14:creationId xmlns:p14="http://schemas.microsoft.com/office/powerpoint/2010/main" val="175535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latform.openai.com/docs/guides/reasoning"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latform.openai.com/docs/guides/reasoning"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latform.openai.com/docs/guides/reasonin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Social Development</a:t>
            </a:r>
          </a:p>
        </p:txBody>
      </p:sp>
      <p:sp>
        <p:nvSpPr>
          <p:cNvPr id="4" name="Slide Number Placeholder 3"/>
          <p:cNvSpPr>
            <a:spLocks noGrp="1"/>
          </p:cNvSpPr>
          <p:nvPr>
            <p:ph type="sldNum" sz="quarter" idx="5"/>
          </p:nvPr>
        </p:nvSpPr>
        <p:spPr/>
        <p:txBody>
          <a:bodyPr/>
          <a:lstStyle/>
          <a:p>
            <a:fld id="{C9977555-22F0-4940-AEB2-481FD6E5A477}" type="slidenum">
              <a:rPr lang="en-US" smtClean="0"/>
              <a:t>7</a:t>
            </a:fld>
            <a:endParaRPr lang="en-US" dirty="0"/>
          </a:p>
        </p:txBody>
      </p:sp>
    </p:spTree>
    <p:extLst>
      <p:ext uri="{BB962C8B-B14F-4D97-AF65-F5344CB8AC3E}">
        <p14:creationId xmlns:p14="http://schemas.microsoft.com/office/powerpoint/2010/main" val="3082079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DC11B-7158-B11E-D1CA-DD0422715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11F2E-CF02-7F52-2F67-5EDDA7358E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84673A-8B32-09E0-7673-7F7D19D839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362095-BB0D-A4F6-4CA7-F4F5805318D8}"/>
              </a:ext>
            </a:extLst>
          </p:cNvPr>
          <p:cNvSpPr>
            <a:spLocks noGrp="1"/>
          </p:cNvSpPr>
          <p:nvPr>
            <p:ph type="sldNum" sz="quarter" idx="10"/>
          </p:nvPr>
        </p:nvSpPr>
        <p:spPr/>
        <p:txBody>
          <a:bodyPr/>
          <a:lstStyle/>
          <a:p>
            <a:fld id="{F7021451-1387-4CA6-816F-3879F97B5CBC}" type="slidenum">
              <a:rPr lang="en-US"/>
              <a:t>164</a:t>
            </a:fld>
            <a:endParaRPr lang="en-US"/>
          </a:p>
        </p:txBody>
      </p:sp>
    </p:spTree>
    <p:extLst>
      <p:ext uri="{BB962C8B-B14F-4D97-AF65-F5344CB8AC3E}">
        <p14:creationId xmlns:p14="http://schemas.microsoft.com/office/powerpoint/2010/main" val="39476652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CDD4-DE7D-E579-AE1C-48C8801A7A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A929E-8C01-6446-41AA-B2A21C4B44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EC4DEF-5D4F-B661-9C69-1D086E98DE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98CA7A-BEC6-758A-2225-8F09E2B77B46}"/>
              </a:ext>
            </a:extLst>
          </p:cNvPr>
          <p:cNvSpPr>
            <a:spLocks noGrp="1"/>
          </p:cNvSpPr>
          <p:nvPr>
            <p:ph type="sldNum" sz="quarter" idx="10"/>
          </p:nvPr>
        </p:nvSpPr>
        <p:spPr/>
        <p:txBody>
          <a:bodyPr/>
          <a:lstStyle/>
          <a:p>
            <a:fld id="{F7021451-1387-4CA6-816F-3879F97B5CBC}" type="slidenum">
              <a:rPr lang="en-US"/>
              <a:t>167</a:t>
            </a:fld>
            <a:endParaRPr lang="en-US"/>
          </a:p>
        </p:txBody>
      </p:sp>
    </p:spTree>
    <p:extLst>
      <p:ext uri="{BB962C8B-B14F-4D97-AF65-F5344CB8AC3E}">
        <p14:creationId xmlns:p14="http://schemas.microsoft.com/office/powerpoint/2010/main" val="30027438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72FAD-3E04-9EB6-946C-E27AE801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7A4C1-CD78-71F1-56CF-E3EFC77E6E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F653ED-27C1-466E-8588-E5BE715436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8A7B61-B219-D0EC-A4C3-1851E1041D2A}"/>
              </a:ext>
            </a:extLst>
          </p:cNvPr>
          <p:cNvSpPr>
            <a:spLocks noGrp="1"/>
          </p:cNvSpPr>
          <p:nvPr>
            <p:ph type="sldNum" sz="quarter" idx="10"/>
          </p:nvPr>
        </p:nvSpPr>
        <p:spPr/>
        <p:txBody>
          <a:bodyPr/>
          <a:lstStyle/>
          <a:p>
            <a:fld id="{F7021451-1387-4CA6-816F-3879F97B5CBC}" type="slidenum">
              <a:rPr lang="en-US"/>
              <a:t>169</a:t>
            </a:fld>
            <a:endParaRPr lang="en-US"/>
          </a:p>
        </p:txBody>
      </p:sp>
    </p:spTree>
    <p:extLst>
      <p:ext uri="{BB962C8B-B14F-4D97-AF65-F5344CB8AC3E}">
        <p14:creationId xmlns:p14="http://schemas.microsoft.com/office/powerpoint/2010/main" val="34910301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6545F-97FF-CFBE-C0F6-1E351D034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7179C-A5C6-B1E6-A2F7-40777DFCD3A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19182C-A6B5-7C35-F207-F195C766B2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82E566-7078-1FE7-F7B9-647B0BDBC887}"/>
              </a:ext>
            </a:extLst>
          </p:cNvPr>
          <p:cNvSpPr>
            <a:spLocks noGrp="1"/>
          </p:cNvSpPr>
          <p:nvPr>
            <p:ph type="sldNum" sz="quarter" idx="10"/>
          </p:nvPr>
        </p:nvSpPr>
        <p:spPr/>
        <p:txBody>
          <a:bodyPr/>
          <a:lstStyle/>
          <a:p>
            <a:fld id="{F7021451-1387-4CA6-816F-3879F97B5CBC}" type="slidenum">
              <a:rPr lang="en-US"/>
              <a:t>170</a:t>
            </a:fld>
            <a:endParaRPr lang="en-US"/>
          </a:p>
        </p:txBody>
      </p:sp>
    </p:spTree>
    <p:extLst>
      <p:ext uri="{BB962C8B-B14F-4D97-AF65-F5344CB8AC3E}">
        <p14:creationId xmlns:p14="http://schemas.microsoft.com/office/powerpoint/2010/main" val="3433526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dirty="0"/>
          </a:p>
        </p:txBody>
      </p:sp>
    </p:spTree>
    <p:extLst>
      <p:ext uri="{BB962C8B-B14F-4D97-AF65-F5344CB8AC3E}">
        <p14:creationId xmlns:p14="http://schemas.microsoft.com/office/powerpoint/2010/main" val="21404868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05DD2-17F6-34E8-48B3-CF787A129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4428-A899-C874-0C0D-BD33429D100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9A3C6E-4359-6AC0-FA25-B6A5520A0C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83B1EB-E905-C167-6D5F-9C0FAF383606}"/>
              </a:ext>
            </a:extLst>
          </p:cNvPr>
          <p:cNvSpPr>
            <a:spLocks noGrp="1"/>
          </p:cNvSpPr>
          <p:nvPr>
            <p:ph type="sldNum" sz="quarter" idx="10"/>
          </p:nvPr>
        </p:nvSpPr>
        <p:spPr/>
        <p:txBody>
          <a:bodyPr/>
          <a:lstStyle/>
          <a:p>
            <a:fld id="{F7021451-1387-4CA6-816F-3879F97B5CBC}" type="slidenum">
              <a:rPr lang="en-US"/>
              <a:t>172</a:t>
            </a:fld>
            <a:endParaRPr lang="en-US"/>
          </a:p>
        </p:txBody>
      </p:sp>
    </p:spTree>
    <p:extLst>
      <p:ext uri="{BB962C8B-B14F-4D97-AF65-F5344CB8AC3E}">
        <p14:creationId xmlns:p14="http://schemas.microsoft.com/office/powerpoint/2010/main" val="25518010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30F75-FB2E-3348-8710-D9A372DAE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B9921-1493-5C2C-2B0A-3407401FF8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2D4C1E-42E0-40BC-6EC7-1F07D28A80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FF867A-A9FE-77C0-CB06-A3884D4ECB03}"/>
              </a:ext>
            </a:extLst>
          </p:cNvPr>
          <p:cNvSpPr>
            <a:spLocks noGrp="1"/>
          </p:cNvSpPr>
          <p:nvPr>
            <p:ph type="sldNum" sz="quarter" idx="10"/>
          </p:nvPr>
        </p:nvSpPr>
        <p:spPr/>
        <p:txBody>
          <a:bodyPr/>
          <a:lstStyle/>
          <a:p>
            <a:fld id="{F7021451-1387-4CA6-816F-3879F97B5CBC}" type="slidenum">
              <a:rPr lang="en-US"/>
              <a:t>173</a:t>
            </a:fld>
            <a:endParaRPr lang="en-US"/>
          </a:p>
        </p:txBody>
      </p:sp>
    </p:spTree>
    <p:extLst>
      <p:ext uri="{BB962C8B-B14F-4D97-AF65-F5344CB8AC3E}">
        <p14:creationId xmlns:p14="http://schemas.microsoft.com/office/powerpoint/2010/main" val="15951249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3081B-7CD2-ED70-6E06-F5D6BA8F6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A2629-7C06-3E79-E283-1A6D4C7442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4F34A6-161D-9898-9B1D-B4993D2E92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80D8EC-29D7-7C1B-5F23-9F060EA88603}"/>
              </a:ext>
            </a:extLst>
          </p:cNvPr>
          <p:cNvSpPr>
            <a:spLocks noGrp="1"/>
          </p:cNvSpPr>
          <p:nvPr>
            <p:ph type="sldNum" sz="quarter" idx="10"/>
          </p:nvPr>
        </p:nvSpPr>
        <p:spPr/>
        <p:txBody>
          <a:bodyPr/>
          <a:lstStyle/>
          <a:p>
            <a:fld id="{F7021451-1387-4CA6-816F-3879F97B5CBC}" type="slidenum">
              <a:rPr lang="en-US"/>
              <a:t>178</a:t>
            </a:fld>
            <a:endParaRPr lang="en-US"/>
          </a:p>
        </p:txBody>
      </p:sp>
    </p:spTree>
    <p:extLst>
      <p:ext uri="{BB962C8B-B14F-4D97-AF65-F5344CB8AC3E}">
        <p14:creationId xmlns:p14="http://schemas.microsoft.com/office/powerpoint/2010/main" val="24197950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F4E67-B015-F2FC-0A40-081E1AEF4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653F9-41E4-F5ED-3DDE-976A4DAD45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42BCF4-E118-7549-3C79-A25A50425E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099DEA-3A3E-6708-7994-39B023779BEF}"/>
              </a:ext>
            </a:extLst>
          </p:cNvPr>
          <p:cNvSpPr>
            <a:spLocks noGrp="1"/>
          </p:cNvSpPr>
          <p:nvPr>
            <p:ph type="sldNum" sz="quarter" idx="10"/>
          </p:nvPr>
        </p:nvSpPr>
        <p:spPr/>
        <p:txBody>
          <a:bodyPr/>
          <a:lstStyle/>
          <a:p>
            <a:fld id="{F7021451-1387-4CA6-816F-3879F97B5CBC}" type="slidenum">
              <a:rPr lang="en-US"/>
              <a:t>179</a:t>
            </a:fld>
            <a:endParaRPr lang="en-US"/>
          </a:p>
        </p:txBody>
      </p:sp>
    </p:spTree>
    <p:extLst>
      <p:ext uri="{BB962C8B-B14F-4D97-AF65-F5344CB8AC3E}">
        <p14:creationId xmlns:p14="http://schemas.microsoft.com/office/powerpoint/2010/main" val="30244798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EDE0A-098E-2572-1109-D40B8A27D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603F4-AA0F-BC82-ACB3-9ADA42A1E1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4C3BF4-4BAA-6A29-2213-B74D48CA12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D7D5EF-DAC1-A72E-5B17-A2C9EF396D34}"/>
              </a:ext>
            </a:extLst>
          </p:cNvPr>
          <p:cNvSpPr>
            <a:spLocks noGrp="1"/>
          </p:cNvSpPr>
          <p:nvPr>
            <p:ph type="sldNum" sz="quarter" idx="10"/>
          </p:nvPr>
        </p:nvSpPr>
        <p:spPr/>
        <p:txBody>
          <a:bodyPr/>
          <a:lstStyle/>
          <a:p>
            <a:fld id="{F7021451-1387-4CA6-816F-3879F97B5CBC}" type="slidenum">
              <a:rPr lang="en-US"/>
              <a:t>180</a:t>
            </a:fld>
            <a:endParaRPr lang="en-US"/>
          </a:p>
        </p:txBody>
      </p:sp>
    </p:spTree>
    <p:extLst>
      <p:ext uri="{BB962C8B-B14F-4D97-AF65-F5344CB8AC3E}">
        <p14:creationId xmlns:p14="http://schemas.microsoft.com/office/powerpoint/2010/main" val="27371883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Generative AI Explained: Models and Techniques </a:t>
            </a:r>
          </a:p>
          <a:p>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26</a:t>
            </a:fld>
            <a:endParaRPr lang="en-US" dirty="0"/>
          </a:p>
        </p:txBody>
      </p:sp>
    </p:spTree>
    <p:extLst>
      <p:ext uri="{BB962C8B-B14F-4D97-AF65-F5344CB8AC3E}">
        <p14:creationId xmlns:p14="http://schemas.microsoft.com/office/powerpoint/2010/main" val="1536009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Generative Adversarial Networks (GANs)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29</a:t>
            </a:fld>
            <a:endParaRPr lang="en-US" dirty="0"/>
          </a:p>
        </p:txBody>
      </p:sp>
    </p:spTree>
    <p:extLst>
      <p:ext uri="{BB962C8B-B14F-4D97-AF65-F5344CB8AC3E}">
        <p14:creationId xmlns:p14="http://schemas.microsoft.com/office/powerpoint/2010/main" val="2618603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Variational Autoencoders (VAEs)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31</a:t>
            </a:fld>
            <a:endParaRPr lang="en-US" dirty="0"/>
          </a:p>
        </p:txBody>
      </p:sp>
    </p:spTree>
    <p:extLst>
      <p:ext uri="{BB962C8B-B14F-4D97-AF65-F5344CB8AC3E}">
        <p14:creationId xmlns:p14="http://schemas.microsoft.com/office/powerpoint/2010/main" val="1542170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Transformer-based Language Models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33</a:t>
            </a:fld>
            <a:endParaRPr lang="en-US" dirty="0"/>
          </a:p>
        </p:txBody>
      </p:sp>
    </p:spTree>
    <p:extLst>
      <p:ext uri="{BB962C8B-B14F-4D97-AF65-F5344CB8AC3E}">
        <p14:creationId xmlns:p14="http://schemas.microsoft.com/office/powerpoint/2010/main" val="3830825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Diffusion Models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35</a:t>
            </a:fld>
            <a:endParaRPr lang="en-US" dirty="0"/>
          </a:p>
        </p:txBody>
      </p:sp>
    </p:spTree>
    <p:extLst>
      <p:ext uri="{BB962C8B-B14F-4D97-AF65-F5344CB8AC3E}">
        <p14:creationId xmlns:p14="http://schemas.microsoft.com/office/powerpoint/2010/main" val="400993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Autoregressive Models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37</a:t>
            </a:fld>
            <a:endParaRPr lang="en-US" dirty="0"/>
          </a:p>
        </p:txBody>
      </p:sp>
    </p:spTree>
    <p:extLst>
      <p:ext uri="{BB962C8B-B14F-4D97-AF65-F5344CB8AC3E}">
        <p14:creationId xmlns:p14="http://schemas.microsoft.com/office/powerpoint/2010/main" val="1292201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Invertible transformations: These are mathematical functions or operations that can be reversed. If you apply an invertible transformation to data, you can also apply its inverse to recover the original data.</a:t>
            </a:r>
          </a:p>
          <a:p>
            <a:r>
              <a:rPr lang="en-US" sz="1200" b="0" i="0" kern="1200" dirty="0">
                <a:solidFill>
                  <a:schemeClr val="tx1"/>
                </a:solidFill>
                <a:effectLst/>
                <a:latin typeface="+mn-lt"/>
                <a:ea typeface="+mn-ea"/>
                <a:cs typeface="+mn-cs"/>
              </a:rPr>
              <a:t>Map data to a latent space: A </a:t>
            </a:r>
            <a:r>
              <a:rPr lang="en-US" sz="1200" b="0" i="1" kern="1200" dirty="0">
                <a:solidFill>
                  <a:schemeClr val="tx1"/>
                </a:solidFill>
                <a:effectLst/>
                <a:latin typeface="+mn-lt"/>
                <a:ea typeface="+mn-ea"/>
                <a:cs typeface="+mn-cs"/>
              </a:rPr>
              <a:t>latent space</a:t>
            </a:r>
            <a:r>
              <a:rPr lang="en-US" sz="1200" b="0" i="0" kern="1200" dirty="0">
                <a:solidFill>
                  <a:schemeClr val="tx1"/>
                </a:solidFill>
                <a:effectLst/>
                <a:latin typeface="+mn-lt"/>
                <a:ea typeface="+mn-ea"/>
                <a:cs typeface="+mn-cs"/>
              </a:rPr>
              <a:t> is a new representation of the data, often lower-dimensional and more abstract, where similar data points are closer together. The mapping process involves transforming the original data into this space, which might capture hidden or essential features.</a:t>
            </a:r>
          </a:p>
          <a:p>
            <a:r>
              <a:rPr lang="en-US" sz="1200" b="0" i="0" kern="1200" dirty="0">
                <a:solidFill>
                  <a:schemeClr val="tx1"/>
                </a:solidFill>
                <a:effectLst/>
                <a:latin typeface="+mn-lt"/>
                <a:ea typeface="+mn-ea"/>
                <a:cs typeface="+mn-cs"/>
              </a:rPr>
              <a:t>And back: The invertibility means you can go from the latent space back to the original data without loss. In other words, there’s a one-to-one correspondence between the original data and its representation in latent space.</a:t>
            </a:r>
          </a:p>
          <a:p>
            <a:r>
              <a:rPr lang="en-US" sz="1200" b="0" i="0" kern="1200" dirty="0">
                <a:solidFill>
                  <a:schemeClr val="tx1"/>
                </a:solidFill>
                <a:effectLst/>
                <a:latin typeface="+mn-lt"/>
                <a:ea typeface="+mn-ea"/>
                <a:cs typeface="+mn-cs"/>
              </a:rPr>
              <a:t>Why is this important?</a:t>
            </a:r>
          </a:p>
          <a:p>
            <a:r>
              <a:rPr lang="en-US" sz="1200" b="0" i="0" kern="1200" dirty="0">
                <a:solidFill>
                  <a:schemeClr val="tx1"/>
                </a:solidFill>
                <a:effectLst/>
                <a:latin typeface="+mn-lt"/>
                <a:ea typeface="+mn-ea"/>
                <a:cs typeface="+mn-cs"/>
              </a:rPr>
              <a:t>Invertible mappings are crucial for models that need to generate new data (like images or text) or perform efficient probabilistic inference.</a:t>
            </a:r>
          </a:p>
          <a:p>
            <a:r>
              <a:rPr lang="en-US" sz="1200" b="0" i="0" kern="1200" dirty="0">
                <a:solidFill>
                  <a:schemeClr val="tx1"/>
                </a:solidFill>
                <a:effectLst/>
                <a:latin typeface="+mn-lt"/>
                <a:ea typeface="+mn-ea"/>
                <a:cs typeface="+mn-cs"/>
              </a:rPr>
              <a:t>Examples: </a:t>
            </a:r>
            <a:r>
              <a:rPr lang="en-US" sz="1200" b="0" i="1" kern="1200" dirty="0">
                <a:solidFill>
                  <a:schemeClr val="tx1"/>
                </a:solidFill>
                <a:effectLst/>
                <a:latin typeface="+mn-lt"/>
                <a:ea typeface="+mn-ea"/>
                <a:cs typeface="+mn-cs"/>
              </a:rPr>
              <a:t>Normalizing flows</a:t>
            </a:r>
            <a:r>
              <a:rPr lang="en-US" sz="1200" b="0" i="0" kern="1200" dirty="0">
                <a:solidFill>
                  <a:schemeClr val="tx1"/>
                </a:solidFill>
                <a:effectLst/>
                <a:latin typeface="+mn-lt"/>
                <a:ea typeface="+mn-ea"/>
                <a:cs typeface="+mn-cs"/>
              </a:rPr>
              <a:t> (like RealNVP or Glow models) use a series of invertible transformations to model complex data distributions, enabling both sampling and density estimation.</a:t>
            </a:r>
          </a:p>
          <a:p>
            <a:r>
              <a:rPr lang="en-US" sz="1200" b="0" i="0" kern="1200" dirty="0">
                <a:solidFill>
                  <a:schemeClr val="tx1"/>
                </a:solidFill>
                <a:effectLst/>
                <a:latin typeface="+mn-lt"/>
                <a:ea typeface="+mn-ea"/>
                <a:cs typeface="+mn-cs"/>
              </a:rPr>
              <a:t>Summary: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concept is about creating a reversible process that encodes data into a compressed, structured format (latent space) and can decode it back to its original form without information loss. This is key for understanding, generating, or manipulating complex data in modern machine learning systems.</a:t>
            </a:r>
          </a:p>
          <a:p>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38</a:t>
            </a:fld>
            <a:endParaRPr lang="en-US" dirty="0"/>
          </a:p>
        </p:txBody>
      </p:sp>
    </p:spTree>
    <p:extLst>
      <p:ext uri="{BB962C8B-B14F-4D97-AF65-F5344CB8AC3E}">
        <p14:creationId xmlns:p14="http://schemas.microsoft.com/office/powerpoint/2010/main" val="3887174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Flow-based Models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39</a:t>
            </a:fld>
            <a:endParaRPr lang="en-US" dirty="0"/>
          </a:p>
        </p:txBody>
      </p:sp>
    </p:spTree>
    <p:extLst>
      <p:ext uri="{BB962C8B-B14F-4D97-AF65-F5344CB8AC3E}">
        <p14:creationId xmlns:p14="http://schemas.microsoft.com/office/powerpoint/2010/main" val="326595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AI Explained</a:t>
            </a:r>
          </a:p>
        </p:txBody>
      </p:sp>
      <p:sp>
        <p:nvSpPr>
          <p:cNvPr id="4" name="Slide Number Placeholder 3"/>
          <p:cNvSpPr>
            <a:spLocks noGrp="1"/>
          </p:cNvSpPr>
          <p:nvPr>
            <p:ph type="sldNum" sz="quarter" idx="5"/>
          </p:nvPr>
        </p:nvSpPr>
        <p:spPr/>
        <p:txBody>
          <a:bodyPr/>
          <a:lstStyle/>
          <a:p>
            <a:fld id="{C9977555-22F0-4940-AEB2-481FD6E5A477}" type="slidenum">
              <a:rPr lang="en-US" smtClean="0"/>
              <a:t>9</a:t>
            </a:fld>
            <a:endParaRPr lang="en-US" dirty="0"/>
          </a:p>
        </p:txBody>
      </p:sp>
    </p:spTree>
    <p:extLst>
      <p:ext uri="{BB962C8B-B14F-4D97-AF65-F5344CB8AC3E}">
        <p14:creationId xmlns:p14="http://schemas.microsoft.com/office/powerpoint/2010/main" val="1278502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41</a:t>
            </a:fld>
            <a:endParaRPr lang="en-US" dirty="0"/>
          </a:p>
        </p:txBody>
      </p:sp>
    </p:spTree>
    <p:extLst>
      <p:ext uri="{BB962C8B-B14F-4D97-AF65-F5344CB8AC3E}">
        <p14:creationId xmlns:p14="http://schemas.microsoft.com/office/powerpoint/2010/main" val="3083226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42</a:t>
            </a:fld>
            <a:endParaRPr lang="en-US" dirty="0"/>
          </a:p>
        </p:txBody>
      </p:sp>
    </p:spTree>
    <p:extLst>
      <p:ext uri="{BB962C8B-B14F-4D97-AF65-F5344CB8AC3E}">
        <p14:creationId xmlns:p14="http://schemas.microsoft.com/office/powerpoint/2010/main" val="646402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43</a:t>
            </a:fld>
            <a:endParaRPr lang="en-US" dirty="0"/>
          </a:p>
        </p:txBody>
      </p:sp>
    </p:spTree>
    <p:extLst>
      <p:ext uri="{BB962C8B-B14F-4D97-AF65-F5344CB8AC3E}">
        <p14:creationId xmlns:p14="http://schemas.microsoft.com/office/powerpoint/2010/main" val="1837224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44</a:t>
            </a:fld>
            <a:endParaRPr lang="en-US" dirty="0"/>
          </a:p>
        </p:txBody>
      </p:sp>
    </p:spTree>
    <p:extLst>
      <p:ext uri="{BB962C8B-B14F-4D97-AF65-F5344CB8AC3E}">
        <p14:creationId xmlns:p14="http://schemas.microsoft.com/office/powerpoint/2010/main" val="324430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01EC-FD1D-13B5-E794-AF100F61A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521CE-BF3F-8343-2BDE-B76FF53CD87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C0387CA-EA4E-B9AD-95B2-8805E90B4C20}"/>
              </a:ext>
            </a:extLst>
          </p:cNvPr>
          <p:cNvSpPr>
            <a:spLocks noGrp="1"/>
          </p:cNvSpPr>
          <p:nvPr>
            <p:ph type="body" idx="1"/>
          </p:nvPr>
        </p:nvSpPr>
        <p:spPr/>
        <p:txBody>
          <a:bodyPr/>
          <a:lstStyle/>
          <a:p>
            <a:r>
              <a:rPr lang="en-US" dirty="0">
                <a:ea typeface="Calibri"/>
                <a:cs typeface="Calibri"/>
              </a:rPr>
              <a:t>Source: </a:t>
            </a:r>
            <a:r>
              <a:rPr lang="en-US" dirty="0"/>
              <a:t>https://raw.githubusercontent.com/snatch59/keras-autoencoders/master/assets/autoencoder_latent_space.png</a:t>
            </a:r>
          </a:p>
        </p:txBody>
      </p:sp>
      <p:sp>
        <p:nvSpPr>
          <p:cNvPr id="4" name="Slide Number Placeholder 3">
            <a:extLst>
              <a:ext uri="{FF2B5EF4-FFF2-40B4-BE49-F238E27FC236}">
                <a16:creationId xmlns:a16="http://schemas.microsoft.com/office/drawing/2014/main" id="{E7D9D6D1-BFD3-6477-5784-0697FF13C8F9}"/>
              </a:ext>
            </a:extLst>
          </p:cNvPr>
          <p:cNvSpPr>
            <a:spLocks noGrp="1"/>
          </p:cNvSpPr>
          <p:nvPr>
            <p:ph type="sldNum" sz="quarter" idx="10"/>
          </p:nvPr>
        </p:nvSpPr>
        <p:spPr/>
        <p:txBody>
          <a:bodyPr/>
          <a:lstStyle/>
          <a:p>
            <a:fld id="{F7021451-1387-4CA6-816F-3879F97B5CBC}" type="slidenum">
              <a:rPr lang="en-US" smtClean="0"/>
              <a:t>45</a:t>
            </a:fld>
            <a:endParaRPr lang="en-US" dirty="0"/>
          </a:p>
        </p:txBody>
      </p:sp>
    </p:spTree>
    <p:extLst>
      <p:ext uri="{BB962C8B-B14F-4D97-AF65-F5344CB8AC3E}">
        <p14:creationId xmlns:p14="http://schemas.microsoft.com/office/powerpoint/2010/main" val="3587747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46</a:t>
            </a:fld>
            <a:endParaRPr lang="en-US" dirty="0"/>
          </a:p>
        </p:txBody>
      </p:sp>
    </p:spTree>
    <p:extLst>
      <p:ext uri="{BB962C8B-B14F-4D97-AF65-F5344CB8AC3E}">
        <p14:creationId xmlns:p14="http://schemas.microsoft.com/office/powerpoint/2010/main" val="1717028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48</a:t>
            </a:fld>
            <a:endParaRPr lang="en-US" dirty="0"/>
          </a:p>
        </p:txBody>
      </p:sp>
    </p:spTree>
    <p:extLst>
      <p:ext uri="{BB962C8B-B14F-4D97-AF65-F5344CB8AC3E}">
        <p14:creationId xmlns:p14="http://schemas.microsoft.com/office/powerpoint/2010/main" val="3911979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2D51A-0D50-764B-2034-915526EF7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E90A0-745C-6B4B-CB05-CB3C43DC693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5056F14-6E30-BF5D-42D3-73F82633C1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AAC9F8-7FD2-83BD-B5BB-BF7900B48382}"/>
              </a:ext>
            </a:extLst>
          </p:cNvPr>
          <p:cNvSpPr>
            <a:spLocks noGrp="1"/>
          </p:cNvSpPr>
          <p:nvPr>
            <p:ph type="sldNum" sz="quarter" idx="10"/>
          </p:nvPr>
        </p:nvSpPr>
        <p:spPr/>
        <p:txBody>
          <a:bodyPr/>
          <a:lstStyle/>
          <a:p>
            <a:fld id="{F7021451-1387-4CA6-816F-3879F97B5CBC}" type="slidenum">
              <a:rPr lang="en-US" smtClean="0"/>
              <a:t>49</a:t>
            </a:fld>
            <a:endParaRPr lang="en-US" dirty="0"/>
          </a:p>
        </p:txBody>
      </p:sp>
    </p:spTree>
    <p:extLst>
      <p:ext uri="{BB962C8B-B14F-4D97-AF65-F5344CB8AC3E}">
        <p14:creationId xmlns:p14="http://schemas.microsoft.com/office/powerpoint/2010/main" val="151914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1D89B-09AF-6312-B485-17FF53BB7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61029-95DE-7AE2-93E1-A9553B99A00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E72EE2A-202F-D3A9-494B-472FC45307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CD46F2-C0F5-BFFD-50E3-B9B58E9396ED}"/>
              </a:ext>
            </a:extLst>
          </p:cNvPr>
          <p:cNvSpPr>
            <a:spLocks noGrp="1"/>
          </p:cNvSpPr>
          <p:nvPr>
            <p:ph type="sldNum" sz="quarter" idx="10"/>
          </p:nvPr>
        </p:nvSpPr>
        <p:spPr/>
        <p:txBody>
          <a:bodyPr/>
          <a:lstStyle/>
          <a:p>
            <a:fld id="{F7021451-1387-4CA6-816F-3879F97B5CBC}" type="slidenum">
              <a:rPr lang="en-US" smtClean="0"/>
              <a:t>50</a:t>
            </a:fld>
            <a:endParaRPr lang="en-US" dirty="0"/>
          </a:p>
        </p:txBody>
      </p:sp>
    </p:spTree>
    <p:extLst>
      <p:ext uri="{BB962C8B-B14F-4D97-AF65-F5344CB8AC3E}">
        <p14:creationId xmlns:p14="http://schemas.microsoft.com/office/powerpoint/2010/main" val="2400999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0496-2F0C-565D-B059-8EB34E6E2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F4E16-159B-057B-DEFC-13BD9C8573D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BB7A36B-4B21-8A3D-3216-DDB5ACA333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3BB79D-821A-8AD5-3EDB-70E02395518D}"/>
              </a:ext>
            </a:extLst>
          </p:cNvPr>
          <p:cNvSpPr>
            <a:spLocks noGrp="1"/>
          </p:cNvSpPr>
          <p:nvPr>
            <p:ph type="sldNum" sz="quarter" idx="10"/>
          </p:nvPr>
        </p:nvSpPr>
        <p:spPr/>
        <p:txBody>
          <a:bodyPr/>
          <a:lstStyle/>
          <a:p>
            <a:fld id="{F7021451-1387-4CA6-816F-3879F97B5CBC}" type="slidenum">
              <a:rPr lang="en-US" smtClean="0"/>
              <a:t>51</a:t>
            </a:fld>
            <a:endParaRPr lang="en-US" dirty="0"/>
          </a:p>
        </p:txBody>
      </p:sp>
    </p:spTree>
    <p:extLst>
      <p:ext uri="{BB962C8B-B14F-4D97-AF65-F5344CB8AC3E}">
        <p14:creationId xmlns:p14="http://schemas.microsoft.com/office/powerpoint/2010/main" val="280204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dirty="0"/>
          </a:p>
        </p:txBody>
      </p:sp>
    </p:spTree>
    <p:extLst>
      <p:ext uri="{BB962C8B-B14F-4D97-AF65-F5344CB8AC3E}">
        <p14:creationId xmlns:p14="http://schemas.microsoft.com/office/powerpoint/2010/main" val="1719845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53</a:t>
            </a:fld>
            <a:endParaRPr lang="en-US" dirty="0"/>
          </a:p>
        </p:txBody>
      </p:sp>
    </p:spTree>
    <p:extLst>
      <p:ext uri="{BB962C8B-B14F-4D97-AF65-F5344CB8AC3E}">
        <p14:creationId xmlns:p14="http://schemas.microsoft.com/office/powerpoint/2010/main" val="2989801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54</a:t>
            </a:fld>
            <a:endParaRPr lang="en-US" dirty="0"/>
          </a:p>
        </p:txBody>
      </p:sp>
    </p:spTree>
    <p:extLst>
      <p:ext uri="{BB962C8B-B14F-4D97-AF65-F5344CB8AC3E}">
        <p14:creationId xmlns:p14="http://schemas.microsoft.com/office/powerpoint/2010/main" val="23675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 max_tokens parameter controls the length of the output generated by the model. A “token” can be as short as one character or as long as one word, depending on the complexity of the text.</a:t>
            </a:r>
          </a:p>
          <a:p>
            <a:endParaRPr lang="en-US" dirty="0"/>
          </a:p>
          <a:p>
            <a:r>
              <a:rPr lang="en-US" dirty="0"/>
              <a:t>    Low Value (e.g., 10): Produces shorter responses.</a:t>
            </a:r>
          </a:p>
          <a:p>
            <a:r>
              <a:rPr lang="en-US" dirty="0"/>
              <a:t>    High Value (e.g., 1000): Generates longer, more detailed responses.</a:t>
            </a:r>
          </a:p>
          <a:p>
            <a:endParaRPr lang="en-US" dirty="0"/>
          </a:p>
          <a:p>
            <a:r>
              <a:rPr lang="en-US" dirty="0"/>
              <a:t>Why is it Important?</a:t>
            </a:r>
          </a:p>
          <a:p>
            <a:endParaRPr lang="en-US" dirty="0"/>
          </a:p>
          <a:p>
            <a:r>
              <a:rPr lang="en-US" dirty="0"/>
              <a:t>By setting an appropriate max_tokens value, you can control whether the response is a quick snippet or an in-depth explanation. This is especially important for applications where brevity is key, like text summarization, or where detailed answers are needed, like in knowledge-intensive dialogues.</a:t>
            </a:r>
          </a:p>
          <a:p>
            <a:endParaRPr lang="en-US" dirty="0"/>
          </a:p>
          <a:p>
            <a:r>
              <a:rPr lang="en-US" i="1" dirty="0"/>
              <a:t>Note: Max_token value is now deprecated in favor of max_completion_tokens and is not compatible with </a:t>
            </a:r>
            <a:r>
              <a:rPr lang="en-US" b="1" i="1" dirty="0">
                <a:hlinkClick r:id="rId3"/>
              </a:rPr>
              <a:t>o1 series models</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66</a:t>
            </a:fld>
            <a:endParaRPr lang="en-US" dirty="0"/>
          </a:p>
        </p:txBody>
      </p:sp>
    </p:spTree>
    <p:extLst>
      <p:ext uri="{BB962C8B-B14F-4D97-AF65-F5344CB8AC3E}">
        <p14:creationId xmlns:p14="http://schemas.microsoft.com/office/powerpoint/2010/main" val="3730170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57AD2-9E0E-25B2-B89D-8D5D3A2E0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98411-132F-CA6D-F3F4-CBD93E235DD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D68E07F-4211-23F5-AFFD-BEF705191F64}"/>
              </a:ext>
            </a:extLst>
          </p:cNvPr>
          <p:cNvSpPr>
            <a:spLocks noGrp="1"/>
          </p:cNvSpPr>
          <p:nvPr>
            <p:ph type="body" idx="1"/>
          </p:nvPr>
        </p:nvSpPr>
        <p:spPr/>
        <p:txBody>
          <a:bodyPr/>
          <a:lstStyle/>
          <a:p>
            <a:r>
              <a:rPr lang="en-US" dirty="0"/>
              <a:t>The max_tokens parameter controls the length of the output generated by the model. A “token” can be as short as one character or as long as one word, depending on the complexity of the text.</a:t>
            </a:r>
          </a:p>
          <a:p>
            <a:endParaRPr lang="en-US" dirty="0"/>
          </a:p>
          <a:p>
            <a:r>
              <a:rPr lang="en-US" dirty="0"/>
              <a:t>    Low Value (e.g., 10): Produces shorter responses.</a:t>
            </a:r>
          </a:p>
          <a:p>
            <a:r>
              <a:rPr lang="en-US" dirty="0"/>
              <a:t>    High Value (e.g., 1000): Generates longer, more detailed responses.</a:t>
            </a:r>
          </a:p>
          <a:p>
            <a:endParaRPr lang="en-US" dirty="0"/>
          </a:p>
          <a:p>
            <a:r>
              <a:rPr lang="en-US" dirty="0"/>
              <a:t>Why is it Important?</a:t>
            </a:r>
          </a:p>
          <a:p>
            <a:endParaRPr lang="en-US" dirty="0"/>
          </a:p>
          <a:p>
            <a:r>
              <a:rPr lang="en-US" dirty="0"/>
              <a:t>By setting an appropriate max_tokens value, you can control whether the response is a quick snippet or an in-depth explanation. This is especially important for applications where brevity is key, like text summarization, or where detailed answers are needed, like in knowledge-intensive dialogues.</a:t>
            </a:r>
          </a:p>
          <a:p>
            <a:endParaRPr lang="en-US" dirty="0"/>
          </a:p>
          <a:p>
            <a:r>
              <a:rPr lang="en-US" i="1" dirty="0"/>
              <a:t>Note: Max_token value is now deprecated in favor of max_completion_tokens and is not compatible with </a:t>
            </a:r>
            <a:r>
              <a:rPr lang="en-US" b="1" i="1" dirty="0">
                <a:hlinkClick r:id="rId3"/>
              </a:rPr>
              <a:t>o1 series models</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6EC6EB7B-F46F-8F1F-14A9-673E500DEAE2}"/>
              </a:ext>
            </a:extLst>
          </p:cNvPr>
          <p:cNvSpPr>
            <a:spLocks noGrp="1"/>
          </p:cNvSpPr>
          <p:nvPr>
            <p:ph type="sldNum" sz="quarter" idx="5"/>
          </p:nvPr>
        </p:nvSpPr>
        <p:spPr/>
        <p:txBody>
          <a:bodyPr/>
          <a:lstStyle/>
          <a:p>
            <a:fld id="{C9977555-22F0-4940-AEB2-481FD6E5A477}" type="slidenum">
              <a:rPr lang="en-US" smtClean="0"/>
              <a:t>69</a:t>
            </a:fld>
            <a:endParaRPr lang="en-US" dirty="0"/>
          </a:p>
        </p:txBody>
      </p:sp>
    </p:spTree>
    <p:extLst>
      <p:ext uri="{BB962C8B-B14F-4D97-AF65-F5344CB8AC3E}">
        <p14:creationId xmlns:p14="http://schemas.microsoft.com/office/powerpoint/2010/main" val="3012717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9E07-9174-72C5-4101-07B155371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9B8F1-C6A4-CBBC-71D1-4A6CB627146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313E909-5903-8646-C98A-4D01D01529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8F530D-1C6E-931B-FA72-892C22FF63C3}"/>
              </a:ext>
            </a:extLst>
          </p:cNvPr>
          <p:cNvSpPr>
            <a:spLocks noGrp="1"/>
          </p:cNvSpPr>
          <p:nvPr>
            <p:ph type="sldNum" sz="quarter" idx="10"/>
          </p:nvPr>
        </p:nvSpPr>
        <p:spPr/>
        <p:txBody>
          <a:bodyPr/>
          <a:lstStyle/>
          <a:p>
            <a:fld id="{F7021451-1387-4CA6-816F-3879F97B5CBC}" type="slidenum">
              <a:rPr lang="en-US" smtClean="0"/>
              <a:t>71</a:t>
            </a:fld>
            <a:endParaRPr lang="en-US" dirty="0"/>
          </a:p>
        </p:txBody>
      </p:sp>
    </p:spTree>
    <p:extLst>
      <p:ext uri="{BB962C8B-B14F-4D97-AF65-F5344CB8AC3E}">
        <p14:creationId xmlns:p14="http://schemas.microsoft.com/office/powerpoint/2010/main" val="3882481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616FD-D762-68D6-CC1E-764946E24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E5F10-A85D-5A78-8437-61BAC269622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66FD9A4-2D1D-C794-EA39-4960F13D09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5D33DA-6606-45EB-3544-9F526F6B07C4}"/>
              </a:ext>
            </a:extLst>
          </p:cNvPr>
          <p:cNvSpPr>
            <a:spLocks noGrp="1"/>
          </p:cNvSpPr>
          <p:nvPr>
            <p:ph type="sldNum" sz="quarter" idx="10"/>
          </p:nvPr>
        </p:nvSpPr>
        <p:spPr/>
        <p:txBody>
          <a:bodyPr/>
          <a:lstStyle/>
          <a:p>
            <a:fld id="{F7021451-1387-4CA6-816F-3879F97B5CBC}" type="slidenum">
              <a:rPr lang="en-US" smtClean="0"/>
              <a:t>72</a:t>
            </a:fld>
            <a:endParaRPr lang="en-US" dirty="0"/>
          </a:p>
        </p:txBody>
      </p:sp>
    </p:spTree>
    <p:extLst>
      <p:ext uri="{BB962C8B-B14F-4D97-AF65-F5344CB8AC3E}">
        <p14:creationId xmlns:p14="http://schemas.microsoft.com/office/powerpoint/2010/main" val="1294013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76C1-0E6D-9989-6512-995BFEEE9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C0F64-6E47-9F84-6ECE-EA9C800126E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E4995DA-4C7C-9694-DAE3-547D6B19F6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F9A332-3FC8-7C48-DE93-491416A3E158}"/>
              </a:ext>
            </a:extLst>
          </p:cNvPr>
          <p:cNvSpPr>
            <a:spLocks noGrp="1"/>
          </p:cNvSpPr>
          <p:nvPr>
            <p:ph type="sldNum" sz="quarter" idx="10"/>
          </p:nvPr>
        </p:nvSpPr>
        <p:spPr/>
        <p:txBody>
          <a:bodyPr/>
          <a:lstStyle/>
          <a:p>
            <a:fld id="{F7021451-1387-4CA6-816F-3879F97B5CBC}" type="slidenum">
              <a:rPr lang="en-US" smtClean="0"/>
              <a:t>73</a:t>
            </a:fld>
            <a:endParaRPr lang="en-US" dirty="0"/>
          </a:p>
        </p:txBody>
      </p:sp>
    </p:spTree>
    <p:extLst>
      <p:ext uri="{BB962C8B-B14F-4D97-AF65-F5344CB8AC3E}">
        <p14:creationId xmlns:p14="http://schemas.microsoft.com/office/powerpoint/2010/main" val="3831437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11C9-A739-299E-998F-2F3AB2767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5A9A3-C090-9E78-42C1-C30336F8EB2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EFDC302-A674-CB8F-2086-97E2004E4A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D5AFDD-BC4F-0299-4B05-F8F8511B3533}"/>
              </a:ext>
            </a:extLst>
          </p:cNvPr>
          <p:cNvSpPr>
            <a:spLocks noGrp="1"/>
          </p:cNvSpPr>
          <p:nvPr>
            <p:ph type="sldNum" sz="quarter" idx="10"/>
          </p:nvPr>
        </p:nvSpPr>
        <p:spPr/>
        <p:txBody>
          <a:bodyPr/>
          <a:lstStyle/>
          <a:p>
            <a:fld id="{F7021451-1387-4CA6-816F-3879F97B5CBC}" type="slidenum">
              <a:rPr lang="en-US" smtClean="0"/>
              <a:t>74</a:t>
            </a:fld>
            <a:endParaRPr lang="en-US" dirty="0"/>
          </a:p>
        </p:txBody>
      </p:sp>
    </p:spTree>
    <p:extLst>
      <p:ext uri="{BB962C8B-B14F-4D97-AF65-F5344CB8AC3E}">
        <p14:creationId xmlns:p14="http://schemas.microsoft.com/office/powerpoint/2010/main" val="350554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dirty="0"/>
          </a:p>
        </p:txBody>
      </p:sp>
    </p:spTree>
    <p:extLst>
      <p:ext uri="{BB962C8B-B14F-4D97-AF65-F5344CB8AC3E}">
        <p14:creationId xmlns:p14="http://schemas.microsoft.com/office/powerpoint/2010/main" val="1291185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75</a:t>
            </a:fld>
            <a:endParaRPr lang="en-US" dirty="0"/>
          </a:p>
        </p:txBody>
      </p:sp>
    </p:spTree>
    <p:extLst>
      <p:ext uri="{BB962C8B-B14F-4D97-AF65-F5344CB8AC3E}">
        <p14:creationId xmlns:p14="http://schemas.microsoft.com/office/powerpoint/2010/main" val="2209374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A2F91-1983-F892-91AE-4D5152508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55CF9-C403-54EE-8561-A360761E170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47B2D0A-DFA8-326F-D5D3-FC81801C9B62}"/>
              </a:ext>
            </a:extLst>
          </p:cNvPr>
          <p:cNvSpPr>
            <a:spLocks noGrp="1"/>
          </p:cNvSpPr>
          <p:nvPr>
            <p:ph type="body" idx="1"/>
          </p:nvPr>
        </p:nvSpPr>
        <p:spPr/>
        <p:txBody>
          <a:bodyPr/>
          <a:lstStyle/>
          <a:p>
            <a:r>
              <a:rPr lang="en-US" dirty="0"/>
              <a:t>The max_tokens parameter controls the length of the output generated by the model. A “token” can be as short as one character or as long as one word, depending on the complexity of the text.</a:t>
            </a:r>
          </a:p>
          <a:p>
            <a:endParaRPr lang="en-US" dirty="0"/>
          </a:p>
          <a:p>
            <a:r>
              <a:rPr lang="en-US" dirty="0"/>
              <a:t>    Low Value (e.g., 10): Produces shorter responses.</a:t>
            </a:r>
          </a:p>
          <a:p>
            <a:r>
              <a:rPr lang="en-US" dirty="0"/>
              <a:t>    High Value (e.g., 1000): Generates longer, more detailed responses.</a:t>
            </a:r>
          </a:p>
          <a:p>
            <a:endParaRPr lang="en-US" dirty="0"/>
          </a:p>
          <a:p>
            <a:r>
              <a:rPr lang="en-US" dirty="0"/>
              <a:t>Why is it Important?</a:t>
            </a:r>
          </a:p>
          <a:p>
            <a:endParaRPr lang="en-US" dirty="0"/>
          </a:p>
          <a:p>
            <a:r>
              <a:rPr lang="en-US" dirty="0"/>
              <a:t>By setting an appropriate max_tokens value, you can control whether the response is a quick snippet or an in-depth explanation. This is especially important for applications where brevity is key, like text summarization, or where detailed answers are needed, like in knowledge-intensive dialogues.</a:t>
            </a:r>
          </a:p>
          <a:p>
            <a:endParaRPr lang="en-US" dirty="0"/>
          </a:p>
          <a:p>
            <a:r>
              <a:rPr lang="en-US" i="1" dirty="0"/>
              <a:t>Note: Max_token value is now deprecated in favor of max_completion_tokens and is not compatible with </a:t>
            </a:r>
            <a:r>
              <a:rPr lang="en-US" b="1" i="1" dirty="0">
                <a:hlinkClick r:id="rId3"/>
              </a:rPr>
              <a:t>o1 series models</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C5BD60B4-6F2C-BD42-DB82-F2D863D9FA21}"/>
              </a:ext>
            </a:extLst>
          </p:cNvPr>
          <p:cNvSpPr>
            <a:spLocks noGrp="1"/>
          </p:cNvSpPr>
          <p:nvPr>
            <p:ph type="sldNum" sz="quarter" idx="5"/>
          </p:nvPr>
        </p:nvSpPr>
        <p:spPr/>
        <p:txBody>
          <a:bodyPr/>
          <a:lstStyle/>
          <a:p>
            <a:fld id="{C9977555-22F0-4940-AEB2-481FD6E5A477}" type="slidenum">
              <a:rPr lang="en-US" smtClean="0"/>
              <a:t>76</a:t>
            </a:fld>
            <a:endParaRPr lang="en-US" dirty="0"/>
          </a:p>
        </p:txBody>
      </p:sp>
    </p:spTree>
    <p:extLst>
      <p:ext uri="{BB962C8B-B14F-4D97-AF65-F5344CB8AC3E}">
        <p14:creationId xmlns:p14="http://schemas.microsoft.com/office/powerpoint/2010/main" val="3153689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91</a:t>
            </a:fld>
            <a:endParaRPr lang="en-US" dirty="0"/>
          </a:p>
        </p:txBody>
      </p:sp>
    </p:spTree>
    <p:extLst>
      <p:ext uri="{BB962C8B-B14F-4D97-AF65-F5344CB8AC3E}">
        <p14:creationId xmlns:p14="http://schemas.microsoft.com/office/powerpoint/2010/main" val="228055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1ACD5-4A80-8042-EE28-1BF88B0EE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B2CEB-6BF6-65F0-A08D-43DBA0E2DF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EA3051-4826-0B40-945F-FCF2CE6EFD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DBDFDA-02AC-F174-6859-6D9FA4416AD3}"/>
              </a:ext>
            </a:extLst>
          </p:cNvPr>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344245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Graphics Processing Units (GPUs)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Field-Programmable Gate Arrays (FPGAs)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Application-Specific Integrated Circuits (ASICs)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Tensor Processing Units (TPUs)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Neural Processing Units (NPUs)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12</a:t>
            </a:fld>
            <a:endParaRPr lang="en-US" dirty="0"/>
          </a:p>
        </p:txBody>
      </p:sp>
    </p:spTree>
    <p:extLst>
      <p:ext uri="{BB962C8B-B14F-4D97-AF65-F5344CB8AC3E}">
        <p14:creationId xmlns:p14="http://schemas.microsoft.com/office/powerpoint/2010/main" val="639875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7BA0F-3FF8-2451-7937-AEF6F6BEE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13D23-8B20-65FB-DE06-5403CED099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4ACFB6-7179-6C17-5766-F228B4EA23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86160-F179-E4F4-59B8-CDF400765F43}"/>
              </a:ext>
            </a:extLst>
          </p:cNvPr>
          <p:cNvSpPr>
            <a:spLocks noGrp="1"/>
          </p:cNvSpPr>
          <p:nvPr>
            <p:ph type="sldNum" sz="quarter" idx="10"/>
          </p:nvPr>
        </p:nvSpPr>
        <p:spPr/>
        <p:txBody>
          <a:bodyPr/>
          <a:lstStyle/>
          <a:p>
            <a:fld id="{F7021451-1387-4CA6-816F-3879F97B5CBC}" type="slidenum">
              <a:rPr lang="en-US"/>
              <a:t>104</a:t>
            </a:fld>
            <a:endParaRPr lang="en-US"/>
          </a:p>
        </p:txBody>
      </p:sp>
    </p:spTree>
    <p:extLst>
      <p:ext uri="{BB962C8B-B14F-4D97-AF65-F5344CB8AC3E}">
        <p14:creationId xmlns:p14="http://schemas.microsoft.com/office/powerpoint/2010/main" val="3142435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64B3F-7A4E-5BFD-60F1-C2FB7F21C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D9807-2486-24C0-E654-08F19B4AA7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106003-0FA4-19FE-62F9-A10A616088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FF29F0-E740-369E-7576-1F373BB22F52}"/>
              </a:ext>
            </a:extLst>
          </p:cNvPr>
          <p:cNvSpPr>
            <a:spLocks noGrp="1"/>
          </p:cNvSpPr>
          <p:nvPr>
            <p:ph type="sldNum" sz="quarter" idx="10"/>
          </p:nvPr>
        </p:nvSpPr>
        <p:spPr/>
        <p:txBody>
          <a:bodyPr/>
          <a:lstStyle/>
          <a:p>
            <a:fld id="{F7021451-1387-4CA6-816F-3879F97B5CBC}" type="slidenum">
              <a:rPr lang="en-US"/>
              <a:t>109</a:t>
            </a:fld>
            <a:endParaRPr lang="en-US"/>
          </a:p>
        </p:txBody>
      </p:sp>
    </p:spTree>
    <p:extLst>
      <p:ext uri="{BB962C8B-B14F-4D97-AF65-F5344CB8AC3E}">
        <p14:creationId xmlns:p14="http://schemas.microsoft.com/office/powerpoint/2010/main" val="18023174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E239D-161E-731D-A8FA-8435C4B93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5513E-90D9-0EC8-D1A2-5C5FC0D4A0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C17513-5E2A-0C45-DF54-D4942F887C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612FD6-C1E6-7F32-64DF-ACE504772719}"/>
              </a:ext>
            </a:extLst>
          </p:cNvPr>
          <p:cNvSpPr>
            <a:spLocks noGrp="1"/>
          </p:cNvSpPr>
          <p:nvPr>
            <p:ph type="sldNum" sz="quarter" idx="10"/>
          </p:nvPr>
        </p:nvSpPr>
        <p:spPr/>
        <p:txBody>
          <a:bodyPr/>
          <a:lstStyle/>
          <a:p>
            <a:fld id="{F7021451-1387-4CA6-816F-3879F97B5CBC}" type="slidenum">
              <a:rPr lang="en-US"/>
              <a:t>113</a:t>
            </a:fld>
            <a:endParaRPr lang="en-US"/>
          </a:p>
        </p:txBody>
      </p:sp>
    </p:spTree>
    <p:extLst>
      <p:ext uri="{BB962C8B-B14F-4D97-AF65-F5344CB8AC3E}">
        <p14:creationId xmlns:p14="http://schemas.microsoft.com/office/powerpoint/2010/main" val="990550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93D71-A067-D75D-9964-EBA07E01C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CD9F1-8246-7FB7-AB56-263B83B538D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D59B2B-DE18-6FFF-58F4-E5E7D08AB5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96FA41-E2EA-0926-48C9-991662EEFF8A}"/>
              </a:ext>
            </a:extLst>
          </p:cNvPr>
          <p:cNvSpPr>
            <a:spLocks noGrp="1"/>
          </p:cNvSpPr>
          <p:nvPr>
            <p:ph type="sldNum" sz="quarter" idx="10"/>
          </p:nvPr>
        </p:nvSpPr>
        <p:spPr/>
        <p:txBody>
          <a:bodyPr/>
          <a:lstStyle/>
          <a:p>
            <a:fld id="{F7021451-1387-4CA6-816F-3879F97B5CBC}" type="slidenum">
              <a:rPr lang="en-US"/>
              <a:t>117</a:t>
            </a:fld>
            <a:endParaRPr lang="en-US"/>
          </a:p>
        </p:txBody>
      </p:sp>
    </p:spTree>
    <p:extLst>
      <p:ext uri="{BB962C8B-B14F-4D97-AF65-F5344CB8AC3E}">
        <p14:creationId xmlns:p14="http://schemas.microsoft.com/office/powerpoint/2010/main" val="960185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7F82C-D11A-9FE9-BAC4-521C8AB27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F2BB5-E79A-C520-9944-8525F410F1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8A0B06-1FA7-B2BE-BDC7-4E8EB9EECF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3A45D3-C86E-A977-D9BA-178DE86EE422}"/>
              </a:ext>
            </a:extLst>
          </p:cNvPr>
          <p:cNvSpPr>
            <a:spLocks noGrp="1"/>
          </p:cNvSpPr>
          <p:nvPr>
            <p:ph type="sldNum" sz="quarter" idx="10"/>
          </p:nvPr>
        </p:nvSpPr>
        <p:spPr/>
        <p:txBody>
          <a:bodyPr/>
          <a:lstStyle/>
          <a:p>
            <a:fld id="{F7021451-1387-4CA6-816F-3879F97B5CBC}" type="slidenum">
              <a:rPr lang="en-US"/>
              <a:t>131</a:t>
            </a:fld>
            <a:endParaRPr lang="en-US"/>
          </a:p>
        </p:txBody>
      </p:sp>
    </p:spTree>
    <p:extLst>
      <p:ext uri="{BB962C8B-B14F-4D97-AF65-F5344CB8AC3E}">
        <p14:creationId xmlns:p14="http://schemas.microsoft.com/office/powerpoint/2010/main" val="6376673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77D64-1D12-4A6E-6A87-B79E00A36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A665B-E539-4528-A2A6-9982B94BC8F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0A8CB9A-63E2-CA10-B283-93520191B1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E237E6-CF72-9472-6D89-8A2686E3A915}"/>
              </a:ext>
            </a:extLst>
          </p:cNvPr>
          <p:cNvSpPr>
            <a:spLocks noGrp="1"/>
          </p:cNvSpPr>
          <p:nvPr>
            <p:ph type="sldNum" sz="quarter" idx="10"/>
          </p:nvPr>
        </p:nvSpPr>
        <p:spPr/>
        <p:txBody>
          <a:bodyPr/>
          <a:lstStyle/>
          <a:p>
            <a:fld id="{F7021451-1387-4CA6-816F-3879F97B5CBC}" type="slidenum">
              <a:rPr lang="en-US"/>
              <a:t>136</a:t>
            </a:fld>
            <a:endParaRPr lang="en-US"/>
          </a:p>
        </p:txBody>
      </p:sp>
    </p:spTree>
    <p:extLst>
      <p:ext uri="{BB962C8B-B14F-4D97-AF65-F5344CB8AC3E}">
        <p14:creationId xmlns:p14="http://schemas.microsoft.com/office/powerpoint/2010/main" val="9966318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322C-3DAF-A787-05EF-2BB5F8E83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6225B-3C5A-E02A-1AF8-BA4FFFFF9E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5B2400-45FC-F676-45FE-46312F7C64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6FE38B-FBE4-5DC2-9CB7-B490059B30A2}"/>
              </a:ext>
            </a:extLst>
          </p:cNvPr>
          <p:cNvSpPr>
            <a:spLocks noGrp="1"/>
          </p:cNvSpPr>
          <p:nvPr>
            <p:ph type="sldNum" sz="quarter" idx="10"/>
          </p:nvPr>
        </p:nvSpPr>
        <p:spPr/>
        <p:txBody>
          <a:bodyPr/>
          <a:lstStyle/>
          <a:p>
            <a:fld id="{F7021451-1387-4CA6-816F-3879F97B5CBC}" type="slidenum">
              <a:rPr lang="en-US"/>
              <a:t>140</a:t>
            </a:fld>
            <a:endParaRPr lang="en-US"/>
          </a:p>
        </p:txBody>
      </p:sp>
    </p:spTree>
    <p:extLst>
      <p:ext uri="{BB962C8B-B14F-4D97-AF65-F5344CB8AC3E}">
        <p14:creationId xmlns:p14="http://schemas.microsoft.com/office/powerpoint/2010/main" val="363532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477C3-ED99-038D-EB9D-C587E15B3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939EC-5F68-C83D-534B-9945290B9B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1037A6-511F-D888-663A-E36B85C720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ACF1F-3591-9D8E-75F6-FAACC9344F9F}"/>
              </a:ext>
            </a:extLst>
          </p:cNvPr>
          <p:cNvSpPr>
            <a:spLocks noGrp="1"/>
          </p:cNvSpPr>
          <p:nvPr>
            <p:ph type="sldNum" sz="quarter" idx="10"/>
          </p:nvPr>
        </p:nvSpPr>
        <p:spPr/>
        <p:txBody>
          <a:bodyPr/>
          <a:lstStyle/>
          <a:p>
            <a:fld id="{F7021451-1387-4CA6-816F-3879F97B5CBC}" type="slidenum">
              <a:rPr lang="en-US"/>
              <a:t>144</a:t>
            </a:fld>
            <a:endParaRPr lang="en-US"/>
          </a:p>
        </p:txBody>
      </p:sp>
    </p:spTree>
    <p:extLst>
      <p:ext uri="{BB962C8B-B14F-4D97-AF65-F5344CB8AC3E}">
        <p14:creationId xmlns:p14="http://schemas.microsoft.com/office/powerpoint/2010/main" val="4477026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5541C-D333-AAEF-9973-90D86BD3C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E1CAB-56B2-0054-BD10-9C1DA1E36B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42E161-A641-2A35-FD19-14A83E50E4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DD4478-A8B8-76B9-62AC-81A1DE1BF2C0}"/>
              </a:ext>
            </a:extLst>
          </p:cNvPr>
          <p:cNvSpPr>
            <a:spLocks noGrp="1"/>
          </p:cNvSpPr>
          <p:nvPr>
            <p:ph type="sldNum" sz="quarter" idx="10"/>
          </p:nvPr>
        </p:nvSpPr>
        <p:spPr/>
        <p:txBody>
          <a:bodyPr/>
          <a:lstStyle/>
          <a:p>
            <a:fld id="{F7021451-1387-4CA6-816F-3879F97B5CBC}" type="slidenum">
              <a:rPr lang="en-US"/>
              <a:t>149</a:t>
            </a:fld>
            <a:endParaRPr lang="en-US"/>
          </a:p>
        </p:txBody>
      </p:sp>
    </p:spTree>
    <p:extLst>
      <p:ext uri="{BB962C8B-B14F-4D97-AF65-F5344CB8AC3E}">
        <p14:creationId xmlns:p14="http://schemas.microsoft.com/office/powerpoint/2010/main" val="5445332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918DB-ADE0-1455-FCE1-D191617B2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9E4DC-0DFF-A8CE-1EA7-9B9994BB34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1EBEAC-EE1A-0D51-7C17-8F821CA4E6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9E475A-0652-5400-4E6B-5CFCCA316C13}"/>
              </a:ext>
            </a:extLst>
          </p:cNvPr>
          <p:cNvSpPr>
            <a:spLocks noGrp="1"/>
          </p:cNvSpPr>
          <p:nvPr>
            <p:ph type="sldNum" sz="quarter" idx="10"/>
          </p:nvPr>
        </p:nvSpPr>
        <p:spPr/>
        <p:txBody>
          <a:bodyPr/>
          <a:lstStyle/>
          <a:p>
            <a:fld id="{F7021451-1387-4CA6-816F-3879F97B5CBC}" type="slidenum">
              <a:rPr lang="en-US"/>
              <a:t>153</a:t>
            </a:fld>
            <a:endParaRPr lang="en-US"/>
          </a:p>
        </p:txBody>
      </p:sp>
    </p:spTree>
    <p:extLst>
      <p:ext uri="{BB962C8B-B14F-4D97-AF65-F5344CB8AC3E}">
        <p14:creationId xmlns:p14="http://schemas.microsoft.com/office/powerpoint/2010/main" val="32840003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750FF-33AD-AB41-238C-D1B4217F1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43D83-E2A5-8218-F9FE-40AB1E0C7E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2F4A81-B757-A404-6ED3-10025B93AC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3362B3-1835-DAA5-1F1F-D6E1E6A0B18E}"/>
              </a:ext>
            </a:extLst>
          </p:cNvPr>
          <p:cNvSpPr>
            <a:spLocks noGrp="1"/>
          </p:cNvSpPr>
          <p:nvPr>
            <p:ph type="sldNum" sz="quarter" idx="10"/>
          </p:nvPr>
        </p:nvSpPr>
        <p:spPr/>
        <p:txBody>
          <a:bodyPr/>
          <a:lstStyle/>
          <a:p>
            <a:fld id="{F7021451-1387-4CA6-816F-3879F97B5CBC}" type="slidenum">
              <a:rPr lang="en-US"/>
              <a:t>154</a:t>
            </a:fld>
            <a:endParaRPr lang="en-US"/>
          </a:p>
        </p:txBody>
      </p:sp>
    </p:spTree>
    <p:extLst>
      <p:ext uri="{BB962C8B-B14F-4D97-AF65-F5344CB8AC3E}">
        <p14:creationId xmlns:p14="http://schemas.microsoft.com/office/powerpoint/2010/main" val="17792972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35F04-110B-790F-EC4A-D6E5CD203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28D37-9B48-A5EF-B22A-4569981BFB8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EBDB25-356E-0023-3BAA-81B2D995A3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B6EBF4-5129-2517-73BD-6E56816D9A61}"/>
              </a:ext>
            </a:extLst>
          </p:cNvPr>
          <p:cNvSpPr>
            <a:spLocks noGrp="1"/>
          </p:cNvSpPr>
          <p:nvPr>
            <p:ph type="sldNum" sz="quarter" idx="10"/>
          </p:nvPr>
        </p:nvSpPr>
        <p:spPr/>
        <p:txBody>
          <a:bodyPr/>
          <a:lstStyle/>
          <a:p>
            <a:fld id="{F7021451-1387-4CA6-816F-3879F97B5CBC}" type="slidenum">
              <a:rPr lang="en-US"/>
              <a:t>160</a:t>
            </a:fld>
            <a:endParaRPr lang="en-US"/>
          </a:p>
        </p:txBody>
      </p:sp>
    </p:spTree>
    <p:extLst>
      <p:ext uri="{BB962C8B-B14F-4D97-AF65-F5344CB8AC3E}">
        <p14:creationId xmlns:p14="http://schemas.microsoft.com/office/powerpoint/2010/main" val="24049115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ctr">
            <a:no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8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effectLst>
                  <a:outerShdw blurRad="38100" dist="38100" dir="2700000" algn="tl">
                    <a:srgbClr val="000000">
                      <a:alpha val="43137"/>
                    </a:srgbClr>
                  </a:outerShdw>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30" name="Date Placeholder 29"/>
          <p:cNvSpPr>
            <a:spLocks noGrp="1"/>
          </p:cNvSpPr>
          <p:nvPr>
            <p:ph type="dt" sz="half" idx="10"/>
          </p:nvPr>
        </p:nvSpPr>
        <p:spPr/>
        <p:txBody>
          <a:bodyPr/>
          <a:lstStyle/>
          <a:p>
            <a:fld id="{DF94A206-75A1-49EB-A627-7FBB62975D6C}" type="datetime1">
              <a:rPr lang="en-US" smtClean="0"/>
              <a:t>1/21/2026</a:t>
            </a:fld>
            <a:endParaRPr lang="en-US"/>
          </a:p>
        </p:txBody>
      </p:sp>
      <p:sp>
        <p:nvSpPr>
          <p:cNvPr id="19" name="Footer Placeholder 18"/>
          <p:cNvSpPr>
            <a:spLocks noGrp="1"/>
          </p:cNvSpPr>
          <p:nvPr>
            <p:ph type="ftr" sz="quarter" idx="11"/>
          </p:nvPr>
        </p:nvSpPr>
        <p:spPr/>
        <p:txBody>
          <a:bodyPr/>
          <a:lstStyle/>
          <a:p>
            <a:r>
              <a:rPr lang="en-US" dirty="0"/>
              <a:t>Copyright © 2026 Carl M. Burnett</a:t>
            </a:r>
          </a:p>
        </p:txBody>
      </p:sp>
      <p:sp>
        <p:nvSpPr>
          <p:cNvPr id="27" name="Slide Number Placeholder 26"/>
          <p:cNvSpPr>
            <a:spLocks noGrp="1"/>
          </p:cNvSpPr>
          <p:nvPr>
            <p:ph type="sldNum" sz="quarter" idx="12"/>
          </p:nvPr>
        </p:nvSpPr>
        <p:spPr/>
        <p:txBody>
          <a:bodyPr/>
          <a:lstStyle/>
          <a:p>
            <a:fld id="{3D46CBA2-ECE5-4BE9-B546-6761E0E6708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1A88329-360E-45AA-BA31-074174B43770}" type="datetime1">
              <a:rPr lang="en-US" smtClean="0"/>
              <a:t>1/21/2026</a:t>
            </a:fld>
            <a:endParaRPr lang="en-US"/>
          </a:p>
        </p:txBody>
      </p:sp>
      <p:sp>
        <p:nvSpPr>
          <p:cNvPr id="5" name="Footer Placeholder 4"/>
          <p:cNvSpPr>
            <a:spLocks noGrp="1"/>
          </p:cNvSpPr>
          <p:nvPr>
            <p:ph type="ftr" sz="quarter" idx="11"/>
          </p:nvPr>
        </p:nvSpPr>
        <p:spPr/>
        <p:txBody>
          <a:bodyPr/>
          <a:lstStyle/>
          <a:p>
            <a:r>
              <a:rPr lang="en-US"/>
              <a:t>Copyright © 2026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39AC312-1D70-47B2-AB40-648166697D95}" type="datetime1">
              <a:rPr lang="en-US" smtClean="0"/>
              <a:t>1/21/2026</a:t>
            </a:fld>
            <a:endParaRPr lang="en-US"/>
          </a:p>
        </p:txBody>
      </p:sp>
      <p:sp>
        <p:nvSpPr>
          <p:cNvPr id="5" name="Footer Placeholder 4"/>
          <p:cNvSpPr>
            <a:spLocks noGrp="1"/>
          </p:cNvSpPr>
          <p:nvPr>
            <p:ph type="ftr" sz="quarter" idx="11"/>
          </p:nvPr>
        </p:nvSpPr>
        <p:spPr/>
        <p:txBody>
          <a:bodyPr/>
          <a:lstStyle/>
          <a:p>
            <a:r>
              <a:rPr lang="en-US"/>
              <a:t>Copyright © 2026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26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40E94D-564E-4EC3-B8CE-AEC0688EC468}" type="datetime1">
              <a:rPr lang="en-US" smtClean="0"/>
              <a:t>1/21/2026</a:t>
            </a:fld>
            <a:endParaRPr lang="en-US"/>
          </a:p>
        </p:txBody>
      </p:sp>
      <p:sp>
        <p:nvSpPr>
          <p:cNvPr id="5" name="Footer Placeholder 4"/>
          <p:cNvSpPr>
            <a:spLocks noGrp="1"/>
          </p:cNvSpPr>
          <p:nvPr>
            <p:ph type="ftr" sz="quarter" idx="11"/>
          </p:nvPr>
        </p:nvSpPr>
        <p:spPr/>
        <p:txBody>
          <a:bodyPr/>
          <a:lstStyle/>
          <a:p>
            <a:r>
              <a:rPr lang="en-US"/>
              <a:t>Copyright © 2026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ctr">
            <a:noAutofit/>
            <a:scene3d>
              <a:camera prst="orthographicFront"/>
              <a:lightRig rig="freezing" dir="t">
                <a:rot lat="0" lon="0" rev="5640000"/>
              </a:lightRig>
            </a:scene3d>
            <a:sp3d prstMaterial="flat">
              <a:bevelT w="38100" h="38100"/>
            </a:sp3d>
          </a:bodyPr>
          <a:lstStyle>
            <a:lvl1pPr algn="l" rtl="0">
              <a:spcBef>
                <a:spcPct val="0"/>
              </a:spcBef>
              <a:buNone/>
              <a:defRPr lang="en-US" sz="48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b="1">
                <a:solidFill>
                  <a:schemeClr val="tx1"/>
                </a:solidFill>
                <a:effectLst>
                  <a:outerShdw blurRad="38100" dist="38100" dir="2700000" algn="tl">
                    <a:srgbClr val="000000">
                      <a:alpha val="43137"/>
                    </a:srgbClr>
                  </a:outerShdw>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54A0809-463A-481A-9A64-9B1279A8D60E}" type="datetime1">
              <a:rPr lang="en-US" smtClean="0"/>
              <a:t>1/21/2026</a:t>
            </a:fld>
            <a:endParaRPr lang="en-US"/>
          </a:p>
        </p:txBody>
      </p:sp>
      <p:sp>
        <p:nvSpPr>
          <p:cNvPr id="5" name="Footer Placeholder 4"/>
          <p:cNvSpPr>
            <a:spLocks noGrp="1"/>
          </p:cNvSpPr>
          <p:nvPr>
            <p:ph type="ftr" sz="quarter" idx="11"/>
          </p:nvPr>
        </p:nvSpPr>
        <p:spPr/>
        <p:txBody>
          <a:bodyPr/>
          <a:lstStyle/>
          <a:p>
            <a:r>
              <a:rPr lang="en-US"/>
              <a:t>Copyright © 2026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n-US"/>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FFBDAB-65A3-4DBF-AD46-83ABA13C87DA}" type="datetime1">
              <a:rPr lang="en-US" smtClean="0"/>
              <a:t>1/21/2026</a:t>
            </a:fld>
            <a:endParaRPr lang="en-US"/>
          </a:p>
        </p:txBody>
      </p:sp>
      <p:sp>
        <p:nvSpPr>
          <p:cNvPr id="6" name="Footer Placeholder 5"/>
          <p:cNvSpPr>
            <a:spLocks noGrp="1"/>
          </p:cNvSpPr>
          <p:nvPr>
            <p:ph type="ftr" sz="quarter" idx="11"/>
          </p:nvPr>
        </p:nvSpPr>
        <p:spPr/>
        <p:txBody>
          <a:bodyPr/>
          <a:lstStyle/>
          <a:p>
            <a:r>
              <a:rPr lang="en-US"/>
              <a:t>Copyright © 2026 Carl M. Burnett</a:t>
            </a:r>
          </a:p>
        </p:txBody>
      </p:sp>
      <p:sp>
        <p:nvSpPr>
          <p:cNvPr id="7" name="Slide Number Placeholder 6"/>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D47BD06-052F-4EC5-9DD3-029C03561E83}" type="datetime1">
              <a:rPr lang="en-US" smtClean="0"/>
              <a:t>1/21/2026</a:t>
            </a:fld>
            <a:endParaRPr lang="en-US"/>
          </a:p>
        </p:txBody>
      </p:sp>
      <p:sp>
        <p:nvSpPr>
          <p:cNvPr id="8" name="Footer Placeholder 7"/>
          <p:cNvSpPr>
            <a:spLocks noGrp="1"/>
          </p:cNvSpPr>
          <p:nvPr>
            <p:ph type="ftr" sz="quarter" idx="11"/>
          </p:nvPr>
        </p:nvSpPr>
        <p:spPr/>
        <p:txBody>
          <a:bodyPr/>
          <a:lstStyle/>
          <a:p>
            <a:r>
              <a:rPr lang="en-US"/>
              <a:t>Copyright © 2026 Carl M. Burnett</a:t>
            </a:r>
          </a:p>
        </p:txBody>
      </p:sp>
      <p:sp>
        <p:nvSpPr>
          <p:cNvPr id="9" name="Slide Number Placeholder 8"/>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kumimoji="0" lang="en-US" sz="5000" b="1" kern="1200" dirty="0">
                <a:ln>
                  <a:noFill/>
                </a:ln>
                <a:solidFill>
                  <a:schemeClr val="tx2"/>
                </a:solidFill>
                <a:effectLst>
                  <a:outerShdw blurRad="38100" dist="38100" dir="2700000" algn="tl">
                    <a:srgbClr val="000000">
                      <a:alpha val="43137"/>
                    </a:srgbClr>
                  </a:outerShdw>
                </a:effectLst>
                <a:latin typeface="+mj-lt"/>
                <a:ea typeface="+mj-ea"/>
                <a:cs typeface="+mj-cs"/>
              </a:defRPr>
            </a:lvl1pPr>
          </a:lstStyle>
          <a:p>
            <a:r>
              <a:rPr kumimoji="0" lang="en-US"/>
              <a:t>Click to edit Master title style</a:t>
            </a:r>
            <a:endParaRPr kumimoji="0" lang="en-US" dirty="0"/>
          </a:p>
        </p:txBody>
      </p:sp>
      <p:sp>
        <p:nvSpPr>
          <p:cNvPr id="3" name="Date Placeholder 2"/>
          <p:cNvSpPr>
            <a:spLocks noGrp="1"/>
          </p:cNvSpPr>
          <p:nvPr>
            <p:ph type="dt" sz="half" idx="10"/>
          </p:nvPr>
        </p:nvSpPr>
        <p:spPr/>
        <p:txBody>
          <a:bodyPr/>
          <a:lstStyle/>
          <a:p>
            <a:fld id="{889F5132-84A6-4951-A75F-ECDAA494DF19}" type="datetime1">
              <a:rPr lang="en-US" smtClean="0"/>
              <a:t>1/21/2026</a:t>
            </a:fld>
            <a:endParaRPr lang="en-US"/>
          </a:p>
        </p:txBody>
      </p:sp>
      <p:sp>
        <p:nvSpPr>
          <p:cNvPr id="4" name="Footer Placeholder 3"/>
          <p:cNvSpPr>
            <a:spLocks noGrp="1"/>
          </p:cNvSpPr>
          <p:nvPr>
            <p:ph type="ftr" sz="quarter" idx="11"/>
          </p:nvPr>
        </p:nvSpPr>
        <p:spPr/>
        <p:txBody>
          <a:bodyPr/>
          <a:lstStyle/>
          <a:p>
            <a:r>
              <a:rPr lang="en-US"/>
              <a:t>Copyright © 2026 Carl M. Burnett</a:t>
            </a:r>
          </a:p>
        </p:txBody>
      </p:sp>
      <p:sp>
        <p:nvSpPr>
          <p:cNvPr id="5" name="Slide Number Placeholder 4"/>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5EA4D-86AB-41EC-A931-0958E97BA03F}" type="datetime1">
              <a:rPr lang="en-US" smtClean="0"/>
              <a:t>1/21/2026</a:t>
            </a:fld>
            <a:endParaRPr lang="en-US"/>
          </a:p>
        </p:txBody>
      </p:sp>
      <p:sp>
        <p:nvSpPr>
          <p:cNvPr id="3" name="Footer Placeholder 2"/>
          <p:cNvSpPr>
            <a:spLocks noGrp="1"/>
          </p:cNvSpPr>
          <p:nvPr>
            <p:ph type="ftr" sz="quarter" idx="11"/>
          </p:nvPr>
        </p:nvSpPr>
        <p:spPr/>
        <p:txBody>
          <a:bodyPr/>
          <a:lstStyle/>
          <a:p>
            <a:r>
              <a:rPr lang="en-US"/>
              <a:t>Copyright © 2026 Carl M. Burnett</a:t>
            </a:r>
          </a:p>
        </p:txBody>
      </p:sp>
      <p:sp>
        <p:nvSpPr>
          <p:cNvPr id="4" name="Slide Number Placeholder 3"/>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AE6F978-D736-4763-9147-457BB5D5466D}" type="datetime1">
              <a:rPr lang="en-US" smtClean="0"/>
              <a:t>1/21/2026</a:t>
            </a:fld>
            <a:endParaRPr lang="en-US"/>
          </a:p>
        </p:txBody>
      </p:sp>
      <p:sp>
        <p:nvSpPr>
          <p:cNvPr id="6" name="Footer Placeholder 5"/>
          <p:cNvSpPr>
            <a:spLocks noGrp="1"/>
          </p:cNvSpPr>
          <p:nvPr>
            <p:ph type="ftr" sz="quarter" idx="11"/>
          </p:nvPr>
        </p:nvSpPr>
        <p:spPr/>
        <p:txBody>
          <a:bodyPr/>
          <a:lstStyle/>
          <a:p>
            <a:r>
              <a:rPr lang="en-US"/>
              <a:t>Copyright © 2026 Carl M. Burnett</a:t>
            </a:r>
          </a:p>
        </p:txBody>
      </p:sp>
      <p:sp>
        <p:nvSpPr>
          <p:cNvPr id="7" name="Slide Number Placeholder 6"/>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DF86F05-654D-412D-9BB9-85FA9B56A7F0}" type="datetime1">
              <a:rPr lang="en-US" smtClean="0"/>
              <a:t>1/21/2026</a:t>
            </a:fld>
            <a:endParaRPr lang="en-US"/>
          </a:p>
        </p:txBody>
      </p:sp>
      <p:sp>
        <p:nvSpPr>
          <p:cNvPr id="6" name="Footer Placeholder 5"/>
          <p:cNvSpPr>
            <a:spLocks noGrp="1"/>
          </p:cNvSpPr>
          <p:nvPr>
            <p:ph type="ftr" sz="quarter" idx="11"/>
          </p:nvPr>
        </p:nvSpPr>
        <p:spPr/>
        <p:txBody>
          <a:bodyPr/>
          <a:lstStyle/>
          <a:p>
            <a:r>
              <a:rPr lang="en-US"/>
              <a:t>Copyright © 2026 Carl M. Burnett</a:t>
            </a:r>
          </a:p>
        </p:txBody>
      </p:sp>
      <p:sp>
        <p:nvSpPr>
          <p:cNvPr id="7" name="Slide Number Placeholder 6"/>
          <p:cNvSpPr>
            <a:spLocks noGrp="1"/>
          </p:cNvSpPr>
          <p:nvPr>
            <p:ph type="sldNum" sz="quarter" idx="12"/>
          </p:nvPr>
        </p:nvSpPr>
        <p:spPr>
          <a:xfrm>
            <a:off x="8077200" y="4767263"/>
            <a:ext cx="609600" cy="273844"/>
          </a:xfrm>
        </p:spPr>
        <p:txBody>
          <a:bodyPr/>
          <a:lstStyle/>
          <a:p>
            <a:fld id="{3D46CBA2-ECE5-4BE9-B546-6761E0E67089}" type="slidenum">
              <a:rPr lang="en-US" smtClean="0"/>
              <a:t>‹#›</a:t>
            </a:fld>
            <a:endParaRPr lang="en-US"/>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9050" y="-26611"/>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7030A0"/>
              </a:gs>
              <a:gs pos="100000">
                <a:schemeClr val="accent3">
                  <a:lumMod val="40000"/>
                  <a:lumOff val="6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60558" y="1628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FFFF00"/>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b="1">
                <a:solidFill>
                  <a:schemeClr val="tx1"/>
                </a:solidFill>
                <a:latin typeface="+mj-lt"/>
              </a:defRPr>
            </a:lvl1pPr>
          </a:lstStyle>
          <a:p>
            <a:fld id="{BD968CB7-3CE3-477F-B82B-86083CBC859C}" type="datetime1">
              <a:rPr lang="en-US" smtClean="0"/>
              <a:t>1/21/2026</a:t>
            </a:fld>
            <a:endParaRPr lang="en-US" dirty="0"/>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b="1">
                <a:solidFill>
                  <a:schemeClr val="tx1"/>
                </a:solidFill>
                <a:latin typeface="+mj-lt"/>
              </a:defRPr>
            </a:lvl1pPr>
          </a:lstStyle>
          <a:p>
            <a:r>
              <a:rPr lang="en-US" dirty="0"/>
              <a:t>Copyright © 2026 Carl M. Burnett</a:t>
            </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b="1">
                <a:solidFill>
                  <a:schemeClr val="tx1"/>
                </a:solidFill>
                <a:latin typeface="+mj-lt"/>
              </a:defRPr>
            </a:lvl1pPr>
          </a:lstStyle>
          <a:p>
            <a:fld id="{3D46CBA2-ECE5-4BE9-B546-6761E0E67089}" type="slidenum">
              <a:rPr lang="en-US" smtClean="0"/>
              <a:pPr/>
              <a:t>‹#›</a:t>
            </a:fld>
            <a:endParaRPr lang="en-US"/>
          </a:p>
        </p:txBody>
      </p:sp>
      <p:grpSp>
        <p:nvGrpSpPr>
          <p:cNvPr id="2" name="Group 1"/>
          <p:cNvGrpSpPr/>
          <p:nvPr/>
        </p:nvGrpSpPr>
        <p:grpSpPr>
          <a:xfrm>
            <a:off x="-61753" y="49468"/>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rtl="0" eaLnBrk="1" latinLnBrk="0" hangingPunct="1">
        <a:spcBef>
          <a:spcPct val="0"/>
        </a:spcBef>
        <a:buNone/>
        <a:defRPr kumimoji="0" sz="5000" b="1" kern="1200">
          <a:ln>
            <a:noFill/>
          </a:ln>
          <a:solidFill>
            <a:schemeClr val="tx2"/>
          </a:solidFill>
          <a:effectLst>
            <a:outerShdw blurRad="38100" dist="38100" dir="2700000" algn="tl">
              <a:srgbClr val="000000">
                <a:alpha val="43137"/>
              </a:srgbClr>
            </a:outerShdw>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profburnet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0.xml.rels><?xml version="1.0" encoding="UTF-8" standalone="yes"?>
<Relationships xmlns="http://schemas.openxmlformats.org/package/2006/relationships"><Relationship Id="rId8" Type="http://schemas.openxmlformats.org/officeDocument/2006/relationships/hyperlink" Target="https://platform.openai.com/docs/models/gpt-4-turbo" TargetMode="External"/><Relationship Id="rId3" Type="http://schemas.openxmlformats.org/officeDocument/2006/relationships/hyperlink" Target="https://openai.com/index/introducing-gpt-5-2/" TargetMode="External"/><Relationship Id="rId7" Type="http://schemas.openxmlformats.org/officeDocument/2006/relationships/hyperlink" Target="https://www.anthropic.com/news/claude-3-5-sonnet"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x.ai/news/grok-4-1" TargetMode="External"/><Relationship Id="rId11" Type="http://schemas.openxmlformats.org/officeDocument/2006/relationships/hyperlink" Target="https://huggingface.co/blog/starcoder" TargetMode="External"/><Relationship Id="rId5" Type="http://schemas.openxmlformats.org/officeDocument/2006/relationships/hyperlink" Target="https://deepmind.google/models/gemini/pro/" TargetMode="External"/><Relationship Id="rId10" Type="http://schemas.openxmlformats.org/officeDocument/2006/relationships/hyperlink" Target="https://ollama.com/library/codellama" TargetMode="External"/><Relationship Id="rId4" Type="http://schemas.openxmlformats.org/officeDocument/2006/relationships/hyperlink" Target="https://www.anthropic.com/news/claude-opus-4-5" TargetMode="External"/><Relationship Id="rId9" Type="http://schemas.openxmlformats.org/officeDocument/2006/relationships/hyperlink" Target="https://mistral.ai/news/mistral-large"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ollama.com/library/qwen2.5" TargetMode="External"/><Relationship Id="rId3" Type="http://schemas.openxmlformats.org/officeDocument/2006/relationships/hyperlink" Target="https://openai.com/index/introducing-gpt-5-2/" TargetMode="External"/><Relationship Id="rId7" Type="http://schemas.openxmlformats.org/officeDocument/2006/relationships/hyperlink" Target="https://www.llama.com/docs/model-cards-and-prompt-formats/llama3_3/"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anthropic.com/news/claude-opus-4-5" TargetMode="External"/><Relationship Id="rId5" Type="http://schemas.openxmlformats.org/officeDocument/2006/relationships/hyperlink" Target="https://deepmind.google/models/gemini/pro/" TargetMode="External"/><Relationship Id="rId4" Type="http://schemas.openxmlformats.org/officeDocument/2006/relationships/hyperlink" Target="https://www.deepseek.com/en/"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hyperlink" Target="https://www.adobe.com/products/firefly.html" TargetMode="External"/><Relationship Id="rId3" Type="http://schemas.openxmlformats.org/officeDocument/2006/relationships/notesSlide" Target="../notesSlides/notesSlide51.xml"/><Relationship Id="rId7" Type="http://schemas.openxmlformats.org/officeDocument/2006/relationships/hyperlink" Target="https://fal.ai/models/fal-ai/flux-pro/v1.1"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s://deepmind.google/models/gemini/pro/" TargetMode="External"/><Relationship Id="rId11" Type="http://schemas.openxmlformats.org/officeDocument/2006/relationships/hyperlink" Target="https://leonardo.ai/" TargetMode="External"/><Relationship Id="rId5" Type="http://schemas.openxmlformats.org/officeDocument/2006/relationships/hyperlink" Target="https://openai.com/index/dall-e-3/" TargetMode="External"/><Relationship Id="rId10" Type="http://schemas.openxmlformats.org/officeDocument/2006/relationships/hyperlink" Target="https://www.recraft.ai/" TargetMode="External"/><Relationship Id="rId4" Type="http://schemas.openxmlformats.org/officeDocument/2006/relationships/hyperlink" Target="https://platform.openai.com/docs/models/gpt-image-1.5" TargetMode="External"/><Relationship Id="rId9" Type="http://schemas.openxmlformats.org/officeDocument/2006/relationships/hyperlink" Target="https://www.midjourney.com/home"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s://www.recraft.ai/" TargetMode="External"/><Relationship Id="rId3" Type="http://schemas.openxmlformats.org/officeDocument/2006/relationships/hyperlink" Target="https://platform.openai.com/docs/models/gpt-image-1.5" TargetMode="External"/><Relationship Id="rId7" Type="http://schemas.openxmlformats.org/officeDocument/2006/relationships/hyperlink" Target="https://www.midjourney.com/hom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openai.com/index/dall-e-3/" TargetMode="External"/><Relationship Id="rId11" Type="http://schemas.openxmlformats.org/officeDocument/2006/relationships/hyperlink" Target="https://fal.ai/models/fal-ai/flux-pro/v1.1" TargetMode="External"/><Relationship Id="rId5" Type="http://schemas.openxmlformats.org/officeDocument/2006/relationships/hyperlink" Target="https://www.canva.com/" TargetMode="External"/><Relationship Id="rId10" Type="http://schemas.openxmlformats.org/officeDocument/2006/relationships/hyperlink" Target="https://www.hunyuanvideo.org/" TargetMode="External"/><Relationship Id="rId4" Type="http://schemas.openxmlformats.org/officeDocument/2006/relationships/hyperlink" Target="https://www.adobe.com/products/firefly.html" TargetMode="External"/><Relationship Id="rId9" Type="http://schemas.openxmlformats.org/officeDocument/2006/relationships/hyperlink" Target="https://leonardo.ai/"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creativitywith.ai/deepartio/" TargetMode="External"/><Relationship Id="rId13" Type="http://schemas.openxmlformats.org/officeDocument/2006/relationships/hyperlink" Target="https://blog.roboflow.com/yolov7-breakdown/" TargetMode="External"/><Relationship Id="rId3" Type="http://schemas.openxmlformats.org/officeDocument/2006/relationships/hyperlink" Target="https://www.midjourney.com/home" TargetMode="External"/><Relationship Id="rId7" Type="http://schemas.openxmlformats.org/officeDocument/2006/relationships/hyperlink" Target="https://community.openai.com/t/dalle3-inpainting-editing-your-images-with-dall-e/705477" TargetMode="External"/><Relationship Id="rId12" Type="http://schemas.openxmlformats.org/officeDocument/2006/relationships/hyperlink" Target="https://chatgpt.com/" TargetMode="External"/><Relationship Id="rId2" Type="http://schemas.openxmlformats.org/officeDocument/2006/relationships/hyperlink" Target="https://openai.com/index/dall-e-3/" TargetMode="External"/><Relationship Id="rId1" Type="http://schemas.openxmlformats.org/officeDocument/2006/relationships/slideLayout" Target="../slideLayouts/slideLayout2.xml"/><Relationship Id="rId6" Type="http://schemas.openxmlformats.org/officeDocument/2006/relationships/hyperlink" Target="https://runwayml.com/" TargetMode="External"/><Relationship Id="rId11" Type="http://schemas.openxmlformats.org/officeDocument/2006/relationships/hyperlink" Target="https://openai.com/index/clip/" TargetMode="External"/><Relationship Id="rId5" Type="http://schemas.openxmlformats.org/officeDocument/2006/relationships/hyperlink" Target="https://firefly.adobe.com/?media=featured" TargetMode="External"/><Relationship Id="rId10" Type="http://schemas.openxmlformats.org/officeDocument/2006/relationships/hyperlink" Target="https://github.com/salesforce/BLIP" TargetMode="External"/><Relationship Id="rId4" Type="http://schemas.openxmlformats.org/officeDocument/2006/relationships/hyperlink" Target="https://stability.ai/" TargetMode="External"/><Relationship Id="rId9" Type="http://schemas.openxmlformats.org/officeDocument/2006/relationships/hyperlink" Target="https://prisma-ai.com/" TargetMode="External"/><Relationship Id="rId14" Type="http://schemas.openxmlformats.org/officeDocument/2006/relationships/hyperlink" Target="https://github.com/facebookresearch/detectron2"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platform.openai.com/docs/models/gpt-image-1.5" TargetMode="External"/><Relationship Id="rId7" Type="http://schemas.openxmlformats.org/officeDocument/2006/relationships/hyperlink" Target="https://www.adobe.com/products/firefly.html"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deepmind.google/models/gemini/pro/" TargetMode="External"/><Relationship Id="rId5" Type="http://schemas.openxmlformats.org/officeDocument/2006/relationships/hyperlink" Target="https://fal.ai/models/fal-ai/flux-pro/v1.1" TargetMode="External"/><Relationship Id="rId4" Type="http://schemas.openxmlformats.org/officeDocument/2006/relationships/hyperlink" Target="https://www.midjourney.com/home"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www.resemble.ai/" TargetMode="External"/><Relationship Id="rId13" Type="http://schemas.openxmlformats.org/officeDocument/2006/relationships/hyperlink" Target="https://www.aiva.ai/" TargetMode="External"/><Relationship Id="rId3" Type="http://schemas.openxmlformats.org/officeDocument/2006/relationships/hyperlink" Target="https://platform.openai.com/docs/guides/text-to-speech" TargetMode="External"/><Relationship Id="rId7" Type="http://schemas.openxmlformats.org/officeDocument/2006/relationships/hyperlink" Target="https://elevenlabs.io/voice-cloning" TargetMode="External"/><Relationship Id="rId12" Type="http://schemas.openxmlformats.org/officeDocument/2006/relationships/hyperlink" Target="https://www.udio.com/"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microsoft.github.io/VibeVoice/" TargetMode="External"/><Relationship Id="rId11" Type="http://schemas.openxmlformats.org/officeDocument/2006/relationships/hyperlink" Target="https://suno.com/blog/v4" TargetMode="External"/><Relationship Id="rId5" Type="http://schemas.openxmlformats.org/officeDocument/2006/relationships/hyperlink" Target="https://deepmind.google/research/wavenet/" TargetMode="External"/><Relationship Id="rId10" Type="http://schemas.openxmlformats.org/officeDocument/2006/relationships/hyperlink" Target="https://huggingface.co/coqui/XTTS-v2" TargetMode="External"/><Relationship Id="rId4" Type="http://schemas.openxmlformats.org/officeDocument/2006/relationships/hyperlink" Target="https://elevenlabs.io/v3" TargetMode="External"/><Relationship Id="rId9" Type="http://schemas.openxmlformats.org/officeDocument/2006/relationships/hyperlink" Target="https://research.myshell.ai/open-voice" TargetMode="External"/><Relationship Id="rId14" Type="http://schemas.openxmlformats.org/officeDocument/2006/relationships/hyperlink" Target="https://soundraw.io/"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www.landr.com/" TargetMode="External"/><Relationship Id="rId13" Type="http://schemas.openxmlformats.org/officeDocument/2006/relationships/hyperlink" Target="https://acestudio.ai/" TargetMode="External"/><Relationship Id="rId3" Type="http://schemas.openxmlformats.org/officeDocument/2006/relationships/hyperlink" Target="https://voice.ai/hub/tools/rvc-voice-changer/" TargetMode="External"/><Relationship Id="rId7" Type="http://schemas.openxmlformats.org/officeDocument/2006/relationships/hyperlink" Target="https://www.izotope.com/en/learn/ai-mastering" TargetMode="External"/><Relationship Id="rId12" Type="http://schemas.openxmlformats.org/officeDocument/2006/relationships/hyperlink" Target="https://dreamtonics.com/synthesizerv/"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www.resemble.ai/chatterbox/" TargetMode="External"/><Relationship Id="rId11" Type="http://schemas.openxmlformats.org/officeDocument/2006/relationships/hyperlink" Target="https://www.opus.pro/" TargetMode="External"/><Relationship Id="rId5" Type="http://schemas.openxmlformats.org/officeDocument/2006/relationships/hyperlink" Target="https://huggingface.co/suno/bark" TargetMode="External"/><Relationship Id="rId15" Type="http://schemas.openxmlformats.org/officeDocument/2006/relationships/hyperlink" Target="https://cevio.fandom.com/wiki/CeVIO_AI" TargetMode="External"/><Relationship Id="rId10" Type="http://schemas.openxmlformats.org/officeDocument/2006/relationships/hyperlink" Target="https://github.com/shun60s/spectral-subtraction" TargetMode="External"/><Relationship Id="rId4" Type="http://schemas.openxmlformats.org/officeDocument/2006/relationships/hyperlink" Target="https://kyutai.org/tts" TargetMode="External"/><Relationship Id="rId9" Type="http://schemas.openxmlformats.org/officeDocument/2006/relationships/hyperlink" Target="https://github.com/deezer/spleeter" TargetMode="External"/><Relationship Id="rId14" Type="http://schemas.openxmlformats.org/officeDocument/2006/relationships/hyperlink" Target="https://www.mureka.ai/tools/ai-voice-music-generator.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elevenlabs.io/v3" TargetMode="External"/><Relationship Id="rId7" Type="http://schemas.openxmlformats.org/officeDocument/2006/relationships/hyperlink" Target="https://deepmind.google/research/wavenet/"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www.udio.com/" TargetMode="External"/><Relationship Id="rId5" Type="http://schemas.openxmlformats.org/officeDocument/2006/relationships/hyperlink" Target="https://voice.ai/hub/tools/rvc-voice-changer/" TargetMode="External"/><Relationship Id="rId4" Type="http://schemas.openxmlformats.org/officeDocument/2006/relationships/hyperlink" Target="https://suno.com/blog/v4"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lumalabs.ai/dream-machine" TargetMode="External"/><Relationship Id="rId3" Type="http://schemas.openxmlformats.org/officeDocument/2006/relationships/hyperlink" Target="https://openai.com/index/sora-2/" TargetMode="External"/><Relationship Id="rId7" Type="http://schemas.openxmlformats.org/officeDocument/2006/relationships/hyperlink" Target="https://pika.art/login"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app.klingai.com/global/" TargetMode="External"/><Relationship Id="rId5" Type="http://schemas.openxmlformats.org/officeDocument/2006/relationships/hyperlink" Target="https://runwayml.com/research/introducing-runway-gen-4.5" TargetMode="External"/><Relationship Id="rId4" Type="http://schemas.openxmlformats.org/officeDocument/2006/relationships/hyperlink" Target="https://aistudio.google.com/models/veo-3"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pika.art/login" TargetMode="External"/><Relationship Id="rId3" Type="http://schemas.openxmlformats.org/officeDocument/2006/relationships/hyperlink" Target="https://www.synthesia.io/" TargetMode="External"/><Relationship Id="rId7" Type="http://schemas.openxmlformats.org/officeDocument/2006/relationships/hyperlink" Target="https://runwayml.com/research/introducing-runway-gen-4.5"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www.colossyan.com/" TargetMode="External"/><Relationship Id="rId11" Type="http://schemas.openxmlformats.org/officeDocument/2006/relationships/hyperlink" Target="https://magichour.ai/" TargetMode="External"/><Relationship Id="rId5" Type="http://schemas.openxmlformats.org/officeDocument/2006/relationships/hyperlink" Target="https://www.heygen.com/" TargetMode="External"/><Relationship Id="rId10" Type="http://schemas.openxmlformats.org/officeDocument/2006/relationships/hyperlink" Target="https://www.animatediff.org/" TargetMode="External"/><Relationship Id="rId4" Type="http://schemas.openxmlformats.org/officeDocument/2006/relationships/hyperlink" Target="https://app.klingai.com/global/" TargetMode="External"/><Relationship Id="rId9" Type="http://schemas.openxmlformats.org/officeDocument/2006/relationships/hyperlink" Target="https://lumalabs.ai/dream-machine"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openai.com/index/sora-2/" TargetMode="External"/><Relationship Id="rId7" Type="http://schemas.openxmlformats.org/officeDocument/2006/relationships/hyperlink" Target="https://aistudio.google.com/models/veo-3"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synthesia.io/" TargetMode="External"/><Relationship Id="rId5" Type="http://schemas.openxmlformats.org/officeDocument/2006/relationships/hyperlink" Target="https://pika.art/login" TargetMode="External"/><Relationship Id="rId4" Type="http://schemas.openxmlformats.org/officeDocument/2006/relationships/hyperlink" Target="https://runwayml.com/research/introducing-runway-gen-4.5"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s://www.deepseek.com/en/" TargetMode="External"/><Relationship Id="rId3" Type="http://schemas.openxmlformats.org/officeDocument/2006/relationships/hyperlink" Target="https://mistral.ai/news/codestral-2501" TargetMode="External"/><Relationship Id="rId7" Type="http://schemas.openxmlformats.org/officeDocument/2006/relationships/hyperlink" Target="https://ollama.com/library/qwen2.5-coder"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ollama.com/library/codellama:70b" TargetMode="External"/><Relationship Id="rId11" Type="http://schemas.openxmlformats.org/officeDocument/2006/relationships/hyperlink" Target="https://openai.com/index/gpt-4-research/" TargetMode="External"/><Relationship Id="rId5" Type="http://schemas.openxmlformats.org/officeDocument/2006/relationships/hyperlink" Target="https://openai.com/index/hello-gpt-4o/" TargetMode="External"/><Relationship Id="rId10" Type="http://schemas.openxmlformats.org/officeDocument/2006/relationships/hyperlink" Target="https://huggingface.co/deepseek-ai/DeepSeek-R1-Distill-Qwen-32B" TargetMode="External"/><Relationship Id="rId4" Type="http://schemas.openxmlformats.org/officeDocument/2006/relationships/hyperlink" Target="https://www.anthropic.com/news/claude-3-7-sonnet" TargetMode="External"/><Relationship Id="rId9" Type="http://schemas.openxmlformats.org/officeDocument/2006/relationships/hyperlink" Target="https://openai.com/index/introducing-o3-and-o4-mini/"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s://ollama.com/library/qwen2.5-coder" TargetMode="External"/><Relationship Id="rId3" Type="http://schemas.openxmlformats.org/officeDocument/2006/relationships/hyperlink" Target="https://www.anthropic.com/news/claude-3-7-sonnet" TargetMode="External"/><Relationship Id="rId7" Type="http://schemas.openxmlformats.org/officeDocument/2006/relationships/hyperlink" Target="https://www.deepseek.com/en/"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ollama.com/library/qwen:32b" TargetMode="External"/><Relationship Id="rId11" Type="http://schemas.openxmlformats.org/officeDocument/2006/relationships/hyperlink" Target="https://deepseekcoder.github.io/" TargetMode="External"/><Relationship Id="rId5" Type="http://schemas.openxmlformats.org/officeDocument/2006/relationships/hyperlink" Target="https://api-docs.deepseek.com/news/news1226" TargetMode="External"/><Relationship Id="rId10" Type="http://schemas.openxmlformats.org/officeDocument/2006/relationships/hyperlink" Target="https://ollama.com/library/codellama:70b" TargetMode="External"/><Relationship Id="rId4" Type="http://schemas.openxmlformats.org/officeDocument/2006/relationships/hyperlink" Target="https://platform.openai.com/docs/models" TargetMode="External"/><Relationship Id="rId9" Type="http://schemas.openxmlformats.org/officeDocument/2006/relationships/hyperlink" Target="https://mistral.ai/news/codestral-2501" TargetMode="Externa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hyperlink" Target="https://github.com/features/copilot" TargetMode="External"/><Relationship Id="rId7" Type="http://schemas.openxmlformats.org/officeDocument/2006/relationships/hyperlink" Target="https://cursor.com/" TargetMode="Externa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hyperlink" Target="https://code.claude.com/docs/en/overview" TargetMode="External"/><Relationship Id="rId5" Type="http://schemas.openxmlformats.org/officeDocument/2006/relationships/hyperlink" Target="https://www.jetbrains.com/" TargetMode="External"/><Relationship Id="rId4" Type="http://schemas.openxmlformats.org/officeDocument/2006/relationships/hyperlink" Target="https://code.visualstudio.com/" TargetMode="Externa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hyperlink" Target="https://deepmind.google/models/gemini/pro/" TargetMode="External"/><Relationship Id="rId13" Type="http://schemas.openxmlformats.org/officeDocument/2006/relationships/hyperlink" Target="https://runwayml.com/" TargetMode="External"/><Relationship Id="rId3" Type="http://schemas.openxmlformats.org/officeDocument/2006/relationships/hyperlink" Target="https://openai.com/index/hello-gpt-4o/" TargetMode="External"/><Relationship Id="rId7" Type="http://schemas.openxmlformats.org/officeDocument/2006/relationships/hyperlink" Target="https://platform.claude.com/docs/en/build-with-claude/vision" TargetMode="External"/><Relationship Id="rId12" Type="http://schemas.openxmlformats.org/officeDocument/2006/relationships/hyperlink" Target="https://suno.com/home"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s://www.deepseek.com/en/" TargetMode="External"/><Relationship Id="rId11" Type="http://schemas.openxmlformats.org/officeDocument/2006/relationships/hyperlink" Target="https://openai.com/index/gpt-4-research/" TargetMode="External"/><Relationship Id="rId5" Type="http://schemas.openxmlformats.org/officeDocument/2006/relationships/hyperlink" Target="https://www.anthropic.com/claude/opus" TargetMode="External"/><Relationship Id="rId10" Type="http://schemas.openxmlformats.org/officeDocument/2006/relationships/hyperlink" Target="https://cloud.google.com/use-cases/multimodal-ai" TargetMode="External"/><Relationship Id="rId4" Type="http://schemas.openxmlformats.org/officeDocument/2006/relationships/hyperlink" Target="https://gemini.google/about/?utm_source=gemini&amp;utm_medium=web&amp;utm_campaign=gemini_zero_state_link_to_marketing_microsite" TargetMode="External"/><Relationship Id="rId9" Type="http://schemas.openxmlformats.org/officeDocument/2006/relationships/hyperlink" Target="https://llava-vl.github.io/" TargetMode="External"/><Relationship Id="rId14" Type="http://schemas.openxmlformats.org/officeDocument/2006/relationships/hyperlink" Target="https://www.synthesia.io/"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s://chatgpt.com/features/voice/" TargetMode="External"/><Relationship Id="rId13" Type="http://schemas.openxmlformats.org/officeDocument/2006/relationships/hyperlink" Target="https://claude.ai/login?returnTo=%2Fnew%3F" TargetMode="External"/><Relationship Id="rId3" Type="http://schemas.openxmlformats.org/officeDocument/2006/relationships/hyperlink" Target="https://openai.com/index/hello-gpt-4o/" TargetMode="External"/><Relationship Id="rId7" Type="http://schemas.openxmlformats.org/officeDocument/2006/relationships/hyperlink" Target="https://gemini.google/overview/gemini-live/" TargetMode="External"/><Relationship Id="rId12" Type="http://schemas.openxmlformats.org/officeDocument/2006/relationships/hyperlink" Target="https://openai.com/index/gpt-4-research/"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runwayml.com/" TargetMode="External"/><Relationship Id="rId11" Type="http://schemas.openxmlformats.org/officeDocument/2006/relationships/hyperlink" Target="https://cloud.google.com/gemini-enterprise" TargetMode="External"/><Relationship Id="rId5" Type="http://schemas.openxmlformats.org/officeDocument/2006/relationships/hyperlink" Target="https://www.anthropic.com/claude/opus" TargetMode="External"/><Relationship Id="rId10" Type="http://schemas.openxmlformats.org/officeDocument/2006/relationships/hyperlink" Target="https://www.heygen.com/" TargetMode="External"/><Relationship Id="rId4" Type="http://schemas.openxmlformats.org/officeDocument/2006/relationships/hyperlink" Target="https://gemini.google/about/?utm_source=gemini&amp;utm_medium=web&amp;utm_campaign=gemini_zero_state_link_to_marketing_microsite" TargetMode="External"/><Relationship Id="rId9" Type="http://schemas.openxmlformats.org/officeDocument/2006/relationships/hyperlink" Target="https://claude.com/product/overview" TargetMode="External"/><Relationship Id="rId14" Type="http://schemas.openxmlformats.org/officeDocument/2006/relationships/hyperlink" Target="https://azure.microsoft.com/en-us/solutions/ai"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gemini.google/about/?utm_source=gemini&amp;utm_medium=web&amp;utm_campaign=gemini_zero_state_link_to_marketing_microsite" TargetMode="External"/><Relationship Id="rId7" Type="http://schemas.openxmlformats.org/officeDocument/2006/relationships/hyperlink" Target="https://www.deepseek.com/en/" TargetMode="Externa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hyperlink" Target="https://grok.com/" TargetMode="External"/><Relationship Id="rId5" Type="http://schemas.openxmlformats.org/officeDocument/2006/relationships/hyperlink" Target="https://www.anthropic.com/claude/opus" TargetMode="External"/><Relationship Id="rId4" Type="http://schemas.openxmlformats.org/officeDocument/2006/relationships/hyperlink" Target="https://openai.com/index/hello-gpt-4o/"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8" Type="http://schemas.openxmlformats.org/officeDocument/2006/relationships/hyperlink" Target="https://www.gradescope.com/" TargetMode="External"/><Relationship Id="rId13" Type="http://schemas.openxmlformats.org/officeDocument/2006/relationships/hyperlink" Target="https://learning.google/" TargetMode="External"/><Relationship Id="rId3" Type="http://schemas.openxmlformats.org/officeDocument/2006/relationships/hyperlink" Target="https://www.khanmigo.ai/" TargetMode="External"/><Relationship Id="rId7" Type="http://schemas.openxmlformats.org/officeDocument/2006/relationships/hyperlink" Target="https://www.turnitin.com/" TargetMode="External"/><Relationship Id="rId12" Type="http://schemas.openxmlformats.org/officeDocument/2006/relationships/hyperlink" Target="https://teachbetter.ai/"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www.playlab.ai/" TargetMode="External"/><Relationship Id="rId11" Type="http://schemas.openxmlformats.org/officeDocument/2006/relationships/hyperlink" Target="https://curipod.com/lang/en-US" TargetMode="External"/><Relationship Id="rId5" Type="http://schemas.openxmlformats.org/officeDocument/2006/relationships/hyperlink" Target="https://www.gauthmath.com/" TargetMode="External"/><Relationship Id="rId10" Type="http://schemas.openxmlformats.org/officeDocument/2006/relationships/hyperlink" Target="https://www.eduaide.ai/" TargetMode="External"/><Relationship Id="rId4" Type="http://schemas.openxmlformats.org/officeDocument/2006/relationships/hyperlink" Target="https://www.coursehero.com/" TargetMode="External"/><Relationship Id="rId9" Type="http://schemas.openxmlformats.org/officeDocument/2006/relationships/hyperlink" Target="https://www.magicschool.ai/"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s://www.turnitin.com/" TargetMode="External"/><Relationship Id="rId13" Type="http://schemas.openxmlformats.org/officeDocument/2006/relationships/hyperlink" Target="https://brainly.com/" TargetMode="External"/><Relationship Id="rId3" Type="http://schemas.openxmlformats.org/officeDocument/2006/relationships/hyperlink" Target="https://www.khanacademy.org/" TargetMode="External"/><Relationship Id="rId7" Type="http://schemas.openxmlformats.org/officeDocument/2006/relationships/hyperlink" Target="https://www.grammarly.com/ai" TargetMode="External"/><Relationship Id="rId12" Type="http://schemas.openxmlformats.org/officeDocument/2006/relationships/hyperlink" Target="https://www.turbo.ai/"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www.aleks.com/?_s=6189936768276798" TargetMode="External"/><Relationship Id="rId11" Type="http://schemas.openxmlformats.org/officeDocument/2006/relationships/hyperlink" Target="https://quizlet.com/features/ai-study-tools" TargetMode="External"/><Relationship Id="rId5" Type="http://schemas.openxmlformats.org/officeDocument/2006/relationships/hyperlink" Target="https://squirrelai.com/" TargetMode="External"/><Relationship Id="rId10" Type="http://schemas.openxmlformats.org/officeDocument/2006/relationships/hyperlink" Target="https://otter.ai/" TargetMode="External"/><Relationship Id="rId4" Type="http://schemas.openxmlformats.org/officeDocument/2006/relationships/hyperlink" Target="https://www.carnegielearning.com/" TargetMode="External"/><Relationship Id="rId9" Type="http://schemas.openxmlformats.org/officeDocument/2006/relationships/hyperlink" Target="https://quillbot.com/" TargetMode="External"/><Relationship Id="rId14" Type="http://schemas.openxmlformats.org/officeDocument/2006/relationships/hyperlink" Target="https://www.studyforge.ai/"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hyperlink" Target="https://www.turnitin.com/" TargetMode="External"/><Relationship Id="rId3" Type="http://schemas.openxmlformats.org/officeDocument/2006/relationships/hyperlink" Target="https://www.khanmigo.ai/" TargetMode="External"/><Relationship Id="rId7" Type="http://schemas.openxmlformats.org/officeDocument/2006/relationships/hyperlink" Target="https://teachbetter.ai/" TargetMode="External"/><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hyperlink" Target="https://curipod.com/lang/en-US" TargetMode="External"/><Relationship Id="rId11" Type="http://schemas.openxmlformats.org/officeDocument/2006/relationships/hyperlink" Target="https://www.turbo.ai/" TargetMode="External"/><Relationship Id="rId5" Type="http://schemas.openxmlformats.org/officeDocument/2006/relationships/hyperlink" Target="https://www.magicschool.ai/" TargetMode="External"/><Relationship Id="rId10" Type="http://schemas.openxmlformats.org/officeDocument/2006/relationships/hyperlink" Target="https://quizlet.com/features/ai-study-tools" TargetMode="External"/><Relationship Id="rId4" Type="http://schemas.openxmlformats.org/officeDocument/2006/relationships/hyperlink" Target="https://www.khanacademy.org/" TargetMode="External"/><Relationship Id="rId9" Type="http://schemas.openxmlformats.org/officeDocument/2006/relationships/hyperlink" Target="https://www.grammarly.com/ai" TargetMode="External"/></Relationships>
</file>

<file path=ppt/slides/_rels/slide139.xml.rels><?xml version="1.0" encoding="UTF-8" standalone="yes"?>
<Relationships xmlns="http://schemas.openxmlformats.org/package/2006/relationships"><Relationship Id="rId8" Type="http://schemas.openxmlformats.org/officeDocument/2006/relationships/hyperlink" Target="https://www.datarobot.com/" TargetMode="External"/><Relationship Id="rId13" Type="http://schemas.openxmlformats.org/officeDocument/2006/relationships/hyperlink" Target="https://discovery.hgdata.com/product/ayasdi" TargetMode="External"/><Relationship Id="rId3" Type="http://schemas.openxmlformats.org/officeDocument/2006/relationships/hyperlink" Target="https://www.feedzai.com/" TargetMode="External"/><Relationship Id="rId7" Type="http://schemas.openxmlformats.org/officeDocument/2006/relationships/hyperlink" Target="https://kount.com/glossary/artificial-intelligence-ai" TargetMode="External"/><Relationship Id="rId12" Type="http://schemas.openxmlformats.org/officeDocument/2006/relationships/hyperlink" Target="https://www.zest.ai/" TargetMode="External"/><Relationship Id="rId17" Type="http://schemas.openxmlformats.org/officeDocument/2006/relationships/hyperlink" Target="https://canoeintelligence.com/ai/" TargetMode="External"/><Relationship Id="rId2" Type="http://schemas.openxmlformats.org/officeDocument/2006/relationships/notesSlide" Target="../notesSlides/notesSlide78.xml"/><Relationship Id="rId16" Type="http://schemas.openxmlformats.org/officeDocument/2006/relationships/hyperlink" Target="https://www.palantir.com/platforms/gotham/" TargetMode="External"/><Relationship Id="rId1" Type="http://schemas.openxmlformats.org/officeDocument/2006/relationships/slideLayout" Target="../slideLayouts/slideLayout6.xml"/><Relationship Id="rId6" Type="http://schemas.openxmlformats.org/officeDocument/2006/relationships/hyperlink" Target="https://www.vesta.com/" TargetMode="External"/><Relationship Id="rId11" Type="http://schemas.openxmlformats.org/officeDocument/2006/relationships/hyperlink" Target="https://www.experian.com/innovation-lab/index" TargetMode="External"/><Relationship Id="rId5" Type="http://schemas.openxmlformats.org/officeDocument/2006/relationships/hyperlink" Target="https://docs.stripe.com/radar" TargetMode="External"/><Relationship Id="rId15" Type="http://schemas.openxmlformats.org/officeDocument/2006/relationships/hyperlink" Target="https://www.alpha-sense.com/solutions/generative-ai-investment-research/" TargetMode="External"/><Relationship Id="rId10" Type="http://schemas.openxmlformats.org/officeDocument/2006/relationships/hyperlink" Target="https://www.equifax.com/about-equifax/ai/" TargetMode="External"/><Relationship Id="rId4" Type="http://schemas.openxmlformats.org/officeDocument/2006/relationships/hyperlink" Target="https://www.datavisor.com/" TargetMode="External"/><Relationship Id="rId9" Type="http://schemas.openxmlformats.org/officeDocument/2006/relationships/hyperlink" Target="https://www.upstart.com/lenders" TargetMode="External"/><Relationship Id="rId14" Type="http://schemas.openxmlformats.org/officeDocument/2006/relationships/hyperlink" Target="https://numer.ai/"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8" Type="http://schemas.openxmlformats.org/officeDocument/2006/relationships/hyperlink" Target="https://academy.openai.com/public/clubs/work-users-ynjqu/resources/use-cases-finance" TargetMode="External"/><Relationship Id="rId13" Type="http://schemas.openxmlformats.org/officeDocument/2006/relationships/hyperlink" Target="https://www.workday.com/en-us/artificial-intelligence/ai-agents.html" TargetMode="External"/><Relationship Id="rId3" Type="http://schemas.openxmlformats.org/officeDocument/2006/relationships/hyperlink" Target="https://complyadvantage.com/" TargetMode="External"/><Relationship Id="rId7" Type="http://schemas.openxmlformats.org/officeDocument/2006/relationships/hyperlink" Target="https://www.niceactimize.com/financial-markets-compliance" TargetMode="External"/><Relationship Id="rId12" Type="http://schemas.openxmlformats.org/officeDocument/2006/relationships/hyperlink" Target="https://facebook.github.io/prophet/" TargetMode="External"/><Relationship Id="rId2" Type="http://schemas.openxmlformats.org/officeDocument/2006/relationships/notesSlide" Target="../notesSlides/notesSlide79.xml"/><Relationship Id="rId16" Type="http://schemas.openxmlformats.org/officeDocument/2006/relationships/hyperlink" Target="https://www.workday.com/en-us/products/adaptive-planning/overview.html" TargetMode="External"/><Relationship Id="rId1" Type="http://schemas.openxmlformats.org/officeDocument/2006/relationships/slideLayout" Target="../slideLayouts/slideLayout6.xml"/><Relationship Id="rId6" Type="http://schemas.openxmlformats.org/officeDocument/2006/relationships/hyperlink" Target="https://www.fico.com/en/products/fico-falcon-fraud-manager" TargetMode="External"/><Relationship Id="rId11" Type="http://schemas.openxmlformats.org/officeDocument/2006/relationships/hyperlink" Target="https://dataloop.ai/library/model/prosusai_finbert/" TargetMode="External"/><Relationship Id="rId5" Type="http://schemas.openxmlformats.org/officeDocument/2006/relationships/hyperlink" Target="https://www.ibm.com/products/watson-studio/model-risk-management" TargetMode="External"/><Relationship Id="rId15" Type="http://schemas.openxmlformats.org/officeDocument/2006/relationships/hyperlink" Target="https://softco.com/solutions/accounts-payable-automation/" TargetMode="External"/><Relationship Id="rId10" Type="http://schemas.openxmlformats.org/officeDocument/2006/relationships/hyperlink" Target="https://play.google.com/store/apps/details/BARD_Mobile?id=gov.loc.nls.dtb&amp;hl=en_GB" TargetMode="External"/><Relationship Id="rId4" Type="http://schemas.openxmlformats.org/officeDocument/2006/relationships/hyperlink" Target="https://www.thewealthmosaic.com/vendors/trunomi/" TargetMode="External"/><Relationship Id="rId9" Type="http://schemas.openxmlformats.org/officeDocument/2006/relationships/hyperlink" Target="https://www.anthropic.com/news/claude-for-financial-services" TargetMode="External"/><Relationship Id="rId14" Type="http://schemas.openxmlformats.org/officeDocument/2006/relationships/hyperlink" Target="https://www.oracle.com/erp/ai-financials/what-is-ai-in-finance/"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hyperlink" Target="https://complyadvantage.com/" TargetMode="External"/><Relationship Id="rId3" Type="http://schemas.openxmlformats.org/officeDocument/2006/relationships/hyperlink" Target="https://www.feedzai.com/" TargetMode="External"/><Relationship Id="rId7" Type="http://schemas.openxmlformats.org/officeDocument/2006/relationships/hyperlink" Target="https://numer.ai/"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s://discovery.hgdata.com/product/ayasdi" TargetMode="External"/><Relationship Id="rId11" Type="http://schemas.openxmlformats.org/officeDocument/2006/relationships/hyperlink" Target="https://www.oracle.com/erp/ai-financials/what-is-ai-in-finance/" TargetMode="External"/><Relationship Id="rId5" Type="http://schemas.openxmlformats.org/officeDocument/2006/relationships/hyperlink" Target="https://www.upstart.com/lenders" TargetMode="External"/><Relationship Id="rId10" Type="http://schemas.openxmlformats.org/officeDocument/2006/relationships/hyperlink" Target="https://www.workday.com/en-us/artificial-intelligence/ai-agents.html" TargetMode="External"/><Relationship Id="rId4" Type="http://schemas.openxmlformats.org/officeDocument/2006/relationships/hyperlink" Target="https://www.datarobot.com/" TargetMode="External"/><Relationship Id="rId9" Type="http://schemas.openxmlformats.org/officeDocument/2006/relationships/hyperlink" Target="https://www.fico.com/en/products/fico-falcon-fraud-manager"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s://www.nist.gov/itl/ai-risk-management-framework" TargetMode="External"/><Relationship Id="rId13" Type="http://schemas.openxmlformats.org/officeDocument/2006/relationships/hyperlink" Target="https://www.accela.com/" TargetMode="External"/><Relationship Id="rId3" Type="http://schemas.openxmlformats.org/officeDocument/2006/relationships/hyperlink" Target="https://www.usai.gov/" TargetMode="External"/><Relationship Id="rId7" Type="http://schemas.openxmlformats.org/officeDocument/2006/relationships/hyperlink" Target="https://www.llama.com/" TargetMode="External"/><Relationship Id="rId12" Type="http://schemas.openxmlformats.org/officeDocument/2006/relationships/hyperlink" Target="https://www.c3metrics.com/" TargetMode="External"/><Relationship Id="rId17" Type="http://schemas.openxmlformats.org/officeDocument/2006/relationships/hyperlink" Target="https://municode.ai/" TargetMode="External"/><Relationship Id="rId2" Type="http://schemas.openxmlformats.org/officeDocument/2006/relationships/notesSlide" Target="../notesSlides/notesSlide82.xml"/><Relationship Id="rId16" Type="http://schemas.openxmlformats.org/officeDocument/2006/relationships/hyperlink" Target="https://help.cityworks.com/AMS/15-4/Content/Introduction.htm" TargetMode="External"/><Relationship Id="rId1" Type="http://schemas.openxmlformats.org/officeDocument/2006/relationships/slideLayout" Target="../slideLayouts/slideLayout2.xml"/><Relationship Id="rId6" Type="http://schemas.openxmlformats.org/officeDocument/2006/relationships/hyperlink" Target="https://claude.ai/login?returnTo=%2Fnew%3F" TargetMode="External"/><Relationship Id="rId11" Type="http://schemas.openxmlformats.org/officeDocument/2006/relationships/hyperlink" Target="https://www.ascentregtech.com/what-is-regtech/" TargetMode="External"/><Relationship Id="rId5" Type="http://schemas.openxmlformats.org/officeDocument/2006/relationships/hyperlink" Target="https://gemini.google.com/app" TargetMode="External"/><Relationship Id="rId15" Type="http://schemas.openxmlformats.org/officeDocument/2006/relationships/hyperlink" Target="https://civai.org/" TargetMode="External"/><Relationship Id="rId10" Type="http://schemas.openxmlformats.org/officeDocument/2006/relationships/hyperlink" Target="https://www.deloitte.com/us/en/what-we-do/capabilities/applied-artificial-intelligence/articles/ai-bill-of-rights.html" TargetMode="External"/><Relationship Id="rId4" Type="http://schemas.openxmlformats.org/officeDocument/2006/relationships/hyperlink" Target="https://openai.com/index/gpt-4-research/" TargetMode="External"/><Relationship Id="rId9" Type="http://schemas.openxmlformats.org/officeDocument/2006/relationships/hyperlink" Target="https://www.palantir.com/platforms/foundry/" TargetMode="External"/><Relationship Id="rId14" Type="http://schemas.openxmlformats.org/officeDocument/2006/relationships/hyperlink" Target="https://granicus.com/"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s://ircai.org/top100/entry/krattai/" TargetMode="External"/><Relationship Id="rId13" Type="http://schemas.openxmlformats.org/officeDocument/2006/relationships/hyperlink" Target="https://digital.nhs.uk/" TargetMode="External"/><Relationship Id="rId3" Type="http://schemas.openxmlformats.org/officeDocument/2006/relationships/hyperlink" Target="https://www.palantir.com/platforms/apollo/" TargetMode="External"/><Relationship Id="rId7" Type="http://schemas.openxmlformats.org/officeDocument/2006/relationships/hyperlink" Target="https://www.ibm.com/docs/en/ioc/5.1.010?topic=analytics-managing-crime" TargetMode="External"/><Relationship Id="rId12" Type="http://schemas.openxmlformats.org/officeDocument/2006/relationships/hyperlink" Target="https://www.rapidhealth.ai/" TargetMode="External"/><Relationship Id="rId2" Type="http://schemas.openxmlformats.org/officeDocument/2006/relationships/notesSlide" Target="../notesSlides/notesSlide83.xml"/><Relationship Id="rId16" Type="http://schemas.openxmlformats.org/officeDocument/2006/relationships/hyperlink" Target="https://www.gov.uk/government/calls-for-evidence/regulation-of-ai-in-healthcare" TargetMode="External"/><Relationship Id="rId1" Type="http://schemas.openxmlformats.org/officeDocument/2006/relationships/slideLayout" Target="../slideLayouts/slideLayout2.xml"/><Relationship Id="rId6" Type="http://schemas.openxmlformats.org/officeDocument/2006/relationships/hyperlink" Target="https://www.axon.com/ai" TargetMode="External"/><Relationship Id="rId11" Type="http://schemas.openxmlformats.org/officeDocument/2006/relationships/hyperlink" Target="https://tihupe.ee/en/" TargetMode="External"/><Relationship Id="rId5" Type="http://schemas.openxmlformats.org/officeDocument/2006/relationships/hyperlink" Target="https://www.soundthinking.com/" TargetMode="External"/><Relationship Id="rId15" Type="http://schemas.openxmlformats.org/officeDocument/2006/relationships/hyperlink" Target="https://www.microsoft.com/en-us/ai/health" TargetMode="External"/><Relationship Id="rId10" Type="http://schemas.openxmlformats.org/officeDocument/2006/relationships/hyperlink" Target="https://www.gigaspaces.com/data-terms/unified-data-platform" TargetMode="External"/><Relationship Id="rId4" Type="http://schemas.openxmlformats.org/officeDocument/2006/relationships/hyperlink" Target="https://www.linkedin.com/company/geolitica/" TargetMode="External"/><Relationship Id="rId9" Type="http://schemas.openxmlformats.org/officeDocument/2006/relationships/hyperlink" Target="https://whitepearltech.com/services/government-municipal-solutions/e-governance-platforms/" TargetMode="External"/><Relationship Id="rId14" Type="http://schemas.openxmlformats.org/officeDocument/2006/relationships/hyperlink" Target="https://deepmind.google/"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s://www.avenuinsights.com/" TargetMode="External"/><Relationship Id="rId3" Type="http://schemas.openxmlformats.org/officeDocument/2006/relationships/hyperlink" Target="https://www.accela.com/" TargetMode="External"/><Relationship Id="rId7" Type="http://schemas.openxmlformats.org/officeDocument/2006/relationships/hyperlink" Target="https://www.esri.com/en-us/home" TargetMode="External"/><Relationship Id="rId2" Type="http://schemas.openxmlformats.org/officeDocument/2006/relationships/hyperlink" Target="https://www.civicplus.com/" TargetMode="External"/><Relationship Id="rId1" Type="http://schemas.openxmlformats.org/officeDocument/2006/relationships/slideLayout" Target="../slideLayouts/slideLayout2.xml"/><Relationship Id="rId6" Type="http://schemas.openxmlformats.org/officeDocument/2006/relationships/hyperlink" Target="https://cleargov.com/" TargetMode="External"/><Relationship Id="rId11" Type="http://schemas.openxmlformats.org/officeDocument/2006/relationships/hyperlink" Target="https://www.govstack.global/" TargetMode="External"/><Relationship Id="rId5" Type="http://schemas.openxmlformats.org/officeDocument/2006/relationships/hyperlink" Target="https://www.centralsquare.com/" TargetMode="External"/><Relationship Id="rId10" Type="http://schemas.openxmlformats.org/officeDocument/2006/relationships/hyperlink" Target="https://www.citibot.io/" TargetMode="External"/><Relationship Id="rId4" Type="http://schemas.openxmlformats.org/officeDocument/2006/relationships/hyperlink" Target="https://www.govpilot.com/" TargetMode="External"/><Relationship Id="rId9" Type="http://schemas.openxmlformats.org/officeDocument/2006/relationships/hyperlink" Target="https://www.bondlink.com/" TargetMode="Externa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www.usai.gov/" TargetMode="External"/><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hyperlink" Target="https://digital.nhs.uk/" TargetMode="External"/><Relationship Id="rId5" Type="http://schemas.openxmlformats.org/officeDocument/2006/relationships/hyperlink" Target="https://granicus.com/" TargetMode="External"/><Relationship Id="rId4" Type="http://schemas.openxmlformats.org/officeDocument/2006/relationships/hyperlink" Target="https://www.accela.com/"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s://www.aidoc.com/" TargetMode="External"/><Relationship Id="rId13" Type="http://schemas.openxmlformats.org/officeDocument/2006/relationships/hyperlink" Target="https://deepmind.google/science/alphafold/" TargetMode="External"/><Relationship Id="rId3" Type="http://schemas.openxmlformats.org/officeDocument/2006/relationships/hyperlink" Target="https://www.ibm.com/watson" TargetMode="External"/><Relationship Id="rId7" Type="http://schemas.openxmlformats.org/officeDocument/2006/relationships/hyperlink" Target="https://www.butterflynetwork.com/compassai" TargetMode="External"/><Relationship Id="rId12" Type="http://schemas.openxmlformats.org/officeDocument/2006/relationships/hyperlink" Target="https://www.siemens-healthineers.com/en-us/digital-health-solutions/ai-rad-companion" TargetMode="External"/><Relationship Id="rId17" Type="http://schemas.openxmlformats.org/officeDocument/2006/relationships/hyperlink" Target="https://biodrop.io/" TargetMode="External"/><Relationship Id="rId2" Type="http://schemas.openxmlformats.org/officeDocument/2006/relationships/notesSlide" Target="../notesSlides/notesSlide86.xml"/><Relationship Id="rId16" Type="http://schemas.openxmlformats.org/officeDocument/2006/relationships/hyperlink" Target="https://openai.com/solutions/industries/healthcare/" TargetMode="External"/><Relationship Id="rId1" Type="http://schemas.openxmlformats.org/officeDocument/2006/relationships/slideLayout" Target="../slideLayouts/slideLayout2.xml"/><Relationship Id="rId6" Type="http://schemas.openxmlformats.org/officeDocument/2006/relationships/hyperlink" Target="https://www.augmedix.com/" TargetMode="External"/><Relationship Id="rId11" Type="http://schemas.openxmlformats.org/officeDocument/2006/relationships/hyperlink" Target="https://www.usa.philips.com/healthcare/product/HC860426/intellispace-ecg-ecg-management-system" TargetMode="External"/><Relationship Id="rId5" Type="http://schemas.openxmlformats.org/officeDocument/2006/relationships/hyperlink" Target="https://www.deepscribe.ai/" TargetMode="External"/><Relationship Id="rId15" Type="http://schemas.openxmlformats.org/officeDocument/2006/relationships/hyperlink" Target="https://www.recursion.com/" TargetMode="External"/><Relationship Id="rId10" Type="http://schemas.openxmlformats.org/officeDocument/2006/relationships/hyperlink" Target="https://zebramedical.com/" TargetMode="External"/><Relationship Id="rId4" Type="http://schemas.openxmlformats.org/officeDocument/2006/relationships/hyperlink" Target="https://www.tempus.com/" TargetMode="External"/><Relationship Id="rId9" Type="http://schemas.openxmlformats.org/officeDocument/2006/relationships/hyperlink" Target="https://deepmind.google/" TargetMode="External"/><Relationship Id="rId14" Type="http://schemas.openxmlformats.org/officeDocument/2006/relationships/hyperlink" Target="https://learn.schrodinger.com/public/python_api/2024-3/api/schrodinger.protein.helm.html"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https://www.augmedix.com/" TargetMode="External"/><Relationship Id="rId13" Type="http://schemas.openxmlformats.org/officeDocument/2006/relationships/hyperlink" Target="https://www.ibm.com/watson" TargetMode="External"/><Relationship Id="rId3" Type="http://schemas.openxmlformats.org/officeDocument/2006/relationships/hyperlink" Target="https://deepmind.google/science/alphafold/" TargetMode="External"/><Relationship Id="rId7" Type="http://schemas.openxmlformats.org/officeDocument/2006/relationships/hyperlink" Target="https://genai-in-genomics.github.io/" TargetMode="External"/><Relationship Id="rId12" Type="http://schemas.openxmlformats.org/officeDocument/2006/relationships/hyperlink" Target="https://www.decodedhealth.com/" TargetMode="External"/><Relationship Id="rId2" Type="http://schemas.openxmlformats.org/officeDocument/2006/relationships/notesSlide" Target="../notesSlides/notesSlide87.xml"/><Relationship Id="rId16" Type="http://schemas.openxmlformats.org/officeDocument/2006/relationships/hyperlink" Target="https://clairity.com/" TargetMode="External"/><Relationship Id="rId1" Type="http://schemas.openxmlformats.org/officeDocument/2006/relationships/slideLayout" Target="../slideLayouts/slideLayout2.xml"/><Relationship Id="rId6" Type="http://schemas.openxmlformats.org/officeDocument/2006/relationships/hyperlink" Target="https://www.prollm.ai/" TargetMode="External"/><Relationship Id="rId11" Type="http://schemas.openxmlformats.org/officeDocument/2006/relationships/hyperlink" Target="https://openai.com/index/openai-for-healthcare/" TargetMode="External"/><Relationship Id="rId5" Type="http://schemas.openxmlformats.org/officeDocument/2006/relationships/hyperlink" Target="https://www.tempus.com/" TargetMode="External"/><Relationship Id="rId15" Type="http://schemas.openxmlformats.org/officeDocument/2006/relationships/hyperlink" Target="https://www.healthcatalyst.com/" TargetMode="External"/><Relationship Id="rId10" Type="http://schemas.openxmlformats.org/officeDocument/2006/relationships/hyperlink" Target="https://www.nuance.com/healthcare/dragon-ai-clinical-solutions/dax-copilot/infographic/move-beyond-scribes-to-automatically-document-care.html" TargetMode="External"/><Relationship Id="rId4" Type="http://schemas.openxmlformats.org/officeDocument/2006/relationships/hyperlink" Target="https://www.invitae.com/us/providers/gia-chatbot" TargetMode="External"/><Relationship Id="rId9" Type="http://schemas.openxmlformats.org/officeDocument/2006/relationships/hyperlink" Target="https://savanamed.com/" TargetMode="External"/><Relationship Id="rId14" Type="http://schemas.openxmlformats.org/officeDocument/2006/relationships/hyperlink" Target="https://www.optum.a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com/shorts/kQl45ophSVQ?si=YHtlrkmVgSlIEBqA" TargetMode="Externa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deepmind.google/science/alphafold/" TargetMode="External"/><Relationship Id="rId7" Type="http://schemas.openxmlformats.org/officeDocument/2006/relationships/hyperlink" Target="https://www.augmedix.com/" TargetMode="External"/><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hyperlink" Target="https://www.ibm.com/watson" TargetMode="External"/><Relationship Id="rId5" Type="http://schemas.openxmlformats.org/officeDocument/2006/relationships/hyperlink" Target="https://www.aidoc.com/" TargetMode="External"/><Relationship Id="rId4" Type="http://schemas.openxmlformats.org/officeDocument/2006/relationships/hyperlink" Target="https://www.tempus.com/" TargetMode="External"/></Relationships>
</file>

<file path=ppt/slides/_rels/slide152.xml.rels><?xml version="1.0" encoding="UTF-8" standalone="yes"?>
<Relationships xmlns="http://schemas.openxmlformats.org/package/2006/relationships"><Relationship Id="rId8" Type="http://schemas.openxmlformats.org/officeDocument/2006/relationships/hyperlink" Target="https://www.oracle.com/human-capital-management/recruiting/" TargetMode="External"/><Relationship Id="rId3" Type="http://schemas.openxmlformats.org/officeDocument/2006/relationships/hyperlink" Target="https://hireez.com/" TargetMode="External"/><Relationship Id="rId7" Type="http://schemas.openxmlformats.org/officeDocument/2006/relationships/hyperlink" Target="https://www.jobscan.co/ai-resume" TargetMode="External"/><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hyperlink" Target="https://hirescreen.ai/" TargetMode="External"/><Relationship Id="rId11" Type="http://schemas.openxmlformats.org/officeDocument/2006/relationships/hyperlink" Target="https://support.zoom.com/hc/en/meetings?id=meetings" TargetMode="External"/><Relationship Id="rId5" Type="http://schemas.openxmlformats.org/officeDocument/2006/relationships/hyperlink" Target="https://cvviz.com/" TargetMode="External"/><Relationship Id="rId10" Type="http://schemas.openxmlformats.org/officeDocument/2006/relationships/hyperlink" Target="https://www.workday.com/en-au/applications/human-capital-management/recruiting.html" TargetMode="External"/><Relationship Id="rId4" Type="http://schemas.openxmlformats.org/officeDocument/2006/relationships/hyperlink" Target="https://www.makipeople.com/" TargetMode="External"/><Relationship Id="rId9" Type="http://schemas.openxmlformats.org/officeDocument/2006/relationships/hyperlink" Target="https://www.metaview.ai/" TargetMode="External"/></Relationships>
</file>

<file path=ppt/slides/_rels/slide153.xml.rels><?xml version="1.0" encoding="UTF-8" standalone="yes"?>
<Relationships xmlns="http://schemas.openxmlformats.org/package/2006/relationships"><Relationship Id="rId8" Type="http://schemas.openxmlformats.org/officeDocument/2006/relationships/hyperlink" Target="https://pubs.acs.org/doi/10.1021/acs.jcim.5c02142" TargetMode="External"/><Relationship Id="rId3" Type="http://schemas.openxmlformats.org/officeDocument/2006/relationships/hyperlink" Target="https://www.makipeople.com/" TargetMode="External"/><Relationship Id="rId7" Type="http://schemas.openxmlformats.org/officeDocument/2006/relationships/hyperlink" Target="https://docs.oracle.com/en/cloud/saas/talent-management/fatrs/talent-review.html" TargetMode="External"/><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hyperlink" Target="https://www.workday.com/en-us/products/human-capital-management/skills-cloud.html" TargetMode="External"/><Relationship Id="rId11" Type="http://schemas.openxmlformats.org/officeDocument/2006/relationships/hyperlink" Target="https://docs.oracle.com/en/enterprise-manager/cloud-control/enterprise-manager-cloud-control/24.1/emmon/event-management.html" TargetMode="External"/><Relationship Id="rId5" Type="http://schemas.openxmlformats.org/officeDocument/2006/relationships/hyperlink" Target="https://www.metaview.ai/resources/blog/interview-rubrics" TargetMode="External"/><Relationship Id="rId10" Type="http://schemas.openxmlformats.org/officeDocument/2006/relationships/hyperlink" Target="https://www.workday.com/en-us/products/workforce-management/scheduling.html" TargetMode="External"/><Relationship Id="rId4" Type="http://schemas.openxmlformats.org/officeDocument/2006/relationships/hyperlink" Target="https://www.pearsonassessments.com/en-us/Store/Professional-Assessments/Behavior/Adaptive-Behavior-Assessment-System-%7C-Third-Edition/p/100001262" TargetMode="External"/><Relationship Id="rId9" Type="http://schemas.openxmlformats.org/officeDocument/2006/relationships/hyperlink" Target="https://www.metaview.ai/integrations/google-calendar" TargetMode="External"/></Relationships>
</file>

<file path=ppt/slides/_rels/slide154.xml.rels><?xml version="1.0" encoding="UTF-8" standalone="yes"?>
<Relationships xmlns="http://schemas.openxmlformats.org/package/2006/relationships"><Relationship Id="rId8" Type="http://schemas.openxmlformats.org/officeDocument/2006/relationships/hyperlink" Target="https://workleap.com/officevibe" TargetMode="External"/><Relationship Id="rId3" Type="http://schemas.openxmlformats.org/officeDocument/2006/relationships/hyperlink" Target="https://www.workday.com/en-au/applications/human-capital-management/recruiting.html" TargetMode="External"/><Relationship Id="rId7" Type="http://schemas.openxmlformats.org/officeDocument/2006/relationships/hyperlink" Target="https://www.culturemonkey.io/" TargetMode="External"/><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hyperlink" Target="https://www.15five.com/" TargetMode="External"/><Relationship Id="rId11" Type="http://schemas.openxmlformats.org/officeDocument/2006/relationships/hyperlink" Target="https://www.metaview.ai/job-posts" TargetMode="External"/><Relationship Id="rId5" Type="http://schemas.openxmlformats.org/officeDocument/2006/relationships/hyperlink" Target="https://www.peoplebox.ai/" TargetMode="External"/><Relationship Id="rId10" Type="http://schemas.openxmlformats.org/officeDocument/2006/relationships/hyperlink" Target="https://www.coursera.org/" TargetMode="External"/><Relationship Id="rId4" Type="http://schemas.openxmlformats.org/officeDocument/2006/relationships/hyperlink" Target="https://www.oracle.com/human-capital-management/recruiting/" TargetMode="External"/><Relationship Id="rId9" Type="http://schemas.openxmlformats.org/officeDocument/2006/relationships/hyperlink" Target="https://learning.linkedin.com/"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s://www.metaview.ai/resources/blog/interview-rubrics" TargetMode="External"/><Relationship Id="rId7" Type="http://schemas.openxmlformats.org/officeDocument/2006/relationships/hyperlink" Target="https://www.oracle.com/human-capital-management/recruiting/"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hyperlink" Target="https://www.workday.com/en-au/applications/human-capital-management/recruiting.html" TargetMode="External"/><Relationship Id="rId5" Type="http://schemas.openxmlformats.org/officeDocument/2006/relationships/hyperlink" Target="https://hireez.com/" TargetMode="External"/><Relationship Id="rId4" Type="http://schemas.openxmlformats.org/officeDocument/2006/relationships/hyperlink" Target="https://www.makipeople.com/"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8" Type="http://schemas.openxmlformats.org/officeDocument/2006/relationships/hyperlink" Target="https://litera.tech/rapid/" TargetMode="External"/><Relationship Id="rId13" Type="http://schemas.openxmlformats.org/officeDocument/2006/relationships/hyperlink" Target="https://www.thomsonreuters.com/en/cocounsel" TargetMode="External"/><Relationship Id="rId3" Type="http://schemas.openxmlformats.org/officeDocument/2006/relationships/hyperlink" Target="https://www.luminance.com/" TargetMode="External"/><Relationship Id="rId7" Type="http://schemas.openxmlformats.org/officeDocument/2006/relationships/hyperlink" Target="https://www.sirion.ai/" TargetMode="External"/><Relationship Id="rId12" Type="http://schemas.openxmlformats.org/officeDocument/2006/relationships/hyperlink" Target="https://www.harvey.ai/" TargetMode="External"/><Relationship Id="rId2" Type="http://schemas.openxmlformats.org/officeDocument/2006/relationships/notesSlide" Target="../notesSlides/notesSlide97.xml"/><Relationship Id="rId16" Type="http://schemas.openxmlformats.org/officeDocument/2006/relationships/hyperlink" Target="https://www.lexisnexis.com/en-us/products/lexis-plus.page" TargetMode="External"/><Relationship Id="rId1" Type="http://schemas.openxmlformats.org/officeDocument/2006/relationships/slideLayout" Target="../slideLayouts/slideLayout6.xml"/><Relationship Id="rId6" Type="http://schemas.openxmlformats.org/officeDocument/2006/relationships/hyperlink" Target="https://www.lawgeex.com/" TargetMode="External"/><Relationship Id="rId11" Type="http://schemas.openxmlformats.org/officeDocument/2006/relationships/hyperlink" Target="https://www.axiomdatascience.com/" TargetMode="External"/><Relationship Id="rId5" Type="http://schemas.openxmlformats.org/officeDocument/2006/relationships/hyperlink" Target="https://www.litera.com/products/kira" TargetMode="External"/><Relationship Id="rId15" Type="http://schemas.openxmlformats.org/officeDocument/2006/relationships/hyperlink" Target="https://legal.thomsonreuters.com/en/products/westlaw-advantage" TargetMode="External"/><Relationship Id="rId10" Type="http://schemas.openxmlformats.org/officeDocument/2006/relationships/hyperlink" Target="https://www.thomsonreuters.com/en/press-releases/2018/august/thomson-reuters-eikon-brings-leading-minds-to-investment-managers-desktops-with-content-from-financial-streaming-platform-real-vision" TargetMode="External"/><Relationship Id="rId4" Type="http://schemas.openxmlformats.org/officeDocument/2006/relationships/hyperlink" Target="https://www.spellbook.legal/" TargetMode="External"/><Relationship Id="rId9" Type="http://schemas.openxmlformats.org/officeDocument/2006/relationships/hyperlink" Target="https://www.legartis.ai/" TargetMode="External"/><Relationship Id="rId14" Type="http://schemas.openxmlformats.org/officeDocument/2006/relationships/hyperlink" Target="https://www.lexisnexis.com/en-us/products/lexis-plus-ai.pag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hyperlink" Target="https://www.compliance.ai/" TargetMode="External"/><Relationship Id="rId13" Type="http://schemas.openxmlformats.org/officeDocument/2006/relationships/hyperlink" Target="https://relativity.com/artificial-intelligence/" TargetMode="External"/><Relationship Id="rId3" Type="http://schemas.openxmlformats.org/officeDocument/2006/relationships/hyperlink" Target="https://blog.lawgeex.com/5-best-players-in-contract-drafting" TargetMode="External"/><Relationship Id="rId7" Type="http://schemas.openxmlformats.org/officeDocument/2006/relationships/hyperlink" Target="https://www.metacompliance.com/blog/cyber-security-awareness/four-steps-to-navigate-ai-integration" TargetMode="External"/><Relationship Id="rId12" Type="http://schemas.openxmlformats.org/officeDocument/2006/relationships/hyperlink" Target="https://www.everlaw.com/product/everlaw-ai/" TargetMode="External"/><Relationship Id="rId2" Type="http://schemas.openxmlformats.org/officeDocument/2006/relationships/notesSlide" Target="../notesSlides/notesSlide98.xml"/><Relationship Id="rId16" Type="http://schemas.openxmlformats.org/officeDocument/2006/relationships/hyperlink" Target="https://www.lexisnexis.com/en-us/products/lexis-plus-ai.page" TargetMode="External"/><Relationship Id="rId1" Type="http://schemas.openxmlformats.org/officeDocument/2006/relationships/slideLayout" Target="../slideLayouts/slideLayout6.xml"/><Relationship Id="rId6" Type="http://schemas.openxmlformats.org/officeDocument/2006/relationships/hyperlink" Target="https://www.everlaw.com/training/workflow/reviewing-documents/" TargetMode="External"/><Relationship Id="rId11" Type="http://schemas.openxmlformats.org/officeDocument/2006/relationships/hyperlink" Target="https://www.diligent.com/platform/diligent-ai" TargetMode="External"/><Relationship Id="rId5" Type="http://schemas.openxmlformats.org/officeDocument/2006/relationships/hyperlink" Target="https://legal.thomsonreuters.com/en/products/contract-express" TargetMode="External"/><Relationship Id="rId15" Type="http://schemas.openxmlformats.org/officeDocument/2006/relationships/hyperlink" Target="https://6sense.com/tech/legal-vertical-software/thomsonreuterslegaltracker-vs-zylab" TargetMode="External"/><Relationship Id="rId10" Type="http://schemas.openxmlformats.org/officeDocument/2006/relationships/hyperlink" Target="https://www.deloitte.com/be/en/services/consulting/services/regulatory-intelligence-solution.html" TargetMode="External"/><Relationship Id="rId4" Type="http://schemas.openxmlformats.org/officeDocument/2006/relationships/hyperlink" Target="https://ai.volo.global/" TargetMode="External"/><Relationship Id="rId9" Type="http://schemas.openxmlformats.org/officeDocument/2006/relationships/hyperlink" Target="https://www.ascentregtech.com/what-is-regtech/" TargetMode="External"/><Relationship Id="rId14" Type="http://schemas.openxmlformats.org/officeDocument/2006/relationships/hyperlink" Target="https://www.logikcull.com/" TargetMode="Externa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hyperlink" Target="https://legal.thomsonreuters.com/en/products/contract-express" TargetMode="External"/><Relationship Id="rId3" Type="http://schemas.openxmlformats.org/officeDocument/2006/relationships/hyperlink" Target="https://www.luminance.com/" TargetMode="External"/><Relationship Id="rId7" Type="http://schemas.openxmlformats.org/officeDocument/2006/relationships/hyperlink" Target="https://relativity.com/artificial-intelligence/" TargetMode="External"/><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hyperlink" Target="https://www.lawgeex.com/" TargetMode="External"/><Relationship Id="rId5" Type="http://schemas.openxmlformats.org/officeDocument/2006/relationships/hyperlink" Target="https://www.spellbook.legal/" TargetMode="External"/><Relationship Id="rId4" Type="http://schemas.openxmlformats.org/officeDocument/2006/relationships/hyperlink" Target="https://www.thomsonreuters.com/en/cocounsel" TargetMode="External"/><Relationship Id="rId9" Type="http://schemas.openxmlformats.org/officeDocument/2006/relationships/hyperlink" Target="https://www.lexisnexis.com/en-us/products/lexis-plus-ai.page"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www.cognex.com/products/machine-vision/ai" TargetMode="External"/><Relationship Id="rId13" Type="http://schemas.openxmlformats.org/officeDocument/2006/relationships/hyperlink" Target="https://blueyonder.com/" TargetMode="External"/><Relationship Id="rId3" Type="http://schemas.openxmlformats.org/officeDocument/2006/relationships/hyperlink" Target="https://www.siemens.com/us/en.html" TargetMode="External"/><Relationship Id="rId7" Type="http://schemas.openxmlformats.org/officeDocument/2006/relationships/hyperlink" Target="https://www.entrata.com/products/maintenance-ai" TargetMode="External"/><Relationship Id="rId12" Type="http://schemas.openxmlformats.org/officeDocument/2006/relationships/hyperlink" Target="https://invisibletech.ai/solutions/forecasting" TargetMode="External"/><Relationship Id="rId2" Type="http://schemas.openxmlformats.org/officeDocument/2006/relationships/notesSlide" Target="../notesSlides/notesSlide101.xml"/><Relationship Id="rId16" Type="http://schemas.openxmlformats.org/officeDocument/2006/relationships/hyperlink" Target="https://www.kinaxis.com/en/solutions/platform" TargetMode="External"/><Relationship Id="rId1" Type="http://schemas.openxmlformats.org/officeDocument/2006/relationships/slideLayout" Target="../slideLayouts/slideLayout6.xml"/><Relationship Id="rId6" Type="http://schemas.openxmlformats.org/officeDocument/2006/relationships/hyperlink" Target="https://www.augmento.ai/" TargetMode="External"/><Relationship Id="rId11" Type="http://schemas.openxmlformats.org/officeDocument/2006/relationships/hyperlink" Target="https://www.isravision.com/en-en" TargetMode="External"/><Relationship Id="rId5" Type="http://schemas.openxmlformats.org/officeDocument/2006/relationships/hyperlink" Target="https://www.ibm.com/products/maximo" TargetMode="External"/><Relationship Id="rId15" Type="http://schemas.openxmlformats.org/officeDocument/2006/relationships/hyperlink" Target="https://www.relexsolutions.com/" TargetMode="External"/><Relationship Id="rId10" Type="http://schemas.openxmlformats.org/officeDocument/2006/relationships/hyperlink" Target="https://inspektlabs.com/" TargetMode="External"/><Relationship Id="rId4" Type="http://schemas.openxmlformats.org/officeDocument/2006/relationships/hyperlink" Target="https://www.ge.com/news/reports/tag/ge%20predix" TargetMode="External"/><Relationship Id="rId9" Type="http://schemas.openxmlformats.org/officeDocument/2006/relationships/hyperlink" Target="https://www.baslerweb.com/en-us/company/quality/" TargetMode="External"/><Relationship Id="rId14" Type="http://schemas.openxmlformats.org/officeDocument/2006/relationships/hyperlink" Target="https://docs.datarobot.com/en/docs/workbench/wb-experiment/create-experiments/create-time-aware/ts-forecasting.html" TargetMode="External"/></Relationships>
</file>

<file path=ppt/slides/_rels/slide164.xml.rels><?xml version="1.0" encoding="UTF-8" standalone="yes"?>
<Relationships xmlns="http://schemas.openxmlformats.org/package/2006/relationships"><Relationship Id="rId8" Type="http://schemas.openxmlformats.org/officeDocument/2006/relationships/hyperlink" Target="https://optimoroute.com/" TargetMode="External"/><Relationship Id="rId13" Type="http://schemas.openxmlformats.org/officeDocument/2006/relationships/hyperlink" Target="https://logistiq.com/risk-management/" TargetMode="External"/><Relationship Id="rId3" Type="http://schemas.openxmlformats.org/officeDocument/2006/relationships/hyperlink" Target="https://www.exostellar.ai/" TargetMode="External"/><Relationship Id="rId7" Type="http://schemas.openxmlformats.org/officeDocument/2006/relationships/hyperlink" Target="https://www.aveva.com/en/products/manufacturing-execution-system/" TargetMode="External"/><Relationship Id="rId12" Type="http://schemas.openxmlformats.org/officeDocument/2006/relationships/hyperlink" Target="https://routeway.ai/" TargetMode="External"/><Relationship Id="rId2" Type="http://schemas.openxmlformats.org/officeDocument/2006/relationships/notesSlide" Target="../notesSlides/notesSlide102.xml"/><Relationship Id="rId16" Type="http://schemas.openxmlformats.org/officeDocument/2006/relationships/hyperlink" Target="https://www.avetta.com/clients/solutions/platform/ai" TargetMode="External"/><Relationship Id="rId1" Type="http://schemas.openxmlformats.org/officeDocument/2006/relationships/slideLayout" Target="../slideLayouts/slideLayout6.xml"/><Relationship Id="rId6" Type="http://schemas.openxmlformats.org/officeDocument/2006/relationships/hyperlink" Target="https://www.sap.com/products/scm/ai.html" TargetMode="External"/><Relationship Id="rId11" Type="http://schemas.openxmlformats.org/officeDocument/2006/relationships/hyperlink" Target="https://mxlogisticsglobal.com/" TargetMode="External"/><Relationship Id="rId5" Type="http://schemas.openxmlformats.org/officeDocument/2006/relationships/hyperlink" Target="https://www.brightlysoftware.com/" TargetMode="External"/><Relationship Id="rId15" Type="http://schemas.openxmlformats.org/officeDocument/2006/relationships/hyperlink" Target="https://resilinc.ai/" TargetMode="External"/><Relationship Id="rId10" Type="http://schemas.openxmlformats.org/officeDocument/2006/relationships/hyperlink" Target="https://www.upperinc.com/" TargetMode="External"/><Relationship Id="rId4" Type="http://schemas.openxmlformats.org/officeDocument/2006/relationships/hyperlink" Target="https://plm.sw.siemens.com/en-US/opcenter/" TargetMode="External"/><Relationship Id="rId9" Type="http://schemas.openxmlformats.org/officeDocument/2006/relationships/hyperlink" Target="https://ortec.com/en/solutions" TargetMode="External"/><Relationship Id="rId14" Type="http://schemas.openxmlformats.org/officeDocument/2006/relationships/hyperlink" Target="https://www.everstream.ai/" TargetMode="Externa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8" Type="http://schemas.openxmlformats.org/officeDocument/2006/relationships/hyperlink" Target="https://invisibletech.ai/solutions/forecasting" TargetMode="External"/><Relationship Id="rId3" Type="http://schemas.openxmlformats.org/officeDocument/2006/relationships/hyperlink" Target="https://www.siemens.com/us/en.html" TargetMode="External"/><Relationship Id="rId7" Type="http://schemas.openxmlformats.org/officeDocument/2006/relationships/hyperlink" Target="https://blueyonder.com/" TargetMode="External"/><Relationship Id="rId12" Type="http://schemas.openxmlformats.org/officeDocument/2006/relationships/hyperlink" Target="https://resilinc.ai/" TargetMode="External"/><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hyperlink" Target="https://www.baslerweb.com/en-us/company/quality/" TargetMode="External"/><Relationship Id="rId11" Type="http://schemas.openxmlformats.org/officeDocument/2006/relationships/hyperlink" Target="https://www.everstream.ai/" TargetMode="External"/><Relationship Id="rId5" Type="http://schemas.openxmlformats.org/officeDocument/2006/relationships/hyperlink" Target="https://www.cognex.com/products/machine-vision/ai" TargetMode="External"/><Relationship Id="rId10" Type="http://schemas.openxmlformats.org/officeDocument/2006/relationships/hyperlink" Target="https://www.upperinc.com/" TargetMode="External"/><Relationship Id="rId4" Type="http://schemas.openxmlformats.org/officeDocument/2006/relationships/hyperlink" Target="https://www.ge.com/news/reports/tag/ge%20predix" TargetMode="External"/><Relationship Id="rId9" Type="http://schemas.openxmlformats.org/officeDocument/2006/relationships/hyperlink" Target="https://ortec.com/en/solutions" TargetMode="External"/></Relationships>
</file>

<file path=ppt/slides/_rels/slide167.xml.rels><?xml version="1.0" encoding="UTF-8" standalone="yes"?>
<Relationships xmlns="http://schemas.openxmlformats.org/package/2006/relationships"><Relationship Id="rId8" Type="http://schemas.openxmlformats.org/officeDocument/2006/relationships/hyperlink" Target="https://updates.midjourney.com/version-6-1/" TargetMode="External"/><Relationship Id="rId13" Type="http://schemas.openxmlformats.org/officeDocument/2006/relationships/hyperlink" Target="https://elevenlabs.io/music" TargetMode="External"/><Relationship Id="rId3" Type="http://schemas.openxmlformats.org/officeDocument/2006/relationships/hyperlink" Target="https://aistudio.google.com/models/veo-3" TargetMode="External"/><Relationship Id="rId7" Type="http://schemas.openxmlformats.org/officeDocument/2006/relationships/hyperlink" Target="https://www.adobe.com/products/firefly/features/ai-video-generator.html" TargetMode="External"/><Relationship Id="rId12" Type="http://schemas.openxmlformats.org/officeDocument/2006/relationships/hyperlink" Target="https://suno.com/blog/v4" TargetMode="External"/><Relationship Id="rId2" Type="http://schemas.openxmlformats.org/officeDocument/2006/relationships/notesSlide" Target="../notesSlides/notesSlide105.xml"/><Relationship Id="rId16" Type="http://schemas.openxmlformats.org/officeDocument/2006/relationships/hyperlink" Target="https://musiclm.com/" TargetMode="External"/><Relationship Id="rId1" Type="http://schemas.openxmlformats.org/officeDocument/2006/relationships/slideLayout" Target="../slideLayouts/slideLayout6.xml"/><Relationship Id="rId6" Type="http://schemas.openxmlformats.org/officeDocument/2006/relationships/hyperlink" Target="https://hailuoai.video/ai-video-landing/ai-video-generator-hailuo-2-3" TargetMode="External"/><Relationship Id="rId11" Type="http://schemas.openxmlformats.org/officeDocument/2006/relationships/hyperlink" Target="https://stability.ai/stable-image" TargetMode="External"/><Relationship Id="rId5" Type="http://schemas.openxmlformats.org/officeDocument/2006/relationships/hyperlink" Target="https://klingai.com/global/" TargetMode="External"/><Relationship Id="rId15" Type="http://schemas.openxmlformats.org/officeDocument/2006/relationships/hyperlink" Target="https://www.aiva.ai/" TargetMode="External"/><Relationship Id="rId10" Type="http://schemas.openxmlformats.org/officeDocument/2006/relationships/hyperlink" Target="https://runwayml.com/research/introducing-gen-3-alpha" TargetMode="External"/><Relationship Id="rId4" Type="http://schemas.openxmlformats.org/officeDocument/2006/relationships/hyperlink" Target="https://platform.openai.com/docs/models/sora-2-pro" TargetMode="External"/><Relationship Id="rId9" Type="http://schemas.openxmlformats.org/officeDocument/2006/relationships/hyperlink" Target="https://openai.com/index/dall-e-3/" TargetMode="External"/><Relationship Id="rId14" Type="http://schemas.openxmlformats.org/officeDocument/2006/relationships/hyperlink" Target="https://www.udio.com/" TargetMode="External"/></Relationships>
</file>

<file path=ppt/slides/_rels/slide168.xml.rels><?xml version="1.0" encoding="UTF-8" standalone="yes"?>
<Relationships xmlns="http://schemas.openxmlformats.org/package/2006/relationships"><Relationship Id="rId8" Type="http://schemas.openxmlformats.org/officeDocument/2006/relationships/hyperlink" Target="https://deepmind.google/blog/genie-3-a-new-frontier-for-world-models/" TargetMode="External"/><Relationship Id="rId13" Type="http://schemas.openxmlformats.org/officeDocument/2006/relationships/hyperlink" Target="https://runwayml.com/research/introducing-gen-3-alpha" TargetMode="External"/><Relationship Id="rId3" Type="http://schemas.openxmlformats.org/officeDocument/2006/relationships/hyperlink" Target="https://www.heygen.com/avatars" TargetMode="External"/><Relationship Id="rId7" Type="http://schemas.openxmlformats.org/officeDocument/2006/relationships/hyperlink" Target="https://www.soulmachines.com/" TargetMode="External"/><Relationship Id="rId12" Type="http://schemas.openxmlformats.org/officeDocument/2006/relationships/hyperlink" Target="https://docs.unity3d.com/Packages/com.unity.ai.inference@2.4/manual/index.html" TargetMode="External"/><Relationship Id="rId17" Type="http://schemas.openxmlformats.org/officeDocument/2006/relationships/hyperlink" Target="https://frame.io/" TargetMode="External"/><Relationship Id="rId2" Type="http://schemas.openxmlformats.org/officeDocument/2006/relationships/notesSlide" Target="../notesSlides/notesSlide106.xml"/><Relationship Id="rId16" Type="http://schemas.openxmlformats.org/officeDocument/2006/relationships/hyperlink" Target="https://www.capcut.com/tools/ai-video-generator" TargetMode="External"/><Relationship Id="rId1" Type="http://schemas.openxmlformats.org/officeDocument/2006/relationships/slideLayout" Target="../slideLayouts/slideLayout6.xml"/><Relationship Id="rId6" Type="http://schemas.openxmlformats.org/officeDocument/2006/relationships/hyperlink" Target="https://developer.nvidia.com/ace-for-games" TargetMode="External"/><Relationship Id="rId11" Type="http://schemas.openxmlformats.org/officeDocument/2006/relationships/hyperlink" Target="https://www.epicgames.com/id/login?response_type=code&amp;redirect_uri=https%3A%2F%2Fmetahuman.unrealengine.com%2Feos-login-redirect&amp;scope=basic_profile&amp;client_id=xyza7891OORp4qeFMsqG8MGwJLsun9Tb" TargetMode="External"/><Relationship Id="rId5" Type="http://schemas.openxmlformats.org/officeDocument/2006/relationships/hyperlink" Target="https://www.synthesia.io/" TargetMode="External"/><Relationship Id="rId15" Type="http://schemas.openxmlformats.org/officeDocument/2006/relationships/hyperlink" Target="https://www.adobe.com/products/premiere/ai-video-editing.html" TargetMode="External"/><Relationship Id="rId10" Type="http://schemas.openxmlformats.org/officeDocument/2006/relationships/hyperlink" Target="https://inworld.ai/blog/ai-npcs-and-the-future-of-video-games" TargetMode="External"/><Relationship Id="rId4" Type="http://schemas.openxmlformats.org/officeDocument/2006/relationships/hyperlink" Target="https://www.d-id.com/personal-avatars/" TargetMode="External"/><Relationship Id="rId9" Type="http://schemas.openxmlformats.org/officeDocument/2006/relationships/hyperlink" Target="https://www.nvidia.com/en-us/research/ai-playground/" TargetMode="External"/><Relationship Id="rId14" Type="http://schemas.openxmlformats.org/officeDocument/2006/relationships/hyperlink" Target="https://www.descript.com/"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8" Type="http://schemas.openxmlformats.org/officeDocument/2006/relationships/hyperlink" Target="https://openai.com/index/dall-e-3/" TargetMode="External"/><Relationship Id="rId3" Type="http://schemas.openxmlformats.org/officeDocument/2006/relationships/hyperlink" Target="https://aistudio.google.com/models/veo-3" TargetMode="External"/><Relationship Id="rId7" Type="http://schemas.openxmlformats.org/officeDocument/2006/relationships/hyperlink" Target="https://updates.midjourney.com/version-6-1/" TargetMode="External"/><Relationship Id="rId12" Type="http://schemas.openxmlformats.org/officeDocument/2006/relationships/hyperlink" Target="https://www.synthesia.io/" TargetMode="External"/><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hyperlink" Target="https://hailuoai.video/ai-video-landing/ai-video-generator-hailuo-2-3" TargetMode="External"/><Relationship Id="rId11" Type="http://schemas.openxmlformats.org/officeDocument/2006/relationships/hyperlink" Target="https://www.heygen.com/avatars" TargetMode="External"/><Relationship Id="rId5" Type="http://schemas.openxmlformats.org/officeDocument/2006/relationships/hyperlink" Target="https://klingai.com/global/" TargetMode="External"/><Relationship Id="rId10" Type="http://schemas.openxmlformats.org/officeDocument/2006/relationships/hyperlink" Target="https://elevenlabs.io/music" TargetMode="External"/><Relationship Id="rId4" Type="http://schemas.openxmlformats.org/officeDocument/2006/relationships/hyperlink" Target="https://platform.openai.com/docs/models/sora-2-pro" TargetMode="External"/><Relationship Id="rId9" Type="http://schemas.openxmlformats.org/officeDocument/2006/relationships/hyperlink" Target="https://suno.com/blog/v4"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s://revionics.com/" TargetMode="External"/><Relationship Id="rId13" Type="http://schemas.openxmlformats.org/officeDocument/2006/relationships/hyperlink" Target="https://lens.google/" TargetMode="External"/><Relationship Id="rId3" Type="http://schemas.openxmlformats.org/officeDocument/2006/relationships/hyperlink" Target="https://www.nosto.com/" TargetMode="External"/><Relationship Id="rId7" Type="http://schemas.openxmlformats.org/officeDocument/2006/relationships/hyperlink" Target="https://www.dynamicyield.com/" TargetMode="External"/><Relationship Id="rId12" Type="http://schemas.openxmlformats.org/officeDocument/2006/relationships/hyperlink" Target="https://www.orbee.com/" TargetMode="External"/><Relationship Id="rId17" Type="http://schemas.openxmlformats.org/officeDocument/2006/relationships/hyperlink" Target="https://trillion.jewelry/" TargetMode="External"/><Relationship Id="rId2" Type="http://schemas.openxmlformats.org/officeDocument/2006/relationships/notesSlide" Target="../notesSlides/notesSlide109.xml"/><Relationship Id="rId16" Type="http://schemas.openxmlformats.org/officeDocument/2006/relationships/hyperlink" Target="https://catchoom.com/" TargetMode="External"/><Relationship Id="rId1" Type="http://schemas.openxmlformats.org/officeDocument/2006/relationships/slideLayout" Target="../slideLayouts/slideLayout6.xml"/><Relationship Id="rId6" Type="http://schemas.openxmlformats.org/officeDocument/2006/relationships/hyperlink" Target="https://7learnings.com/" TargetMode="External"/><Relationship Id="rId11" Type="http://schemas.openxmlformats.org/officeDocument/2006/relationships/hyperlink" Target="https://competera.ai/" TargetMode="External"/><Relationship Id="rId5" Type="http://schemas.openxmlformats.org/officeDocument/2006/relationships/hyperlink" Target="https://aws.amazon.com/personalize/" TargetMode="External"/><Relationship Id="rId15" Type="http://schemas.openxmlformats.org/officeDocument/2006/relationships/hyperlink" Target="https://sale.alibaba.com/category/products/index.html?spm=a2700.product_home_newuser.category_overview.category-3&amp;wx_navbar_transparent=true&amp;path=/category/products/3/index.html&amp;ncms_spm=a27aq.cp_3&amp;prefetchKey=allcategoriesv2&amp;wx_xpage=true&amp;categoryIds=3" TargetMode="External"/><Relationship Id="rId10" Type="http://schemas.openxmlformats.org/officeDocument/2006/relationships/hyperlink" Target="https://prisync.com/" TargetMode="External"/><Relationship Id="rId4" Type="http://schemas.openxmlformats.org/officeDocument/2006/relationships/hyperlink" Target="https://www.bloomreach.com/en" TargetMode="External"/><Relationship Id="rId9" Type="http://schemas.openxmlformats.org/officeDocument/2006/relationships/hyperlink" Target="https://www.blackcurve.com/" TargetMode="External"/><Relationship Id="rId14" Type="http://schemas.openxmlformats.org/officeDocument/2006/relationships/hyperlink" Target="https://help.pinterest.com/en/article/pinterest-lens" TargetMode="External"/></Relationships>
</file>

<file path=ppt/slides/_rels/slide172.xml.rels><?xml version="1.0" encoding="UTF-8" standalone="yes"?>
<Relationships xmlns="http://schemas.openxmlformats.org/package/2006/relationships"><Relationship Id="rId8" Type="http://schemas.openxmlformats.org/officeDocument/2006/relationships/hyperlink" Target="https://docs.datarobot.com/en/docs/workbench/wb-experiment/create-experiments/create-time-aware/ts-forecasting.html" TargetMode="External"/><Relationship Id="rId13" Type="http://schemas.openxmlformats.org/officeDocument/2006/relationships/hyperlink" Target="https://www.copy.ai/blog/ai-for-ecommerce" TargetMode="External"/><Relationship Id="rId3" Type="http://schemas.openxmlformats.org/officeDocument/2006/relationships/hyperlink" Target="https://openai.com/index/chatgpt-shopping-research/" TargetMode="External"/><Relationship Id="rId7" Type="http://schemas.openxmlformats.org/officeDocument/2006/relationships/hyperlink" Target="https://www.gorgias.com/" TargetMode="External"/><Relationship Id="rId12" Type="http://schemas.openxmlformats.org/officeDocument/2006/relationships/hyperlink" Target="https://blueyonder.com/" TargetMode="External"/><Relationship Id="rId2" Type="http://schemas.openxmlformats.org/officeDocument/2006/relationships/notesSlide" Target="../notesSlides/notesSlide110.xml"/><Relationship Id="rId16" Type="http://schemas.openxmlformats.org/officeDocument/2006/relationships/hyperlink" Target="https://www.outranking.io/" TargetMode="External"/><Relationship Id="rId1" Type="http://schemas.openxmlformats.org/officeDocument/2006/relationships/slideLayout" Target="../slideLayouts/slideLayout6.xml"/><Relationship Id="rId6" Type="http://schemas.openxmlformats.org/officeDocument/2006/relationships/hyperlink" Target="https://www.zendesk.com/service/ai/" TargetMode="External"/><Relationship Id="rId11" Type="http://schemas.openxmlformats.org/officeDocument/2006/relationships/hyperlink" Target="https://www.relexsolutions.com/relex-and-ai/" TargetMode="External"/><Relationship Id="rId5" Type="http://schemas.openxmlformats.org/officeDocument/2006/relationships/hyperlink" Target="https://help.shopify.com/en/manual/shopify-admin/productivity-tools/sidekick" TargetMode="External"/><Relationship Id="rId15" Type="http://schemas.openxmlformats.org/officeDocument/2006/relationships/hyperlink" Target="https://www.writeway.com/" TargetMode="External"/><Relationship Id="rId10" Type="http://schemas.openxmlformats.org/officeDocument/2006/relationships/hyperlink" Target="https://www.linkedin.com/company/vertaai/" TargetMode="External"/><Relationship Id="rId4" Type="http://schemas.openxmlformats.org/officeDocument/2006/relationships/hyperlink" Target="https://cloud.google.com/transform/a-new-era-agentic-commerce-retail-ai" TargetMode="External"/><Relationship Id="rId9" Type="http://schemas.openxmlformats.org/officeDocument/2006/relationships/hyperlink" Target="https://help.sap.com/docs/SAP_S4HANA_ON-PREMISE/677f0a4e71d7487ebb70683014761789/802dc95360267614e10000000a174cb4.html" TargetMode="External"/><Relationship Id="rId14" Type="http://schemas.openxmlformats.org/officeDocument/2006/relationships/hyperlink" Target="https://www.jasperpim.com/" TargetMode="Externa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8" Type="http://schemas.openxmlformats.org/officeDocument/2006/relationships/hyperlink" Target="https://help.pinterest.com/en/article/pinterest-lens" TargetMode="External"/><Relationship Id="rId3" Type="http://schemas.openxmlformats.org/officeDocument/2006/relationships/hyperlink" Target="https://www.nosto.com/" TargetMode="External"/><Relationship Id="rId7" Type="http://schemas.openxmlformats.org/officeDocument/2006/relationships/hyperlink" Target="https://lens.google/" TargetMode="External"/><Relationship Id="rId12" Type="http://schemas.openxmlformats.org/officeDocument/2006/relationships/hyperlink" Target="https://www.relexsolutions.com/relex-and-ai/" TargetMode="External"/><Relationship Id="rId2" Type="http://schemas.openxmlformats.org/officeDocument/2006/relationships/notesSlide" Target="../notesSlides/notesSlide112.xml"/><Relationship Id="rId1" Type="http://schemas.openxmlformats.org/officeDocument/2006/relationships/slideLayout" Target="../slideLayouts/slideLayout6.xml"/><Relationship Id="rId6" Type="http://schemas.openxmlformats.org/officeDocument/2006/relationships/hyperlink" Target="https://www.blackcurve.com/" TargetMode="External"/><Relationship Id="rId11" Type="http://schemas.openxmlformats.org/officeDocument/2006/relationships/hyperlink" Target="https://docs.datarobot.com/en/docs/workbench/wb-experiment/create-experiments/create-time-aware/ts-forecasting.html" TargetMode="External"/><Relationship Id="rId5" Type="http://schemas.openxmlformats.org/officeDocument/2006/relationships/hyperlink" Target="https://revionics.com/" TargetMode="External"/><Relationship Id="rId10" Type="http://schemas.openxmlformats.org/officeDocument/2006/relationships/hyperlink" Target="https://cloud.google.com/transform/a-new-era-agentic-commerce-retail-ai" TargetMode="External"/><Relationship Id="rId4" Type="http://schemas.openxmlformats.org/officeDocument/2006/relationships/hyperlink" Target="https://www.bloomreach.com/en" TargetMode="External"/><Relationship Id="rId9" Type="http://schemas.openxmlformats.org/officeDocument/2006/relationships/hyperlink" Target="https://openai.com/index/chatgpt-shopping-research/"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s://arxiv.org/abs/2409.19058" TargetMode="External"/><Relationship Id="rId2" Type="http://schemas.openxmlformats.org/officeDocument/2006/relationships/hyperlink" Target="https://arxiv.org/abs/2502.11059" TargetMode="External"/><Relationship Id="rId1" Type="http://schemas.openxmlformats.org/officeDocument/2006/relationships/slideLayout" Target="../slideLayouts/slideLayout2.xml"/><Relationship Id="rId6" Type="http://schemas.openxmlformats.org/officeDocument/2006/relationships/hyperlink" Target="https://openai.com/index/hello-gpt-4o/" TargetMode="External"/><Relationship Id="rId5" Type="http://schemas.openxmlformats.org/officeDocument/2006/relationships/hyperlink" Target="https://deepmind.google/science/weathernext/" TargetMode="External"/><Relationship Id="rId4" Type="http://schemas.openxmlformats.org/officeDocument/2006/relationships/hyperlink" Target="https://deepmind.google/blog/gencast-predicts-weather-and-the-risks-of-extreme-conditions-with-sota-accuracy/"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github.com/198808xc/Pangu-Weather" TargetMode="External"/><Relationship Id="rId2" Type="http://schemas.openxmlformats.org/officeDocument/2006/relationships/hyperlink" Target="https://www.microsoft.com/en-us/research/project/aurora-forecasting/" TargetMode="External"/><Relationship Id="rId1" Type="http://schemas.openxmlformats.org/officeDocument/2006/relationships/slideLayout" Target="../slideLayouts/slideLayout2.xml"/><Relationship Id="rId5" Type="http://schemas.openxmlformats.org/officeDocument/2006/relationships/hyperlink" Target="https://spire.com/blog/weather-climate/introducing-spires-ai-wx-the-ensemble-model-that-will-redefine-medium-range-weather-forecasting/" TargetMode="External"/><Relationship Id="rId4" Type="http://schemas.openxmlformats.org/officeDocument/2006/relationships/hyperlink" Target="https://www.alcf.anl.gov/news/argonne-develops-new-kind-ai-model-weather-prediction"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s://deepmind.google/blog/graphcast-ai-model-for-faster-and-more-accurate-global-weather-forecasting/" TargetMode="External"/><Relationship Id="rId7" Type="http://schemas.openxmlformats.org/officeDocument/2006/relationships/hyperlink" Target="https://arxiv.org/abs/2507.12144" TargetMode="External"/><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hyperlink" Target="https://arxiv.org/abs/2202.11214" TargetMode="External"/><Relationship Id="rId5" Type="http://schemas.openxmlformats.org/officeDocument/2006/relationships/hyperlink" Target="https://www.ecmwf.int/" TargetMode="External"/><Relationship Id="rId4" Type="http://schemas.openxmlformats.org/officeDocument/2006/relationships/hyperlink" Target="https://github.com/google-deepmind/graphcast"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s://research.google/blog/fast-accurate-climate-modeling-with-neuralgcm/" TargetMode="External"/><Relationship Id="rId2" Type="http://schemas.openxmlformats.org/officeDocument/2006/relationships/notesSlide" Target="../notesSlides/notesSlide114.xml"/><Relationship Id="rId1" Type="http://schemas.openxmlformats.org/officeDocument/2006/relationships/slideLayout" Target="../slideLayouts/slideLayout6.xml"/><Relationship Id="rId5" Type="http://schemas.openxmlformats.org/officeDocument/2006/relationships/hyperlink" Target="https://arxiv.org/abs/2409.13598" TargetMode="External"/><Relationship Id="rId4" Type="http://schemas.openxmlformats.org/officeDocument/2006/relationships/hyperlink" Target="https://pcmdi.llnl.gov/CMIP6/" TargetMode="Externa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8" Type="http://schemas.openxmlformats.org/officeDocument/2006/relationships/hyperlink" Target="https://arxiv.org/abs/2409.13598" TargetMode="External"/><Relationship Id="rId3" Type="http://schemas.openxmlformats.org/officeDocument/2006/relationships/hyperlink" Target="https://deepmind.google/blog/graphcast-ai-model-for-faster-and-more-accurate-global-weather-forecasting/" TargetMode="External"/><Relationship Id="rId7" Type="http://schemas.openxmlformats.org/officeDocument/2006/relationships/hyperlink" Target="https://pcmdi.llnl.gov/CMIP6/" TargetMode="External"/><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hyperlink" Target="https://research.google/blog/fast-accurate-climate-modeling-with-neuralgcm/" TargetMode="External"/><Relationship Id="rId5" Type="http://schemas.openxmlformats.org/officeDocument/2006/relationships/hyperlink" Target="https://arxiv.org/abs/2202.11214" TargetMode="External"/><Relationship Id="rId4" Type="http://schemas.openxmlformats.org/officeDocument/2006/relationships/hyperlink" Target="https://www.ecmwf.int/" TargetMode="Externa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video.profburnett.com/AI-Robotics/Generative_AI_Models.mp4"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video.profburnett.com/AI-Robotics/Generative_Adversarial_Networks_(GANs).mp4"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video.profburnett.com/AI-Robotics/Variational_Autoencoder_(VAE).mp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video.profburnett.com/AI-Robotics/BERT_vs_GPT.mp4"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video.profburnett.com/AI-Robotics/Diffusion_models.mp4"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video.profburnett.com/AI-Robotics/Autoregressive_Models.mp4"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video.profburnett.com/AI-Robotics/ARM_Flows.mp4"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medium.com/@theaveragegal/transformer-architecture-simplified-3fb501d461c8"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7.xml.rels><?xml version="1.0" encoding="UTF-8" standalone="yes"?>
<Relationships xmlns="http://schemas.openxmlformats.org/package/2006/relationships"><Relationship Id="rId3" Type="http://schemas.openxmlformats.org/officeDocument/2006/relationships/hyperlink" Target="https://www.datacamp.com/blog/what-is-retrieval-augmented-generation-rag" TargetMode="External"/><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3.svg"/></Relationships>
</file>

<file path=ppt/slides/_rels/slide5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0.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9.svg"/><Relationship Id="rId5" Type="http://schemas.openxmlformats.org/officeDocument/2006/relationships/image" Target="../media/image8.png"/><Relationship Id="rId10" Type="http://schemas.openxmlformats.org/officeDocument/2006/relationships/image" Target="../media/image53.svg"/><Relationship Id="rId4" Type="http://schemas.openxmlformats.org/officeDocument/2006/relationships/image" Target="../media/image48.svg"/><Relationship Id="rId9"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video.profburnett.com/AI-Robotics/Vector_Databases.mp4"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video.profburnett.com/AI-Robotics/Word_Embeddings.mp4"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hyperlink" Target="https://video.profburnett.com/AI-Robotics/Frontline_Reports/The_Age_of_AI_Social_Development.mp4"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7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7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73.svg"/><Relationship Id="rId5" Type="http://schemas.openxmlformats.org/officeDocument/2006/relationships/image" Target="../media/image65.png"/><Relationship Id="rId10" Type="http://schemas.openxmlformats.org/officeDocument/2006/relationships/image" Target="../media/image75.svg"/><Relationship Id="rId4" Type="http://schemas.openxmlformats.org/officeDocument/2006/relationships/image" Target="../media/image72.svg"/><Relationship Id="rId9"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65.png"/><Relationship Id="rId10" Type="http://schemas.openxmlformats.org/officeDocument/2006/relationships/image" Target="../media/image75.svg"/><Relationship Id="rId4" Type="http://schemas.openxmlformats.org/officeDocument/2006/relationships/image" Target="../media/image72.svg"/><Relationship Id="rId9"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21.png"/><Relationship Id="rId4" Type="http://schemas.openxmlformats.org/officeDocument/2006/relationships/image" Target="../media/image76.sv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video.profburnett.com/AI-Robotics/Artificial_Intelligence_Explained_Unleashing_the_Next_Wave.mp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PaLM" TargetMode="External"/><Relationship Id="rId2" Type="http://schemas.openxmlformats.org/officeDocument/2006/relationships/hyperlink" Target="https://en.wikipedia.org/wiki/LaMDA"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medium.com/@cobusgreyling/five-stages-of-llm-implementation-updated-62d1b61c6f02" TargetMode="External"/><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a:t>ITI 555 </a:t>
            </a:r>
            <a:r>
              <a:rPr lang="en-US" dirty="0"/>
              <a:t>Introduction to</a:t>
            </a:r>
            <a:br>
              <a:rPr lang="en-US" dirty="0"/>
            </a:br>
            <a:r>
              <a:rPr lang="en-US" dirty="0"/>
              <a:t>Generative AI </a:t>
            </a:r>
          </a:p>
        </p:txBody>
      </p:sp>
      <p:sp>
        <p:nvSpPr>
          <p:cNvPr id="3" name="Subtitle 2"/>
          <p:cNvSpPr>
            <a:spLocks noGrp="1"/>
          </p:cNvSpPr>
          <p:nvPr>
            <p:ph type="subTitle" idx="1"/>
          </p:nvPr>
        </p:nvSpPr>
        <p:spPr/>
        <p:txBody>
          <a:bodyPr>
            <a:noAutofit/>
          </a:bodyPr>
          <a:lstStyle/>
          <a:p>
            <a:r>
              <a:rPr lang="en-US" sz="2800" dirty="0"/>
              <a:t>Session I</a:t>
            </a:r>
            <a:endParaRPr lang="en-US" sz="3600" i="1"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5B22DFB9-3A14-E6F9-4F94-54EF64EF4E26}"/>
              </a:ext>
            </a:extLst>
          </p:cNvPr>
          <p:cNvSpPr txBox="1">
            <a:spLocks/>
          </p:cNvSpPr>
          <p:nvPr/>
        </p:nvSpPr>
        <p:spPr>
          <a:xfrm>
            <a:off x="533400" y="3735852"/>
            <a:ext cx="7854696" cy="630000"/>
          </a:xfrm>
          <a:prstGeom prst="rect">
            <a:avLst/>
          </a:prstGeom>
        </p:spPr>
        <p:txBody>
          <a:bodyPr vert="horz" lIns="0" rIns="18288">
            <a:noAutofit/>
          </a:bodyPr>
          <a:lstStyle>
            <a:lvl1pPr marL="0" marR="45720" indent="0" algn="r" rtl="0" eaLnBrk="1" latinLnBrk="0" hangingPunct="1">
              <a:spcBef>
                <a:spcPct val="20000"/>
              </a:spcBef>
              <a:buClr>
                <a:schemeClr val="accent3"/>
              </a:buClr>
              <a:buSzPct val="95000"/>
              <a:buFont typeface="Wingdings 2"/>
              <a:buNone/>
              <a:defRPr kumimoji="0" sz="2600" b="1" kern="1200">
                <a:solidFill>
                  <a:schemeClr val="tx1"/>
                </a:solidFill>
                <a:effectLst>
                  <a:outerShdw blurRad="38100" dist="38100" dir="2700000" algn="tl">
                    <a:srgbClr val="000000">
                      <a:alpha val="43137"/>
                    </a:srgbClr>
                  </a:outerShdw>
                </a:effectLst>
                <a:latin typeface="+mj-lt"/>
                <a:ea typeface="Verdana" panose="020B0604030504040204" pitchFamily="34" charset="0"/>
                <a:cs typeface="Verdana" panose="020B0604030504040204" pitchFamily="34" charset="0"/>
              </a:defRPr>
            </a:lvl1pPr>
            <a:lvl2pPr marL="457200" indent="0" algn="ctr" rtl="0" eaLnBrk="1" latinLnBrk="0" hangingPunct="1">
              <a:spcBef>
                <a:spcPct val="20000"/>
              </a:spcBef>
              <a:buClr>
                <a:schemeClr val="accent1"/>
              </a:buClr>
              <a:buSzPct val="85000"/>
              <a:buFont typeface="Wingdings 2"/>
              <a:buNone/>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0" algn="ctr" rtl="0" eaLnBrk="1" latinLnBrk="0" hangingPunct="1">
              <a:spcBef>
                <a:spcPct val="20000"/>
              </a:spcBef>
              <a:buClr>
                <a:schemeClr val="accent2"/>
              </a:buClr>
              <a:buSzPct val="70000"/>
              <a:buFont typeface="Wingdings 2"/>
              <a:buNone/>
              <a:defRPr kumimoji="0" sz="2100" b="1" kern="1200">
                <a:solidFill>
                  <a:schemeClr val="tx1"/>
                </a:solidFill>
                <a:latin typeface="+mj-lt"/>
                <a:ea typeface="Verdana" panose="020B0604030504040204" pitchFamily="34" charset="0"/>
                <a:cs typeface="Verdana" panose="020B0604030504040204" pitchFamily="34" charset="0"/>
              </a:defRPr>
            </a:lvl3pPr>
            <a:lvl4pPr marL="1371600" indent="0" algn="ctr" rtl="0" eaLnBrk="1" latinLnBrk="0" hangingPunct="1">
              <a:spcBef>
                <a:spcPct val="20000"/>
              </a:spcBef>
              <a:buClr>
                <a:schemeClr val="accent3"/>
              </a:buClr>
              <a:buSzPct val="65000"/>
              <a:buFont typeface="Wingdings 2"/>
              <a:buNone/>
              <a:defRPr kumimoji="0" sz="2000" b="1" kern="1200">
                <a:solidFill>
                  <a:schemeClr val="tx1"/>
                </a:solidFill>
                <a:latin typeface="+mj-lt"/>
                <a:ea typeface="Verdana" panose="020B0604030504040204" pitchFamily="34" charset="0"/>
                <a:cs typeface="Verdana" panose="020B0604030504040204" pitchFamily="34" charset="0"/>
              </a:defRPr>
            </a:lvl4pPr>
            <a:lvl5pPr marL="1828800" indent="0" algn="ctr" rtl="0" eaLnBrk="1" latinLnBrk="0" hangingPunct="1">
              <a:spcBef>
                <a:spcPct val="20000"/>
              </a:spcBef>
              <a:buClr>
                <a:schemeClr val="accent4"/>
              </a:buClr>
              <a:buSzPct val="65000"/>
              <a:buFont typeface="Wingdings 2"/>
              <a:buNone/>
              <a:defRPr kumimoji="0" sz="2000" b="1" kern="1200">
                <a:solidFill>
                  <a:schemeClr val="tx1"/>
                </a:solidFill>
                <a:latin typeface="+mj-lt"/>
                <a:ea typeface="Verdana" panose="020B0604030504040204" pitchFamily="34" charset="0"/>
                <a:cs typeface="Verdana" panose="020B0604030504040204" pitchFamily="34" charset="0"/>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sz="2000" dirty="0">
                <a:hlinkClick r:id="rId2"/>
              </a:rPr>
              <a:t>http://www.profburnett.com</a:t>
            </a:r>
            <a:endParaRPr lang="en-US" sz="2000" dirty="0"/>
          </a:p>
          <a:p>
            <a:r>
              <a:rPr lang="en-US" sz="1800" i="1" dirty="0">
                <a:solidFill>
                  <a:srgbClr val="FFD700"/>
                </a:solidFill>
                <a:effectLst/>
              </a:rPr>
              <a:t>Embrace AI </a:t>
            </a:r>
            <a:r>
              <a:rPr lang="en-US" sz="1800" i="1" dirty="0"/>
              <a:t>/ </a:t>
            </a:r>
            <a:r>
              <a:rPr lang="en-US" sz="1800" i="1" dirty="0">
                <a:solidFill>
                  <a:srgbClr val="00B0F0"/>
                </a:solidFill>
              </a:rPr>
              <a:t>Master Your Future</a:t>
            </a:r>
            <a:endParaRPr lang="en-US" sz="2800" i="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091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65531" y="557843"/>
            <a:ext cx="8321269" cy="769892"/>
          </a:xfrm>
          <a:prstGeom prst="rect">
            <a:avLst/>
          </a:prstGeom>
          <a:noFill/>
        </p:spPr>
        <p:txBody>
          <a:bodyPr wrap="square" lIns="0" tIns="0" rIns="0" bIns="0" rtlCol="0" anchor="b"/>
          <a:lstStyle/>
          <a:p>
            <a:pPr>
              <a:lnSpc>
                <a:spcPts val="3195"/>
              </a:lnSpc>
            </a:pPr>
            <a:r>
              <a:rPr lang="en-US" sz="4800" b="1" dirty="0">
                <a:solidFill>
                  <a:srgbClr val="000000"/>
                </a:solidFill>
                <a:latin typeface="Roboto" pitchFamily="34" charset="0"/>
                <a:ea typeface="Roboto" pitchFamily="34" charset="-122"/>
                <a:cs typeface="Roboto" pitchFamily="34" charset="-120"/>
              </a:rPr>
              <a:t>Why Now? </a:t>
            </a:r>
            <a:endParaRPr lang="en-US" sz="4800" dirty="0"/>
          </a:p>
        </p:txBody>
      </p:sp>
      <p:grpSp>
        <p:nvGrpSpPr>
          <p:cNvPr id="5" name="Group 4">
            <a:extLst>
              <a:ext uri="{FF2B5EF4-FFF2-40B4-BE49-F238E27FC236}">
                <a16:creationId xmlns:a16="http://schemas.microsoft.com/office/drawing/2014/main" id="{1906B165-51DF-37D1-643A-951B22467D5F}"/>
              </a:ext>
            </a:extLst>
          </p:cNvPr>
          <p:cNvGrpSpPr/>
          <p:nvPr/>
        </p:nvGrpSpPr>
        <p:grpSpPr>
          <a:xfrm>
            <a:off x="3191816" y="1672249"/>
            <a:ext cx="2760368" cy="2143517"/>
            <a:chOff x="3285304" y="1493454"/>
            <a:chExt cx="2760368" cy="2143517"/>
          </a:xfrm>
        </p:grpSpPr>
        <p:sp>
          <p:nvSpPr>
            <p:cNvPr id="8" name="Object 7"/>
            <p:cNvSpPr/>
            <p:nvPr/>
          </p:nvSpPr>
          <p:spPr>
            <a:xfrm>
              <a:off x="3285304" y="1537844"/>
              <a:ext cx="535647" cy="535647"/>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1521" y="1687537"/>
              <a:ext cx="164265" cy="235685"/>
            </a:xfrm>
            <a:prstGeom prst="rect">
              <a:avLst/>
            </a:prstGeom>
          </p:spPr>
        </p:pic>
        <p:sp>
          <p:nvSpPr>
            <p:cNvPr id="10" name="Object 9"/>
            <p:cNvSpPr/>
            <p:nvPr/>
          </p:nvSpPr>
          <p:spPr>
            <a:xfrm>
              <a:off x="3963790" y="1493454"/>
              <a:ext cx="2081882" cy="218971"/>
            </a:xfrm>
            <a:prstGeom prst="rect">
              <a:avLst/>
            </a:prstGeom>
            <a:noFill/>
          </p:spPr>
          <p:txBody>
            <a:bodyPr wrap="square" lIns="0" tIns="0" rIns="0" bIns="0" rtlCol="0" anchor="t"/>
            <a:lstStyle/>
            <a:p>
              <a:pPr>
                <a:lnSpc>
                  <a:spcPts val="1725"/>
                </a:lnSpc>
              </a:pPr>
              <a:r>
                <a:rPr lang="en-US" sz="1350" b="1" kern="0" spc="14" dirty="0">
                  <a:solidFill>
                    <a:srgbClr val="000000"/>
                  </a:solidFill>
                  <a:latin typeface="Roboto" pitchFamily="34" charset="0"/>
                  <a:ea typeface="Roboto" pitchFamily="34" charset="-122"/>
                  <a:cs typeface="Roboto" pitchFamily="34" charset="-120"/>
                </a:rPr>
                <a:t>Data</a:t>
              </a:r>
              <a:endParaRPr lang="en-US" sz="1350" b="1" dirty="0"/>
            </a:p>
          </p:txBody>
        </p:sp>
        <p:sp>
          <p:nvSpPr>
            <p:cNvPr id="11" name="Object 10"/>
            <p:cNvSpPr/>
            <p:nvPr/>
          </p:nvSpPr>
          <p:spPr>
            <a:xfrm>
              <a:off x="3963790" y="1755077"/>
              <a:ext cx="2081882" cy="18818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There is now a vast amount of data available and generated that can be used to create GenAI models. In addition, verification and validation of the scaling law in models verifies the adage that “the more you have, the more accurate the model will be”.</a:t>
              </a:r>
              <a:endParaRPr lang="en-US" sz="1350" dirty="0"/>
            </a:p>
          </p:txBody>
        </p:sp>
      </p:grpSp>
      <p:grpSp>
        <p:nvGrpSpPr>
          <p:cNvPr id="4" name="Group 3">
            <a:extLst>
              <a:ext uri="{FF2B5EF4-FFF2-40B4-BE49-F238E27FC236}">
                <a16:creationId xmlns:a16="http://schemas.microsoft.com/office/drawing/2014/main" id="{EF35AE86-0FA1-4C3D-1C96-D6BBEE5A9357}"/>
              </a:ext>
            </a:extLst>
          </p:cNvPr>
          <p:cNvGrpSpPr/>
          <p:nvPr/>
        </p:nvGrpSpPr>
        <p:grpSpPr>
          <a:xfrm>
            <a:off x="6120021" y="1672249"/>
            <a:ext cx="2760369" cy="1680718"/>
            <a:chOff x="6213509" y="1493454"/>
            <a:chExt cx="2760369" cy="1680718"/>
          </a:xfrm>
        </p:grpSpPr>
        <p:sp>
          <p:nvSpPr>
            <p:cNvPr id="12" name="Object 11"/>
            <p:cNvSpPr/>
            <p:nvPr/>
          </p:nvSpPr>
          <p:spPr>
            <a:xfrm>
              <a:off x="6213509" y="1537844"/>
              <a:ext cx="535647" cy="535647"/>
            </a:xfrm>
            <a:prstGeom prst="ellipse">
              <a:avLst/>
            </a:prstGeom>
            <a:solidFill>
              <a:srgbClr val="51237F"/>
            </a:solidFill>
          </p:spPr>
          <p:txBody>
            <a:bodyPr/>
            <a:lstStyle/>
            <a:p>
              <a:endParaRPr lang="en-US" sz="1350" dirty="0"/>
            </a:p>
          </p:txBody>
        </p:sp>
        <p:pic>
          <p:nvPicPr>
            <p:cNvPr id="13" name="Object 1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3229" y="1695726"/>
              <a:ext cx="285679" cy="235685"/>
            </a:xfrm>
            <a:prstGeom prst="rect">
              <a:avLst/>
            </a:prstGeom>
          </p:spPr>
        </p:pic>
        <p:sp>
          <p:nvSpPr>
            <p:cNvPr id="14" name="Object 13"/>
            <p:cNvSpPr/>
            <p:nvPr/>
          </p:nvSpPr>
          <p:spPr>
            <a:xfrm>
              <a:off x="6891996" y="1493454"/>
              <a:ext cx="2081882" cy="218971"/>
            </a:xfrm>
            <a:prstGeom prst="rect">
              <a:avLst/>
            </a:prstGeom>
            <a:noFill/>
          </p:spPr>
          <p:txBody>
            <a:bodyPr wrap="square" lIns="0" tIns="0" rIns="0" bIns="0" rtlCol="0" anchor="t"/>
            <a:lstStyle/>
            <a:p>
              <a:pPr>
                <a:lnSpc>
                  <a:spcPts val="1725"/>
                </a:lnSpc>
              </a:pPr>
              <a:r>
                <a:rPr lang="en-US" sz="1350" b="1" kern="0" spc="14" dirty="0">
                  <a:solidFill>
                    <a:srgbClr val="000000"/>
                  </a:solidFill>
                  <a:latin typeface="Roboto" pitchFamily="34" charset="0"/>
                  <a:ea typeface="Roboto" pitchFamily="34" charset="-122"/>
                  <a:cs typeface="Roboto" pitchFamily="34" charset="-120"/>
                </a:rPr>
                <a:t>Technology</a:t>
              </a:r>
              <a:endParaRPr lang="en-US" sz="1350" b="1" dirty="0"/>
            </a:p>
          </p:txBody>
        </p:sp>
        <p:sp>
          <p:nvSpPr>
            <p:cNvPr id="15" name="Object 14"/>
            <p:cNvSpPr/>
            <p:nvPr/>
          </p:nvSpPr>
          <p:spPr>
            <a:xfrm>
              <a:off x="6891996" y="1755078"/>
              <a:ext cx="2081882" cy="14190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Creation of advanced hardware to support intensive computational run-times. CPU vs GPU vs TPU vs NPUs.</a:t>
              </a:r>
              <a:endParaRPr lang="en-US" sz="1350" dirty="0"/>
            </a:p>
          </p:txBody>
        </p:sp>
      </p:grpSp>
      <p:sp>
        <p:nvSpPr>
          <p:cNvPr id="16" name="Object 15"/>
          <p:cNvSpPr/>
          <p:nvPr/>
        </p:nvSpPr>
        <p:spPr>
          <a:xfrm>
            <a:off x="0" y="4019549"/>
            <a:ext cx="9141714" cy="1122665"/>
          </a:xfrm>
          <a:prstGeom prst="rect">
            <a:avLst/>
          </a:prstGeom>
          <a:solidFill>
            <a:srgbClr val="51237F"/>
          </a:solidFill>
        </p:spPr>
        <p:txBody>
          <a:bodyPr/>
          <a:lstStyle/>
          <a:p>
            <a:endParaRPr lang="en-US" sz="1350" dirty="0"/>
          </a:p>
        </p:txBody>
      </p:sp>
      <p:sp>
        <p:nvSpPr>
          <p:cNvPr id="17" name="Object 16"/>
          <p:cNvSpPr/>
          <p:nvPr/>
        </p:nvSpPr>
        <p:spPr>
          <a:xfrm>
            <a:off x="716701" y="4094057"/>
            <a:ext cx="7708313"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These different models with varying parameter sizes and specializations demonstrate the diversity of large language models being developed for a range of applications in the field of generative AI.</a:t>
            </a:r>
            <a:endParaRPr lang="en-US" sz="1350" dirty="0"/>
          </a:p>
        </p:txBody>
      </p:sp>
      <p:grpSp>
        <p:nvGrpSpPr>
          <p:cNvPr id="20" name="Group 19">
            <a:extLst>
              <a:ext uri="{FF2B5EF4-FFF2-40B4-BE49-F238E27FC236}">
                <a16:creationId xmlns:a16="http://schemas.microsoft.com/office/drawing/2014/main" id="{A4FD3812-3DE7-8AD2-01DF-0C84E953601E}"/>
              </a:ext>
            </a:extLst>
          </p:cNvPr>
          <p:cNvGrpSpPr/>
          <p:nvPr/>
        </p:nvGrpSpPr>
        <p:grpSpPr>
          <a:xfrm>
            <a:off x="272043" y="1672249"/>
            <a:ext cx="2751937" cy="1624593"/>
            <a:chOff x="365531" y="1493454"/>
            <a:chExt cx="2751937" cy="1624593"/>
          </a:xfrm>
        </p:grpSpPr>
        <p:sp>
          <p:nvSpPr>
            <p:cNvPr id="6" name="Object 5"/>
            <p:cNvSpPr/>
            <p:nvPr/>
          </p:nvSpPr>
          <p:spPr>
            <a:xfrm>
              <a:off x="1035586" y="1493454"/>
              <a:ext cx="2081882" cy="218971"/>
            </a:xfrm>
            <a:prstGeom prst="rect">
              <a:avLst/>
            </a:prstGeom>
            <a:noFill/>
          </p:spPr>
          <p:txBody>
            <a:bodyPr wrap="square" lIns="0" tIns="0" rIns="0" bIns="0" rtlCol="0" anchor="t"/>
            <a:lstStyle/>
            <a:p>
              <a:pPr>
                <a:lnSpc>
                  <a:spcPts val="1725"/>
                </a:lnSpc>
              </a:pPr>
              <a:r>
                <a:rPr lang="en-US" sz="1350" b="1" kern="0" spc="14" dirty="0">
                  <a:solidFill>
                    <a:srgbClr val="000000"/>
                  </a:solidFill>
                  <a:latin typeface="Roboto" pitchFamily="34" charset="0"/>
                  <a:ea typeface="Roboto" pitchFamily="34" charset="-122"/>
                  <a:cs typeface="Roboto" pitchFamily="34" charset="-120"/>
                </a:rPr>
                <a:t>Architecture</a:t>
              </a:r>
              <a:endParaRPr lang="en-US" sz="1350" b="1" dirty="0"/>
            </a:p>
          </p:txBody>
        </p:sp>
        <p:sp>
          <p:nvSpPr>
            <p:cNvPr id="7" name="Object 6"/>
            <p:cNvSpPr/>
            <p:nvPr/>
          </p:nvSpPr>
          <p:spPr>
            <a:xfrm>
              <a:off x="1035586" y="1755078"/>
              <a:ext cx="2081882" cy="1362969"/>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Creation of different Architectural Frameworks has enabled enhanced methods to process and analyze a vast amount of data and incorporate a “retention” memory factor.</a:t>
              </a:r>
              <a:endParaRPr lang="en-US" sz="1350" dirty="0"/>
            </a:p>
          </p:txBody>
        </p:sp>
        <p:sp>
          <p:nvSpPr>
            <p:cNvPr id="18" name="Object 3"/>
            <p:cNvSpPr/>
            <p:nvPr/>
          </p:nvSpPr>
          <p:spPr>
            <a:xfrm>
              <a:off x="365531" y="1545668"/>
              <a:ext cx="535647" cy="535647"/>
            </a:xfrm>
            <a:prstGeom prst="ellipse">
              <a:avLst/>
            </a:prstGeom>
            <a:solidFill>
              <a:srgbClr val="51237F"/>
            </a:solidFill>
          </p:spPr>
          <p:txBody>
            <a:bodyPr/>
            <a:lstStyle/>
            <a:p>
              <a:endParaRPr lang="en-US" sz="1350" dirty="0"/>
            </a:p>
          </p:txBody>
        </p:sp>
        <p:pic>
          <p:nvPicPr>
            <p:cNvPr id="19" name="Object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581" y="1681549"/>
              <a:ext cx="349956" cy="292820"/>
            </a:xfrm>
            <a:prstGeom prst="rect">
              <a:avLst/>
            </a:prstGeom>
          </p:spPr>
        </p:pic>
      </p:grpSp>
      <p:sp>
        <p:nvSpPr>
          <p:cNvPr id="21" name="Date Placeholder 20">
            <a:extLst>
              <a:ext uri="{FF2B5EF4-FFF2-40B4-BE49-F238E27FC236}">
                <a16:creationId xmlns:a16="http://schemas.microsoft.com/office/drawing/2014/main" id="{4D5BE652-4B49-1678-DC03-1A8058D07515}"/>
              </a:ext>
            </a:extLst>
          </p:cNvPr>
          <p:cNvSpPr>
            <a:spLocks noGrp="1"/>
          </p:cNvSpPr>
          <p:nvPr>
            <p:ph type="dt" sz="half" idx="10"/>
          </p:nvPr>
        </p:nvSpPr>
        <p:spPr/>
        <p:txBody>
          <a:bodyPr/>
          <a:lstStyle/>
          <a:p>
            <a:fld id="{63E94797-9A3E-431C-9C2F-41FAEB032F5E}" type="datetime1">
              <a:rPr lang="en-US" smtClean="0"/>
              <a:t>1/21/2026</a:t>
            </a:fld>
            <a:endParaRPr lang="en-US" dirty="0"/>
          </a:p>
        </p:txBody>
      </p:sp>
      <p:sp>
        <p:nvSpPr>
          <p:cNvPr id="22" name="Footer Placeholder 21">
            <a:extLst>
              <a:ext uri="{FF2B5EF4-FFF2-40B4-BE49-F238E27FC236}">
                <a16:creationId xmlns:a16="http://schemas.microsoft.com/office/drawing/2014/main" id="{58FD0CEE-C5F8-0C6F-EB27-8D98546A5B01}"/>
              </a:ext>
            </a:extLst>
          </p:cNvPr>
          <p:cNvSpPr>
            <a:spLocks noGrp="1"/>
          </p:cNvSpPr>
          <p:nvPr>
            <p:ph type="ftr" sz="quarter" idx="11"/>
          </p:nvPr>
        </p:nvSpPr>
        <p:spPr/>
        <p:txBody>
          <a:bodyPr/>
          <a:lstStyle/>
          <a:p>
            <a:r>
              <a:rPr lang="en-US" dirty="0"/>
              <a:t>Copyright © 2007 - 2025 Carl M. Burnett</a:t>
            </a:r>
          </a:p>
        </p:txBody>
      </p:sp>
      <p:sp>
        <p:nvSpPr>
          <p:cNvPr id="23" name="Slide Number Placeholder 22">
            <a:extLst>
              <a:ext uri="{FF2B5EF4-FFF2-40B4-BE49-F238E27FC236}">
                <a16:creationId xmlns:a16="http://schemas.microsoft.com/office/drawing/2014/main" id="{9909E84D-69CD-C772-2330-45FE5DA15048}"/>
              </a:ext>
            </a:extLst>
          </p:cNvPr>
          <p:cNvSpPr>
            <a:spLocks noGrp="1"/>
          </p:cNvSpPr>
          <p:nvPr>
            <p:ph type="sldNum" sz="quarter" idx="12"/>
          </p:nvPr>
        </p:nvSpPr>
        <p:spPr/>
        <p:txBody>
          <a:bodyPr/>
          <a:lstStyle/>
          <a:p>
            <a:fld id="{3D46CBA2-ECE5-4BE9-B546-6761E0E67089}" type="slidenum">
              <a:rPr lang="en-US" smtClean="0"/>
              <a:t>10</a:t>
            </a:fld>
            <a:endParaRPr lang="en-US" dirty="0"/>
          </a:p>
        </p:txBody>
      </p:sp>
    </p:spTree>
    <p:extLst>
      <p:ext uri="{BB962C8B-B14F-4D97-AF65-F5344CB8AC3E}">
        <p14:creationId xmlns:p14="http://schemas.microsoft.com/office/powerpoint/2010/main" val="363113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1031199311"/>
              </p:ext>
            </p:extLst>
          </p:nvPr>
        </p:nvGraphicFramePr>
        <p:xfrm>
          <a:off x="579120" y="1567434"/>
          <a:ext cx="7781925" cy="3108960"/>
        </p:xfrm>
        <a:graphic>
          <a:graphicData uri="http://schemas.openxmlformats.org/drawingml/2006/table">
            <a:tbl>
              <a:tblPr>
                <a:tableStyleId>{18603FDC-E32A-4AB5-989C-0864C3EAD2B8}</a:tableStyleId>
              </a:tblPr>
              <a:tblGrid>
                <a:gridCol w="1923081">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gridCol w="1972644">
                  <a:extLst>
                    <a:ext uri="{9D8B030D-6E8A-4147-A177-3AD203B41FA5}">
                      <a16:colId xmlns:a16="http://schemas.microsoft.com/office/drawing/2014/main" val="20002"/>
                    </a:ext>
                  </a:extLst>
                </a:gridCol>
              </a:tblGrid>
              <a:tr h="487326">
                <a:tc>
                  <a:txBody>
                    <a:bodyPr/>
                    <a:lstStyle/>
                    <a:p>
                      <a:pPr marL="0" indent="0" algn="ctr">
                        <a:buNone/>
                      </a:pPr>
                      <a:r>
                        <a:rPr lang="en-US" sz="1800" b="1" dirty="0">
                          <a:solidFill>
                            <a:schemeClr val="bg1"/>
                          </a:solidFill>
                          <a:effectLst/>
                          <a:latin typeface="+mj-lt"/>
                        </a:rPr>
                        <a:t>Application Type</a:t>
                      </a:r>
                      <a:endParaRPr lang="en-US" sz="1800" b="1" dirty="0">
                        <a:solidFill>
                          <a:schemeClr val="bg1"/>
                        </a:solidFill>
                        <a:effectLst/>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chemeClr val="bg1"/>
                          </a:solidFill>
                          <a:effectLst/>
                          <a:latin typeface="+mj-lt"/>
                        </a:rPr>
                        <a:t>Description</a:t>
                      </a:r>
                      <a:endParaRPr lang="en-US" sz="1800" b="1" dirty="0">
                        <a:solidFill>
                          <a:schemeClr val="bg1"/>
                        </a:solidFill>
                        <a:effectLst/>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chemeClr val="bg1"/>
                          </a:solidFill>
                          <a:effectLst/>
                          <a:latin typeface="+mj-lt"/>
                        </a:rPr>
                        <a:t>Recommended Models</a:t>
                      </a:r>
                      <a:endParaRPr lang="en-US" sz="1800" b="1" dirty="0">
                        <a:solidFill>
                          <a:schemeClr val="bg1"/>
                        </a:solidFill>
                        <a:effectLst/>
                        <a:latin typeface="+mj-lt"/>
                        <a:ea typeface="Arial" charset="0"/>
                        <a:cs typeface="Arial" charset="0"/>
                      </a:endParaRPr>
                    </a:p>
                  </a:txBody>
                  <a:tcPr anchor="ctr">
                    <a:solidFill>
                      <a:schemeClr val="tx2"/>
                    </a:solidFill>
                  </a:tcPr>
                </a:tc>
                <a:extLst>
                  <a:ext uri="{0D108BD9-81ED-4DB2-BD59-A6C34878D82A}">
                    <a16:rowId xmlns:a16="http://schemas.microsoft.com/office/drawing/2014/main" val="10000"/>
                  </a:ext>
                </a:extLst>
              </a:tr>
              <a:tr h="740313">
                <a:tc>
                  <a:txBody>
                    <a:bodyPr/>
                    <a:lstStyle/>
                    <a:p>
                      <a:pPr marL="0" indent="0" algn="ctr">
                        <a:buNone/>
                      </a:pPr>
                      <a:r>
                        <a:rPr lang="en-US" sz="1400" b="1" dirty="0">
                          <a:solidFill>
                            <a:schemeClr val="tx1"/>
                          </a:solidFill>
                          <a:effectLst/>
                          <a:latin typeface="+mj-lt"/>
                        </a:rPr>
                        <a:t>Content Creation</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lang="en-US" sz="1400" b="1" dirty="0">
                          <a:solidFill>
                            <a:schemeClr val="tx1"/>
                          </a:solidFill>
                          <a:effectLst/>
                          <a:latin typeface="+mj-lt"/>
                        </a:rPr>
                        <a:t>Writing, blog posts, marketing copy, creative content</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lang="en-US" sz="1200" b="1" dirty="0">
                          <a:solidFill>
                            <a:schemeClr val="tx1"/>
                          </a:solidFill>
                          <a:effectLst/>
                          <a:latin typeface="+mj-lt"/>
                          <a:hlinkClick r:id="rId3"/>
                        </a:rPr>
                        <a:t>GPT-5.2</a:t>
                      </a:r>
                      <a:br>
                        <a:rPr lang="en-US" sz="1200" b="1" dirty="0">
                          <a:solidFill>
                            <a:schemeClr val="tx1"/>
                          </a:solidFill>
                          <a:effectLst/>
                          <a:latin typeface="+mj-lt"/>
                        </a:rPr>
                      </a:br>
                      <a:r>
                        <a:rPr lang="en-US" sz="1200" b="1" dirty="0">
                          <a:solidFill>
                            <a:schemeClr val="tx1"/>
                          </a:solidFill>
                          <a:effectLst/>
                          <a:latin typeface="+mj-lt"/>
                          <a:hlinkClick r:id="rId4"/>
                        </a:rPr>
                        <a:t>Claude Opus 4.5</a:t>
                      </a:r>
                      <a:br>
                        <a:rPr lang="en-US" sz="1200" b="1" dirty="0">
                          <a:solidFill>
                            <a:schemeClr val="tx1"/>
                          </a:solidFill>
                          <a:effectLst/>
                          <a:latin typeface="+mj-lt"/>
                        </a:rPr>
                      </a:br>
                      <a:r>
                        <a:rPr lang="en-US" sz="1200" b="1" dirty="0">
                          <a:solidFill>
                            <a:schemeClr val="tx1"/>
                          </a:solidFill>
                          <a:effectLst/>
                          <a:latin typeface="+mj-lt"/>
                          <a:hlinkClick r:id="rId5"/>
                        </a:rPr>
                        <a:t>Gemini 3 Pro</a:t>
                      </a:r>
                      <a:br>
                        <a:rPr lang="en-US" sz="1200" b="1" dirty="0">
                          <a:solidFill>
                            <a:schemeClr val="tx1"/>
                          </a:solidFill>
                          <a:effectLst/>
                          <a:latin typeface="+mj-lt"/>
                        </a:rPr>
                      </a:br>
                      <a:r>
                        <a:rPr lang="en-US" sz="1200" b="1" dirty="0">
                          <a:solidFill>
                            <a:schemeClr val="tx1"/>
                          </a:solidFill>
                          <a:effectLst/>
                          <a:latin typeface="+mj-lt"/>
                          <a:hlinkClick r:id="rId6"/>
                        </a:rPr>
                        <a:t>Grok 4.1</a:t>
                      </a:r>
                      <a:endParaRPr lang="en-US" sz="1200" b="1" dirty="0">
                        <a:solidFill>
                          <a:schemeClr val="tx1"/>
                        </a:solidFill>
                        <a:effectLst/>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1"/>
                  </a:ext>
                </a:extLst>
              </a:tr>
              <a:tr h="740313">
                <a:tc>
                  <a:txBody>
                    <a:bodyPr/>
                    <a:lstStyle/>
                    <a:p>
                      <a:pPr marL="0" indent="0" algn="ctr">
                        <a:buNone/>
                      </a:pPr>
                      <a:r>
                        <a:rPr lang="en-US" sz="1400" b="1" dirty="0">
                          <a:solidFill>
                            <a:schemeClr val="tx1"/>
                          </a:solidFill>
                          <a:effectLst/>
                          <a:latin typeface="+mj-lt"/>
                        </a:rPr>
                        <a:t>Document Analysis</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lang="en-US" sz="1400" b="1" dirty="0">
                          <a:solidFill>
                            <a:schemeClr val="tx1"/>
                          </a:solidFill>
                          <a:effectLst/>
                          <a:latin typeface="+mj-lt"/>
                        </a:rPr>
                        <a:t>PDF extraction, compliance review, regulatory analysis</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lang="en-US" sz="1200" b="1" dirty="0">
                          <a:solidFill>
                            <a:schemeClr val="tx1"/>
                          </a:solidFill>
                          <a:effectLst/>
                          <a:latin typeface="+mj-lt"/>
                          <a:hlinkClick r:id="rId7"/>
                        </a:rPr>
                        <a:t>Claude 3.5 Sonnet</a:t>
                      </a:r>
                      <a:endParaRPr lang="en-US" sz="1200" b="1" dirty="0">
                        <a:solidFill>
                          <a:schemeClr val="tx1"/>
                        </a:solidFill>
                        <a:effectLst/>
                        <a:latin typeface="+mj-lt"/>
                      </a:endParaRPr>
                    </a:p>
                    <a:p>
                      <a:pPr marL="0" indent="0" algn="ctr">
                        <a:buNone/>
                      </a:pPr>
                      <a:r>
                        <a:rPr lang="en-US" sz="1200" b="1" dirty="0">
                          <a:solidFill>
                            <a:schemeClr val="tx1"/>
                          </a:solidFill>
                          <a:effectLst/>
                          <a:latin typeface="+mj-lt"/>
                          <a:hlinkClick r:id="rId8"/>
                        </a:rPr>
                        <a:t>GPT-4 Turbo</a:t>
                      </a:r>
                      <a:endParaRPr lang="en-US" sz="1200" b="1" dirty="0">
                        <a:solidFill>
                          <a:schemeClr val="tx1"/>
                        </a:solidFill>
                        <a:effectLst/>
                        <a:latin typeface="+mj-lt"/>
                      </a:endParaRPr>
                    </a:p>
                    <a:p>
                      <a:pPr marL="0" indent="0" algn="ctr">
                        <a:buNone/>
                      </a:pPr>
                      <a:r>
                        <a:rPr lang="en-US" sz="1200" b="1" dirty="0">
                          <a:solidFill>
                            <a:schemeClr val="tx1"/>
                          </a:solidFill>
                          <a:effectLst/>
                          <a:latin typeface="+mj-lt"/>
                          <a:hlinkClick r:id="rId5"/>
                        </a:rPr>
                        <a:t>Gemini Pro</a:t>
                      </a:r>
                      <a:endParaRPr lang="en-US" sz="1200" b="1" dirty="0">
                        <a:solidFill>
                          <a:schemeClr val="tx1"/>
                        </a:solidFill>
                        <a:effectLst/>
                        <a:latin typeface="+mj-lt"/>
                      </a:endParaRPr>
                    </a:p>
                    <a:p>
                      <a:pPr marL="0" indent="0" algn="ctr">
                        <a:buNone/>
                      </a:pPr>
                      <a:r>
                        <a:rPr lang="en-US" sz="1200" b="1" dirty="0">
                          <a:solidFill>
                            <a:schemeClr val="tx1"/>
                          </a:solidFill>
                          <a:effectLst/>
                          <a:latin typeface="+mj-lt"/>
                          <a:hlinkClick r:id="rId9"/>
                        </a:rPr>
                        <a:t>Mistral Large</a:t>
                      </a:r>
                      <a:endParaRPr lang="en-US" sz="1200" b="1" dirty="0">
                        <a:solidFill>
                          <a:schemeClr val="tx1"/>
                        </a:solidFill>
                        <a:effectLst/>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2"/>
                  </a:ext>
                </a:extLst>
              </a:tr>
              <a:tr h="740313">
                <a:tc>
                  <a:txBody>
                    <a:bodyPr/>
                    <a:lstStyle/>
                    <a:p>
                      <a:pPr marL="0" indent="0" algn="ctr">
                        <a:buNone/>
                      </a:pPr>
                      <a:r>
                        <a:rPr lang="en-US" sz="1400" b="1" dirty="0">
                          <a:solidFill>
                            <a:schemeClr val="tx1"/>
                          </a:solidFill>
                          <a:effectLst/>
                          <a:latin typeface="+mj-lt"/>
                        </a:rPr>
                        <a:t>Code Generation</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lang="en-US" sz="1400" b="1" dirty="0">
                          <a:solidFill>
                            <a:schemeClr val="tx1"/>
                          </a:solidFill>
                          <a:effectLst/>
                          <a:latin typeface="+mj-lt"/>
                        </a:rPr>
                        <a:t>Software development, debugging, multi-language support</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kumimoji="0" lang="en-US" sz="1200" b="1" kern="1200" dirty="0">
                          <a:solidFill>
                            <a:schemeClr val="tx1"/>
                          </a:solidFill>
                          <a:effectLst/>
                          <a:latin typeface="+mj-lt"/>
                          <a:ea typeface="+mn-ea"/>
                          <a:cs typeface="+mn-cs"/>
                          <a:hlinkClick r:id="rId4"/>
                        </a:rPr>
                        <a:t>Claude Opus 4.5</a:t>
                      </a:r>
                      <a:endParaRPr kumimoji="0" lang="en-US" sz="1200" b="1" kern="1200" dirty="0">
                        <a:solidFill>
                          <a:schemeClr val="tx1"/>
                        </a:solidFill>
                        <a:effectLst/>
                        <a:latin typeface="+mj-lt"/>
                        <a:ea typeface="+mn-ea"/>
                        <a:cs typeface="+mn-cs"/>
                      </a:endParaRPr>
                    </a:p>
                    <a:p>
                      <a:pPr marL="0" indent="0" algn="ctr">
                        <a:buNone/>
                      </a:pPr>
                      <a:r>
                        <a:rPr lang="en-US" sz="1200" b="1" dirty="0">
                          <a:solidFill>
                            <a:schemeClr val="tx1"/>
                          </a:solidFill>
                          <a:effectLst/>
                          <a:latin typeface="+mj-lt"/>
                          <a:hlinkClick r:id="rId3"/>
                        </a:rPr>
                        <a:t>GPT-5.2</a:t>
                      </a:r>
                      <a:endParaRPr lang="en-US" sz="1200" b="1" dirty="0">
                        <a:solidFill>
                          <a:schemeClr val="tx1"/>
                        </a:solidFill>
                        <a:effectLst/>
                        <a:latin typeface="+mj-lt"/>
                      </a:endParaRPr>
                    </a:p>
                    <a:p>
                      <a:pPr marL="0" indent="0" algn="ctr">
                        <a:buNone/>
                      </a:pPr>
                      <a:r>
                        <a:rPr lang="en-US" sz="1200" b="1" dirty="0">
                          <a:solidFill>
                            <a:schemeClr val="tx1"/>
                          </a:solidFill>
                          <a:effectLst/>
                          <a:latin typeface="+mj-lt"/>
                          <a:hlinkClick r:id="rId10"/>
                        </a:rPr>
                        <a:t>Code Llama</a:t>
                      </a:r>
                      <a:endParaRPr lang="en-US" sz="1200" b="1" dirty="0">
                        <a:solidFill>
                          <a:schemeClr val="tx1"/>
                        </a:solidFill>
                        <a:effectLst/>
                        <a:latin typeface="+mj-lt"/>
                      </a:endParaRPr>
                    </a:p>
                    <a:p>
                      <a:pPr marL="0" indent="0" algn="ctr">
                        <a:buNone/>
                      </a:pPr>
                      <a:r>
                        <a:rPr lang="en-US" sz="1200" b="1" dirty="0" err="1">
                          <a:solidFill>
                            <a:schemeClr val="tx1"/>
                          </a:solidFill>
                          <a:effectLst/>
                          <a:latin typeface="+mj-lt"/>
                          <a:hlinkClick r:id="rId11"/>
                        </a:rPr>
                        <a:t>StarCoder</a:t>
                      </a:r>
                      <a:endParaRPr lang="en-US" sz="1200" b="1" dirty="0">
                        <a:solidFill>
                          <a:schemeClr val="tx1"/>
                        </a:solidFill>
                        <a:effectLst/>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3"/>
                  </a:ext>
                </a:extLst>
              </a:tr>
            </a:tbl>
          </a:graphicData>
        </a:graphic>
      </p:graphicFrame>
      <p:sp>
        <p:nvSpPr>
          <p:cNvPr id="27" name="Text 24"/>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8" name="Title 27">
            <a:extLst>
              <a:ext uri="{FF2B5EF4-FFF2-40B4-BE49-F238E27FC236}">
                <a16:creationId xmlns:a16="http://schemas.microsoft.com/office/drawing/2014/main" id="{0A151AC0-85E5-B283-3544-475608E85ACA}"/>
              </a:ext>
            </a:extLst>
          </p:cNvPr>
          <p:cNvSpPr>
            <a:spLocks noGrp="1"/>
          </p:cNvSpPr>
          <p:nvPr>
            <p:ph type="title"/>
          </p:nvPr>
        </p:nvSpPr>
        <p:spPr/>
        <p:txBody>
          <a:bodyPr>
            <a:noAutofit/>
          </a:bodyPr>
          <a:lstStyle/>
          <a:p>
            <a:r>
              <a:rPr lang="en-US" sz="4400" dirty="0"/>
              <a:t>GenAI - Text-Based Output</a:t>
            </a:r>
            <a:endParaRPr lang="en-US" sz="40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9ADAC-6EFD-FF00-500D-0710C15BDE5D}"/>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AD00DAB2-9C14-C469-A4DB-8C30002B3202}"/>
              </a:ext>
            </a:extLst>
          </p:cNvPr>
          <p:cNvGraphicFramePr>
            <a:graphicFrameLocks noGrp="1"/>
          </p:cNvGraphicFramePr>
          <p:nvPr>
            <p:extLst>
              <p:ext uri="{D42A27DB-BD31-4B8C-83A1-F6EECF244321}">
                <p14:modId xmlns:p14="http://schemas.microsoft.com/office/powerpoint/2010/main" val="535639928"/>
              </p:ext>
            </p:extLst>
          </p:nvPr>
        </p:nvGraphicFramePr>
        <p:xfrm>
          <a:off x="591519" y="1465881"/>
          <a:ext cx="7781925" cy="3108960"/>
        </p:xfrm>
        <a:graphic>
          <a:graphicData uri="http://schemas.openxmlformats.org/drawingml/2006/table">
            <a:tbl>
              <a:tblPr>
                <a:tableStyleId>{18603FDC-E32A-4AB5-989C-0864C3EAD2B8}</a:tableStyleId>
              </a:tblPr>
              <a:tblGrid>
                <a:gridCol w="1923081">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gridCol w="1972644">
                  <a:extLst>
                    <a:ext uri="{9D8B030D-6E8A-4147-A177-3AD203B41FA5}">
                      <a16:colId xmlns:a16="http://schemas.microsoft.com/office/drawing/2014/main" val="20002"/>
                    </a:ext>
                  </a:extLst>
                </a:gridCol>
              </a:tblGrid>
              <a:tr h="487326">
                <a:tc>
                  <a:txBody>
                    <a:bodyPr/>
                    <a:lstStyle/>
                    <a:p>
                      <a:pPr marL="0" indent="0" algn="ctr">
                        <a:buNone/>
                      </a:pPr>
                      <a:r>
                        <a:rPr lang="en-US" sz="1800" b="1" dirty="0">
                          <a:solidFill>
                            <a:schemeClr val="bg1"/>
                          </a:solidFill>
                          <a:effectLst/>
                          <a:latin typeface="+mj-lt"/>
                        </a:rPr>
                        <a:t>Application Type</a:t>
                      </a:r>
                      <a:endParaRPr lang="en-US" sz="1800" b="1" dirty="0">
                        <a:solidFill>
                          <a:schemeClr val="bg1"/>
                        </a:solidFill>
                        <a:effectLst/>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chemeClr val="bg1"/>
                          </a:solidFill>
                          <a:effectLst/>
                          <a:latin typeface="+mj-lt"/>
                        </a:rPr>
                        <a:t>Description</a:t>
                      </a:r>
                      <a:endParaRPr lang="en-US" sz="1800" b="1" dirty="0">
                        <a:solidFill>
                          <a:schemeClr val="bg1"/>
                        </a:solidFill>
                        <a:effectLst/>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chemeClr val="bg1"/>
                          </a:solidFill>
                          <a:effectLst/>
                          <a:latin typeface="+mj-lt"/>
                        </a:rPr>
                        <a:t>Recommended Models</a:t>
                      </a:r>
                      <a:endParaRPr lang="en-US" sz="1800" b="1" dirty="0">
                        <a:solidFill>
                          <a:schemeClr val="bg1"/>
                        </a:solidFill>
                        <a:effectLst/>
                        <a:latin typeface="+mj-lt"/>
                        <a:ea typeface="Arial" charset="0"/>
                        <a:cs typeface="Arial" charset="0"/>
                      </a:endParaRPr>
                    </a:p>
                  </a:txBody>
                  <a:tcPr anchor="ctr">
                    <a:solidFill>
                      <a:schemeClr val="tx2"/>
                    </a:solidFill>
                  </a:tcPr>
                </a:tc>
                <a:extLst>
                  <a:ext uri="{0D108BD9-81ED-4DB2-BD59-A6C34878D82A}">
                    <a16:rowId xmlns:a16="http://schemas.microsoft.com/office/drawing/2014/main" val="10000"/>
                  </a:ext>
                </a:extLst>
              </a:tr>
              <a:tr h="740313">
                <a:tc>
                  <a:txBody>
                    <a:bodyPr/>
                    <a:lstStyle/>
                    <a:p>
                      <a:pPr marL="0" indent="0" algn="ctr">
                        <a:buNone/>
                      </a:pPr>
                      <a:r>
                        <a:rPr lang="en-US" sz="1400" b="1" dirty="0">
                          <a:solidFill>
                            <a:schemeClr val="tx1"/>
                          </a:solidFill>
                          <a:effectLst/>
                          <a:latin typeface="+mj-lt"/>
                        </a:rPr>
                        <a:t>Research &amp; Analysis</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lang="en-US" sz="1400" b="1" dirty="0">
                          <a:solidFill>
                            <a:schemeClr val="tx1"/>
                          </a:solidFill>
                          <a:effectLst/>
                          <a:latin typeface="+mj-lt"/>
                        </a:rPr>
                        <a:t>Complex reasoning, research synthesis, analytical writing</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kumimoji="0" lang="en-US" sz="1200" b="1" kern="1200" dirty="0">
                          <a:solidFill>
                            <a:schemeClr val="tx1"/>
                          </a:solidFill>
                          <a:effectLst/>
                          <a:latin typeface="+mj-lt"/>
                          <a:ea typeface="+mn-ea"/>
                          <a:cs typeface="+mn-cs"/>
                          <a:hlinkClick r:id="rId3"/>
                        </a:rPr>
                        <a:t>GPT-5.2</a:t>
                      </a:r>
                      <a:endParaRPr kumimoji="0" lang="en-US" sz="1200" b="1" kern="1200" dirty="0">
                        <a:solidFill>
                          <a:schemeClr val="tx1"/>
                        </a:solidFill>
                        <a:effectLst/>
                        <a:latin typeface="+mj-lt"/>
                        <a:ea typeface="+mn-ea"/>
                        <a:cs typeface="+mn-cs"/>
                      </a:endParaRPr>
                    </a:p>
                    <a:p>
                      <a:pPr marL="0" indent="0" algn="ctr">
                        <a:buNone/>
                      </a:pPr>
                      <a:r>
                        <a:rPr lang="en-US" sz="1200" b="1" dirty="0">
                          <a:solidFill>
                            <a:schemeClr val="tx1"/>
                          </a:solidFill>
                          <a:effectLst/>
                          <a:latin typeface="+mj-lt"/>
                          <a:hlinkClick r:id="rId4"/>
                        </a:rPr>
                        <a:t>DeepSeek-R1</a:t>
                      </a:r>
                      <a:endParaRPr lang="en-US" sz="1200" b="1" dirty="0">
                        <a:solidFill>
                          <a:schemeClr val="tx1"/>
                        </a:solidFill>
                        <a:effectLst/>
                        <a:latin typeface="+mj-lt"/>
                      </a:endParaRPr>
                    </a:p>
                    <a:p>
                      <a:pPr marL="0" indent="0" algn="ctr">
                        <a:buNone/>
                      </a:pPr>
                      <a:r>
                        <a:rPr lang="en-US" sz="1200" b="1" dirty="0">
                          <a:solidFill>
                            <a:schemeClr val="tx1"/>
                          </a:solidFill>
                          <a:effectLst/>
                          <a:latin typeface="+mj-lt"/>
                          <a:hlinkClick r:id="rId5"/>
                        </a:rPr>
                        <a:t>Gemini 3 Pro</a:t>
                      </a:r>
                      <a:endParaRPr lang="en-US" sz="1200" b="1" dirty="0">
                        <a:solidFill>
                          <a:schemeClr val="tx1"/>
                        </a:solidFill>
                        <a:effectLst/>
                        <a:latin typeface="+mj-lt"/>
                      </a:endParaRPr>
                    </a:p>
                    <a:p>
                      <a:pPr marL="0" indent="0" algn="ctr">
                        <a:buNone/>
                      </a:pPr>
                      <a:r>
                        <a:rPr kumimoji="0" lang="en-US" sz="1200" b="1" kern="1200" dirty="0">
                          <a:solidFill>
                            <a:schemeClr val="tx1"/>
                          </a:solidFill>
                          <a:effectLst/>
                          <a:latin typeface="+mj-lt"/>
                          <a:ea typeface="+mn-ea"/>
                          <a:cs typeface="+mn-cs"/>
                          <a:hlinkClick r:id="rId6"/>
                        </a:rPr>
                        <a:t>Claude Opus</a:t>
                      </a:r>
                      <a:endParaRPr kumimoji="0" lang="en-US" sz="1200" b="1" kern="1200" dirty="0">
                        <a:solidFill>
                          <a:schemeClr val="tx1"/>
                        </a:solidFill>
                        <a:effectLst/>
                        <a:latin typeface="+mj-lt"/>
                        <a:ea typeface="+mn-ea"/>
                        <a:cs typeface="+mn-cs"/>
                      </a:endParaRPr>
                    </a:p>
                  </a:txBody>
                  <a:tcPr anchor="ctr">
                    <a:solidFill>
                      <a:schemeClr val="bg2"/>
                    </a:solidFill>
                  </a:tcPr>
                </a:tc>
                <a:extLst>
                  <a:ext uri="{0D108BD9-81ED-4DB2-BD59-A6C34878D82A}">
                    <a16:rowId xmlns:a16="http://schemas.microsoft.com/office/drawing/2014/main" val="10004"/>
                  </a:ext>
                </a:extLst>
              </a:tr>
              <a:tr h="740313">
                <a:tc>
                  <a:txBody>
                    <a:bodyPr/>
                    <a:lstStyle/>
                    <a:p>
                      <a:pPr marL="0" indent="0" algn="ctr">
                        <a:buNone/>
                      </a:pPr>
                      <a:r>
                        <a:rPr lang="en-US" sz="1400" b="1" dirty="0">
                          <a:solidFill>
                            <a:schemeClr val="tx1"/>
                          </a:solidFill>
                          <a:effectLst/>
                          <a:latin typeface="+mj-lt"/>
                        </a:rPr>
                        <a:t>Customer Support</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lang="en-US" sz="1400" b="1" dirty="0">
                          <a:solidFill>
                            <a:schemeClr val="tx1"/>
                          </a:solidFill>
                          <a:effectLst/>
                          <a:latin typeface="+mj-lt"/>
                        </a:rPr>
                        <a:t>Customer inquiries, FAQ automation, knowledge bases</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kumimoji="0" lang="en-US" sz="1200" b="1" kern="1200" dirty="0">
                          <a:solidFill>
                            <a:schemeClr val="tx1"/>
                          </a:solidFill>
                          <a:effectLst/>
                          <a:latin typeface="+mj-lt"/>
                          <a:ea typeface="+mn-ea"/>
                          <a:cs typeface="+mn-cs"/>
                          <a:hlinkClick r:id="rId3"/>
                        </a:rPr>
                        <a:t>GPT-5.2</a:t>
                      </a:r>
                      <a:endParaRPr kumimoji="0" lang="en-US" sz="1200" b="1" kern="1200" dirty="0">
                        <a:solidFill>
                          <a:schemeClr val="tx1"/>
                        </a:solidFill>
                        <a:effectLst/>
                        <a:latin typeface="+mj-lt"/>
                        <a:ea typeface="+mn-ea"/>
                        <a:cs typeface="+mn-cs"/>
                      </a:endParaRPr>
                    </a:p>
                    <a:p>
                      <a:pPr marL="0" indent="0" algn="ctr">
                        <a:buNone/>
                      </a:pPr>
                      <a:r>
                        <a:rPr kumimoji="0" lang="en-US" sz="1200" b="1" kern="1200" dirty="0">
                          <a:solidFill>
                            <a:schemeClr val="tx1"/>
                          </a:solidFill>
                          <a:effectLst/>
                          <a:latin typeface="+mj-lt"/>
                          <a:ea typeface="+mn-ea"/>
                          <a:cs typeface="+mn-cs"/>
                          <a:hlinkClick r:id="rId6"/>
                        </a:rPr>
                        <a:t>Claude Opus 4.5</a:t>
                      </a:r>
                      <a:endParaRPr kumimoji="0" lang="en-US" sz="1200" b="1" kern="1200" dirty="0">
                        <a:solidFill>
                          <a:schemeClr val="tx1"/>
                        </a:solidFill>
                        <a:effectLst/>
                        <a:latin typeface="+mj-lt"/>
                        <a:ea typeface="+mn-ea"/>
                        <a:cs typeface="+mn-cs"/>
                      </a:endParaRPr>
                    </a:p>
                    <a:p>
                      <a:pPr marL="0" indent="0" algn="ctr">
                        <a:buNone/>
                      </a:pPr>
                      <a:r>
                        <a:rPr lang="en-US" sz="1200" b="1" dirty="0">
                          <a:solidFill>
                            <a:schemeClr val="tx1"/>
                          </a:solidFill>
                          <a:effectLst/>
                          <a:latin typeface="+mj-lt"/>
                          <a:hlinkClick r:id="rId7"/>
                        </a:rPr>
                        <a:t>Llama 3.3</a:t>
                      </a:r>
                      <a:endParaRPr lang="en-US" sz="1200" b="1" dirty="0">
                        <a:solidFill>
                          <a:schemeClr val="tx1"/>
                        </a:solidFill>
                        <a:effectLst/>
                        <a:latin typeface="+mj-lt"/>
                      </a:endParaRPr>
                    </a:p>
                    <a:p>
                      <a:pPr marL="0" indent="0" algn="ctr">
                        <a:buNone/>
                      </a:pPr>
                      <a:r>
                        <a:rPr lang="en-US" sz="1200" b="1" dirty="0">
                          <a:solidFill>
                            <a:schemeClr val="tx1"/>
                          </a:solidFill>
                          <a:effectLst/>
                          <a:latin typeface="+mj-lt"/>
                          <a:hlinkClick r:id="rId8"/>
                        </a:rPr>
                        <a:t>Qwen 2.5</a:t>
                      </a:r>
                      <a:endParaRPr lang="en-US" sz="1200" b="1" dirty="0">
                        <a:solidFill>
                          <a:schemeClr val="tx1"/>
                        </a:solidFill>
                        <a:effectLst/>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5"/>
                  </a:ext>
                </a:extLst>
              </a:tr>
              <a:tr h="740313">
                <a:tc>
                  <a:txBody>
                    <a:bodyPr/>
                    <a:lstStyle/>
                    <a:p>
                      <a:pPr marL="0" indent="0" algn="ctr">
                        <a:buNone/>
                      </a:pPr>
                      <a:r>
                        <a:rPr lang="en-US" sz="1400" b="1" dirty="0">
                          <a:solidFill>
                            <a:schemeClr val="tx1"/>
                          </a:solidFill>
                          <a:effectLst/>
                          <a:latin typeface="+mj-lt"/>
                        </a:rPr>
                        <a:t>Business Intelligence</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lang="en-US" sz="1400" b="1" dirty="0">
                          <a:solidFill>
                            <a:schemeClr val="tx1"/>
                          </a:solidFill>
                          <a:effectLst/>
                          <a:latin typeface="+mj-lt"/>
                        </a:rPr>
                        <a:t>Data insights, spreadsheet analysis, report generation</a:t>
                      </a:r>
                      <a:endParaRPr lang="en-US" sz="1400" b="1" dirty="0">
                        <a:solidFill>
                          <a:schemeClr val="tx1"/>
                        </a:solidFill>
                        <a:effectLst/>
                        <a:latin typeface="+mj-lt"/>
                        <a:ea typeface="Arial" charset="0"/>
                        <a:cs typeface="Arial" charset="0"/>
                      </a:endParaRPr>
                    </a:p>
                  </a:txBody>
                  <a:tcPr anchor="ctr">
                    <a:solidFill>
                      <a:schemeClr val="bg2"/>
                    </a:solidFill>
                  </a:tcPr>
                </a:tc>
                <a:tc>
                  <a:txBody>
                    <a:bodyPr/>
                    <a:lstStyle/>
                    <a:p>
                      <a:pPr marL="0" indent="0" algn="ctr">
                        <a:buNone/>
                      </a:pPr>
                      <a:r>
                        <a:rPr lang="en-US" sz="1200" b="1" dirty="0">
                          <a:solidFill>
                            <a:schemeClr val="tx1"/>
                          </a:solidFill>
                          <a:effectLst/>
                          <a:latin typeface="+mj-lt"/>
                          <a:hlinkClick r:id="rId3"/>
                        </a:rPr>
                        <a:t>GPT-5.2 Search</a:t>
                      </a:r>
                      <a:endParaRPr lang="en-US" sz="1200" b="1" dirty="0">
                        <a:solidFill>
                          <a:schemeClr val="tx1"/>
                        </a:solidFill>
                        <a:effectLst/>
                        <a:latin typeface="+mj-lt"/>
                      </a:endParaRPr>
                    </a:p>
                    <a:p>
                      <a:pPr marL="0" indent="0" algn="ctr">
                        <a:buNone/>
                      </a:pPr>
                      <a:r>
                        <a:rPr kumimoji="0" lang="en-US" sz="1200" b="1" kern="1200" dirty="0">
                          <a:solidFill>
                            <a:schemeClr val="tx1"/>
                          </a:solidFill>
                          <a:effectLst/>
                          <a:latin typeface="+mj-lt"/>
                          <a:ea typeface="+mn-ea"/>
                          <a:cs typeface="+mn-cs"/>
                          <a:hlinkClick r:id="rId5"/>
                        </a:rPr>
                        <a:t>Gemini 3 Pro</a:t>
                      </a:r>
                      <a:endParaRPr kumimoji="0" lang="en-US" sz="1200" b="1" kern="1200" dirty="0">
                        <a:solidFill>
                          <a:schemeClr val="tx1"/>
                        </a:solidFill>
                        <a:effectLst/>
                        <a:latin typeface="+mj-lt"/>
                        <a:ea typeface="+mn-ea"/>
                        <a:cs typeface="+mn-cs"/>
                      </a:endParaRPr>
                    </a:p>
                    <a:p>
                      <a:pPr marL="0" indent="0" algn="ctr">
                        <a:buNone/>
                      </a:pPr>
                      <a:r>
                        <a:rPr kumimoji="0" lang="en-US" sz="1200" b="1" kern="1200" dirty="0">
                          <a:solidFill>
                            <a:schemeClr val="tx1"/>
                          </a:solidFill>
                          <a:effectLst/>
                          <a:latin typeface="+mj-lt"/>
                          <a:ea typeface="+mn-ea"/>
                          <a:cs typeface="+mn-cs"/>
                          <a:hlinkClick r:id="rId6"/>
                        </a:rPr>
                        <a:t>Claude Opus</a:t>
                      </a:r>
                      <a:endParaRPr kumimoji="0" lang="en-US" sz="1200" b="1" kern="1200" dirty="0">
                        <a:solidFill>
                          <a:schemeClr val="tx1"/>
                        </a:solidFill>
                        <a:effectLst/>
                        <a:latin typeface="+mj-lt"/>
                        <a:ea typeface="+mn-ea"/>
                        <a:cs typeface="+mn-cs"/>
                      </a:endParaRPr>
                    </a:p>
                    <a:p>
                      <a:pPr marL="0" indent="0" algn="ctr">
                        <a:buNone/>
                      </a:pPr>
                      <a:r>
                        <a:rPr kumimoji="0" lang="en-US" sz="1200" b="1" kern="1200" dirty="0">
                          <a:solidFill>
                            <a:schemeClr val="tx1"/>
                          </a:solidFill>
                          <a:effectLst/>
                          <a:latin typeface="+mj-lt"/>
                          <a:ea typeface="+mn-ea"/>
                          <a:cs typeface="+mn-cs"/>
                          <a:hlinkClick r:id="rId4"/>
                        </a:rPr>
                        <a:t>DeepSeek</a:t>
                      </a:r>
                      <a:endParaRPr kumimoji="0" lang="en-US" sz="1200" b="1" kern="1200" dirty="0">
                        <a:solidFill>
                          <a:schemeClr val="tx1"/>
                        </a:solidFill>
                        <a:effectLst/>
                        <a:latin typeface="+mj-lt"/>
                        <a:ea typeface="+mn-ea"/>
                        <a:cs typeface="+mn-cs"/>
                      </a:endParaRPr>
                    </a:p>
                  </a:txBody>
                  <a:tcPr anchor="ctr">
                    <a:solidFill>
                      <a:schemeClr val="bg2"/>
                    </a:solidFill>
                  </a:tcPr>
                </a:tc>
                <a:extLst>
                  <a:ext uri="{0D108BD9-81ED-4DB2-BD59-A6C34878D82A}">
                    <a16:rowId xmlns:a16="http://schemas.microsoft.com/office/drawing/2014/main" val="10006"/>
                  </a:ext>
                </a:extLst>
              </a:tr>
            </a:tbl>
          </a:graphicData>
        </a:graphic>
      </p:graphicFrame>
      <p:sp>
        <p:nvSpPr>
          <p:cNvPr id="27" name="Text 24">
            <a:extLst>
              <a:ext uri="{FF2B5EF4-FFF2-40B4-BE49-F238E27FC236}">
                <a16:creationId xmlns:a16="http://schemas.microsoft.com/office/drawing/2014/main" id="{06BCD96C-876C-A514-473D-3D12DF45EBFB}"/>
              </a:ext>
            </a:extLst>
          </p:cNvPr>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8" name="Title 27">
            <a:extLst>
              <a:ext uri="{FF2B5EF4-FFF2-40B4-BE49-F238E27FC236}">
                <a16:creationId xmlns:a16="http://schemas.microsoft.com/office/drawing/2014/main" id="{28731E28-22F7-C46F-2348-706AD891E57C}"/>
              </a:ext>
            </a:extLst>
          </p:cNvPr>
          <p:cNvSpPr>
            <a:spLocks noGrp="1"/>
          </p:cNvSpPr>
          <p:nvPr>
            <p:ph type="title"/>
          </p:nvPr>
        </p:nvSpPr>
        <p:spPr/>
        <p:txBody>
          <a:bodyPr>
            <a:noAutofit/>
          </a:bodyPr>
          <a:lstStyle/>
          <a:p>
            <a:r>
              <a:rPr lang="en-US" sz="4400" dirty="0"/>
              <a:t>GenAI - Text-Based Output</a:t>
            </a:r>
            <a:endParaRPr lang="en-US" sz="4000" dirty="0"/>
          </a:p>
        </p:txBody>
      </p:sp>
    </p:spTree>
    <p:extLst>
      <p:ext uri="{BB962C8B-B14F-4D97-AF65-F5344CB8AC3E}">
        <p14:creationId xmlns:p14="http://schemas.microsoft.com/office/powerpoint/2010/main" val="39321496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2752" y="-205681"/>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1576983"/>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331FEAB1-1E5E-9919-A1AA-ECFC96BEB3E4}"/>
              </a:ext>
            </a:extLst>
          </p:cNvPr>
          <p:cNvSpPr>
            <a:spLocks noGrp="1"/>
          </p:cNvSpPr>
          <p:nvPr>
            <p:ph type="title"/>
          </p:nvPr>
        </p:nvSpPr>
        <p:spPr>
          <a:xfrm>
            <a:off x="449580" y="514350"/>
            <a:ext cx="8229600" cy="1281481"/>
          </a:xfrm>
        </p:spPr>
        <p:txBody>
          <a:bodyPr>
            <a:noAutofit/>
          </a:bodyPr>
          <a:lstStyle/>
          <a:p>
            <a:r>
              <a:rPr lang="en-US" sz="4400" dirty="0"/>
              <a:t>GenAI - Text-Based Output</a:t>
            </a:r>
            <a:br>
              <a:rPr lang="en-US" sz="4400" dirty="0"/>
            </a:br>
            <a:r>
              <a:rPr lang="en-US" sz="4000" dirty="0"/>
              <a:t>Key Insights &amp; Selection Criteria</a:t>
            </a:r>
          </a:p>
        </p:txBody>
      </p:sp>
      <p:sp>
        <p:nvSpPr>
          <p:cNvPr id="5" name="Content Placeholder 4">
            <a:extLst>
              <a:ext uri="{FF2B5EF4-FFF2-40B4-BE49-F238E27FC236}">
                <a16:creationId xmlns:a16="http://schemas.microsoft.com/office/drawing/2014/main" id="{1CADB863-0CCE-C860-5FB6-8E1D784329AC}"/>
              </a:ext>
            </a:extLst>
          </p:cNvPr>
          <p:cNvSpPr>
            <a:spLocks noGrp="1"/>
          </p:cNvSpPr>
          <p:nvPr>
            <p:ph idx="1"/>
          </p:nvPr>
        </p:nvSpPr>
        <p:spPr>
          <a:xfrm>
            <a:off x="457200" y="1804416"/>
            <a:ext cx="8229600" cy="3291840"/>
          </a:xfrm>
        </p:spPr>
        <p:txBody>
          <a:bodyPr/>
          <a:lstStyle/>
          <a:p>
            <a:r>
              <a:rPr lang="en-US" dirty="0"/>
              <a:t>Proprietary models offer cutting - edge performance</a:t>
            </a:r>
          </a:p>
          <a:p>
            <a:r>
              <a:rPr lang="en-US" dirty="0"/>
              <a:t>Open-source options enable on-prem control &amp; customization</a:t>
            </a:r>
          </a:p>
          <a:p>
            <a:r>
              <a:rPr lang="en-US" dirty="0"/>
              <a:t>Context windows vary - critical for document analysis</a:t>
            </a:r>
          </a:p>
          <a:p>
            <a:r>
              <a:rPr lang="en-US" dirty="0"/>
              <a:t>Cost-performance tradeoff matters for scale</a:t>
            </a:r>
          </a:p>
          <a:p>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873105921"/>
              </p:ext>
            </p:extLst>
          </p:nvPr>
        </p:nvGraphicFramePr>
        <p:xfrm>
          <a:off x="624840" y="1466850"/>
          <a:ext cx="7781925" cy="3369052"/>
        </p:xfrm>
        <a:graphic>
          <a:graphicData uri="http://schemas.openxmlformats.org/drawingml/2006/table">
            <a:tbl>
              <a:tblPr>
                <a:tableStyleId>{18603FDC-E32A-4AB5-989C-0864C3EAD2B8}</a:tableStyleId>
              </a:tblPr>
              <a:tblGrid>
                <a:gridCol w="19050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2524125">
                  <a:extLst>
                    <a:ext uri="{9D8B030D-6E8A-4147-A177-3AD203B41FA5}">
                      <a16:colId xmlns:a16="http://schemas.microsoft.com/office/drawing/2014/main" val="20002"/>
                    </a:ext>
                  </a:extLst>
                </a:gridCol>
              </a:tblGrid>
              <a:tr h="534412">
                <a:tc>
                  <a:txBody>
                    <a:bodyPr/>
                    <a:lstStyle/>
                    <a:p>
                      <a:pPr marL="0" indent="0" algn="ctr">
                        <a:buNone/>
                      </a:pPr>
                      <a:r>
                        <a:rPr lang="en-US" sz="1800" b="1" dirty="0">
                          <a:solidFill>
                            <a:schemeClr val="bg1"/>
                          </a:solidFill>
                          <a:latin typeface="+mj-lt"/>
                        </a:rPr>
                        <a:t>Application Type</a:t>
                      </a:r>
                      <a:endParaRPr lang="en-US" sz="1800" dirty="0">
                        <a:solidFill>
                          <a:schemeClr val="bg1"/>
                        </a:solidFill>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chemeClr val="bg1"/>
                          </a:solidFill>
                          <a:latin typeface="+mj-lt"/>
                        </a:rPr>
                        <a:t>Description</a:t>
                      </a:r>
                      <a:endParaRPr lang="en-US" sz="1800" dirty="0">
                        <a:solidFill>
                          <a:schemeClr val="bg1"/>
                        </a:solidFill>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chemeClr val="bg1"/>
                          </a:solidFill>
                          <a:latin typeface="+mj-lt"/>
                        </a:rPr>
                        <a:t>Recommended Models</a:t>
                      </a:r>
                      <a:endParaRPr lang="en-US" sz="1800" dirty="0">
                        <a:solidFill>
                          <a:schemeClr val="bg1"/>
                        </a:solidFill>
                        <a:latin typeface="+mj-lt"/>
                        <a:ea typeface="Arial" charset="0"/>
                        <a:cs typeface="Arial" charset="0"/>
                      </a:endParaRPr>
                    </a:p>
                  </a:txBody>
                  <a:tcPr anchor="ctr">
                    <a:solidFill>
                      <a:schemeClr val="tx2"/>
                    </a:solidFill>
                  </a:tcPr>
                </a:tc>
                <a:extLst>
                  <a:ext uri="{0D108BD9-81ED-4DB2-BD59-A6C34878D82A}">
                    <a16:rowId xmlns:a16="http://schemas.microsoft.com/office/drawing/2014/main" val="10000"/>
                  </a:ext>
                </a:extLst>
              </a:tr>
              <a:tr h="556872">
                <a:tc>
                  <a:txBody>
                    <a:bodyPr/>
                    <a:lstStyle/>
                    <a:p>
                      <a:pPr marL="0" indent="0" algn="ctr">
                        <a:buNone/>
                      </a:pPr>
                      <a:r>
                        <a:rPr lang="en-US" sz="1400" b="1" dirty="0">
                          <a:solidFill>
                            <a:schemeClr val="tx1"/>
                          </a:solidFill>
                          <a:latin typeface="+mj-lt"/>
                        </a:rPr>
                        <a:t>Text-to-Image</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400" dirty="0">
                          <a:solidFill>
                            <a:schemeClr val="tx1"/>
                          </a:solidFill>
                          <a:latin typeface="+mj-lt"/>
                        </a:rPr>
                        <a:t>Converting text prompts into high-quality images with precise adherence</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400" b="1" dirty="0">
                          <a:solidFill>
                            <a:schemeClr val="tx1"/>
                          </a:solidFill>
                          <a:latin typeface="+mj-lt"/>
                          <a:hlinkClick r:id="rId4"/>
                        </a:rPr>
                        <a:t>GPT-Image 1.5</a:t>
                      </a:r>
                      <a:endParaRPr lang="en-US" sz="1400" b="1" dirty="0">
                        <a:solidFill>
                          <a:schemeClr val="tx1"/>
                        </a:solidFill>
                        <a:latin typeface="+mj-lt"/>
                      </a:endParaRPr>
                    </a:p>
                    <a:p>
                      <a:pPr marL="0" indent="0" algn="ctr">
                        <a:buNone/>
                      </a:pPr>
                      <a:r>
                        <a:rPr lang="en-US" sz="1400" b="1" dirty="0">
                          <a:solidFill>
                            <a:schemeClr val="tx1"/>
                          </a:solidFill>
                          <a:latin typeface="+mj-lt"/>
                          <a:hlinkClick r:id="rId5"/>
                        </a:rPr>
                        <a:t>DALL-E 3</a:t>
                      </a:r>
                      <a:endParaRPr lang="en-US" sz="1400" b="1" dirty="0">
                        <a:solidFill>
                          <a:schemeClr val="tx1"/>
                        </a:solidFill>
                        <a:latin typeface="+mj-lt"/>
                      </a:endParaRPr>
                    </a:p>
                    <a:p>
                      <a:pPr marL="0" indent="0" algn="ctr">
                        <a:buNone/>
                      </a:pPr>
                      <a:r>
                        <a:rPr kumimoji="0" lang="en-US" sz="1400" b="1" kern="1200" dirty="0">
                          <a:solidFill>
                            <a:schemeClr val="tx1"/>
                          </a:solidFill>
                          <a:effectLst/>
                          <a:latin typeface="+mj-lt"/>
                          <a:ea typeface="+mn-ea"/>
                          <a:cs typeface="+mn-cs"/>
                          <a:hlinkClick r:id="rId6"/>
                        </a:rPr>
                        <a:t>Gemini 3 Pro</a:t>
                      </a:r>
                      <a:endParaRPr kumimoji="0" lang="en-US" sz="1400" b="1" kern="1200" dirty="0">
                        <a:solidFill>
                          <a:schemeClr val="tx1"/>
                        </a:solidFill>
                        <a:effectLst/>
                        <a:latin typeface="+mj-lt"/>
                        <a:ea typeface="+mn-ea"/>
                        <a:cs typeface="+mn-cs"/>
                      </a:endParaRPr>
                    </a:p>
                    <a:p>
                      <a:pPr marL="0" indent="0" algn="ctr">
                        <a:buNone/>
                      </a:pPr>
                      <a:r>
                        <a:rPr lang="en-US" sz="1400" b="1" dirty="0">
                          <a:solidFill>
                            <a:schemeClr val="tx1"/>
                          </a:solidFill>
                          <a:latin typeface="+mj-lt"/>
                          <a:hlinkClick r:id="rId7"/>
                        </a:rPr>
                        <a:t>FLUX 1.1</a:t>
                      </a:r>
                      <a:endParaRPr lang="en-US" sz="14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1"/>
                  </a:ext>
                </a:extLst>
              </a:tr>
              <a:tr h="861672">
                <a:tc>
                  <a:txBody>
                    <a:bodyPr/>
                    <a:lstStyle/>
                    <a:p>
                      <a:pPr marL="0" indent="0" algn="ctr">
                        <a:buNone/>
                      </a:pPr>
                      <a:r>
                        <a:rPr lang="en-US" sz="1400" b="1" dirty="0">
                          <a:solidFill>
                            <a:schemeClr val="tx1"/>
                          </a:solidFill>
                          <a:latin typeface="+mj-lt"/>
                        </a:rPr>
                        <a:t>Photorealism</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400" dirty="0">
                          <a:solidFill>
                            <a:schemeClr val="tx1"/>
                          </a:solidFill>
                          <a:latin typeface="+mj-lt"/>
                        </a:rPr>
                        <a:t>Photo-quality images with realistic lighting, materials, and perspective</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kumimoji="0" lang="en-US" sz="1400" b="1" kern="1200" dirty="0">
                          <a:solidFill>
                            <a:schemeClr val="tx1"/>
                          </a:solidFill>
                          <a:latin typeface="+mj-lt"/>
                          <a:ea typeface="+mn-ea"/>
                          <a:cs typeface="+mn-cs"/>
                          <a:hlinkClick r:id="rId4"/>
                        </a:rPr>
                        <a:t>GPT-Image 1.5</a:t>
                      </a:r>
                      <a:endParaRPr kumimoji="0" lang="en-US" sz="1400" b="1" kern="1200" dirty="0">
                        <a:solidFill>
                          <a:schemeClr val="tx1"/>
                        </a:solidFill>
                        <a:latin typeface="+mj-lt"/>
                        <a:ea typeface="+mn-ea"/>
                        <a:cs typeface="+mn-cs"/>
                      </a:endParaRPr>
                    </a:p>
                    <a:p>
                      <a:pPr marL="0" indent="0" algn="ctr">
                        <a:buNone/>
                      </a:pPr>
                      <a:r>
                        <a:rPr kumimoji="0" lang="en-US" sz="1400" b="1" kern="1200" dirty="0">
                          <a:solidFill>
                            <a:schemeClr val="tx1"/>
                          </a:solidFill>
                          <a:effectLst/>
                          <a:latin typeface="+mj-lt"/>
                          <a:ea typeface="+mn-ea"/>
                          <a:cs typeface="+mn-cs"/>
                          <a:hlinkClick r:id="rId6"/>
                        </a:rPr>
                        <a:t>Gemini 3 Pro</a:t>
                      </a:r>
                      <a:endParaRPr kumimoji="0" lang="en-US" sz="1400" b="1" kern="1200" dirty="0">
                        <a:solidFill>
                          <a:schemeClr val="tx1"/>
                        </a:solidFill>
                        <a:effectLst/>
                        <a:latin typeface="+mj-lt"/>
                        <a:ea typeface="+mn-ea"/>
                        <a:cs typeface="+mn-cs"/>
                      </a:endParaRPr>
                    </a:p>
                    <a:p>
                      <a:pPr marL="0" indent="0" algn="ctr">
                        <a:buNone/>
                      </a:pPr>
                      <a:r>
                        <a:rPr kumimoji="0" lang="en-US" sz="1400" b="1" kern="1200" dirty="0">
                          <a:solidFill>
                            <a:schemeClr val="tx1"/>
                          </a:solidFill>
                          <a:latin typeface="+mj-lt"/>
                          <a:ea typeface="+mn-ea"/>
                          <a:cs typeface="+mn-cs"/>
                          <a:hlinkClick r:id="rId7"/>
                        </a:rPr>
                        <a:t>FLUX 1.1</a:t>
                      </a:r>
                      <a:endParaRPr kumimoji="0" lang="en-US" sz="1400" b="1" kern="1200" dirty="0">
                        <a:solidFill>
                          <a:schemeClr val="tx1"/>
                        </a:solidFill>
                        <a:latin typeface="+mj-lt"/>
                        <a:ea typeface="Courier New" charset="0"/>
                        <a:cs typeface="Courier New" charset="0"/>
                      </a:endParaRPr>
                    </a:p>
                    <a:p>
                      <a:pPr marL="0" indent="0" algn="ctr">
                        <a:buNone/>
                      </a:pPr>
                      <a:r>
                        <a:rPr lang="en-US" sz="1400" b="1" dirty="0">
                          <a:solidFill>
                            <a:schemeClr val="tx1"/>
                          </a:solidFill>
                          <a:latin typeface="+mj-lt"/>
                          <a:hlinkClick r:id="rId8"/>
                        </a:rPr>
                        <a:t>Adobe Firefly</a:t>
                      </a:r>
                      <a:endParaRPr lang="en-US" sz="14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2"/>
                  </a:ext>
                </a:extLst>
              </a:tr>
              <a:tr h="861672">
                <a:tc>
                  <a:txBody>
                    <a:bodyPr/>
                    <a:lstStyle/>
                    <a:p>
                      <a:pPr marL="0" indent="0" algn="ctr">
                        <a:buNone/>
                      </a:pPr>
                      <a:r>
                        <a:rPr lang="en-US" sz="1400" b="1" dirty="0">
                          <a:solidFill>
                            <a:schemeClr val="tx1"/>
                          </a:solidFill>
                          <a:latin typeface="+mj-lt"/>
                        </a:rPr>
                        <a:t>Artistic &amp; Design</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400" dirty="0">
                          <a:solidFill>
                            <a:schemeClr val="tx1"/>
                          </a:solidFill>
                          <a:latin typeface="+mj-lt"/>
                        </a:rPr>
                        <a:t>Concept art, aesthetic styles, and creative visual interpretations</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400" b="1" dirty="0">
                          <a:solidFill>
                            <a:schemeClr val="tx1"/>
                          </a:solidFill>
                          <a:latin typeface="+mj-lt"/>
                          <a:hlinkClick r:id="rId9"/>
                        </a:rPr>
                        <a:t>Midjourney v6</a:t>
                      </a:r>
                      <a:endParaRPr lang="en-US" sz="1400" b="1" dirty="0">
                        <a:solidFill>
                          <a:schemeClr val="tx1"/>
                        </a:solidFill>
                        <a:latin typeface="+mj-lt"/>
                      </a:endParaRPr>
                    </a:p>
                    <a:p>
                      <a:pPr marL="0" indent="0" algn="ctr">
                        <a:buNone/>
                      </a:pPr>
                      <a:r>
                        <a:rPr kumimoji="0" lang="en-US" sz="1400" b="1" kern="1200" dirty="0">
                          <a:solidFill>
                            <a:schemeClr val="tx1"/>
                          </a:solidFill>
                          <a:latin typeface="+mj-lt"/>
                          <a:ea typeface="+mn-ea"/>
                          <a:cs typeface="+mn-cs"/>
                          <a:hlinkClick r:id="rId5"/>
                        </a:rPr>
                        <a:t>DALL-E 3</a:t>
                      </a:r>
                      <a:endParaRPr kumimoji="0" lang="en-US" sz="1400" b="1" kern="1200" dirty="0">
                        <a:solidFill>
                          <a:schemeClr val="tx1"/>
                        </a:solidFill>
                        <a:latin typeface="+mj-lt"/>
                        <a:ea typeface="+mn-ea"/>
                        <a:cs typeface="+mn-cs"/>
                      </a:endParaRPr>
                    </a:p>
                    <a:p>
                      <a:pPr marL="0" indent="0" algn="ctr">
                        <a:buNone/>
                      </a:pPr>
                      <a:r>
                        <a:rPr lang="en-US" sz="1400" b="1" dirty="0">
                          <a:solidFill>
                            <a:schemeClr val="tx1"/>
                          </a:solidFill>
                          <a:latin typeface="+mj-lt"/>
                          <a:hlinkClick r:id="rId10"/>
                        </a:rPr>
                        <a:t>Recraft v3</a:t>
                      </a:r>
                      <a:endParaRPr lang="en-US" sz="1400" b="1" dirty="0">
                        <a:solidFill>
                          <a:schemeClr val="tx1"/>
                        </a:solidFill>
                        <a:latin typeface="+mj-lt"/>
                      </a:endParaRPr>
                    </a:p>
                    <a:p>
                      <a:pPr marL="0" indent="0" algn="ctr">
                        <a:buNone/>
                      </a:pPr>
                      <a:r>
                        <a:rPr lang="en-US" sz="1400" b="1" dirty="0">
                          <a:solidFill>
                            <a:schemeClr val="tx1"/>
                          </a:solidFill>
                          <a:latin typeface="+mj-lt"/>
                          <a:hlinkClick r:id="rId11"/>
                        </a:rPr>
                        <a:t>Leonardo AI</a:t>
                      </a:r>
                      <a:endParaRPr lang="en-US" sz="14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3"/>
                  </a:ext>
                </a:extLst>
              </a:tr>
            </a:tbl>
          </a:graphicData>
        </a:graphic>
      </p:graphicFrame>
      <p:sp>
        <p:nvSpPr>
          <p:cNvPr id="27" name="Text 24"/>
          <p:cNvSpPr/>
          <p:nvPr/>
        </p:nvSpPr>
        <p:spPr>
          <a:xfrm>
            <a:off x="609600" y="609600"/>
            <a:ext cx="7924800" cy="822722"/>
          </a:xfrm>
          <a:prstGeom prst="rect">
            <a:avLst/>
          </a:prstGeom>
          <a:noFill/>
          <a:ln/>
        </p:spPr>
        <p:txBody>
          <a:bodyPr wrap="square" lIns="0" tIns="0" rIns="0" bIns="0" rtlCol="0" anchor="t"/>
          <a:lstStyle/>
          <a:p>
            <a:pPr marL="0" indent="0">
              <a:lnSpc>
                <a:spcPts val="3240"/>
              </a:lnSpc>
              <a:buNone/>
            </a:pPr>
            <a:endParaRPr lang="en-US" sz="2700" dirty="0"/>
          </a:p>
        </p:txBody>
      </p:sp>
      <p:sp>
        <p:nvSpPr>
          <p:cNvPr id="28" name="Title 27">
            <a:extLst>
              <a:ext uri="{FF2B5EF4-FFF2-40B4-BE49-F238E27FC236}">
                <a16:creationId xmlns:a16="http://schemas.microsoft.com/office/drawing/2014/main" id="{A904F23C-85B7-0050-FF48-68E80333FF26}"/>
              </a:ext>
            </a:extLst>
          </p:cNvPr>
          <p:cNvSpPr>
            <a:spLocks noGrp="1"/>
          </p:cNvSpPr>
          <p:nvPr>
            <p:ph type="title"/>
          </p:nvPr>
        </p:nvSpPr>
        <p:spPr>
          <a:xfrm>
            <a:off x="457200" y="526554"/>
            <a:ext cx="8229600" cy="857250"/>
          </a:xfrm>
        </p:spPr>
        <p:txBody>
          <a:bodyPr>
            <a:normAutofit/>
          </a:bodyPr>
          <a:lstStyle/>
          <a:p>
            <a:r>
              <a:rPr lang="en-US" dirty="0"/>
              <a:t>GenAI - Image-Based Output</a:t>
            </a:r>
          </a:p>
        </p:txBody>
      </p:sp>
    </p:spTree>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E986-CEAC-9494-96FB-EE5C9AC99045}"/>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862ABEE7-A551-964E-2791-67FEAA26F76C}"/>
              </a:ext>
            </a:extLst>
          </p:cNvPr>
          <p:cNvGraphicFramePr>
            <a:graphicFrameLocks noGrp="1"/>
          </p:cNvGraphicFramePr>
          <p:nvPr>
            <p:extLst>
              <p:ext uri="{D42A27DB-BD31-4B8C-83A1-F6EECF244321}">
                <p14:modId xmlns:p14="http://schemas.microsoft.com/office/powerpoint/2010/main" val="3660580903"/>
              </p:ext>
            </p:extLst>
          </p:nvPr>
        </p:nvGraphicFramePr>
        <p:xfrm>
          <a:off x="681037" y="1283196"/>
          <a:ext cx="7781925" cy="3369052"/>
        </p:xfrm>
        <a:graphic>
          <a:graphicData uri="http://schemas.openxmlformats.org/drawingml/2006/table">
            <a:tbl>
              <a:tblPr>
                <a:effectLst>
                  <a:outerShdw blurRad="50800" dist="38100" dir="2700000" algn="tl" rotWithShape="0">
                    <a:prstClr val="black">
                      <a:alpha val="40000"/>
                    </a:prstClr>
                  </a:outerShdw>
                </a:effectLst>
                <a:tableStyleId>{37CE84F3-28C3-443E-9E96-99CF82512B78}</a:tableStyleId>
              </a:tblPr>
              <a:tblGrid>
                <a:gridCol w="19050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2524125">
                  <a:extLst>
                    <a:ext uri="{9D8B030D-6E8A-4147-A177-3AD203B41FA5}">
                      <a16:colId xmlns:a16="http://schemas.microsoft.com/office/drawing/2014/main" val="20002"/>
                    </a:ext>
                  </a:extLst>
                </a:gridCol>
              </a:tblGrid>
              <a:tr h="534412">
                <a:tc>
                  <a:txBody>
                    <a:bodyPr/>
                    <a:lstStyle/>
                    <a:p>
                      <a:pPr marL="0" indent="0" algn="ctr">
                        <a:buNone/>
                      </a:pPr>
                      <a:r>
                        <a:rPr lang="en-US" sz="1800" b="1" dirty="0">
                          <a:solidFill>
                            <a:schemeClr val="bg1"/>
                          </a:solidFill>
                          <a:latin typeface="+mj-lt"/>
                        </a:rPr>
                        <a:t>Application Type</a:t>
                      </a:r>
                      <a:endParaRPr lang="en-US" sz="1800" dirty="0">
                        <a:solidFill>
                          <a:schemeClr val="bg1"/>
                        </a:solidFill>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chemeClr val="bg1"/>
                          </a:solidFill>
                          <a:latin typeface="+mj-lt"/>
                        </a:rPr>
                        <a:t>Description</a:t>
                      </a:r>
                      <a:endParaRPr lang="en-US" sz="1800" dirty="0">
                        <a:solidFill>
                          <a:schemeClr val="bg1"/>
                        </a:solidFill>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chemeClr val="bg1"/>
                          </a:solidFill>
                          <a:latin typeface="+mj-lt"/>
                        </a:rPr>
                        <a:t>Recommended Models</a:t>
                      </a:r>
                      <a:endParaRPr lang="en-US" sz="1800" dirty="0">
                        <a:solidFill>
                          <a:schemeClr val="bg1"/>
                        </a:solidFill>
                        <a:latin typeface="+mj-lt"/>
                        <a:ea typeface="Arial" charset="0"/>
                        <a:cs typeface="Arial" charset="0"/>
                      </a:endParaRPr>
                    </a:p>
                  </a:txBody>
                  <a:tcPr anchor="ctr">
                    <a:solidFill>
                      <a:schemeClr val="tx2"/>
                    </a:solidFill>
                  </a:tcPr>
                </a:tc>
                <a:extLst>
                  <a:ext uri="{0D108BD9-81ED-4DB2-BD59-A6C34878D82A}">
                    <a16:rowId xmlns:a16="http://schemas.microsoft.com/office/drawing/2014/main" val="10000"/>
                  </a:ext>
                </a:extLst>
              </a:tr>
              <a:tr h="861672">
                <a:tc>
                  <a:txBody>
                    <a:bodyPr/>
                    <a:lstStyle/>
                    <a:p>
                      <a:pPr marL="0" indent="0" algn="ctr">
                        <a:buNone/>
                      </a:pPr>
                      <a:r>
                        <a:rPr lang="en-US" sz="1400" b="1" dirty="0">
                          <a:solidFill>
                            <a:schemeClr val="tx1"/>
                          </a:solidFill>
                          <a:latin typeface="+mj-lt"/>
                        </a:rPr>
                        <a:t>Commercial</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400" dirty="0">
                          <a:solidFill>
                            <a:schemeClr val="tx1"/>
                          </a:solidFill>
                          <a:latin typeface="+mj-lt"/>
                        </a:rPr>
                        <a:t>Brand assets, product mockups, social media, advertising visuals</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kumimoji="0" lang="en-US" sz="1400" b="1" kern="1200" dirty="0">
                          <a:solidFill>
                            <a:schemeClr val="tx1"/>
                          </a:solidFill>
                          <a:latin typeface="+mj-lt"/>
                          <a:ea typeface="+mn-ea"/>
                          <a:cs typeface="+mn-cs"/>
                          <a:hlinkClick r:id="rId3"/>
                        </a:rPr>
                        <a:t>GPT-Image 1.5</a:t>
                      </a:r>
                      <a:endParaRPr kumimoji="0" lang="en-US" sz="1400" b="1" kern="1200" dirty="0">
                        <a:solidFill>
                          <a:schemeClr val="tx1"/>
                        </a:solidFill>
                        <a:latin typeface="+mj-lt"/>
                        <a:ea typeface="+mn-ea"/>
                        <a:cs typeface="+mn-cs"/>
                      </a:endParaRPr>
                    </a:p>
                    <a:p>
                      <a:pPr marL="0" indent="0" algn="ctr">
                        <a:buNone/>
                      </a:pPr>
                      <a:r>
                        <a:rPr kumimoji="0" lang="en-US" sz="1400" b="1" kern="1200" dirty="0">
                          <a:solidFill>
                            <a:schemeClr val="tx1"/>
                          </a:solidFill>
                          <a:latin typeface="+mj-lt"/>
                          <a:ea typeface="+mn-ea"/>
                          <a:cs typeface="+mn-cs"/>
                          <a:hlinkClick r:id="rId4"/>
                        </a:rPr>
                        <a:t>Adobe Firefly</a:t>
                      </a:r>
                      <a:endParaRPr kumimoji="0" lang="en-US" sz="1400" b="1" kern="1200" dirty="0">
                        <a:solidFill>
                          <a:schemeClr val="tx1"/>
                        </a:solidFill>
                        <a:latin typeface="+mj-lt"/>
                        <a:ea typeface="Courier New" charset="0"/>
                        <a:cs typeface="Courier New" charset="0"/>
                      </a:endParaRPr>
                    </a:p>
                    <a:p>
                      <a:pPr marL="0" indent="0" algn="ctr">
                        <a:buNone/>
                      </a:pPr>
                      <a:r>
                        <a:rPr lang="en-US" sz="1400" b="1" dirty="0">
                          <a:solidFill>
                            <a:schemeClr val="tx1"/>
                          </a:solidFill>
                          <a:latin typeface="+mj-lt"/>
                          <a:hlinkClick r:id="rId5"/>
                        </a:rPr>
                        <a:t>Canva</a:t>
                      </a:r>
                      <a:r>
                        <a:rPr lang="en-US" sz="1400" b="1" dirty="0">
                          <a:solidFill>
                            <a:schemeClr val="tx1"/>
                          </a:solidFill>
                          <a:latin typeface="+mj-lt"/>
                        </a:rPr>
                        <a:t> </a:t>
                      </a:r>
                    </a:p>
                    <a:p>
                      <a:pPr marL="0" indent="0" algn="ctr">
                        <a:buNone/>
                      </a:pPr>
                      <a:r>
                        <a:rPr lang="en-US" sz="1400" b="1" dirty="0">
                          <a:solidFill>
                            <a:schemeClr val="tx1"/>
                          </a:solidFill>
                          <a:latin typeface="+mj-lt"/>
                          <a:hlinkClick r:id="rId6"/>
                        </a:rPr>
                        <a:t>AI DALL-E 3</a:t>
                      </a:r>
                      <a:endParaRPr lang="en-US" sz="14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4"/>
                  </a:ext>
                </a:extLst>
              </a:tr>
              <a:tr h="861672">
                <a:tc>
                  <a:txBody>
                    <a:bodyPr/>
                    <a:lstStyle/>
                    <a:p>
                      <a:pPr marL="0" indent="0" algn="ctr">
                        <a:buNone/>
                      </a:pPr>
                      <a:r>
                        <a:rPr lang="en-US" sz="1400" b="1" dirty="0">
                          <a:solidFill>
                            <a:schemeClr val="tx1"/>
                          </a:solidFill>
                          <a:latin typeface="+mj-lt"/>
                        </a:rPr>
                        <a:t>Design &amp; Illustration</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400" dirty="0">
                          <a:solidFill>
                            <a:schemeClr val="tx1"/>
                          </a:solidFill>
                          <a:latin typeface="+mj-lt"/>
                        </a:rPr>
                        <a:t>UI mockups, character designs, illustrations, visual prototyping</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kumimoji="0" lang="en-US" sz="1400" b="1" kern="1200" dirty="0">
                          <a:solidFill>
                            <a:schemeClr val="tx1"/>
                          </a:solidFill>
                          <a:latin typeface="+mj-lt"/>
                          <a:ea typeface="+mn-ea"/>
                          <a:cs typeface="+mn-cs"/>
                          <a:hlinkClick r:id="rId7"/>
                        </a:rPr>
                        <a:t>Midjourney v6</a:t>
                      </a:r>
                      <a:endParaRPr kumimoji="0" lang="en-US" sz="1400" b="1" kern="1200" dirty="0">
                        <a:solidFill>
                          <a:schemeClr val="tx1"/>
                        </a:solidFill>
                        <a:latin typeface="+mj-lt"/>
                        <a:ea typeface="+mn-ea"/>
                        <a:cs typeface="+mn-cs"/>
                      </a:endParaRPr>
                    </a:p>
                    <a:p>
                      <a:pPr marL="0" indent="0" algn="ctr">
                        <a:buNone/>
                      </a:pPr>
                      <a:r>
                        <a:rPr kumimoji="0" lang="en-US" sz="1400" b="1" kern="1200" dirty="0">
                          <a:solidFill>
                            <a:schemeClr val="tx1"/>
                          </a:solidFill>
                          <a:latin typeface="+mj-lt"/>
                          <a:ea typeface="+mn-ea"/>
                          <a:cs typeface="+mn-cs"/>
                          <a:hlinkClick r:id="rId8"/>
                        </a:rPr>
                        <a:t>Recraft v3</a:t>
                      </a:r>
                      <a:endParaRPr kumimoji="0" lang="en-US" sz="1400" b="1" kern="1200" dirty="0">
                        <a:solidFill>
                          <a:schemeClr val="tx1"/>
                        </a:solidFill>
                        <a:latin typeface="+mj-lt"/>
                        <a:ea typeface="+mn-ea"/>
                        <a:cs typeface="+mn-cs"/>
                      </a:endParaRPr>
                    </a:p>
                    <a:p>
                      <a:pPr marL="0" indent="0" algn="ctr">
                        <a:buNone/>
                      </a:pPr>
                      <a:r>
                        <a:rPr kumimoji="0" lang="en-US" sz="1400" b="1" kern="1200" dirty="0">
                          <a:solidFill>
                            <a:schemeClr val="tx1"/>
                          </a:solidFill>
                          <a:latin typeface="+mj-lt"/>
                          <a:ea typeface="+mn-ea"/>
                          <a:cs typeface="+mn-cs"/>
                          <a:hlinkClick r:id="rId9"/>
                        </a:rPr>
                        <a:t>Leonardo AI</a:t>
                      </a:r>
                      <a:endParaRPr kumimoji="0" lang="en-US" sz="1400" b="1" kern="1200" dirty="0">
                        <a:solidFill>
                          <a:schemeClr val="tx1"/>
                        </a:solidFill>
                        <a:latin typeface="+mj-lt"/>
                        <a:ea typeface="Courier New" charset="0"/>
                        <a:cs typeface="Courier New" charset="0"/>
                      </a:endParaRPr>
                    </a:p>
                    <a:p>
                      <a:pPr marL="0" indent="0" algn="ctr">
                        <a:buNone/>
                      </a:pPr>
                      <a:r>
                        <a:rPr lang="en-US" sz="1400" b="1" dirty="0" err="1">
                          <a:solidFill>
                            <a:schemeClr val="tx1"/>
                          </a:solidFill>
                          <a:latin typeface="+mj-lt"/>
                          <a:hlinkClick r:id="rId10"/>
                        </a:rPr>
                        <a:t>Hunyuan</a:t>
                      </a:r>
                      <a:endParaRPr lang="en-US" sz="14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5"/>
                  </a:ext>
                </a:extLst>
              </a:tr>
              <a:tr h="861672">
                <a:tc>
                  <a:txBody>
                    <a:bodyPr/>
                    <a:lstStyle/>
                    <a:p>
                      <a:pPr marL="0" indent="0" algn="ctr">
                        <a:buNone/>
                      </a:pPr>
                      <a:r>
                        <a:rPr lang="en-US" sz="1400" b="1" dirty="0">
                          <a:solidFill>
                            <a:schemeClr val="tx1"/>
                          </a:solidFill>
                          <a:latin typeface="+mj-lt"/>
                        </a:rPr>
                        <a:t>Film &amp; VFX</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400" dirty="0">
                          <a:solidFill>
                            <a:schemeClr val="tx1"/>
                          </a:solidFill>
                          <a:latin typeface="+mj-lt"/>
                        </a:rPr>
                        <a:t>Scene design, set visualization, character concepts, virtual production</a:t>
                      </a:r>
                      <a:endParaRPr lang="en-US" sz="14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kumimoji="0" lang="en-US" sz="1400" b="1" kern="1200" dirty="0">
                          <a:solidFill>
                            <a:schemeClr val="tx1"/>
                          </a:solidFill>
                          <a:latin typeface="+mj-lt"/>
                          <a:ea typeface="+mn-ea"/>
                          <a:cs typeface="+mn-cs"/>
                          <a:hlinkClick r:id="rId7"/>
                        </a:rPr>
                        <a:t>Midjourney v6</a:t>
                      </a:r>
                      <a:endParaRPr kumimoji="0" lang="en-US" sz="1400" b="1" kern="1200" dirty="0">
                        <a:solidFill>
                          <a:schemeClr val="tx1"/>
                        </a:solidFill>
                        <a:latin typeface="+mj-lt"/>
                        <a:ea typeface="+mn-ea"/>
                        <a:cs typeface="+mn-cs"/>
                      </a:endParaRPr>
                    </a:p>
                    <a:p>
                      <a:pPr marL="0" indent="0" algn="ctr">
                        <a:buNone/>
                      </a:pPr>
                      <a:r>
                        <a:rPr kumimoji="0" lang="en-US" sz="1400" b="1" kern="1200" dirty="0">
                          <a:solidFill>
                            <a:schemeClr val="tx1"/>
                          </a:solidFill>
                          <a:latin typeface="+mj-lt"/>
                          <a:ea typeface="+mn-ea"/>
                          <a:cs typeface="+mn-cs"/>
                          <a:hlinkClick r:id="rId11"/>
                        </a:rPr>
                        <a:t>FLUX 1.1</a:t>
                      </a:r>
                      <a:endParaRPr kumimoji="0" lang="en-US" sz="1400" b="1" kern="1200" dirty="0">
                        <a:solidFill>
                          <a:schemeClr val="tx1"/>
                        </a:solidFill>
                        <a:latin typeface="+mj-lt"/>
                        <a:ea typeface="Courier New" charset="0"/>
                        <a:cs typeface="Courier New" charset="0"/>
                      </a:endParaRPr>
                    </a:p>
                    <a:p>
                      <a:pPr marL="0" indent="0" algn="ctr">
                        <a:buNone/>
                      </a:pPr>
                      <a:r>
                        <a:rPr kumimoji="0" lang="en-US" sz="1400" b="1" kern="1200" dirty="0">
                          <a:solidFill>
                            <a:schemeClr val="tx1"/>
                          </a:solidFill>
                          <a:latin typeface="+mj-lt"/>
                          <a:ea typeface="+mn-ea"/>
                          <a:cs typeface="+mn-cs"/>
                          <a:hlinkClick r:id="rId3"/>
                        </a:rPr>
                        <a:t>GPT-Image 1.5</a:t>
                      </a:r>
                      <a:endParaRPr kumimoji="0" lang="en-US" sz="1400" b="1" kern="1200" dirty="0">
                        <a:solidFill>
                          <a:schemeClr val="tx1"/>
                        </a:solidFill>
                        <a:latin typeface="+mj-lt"/>
                        <a:ea typeface="+mn-ea"/>
                        <a:cs typeface="+mn-cs"/>
                      </a:endParaRPr>
                    </a:p>
                    <a:p>
                      <a:pPr marL="0" indent="0" algn="ctr">
                        <a:buNone/>
                      </a:pPr>
                      <a:r>
                        <a:rPr kumimoji="0" lang="en-US" sz="1400" b="1" kern="1200" dirty="0">
                          <a:solidFill>
                            <a:schemeClr val="tx1"/>
                          </a:solidFill>
                          <a:latin typeface="+mj-lt"/>
                          <a:ea typeface="+mn-ea"/>
                          <a:cs typeface="+mn-cs"/>
                          <a:hlinkClick r:id="rId9"/>
                        </a:rPr>
                        <a:t>Leonardo AI</a:t>
                      </a:r>
                      <a:endParaRPr kumimoji="0" lang="en-US" sz="1400" b="1" kern="1200"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6"/>
                  </a:ext>
                </a:extLst>
              </a:tr>
            </a:tbl>
          </a:graphicData>
        </a:graphic>
      </p:graphicFrame>
      <p:sp>
        <p:nvSpPr>
          <p:cNvPr id="27" name="Text 24">
            <a:extLst>
              <a:ext uri="{FF2B5EF4-FFF2-40B4-BE49-F238E27FC236}">
                <a16:creationId xmlns:a16="http://schemas.microsoft.com/office/drawing/2014/main" id="{FCBBFA9B-A5E2-6AB0-59E0-E08FAFA6C230}"/>
              </a:ext>
            </a:extLst>
          </p:cNvPr>
          <p:cNvSpPr/>
          <p:nvPr/>
        </p:nvSpPr>
        <p:spPr>
          <a:xfrm>
            <a:off x="609600" y="609600"/>
            <a:ext cx="7924800" cy="822722"/>
          </a:xfrm>
          <a:prstGeom prst="rect">
            <a:avLst/>
          </a:prstGeom>
          <a:noFill/>
          <a:ln/>
        </p:spPr>
        <p:txBody>
          <a:bodyPr wrap="square" lIns="0" tIns="0" rIns="0" bIns="0" rtlCol="0" anchor="t"/>
          <a:lstStyle/>
          <a:p>
            <a:pPr marL="0" indent="0">
              <a:lnSpc>
                <a:spcPts val="3240"/>
              </a:lnSpc>
              <a:buNone/>
            </a:pPr>
            <a:endParaRPr lang="en-US" sz="2700" dirty="0"/>
          </a:p>
        </p:txBody>
      </p:sp>
      <p:sp>
        <p:nvSpPr>
          <p:cNvPr id="28" name="Title 27">
            <a:extLst>
              <a:ext uri="{FF2B5EF4-FFF2-40B4-BE49-F238E27FC236}">
                <a16:creationId xmlns:a16="http://schemas.microsoft.com/office/drawing/2014/main" id="{62353150-7050-65FB-E973-35C1CF692592}"/>
              </a:ext>
            </a:extLst>
          </p:cNvPr>
          <p:cNvSpPr>
            <a:spLocks noGrp="1"/>
          </p:cNvSpPr>
          <p:nvPr>
            <p:ph type="title"/>
          </p:nvPr>
        </p:nvSpPr>
        <p:spPr>
          <a:xfrm>
            <a:off x="457200" y="526554"/>
            <a:ext cx="8229600" cy="673596"/>
          </a:xfrm>
        </p:spPr>
        <p:txBody>
          <a:bodyPr>
            <a:normAutofit fontScale="90000"/>
          </a:bodyPr>
          <a:lstStyle/>
          <a:p>
            <a:r>
              <a:rPr lang="en-US" dirty="0"/>
              <a:t>GenAI - Image-Based Output</a:t>
            </a:r>
          </a:p>
        </p:txBody>
      </p:sp>
    </p:spTree>
    <p:extLst>
      <p:ext uri="{BB962C8B-B14F-4D97-AF65-F5344CB8AC3E}">
        <p14:creationId xmlns:p14="http://schemas.microsoft.com/office/powerpoint/2010/main" val="18110817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5D29-B3DA-0668-6D5F-70C5D2822E26}"/>
              </a:ext>
            </a:extLst>
          </p:cNvPr>
          <p:cNvSpPr>
            <a:spLocks noGrp="1"/>
          </p:cNvSpPr>
          <p:nvPr>
            <p:ph type="title"/>
          </p:nvPr>
        </p:nvSpPr>
        <p:spPr>
          <a:xfrm>
            <a:off x="457200" y="528066"/>
            <a:ext cx="8229600" cy="595884"/>
          </a:xfrm>
        </p:spPr>
        <p:txBody>
          <a:bodyPr>
            <a:normAutofit fontScale="90000"/>
          </a:bodyPr>
          <a:lstStyle/>
          <a:p>
            <a:r>
              <a:rPr lang="en-US" dirty="0"/>
              <a:t>GenAI - Image-Based Output</a:t>
            </a:r>
          </a:p>
        </p:txBody>
      </p:sp>
      <p:sp>
        <p:nvSpPr>
          <p:cNvPr id="4" name="Date Placeholder 3">
            <a:extLst>
              <a:ext uri="{FF2B5EF4-FFF2-40B4-BE49-F238E27FC236}">
                <a16:creationId xmlns:a16="http://schemas.microsoft.com/office/drawing/2014/main" id="{10CD9382-C823-54E0-943C-A3C18659E0FF}"/>
              </a:ext>
            </a:extLst>
          </p:cNvPr>
          <p:cNvSpPr>
            <a:spLocks noGrp="1"/>
          </p:cNvSpPr>
          <p:nvPr>
            <p:ph type="dt" sz="half" idx="10"/>
          </p:nvPr>
        </p:nvSpPr>
        <p:spPr/>
        <p:txBody>
          <a:bodyPr/>
          <a:lstStyle/>
          <a:p>
            <a:r>
              <a:rPr lang="en-US" dirty="0"/>
              <a:t>5/18/2025</a:t>
            </a:r>
          </a:p>
        </p:txBody>
      </p:sp>
      <p:sp>
        <p:nvSpPr>
          <p:cNvPr id="5" name="Footer Placeholder 4">
            <a:extLst>
              <a:ext uri="{FF2B5EF4-FFF2-40B4-BE49-F238E27FC236}">
                <a16:creationId xmlns:a16="http://schemas.microsoft.com/office/drawing/2014/main" id="{D1C24E29-3DB6-F2A8-9150-90E1952B20DA}"/>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DE8DD9E2-756C-8B91-1229-B952167BBB18}"/>
              </a:ext>
            </a:extLst>
          </p:cNvPr>
          <p:cNvSpPr>
            <a:spLocks noGrp="1"/>
          </p:cNvSpPr>
          <p:nvPr>
            <p:ph type="sldNum" sz="quarter" idx="12"/>
          </p:nvPr>
        </p:nvSpPr>
        <p:spPr/>
        <p:txBody>
          <a:bodyPr/>
          <a:lstStyle/>
          <a:p>
            <a:fld id="{3D46CBA2-ECE5-4BE9-B546-6761E0E67089}" type="slidenum">
              <a:rPr lang="en-US" smtClean="0"/>
              <a:t>105</a:t>
            </a:fld>
            <a:endParaRPr lang="en-US" dirty="0"/>
          </a:p>
        </p:txBody>
      </p:sp>
      <p:graphicFrame>
        <p:nvGraphicFramePr>
          <p:cNvPr id="7" name="Table 6">
            <a:extLst>
              <a:ext uri="{FF2B5EF4-FFF2-40B4-BE49-F238E27FC236}">
                <a16:creationId xmlns:a16="http://schemas.microsoft.com/office/drawing/2014/main" id="{4EBEBA69-D28C-4166-6C73-1D4913CD2338}"/>
              </a:ext>
            </a:extLst>
          </p:cNvPr>
          <p:cNvGraphicFramePr>
            <a:graphicFrameLocks noGrp="1"/>
          </p:cNvGraphicFramePr>
          <p:nvPr>
            <p:extLst>
              <p:ext uri="{D42A27DB-BD31-4B8C-83A1-F6EECF244321}">
                <p14:modId xmlns:p14="http://schemas.microsoft.com/office/powerpoint/2010/main" val="488569965"/>
              </p:ext>
            </p:extLst>
          </p:nvPr>
        </p:nvGraphicFramePr>
        <p:xfrm>
          <a:off x="772990" y="1115196"/>
          <a:ext cx="7598019" cy="3706718"/>
        </p:xfrm>
        <a:graphic>
          <a:graphicData uri="http://schemas.openxmlformats.org/drawingml/2006/table">
            <a:tbl>
              <a:tblPr>
                <a:tableStyleId>{18603FDC-E32A-4AB5-989C-0864C3EAD2B8}</a:tableStyleId>
              </a:tblPr>
              <a:tblGrid>
                <a:gridCol w="2532673">
                  <a:extLst>
                    <a:ext uri="{9D8B030D-6E8A-4147-A177-3AD203B41FA5}">
                      <a16:colId xmlns:a16="http://schemas.microsoft.com/office/drawing/2014/main" val="4051104988"/>
                    </a:ext>
                  </a:extLst>
                </a:gridCol>
                <a:gridCol w="2532673">
                  <a:extLst>
                    <a:ext uri="{9D8B030D-6E8A-4147-A177-3AD203B41FA5}">
                      <a16:colId xmlns:a16="http://schemas.microsoft.com/office/drawing/2014/main" val="3715832640"/>
                    </a:ext>
                  </a:extLst>
                </a:gridCol>
                <a:gridCol w="2532673">
                  <a:extLst>
                    <a:ext uri="{9D8B030D-6E8A-4147-A177-3AD203B41FA5}">
                      <a16:colId xmlns:a16="http://schemas.microsoft.com/office/drawing/2014/main" val="1963439685"/>
                    </a:ext>
                  </a:extLst>
                </a:gridCol>
              </a:tblGrid>
              <a:tr h="439256">
                <a:tc>
                  <a:txBody>
                    <a:bodyPr/>
                    <a:lstStyle/>
                    <a:p>
                      <a:pPr algn="ctr"/>
                      <a:r>
                        <a:rPr lang="en-US" sz="1800" b="1" dirty="0">
                          <a:solidFill>
                            <a:schemeClr val="bg1"/>
                          </a:solidFill>
                          <a:latin typeface="+mj-lt"/>
                        </a:rPr>
                        <a:t>Application</a:t>
                      </a:r>
                    </a:p>
                  </a:txBody>
                  <a:tcPr marL="84422" marR="84422" marT="42211" marB="42211" anchor="ctr">
                    <a:solidFill>
                      <a:schemeClr val="tx2"/>
                    </a:solidFill>
                  </a:tcPr>
                </a:tc>
                <a:tc>
                  <a:txBody>
                    <a:bodyPr/>
                    <a:lstStyle/>
                    <a:p>
                      <a:pPr algn="ctr"/>
                      <a:r>
                        <a:rPr lang="en-US" sz="1800" b="1" dirty="0">
                          <a:solidFill>
                            <a:schemeClr val="bg1"/>
                          </a:solidFill>
                          <a:latin typeface="+mj-lt"/>
                        </a:rPr>
                        <a:t>Description</a:t>
                      </a:r>
                    </a:p>
                  </a:txBody>
                  <a:tcPr marL="84422" marR="84422" marT="42211" marB="42211" anchor="ctr">
                    <a:solidFill>
                      <a:schemeClr val="tx2"/>
                    </a:solidFill>
                  </a:tcPr>
                </a:tc>
                <a:tc>
                  <a:txBody>
                    <a:bodyPr/>
                    <a:lstStyle/>
                    <a:p>
                      <a:pPr algn="ctr"/>
                      <a:r>
                        <a:rPr lang="en-US" sz="1800" b="1" dirty="0">
                          <a:solidFill>
                            <a:schemeClr val="bg1"/>
                          </a:solidFill>
                          <a:latin typeface="+mj-lt"/>
                        </a:rPr>
                        <a:t>Example Tools/Models</a:t>
                      </a:r>
                    </a:p>
                  </a:txBody>
                  <a:tcPr marL="84422" marR="84422" marT="42211" marB="42211" anchor="ctr">
                    <a:solidFill>
                      <a:schemeClr val="tx2"/>
                    </a:solidFill>
                  </a:tcPr>
                </a:tc>
                <a:extLst>
                  <a:ext uri="{0D108BD9-81ED-4DB2-BD59-A6C34878D82A}">
                    <a16:rowId xmlns:a16="http://schemas.microsoft.com/office/drawing/2014/main" val="947279717"/>
                  </a:ext>
                </a:extLst>
              </a:tr>
              <a:tr h="670585">
                <a:tc>
                  <a:txBody>
                    <a:bodyPr/>
                    <a:lstStyle/>
                    <a:p>
                      <a:pPr algn="ctr"/>
                      <a:r>
                        <a:rPr lang="en-US" sz="1400" b="1" dirty="0">
                          <a:solidFill>
                            <a:schemeClr val="tx1"/>
                          </a:solidFill>
                          <a:latin typeface="+mj-lt"/>
                        </a:rPr>
                        <a:t>Image Generation</a:t>
                      </a:r>
                    </a:p>
                  </a:txBody>
                  <a:tcPr marL="84422" marR="84422" marT="42211" marB="42211" anchor="ctr">
                    <a:solidFill>
                      <a:schemeClr val="bg2"/>
                    </a:solidFill>
                  </a:tcPr>
                </a:tc>
                <a:tc>
                  <a:txBody>
                    <a:bodyPr/>
                    <a:lstStyle/>
                    <a:p>
                      <a:pPr algn="ctr"/>
                      <a:r>
                        <a:rPr lang="en-US" sz="1400" b="0" dirty="0">
                          <a:solidFill>
                            <a:schemeClr val="tx1"/>
                          </a:solidFill>
                          <a:latin typeface="+mj-lt"/>
                        </a:rPr>
                        <a:t>Creates images from text prompts.</a:t>
                      </a:r>
                    </a:p>
                  </a:txBody>
                  <a:tcPr marL="84422" marR="84422" marT="42211" marB="42211" anchor="ctr">
                    <a:solidFill>
                      <a:schemeClr val="bg2"/>
                    </a:solidFill>
                  </a:tcPr>
                </a:tc>
                <a:tc>
                  <a:txBody>
                    <a:bodyPr/>
                    <a:lstStyle/>
                    <a:p>
                      <a:pPr algn="ctr"/>
                      <a:r>
                        <a:rPr lang="en-US" sz="1400" b="0" dirty="0">
                          <a:solidFill>
                            <a:schemeClr val="tx1"/>
                          </a:solidFill>
                          <a:latin typeface="+mj-lt"/>
                          <a:hlinkClick r:id="rId2">
                            <a:extLst>
                              <a:ext uri="{A12FA001-AC4F-418D-AE19-62706E023703}">
                                <ahyp:hlinkClr xmlns:ahyp="http://schemas.microsoft.com/office/drawing/2018/hyperlinkcolor" val="tx"/>
                              </a:ext>
                            </a:extLst>
                          </a:hlinkClick>
                        </a:rPr>
                        <a:t>DALL·E 3</a:t>
                      </a:r>
                      <a:endParaRPr lang="en-US" sz="1400" b="0" dirty="0">
                        <a:solidFill>
                          <a:schemeClr val="tx1"/>
                        </a:solidFill>
                        <a:latin typeface="+mj-lt"/>
                      </a:endParaRPr>
                    </a:p>
                    <a:p>
                      <a:pPr algn="ctr"/>
                      <a:r>
                        <a:rPr lang="en-US" sz="1400" b="0" dirty="0">
                          <a:solidFill>
                            <a:schemeClr val="tx1"/>
                          </a:solidFill>
                          <a:latin typeface="+mj-lt"/>
                          <a:hlinkClick r:id="rId3">
                            <a:extLst>
                              <a:ext uri="{A12FA001-AC4F-418D-AE19-62706E023703}">
                                <ahyp:hlinkClr xmlns:ahyp="http://schemas.microsoft.com/office/drawing/2018/hyperlinkcolor" val="tx"/>
                              </a:ext>
                            </a:extLst>
                          </a:hlinkClick>
                        </a:rPr>
                        <a:t>Midjourney</a:t>
                      </a:r>
                      <a:endParaRPr lang="en-US" sz="1400" b="0" dirty="0">
                        <a:solidFill>
                          <a:schemeClr val="tx1"/>
                        </a:solidFill>
                        <a:latin typeface="+mj-lt"/>
                      </a:endParaRPr>
                    </a:p>
                    <a:p>
                      <a:pPr algn="ctr"/>
                      <a:r>
                        <a:rPr lang="en-US" sz="1400" b="0" dirty="0">
                          <a:solidFill>
                            <a:schemeClr val="tx1"/>
                          </a:solidFill>
                          <a:latin typeface="+mj-lt"/>
                          <a:hlinkClick r:id="rId4">
                            <a:extLst>
                              <a:ext uri="{A12FA001-AC4F-418D-AE19-62706E023703}">
                                <ahyp:hlinkClr xmlns:ahyp="http://schemas.microsoft.com/office/drawing/2018/hyperlinkcolor" val="tx"/>
                              </a:ext>
                            </a:extLst>
                          </a:hlinkClick>
                        </a:rPr>
                        <a:t> Stable Diffusion</a:t>
                      </a:r>
                      <a:endParaRPr lang="en-US" sz="1400" b="0" dirty="0">
                        <a:solidFill>
                          <a:schemeClr val="tx1"/>
                        </a:solidFill>
                        <a:latin typeface="+mj-lt"/>
                      </a:endParaRPr>
                    </a:p>
                  </a:txBody>
                  <a:tcPr marL="84422" marR="84422" marT="42211" marB="42211" anchor="ctr">
                    <a:solidFill>
                      <a:schemeClr val="bg2"/>
                    </a:solidFill>
                  </a:tcPr>
                </a:tc>
                <a:extLst>
                  <a:ext uri="{0D108BD9-81ED-4DB2-BD59-A6C34878D82A}">
                    <a16:rowId xmlns:a16="http://schemas.microsoft.com/office/drawing/2014/main" val="598713630"/>
                  </a:ext>
                </a:extLst>
              </a:tr>
              <a:tr h="670585">
                <a:tc>
                  <a:txBody>
                    <a:bodyPr/>
                    <a:lstStyle/>
                    <a:p>
                      <a:pPr algn="ctr"/>
                      <a:r>
                        <a:rPr lang="en-US" sz="1400" b="1" dirty="0">
                          <a:solidFill>
                            <a:schemeClr val="tx1"/>
                          </a:solidFill>
                          <a:latin typeface="+mj-lt"/>
                        </a:rPr>
                        <a:t>Image Editing</a:t>
                      </a:r>
                    </a:p>
                  </a:txBody>
                  <a:tcPr marL="84422" marR="84422" marT="42211" marB="42211" anchor="ctr">
                    <a:solidFill>
                      <a:schemeClr val="bg2"/>
                    </a:solidFill>
                  </a:tcPr>
                </a:tc>
                <a:tc>
                  <a:txBody>
                    <a:bodyPr/>
                    <a:lstStyle/>
                    <a:p>
                      <a:pPr algn="ctr"/>
                      <a:r>
                        <a:rPr lang="en-US" sz="1400" b="0" dirty="0">
                          <a:solidFill>
                            <a:schemeClr val="tx1"/>
                          </a:solidFill>
                          <a:latin typeface="+mj-lt"/>
                        </a:rPr>
                        <a:t>Modifies or enhances images.</a:t>
                      </a:r>
                    </a:p>
                  </a:txBody>
                  <a:tcPr marL="84422" marR="84422" marT="42211" marB="42211" anchor="ctr">
                    <a:solidFill>
                      <a:schemeClr val="bg2"/>
                    </a:solidFill>
                  </a:tcPr>
                </a:tc>
                <a:tc>
                  <a:txBody>
                    <a:bodyPr/>
                    <a:lstStyle/>
                    <a:p>
                      <a:pPr algn="ctr"/>
                      <a:r>
                        <a:rPr lang="en-US" sz="1400" b="0" dirty="0">
                          <a:solidFill>
                            <a:schemeClr val="tx1"/>
                          </a:solidFill>
                          <a:latin typeface="+mj-lt"/>
                          <a:hlinkClick r:id="rId5">
                            <a:extLst>
                              <a:ext uri="{A12FA001-AC4F-418D-AE19-62706E023703}">
                                <ahyp:hlinkClr xmlns:ahyp="http://schemas.microsoft.com/office/drawing/2018/hyperlinkcolor" val="tx"/>
                              </a:ext>
                            </a:extLst>
                          </a:hlinkClick>
                        </a:rPr>
                        <a:t>Adobe Firefly</a:t>
                      </a:r>
                      <a:endParaRPr lang="en-US" sz="1400" b="0" dirty="0">
                        <a:solidFill>
                          <a:schemeClr val="tx1"/>
                        </a:solidFill>
                        <a:latin typeface="+mj-lt"/>
                      </a:endParaRPr>
                    </a:p>
                    <a:p>
                      <a:pPr algn="ctr"/>
                      <a:r>
                        <a:rPr lang="en-US" sz="1400" b="0" dirty="0">
                          <a:solidFill>
                            <a:schemeClr val="tx1"/>
                          </a:solidFill>
                          <a:latin typeface="+mj-lt"/>
                          <a:hlinkClick r:id="rId6">
                            <a:extLst>
                              <a:ext uri="{A12FA001-AC4F-418D-AE19-62706E023703}">
                                <ahyp:hlinkClr xmlns:ahyp="http://schemas.microsoft.com/office/drawing/2018/hyperlinkcolor" val="tx"/>
                              </a:ext>
                            </a:extLst>
                          </a:hlinkClick>
                        </a:rPr>
                        <a:t> Runway ML</a:t>
                      </a:r>
                      <a:endParaRPr lang="en-US" sz="1400" b="0" dirty="0">
                        <a:solidFill>
                          <a:schemeClr val="tx1"/>
                        </a:solidFill>
                        <a:latin typeface="+mj-lt"/>
                      </a:endParaRPr>
                    </a:p>
                    <a:p>
                      <a:pPr algn="ctr"/>
                      <a:r>
                        <a:rPr lang="en-US" sz="1400" b="0" dirty="0">
                          <a:solidFill>
                            <a:schemeClr val="tx1"/>
                          </a:solidFill>
                          <a:latin typeface="+mj-lt"/>
                          <a:hlinkClick r:id="rId7">
                            <a:extLst>
                              <a:ext uri="{A12FA001-AC4F-418D-AE19-62706E023703}">
                                <ahyp:hlinkClr xmlns:ahyp="http://schemas.microsoft.com/office/drawing/2018/hyperlinkcolor" val="tx"/>
                              </a:ext>
                            </a:extLst>
                          </a:hlinkClick>
                        </a:rPr>
                        <a:t>DALL·E inpainting</a:t>
                      </a:r>
                      <a:endParaRPr lang="en-US" sz="1400" b="0" dirty="0">
                        <a:solidFill>
                          <a:schemeClr val="tx1"/>
                        </a:solidFill>
                        <a:latin typeface="+mj-lt"/>
                      </a:endParaRPr>
                    </a:p>
                  </a:txBody>
                  <a:tcPr marL="84422" marR="84422" marT="42211" marB="42211" anchor="ctr">
                    <a:solidFill>
                      <a:schemeClr val="bg2"/>
                    </a:solidFill>
                  </a:tcPr>
                </a:tc>
                <a:extLst>
                  <a:ext uri="{0D108BD9-81ED-4DB2-BD59-A6C34878D82A}">
                    <a16:rowId xmlns:a16="http://schemas.microsoft.com/office/drawing/2014/main" val="194355093"/>
                  </a:ext>
                </a:extLst>
              </a:tr>
              <a:tr h="546978">
                <a:tc>
                  <a:txBody>
                    <a:bodyPr/>
                    <a:lstStyle/>
                    <a:p>
                      <a:pPr algn="ctr"/>
                      <a:r>
                        <a:rPr lang="en-US" sz="1400" b="1" dirty="0">
                          <a:solidFill>
                            <a:schemeClr val="tx1"/>
                          </a:solidFill>
                          <a:latin typeface="+mj-lt"/>
                        </a:rPr>
                        <a:t>Style Transfer</a:t>
                      </a:r>
                    </a:p>
                  </a:txBody>
                  <a:tcPr marL="84422" marR="84422" marT="42211" marB="42211" anchor="ctr">
                    <a:solidFill>
                      <a:schemeClr val="bg2"/>
                    </a:solidFill>
                  </a:tcPr>
                </a:tc>
                <a:tc>
                  <a:txBody>
                    <a:bodyPr/>
                    <a:lstStyle/>
                    <a:p>
                      <a:pPr algn="ctr"/>
                      <a:r>
                        <a:rPr lang="en-US" sz="1400" b="0" dirty="0">
                          <a:solidFill>
                            <a:schemeClr val="tx1"/>
                          </a:solidFill>
                          <a:latin typeface="+mj-lt"/>
                        </a:rPr>
                        <a:t>Applies visual styles from one image to another.</a:t>
                      </a:r>
                    </a:p>
                  </a:txBody>
                  <a:tcPr marL="84422" marR="84422" marT="42211" marB="42211" anchor="ctr">
                    <a:solidFill>
                      <a:schemeClr val="bg2"/>
                    </a:solidFill>
                  </a:tcPr>
                </a:tc>
                <a:tc>
                  <a:txBody>
                    <a:bodyPr/>
                    <a:lstStyle/>
                    <a:p>
                      <a:pPr algn="ctr"/>
                      <a:r>
                        <a:rPr lang="en-US" sz="1400" b="0" dirty="0">
                          <a:solidFill>
                            <a:schemeClr val="tx1"/>
                          </a:solidFill>
                          <a:latin typeface="+mj-lt"/>
                          <a:hlinkClick r:id="rId8">
                            <a:extLst>
                              <a:ext uri="{A12FA001-AC4F-418D-AE19-62706E023703}">
                                <ahyp:hlinkClr xmlns:ahyp="http://schemas.microsoft.com/office/drawing/2018/hyperlinkcolor" val="tx"/>
                              </a:ext>
                            </a:extLst>
                          </a:hlinkClick>
                        </a:rPr>
                        <a:t>DeepArt</a:t>
                      </a:r>
                      <a:endParaRPr lang="en-US" sz="1400" b="0" dirty="0">
                        <a:solidFill>
                          <a:schemeClr val="tx1"/>
                        </a:solidFill>
                        <a:latin typeface="+mj-lt"/>
                      </a:endParaRPr>
                    </a:p>
                    <a:p>
                      <a:pPr algn="ctr"/>
                      <a:r>
                        <a:rPr lang="en-US" sz="1400" b="0" dirty="0">
                          <a:solidFill>
                            <a:schemeClr val="tx1"/>
                          </a:solidFill>
                          <a:latin typeface="+mj-lt"/>
                          <a:hlinkClick r:id="rId9">
                            <a:extLst>
                              <a:ext uri="{A12FA001-AC4F-418D-AE19-62706E023703}">
                                <ahyp:hlinkClr xmlns:ahyp="http://schemas.microsoft.com/office/drawing/2018/hyperlinkcolor" val="tx"/>
                              </a:ext>
                            </a:extLst>
                          </a:hlinkClick>
                        </a:rPr>
                        <a:t>Prisma</a:t>
                      </a:r>
                      <a:endParaRPr lang="en-US" sz="1400" b="0" dirty="0">
                        <a:solidFill>
                          <a:schemeClr val="tx1"/>
                        </a:solidFill>
                        <a:latin typeface="+mj-lt"/>
                      </a:endParaRPr>
                    </a:p>
                  </a:txBody>
                  <a:tcPr marL="84422" marR="84422" marT="42211" marB="42211" anchor="ctr">
                    <a:solidFill>
                      <a:schemeClr val="bg2"/>
                    </a:solidFill>
                  </a:tcPr>
                </a:tc>
                <a:extLst>
                  <a:ext uri="{0D108BD9-81ED-4DB2-BD59-A6C34878D82A}">
                    <a16:rowId xmlns:a16="http://schemas.microsoft.com/office/drawing/2014/main" val="652709460"/>
                  </a:ext>
                </a:extLst>
              </a:tr>
              <a:tr h="495713">
                <a:tc>
                  <a:txBody>
                    <a:bodyPr/>
                    <a:lstStyle/>
                    <a:p>
                      <a:pPr algn="ctr"/>
                      <a:r>
                        <a:rPr lang="en-US" sz="1400" b="1" dirty="0">
                          <a:solidFill>
                            <a:schemeClr val="tx1"/>
                          </a:solidFill>
                          <a:latin typeface="+mj-lt"/>
                        </a:rPr>
                        <a:t>Image Captioning</a:t>
                      </a:r>
                    </a:p>
                  </a:txBody>
                  <a:tcPr marL="84422" marR="84422" marT="42211" marB="42211" anchor="ctr">
                    <a:solidFill>
                      <a:schemeClr val="bg2"/>
                    </a:solidFill>
                  </a:tcPr>
                </a:tc>
                <a:tc>
                  <a:txBody>
                    <a:bodyPr/>
                    <a:lstStyle/>
                    <a:p>
                      <a:pPr algn="ctr"/>
                      <a:r>
                        <a:rPr lang="en-US" sz="1400" b="0" dirty="0">
                          <a:solidFill>
                            <a:schemeClr val="tx1"/>
                          </a:solidFill>
                          <a:latin typeface="+mj-lt"/>
                        </a:rPr>
                        <a:t>Generates textual descriptions of images.</a:t>
                      </a:r>
                    </a:p>
                  </a:txBody>
                  <a:tcPr marL="84422" marR="84422" marT="42211" marB="42211" anchor="ctr">
                    <a:solidFill>
                      <a:schemeClr val="bg2"/>
                    </a:solidFill>
                  </a:tcPr>
                </a:tc>
                <a:tc>
                  <a:txBody>
                    <a:bodyPr/>
                    <a:lstStyle/>
                    <a:p>
                      <a:pPr algn="ctr"/>
                      <a:r>
                        <a:rPr lang="en-US" sz="1400" b="0" dirty="0">
                          <a:solidFill>
                            <a:schemeClr val="tx1"/>
                          </a:solidFill>
                          <a:latin typeface="+mj-lt"/>
                          <a:hlinkClick r:id="rId10">
                            <a:extLst>
                              <a:ext uri="{A12FA001-AC4F-418D-AE19-62706E023703}">
                                <ahyp:hlinkClr xmlns:ahyp="http://schemas.microsoft.com/office/drawing/2018/hyperlinkcolor" val="tx"/>
                              </a:ext>
                            </a:extLst>
                          </a:hlinkClick>
                        </a:rPr>
                        <a:t>BLIP</a:t>
                      </a:r>
                      <a:endParaRPr lang="en-US" sz="1400" b="0" dirty="0">
                        <a:solidFill>
                          <a:schemeClr val="tx1"/>
                        </a:solidFill>
                        <a:latin typeface="+mj-lt"/>
                      </a:endParaRPr>
                    </a:p>
                    <a:p>
                      <a:pPr algn="ctr"/>
                      <a:r>
                        <a:rPr lang="en-US" sz="1400" b="0" dirty="0">
                          <a:solidFill>
                            <a:schemeClr val="tx1"/>
                          </a:solidFill>
                          <a:latin typeface="+mj-lt"/>
                          <a:hlinkClick r:id="rId11">
                            <a:extLst>
                              <a:ext uri="{A12FA001-AC4F-418D-AE19-62706E023703}">
                                <ahyp:hlinkClr xmlns:ahyp="http://schemas.microsoft.com/office/drawing/2018/hyperlinkcolor" val="tx"/>
                              </a:ext>
                            </a:extLst>
                          </a:hlinkClick>
                        </a:rPr>
                        <a:t>OpenAI CLIP</a:t>
                      </a:r>
                      <a:endParaRPr lang="en-US" sz="1400" b="0" dirty="0">
                        <a:solidFill>
                          <a:schemeClr val="tx1"/>
                        </a:solidFill>
                        <a:latin typeface="+mj-lt"/>
                      </a:endParaRPr>
                    </a:p>
                    <a:p>
                      <a:pPr algn="ctr"/>
                      <a:r>
                        <a:rPr kumimoji="0" lang="en-US" sz="1400" b="0" u="none" strike="noStrike" kern="1200" cap="none" spc="0" normalizeH="0" baseline="0" noProof="0" dirty="0">
                          <a:ln>
                            <a:noFill/>
                          </a:ln>
                          <a:solidFill>
                            <a:schemeClr val="tx1"/>
                          </a:solidFill>
                          <a:effectLst/>
                          <a:uLnTx/>
                          <a:uFillTx/>
                          <a:latin typeface="+mj-lt"/>
                          <a:hlinkClick r:id="rId12">
                            <a:extLst>
                              <a:ext uri="{A12FA001-AC4F-418D-AE19-62706E023703}">
                                <ahyp:hlinkClr xmlns:ahyp="http://schemas.microsoft.com/office/drawing/2018/hyperlinkcolor" val="tx"/>
                              </a:ext>
                            </a:extLst>
                          </a:hlinkClick>
                        </a:rPr>
                        <a:t>ChatGPT</a:t>
                      </a:r>
                      <a:endParaRPr lang="en-US" sz="1400" b="0" dirty="0">
                        <a:solidFill>
                          <a:schemeClr val="tx1"/>
                        </a:solidFill>
                        <a:latin typeface="+mj-lt"/>
                      </a:endParaRPr>
                    </a:p>
                  </a:txBody>
                  <a:tcPr marL="84422" marR="84422" marT="42211" marB="42211" anchor="ctr">
                    <a:solidFill>
                      <a:schemeClr val="bg2"/>
                    </a:solidFill>
                  </a:tcPr>
                </a:tc>
                <a:extLst>
                  <a:ext uri="{0D108BD9-81ED-4DB2-BD59-A6C34878D82A}">
                    <a16:rowId xmlns:a16="http://schemas.microsoft.com/office/drawing/2014/main" val="3381243374"/>
                  </a:ext>
                </a:extLst>
              </a:tr>
              <a:tr h="546978">
                <a:tc>
                  <a:txBody>
                    <a:bodyPr/>
                    <a:lstStyle/>
                    <a:p>
                      <a:pPr algn="ctr"/>
                      <a:r>
                        <a:rPr lang="en-US" sz="1400" b="1" dirty="0">
                          <a:solidFill>
                            <a:schemeClr val="tx1"/>
                          </a:solidFill>
                          <a:latin typeface="+mj-lt"/>
                        </a:rPr>
                        <a:t>Object Detection / Recognition</a:t>
                      </a:r>
                    </a:p>
                  </a:txBody>
                  <a:tcPr marL="84422" marR="84422" marT="42211" marB="42211" anchor="ctr">
                    <a:solidFill>
                      <a:schemeClr val="bg2"/>
                    </a:solidFill>
                  </a:tcPr>
                </a:tc>
                <a:tc>
                  <a:txBody>
                    <a:bodyPr/>
                    <a:lstStyle/>
                    <a:p>
                      <a:pPr algn="ctr"/>
                      <a:r>
                        <a:rPr lang="en-US" sz="1400" b="0" dirty="0">
                          <a:solidFill>
                            <a:schemeClr val="tx1"/>
                          </a:solidFill>
                          <a:latin typeface="+mj-lt"/>
                        </a:rPr>
                        <a:t>Identifies objects in an image.</a:t>
                      </a:r>
                    </a:p>
                  </a:txBody>
                  <a:tcPr marL="84422" marR="84422" marT="42211" marB="42211" anchor="ctr">
                    <a:solidFill>
                      <a:schemeClr val="bg2"/>
                    </a:solidFill>
                  </a:tcPr>
                </a:tc>
                <a:tc>
                  <a:txBody>
                    <a:bodyPr/>
                    <a:lstStyle/>
                    <a:p>
                      <a:pPr algn="ctr"/>
                      <a:r>
                        <a:rPr lang="en-US" sz="1400" b="0" dirty="0">
                          <a:solidFill>
                            <a:schemeClr val="tx1"/>
                          </a:solidFill>
                          <a:latin typeface="+mj-lt"/>
                          <a:hlinkClick r:id="rId13">
                            <a:extLst>
                              <a:ext uri="{A12FA001-AC4F-418D-AE19-62706E023703}">
                                <ahyp:hlinkClr xmlns:ahyp="http://schemas.microsoft.com/office/drawing/2018/hyperlinkcolor" val="tx"/>
                              </a:ext>
                            </a:extLst>
                          </a:hlinkClick>
                        </a:rPr>
                        <a:t>YOLOv7</a:t>
                      </a:r>
                      <a:endParaRPr lang="en-US" sz="1400" b="0" dirty="0">
                        <a:solidFill>
                          <a:schemeClr val="tx1"/>
                        </a:solidFill>
                        <a:latin typeface="+mj-lt"/>
                      </a:endParaRPr>
                    </a:p>
                    <a:p>
                      <a:pPr algn="ctr"/>
                      <a:r>
                        <a:rPr lang="en-US" sz="1400" b="0" dirty="0">
                          <a:solidFill>
                            <a:schemeClr val="tx1"/>
                          </a:solidFill>
                          <a:latin typeface="+mj-lt"/>
                          <a:hlinkClick r:id="rId14">
                            <a:extLst>
                              <a:ext uri="{A12FA001-AC4F-418D-AE19-62706E023703}">
                                <ahyp:hlinkClr xmlns:ahyp="http://schemas.microsoft.com/office/drawing/2018/hyperlinkcolor" val="tx"/>
                              </a:ext>
                            </a:extLst>
                          </a:hlinkClick>
                        </a:rPr>
                        <a:t>Detectron2</a:t>
                      </a:r>
                      <a:endParaRPr lang="en-US" sz="1400" b="0" dirty="0">
                        <a:solidFill>
                          <a:schemeClr val="tx1"/>
                        </a:solidFill>
                        <a:latin typeface="+mj-lt"/>
                      </a:endParaRPr>
                    </a:p>
                  </a:txBody>
                  <a:tcPr marL="84422" marR="84422" marT="42211" marB="42211" anchor="ctr">
                    <a:solidFill>
                      <a:schemeClr val="bg2"/>
                    </a:solidFill>
                  </a:tcPr>
                </a:tc>
                <a:extLst>
                  <a:ext uri="{0D108BD9-81ED-4DB2-BD59-A6C34878D82A}">
                    <a16:rowId xmlns:a16="http://schemas.microsoft.com/office/drawing/2014/main" val="882879202"/>
                  </a:ext>
                </a:extLst>
              </a:tr>
            </a:tbl>
          </a:graphicData>
        </a:graphic>
      </p:graphicFrame>
    </p:spTree>
    <p:extLst>
      <p:ext uri="{BB962C8B-B14F-4D97-AF65-F5344CB8AC3E}">
        <p14:creationId xmlns:p14="http://schemas.microsoft.com/office/powerpoint/2010/main" val="25076247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5D398-43EC-AF87-49CE-0721428E909A}"/>
              </a:ext>
            </a:extLst>
          </p:cNvPr>
          <p:cNvSpPr>
            <a:spLocks noGrp="1"/>
          </p:cNvSpPr>
          <p:nvPr>
            <p:ph type="title"/>
          </p:nvPr>
        </p:nvSpPr>
        <p:spPr>
          <a:xfrm>
            <a:off x="457200" y="528066"/>
            <a:ext cx="8229600" cy="1281684"/>
          </a:xfrm>
        </p:spPr>
        <p:txBody>
          <a:bodyPr>
            <a:normAutofit fontScale="90000"/>
          </a:bodyPr>
          <a:lstStyle/>
          <a:p>
            <a:r>
              <a:rPr lang="en-US" dirty="0"/>
              <a:t>GenAI - Image-Based Output</a:t>
            </a:r>
            <a:br>
              <a:rPr lang="en-US" dirty="0"/>
            </a:br>
            <a:r>
              <a:rPr lang="en-US" dirty="0"/>
              <a:t>Key Insights &amp; Selection Criteria</a:t>
            </a:r>
          </a:p>
        </p:txBody>
      </p:sp>
      <p:sp>
        <p:nvSpPr>
          <p:cNvPr id="5" name="Content Placeholder 4">
            <a:extLst>
              <a:ext uri="{FF2B5EF4-FFF2-40B4-BE49-F238E27FC236}">
                <a16:creationId xmlns:a16="http://schemas.microsoft.com/office/drawing/2014/main" id="{62294A44-CB3E-2264-894F-56CFFF0F3B82}"/>
              </a:ext>
            </a:extLst>
          </p:cNvPr>
          <p:cNvSpPr>
            <a:spLocks noGrp="1"/>
          </p:cNvSpPr>
          <p:nvPr>
            <p:ph idx="1"/>
          </p:nvPr>
        </p:nvSpPr>
        <p:spPr>
          <a:xfrm>
            <a:off x="381000" y="1962150"/>
            <a:ext cx="8382000" cy="2781300"/>
          </a:xfrm>
        </p:spPr>
        <p:txBody>
          <a:bodyPr>
            <a:normAutofit/>
          </a:bodyPr>
          <a:lstStyle/>
          <a:p>
            <a:r>
              <a:rPr lang="en-US" sz="1600" dirty="0">
                <a:solidFill>
                  <a:schemeClr val="accent5">
                    <a:lumMod val="50000"/>
                  </a:schemeClr>
                </a:solidFill>
              </a:rPr>
              <a:t>Text rendering accuracy varies </a:t>
            </a:r>
            <a:r>
              <a:rPr lang="en-US" sz="1600" dirty="0"/>
              <a:t>- GPT-Image 1.5 excels at typography and logos</a:t>
            </a:r>
          </a:p>
          <a:p>
            <a:r>
              <a:rPr lang="en-US" sz="1600" dirty="0">
                <a:solidFill>
                  <a:schemeClr val="accent5">
                    <a:lumMod val="50000"/>
                  </a:schemeClr>
                </a:solidFill>
              </a:rPr>
              <a:t>Speed vs quality tradeoff </a:t>
            </a:r>
            <a:r>
              <a:rPr lang="en-US" sz="1600" dirty="0"/>
              <a:t>- FLUX 1.1 Schnell for fast iterations, Pro for premium results</a:t>
            </a:r>
          </a:p>
          <a:p>
            <a:r>
              <a:rPr lang="en-US" sz="1600" dirty="0">
                <a:solidFill>
                  <a:schemeClr val="accent5">
                    <a:lumMod val="50000"/>
                  </a:schemeClr>
                </a:solidFill>
              </a:rPr>
              <a:t>Artistic merit </a:t>
            </a:r>
            <a:r>
              <a:rPr lang="en-US" sz="1600" dirty="0"/>
              <a:t>- Midjourney v6 dominates aesthetic quality and visual interpretation</a:t>
            </a:r>
          </a:p>
          <a:p>
            <a:r>
              <a:rPr lang="en-US" sz="1600" dirty="0">
                <a:solidFill>
                  <a:schemeClr val="accent5">
                    <a:lumMod val="50000"/>
                  </a:schemeClr>
                </a:solidFill>
              </a:rPr>
              <a:t>Commercial rights </a:t>
            </a:r>
            <a:r>
              <a:rPr lang="en-US" sz="1600" dirty="0"/>
              <a:t>- Choose licensed models (Adobe Firefly, DALL-E) for commercial use</a:t>
            </a:r>
          </a:p>
          <a:p>
            <a:pPr marL="0" indent="0">
              <a:buNone/>
            </a:pPr>
            <a:endParaRPr lang="en-US" sz="16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2018475767"/>
              </p:ext>
            </p:extLst>
          </p:nvPr>
        </p:nvGraphicFramePr>
        <p:xfrm>
          <a:off x="624840" y="1581150"/>
          <a:ext cx="7924800" cy="2617290"/>
        </p:xfrm>
        <a:graphic>
          <a:graphicData uri="http://schemas.openxmlformats.org/drawingml/2006/table">
            <a:tbl>
              <a:tblPr>
                <a:tableStyleId>{18603FDC-E32A-4AB5-989C-0864C3EAD2B8}</a:tableStyleId>
              </a:tblPr>
              <a:tblGrid>
                <a:gridCol w="23622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tblGrid>
              <a:tr h="436215">
                <a:tc>
                  <a:txBody>
                    <a:bodyPr/>
                    <a:lstStyle/>
                    <a:p>
                      <a:pPr marL="0" indent="0" algn="ctr">
                        <a:buNone/>
                      </a:pPr>
                      <a:r>
                        <a:rPr lang="en-US" sz="1800" b="1" dirty="0">
                          <a:solidFill>
                            <a:schemeClr val="bg1"/>
                          </a:solidFill>
                          <a:latin typeface="+mj-lt"/>
                        </a:rPr>
                        <a:t>Model</a:t>
                      </a:r>
                      <a:endParaRPr lang="en-US" sz="1800" dirty="0">
                        <a:solidFill>
                          <a:schemeClr val="bg1"/>
                        </a:solidFill>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chemeClr val="bg1"/>
                          </a:solidFill>
                          <a:latin typeface="+mj-lt"/>
                        </a:rPr>
                        <a:t>Best For</a:t>
                      </a:r>
                      <a:endParaRPr lang="en-US" sz="1800" dirty="0">
                        <a:solidFill>
                          <a:schemeClr val="bg1"/>
                        </a:solidFill>
                        <a:latin typeface="+mj-lt"/>
                        <a:ea typeface="Arial" charset="0"/>
                        <a:cs typeface="Arial" charset="0"/>
                      </a:endParaRPr>
                    </a:p>
                  </a:txBody>
                  <a:tcPr anchor="ctr">
                    <a:solidFill>
                      <a:schemeClr val="tx2"/>
                    </a:solidFill>
                  </a:tcPr>
                </a:tc>
                <a:extLst>
                  <a:ext uri="{0D108BD9-81ED-4DB2-BD59-A6C34878D82A}">
                    <a16:rowId xmlns:a16="http://schemas.microsoft.com/office/drawing/2014/main" val="10000"/>
                  </a:ext>
                </a:extLst>
              </a:tr>
              <a:tr h="436215">
                <a:tc>
                  <a:txBody>
                    <a:bodyPr/>
                    <a:lstStyle/>
                    <a:p>
                      <a:pPr marL="0" indent="0" algn="ctr">
                        <a:buNone/>
                      </a:pPr>
                      <a:r>
                        <a:rPr kumimoji="0" lang="en-US" sz="1600" b="1" kern="1200" dirty="0">
                          <a:solidFill>
                            <a:schemeClr val="tx1"/>
                          </a:solidFill>
                          <a:latin typeface="+mj-lt"/>
                          <a:ea typeface="+mn-ea"/>
                          <a:cs typeface="+mn-cs"/>
                          <a:hlinkClick r:id="rId3"/>
                        </a:rPr>
                        <a:t>GPT-Image 1.5</a:t>
                      </a:r>
                      <a:endParaRPr kumimoji="0" lang="en-US" sz="1600" b="1" kern="1200" dirty="0">
                        <a:solidFill>
                          <a:schemeClr val="tx1"/>
                        </a:solidFill>
                        <a:latin typeface="+mj-lt"/>
                        <a:ea typeface="+mn-ea"/>
                        <a:cs typeface="+mn-cs"/>
                      </a:endParaRPr>
                    </a:p>
                  </a:txBody>
                  <a:tcPr anchor="ctr">
                    <a:solidFill>
                      <a:schemeClr val="bg2"/>
                    </a:solidFill>
                  </a:tcPr>
                </a:tc>
                <a:tc>
                  <a:txBody>
                    <a:bodyPr/>
                    <a:lstStyle/>
                    <a:p>
                      <a:pPr marL="0" indent="0" algn="ctr">
                        <a:buNone/>
                      </a:pPr>
                      <a:r>
                        <a:rPr lang="en-US" sz="1600" dirty="0">
                          <a:solidFill>
                            <a:schemeClr val="tx1"/>
                          </a:solidFill>
                          <a:latin typeface="+mj-lt"/>
                        </a:rPr>
                        <a:t>Text accuracy, commercial design, precise prompt execution</a:t>
                      </a:r>
                      <a:endParaRPr lang="en-US" sz="1600" dirty="0">
                        <a:solidFill>
                          <a:schemeClr val="tx1"/>
                        </a:solidFill>
                        <a:latin typeface="+mj-lt"/>
                        <a:ea typeface="Arial" charset="0"/>
                        <a:cs typeface="Arial" charset="0"/>
                      </a:endParaRPr>
                    </a:p>
                  </a:txBody>
                  <a:tcPr anchor="ctr">
                    <a:solidFill>
                      <a:schemeClr val="bg2"/>
                    </a:solidFill>
                  </a:tcPr>
                </a:tc>
                <a:extLst>
                  <a:ext uri="{0D108BD9-81ED-4DB2-BD59-A6C34878D82A}">
                    <a16:rowId xmlns:a16="http://schemas.microsoft.com/office/drawing/2014/main" val="10001"/>
                  </a:ext>
                </a:extLst>
              </a:tr>
              <a:tr h="436215">
                <a:tc>
                  <a:txBody>
                    <a:bodyPr/>
                    <a:lstStyle/>
                    <a:p>
                      <a:pPr marL="0" indent="0" algn="ctr">
                        <a:buNone/>
                      </a:pPr>
                      <a:r>
                        <a:rPr kumimoji="0" lang="en-US" sz="1600" b="1" kern="1200" dirty="0">
                          <a:solidFill>
                            <a:schemeClr val="tx1"/>
                          </a:solidFill>
                          <a:latin typeface="+mj-lt"/>
                          <a:ea typeface="+mn-ea"/>
                          <a:cs typeface="+mn-cs"/>
                          <a:hlinkClick r:id="rId4"/>
                        </a:rPr>
                        <a:t>Midjourney v6</a:t>
                      </a:r>
                      <a:endParaRPr kumimoji="0" lang="en-US" sz="1600" b="1" kern="1200" dirty="0">
                        <a:solidFill>
                          <a:schemeClr val="tx1"/>
                        </a:solidFill>
                        <a:latin typeface="+mj-lt"/>
                        <a:ea typeface="+mn-ea"/>
                        <a:cs typeface="+mn-cs"/>
                      </a:endParaRPr>
                    </a:p>
                  </a:txBody>
                  <a:tcPr anchor="ctr">
                    <a:solidFill>
                      <a:schemeClr val="bg2"/>
                    </a:solidFill>
                  </a:tcPr>
                </a:tc>
                <a:tc>
                  <a:txBody>
                    <a:bodyPr/>
                    <a:lstStyle/>
                    <a:p>
                      <a:pPr marL="0" indent="0" algn="ctr">
                        <a:buNone/>
                      </a:pPr>
                      <a:r>
                        <a:rPr lang="en-US" sz="1600" dirty="0">
                          <a:solidFill>
                            <a:schemeClr val="tx1"/>
                          </a:solidFill>
                          <a:latin typeface="+mj-lt"/>
                        </a:rPr>
                        <a:t>Artistic quality, aesthetic design, creative interpretation</a:t>
                      </a:r>
                      <a:endParaRPr lang="en-US" sz="1600" dirty="0">
                        <a:solidFill>
                          <a:schemeClr val="tx1"/>
                        </a:solidFill>
                        <a:latin typeface="+mj-lt"/>
                        <a:ea typeface="Arial" charset="0"/>
                        <a:cs typeface="Arial" charset="0"/>
                      </a:endParaRPr>
                    </a:p>
                  </a:txBody>
                  <a:tcPr anchor="ctr">
                    <a:solidFill>
                      <a:schemeClr val="bg2"/>
                    </a:solidFill>
                  </a:tcPr>
                </a:tc>
                <a:extLst>
                  <a:ext uri="{0D108BD9-81ED-4DB2-BD59-A6C34878D82A}">
                    <a16:rowId xmlns:a16="http://schemas.microsoft.com/office/drawing/2014/main" val="10002"/>
                  </a:ext>
                </a:extLst>
              </a:tr>
              <a:tr h="436215">
                <a:tc>
                  <a:txBody>
                    <a:bodyPr/>
                    <a:lstStyle/>
                    <a:p>
                      <a:pPr marL="0" indent="0" algn="ctr">
                        <a:buNone/>
                      </a:pPr>
                      <a:r>
                        <a:rPr kumimoji="0" lang="en-US" sz="1600" b="1" kern="1200" dirty="0">
                          <a:solidFill>
                            <a:schemeClr val="tx1"/>
                          </a:solidFill>
                          <a:latin typeface="+mj-lt"/>
                          <a:ea typeface="+mn-ea"/>
                          <a:cs typeface="+mn-cs"/>
                          <a:hlinkClick r:id="rId5"/>
                        </a:rPr>
                        <a:t>FLUX 1.1</a:t>
                      </a:r>
                      <a:endParaRPr kumimoji="0" lang="en-US" sz="1600" b="1" kern="1200" dirty="0">
                        <a:solidFill>
                          <a:schemeClr val="tx1"/>
                        </a:solidFill>
                        <a:latin typeface="+mj-lt"/>
                        <a:ea typeface="Courier New" charset="0"/>
                        <a:cs typeface="Courier New" charset="0"/>
                      </a:endParaRPr>
                    </a:p>
                  </a:txBody>
                  <a:tcPr anchor="ctr">
                    <a:solidFill>
                      <a:schemeClr val="bg2"/>
                    </a:solidFill>
                  </a:tcPr>
                </a:tc>
                <a:tc>
                  <a:txBody>
                    <a:bodyPr/>
                    <a:lstStyle/>
                    <a:p>
                      <a:pPr marL="0" indent="0" algn="ctr">
                        <a:buNone/>
                      </a:pPr>
                      <a:r>
                        <a:rPr lang="en-US" sz="1600" dirty="0">
                          <a:solidFill>
                            <a:schemeClr val="tx1"/>
                          </a:solidFill>
                          <a:latin typeface="+mj-lt"/>
                        </a:rPr>
                        <a:t>Speed, realism, commercial production, efficiency</a:t>
                      </a:r>
                      <a:endParaRPr lang="en-US" sz="1600" dirty="0">
                        <a:solidFill>
                          <a:schemeClr val="tx1"/>
                        </a:solidFill>
                        <a:latin typeface="+mj-lt"/>
                        <a:ea typeface="Arial" charset="0"/>
                        <a:cs typeface="Arial" charset="0"/>
                      </a:endParaRPr>
                    </a:p>
                  </a:txBody>
                  <a:tcPr anchor="ctr">
                    <a:solidFill>
                      <a:schemeClr val="bg2"/>
                    </a:solidFill>
                  </a:tcPr>
                </a:tc>
                <a:extLst>
                  <a:ext uri="{0D108BD9-81ED-4DB2-BD59-A6C34878D82A}">
                    <a16:rowId xmlns:a16="http://schemas.microsoft.com/office/drawing/2014/main" val="10003"/>
                  </a:ext>
                </a:extLst>
              </a:tr>
              <a:tr h="436215">
                <a:tc>
                  <a:txBody>
                    <a:bodyPr/>
                    <a:lstStyle/>
                    <a:p>
                      <a:pPr marL="0" indent="0" algn="ctr">
                        <a:buNone/>
                      </a:pPr>
                      <a:r>
                        <a:rPr kumimoji="0" lang="en-US" sz="1600" b="1" kern="1200" dirty="0">
                          <a:solidFill>
                            <a:schemeClr val="tx1"/>
                          </a:solidFill>
                          <a:effectLst/>
                          <a:latin typeface="+mj-lt"/>
                          <a:ea typeface="+mn-ea"/>
                          <a:cs typeface="+mn-cs"/>
                          <a:hlinkClick r:id="rId6"/>
                        </a:rPr>
                        <a:t>Gemini 3 Pro</a:t>
                      </a:r>
                      <a:endParaRPr kumimoji="0" lang="en-US" sz="1600" b="1" kern="1200" dirty="0">
                        <a:solidFill>
                          <a:schemeClr val="tx1"/>
                        </a:solidFill>
                        <a:effectLst/>
                        <a:latin typeface="+mj-lt"/>
                        <a:ea typeface="+mn-ea"/>
                        <a:cs typeface="+mn-cs"/>
                      </a:endParaRPr>
                    </a:p>
                  </a:txBody>
                  <a:tcPr anchor="ctr">
                    <a:solidFill>
                      <a:schemeClr val="bg2"/>
                    </a:solidFill>
                  </a:tcPr>
                </a:tc>
                <a:tc>
                  <a:txBody>
                    <a:bodyPr/>
                    <a:lstStyle/>
                    <a:p>
                      <a:pPr marL="0" indent="0" algn="ctr">
                        <a:buNone/>
                      </a:pPr>
                      <a:r>
                        <a:rPr lang="en-US" sz="1600" dirty="0">
                          <a:solidFill>
                            <a:schemeClr val="tx1"/>
                          </a:solidFill>
                          <a:latin typeface="+mj-lt"/>
                        </a:rPr>
                        <a:t>Multimodal integration, Google ecosystem, speed</a:t>
                      </a:r>
                      <a:endParaRPr lang="en-US" sz="1600" dirty="0">
                        <a:solidFill>
                          <a:schemeClr val="tx1"/>
                        </a:solidFill>
                        <a:latin typeface="+mj-lt"/>
                        <a:ea typeface="Arial" charset="0"/>
                        <a:cs typeface="Arial" charset="0"/>
                      </a:endParaRPr>
                    </a:p>
                  </a:txBody>
                  <a:tcPr anchor="ctr">
                    <a:solidFill>
                      <a:schemeClr val="bg2"/>
                    </a:solidFill>
                  </a:tcPr>
                </a:tc>
                <a:extLst>
                  <a:ext uri="{0D108BD9-81ED-4DB2-BD59-A6C34878D82A}">
                    <a16:rowId xmlns:a16="http://schemas.microsoft.com/office/drawing/2014/main" val="10004"/>
                  </a:ext>
                </a:extLst>
              </a:tr>
              <a:tr h="436215">
                <a:tc>
                  <a:txBody>
                    <a:bodyPr/>
                    <a:lstStyle/>
                    <a:p>
                      <a:pPr marL="0" indent="0" algn="ctr">
                        <a:buNone/>
                      </a:pPr>
                      <a:r>
                        <a:rPr kumimoji="0" lang="en-US" sz="1600" b="1" kern="1200" dirty="0">
                          <a:solidFill>
                            <a:schemeClr val="tx1"/>
                          </a:solidFill>
                          <a:latin typeface="+mj-lt"/>
                          <a:ea typeface="+mn-ea"/>
                          <a:cs typeface="+mn-cs"/>
                          <a:hlinkClick r:id="rId7"/>
                        </a:rPr>
                        <a:t>Adobe Firefly</a:t>
                      </a:r>
                      <a:endParaRPr kumimoji="0" lang="en-US" sz="1600" b="1" kern="1200" dirty="0">
                        <a:solidFill>
                          <a:schemeClr val="tx1"/>
                        </a:solidFill>
                        <a:latin typeface="+mj-lt"/>
                        <a:ea typeface="Courier New" charset="0"/>
                        <a:cs typeface="Courier New" charset="0"/>
                      </a:endParaRPr>
                    </a:p>
                  </a:txBody>
                  <a:tcPr anchor="ctr">
                    <a:solidFill>
                      <a:schemeClr val="bg2"/>
                    </a:solidFill>
                  </a:tcPr>
                </a:tc>
                <a:tc>
                  <a:txBody>
                    <a:bodyPr/>
                    <a:lstStyle/>
                    <a:p>
                      <a:pPr marL="0" indent="0" algn="ctr">
                        <a:buNone/>
                      </a:pPr>
                      <a:r>
                        <a:rPr lang="en-US" sz="1600" dirty="0">
                          <a:solidFill>
                            <a:schemeClr val="tx1"/>
                          </a:solidFill>
                          <a:latin typeface="+mj-lt"/>
                        </a:rPr>
                        <a:t>Commercial safety, Creative Cloud integration, brand use</a:t>
                      </a:r>
                      <a:endParaRPr lang="en-US" sz="1600" dirty="0">
                        <a:solidFill>
                          <a:schemeClr val="tx1"/>
                        </a:solidFill>
                        <a:latin typeface="+mj-lt"/>
                        <a:ea typeface="Arial" charset="0"/>
                        <a:cs typeface="Arial" charset="0"/>
                      </a:endParaRPr>
                    </a:p>
                  </a:txBody>
                  <a:tcPr anchor="ctr">
                    <a:solidFill>
                      <a:schemeClr val="bg2"/>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7CA266C6-98DA-55B7-C30B-C9D6426A52C5}"/>
              </a:ext>
            </a:extLst>
          </p:cNvPr>
          <p:cNvSpPr>
            <a:spLocks noGrp="1"/>
          </p:cNvSpPr>
          <p:nvPr>
            <p:ph type="title"/>
          </p:nvPr>
        </p:nvSpPr>
        <p:spPr/>
        <p:txBody>
          <a:bodyPr>
            <a:noAutofit/>
          </a:bodyPr>
          <a:lstStyle/>
          <a:p>
            <a:r>
              <a:rPr lang="en-US" sz="3600" dirty="0"/>
              <a:t>GenAI - Image-Based Output </a:t>
            </a:r>
            <a:br>
              <a:rPr lang="en-US" sz="3600" dirty="0"/>
            </a:br>
            <a:r>
              <a:rPr lang="en-US" sz="3600" dirty="0">
                <a:ea typeface="Arial" pitchFamily="34" charset="-122"/>
                <a:cs typeface="Arial" pitchFamily="34" charset="-120"/>
              </a:rPr>
              <a:t>Quick Model Comparison</a:t>
            </a:r>
            <a:endParaRPr lang="en-US" sz="32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1469278496"/>
              </p:ext>
            </p:extLst>
          </p:nvPr>
        </p:nvGraphicFramePr>
        <p:xfrm>
          <a:off x="681037" y="1129284"/>
          <a:ext cx="7781925" cy="3654028"/>
        </p:xfrm>
        <a:graphic>
          <a:graphicData uri="http://schemas.openxmlformats.org/drawingml/2006/table">
            <a:tbl>
              <a:tblPr>
                <a:effectLst>
                  <a:outerShdw blurRad="50800" dist="38100" dir="2700000" algn="tl" rotWithShape="0">
                    <a:prstClr val="black">
                      <a:alpha val="40000"/>
                    </a:prstClr>
                  </a:outerShdw>
                </a:effectLst>
                <a:tableStyleId>{37CE84F3-28C3-443E-9E96-99CF82512B78}</a:tableStyleId>
              </a:tblPr>
              <a:tblGrid>
                <a:gridCol w="2593975">
                  <a:extLst>
                    <a:ext uri="{9D8B030D-6E8A-4147-A177-3AD203B41FA5}">
                      <a16:colId xmlns:a16="http://schemas.microsoft.com/office/drawing/2014/main" val="20000"/>
                    </a:ext>
                  </a:extLst>
                </a:gridCol>
                <a:gridCol w="2593975">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453628">
                <a:tc>
                  <a:txBody>
                    <a:bodyPr/>
                    <a:lstStyle/>
                    <a:p>
                      <a:pPr marL="0" indent="0" algn="ctr">
                        <a:buNone/>
                      </a:pPr>
                      <a:r>
                        <a:rPr lang="en-US" sz="1800" b="1" dirty="0">
                          <a:solidFill>
                            <a:srgbClr val="38BDF8"/>
                          </a:solidFill>
                          <a:latin typeface="+mj-lt"/>
                        </a:rPr>
                        <a:t>Application Type</a:t>
                      </a:r>
                      <a:endParaRPr lang="en-US" sz="1800" dirty="0">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rgbClr val="38BDF8"/>
                          </a:solidFill>
                          <a:latin typeface="+mj-lt"/>
                        </a:rPr>
                        <a:t>Description</a:t>
                      </a:r>
                      <a:endParaRPr lang="en-US" sz="1800" dirty="0">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rgbClr val="38BDF8"/>
                          </a:solidFill>
                          <a:latin typeface="+mj-lt"/>
                        </a:rPr>
                        <a:t>Recommended Models</a:t>
                      </a:r>
                      <a:endParaRPr lang="en-US" sz="1800" dirty="0">
                        <a:latin typeface="+mj-lt"/>
                        <a:ea typeface="Arial" charset="0"/>
                        <a:cs typeface="Arial" charset="0"/>
                      </a:endParaRPr>
                    </a:p>
                  </a:txBody>
                  <a:tcPr anchor="ctr">
                    <a:solidFill>
                      <a:schemeClr val="tx2"/>
                    </a:solidFill>
                  </a:tcPr>
                </a:tc>
                <a:extLst>
                  <a:ext uri="{0D108BD9-81ED-4DB2-BD59-A6C34878D82A}">
                    <a16:rowId xmlns:a16="http://schemas.microsoft.com/office/drawing/2014/main" val="10000"/>
                  </a:ext>
                </a:extLst>
              </a:tr>
              <a:tr h="861672">
                <a:tc>
                  <a:txBody>
                    <a:bodyPr/>
                    <a:lstStyle/>
                    <a:p>
                      <a:pPr marL="0" indent="0" algn="ctr">
                        <a:buNone/>
                      </a:pPr>
                      <a:r>
                        <a:rPr lang="en-US" sz="1600" b="1" dirty="0">
                          <a:solidFill>
                            <a:schemeClr val="tx1"/>
                          </a:solidFill>
                          <a:latin typeface="+mj-lt"/>
                        </a:rPr>
                        <a:t>Text-to-Speech</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dirty="0">
                          <a:solidFill>
                            <a:schemeClr val="tx1"/>
                          </a:solidFill>
                          <a:latin typeface="+mj-lt"/>
                        </a:rPr>
                        <a:t>Natural speech synthesis with emotion, prosody, and multilingual support</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b="1" dirty="0">
                          <a:solidFill>
                            <a:schemeClr val="tx1"/>
                          </a:solidFill>
                          <a:latin typeface="+mj-lt"/>
                          <a:hlinkClick r:id="rId3"/>
                        </a:rPr>
                        <a:t>OpenAI TTS</a:t>
                      </a:r>
                      <a:br>
                        <a:rPr lang="en-US" sz="1600" b="1" dirty="0">
                          <a:solidFill>
                            <a:schemeClr val="tx1"/>
                          </a:solidFill>
                          <a:latin typeface="+mj-lt"/>
                        </a:rPr>
                      </a:br>
                      <a:r>
                        <a:rPr lang="en-US" sz="1600" b="1" dirty="0" err="1">
                          <a:solidFill>
                            <a:schemeClr val="tx1"/>
                          </a:solidFill>
                          <a:latin typeface="+mj-lt"/>
                          <a:hlinkClick r:id="rId4"/>
                        </a:rPr>
                        <a:t>ElevenLabs</a:t>
                      </a:r>
                      <a:r>
                        <a:rPr lang="en-US" sz="1600" b="1" dirty="0">
                          <a:solidFill>
                            <a:schemeClr val="tx1"/>
                          </a:solidFill>
                          <a:latin typeface="+mj-lt"/>
                          <a:hlinkClick r:id="rId4"/>
                        </a:rPr>
                        <a:t> v3</a:t>
                      </a:r>
                      <a:br>
                        <a:rPr lang="en-US" sz="1600" b="1" dirty="0">
                          <a:solidFill>
                            <a:schemeClr val="tx1"/>
                          </a:solidFill>
                          <a:latin typeface="+mj-lt"/>
                        </a:rPr>
                      </a:br>
                      <a:r>
                        <a:rPr lang="en-US" sz="1600" b="1" dirty="0">
                          <a:solidFill>
                            <a:schemeClr val="tx1"/>
                          </a:solidFill>
                          <a:latin typeface="+mj-lt"/>
                          <a:hlinkClick r:id="rId5"/>
                        </a:rPr>
                        <a:t>Google </a:t>
                      </a:r>
                      <a:r>
                        <a:rPr lang="en-US" sz="1600" b="1" dirty="0" err="1">
                          <a:solidFill>
                            <a:schemeClr val="tx1"/>
                          </a:solidFill>
                          <a:latin typeface="+mj-lt"/>
                          <a:hlinkClick r:id="rId5"/>
                        </a:rPr>
                        <a:t>WaveNet</a:t>
                      </a:r>
                      <a:endParaRPr lang="en-US" sz="1600" b="1" dirty="0">
                        <a:solidFill>
                          <a:schemeClr val="tx1"/>
                        </a:solidFill>
                        <a:latin typeface="+mj-lt"/>
                      </a:endParaRPr>
                    </a:p>
                    <a:p>
                      <a:pPr marL="0" indent="0" algn="ctr">
                        <a:buNone/>
                      </a:pPr>
                      <a:r>
                        <a:rPr lang="en-US" sz="1600" b="1" dirty="0">
                          <a:solidFill>
                            <a:schemeClr val="tx1"/>
                          </a:solidFill>
                          <a:latin typeface="+mj-lt"/>
                          <a:hlinkClick r:id="rId6"/>
                        </a:rPr>
                        <a:t>MS </a:t>
                      </a:r>
                      <a:r>
                        <a:rPr lang="en-US" sz="1600" b="1" dirty="0" err="1">
                          <a:solidFill>
                            <a:schemeClr val="tx1"/>
                          </a:solidFill>
                          <a:latin typeface="+mj-lt"/>
                          <a:hlinkClick r:id="rId6"/>
                        </a:rPr>
                        <a:t>VibeVoice</a:t>
                      </a:r>
                      <a:endParaRPr lang="en-US" sz="16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1"/>
                  </a:ext>
                </a:extLst>
              </a:tr>
              <a:tr h="861672">
                <a:tc>
                  <a:txBody>
                    <a:bodyPr/>
                    <a:lstStyle/>
                    <a:p>
                      <a:pPr marL="0" indent="0" algn="ctr">
                        <a:buNone/>
                      </a:pPr>
                      <a:r>
                        <a:rPr lang="en-US" sz="1600" b="1" dirty="0">
                          <a:solidFill>
                            <a:schemeClr val="tx1"/>
                          </a:solidFill>
                          <a:latin typeface="+mj-lt"/>
                        </a:rPr>
                        <a:t>Voice Cloning</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dirty="0">
                          <a:solidFill>
                            <a:schemeClr val="tx1"/>
                          </a:solidFill>
                          <a:latin typeface="+mj-lt"/>
                        </a:rPr>
                        <a:t>Replicating speaker identity from short audio samples with high fidelity</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b="1" dirty="0" err="1">
                          <a:solidFill>
                            <a:schemeClr val="tx1"/>
                          </a:solidFill>
                          <a:latin typeface="+mj-lt"/>
                          <a:hlinkClick r:id="rId7"/>
                        </a:rPr>
                        <a:t>ElevenLabs</a:t>
                      </a:r>
                      <a:r>
                        <a:rPr lang="en-US" sz="1600" b="1" dirty="0">
                          <a:solidFill>
                            <a:schemeClr val="tx1"/>
                          </a:solidFill>
                          <a:latin typeface="+mj-lt"/>
                          <a:hlinkClick r:id="rId7"/>
                        </a:rPr>
                        <a:t> Clone</a:t>
                      </a:r>
                      <a:br>
                        <a:rPr lang="en-US" sz="1600" b="1" dirty="0">
                          <a:solidFill>
                            <a:schemeClr val="tx1"/>
                          </a:solidFill>
                          <a:latin typeface="+mj-lt"/>
                        </a:rPr>
                      </a:br>
                      <a:r>
                        <a:rPr lang="en-US" sz="1600" b="1" dirty="0">
                          <a:solidFill>
                            <a:schemeClr val="tx1"/>
                          </a:solidFill>
                          <a:latin typeface="+mj-lt"/>
                          <a:hlinkClick r:id="rId8"/>
                        </a:rPr>
                        <a:t>Resemble.ai</a:t>
                      </a:r>
                      <a:br>
                        <a:rPr lang="en-US" sz="1600" b="1" dirty="0">
                          <a:solidFill>
                            <a:schemeClr val="tx1"/>
                          </a:solidFill>
                          <a:latin typeface="+mj-lt"/>
                        </a:rPr>
                      </a:br>
                      <a:r>
                        <a:rPr lang="en-US" sz="1600" b="1" dirty="0" err="1">
                          <a:solidFill>
                            <a:schemeClr val="tx1"/>
                          </a:solidFill>
                          <a:latin typeface="+mj-lt"/>
                          <a:hlinkClick r:id="rId9"/>
                        </a:rPr>
                        <a:t>OpenVoice</a:t>
                      </a:r>
                      <a:br>
                        <a:rPr lang="en-US" sz="1600" b="1" dirty="0">
                          <a:solidFill>
                            <a:schemeClr val="tx1"/>
                          </a:solidFill>
                          <a:latin typeface="+mj-lt"/>
                        </a:rPr>
                      </a:br>
                      <a:r>
                        <a:rPr lang="en-US" sz="1600" b="1" dirty="0">
                          <a:solidFill>
                            <a:schemeClr val="tx1"/>
                          </a:solidFill>
                          <a:latin typeface="+mj-lt"/>
                          <a:hlinkClick r:id="rId10"/>
                        </a:rPr>
                        <a:t>Coqui XTTS</a:t>
                      </a:r>
                      <a:endParaRPr lang="en-US" sz="16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2"/>
                  </a:ext>
                </a:extLst>
              </a:tr>
              <a:tr h="861672">
                <a:tc>
                  <a:txBody>
                    <a:bodyPr/>
                    <a:lstStyle/>
                    <a:p>
                      <a:pPr marL="0" indent="0" algn="ctr">
                        <a:buNone/>
                      </a:pPr>
                      <a:r>
                        <a:rPr lang="en-US" sz="1600" b="1" dirty="0">
                          <a:solidFill>
                            <a:schemeClr val="tx1"/>
                          </a:solidFill>
                          <a:latin typeface="+mj-lt"/>
                        </a:rPr>
                        <a:t>Music Generation</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dirty="0">
                          <a:solidFill>
                            <a:schemeClr val="tx1"/>
                          </a:solidFill>
                          <a:latin typeface="+mj-lt"/>
                        </a:rPr>
                        <a:t>Creating original compositions, full tracks, and instrumentals from text</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b="1" dirty="0">
                          <a:solidFill>
                            <a:schemeClr val="tx1"/>
                          </a:solidFill>
                          <a:latin typeface="+mj-lt"/>
                          <a:hlinkClick r:id="rId11"/>
                        </a:rPr>
                        <a:t>Suno v4</a:t>
                      </a:r>
                      <a:br>
                        <a:rPr lang="en-US" sz="1600" b="1" dirty="0">
                          <a:solidFill>
                            <a:schemeClr val="tx1"/>
                          </a:solidFill>
                          <a:latin typeface="+mj-lt"/>
                        </a:rPr>
                      </a:br>
                      <a:r>
                        <a:rPr lang="en-US" sz="1600" b="1" dirty="0" err="1">
                          <a:solidFill>
                            <a:schemeClr val="tx1"/>
                          </a:solidFill>
                          <a:latin typeface="+mj-lt"/>
                          <a:hlinkClick r:id="rId12"/>
                        </a:rPr>
                        <a:t>Udio</a:t>
                      </a:r>
                      <a:br>
                        <a:rPr lang="en-US" sz="1600" b="1" dirty="0">
                          <a:solidFill>
                            <a:schemeClr val="tx1"/>
                          </a:solidFill>
                          <a:latin typeface="+mj-lt"/>
                        </a:rPr>
                      </a:br>
                      <a:r>
                        <a:rPr lang="en-US" sz="1600" b="1" dirty="0">
                          <a:solidFill>
                            <a:schemeClr val="tx1"/>
                          </a:solidFill>
                          <a:latin typeface="+mj-lt"/>
                          <a:hlinkClick r:id="rId13"/>
                        </a:rPr>
                        <a:t>AIVA</a:t>
                      </a:r>
                      <a:br>
                        <a:rPr lang="en-US" sz="1600" b="1" dirty="0">
                          <a:solidFill>
                            <a:schemeClr val="tx1"/>
                          </a:solidFill>
                          <a:latin typeface="+mj-lt"/>
                        </a:rPr>
                      </a:br>
                      <a:r>
                        <a:rPr lang="en-US" sz="1600" b="1" dirty="0" err="1">
                          <a:solidFill>
                            <a:schemeClr val="tx1"/>
                          </a:solidFill>
                          <a:latin typeface="+mj-lt"/>
                          <a:hlinkClick r:id="rId14"/>
                        </a:rPr>
                        <a:t>Soundraw</a:t>
                      </a:r>
                      <a:endParaRPr lang="en-US" sz="16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3"/>
                  </a:ext>
                </a:extLst>
              </a:tr>
            </a:tbl>
          </a:graphicData>
        </a:graphic>
      </p:graphicFrame>
      <p:sp>
        <p:nvSpPr>
          <p:cNvPr id="27" name="Text 24"/>
          <p:cNvSpPr/>
          <p:nvPr/>
        </p:nvSpPr>
        <p:spPr>
          <a:xfrm>
            <a:off x="609600" y="609600"/>
            <a:ext cx="7924800" cy="822722"/>
          </a:xfrm>
          <a:prstGeom prst="rect">
            <a:avLst/>
          </a:prstGeom>
          <a:noFill/>
          <a:ln/>
        </p:spPr>
        <p:txBody>
          <a:bodyPr wrap="square" lIns="0" tIns="0" rIns="0" bIns="0" rtlCol="0" anchor="t"/>
          <a:lstStyle/>
          <a:p>
            <a:pPr marL="0" indent="0">
              <a:lnSpc>
                <a:spcPts val="3240"/>
              </a:lnSpc>
              <a:buNone/>
            </a:pPr>
            <a:endParaRPr lang="en-US" sz="2700" dirty="0"/>
          </a:p>
        </p:txBody>
      </p:sp>
      <p:sp>
        <p:nvSpPr>
          <p:cNvPr id="28" name="Title 27">
            <a:extLst>
              <a:ext uri="{FF2B5EF4-FFF2-40B4-BE49-F238E27FC236}">
                <a16:creationId xmlns:a16="http://schemas.microsoft.com/office/drawing/2014/main" id="{9B6D4608-42CD-773C-F036-FD9FC7CC6C08}"/>
              </a:ext>
            </a:extLst>
          </p:cNvPr>
          <p:cNvSpPr>
            <a:spLocks noGrp="1"/>
          </p:cNvSpPr>
          <p:nvPr>
            <p:ph type="title"/>
          </p:nvPr>
        </p:nvSpPr>
        <p:spPr>
          <a:xfrm>
            <a:off x="457200" y="528066"/>
            <a:ext cx="8229600" cy="519684"/>
          </a:xfrm>
        </p:spPr>
        <p:txBody>
          <a:bodyPr>
            <a:noAutofit/>
          </a:bodyPr>
          <a:lstStyle/>
          <a:p>
            <a:r>
              <a:rPr lang="en-US" sz="4000" dirty="0"/>
              <a:t>GenAI - Audio-Based Output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031-8997-9B53-2BED-63509CC9A184}"/>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53442D8F-A0DE-C583-C2DA-3E1F595C0DFD}"/>
              </a:ext>
            </a:extLst>
          </p:cNvPr>
          <p:cNvGraphicFramePr>
            <a:graphicFrameLocks noGrp="1"/>
          </p:cNvGraphicFramePr>
          <p:nvPr>
            <p:extLst>
              <p:ext uri="{D42A27DB-BD31-4B8C-83A1-F6EECF244321}">
                <p14:modId xmlns:p14="http://schemas.microsoft.com/office/powerpoint/2010/main" val="510238887"/>
              </p:ext>
            </p:extLst>
          </p:nvPr>
        </p:nvGraphicFramePr>
        <p:xfrm>
          <a:off x="681037" y="956953"/>
          <a:ext cx="7781925" cy="3897868"/>
        </p:xfrm>
        <a:graphic>
          <a:graphicData uri="http://schemas.openxmlformats.org/drawingml/2006/table">
            <a:tbl>
              <a:tblPr>
                <a:effectLst>
                  <a:outerShdw blurRad="50800" dist="38100" dir="2700000" algn="tl" rotWithShape="0">
                    <a:prstClr val="black">
                      <a:alpha val="40000"/>
                    </a:prstClr>
                  </a:outerShdw>
                </a:effectLst>
                <a:tableStyleId>{37CE84F3-28C3-443E-9E96-99CF82512B78}</a:tableStyleId>
              </a:tblPr>
              <a:tblGrid>
                <a:gridCol w="2593975">
                  <a:extLst>
                    <a:ext uri="{9D8B030D-6E8A-4147-A177-3AD203B41FA5}">
                      <a16:colId xmlns:a16="http://schemas.microsoft.com/office/drawing/2014/main" val="20000"/>
                    </a:ext>
                  </a:extLst>
                </a:gridCol>
                <a:gridCol w="2593975">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453628">
                <a:tc>
                  <a:txBody>
                    <a:bodyPr/>
                    <a:lstStyle/>
                    <a:p>
                      <a:pPr marL="0" indent="0" algn="ctr">
                        <a:buNone/>
                      </a:pPr>
                      <a:r>
                        <a:rPr lang="en-US" sz="1800" b="1" dirty="0">
                          <a:solidFill>
                            <a:srgbClr val="38BDF8"/>
                          </a:solidFill>
                          <a:latin typeface="+mj-lt"/>
                        </a:rPr>
                        <a:t>Application Type</a:t>
                      </a:r>
                      <a:endParaRPr lang="en-US" sz="1800" dirty="0">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rgbClr val="38BDF8"/>
                          </a:solidFill>
                          <a:latin typeface="+mj-lt"/>
                        </a:rPr>
                        <a:t>Description</a:t>
                      </a:r>
                      <a:endParaRPr lang="en-US" sz="1800" dirty="0">
                        <a:latin typeface="+mj-lt"/>
                        <a:ea typeface="Arial" charset="0"/>
                        <a:cs typeface="Arial" charset="0"/>
                      </a:endParaRPr>
                    </a:p>
                  </a:txBody>
                  <a:tcPr anchor="ctr">
                    <a:solidFill>
                      <a:schemeClr val="tx2"/>
                    </a:solidFill>
                  </a:tcPr>
                </a:tc>
                <a:tc>
                  <a:txBody>
                    <a:bodyPr/>
                    <a:lstStyle/>
                    <a:p>
                      <a:pPr marL="0" indent="0" algn="ctr">
                        <a:buNone/>
                      </a:pPr>
                      <a:r>
                        <a:rPr lang="en-US" sz="1800" b="1" dirty="0">
                          <a:solidFill>
                            <a:srgbClr val="38BDF8"/>
                          </a:solidFill>
                          <a:latin typeface="+mj-lt"/>
                        </a:rPr>
                        <a:t>Recommended Models</a:t>
                      </a:r>
                      <a:endParaRPr lang="en-US" sz="1800" dirty="0">
                        <a:latin typeface="+mj-lt"/>
                        <a:ea typeface="Arial" charset="0"/>
                        <a:cs typeface="Arial" charset="0"/>
                      </a:endParaRPr>
                    </a:p>
                  </a:txBody>
                  <a:tcPr anchor="ctr">
                    <a:solidFill>
                      <a:schemeClr val="tx2"/>
                    </a:solidFill>
                  </a:tcPr>
                </a:tc>
                <a:extLst>
                  <a:ext uri="{0D108BD9-81ED-4DB2-BD59-A6C34878D82A}">
                    <a16:rowId xmlns:a16="http://schemas.microsoft.com/office/drawing/2014/main" val="10000"/>
                  </a:ext>
                </a:extLst>
              </a:tr>
              <a:tr h="861672">
                <a:tc>
                  <a:txBody>
                    <a:bodyPr/>
                    <a:lstStyle/>
                    <a:p>
                      <a:pPr marL="0" indent="0" algn="ctr">
                        <a:buNone/>
                      </a:pPr>
                      <a:r>
                        <a:rPr lang="en-US" sz="1600" b="1" dirty="0">
                          <a:solidFill>
                            <a:schemeClr val="tx1"/>
                          </a:solidFill>
                          <a:latin typeface="+mj-lt"/>
                        </a:rPr>
                        <a:t>Voice Conversion</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dirty="0">
                          <a:solidFill>
                            <a:schemeClr val="tx1"/>
                          </a:solidFill>
                          <a:latin typeface="+mj-lt"/>
                        </a:rPr>
                        <a:t>Real-time voice timbre transfer and speech-to-speech conversion</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b="1" dirty="0">
                          <a:solidFill>
                            <a:schemeClr val="tx1"/>
                          </a:solidFill>
                          <a:latin typeface="+mj-lt"/>
                          <a:hlinkClick r:id="rId3"/>
                        </a:rPr>
                        <a:t>RVC (Real-time)</a:t>
                      </a:r>
                      <a:br>
                        <a:rPr lang="en-US" sz="1600" b="1" dirty="0">
                          <a:solidFill>
                            <a:schemeClr val="tx1"/>
                          </a:solidFill>
                          <a:latin typeface="+mj-lt"/>
                        </a:rPr>
                      </a:br>
                      <a:r>
                        <a:rPr lang="en-US" sz="1600" b="1" dirty="0" err="1">
                          <a:solidFill>
                            <a:schemeClr val="tx1"/>
                          </a:solidFill>
                          <a:latin typeface="+mj-lt"/>
                          <a:hlinkClick r:id="rId4"/>
                        </a:rPr>
                        <a:t>Kyutai</a:t>
                      </a:r>
                      <a:r>
                        <a:rPr lang="en-US" sz="1600" b="1" dirty="0">
                          <a:solidFill>
                            <a:schemeClr val="tx1"/>
                          </a:solidFill>
                          <a:latin typeface="+mj-lt"/>
                          <a:hlinkClick r:id="rId4"/>
                        </a:rPr>
                        <a:t> TTS</a:t>
                      </a:r>
                      <a:endParaRPr lang="en-US" sz="1600" b="1" dirty="0">
                        <a:solidFill>
                          <a:schemeClr val="tx1"/>
                        </a:solidFill>
                        <a:latin typeface="+mj-lt"/>
                      </a:endParaRPr>
                    </a:p>
                    <a:p>
                      <a:pPr marL="0" indent="0" algn="ctr">
                        <a:buNone/>
                      </a:pPr>
                      <a:r>
                        <a:rPr lang="en-US" sz="1600" b="1" dirty="0">
                          <a:solidFill>
                            <a:schemeClr val="tx1"/>
                          </a:solidFill>
                          <a:latin typeface="+mj-lt"/>
                          <a:hlinkClick r:id="rId5"/>
                        </a:rPr>
                        <a:t>Bark (Suno)</a:t>
                      </a:r>
                      <a:br>
                        <a:rPr lang="en-US" sz="1600" b="1" dirty="0">
                          <a:solidFill>
                            <a:schemeClr val="tx1"/>
                          </a:solidFill>
                          <a:latin typeface="+mj-lt"/>
                        </a:rPr>
                      </a:br>
                      <a:r>
                        <a:rPr lang="en-US" sz="1600" b="1" dirty="0">
                          <a:solidFill>
                            <a:schemeClr val="tx1"/>
                          </a:solidFill>
                          <a:latin typeface="+mj-lt"/>
                          <a:hlinkClick r:id="rId6"/>
                        </a:rPr>
                        <a:t>Chatterbox</a:t>
                      </a:r>
                      <a:endParaRPr lang="en-US" sz="16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4"/>
                  </a:ext>
                </a:extLst>
              </a:tr>
              <a:tr h="861672">
                <a:tc>
                  <a:txBody>
                    <a:bodyPr/>
                    <a:lstStyle/>
                    <a:p>
                      <a:pPr marL="0" indent="0" algn="ctr">
                        <a:buNone/>
                      </a:pPr>
                      <a:r>
                        <a:rPr lang="en-US" sz="1600" b="1" dirty="0">
                          <a:solidFill>
                            <a:schemeClr val="tx1"/>
                          </a:solidFill>
                          <a:latin typeface="+mj-lt"/>
                        </a:rPr>
                        <a:t>Audio Enhancement</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dirty="0">
                          <a:solidFill>
                            <a:schemeClr val="tx1"/>
                          </a:solidFill>
                          <a:latin typeface="+mj-lt"/>
                        </a:rPr>
                        <a:t>Mixing, mastering, noise removal, and quality improvement for audio</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b="1" dirty="0" err="1">
                          <a:solidFill>
                            <a:schemeClr val="tx1"/>
                          </a:solidFill>
                          <a:latin typeface="+mj-lt"/>
                          <a:hlinkClick r:id="rId7"/>
                        </a:rPr>
                        <a:t>iZotope</a:t>
                      </a:r>
                      <a:r>
                        <a:rPr lang="en-US" sz="1600" b="1" dirty="0">
                          <a:solidFill>
                            <a:schemeClr val="tx1"/>
                          </a:solidFill>
                          <a:latin typeface="+mj-lt"/>
                          <a:hlinkClick r:id="rId7"/>
                        </a:rPr>
                        <a:t> AI</a:t>
                      </a:r>
                      <a:endParaRPr lang="en-US" sz="1600" b="1" dirty="0">
                        <a:solidFill>
                          <a:schemeClr val="tx1"/>
                        </a:solidFill>
                        <a:latin typeface="+mj-lt"/>
                      </a:endParaRPr>
                    </a:p>
                    <a:p>
                      <a:pPr marL="0" indent="0" algn="ctr">
                        <a:buNone/>
                      </a:pPr>
                      <a:r>
                        <a:rPr lang="en-US" sz="1600" b="1" dirty="0">
                          <a:solidFill>
                            <a:schemeClr val="tx1"/>
                          </a:solidFill>
                          <a:latin typeface="+mj-lt"/>
                          <a:hlinkClick r:id="rId8"/>
                        </a:rPr>
                        <a:t>Landr</a:t>
                      </a:r>
                      <a:endParaRPr lang="en-US" sz="1600" b="1" dirty="0">
                        <a:solidFill>
                          <a:schemeClr val="tx1"/>
                        </a:solidFill>
                        <a:latin typeface="+mj-lt"/>
                      </a:endParaRPr>
                    </a:p>
                    <a:p>
                      <a:pPr marL="0" indent="0" algn="ctr">
                        <a:buNone/>
                      </a:pPr>
                      <a:r>
                        <a:rPr lang="en-US" sz="1600" b="1" dirty="0">
                          <a:solidFill>
                            <a:schemeClr val="tx1"/>
                          </a:solidFill>
                          <a:latin typeface="+mj-lt"/>
                          <a:hlinkClick r:id="rId9"/>
                        </a:rPr>
                        <a:t>Deezer Stem Separation</a:t>
                      </a:r>
                      <a:br>
                        <a:rPr lang="en-US" sz="1600" b="1" dirty="0">
                          <a:solidFill>
                            <a:schemeClr val="tx1"/>
                          </a:solidFill>
                          <a:latin typeface="+mj-lt"/>
                        </a:rPr>
                      </a:br>
                      <a:r>
                        <a:rPr lang="en-US" sz="1600" b="1" dirty="0">
                          <a:solidFill>
                            <a:schemeClr val="tx1"/>
                          </a:solidFill>
                          <a:latin typeface="+mj-lt"/>
                          <a:hlinkClick r:id="rId10"/>
                        </a:rPr>
                        <a:t>Spectral Subtraction</a:t>
                      </a:r>
                      <a:endParaRPr lang="en-US" sz="1600" b="1" dirty="0">
                        <a:solidFill>
                          <a:schemeClr val="tx1"/>
                        </a:solidFill>
                        <a:latin typeface="+mj-lt"/>
                      </a:endParaRPr>
                    </a:p>
                    <a:p>
                      <a:pPr marL="0" indent="0" algn="ctr">
                        <a:buNone/>
                      </a:pPr>
                      <a:r>
                        <a:rPr lang="en-US" sz="1600" b="1" dirty="0">
                          <a:solidFill>
                            <a:schemeClr val="tx1"/>
                          </a:solidFill>
                          <a:latin typeface="+mj-lt"/>
                          <a:hlinkClick r:id="rId11"/>
                        </a:rPr>
                        <a:t>Opus Pro</a:t>
                      </a:r>
                      <a:endParaRPr lang="en-US" sz="16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5"/>
                  </a:ext>
                </a:extLst>
              </a:tr>
              <a:tr h="861672">
                <a:tc>
                  <a:txBody>
                    <a:bodyPr/>
                    <a:lstStyle/>
                    <a:p>
                      <a:pPr marL="0" indent="0" algn="ctr">
                        <a:buNone/>
                      </a:pPr>
                      <a:r>
                        <a:rPr lang="en-US" sz="1600" b="1" dirty="0">
                          <a:solidFill>
                            <a:schemeClr val="tx1"/>
                          </a:solidFill>
                          <a:latin typeface="+mj-lt"/>
                        </a:rPr>
                        <a:t>Vocal Synthesis</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dirty="0">
                          <a:solidFill>
                            <a:schemeClr val="tx1"/>
                          </a:solidFill>
                          <a:latin typeface="+mj-lt"/>
                        </a:rPr>
                        <a:t>Generating AI singing voices and emotional vocal performances</a:t>
                      </a:r>
                      <a:endParaRPr lang="en-US" sz="1600" dirty="0">
                        <a:solidFill>
                          <a:schemeClr val="tx1"/>
                        </a:solidFill>
                        <a:latin typeface="+mj-lt"/>
                        <a:ea typeface="Arial" charset="0"/>
                        <a:cs typeface="Arial" charset="0"/>
                      </a:endParaRPr>
                    </a:p>
                  </a:txBody>
                  <a:tcPr anchor="ctr">
                    <a:solidFill>
                      <a:schemeClr val="bg2"/>
                    </a:solidFill>
                  </a:tcPr>
                </a:tc>
                <a:tc>
                  <a:txBody>
                    <a:bodyPr/>
                    <a:lstStyle/>
                    <a:p>
                      <a:pPr marL="0" indent="0" algn="ctr">
                        <a:buNone/>
                      </a:pPr>
                      <a:r>
                        <a:rPr lang="en-US" sz="1600" b="1" dirty="0">
                          <a:solidFill>
                            <a:schemeClr val="tx1"/>
                          </a:solidFill>
                          <a:latin typeface="+mj-lt"/>
                          <a:hlinkClick r:id="rId12"/>
                        </a:rPr>
                        <a:t>Synthesizer V Studio2 </a:t>
                      </a:r>
                      <a:endParaRPr lang="en-US" sz="1600" b="1" dirty="0">
                        <a:solidFill>
                          <a:schemeClr val="tx1"/>
                        </a:solidFill>
                        <a:latin typeface="+mj-lt"/>
                      </a:endParaRPr>
                    </a:p>
                    <a:p>
                      <a:pPr marL="0" indent="0" algn="ctr">
                        <a:buNone/>
                      </a:pPr>
                      <a:r>
                        <a:rPr lang="en-US" sz="1600" b="1" dirty="0">
                          <a:solidFill>
                            <a:schemeClr val="tx1"/>
                          </a:solidFill>
                          <a:latin typeface="+mj-lt"/>
                          <a:hlinkClick r:id="rId13"/>
                        </a:rPr>
                        <a:t>ACE Studio</a:t>
                      </a:r>
                      <a:endParaRPr lang="en-US" sz="1600" b="1" dirty="0">
                        <a:solidFill>
                          <a:schemeClr val="tx1"/>
                        </a:solidFill>
                        <a:latin typeface="+mj-lt"/>
                      </a:endParaRPr>
                    </a:p>
                    <a:p>
                      <a:pPr marL="0" indent="0" algn="ctr">
                        <a:buNone/>
                      </a:pPr>
                      <a:r>
                        <a:rPr lang="en-US" sz="1600" b="1" dirty="0" err="1">
                          <a:solidFill>
                            <a:schemeClr val="tx1"/>
                          </a:solidFill>
                          <a:latin typeface="+mj-lt"/>
                          <a:hlinkClick r:id="rId14"/>
                        </a:rPr>
                        <a:t>Mureka</a:t>
                      </a:r>
                      <a:r>
                        <a:rPr lang="en-US" sz="1600" b="1" dirty="0">
                          <a:solidFill>
                            <a:schemeClr val="tx1"/>
                          </a:solidFill>
                          <a:latin typeface="+mj-lt"/>
                          <a:hlinkClick r:id="rId14"/>
                        </a:rPr>
                        <a:t> Voice</a:t>
                      </a:r>
                      <a:endParaRPr lang="en-US" sz="1600" b="1" dirty="0">
                        <a:solidFill>
                          <a:schemeClr val="tx1"/>
                        </a:solidFill>
                        <a:latin typeface="+mj-lt"/>
                      </a:endParaRPr>
                    </a:p>
                    <a:p>
                      <a:pPr marL="0" indent="0" algn="ctr">
                        <a:buNone/>
                      </a:pPr>
                      <a:r>
                        <a:rPr lang="en-US" sz="1600" b="1" dirty="0" err="1">
                          <a:solidFill>
                            <a:schemeClr val="tx1"/>
                          </a:solidFill>
                          <a:latin typeface="+mj-lt"/>
                          <a:hlinkClick r:id="rId15"/>
                        </a:rPr>
                        <a:t>CeVIO</a:t>
                      </a:r>
                      <a:r>
                        <a:rPr lang="en-US" sz="1600" b="1" dirty="0">
                          <a:solidFill>
                            <a:schemeClr val="tx1"/>
                          </a:solidFill>
                          <a:latin typeface="+mj-lt"/>
                          <a:hlinkClick r:id="rId15"/>
                        </a:rPr>
                        <a:t> AI</a:t>
                      </a:r>
                      <a:endParaRPr lang="en-US" sz="1600" b="1" dirty="0">
                        <a:solidFill>
                          <a:schemeClr val="tx1"/>
                        </a:solidFill>
                        <a:latin typeface="+mj-lt"/>
                        <a:ea typeface="Courier New" charset="0"/>
                        <a:cs typeface="Courier New" charset="0"/>
                      </a:endParaRPr>
                    </a:p>
                  </a:txBody>
                  <a:tcPr anchor="ctr">
                    <a:solidFill>
                      <a:schemeClr val="bg2"/>
                    </a:solidFill>
                  </a:tcPr>
                </a:tc>
                <a:extLst>
                  <a:ext uri="{0D108BD9-81ED-4DB2-BD59-A6C34878D82A}">
                    <a16:rowId xmlns:a16="http://schemas.microsoft.com/office/drawing/2014/main" val="10006"/>
                  </a:ext>
                </a:extLst>
              </a:tr>
            </a:tbl>
          </a:graphicData>
        </a:graphic>
      </p:graphicFrame>
      <p:sp>
        <p:nvSpPr>
          <p:cNvPr id="27" name="Text 24">
            <a:extLst>
              <a:ext uri="{FF2B5EF4-FFF2-40B4-BE49-F238E27FC236}">
                <a16:creationId xmlns:a16="http://schemas.microsoft.com/office/drawing/2014/main" id="{37939EC0-5398-75F9-7BB7-C0A11DF871B3}"/>
              </a:ext>
            </a:extLst>
          </p:cNvPr>
          <p:cNvSpPr/>
          <p:nvPr/>
        </p:nvSpPr>
        <p:spPr>
          <a:xfrm>
            <a:off x="609600" y="609600"/>
            <a:ext cx="7924800" cy="822722"/>
          </a:xfrm>
          <a:prstGeom prst="rect">
            <a:avLst/>
          </a:prstGeom>
          <a:noFill/>
          <a:ln/>
        </p:spPr>
        <p:txBody>
          <a:bodyPr wrap="square" lIns="0" tIns="0" rIns="0" bIns="0" rtlCol="0" anchor="t"/>
          <a:lstStyle/>
          <a:p>
            <a:pPr marL="0" indent="0">
              <a:lnSpc>
                <a:spcPts val="3240"/>
              </a:lnSpc>
              <a:buNone/>
            </a:pPr>
            <a:endParaRPr lang="en-US" sz="2700" dirty="0"/>
          </a:p>
        </p:txBody>
      </p:sp>
      <p:sp>
        <p:nvSpPr>
          <p:cNvPr id="28" name="Title 27">
            <a:extLst>
              <a:ext uri="{FF2B5EF4-FFF2-40B4-BE49-F238E27FC236}">
                <a16:creationId xmlns:a16="http://schemas.microsoft.com/office/drawing/2014/main" id="{BA5F2C24-DB9D-9891-4895-E480252460A0}"/>
              </a:ext>
            </a:extLst>
          </p:cNvPr>
          <p:cNvSpPr>
            <a:spLocks noGrp="1"/>
          </p:cNvSpPr>
          <p:nvPr>
            <p:ph type="title"/>
          </p:nvPr>
        </p:nvSpPr>
        <p:spPr>
          <a:xfrm>
            <a:off x="457200" y="349758"/>
            <a:ext cx="8229600" cy="519684"/>
          </a:xfrm>
        </p:spPr>
        <p:txBody>
          <a:bodyPr>
            <a:noAutofit/>
          </a:bodyPr>
          <a:lstStyle/>
          <a:p>
            <a:r>
              <a:rPr lang="en-US" sz="4000" dirty="0"/>
              <a:t>GenAI - Audio-Based Output</a:t>
            </a:r>
          </a:p>
        </p:txBody>
      </p:sp>
    </p:spTree>
    <p:extLst>
      <p:ext uri="{BB962C8B-B14F-4D97-AF65-F5344CB8AC3E}">
        <p14:creationId xmlns:p14="http://schemas.microsoft.com/office/powerpoint/2010/main" val="251009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3C794E-2504-FEA4-219D-9DC5BBE41E43}"/>
              </a:ext>
            </a:extLst>
          </p:cNvPr>
          <p:cNvGrpSpPr/>
          <p:nvPr/>
        </p:nvGrpSpPr>
        <p:grpSpPr>
          <a:xfrm>
            <a:off x="228600" y="538127"/>
            <a:ext cx="5257799" cy="2948023"/>
            <a:chOff x="236066" y="538127"/>
            <a:chExt cx="4555341" cy="257620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73" y="538127"/>
              <a:ext cx="4506934" cy="2576207"/>
            </a:xfrm>
            <a:prstGeom prst="rect">
              <a:avLst/>
            </a:prstGeom>
          </p:spPr>
        </p:pic>
        <p:sp>
          <p:nvSpPr>
            <p:cNvPr id="20" name="Rectangle 19"/>
            <p:cNvSpPr/>
            <p:nvPr/>
          </p:nvSpPr>
          <p:spPr>
            <a:xfrm>
              <a:off x="236066" y="1144636"/>
              <a:ext cx="858254" cy="495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Object 5">
              <a:extLst>
                <a:ext uri="{FF2B5EF4-FFF2-40B4-BE49-F238E27FC236}">
                  <a16:creationId xmlns:a16="http://schemas.microsoft.com/office/drawing/2014/main" id="{E3C093D1-8EC4-61AB-F390-9DFF563AFED0}"/>
                </a:ext>
              </a:extLst>
            </p:cNvPr>
            <p:cNvSpPr/>
            <p:nvPr/>
          </p:nvSpPr>
          <p:spPr>
            <a:xfrm>
              <a:off x="1402208" y="2172784"/>
              <a:ext cx="2081882" cy="218971"/>
            </a:xfrm>
            <a:prstGeom prst="rect">
              <a:avLst/>
            </a:prstGeom>
            <a:noFill/>
          </p:spPr>
          <p:txBody>
            <a:bodyPr wrap="square" lIns="0" tIns="0" rIns="0" bIns="0" rtlCol="0" anchor="t"/>
            <a:lstStyle/>
            <a:p>
              <a:pPr algn="ctr">
                <a:lnSpc>
                  <a:spcPts val="1725"/>
                </a:lnSpc>
              </a:pPr>
              <a:r>
                <a:rPr lang="en-US" sz="3600" b="1" kern="0" spc="14" dirty="0">
                  <a:solidFill>
                    <a:srgbClr val="C00000"/>
                  </a:solidFill>
                  <a:latin typeface="Roboto"/>
                  <a:ea typeface="Roboto"/>
                  <a:cs typeface="Roboto"/>
                </a:rPr>
                <a:t>~$600</a:t>
              </a:r>
              <a:endParaRPr lang="en-US" sz="1350" dirty="0">
                <a:solidFill>
                  <a:srgbClr val="C00000"/>
                </a:solidFill>
              </a:endParaRPr>
            </a:p>
          </p:txBody>
        </p:sp>
      </p:grpSp>
      <p:grpSp>
        <p:nvGrpSpPr>
          <p:cNvPr id="8" name="Group 7">
            <a:extLst>
              <a:ext uri="{FF2B5EF4-FFF2-40B4-BE49-F238E27FC236}">
                <a16:creationId xmlns:a16="http://schemas.microsoft.com/office/drawing/2014/main" id="{20F2FA01-374A-DFA8-5C88-D11B05A9C5D2}"/>
              </a:ext>
            </a:extLst>
          </p:cNvPr>
          <p:cNvGrpSpPr/>
          <p:nvPr/>
        </p:nvGrpSpPr>
        <p:grpSpPr>
          <a:xfrm>
            <a:off x="3733801" y="2391755"/>
            <a:ext cx="5236378" cy="2535583"/>
            <a:chOff x="4114799" y="2648167"/>
            <a:chExt cx="4855379" cy="227917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799" y="2648167"/>
              <a:ext cx="4855379" cy="2279171"/>
            </a:xfrm>
            <a:prstGeom prst="rect">
              <a:avLst/>
            </a:prstGeom>
          </p:spPr>
        </p:pic>
        <p:sp>
          <p:nvSpPr>
            <p:cNvPr id="21" name="Rectangle 20"/>
            <p:cNvSpPr/>
            <p:nvPr/>
          </p:nvSpPr>
          <p:spPr>
            <a:xfrm>
              <a:off x="4851505" y="2948588"/>
              <a:ext cx="724811" cy="495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p:cNvSpPr/>
            <p:nvPr/>
          </p:nvSpPr>
          <p:spPr>
            <a:xfrm>
              <a:off x="6125932" y="2940284"/>
              <a:ext cx="724811" cy="495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bject 5">
              <a:extLst>
                <a:ext uri="{FF2B5EF4-FFF2-40B4-BE49-F238E27FC236}">
                  <a16:creationId xmlns:a16="http://schemas.microsoft.com/office/drawing/2014/main" id="{8DAFCB36-0F06-0944-EBE1-3D5E38656D35}"/>
                </a:ext>
              </a:extLst>
            </p:cNvPr>
            <p:cNvSpPr/>
            <p:nvPr/>
          </p:nvSpPr>
          <p:spPr>
            <a:xfrm>
              <a:off x="4766510" y="4027464"/>
              <a:ext cx="2081882" cy="218971"/>
            </a:xfrm>
            <a:prstGeom prst="rect">
              <a:avLst/>
            </a:prstGeom>
            <a:noFill/>
          </p:spPr>
          <p:txBody>
            <a:bodyPr wrap="square" lIns="0" tIns="0" rIns="0" bIns="0" rtlCol="0" anchor="t"/>
            <a:lstStyle/>
            <a:p>
              <a:pPr algn="ctr">
                <a:lnSpc>
                  <a:spcPts val="1725"/>
                </a:lnSpc>
              </a:pPr>
              <a:r>
                <a:rPr lang="en-US" sz="3600" b="1" kern="0" spc="14" dirty="0">
                  <a:solidFill>
                    <a:srgbClr val="C00000"/>
                  </a:solidFill>
                  <a:latin typeface="Roboto"/>
                  <a:ea typeface="Roboto"/>
                  <a:cs typeface="Roboto"/>
                </a:rPr>
                <a:t>~$25,000</a:t>
              </a:r>
              <a:endParaRPr lang="en-US" sz="3600" b="1" dirty="0">
                <a:solidFill>
                  <a:srgbClr val="C00000"/>
                </a:solidFill>
                <a:cs typeface="Arial"/>
              </a:endParaRPr>
            </a:p>
          </p:txBody>
        </p:sp>
      </p:grpSp>
      <p:sp>
        <p:nvSpPr>
          <p:cNvPr id="9" name="Date Placeholder 8">
            <a:extLst>
              <a:ext uri="{FF2B5EF4-FFF2-40B4-BE49-F238E27FC236}">
                <a16:creationId xmlns:a16="http://schemas.microsoft.com/office/drawing/2014/main" id="{113B72CF-889E-B301-8BDD-91A423D26143}"/>
              </a:ext>
            </a:extLst>
          </p:cNvPr>
          <p:cNvSpPr>
            <a:spLocks noGrp="1"/>
          </p:cNvSpPr>
          <p:nvPr>
            <p:ph type="dt" sz="half" idx="10"/>
          </p:nvPr>
        </p:nvSpPr>
        <p:spPr/>
        <p:txBody>
          <a:bodyPr/>
          <a:lstStyle/>
          <a:p>
            <a:fld id="{15120F1E-5631-4CDA-A3CE-C3569B6F70DB}" type="datetime1">
              <a:rPr lang="en-US" smtClean="0"/>
              <a:t>1/21/2026</a:t>
            </a:fld>
            <a:endParaRPr lang="en-US" dirty="0"/>
          </a:p>
        </p:txBody>
      </p:sp>
      <p:sp>
        <p:nvSpPr>
          <p:cNvPr id="10" name="Footer Placeholder 9">
            <a:extLst>
              <a:ext uri="{FF2B5EF4-FFF2-40B4-BE49-F238E27FC236}">
                <a16:creationId xmlns:a16="http://schemas.microsoft.com/office/drawing/2014/main" id="{9CF487EF-3A78-C3B0-A2B8-EFBE8D4481BD}"/>
              </a:ext>
            </a:extLst>
          </p:cNvPr>
          <p:cNvSpPr>
            <a:spLocks noGrp="1"/>
          </p:cNvSpPr>
          <p:nvPr>
            <p:ph type="ftr" sz="quarter" idx="11"/>
          </p:nvPr>
        </p:nvSpPr>
        <p:spPr/>
        <p:txBody>
          <a:bodyPr/>
          <a:lstStyle/>
          <a:p>
            <a:r>
              <a:rPr lang="en-US" dirty="0"/>
              <a:t>Copyright © 2007 - 2025 Carl M. Burnett</a:t>
            </a:r>
          </a:p>
        </p:txBody>
      </p:sp>
      <p:sp>
        <p:nvSpPr>
          <p:cNvPr id="11" name="Slide Number Placeholder 10">
            <a:extLst>
              <a:ext uri="{FF2B5EF4-FFF2-40B4-BE49-F238E27FC236}">
                <a16:creationId xmlns:a16="http://schemas.microsoft.com/office/drawing/2014/main" id="{C10D8CA5-CD47-C274-528B-60C117073572}"/>
              </a:ext>
            </a:extLst>
          </p:cNvPr>
          <p:cNvSpPr>
            <a:spLocks noGrp="1"/>
          </p:cNvSpPr>
          <p:nvPr>
            <p:ph type="sldNum" sz="quarter" idx="12"/>
          </p:nvPr>
        </p:nvSpPr>
        <p:spPr/>
        <p:txBody>
          <a:bodyPr/>
          <a:lstStyle/>
          <a:p>
            <a:fld id="{3D46CBA2-ECE5-4BE9-B546-6761E0E67089}" type="slidenum">
              <a:rPr lang="en-US" smtClean="0"/>
              <a:t>11</a:t>
            </a:fld>
            <a:endParaRPr lang="en-US" dirty="0"/>
          </a:p>
        </p:txBody>
      </p:sp>
    </p:spTree>
    <p:extLst>
      <p:ext uri="{BB962C8B-B14F-4D97-AF65-F5344CB8AC3E}">
        <p14:creationId xmlns:p14="http://schemas.microsoft.com/office/powerpoint/2010/main" val="34380640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1576983"/>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0E4985B4-4D29-C193-232C-01B73C9DAE86}"/>
              </a:ext>
            </a:extLst>
          </p:cNvPr>
          <p:cNvSpPr>
            <a:spLocks noGrp="1"/>
          </p:cNvSpPr>
          <p:nvPr>
            <p:ph type="title"/>
          </p:nvPr>
        </p:nvSpPr>
        <p:spPr>
          <a:xfrm>
            <a:off x="457200" y="528066"/>
            <a:ext cx="8229600" cy="1129284"/>
          </a:xfrm>
        </p:spPr>
        <p:txBody>
          <a:bodyPr>
            <a:noAutofit/>
          </a:bodyPr>
          <a:lstStyle/>
          <a:p>
            <a:r>
              <a:rPr lang="en-US" sz="4000" dirty="0"/>
              <a:t>GenAI - Audio-Based Output</a:t>
            </a:r>
            <a:br>
              <a:rPr lang="en-US" sz="4000" dirty="0"/>
            </a:br>
            <a:r>
              <a:rPr lang="en-US" sz="4000" dirty="0"/>
              <a:t>Key Insights &amp; Selection Criteria</a:t>
            </a:r>
          </a:p>
        </p:txBody>
      </p:sp>
      <p:sp>
        <p:nvSpPr>
          <p:cNvPr id="5" name="Content Placeholder 4">
            <a:extLst>
              <a:ext uri="{FF2B5EF4-FFF2-40B4-BE49-F238E27FC236}">
                <a16:creationId xmlns:a16="http://schemas.microsoft.com/office/drawing/2014/main" id="{BCD68741-3D09-E7E2-FD69-312546A6D0E0}"/>
              </a:ext>
            </a:extLst>
          </p:cNvPr>
          <p:cNvSpPr>
            <a:spLocks noGrp="1"/>
          </p:cNvSpPr>
          <p:nvPr>
            <p:ph idx="1"/>
          </p:nvPr>
        </p:nvSpPr>
        <p:spPr>
          <a:xfrm>
            <a:off x="457200" y="1733550"/>
            <a:ext cx="8229600" cy="3009900"/>
          </a:xfrm>
        </p:spPr>
        <p:txBody>
          <a:bodyPr>
            <a:normAutofit/>
          </a:bodyPr>
          <a:lstStyle/>
          <a:p>
            <a:r>
              <a:rPr lang="en-US" sz="2000" dirty="0">
                <a:solidFill>
                  <a:schemeClr val="accent5">
                    <a:lumMod val="50000"/>
                  </a:schemeClr>
                </a:solidFill>
              </a:rPr>
              <a:t>Latency matters </a:t>
            </a:r>
            <a:r>
              <a:rPr lang="en-US" sz="2000" dirty="0"/>
              <a:t>- Real-time TTS for voice agents vs. pre-rendered for content</a:t>
            </a:r>
          </a:p>
          <a:p>
            <a:r>
              <a:rPr lang="en-US" sz="2000" dirty="0">
                <a:solidFill>
                  <a:schemeClr val="accent5">
                    <a:lumMod val="50000"/>
                  </a:schemeClr>
                </a:solidFill>
              </a:rPr>
              <a:t>Multilingual support </a:t>
            </a:r>
            <a:r>
              <a:rPr lang="en-US" sz="2000" dirty="0"/>
              <a:t>- </a:t>
            </a:r>
            <a:r>
              <a:rPr lang="en-US" sz="2000" dirty="0" err="1"/>
              <a:t>ElevenLabs</a:t>
            </a:r>
            <a:r>
              <a:rPr lang="en-US" sz="2000" dirty="0"/>
              <a:t> v3 and </a:t>
            </a:r>
            <a:r>
              <a:rPr lang="en-US" sz="2000" dirty="0" err="1"/>
              <a:t>WaveNet</a:t>
            </a:r>
            <a:r>
              <a:rPr lang="en-US" sz="2000" dirty="0"/>
              <a:t> excel at 29+ languages</a:t>
            </a:r>
          </a:p>
          <a:p>
            <a:r>
              <a:rPr lang="en-US" sz="2000" dirty="0">
                <a:solidFill>
                  <a:schemeClr val="accent5">
                    <a:lumMod val="50000"/>
                  </a:schemeClr>
                </a:solidFill>
              </a:rPr>
              <a:t>Voice cloning accuracy </a:t>
            </a:r>
            <a:r>
              <a:rPr lang="en-US" sz="2000" dirty="0"/>
              <a:t>- Requires 3-10 seconds of sample audio minimum</a:t>
            </a:r>
          </a:p>
          <a:p>
            <a:r>
              <a:rPr lang="en-US" sz="2000" dirty="0">
                <a:solidFill>
                  <a:schemeClr val="accent5">
                    <a:lumMod val="50000"/>
                  </a:schemeClr>
                </a:solidFill>
              </a:rPr>
              <a:t>Music quality vs speed </a:t>
            </a:r>
            <a:r>
              <a:rPr lang="en-US" sz="2000" dirty="0"/>
              <a:t>- Suno for full songs, </a:t>
            </a:r>
            <a:r>
              <a:rPr lang="en-US" sz="2000" dirty="0" err="1"/>
              <a:t>Udio</a:t>
            </a:r>
            <a:r>
              <a:rPr lang="en-US" sz="2000" dirty="0"/>
              <a:t> for creative control</a:t>
            </a:r>
          </a:p>
          <a:p>
            <a:endParaRPr lang="en-US" sz="20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1005636467"/>
              </p:ext>
            </p:extLst>
          </p:nvPr>
        </p:nvGraphicFramePr>
        <p:xfrm>
          <a:off x="609600" y="1657350"/>
          <a:ext cx="7924800" cy="2617290"/>
        </p:xfrm>
        <a:graphic>
          <a:graphicData uri="http://schemas.openxmlformats.org/drawingml/2006/table">
            <a:tbl>
              <a:tblPr>
                <a:effectLst>
                  <a:outerShdw blurRad="50800" dist="38100" dir="2700000" algn="tl" rotWithShape="0">
                    <a:prstClr val="black">
                      <a:alpha val="40000"/>
                    </a:prstClr>
                  </a:outerShdw>
                </a:effectLst>
              </a:tblPr>
              <a:tblGrid>
                <a:gridCol w="23622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tblGrid>
              <a:tr h="436215">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Model</a:t>
                      </a:r>
                      <a:endParaRPr lang="en-US" sz="1800" dirty="0">
                        <a:solidFill>
                          <a:schemeClr val="bg1"/>
                        </a:solidFill>
                        <a:latin typeface="Arial" charset="0"/>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Best For</a:t>
                      </a:r>
                      <a:endParaRPr lang="en-US" sz="1800" dirty="0">
                        <a:solidFill>
                          <a:schemeClr val="bg1"/>
                        </a:solidFill>
                        <a:latin typeface="Arial" charset="0"/>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36215">
                <a:tc>
                  <a:txBody>
                    <a:bodyPr/>
                    <a:lstStyle/>
                    <a:p>
                      <a:pPr marL="0" indent="0" algn="ctr">
                        <a:buNone/>
                      </a:pPr>
                      <a:r>
                        <a:rPr kumimoji="0" lang="en-US" sz="1600" b="1" kern="1200" dirty="0" err="1">
                          <a:solidFill>
                            <a:schemeClr val="tx1"/>
                          </a:solidFill>
                          <a:latin typeface="+mj-lt"/>
                          <a:ea typeface="+mn-ea"/>
                          <a:cs typeface="+mn-cs"/>
                          <a:hlinkClick r:id="rId3"/>
                        </a:rPr>
                        <a:t>ElevenLabs</a:t>
                      </a:r>
                      <a:r>
                        <a:rPr kumimoji="0" lang="en-US" sz="1600" b="1" kern="1200" dirty="0">
                          <a:solidFill>
                            <a:schemeClr val="tx1"/>
                          </a:solidFill>
                          <a:latin typeface="+mj-lt"/>
                          <a:ea typeface="+mn-ea"/>
                          <a:cs typeface="+mn-cs"/>
                          <a:hlinkClick r:id="rId3"/>
                        </a:rPr>
                        <a:t> v3</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Arial" pitchFamily="34" charset="0"/>
                          <a:ea typeface="Arial" pitchFamily="34" charset="-122"/>
                          <a:cs typeface="Arial" pitchFamily="34" charset="-120"/>
                        </a:rPr>
                        <a:t>Professional TTS, multilingual, voice cloning, low latency</a:t>
                      </a:r>
                      <a:endParaRPr lang="en-US" sz="1400" dirty="0">
                        <a:solidFill>
                          <a:schemeClr val="tx1"/>
                        </a:solidFill>
                        <a:latin typeface="Arial" charset="0"/>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36215">
                <a:tc>
                  <a:txBody>
                    <a:bodyPr/>
                    <a:lstStyle/>
                    <a:p>
                      <a:pPr marL="0" indent="0" algn="ctr">
                        <a:buNone/>
                      </a:pPr>
                      <a:r>
                        <a:rPr kumimoji="0" lang="en-US" sz="1600" b="1" kern="1200" dirty="0">
                          <a:solidFill>
                            <a:schemeClr val="tx1"/>
                          </a:solidFill>
                          <a:latin typeface="+mj-lt"/>
                          <a:ea typeface="+mn-ea"/>
                          <a:cs typeface="+mn-cs"/>
                          <a:hlinkClick r:id="rId4"/>
                        </a:rPr>
                        <a:t>Suno v4</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Arial" pitchFamily="34" charset="0"/>
                          <a:ea typeface="Arial" pitchFamily="34" charset="-122"/>
                          <a:cs typeface="Arial" pitchFamily="34" charset="-120"/>
                        </a:rPr>
                        <a:t>Full song generation, custom lyrics, voice cloning, quality</a:t>
                      </a:r>
                      <a:endParaRPr lang="en-US" sz="14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36215">
                <a:tc>
                  <a:txBody>
                    <a:bodyPr/>
                    <a:lstStyle/>
                    <a:p>
                      <a:pPr marL="0" indent="0" algn="ctr">
                        <a:buNone/>
                      </a:pPr>
                      <a:r>
                        <a:rPr kumimoji="0" lang="en-US" sz="1600" b="1" kern="1200" dirty="0">
                          <a:solidFill>
                            <a:schemeClr val="tx1"/>
                          </a:solidFill>
                          <a:latin typeface="+mj-lt"/>
                          <a:ea typeface="+mn-ea"/>
                          <a:cs typeface="+mn-cs"/>
                          <a:hlinkClick r:id="rId5"/>
                        </a:rPr>
                        <a:t>RVC (Real-time)</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Arial" pitchFamily="34" charset="0"/>
                          <a:ea typeface="Arial" pitchFamily="34" charset="-122"/>
                          <a:cs typeface="Arial" pitchFamily="34" charset="-120"/>
                        </a:rPr>
                        <a:t>Real-time voice conversion, singing, open-source, low latency</a:t>
                      </a:r>
                      <a:endParaRPr lang="en-US" sz="14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436215">
                <a:tc>
                  <a:txBody>
                    <a:bodyPr/>
                    <a:lstStyle/>
                    <a:p>
                      <a:pPr marL="0" indent="0" algn="ctr">
                        <a:buNone/>
                      </a:pPr>
                      <a:r>
                        <a:rPr kumimoji="0" lang="en-US" sz="1600" b="1" kern="1200" dirty="0" err="1">
                          <a:solidFill>
                            <a:schemeClr val="tx1"/>
                          </a:solidFill>
                          <a:latin typeface="+mj-lt"/>
                          <a:ea typeface="+mn-ea"/>
                          <a:cs typeface="+mn-cs"/>
                          <a:hlinkClick r:id="rId6"/>
                        </a:rPr>
                        <a:t>Udio</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Arial" pitchFamily="34" charset="0"/>
                          <a:ea typeface="Arial" pitchFamily="34" charset="-122"/>
                          <a:cs typeface="Arial" pitchFamily="34" charset="-120"/>
                        </a:rPr>
                        <a:t>Creative music control, 30-second clips, producer workflow</a:t>
                      </a:r>
                      <a:endParaRPr lang="en-US" sz="14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436215">
                <a:tc>
                  <a:txBody>
                    <a:bodyPr/>
                    <a:lstStyle/>
                    <a:p>
                      <a:pPr marL="0" indent="0" algn="ctr">
                        <a:buNone/>
                      </a:pPr>
                      <a:r>
                        <a:rPr kumimoji="0" lang="en-US" sz="1600" b="1" kern="1200" dirty="0">
                          <a:solidFill>
                            <a:schemeClr val="tx1"/>
                          </a:solidFill>
                          <a:latin typeface="+mj-lt"/>
                          <a:ea typeface="+mn-ea"/>
                          <a:cs typeface="+mn-cs"/>
                          <a:hlinkClick r:id="rId7"/>
                        </a:rPr>
                        <a:t>Google </a:t>
                      </a:r>
                      <a:r>
                        <a:rPr kumimoji="0" lang="en-US" sz="1600" b="1" kern="1200" dirty="0" err="1">
                          <a:solidFill>
                            <a:schemeClr val="tx1"/>
                          </a:solidFill>
                          <a:latin typeface="+mj-lt"/>
                          <a:ea typeface="+mn-ea"/>
                          <a:cs typeface="+mn-cs"/>
                          <a:hlinkClick r:id="rId7"/>
                        </a:rPr>
                        <a:t>WaveNet</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Arial" pitchFamily="34" charset="0"/>
                          <a:ea typeface="Arial" pitchFamily="34" charset="-122"/>
                          <a:cs typeface="Arial" pitchFamily="34" charset="-120"/>
                        </a:rPr>
                        <a:t>Enterprise TTS, 90+ voices, SSML control, accessibility</a:t>
                      </a:r>
                      <a:endParaRPr lang="en-US" sz="14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ABD7DC3F-528C-6160-95A1-AAE46C15CDDE}"/>
              </a:ext>
            </a:extLst>
          </p:cNvPr>
          <p:cNvSpPr>
            <a:spLocks noGrp="1"/>
          </p:cNvSpPr>
          <p:nvPr>
            <p:ph type="title"/>
          </p:nvPr>
        </p:nvSpPr>
        <p:spPr>
          <a:xfrm>
            <a:off x="457200" y="528066"/>
            <a:ext cx="8229600" cy="1053084"/>
          </a:xfrm>
        </p:spPr>
        <p:txBody>
          <a:bodyPr>
            <a:noAutofit/>
          </a:bodyPr>
          <a:lstStyle/>
          <a:p>
            <a:r>
              <a:rPr lang="en-US" sz="4400" dirty="0"/>
              <a:t>GenAI - Audio-Based Output</a:t>
            </a:r>
            <a:br>
              <a:rPr lang="en-US" sz="4400" dirty="0"/>
            </a:br>
            <a:r>
              <a:rPr lang="en-US" sz="4000" dirty="0"/>
              <a:t>Quick Model Comparison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2774687921"/>
              </p:ext>
            </p:extLst>
          </p:nvPr>
        </p:nvGraphicFramePr>
        <p:xfrm>
          <a:off x="681038" y="1504950"/>
          <a:ext cx="7781925" cy="3262584"/>
        </p:xfrm>
        <a:graphic>
          <a:graphicData uri="http://schemas.openxmlformats.org/drawingml/2006/table">
            <a:tbl>
              <a:tblPr>
                <a:effectLst>
                  <a:outerShdw blurRad="50800" dist="38100" dir="2700000" algn="tl" rotWithShape="0">
                    <a:prstClr val="black">
                      <a:alpha val="40000"/>
                    </a:prstClr>
                  </a:outerShdw>
                </a:effectLst>
              </a:tblPr>
              <a:tblGrid>
                <a:gridCol w="2593975">
                  <a:extLst>
                    <a:ext uri="{9D8B030D-6E8A-4147-A177-3AD203B41FA5}">
                      <a16:colId xmlns:a16="http://schemas.microsoft.com/office/drawing/2014/main" val="20000"/>
                    </a:ext>
                  </a:extLst>
                </a:gridCol>
                <a:gridCol w="2593975">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533400">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Text-to-Video</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Converting text prompts into cinematic videos with realistic physics and motion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200" b="1" dirty="0">
                          <a:solidFill>
                            <a:schemeClr val="tx1"/>
                          </a:solidFill>
                          <a:latin typeface="+mj-lt"/>
                          <a:ea typeface="Courier New" pitchFamily="34" charset="-122"/>
                          <a:cs typeface="Courier New" pitchFamily="34" charset="-120"/>
                          <a:hlinkClick r:id="rId3"/>
                        </a:rPr>
                        <a:t>Sora 2</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4"/>
                        </a:rPr>
                        <a:t>Google Veo 3</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5"/>
                        </a:rPr>
                        <a:t>Runway Gen-4.5</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6"/>
                        </a:rPr>
                        <a:t>Kling 2.0</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Image-to-Video</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Animating static images with temporal consistency and natural motion dynamics</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200" b="1" dirty="0">
                          <a:solidFill>
                            <a:schemeClr val="tx1"/>
                          </a:solidFill>
                          <a:latin typeface="+mj-lt"/>
                          <a:ea typeface="Courier New" pitchFamily="34" charset="-122"/>
                          <a:cs typeface="Courier New" pitchFamily="34" charset="-120"/>
                          <a:hlinkClick r:id="rId7"/>
                        </a:rPr>
                        <a:t>Pika 2.1</a:t>
                      </a:r>
                      <a:endParaRPr lang="en-US" sz="1200" b="1" dirty="0">
                        <a:solidFill>
                          <a:schemeClr val="tx1"/>
                        </a:solidFill>
                        <a:latin typeface="+mj-lt"/>
                        <a:ea typeface="Courier New" pitchFamily="34" charset="-122"/>
                        <a:cs typeface="Courier New" pitchFamily="34" charset="-120"/>
                      </a:endParaRPr>
                    </a:p>
                    <a:p>
                      <a:pPr marL="0" indent="0" algn="ctr">
                        <a:buNone/>
                      </a:pPr>
                      <a:r>
                        <a:rPr kumimoji="0" lang="en-US" sz="1200" b="1" kern="1200" dirty="0">
                          <a:solidFill>
                            <a:schemeClr val="tx1"/>
                          </a:solidFill>
                          <a:latin typeface="+mj-lt"/>
                          <a:ea typeface="Courier New" pitchFamily="34" charset="-122"/>
                          <a:cs typeface="Courier New" pitchFamily="34" charset="-120"/>
                          <a:hlinkClick r:id="rId5"/>
                        </a:rPr>
                        <a:t>Runway Gen-4.5</a:t>
                      </a:r>
                      <a:endParaRPr kumimoji="0" lang="en-US" sz="1200" b="1" kern="1200" dirty="0">
                        <a:solidFill>
                          <a:schemeClr val="tx1"/>
                        </a:solidFill>
                        <a:latin typeface="+mj-lt"/>
                        <a:ea typeface="Courier New" pitchFamily="34" charset="-122"/>
                        <a:cs typeface="Courier New"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j-lt"/>
                          <a:ea typeface="Courier New" pitchFamily="34" charset="-122"/>
                          <a:cs typeface="Courier New" pitchFamily="34" charset="-120"/>
                          <a:hlinkClick r:id="rId8"/>
                        </a:rPr>
                        <a:t>Luma Dream Machine</a:t>
                      </a:r>
                      <a:br>
                        <a:rPr lang="en-US" sz="1200" b="1" dirty="0">
                          <a:solidFill>
                            <a:schemeClr val="tx1"/>
                          </a:solidFill>
                          <a:latin typeface="+mj-lt"/>
                          <a:ea typeface="Courier New" pitchFamily="34" charset="-122"/>
                          <a:cs typeface="Courier New" pitchFamily="34" charset="-120"/>
                        </a:rPr>
                      </a:br>
                      <a:r>
                        <a:rPr kumimoji="0" lang="en-US" sz="1200" b="1" kern="1200" dirty="0">
                          <a:solidFill>
                            <a:schemeClr val="tx1"/>
                          </a:solidFill>
                          <a:latin typeface="+mj-lt"/>
                          <a:ea typeface="Courier New" pitchFamily="34" charset="-122"/>
                          <a:cs typeface="Courier New" pitchFamily="34" charset="-120"/>
                          <a:hlinkClick r:id="rId4"/>
                        </a:rPr>
                        <a:t>Google Veo 3</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Photorealism</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Generating highly realistic scenes with physics simulation and depth perception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kumimoji="0" lang="en-US" sz="1200" b="1" kern="1200" dirty="0">
                          <a:solidFill>
                            <a:schemeClr val="tx1"/>
                          </a:solidFill>
                          <a:latin typeface="+mj-lt"/>
                          <a:ea typeface="Courier New" pitchFamily="34" charset="-122"/>
                          <a:cs typeface="Courier New" pitchFamily="34" charset="-120"/>
                          <a:hlinkClick r:id="rId3"/>
                        </a:rPr>
                        <a:t>Sora 2</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r>
                        <a:rPr kumimoji="0" lang="en-US" sz="1200" b="1" kern="1200" dirty="0">
                          <a:solidFill>
                            <a:schemeClr val="tx1"/>
                          </a:solidFill>
                          <a:latin typeface="+mj-lt"/>
                          <a:ea typeface="Courier New" pitchFamily="34" charset="-122"/>
                          <a:cs typeface="Courier New" pitchFamily="34" charset="-120"/>
                          <a:hlinkClick r:id="rId6"/>
                        </a:rPr>
                        <a:t>Kling 2.0</a:t>
                      </a:r>
                      <a:endParaRPr kumimoji="0" lang="en-US" sz="1200" b="1" kern="1200" dirty="0">
                        <a:solidFill>
                          <a:schemeClr val="tx1"/>
                        </a:solidFill>
                        <a:latin typeface="+mj-lt"/>
                        <a:ea typeface="Courier New" charset="0"/>
                        <a:cs typeface="Courier New" charset="0"/>
                      </a:endParaRPr>
                    </a:p>
                    <a:p>
                      <a:pPr marL="0" indent="0" algn="ctr">
                        <a:buNone/>
                      </a:pPr>
                      <a:r>
                        <a:rPr kumimoji="0" lang="en-US" sz="1200" b="1" kern="1200" dirty="0">
                          <a:solidFill>
                            <a:schemeClr val="tx1"/>
                          </a:solidFill>
                          <a:latin typeface="+mj-lt"/>
                          <a:ea typeface="Courier New" pitchFamily="34" charset="-122"/>
                          <a:cs typeface="Courier New" pitchFamily="34" charset="-120"/>
                          <a:hlinkClick r:id="rId4"/>
                        </a:rPr>
                        <a:t>Google Veo 3</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r>
                        <a:rPr kumimoji="0" lang="en-US" sz="1200" b="1" kern="1200" dirty="0">
                          <a:solidFill>
                            <a:schemeClr val="tx1"/>
                          </a:solidFill>
                          <a:latin typeface="+mj-lt"/>
                          <a:ea typeface="Courier New" pitchFamily="34" charset="-122"/>
                          <a:cs typeface="Courier New" pitchFamily="34" charset="-120"/>
                          <a:hlinkClick r:id="rId5"/>
                        </a:rPr>
                        <a:t>Runway Gen-4.5</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28" name="Title 27">
            <a:extLst>
              <a:ext uri="{FF2B5EF4-FFF2-40B4-BE49-F238E27FC236}">
                <a16:creationId xmlns:a16="http://schemas.microsoft.com/office/drawing/2014/main" id="{41F71E81-E661-890A-9E83-C0CB2085D3A9}"/>
              </a:ext>
            </a:extLst>
          </p:cNvPr>
          <p:cNvSpPr>
            <a:spLocks noGrp="1"/>
          </p:cNvSpPr>
          <p:nvPr>
            <p:ph type="title"/>
          </p:nvPr>
        </p:nvSpPr>
        <p:spPr/>
        <p:txBody>
          <a:bodyPr>
            <a:normAutofit/>
          </a:bodyPr>
          <a:lstStyle/>
          <a:p>
            <a:r>
              <a:rPr lang="en-US" sz="4400" dirty="0"/>
              <a:t>GenAI - Video-Based Output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2B3B7-8A5B-C421-CA0A-55DCAF5E9572}"/>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40ADF335-D13F-0819-6103-47D5A5C708DD}"/>
              </a:ext>
            </a:extLst>
          </p:cNvPr>
          <p:cNvGraphicFramePr>
            <a:graphicFrameLocks noGrp="1"/>
          </p:cNvGraphicFramePr>
          <p:nvPr>
            <p:extLst>
              <p:ext uri="{D42A27DB-BD31-4B8C-83A1-F6EECF244321}">
                <p14:modId xmlns:p14="http://schemas.microsoft.com/office/powerpoint/2010/main" val="3022406208"/>
              </p:ext>
            </p:extLst>
          </p:nvPr>
        </p:nvGraphicFramePr>
        <p:xfrm>
          <a:off x="681037" y="1276350"/>
          <a:ext cx="7781925" cy="3201624"/>
        </p:xfrm>
        <a:graphic>
          <a:graphicData uri="http://schemas.openxmlformats.org/drawingml/2006/table">
            <a:tbl>
              <a:tblPr>
                <a:effectLst>
                  <a:outerShdw blurRad="50800" dist="38100" dir="2700000" algn="tl" rotWithShape="0">
                    <a:prstClr val="black">
                      <a:alpha val="40000"/>
                    </a:prstClr>
                  </a:outerShdw>
                </a:effectLst>
              </a:tblPr>
              <a:tblGrid>
                <a:gridCol w="2593975">
                  <a:extLst>
                    <a:ext uri="{9D8B030D-6E8A-4147-A177-3AD203B41FA5}">
                      <a16:colId xmlns:a16="http://schemas.microsoft.com/office/drawing/2014/main" val="20000"/>
                    </a:ext>
                  </a:extLst>
                </a:gridCol>
                <a:gridCol w="2593975">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533400">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Avatar &amp; Character</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Creating digital avatars for corporate training, presentations, and personalized video</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200" b="1" dirty="0" err="1">
                          <a:solidFill>
                            <a:schemeClr val="tx1"/>
                          </a:solidFill>
                          <a:latin typeface="+mj-lt"/>
                          <a:ea typeface="Courier New" pitchFamily="34" charset="-122"/>
                          <a:cs typeface="Courier New" pitchFamily="34" charset="-120"/>
                          <a:hlinkClick r:id="rId3"/>
                        </a:rPr>
                        <a:t>Synthesia</a:t>
                      </a:r>
                      <a:r>
                        <a:rPr lang="en-US" sz="1200" b="1" dirty="0">
                          <a:solidFill>
                            <a:schemeClr val="tx1"/>
                          </a:solidFill>
                          <a:latin typeface="+mj-lt"/>
                          <a:ea typeface="Courier New" pitchFamily="34" charset="-122"/>
                          <a:cs typeface="Courier New" pitchFamily="34" charset="-120"/>
                          <a:hlinkClick r:id="rId3"/>
                        </a:rPr>
                        <a:t> Studio</a:t>
                      </a:r>
                      <a:endParaRPr lang="en-US" sz="1200" b="1" dirty="0">
                        <a:solidFill>
                          <a:schemeClr val="tx1"/>
                        </a:solidFill>
                        <a:latin typeface="+mj-lt"/>
                        <a:ea typeface="Courier New" pitchFamily="34" charset="-122"/>
                        <a:cs typeface="Courier New" pitchFamily="34" charset="-120"/>
                      </a:endParaRPr>
                    </a:p>
                    <a:p>
                      <a:pPr marL="0" indent="0" algn="ctr">
                        <a:buNone/>
                      </a:pPr>
                      <a:r>
                        <a:rPr kumimoji="0" lang="en-US" sz="1200" b="1" kern="1200" dirty="0">
                          <a:solidFill>
                            <a:schemeClr val="tx1"/>
                          </a:solidFill>
                          <a:latin typeface="+mj-lt"/>
                          <a:ea typeface="Courier New" pitchFamily="34" charset="-122"/>
                          <a:cs typeface="Courier New" pitchFamily="34" charset="-120"/>
                          <a:hlinkClick r:id="rId4"/>
                        </a:rPr>
                        <a:t>Kling 2.0</a:t>
                      </a:r>
                      <a:endParaRPr kumimoji="0" lang="en-US" sz="1200" b="1" kern="1200" dirty="0">
                        <a:solidFill>
                          <a:schemeClr val="tx1"/>
                        </a:solidFill>
                        <a:latin typeface="+mj-lt"/>
                        <a:ea typeface="Courier New" charset="0"/>
                        <a:cs typeface="Courier New" charset="0"/>
                      </a:endParaRPr>
                    </a:p>
                    <a:p>
                      <a:pPr marL="0" indent="0" algn="ctr">
                        <a:buNone/>
                      </a:pPr>
                      <a:r>
                        <a:rPr lang="en-US" sz="1200" b="1" dirty="0" err="1">
                          <a:solidFill>
                            <a:schemeClr val="tx1"/>
                          </a:solidFill>
                          <a:latin typeface="+mj-lt"/>
                          <a:ea typeface="Courier New" pitchFamily="34" charset="-122"/>
                          <a:cs typeface="Courier New" pitchFamily="34" charset="-120"/>
                          <a:hlinkClick r:id="rId5"/>
                        </a:rPr>
                        <a:t>HeyGen</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6"/>
                        </a:rPr>
                        <a:t>Colossyan</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Animation &amp; Style</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Generating animated content with artistic styles and creative visual interpretation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kumimoji="0" lang="en-US" sz="1200" b="1" kern="1200" dirty="0">
                          <a:solidFill>
                            <a:schemeClr val="tx1"/>
                          </a:solidFill>
                          <a:latin typeface="+mj-lt"/>
                          <a:ea typeface="Courier New" pitchFamily="34" charset="-122"/>
                          <a:cs typeface="Courier New" pitchFamily="34" charset="-120"/>
                          <a:hlinkClick r:id="rId7"/>
                        </a:rPr>
                        <a:t>Runway Gen-4.5</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r>
                        <a:rPr kumimoji="0" lang="en-US" sz="1200" b="1" kern="1200" dirty="0">
                          <a:solidFill>
                            <a:schemeClr val="tx1"/>
                          </a:solidFill>
                          <a:latin typeface="+mj-lt"/>
                          <a:ea typeface="Courier New" pitchFamily="34" charset="-122"/>
                          <a:cs typeface="Courier New" pitchFamily="34" charset="-120"/>
                          <a:hlinkClick r:id="rId8"/>
                        </a:rPr>
                        <a:t>Pika 2.1</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r>
                        <a:rPr kumimoji="0" lang="en-US" sz="1200" b="1" kern="1200" dirty="0">
                          <a:solidFill>
                            <a:schemeClr val="tx1"/>
                          </a:solidFill>
                          <a:latin typeface="+mj-lt"/>
                          <a:ea typeface="Courier New" pitchFamily="34" charset="-122"/>
                          <a:cs typeface="Courier New" pitchFamily="34" charset="-120"/>
                          <a:hlinkClick r:id="rId9"/>
                        </a:rPr>
                        <a:t>Luma Dream Machine</a:t>
                      </a:r>
                      <a:br>
                        <a:rPr lang="en-US" sz="1200" b="1" dirty="0">
                          <a:solidFill>
                            <a:schemeClr val="tx1"/>
                          </a:solidFill>
                          <a:latin typeface="+mj-lt"/>
                          <a:ea typeface="Courier New" pitchFamily="34" charset="-122"/>
                          <a:cs typeface="Courier New" pitchFamily="34" charset="-120"/>
                        </a:rPr>
                      </a:br>
                      <a:r>
                        <a:rPr lang="en-US" sz="1200" b="1" dirty="0" err="1">
                          <a:solidFill>
                            <a:schemeClr val="tx1"/>
                          </a:solidFill>
                          <a:latin typeface="+mj-lt"/>
                          <a:ea typeface="Courier New" pitchFamily="34" charset="-122"/>
                          <a:cs typeface="Courier New" pitchFamily="34" charset="-120"/>
                          <a:hlinkClick r:id="rId10"/>
                        </a:rPr>
                        <a:t>AnimateDiff</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Commercial &amp; Marketing</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Generating professional ad content, product demos, and social media video campaigns</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kumimoji="0" lang="en-US" sz="1200" b="1" kern="1200" dirty="0">
                          <a:solidFill>
                            <a:schemeClr val="tx1"/>
                          </a:solidFill>
                          <a:latin typeface="+mj-lt"/>
                          <a:ea typeface="Courier New" pitchFamily="34" charset="-122"/>
                          <a:cs typeface="Courier New" pitchFamily="34" charset="-120"/>
                          <a:hlinkClick r:id="rId7"/>
                        </a:rPr>
                        <a:t>Runway Gen-4.5</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r>
                        <a:rPr kumimoji="0" lang="en-US" sz="1200" b="1" kern="1200" dirty="0" err="1">
                          <a:solidFill>
                            <a:schemeClr val="tx1"/>
                          </a:solidFill>
                          <a:latin typeface="+mj-lt"/>
                          <a:ea typeface="Courier New" pitchFamily="34" charset="-122"/>
                          <a:cs typeface="Courier New" pitchFamily="34" charset="-120"/>
                          <a:hlinkClick r:id="rId3"/>
                        </a:rPr>
                        <a:t>Synthesia</a:t>
                      </a:r>
                      <a:r>
                        <a:rPr kumimoji="0" lang="en-US" sz="1200" b="1" kern="1200" dirty="0">
                          <a:solidFill>
                            <a:schemeClr val="tx1"/>
                          </a:solidFill>
                          <a:latin typeface="+mj-lt"/>
                          <a:ea typeface="Courier New" pitchFamily="34" charset="-122"/>
                          <a:cs typeface="Courier New" pitchFamily="34" charset="-120"/>
                          <a:hlinkClick r:id="rId3"/>
                        </a:rPr>
                        <a:t> Studio</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r>
                        <a:rPr kumimoji="0" lang="en-US" sz="1200" b="1" kern="1200" dirty="0">
                          <a:solidFill>
                            <a:schemeClr val="tx1"/>
                          </a:solidFill>
                          <a:latin typeface="+mj-lt"/>
                          <a:ea typeface="Courier New" pitchFamily="34" charset="-122"/>
                          <a:cs typeface="Courier New" pitchFamily="34" charset="-120"/>
                          <a:hlinkClick r:id="rId8"/>
                        </a:rPr>
                        <a:t>Pika 2.1</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1"/>
                        </a:rPr>
                        <a:t>Magic Hour</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bl>
          </a:graphicData>
        </a:graphic>
      </p:graphicFrame>
      <p:sp>
        <p:nvSpPr>
          <p:cNvPr id="28" name="Title 27">
            <a:extLst>
              <a:ext uri="{FF2B5EF4-FFF2-40B4-BE49-F238E27FC236}">
                <a16:creationId xmlns:a16="http://schemas.microsoft.com/office/drawing/2014/main" id="{15C25165-6FBC-EF9A-6E67-C0277CD346EE}"/>
              </a:ext>
            </a:extLst>
          </p:cNvPr>
          <p:cNvSpPr>
            <a:spLocks noGrp="1"/>
          </p:cNvSpPr>
          <p:nvPr>
            <p:ph type="title"/>
          </p:nvPr>
        </p:nvSpPr>
        <p:spPr>
          <a:xfrm>
            <a:off x="457200" y="528066"/>
            <a:ext cx="8229600" cy="748284"/>
          </a:xfrm>
        </p:spPr>
        <p:txBody>
          <a:bodyPr>
            <a:normAutofit/>
          </a:bodyPr>
          <a:lstStyle/>
          <a:p>
            <a:r>
              <a:rPr lang="en-US" sz="4000" dirty="0"/>
              <a:t>GenAI - Video-Based Output</a:t>
            </a:r>
          </a:p>
        </p:txBody>
      </p:sp>
    </p:spTree>
    <p:extLst>
      <p:ext uri="{BB962C8B-B14F-4D97-AF65-F5344CB8AC3E}">
        <p14:creationId xmlns:p14="http://schemas.microsoft.com/office/powerpoint/2010/main" val="41677937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1576983"/>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864BEC66-BF8A-5CA4-DC80-DFDAA1254B8B}"/>
              </a:ext>
            </a:extLst>
          </p:cNvPr>
          <p:cNvSpPr>
            <a:spLocks noGrp="1"/>
          </p:cNvSpPr>
          <p:nvPr>
            <p:ph type="title"/>
          </p:nvPr>
        </p:nvSpPr>
        <p:spPr>
          <a:xfrm>
            <a:off x="457200" y="528066"/>
            <a:ext cx="8229600" cy="1205484"/>
          </a:xfrm>
        </p:spPr>
        <p:txBody>
          <a:bodyPr>
            <a:normAutofit fontScale="90000"/>
          </a:bodyPr>
          <a:lstStyle/>
          <a:p>
            <a:r>
              <a:rPr lang="en-US" dirty="0"/>
              <a:t>GenAI - Video-Based Output</a:t>
            </a:r>
            <a:br>
              <a:rPr lang="en-US" dirty="0"/>
            </a:br>
            <a:r>
              <a:rPr lang="en-US" dirty="0"/>
              <a:t>Key Insights &amp; Selection Criteria</a:t>
            </a:r>
          </a:p>
        </p:txBody>
      </p:sp>
      <p:sp>
        <p:nvSpPr>
          <p:cNvPr id="5" name="Content Placeholder 4">
            <a:extLst>
              <a:ext uri="{FF2B5EF4-FFF2-40B4-BE49-F238E27FC236}">
                <a16:creationId xmlns:a16="http://schemas.microsoft.com/office/drawing/2014/main" id="{195676B7-DB59-FF24-5CD8-C513CD543743}"/>
              </a:ext>
            </a:extLst>
          </p:cNvPr>
          <p:cNvSpPr>
            <a:spLocks noGrp="1"/>
          </p:cNvSpPr>
          <p:nvPr>
            <p:ph idx="1"/>
          </p:nvPr>
        </p:nvSpPr>
        <p:spPr>
          <a:xfrm>
            <a:off x="457200" y="1733550"/>
            <a:ext cx="8229600" cy="3009900"/>
          </a:xfrm>
        </p:spPr>
        <p:txBody>
          <a:bodyPr>
            <a:normAutofit/>
          </a:bodyPr>
          <a:lstStyle/>
          <a:p>
            <a:r>
              <a:rPr lang="en-US" sz="1800" dirty="0">
                <a:solidFill>
                  <a:schemeClr val="accent5">
                    <a:lumMod val="50000"/>
                  </a:schemeClr>
                </a:solidFill>
              </a:rPr>
              <a:t>Video length &amp; resolution </a:t>
            </a:r>
            <a:r>
              <a:rPr lang="en-US" sz="1800" dirty="0"/>
              <a:t>- Sora 2 supports up to 60 seconds; most others 15-30 seconds max</a:t>
            </a:r>
          </a:p>
          <a:p>
            <a:r>
              <a:rPr lang="en-US" sz="1800" dirty="0">
                <a:solidFill>
                  <a:schemeClr val="accent5">
                    <a:lumMod val="50000"/>
                  </a:schemeClr>
                </a:solidFill>
              </a:rPr>
              <a:t>Motion coherence </a:t>
            </a:r>
            <a:r>
              <a:rPr lang="en-US" sz="1800" dirty="0"/>
              <a:t>- Runway Gen-4.5 excels at camera movement and cinematic quality</a:t>
            </a:r>
          </a:p>
          <a:p>
            <a:r>
              <a:rPr lang="en-US" sz="1800" dirty="0">
                <a:solidFill>
                  <a:schemeClr val="accent5">
                    <a:lumMod val="50000"/>
                  </a:schemeClr>
                </a:solidFill>
              </a:rPr>
              <a:t>Speed vs quality </a:t>
            </a:r>
            <a:r>
              <a:rPr lang="en-US" sz="1800" dirty="0"/>
              <a:t>- Pika 2.1 fastest; Sora 2/Veo 3 for premium results (slower processing)</a:t>
            </a:r>
          </a:p>
          <a:p>
            <a:r>
              <a:rPr lang="en-US" sz="1800" dirty="0">
                <a:solidFill>
                  <a:schemeClr val="accent5">
                    <a:lumMod val="50000"/>
                  </a:schemeClr>
                </a:solidFill>
              </a:rPr>
              <a:t>Business use </a:t>
            </a:r>
            <a:r>
              <a:rPr lang="en-US" sz="1800" dirty="0"/>
              <a:t>- </a:t>
            </a:r>
            <a:r>
              <a:rPr lang="en-US" sz="1800" dirty="0" err="1"/>
              <a:t>Synthesia</a:t>
            </a:r>
            <a:r>
              <a:rPr lang="en-US" sz="1800" dirty="0"/>
              <a:t> dominates avatar/training; Runway for creative control</a:t>
            </a:r>
          </a:p>
          <a:p>
            <a:endParaRPr lang="en-US" sz="18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2476827337"/>
              </p:ext>
            </p:extLst>
          </p:nvPr>
        </p:nvGraphicFramePr>
        <p:xfrm>
          <a:off x="609600" y="1647915"/>
          <a:ext cx="7924800" cy="2924085"/>
        </p:xfrm>
        <a:graphic>
          <a:graphicData uri="http://schemas.openxmlformats.org/drawingml/2006/table">
            <a:tbl>
              <a:tblPr>
                <a:effectLst>
                  <a:outerShdw blurRad="50800" dist="38100" dir="2700000" algn="tl" rotWithShape="0">
                    <a:prstClr val="black">
                      <a:alpha val="40000"/>
                    </a:prstClr>
                  </a:outerShdw>
                </a:effectLst>
              </a:tblPr>
              <a:tblGrid>
                <a:gridCol w="20574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tblGrid>
              <a:tr h="436215">
                <a:tc>
                  <a:txBody>
                    <a:bodyPr/>
                    <a:lstStyle/>
                    <a:p>
                      <a:pPr marL="0" indent="0" algn="ctr">
                        <a:buNone/>
                      </a:pPr>
                      <a:r>
                        <a:rPr lang="en-US" sz="2400" b="1" dirty="0">
                          <a:solidFill>
                            <a:schemeClr val="bg1"/>
                          </a:solidFill>
                          <a:latin typeface="+mj-lt"/>
                          <a:ea typeface="Arial" pitchFamily="34" charset="-122"/>
                          <a:cs typeface="Arial" pitchFamily="34" charset="-120"/>
                        </a:rPr>
                        <a:t>Model</a:t>
                      </a:r>
                      <a:endParaRPr lang="en-US" sz="2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2400" b="1" dirty="0">
                          <a:solidFill>
                            <a:schemeClr val="bg1"/>
                          </a:solidFill>
                          <a:latin typeface="+mj-lt"/>
                          <a:ea typeface="Arial" pitchFamily="34" charset="-122"/>
                          <a:cs typeface="Arial" pitchFamily="34" charset="-120"/>
                        </a:rPr>
                        <a:t>Best For</a:t>
                      </a:r>
                      <a:endParaRPr lang="en-US" sz="2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36215">
                <a:tc>
                  <a:txBody>
                    <a:bodyPr/>
                    <a:lstStyle/>
                    <a:p>
                      <a:pPr marL="0" indent="0" algn="ctr">
                        <a:buNone/>
                      </a:pPr>
                      <a:r>
                        <a:rPr kumimoji="0" lang="en-US" sz="1600" b="1" kern="1200" dirty="0">
                          <a:solidFill>
                            <a:schemeClr val="tx1"/>
                          </a:solidFill>
                          <a:latin typeface="+mj-lt"/>
                          <a:ea typeface="Courier New" pitchFamily="34" charset="-122"/>
                          <a:cs typeface="Courier New" pitchFamily="34" charset="-120"/>
                          <a:hlinkClick r:id="rId3"/>
                        </a:rPr>
                        <a:t>Sora 2</a:t>
                      </a:r>
                      <a:endParaRPr kumimoji="0" lang="en-US" sz="16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Long-form videos, photorealism, complex physics, up to 60 seconds</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36215">
                <a:tc>
                  <a:txBody>
                    <a:bodyPr/>
                    <a:lstStyle/>
                    <a:p>
                      <a:pPr marL="0" indent="0" algn="ctr">
                        <a:buNone/>
                      </a:pPr>
                      <a:r>
                        <a:rPr kumimoji="0" lang="en-US" sz="1600" b="1" kern="1200" dirty="0">
                          <a:solidFill>
                            <a:schemeClr val="tx1"/>
                          </a:solidFill>
                          <a:latin typeface="+mj-lt"/>
                          <a:ea typeface="Courier New" pitchFamily="34" charset="-122"/>
                          <a:cs typeface="Courier New" pitchFamily="34" charset="-120"/>
                          <a:hlinkClick r:id="rId4"/>
                        </a:rPr>
                        <a:t>Runway Gen-4.5</a:t>
                      </a:r>
                      <a:endParaRPr kumimoji="0" lang="en-US" sz="16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Cinematic quality, creative control, camera movement, professional production</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36215">
                <a:tc>
                  <a:txBody>
                    <a:bodyPr/>
                    <a:lstStyle/>
                    <a:p>
                      <a:pPr marL="0" indent="0" algn="ctr">
                        <a:buNone/>
                      </a:pPr>
                      <a:r>
                        <a:rPr kumimoji="0" lang="en-US" sz="1600" b="1" kern="1200" dirty="0">
                          <a:solidFill>
                            <a:schemeClr val="tx1"/>
                          </a:solidFill>
                          <a:latin typeface="+mj-lt"/>
                          <a:ea typeface="Courier New" pitchFamily="34" charset="-122"/>
                          <a:cs typeface="Courier New" pitchFamily="34" charset="-120"/>
                          <a:hlinkClick r:id="rId5"/>
                        </a:rPr>
                        <a:t>Pika 2.1</a:t>
                      </a:r>
                      <a:endParaRPr kumimoji="0" lang="en-US" sz="16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Speed, short-form content, image-to-video, accessibility and ease of use</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436215">
                <a:tc>
                  <a:txBody>
                    <a:bodyPr/>
                    <a:lstStyle/>
                    <a:p>
                      <a:pPr marL="0" indent="0" algn="ctr">
                        <a:buNone/>
                      </a:pPr>
                      <a:r>
                        <a:rPr kumimoji="0" lang="en-US" sz="1600" b="1" kern="1200" dirty="0" err="1">
                          <a:solidFill>
                            <a:schemeClr val="tx1"/>
                          </a:solidFill>
                          <a:latin typeface="+mj-lt"/>
                          <a:ea typeface="Courier New" pitchFamily="34" charset="-122"/>
                          <a:cs typeface="Courier New" pitchFamily="34" charset="-120"/>
                          <a:hlinkClick r:id="rId6"/>
                        </a:rPr>
                        <a:t>Synthesia</a:t>
                      </a:r>
                      <a:r>
                        <a:rPr kumimoji="0" lang="en-US" sz="1600" b="1" kern="1200" dirty="0">
                          <a:solidFill>
                            <a:schemeClr val="tx1"/>
                          </a:solidFill>
                          <a:latin typeface="+mj-lt"/>
                          <a:ea typeface="Courier New" pitchFamily="34" charset="-122"/>
                          <a:cs typeface="Courier New" pitchFamily="34" charset="-120"/>
                          <a:hlinkClick r:id="rId6"/>
                        </a:rPr>
                        <a:t> Studio</a:t>
                      </a:r>
                      <a:endParaRPr kumimoji="0" lang="en-US" sz="16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Corporate avatars, training videos, business communication at scale</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chemeClr val="tx1"/>
                          </a:solidFill>
                          <a:latin typeface="+mj-lt"/>
                          <a:ea typeface="Courier New" pitchFamily="34" charset="-122"/>
                          <a:cs typeface="Courier New" pitchFamily="34" charset="-120"/>
                          <a:hlinkClick r:id="rId7"/>
                        </a:rPr>
                        <a:t>Google Veo 3</a:t>
                      </a:r>
                      <a:endParaRPr kumimoji="0" lang="en-US" sz="16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Realistic scenes, multimodal input, Google ecosystem integration</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36316A7F-A0C9-9544-7A84-AB2FDA89513D}"/>
              </a:ext>
            </a:extLst>
          </p:cNvPr>
          <p:cNvSpPr>
            <a:spLocks noGrp="1"/>
          </p:cNvSpPr>
          <p:nvPr>
            <p:ph type="title"/>
          </p:nvPr>
        </p:nvSpPr>
        <p:spPr>
          <a:xfrm>
            <a:off x="457200" y="528065"/>
            <a:ext cx="8229600" cy="1119849"/>
          </a:xfrm>
        </p:spPr>
        <p:txBody>
          <a:bodyPr>
            <a:noAutofit/>
          </a:bodyPr>
          <a:lstStyle/>
          <a:p>
            <a:r>
              <a:rPr lang="en-US" sz="4400" dirty="0"/>
              <a:t>GenAI - Video-Based Output</a:t>
            </a:r>
            <a:br>
              <a:rPr lang="en-US" sz="4400" dirty="0"/>
            </a:br>
            <a:r>
              <a:rPr lang="en-US" sz="4000" dirty="0"/>
              <a:t>Quick Model Comparison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0"/>
          <p:cNvGraphicFramePr>
            <a:graphicFrameLocks noGrp="1"/>
          </p:cNvGraphicFramePr>
          <p:nvPr>
            <p:extLst>
              <p:ext uri="{D42A27DB-BD31-4B8C-83A1-F6EECF244321}">
                <p14:modId xmlns:p14="http://schemas.microsoft.com/office/powerpoint/2010/main" val="726625611"/>
              </p:ext>
            </p:extLst>
          </p:nvPr>
        </p:nvGraphicFramePr>
        <p:xfrm>
          <a:off x="419100" y="1238250"/>
          <a:ext cx="8305800" cy="3592668"/>
        </p:xfrm>
        <a:graphic>
          <a:graphicData uri="http://schemas.openxmlformats.org/drawingml/2006/table">
            <a:tbl>
              <a:tblPr>
                <a:effectLst>
                  <a:outerShdw blurRad="50800" dist="38100" dir="2700000" algn="tl" rotWithShape="0">
                    <a:prstClr val="black">
                      <a:alpha val="40000"/>
                    </a:prstClr>
                  </a:outerShdw>
                </a:effectLst>
              </a:tblPr>
              <a:tblGrid>
                <a:gridCol w="1905000">
                  <a:extLst>
                    <a:ext uri="{9D8B030D-6E8A-4147-A177-3AD203B41FA5}">
                      <a16:colId xmlns:a16="http://schemas.microsoft.com/office/drawing/2014/main" val="20000"/>
                    </a:ext>
                  </a:extLst>
                </a:gridCol>
                <a:gridCol w="22479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544668">
                <a:tc>
                  <a:txBody>
                    <a:bodyPr/>
                    <a:lstStyle/>
                    <a:p>
                      <a:pPr marL="0" indent="0" algn="ctr">
                        <a:buNone/>
                      </a:pPr>
                      <a:r>
                        <a:rPr lang="en-US" sz="1600" b="1" dirty="0">
                          <a:solidFill>
                            <a:schemeClr val="bg1"/>
                          </a:solidFill>
                          <a:latin typeface="+mj-lt"/>
                          <a:ea typeface="Arial" pitchFamily="34" charset="-122"/>
                          <a:cs typeface="Arial" pitchFamily="34" charset="-120"/>
                        </a:rPr>
                        <a:t>Application Type</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Description</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Primary Use</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Recommended Models</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544668">
                <a:tc>
                  <a:txBody>
                    <a:bodyPr/>
                    <a:lstStyle/>
                    <a:p>
                      <a:pPr marL="0" indent="0" algn="ctr">
                        <a:buNone/>
                      </a:pPr>
                      <a:r>
                        <a:rPr lang="en-US" sz="1400" b="1" dirty="0">
                          <a:solidFill>
                            <a:schemeClr val="tx1"/>
                          </a:solidFill>
                          <a:latin typeface="+mj-lt"/>
                          <a:ea typeface="Arial" pitchFamily="34" charset="-122"/>
                          <a:cs typeface="Arial" pitchFamily="34" charset="-120"/>
                        </a:rPr>
                        <a:t>Function Completion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Auto-complete functions, method signatures, single-file context up to 32K tokens</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IDE Autocomplete, Fast Inference</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b="1" dirty="0" err="1">
                          <a:solidFill>
                            <a:schemeClr val="tx1"/>
                          </a:solidFill>
                          <a:latin typeface="+mj-lt"/>
                          <a:ea typeface="Arial" pitchFamily="34" charset="-122"/>
                          <a:cs typeface="Arial" pitchFamily="34" charset="-120"/>
                          <a:hlinkClick r:id="rId3"/>
                        </a:rPr>
                        <a:t>Codestral</a:t>
                      </a:r>
                      <a:r>
                        <a:rPr lang="en-US" sz="1400" b="1" dirty="0">
                          <a:solidFill>
                            <a:schemeClr val="tx1"/>
                          </a:solidFill>
                          <a:latin typeface="+mj-lt"/>
                          <a:ea typeface="Arial" pitchFamily="34" charset="-122"/>
                          <a:cs typeface="Arial" pitchFamily="34" charset="-120"/>
                          <a:hlinkClick r:id="rId3"/>
                        </a:rPr>
                        <a:t> 25.01</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4"/>
                        </a:rPr>
                        <a:t>Claude 3.7</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5"/>
                        </a:rPr>
                        <a:t>GPT-4o</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err="1">
                          <a:solidFill>
                            <a:schemeClr val="tx1"/>
                          </a:solidFill>
                          <a:latin typeface="+mj-lt"/>
                          <a:ea typeface="Arial" pitchFamily="34" charset="-122"/>
                          <a:cs typeface="Arial" pitchFamily="34" charset="-120"/>
                          <a:hlinkClick r:id="rId6"/>
                        </a:rPr>
                        <a:t>CodeLlama</a:t>
                      </a:r>
                      <a:r>
                        <a:rPr lang="en-US" sz="1400" b="1" dirty="0">
                          <a:solidFill>
                            <a:schemeClr val="tx1"/>
                          </a:solidFill>
                          <a:latin typeface="+mj-lt"/>
                          <a:ea typeface="Arial" pitchFamily="34" charset="-122"/>
                          <a:cs typeface="Arial" pitchFamily="34" charset="-120"/>
                          <a:hlinkClick r:id="rId6"/>
                        </a:rPr>
                        <a:t> 70B</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544668">
                <a:tc>
                  <a:txBody>
                    <a:bodyPr/>
                    <a:lstStyle/>
                    <a:p>
                      <a:pPr marL="0" indent="0" algn="ctr">
                        <a:buNone/>
                      </a:pPr>
                      <a:r>
                        <a:rPr lang="en-US" sz="1400" b="1" dirty="0">
                          <a:solidFill>
                            <a:schemeClr val="tx1"/>
                          </a:solidFill>
                          <a:latin typeface="+mj-lt"/>
                          <a:ea typeface="Arial" pitchFamily="34" charset="-122"/>
                          <a:cs typeface="Arial" pitchFamily="34" charset="-120"/>
                        </a:rPr>
                        <a:t>Test Generation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Unit tests, integration tests, edge cases; automate test suite creation from code</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Quality Assurance, Coverage</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kumimoji="0" lang="en-US" sz="1400" b="1" kern="1200" dirty="0">
                          <a:solidFill>
                            <a:schemeClr val="tx1"/>
                          </a:solidFill>
                          <a:latin typeface="+mj-lt"/>
                          <a:ea typeface="Arial" pitchFamily="34" charset="-122"/>
                          <a:cs typeface="Arial" pitchFamily="34" charset="-120"/>
                          <a:hlinkClick r:id="rId4"/>
                        </a:rPr>
                        <a:t>Claude 3.7</a:t>
                      </a:r>
                      <a:endParaRPr kumimoji="0" lang="en-US" sz="1400" b="1" kern="1200" dirty="0">
                        <a:solidFill>
                          <a:schemeClr val="tx1"/>
                        </a:solidFill>
                        <a:latin typeface="+mj-lt"/>
                        <a:ea typeface="Arial" pitchFamily="34" charset="-122"/>
                        <a:cs typeface="Arial" pitchFamily="34" charset="-120"/>
                      </a:endParaRPr>
                    </a:p>
                    <a:p>
                      <a:pPr marL="0" indent="0" algn="ctr">
                        <a:buNone/>
                      </a:pPr>
                      <a:r>
                        <a:rPr kumimoji="0" lang="en-US" sz="1400" b="1" kern="1200" dirty="0">
                          <a:solidFill>
                            <a:schemeClr val="tx1"/>
                          </a:solidFill>
                          <a:latin typeface="+mj-lt"/>
                          <a:ea typeface="Arial" pitchFamily="34" charset="-122"/>
                          <a:cs typeface="Arial" pitchFamily="34" charset="-120"/>
                          <a:hlinkClick r:id="rId5"/>
                        </a:rPr>
                        <a:t>GPT-4o</a:t>
                      </a:r>
                      <a:endParaRPr kumimoji="0" lang="en-US" sz="1400" b="1" kern="1200"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7"/>
                        </a:rPr>
                        <a:t>Qwen2.5-Coder</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8"/>
                        </a:rPr>
                        <a:t>DeepSeek-R1</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44668">
                <a:tc>
                  <a:txBody>
                    <a:bodyPr/>
                    <a:lstStyle/>
                    <a:p>
                      <a:pPr marL="0" indent="0" algn="ctr">
                        <a:buNone/>
                      </a:pPr>
                      <a:r>
                        <a:rPr lang="en-US" sz="1400" b="1" dirty="0">
                          <a:solidFill>
                            <a:schemeClr val="tx1"/>
                          </a:solidFill>
                          <a:latin typeface="+mj-lt"/>
                          <a:ea typeface="Arial" pitchFamily="34" charset="-122"/>
                          <a:cs typeface="Arial" pitchFamily="34" charset="-120"/>
                        </a:rPr>
                        <a:t>Code Refactoring</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Multi-file architectural changes, API migrations, pattern updates with planning</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Large Codebases, Governance</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b="1" dirty="0">
                          <a:solidFill>
                            <a:schemeClr val="tx1"/>
                          </a:solidFill>
                          <a:latin typeface="+mj-lt"/>
                          <a:ea typeface="Arial" pitchFamily="34" charset="-122"/>
                          <a:cs typeface="Arial" pitchFamily="34" charset="-120"/>
                          <a:hlinkClick r:id="rId4"/>
                        </a:rPr>
                        <a:t>Claude 3.7 Thinking</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9"/>
                        </a:rPr>
                        <a:t>Open AI o3</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10"/>
                        </a:rPr>
                        <a:t>DeepSeek-R1</a:t>
                      </a:r>
                    </a:p>
                    <a:p>
                      <a:pPr marL="0" indent="0" algn="ctr">
                        <a:buNone/>
                      </a:pPr>
                      <a:r>
                        <a:rPr lang="en-US" sz="1400" b="1" dirty="0">
                          <a:solidFill>
                            <a:schemeClr val="tx1"/>
                          </a:solidFill>
                          <a:latin typeface="+mj-lt"/>
                          <a:ea typeface="Arial" pitchFamily="34" charset="-122"/>
                          <a:cs typeface="Arial" pitchFamily="34" charset="-120"/>
                          <a:hlinkClick r:id="rId10"/>
                        </a:rPr>
                        <a:t>Qwen-32B</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11"/>
                        </a:rPr>
                        <a:t>GPT-4</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71348498-B9EA-BB1E-125D-92B547E9C123}"/>
              </a:ext>
            </a:extLst>
          </p:cNvPr>
          <p:cNvSpPr>
            <a:spLocks noGrp="1"/>
          </p:cNvSpPr>
          <p:nvPr>
            <p:ph type="title"/>
          </p:nvPr>
        </p:nvSpPr>
        <p:spPr>
          <a:xfrm>
            <a:off x="457200" y="528066"/>
            <a:ext cx="8229600" cy="672084"/>
          </a:xfrm>
        </p:spPr>
        <p:txBody>
          <a:bodyPr>
            <a:normAutofit fontScale="90000"/>
          </a:bodyPr>
          <a:lstStyle/>
          <a:p>
            <a:r>
              <a:rPr lang="en-US" dirty="0"/>
              <a:t>GenAI Code Generation AI Models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E9AA0-9114-FD71-FBA4-CDB3896C3050}"/>
            </a:ext>
          </a:extLst>
        </p:cNvPr>
        <p:cNvGrpSpPr/>
        <p:nvPr/>
      </p:nvGrpSpPr>
      <p:grpSpPr>
        <a:xfrm>
          <a:off x="0" y="0"/>
          <a:ext cx="0" cy="0"/>
          <a:chOff x="0" y="0"/>
          <a:chExt cx="0" cy="0"/>
        </a:xfrm>
      </p:grpSpPr>
      <p:graphicFrame>
        <p:nvGraphicFramePr>
          <p:cNvPr id="8" name="Table 0">
            <a:extLst>
              <a:ext uri="{FF2B5EF4-FFF2-40B4-BE49-F238E27FC236}">
                <a16:creationId xmlns:a16="http://schemas.microsoft.com/office/drawing/2014/main" id="{440B8B37-29E6-9712-4621-5009218388DE}"/>
              </a:ext>
            </a:extLst>
          </p:cNvPr>
          <p:cNvGraphicFramePr>
            <a:graphicFrameLocks noGrp="1"/>
          </p:cNvGraphicFramePr>
          <p:nvPr>
            <p:extLst>
              <p:ext uri="{D42A27DB-BD31-4B8C-83A1-F6EECF244321}">
                <p14:modId xmlns:p14="http://schemas.microsoft.com/office/powerpoint/2010/main" val="1709025791"/>
              </p:ext>
            </p:extLst>
          </p:nvPr>
        </p:nvGraphicFramePr>
        <p:xfrm>
          <a:off x="419100" y="1276350"/>
          <a:ext cx="8305800" cy="3379308"/>
        </p:xfrm>
        <a:graphic>
          <a:graphicData uri="http://schemas.openxmlformats.org/drawingml/2006/table">
            <a:tbl>
              <a:tblPr>
                <a:effectLst>
                  <a:outerShdw blurRad="50800" dist="38100" dir="2700000" algn="tl" rotWithShape="0">
                    <a:prstClr val="black">
                      <a:alpha val="40000"/>
                    </a:prstClr>
                  </a:outerShdw>
                </a:effectLst>
              </a:tblPr>
              <a:tblGrid>
                <a:gridCol w="1905000">
                  <a:extLst>
                    <a:ext uri="{9D8B030D-6E8A-4147-A177-3AD203B41FA5}">
                      <a16:colId xmlns:a16="http://schemas.microsoft.com/office/drawing/2014/main" val="20000"/>
                    </a:ext>
                  </a:extLst>
                </a:gridCol>
                <a:gridCol w="2247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44668">
                <a:tc>
                  <a:txBody>
                    <a:bodyPr/>
                    <a:lstStyle/>
                    <a:p>
                      <a:pPr marL="0" indent="0" algn="ctr">
                        <a:buNone/>
                      </a:pPr>
                      <a:r>
                        <a:rPr lang="en-US" sz="1600" b="1" dirty="0">
                          <a:solidFill>
                            <a:schemeClr val="bg1"/>
                          </a:solidFill>
                          <a:latin typeface="+mj-lt"/>
                          <a:ea typeface="Arial" pitchFamily="34" charset="-122"/>
                          <a:cs typeface="Arial" pitchFamily="34" charset="-120"/>
                        </a:rPr>
                        <a:t>Application Type</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Description</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Primary Use</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Recommended Models</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544668">
                <a:tc>
                  <a:txBody>
                    <a:bodyPr/>
                    <a:lstStyle/>
                    <a:p>
                      <a:pPr marL="0" indent="0" algn="ctr">
                        <a:buNone/>
                      </a:pPr>
                      <a:r>
                        <a:rPr lang="en-US" sz="1400" b="1" dirty="0">
                          <a:solidFill>
                            <a:schemeClr val="tx1"/>
                          </a:solidFill>
                          <a:latin typeface="+mj-lt"/>
                          <a:ea typeface="Arial" pitchFamily="34" charset="-122"/>
                          <a:cs typeface="Arial" pitchFamily="34" charset="-120"/>
                        </a:rPr>
                        <a:t>Bug Fixing &amp; Debugging</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Root-cause analysis, patch generation, vulnerability detection, security fixes</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SWE-Bench Tasks, Repo Issues</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kumimoji="0" lang="en-US" sz="1400" b="1" kern="1200" dirty="0">
                          <a:solidFill>
                            <a:schemeClr val="tx1"/>
                          </a:solidFill>
                          <a:latin typeface="+mj-lt"/>
                          <a:ea typeface="Arial" pitchFamily="34" charset="-122"/>
                          <a:cs typeface="Arial" pitchFamily="34" charset="-120"/>
                          <a:hlinkClick r:id="rId3"/>
                        </a:rPr>
                        <a:t>Claude 3.7</a:t>
                      </a:r>
                      <a:endParaRPr kumimoji="0" lang="en-US" sz="1400" b="1" kern="1200"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4"/>
                        </a:rPr>
                        <a:t>ChatGPT o1/o3</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5"/>
                        </a:rPr>
                        <a:t>DeepSeek-V3</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6"/>
                        </a:rPr>
                        <a:t>Qwen-32B</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44668">
                <a:tc>
                  <a:txBody>
                    <a:bodyPr/>
                    <a:lstStyle/>
                    <a:p>
                      <a:pPr marL="0" indent="0" algn="ctr">
                        <a:buNone/>
                      </a:pPr>
                      <a:r>
                        <a:rPr lang="en-US" sz="1400" b="1" dirty="0">
                          <a:solidFill>
                            <a:schemeClr val="tx1"/>
                          </a:solidFill>
                          <a:latin typeface="+mj-lt"/>
                          <a:ea typeface="Arial" pitchFamily="34" charset="-122"/>
                          <a:cs typeface="Arial" pitchFamily="34" charset="-120"/>
                        </a:rPr>
                        <a:t>Smart Contract Generation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Solidity code, EVM bytecode, gas optimization, vulnerability prevention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Web3, DeFi Development</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kumimoji="0" lang="en-US" sz="1400" b="1" kern="1200" dirty="0">
                          <a:solidFill>
                            <a:schemeClr val="tx1"/>
                          </a:solidFill>
                          <a:latin typeface="+mj-lt"/>
                          <a:ea typeface="Arial" pitchFamily="34" charset="-122"/>
                          <a:cs typeface="Arial" pitchFamily="34" charset="-120"/>
                          <a:hlinkClick r:id="rId7"/>
                        </a:rPr>
                        <a:t>DeepSeek-R1</a:t>
                      </a:r>
                      <a:endParaRPr kumimoji="0" lang="en-US" sz="1400" b="1" kern="1200" dirty="0">
                        <a:solidFill>
                          <a:schemeClr val="tx1"/>
                        </a:solidFill>
                        <a:latin typeface="+mj-lt"/>
                        <a:ea typeface="Arial" charset="0"/>
                        <a:cs typeface="Arial" charset="0"/>
                      </a:endParaRPr>
                    </a:p>
                    <a:p>
                      <a:pPr marL="0" indent="0" algn="ctr">
                        <a:buNone/>
                      </a:pPr>
                      <a:r>
                        <a:rPr lang="en-US" sz="1400" b="1" dirty="0">
                          <a:solidFill>
                            <a:schemeClr val="tx1"/>
                          </a:solidFill>
                          <a:latin typeface="+mj-lt"/>
                          <a:ea typeface="Arial" pitchFamily="34" charset="-122"/>
                          <a:cs typeface="Arial" pitchFamily="34" charset="-120"/>
                          <a:hlinkClick r:id="rId6"/>
                        </a:rPr>
                        <a:t>Qwen</a:t>
                      </a:r>
                      <a:endParaRPr lang="en-US" sz="1400" b="1" dirty="0">
                        <a:solidFill>
                          <a:schemeClr val="tx1"/>
                        </a:solidFill>
                        <a:latin typeface="+mj-lt"/>
                        <a:ea typeface="Arial" pitchFamily="34" charset="-122"/>
                        <a:cs typeface="Arial" pitchFamily="34" charset="-120"/>
                      </a:endParaRPr>
                    </a:p>
                    <a:p>
                      <a:pPr marL="0" indent="0" algn="ctr">
                        <a:buNone/>
                      </a:pPr>
                      <a:r>
                        <a:rPr kumimoji="0" lang="en-US" sz="1400" b="1" kern="1200" dirty="0">
                          <a:solidFill>
                            <a:schemeClr val="tx1"/>
                          </a:solidFill>
                          <a:latin typeface="+mj-lt"/>
                          <a:ea typeface="Arial" pitchFamily="34" charset="-122"/>
                          <a:cs typeface="Arial" pitchFamily="34" charset="-120"/>
                          <a:hlinkClick r:id="rId8"/>
                        </a:rPr>
                        <a:t>Qwen2.5-Coder</a:t>
                      </a:r>
                      <a:endParaRPr kumimoji="0" lang="en-US" sz="1400" b="1" kern="1200" dirty="0">
                        <a:solidFill>
                          <a:schemeClr val="tx1"/>
                        </a:solidFill>
                        <a:latin typeface="+mj-lt"/>
                        <a:ea typeface="Arial" pitchFamily="34" charset="-122"/>
                        <a:cs typeface="Arial" pitchFamily="34" charset="-120"/>
                      </a:endParaRPr>
                    </a:p>
                    <a:p>
                      <a:pPr marL="0" indent="0" algn="ctr">
                        <a:buNone/>
                      </a:pPr>
                      <a:r>
                        <a:rPr lang="en-US" sz="1400" b="1" dirty="0" err="1">
                          <a:solidFill>
                            <a:schemeClr val="tx1"/>
                          </a:solidFill>
                          <a:latin typeface="+mj-lt"/>
                          <a:ea typeface="Arial" pitchFamily="34" charset="-122"/>
                          <a:cs typeface="Arial" pitchFamily="34" charset="-120"/>
                          <a:hlinkClick r:id="rId9"/>
                        </a:rPr>
                        <a:t>Codestral</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544668">
                <a:tc>
                  <a:txBody>
                    <a:bodyPr/>
                    <a:lstStyle/>
                    <a:p>
                      <a:pPr marL="0" indent="0" algn="ctr">
                        <a:buNone/>
                      </a:pPr>
                      <a:r>
                        <a:rPr lang="en-US" sz="1400" b="1" dirty="0">
                          <a:solidFill>
                            <a:schemeClr val="tx1"/>
                          </a:solidFill>
                          <a:latin typeface="+mj-lt"/>
                          <a:ea typeface="Arial" pitchFamily="34" charset="-122"/>
                          <a:cs typeface="Arial" pitchFamily="34" charset="-120"/>
                        </a:rPr>
                        <a:t>Fill-in-Middle (FIM)</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Code context from left and right; predict middle code token stream</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Bidirectional Context, Low-Latency</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b="1" dirty="0">
                          <a:solidFill>
                            <a:schemeClr val="tx1"/>
                          </a:solidFill>
                          <a:latin typeface="+mj-lt"/>
                          <a:ea typeface="Arial" pitchFamily="34" charset="-122"/>
                          <a:cs typeface="Arial" pitchFamily="34" charset="-120"/>
                          <a:hlinkClick r:id="rId9"/>
                        </a:rPr>
                        <a:t>Codestral FIM Mode</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err="1">
                          <a:solidFill>
                            <a:schemeClr val="tx1"/>
                          </a:solidFill>
                          <a:latin typeface="+mj-lt"/>
                          <a:ea typeface="Arial" pitchFamily="34" charset="-122"/>
                          <a:cs typeface="Arial" pitchFamily="34" charset="-120"/>
                          <a:hlinkClick r:id="rId10"/>
                        </a:rPr>
                        <a:t>CodeLlama</a:t>
                      </a:r>
                      <a:endParaRPr lang="en-US" sz="1400" b="1" dirty="0">
                        <a:solidFill>
                          <a:schemeClr val="tx1"/>
                        </a:solidFill>
                        <a:latin typeface="+mj-lt"/>
                        <a:ea typeface="Arial" pitchFamily="34" charset="-122"/>
                        <a:cs typeface="Arial" pitchFamily="34" charset="-120"/>
                      </a:endParaRPr>
                    </a:p>
                    <a:p>
                      <a:pPr marL="0" indent="0" algn="ctr">
                        <a:buNone/>
                      </a:pPr>
                      <a:r>
                        <a:rPr lang="en-US" sz="1400" b="1" dirty="0">
                          <a:solidFill>
                            <a:schemeClr val="tx1"/>
                          </a:solidFill>
                          <a:latin typeface="+mj-lt"/>
                          <a:ea typeface="Arial" pitchFamily="34" charset="-122"/>
                          <a:cs typeface="Arial" pitchFamily="34" charset="-120"/>
                          <a:hlinkClick r:id="rId11"/>
                        </a:rPr>
                        <a:t>DeepSeek Coder</a:t>
                      </a:r>
                      <a:endParaRPr lang="en-US" sz="1400" b="1" dirty="0">
                        <a:solidFill>
                          <a:schemeClr val="tx1"/>
                        </a:solidFill>
                        <a:latin typeface="+mj-lt"/>
                        <a:ea typeface="Arial" pitchFamily="34" charset="-122"/>
                        <a:cs typeface="Arial" pitchFamily="34" charset="-120"/>
                      </a:endParaRPr>
                    </a:p>
                    <a:p>
                      <a:pPr marL="0" indent="0" algn="ctr">
                        <a:buNone/>
                      </a:pPr>
                      <a:r>
                        <a:rPr kumimoji="0" lang="en-US" sz="1400" b="1" kern="1200" dirty="0">
                          <a:solidFill>
                            <a:schemeClr val="tx1"/>
                          </a:solidFill>
                          <a:latin typeface="+mj-lt"/>
                          <a:ea typeface="Arial" pitchFamily="34" charset="-122"/>
                          <a:cs typeface="Arial" pitchFamily="34" charset="-120"/>
                          <a:hlinkClick r:id="rId8"/>
                        </a:rPr>
                        <a:t>Qwen2.5-Coder</a:t>
                      </a:r>
                      <a:endParaRPr kumimoji="0" lang="en-US" sz="1400" b="1" kern="1200" dirty="0">
                        <a:solidFill>
                          <a:schemeClr val="tx1"/>
                        </a:solidFill>
                        <a:latin typeface="+mj-lt"/>
                        <a:ea typeface="Arial" pitchFamily="34" charset="-122"/>
                        <a:cs typeface="Arial"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00D4546E-885C-32C8-B993-DEAA2269E223}"/>
              </a:ext>
            </a:extLst>
          </p:cNvPr>
          <p:cNvSpPr>
            <a:spLocks noGrp="1"/>
          </p:cNvSpPr>
          <p:nvPr>
            <p:ph type="title"/>
          </p:nvPr>
        </p:nvSpPr>
        <p:spPr>
          <a:xfrm>
            <a:off x="457200" y="528066"/>
            <a:ext cx="8229600" cy="672084"/>
          </a:xfrm>
        </p:spPr>
        <p:txBody>
          <a:bodyPr>
            <a:normAutofit fontScale="90000"/>
          </a:bodyPr>
          <a:lstStyle/>
          <a:p>
            <a:r>
              <a:rPr lang="en-US" dirty="0"/>
              <a:t>GenAI Code Generation AI Models </a:t>
            </a:r>
          </a:p>
        </p:txBody>
      </p:sp>
    </p:spTree>
    <p:extLst>
      <p:ext uri="{BB962C8B-B14F-4D97-AF65-F5344CB8AC3E}">
        <p14:creationId xmlns:p14="http://schemas.microsoft.com/office/powerpoint/2010/main" val="26346502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2370534"/>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80BEA54E-32A6-305F-FF1E-D9192065F83C}"/>
              </a:ext>
            </a:extLst>
          </p:cNvPr>
          <p:cNvSpPr>
            <a:spLocks noGrp="1"/>
          </p:cNvSpPr>
          <p:nvPr>
            <p:ph type="title"/>
          </p:nvPr>
        </p:nvSpPr>
        <p:spPr/>
        <p:txBody>
          <a:bodyPr>
            <a:noAutofit/>
          </a:bodyPr>
          <a:lstStyle/>
          <a:p>
            <a:r>
              <a:rPr lang="en-US" sz="3600" dirty="0"/>
              <a:t>GenAI Code Generation AI Models Benchmark Performance &amp; Capabilities</a:t>
            </a:r>
          </a:p>
        </p:txBody>
      </p:sp>
      <p:sp>
        <p:nvSpPr>
          <p:cNvPr id="6" name="Content Placeholder 5">
            <a:extLst>
              <a:ext uri="{FF2B5EF4-FFF2-40B4-BE49-F238E27FC236}">
                <a16:creationId xmlns:a16="http://schemas.microsoft.com/office/drawing/2014/main" id="{F979978F-E4FA-BAF0-8C8F-5ACA0446B080}"/>
              </a:ext>
            </a:extLst>
          </p:cNvPr>
          <p:cNvSpPr>
            <a:spLocks noGrp="1"/>
          </p:cNvSpPr>
          <p:nvPr>
            <p:ph idx="1"/>
          </p:nvPr>
        </p:nvSpPr>
        <p:spPr/>
        <p:txBody>
          <a:bodyPr>
            <a:normAutofit fontScale="85000" lnSpcReduction="10000"/>
          </a:bodyPr>
          <a:lstStyle/>
          <a:p>
            <a:r>
              <a:rPr lang="en-US" sz="1600" dirty="0">
                <a:solidFill>
                  <a:schemeClr val="accent5">
                    <a:lumMod val="50000"/>
                  </a:schemeClr>
                </a:solidFill>
              </a:rPr>
              <a:t>Human Evaluation (164 functions): </a:t>
            </a:r>
          </a:p>
          <a:p>
            <a:pPr lvl="1"/>
            <a:r>
              <a:rPr lang="en-US" sz="1400" dirty="0"/>
              <a:t>Claude 3.7: 92%</a:t>
            </a:r>
          </a:p>
          <a:p>
            <a:pPr lvl="1"/>
            <a:r>
              <a:rPr lang="en-US" sz="1400" dirty="0"/>
              <a:t>GPT-4: 90.2%</a:t>
            </a:r>
          </a:p>
          <a:p>
            <a:pPr lvl="1"/>
            <a:r>
              <a:rPr lang="en-US" sz="1400" dirty="0" err="1"/>
              <a:t>Codestral</a:t>
            </a:r>
            <a:r>
              <a:rPr lang="en-US" sz="1400" dirty="0"/>
              <a:t>: 81%</a:t>
            </a:r>
          </a:p>
          <a:p>
            <a:pPr lvl="1"/>
            <a:r>
              <a:rPr lang="en-US" sz="1400" dirty="0"/>
              <a:t>CodeLlama-70B: 48.8%</a:t>
            </a:r>
          </a:p>
          <a:p>
            <a:pPr lvl="1"/>
            <a:r>
              <a:rPr lang="en-US" sz="1400" dirty="0"/>
              <a:t>measures single-function generation accuracy</a:t>
            </a:r>
          </a:p>
          <a:p>
            <a:r>
              <a:rPr lang="en-US" sz="1600" dirty="0">
                <a:solidFill>
                  <a:schemeClr val="accent5">
                    <a:lumMod val="50000"/>
                  </a:schemeClr>
                </a:solidFill>
              </a:rPr>
              <a:t>SWE-Bench Verified (real GitHub issues): </a:t>
            </a:r>
          </a:p>
          <a:p>
            <a:pPr lvl="1"/>
            <a:r>
              <a:rPr lang="en-US" sz="1400" dirty="0"/>
              <a:t>Claude 3.7: 70.3% vs o1: 49%</a:t>
            </a:r>
          </a:p>
          <a:p>
            <a:pPr lvl="1"/>
            <a:r>
              <a:rPr lang="en-US" sz="1400" dirty="0"/>
              <a:t>evaluates bug-fix, refactoring, feature implementation on real repositories</a:t>
            </a:r>
          </a:p>
          <a:p>
            <a:r>
              <a:rPr lang="en-US" sz="1600" dirty="0">
                <a:solidFill>
                  <a:schemeClr val="accent5">
                    <a:lumMod val="50000"/>
                  </a:schemeClr>
                </a:solidFill>
              </a:rPr>
              <a:t>MBPP (974 basic Python programs): </a:t>
            </a:r>
          </a:p>
          <a:p>
            <a:pPr lvl="1"/>
            <a:r>
              <a:rPr lang="en-US" sz="1400" dirty="0"/>
              <a:t>tests code generation for simple algorithmic problems</a:t>
            </a:r>
          </a:p>
          <a:p>
            <a:pPr lvl="1"/>
            <a:r>
              <a:rPr lang="en-US" sz="1400" dirty="0"/>
              <a:t>less indicative of production use</a:t>
            </a:r>
          </a:p>
          <a:p>
            <a:r>
              <a:rPr lang="en-US" sz="1600" dirty="0">
                <a:solidFill>
                  <a:schemeClr val="accent5">
                    <a:lumMod val="50000"/>
                  </a:schemeClr>
                </a:solidFill>
              </a:rPr>
              <a:t>Repository-level benchmarks: </a:t>
            </a:r>
          </a:p>
          <a:p>
            <a:pPr lvl="1"/>
            <a:r>
              <a:rPr lang="en-US" sz="1400" dirty="0" err="1"/>
              <a:t>EvoCodeBench</a:t>
            </a:r>
            <a:endParaRPr lang="en-US" sz="1400" dirty="0"/>
          </a:p>
          <a:p>
            <a:pPr lvl="1"/>
            <a:r>
              <a:rPr lang="en-US" sz="1400" dirty="0" err="1"/>
              <a:t>LiveCodeBench</a:t>
            </a:r>
            <a:r>
              <a:rPr lang="en-US" sz="1400" dirty="0"/>
              <a:t> measure real-world complexity: multi-file context, dependency management, API correctness</a:t>
            </a:r>
          </a:p>
          <a:p>
            <a:endParaRPr lang="en-US" sz="16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7924800" cy="822722"/>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660922"/>
            <a:ext cx="7620000" cy="3428107"/>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380447A6-381A-E0F6-CABD-5F55C140472C}"/>
              </a:ext>
            </a:extLst>
          </p:cNvPr>
          <p:cNvSpPr>
            <a:spLocks noGrp="1"/>
          </p:cNvSpPr>
          <p:nvPr>
            <p:ph type="title"/>
          </p:nvPr>
        </p:nvSpPr>
        <p:spPr>
          <a:xfrm>
            <a:off x="457200" y="419100"/>
            <a:ext cx="8229600" cy="857250"/>
          </a:xfrm>
        </p:spPr>
        <p:txBody>
          <a:bodyPr>
            <a:noAutofit/>
          </a:bodyPr>
          <a:lstStyle/>
          <a:p>
            <a:r>
              <a:rPr lang="en-US" sz="2800" dirty="0"/>
              <a:t>GenAI Code Generation AI Models </a:t>
            </a:r>
            <a:br>
              <a:rPr lang="en-US" sz="2800" dirty="0"/>
            </a:br>
            <a:r>
              <a:rPr lang="en-US" sz="2800" dirty="0"/>
              <a:t>Proprietary vs Open-Source Strategic Comparison</a:t>
            </a:r>
          </a:p>
        </p:txBody>
      </p:sp>
      <p:sp>
        <p:nvSpPr>
          <p:cNvPr id="5" name="Content Placeholder 4">
            <a:extLst>
              <a:ext uri="{FF2B5EF4-FFF2-40B4-BE49-F238E27FC236}">
                <a16:creationId xmlns:a16="http://schemas.microsoft.com/office/drawing/2014/main" id="{2AD93A0C-249C-BF16-A2B4-183B5B3E3E46}"/>
              </a:ext>
            </a:extLst>
          </p:cNvPr>
          <p:cNvSpPr>
            <a:spLocks noGrp="1"/>
          </p:cNvSpPr>
          <p:nvPr>
            <p:ph sz="half" idx="1"/>
          </p:nvPr>
        </p:nvSpPr>
        <p:spPr/>
        <p:txBody>
          <a:bodyPr>
            <a:normAutofit fontScale="55000" lnSpcReduction="20000"/>
          </a:bodyPr>
          <a:lstStyle/>
          <a:p>
            <a:r>
              <a:rPr lang="en-US" dirty="0">
                <a:solidFill>
                  <a:schemeClr val="accent5">
                    <a:lumMod val="50000"/>
                  </a:schemeClr>
                </a:solidFill>
              </a:rPr>
              <a:t>Proprietary (Claude, GPT-4, o3): </a:t>
            </a:r>
          </a:p>
          <a:p>
            <a:pPr lvl="1"/>
            <a:r>
              <a:rPr lang="en-US" dirty="0"/>
              <a:t>Highest accuracy (90-92% </a:t>
            </a:r>
            <a:r>
              <a:rPr lang="en-US" dirty="0" err="1"/>
              <a:t>HumanEval</a:t>
            </a:r>
            <a:r>
              <a:rPr lang="en-US" dirty="0"/>
              <a:t>)</a:t>
            </a:r>
          </a:p>
          <a:p>
            <a:pPr lvl="1"/>
            <a:r>
              <a:rPr lang="en-US" dirty="0"/>
              <a:t>Best reasoning</a:t>
            </a:r>
          </a:p>
          <a:p>
            <a:pPr lvl="1"/>
            <a:r>
              <a:rPr lang="en-US" dirty="0"/>
              <a:t>Lowest privacy</a:t>
            </a:r>
          </a:p>
          <a:p>
            <a:pPr lvl="1"/>
            <a:r>
              <a:rPr lang="en-US" dirty="0"/>
              <a:t>Ideal for complex refactoring</a:t>
            </a:r>
          </a:p>
          <a:p>
            <a:pPr lvl="1"/>
            <a:r>
              <a:rPr lang="en-US" dirty="0"/>
              <a:t>Architectural planning</a:t>
            </a:r>
          </a:p>
          <a:p>
            <a:pPr lvl="1"/>
            <a:r>
              <a:rPr lang="en-US" dirty="0"/>
              <a:t>API-dependent</a:t>
            </a:r>
          </a:p>
          <a:p>
            <a:r>
              <a:rPr lang="en-US" dirty="0">
                <a:solidFill>
                  <a:schemeClr val="accent5">
                    <a:lumMod val="50000"/>
                  </a:schemeClr>
                </a:solidFill>
              </a:rPr>
              <a:t>Open-Source Self-Hosted </a:t>
            </a:r>
            <a:br>
              <a:rPr lang="en-US" dirty="0">
                <a:solidFill>
                  <a:schemeClr val="accent5">
                    <a:lumMod val="50000"/>
                  </a:schemeClr>
                </a:solidFill>
              </a:rPr>
            </a:br>
            <a:r>
              <a:rPr lang="en-US" dirty="0">
                <a:solidFill>
                  <a:schemeClr val="accent5">
                    <a:lumMod val="50000"/>
                  </a:schemeClr>
                </a:solidFill>
              </a:rPr>
              <a:t>(DeepSeek, Qwen, </a:t>
            </a:r>
            <a:r>
              <a:rPr lang="en-US" dirty="0" err="1">
                <a:solidFill>
                  <a:schemeClr val="accent5">
                    <a:lumMod val="50000"/>
                  </a:schemeClr>
                </a:solidFill>
              </a:rPr>
              <a:t>CodeLlama</a:t>
            </a:r>
            <a:r>
              <a:rPr lang="en-US" dirty="0">
                <a:solidFill>
                  <a:schemeClr val="accent5">
                    <a:lumMod val="50000"/>
                  </a:schemeClr>
                </a:solidFill>
              </a:rPr>
              <a:t>): </a:t>
            </a:r>
          </a:p>
          <a:p>
            <a:pPr lvl="1"/>
            <a:r>
              <a:rPr lang="en-US" dirty="0"/>
              <a:t>7-34B models for on-device coding</a:t>
            </a:r>
          </a:p>
          <a:p>
            <a:pPr lvl="1"/>
            <a:r>
              <a:rPr lang="en-US" dirty="0"/>
              <a:t>Full data privacy</a:t>
            </a:r>
          </a:p>
          <a:p>
            <a:pPr lvl="1"/>
            <a:r>
              <a:rPr lang="en-US" dirty="0"/>
              <a:t>Apache 2.0/MIT licensed</a:t>
            </a:r>
          </a:p>
          <a:p>
            <a:pPr lvl="1"/>
            <a:r>
              <a:rPr lang="en-US" dirty="0"/>
              <a:t>70-80% accuracy</a:t>
            </a:r>
          </a:p>
          <a:p>
            <a:pPr lvl="1"/>
            <a:r>
              <a:rPr lang="en-US" dirty="0"/>
              <a:t>Optimal for compliance-heavy orgs</a:t>
            </a:r>
          </a:p>
          <a:p>
            <a:endParaRPr lang="en-US" dirty="0"/>
          </a:p>
        </p:txBody>
      </p:sp>
      <p:sp>
        <p:nvSpPr>
          <p:cNvPr id="6" name="Content Placeholder 5">
            <a:extLst>
              <a:ext uri="{FF2B5EF4-FFF2-40B4-BE49-F238E27FC236}">
                <a16:creationId xmlns:a16="http://schemas.microsoft.com/office/drawing/2014/main" id="{69FF0948-5E92-4193-F75F-4253CFC2534D}"/>
              </a:ext>
            </a:extLst>
          </p:cNvPr>
          <p:cNvSpPr>
            <a:spLocks noGrp="1"/>
          </p:cNvSpPr>
          <p:nvPr>
            <p:ph sz="half" idx="2"/>
          </p:nvPr>
        </p:nvSpPr>
        <p:spPr/>
        <p:txBody>
          <a:bodyPr>
            <a:normAutofit fontScale="55000" lnSpcReduction="20000"/>
          </a:bodyPr>
          <a:lstStyle/>
          <a:p>
            <a:r>
              <a:rPr lang="en-US" dirty="0">
                <a:solidFill>
                  <a:schemeClr val="accent5">
                    <a:lumMod val="50000"/>
                  </a:schemeClr>
                </a:solidFill>
              </a:rPr>
              <a:t>Lightweight Commercial (</a:t>
            </a:r>
            <a:r>
              <a:rPr lang="en-US" dirty="0" err="1">
                <a:solidFill>
                  <a:schemeClr val="accent5">
                    <a:lumMod val="50000"/>
                  </a:schemeClr>
                </a:solidFill>
              </a:rPr>
              <a:t>Codestral</a:t>
            </a:r>
            <a:r>
              <a:rPr lang="en-US" dirty="0">
                <a:solidFill>
                  <a:schemeClr val="accent5">
                    <a:lumMod val="50000"/>
                  </a:schemeClr>
                </a:solidFill>
              </a:rPr>
              <a:t> 25.01): </a:t>
            </a:r>
          </a:p>
          <a:p>
            <a:pPr lvl="1"/>
            <a:r>
              <a:rPr lang="en-US" dirty="0"/>
              <a:t>22B parameters</a:t>
            </a:r>
          </a:p>
          <a:p>
            <a:pPr lvl="1"/>
            <a:r>
              <a:rPr lang="en-US" dirty="0"/>
              <a:t>2x faster inference</a:t>
            </a:r>
          </a:p>
          <a:p>
            <a:pPr lvl="1"/>
            <a:r>
              <a:rPr lang="en-US" dirty="0"/>
              <a:t>81% Human Eval</a:t>
            </a:r>
          </a:p>
          <a:p>
            <a:pPr lvl="1"/>
            <a:r>
              <a:rPr lang="en-US" dirty="0"/>
              <a:t>Ideal for IDE integration</a:t>
            </a:r>
          </a:p>
          <a:p>
            <a:pPr lvl="1"/>
            <a:r>
              <a:rPr lang="en-US" dirty="0"/>
              <a:t>Cost efficiency</a:t>
            </a:r>
          </a:p>
          <a:p>
            <a:pPr lvl="1"/>
            <a:r>
              <a:rPr lang="en-US" dirty="0"/>
              <a:t>Proprietary licensing restricts production use</a:t>
            </a:r>
          </a:p>
          <a:p>
            <a:r>
              <a:rPr lang="en-US" dirty="0">
                <a:solidFill>
                  <a:schemeClr val="accent5">
                    <a:lumMod val="50000"/>
                  </a:schemeClr>
                </a:solidFill>
              </a:rPr>
              <a:t>Multi-Model Strategy: </a:t>
            </a:r>
          </a:p>
          <a:p>
            <a:pPr lvl="1"/>
            <a:r>
              <a:rPr lang="en-US" dirty="0"/>
              <a:t>Top enterprises deploy Claude for refactoring</a:t>
            </a:r>
          </a:p>
          <a:p>
            <a:pPr lvl="1"/>
            <a:r>
              <a:rPr lang="en-US" dirty="0"/>
              <a:t>GPT-4 for planning</a:t>
            </a:r>
          </a:p>
          <a:p>
            <a:pPr lvl="1"/>
            <a:r>
              <a:rPr lang="en-US" dirty="0"/>
              <a:t>DeepSeek-R1 for specialized tasks (smart contracts)</a:t>
            </a:r>
          </a:p>
          <a:p>
            <a:pPr lvl="1"/>
            <a:r>
              <a:rPr lang="en-US" dirty="0" err="1"/>
              <a:t>Codestral</a:t>
            </a:r>
            <a:r>
              <a:rPr lang="en-US" dirty="0"/>
              <a:t> for IDE completions to optimize cost &amp; accuracy.</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5387-D157-FF46-D7EE-6447732A4053}"/>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Processing Unit Comparisons</a:t>
            </a:r>
          </a:p>
        </p:txBody>
      </p:sp>
      <p:graphicFrame>
        <p:nvGraphicFramePr>
          <p:cNvPr id="7" name="Table 6">
            <a:extLst>
              <a:ext uri="{FF2B5EF4-FFF2-40B4-BE49-F238E27FC236}">
                <a16:creationId xmlns:a16="http://schemas.microsoft.com/office/drawing/2014/main" id="{D013B075-99E9-BE64-E04D-87E01BD1D473}"/>
              </a:ext>
            </a:extLst>
          </p:cNvPr>
          <p:cNvGraphicFramePr>
            <a:graphicFrameLocks noGrp="1"/>
          </p:cNvGraphicFramePr>
          <p:nvPr/>
        </p:nvGraphicFramePr>
        <p:xfrm>
          <a:off x="6400801" y="1639906"/>
          <a:ext cx="2438399" cy="2913610"/>
        </p:xfrm>
        <a:graphic>
          <a:graphicData uri="http://schemas.openxmlformats.org/drawingml/2006/table">
            <a:tbl>
              <a:tblPr firstRow="1" bandRow="1">
                <a:tableStyleId>{5C22544A-7EE6-4342-B048-85BDC9FD1C3A}</a:tableStyleId>
              </a:tblPr>
              <a:tblGrid>
                <a:gridCol w="1065519">
                  <a:extLst>
                    <a:ext uri="{9D8B030D-6E8A-4147-A177-3AD203B41FA5}">
                      <a16:colId xmlns:a16="http://schemas.microsoft.com/office/drawing/2014/main" val="4113975274"/>
                    </a:ext>
                  </a:extLst>
                </a:gridCol>
                <a:gridCol w="819630">
                  <a:extLst>
                    <a:ext uri="{9D8B030D-6E8A-4147-A177-3AD203B41FA5}">
                      <a16:colId xmlns:a16="http://schemas.microsoft.com/office/drawing/2014/main" val="828603108"/>
                    </a:ext>
                  </a:extLst>
                </a:gridCol>
                <a:gridCol w="553250">
                  <a:extLst>
                    <a:ext uri="{9D8B030D-6E8A-4147-A177-3AD203B41FA5}">
                      <a16:colId xmlns:a16="http://schemas.microsoft.com/office/drawing/2014/main" val="2494047177"/>
                    </a:ext>
                  </a:extLst>
                </a:gridCol>
              </a:tblGrid>
              <a:tr h="26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j-lt"/>
                          <a:ea typeface="+mn-ea"/>
                          <a:cs typeface="+mn-cs"/>
                        </a:rPr>
                        <a:t>Name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j-lt"/>
                          <a:ea typeface="+mn-ea"/>
                          <a:cs typeface="+mn-cs"/>
                        </a:rPr>
                        <a:t>Unit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j-lt"/>
                          <a:ea typeface="+mn-ea"/>
                          <a:cs typeface="+mn-cs"/>
                        </a:rPr>
                        <a:t>Value</a:t>
                      </a:r>
                    </a:p>
                  </a:txBody>
                  <a:tcPr/>
                </a:tc>
                <a:extLst>
                  <a:ext uri="{0D108BD9-81ED-4DB2-BD59-A6C34878D82A}">
                    <a16:rowId xmlns:a16="http://schemas.microsoft.com/office/drawing/2014/main" val="2288231896"/>
                  </a:ext>
                </a:extLst>
              </a:tr>
              <a:tr h="263929">
                <a:tc>
                  <a:txBody>
                    <a:bodyPr/>
                    <a:lstStyle/>
                    <a:p>
                      <a:pPr algn="ctr"/>
                      <a:r>
                        <a:rPr lang="en-US" sz="1100" b="1" dirty="0">
                          <a:latin typeface="+mj-lt"/>
                        </a:rPr>
                        <a:t>kiloFLOPS </a:t>
                      </a:r>
                    </a:p>
                  </a:txBody>
                  <a:tcPr/>
                </a:tc>
                <a:tc>
                  <a:txBody>
                    <a:bodyPr/>
                    <a:lstStyle/>
                    <a:p>
                      <a:pPr algn="ctr"/>
                      <a:r>
                        <a:rPr lang="en-US" sz="1100" b="1" dirty="0">
                          <a:latin typeface="+mj-lt"/>
                        </a:rPr>
                        <a:t>kFLOPS </a:t>
                      </a:r>
                    </a:p>
                  </a:txBody>
                  <a:tcPr/>
                </a:tc>
                <a:tc>
                  <a:txBody>
                    <a:bodyPr/>
                    <a:lstStyle/>
                    <a:p>
                      <a:pPr algn="ctr"/>
                      <a:r>
                        <a:rPr kumimoji="0" lang="en-US" sz="1100" b="1" kern="1200" dirty="0">
                          <a:solidFill>
                            <a:schemeClr val="dk1"/>
                          </a:solidFill>
                          <a:latin typeface="+mj-lt"/>
                          <a:ea typeface="+mn-ea"/>
                          <a:cs typeface="+mn-cs"/>
                        </a:rPr>
                        <a:t>10</a:t>
                      </a:r>
                      <a:r>
                        <a:rPr kumimoji="0" lang="en-US" sz="1100" b="1" kern="1200" baseline="30000" dirty="0">
                          <a:solidFill>
                            <a:schemeClr val="dk1"/>
                          </a:solidFill>
                          <a:latin typeface="+mj-lt"/>
                          <a:ea typeface="+mn-ea"/>
                          <a:cs typeface="+mn-cs"/>
                        </a:rPr>
                        <a:t>3</a:t>
                      </a:r>
                      <a:endParaRPr lang="en-US" sz="1100" b="1" baseline="30000" dirty="0">
                        <a:latin typeface="+mj-lt"/>
                      </a:endParaRPr>
                    </a:p>
                  </a:txBody>
                  <a:tcPr/>
                </a:tc>
                <a:extLst>
                  <a:ext uri="{0D108BD9-81ED-4DB2-BD59-A6C34878D82A}">
                    <a16:rowId xmlns:a16="http://schemas.microsoft.com/office/drawing/2014/main" val="2167844607"/>
                  </a:ext>
                </a:extLst>
              </a:tr>
              <a:tr h="263929">
                <a:tc>
                  <a:txBody>
                    <a:bodyPr/>
                    <a:lstStyle/>
                    <a:p>
                      <a:pPr algn="ctr"/>
                      <a:r>
                        <a:rPr lang="en-US" sz="1100" b="1" dirty="0">
                          <a:latin typeface="+mj-lt"/>
                        </a:rPr>
                        <a:t>megaFLOPS</a:t>
                      </a:r>
                    </a:p>
                  </a:txBody>
                  <a:tcPr/>
                </a:tc>
                <a:tc>
                  <a:txBody>
                    <a:bodyPr/>
                    <a:lstStyle/>
                    <a:p>
                      <a:pPr algn="ctr"/>
                      <a:r>
                        <a:rPr lang="en-US" sz="1100" b="1" dirty="0">
                          <a:latin typeface="+mj-lt"/>
                        </a:rPr>
                        <a:t>MFLOPS </a:t>
                      </a:r>
                    </a:p>
                  </a:txBody>
                  <a:tcPr/>
                </a:tc>
                <a:tc>
                  <a:txBody>
                    <a:bodyPr/>
                    <a:lstStyle/>
                    <a:p>
                      <a:pPr algn="ctr"/>
                      <a:r>
                        <a:rPr kumimoji="0" lang="en-US" sz="1100" b="1" kern="1200" dirty="0">
                          <a:solidFill>
                            <a:schemeClr val="dk1"/>
                          </a:solidFill>
                          <a:latin typeface="+mj-lt"/>
                          <a:ea typeface="+mn-ea"/>
                          <a:cs typeface="+mn-cs"/>
                        </a:rPr>
                        <a:t>10</a:t>
                      </a:r>
                      <a:r>
                        <a:rPr kumimoji="0" lang="en-US" sz="1100" b="1" kern="1200" baseline="30000" dirty="0">
                          <a:solidFill>
                            <a:schemeClr val="dk1"/>
                          </a:solidFill>
                          <a:latin typeface="+mj-lt"/>
                          <a:ea typeface="+mn-ea"/>
                          <a:cs typeface="+mn-cs"/>
                        </a:rPr>
                        <a:t>6</a:t>
                      </a:r>
                      <a:endParaRPr lang="en-US" sz="1100" b="1" baseline="30000" dirty="0">
                        <a:latin typeface="+mj-lt"/>
                      </a:endParaRPr>
                    </a:p>
                  </a:txBody>
                  <a:tcPr/>
                </a:tc>
                <a:extLst>
                  <a:ext uri="{0D108BD9-81ED-4DB2-BD59-A6C34878D82A}">
                    <a16:rowId xmlns:a16="http://schemas.microsoft.com/office/drawing/2014/main" val="222384250"/>
                  </a:ext>
                </a:extLst>
              </a:tr>
              <a:tr h="263929">
                <a:tc>
                  <a:txBody>
                    <a:bodyPr/>
                    <a:lstStyle/>
                    <a:p>
                      <a:pPr algn="ctr"/>
                      <a:r>
                        <a:rPr lang="en-US" sz="1100" b="1" dirty="0">
                          <a:latin typeface="+mj-lt"/>
                        </a:rPr>
                        <a:t>gigaFLOPS</a:t>
                      </a:r>
                    </a:p>
                  </a:txBody>
                  <a:tcPr/>
                </a:tc>
                <a:tc>
                  <a:txBody>
                    <a:bodyPr/>
                    <a:lstStyle/>
                    <a:p>
                      <a:pPr algn="ctr"/>
                      <a:r>
                        <a:rPr lang="en-US" sz="1100" b="1" dirty="0">
                          <a:latin typeface="+mj-lt"/>
                        </a:rPr>
                        <a:t>GFLOPS </a:t>
                      </a:r>
                    </a:p>
                  </a:txBody>
                  <a:tcPr/>
                </a:tc>
                <a:tc>
                  <a:txBody>
                    <a:bodyPr/>
                    <a:lstStyle/>
                    <a:p>
                      <a:pPr algn="ctr"/>
                      <a:r>
                        <a:rPr lang="en-US" sz="1100" b="1" dirty="0">
                          <a:latin typeface="+mj-lt"/>
                        </a:rPr>
                        <a:t>10</a:t>
                      </a:r>
                      <a:r>
                        <a:rPr lang="en-US" sz="1100" b="1" baseline="30000" dirty="0">
                          <a:latin typeface="+mj-lt"/>
                        </a:rPr>
                        <a:t>9</a:t>
                      </a:r>
                    </a:p>
                  </a:txBody>
                  <a:tcPr/>
                </a:tc>
                <a:extLst>
                  <a:ext uri="{0D108BD9-81ED-4DB2-BD59-A6C34878D82A}">
                    <a16:rowId xmlns:a16="http://schemas.microsoft.com/office/drawing/2014/main" val="2398187300"/>
                  </a:ext>
                </a:extLst>
              </a:tr>
              <a:tr h="263929">
                <a:tc>
                  <a:txBody>
                    <a:bodyPr/>
                    <a:lstStyle/>
                    <a:p>
                      <a:pPr algn="ctr"/>
                      <a:r>
                        <a:rPr lang="en-US" sz="1100" b="1" dirty="0">
                          <a:latin typeface="+mj-lt"/>
                        </a:rPr>
                        <a:t>teraFLOPS</a:t>
                      </a:r>
                    </a:p>
                  </a:txBody>
                  <a:tcPr/>
                </a:tc>
                <a:tc>
                  <a:txBody>
                    <a:bodyPr/>
                    <a:lstStyle/>
                    <a:p>
                      <a:pPr algn="ctr"/>
                      <a:r>
                        <a:rPr lang="en-US" sz="1100" b="1" dirty="0">
                          <a:latin typeface="+mj-lt"/>
                        </a:rPr>
                        <a:t>TFLOPS</a:t>
                      </a:r>
                    </a:p>
                  </a:txBody>
                  <a:tcPr/>
                </a:tc>
                <a:tc>
                  <a:txBody>
                    <a:bodyPr/>
                    <a:lstStyle/>
                    <a:p>
                      <a:pPr algn="ctr"/>
                      <a:r>
                        <a:rPr lang="en-US" sz="1100" b="1" dirty="0">
                          <a:latin typeface="+mj-lt"/>
                        </a:rPr>
                        <a:t>10</a:t>
                      </a:r>
                      <a:r>
                        <a:rPr lang="en-US" sz="1100" b="1" baseline="30000" dirty="0">
                          <a:latin typeface="+mj-lt"/>
                        </a:rPr>
                        <a:t>12</a:t>
                      </a:r>
                    </a:p>
                  </a:txBody>
                  <a:tcPr/>
                </a:tc>
                <a:extLst>
                  <a:ext uri="{0D108BD9-81ED-4DB2-BD59-A6C34878D82A}">
                    <a16:rowId xmlns:a16="http://schemas.microsoft.com/office/drawing/2014/main" val="2288502994"/>
                  </a:ext>
                </a:extLst>
              </a:tr>
              <a:tr h="263929">
                <a:tc>
                  <a:txBody>
                    <a:bodyPr/>
                    <a:lstStyle/>
                    <a:p>
                      <a:pPr algn="ctr"/>
                      <a:r>
                        <a:rPr lang="en-US" sz="1100" b="1" dirty="0">
                          <a:latin typeface="+mj-lt"/>
                        </a:rPr>
                        <a:t>petaFLOPS </a:t>
                      </a:r>
                    </a:p>
                  </a:txBody>
                  <a:tcPr/>
                </a:tc>
                <a:tc>
                  <a:txBody>
                    <a:bodyPr/>
                    <a:lstStyle/>
                    <a:p>
                      <a:pPr algn="ctr"/>
                      <a:r>
                        <a:rPr lang="en-US" sz="1100" b="1" dirty="0">
                          <a:latin typeface="+mj-lt"/>
                        </a:rPr>
                        <a:t>PFLOPS</a:t>
                      </a:r>
                    </a:p>
                  </a:txBody>
                  <a:tcPr/>
                </a:tc>
                <a:tc>
                  <a:txBody>
                    <a:bodyPr/>
                    <a:lstStyle/>
                    <a:p>
                      <a:pPr algn="ctr"/>
                      <a:r>
                        <a:rPr lang="en-US" sz="1100" b="1" dirty="0">
                          <a:latin typeface="+mj-lt"/>
                        </a:rPr>
                        <a:t>10</a:t>
                      </a:r>
                      <a:r>
                        <a:rPr lang="en-US" sz="1100" b="1" baseline="30000" dirty="0">
                          <a:latin typeface="+mj-lt"/>
                        </a:rPr>
                        <a:t>15</a:t>
                      </a:r>
                    </a:p>
                  </a:txBody>
                  <a:tcPr/>
                </a:tc>
                <a:extLst>
                  <a:ext uri="{0D108BD9-81ED-4DB2-BD59-A6C34878D82A}">
                    <a16:rowId xmlns:a16="http://schemas.microsoft.com/office/drawing/2014/main" val="768292773"/>
                  </a:ext>
                </a:extLst>
              </a:tr>
              <a:tr h="263929">
                <a:tc>
                  <a:txBody>
                    <a:bodyPr/>
                    <a:lstStyle/>
                    <a:p>
                      <a:pPr algn="ctr"/>
                      <a:r>
                        <a:rPr lang="en-US" sz="1100" b="1" dirty="0">
                          <a:latin typeface="+mj-lt"/>
                        </a:rPr>
                        <a:t>exaFLOPS </a:t>
                      </a:r>
                    </a:p>
                  </a:txBody>
                  <a:tcPr/>
                </a:tc>
                <a:tc>
                  <a:txBody>
                    <a:bodyPr/>
                    <a:lstStyle/>
                    <a:p>
                      <a:pPr algn="ctr"/>
                      <a:r>
                        <a:rPr lang="en-US" sz="1100" b="1" dirty="0">
                          <a:latin typeface="+mj-lt"/>
                        </a:rPr>
                        <a:t>EFLOPS </a:t>
                      </a:r>
                    </a:p>
                  </a:txBody>
                  <a:tcPr/>
                </a:tc>
                <a:tc>
                  <a:txBody>
                    <a:bodyPr/>
                    <a:lstStyle/>
                    <a:p>
                      <a:pPr algn="ctr"/>
                      <a:r>
                        <a:rPr lang="en-US" sz="1100" b="1" dirty="0">
                          <a:latin typeface="+mj-lt"/>
                        </a:rPr>
                        <a:t>10</a:t>
                      </a:r>
                      <a:r>
                        <a:rPr lang="en-US" sz="1100" b="1" baseline="30000" dirty="0">
                          <a:latin typeface="+mj-lt"/>
                        </a:rPr>
                        <a:t>18</a:t>
                      </a:r>
                    </a:p>
                  </a:txBody>
                  <a:tcPr/>
                </a:tc>
                <a:extLst>
                  <a:ext uri="{0D108BD9-81ED-4DB2-BD59-A6C34878D82A}">
                    <a16:rowId xmlns:a16="http://schemas.microsoft.com/office/drawing/2014/main" val="3640348373"/>
                  </a:ext>
                </a:extLst>
              </a:tr>
              <a:tr h="263929">
                <a:tc>
                  <a:txBody>
                    <a:bodyPr/>
                    <a:lstStyle/>
                    <a:p>
                      <a:pPr algn="ctr"/>
                      <a:r>
                        <a:rPr lang="en-US" sz="1100" b="1" dirty="0">
                          <a:latin typeface="+mj-lt"/>
                        </a:rPr>
                        <a:t>zettaFLOPS</a:t>
                      </a:r>
                    </a:p>
                  </a:txBody>
                  <a:tcPr/>
                </a:tc>
                <a:tc>
                  <a:txBody>
                    <a:bodyPr/>
                    <a:lstStyle/>
                    <a:p>
                      <a:pPr algn="ctr"/>
                      <a:r>
                        <a:rPr lang="en-US" sz="1100" b="1" dirty="0">
                          <a:latin typeface="+mj-lt"/>
                        </a:rPr>
                        <a:t>ZFLOPS</a:t>
                      </a:r>
                    </a:p>
                  </a:txBody>
                  <a:tcPr/>
                </a:tc>
                <a:tc>
                  <a:txBody>
                    <a:bodyPr/>
                    <a:lstStyle/>
                    <a:p>
                      <a:pPr algn="ctr"/>
                      <a:r>
                        <a:rPr lang="en-US" sz="1100" b="1" dirty="0">
                          <a:latin typeface="+mj-lt"/>
                        </a:rPr>
                        <a:t>10</a:t>
                      </a:r>
                      <a:r>
                        <a:rPr lang="en-US" sz="1100" b="1" baseline="30000" dirty="0">
                          <a:latin typeface="+mj-lt"/>
                        </a:rPr>
                        <a:t>21</a:t>
                      </a:r>
                    </a:p>
                  </a:txBody>
                  <a:tcPr/>
                </a:tc>
                <a:extLst>
                  <a:ext uri="{0D108BD9-81ED-4DB2-BD59-A6C34878D82A}">
                    <a16:rowId xmlns:a16="http://schemas.microsoft.com/office/drawing/2014/main" val="707059651"/>
                  </a:ext>
                </a:extLst>
              </a:tr>
              <a:tr h="263929">
                <a:tc>
                  <a:txBody>
                    <a:bodyPr/>
                    <a:lstStyle/>
                    <a:p>
                      <a:pPr algn="ctr"/>
                      <a:r>
                        <a:rPr lang="en-US" sz="1100" b="1" dirty="0">
                          <a:latin typeface="+mj-lt"/>
                        </a:rPr>
                        <a:t>yottaFLOPS </a:t>
                      </a:r>
                    </a:p>
                  </a:txBody>
                  <a:tcPr/>
                </a:tc>
                <a:tc>
                  <a:txBody>
                    <a:bodyPr/>
                    <a:lstStyle/>
                    <a:p>
                      <a:pPr algn="ctr"/>
                      <a:r>
                        <a:rPr lang="en-US" sz="1100" b="1" dirty="0">
                          <a:latin typeface="+mj-lt"/>
                        </a:rPr>
                        <a:t>YFLOPS</a:t>
                      </a:r>
                    </a:p>
                  </a:txBody>
                  <a:tcPr/>
                </a:tc>
                <a:tc>
                  <a:txBody>
                    <a:bodyPr/>
                    <a:lstStyle/>
                    <a:p>
                      <a:pPr algn="ctr"/>
                      <a:r>
                        <a:rPr lang="en-US" sz="1100" b="1" dirty="0">
                          <a:latin typeface="+mj-lt"/>
                        </a:rPr>
                        <a:t>10</a:t>
                      </a:r>
                      <a:r>
                        <a:rPr lang="en-US" sz="1100" b="1" baseline="30000" dirty="0">
                          <a:latin typeface="+mj-lt"/>
                        </a:rPr>
                        <a:t>24</a:t>
                      </a:r>
                    </a:p>
                  </a:txBody>
                  <a:tcPr/>
                </a:tc>
                <a:extLst>
                  <a:ext uri="{0D108BD9-81ED-4DB2-BD59-A6C34878D82A}">
                    <a16:rowId xmlns:a16="http://schemas.microsoft.com/office/drawing/2014/main" val="2659350123"/>
                  </a:ext>
                </a:extLst>
              </a:tr>
              <a:tr h="263929">
                <a:tc>
                  <a:txBody>
                    <a:bodyPr/>
                    <a:lstStyle/>
                    <a:p>
                      <a:pPr algn="ctr"/>
                      <a:r>
                        <a:rPr lang="en-US" sz="1100" b="1" dirty="0">
                          <a:latin typeface="+mj-lt"/>
                        </a:rPr>
                        <a:t>ronnaFLOPS</a:t>
                      </a:r>
                    </a:p>
                  </a:txBody>
                  <a:tcPr/>
                </a:tc>
                <a:tc>
                  <a:txBody>
                    <a:bodyPr/>
                    <a:lstStyle/>
                    <a:p>
                      <a:pPr algn="ctr"/>
                      <a:r>
                        <a:rPr lang="en-US" sz="1100" b="1" dirty="0">
                          <a:latin typeface="+mj-lt"/>
                        </a:rPr>
                        <a:t>RFLOPS</a:t>
                      </a:r>
                    </a:p>
                  </a:txBody>
                  <a:tcPr/>
                </a:tc>
                <a:tc>
                  <a:txBody>
                    <a:bodyPr/>
                    <a:lstStyle/>
                    <a:p>
                      <a:pPr algn="ctr"/>
                      <a:r>
                        <a:rPr lang="en-US" sz="1100" b="1" dirty="0">
                          <a:latin typeface="+mj-lt"/>
                        </a:rPr>
                        <a:t>10</a:t>
                      </a:r>
                      <a:r>
                        <a:rPr lang="en-US" sz="1100" b="1" baseline="30000" dirty="0">
                          <a:latin typeface="+mj-lt"/>
                        </a:rPr>
                        <a:t>27</a:t>
                      </a:r>
                    </a:p>
                  </a:txBody>
                  <a:tcPr/>
                </a:tc>
                <a:extLst>
                  <a:ext uri="{0D108BD9-81ED-4DB2-BD59-A6C34878D82A}">
                    <a16:rowId xmlns:a16="http://schemas.microsoft.com/office/drawing/2014/main" val="1296891298"/>
                  </a:ext>
                </a:extLst>
              </a:tr>
              <a:tr h="263929">
                <a:tc>
                  <a:txBody>
                    <a:bodyPr/>
                    <a:lstStyle/>
                    <a:p>
                      <a:pPr algn="ctr"/>
                      <a:r>
                        <a:rPr lang="en-US" sz="1100" b="1" dirty="0">
                          <a:latin typeface="+mj-lt"/>
                        </a:rPr>
                        <a:t>quettaFLOPS </a:t>
                      </a:r>
                    </a:p>
                  </a:txBody>
                  <a:tcPr/>
                </a:tc>
                <a:tc>
                  <a:txBody>
                    <a:bodyPr/>
                    <a:lstStyle/>
                    <a:p>
                      <a:pPr algn="ctr"/>
                      <a:r>
                        <a:rPr lang="en-US" sz="1100" b="1" dirty="0">
                          <a:latin typeface="+mj-lt"/>
                        </a:rPr>
                        <a:t>QFLOPS</a:t>
                      </a:r>
                    </a:p>
                  </a:txBody>
                  <a:tcPr/>
                </a:tc>
                <a:tc>
                  <a:txBody>
                    <a:bodyPr/>
                    <a:lstStyle/>
                    <a:p>
                      <a:pPr algn="ctr"/>
                      <a:r>
                        <a:rPr lang="en-US" sz="1100" b="1" dirty="0">
                          <a:latin typeface="+mj-lt"/>
                        </a:rPr>
                        <a:t>10</a:t>
                      </a:r>
                      <a:r>
                        <a:rPr lang="en-US" sz="1100" b="1" baseline="30000" dirty="0">
                          <a:latin typeface="+mj-lt"/>
                        </a:rPr>
                        <a:t>30</a:t>
                      </a:r>
                    </a:p>
                  </a:txBody>
                  <a:tcPr/>
                </a:tc>
                <a:extLst>
                  <a:ext uri="{0D108BD9-81ED-4DB2-BD59-A6C34878D82A}">
                    <a16:rowId xmlns:a16="http://schemas.microsoft.com/office/drawing/2014/main" val="1332907767"/>
                  </a:ext>
                </a:extLst>
              </a:tr>
            </a:tbl>
          </a:graphicData>
        </a:graphic>
      </p:graphicFrame>
      <p:graphicFrame>
        <p:nvGraphicFramePr>
          <p:cNvPr id="8" name="Table 7">
            <a:extLst>
              <a:ext uri="{FF2B5EF4-FFF2-40B4-BE49-F238E27FC236}">
                <a16:creationId xmlns:a16="http://schemas.microsoft.com/office/drawing/2014/main" id="{A6DEFCBE-C8BF-3E79-7BF5-46D8CCEAB129}"/>
              </a:ext>
            </a:extLst>
          </p:cNvPr>
          <p:cNvGraphicFramePr>
            <a:graphicFrameLocks noGrp="1"/>
          </p:cNvGraphicFramePr>
          <p:nvPr/>
        </p:nvGraphicFramePr>
        <p:xfrm>
          <a:off x="304800" y="1639906"/>
          <a:ext cx="6019800" cy="2730222"/>
        </p:xfrm>
        <a:graphic>
          <a:graphicData uri="http://schemas.openxmlformats.org/drawingml/2006/table">
            <a:tbl>
              <a:tblPr firstRow="1" bandRow="1">
                <a:tableStyleId>{5C22544A-7EE6-4342-B048-85BDC9FD1C3A}</a:tableStyleId>
              </a:tblPr>
              <a:tblGrid>
                <a:gridCol w="540238">
                  <a:extLst>
                    <a:ext uri="{9D8B030D-6E8A-4147-A177-3AD203B41FA5}">
                      <a16:colId xmlns:a16="http://schemas.microsoft.com/office/drawing/2014/main" val="3148797933"/>
                    </a:ext>
                  </a:extLst>
                </a:gridCol>
                <a:gridCol w="1212362">
                  <a:extLst>
                    <a:ext uri="{9D8B030D-6E8A-4147-A177-3AD203B41FA5}">
                      <a16:colId xmlns:a16="http://schemas.microsoft.com/office/drawing/2014/main" val="2495298497"/>
                    </a:ext>
                  </a:extLst>
                </a:gridCol>
                <a:gridCol w="1447800">
                  <a:extLst>
                    <a:ext uri="{9D8B030D-6E8A-4147-A177-3AD203B41FA5}">
                      <a16:colId xmlns:a16="http://schemas.microsoft.com/office/drawing/2014/main" val="1096355960"/>
                    </a:ext>
                  </a:extLst>
                </a:gridCol>
                <a:gridCol w="1066800">
                  <a:extLst>
                    <a:ext uri="{9D8B030D-6E8A-4147-A177-3AD203B41FA5}">
                      <a16:colId xmlns:a16="http://schemas.microsoft.com/office/drawing/2014/main" val="3653999531"/>
                    </a:ext>
                  </a:extLst>
                </a:gridCol>
                <a:gridCol w="838200">
                  <a:extLst>
                    <a:ext uri="{9D8B030D-6E8A-4147-A177-3AD203B41FA5}">
                      <a16:colId xmlns:a16="http://schemas.microsoft.com/office/drawing/2014/main" val="3945069956"/>
                    </a:ext>
                  </a:extLst>
                </a:gridCol>
                <a:gridCol w="914400">
                  <a:extLst>
                    <a:ext uri="{9D8B030D-6E8A-4147-A177-3AD203B41FA5}">
                      <a16:colId xmlns:a16="http://schemas.microsoft.com/office/drawing/2014/main" val="2728410615"/>
                    </a:ext>
                  </a:extLst>
                </a:gridCol>
              </a:tblGrid>
              <a:tr h="246044">
                <a:tc>
                  <a:txBody>
                    <a:bodyPr/>
                    <a:lstStyle/>
                    <a:p>
                      <a:pPr algn="ctr"/>
                      <a:r>
                        <a:rPr lang="en-US" sz="1200" dirty="0">
                          <a:latin typeface="+mj-lt"/>
                        </a:rPr>
                        <a:t>Type</a:t>
                      </a:r>
                    </a:p>
                  </a:txBody>
                  <a:tcPr/>
                </a:tc>
                <a:tc>
                  <a:txBody>
                    <a:bodyPr/>
                    <a:lstStyle/>
                    <a:p>
                      <a:pPr algn="ctr"/>
                      <a:r>
                        <a:rPr lang="en-US" sz="1200" dirty="0">
                          <a:latin typeface="+mj-lt"/>
                        </a:rPr>
                        <a:t>Flops (Peak)</a:t>
                      </a:r>
                    </a:p>
                  </a:txBody>
                  <a:tcPr/>
                </a:tc>
                <a:tc>
                  <a:txBody>
                    <a:bodyPr/>
                    <a:lstStyle/>
                    <a:p>
                      <a:pPr algn="ctr"/>
                      <a:r>
                        <a:rPr lang="en-US" sz="1200" dirty="0">
                          <a:latin typeface="+mj-lt"/>
                        </a:rPr>
                        <a:t>Bandwidth</a:t>
                      </a:r>
                    </a:p>
                  </a:txBody>
                  <a:tcPr/>
                </a:tc>
                <a:tc>
                  <a:txBody>
                    <a:bodyPr/>
                    <a:lstStyle/>
                    <a:p>
                      <a:pPr algn="ctr"/>
                      <a:r>
                        <a:rPr lang="en-US" sz="1200" dirty="0">
                          <a:latin typeface="+mj-lt"/>
                        </a:rPr>
                        <a:t>Power (W)</a:t>
                      </a:r>
                    </a:p>
                  </a:txBody>
                  <a:tcPr/>
                </a:tc>
                <a:tc>
                  <a:txBody>
                    <a:bodyPr/>
                    <a:lstStyle/>
                    <a:p>
                      <a:pPr algn="ctr"/>
                      <a:r>
                        <a:rPr lang="en-US" sz="1200" dirty="0">
                          <a:latin typeface="+mj-lt"/>
                        </a:rPr>
                        <a:t>Flexibility</a:t>
                      </a:r>
                    </a:p>
                  </a:txBody>
                  <a:tcPr/>
                </a:tc>
                <a:tc>
                  <a:txBody>
                    <a:bodyPr/>
                    <a:lstStyle/>
                    <a:p>
                      <a:pPr algn="ctr"/>
                      <a:r>
                        <a:rPr lang="en-US" sz="1200" dirty="0">
                          <a:latin typeface="+mj-lt"/>
                        </a:rPr>
                        <a:t>Best For</a:t>
                      </a:r>
                    </a:p>
                  </a:txBody>
                  <a:tcPr/>
                </a:tc>
                <a:extLst>
                  <a:ext uri="{0D108BD9-81ED-4DB2-BD59-A6C34878D82A}">
                    <a16:rowId xmlns:a16="http://schemas.microsoft.com/office/drawing/2014/main" val="1150094635"/>
                  </a:ext>
                </a:extLst>
              </a:tr>
              <a:tr h="513834">
                <a:tc>
                  <a:txBody>
                    <a:bodyPr/>
                    <a:lstStyle/>
                    <a:p>
                      <a:pPr algn="ctr"/>
                      <a:r>
                        <a:rPr lang="en-US" sz="1200" b="1" dirty="0">
                          <a:latin typeface="+mj-lt"/>
                        </a:rPr>
                        <a:t>GPU</a:t>
                      </a:r>
                    </a:p>
                  </a:txBody>
                  <a:tcPr anchor="ctr"/>
                </a:tc>
                <a:tc>
                  <a:txBody>
                    <a:bodyPr/>
                    <a:lstStyle/>
                    <a:p>
                      <a:pPr algn="ctr"/>
                      <a:r>
                        <a:rPr lang="en-US" sz="1200" dirty="0">
                          <a:latin typeface="+mj-lt"/>
                        </a:rPr>
                        <a:t>19.5 – 312</a:t>
                      </a:r>
                      <a:br>
                        <a:rPr lang="en-US" sz="1200" dirty="0">
                          <a:latin typeface="+mj-lt"/>
                        </a:rPr>
                      </a:br>
                      <a:r>
                        <a:rPr lang="en-US" sz="1200" dirty="0">
                          <a:latin typeface="+mj-lt"/>
                        </a:rPr>
                        <a:t>TFLOPS (A100)</a:t>
                      </a:r>
                    </a:p>
                  </a:txBody>
                  <a:tcPr anchor="ctr"/>
                </a:tc>
                <a:tc>
                  <a:txBody>
                    <a:bodyPr/>
                    <a:lstStyle/>
                    <a:p>
                      <a:pPr algn="ctr"/>
                      <a:r>
                        <a:rPr lang="en-US" sz="1200" dirty="0">
                          <a:latin typeface="+mj-lt"/>
                        </a:rPr>
                        <a:t>1.6 TB/s (HBM3)</a:t>
                      </a:r>
                    </a:p>
                  </a:txBody>
                  <a:tcPr anchor="ctr"/>
                </a:tc>
                <a:tc>
                  <a:txBody>
                    <a:bodyPr/>
                    <a:lstStyle/>
                    <a:p>
                      <a:pPr algn="ctr"/>
                      <a:r>
                        <a:rPr lang="en-US" sz="1200" dirty="0">
                          <a:latin typeface="+mj-lt"/>
                        </a:rPr>
                        <a:t>400 W</a:t>
                      </a:r>
                    </a:p>
                  </a:txBody>
                  <a:tcPr anchor="ctr"/>
                </a:tc>
                <a:tc>
                  <a:txBody>
                    <a:bodyPr/>
                    <a:lstStyle/>
                    <a:p>
                      <a:pPr algn="ctr"/>
                      <a:r>
                        <a:rPr lang="en-US" sz="1200" dirty="0">
                          <a:latin typeface="+mj-lt"/>
                        </a:rPr>
                        <a:t>High</a:t>
                      </a:r>
                    </a:p>
                  </a:txBody>
                  <a:tcPr anchor="ctr"/>
                </a:tc>
                <a:tc>
                  <a:txBody>
                    <a:bodyPr/>
                    <a:lstStyle/>
                    <a:p>
                      <a:pPr algn="ctr"/>
                      <a:r>
                        <a:rPr lang="en-US" sz="1200" dirty="0">
                          <a:latin typeface="+mj-lt"/>
                        </a:rPr>
                        <a:t>AI / HPC</a:t>
                      </a:r>
                      <a:br>
                        <a:rPr lang="en-US" sz="1200" dirty="0">
                          <a:latin typeface="+mj-lt"/>
                        </a:rPr>
                      </a:br>
                      <a:r>
                        <a:rPr lang="en-US" sz="1200" dirty="0">
                          <a:latin typeface="+mj-lt"/>
                        </a:rPr>
                        <a:t>Gaming</a:t>
                      </a:r>
                    </a:p>
                  </a:txBody>
                  <a:tcPr anchor="ctr"/>
                </a:tc>
                <a:extLst>
                  <a:ext uri="{0D108BD9-81ED-4DB2-BD59-A6C34878D82A}">
                    <a16:rowId xmlns:a16="http://schemas.microsoft.com/office/drawing/2014/main" val="1547021021"/>
                  </a:ext>
                </a:extLst>
              </a:tr>
              <a:tr h="363966">
                <a:tc>
                  <a:txBody>
                    <a:bodyPr/>
                    <a:lstStyle/>
                    <a:p>
                      <a:pPr algn="ctr"/>
                      <a:r>
                        <a:rPr lang="en-US" sz="1200" b="1" dirty="0">
                          <a:latin typeface="+mj-lt"/>
                        </a:rPr>
                        <a:t>FPGA</a:t>
                      </a:r>
                    </a:p>
                  </a:txBody>
                  <a:tcPr anchor="ctr"/>
                </a:tc>
                <a:tc>
                  <a:txBody>
                    <a:bodyPr/>
                    <a:lstStyle/>
                    <a:p>
                      <a:pPr algn="ctr"/>
                      <a:r>
                        <a:rPr lang="en-US" sz="1200" dirty="0">
                          <a:latin typeface="+mj-lt"/>
                        </a:rPr>
                        <a:t>10-20 TFOPS</a:t>
                      </a:r>
                    </a:p>
                  </a:txBody>
                  <a:tcPr anchor="ctr"/>
                </a:tc>
                <a:tc>
                  <a:txBody>
                    <a:bodyPr/>
                    <a:lstStyle/>
                    <a:p>
                      <a:pPr algn="ctr"/>
                      <a:r>
                        <a:rPr lang="en-US" sz="1200" dirty="0">
                          <a:latin typeface="+mj-lt"/>
                        </a:rPr>
                        <a:t>100 GB/s</a:t>
                      </a:r>
                      <a:br>
                        <a:rPr lang="en-US" sz="1200" dirty="0">
                          <a:latin typeface="+mj-lt"/>
                        </a:rPr>
                      </a:br>
                      <a:r>
                        <a:rPr lang="en-US" sz="1200" dirty="0">
                          <a:latin typeface="+mj-lt"/>
                        </a:rPr>
                        <a:t>1 TB/s</a:t>
                      </a:r>
                    </a:p>
                  </a:txBody>
                  <a:tcPr anchor="ctr"/>
                </a:tc>
                <a:tc>
                  <a:txBody>
                    <a:bodyPr/>
                    <a:lstStyle/>
                    <a:p>
                      <a:pPr algn="ctr"/>
                      <a:r>
                        <a:rPr lang="en-US" sz="1200" dirty="0">
                          <a:latin typeface="+mj-lt"/>
                        </a:rPr>
                        <a:t>10 -50W</a:t>
                      </a:r>
                    </a:p>
                  </a:txBody>
                  <a:tcPr anchor="ctr"/>
                </a:tc>
                <a:tc>
                  <a:txBody>
                    <a:bodyPr/>
                    <a:lstStyle/>
                    <a:p>
                      <a:pPr algn="ctr"/>
                      <a:r>
                        <a:rPr lang="en-US" sz="1200" dirty="0">
                          <a:latin typeface="+mj-lt"/>
                        </a:rPr>
                        <a:t>Very High</a:t>
                      </a:r>
                    </a:p>
                  </a:txBody>
                  <a:tcPr anchor="ctr"/>
                </a:tc>
                <a:tc>
                  <a:txBody>
                    <a:bodyPr/>
                    <a:lstStyle/>
                    <a:p>
                      <a:pPr algn="ctr"/>
                      <a:r>
                        <a:rPr lang="en-US" sz="1200" dirty="0">
                          <a:latin typeface="+mj-lt"/>
                        </a:rPr>
                        <a:t>Edge /</a:t>
                      </a:r>
                      <a:br>
                        <a:rPr lang="en-US" sz="1200" dirty="0">
                          <a:latin typeface="+mj-lt"/>
                        </a:rPr>
                      </a:br>
                      <a:r>
                        <a:rPr lang="en-US" sz="1200" dirty="0">
                          <a:latin typeface="+mj-lt"/>
                        </a:rPr>
                        <a:t>Telecom</a:t>
                      </a:r>
                    </a:p>
                  </a:txBody>
                  <a:tcPr anchor="ctr"/>
                </a:tc>
                <a:extLst>
                  <a:ext uri="{0D108BD9-81ED-4DB2-BD59-A6C34878D82A}">
                    <a16:rowId xmlns:a16="http://schemas.microsoft.com/office/drawing/2014/main" val="3206023862"/>
                  </a:ext>
                </a:extLst>
              </a:tr>
              <a:tr h="513834">
                <a:tc>
                  <a:txBody>
                    <a:bodyPr/>
                    <a:lstStyle/>
                    <a:p>
                      <a:pPr algn="ctr"/>
                      <a:r>
                        <a:rPr lang="en-US" sz="1200" b="1" dirty="0">
                          <a:latin typeface="+mj-lt"/>
                        </a:rPr>
                        <a:t>ASIC</a:t>
                      </a:r>
                    </a:p>
                  </a:txBody>
                  <a:tcPr anchor="ctr"/>
                </a:tc>
                <a:tc>
                  <a:txBody>
                    <a:bodyPr/>
                    <a:lstStyle/>
                    <a:p>
                      <a:pPr algn="ctr"/>
                      <a:r>
                        <a:rPr lang="en-US" sz="1200" dirty="0">
                          <a:latin typeface="+mj-lt"/>
                        </a:rPr>
                        <a:t>4-1000s</a:t>
                      </a:r>
                      <a:br>
                        <a:rPr lang="en-US" sz="1200" dirty="0">
                          <a:latin typeface="+mj-lt"/>
                        </a:rPr>
                      </a:br>
                      <a:r>
                        <a:rPr lang="en-US" sz="1200" dirty="0">
                          <a:latin typeface="+mj-lt"/>
                        </a:rPr>
                        <a:t>TOPS (Varies)</a:t>
                      </a:r>
                    </a:p>
                  </a:txBody>
                  <a:tcPr anchor="ctr"/>
                </a:tc>
                <a:tc>
                  <a:txBody>
                    <a:bodyPr/>
                    <a:lstStyle/>
                    <a:p>
                      <a:pPr algn="ctr"/>
                      <a:r>
                        <a:rPr lang="en-US" sz="1200" dirty="0">
                          <a:latin typeface="+mj-lt"/>
                        </a:rPr>
                        <a:t>20 PB/s (WSE-2)</a:t>
                      </a:r>
                    </a:p>
                  </a:txBody>
                  <a:tcPr anchor="ctr"/>
                </a:tc>
                <a:tc>
                  <a:txBody>
                    <a:bodyPr/>
                    <a:lstStyle/>
                    <a:p>
                      <a:pPr algn="ctr"/>
                      <a:r>
                        <a:rPr lang="en-US" sz="1200" dirty="0">
                          <a:latin typeface="+mj-lt"/>
                        </a:rPr>
                        <a:t>2W – 23kW</a:t>
                      </a:r>
                    </a:p>
                  </a:txBody>
                  <a:tcPr anchor="ctr"/>
                </a:tc>
                <a:tc>
                  <a:txBody>
                    <a:bodyPr/>
                    <a:lstStyle/>
                    <a:p>
                      <a:pPr algn="ctr"/>
                      <a:r>
                        <a:rPr lang="en-US" sz="1200" dirty="0">
                          <a:latin typeface="+mj-lt"/>
                        </a:rPr>
                        <a:t>None</a:t>
                      </a:r>
                    </a:p>
                  </a:txBody>
                  <a:tcPr anchor="ctr"/>
                </a:tc>
                <a:tc>
                  <a:txBody>
                    <a:bodyPr/>
                    <a:lstStyle/>
                    <a:p>
                      <a:pPr algn="ctr"/>
                      <a:r>
                        <a:rPr lang="en-US" sz="1200" dirty="0">
                          <a:latin typeface="+mj-lt"/>
                        </a:rPr>
                        <a:t>Specific AI Crypto</a:t>
                      </a:r>
                    </a:p>
                  </a:txBody>
                  <a:tcPr anchor="ctr"/>
                </a:tc>
                <a:extLst>
                  <a:ext uri="{0D108BD9-81ED-4DB2-BD59-A6C34878D82A}">
                    <a16:rowId xmlns:a16="http://schemas.microsoft.com/office/drawing/2014/main" val="94001284"/>
                  </a:ext>
                </a:extLst>
              </a:tr>
              <a:tr h="296434">
                <a:tc>
                  <a:txBody>
                    <a:bodyPr/>
                    <a:lstStyle/>
                    <a:p>
                      <a:pPr algn="ctr"/>
                      <a:r>
                        <a:rPr lang="en-US" sz="1200" b="1" dirty="0">
                          <a:latin typeface="+mj-lt"/>
                        </a:rPr>
                        <a:t>TPU</a:t>
                      </a:r>
                    </a:p>
                  </a:txBody>
                  <a:tcPr anchor="ctr"/>
                </a:tc>
                <a:tc>
                  <a:txBody>
                    <a:bodyPr/>
                    <a:lstStyle/>
                    <a:p>
                      <a:pPr algn="ctr"/>
                      <a:r>
                        <a:rPr lang="en-US" sz="1200" dirty="0">
                          <a:latin typeface="+mj-lt"/>
                        </a:rPr>
                        <a:t>275 TOPS (v4)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kern="1200" dirty="0">
                          <a:solidFill>
                            <a:schemeClr val="dk1"/>
                          </a:solidFill>
                          <a:latin typeface="+mj-lt"/>
                          <a:ea typeface="+mn-ea"/>
                          <a:cs typeface="+mn-cs"/>
                        </a:rPr>
                        <a:t>1.2 TB/s (HBM3)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kern="1200" dirty="0">
                          <a:solidFill>
                            <a:schemeClr val="dk1"/>
                          </a:solidFill>
                          <a:latin typeface="+mj-lt"/>
                          <a:ea typeface="+mn-ea"/>
                          <a:cs typeface="+mn-cs"/>
                        </a:rPr>
                        <a:t>100w-500kW</a:t>
                      </a:r>
                    </a:p>
                  </a:txBody>
                  <a:tcPr anchor="ctr"/>
                </a:tc>
                <a:tc>
                  <a:txBody>
                    <a:bodyPr/>
                    <a:lstStyle/>
                    <a:p>
                      <a:pPr algn="ctr"/>
                      <a:r>
                        <a:rPr kumimoji="0" lang="en-US" sz="1200" kern="1200" dirty="0">
                          <a:solidFill>
                            <a:schemeClr val="dk1"/>
                          </a:solidFill>
                          <a:latin typeface="+mj-lt"/>
                          <a:ea typeface="+mn-ea"/>
                          <a:cs typeface="+mn-cs"/>
                        </a:rPr>
                        <a:t>Moderate</a:t>
                      </a:r>
                      <a:endParaRPr lang="en-US" sz="1200" dirty="0">
                        <a:latin typeface="+mj-lt"/>
                      </a:endParaRPr>
                    </a:p>
                  </a:txBody>
                  <a:tcPr anchor="ctr"/>
                </a:tc>
                <a:tc>
                  <a:txBody>
                    <a:bodyPr/>
                    <a:lstStyle/>
                    <a:p>
                      <a:pPr algn="ctr"/>
                      <a:r>
                        <a:rPr lang="en-US" sz="1200" dirty="0">
                          <a:latin typeface="+mj-lt"/>
                        </a:rPr>
                        <a:t>ML Training  / Inference</a:t>
                      </a:r>
                    </a:p>
                  </a:txBody>
                  <a:tcPr anchor="ctr"/>
                </a:tc>
                <a:extLst>
                  <a:ext uri="{0D108BD9-81ED-4DB2-BD59-A6C34878D82A}">
                    <a16:rowId xmlns:a16="http://schemas.microsoft.com/office/drawing/2014/main" val="53283997"/>
                  </a:ext>
                </a:extLst>
              </a:tr>
              <a:tr h="513834">
                <a:tc>
                  <a:txBody>
                    <a:bodyPr/>
                    <a:lstStyle/>
                    <a:p>
                      <a:pPr algn="ctr"/>
                      <a:r>
                        <a:rPr lang="en-US" sz="1200" b="1" dirty="0">
                          <a:latin typeface="+mj-lt"/>
                        </a:rPr>
                        <a:t>NPU</a:t>
                      </a:r>
                    </a:p>
                  </a:txBody>
                  <a:tcPr anchor="ctr"/>
                </a:tc>
                <a:tc>
                  <a:txBody>
                    <a:bodyPr/>
                    <a:lstStyle/>
                    <a:p>
                      <a:pPr algn="ctr"/>
                      <a:r>
                        <a:rPr lang="en-US" sz="1200" dirty="0">
                          <a:latin typeface="+mj-lt"/>
                        </a:rPr>
                        <a:t>15,8 TOPS (M2)</a:t>
                      </a:r>
                    </a:p>
                  </a:txBody>
                  <a:tcPr anchor="ctr"/>
                </a:tc>
                <a:tc>
                  <a:txBody>
                    <a:bodyPr/>
                    <a:lstStyle/>
                    <a:p>
                      <a:pPr algn="ctr"/>
                      <a:r>
                        <a:rPr lang="en-US" sz="1200" dirty="0">
                          <a:latin typeface="+mj-lt"/>
                        </a:rPr>
                        <a:t>50-100 GB/s</a:t>
                      </a:r>
                    </a:p>
                  </a:txBody>
                  <a:tcPr anchor="ctr"/>
                </a:tc>
                <a:tc>
                  <a:txBody>
                    <a:bodyPr/>
                    <a:lstStyle/>
                    <a:p>
                      <a:pPr algn="ctr"/>
                      <a:r>
                        <a:rPr lang="en-US" sz="1200" dirty="0">
                          <a:latin typeface="+mj-lt"/>
                        </a:rPr>
                        <a:t>1-5W</a:t>
                      </a:r>
                    </a:p>
                  </a:txBody>
                  <a:tcPr anchor="ctr"/>
                </a:tc>
                <a:tc>
                  <a:txBody>
                    <a:bodyPr/>
                    <a:lstStyle/>
                    <a:p>
                      <a:pPr algn="ctr"/>
                      <a:r>
                        <a:rPr lang="en-US" sz="1200" dirty="0">
                          <a:latin typeface="+mj-lt"/>
                        </a:rPr>
                        <a:t>Low</a:t>
                      </a:r>
                    </a:p>
                  </a:txBody>
                  <a:tcPr anchor="ctr"/>
                </a:tc>
                <a:tc>
                  <a:txBody>
                    <a:bodyPr/>
                    <a:lstStyle/>
                    <a:p>
                      <a:pPr algn="ctr"/>
                      <a:r>
                        <a:rPr lang="en-US" sz="1200" dirty="0">
                          <a:latin typeface="+mj-lt"/>
                        </a:rPr>
                        <a:t>Edge Inference</a:t>
                      </a:r>
                    </a:p>
                  </a:txBody>
                  <a:tcPr anchor="ctr"/>
                </a:tc>
                <a:extLst>
                  <a:ext uri="{0D108BD9-81ED-4DB2-BD59-A6C34878D82A}">
                    <a16:rowId xmlns:a16="http://schemas.microsoft.com/office/drawing/2014/main" val="3950378108"/>
                  </a:ext>
                </a:extLst>
              </a:tr>
            </a:tbl>
          </a:graphicData>
        </a:graphic>
      </p:graphicFrame>
      <p:sp>
        <p:nvSpPr>
          <p:cNvPr id="9" name="TextBox 8">
            <a:extLst>
              <a:ext uri="{FF2B5EF4-FFF2-40B4-BE49-F238E27FC236}">
                <a16:creationId xmlns:a16="http://schemas.microsoft.com/office/drawing/2014/main" id="{4E58E04A-8ED1-B3B5-970F-08718C742D1F}"/>
              </a:ext>
            </a:extLst>
          </p:cNvPr>
          <p:cNvSpPr txBox="1"/>
          <p:nvPr/>
        </p:nvSpPr>
        <p:spPr>
          <a:xfrm>
            <a:off x="2286000" y="1270574"/>
            <a:ext cx="4859215" cy="369332"/>
          </a:xfrm>
          <a:prstGeom prst="rect">
            <a:avLst/>
          </a:prstGeom>
          <a:noFill/>
        </p:spPr>
        <p:txBody>
          <a:bodyPr wrap="none" rtlCol="0">
            <a:spAutoFit/>
          </a:bodyPr>
          <a:lstStyle/>
          <a:p>
            <a:r>
              <a:rPr lang="en-US" dirty="0">
                <a:latin typeface="+mj-lt"/>
              </a:rPr>
              <a:t>Comparative Analysis: Power FLOPS, &amp; Bandwidth</a:t>
            </a:r>
          </a:p>
        </p:txBody>
      </p:sp>
      <p:sp>
        <p:nvSpPr>
          <p:cNvPr id="11" name="TextBox 10">
            <a:extLst>
              <a:ext uri="{FF2B5EF4-FFF2-40B4-BE49-F238E27FC236}">
                <a16:creationId xmlns:a16="http://schemas.microsoft.com/office/drawing/2014/main" id="{C9A79657-06FF-14E4-E483-5B6BCD412AD7}"/>
              </a:ext>
            </a:extLst>
          </p:cNvPr>
          <p:cNvSpPr txBox="1"/>
          <p:nvPr/>
        </p:nvSpPr>
        <p:spPr>
          <a:xfrm>
            <a:off x="228600" y="4496814"/>
            <a:ext cx="4579200" cy="184666"/>
          </a:xfrm>
          <a:prstGeom prst="rect">
            <a:avLst/>
          </a:prstGeom>
          <a:noFill/>
        </p:spPr>
        <p:txBody>
          <a:bodyPr wrap="square">
            <a:spAutoFit/>
          </a:bodyPr>
          <a:lstStyle/>
          <a:p>
            <a:r>
              <a:rPr lang="en-US" sz="600" dirty="0">
                <a:latin typeface="+mj-lt"/>
              </a:rPr>
              <a:t>https://theneildave.medium.com/gpu-vs-fpga-vs-asic-vs-tpu-vs-npu-benefits-use-cases-and-manufacturers-4419115069df</a:t>
            </a:r>
          </a:p>
        </p:txBody>
      </p:sp>
      <p:sp>
        <p:nvSpPr>
          <p:cNvPr id="12" name="Date Placeholder 11">
            <a:extLst>
              <a:ext uri="{FF2B5EF4-FFF2-40B4-BE49-F238E27FC236}">
                <a16:creationId xmlns:a16="http://schemas.microsoft.com/office/drawing/2014/main" id="{9726AB4A-376C-46DB-C74C-37D79B7D4D15}"/>
              </a:ext>
            </a:extLst>
          </p:cNvPr>
          <p:cNvSpPr>
            <a:spLocks noGrp="1"/>
          </p:cNvSpPr>
          <p:nvPr>
            <p:ph type="dt" sz="half" idx="10"/>
          </p:nvPr>
        </p:nvSpPr>
        <p:spPr/>
        <p:txBody>
          <a:bodyPr/>
          <a:lstStyle/>
          <a:p>
            <a:fld id="{F0631757-FD83-4B72-9302-D86A4CDDAA9C}" type="datetime1">
              <a:rPr lang="en-US" smtClean="0"/>
              <a:t>1/21/2026</a:t>
            </a:fld>
            <a:endParaRPr lang="en-US" dirty="0"/>
          </a:p>
        </p:txBody>
      </p:sp>
      <p:sp>
        <p:nvSpPr>
          <p:cNvPr id="13" name="Footer Placeholder 12">
            <a:extLst>
              <a:ext uri="{FF2B5EF4-FFF2-40B4-BE49-F238E27FC236}">
                <a16:creationId xmlns:a16="http://schemas.microsoft.com/office/drawing/2014/main" id="{0B27EC79-0FA3-45A7-CFFC-79B09D7701C3}"/>
              </a:ext>
            </a:extLst>
          </p:cNvPr>
          <p:cNvSpPr>
            <a:spLocks noGrp="1"/>
          </p:cNvSpPr>
          <p:nvPr>
            <p:ph type="ftr" sz="quarter" idx="11"/>
          </p:nvPr>
        </p:nvSpPr>
        <p:spPr/>
        <p:txBody>
          <a:bodyPr/>
          <a:lstStyle/>
          <a:p>
            <a:r>
              <a:rPr lang="en-US" dirty="0"/>
              <a:t>Copyright © 2007 - 2025 Carl M. Burnett</a:t>
            </a:r>
          </a:p>
        </p:txBody>
      </p:sp>
      <p:sp>
        <p:nvSpPr>
          <p:cNvPr id="14" name="Slide Number Placeholder 13">
            <a:extLst>
              <a:ext uri="{FF2B5EF4-FFF2-40B4-BE49-F238E27FC236}">
                <a16:creationId xmlns:a16="http://schemas.microsoft.com/office/drawing/2014/main" id="{B240EB5A-AA56-1E1D-7D2B-A6BB70DD4AAC}"/>
              </a:ext>
            </a:extLst>
          </p:cNvPr>
          <p:cNvSpPr>
            <a:spLocks noGrp="1"/>
          </p:cNvSpPr>
          <p:nvPr>
            <p:ph type="sldNum" sz="quarter" idx="12"/>
          </p:nvPr>
        </p:nvSpPr>
        <p:spPr/>
        <p:txBody>
          <a:bodyPr/>
          <a:lstStyle/>
          <a:p>
            <a:fld id="{3D46CBA2-ECE5-4BE9-B546-6761E0E67089}" type="slidenum">
              <a:rPr lang="en-US" smtClean="0"/>
              <a:t>12</a:t>
            </a:fld>
            <a:endParaRPr lang="en-US" dirty="0"/>
          </a:p>
        </p:txBody>
      </p:sp>
    </p:spTree>
    <p:extLst>
      <p:ext uri="{BB962C8B-B14F-4D97-AF65-F5344CB8AC3E}">
        <p14:creationId xmlns:p14="http://schemas.microsoft.com/office/powerpoint/2010/main" val="12953937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471308483"/>
              </p:ext>
            </p:extLst>
          </p:nvPr>
        </p:nvGraphicFramePr>
        <p:xfrm>
          <a:off x="609600" y="1466850"/>
          <a:ext cx="7924800" cy="3227904"/>
        </p:xfrm>
        <a:graphic>
          <a:graphicData uri="http://schemas.openxmlformats.org/drawingml/2006/table">
            <a:tbl>
              <a:tblPr>
                <a:effectLst>
                  <a:outerShdw blurRad="50800" dist="38100" dir="2700000" algn="tl" rotWithShape="0">
                    <a:prstClr val="black">
                      <a:alpha val="40000"/>
                    </a:prstClr>
                  </a:outerShdw>
                </a:effectLst>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481608">
                <a:tc>
                  <a:txBody>
                    <a:bodyPr/>
                    <a:lstStyle/>
                    <a:p>
                      <a:pPr marL="0" indent="0" algn="ctr">
                        <a:buNone/>
                      </a:pPr>
                      <a:r>
                        <a:rPr lang="en-US" sz="1600" b="1" dirty="0">
                          <a:solidFill>
                            <a:schemeClr val="bg1"/>
                          </a:solidFill>
                          <a:latin typeface="+mj-lt"/>
                          <a:ea typeface="Arial" pitchFamily="34" charset="-122"/>
                          <a:cs typeface="Arial" pitchFamily="34" charset="-120"/>
                        </a:rPr>
                        <a:t>IDE/Platform</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Supported Models</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Primary Features</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Best For</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81608">
                <a:tc>
                  <a:txBody>
                    <a:bodyPr/>
                    <a:lstStyle/>
                    <a:p>
                      <a:pPr marL="0" indent="0" algn="ctr">
                        <a:buNone/>
                      </a:pPr>
                      <a:r>
                        <a:rPr lang="en-US" sz="1100" b="1" dirty="0">
                          <a:solidFill>
                            <a:schemeClr val="tx1"/>
                          </a:solidFill>
                          <a:latin typeface="+mj-lt"/>
                          <a:ea typeface="Arial" pitchFamily="34" charset="-122"/>
                          <a:cs typeface="Arial" pitchFamily="34" charset="-120"/>
                          <a:hlinkClick r:id="rId3"/>
                        </a:rPr>
                        <a:t>GitHub Copilot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GPT-4o, o3, Claude 3.7, Gemini 2.5</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IDE inline, chat, multi-file refactor, PR review</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Enterprise development, rapid iteration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81608">
                <a:tc>
                  <a:txBody>
                    <a:bodyPr/>
                    <a:lstStyle/>
                    <a:p>
                      <a:pPr marL="0" indent="0" algn="ctr">
                        <a:buNone/>
                      </a:pPr>
                      <a:r>
                        <a:rPr lang="en-US" sz="1100" b="1" dirty="0">
                          <a:solidFill>
                            <a:schemeClr val="tx1"/>
                          </a:solidFill>
                          <a:latin typeface="+mj-lt"/>
                          <a:ea typeface="Arial" pitchFamily="34" charset="-122"/>
                          <a:cs typeface="Arial" pitchFamily="34" charset="-120"/>
                          <a:hlinkClick r:id="rId4"/>
                        </a:rPr>
                        <a:t>VSCode + Extensions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Codestral, DeepSeek, CodeLlama (local or cloud)</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Inline completion, FIM, debug support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Privacy-first, self-hosted, cost control</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81608">
                <a:tc>
                  <a:txBody>
                    <a:bodyPr/>
                    <a:lstStyle/>
                    <a:p>
                      <a:pPr marL="0" indent="0" algn="ctr">
                        <a:buNone/>
                      </a:pPr>
                      <a:r>
                        <a:rPr lang="en-US" sz="1100" b="1" dirty="0">
                          <a:solidFill>
                            <a:schemeClr val="tx1"/>
                          </a:solidFill>
                          <a:latin typeface="+mj-lt"/>
                          <a:ea typeface="Arial" pitchFamily="34" charset="-122"/>
                          <a:cs typeface="Arial" pitchFamily="34" charset="-120"/>
                          <a:hlinkClick r:id="rId5"/>
                        </a:rPr>
                        <a:t>JetBrains (IntelliJ)</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Copilot, Claude API, Codestral, local models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Native IDE integration, refactoring tools, test generation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Professional development teams, Java/Kotlin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481608">
                <a:tc>
                  <a:txBody>
                    <a:bodyPr/>
                    <a:lstStyle/>
                    <a:p>
                      <a:pPr marL="0" indent="0" algn="ctr">
                        <a:buNone/>
                      </a:pPr>
                      <a:r>
                        <a:rPr lang="en-US" sz="1100" b="1" dirty="0">
                          <a:solidFill>
                            <a:schemeClr val="tx1"/>
                          </a:solidFill>
                          <a:latin typeface="+mj-lt"/>
                          <a:ea typeface="Arial" pitchFamily="34" charset="-122"/>
                          <a:cs typeface="Arial" pitchFamily="34" charset="-120"/>
                          <a:hlinkClick r:id="rId6"/>
                        </a:rPr>
                        <a:t>Claude Code (CLI)</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Claude 3.7 Thinking, 3.7 Sonnet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Terminal agent, file editing, command execution, autonomous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Large refactors, architectural planning, DevOps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481608">
                <a:tc>
                  <a:txBody>
                    <a:bodyPr/>
                    <a:lstStyle/>
                    <a:p>
                      <a:pPr marL="0" indent="0" algn="ctr">
                        <a:buNone/>
                      </a:pPr>
                      <a:r>
                        <a:rPr lang="en-US" sz="1100" b="1" dirty="0">
                          <a:solidFill>
                            <a:schemeClr val="tx1"/>
                          </a:solidFill>
                          <a:latin typeface="+mj-lt"/>
                          <a:ea typeface="Arial" pitchFamily="34" charset="-122"/>
                          <a:cs typeface="Arial" pitchFamily="34" charset="-120"/>
                          <a:hlinkClick r:id="rId7"/>
                        </a:rPr>
                        <a:t>Cursor.sh</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GPT-4, Claude 3.7, local DeepSeek</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AI-first IDE, composer mode, symbol definitions, codebase indexing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100" dirty="0">
                          <a:solidFill>
                            <a:schemeClr val="tx1"/>
                          </a:solidFill>
                          <a:latin typeface="+mj-lt"/>
                          <a:ea typeface="Arial" pitchFamily="34" charset="-122"/>
                          <a:cs typeface="Arial" pitchFamily="34" charset="-120"/>
                        </a:rPr>
                        <a:t>Full-stack developers, startup-like iteration speed</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BE42E055-D422-BFE4-5DF2-367786343B18}"/>
              </a:ext>
            </a:extLst>
          </p:cNvPr>
          <p:cNvSpPr>
            <a:spLocks noGrp="1"/>
          </p:cNvSpPr>
          <p:nvPr>
            <p:ph type="title"/>
          </p:nvPr>
        </p:nvSpPr>
        <p:spPr/>
        <p:txBody>
          <a:bodyPr>
            <a:noAutofit/>
          </a:bodyPr>
          <a:lstStyle/>
          <a:p>
            <a:r>
              <a:rPr lang="en-US" sz="3600" dirty="0"/>
              <a:t>GenAI Code Generation AI Models </a:t>
            </a:r>
            <a:br>
              <a:rPr lang="en-US" sz="3600" dirty="0"/>
            </a:br>
            <a:r>
              <a:rPr lang="en-US" sz="3600" dirty="0"/>
              <a:t>IDE Integration &amp; Deployment Platforms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311958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F77BDCCC-B8B9-1719-DFC0-5AF5CC9F7963}"/>
              </a:ext>
            </a:extLst>
          </p:cNvPr>
          <p:cNvSpPr>
            <a:spLocks noGrp="1"/>
          </p:cNvSpPr>
          <p:nvPr>
            <p:ph type="title"/>
          </p:nvPr>
        </p:nvSpPr>
        <p:spPr/>
        <p:txBody>
          <a:bodyPr>
            <a:noAutofit/>
          </a:bodyPr>
          <a:lstStyle/>
          <a:p>
            <a:r>
              <a:rPr lang="en-US" sz="3200" dirty="0"/>
              <a:t>GenAI Code Generation AI Models </a:t>
            </a:r>
            <a:br>
              <a:rPr lang="en-US" sz="3200" dirty="0"/>
            </a:br>
            <a:r>
              <a:rPr lang="en-US" sz="3200" dirty="0"/>
              <a:t>Language Support &amp; Programming Use Cases</a:t>
            </a:r>
          </a:p>
        </p:txBody>
      </p:sp>
      <p:sp>
        <p:nvSpPr>
          <p:cNvPr id="6" name="Content Placeholder 5">
            <a:extLst>
              <a:ext uri="{FF2B5EF4-FFF2-40B4-BE49-F238E27FC236}">
                <a16:creationId xmlns:a16="http://schemas.microsoft.com/office/drawing/2014/main" id="{10EA1028-F48C-3D75-B550-33E2C7942103}"/>
              </a:ext>
            </a:extLst>
          </p:cNvPr>
          <p:cNvSpPr>
            <a:spLocks noGrp="1"/>
          </p:cNvSpPr>
          <p:nvPr>
            <p:ph sz="half" idx="1"/>
          </p:nvPr>
        </p:nvSpPr>
        <p:spPr>
          <a:xfrm>
            <a:off x="457200" y="1440064"/>
            <a:ext cx="3352800" cy="3326130"/>
          </a:xfrm>
        </p:spPr>
        <p:txBody>
          <a:bodyPr>
            <a:normAutofit fontScale="62500" lnSpcReduction="20000"/>
          </a:bodyPr>
          <a:lstStyle/>
          <a:p>
            <a:r>
              <a:rPr lang="en-US" dirty="0">
                <a:solidFill>
                  <a:schemeClr val="accent5">
                    <a:lumMod val="50000"/>
                  </a:schemeClr>
                </a:solidFill>
              </a:rPr>
              <a:t>Polyglot Support (80+ languages): </a:t>
            </a:r>
          </a:p>
          <a:p>
            <a:pPr lvl="1"/>
            <a:r>
              <a:rPr lang="en-US" dirty="0" err="1"/>
              <a:t>Codestral</a:t>
            </a:r>
            <a:endParaRPr lang="en-US" dirty="0"/>
          </a:p>
          <a:p>
            <a:pPr lvl="1"/>
            <a:r>
              <a:rPr lang="en-US" dirty="0"/>
              <a:t>Claude</a:t>
            </a:r>
          </a:p>
          <a:p>
            <a:pPr lvl="1"/>
            <a:r>
              <a:rPr lang="en-US" dirty="0"/>
              <a:t>GPT-4 handle Python</a:t>
            </a:r>
          </a:p>
          <a:p>
            <a:pPr lvl="1"/>
            <a:r>
              <a:rPr lang="en-US" dirty="0"/>
              <a:t>Java</a:t>
            </a:r>
          </a:p>
          <a:p>
            <a:pPr lvl="1"/>
            <a:r>
              <a:rPr lang="en-US" dirty="0"/>
              <a:t>C++</a:t>
            </a:r>
          </a:p>
          <a:p>
            <a:pPr lvl="1"/>
            <a:r>
              <a:rPr lang="en-US" dirty="0"/>
              <a:t>JavaScript</a:t>
            </a:r>
          </a:p>
          <a:p>
            <a:pPr lvl="1"/>
            <a:r>
              <a:rPr lang="en-US" dirty="0"/>
              <a:t>Go</a:t>
            </a:r>
          </a:p>
          <a:p>
            <a:pPr lvl="1"/>
            <a:r>
              <a:rPr lang="en-US" dirty="0"/>
              <a:t>Rust</a:t>
            </a:r>
          </a:p>
          <a:p>
            <a:pPr lvl="1"/>
            <a:r>
              <a:rPr lang="en-US" dirty="0"/>
              <a:t>Solidity</a:t>
            </a:r>
          </a:p>
          <a:p>
            <a:pPr lvl="1"/>
            <a:r>
              <a:rPr lang="en-US" dirty="0"/>
              <a:t>SQL</a:t>
            </a:r>
          </a:p>
          <a:p>
            <a:pPr lvl="1"/>
            <a:r>
              <a:rPr lang="en-US" dirty="0"/>
              <a:t>specialized models excel in their primary language</a:t>
            </a:r>
          </a:p>
          <a:p>
            <a:endParaRPr lang="en-US" dirty="0"/>
          </a:p>
        </p:txBody>
      </p:sp>
      <p:sp>
        <p:nvSpPr>
          <p:cNvPr id="7" name="Content Placeholder 6">
            <a:extLst>
              <a:ext uri="{FF2B5EF4-FFF2-40B4-BE49-F238E27FC236}">
                <a16:creationId xmlns:a16="http://schemas.microsoft.com/office/drawing/2014/main" id="{B2040BBA-CA91-7015-3023-86ACB7C770C1}"/>
              </a:ext>
            </a:extLst>
          </p:cNvPr>
          <p:cNvSpPr>
            <a:spLocks noGrp="1"/>
          </p:cNvSpPr>
          <p:nvPr>
            <p:ph sz="half" idx="2"/>
          </p:nvPr>
        </p:nvSpPr>
        <p:spPr>
          <a:xfrm>
            <a:off x="3810000" y="1440064"/>
            <a:ext cx="4876800" cy="3326130"/>
          </a:xfrm>
        </p:spPr>
        <p:txBody>
          <a:bodyPr>
            <a:normAutofit fontScale="62500" lnSpcReduction="20000"/>
          </a:bodyPr>
          <a:lstStyle/>
          <a:p>
            <a:r>
              <a:rPr lang="en-US" dirty="0">
                <a:solidFill>
                  <a:schemeClr val="accent5">
                    <a:lumMod val="50000"/>
                  </a:schemeClr>
                </a:solidFill>
              </a:rPr>
              <a:t>Python dominant benchmark: </a:t>
            </a:r>
          </a:p>
          <a:p>
            <a:pPr lvl="1"/>
            <a:r>
              <a:rPr lang="en-US" dirty="0"/>
              <a:t>Human Eval 164 problems all Python; real-world SWE-Bench tests multi-language repos</a:t>
            </a:r>
          </a:p>
          <a:p>
            <a:pPr lvl="1"/>
            <a:r>
              <a:rPr lang="en-US" dirty="0"/>
              <a:t>Accuracy varies by language (Python highest, Solidity lowest)</a:t>
            </a:r>
          </a:p>
          <a:p>
            <a:r>
              <a:rPr lang="en-US" dirty="0">
                <a:solidFill>
                  <a:schemeClr val="accent5">
                    <a:lumMod val="50000"/>
                  </a:schemeClr>
                </a:solidFill>
              </a:rPr>
              <a:t>Real-world application gaps: </a:t>
            </a:r>
          </a:p>
          <a:p>
            <a:pPr lvl="1"/>
            <a:r>
              <a:rPr lang="en-US" dirty="0"/>
              <a:t>Pure code generation (92% Human Eval) vs production debugging (70.3% SWE-Bench)</a:t>
            </a:r>
          </a:p>
          <a:p>
            <a:pPr lvl="1"/>
            <a:r>
              <a:rPr lang="en-US" dirty="0"/>
              <a:t>Models struggle with legacy codebases, custom frameworks, architectural decisions requiring business context</a:t>
            </a:r>
          </a:p>
          <a:p>
            <a:r>
              <a:rPr lang="en-US" dirty="0">
                <a:solidFill>
                  <a:schemeClr val="accent5">
                    <a:lumMod val="50000"/>
                  </a:schemeClr>
                </a:solidFill>
              </a:rPr>
              <a:t>Specialized domains: </a:t>
            </a:r>
          </a:p>
          <a:p>
            <a:pPr lvl="1"/>
            <a:r>
              <a:rPr lang="en-US" dirty="0"/>
              <a:t>Web3 (Solidity): DeepSeek-R1 26.3%</a:t>
            </a:r>
          </a:p>
          <a:p>
            <a:pPr lvl="1"/>
            <a:r>
              <a:rPr lang="en-US" dirty="0"/>
              <a:t>ML frameworks: Claude best; data pipelines</a:t>
            </a:r>
          </a:p>
          <a:p>
            <a:pPr lvl="1"/>
            <a:r>
              <a:rPr lang="en-US" dirty="0"/>
              <a:t>GPT-4; DevOps/</a:t>
            </a:r>
            <a:r>
              <a:rPr lang="en-US" dirty="0" err="1"/>
              <a:t>IaC</a:t>
            </a:r>
            <a:r>
              <a:rPr lang="en-US" dirty="0"/>
              <a:t>: </a:t>
            </a:r>
            <a:r>
              <a:rPr lang="en-US" dirty="0" err="1"/>
              <a:t>Codestral</a:t>
            </a:r>
            <a:r>
              <a:rPr lang="en-US" dirty="0"/>
              <a:t> efficient</a:t>
            </a:r>
          </a:p>
          <a:p>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311958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48F1A260-36D8-76E8-6598-A28D12836ADF}"/>
              </a:ext>
            </a:extLst>
          </p:cNvPr>
          <p:cNvSpPr>
            <a:spLocks noGrp="1"/>
          </p:cNvSpPr>
          <p:nvPr>
            <p:ph type="title"/>
          </p:nvPr>
        </p:nvSpPr>
        <p:spPr>
          <a:xfrm>
            <a:off x="457200" y="514350"/>
            <a:ext cx="8229600" cy="1143000"/>
          </a:xfrm>
        </p:spPr>
        <p:txBody>
          <a:bodyPr>
            <a:noAutofit/>
          </a:bodyPr>
          <a:lstStyle/>
          <a:p>
            <a:r>
              <a:rPr lang="en-US" sz="4000" dirty="0"/>
              <a:t>GenAI Code Generation AI Models Strategic Implementation &amp; Adoption</a:t>
            </a:r>
          </a:p>
        </p:txBody>
      </p:sp>
      <p:sp>
        <p:nvSpPr>
          <p:cNvPr id="5" name="Content Placeholder 4">
            <a:extLst>
              <a:ext uri="{FF2B5EF4-FFF2-40B4-BE49-F238E27FC236}">
                <a16:creationId xmlns:a16="http://schemas.microsoft.com/office/drawing/2014/main" id="{B71AA2DF-E795-DD25-BF18-9F9D9FF5505F}"/>
              </a:ext>
            </a:extLst>
          </p:cNvPr>
          <p:cNvSpPr>
            <a:spLocks noGrp="1"/>
          </p:cNvSpPr>
          <p:nvPr>
            <p:ph sz="half" idx="1"/>
          </p:nvPr>
        </p:nvSpPr>
        <p:spPr>
          <a:xfrm>
            <a:off x="457200" y="1885950"/>
            <a:ext cx="4038600" cy="2880244"/>
          </a:xfrm>
        </p:spPr>
        <p:txBody>
          <a:bodyPr>
            <a:normAutofit fontScale="55000" lnSpcReduction="20000"/>
          </a:bodyPr>
          <a:lstStyle/>
          <a:p>
            <a:r>
              <a:rPr lang="en-US" dirty="0">
                <a:solidFill>
                  <a:schemeClr val="accent5">
                    <a:lumMod val="50000"/>
                  </a:schemeClr>
                </a:solidFill>
              </a:rPr>
              <a:t>Tier-1: Reasoning tasks (refactoring, architecture): </a:t>
            </a:r>
          </a:p>
          <a:p>
            <a:pPr lvl="1"/>
            <a:r>
              <a:rPr lang="en-US" dirty="0"/>
              <a:t>Claude 3.7 Thinking or o3</a:t>
            </a:r>
          </a:p>
          <a:p>
            <a:pPr lvl="1"/>
            <a:r>
              <a:rPr lang="en-US" dirty="0"/>
              <a:t>Cost &amp; latency acceptable for 10-50 request/day high-stakes decisions</a:t>
            </a:r>
            <a:br>
              <a:rPr lang="en-US" dirty="0"/>
            </a:br>
            <a:endParaRPr lang="en-US" dirty="0"/>
          </a:p>
          <a:p>
            <a:r>
              <a:rPr lang="en-US" dirty="0">
                <a:solidFill>
                  <a:schemeClr val="accent5">
                    <a:lumMod val="50000"/>
                  </a:schemeClr>
                </a:solidFill>
              </a:rPr>
              <a:t>Tier-2: Daily IDE completions: </a:t>
            </a:r>
          </a:p>
          <a:p>
            <a:pPr lvl="1"/>
            <a:r>
              <a:rPr lang="en-US" dirty="0" err="1"/>
              <a:t>Codestral</a:t>
            </a:r>
            <a:r>
              <a:rPr lang="en-US" dirty="0"/>
              <a:t> 25.01 (speed/cost) or Qwen2.5-Coder (on-device)</a:t>
            </a:r>
          </a:p>
          <a:p>
            <a:pPr lvl="1"/>
            <a:r>
              <a:rPr lang="en-US" dirty="0"/>
              <a:t>1000s requests/day require low-latency, high-frequency inference</a:t>
            </a:r>
          </a:p>
          <a:p>
            <a:endParaRPr lang="en-US" dirty="0"/>
          </a:p>
        </p:txBody>
      </p:sp>
      <p:sp>
        <p:nvSpPr>
          <p:cNvPr id="6" name="Content Placeholder 5">
            <a:extLst>
              <a:ext uri="{FF2B5EF4-FFF2-40B4-BE49-F238E27FC236}">
                <a16:creationId xmlns:a16="http://schemas.microsoft.com/office/drawing/2014/main" id="{8B3E9EBC-5448-6C71-910F-BDD65D793DD6}"/>
              </a:ext>
            </a:extLst>
          </p:cNvPr>
          <p:cNvSpPr>
            <a:spLocks noGrp="1"/>
          </p:cNvSpPr>
          <p:nvPr>
            <p:ph sz="half" idx="2"/>
          </p:nvPr>
        </p:nvSpPr>
        <p:spPr>
          <a:xfrm>
            <a:off x="4648200" y="1885950"/>
            <a:ext cx="4038600" cy="2880244"/>
          </a:xfrm>
        </p:spPr>
        <p:txBody>
          <a:bodyPr>
            <a:normAutofit fontScale="55000" lnSpcReduction="20000"/>
          </a:bodyPr>
          <a:lstStyle/>
          <a:p>
            <a:r>
              <a:rPr lang="en-US" dirty="0">
                <a:solidFill>
                  <a:schemeClr val="accent5">
                    <a:lumMod val="50000"/>
                  </a:schemeClr>
                </a:solidFill>
              </a:rPr>
              <a:t>Tier-3: Niche expertise (smart contracts, data platforms): </a:t>
            </a:r>
          </a:p>
          <a:p>
            <a:pPr lvl="1"/>
            <a:r>
              <a:rPr lang="en-US" dirty="0"/>
              <a:t>DeepSeek-R1-Qwen-32B for Solidity</a:t>
            </a:r>
          </a:p>
          <a:p>
            <a:pPr lvl="1"/>
            <a:r>
              <a:rPr lang="en-US" dirty="0"/>
              <a:t>Custom fine-tuning of </a:t>
            </a:r>
            <a:r>
              <a:rPr lang="en-US" dirty="0" err="1"/>
              <a:t>CodeLlama</a:t>
            </a:r>
            <a:r>
              <a:rPr lang="en-US" dirty="0"/>
              <a:t> on proprietary codebase patterns</a:t>
            </a:r>
            <a:br>
              <a:rPr lang="en-US" dirty="0"/>
            </a:br>
            <a:endParaRPr lang="en-US" dirty="0"/>
          </a:p>
          <a:p>
            <a:r>
              <a:rPr lang="en-US" dirty="0">
                <a:solidFill>
                  <a:schemeClr val="accent5">
                    <a:lumMod val="50000"/>
                  </a:schemeClr>
                </a:solidFill>
              </a:rPr>
              <a:t>Hybrid multi-model enterprise strategy: </a:t>
            </a:r>
          </a:p>
          <a:p>
            <a:pPr lvl="1"/>
            <a:r>
              <a:rPr lang="en-US" dirty="0"/>
              <a:t>Use Claude for refactoring agent</a:t>
            </a:r>
          </a:p>
          <a:p>
            <a:pPr lvl="1"/>
            <a:r>
              <a:rPr lang="en-US" dirty="0"/>
              <a:t>GPT-4 for code review</a:t>
            </a:r>
          </a:p>
          <a:p>
            <a:pPr lvl="1"/>
            <a:r>
              <a:rPr lang="en-US" dirty="0" err="1"/>
              <a:t>Codestral</a:t>
            </a:r>
            <a:r>
              <a:rPr lang="en-US" dirty="0"/>
              <a:t> IDE</a:t>
            </a:r>
          </a:p>
          <a:p>
            <a:pPr lvl="1"/>
            <a:r>
              <a:rPr lang="en-US" dirty="0"/>
              <a:t>DeepSeek for specialized tasks</a:t>
            </a:r>
          </a:p>
          <a:p>
            <a:pPr lvl="1"/>
            <a:r>
              <a:rPr lang="en-US" dirty="0"/>
              <a:t>Avoid single-vendor lock-in</a:t>
            </a:r>
          </a:p>
          <a:p>
            <a:pPr lvl="1"/>
            <a:r>
              <a:rPr lang="en-US" dirty="0"/>
              <a:t>Optimize cost/accuracy per task</a:t>
            </a:r>
          </a:p>
          <a:p>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8E6506-9A93-621D-8992-C04A8BE3B688}"/>
              </a:ext>
            </a:extLst>
          </p:cNvPr>
          <p:cNvSpPr>
            <a:spLocks noGrp="1"/>
          </p:cNvSpPr>
          <p:nvPr>
            <p:ph type="title"/>
          </p:nvPr>
        </p:nvSpPr>
        <p:spPr>
          <a:xfrm>
            <a:off x="457200" y="666750"/>
            <a:ext cx="8229600" cy="685800"/>
          </a:xfrm>
        </p:spPr>
        <p:txBody>
          <a:bodyPr>
            <a:noAutofit/>
          </a:bodyPr>
          <a:lstStyle/>
          <a:p>
            <a:r>
              <a:rPr lang="en-US" sz="3200" dirty="0"/>
              <a:t>GenAI Code Generation AI Models </a:t>
            </a:r>
            <a:br>
              <a:rPr lang="en-US" sz="3200" dirty="0"/>
            </a:br>
            <a:r>
              <a:rPr lang="en-US" sz="3200" dirty="0"/>
              <a:t>Best Models by Frontend Task (JS/TS)</a:t>
            </a:r>
          </a:p>
        </p:txBody>
      </p:sp>
      <p:sp>
        <p:nvSpPr>
          <p:cNvPr id="9" name="Content Placeholder 8">
            <a:extLst>
              <a:ext uri="{FF2B5EF4-FFF2-40B4-BE49-F238E27FC236}">
                <a16:creationId xmlns:a16="http://schemas.microsoft.com/office/drawing/2014/main" id="{046B1392-5DB6-B175-EF1D-D1C8EF09FD01}"/>
              </a:ext>
            </a:extLst>
          </p:cNvPr>
          <p:cNvSpPr>
            <a:spLocks noGrp="1"/>
          </p:cNvSpPr>
          <p:nvPr>
            <p:ph idx="1"/>
          </p:nvPr>
        </p:nvSpPr>
        <p:spPr>
          <a:xfrm>
            <a:off x="228600" y="1323975"/>
            <a:ext cx="8686800" cy="3291840"/>
          </a:xfrm>
        </p:spPr>
        <p:txBody>
          <a:bodyPr>
            <a:noAutofit/>
          </a:bodyPr>
          <a:lstStyle/>
          <a:p>
            <a:pPr lvl="0"/>
            <a:r>
              <a:rPr lang="en-US" sz="1800" dirty="0">
                <a:solidFill>
                  <a:schemeClr val="accent5">
                    <a:lumMod val="50000"/>
                  </a:schemeClr>
                </a:solidFill>
              </a:rPr>
              <a:t>Inline completion </a:t>
            </a:r>
            <a:r>
              <a:rPr lang="en-US" sz="1800" dirty="0"/>
              <a:t>(React/Next/Vue components, hooks, handlers, small utilities)</a:t>
            </a:r>
          </a:p>
          <a:p>
            <a:pPr lvl="1"/>
            <a:r>
              <a:rPr lang="en-US" sz="1800" dirty="0"/>
              <a:t>GitHub Copilot (primary)</a:t>
            </a:r>
          </a:p>
          <a:p>
            <a:pPr lvl="1"/>
            <a:r>
              <a:rPr lang="en-US" sz="1800" dirty="0" err="1"/>
              <a:t>Codestral</a:t>
            </a:r>
            <a:r>
              <a:rPr lang="en-US" sz="1800" dirty="0"/>
              <a:t> (fast completion; trained on 80+ languages incl. JavaScript)</a:t>
            </a:r>
          </a:p>
          <a:p>
            <a:pPr lvl="0"/>
            <a:r>
              <a:rPr lang="en-US" sz="1800" dirty="0">
                <a:solidFill>
                  <a:schemeClr val="accent5">
                    <a:lumMod val="50000"/>
                  </a:schemeClr>
                </a:solidFill>
              </a:rPr>
              <a:t>Multi-file refactors </a:t>
            </a:r>
            <a:r>
              <a:rPr lang="en-US" sz="1800" dirty="0"/>
              <a:t>(component extraction, routing migrations, state management rewrites)</a:t>
            </a:r>
          </a:p>
          <a:p>
            <a:pPr lvl="1"/>
            <a:r>
              <a:rPr lang="en-US" sz="1800" dirty="0"/>
              <a:t>Claude 3.7 Sonnet (primary “reasoning/refactor” pick)</a:t>
            </a:r>
          </a:p>
          <a:p>
            <a:pPr lvl="1"/>
            <a:r>
              <a:rPr lang="en-US" sz="1800" dirty="0"/>
              <a:t>GitHub Copilot Chat with model choice (good when staying inside IDE workflows)</a:t>
            </a:r>
          </a:p>
          <a:p>
            <a:pPr lvl="0"/>
            <a:r>
              <a:rPr lang="en-US" sz="1800" dirty="0">
                <a:solidFill>
                  <a:schemeClr val="accent5">
                    <a:lumMod val="50000"/>
                  </a:schemeClr>
                </a:solidFill>
              </a:rPr>
              <a:t>Bug-fixing &amp; “why is this broken?” debugging </a:t>
            </a:r>
            <a:br>
              <a:rPr lang="en-US" sz="1800" dirty="0"/>
            </a:br>
            <a:r>
              <a:rPr lang="en-US" sz="1800" dirty="0"/>
              <a:t>(TypeScript errors, React rendering bugs, async issues)</a:t>
            </a:r>
          </a:p>
          <a:p>
            <a:pPr lvl="1"/>
            <a:r>
              <a:rPr lang="en-US" sz="1800" dirty="0"/>
              <a:t>Claude 3.7 Sonnet (best for tracing causes across files)</a:t>
            </a:r>
          </a:p>
          <a:p>
            <a:pPr lvl="1"/>
            <a:r>
              <a:rPr lang="en-US" sz="1800" dirty="0"/>
              <a:t>GitHub Copilot Chat (quick iteration + IDE context)</a:t>
            </a:r>
          </a:p>
        </p:txBody>
      </p:sp>
      <p:sp>
        <p:nvSpPr>
          <p:cNvPr id="5" name="Date Placeholder 4">
            <a:extLst>
              <a:ext uri="{FF2B5EF4-FFF2-40B4-BE49-F238E27FC236}">
                <a16:creationId xmlns:a16="http://schemas.microsoft.com/office/drawing/2014/main" id="{F88D3063-739B-DFFA-4DAC-6E3FACC502AE}"/>
              </a:ext>
            </a:extLst>
          </p:cNvPr>
          <p:cNvSpPr>
            <a:spLocks noGrp="1"/>
          </p:cNvSpPr>
          <p:nvPr>
            <p:ph type="dt" sz="half" idx="10"/>
          </p:nvPr>
        </p:nvSpPr>
        <p:spPr/>
        <p:txBody>
          <a:bodyPr/>
          <a:lstStyle/>
          <a:p>
            <a:fld id="{91FFBDAB-65A3-4DBF-AD46-83ABA13C87DA}" type="datetime1">
              <a:rPr lang="en-US" smtClean="0"/>
              <a:t>1/21/2026</a:t>
            </a:fld>
            <a:endParaRPr lang="en-US"/>
          </a:p>
        </p:txBody>
      </p:sp>
      <p:sp>
        <p:nvSpPr>
          <p:cNvPr id="6" name="Footer Placeholder 5">
            <a:extLst>
              <a:ext uri="{FF2B5EF4-FFF2-40B4-BE49-F238E27FC236}">
                <a16:creationId xmlns:a16="http://schemas.microsoft.com/office/drawing/2014/main" id="{E68D8789-8A7B-3116-245D-1D423BCA0E37}"/>
              </a:ext>
            </a:extLst>
          </p:cNvPr>
          <p:cNvSpPr>
            <a:spLocks noGrp="1"/>
          </p:cNvSpPr>
          <p:nvPr>
            <p:ph type="ftr" sz="quarter" idx="11"/>
          </p:nvPr>
        </p:nvSpPr>
        <p:spPr/>
        <p:txBody>
          <a:bodyPr/>
          <a:lstStyle/>
          <a:p>
            <a:r>
              <a:rPr lang="en-US"/>
              <a:t>Copyright © 2026 Carl M. Burnett</a:t>
            </a:r>
          </a:p>
        </p:txBody>
      </p:sp>
      <p:sp>
        <p:nvSpPr>
          <p:cNvPr id="7" name="Slide Number Placeholder 6">
            <a:extLst>
              <a:ext uri="{FF2B5EF4-FFF2-40B4-BE49-F238E27FC236}">
                <a16:creationId xmlns:a16="http://schemas.microsoft.com/office/drawing/2014/main" id="{5705C9B9-7659-5F2F-6709-02792FDDCB3E}"/>
              </a:ext>
            </a:extLst>
          </p:cNvPr>
          <p:cNvSpPr>
            <a:spLocks noGrp="1"/>
          </p:cNvSpPr>
          <p:nvPr>
            <p:ph type="sldNum" sz="quarter" idx="12"/>
          </p:nvPr>
        </p:nvSpPr>
        <p:spPr/>
        <p:txBody>
          <a:bodyPr/>
          <a:lstStyle/>
          <a:p>
            <a:fld id="{3D46CBA2-ECE5-4BE9-B546-6761E0E67089}" type="slidenum">
              <a:rPr lang="en-US" smtClean="0"/>
              <a:t>123</a:t>
            </a:fld>
            <a:endParaRPr lang="en-US"/>
          </a:p>
        </p:txBody>
      </p:sp>
    </p:spTree>
    <p:extLst>
      <p:ext uri="{BB962C8B-B14F-4D97-AF65-F5344CB8AC3E}">
        <p14:creationId xmlns:p14="http://schemas.microsoft.com/office/powerpoint/2010/main" val="12006822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C82D7-B765-1208-3B2F-17FCF0E7DC6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24E8467-2135-F79E-27E5-D60BFDEA4F22}"/>
              </a:ext>
            </a:extLst>
          </p:cNvPr>
          <p:cNvSpPr>
            <a:spLocks noGrp="1"/>
          </p:cNvSpPr>
          <p:nvPr>
            <p:ph type="title"/>
          </p:nvPr>
        </p:nvSpPr>
        <p:spPr>
          <a:xfrm>
            <a:off x="457200" y="528066"/>
            <a:ext cx="8229600" cy="1129284"/>
          </a:xfrm>
        </p:spPr>
        <p:txBody>
          <a:bodyPr>
            <a:noAutofit/>
          </a:bodyPr>
          <a:lstStyle/>
          <a:p>
            <a:r>
              <a:rPr lang="en-US" sz="4000" dirty="0"/>
              <a:t>GenAI Code Generation AI Models Best Models by Frontend Task (JS/TS)</a:t>
            </a:r>
          </a:p>
        </p:txBody>
      </p:sp>
      <p:sp>
        <p:nvSpPr>
          <p:cNvPr id="10" name="Content Placeholder 9">
            <a:extLst>
              <a:ext uri="{FF2B5EF4-FFF2-40B4-BE49-F238E27FC236}">
                <a16:creationId xmlns:a16="http://schemas.microsoft.com/office/drawing/2014/main" id="{BFB52105-C572-62BB-711E-C4B4435E756E}"/>
              </a:ext>
            </a:extLst>
          </p:cNvPr>
          <p:cNvSpPr>
            <a:spLocks noGrp="1"/>
          </p:cNvSpPr>
          <p:nvPr>
            <p:ph idx="1"/>
          </p:nvPr>
        </p:nvSpPr>
        <p:spPr>
          <a:xfrm>
            <a:off x="438150" y="1749267"/>
            <a:ext cx="8229600" cy="3291840"/>
          </a:xfrm>
        </p:spPr>
        <p:txBody>
          <a:bodyPr>
            <a:noAutofit/>
          </a:bodyPr>
          <a:lstStyle/>
          <a:p>
            <a:pPr lvl="0"/>
            <a:r>
              <a:rPr lang="en-US" sz="2000" dirty="0">
                <a:solidFill>
                  <a:schemeClr val="accent5">
                    <a:lumMod val="50000"/>
                  </a:schemeClr>
                </a:solidFill>
              </a:rPr>
              <a:t>TypeScript-heavy work </a:t>
            </a:r>
            <a:r>
              <a:rPr lang="en-US" sz="2000" dirty="0"/>
              <a:t>(typing props, generics, API client typing, </a:t>
            </a:r>
            <a:r>
              <a:rPr lang="en-US" sz="2000" dirty="0" err="1"/>
              <a:t>zod</a:t>
            </a:r>
            <a:r>
              <a:rPr lang="en-US" sz="2000" dirty="0"/>
              <a:t> schemas)</a:t>
            </a:r>
          </a:p>
          <a:p>
            <a:pPr lvl="1"/>
            <a:r>
              <a:rPr lang="en-US" sz="2000" dirty="0"/>
              <a:t>GitHub Copilot (strong TS support)</a:t>
            </a:r>
          </a:p>
          <a:p>
            <a:pPr lvl="1"/>
            <a:r>
              <a:rPr lang="en-US" sz="2000" dirty="0" err="1"/>
              <a:t>Codestral</a:t>
            </a:r>
            <a:r>
              <a:rPr lang="en-US" sz="2000" dirty="0"/>
              <a:t> (good broad JS support; useful for quick type scaffolds)</a:t>
            </a:r>
          </a:p>
          <a:p>
            <a:pPr lvl="0"/>
            <a:r>
              <a:rPr lang="en-US" sz="2000" dirty="0">
                <a:solidFill>
                  <a:schemeClr val="accent5">
                    <a:lumMod val="50000"/>
                  </a:schemeClr>
                </a:solidFill>
              </a:rPr>
              <a:t>Local/offline or “no code leaves the machine” setups</a:t>
            </a:r>
          </a:p>
          <a:p>
            <a:pPr lvl="1"/>
            <a:r>
              <a:rPr lang="fr-FR" sz="2000" dirty="0"/>
              <a:t>Code </a:t>
            </a:r>
            <a:r>
              <a:rPr lang="fr-FR" sz="2000" dirty="0" err="1"/>
              <a:t>Llama</a:t>
            </a:r>
            <a:r>
              <a:rPr lang="fr-FR" sz="2000" dirty="0"/>
              <a:t> (supports </a:t>
            </a:r>
            <a:r>
              <a:rPr lang="fr-FR" sz="2000" dirty="0" err="1"/>
              <a:t>TypeScript</a:t>
            </a:r>
            <a:r>
              <a:rPr lang="fr-FR" sz="2000" dirty="0"/>
              <a:t>/JavaScript)</a:t>
            </a:r>
            <a:endParaRPr lang="en-US" sz="2000" dirty="0"/>
          </a:p>
          <a:p>
            <a:pPr lvl="1"/>
            <a:r>
              <a:rPr lang="en-US" sz="2000" dirty="0" err="1"/>
              <a:t>Codestral</a:t>
            </a:r>
            <a:r>
              <a:rPr lang="en-US" sz="2000" dirty="0"/>
              <a:t> can be used depending on your deployment/license constraints (but many teams use it for completion speed)</a:t>
            </a:r>
          </a:p>
        </p:txBody>
      </p:sp>
      <p:sp>
        <p:nvSpPr>
          <p:cNvPr id="5" name="Date Placeholder 4">
            <a:extLst>
              <a:ext uri="{FF2B5EF4-FFF2-40B4-BE49-F238E27FC236}">
                <a16:creationId xmlns:a16="http://schemas.microsoft.com/office/drawing/2014/main" id="{B4F2A81B-78F7-0637-62DD-E949B98BFFB2}"/>
              </a:ext>
            </a:extLst>
          </p:cNvPr>
          <p:cNvSpPr>
            <a:spLocks noGrp="1"/>
          </p:cNvSpPr>
          <p:nvPr>
            <p:ph type="dt" sz="half" idx="10"/>
          </p:nvPr>
        </p:nvSpPr>
        <p:spPr/>
        <p:txBody>
          <a:bodyPr/>
          <a:lstStyle/>
          <a:p>
            <a:fld id="{91FFBDAB-65A3-4DBF-AD46-83ABA13C87DA}" type="datetime1">
              <a:rPr lang="en-US" smtClean="0"/>
              <a:t>1/21/2026</a:t>
            </a:fld>
            <a:endParaRPr lang="en-US"/>
          </a:p>
        </p:txBody>
      </p:sp>
      <p:sp>
        <p:nvSpPr>
          <p:cNvPr id="6" name="Footer Placeholder 5">
            <a:extLst>
              <a:ext uri="{FF2B5EF4-FFF2-40B4-BE49-F238E27FC236}">
                <a16:creationId xmlns:a16="http://schemas.microsoft.com/office/drawing/2014/main" id="{80B73EC5-FB6B-E55A-B13B-57B2EAAC99EE}"/>
              </a:ext>
            </a:extLst>
          </p:cNvPr>
          <p:cNvSpPr>
            <a:spLocks noGrp="1"/>
          </p:cNvSpPr>
          <p:nvPr>
            <p:ph type="ftr" sz="quarter" idx="11"/>
          </p:nvPr>
        </p:nvSpPr>
        <p:spPr/>
        <p:txBody>
          <a:bodyPr/>
          <a:lstStyle/>
          <a:p>
            <a:r>
              <a:rPr lang="en-US"/>
              <a:t>Copyright © 2026 Carl M. Burnett</a:t>
            </a:r>
          </a:p>
        </p:txBody>
      </p:sp>
      <p:sp>
        <p:nvSpPr>
          <p:cNvPr id="7" name="Slide Number Placeholder 6">
            <a:extLst>
              <a:ext uri="{FF2B5EF4-FFF2-40B4-BE49-F238E27FC236}">
                <a16:creationId xmlns:a16="http://schemas.microsoft.com/office/drawing/2014/main" id="{4C2B8608-7DA5-ADD3-5B23-F9953AB488C9}"/>
              </a:ext>
            </a:extLst>
          </p:cNvPr>
          <p:cNvSpPr>
            <a:spLocks noGrp="1"/>
          </p:cNvSpPr>
          <p:nvPr>
            <p:ph type="sldNum" sz="quarter" idx="12"/>
          </p:nvPr>
        </p:nvSpPr>
        <p:spPr/>
        <p:txBody>
          <a:bodyPr/>
          <a:lstStyle/>
          <a:p>
            <a:fld id="{3D46CBA2-ECE5-4BE9-B546-6761E0E67089}" type="slidenum">
              <a:rPr lang="en-US" smtClean="0"/>
              <a:t>124</a:t>
            </a:fld>
            <a:endParaRPr lang="en-US"/>
          </a:p>
        </p:txBody>
      </p:sp>
    </p:spTree>
    <p:extLst>
      <p:ext uri="{BB962C8B-B14F-4D97-AF65-F5344CB8AC3E}">
        <p14:creationId xmlns:p14="http://schemas.microsoft.com/office/powerpoint/2010/main" val="11069945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0974F-D979-E064-EA57-0F886294598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613CA65-6CBD-1CDD-9B7A-11DA84F76D57}"/>
              </a:ext>
            </a:extLst>
          </p:cNvPr>
          <p:cNvSpPr>
            <a:spLocks noGrp="1"/>
          </p:cNvSpPr>
          <p:nvPr>
            <p:ph type="title"/>
          </p:nvPr>
        </p:nvSpPr>
        <p:spPr>
          <a:xfrm>
            <a:off x="457200" y="528066"/>
            <a:ext cx="8229600" cy="1129284"/>
          </a:xfrm>
        </p:spPr>
        <p:txBody>
          <a:bodyPr>
            <a:noAutofit/>
          </a:bodyPr>
          <a:lstStyle/>
          <a:p>
            <a:r>
              <a:rPr lang="en-US" sz="4000" dirty="0"/>
              <a:t>GenAI Code Generation AI Models Best Models by Frontend Task (JS/TS)</a:t>
            </a:r>
          </a:p>
        </p:txBody>
      </p:sp>
      <p:sp>
        <p:nvSpPr>
          <p:cNvPr id="10" name="Content Placeholder 9">
            <a:extLst>
              <a:ext uri="{FF2B5EF4-FFF2-40B4-BE49-F238E27FC236}">
                <a16:creationId xmlns:a16="http://schemas.microsoft.com/office/drawing/2014/main" id="{204A9AE1-1D06-99B5-DA09-D833DA5EDCD7}"/>
              </a:ext>
            </a:extLst>
          </p:cNvPr>
          <p:cNvSpPr>
            <a:spLocks noGrp="1"/>
          </p:cNvSpPr>
          <p:nvPr>
            <p:ph idx="1"/>
          </p:nvPr>
        </p:nvSpPr>
        <p:spPr>
          <a:xfrm>
            <a:off x="457200" y="1733550"/>
            <a:ext cx="8229600" cy="2881884"/>
          </a:xfrm>
        </p:spPr>
        <p:txBody>
          <a:bodyPr>
            <a:noAutofit/>
          </a:bodyPr>
          <a:lstStyle/>
          <a:p>
            <a:r>
              <a:rPr lang="en-US" sz="2000" dirty="0">
                <a:solidFill>
                  <a:schemeClr val="accent5">
                    <a:lumMod val="50000"/>
                  </a:schemeClr>
                </a:solidFill>
              </a:rPr>
              <a:t>Practical “best stack” recommendation</a:t>
            </a:r>
            <a:r>
              <a:rPr lang="en-US" sz="2000" dirty="0"/>
              <a:t>:</a:t>
            </a:r>
          </a:p>
          <a:p>
            <a:pPr lvl="1"/>
            <a:r>
              <a:rPr lang="en-US" sz="1800" dirty="0"/>
              <a:t>Copilot as the daily driver for JS/TS completion + chat in-editor.</a:t>
            </a:r>
          </a:p>
          <a:p>
            <a:pPr lvl="1"/>
            <a:r>
              <a:rPr lang="en-US" sz="1800" dirty="0"/>
              <a:t>Claude as the escalation model for bigger refactors and thorny debugging.</a:t>
            </a:r>
          </a:p>
          <a:p>
            <a:pPr lvl="1"/>
            <a:r>
              <a:rPr lang="en-US" sz="1800" dirty="0" err="1"/>
              <a:t>Codestral</a:t>
            </a:r>
            <a:r>
              <a:rPr lang="en-US" sz="1800" dirty="0"/>
              <a:t> as the speed layer if you want snappier completions or a second opinion on implementation patterns.</a:t>
            </a:r>
          </a:p>
          <a:p>
            <a:pPr lvl="1"/>
            <a:r>
              <a:rPr lang="en-US" sz="1800" dirty="0"/>
              <a:t>Which frontend stack is the priority:</a:t>
            </a:r>
          </a:p>
          <a:p>
            <a:pPr lvl="2"/>
            <a:r>
              <a:rPr lang="en-US" sz="1400" dirty="0"/>
              <a:t>React/Next</a:t>
            </a:r>
          </a:p>
          <a:p>
            <a:pPr lvl="2"/>
            <a:r>
              <a:rPr lang="en-US" sz="1400" dirty="0"/>
              <a:t>Angular</a:t>
            </a:r>
          </a:p>
          <a:p>
            <a:pPr lvl="2"/>
            <a:r>
              <a:rPr lang="en-US" sz="1400" dirty="0"/>
              <a:t>Vue/</a:t>
            </a:r>
            <a:r>
              <a:rPr lang="en-US" sz="1400" dirty="0" err="1"/>
              <a:t>Nuxt</a:t>
            </a:r>
            <a:endParaRPr lang="en-US" sz="1400" dirty="0"/>
          </a:p>
          <a:p>
            <a:pPr lvl="2"/>
            <a:r>
              <a:rPr lang="en-US" sz="1400" dirty="0"/>
              <a:t>Svelte/</a:t>
            </a:r>
            <a:r>
              <a:rPr lang="en-US" sz="1400" dirty="0" err="1"/>
              <a:t>SvelteKit</a:t>
            </a:r>
            <a:endParaRPr lang="en-US" sz="1400" dirty="0"/>
          </a:p>
          <a:p>
            <a:endParaRPr lang="en-US" sz="2000" dirty="0"/>
          </a:p>
        </p:txBody>
      </p:sp>
      <p:sp>
        <p:nvSpPr>
          <p:cNvPr id="5" name="Date Placeholder 4">
            <a:extLst>
              <a:ext uri="{FF2B5EF4-FFF2-40B4-BE49-F238E27FC236}">
                <a16:creationId xmlns:a16="http://schemas.microsoft.com/office/drawing/2014/main" id="{9D158AAC-4CCA-5007-492A-D568E18DE0BE}"/>
              </a:ext>
            </a:extLst>
          </p:cNvPr>
          <p:cNvSpPr>
            <a:spLocks noGrp="1"/>
          </p:cNvSpPr>
          <p:nvPr>
            <p:ph type="dt" sz="half" idx="10"/>
          </p:nvPr>
        </p:nvSpPr>
        <p:spPr/>
        <p:txBody>
          <a:bodyPr/>
          <a:lstStyle/>
          <a:p>
            <a:fld id="{91FFBDAB-65A3-4DBF-AD46-83ABA13C87DA}" type="datetime1">
              <a:rPr lang="en-US" smtClean="0"/>
              <a:t>1/21/2026</a:t>
            </a:fld>
            <a:endParaRPr lang="en-US"/>
          </a:p>
        </p:txBody>
      </p:sp>
      <p:sp>
        <p:nvSpPr>
          <p:cNvPr id="6" name="Footer Placeholder 5">
            <a:extLst>
              <a:ext uri="{FF2B5EF4-FFF2-40B4-BE49-F238E27FC236}">
                <a16:creationId xmlns:a16="http://schemas.microsoft.com/office/drawing/2014/main" id="{08965578-AB76-BAA9-5F80-C321254D2439}"/>
              </a:ext>
            </a:extLst>
          </p:cNvPr>
          <p:cNvSpPr>
            <a:spLocks noGrp="1"/>
          </p:cNvSpPr>
          <p:nvPr>
            <p:ph type="ftr" sz="quarter" idx="11"/>
          </p:nvPr>
        </p:nvSpPr>
        <p:spPr/>
        <p:txBody>
          <a:bodyPr/>
          <a:lstStyle/>
          <a:p>
            <a:r>
              <a:rPr lang="en-US"/>
              <a:t>Copyright © 2026 Carl M. Burnett</a:t>
            </a:r>
          </a:p>
        </p:txBody>
      </p:sp>
      <p:sp>
        <p:nvSpPr>
          <p:cNvPr id="7" name="Slide Number Placeholder 6">
            <a:extLst>
              <a:ext uri="{FF2B5EF4-FFF2-40B4-BE49-F238E27FC236}">
                <a16:creationId xmlns:a16="http://schemas.microsoft.com/office/drawing/2014/main" id="{37015BD1-5063-A271-0B02-8C72BFEAF920}"/>
              </a:ext>
            </a:extLst>
          </p:cNvPr>
          <p:cNvSpPr>
            <a:spLocks noGrp="1"/>
          </p:cNvSpPr>
          <p:nvPr>
            <p:ph type="sldNum" sz="quarter" idx="12"/>
          </p:nvPr>
        </p:nvSpPr>
        <p:spPr/>
        <p:txBody>
          <a:bodyPr/>
          <a:lstStyle/>
          <a:p>
            <a:fld id="{3D46CBA2-ECE5-4BE9-B546-6761E0E67089}" type="slidenum">
              <a:rPr lang="en-US" smtClean="0"/>
              <a:t>125</a:t>
            </a:fld>
            <a:endParaRPr lang="en-US"/>
          </a:p>
        </p:txBody>
      </p:sp>
    </p:spTree>
    <p:extLst>
      <p:ext uri="{BB962C8B-B14F-4D97-AF65-F5344CB8AC3E}">
        <p14:creationId xmlns:p14="http://schemas.microsoft.com/office/powerpoint/2010/main" val="34325766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3EE80-24D6-5F70-C9FB-7D7FFEB51CBB}"/>
              </a:ext>
            </a:extLst>
          </p:cNvPr>
          <p:cNvSpPr>
            <a:spLocks noGrp="1"/>
          </p:cNvSpPr>
          <p:nvPr>
            <p:ph type="title"/>
          </p:nvPr>
        </p:nvSpPr>
        <p:spPr>
          <a:xfrm>
            <a:off x="457200" y="528066"/>
            <a:ext cx="8229600" cy="1053084"/>
          </a:xfrm>
        </p:spPr>
        <p:txBody>
          <a:bodyPr>
            <a:noAutofit/>
          </a:bodyPr>
          <a:lstStyle/>
          <a:p>
            <a:r>
              <a:rPr lang="en-US" sz="4400" dirty="0"/>
              <a:t>GenAI Code Generation AI Models</a:t>
            </a:r>
            <a:br>
              <a:rPr lang="en-US" sz="4400" dirty="0"/>
            </a:br>
            <a:r>
              <a:rPr lang="en-US" sz="3200" dirty="0"/>
              <a:t>Recommended Models (Language × Task)</a:t>
            </a:r>
            <a:endParaRPr lang="en-US" sz="4000" dirty="0"/>
          </a:p>
        </p:txBody>
      </p:sp>
      <p:graphicFrame>
        <p:nvGraphicFramePr>
          <p:cNvPr id="7" name="Content Placeholder 6">
            <a:extLst>
              <a:ext uri="{FF2B5EF4-FFF2-40B4-BE49-F238E27FC236}">
                <a16:creationId xmlns:a16="http://schemas.microsoft.com/office/drawing/2014/main" id="{7848AF73-DC74-51A5-7A10-B8107158F764}"/>
              </a:ext>
            </a:extLst>
          </p:cNvPr>
          <p:cNvGraphicFramePr>
            <a:graphicFrameLocks noGrp="1"/>
          </p:cNvGraphicFramePr>
          <p:nvPr>
            <p:ph idx="1"/>
            <p:extLst>
              <p:ext uri="{D42A27DB-BD31-4B8C-83A1-F6EECF244321}">
                <p14:modId xmlns:p14="http://schemas.microsoft.com/office/powerpoint/2010/main" val="3094037995"/>
              </p:ext>
            </p:extLst>
          </p:nvPr>
        </p:nvGraphicFramePr>
        <p:xfrm>
          <a:off x="457200" y="1809750"/>
          <a:ext cx="8229600" cy="199580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52600">
                  <a:extLst>
                    <a:ext uri="{9D8B030D-6E8A-4147-A177-3AD203B41FA5}">
                      <a16:colId xmlns:a16="http://schemas.microsoft.com/office/drawing/2014/main" val="328912634"/>
                    </a:ext>
                  </a:extLst>
                </a:gridCol>
                <a:gridCol w="2514600">
                  <a:extLst>
                    <a:ext uri="{9D8B030D-6E8A-4147-A177-3AD203B41FA5}">
                      <a16:colId xmlns:a16="http://schemas.microsoft.com/office/drawing/2014/main" val="3493637052"/>
                    </a:ext>
                  </a:extLst>
                </a:gridCol>
                <a:gridCol w="3962400">
                  <a:extLst>
                    <a:ext uri="{9D8B030D-6E8A-4147-A177-3AD203B41FA5}">
                      <a16:colId xmlns:a16="http://schemas.microsoft.com/office/drawing/2014/main" val="1399042488"/>
                    </a:ext>
                  </a:extLst>
                </a:gridCol>
              </a:tblGrid>
              <a:tr h="544195">
                <a:tc>
                  <a:txBody>
                    <a:bodyPr/>
                    <a:lstStyle/>
                    <a:p>
                      <a:pPr algn="ctr" fontAlgn="b">
                        <a:buNone/>
                      </a:pPr>
                      <a:r>
                        <a:rPr lang="en-US" sz="1400" b="1" i="0" u="none" strike="noStrike" dirty="0">
                          <a:solidFill>
                            <a:schemeClr val="bg1"/>
                          </a:solidFill>
                          <a:effectLst/>
                          <a:latin typeface="+mj-lt"/>
                        </a:rPr>
                        <a:t>Programming language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fontAlgn="b">
                        <a:buNone/>
                      </a:pPr>
                      <a:r>
                        <a:rPr lang="en-US" sz="1400" b="1" i="0" u="none" strike="noStrike" dirty="0">
                          <a:solidFill>
                            <a:schemeClr val="bg1"/>
                          </a:solidFill>
                          <a:effectLst/>
                          <a:latin typeface="+mj-lt"/>
                        </a:rPr>
                        <a:t>Task</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fontAlgn="b">
                        <a:buNone/>
                      </a:pPr>
                      <a:r>
                        <a:rPr lang="en-US" sz="1400" b="1" i="0" u="none" strike="noStrike" dirty="0">
                          <a:solidFill>
                            <a:schemeClr val="bg1"/>
                          </a:solidFill>
                          <a:effectLst/>
                          <a:latin typeface="+mj-lt"/>
                        </a:rPr>
                        <a:t>Recommended models </a:t>
                      </a:r>
                      <a:br>
                        <a:rPr lang="en-US" sz="1400" b="1" i="0" u="none" strike="noStrike" dirty="0">
                          <a:solidFill>
                            <a:schemeClr val="bg1"/>
                          </a:solidFill>
                          <a:effectLst/>
                          <a:latin typeface="+mj-lt"/>
                        </a:rPr>
                      </a:br>
                      <a:r>
                        <a:rPr lang="en-US" sz="1400" b="1" i="0" u="none" strike="noStrike" dirty="0">
                          <a:solidFill>
                            <a:schemeClr val="bg1"/>
                          </a:solidFill>
                          <a:effectLst/>
                          <a:latin typeface="+mj-lt"/>
                        </a:rPr>
                        <a:t>(priority order)</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473238405"/>
                  </a:ext>
                </a:extLst>
              </a:tr>
              <a:tr h="370840">
                <a:tc>
                  <a:txBody>
                    <a:bodyPr/>
                    <a:lstStyle/>
                    <a:p>
                      <a:pPr algn="ctr" fontAlgn="b">
                        <a:buNone/>
                      </a:pPr>
                      <a:r>
                        <a:rPr lang="en-US" sz="1200" b="1" i="0" u="none" strike="noStrike" dirty="0">
                          <a:solidFill>
                            <a:srgbClr val="000000"/>
                          </a:solidFill>
                          <a:effectLst/>
                          <a:latin typeface="+mj-lt"/>
                        </a:rPr>
                        <a:t>Python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solidFill>
                            <a:srgbClr val="000000"/>
                          </a:solidFill>
                          <a:effectLst/>
                          <a:latin typeface="+mj-lt"/>
                        </a:rPr>
                        <a:t>Function completion / FIM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err="1">
                          <a:solidFill>
                            <a:srgbClr val="000000"/>
                          </a:solidFill>
                          <a:effectLst/>
                          <a:latin typeface="+mj-lt"/>
                        </a:rPr>
                        <a:t>Codestral</a:t>
                      </a:r>
                      <a:r>
                        <a:rPr lang="en-US" sz="1200" b="0" i="0" u="none" strike="noStrike" dirty="0">
                          <a:solidFill>
                            <a:srgbClr val="000000"/>
                          </a:solidFill>
                          <a:effectLst/>
                          <a:latin typeface="+mj-lt"/>
                        </a:rPr>
                        <a:t> </a:t>
                      </a:r>
                      <a:r>
                        <a:rPr lang="en-US" sz="1100" b="0" i="0" u="none" strike="noStrike" dirty="0">
                          <a:solidFill>
                            <a:srgbClr val="000000"/>
                          </a:solidFill>
                          <a:effectLst/>
                          <a:latin typeface="+mj-lt"/>
                        </a:rPr>
                        <a:t>(fast FIM) </a:t>
                      </a:r>
                    </a:p>
                    <a:p>
                      <a:pPr algn="ctr" fontAlgn="b">
                        <a:buNone/>
                      </a:pPr>
                      <a:r>
                        <a:rPr lang="en-US" sz="1200" b="0" i="0" u="none" strike="noStrike" dirty="0">
                          <a:solidFill>
                            <a:srgbClr val="000000"/>
                          </a:solidFill>
                          <a:effectLst/>
                          <a:latin typeface="+mj-lt"/>
                        </a:rPr>
                        <a:t>GitHub Copilot </a:t>
                      </a:r>
                      <a:br>
                        <a:rPr lang="en-US" sz="1200" b="0" i="0" u="none" strike="noStrike" dirty="0">
                          <a:solidFill>
                            <a:srgbClr val="000000"/>
                          </a:solidFill>
                          <a:effectLst/>
                          <a:latin typeface="+mj-lt"/>
                        </a:rPr>
                      </a:br>
                      <a:r>
                        <a:rPr lang="en-US" sz="1100" b="0" i="0" u="none" strike="noStrike" dirty="0">
                          <a:solidFill>
                            <a:srgbClr val="000000"/>
                          </a:solidFill>
                          <a:effectLst/>
                          <a:latin typeface="+mj-lt"/>
                        </a:rPr>
                        <a:t>(Auto / GPT-*Codex family where available)</a:t>
                      </a:r>
                    </a:p>
                    <a:p>
                      <a:pPr algn="ctr" fontAlgn="b">
                        <a:buNone/>
                      </a:pPr>
                      <a:r>
                        <a:rPr lang="en-US" sz="1200" b="0" i="0" u="none" strike="noStrike" dirty="0">
                          <a:solidFill>
                            <a:srgbClr val="000000"/>
                          </a:solidFill>
                          <a:effectLst/>
                          <a:latin typeface="+mj-lt"/>
                        </a:rPr>
                        <a:t>Claude </a:t>
                      </a:r>
                      <a:r>
                        <a:rPr lang="en-US" sz="1100" b="0" i="0" u="none" strike="noStrike" dirty="0">
                          <a:solidFill>
                            <a:srgbClr val="000000"/>
                          </a:solidFill>
                          <a:effectLst/>
                          <a:latin typeface="+mj-lt"/>
                        </a:rPr>
                        <a:t>(for higher reasoning)</a:t>
                      </a:r>
                      <a:endParaRPr lang="en-US" sz="1200" b="0" i="0" u="none" strike="noStrike" dirty="0">
                        <a:solidFill>
                          <a:srgbClr val="000000"/>
                        </a:solidFill>
                        <a:effectLst/>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77023137"/>
                  </a:ext>
                </a:extLst>
              </a:tr>
              <a:tr h="370840">
                <a:tc>
                  <a:txBody>
                    <a:bodyPr/>
                    <a:lstStyle/>
                    <a:p>
                      <a:pPr algn="ctr" fontAlgn="b">
                        <a:buNone/>
                      </a:pPr>
                      <a:r>
                        <a:rPr lang="en-US" sz="1200" b="1" i="0" u="none" strike="noStrike" dirty="0">
                          <a:solidFill>
                            <a:srgbClr val="000000"/>
                          </a:solidFill>
                          <a:effectLst/>
                          <a:latin typeface="+mj-lt"/>
                        </a:rPr>
                        <a:t>Python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solidFill>
                            <a:srgbClr val="000000"/>
                          </a:solidFill>
                          <a:effectLst/>
                          <a:latin typeface="+mj-lt"/>
                        </a:rPr>
                        <a:t>Debugging / bug-fixing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solidFill>
                            <a:srgbClr val="000000"/>
                          </a:solidFill>
                          <a:effectLst/>
                          <a:latin typeface="+mj-lt"/>
                        </a:rPr>
                        <a:t>Claude 3.7 Sonnet </a:t>
                      </a:r>
                      <a:r>
                        <a:rPr lang="en-US" sz="1100" b="0" i="0" u="none" strike="noStrike" dirty="0">
                          <a:solidFill>
                            <a:srgbClr val="000000"/>
                          </a:solidFill>
                          <a:effectLst/>
                          <a:latin typeface="+mj-lt"/>
                        </a:rPr>
                        <a:t>(strong repo-level reasoning) </a:t>
                      </a:r>
                      <a:endParaRPr lang="en-US" sz="1200" b="0" i="0" u="none" strike="noStrike" dirty="0">
                        <a:solidFill>
                          <a:srgbClr val="000000"/>
                        </a:solidFill>
                        <a:effectLst/>
                        <a:latin typeface="+mj-lt"/>
                      </a:endParaRPr>
                    </a:p>
                    <a:p>
                      <a:pPr algn="ctr" fontAlgn="b">
                        <a:buNone/>
                      </a:pPr>
                      <a:r>
                        <a:rPr lang="en-US" sz="1200" b="0" i="0" u="none" strike="noStrike" dirty="0">
                          <a:solidFill>
                            <a:srgbClr val="000000"/>
                          </a:solidFill>
                          <a:effectLst/>
                          <a:latin typeface="+mj-lt"/>
                        </a:rPr>
                        <a:t>GitHub Copilot with model choice </a:t>
                      </a:r>
                      <a:r>
                        <a:rPr lang="en-US" sz="1100" b="0" i="0" u="none" strike="noStrike" dirty="0">
                          <a:solidFill>
                            <a:srgbClr val="000000"/>
                          </a:solidFill>
                          <a:effectLst/>
                          <a:latin typeface="+mj-lt"/>
                        </a:rPr>
                        <a:t>(Claude/OpenAI/Gemini options)</a:t>
                      </a:r>
                    </a:p>
                    <a:p>
                      <a:pPr algn="ctr" fontAlgn="b">
                        <a:buNone/>
                      </a:pPr>
                      <a:r>
                        <a:rPr lang="en-US" sz="1200" b="0" i="0" u="none" strike="noStrike" dirty="0">
                          <a:solidFill>
                            <a:srgbClr val="000000"/>
                          </a:solidFill>
                          <a:effectLst/>
                          <a:latin typeface="+mj-lt"/>
                        </a:rPr>
                        <a:t>DeepSeek </a:t>
                      </a:r>
                      <a:r>
                        <a:rPr lang="en-US" sz="1100" b="0" i="0" u="none" strike="noStrike" dirty="0">
                          <a:solidFill>
                            <a:srgbClr val="000000"/>
                          </a:solidFill>
                          <a:effectLst/>
                          <a:latin typeface="+mj-lt"/>
                        </a:rPr>
                        <a:t>(self-hosted option)</a:t>
                      </a:r>
                      <a:endParaRPr lang="en-US" sz="12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61435245"/>
                  </a:ext>
                </a:extLst>
              </a:tr>
            </a:tbl>
          </a:graphicData>
        </a:graphic>
      </p:graphicFrame>
      <p:sp>
        <p:nvSpPr>
          <p:cNvPr id="4" name="Date Placeholder 3">
            <a:extLst>
              <a:ext uri="{FF2B5EF4-FFF2-40B4-BE49-F238E27FC236}">
                <a16:creationId xmlns:a16="http://schemas.microsoft.com/office/drawing/2014/main" id="{F86F0B60-BA09-C013-75F4-825E114E7C71}"/>
              </a:ext>
            </a:extLst>
          </p:cNvPr>
          <p:cNvSpPr>
            <a:spLocks noGrp="1"/>
          </p:cNvSpPr>
          <p:nvPr>
            <p:ph type="dt" sz="half" idx="10"/>
          </p:nvPr>
        </p:nvSpPr>
        <p:spPr/>
        <p:txBody>
          <a:bodyPr/>
          <a:lstStyle/>
          <a:p>
            <a:fld id="{1940E94D-564E-4EC3-B8CE-AEC0688EC468}" type="datetime1">
              <a:rPr lang="en-US" smtClean="0"/>
              <a:t>1/21/2026</a:t>
            </a:fld>
            <a:endParaRPr lang="en-US"/>
          </a:p>
        </p:txBody>
      </p:sp>
      <p:sp>
        <p:nvSpPr>
          <p:cNvPr id="5" name="Footer Placeholder 4">
            <a:extLst>
              <a:ext uri="{FF2B5EF4-FFF2-40B4-BE49-F238E27FC236}">
                <a16:creationId xmlns:a16="http://schemas.microsoft.com/office/drawing/2014/main" id="{C48159CD-9B21-FE3D-ABEF-960B39624C8D}"/>
              </a:ext>
            </a:extLst>
          </p:cNvPr>
          <p:cNvSpPr>
            <a:spLocks noGrp="1"/>
          </p:cNvSpPr>
          <p:nvPr>
            <p:ph type="ftr" sz="quarter" idx="11"/>
          </p:nvPr>
        </p:nvSpPr>
        <p:spPr/>
        <p:txBody>
          <a:bodyPr/>
          <a:lstStyle/>
          <a:p>
            <a:r>
              <a:rPr lang="en-US"/>
              <a:t>Copyright © 2026 Carl M. Burnett</a:t>
            </a:r>
          </a:p>
        </p:txBody>
      </p:sp>
      <p:sp>
        <p:nvSpPr>
          <p:cNvPr id="6" name="Slide Number Placeholder 5">
            <a:extLst>
              <a:ext uri="{FF2B5EF4-FFF2-40B4-BE49-F238E27FC236}">
                <a16:creationId xmlns:a16="http://schemas.microsoft.com/office/drawing/2014/main" id="{9F85A9A6-F8DC-E5FB-C086-CD1689E6B71C}"/>
              </a:ext>
            </a:extLst>
          </p:cNvPr>
          <p:cNvSpPr>
            <a:spLocks noGrp="1"/>
          </p:cNvSpPr>
          <p:nvPr>
            <p:ph type="sldNum" sz="quarter" idx="12"/>
          </p:nvPr>
        </p:nvSpPr>
        <p:spPr/>
        <p:txBody>
          <a:bodyPr/>
          <a:lstStyle/>
          <a:p>
            <a:fld id="{3D46CBA2-ECE5-4BE9-B546-6761E0E67089}" type="slidenum">
              <a:rPr lang="en-US" smtClean="0"/>
              <a:t>126</a:t>
            </a:fld>
            <a:endParaRPr lang="en-US"/>
          </a:p>
        </p:txBody>
      </p:sp>
    </p:spTree>
    <p:extLst>
      <p:ext uri="{BB962C8B-B14F-4D97-AF65-F5344CB8AC3E}">
        <p14:creationId xmlns:p14="http://schemas.microsoft.com/office/powerpoint/2010/main" val="2373731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DCA80-5252-9A67-7A32-F12B10510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D39245-2076-9E0F-64F8-0F5AD32FDE69}"/>
              </a:ext>
            </a:extLst>
          </p:cNvPr>
          <p:cNvSpPr>
            <a:spLocks noGrp="1"/>
          </p:cNvSpPr>
          <p:nvPr>
            <p:ph type="title"/>
          </p:nvPr>
        </p:nvSpPr>
        <p:spPr>
          <a:xfrm>
            <a:off x="457200" y="528066"/>
            <a:ext cx="8229600" cy="1053084"/>
          </a:xfrm>
        </p:spPr>
        <p:txBody>
          <a:bodyPr>
            <a:noAutofit/>
          </a:bodyPr>
          <a:lstStyle/>
          <a:p>
            <a:r>
              <a:rPr lang="en-US" sz="4400" dirty="0"/>
              <a:t>GenAI Code Generation AI Models</a:t>
            </a:r>
            <a:br>
              <a:rPr lang="en-US" sz="4400" dirty="0"/>
            </a:br>
            <a:r>
              <a:rPr lang="en-US" sz="3200" dirty="0"/>
              <a:t>Recommended Models (Language × Task)</a:t>
            </a:r>
            <a:endParaRPr lang="en-US" sz="4000" dirty="0"/>
          </a:p>
        </p:txBody>
      </p:sp>
      <p:graphicFrame>
        <p:nvGraphicFramePr>
          <p:cNvPr id="7" name="Content Placeholder 6">
            <a:extLst>
              <a:ext uri="{FF2B5EF4-FFF2-40B4-BE49-F238E27FC236}">
                <a16:creationId xmlns:a16="http://schemas.microsoft.com/office/drawing/2014/main" id="{84197B27-F762-5B55-09F6-5DCC1E373FF8}"/>
              </a:ext>
            </a:extLst>
          </p:cNvPr>
          <p:cNvGraphicFramePr>
            <a:graphicFrameLocks noGrp="1"/>
          </p:cNvGraphicFramePr>
          <p:nvPr>
            <p:ph idx="1"/>
            <p:extLst>
              <p:ext uri="{D42A27DB-BD31-4B8C-83A1-F6EECF244321}">
                <p14:modId xmlns:p14="http://schemas.microsoft.com/office/powerpoint/2010/main" val="898741239"/>
              </p:ext>
            </p:extLst>
          </p:nvPr>
        </p:nvGraphicFramePr>
        <p:xfrm>
          <a:off x="457200" y="1620774"/>
          <a:ext cx="8229600" cy="29337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52600">
                  <a:extLst>
                    <a:ext uri="{9D8B030D-6E8A-4147-A177-3AD203B41FA5}">
                      <a16:colId xmlns:a16="http://schemas.microsoft.com/office/drawing/2014/main" val="328912634"/>
                    </a:ext>
                  </a:extLst>
                </a:gridCol>
                <a:gridCol w="2514600">
                  <a:extLst>
                    <a:ext uri="{9D8B030D-6E8A-4147-A177-3AD203B41FA5}">
                      <a16:colId xmlns:a16="http://schemas.microsoft.com/office/drawing/2014/main" val="3493637052"/>
                    </a:ext>
                  </a:extLst>
                </a:gridCol>
                <a:gridCol w="3962400">
                  <a:extLst>
                    <a:ext uri="{9D8B030D-6E8A-4147-A177-3AD203B41FA5}">
                      <a16:colId xmlns:a16="http://schemas.microsoft.com/office/drawing/2014/main" val="1399042488"/>
                    </a:ext>
                  </a:extLst>
                </a:gridCol>
              </a:tblGrid>
              <a:tr h="370840">
                <a:tc>
                  <a:txBody>
                    <a:bodyPr/>
                    <a:lstStyle/>
                    <a:p>
                      <a:pPr algn="ctr" fontAlgn="b">
                        <a:buNone/>
                      </a:pPr>
                      <a:r>
                        <a:rPr lang="en-US" sz="1400" b="1" i="0" u="none" strike="noStrike" dirty="0">
                          <a:solidFill>
                            <a:schemeClr val="bg1"/>
                          </a:solidFill>
                          <a:effectLst/>
                          <a:latin typeface="+mj-lt"/>
                        </a:rPr>
                        <a:t>Programming language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fontAlgn="b">
                        <a:buNone/>
                      </a:pPr>
                      <a:r>
                        <a:rPr lang="en-US" sz="1400" b="1" i="0" u="none" strike="noStrike" dirty="0">
                          <a:solidFill>
                            <a:schemeClr val="bg1"/>
                          </a:solidFill>
                          <a:effectLst/>
                          <a:latin typeface="+mj-lt"/>
                        </a:rPr>
                        <a:t>Task</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fontAlgn="b">
                        <a:buNone/>
                      </a:pPr>
                      <a:r>
                        <a:rPr lang="en-US" sz="1400" b="1" i="0" u="none" strike="noStrike" dirty="0">
                          <a:solidFill>
                            <a:schemeClr val="bg1"/>
                          </a:solidFill>
                          <a:effectLst/>
                          <a:latin typeface="+mj-lt"/>
                        </a:rPr>
                        <a:t>Recommended models </a:t>
                      </a:r>
                      <a:br>
                        <a:rPr lang="en-US" sz="1400" b="1" i="0" u="none" strike="noStrike" dirty="0">
                          <a:solidFill>
                            <a:schemeClr val="bg1"/>
                          </a:solidFill>
                          <a:effectLst/>
                          <a:latin typeface="+mj-lt"/>
                        </a:rPr>
                      </a:br>
                      <a:r>
                        <a:rPr lang="en-US" sz="1400" b="1" i="0" u="none" strike="noStrike" dirty="0">
                          <a:solidFill>
                            <a:schemeClr val="bg1"/>
                          </a:solidFill>
                          <a:effectLst/>
                          <a:latin typeface="+mj-lt"/>
                        </a:rPr>
                        <a:t>(priority order)</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473238405"/>
                  </a:ext>
                </a:extLst>
              </a:tr>
              <a:tr h="370840">
                <a:tc>
                  <a:txBody>
                    <a:bodyPr/>
                    <a:lstStyle/>
                    <a:p>
                      <a:pPr algn="ctr" fontAlgn="b">
                        <a:buNone/>
                      </a:pPr>
                      <a:r>
                        <a:rPr lang="en-US" sz="1400" b="1" i="0" u="none" strike="noStrike" dirty="0">
                          <a:solidFill>
                            <a:srgbClr val="000000"/>
                          </a:solidFill>
                          <a:effectLst/>
                          <a:latin typeface="+mj-lt"/>
                        </a:rPr>
                        <a:t>JavaScript / TypeScript</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IDE completion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GitHub Copilot </a:t>
                      </a:r>
                      <a:br>
                        <a:rPr lang="en-US" sz="1400" b="0" i="0" u="none" strike="noStrike" dirty="0">
                          <a:solidFill>
                            <a:srgbClr val="000000"/>
                          </a:solidFill>
                          <a:effectLst/>
                          <a:latin typeface="+mj-lt"/>
                        </a:rPr>
                      </a:br>
                      <a:r>
                        <a:rPr lang="en-US" sz="1200" b="0" i="0" u="none" strike="noStrike" dirty="0">
                          <a:solidFill>
                            <a:srgbClr val="000000"/>
                          </a:solidFill>
                          <a:effectLst/>
                          <a:latin typeface="+mj-lt"/>
                        </a:rPr>
                        <a:t>(JS is among best-supported languages)</a:t>
                      </a:r>
                    </a:p>
                    <a:p>
                      <a:pPr algn="ctr" fontAlgn="b">
                        <a:buNone/>
                      </a:pPr>
                      <a:r>
                        <a:rPr lang="en-US" sz="1400" b="0" i="0" u="none" strike="noStrike" dirty="0" err="1">
                          <a:solidFill>
                            <a:srgbClr val="000000"/>
                          </a:solidFill>
                          <a:effectLst/>
                          <a:latin typeface="+mj-lt"/>
                        </a:rPr>
                        <a:t>Codestral</a:t>
                      </a:r>
                      <a:r>
                        <a:rPr lang="en-US" sz="1400" b="0" i="0" u="none" strike="noStrike" dirty="0">
                          <a:solidFill>
                            <a:srgbClr val="000000"/>
                          </a:solidFill>
                          <a:effectLst/>
                          <a:latin typeface="+mj-lt"/>
                        </a:rPr>
                        <a:t> </a:t>
                      </a:r>
                      <a:br>
                        <a:rPr lang="en-US" sz="1400" b="0" i="0" u="none" strike="noStrike" dirty="0">
                          <a:solidFill>
                            <a:srgbClr val="000000"/>
                          </a:solidFill>
                          <a:effectLst/>
                          <a:latin typeface="+mj-lt"/>
                        </a:rPr>
                      </a:br>
                      <a:r>
                        <a:rPr lang="en-US" sz="1200" b="0" i="0" u="none" strike="noStrike" dirty="0">
                          <a:solidFill>
                            <a:srgbClr val="000000"/>
                          </a:solidFill>
                          <a:effectLst/>
                          <a:latin typeface="+mj-lt"/>
                        </a:rPr>
                        <a:t>(80+ languages incl. JavaScript) </a:t>
                      </a:r>
                    </a:p>
                    <a:p>
                      <a:pPr algn="ctr" fontAlgn="b">
                        <a:buNone/>
                      </a:pPr>
                      <a:r>
                        <a:rPr lang="en-US" sz="1400" b="0" i="0" u="none" strike="noStrike" dirty="0">
                          <a:solidFill>
                            <a:srgbClr val="000000"/>
                          </a:solidFill>
                          <a:effectLst/>
                          <a:latin typeface="+mj-lt"/>
                        </a:rPr>
                        <a:t>Code Llama </a:t>
                      </a:r>
                      <a:br>
                        <a:rPr lang="en-US" sz="1400" b="0" i="0" u="none" strike="noStrike" dirty="0">
                          <a:solidFill>
                            <a:srgbClr val="000000"/>
                          </a:solidFill>
                          <a:effectLst/>
                          <a:latin typeface="+mj-lt"/>
                        </a:rPr>
                      </a:br>
                      <a:r>
                        <a:rPr lang="en-US" sz="1200" b="0" i="0" u="none" strike="noStrike" dirty="0">
                          <a:solidFill>
                            <a:srgbClr val="000000"/>
                          </a:solidFill>
                          <a:effectLst/>
                          <a:latin typeface="+mj-lt"/>
                        </a:rPr>
                        <a:t>(TypeScript/JavaScript supported)</a:t>
                      </a:r>
                      <a:endParaRPr lang="en-US" sz="1400" b="0" i="0" u="none" strike="noStrike" dirty="0">
                        <a:solidFill>
                          <a:srgbClr val="000000"/>
                        </a:solidFill>
                        <a:effectLst/>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134651"/>
                  </a:ext>
                </a:extLst>
              </a:tr>
              <a:tr h="370840">
                <a:tc>
                  <a:txBody>
                    <a:bodyPr/>
                    <a:lstStyle/>
                    <a:p>
                      <a:pPr algn="ctr" fontAlgn="b">
                        <a:buNone/>
                      </a:pPr>
                      <a:r>
                        <a:rPr lang="en-US" sz="1400" b="1" i="0" u="none" strike="noStrike" dirty="0">
                          <a:solidFill>
                            <a:srgbClr val="000000"/>
                          </a:solidFill>
                          <a:effectLst/>
                          <a:latin typeface="+mj-lt"/>
                        </a:rPr>
                        <a:t>JavaScript / TypeScript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Refactoring across files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Claude 3.7 Sonnet</a:t>
                      </a:r>
                    </a:p>
                    <a:p>
                      <a:pPr algn="ctr" fontAlgn="b">
                        <a:buNone/>
                      </a:pPr>
                      <a:r>
                        <a:rPr lang="en-US" sz="1400" b="0" i="0" u="none" strike="noStrike" dirty="0">
                          <a:solidFill>
                            <a:srgbClr val="000000"/>
                          </a:solidFill>
                          <a:effectLst/>
                          <a:latin typeface="+mj-lt"/>
                        </a:rPr>
                        <a:t>GitHub Copilot Chat model selection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31867377"/>
                  </a:ext>
                </a:extLst>
              </a:tr>
              <a:tr h="370840">
                <a:tc>
                  <a:txBody>
                    <a:bodyPr/>
                    <a:lstStyle/>
                    <a:p>
                      <a:pPr algn="ctr" fontAlgn="b">
                        <a:buNone/>
                      </a:pPr>
                      <a:r>
                        <a:rPr lang="en-US" sz="1400" b="1" i="0" u="none" strike="noStrike" dirty="0">
                          <a:solidFill>
                            <a:srgbClr val="000000"/>
                          </a:solidFill>
                          <a:effectLst/>
                          <a:latin typeface="+mj-lt"/>
                        </a:rPr>
                        <a:t>Java / Kotlin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App modernization / refactor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GitHub Copilot app modernization supports Java and .NET scenarios</a:t>
                      </a:r>
                    </a:p>
                    <a:p>
                      <a:pPr algn="ctr" fontAlgn="b">
                        <a:buNone/>
                      </a:pPr>
                      <a:r>
                        <a:rPr lang="en-US" sz="1400" b="0" i="0" u="none" strike="noStrike" dirty="0">
                          <a:solidFill>
                            <a:srgbClr val="000000"/>
                          </a:solidFill>
                          <a:effectLst/>
                          <a:latin typeface="+mj-lt"/>
                        </a:rPr>
                        <a:t> Claude 3.7 Sonnet for deeper reasoning </a:t>
                      </a:r>
                      <a:r>
                        <a:rPr lang="en-US" sz="1400" b="0" i="0" u="none" strike="noStrike" dirty="0" err="1">
                          <a:solidFill>
                            <a:srgbClr val="000000"/>
                          </a:solidFill>
                          <a:effectLst/>
                          <a:latin typeface="+mj-lt"/>
                        </a:rPr>
                        <a:t>Codestral</a:t>
                      </a:r>
                      <a:r>
                        <a:rPr lang="en-US" sz="1400" b="0" i="0" u="none" strike="noStrike" dirty="0">
                          <a:solidFill>
                            <a:srgbClr val="000000"/>
                          </a:solidFill>
                          <a:effectLst/>
                          <a:latin typeface="+mj-lt"/>
                        </a:rPr>
                        <a:t> for quick edits/completion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96848472"/>
                  </a:ext>
                </a:extLst>
              </a:tr>
            </a:tbl>
          </a:graphicData>
        </a:graphic>
      </p:graphicFrame>
      <p:sp>
        <p:nvSpPr>
          <p:cNvPr id="4" name="Date Placeholder 3">
            <a:extLst>
              <a:ext uri="{FF2B5EF4-FFF2-40B4-BE49-F238E27FC236}">
                <a16:creationId xmlns:a16="http://schemas.microsoft.com/office/drawing/2014/main" id="{27EF62CA-A602-075A-3D44-E1416825B0C8}"/>
              </a:ext>
            </a:extLst>
          </p:cNvPr>
          <p:cNvSpPr>
            <a:spLocks noGrp="1"/>
          </p:cNvSpPr>
          <p:nvPr>
            <p:ph type="dt" sz="half" idx="10"/>
          </p:nvPr>
        </p:nvSpPr>
        <p:spPr/>
        <p:txBody>
          <a:bodyPr/>
          <a:lstStyle/>
          <a:p>
            <a:fld id="{1940E94D-564E-4EC3-B8CE-AEC0688EC468}" type="datetime1">
              <a:rPr lang="en-US" smtClean="0"/>
              <a:t>1/21/2026</a:t>
            </a:fld>
            <a:endParaRPr lang="en-US"/>
          </a:p>
        </p:txBody>
      </p:sp>
      <p:sp>
        <p:nvSpPr>
          <p:cNvPr id="5" name="Footer Placeholder 4">
            <a:extLst>
              <a:ext uri="{FF2B5EF4-FFF2-40B4-BE49-F238E27FC236}">
                <a16:creationId xmlns:a16="http://schemas.microsoft.com/office/drawing/2014/main" id="{A3BDDDE5-C0FD-16A3-5EE2-439D118A62FC}"/>
              </a:ext>
            </a:extLst>
          </p:cNvPr>
          <p:cNvSpPr>
            <a:spLocks noGrp="1"/>
          </p:cNvSpPr>
          <p:nvPr>
            <p:ph type="ftr" sz="quarter" idx="11"/>
          </p:nvPr>
        </p:nvSpPr>
        <p:spPr/>
        <p:txBody>
          <a:bodyPr/>
          <a:lstStyle/>
          <a:p>
            <a:r>
              <a:rPr lang="en-US"/>
              <a:t>Copyright © 2026 Carl M. Burnett</a:t>
            </a:r>
          </a:p>
        </p:txBody>
      </p:sp>
      <p:sp>
        <p:nvSpPr>
          <p:cNvPr id="6" name="Slide Number Placeholder 5">
            <a:extLst>
              <a:ext uri="{FF2B5EF4-FFF2-40B4-BE49-F238E27FC236}">
                <a16:creationId xmlns:a16="http://schemas.microsoft.com/office/drawing/2014/main" id="{AD567200-BF0B-3CCA-4316-824BA7D42980}"/>
              </a:ext>
            </a:extLst>
          </p:cNvPr>
          <p:cNvSpPr>
            <a:spLocks noGrp="1"/>
          </p:cNvSpPr>
          <p:nvPr>
            <p:ph type="sldNum" sz="quarter" idx="12"/>
          </p:nvPr>
        </p:nvSpPr>
        <p:spPr/>
        <p:txBody>
          <a:bodyPr/>
          <a:lstStyle/>
          <a:p>
            <a:fld id="{3D46CBA2-ECE5-4BE9-B546-6761E0E67089}" type="slidenum">
              <a:rPr lang="en-US" smtClean="0"/>
              <a:t>127</a:t>
            </a:fld>
            <a:endParaRPr lang="en-US"/>
          </a:p>
        </p:txBody>
      </p:sp>
    </p:spTree>
    <p:extLst>
      <p:ext uri="{BB962C8B-B14F-4D97-AF65-F5344CB8AC3E}">
        <p14:creationId xmlns:p14="http://schemas.microsoft.com/office/powerpoint/2010/main" val="6992845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E149-CAC4-0965-70AB-8E1297D9F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5EE03-A1D0-34D0-30B1-A14C3E2FB59A}"/>
              </a:ext>
            </a:extLst>
          </p:cNvPr>
          <p:cNvSpPr>
            <a:spLocks noGrp="1"/>
          </p:cNvSpPr>
          <p:nvPr>
            <p:ph type="title"/>
          </p:nvPr>
        </p:nvSpPr>
        <p:spPr>
          <a:xfrm>
            <a:off x="457200" y="528066"/>
            <a:ext cx="8229600" cy="1053084"/>
          </a:xfrm>
        </p:spPr>
        <p:txBody>
          <a:bodyPr>
            <a:noAutofit/>
          </a:bodyPr>
          <a:lstStyle/>
          <a:p>
            <a:r>
              <a:rPr lang="en-US" sz="4400" dirty="0"/>
              <a:t>GenAI Code Generation AI Models</a:t>
            </a:r>
            <a:br>
              <a:rPr lang="en-US" sz="4400" dirty="0"/>
            </a:br>
            <a:r>
              <a:rPr lang="en-US" sz="3200" dirty="0"/>
              <a:t>Recommended Models (Language × Task)</a:t>
            </a:r>
            <a:endParaRPr lang="en-US" sz="4000" dirty="0"/>
          </a:p>
        </p:txBody>
      </p:sp>
      <p:graphicFrame>
        <p:nvGraphicFramePr>
          <p:cNvPr id="7" name="Content Placeholder 6">
            <a:extLst>
              <a:ext uri="{FF2B5EF4-FFF2-40B4-BE49-F238E27FC236}">
                <a16:creationId xmlns:a16="http://schemas.microsoft.com/office/drawing/2014/main" id="{0CDAC721-D99E-F071-FF58-5AD2DD508923}"/>
              </a:ext>
            </a:extLst>
          </p:cNvPr>
          <p:cNvGraphicFramePr>
            <a:graphicFrameLocks noGrp="1"/>
          </p:cNvGraphicFramePr>
          <p:nvPr>
            <p:ph idx="1"/>
            <p:extLst>
              <p:ext uri="{D42A27DB-BD31-4B8C-83A1-F6EECF244321}">
                <p14:modId xmlns:p14="http://schemas.microsoft.com/office/powerpoint/2010/main" val="1217304486"/>
              </p:ext>
            </p:extLst>
          </p:nvPr>
        </p:nvGraphicFramePr>
        <p:xfrm>
          <a:off x="457200" y="1791176"/>
          <a:ext cx="8229600" cy="27203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52600">
                  <a:extLst>
                    <a:ext uri="{9D8B030D-6E8A-4147-A177-3AD203B41FA5}">
                      <a16:colId xmlns:a16="http://schemas.microsoft.com/office/drawing/2014/main" val="328912634"/>
                    </a:ext>
                  </a:extLst>
                </a:gridCol>
                <a:gridCol w="2514600">
                  <a:extLst>
                    <a:ext uri="{9D8B030D-6E8A-4147-A177-3AD203B41FA5}">
                      <a16:colId xmlns:a16="http://schemas.microsoft.com/office/drawing/2014/main" val="3493637052"/>
                    </a:ext>
                  </a:extLst>
                </a:gridCol>
                <a:gridCol w="3962400">
                  <a:extLst>
                    <a:ext uri="{9D8B030D-6E8A-4147-A177-3AD203B41FA5}">
                      <a16:colId xmlns:a16="http://schemas.microsoft.com/office/drawing/2014/main" val="1399042488"/>
                    </a:ext>
                  </a:extLst>
                </a:gridCol>
              </a:tblGrid>
              <a:tr h="370840">
                <a:tc>
                  <a:txBody>
                    <a:bodyPr/>
                    <a:lstStyle/>
                    <a:p>
                      <a:pPr algn="ctr" fontAlgn="b">
                        <a:buNone/>
                      </a:pPr>
                      <a:r>
                        <a:rPr lang="en-US" sz="1400" b="1" i="0" u="none" strike="noStrike" dirty="0">
                          <a:solidFill>
                            <a:schemeClr val="bg1"/>
                          </a:solidFill>
                          <a:effectLst/>
                          <a:latin typeface="+mj-lt"/>
                        </a:rPr>
                        <a:t>Programming language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fontAlgn="b">
                        <a:buNone/>
                      </a:pPr>
                      <a:r>
                        <a:rPr lang="en-US" sz="1400" b="1" i="0" u="none" strike="noStrike" dirty="0">
                          <a:solidFill>
                            <a:schemeClr val="bg1"/>
                          </a:solidFill>
                          <a:effectLst/>
                          <a:latin typeface="+mj-lt"/>
                        </a:rPr>
                        <a:t>Task</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fontAlgn="b">
                        <a:buNone/>
                      </a:pPr>
                      <a:r>
                        <a:rPr lang="en-US" sz="1400" b="1" i="0" u="none" strike="noStrike" dirty="0">
                          <a:solidFill>
                            <a:schemeClr val="bg1"/>
                          </a:solidFill>
                          <a:effectLst/>
                          <a:latin typeface="+mj-lt"/>
                        </a:rPr>
                        <a:t>Recommended models </a:t>
                      </a:r>
                      <a:br>
                        <a:rPr lang="en-US" sz="1400" b="1" i="0" u="none" strike="noStrike" dirty="0">
                          <a:solidFill>
                            <a:schemeClr val="bg1"/>
                          </a:solidFill>
                          <a:effectLst/>
                          <a:latin typeface="+mj-lt"/>
                        </a:rPr>
                      </a:br>
                      <a:r>
                        <a:rPr lang="en-US" sz="1400" b="1" i="0" u="none" strike="noStrike" dirty="0">
                          <a:solidFill>
                            <a:schemeClr val="bg1"/>
                          </a:solidFill>
                          <a:effectLst/>
                          <a:latin typeface="+mj-lt"/>
                        </a:rPr>
                        <a:t>(priority order)</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473238405"/>
                  </a:ext>
                </a:extLst>
              </a:tr>
              <a:tr h="370840">
                <a:tc>
                  <a:txBody>
                    <a:bodyPr/>
                    <a:lstStyle/>
                    <a:p>
                      <a:pPr algn="ctr" fontAlgn="b">
                        <a:buNone/>
                      </a:pPr>
                      <a:r>
                        <a:rPr lang="en-US" sz="1400" b="1" i="0" u="none" strike="noStrike" dirty="0">
                          <a:solidFill>
                            <a:srgbClr val="000000"/>
                          </a:solidFill>
                          <a:effectLst/>
                          <a:latin typeface="+mj-lt"/>
                        </a:rPr>
                        <a:t>C / C++</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Completion + fixes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err="1">
                          <a:solidFill>
                            <a:srgbClr val="000000"/>
                          </a:solidFill>
                          <a:effectLst/>
                          <a:latin typeface="+mj-lt"/>
                        </a:rPr>
                        <a:t>Codestral</a:t>
                      </a:r>
                      <a:r>
                        <a:rPr lang="en-US" sz="1400" b="0" i="0" u="none" strike="noStrike" dirty="0">
                          <a:solidFill>
                            <a:srgbClr val="000000"/>
                          </a:solidFill>
                          <a:effectLst/>
                          <a:latin typeface="+mj-lt"/>
                        </a:rPr>
                        <a:t> (C/C++ supported) ;</a:t>
                      </a:r>
                    </a:p>
                    <a:p>
                      <a:pPr algn="ctr" fontAlgn="b">
                        <a:buNone/>
                      </a:pPr>
                      <a:r>
                        <a:rPr lang="en-US" sz="1400" b="0" i="0" u="none" strike="noStrike" dirty="0">
                          <a:solidFill>
                            <a:srgbClr val="000000"/>
                          </a:solidFill>
                          <a:effectLst/>
                          <a:latin typeface="+mj-lt"/>
                        </a:rPr>
                        <a:t>Code Llama </a:t>
                      </a:r>
                      <a:br>
                        <a:rPr lang="en-US" sz="1400" b="0" i="0" u="none" strike="noStrike" dirty="0">
                          <a:solidFill>
                            <a:srgbClr val="000000"/>
                          </a:solidFill>
                          <a:effectLst/>
                          <a:latin typeface="+mj-lt"/>
                        </a:rPr>
                      </a:br>
                      <a:r>
                        <a:rPr lang="en-US" sz="1200" b="0" i="0" u="none" strike="noStrike" dirty="0">
                          <a:solidFill>
                            <a:srgbClr val="000000"/>
                          </a:solidFill>
                          <a:effectLst/>
                          <a:latin typeface="+mj-lt"/>
                        </a:rPr>
                        <a:t>(C++ supported; code completion/debugging)</a:t>
                      </a:r>
                      <a:endParaRPr lang="en-US" sz="1400" b="0" i="0" u="none" strike="noStrike" dirty="0">
                        <a:solidFill>
                          <a:srgbClr val="000000"/>
                        </a:solidFill>
                        <a:effectLst/>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21752925"/>
                  </a:ext>
                </a:extLst>
              </a:tr>
              <a:tr h="370840">
                <a:tc>
                  <a:txBody>
                    <a:bodyPr/>
                    <a:lstStyle/>
                    <a:p>
                      <a:pPr algn="ctr" fontAlgn="b">
                        <a:buNone/>
                      </a:pPr>
                      <a:r>
                        <a:rPr lang="en-US" sz="1400" b="1" i="0" u="none" strike="noStrike" dirty="0">
                          <a:solidFill>
                            <a:srgbClr val="000000"/>
                          </a:solidFill>
                          <a:effectLst/>
                          <a:latin typeface="+mj-lt"/>
                        </a:rPr>
                        <a:t>Bash / Shell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Script generation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err="1">
                          <a:solidFill>
                            <a:srgbClr val="000000"/>
                          </a:solidFill>
                          <a:effectLst/>
                          <a:latin typeface="+mj-lt"/>
                        </a:rPr>
                        <a:t>Codestral</a:t>
                      </a:r>
                      <a:r>
                        <a:rPr lang="en-US" sz="1400" b="0" i="0" u="none" strike="noStrike" dirty="0">
                          <a:solidFill>
                            <a:srgbClr val="000000"/>
                          </a:solidFill>
                          <a:effectLst/>
                          <a:latin typeface="+mj-lt"/>
                        </a:rPr>
                        <a:t> </a:t>
                      </a:r>
                      <a:br>
                        <a:rPr lang="en-US" sz="1400" b="0" i="0" u="none" strike="noStrike" dirty="0">
                          <a:solidFill>
                            <a:srgbClr val="000000"/>
                          </a:solidFill>
                          <a:effectLst/>
                          <a:latin typeface="+mj-lt"/>
                        </a:rPr>
                      </a:br>
                      <a:r>
                        <a:rPr lang="en-US" sz="1400" b="0" i="0" u="none" strike="noStrike" dirty="0">
                          <a:solidFill>
                            <a:srgbClr val="000000"/>
                          </a:solidFill>
                          <a:effectLst/>
                          <a:latin typeface="+mj-lt"/>
                        </a:rPr>
                        <a:t>(Bash supported)</a:t>
                      </a:r>
                    </a:p>
                    <a:p>
                      <a:pPr algn="ctr" fontAlgn="b">
                        <a:buNone/>
                      </a:pPr>
                      <a:r>
                        <a:rPr lang="en-US" sz="1400" b="0" i="0" u="none" strike="noStrike" dirty="0">
                          <a:solidFill>
                            <a:srgbClr val="000000"/>
                          </a:solidFill>
                          <a:effectLst/>
                          <a:latin typeface="+mj-lt"/>
                        </a:rPr>
                        <a:t>Code Llama </a:t>
                      </a:r>
                      <a:br>
                        <a:rPr lang="en-US" sz="1400" b="0" i="0" u="none" strike="noStrike" dirty="0">
                          <a:solidFill>
                            <a:srgbClr val="000000"/>
                          </a:solidFill>
                          <a:effectLst/>
                          <a:latin typeface="+mj-lt"/>
                        </a:rPr>
                      </a:br>
                      <a:r>
                        <a:rPr lang="en-US" sz="1400" b="0" i="0" u="none" strike="noStrike" dirty="0">
                          <a:solidFill>
                            <a:srgbClr val="000000"/>
                          </a:solidFill>
                          <a:effectLst/>
                          <a:latin typeface="+mj-lt"/>
                        </a:rPr>
                        <a:t>(Bash supported)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32734009"/>
                  </a:ext>
                </a:extLst>
              </a:tr>
              <a:tr h="370840">
                <a:tc>
                  <a:txBody>
                    <a:bodyPr/>
                    <a:lstStyle/>
                    <a:p>
                      <a:pPr algn="ctr" fontAlgn="b">
                        <a:buNone/>
                      </a:pPr>
                      <a:r>
                        <a:rPr lang="en-US" sz="1400" b="1" i="0" u="none" strike="noStrike" dirty="0">
                          <a:solidFill>
                            <a:srgbClr val="000000"/>
                          </a:solidFill>
                          <a:effectLst/>
                          <a:latin typeface="+mj-lt"/>
                        </a:rPr>
                        <a:t>SQL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a:solidFill>
                            <a:srgbClr val="000000"/>
                          </a:solidFill>
                          <a:effectLst/>
                          <a:latin typeface="+mj-lt"/>
                        </a:rPr>
                        <a:t>Text-to-SQL &amp; query writing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GitHub Copilot </a:t>
                      </a:r>
                      <a:br>
                        <a:rPr lang="en-US" sz="1400" b="0" i="0" u="none" strike="noStrike" dirty="0">
                          <a:solidFill>
                            <a:srgbClr val="000000"/>
                          </a:solidFill>
                          <a:effectLst/>
                          <a:latin typeface="+mj-lt"/>
                        </a:rPr>
                      </a:br>
                      <a:r>
                        <a:rPr lang="en-US" sz="1200" b="0" i="0" u="none" strike="noStrike" dirty="0">
                          <a:solidFill>
                            <a:srgbClr val="000000"/>
                          </a:solidFill>
                          <a:effectLst/>
                          <a:latin typeface="+mj-lt"/>
                        </a:rPr>
                        <a:t>(broad language coverage incl. SQL noted in docs/industry guidance)</a:t>
                      </a:r>
                    </a:p>
                    <a:p>
                      <a:pPr algn="ctr" fontAlgn="b">
                        <a:buNone/>
                      </a:pPr>
                      <a:r>
                        <a:rPr lang="en-US" sz="1400" b="0" i="0" u="none" strike="noStrike" dirty="0">
                          <a:solidFill>
                            <a:srgbClr val="000000"/>
                          </a:solidFill>
                          <a:effectLst/>
                          <a:latin typeface="+mj-lt"/>
                        </a:rPr>
                        <a:t>Claude 3.7 Sonnet for complex query reasoning</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30072988"/>
                  </a:ext>
                </a:extLst>
              </a:tr>
            </a:tbl>
          </a:graphicData>
        </a:graphic>
      </p:graphicFrame>
      <p:sp>
        <p:nvSpPr>
          <p:cNvPr id="4" name="Date Placeholder 3">
            <a:extLst>
              <a:ext uri="{FF2B5EF4-FFF2-40B4-BE49-F238E27FC236}">
                <a16:creationId xmlns:a16="http://schemas.microsoft.com/office/drawing/2014/main" id="{44AA884B-D2DF-B773-ABDC-562B957D6FFE}"/>
              </a:ext>
            </a:extLst>
          </p:cNvPr>
          <p:cNvSpPr>
            <a:spLocks noGrp="1"/>
          </p:cNvSpPr>
          <p:nvPr>
            <p:ph type="dt" sz="half" idx="10"/>
          </p:nvPr>
        </p:nvSpPr>
        <p:spPr/>
        <p:txBody>
          <a:bodyPr/>
          <a:lstStyle/>
          <a:p>
            <a:fld id="{1940E94D-564E-4EC3-B8CE-AEC0688EC468}" type="datetime1">
              <a:rPr lang="en-US" smtClean="0"/>
              <a:t>1/21/2026</a:t>
            </a:fld>
            <a:endParaRPr lang="en-US"/>
          </a:p>
        </p:txBody>
      </p:sp>
      <p:sp>
        <p:nvSpPr>
          <p:cNvPr id="5" name="Footer Placeholder 4">
            <a:extLst>
              <a:ext uri="{FF2B5EF4-FFF2-40B4-BE49-F238E27FC236}">
                <a16:creationId xmlns:a16="http://schemas.microsoft.com/office/drawing/2014/main" id="{81DB834A-0FE2-FC74-37D4-87AB4B4F44B8}"/>
              </a:ext>
            </a:extLst>
          </p:cNvPr>
          <p:cNvSpPr>
            <a:spLocks noGrp="1"/>
          </p:cNvSpPr>
          <p:nvPr>
            <p:ph type="ftr" sz="quarter" idx="11"/>
          </p:nvPr>
        </p:nvSpPr>
        <p:spPr/>
        <p:txBody>
          <a:bodyPr/>
          <a:lstStyle/>
          <a:p>
            <a:r>
              <a:rPr lang="en-US"/>
              <a:t>Copyright © 2026 Carl M. Burnett</a:t>
            </a:r>
          </a:p>
        </p:txBody>
      </p:sp>
      <p:sp>
        <p:nvSpPr>
          <p:cNvPr id="6" name="Slide Number Placeholder 5">
            <a:extLst>
              <a:ext uri="{FF2B5EF4-FFF2-40B4-BE49-F238E27FC236}">
                <a16:creationId xmlns:a16="http://schemas.microsoft.com/office/drawing/2014/main" id="{2654E9AF-AD35-714E-17A1-E8D2DFA65450}"/>
              </a:ext>
            </a:extLst>
          </p:cNvPr>
          <p:cNvSpPr>
            <a:spLocks noGrp="1"/>
          </p:cNvSpPr>
          <p:nvPr>
            <p:ph type="sldNum" sz="quarter" idx="12"/>
          </p:nvPr>
        </p:nvSpPr>
        <p:spPr/>
        <p:txBody>
          <a:bodyPr/>
          <a:lstStyle/>
          <a:p>
            <a:fld id="{3D46CBA2-ECE5-4BE9-B546-6761E0E67089}" type="slidenum">
              <a:rPr lang="en-US" smtClean="0"/>
              <a:t>128</a:t>
            </a:fld>
            <a:endParaRPr lang="en-US"/>
          </a:p>
        </p:txBody>
      </p:sp>
    </p:spTree>
    <p:extLst>
      <p:ext uri="{BB962C8B-B14F-4D97-AF65-F5344CB8AC3E}">
        <p14:creationId xmlns:p14="http://schemas.microsoft.com/office/powerpoint/2010/main" val="24887223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2ECBE-3E05-46A9-2EF7-4443E9580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EAA83-8C4A-A5C1-33AE-09F51636D128}"/>
              </a:ext>
            </a:extLst>
          </p:cNvPr>
          <p:cNvSpPr>
            <a:spLocks noGrp="1"/>
          </p:cNvSpPr>
          <p:nvPr>
            <p:ph type="title"/>
          </p:nvPr>
        </p:nvSpPr>
        <p:spPr>
          <a:xfrm>
            <a:off x="457200" y="528066"/>
            <a:ext cx="8229600" cy="1053084"/>
          </a:xfrm>
        </p:spPr>
        <p:txBody>
          <a:bodyPr>
            <a:noAutofit/>
          </a:bodyPr>
          <a:lstStyle/>
          <a:p>
            <a:r>
              <a:rPr lang="en-US" sz="4400" dirty="0"/>
              <a:t>GenAI Code Generation AI Models</a:t>
            </a:r>
            <a:br>
              <a:rPr lang="en-US" sz="4400" dirty="0"/>
            </a:br>
            <a:r>
              <a:rPr lang="en-US" sz="3600" dirty="0"/>
              <a:t>Recommended Models (Language × Task)</a:t>
            </a:r>
            <a:endParaRPr lang="en-US" sz="4000" dirty="0"/>
          </a:p>
        </p:txBody>
      </p:sp>
      <p:graphicFrame>
        <p:nvGraphicFramePr>
          <p:cNvPr id="7" name="Content Placeholder 6">
            <a:extLst>
              <a:ext uri="{FF2B5EF4-FFF2-40B4-BE49-F238E27FC236}">
                <a16:creationId xmlns:a16="http://schemas.microsoft.com/office/drawing/2014/main" id="{B6D5A80F-C2A5-65B0-AA8B-28B85729CBC5}"/>
              </a:ext>
            </a:extLst>
          </p:cNvPr>
          <p:cNvGraphicFramePr>
            <a:graphicFrameLocks noGrp="1"/>
          </p:cNvGraphicFramePr>
          <p:nvPr>
            <p:ph idx="1"/>
            <p:extLst>
              <p:ext uri="{D42A27DB-BD31-4B8C-83A1-F6EECF244321}">
                <p14:modId xmlns:p14="http://schemas.microsoft.com/office/powerpoint/2010/main" val="3795768472"/>
              </p:ext>
            </p:extLst>
          </p:nvPr>
        </p:nvGraphicFramePr>
        <p:xfrm>
          <a:off x="457200" y="1733550"/>
          <a:ext cx="8229600" cy="188785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52600">
                  <a:extLst>
                    <a:ext uri="{9D8B030D-6E8A-4147-A177-3AD203B41FA5}">
                      <a16:colId xmlns:a16="http://schemas.microsoft.com/office/drawing/2014/main" val="328912634"/>
                    </a:ext>
                  </a:extLst>
                </a:gridCol>
                <a:gridCol w="2514600">
                  <a:extLst>
                    <a:ext uri="{9D8B030D-6E8A-4147-A177-3AD203B41FA5}">
                      <a16:colId xmlns:a16="http://schemas.microsoft.com/office/drawing/2014/main" val="3493637052"/>
                    </a:ext>
                  </a:extLst>
                </a:gridCol>
                <a:gridCol w="3962400">
                  <a:extLst>
                    <a:ext uri="{9D8B030D-6E8A-4147-A177-3AD203B41FA5}">
                      <a16:colId xmlns:a16="http://schemas.microsoft.com/office/drawing/2014/main" val="1399042488"/>
                    </a:ext>
                  </a:extLst>
                </a:gridCol>
              </a:tblGrid>
              <a:tr h="370840">
                <a:tc>
                  <a:txBody>
                    <a:bodyPr/>
                    <a:lstStyle/>
                    <a:p>
                      <a:pPr algn="ctr" fontAlgn="b">
                        <a:buNone/>
                      </a:pPr>
                      <a:r>
                        <a:rPr lang="en-US" sz="1400" b="1" i="0" u="none" strike="noStrike" dirty="0">
                          <a:solidFill>
                            <a:schemeClr val="bg1"/>
                          </a:solidFill>
                          <a:effectLst/>
                          <a:latin typeface="+mj-lt"/>
                        </a:rPr>
                        <a:t>Programming language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fontAlgn="b">
                        <a:buNone/>
                      </a:pPr>
                      <a:r>
                        <a:rPr lang="en-US" sz="1400" b="1" i="0" u="none" strike="noStrike" dirty="0">
                          <a:solidFill>
                            <a:schemeClr val="bg1"/>
                          </a:solidFill>
                          <a:effectLst/>
                          <a:latin typeface="+mj-lt"/>
                        </a:rPr>
                        <a:t>Task</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fontAlgn="b">
                        <a:buNone/>
                      </a:pPr>
                      <a:r>
                        <a:rPr lang="en-US" sz="1400" b="1" i="0" u="none" strike="noStrike" dirty="0">
                          <a:solidFill>
                            <a:schemeClr val="bg1"/>
                          </a:solidFill>
                          <a:effectLst/>
                          <a:latin typeface="+mj-lt"/>
                        </a:rPr>
                        <a:t>Recommended models </a:t>
                      </a:r>
                      <a:br>
                        <a:rPr lang="en-US" sz="1400" b="1" i="0" u="none" strike="noStrike" dirty="0">
                          <a:solidFill>
                            <a:schemeClr val="bg1"/>
                          </a:solidFill>
                          <a:effectLst/>
                          <a:latin typeface="+mj-lt"/>
                        </a:rPr>
                      </a:br>
                      <a:r>
                        <a:rPr lang="en-US" sz="1400" b="1" i="0" u="none" strike="noStrike" dirty="0">
                          <a:solidFill>
                            <a:schemeClr val="bg1"/>
                          </a:solidFill>
                          <a:effectLst/>
                          <a:latin typeface="+mj-lt"/>
                        </a:rPr>
                        <a:t>(priority order)</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473238405"/>
                  </a:ext>
                </a:extLst>
              </a:tr>
              <a:tr h="370840">
                <a:tc>
                  <a:txBody>
                    <a:bodyPr/>
                    <a:lstStyle/>
                    <a:p>
                      <a:pPr algn="ctr" fontAlgn="b">
                        <a:buNone/>
                      </a:pPr>
                      <a:r>
                        <a:rPr lang="en-US" sz="1400" b="1" i="0" u="none" strike="noStrike" dirty="0">
                          <a:solidFill>
                            <a:srgbClr val="000000"/>
                          </a:solidFill>
                          <a:effectLst/>
                          <a:latin typeface="+mj-lt"/>
                        </a:rPr>
                        <a:t>C# / .NET</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Completion + modernization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GitHub Copilot app modernization supports .NET</a:t>
                      </a:r>
                    </a:p>
                    <a:p>
                      <a:pPr algn="ctr" fontAlgn="b">
                        <a:buNone/>
                      </a:pPr>
                      <a:r>
                        <a:rPr lang="en-US" sz="1400" b="0" i="0" u="none" strike="noStrike" dirty="0">
                          <a:solidFill>
                            <a:srgbClr val="000000"/>
                          </a:solidFill>
                          <a:effectLst/>
                          <a:latin typeface="+mj-lt"/>
                        </a:rPr>
                        <a:t>GitHub Copilot in IDEs with model choice</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27268050"/>
                  </a:ext>
                </a:extLst>
              </a:tr>
              <a:tr h="370840">
                <a:tc>
                  <a:txBody>
                    <a:bodyPr/>
                    <a:lstStyle/>
                    <a:p>
                      <a:pPr algn="ctr" fontAlgn="b">
                        <a:buNone/>
                      </a:pPr>
                      <a:r>
                        <a:rPr lang="en-US" sz="1400" b="1" i="0" u="none" strike="noStrike" dirty="0">
                          <a:solidFill>
                            <a:srgbClr val="000000"/>
                          </a:solidFill>
                          <a:effectLst/>
                          <a:latin typeface="+mj-lt"/>
                        </a:rPr>
                        <a:t>Solidity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Contract generation + gas optimization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dirty="0">
                          <a:solidFill>
                            <a:srgbClr val="000000"/>
                          </a:solidFill>
                          <a:effectLst/>
                          <a:latin typeface="+mj-lt"/>
                        </a:rPr>
                        <a:t>DeepSeek-family </a:t>
                      </a:r>
                      <a:br>
                        <a:rPr lang="en-US" sz="1400" b="0" i="0" u="none" strike="noStrike" dirty="0">
                          <a:solidFill>
                            <a:srgbClr val="000000"/>
                          </a:solidFill>
                          <a:effectLst/>
                          <a:latin typeface="+mj-lt"/>
                        </a:rPr>
                      </a:br>
                      <a:r>
                        <a:rPr lang="en-US" sz="1200" b="0" i="0" u="none" strike="noStrike" dirty="0">
                          <a:solidFill>
                            <a:srgbClr val="000000"/>
                          </a:solidFill>
                          <a:effectLst/>
                          <a:latin typeface="+mj-lt"/>
                        </a:rPr>
                        <a:t>(often used in open/self-hosted setups)</a:t>
                      </a:r>
                      <a:endParaRPr lang="en-US" sz="1400" b="0" i="0" u="none" strike="noStrike" dirty="0">
                        <a:solidFill>
                          <a:srgbClr val="000000"/>
                        </a:solidFill>
                        <a:effectLst/>
                        <a:latin typeface="+mj-lt"/>
                      </a:endParaRPr>
                    </a:p>
                    <a:p>
                      <a:pPr algn="ctr" fontAlgn="b">
                        <a:buNone/>
                      </a:pPr>
                      <a:r>
                        <a:rPr lang="en-US" sz="1400" b="0" i="0" u="none" strike="noStrike" dirty="0" err="1">
                          <a:solidFill>
                            <a:srgbClr val="000000"/>
                          </a:solidFill>
                          <a:effectLst/>
                          <a:latin typeface="+mj-lt"/>
                        </a:rPr>
                        <a:t>Codestral</a:t>
                      </a:r>
                      <a:r>
                        <a:rPr lang="en-US" sz="1400" b="0" i="0" u="none" strike="noStrike" dirty="0">
                          <a:solidFill>
                            <a:srgbClr val="000000"/>
                          </a:solidFill>
                          <a:effectLst/>
                          <a:latin typeface="+mj-lt"/>
                        </a:rPr>
                        <a:t> </a:t>
                      </a:r>
                      <a:br>
                        <a:rPr lang="en-US" sz="1400" b="0" i="0" u="none" strike="noStrike" dirty="0">
                          <a:solidFill>
                            <a:srgbClr val="000000"/>
                          </a:solidFill>
                          <a:effectLst/>
                          <a:latin typeface="+mj-lt"/>
                        </a:rPr>
                      </a:br>
                      <a:r>
                        <a:rPr lang="en-US" sz="1200" b="0" i="0" u="none" strike="noStrike" dirty="0">
                          <a:solidFill>
                            <a:srgbClr val="000000"/>
                          </a:solidFill>
                          <a:effectLst/>
                          <a:latin typeface="+mj-lt"/>
                        </a:rPr>
                        <a:t>(broad language coverage)</a:t>
                      </a:r>
                    </a:p>
                    <a:p>
                      <a:pPr algn="ctr" fontAlgn="b">
                        <a:buNone/>
                      </a:pPr>
                      <a:r>
                        <a:rPr lang="en-US" sz="1400" b="0" i="0" u="none" strike="noStrike" dirty="0">
                          <a:solidFill>
                            <a:srgbClr val="000000"/>
                          </a:solidFill>
                          <a:effectLst/>
                          <a:latin typeface="+mj-lt"/>
                        </a:rPr>
                        <a:t>Qwen/</a:t>
                      </a:r>
                      <a:r>
                        <a:rPr lang="en-US" sz="1400" b="0" i="0" u="none" strike="noStrike" dirty="0" err="1">
                          <a:solidFill>
                            <a:srgbClr val="000000"/>
                          </a:solidFill>
                          <a:effectLst/>
                          <a:latin typeface="+mj-lt"/>
                        </a:rPr>
                        <a:t>CodeLlama</a:t>
                      </a:r>
                      <a:r>
                        <a:rPr lang="en-US" sz="1400" b="0" i="0" u="none" strike="noStrike" dirty="0">
                          <a:solidFill>
                            <a:srgbClr val="000000"/>
                          </a:solidFill>
                          <a:effectLst/>
                          <a:latin typeface="+mj-lt"/>
                        </a:rPr>
                        <a:t> as open alternatives if preferred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7688192"/>
                  </a:ext>
                </a:extLst>
              </a:tr>
            </a:tbl>
          </a:graphicData>
        </a:graphic>
      </p:graphicFrame>
      <p:sp>
        <p:nvSpPr>
          <p:cNvPr id="4" name="Date Placeholder 3">
            <a:extLst>
              <a:ext uri="{FF2B5EF4-FFF2-40B4-BE49-F238E27FC236}">
                <a16:creationId xmlns:a16="http://schemas.microsoft.com/office/drawing/2014/main" id="{A3D63023-8DF3-5F36-1D74-642601767A72}"/>
              </a:ext>
            </a:extLst>
          </p:cNvPr>
          <p:cNvSpPr>
            <a:spLocks noGrp="1"/>
          </p:cNvSpPr>
          <p:nvPr>
            <p:ph type="dt" sz="half" idx="10"/>
          </p:nvPr>
        </p:nvSpPr>
        <p:spPr/>
        <p:txBody>
          <a:bodyPr/>
          <a:lstStyle/>
          <a:p>
            <a:fld id="{1940E94D-564E-4EC3-B8CE-AEC0688EC468}" type="datetime1">
              <a:rPr lang="en-US" smtClean="0"/>
              <a:t>1/21/2026</a:t>
            </a:fld>
            <a:endParaRPr lang="en-US"/>
          </a:p>
        </p:txBody>
      </p:sp>
      <p:sp>
        <p:nvSpPr>
          <p:cNvPr id="5" name="Footer Placeholder 4">
            <a:extLst>
              <a:ext uri="{FF2B5EF4-FFF2-40B4-BE49-F238E27FC236}">
                <a16:creationId xmlns:a16="http://schemas.microsoft.com/office/drawing/2014/main" id="{A51596A7-8256-5565-8D50-41DA6A8D8E28}"/>
              </a:ext>
            </a:extLst>
          </p:cNvPr>
          <p:cNvSpPr>
            <a:spLocks noGrp="1"/>
          </p:cNvSpPr>
          <p:nvPr>
            <p:ph type="ftr" sz="quarter" idx="11"/>
          </p:nvPr>
        </p:nvSpPr>
        <p:spPr/>
        <p:txBody>
          <a:bodyPr/>
          <a:lstStyle/>
          <a:p>
            <a:r>
              <a:rPr lang="en-US"/>
              <a:t>Copyright © 2026 Carl M. Burnett</a:t>
            </a:r>
          </a:p>
        </p:txBody>
      </p:sp>
      <p:sp>
        <p:nvSpPr>
          <p:cNvPr id="6" name="Slide Number Placeholder 5">
            <a:extLst>
              <a:ext uri="{FF2B5EF4-FFF2-40B4-BE49-F238E27FC236}">
                <a16:creationId xmlns:a16="http://schemas.microsoft.com/office/drawing/2014/main" id="{C26CEFD7-03CB-C81C-09D7-DDFFF202F1E9}"/>
              </a:ext>
            </a:extLst>
          </p:cNvPr>
          <p:cNvSpPr>
            <a:spLocks noGrp="1"/>
          </p:cNvSpPr>
          <p:nvPr>
            <p:ph type="sldNum" sz="quarter" idx="12"/>
          </p:nvPr>
        </p:nvSpPr>
        <p:spPr/>
        <p:txBody>
          <a:bodyPr/>
          <a:lstStyle/>
          <a:p>
            <a:fld id="{3D46CBA2-ECE5-4BE9-B546-6761E0E67089}" type="slidenum">
              <a:rPr lang="en-US" smtClean="0"/>
              <a:t>129</a:t>
            </a:fld>
            <a:endParaRPr lang="en-US"/>
          </a:p>
        </p:txBody>
      </p:sp>
    </p:spTree>
    <p:extLst>
      <p:ext uri="{BB962C8B-B14F-4D97-AF65-F5344CB8AC3E}">
        <p14:creationId xmlns:p14="http://schemas.microsoft.com/office/powerpoint/2010/main" val="2576935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8"/>
          <p:cNvSpPr/>
          <p:nvPr/>
        </p:nvSpPr>
        <p:spPr>
          <a:xfrm>
            <a:off x="8827468" y="4691525"/>
            <a:ext cx="171333" cy="182517"/>
          </a:xfrm>
          <a:prstGeom prst="rect">
            <a:avLst/>
          </a:prstGeom>
          <a:noFill/>
        </p:spPr>
        <p:txBody>
          <a:bodyPr/>
          <a:lstStyle/>
          <a:p>
            <a:endParaRPr lang="en-US" sz="1350" dirty="0"/>
          </a:p>
        </p:txBody>
      </p:sp>
      <p:sp>
        <p:nvSpPr>
          <p:cNvPr id="4" name="Title 3">
            <a:extLst>
              <a:ext uri="{FF2B5EF4-FFF2-40B4-BE49-F238E27FC236}">
                <a16:creationId xmlns:a16="http://schemas.microsoft.com/office/drawing/2014/main" id="{8622D95C-23EF-3A3E-C1A4-03B86E5863F6}"/>
              </a:ext>
            </a:extLst>
          </p:cNvPr>
          <p:cNvSpPr>
            <a:spLocks noGrp="1"/>
          </p:cNvSpPr>
          <p:nvPr>
            <p:ph type="title"/>
          </p:nvPr>
        </p:nvSpPr>
        <p:spPr>
          <a:xfrm>
            <a:off x="457200" y="528066"/>
            <a:ext cx="8229600" cy="672084"/>
          </a:xfrm>
        </p:spPr>
        <p:txBody>
          <a:bodyPr>
            <a:normAutofit fontScale="90000"/>
          </a:bodyPr>
          <a:lstStyle/>
          <a:p>
            <a:r>
              <a:rPr lang="en-US" dirty="0"/>
              <a:t>Hierarchy of Intelligence</a:t>
            </a:r>
          </a:p>
        </p:txBody>
      </p:sp>
      <p:sp>
        <p:nvSpPr>
          <p:cNvPr id="5" name="Content Placeholder 4">
            <a:extLst>
              <a:ext uri="{FF2B5EF4-FFF2-40B4-BE49-F238E27FC236}">
                <a16:creationId xmlns:a16="http://schemas.microsoft.com/office/drawing/2014/main" id="{7EC1425F-B0C1-3A3D-1846-4B5ACE194167}"/>
              </a:ext>
            </a:extLst>
          </p:cNvPr>
          <p:cNvSpPr>
            <a:spLocks noGrp="1"/>
          </p:cNvSpPr>
          <p:nvPr>
            <p:ph idx="1"/>
          </p:nvPr>
        </p:nvSpPr>
        <p:spPr>
          <a:xfrm>
            <a:off x="457200" y="1200150"/>
            <a:ext cx="8229600" cy="3543300"/>
          </a:xfrm>
        </p:spPr>
        <p:txBody>
          <a:bodyPr>
            <a:normAutofit fontScale="92500" lnSpcReduction="10000"/>
          </a:bodyPr>
          <a:lstStyle/>
          <a:p>
            <a:r>
              <a:rPr lang="en-US" sz="2800" b="1" dirty="0">
                <a:solidFill>
                  <a:srgbClr val="7030A0"/>
                </a:solidFill>
                <a:cs typeface="Arial"/>
              </a:rPr>
              <a:t>Artificial Intelligence (AI)</a:t>
            </a:r>
          </a:p>
          <a:p>
            <a:r>
              <a:rPr lang="en-US" sz="2800" b="1" dirty="0">
                <a:solidFill>
                  <a:srgbClr val="002060"/>
                </a:solidFill>
                <a:cs typeface="Arial"/>
              </a:rPr>
              <a:t>Machine Learning (ML)</a:t>
            </a:r>
          </a:p>
          <a:p>
            <a:r>
              <a:rPr lang="en-US" sz="2800" b="1" dirty="0">
                <a:solidFill>
                  <a:srgbClr val="0070C0"/>
                </a:solidFill>
                <a:cs typeface="Arial"/>
              </a:rPr>
              <a:t>Deep Learning (DL)</a:t>
            </a:r>
          </a:p>
          <a:p>
            <a:r>
              <a:rPr lang="en-US" sz="2800" b="1" dirty="0">
                <a:solidFill>
                  <a:srgbClr val="00B050"/>
                </a:solidFill>
                <a:cs typeface="Arial"/>
              </a:rPr>
              <a:t>Neural Networks</a:t>
            </a:r>
            <a:endParaRPr lang="en-US" sz="3200" dirty="0">
              <a:solidFill>
                <a:srgbClr val="00B050"/>
              </a:solidFill>
            </a:endParaRPr>
          </a:p>
          <a:p>
            <a:r>
              <a:rPr lang="en-US" sz="2800" b="1" dirty="0">
                <a:solidFill>
                  <a:srgbClr val="C00000"/>
                </a:solidFill>
                <a:cs typeface="Arial"/>
              </a:rPr>
              <a:t>Generative AI (GenAI): </a:t>
            </a:r>
          </a:p>
          <a:p>
            <a:pPr lvl="1"/>
            <a:r>
              <a:rPr lang="en-US" sz="2600" b="1" dirty="0">
                <a:solidFill>
                  <a:srgbClr val="C00000"/>
                </a:solidFill>
                <a:cs typeface="Arial"/>
              </a:rPr>
              <a:t>U</a:t>
            </a:r>
            <a:r>
              <a:rPr lang="en-US" sz="2600" dirty="0">
                <a:solidFill>
                  <a:srgbClr val="C00000"/>
                </a:solidFill>
                <a:cs typeface="Arial"/>
              </a:rPr>
              <a:t>ses ML models</a:t>
            </a:r>
          </a:p>
          <a:p>
            <a:pPr lvl="1"/>
            <a:r>
              <a:rPr lang="en-US" sz="2600" dirty="0">
                <a:solidFill>
                  <a:srgbClr val="C00000"/>
                </a:solidFill>
                <a:cs typeface="Arial"/>
              </a:rPr>
              <a:t>Deep learning architectures</a:t>
            </a:r>
          </a:p>
          <a:p>
            <a:pPr lvl="1"/>
            <a:r>
              <a:rPr lang="en-US" sz="2600" dirty="0">
                <a:solidFill>
                  <a:srgbClr val="C00000"/>
                </a:solidFill>
                <a:cs typeface="Arial"/>
              </a:rPr>
              <a:t>Transformers and GANs</a:t>
            </a:r>
            <a:endParaRPr lang="en-US" sz="2800" dirty="0">
              <a:solidFill>
                <a:srgbClr val="0070C0"/>
              </a:solidFill>
            </a:endParaRPr>
          </a:p>
          <a:p>
            <a:endParaRPr lang="en-US" sz="2000" b="1" dirty="0">
              <a:solidFill>
                <a:srgbClr val="002060"/>
              </a:solidFill>
              <a:cs typeface="Arial"/>
            </a:endParaRPr>
          </a:p>
          <a:p>
            <a:endParaRPr lang="en-US" sz="2800" b="1" dirty="0">
              <a:solidFill>
                <a:srgbClr val="7030A0"/>
              </a:solidFill>
              <a:cs typeface="Arial"/>
            </a:endParaRPr>
          </a:p>
          <a:p>
            <a:endParaRPr lang="en-US" dirty="0"/>
          </a:p>
        </p:txBody>
      </p:sp>
      <p:sp>
        <p:nvSpPr>
          <p:cNvPr id="30"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mtClean="0"/>
              <a:t>13</a:t>
            </a:fld>
            <a:endParaRPr lang="en-US" dirty="0"/>
          </a:p>
        </p:txBody>
      </p:sp>
      <p:sp>
        <p:nvSpPr>
          <p:cNvPr id="3" name="Date Placeholder 2">
            <a:extLst>
              <a:ext uri="{FF2B5EF4-FFF2-40B4-BE49-F238E27FC236}">
                <a16:creationId xmlns:a16="http://schemas.microsoft.com/office/drawing/2014/main" id="{DC7990E3-8276-C676-542E-56E5F5F45F38}"/>
              </a:ext>
            </a:extLst>
          </p:cNvPr>
          <p:cNvSpPr>
            <a:spLocks noGrp="1"/>
          </p:cNvSpPr>
          <p:nvPr>
            <p:ph type="dt" sz="half" idx="10"/>
          </p:nvPr>
        </p:nvSpPr>
        <p:spPr/>
        <p:txBody>
          <a:bodyPr/>
          <a:lstStyle/>
          <a:p>
            <a:fld id="{5A70278B-8335-4942-8DC1-1081F180BE1C}" type="datetime1">
              <a:rPr lang="en-US" smtClean="0"/>
              <a:t>1/21/2026</a:t>
            </a:fld>
            <a:endParaRPr lang="en-US" dirty="0"/>
          </a:p>
        </p:txBody>
      </p:sp>
      <p:sp>
        <p:nvSpPr>
          <p:cNvPr id="6" name="Footer Placeholder 5">
            <a:extLst>
              <a:ext uri="{FF2B5EF4-FFF2-40B4-BE49-F238E27FC236}">
                <a16:creationId xmlns:a16="http://schemas.microsoft.com/office/drawing/2014/main" id="{3A7AECD1-D4AB-576D-DF49-FE9D61BA4812}"/>
              </a:ext>
            </a:extLst>
          </p:cNvPr>
          <p:cNvSpPr>
            <a:spLocks noGrp="1"/>
          </p:cNvSpPr>
          <p:nvPr>
            <p:ph type="ftr" sz="quarter" idx="11"/>
          </p:nvPr>
        </p:nvSpPr>
        <p:spPr/>
        <p:txBody>
          <a:bodyPr/>
          <a:lstStyle/>
          <a:p>
            <a:r>
              <a:rPr lang="en-US" dirty="0"/>
              <a:t>Copyright © 2007 - 2025 Carl M. Burnett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442485433"/>
              </p:ext>
            </p:extLst>
          </p:nvPr>
        </p:nvGraphicFramePr>
        <p:xfrm>
          <a:off x="323850" y="1385316"/>
          <a:ext cx="8362950" cy="3331533"/>
        </p:xfrm>
        <a:graphic>
          <a:graphicData uri="http://schemas.openxmlformats.org/drawingml/2006/table">
            <a:tbl>
              <a:tblPr>
                <a:effectLst>
                  <a:outerShdw blurRad="50800" dist="38100" dir="2700000" algn="tl" rotWithShape="0">
                    <a:prstClr val="black">
                      <a:alpha val="40000"/>
                    </a:prstClr>
                  </a:outerShdw>
                </a:effectLst>
              </a:tblPr>
              <a:tblGrid>
                <a:gridCol w="234315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87909">
                <a:tc>
                  <a:txBody>
                    <a:bodyPr/>
                    <a:lstStyle/>
                    <a:p>
                      <a:pPr marL="0" indent="0" algn="ctr">
                        <a:buNone/>
                      </a:pPr>
                      <a:r>
                        <a:rPr lang="en-US" sz="2000" b="1" dirty="0">
                          <a:solidFill>
                            <a:schemeClr val="bg1"/>
                          </a:solidFill>
                          <a:latin typeface="+mj-lt"/>
                          <a:ea typeface="Arial" pitchFamily="34" charset="-122"/>
                          <a:cs typeface="Arial" pitchFamily="34" charset="-120"/>
                        </a:rPr>
                        <a:t>Application Type</a:t>
                      </a:r>
                      <a:endParaRPr lang="en-US" sz="20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2000" b="1" dirty="0">
                          <a:solidFill>
                            <a:schemeClr val="bg1"/>
                          </a:solidFill>
                          <a:latin typeface="+mj-lt"/>
                          <a:ea typeface="Arial" pitchFamily="34" charset="-122"/>
                          <a:cs typeface="Arial" pitchFamily="34" charset="-120"/>
                        </a:rPr>
                        <a:t>Description</a:t>
                      </a:r>
                      <a:endParaRPr lang="en-US" sz="20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2000" b="1" dirty="0">
                          <a:solidFill>
                            <a:schemeClr val="bg1"/>
                          </a:solidFill>
                          <a:latin typeface="+mj-lt"/>
                          <a:ea typeface="Arial" pitchFamily="34" charset="-122"/>
                          <a:cs typeface="Arial" pitchFamily="34" charset="-120"/>
                        </a:rPr>
                        <a:t>Recommended Models</a:t>
                      </a:r>
                      <a:endParaRPr lang="en-US" sz="20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949372">
                <a:tc>
                  <a:txBody>
                    <a:bodyPr/>
                    <a:lstStyle/>
                    <a:p>
                      <a:pPr marL="0" indent="0" algn="ctr">
                        <a:buNone/>
                      </a:pPr>
                      <a:r>
                        <a:rPr lang="en-US" sz="1600" b="1" dirty="0">
                          <a:solidFill>
                            <a:schemeClr val="tx1"/>
                          </a:solidFill>
                          <a:latin typeface="+mj-lt"/>
                          <a:ea typeface="Arial" pitchFamily="34" charset="-122"/>
                          <a:cs typeface="Arial" pitchFamily="34" charset="-120"/>
                        </a:rPr>
                        <a:t>Text-to-Everything</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Single prompts generating images, videos, audio, and code simultaneously</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b="1" dirty="0">
                          <a:solidFill>
                            <a:schemeClr val="tx1"/>
                          </a:solidFill>
                          <a:latin typeface="+mj-lt"/>
                          <a:ea typeface="Courier New" pitchFamily="34" charset="-122"/>
                          <a:cs typeface="Courier New" pitchFamily="34" charset="-120"/>
                          <a:hlinkClick r:id="rId3"/>
                        </a:rPr>
                        <a:t>GPT-4o</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4"/>
                        </a:rPr>
                        <a:t>Gemini Ultra 2</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5"/>
                        </a:rPr>
                        <a:t>Claude Opus 4.5</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6"/>
                        </a:rPr>
                        <a:t>DeepSeek</a:t>
                      </a:r>
                      <a:endParaRPr lang="en-US" sz="1400" b="1" dirty="0">
                        <a:solidFill>
                          <a:schemeClr val="tx1"/>
                        </a:solidFill>
                        <a:latin typeface="+mj-lt"/>
                        <a:ea typeface="Courier New" charset="0"/>
                        <a:cs typeface="Courier New"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949372">
                <a:tc>
                  <a:txBody>
                    <a:bodyPr/>
                    <a:lstStyle/>
                    <a:p>
                      <a:pPr marL="0" indent="0" algn="ctr">
                        <a:buNone/>
                      </a:pPr>
                      <a:r>
                        <a:rPr lang="en-US" sz="1600" b="1" dirty="0">
                          <a:solidFill>
                            <a:schemeClr val="tx1"/>
                          </a:solidFill>
                          <a:latin typeface="+mj-lt"/>
                          <a:ea typeface="Arial" pitchFamily="34" charset="-122"/>
                          <a:cs typeface="Arial" pitchFamily="34" charset="-120"/>
                        </a:rPr>
                        <a:t>Vision-Language</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Understanding images and video with reasoning, description, and context extraction</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3"/>
                        </a:rPr>
                        <a:t>GPT-4o</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7"/>
                        </a:rPr>
                        <a:t>Claude Vision</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8"/>
                        </a:rPr>
                        <a:t>Gemini Pro Vision</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9"/>
                        </a:rPr>
                        <a:t>LLaVA</a:t>
                      </a:r>
                      <a:r>
                        <a:rPr lang="en-US" sz="1400" b="1" dirty="0">
                          <a:solidFill>
                            <a:schemeClr val="tx1"/>
                          </a:solidFill>
                          <a:latin typeface="+mj-lt"/>
                          <a:ea typeface="Courier New" pitchFamily="34" charset="-122"/>
                          <a:cs typeface="Courier New" pitchFamily="34" charset="-120"/>
                          <a:hlinkClick r:id="rId9"/>
                        </a:rPr>
                        <a:t> 2.0</a:t>
                      </a:r>
                      <a:endParaRPr lang="en-US" sz="14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813747">
                <a:tc>
                  <a:txBody>
                    <a:bodyPr/>
                    <a:lstStyle/>
                    <a:p>
                      <a:pPr marL="0" indent="0" algn="ctr">
                        <a:buNone/>
                      </a:pPr>
                      <a:r>
                        <a:rPr lang="en-US" sz="1600" b="1" dirty="0">
                          <a:solidFill>
                            <a:schemeClr val="tx1"/>
                          </a:solidFill>
                          <a:latin typeface="+mj-lt"/>
                          <a:ea typeface="Arial" pitchFamily="34" charset="-122"/>
                          <a:cs typeface="Arial" pitchFamily="34" charset="-120"/>
                        </a:rPr>
                        <a:t>Audio-Visual Sync</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Synchronized audio and video generation with emotion and contextual alignment</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b="1" dirty="0">
                          <a:solidFill>
                            <a:schemeClr val="tx1"/>
                          </a:solidFill>
                          <a:latin typeface="+mj-lt"/>
                          <a:ea typeface="Courier New" pitchFamily="34" charset="-122"/>
                          <a:cs typeface="Courier New" pitchFamily="34" charset="-120"/>
                          <a:hlinkClick r:id="rId10"/>
                        </a:rPr>
                        <a:t>Gemini Multimodal</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11"/>
                        </a:rPr>
                        <a:t>GPT-4 AV</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12"/>
                        </a:rPr>
                        <a:t>Suno+ </a:t>
                      </a:r>
                      <a:r>
                        <a:rPr lang="en-US" sz="1400" b="1" dirty="0">
                          <a:solidFill>
                            <a:schemeClr val="tx1"/>
                          </a:solidFill>
                          <a:latin typeface="+mj-lt"/>
                          <a:ea typeface="Courier New" pitchFamily="34" charset="-122"/>
                          <a:cs typeface="Courier New" pitchFamily="34" charset="-120"/>
                          <a:hlinkClick r:id="rId13"/>
                        </a:rPr>
                        <a:t>Runway</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14"/>
                        </a:rPr>
                        <a:t>Synthesia</a:t>
                      </a:r>
                      <a:endParaRPr lang="en-US" sz="14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28" name="Title 27">
            <a:extLst>
              <a:ext uri="{FF2B5EF4-FFF2-40B4-BE49-F238E27FC236}">
                <a16:creationId xmlns:a16="http://schemas.microsoft.com/office/drawing/2014/main" id="{5EE9885C-B65D-15AA-FED3-753CB9166F04}"/>
              </a:ext>
            </a:extLst>
          </p:cNvPr>
          <p:cNvSpPr>
            <a:spLocks noGrp="1"/>
          </p:cNvSpPr>
          <p:nvPr>
            <p:ph type="title"/>
          </p:nvPr>
        </p:nvSpPr>
        <p:spPr/>
        <p:txBody>
          <a:bodyPr>
            <a:normAutofit fontScale="90000"/>
          </a:bodyPr>
          <a:lstStyle/>
          <a:p>
            <a:r>
              <a:rPr lang="en-US" dirty="0"/>
              <a:t>GenAi Multimodal Applications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03EFF-BDB1-A481-B70F-6EC1A58A0893}"/>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DB4F3D8D-F2C7-D5D2-E8F3-848E7425F449}"/>
              </a:ext>
            </a:extLst>
          </p:cNvPr>
          <p:cNvGraphicFramePr>
            <a:graphicFrameLocks noGrp="1"/>
          </p:cNvGraphicFramePr>
          <p:nvPr>
            <p:extLst>
              <p:ext uri="{D42A27DB-BD31-4B8C-83A1-F6EECF244321}">
                <p14:modId xmlns:p14="http://schemas.microsoft.com/office/powerpoint/2010/main" val="3438017709"/>
              </p:ext>
            </p:extLst>
          </p:nvPr>
        </p:nvGraphicFramePr>
        <p:xfrm>
          <a:off x="323850" y="1413891"/>
          <a:ext cx="8362950" cy="3306699"/>
        </p:xfrm>
        <a:graphic>
          <a:graphicData uri="http://schemas.openxmlformats.org/drawingml/2006/table">
            <a:tbl>
              <a:tblPr>
                <a:effectLst>
                  <a:outerShdw blurRad="50800" dist="38100" dir="2700000" algn="tl" rotWithShape="0">
                    <a:prstClr val="black">
                      <a:alpha val="40000"/>
                    </a:prstClr>
                  </a:outerShdw>
                </a:effectLst>
              </a:tblPr>
              <a:tblGrid>
                <a:gridCol w="234315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72059">
                <a:tc>
                  <a:txBody>
                    <a:bodyPr/>
                    <a:lstStyle/>
                    <a:p>
                      <a:pPr marL="0" indent="0" algn="ctr">
                        <a:buNone/>
                      </a:pPr>
                      <a:r>
                        <a:rPr lang="en-US" sz="2000" b="1" dirty="0">
                          <a:solidFill>
                            <a:schemeClr val="bg1"/>
                          </a:solidFill>
                          <a:latin typeface="+mj-lt"/>
                          <a:ea typeface="Arial" pitchFamily="34" charset="-122"/>
                          <a:cs typeface="Arial" pitchFamily="34" charset="-120"/>
                        </a:rPr>
                        <a:t>Application Type</a:t>
                      </a:r>
                      <a:endParaRPr lang="en-US" sz="20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2000" b="1" dirty="0">
                          <a:solidFill>
                            <a:schemeClr val="bg1"/>
                          </a:solidFill>
                          <a:latin typeface="+mj-lt"/>
                          <a:ea typeface="Arial" pitchFamily="34" charset="-122"/>
                          <a:cs typeface="Arial" pitchFamily="34" charset="-120"/>
                        </a:rPr>
                        <a:t>Description</a:t>
                      </a:r>
                      <a:endParaRPr lang="en-US" sz="20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2000" b="1" dirty="0">
                          <a:solidFill>
                            <a:schemeClr val="bg1"/>
                          </a:solidFill>
                          <a:latin typeface="+mj-lt"/>
                          <a:ea typeface="Arial" pitchFamily="34" charset="-122"/>
                          <a:cs typeface="Arial" pitchFamily="34" charset="-120"/>
                        </a:rPr>
                        <a:t>Recommended Models</a:t>
                      </a:r>
                      <a:endParaRPr lang="en-US" sz="20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861672">
                <a:tc>
                  <a:txBody>
                    <a:bodyPr/>
                    <a:lstStyle/>
                    <a:p>
                      <a:pPr marL="0" indent="0" algn="ctr">
                        <a:buNone/>
                      </a:pPr>
                      <a:r>
                        <a:rPr lang="en-US" sz="1600" b="1" dirty="0">
                          <a:solidFill>
                            <a:schemeClr val="tx1"/>
                          </a:solidFill>
                          <a:latin typeface="+mj-lt"/>
                          <a:ea typeface="Arial" pitchFamily="34" charset="-122"/>
                          <a:cs typeface="Arial" pitchFamily="34" charset="-120"/>
                        </a:rPr>
                        <a:t>Format Conversion</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Converting content across modalities: text-to-video, images-to-narratives, speech-to-text</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3"/>
                        </a:rPr>
                        <a:t>GPT-4o</a:t>
                      </a:r>
                      <a:br>
                        <a:rPr kumimoji="0" lang="en-US" sz="1400" b="1" kern="1200" dirty="0">
                          <a:solidFill>
                            <a:schemeClr val="tx1"/>
                          </a:solidFill>
                          <a:latin typeface="+mj-lt"/>
                          <a:ea typeface="Courier New" pitchFamily="34" charset="-122"/>
                          <a:cs typeface="Courier New" pitchFamily="34" charset="-120"/>
                        </a:rPr>
                      </a:br>
                      <a:r>
                        <a:rPr kumimoji="0" lang="en-US" sz="1400" b="1" kern="1200" dirty="0">
                          <a:solidFill>
                            <a:schemeClr val="tx1"/>
                          </a:solidFill>
                          <a:latin typeface="+mj-lt"/>
                          <a:ea typeface="Courier New" pitchFamily="34" charset="-122"/>
                          <a:cs typeface="Courier New" pitchFamily="34" charset="-120"/>
                          <a:hlinkClick r:id="rId4"/>
                        </a:rPr>
                        <a:t>Gemini Ultra 2</a:t>
                      </a:r>
                      <a:br>
                        <a:rPr kumimoji="0" lang="en-US" sz="1400" b="1" kern="1200" dirty="0">
                          <a:solidFill>
                            <a:schemeClr val="tx1"/>
                          </a:solidFill>
                          <a:latin typeface="+mj-lt"/>
                          <a:ea typeface="Courier New" pitchFamily="34" charset="-122"/>
                          <a:cs typeface="Courier New" pitchFamily="34" charset="-120"/>
                        </a:rPr>
                      </a:br>
                      <a:r>
                        <a:rPr kumimoji="0" lang="en-US" sz="1400" b="1" kern="1200" dirty="0">
                          <a:solidFill>
                            <a:schemeClr val="tx1"/>
                          </a:solidFill>
                          <a:latin typeface="+mj-lt"/>
                          <a:ea typeface="Courier New" pitchFamily="34" charset="-122"/>
                          <a:cs typeface="Courier New" pitchFamily="34" charset="-120"/>
                          <a:hlinkClick r:id="rId5"/>
                        </a:rPr>
                        <a:t>Claude Opus 4.5</a:t>
                      </a:r>
                      <a:br>
                        <a:rPr lang="en-US" sz="1400" b="1" dirty="0">
                          <a:solidFill>
                            <a:schemeClr val="tx1"/>
                          </a:solidFill>
                          <a:latin typeface="+mj-lt"/>
                          <a:ea typeface="Courier New" pitchFamily="34" charset="-122"/>
                          <a:cs typeface="Courier New" pitchFamily="34" charset="-120"/>
                        </a:rPr>
                      </a:br>
                      <a:r>
                        <a:rPr kumimoji="0" lang="en-US" sz="1400" b="1" kern="1200" dirty="0">
                          <a:solidFill>
                            <a:schemeClr val="tx1"/>
                          </a:solidFill>
                          <a:latin typeface="+mj-lt"/>
                          <a:ea typeface="Courier New" pitchFamily="34" charset="-122"/>
                          <a:cs typeface="Courier New" pitchFamily="34" charset="-120"/>
                          <a:hlinkClick r:id="rId6"/>
                        </a:rPr>
                        <a:t>Runway</a:t>
                      </a:r>
                      <a:endParaRPr lang="en-US" sz="1400" b="1" dirty="0">
                        <a:solidFill>
                          <a:schemeClr val="tx1"/>
                        </a:solidFill>
                        <a:latin typeface="+mj-lt"/>
                        <a:ea typeface="Courier New" charset="0"/>
                        <a:cs typeface="Courier New"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861672">
                <a:tc>
                  <a:txBody>
                    <a:bodyPr/>
                    <a:lstStyle/>
                    <a:p>
                      <a:pPr marL="0" indent="0" algn="ctr">
                        <a:buNone/>
                      </a:pPr>
                      <a:r>
                        <a:rPr lang="en-US" sz="1600" b="1" dirty="0">
                          <a:solidFill>
                            <a:schemeClr val="tx1"/>
                          </a:solidFill>
                          <a:latin typeface="+mj-lt"/>
                          <a:ea typeface="Arial" pitchFamily="34" charset="-122"/>
                          <a:cs typeface="Arial" pitchFamily="34" charset="-120"/>
                        </a:rPr>
                        <a:t>Real-Time Interactive</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Live multimodal interaction: voice input generating video, image prompts with audio</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b="1" dirty="0">
                          <a:solidFill>
                            <a:schemeClr val="tx1"/>
                          </a:solidFill>
                          <a:latin typeface="+mj-lt"/>
                          <a:ea typeface="Courier New" pitchFamily="34" charset="-122"/>
                          <a:cs typeface="Courier New" pitchFamily="34" charset="-120"/>
                          <a:hlinkClick r:id="rId7"/>
                        </a:rPr>
                        <a:t>Gemini Live</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8"/>
                        </a:rPr>
                        <a:t>GPT-4 Voice</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9"/>
                        </a:rPr>
                        <a:t>Claude Chat</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10"/>
                        </a:rPr>
                        <a:t>HeyGen</a:t>
                      </a:r>
                      <a:endParaRPr lang="en-US" sz="14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861672">
                <a:tc>
                  <a:txBody>
                    <a:bodyPr/>
                    <a:lstStyle/>
                    <a:p>
                      <a:pPr marL="0" indent="0" algn="ctr">
                        <a:buNone/>
                      </a:pPr>
                      <a:r>
                        <a:rPr lang="en-US" sz="1600" b="1" dirty="0">
                          <a:solidFill>
                            <a:schemeClr val="tx1"/>
                          </a:solidFill>
                          <a:latin typeface="+mj-lt"/>
                          <a:ea typeface="Arial" pitchFamily="34" charset="-122"/>
                          <a:cs typeface="Arial" pitchFamily="34" charset="-120"/>
                        </a:rPr>
                        <a:t>Enterprise &amp; Analytics</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600" dirty="0">
                          <a:solidFill>
                            <a:schemeClr val="tx1"/>
                          </a:solidFill>
                          <a:latin typeface="+mj-lt"/>
                          <a:ea typeface="Arial" pitchFamily="34" charset="-122"/>
                          <a:cs typeface="Arial" pitchFamily="34" charset="-120"/>
                        </a:rPr>
                        <a:t>Processing documents, charts, voice, and video simultaneously for business intelligence</a:t>
                      </a:r>
                      <a:endParaRPr lang="en-US" sz="16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b="1" dirty="0">
                          <a:solidFill>
                            <a:schemeClr val="tx1"/>
                          </a:solidFill>
                          <a:latin typeface="+mj-lt"/>
                          <a:ea typeface="Courier New" pitchFamily="34" charset="-122"/>
                          <a:cs typeface="Courier New" pitchFamily="34" charset="-120"/>
                          <a:hlinkClick r:id="rId11"/>
                        </a:rPr>
                        <a:t>Gemini Enterprise</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12"/>
                        </a:rPr>
                        <a:t>GPT-4 Ent.</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13"/>
                        </a:rPr>
                        <a:t>Claude Ent.</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14"/>
                        </a:rPr>
                        <a:t>Azure AI</a:t>
                      </a:r>
                      <a:endParaRPr lang="en-US" sz="14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bl>
          </a:graphicData>
        </a:graphic>
      </p:graphicFrame>
      <p:sp>
        <p:nvSpPr>
          <p:cNvPr id="28" name="Title 27">
            <a:extLst>
              <a:ext uri="{FF2B5EF4-FFF2-40B4-BE49-F238E27FC236}">
                <a16:creationId xmlns:a16="http://schemas.microsoft.com/office/drawing/2014/main" id="{372F4E85-121B-4F62-2CC8-AC8A2DA2E9A0}"/>
              </a:ext>
            </a:extLst>
          </p:cNvPr>
          <p:cNvSpPr>
            <a:spLocks noGrp="1"/>
          </p:cNvSpPr>
          <p:nvPr>
            <p:ph type="title"/>
          </p:nvPr>
        </p:nvSpPr>
        <p:spPr/>
        <p:txBody>
          <a:bodyPr>
            <a:normAutofit fontScale="90000"/>
          </a:bodyPr>
          <a:lstStyle/>
          <a:p>
            <a:r>
              <a:rPr lang="en-US" dirty="0"/>
              <a:t>GenAi Multimodal Applications</a:t>
            </a:r>
          </a:p>
        </p:txBody>
      </p:sp>
    </p:spTree>
    <p:extLst>
      <p:ext uri="{BB962C8B-B14F-4D97-AF65-F5344CB8AC3E}">
        <p14:creationId xmlns:p14="http://schemas.microsoft.com/office/powerpoint/2010/main" val="31641985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1885504"/>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924E4CA1-42D6-C67A-FF98-4E105EFD147C}"/>
              </a:ext>
            </a:extLst>
          </p:cNvPr>
          <p:cNvSpPr>
            <a:spLocks noGrp="1"/>
          </p:cNvSpPr>
          <p:nvPr>
            <p:ph type="title"/>
          </p:nvPr>
        </p:nvSpPr>
        <p:spPr>
          <a:xfrm>
            <a:off x="457200" y="528066"/>
            <a:ext cx="8229600" cy="1281684"/>
          </a:xfrm>
        </p:spPr>
        <p:txBody>
          <a:bodyPr>
            <a:normAutofit fontScale="90000"/>
          </a:bodyPr>
          <a:lstStyle/>
          <a:p>
            <a:r>
              <a:rPr lang="en-US" dirty="0"/>
              <a:t>GenAi Multimodal Applications</a:t>
            </a:r>
            <a:br>
              <a:rPr lang="en-US" dirty="0"/>
            </a:br>
            <a:r>
              <a:rPr lang="en-US" dirty="0"/>
              <a:t>Key Insights &amp; Selection Criteria</a:t>
            </a:r>
          </a:p>
        </p:txBody>
      </p:sp>
      <p:sp>
        <p:nvSpPr>
          <p:cNvPr id="5" name="Content Placeholder 4">
            <a:extLst>
              <a:ext uri="{FF2B5EF4-FFF2-40B4-BE49-F238E27FC236}">
                <a16:creationId xmlns:a16="http://schemas.microsoft.com/office/drawing/2014/main" id="{33FE71BB-3B4E-3E26-AF1C-0E8A902B6A3C}"/>
              </a:ext>
            </a:extLst>
          </p:cNvPr>
          <p:cNvSpPr>
            <a:spLocks noGrp="1"/>
          </p:cNvSpPr>
          <p:nvPr>
            <p:ph idx="1"/>
          </p:nvPr>
        </p:nvSpPr>
        <p:spPr>
          <a:xfrm>
            <a:off x="457200" y="1962150"/>
            <a:ext cx="8229600" cy="2781300"/>
          </a:xfrm>
        </p:spPr>
        <p:txBody>
          <a:bodyPr>
            <a:normAutofit/>
          </a:bodyPr>
          <a:lstStyle/>
          <a:p>
            <a:r>
              <a:rPr lang="en-US" sz="2000" dirty="0">
                <a:solidFill>
                  <a:schemeClr val="accent5">
                    <a:lumMod val="50000"/>
                  </a:schemeClr>
                </a:solidFill>
              </a:rPr>
              <a:t>Unified models win: </a:t>
            </a:r>
            <a:r>
              <a:rPr lang="en-US" sz="2000" dirty="0"/>
              <a:t>Purpose-built multimodal (Gemini) outperform bolt-</a:t>
            </a:r>
            <a:r>
              <a:rPr lang="en-US" sz="2000" dirty="0" err="1"/>
              <a:t>ons</a:t>
            </a:r>
            <a:r>
              <a:rPr lang="en-US" sz="2000" dirty="0"/>
              <a:t> (GPT-4 added vision later)</a:t>
            </a:r>
          </a:p>
          <a:p>
            <a:r>
              <a:rPr lang="en-US" sz="2000" dirty="0">
                <a:solidFill>
                  <a:schemeClr val="accent5">
                    <a:lumMod val="50000"/>
                  </a:schemeClr>
                </a:solidFill>
              </a:rPr>
              <a:t>Latency vs quality: </a:t>
            </a:r>
            <a:r>
              <a:rPr lang="en-US" sz="2000" dirty="0"/>
              <a:t>E2E generation is slower; consider API chaining for speed</a:t>
            </a:r>
          </a:p>
          <a:p>
            <a:r>
              <a:rPr lang="en-US" sz="2000" dirty="0">
                <a:solidFill>
                  <a:schemeClr val="accent5">
                    <a:lumMod val="50000"/>
                  </a:schemeClr>
                </a:solidFill>
              </a:rPr>
              <a:t>Context preservation: </a:t>
            </a:r>
            <a:r>
              <a:rPr lang="en-US" sz="2000" dirty="0"/>
              <a:t>Gemini excels at maintaining context across 6+ data types</a:t>
            </a:r>
          </a:p>
          <a:p>
            <a:r>
              <a:rPr lang="en-US" sz="2000" dirty="0">
                <a:solidFill>
                  <a:schemeClr val="accent5">
                    <a:lumMod val="50000"/>
                  </a:schemeClr>
                </a:solidFill>
              </a:rPr>
              <a:t>Cost of integration: </a:t>
            </a:r>
            <a:r>
              <a:rPr lang="en-US" sz="2000" dirty="0"/>
              <a:t>Unified multimodal APIs cheaper than chaining multiple specialized models</a:t>
            </a:r>
          </a:p>
          <a:p>
            <a:endParaRPr lang="en-US" sz="20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33225758"/>
              </p:ext>
            </p:extLst>
          </p:nvPr>
        </p:nvGraphicFramePr>
        <p:xfrm>
          <a:off x="609600" y="1990875"/>
          <a:ext cx="7924800" cy="2638275"/>
        </p:xfrm>
        <a:graphic>
          <a:graphicData uri="http://schemas.openxmlformats.org/drawingml/2006/table">
            <a:tbl>
              <a:tblPr>
                <a:effectLst>
                  <a:outerShdw blurRad="50800" dist="38100" dir="2700000" algn="tl" rotWithShape="0">
                    <a:prstClr val="black">
                      <a:alpha val="40000"/>
                    </a:prstClr>
                  </a:outerShdw>
                </a:effectLst>
              </a:tblPr>
              <a:tblGrid>
                <a:gridCol w="17526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436215">
                <a:tc>
                  <a:txBody>
                    <a:bodyPr/>
                    <a:lstStyle/>
                    <a:p>
                      <a:pPr marL="0" indent="0" algn="ctr">
                        <a:buNone/>
                      </a:pPr>
                      <a:r>
                        <a:rPr lang="en-US" sz="2400" b="1" dirty="0">
                          <a:solidFill>
                            <a:schemeClr val="bg1"/>
                          </a:solidFill>
                          <a:effectLst/>
                          <a:latin typeface="+mj-lt"/>
                          <a:ea typeface="Arial" pitchFamily="34" charset="-122"/>
                          <a:cs typeface="Arial" pitchFamily="34" charset="-120"/>
                        </a:rPr>
                        <a:t>Model</a:t>
                      </a:r>
                      <a:endParaRPr lang="en-US" sz="2400" dirty="0">
                        <a:solidFill>
                          <a:schemeClr val="bg1"/>
                        </a:solidFill>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a:buNone/>
                      </a:pPr>
                      <a:r>
                        <a:rPr lang="en-US" sz="2400" b="1" dirty="0">
                          <a:solidFill>
                            <a:schemeClr val="bg1"/>
                          </a:solidFill>
                          <a:effectLst/>
                          <a:latin typeface="+mj-lt"/>
                          <a:ea typeface="Arial" pitchFamily="34" charset="-122"/>
                          <a:cs typeface="Arial" pitchFamily="34" charset="-120"/>
                        </a:rPr>
                        <a:t>Best For</a:t>
                      </a:r>
                      <a:endParaRPr lang="en-US" sz="2400" dirty="0">
                        <a:solidFill>
                          <a:schemeClr val="bg1"/>
                        </a:solidFill>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36215">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3"/>
                        </a:rPr>
                        <a:t>Gemini Ultra 2</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Enterprise multimodal, native 6+ modalities, Google ecosystem, best reasoning</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36215">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4"/>
                        </a:rPr>
                        <a:t>GPT-4o</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E2E generation, popular API, broad integration, creative output quality</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36215">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5"/>
                        </a:rPr>
                        <a:t>Claude Opus 4.5</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Vision accuracy, long context, minimal hallucinations, detailed analysis</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436215">
                <a:tc>
                  <a:txBody>
                    <a:bodyPr/>
                    <a:lstStyle/>
                    <a:p>
                      <a:pPr marL="0" indent="0" algn="ctr">
                        <a:buNone/>
                      </a:pPr>
                      <a:r>
                        <a:rPr lang="en-US" sz="1400" b="1" dirty="0">
                          <a:solidFill>
                            <a:schemeClr val="tx1"/>
                          </a:solidFill>
                          <a:latin typeface="+mj-lt"/>
                          <a:ea typeface="Arial" pitchFamily="34" charset="-122"/>
                          <a:cs typeface="Arial" pitchFamily="34" charset="-120"/>
                          <a:hlinkClick r:id="rId6"/>
                        </a:rPr>
                        <a:t>Grok 5.0</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Real-time information, speed, conversational tone, multimodal generation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436215">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7"/>
                        </a:rPr>
                        <a:t>DeepSeek</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None/>
                      </a:pPr>
                      <a:r>
                        <a:rPr lang="en-US" sz="1400" dirty="0">
                          <a:solidFill>
                            <a:schemeClr val="tx1"/>
                          </a:solidFill>
                          <a:latin typeface="+mj-lt"/>
                          <a:ea typeface="Arial" pitchFamily="34" charset="-122"/>
                          <a:cs typeface="Arial" pitchFamily="34" charset="-120"/>
                        </a:rPr>
                        <a:t>Cost-effective multimodal, reasoning, open weights for customization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FFA6593D-24A1-9883-944C-2AED149545CD}"/>
              </a:ext>
            </a:extLst>
          </p:cNvPr>
          <p:cNvSpPr>
            <a:spLocks noGrp="1"/>
          </p:cNvSpPr>
          <p:nvPr>
            <p:ph type="title"/>
          </p:nvPr>
        </p:nvSpPr>
        <p:spPr>
          <a:xfrm>
            <a:off x="409575" y="514350"/>
            <a:ext cx="8305800" cy="1363861"/>
          </a:xfrm>
        </p:spPr>
        <p:txBody>
          <a:bodyPr>
            <a:normAutofit fontScale="90000"/>
          </a:bodyPr>
          <a:lstStyle/>
          <a:p>
            <a:r>
              <a:rPr lang="en-US" dirty="0"/>
              <a:t>GenAi Multimodal Applications Quick Model Comparison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67920-0779-6709-8B65-1B9E9C7C37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711AB5-5C1D-E638-F9D3-C36ABD419F28}"/>
              </a:ext>
            </a:extLst>
          </p:cNvPr>
          <p:cNvSpPr>
            <a:spLocks noGrp="1"/>
          </p:cNvSpPr>
          <p:nvPr>
            <p:ph type="title"/>
          </p:nvPr>
        </p:nvSpPr>
        <p:spPr/>
        <p:txBody>
          <a:bodyPr/>
          <a:lstStyle/>
          <a:p>
            <a:r>
              <a:rPr lang="en-US" dirty="0"/>
              <a:t>GenAI Applications by Industry</a:t>
            </a:r>
          </a:p>
        </p:txBody>
      </p:sp>
      <p:sp>
        <p:nvSpPr>
          <p:cNvPr id="6" name="Text Placeholder 5">
            <a:extLst>
              <a:ext uri="{FF2B5EF4-FFF2-40B4-BE49-F238E27FC236}">
                <a16:creationId xmlns:a16="http://schemas.microsoft.com/office/drawing/2014/main" id="{01B434E9-6C55-2BB9-9AEC-7716AC343EC4}"/>
              </a:ext>
            </a:extLst>
          </p:cNvPr>
          <p:cNvSpPr>
            <a:spLocks noGrp="1"/>
          </p:cNvSpPr>
          <p:nvPr>
            <p:ph type="body" idx="1"/>
          </p:nvPr>
        </p:nvSpPr>
        <p:spPr/>
        <p:txBody>
          <a:bodyPr/>
          <a:lstStyle/>
          <a:p>
            <a:endParaRPr lang="en-US" dirty="0"/>
          </a:p>
        </p:txBody>
      </p:sp>
      <p:sp>
        <p:nvSpPr>
          <p:cNvPr id="2" name="Date Placeholder 1">
            <a:extLst>
              <a:ext uri="{FF2B5EF4-FFF2-40B4-BE49-F238E27FC236}">
                <a16:creationId xmlns:a16="http://schemas.microsoft.com/office/drawing/2014/main" id="{EA968F4D-05F8-F82E-65C2-2FB4EFAF4044}"/>
              </a:ext>
            </a:extLst>
          </p:cNvPr>
          <p:cNvSpPr>
            <a:spLocks noGrp="1"/>
          </p:cNvSpPr>
          <p:nvPr>
            <p:ph type="dt" sz="half" idx="10"/>
          </p:nvPr>
        </p:nvSpPr>
        <p:spPr/>
        <p:txBody>
          <a:bodyPr/>
          <a:lstStyle/>
          <a:p>
            <a:r>
              <a:rPr lang="en-US" dirty="0"/>
              <a:t>5/18/2025</a:t>
            </a:r>
          </a:p>
        </p:txBody>
      </p:sp>
      <p:sp>
        <p:nvSpPr>
          <p:cNvPr id="3" name="Footer Placeholder 2">
            <a:extLst>
              <a:ext uri="{FF2B5EF4-FFF2-40B4-BE49-F238E27FC236}">
                <a16:creationId xmlns:a16="http://schemas.microsoft.com/office/drawing/2014/main" id="{2A5A008E-1CB6-3EAE-0759-F9352580CD42}"/>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B601BEC5-F372-979A-8A91-FF056FEE55B5}"/>
              </a:ext>
            </a:extLst>
          </p:cNvPr>
          <p:cNvSpPr>
            <a:spLocks noGrp="1"/>
          </p:cNvSpPr>
          <p:nvPr>
            <p:ph type="sldNum" sz="quarter" idx="12"/>
          </p:nvPr>
        </p:nvSpPr>
        <p:spPr/>
        <p:txBody>
          <a:bodyPr/>
          <a:lstStyle/>
          <a:p>
            <a:fld id="{3D46CBA2-ECE5-4BE9-B546-6761E0E67089}" type="slidenum">
              <a:rPr lang="en-US" smtClean="0"/>
              <a:t>134</a:t>
            </a:fld>
            <a:endParaRPr lang="en-US" dirty="0"/>
          </a:p>
        </p:txBody>
      </p:sp>
    </p:spTree>
    <p:extLst>
      <p:ext uri="{BB962C8B-B14F-4D97-AF65-F5344CB8AC3E}">
        <p14:creationId xmlns:p14="http://schemas.microsoft.com/office/powerpoint/2010/main" val="24191135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1514163104"/>
              </p:ext>
            </p:extLst>
          </p:nvPr>
        </p:nvGraphicFramePr>
        <p:xfrm>
          <a:off x="681037" y="1123950"/>
          <a:ext cx="7781925" cy="3291840"/>
        </p:xfrm>
        <a:graphic>
          <a:graphicData uri="http://schemas.openxmlformats.org/drawingml/2006/table">
            <a:tbl>
              <a:tblPr>
                <a:effectLst>
                  <a:outerShdw blurRad="50800" dist="38100" dir="2700000" algn="tl" rotWithShape="0">
                    <a:prstClr val="black">
                      <a:alpha val="40000"/>
                    </a:prstClr>
                  </a:outerShdw>
                </a:effectLst>
              </a:tblPr>
              <a:tblGrid>
                <a:gridCol w="2593975">
                  <a:extLst>
                    <a:ext uri="{9D8B030D-6E8A-4147-A177-3AD203B41FA5}">
                      <a16:colId xmlns:a16="http://schemas.microsoft.com/office/drawing/2014/main" val="20000"/>
                    </a:ext>
                  </a:extLst>
                </a:gridCol>
                <a:gridCol w="2593975">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457200">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Personalized Tutoring</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Adaptive learning, individualized pace, real-time feedback</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b="1" dirty="0" err="1">
                          <a:solidFill>
                            <a:schemeClr val="tx1"/>
                          </a:solidFill>
                          <a:latin typeface="+mj-lt"/>
                          <a:ea typeface="Courier New" pitchFamily="34" charset="-122"/>
                          <a:cs typeface="Courier New" pitchFamily="34" charset="-120"/>
                          <a:hlinkClick r:id="rId3"/>
                        </a:rPr>
                        <a:t>Khanmigo</a:t>
                      </a:r>
                      <a:r>
                        <a:rPr lang="en-US" sz="1400" b="1" dirty="0">
                          <a:solidFill>
                            <a:schemeClr val="tx1"/>
                          </a:solidFill>
                          <a:latin typeface="+mj-lt"/>
                          <a:ea typeface="Courier New" pitchFamily="34" charset="-122"/>
                          <a:cs typeface="Courier New" pitchFamily="34" charset="-120"/>
                          <a:hlinkClick r:id="rId3"/>
                        </a:rPr>
                        <a:t> </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4"/>
                        </a:rPr>
                        <a:t>Course Hero</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5"/>
                        </a:rPr>
                        <a:t>Gauthmath</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6"/>
                        </a:rPr>
                        <a:t>Playlab</a:t>
                      </a:r>
                      <a:endParaRPr lang="en-US" sz="1400" b="1" dirty="0">
                        <a:solidFill>
                          <a:schemeClr val="tx1"/>
                        </a:solidFill>
                        <a:latin typeface="+mj-lt"/>
                        <a:ea typeface="Courier New" charset="0"/>
                        <a:cs typeface="Courier New"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Automated Grading</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Essay evaluation, rubric-based scoring, instant feedback</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b="1" dirty="0">
                          <a:solidFill>
                            <a:schemeClr val="tx1"/>
                          </a:solidFill>
                          <a:latin typeface="+mj-lt"/>
                          <a:ea typeface="Courier New" pitchFamily="34" charset="-122"/>
                          <a:cs typeface="Courier New" pitchFamily="34" charset="-120"/>
                          <a:hlinkClick r:id="rId7"/>
                        </a:rPr>
                        <a:t>Turnitin</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8"/>
                        </a:rPr>
                        <a:t>Gradescope</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9"/>
                        </a:rPr>
                        <a:t>MagicSchool</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10"/>
                        </a:rPr>
                        <a:t>EduAide</a:t>
                      </a:r>
                      <a:endParaRPr lang="en-US" sz="1400" b="1" dirty="0">
                        <a:solidFill>
                          <a:schemeClr val="tx1"/>
                        </a:solidFill>
                        <a:latin typeface="+mj-lt"/>
                        <a:ea typeface="Courier New" charset="0"/>
                        <a:cs typeface="Courier New"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770232">
                <a:tc>
                  <a:txBody>
                    <a:bodyPr/>
                    <a:lstStyle/>
                    <a:p>
                      <a:pPr marL="0" indent="0" algn="ctr">
                        <a:buNone/>
                      </a:pPr>
                      <a:r>
                        <a:rPr lang="en-US" sz="1400" b="1" dirty="0">
                          <a:solidFill>
                            <a:schemeClr val="tx1"/>
                          </a:solidFill>
                          <a:latin typeface="+mj-lt"/>
                          <a:ea typeface="Arial" pitchFamily="34" charset="-122"/>
                          <a:cs typeface="Arial" pitchFamily="34" charset="-120"/>
                        </a:rPr>
                        <a:t>Lesson Planning</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Interactive lessons, differentiated content, curriculum alignment</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b="1" dirty="0" err="1">
                          <a:solidFill>
                            <a:schemeClr val="tx1"/>
                          </a:solidFill>
                          <a:latin typeface="+mj-lt"/>
                          <a:ea typeface="Courier New" pitchFamily="34" charset="-122"/>
                          <a:cs typeface="Courier New" pitchFamily="34" charset="-120"/>
                          <a:hlinkClick r:id="rId11"/>
                        </a:rPr>
                        <a:t>Curipod</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12"/>
                        </a:rPr>
                        <a:t>TeachBetter.ai</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13"/>
                        </a:rPr>
                        <a:t>Google Learn</a:t>
                      </a:r>
                      <a:br>
                        <a:rPr lang="en-US" sz="1400" b="1" dirty="0">
                          <a:solidFill>
                            <a:schemeClr val="tx1"/>
                          </a:solidFill>
                          <a:latin typeface="+mj-lt"/>
                          <a:ea typeface="Courier New" pitchFamily="34" charset="-122"/>
                          <a:cs typeface="Courier New" pitchFamily="34" charset="-120"/>
                        </a:rPr>
                      </a:br>
                      <a:r>
                        <a:rPr kumimoji="0" lang="en-US" sz="1400" b="1" kern="1200" dirty="0" err="1">
                          <a:solidFill>
                            <a:schemeClr val="tx1"/>
                          </a:solidFill>
                          <a:latin typeface="+mj-lt"/>
                          <a:ea typeface="Courier New" pitchFamily="34" charset="-122"/>
                          <a:cs typeface="Courier New" pitchFamily="34" charset="-120"/>
                          <a:hlinkClick r:id="rId10"/>
                        </a:rPr>
                        <a:t>EduAide</a:t>
                      </a:r>
                      <a:endParaRPr lang="en-US" sz="1400" b="1" dirty="0">
                        <a:solidFill>
                          <a:schemeClr val="tx1"/>
                        </a:solidFill>
                        <a:latin typeface="+mj-lt"/>
                        <a:ea typeface="Courier New" charset="0"/>
                        <a:cs typeface="Courier New"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28" name="Title 27">
            <a:extLst>
              <a:ext uri="{FF2B5EF4-FFF2-40B4-BE49-F238E27FC236}">
                <a16:creationId xmlns:a16="http://schemas.microsoft.com/office/drawing/2014/main" id="{29DFAEFC-C44A-0981-71E3-E3F124E2C0AE}"/>
              </a:ext>
            </a:extLst>
          </p:cNvPr>
          <p:cNvSpPr>
            <a:spLocks noGrp="1"/>
          </p:cNvSpPr>
          <p:nvPr>
            <p:ph type="title"/>
          </p:nvPr>
        </p:nvSpPr>
        <p:spPr>
          <a:xfrm>
            <a:off x="533400" y="209550"/>
            <a:ext cx="8229600" cy="857250"/>
          </a:xfrm>
        </p:spPr>
        <p:txBody>
          <a:bodyPr/>
          <a:lstStyle/>
          <a:p>
            <a:r>
              <a:rPr lang="en-US" dirty="0"/>
              <a:t>GenAI - Education</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31A2C-3A8B-02E5-6D4F-8632CB93B78E}"/>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9F429692-8868-AAD4-272B-EA8320CBC2C0}"/>
              </a:ext>
            </a:extLst>
          </p:cNvPr>
          <p:cNvGraphicFramePr>
            <a:graphicFrameLocks noGrp="1"/>
          </p:cNvGraphicFramePr>
          <p:nvPr>
            <p:extLst>
              <p:ext uri="{D42A27DB-BD31-4B8C-83A1-F6EECF244321}">
                <p14:modId xmlns:p14="http://schemas.microsoft.com/office/powerpoint/2010/main" val="4237373517"/>
              </p:ext>
            </p:extLst>
          </p:nvPr>
        </p:nvGraphicFramePr>
        <p:xfrm>
          <a:off x="681038" y="1352550"/>
          <a:ext cx="7781925" cy="3291840"/>
        </p:xfrm>
        <a:graphic>
          <a:graphicData uri="http://schemas.openxmlformats.org/drawingml/2006/table">
            <a:tbl>
              <a:tblPr>
                <a:effectLst>
                  <a:outerShdw blurRad="50800" dist="38100" dir="2700000" algn="tl" rotWithShape="0">
                    <a:prstClr val="black">
                      <a:alpha val="40000"/>
                    </a:prstClr>
                  </a:outerShdw>
                </a:effectLst>
              </a:tblPr>
              <a:tblGrid>
                <a:gridCol w="2593975">
                  <a:extLst>
                    <a:ext uri="{9D8B030D-6E8A-4147-A177-3AD203B41FA5}">
                      <a16:colId xmlns:a16="http://schemas.microsoft.com/office/drawing/2014/main" val="20000"/>
                    </a:ext>
                  </a:extLst>
                </a:gridCol>
                <a:gridCol w="2593975">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457200">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Intelligent Tutoring</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Multi-subject adaptive systems, mastery-based learning</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b="1" dirty="0">
                          <a:solidFill>
                            <a:schemeClr val="tx1"/>
                          </a:solidFill>
                          <a:latin typeface="+mj-lt"/>
                          <a:ea typeface="Courier New" pitchFamily="34" charset="-122"/>
                          <a:cs typeface="Courier New" pitchFamily="34" charset="-120"/>
                          <a:hlinkClick r:id="rId3"/>
                        </a:rPr>
                        <a:t>Khan Academy</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rPr>
                        <a:t> </a:t>
                      </a:r>
                      <a:r>
                        <a:rPr lang="en-US" sz="1400" b="1" dirty="0">
                          <a:solidFill>
                            <a:schemeClr val="tx1"/>
                          </a:solidFill>
                          <a:latin typeface="+mj-lt"/>
                          <a:ea typeface="Courier New" pitchFamily="34" charset="-122"/>
                          <a:cs typeface="Courier New" pitchFamily="34" charset="-120"/>
                          <a:hlinkClick r:id="rId4"/>
                        </a:rPr>
                        <a:t>Carnegie Learning</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5"/>
                        </a:rPr>
                        <a:t>Squirrel AI</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6"/>
                        </a:rPr>
                        <a:t>ALEKS</a:t>
                      </a:r>
                      <a:endParaRPr lang="en-US" sz="1400" b="1" dirty="0">
                        <a:solidFill>
                          <a:schemeClr val="tx1"/>
                        </a:solidFill>
                        <a:latin typeface="+mj-lt"/>
                        <a:ea typeface="Courier New" charset="0"/>
                        <a:cs typeface="Courier New"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Writing Support</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Grammar, plagiarism detection, citations, writing feedback</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b="1" dirty="0">
                          <a:solidFill>
                            <a:schemeClr val="tx1"/>
                          </a:solidFill>
                          <a:latin typeface="+mj-lt"/>
                          <a:ea typeface="Courier New" pitchFamily="34" charset="-122"/>
                          <a:cs typeface="Courier New" pitchFamily="34" charset="-120"/>
                          <a:hlinkClick r:id="rId7"/>
                        </a:rPr>
                        <a:t>Grammarly AI</a:t>
                      </a:r>
                      <a:br>
                        <a:rPr lang="en-US" sz="1400" b="1" dirty="0">
                          <a:solidFill>
                            <a:schemeClr val="tx1"/>
                          </a:solidFill>
                          <a:latin typeface="+mj-lt"/>
                          <a:ea typeface="Courier New" pitchFamily="34" charset="-122"/>
                          <a:cs typeface="Courier New" pitchFamily="34" charset="-120"/>
                        </a:rPr>
                      </a:br>
                      <a:r>
                        <a:rPr kumimoji="0" lang="en-US" sz="1400" b="1" kern="1200" dirty="0">
                          <a:solidFill>
                            <a:schemeClr val="tx1"/>
                          </a:solidFill>
                          <a:latin typeface="+mj-lt"/>
                          <a:ea typeface="Courier New" pitchFamily="34" charset="-122"/>
                          <a:cs typeface="Courier New" pitchFamily="34" charset="-120"/>
                          <a:hlinkClick r:id="rId8"/>
                        </a:rPr>
                        <a:t>Turnitin</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9"/>
                        </a:rPr>
                        <a:t>QuillBot</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10"/>
                        </a:rPr>
                        <a:t>Otter.ai</a:t>
                      </a:r>
                      <a:endParaRPr lang="en-US" sz="1400" b="1" dirty="0">
                        <a:solidFill>
                          <a:schemeClr val="tx1"/>
                        </a:solidFill>
                        <a:latin typeface="+mj-lt"/>
                        <a:ea typeface="Courier New" charset="0"/>
                        <a:cs typeface="Courier New"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861672">
                <a:tc>
                  <a:txBody>
                    <a:bodyPr/>
                    <a:lstStyle/>
                    <a:p>
                      <a:pPr marL="0" indent="0" algn="ctr">
                        <a:buNone/>
                      </a:pPr>
                      <a:r>
                        <a:rPr lang="en-US" sz="1400" b="1" dirty="0">
                          <a:solidFill>
                            <a:schemeClr val="tx1"/>
                          </a:solidFill>
                          <a:latin typeface="+mj-lt"/>
                          <a:ea typeface="Arial" pitchFamily="34" charset="-122"/>
                          <a:cs typeface="Arial" pitchFamily="34" charset="-120"/>
                        </a:rPr>
                        <a:t>Study Materials</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Study guides, flashcards, practice tests, spaced repetition</a:t>
                      </a:r>
                      <a:endParaRPr lang="en-US" sz="1400" dirty="0">
                        <a:solidFill>
                          <a:schemeClr val="tx1"/>
                        </a:solidFill>
                        <a:latin typeface="+mj-lt"/>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b="1" dirty="0">
                          <a:solidFill>
                            <a:schemeClr val="tx1"/>
                          </a:solidFill>
                          <a:latin typeface="+mj-lt"/>
                          <a:ea typeface="Courier New" pitchFamily="34" charset="-122"/>
                          <a:cs typeface="Courier New" pitchFamily="34" charset="-120"/>
                          <a:hlinkClick r:id="rId11"/>
                        </a:rPr>
                        <a:t>Quizlet AI</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12"/>
                        </a:rPr>
                        <a:t>TurboLearn</a:t>
                      </a:r>
                      <a:r>
                        <a:rPr lang="en-US" sz="1400" b="1" dirty="0">
                          <a:solidFill>
                            <a:schemeClr val="tx1"/>
                          </a:solidFill>
                          <a:latin typeface="+mj-lt"/>
                          <a:ea typeface="Courier New" pitchFamily="34" charset="-122"/>
                          <a:cs typeface="Courier New" pitchFamily="34" charset="-120"/>
                          <a:hlinkClick r:id="rId12"/>
                        </a:rPr>
                        <a:t> AI</a:t>
                      </a:r>
                      <a:br>
                        <a:rPr lang="en-US" sz="1400" b="1" dirty="0">
                          <a:solidFill>
                            <a:schemeClr val="tx1"/>
                          </a:solidFill>
                          <a:latin typeface="+mj-lt"/>
                          <a:ea typeface="Courier New" pitchFamily="34" charset="-122"/>
                          <a:cs typeface="Courier New" pitchFamily="34" charset="-120"/>
                        </a:rPr>
                      </a:br>
                      <a:r>
                        <a:rPr lang="en-US" sz="1400" b="1" dirty="0">
                          <a:solidFill>
                            <a:schemeClr val="tx1"/>
                          </a:solidFill>
                          <a:latin typeface="+mj-lt"/>
                          <a:ea typeface="Courier New" pitchFamily="34" charset="-122"/>
                          <a:cs typeface="Courier New" pitchFamily="34" charset="-120"/>
                          <a:hlinkClick r:id="rId13"/>
                        </a:rPr>
                        <a:t>Brainly</a:t>
                      </a:r>
                      <a:br>
                        <a:rPr lang="en-US" sz="1400" b="1" dirty="0">
                          <a:solidFill>
                            <a:schemeClr val="tx1"/>
                          </a:solidFill>
                          <a:latin typeface="+mj-lt"/>
                          <a:ea typeface="Courier New" pitchFamily="34" charset="-122"/>
                          <a:cs typeface="Courier New" pitchFamily="34" charset="-120"/>
                        </a:rPr>
                      </a:br>
                      <a:r>
                        <a:rPr lang="en-US" sz="1400" b="1" dirty="0" err="1">
                          <a:solidFill>
                            <a:schemeClr val="tx1"/>
                          </a:solidFill>
                          <a:latin typeface="+mj-lt"/>
                          <a:ea typeface="Courier New" pitchFamily="34" charset="-122"/>
                          <a:cs typeface="Courier New" pitchFamily="34" charset="-120"/>
                          <a:hlinkClick r:id="rId14"/>
                        </a:rPr>
                        <a:t>Studyforce</a:t>
                      </a:r>
                      <a:r>
                        <a:rPr lang="en-US" sz="1400" b="1" dirty="0">
                          <a:solidFill>
                            <a:schemeClr val="tx1"/>
                          </a:solidFill>
                          <a:latin typeface="+mj-lt"/>
                          <a:ea typeface="Courier New" pitchFamily="34" charset="-122"/>
                          <a:cs typeface="Courier New" pitchFamily="34" charset="-120"/>
                          <a:hlinkClick r:id="rId14"/>
                        </a:rPr>
                        <a:t> AI</a:t>
                      </a:r>
                      <a:endParaRPr lang="en-US" sz="1400" b="1" dirty="0">
                        <a:solidFill>
                          <a:schemeClr val="tx1"/>
                        </a:solidFill>
                        <a:latin typeface="+mj-lt"/>
                        <a:ea typeface="Courier New" charset="0"/>
                        <a:cs typeface="Courier New"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bl>
          </a:graphicData>
        </a:graphic>
      </p:graphicFrame>
      <p:sp>
        <p:nvSpPr>
          <p:cNvPr id="28" name="Title 27">
            <a:extLst>
              <a:ext uri="{FF2B5EF4-FFF2-40B4-BE49-F238E27FC236}">
                <a16:creationId xmlns:a16="http://schemas.microsoft.com/office/drawing/2014/main" id="{3D8B33C2-730A-4753-6B16-97AEF0830C00}"/>
              </a:ext>
            </a:extLst>
          </p:cNvPr>
          <p:cNvSpPr>
            <a:spLocks noGrp="1"/>
          </p:cNvSpPr>
          <p:nvPr>
            <p:ph type="title"/>
          </p:nvPr>
        </p:nvSpPr>
        <p:spPr>
          <a:xfrm>
            <a:off x="533400" y="361950"/>
            <a:ext cx="8229600" cy="857250"/>
          </a:xfrm>
        </p:spPr>
        <p:txBody>
          <a:bodyPr/>
          <a:lstStyle/>
          <a:p>
            <a:r>
              <a:rPr lang="en-US" dirty="0"/>
              <a:t>GenAI - Education</a:t>
            </a:r>
          </a:p>
        </p:txBody>
      </p:sp>
    </p:spTree>
    <p:extLst>
      <p:ext uri="{BB962C8B-B14F-4D97-AF65-F5344CB8AC3E}">
        <p14:creationId xmlns:p14="http://schemas.microsoft.com/office/powerpoint/2010/main" val="24442524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1576983"/>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B5DBF21D-B7FB-769C-26F8-CF1645795047}"/>
              </a:ext>
            </a:extLst>
          </p:cNvPr>
          <p:cNvSpPr>
            <a:spLocks noGrp="1"/>
          </p:cNvSpPr>
          <p:nvPr>
            <p:ph type="title"/>
          </p:nvPr>
        </p:nvSpPr>
        <p:spPr>
          <a:xfrm>
            <a:off x="451104" y="609600"/>
            <a:ext cx="8229600" cy="1123950"/>
          </a:xfrm>
        </p:spPr>
        <p:txBody>
          <a:bodyPr>
            <a:noAutofit/>
          </a:bodyPr>
          <a:lstStyle/>
          <a:p>
            <a:r>
              <a:rPr lang="en-US" sz="4000" dirty="0"/>
              <a:t>GenAI – Education</a:t>
            </a:r>
            <a:br>
              <a:rPr lang="en-US" sz="4000" dirty="0"/>
            </a:br>
            <a:r>
              <a:rPr lang="en-US" sz="4000" dirty="0"/>
              <a:t>Key Insights &amp; Implementation</a:t>
            </a:r>
          </a:p>
        </p:txBody>
      </p:sp>
      <p:sp>
        <p:nvSpPr>
          <p:cNvPr id="5" name="Content Placeholder 4">
            <a:extLst>
              <a:ext uri="{FF2B5EF4-FFF2-40B4-BE49-F238E27FC236}">
                <a16:creationId xmlns:a16="http://schemas.microsoft.com/office/drawing/2014/main" id="{496F1CA2-DCE2-D7B9-A0FA-618D2CA3E229}"/>
              </a:ext>
            </a:extLst>
          </p:cNvPr>
          <p:cNvSpPr>
            <a:spLocks noGrp="1"/>
          </p:cNvSpPr>
          <p:nvPr>
            <p:ph idx="1"/>
          </p:nvPr>
        </p:nvSpPr>
        <p:spPr>
          <a:xfrm>
            <a:off x="451104" y="1962150"/>
            <a:ext cx="8229600" cy="2571750"/>
          </a:xfrm>
        </p:spPr>
        <p:txBody>
          <a:bodyPr>
            <a:normAutofit/>
          </a:bodyPr>
          <a:lstStyle/>
          <a:p>
            <a:r>
              <a:rPr lang="en-US" sz="1800" dirty="0">
                <a:solidFill>
                  <a:schemeClr val="accent5">
                    <a:lumMod val="50000"/>
                  </a:schemeClr>
                </a:solidFill>
              </a:rPr>
              <a:t>Teacher enablement is critical </a:t>
            </a:r>
            <a:r>
              <a:rPr lang="en-US" sz="1800" dirty="0"/>
              <a:t>- AI augments, not replaces, educator expertise</a:t>
            </a:r>
          </a:p>
          <a:p>
            <a:r>
              <a:rPr lang="en-US" sz="1800" dirty="0">
                <a:solidFill>
                  <a:schemeClr val="accent5">
                    <a:lumMod val="50000"/>
                  </a:schemeClr>
                </a:solidFill>
              </a:rPr>
              <a:t>Equity &amp; access </a:t>
            </a:r>
            <a:r>
              <a:rPr lang="en-US" sz="1800" dirty="0"/>
              <a:t>- ensure diverse learners benefit from personalization</a:t>
            </a:r>
          </a:p>
          <a:p>
            <a:r>
              <a:rPr lang="en-US" sz="1800" dirty="0">
                <a:solidFill>
                  <a:schemeClr val="accent5">
                    <a:lumMod val="50000"/>
                  </a:schemeClr>
                </a:solidFill>
              </a:rPr>
              <a:t>Data privacy </a:t>
            </a:r>
            <a:r>
              <a:rPr lang="en-US" sz="1800" dirty="0"/>
              <a:t>- FERPA compliance and student data protection mandatory</a:t>
            </a:r>
          </a:p>
          <a:p>
            <a:r>
              <a:rPr lang="en-US" sz="1800" dirty="0">
                <a:solidFill>
                  <a:schemeClr val="accent5">
                    <a:lumMod val="50000"/>
                  </a:schemeClr>
                </a:solidFill>
              </a:rPr>
              <a:t>Adoption growth </a:t>
            </a:r>
            <a:r>
              <a:rPr lang="en-US" sz="1800" dirty="0"/>
              <a:t>- 40% of teachers using AI tools; adoption doubling annually</a:t>
            </a:r>
          </a:p>
          <a:p>
            <a:endParaRPr lang="en-US" sz="1800"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3888522844"/>
              </p:ext>
            </p:extLst>
          </p:nvPr>
        </p:nvGraphicFramePr>
        <p:xfrm>
          <a:off x="533400" y="1889880"/>
          <a:ext cx="7924800" cy="2644020"/>
        </p:xfrm>
        <a:graphic>
          <a:graphicData uri="http://schemas.openxmlformats.org/drawingml/2006/table">
            <a:tbl>
              <a:tblPr>
                <a:effectLst>
                  <a:outerShdw blurRad="50800" dist="38100" dir="2700000" algn="tl" rotWithShape="0">
                    <a:prstClr val="black">
                      <a:alpha val="40000"/>
                    </a:prstClr>
                  </a:outerShdw>
                </a:effectLst>
              </a:tblPr>
              <a:tblGrid>
                <a:gridCol w="26670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81000">
                <a:tc>
                  <a:txBody>
                    <a:bodyPr/>
                    <a:lstStyle/>
                    <a:p>
                      <a:pPr marL="0" indent="0" algn="ctr">
                        <a:buNone/>
                      </a:pPr>
                      <a:r>
                        <a:rPr lang="en-US" sz="1800" b="1" dirty="0">
                          <a:solidFill>
                            <a:schemeClr val="bg1"/>
                          </a:solidFill>
                          <a:latin typeface="+mj-lt"/>
                          <a:ea typeface="Arial" pitchFamily="34" charset="-122"/>
                          <a:cs typeface="Arial" pitchFamily="34" charset="-120"/>
                        </a:rPr>
                        <a:t>Model</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Best For</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36215">
                <a:tc>
                  <a:txBody>
                    <a:bodyPr/>
                    <a:lstStyle/>
                    <a:p>
                      <a:pPr marL="0" indent="0" algn="ctr">
                        <a:buNone/>
                      </a:pPr>
                      <a:r>
                        <a:rPr kumimoji="0" lang="en-US" sz="1400" b="1" kern="1200" dirty="0" err="1">
                          <a:solidFill>
                            <a:schemeClr val="tx1"/>
                          </a:solidFill>
                          <a:latin typeface="+mj-lt"/>
                          <a:ea typeface="Courier New" pitchFamily="34" charset="-122"/>
                          <a:cs typeface="Courier New" pitchFamily="34" charset="-120"/>
                          <a:hlinkClick r:id="rId3"/>
                        </a:rPr>
                        <a:t>Khanmigo</a:t>
                      </a:r>
                      <a:r>
                        <a:rPr lang="en-US" sz="1400" b="1" dirty="0">
                          <a:solidFill>
                            <a:schemeClr val="tx1"/>
                          </a:solidFill>
                          <a:latin typeface="+mj-lt"/>
                          <a:ea typeface="Arial" pitchFamily="34" charset="-122"/>
                          <a:cs typeface="Arial" pitchFamily="34" charset="-120"/>
                        </a:rPr>
                        <a:t> &amp; </a:t>
                      </a:r>
                      <a:r>
                        <a:rPr kumimoji="0" lang="en-US" sz="1400" b="1" kern="1200" dirty="0">
                          <a:solidFill>
                            <a:schemeClr val="tx1"/>
                          </a:solidFill>
                          <a:latin typeface="+mj-lt"/>
                          <a:ea typeface="Courier New" pitchFamily="34" charset="-122"/>
                          <a:cs typeface="Courier New" pitchFamily="34" charset="-120"/>
                          <a:hlinkClick r:id="rId4"/>
                        </a:rPr>
                        <a:t>Khan Academy</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Safe, monitored AI tutoring for K-12, proven curriculum alignment</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36215">
                <a:tc>
                  <a:txBody>
                    <a:bodyPr/>
                    <a:lstStyle/>
                    <a:p>
                      <a:pPr marL="0" indent="0" algn="ctr">
                        <a:buNone/>
                      </a:pPr>
                      <a:r>
                        <a:rPr kumimoji="0" lang="en-US" sz="1400" b="1" kern="1200" dirty="0" err="1">
                          <a:solidFill>
                            <a:schemeClr val="tx1"/>
                          </a:solidFill>
                          <a:latin typeface="+mj-lt"/>
                          <a:ea typeface="Courier New" pitchFamily="34" charset="-122"/>
                          <a:cs typeface="Courier New" pitchFamily="34" charset="-120"/>
                          <a:hlinkClick r:id="rId5"/>
                        </a:rPr>
                        <a:t>MagicSchool</a:t>
                      </a:r>
                      <a:r>
                        <a:rPr kumimoji="0" lang="en-US" sz="1400" b="1" kern="1200" dirty="0">
                          <a:solidFill>
                            <a:schemeClr val="tx1"/>
                          </a:solidFill>
                          <a:latin typeface="+mj-lt"/>
                          <a:ea typeface="Courier New" pitchFamily="34" charset="-122"/>
                          <a:cs typeface="Courier New" pitchFamily="34" charset="-120"/>
                          <a:hlinkClick r:id="rId5"/>
                        </a:rPr>
                        <a:t> AI</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Teacher-first platform, 60+ educator-focused tools, FERPA compliant</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436215">
                <a:tc>
                  <a:txBody>
                    <a:bodyPr/>
                    <a:lstStyle/>
                    <a:p>
                      <a:pPr marL="0" indent="0" algn="ctr">
                        <a:buNone/>
                      </a:pPr>
                      <a:r>
                        <a:rPr kumimoji="0" lang="en-US" sz="1400" b="1" kern="1200" dirty="0" err="1">
                          <a:solidFill>
                            <a:schemeClr val="tx1"/>
                          </a:solidFill>
                          <a:latin typeface="+mj-lt"/>
                          <a:ea typeface="Courier New" pitchFamily="34" charset="-122"/>
                          <a:cs typeface="Courier New" pitchFamily="34" charset="-120"/>
                          <a:hlinkClick r:id="rId6"/>
                        </a:rPr>
                        <a:t>Curipod</a:t>
                      </a:r>
                      <a:r>
                        <a:rPr lang="en-US" sz="1400" b="1" dirty="0">
                          <a:solidFill>
                            <a:schemeClr val="tx1"/>
                          </a:solidFill>
                          <a:latin typeface="+mj-lt"/>
                          <a:ea typeface="Arial" pitchFamily="34" charset="-122"/>
                          <a:cs typeface="Arial" pitchFamily="34" charset="-120"/>
                        </a:rPr>
                        <a:t> &amp; </a:t>
                      </a:r>
                      <a:r>
                        <a:rPr kumimoji="0" lang="en-US" sz="1400" b="1" kern="1200" dirty="0">
                          <a:solidFill>
                            <a:schemeClr val="tx1"/>
                          </a:solidFill>
                          <a:latin typeface="+mj-lt"/>
                          <a:ea typeface="Courier New" pitchFamily="34" charset="-122"/>
                          <a:cs typeface="Courier New" pitchFamily="34" charset="-120"/>
                          <a:hlinkClick r:id="rId7"/>
                        </a:rPr>
                        <a:t>TeachBetter.ai</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Interactive lessons, classroom engagement, real-time student feedback</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36215">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8"/>
                        </a:rPr>
                        <a:t>Turnitin</a:t>
                      </a:r>
                      <a:r>
                        <a:rPr lang="en-US" sz="1400" b="1" dirty="0">
                          <a:solidFill>
                            <a:schemeClr val="tx1"/>
                          </a:solidFill>
                          <a:latin typeface="+mj-lt"/>
                          <a:ea typeface="Arial" pitchFamily="34" charset="-122"/>
                          <a:cs typeface="Arial" pitchFamily="34" charset="-120"/>
                        </a:rPr>
                        <a:t> &amp; </a:t>
                      </a:r>
                      <a:r>
                        <a:rPr kumimoji="0" lang="en-US" sz="1400" b="1" kern="1200" dirty="0">
                          <a:solidFill>
                            <a:schemeClr val="tx1"/>
                          </a:solidFill>
                          <a:latin typeface="+mj-lt"/>
                          <a:ea typeface="Courier New" pitchFamily="34" charset="-122"/>
                          <a:cs typeface="Courier New" pitchFamily="34" charset="-120"/>
                          <a:hlinkClick r:id="rId9"/>
                        </a:rPr>
                        <a:t>Grammarly AI</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Academic integrity, writing assessment, plagiarism detection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436215">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10"/>
                        </a:rPr>
                        <a:t>Quizlet AI</a:t>
                      </a:r>
                      <a:r>
                        <a:rPr lang="en-US" sz="1400" b="1" dirty="0">
                          <a:solidFill>
                            <a:schemeClr val="tx1"/>
                          </a:solidFill>
                          <a:latin typeface="+mj-lt"/>
                          <a:ea typeface="Arial" pitchFamily="34" charset="-122"/>
                          <a:cs typeface="Arial" pitchFamily="34" charset="-120"/>
                        </a:rPr>
                        <a:t> &amp; </a:t>
                      </a:r>
                      <a:r>
                        <a:rPr kumimoji="0" lang="en-US" sz="1400" b="1" kern="1200" dirty="0" err="1">
                          <a:solidFill>
                            <a:schemeClr val="tx1"/>
                          </a:solidFill>
                          <a:latin typeface="+mj-lt"/>
                          <a:ea typeface="Courier New" pitchFamily="34" charset="-122"/>
                          <a:cs typeface="Courier New" pitchFamily="34" charset="-120"/>
                          <a:hlinkClick r:id="rId11"/>
                        </a:rPr>
                        <a:t>TurboLearn</a:t>
                      </a:r>
                      <a:r>
                        <a:rPr kumimoji="0" lang="en-US" sz="1400" b="1" kern="1200" dirty="0">
                          <a:solidFill>
                            <a:schemeClr val="tx1"/>
                          </a:solidFill>
                          <a:latin typeface="+mj-lt"/>
                          <a:ea typeface="Courier New" pitchFamily="34" charset="-122"/>
                          <a:cs typeface="Courier New" pitchFamily="34" charset="-120"/>
                          <a:hlinkClick r:id="rId11"/>
                        </a:rPr>
                        <a:t> AI</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Student study tools, spaced repetition, active recall practice</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95707A59-0502-DF99-05C6-F4A196A1C387}"/>
              </a:ext>
            </a:extLst>
          </p:cNvPr>
          <p:cNvSpPr>
            <a:spLocks noGrp="1"/>
          </p:cNvSpPr>
          <p:nvPr>
            <p:ph type="title"/>
          </p:nvPr>
        </p:nvSpPr>
        <p:spPr>
          <a:xfrm>
            <a:off x="419100" y="895350"/>
            <a:ext cx="8305800" cy="857250"/>
          </a:xfrm>
        </p:spPr>
        <p:txBody>
          <a:bodyPr>
            <a:normAutofit fontScale="90000"/>
          </a:bodyPr>
          <a:lstStyle/>
          <a:p>
            <a:r>
              <a:rPr lang="en-US" dirty="0"/>
              <a:t>GenAI – Education</a:t>
            </a:r>
            <a:br>
              <a:rPr lang="en-US" dirty="0"/>
            </a:br>
            <a:r>
              <a:rPr lang="en-US" dirty="0"/>
              <a:t>Quick Model Comparison</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909600193"/>
              </p:ext>
            </p:extLst>
          </p:nvPr>
        </p:nvGraphicFramePr>
        <p:xfrm>
          <a:off x="681037" y="1385952"/>
          <a:ext cx="7781925" cy="3376764"/>
        </p:xfrm>
        <a:graphic>
          <a:graphicData uri="http://schemas.openxmlformats.org/drawingml/2006/table">
            <a:tbl>
              <a:tblPr>
                <a:effectLst>
                  <a:outerShdw blurRad="50800" dist="38100" dir="2700000" algn="tl" rotWithShape="0">
                    <a:prstClr val="black">
                      <a:alpha val="40000"/>
                    </a:prstClr>
                  </a:outerShdw>
                </a:effectLst>
              </a:tblPr>
              <a:tblGrid>
                <a:gridCol w="19812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2600325">
                  <a:extLst>
                    <a:ext uri="{9D8B030D-6E8A-4147-A177-3AD203B41FA5}">
                      <a16:colId xmlns:a16="http://schemas.microsoft.com/office/drawing/2014/main" val="20002"/>
                    </a:ext>
                  </a:extLst>
                </a:gridCol>
              </a:tblGrid>
              <a:tr h="359244">
                <a:tc>
                  <a:txBody>
                    <a:bodyPr/>
                    <a:lstStyle/>
                    <a:p>
                      <a:pPr marL="0" indent="0" algn="ctr">
                        <a:buNone/>
                      </a:pPr>
                      <a:r>
                        <a:rPr lang="en-US" sz="1600" b="1" dirty="0">
                          <a:solidFill>
                            <a:schemeClr val="bg1"/>
                          </a:solidFill>
                          <a:latin typeface="+mj-lt"/>
                          <a:ea typeface="Arial" pitchFamily="34" charset="-122"/>
                          <a:cs typeface="Arial" pitchFamily="34" charset="-120"/>
                        </a:rPr>
                        <a:t>Application Type</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Description</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Recommended Models</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671011">
                <a:tc>
                  <a:txBody>
                    <a:bodyPr/>
                    <a:lstStyle/>
                    <a:p>
                      <a:pPr marL="0" indent="0" algn="ctr">
                        <a:buNone/>
                      </a:pPr>
                      <a:r>
                        <a:rPr lang="en-US" sz="1200" b="1" dirty="0">
                          <a:solidFill>
                            <a:schemeClr val="tx1"/>
                          </a:solidFill>
                          <a:latin typeface="+mj-lt"/>
                          <a:ea typeface="Arial" pitchFamily="34" charset="-122"/>
                          <a:cs typeface="Arial" pitchFamily="34" charset="-120"/>
                        </a:rPr>
                        <a:t>Fraud Detection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Real-time transaction monitoring and anomaly detection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err="1">
                          <a:solidFill>
                            <a:schemeClr val="tx1"/>
                          </a:solidFill>
                          <a:latin typeface="+mj-lt"/>
                          <a:ea typeface="Courier New" pitchFamily="34" charset="-122"/>
                          <a:cs typeface="Courier New" pitchFamily="34" charset="-120"/>
                          <a:hlinkClick r:id="rId3"/>
                        </a:rPr>
                        <a:t>Feedzai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4"/>
                        </a:rPr>
                        <a:t>DataVisor</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5"/>
                        </a:rPr>
                        <a:t>Stripe Radar</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6"/>
                        </a:rPr>
                        <a:t>Vesta 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charset="0"/>
                          <a:cs typeface="Courier New" charset="0"/>
                          <a:hlinkClick r:id="rId7"/>
                        </a:rPr>
                        <a:t>Kount</a:t>
                      </a:r>
                      <a:r>
                        <a:rPr lang="en-US" sz="1200" b="1" dirty="0">
                          <a:solidFill>
                            <a:schemeClr val="tx1"/>
                          </a:solidFill>
                          <a:latin typeface="+mj-lt"/>
                          <a:ea typeface="Courier New" charset="0"/>
                          <a:cs typeface="Courier New" charset="0"/>
                          <a:hlinkClick r:id="rId7"/>
                        </a:rPr>
                        <a:t> Intelligence</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671011">
                <a:tc>
                  <a:txBody>
                    <a:bodyPr/>
                    <a:lstStyle/>
                    <a:p>
                      <a:pPr marL="0" indent="0" algn="ctr">
                        <a:buNone/>
                      </a:pPr>
                      <a:r>
                        <a:rPr lang="en-US" sz="1200" b="1" dirty="0">
                          <a:solidFill>
                            <a:schemeClr val="tx1"/>
                          </a:solidFill>
                          <a:latin typeface="+mj-lt"/>
                          <a:ea typeface="Arial" pitchFamily="34" charset="-122"/>
                          <a:cs typeface="Arial" pitchFamily="34" charset="-120"/>
                        </a:rPr>
                        <a:t>Credit Risk</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Loan approval, risk scoring, default prediction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err="1">
                          <a:solidFill>
                            <a:schemeClr val="tx1"/>
                          </a:solidFill>
                          <a:latin typeface="+mj-lt"/>
                          <a:ea typeface="Courier New" pitchFamily="34" charset="-122"/>
                          <a:cs typeface="Courier New" pitchFamily="34" charset="-120"/>
                          <a:hlinkClick r:id="rId8"/>
                        </a:rPr>
                        <a:t>DataRobot</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9"/>
                        </a:rPr>
                        <a:t>Upstart 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0"/>
                        </a:rPr>
                        <a:t>Equifax AI Insights</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1"/>
                        </a:rPr>
                        <a:t>Experian </a:t>
                      </a:r>
                      <a:r>
                        <a:rPr lang="en-US" sz="1200" b="1" dirty="0" err="1">
                          <a:solidFill>
                            <a:schemeClr val="tx1"/>
                          </a:solidFill>
                          <a:latin typeface="+mj-lt"/>
                          <a:ea typeface="Courier New" pitchFamily="34" charset="-122"/>
                          <a:cs typeface="Courier New" pitchFamily="34" charset="-120"/>
                          <a:hlinkClick r:id="rId11"/>
                        </a:rPr>
                        <a:t>DataLabs</a:t>
                      </a:r>
                      <a:br>
                        <a:rPr lang="en-US" sz="1200" b="1" dirty="0">
                          <a:solidFill>
                            <a:schemeClr val="tx1"/>
                          </a:solidFill>
                          <a:latin typeface="+mj-lt"/>
                          <a:ea typeface="Courier New" pitchFamily="34" charset="-122"/>
                          <a:cs typeface="Courier New" pitchFamily="34" charset="-120"/>
                        </a:rPr>
                      </a:br>
                      <a:r>
                        <a:rPr lang="en-US" sz="1200" b="1" dirty="0" err="1">
                          <a:solidFill>
                            <a:schemeClr val="tx1"/>
                          </a:solidFill>
                          <a:latin typeface="+mj-lt"/>
                          <a:ea typeface="Courier New" pitchFamily="34" charset="-122"/>
                          <a:cs typeface="Courier New" pitchFamily="34" charset="-120"/>
                          <a:hlinkClick r:id="rId12"/>
                        </a:rPr>
                        <a:t>ZestAI</a:t>
                      </a:r>
                      <a:r>
                        <a:rPr lang="en-US" sz="1200" b="1" dirty="0">
                          <a:solidFill>
                            <a:schemeClr val="tx1"/>
                          </a:solidFill>
                          <a:latin typeface="+mj-lt"/>
                          <a:ea typeface="Courier New" pitchFamily="34" charset="-122"/>
                          <a:cs typeface="Courier New" pitchFamily="34" charset="-120"/>
                          <a:hlinkClick r:id="rId12"/>
                        </a:rPr>
                        <a:t> Lending</a:t>
                      </a:r>
                      <a:endParaRPr lang="en-US" sz="120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671011">
                <a:tc>
                  <a:txBody>
                    <a:bodyPr/>
                    <a:lstStyle/>
                    <a:p>
                      <a:pPr marL="0" indent="0" algn="ctr">
                        <a:buNone/>
                      </a:pPr>
                      <a:r>
                        <a:rPr lang="en-US" sz="1200" b="1" dirty="0">
                          <a:solidFill>
                            <a:schemeClr val="tx1"/>
                          </a:solidFill>
                          <a:latin typeface="+mj-lt"/>
                          <a:ea typeface="Arial" pitchFamily="34" charset="-122"/>
                          <a:cs typeface="Arial" pitchFamily="34" charset="-120"/>
                        </a:rPr>
                        <a:t>Trading &amp; Portfolio</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Market prediction, strategy optimization, rebalancing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err="1">
                          <a:solidFill>
                            <a:schemeClr val="tx1"/>
                          </a:solidFill>
                          <a:latin typeface="+mj-lt"/>
                          <a:ea typeface="Courier New" pitchFamily="34" charset="-122"/>
                          <a:cs typeface="Courier New" pitchFamily="34" charset="-120"/>
                          <a:hlinkClick r:id="rId13"/>
                        </a:rPr>
                        <a:t>Ayasdi</a:t>
                      </a:r>
                      <a:r>
                        <a:rPr lang="en-US" sz="1200" b="1" dirty="0">
                          <a:solidFill>
                            <a:schemeClr val="tx1"/>
                          </a:solidFill>
                          <a:latin typeface="+mj-lt"/>
                          <a:ea typeface="Courier New" pitchFamily="34" charset="-122"/>
                          <a:cs typeface="Courier New" pitchFamily="34" charset="-120"/>
                          <a:hlinkClick r:id="rId13"/>
                        </a:rPr>
                        <a:t> FinAI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14"/>
                        </a:rPr>
                        <a:t>Numerai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15"/>
                        </a:rPr>
                        <a:t>AlphaSense</a:t>
                      </a:r>
                      <a:r>
                        <a:rPr lang="en-US" sz="1200" b="1" dirty="0">
                          <a:solidFill>
                            <a:schemeClr val="tx1"/>
                          </a:solidFill>
                          <a:latin typeface="+mj-lt"/>
                          <a:ea typeface="Courier New" pitchFamily="34" charset="-122"/>
                          <a:cs typeface="Courier New" pitchFamily="34" charset="-120"/>
                          <a:hlinkClick r:id="rId15"/>
                        </a:rPr>
                        <a:t> GenAI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6"/>
                        </a:rPr>
                        <a:t>Palantir Gotham Finance</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charset="0"/>
                          <a:cs typeface="Courier New" charset="0"/>
                          <a:hlinkClick r:id="rId17"/>
                        </a:rPr>
                        <a:t>Canoe GenAI Trading</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27" name="Text 24"/>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8" name="Title 27">
            <a:extLst>
              <a:ext uri="{FF2B5EF4-FFF2-40B4-BE49-F238E27FC236}">
                <a16:creationId xmlns:a16="http://schemas.microsoft.com/office/drawing/2014/main" id="{77A84432-6736-E98D-885E-85890437153A}"/>
              </a:ext>
            </a:extLst>
          </p:cNvPr>
          <p:cNvSpPr>
            <a:spLocks noGrp="1"/>
          </p:cNvSpPr>
          <p:nvPr>
            <p:ph type="title"/>
          </p:nvPr>
        </p:nvSpPr>
        <p:spPr>
          <a:xfrm>
            <a:off x="451104" y="518965"/>
            <a:ext cx="8305800" cy="857250"/>
          </a:xfrm>
        </p:spPr>
        <p:txBody>
          <a:bodyPr>
            <a:normAutofit/>
          </a:bodyPr>
          <a:lstStyle/>
          <a:p>
            <a:r>
              <a:rPr lang="en-US" dirty="0"/>
              <a:t>GenAI Finance &amp; Banking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29" name="Object 28"/>
          <p:cNvSpPr/>
          <p:nvPr/>
        </p:nvSpPr>
        <p:spPr>
          <a:xfrm>
            <a:off x="8827468" y="4691525"/>
            <a:ext cx="171333" cy="182517"/>
          </a:xfrm>
          <a:prstGeom prst="rect">
            <a:avLst/>
          </a:prstGeom>
          <a:noFill/>
        </p:spPr>
        <p:txBody>
          <a:bodyPr/>
          <a:lstStyle/>
          <a:p>
            <a:endParaRPr lang="en-US" sz="1350" dirty="0"/>
          </a:p>
        </p:txBody>
      </p:sp>
      <p:sp>
        <p:nvSpPr>
          <p:cNvPr id="4" name="Title 3">
            <a:extLst>
              <a:ext uri="{FF2B5EF4-FFF2-40B4-BE49-F238E27FC236}">
                <a16:creationId xmlns:a16="http://schemas.microsoft.com/office/drawing/2014/main" id="{3FD5EC62-F6EB-CE79-0C5E-34BDABFF5E84}"/>
              </a:ext>
            </a:extLst>
          </p:cNvPr>
          <p:cNvSpPr>
            <a:spLocks noGrp="1"/>
          </p:cNvSpPr>
          <p:nvPr>
            <p:ph type="title"/>
          </p:nvPr>
        </p:nvSpPr>
        <p:spPr>
          <a:xfrm>
            <a:off x="419100" y="36300"/>
            <a:ext cx="8305800" cy="857250"/>
          </a:xfrm>
        </p:spPr>
        <p:txBody>
          <a:bodyPr>
            <a:normAutofit fontScale="90000"/>
          </a:bodyPr>
          <a:lstStyle/>
          <a:p>
            <a:r>
              <a:rPr lang="en-US" sz="5400" b="1" dirty="0">
                <a:solidFill>
                  <a:srgbClr val="000000"/>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Hierarchy of Intelligence</a:t>
            </a:r>
            <a:endParaRPr lang="en-US" dirty="0">
              <a:effectLst>
                <a:outerShdw blurRad="38100" dist="38100" dir="2700000" algn="tl">
                  <a:srgbClr val="000000">
                    <a:alpha val="43137"/>
                  </a:srgbClr>
                </a:outerShdw>
              </a:effectLst>
            </a:endParaRPr>
          </a:p>
        </p:txBody>
      </p:sp>
      <p:sp>
        <p:nvSpPr>
          <p:cNvPr id="30"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mtClean="0"/>
              <a:t>14</a:t>
            </a:fld>
            <a:endParaRPr lang="en-US" dirty="0"/>
          </a:p>
        </p:txBody>
      </p:sp>
      <p:sp>
        <p:nvSpPr>
          <p:cNvPr id="32" name="TextBox 31">
            <a:extLst>
              <a:ext uri="{FF2B5EF4-FFF2-40B4-BE49-F238E27FC236}">
                <a16:creationId xmlns:a16="http://schemas.microsoft.com/office/drawing/2014/main" id="{BC2C28F7-00E9-3C23-261A-CAABED4B8536}"/>
              </a:ext>
            </a:extLst>
          </p:cNvPr>
          <p:cNvSpPr txBox="1"/>
          <p:nvPr/>
        </p:nvSpPr>
        <p:spPr>
          <a:xfrm>
            <a:off x="694066" y="1554057"/>
            <a:ext cx="7992734"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2060"/>
                </a:solidFill>
                <a:latin typeface="+mj-lt"/>
                <a:cs typeface="Arial"/>
              </a:rPr>
              <a:t>Machine Learning (ML)</a:t>
            </a:r>
            <a:endParaRPr lang="en-US" sz="1050" b="1" dirty="0">
              <a:solidFill>
                <a:srgbClr val="002060"/>
              </a:solidFill>
              <a:latin typeface="+mj-lt"/>
              <a:cs typeface="Arial"/>
            </a:endParaRPr>
          </a:p>
          <a:p>
            <a:pPr marL="171450" indent="-171450">
              <a:buFont typeface="Arial" panose="020B0604020202020204" pitchFamily="34" charset="0"/>
              <a:buChar char="•"/>
            </a:pPr>
            <a:r>
              <a:rPr lang="en-US" sz="1200" dirty="0">
                <a:solidFill>
                  <a:srgbClr val="002060"/>
                </a:solidFill>
                <a:latin typeface="+mj-lt"/>
                <a:cs typeface="Arial"/>
              </a:rPr>
              <a:t>ML is a subset of AI that enables system to learn patterns from data and make predictions or decision without being explicitly programmed</a:t>
            </a:r>
          </a:p>
          <a:p>
            <a:pPr marL="171450" indent="-171450">
              <a:buFont typeface="Arial" panose="020B0604020202020204" pitchFamily="34" charset="0"/>
              <a:buChar char="•"/>
            </a:pPr>
            <a:r>
              <a:rPr lang="en-US" sz="1200" dirty="0">
                <a:solidFill>
                  <a:srgbClr val="002060"/>
                </a:solidFill>
                <a:latin typeface="+mj-lt"/>
                <a:cs typeface="Arial"/>
              </a:rPr>
              <a:t>EX: XGBoost, Random Forest</a:t>
            </a:r>
          </a:p>
        </p:txBody>
      </p:sp>
      <p:sp>
        <p:nvSpPr>
          <p:cNvPr id="34" name="TextBox 33">
            <a:extLst>
              <a:ext uri="{FF2B5EF4-FFF2-40B4-BE49-F238E27FC236}">
                <a16:creationId xmlns:a16="http://schemas.microsoft.com/office/drawing/2014/main" id="{ED714D71-7D43-B981-06E3-52C1D6482556}"/>
              </a:ext>
            </a:extLst>
          </p:cNvPr>
          <p:cNvSpPr txBox="1"/>
          <p:nvPr/>
        </p:nvSpPr>
        <p:spPr>
          <a:xfrm>
            <a:off x="419100" y="803355"/>
            <a:ext cx="8430162"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7030A0"/>
                </a:solidFill>
                <a:latin typeface="+mj-lt"/>
                <a:cs typeface="Arial"/>
              </a:rPr>
              <a:t>Artificial Intelligence (AI)</a:t>
            </a:r>
          </a:p>
          <a:p>
            <a:pPr marL="171450" indent="-171450">
              <a:buFont typeface="Arial" panose="020B0604020202020204" pitchFamily="34" charset="0"/>
              <a:buChar char="•"/>
            </a:pPr>
            <a:r>
              <a:rPr lang="en-US" sz="1200" dirty="0">
                <a:solidFill>
                  <a:srgbClr val="7030A0"/>
                </a:solidFill>
                <a:latin typeface="+mj-lt"/>
                <a:cs typeface="Arial"/>
              </a:rPr>
              <a:t>AI is a field of computer science focused on creating system that can perform tasks requiring human-like intelligence, such as reasoning, learning, perception, and decision-making.</a:t>
            </a:r>
          </a:p>
          <a:p>
            <a:pPr marL="171450" indent="-171450">
              <a:buFont typeface="Arial" panose="020B0604020202020204" pitchFamily="34" charset="0"/>
              <a:buChar char="•"/>
            </a:pPr>
            <a:r>
              <a:rPr lang="en-US" sz="1200" dirty="0">
                <a:solidFill>
                  <a:srgbClr val="7030A0"/>
                </a:solidFill>
                <a:latin typeface="+mj-lt"/>
                <a:cs typeface="Arial"/>
              </a:rPr>
              <a:t>EX: IBM Watson, Google Bard, OpenAI Codex</a:t>
            </a:r>
          </a:p>
        </p:txBody>
      </p:sp>
      <p:sp>
        <p:nvSpPr>
          <p:cNvPr id="35" name="TextBox 34">
            <a:extLst>
              <a:ext uri="{FF2B5EF4-FFF2-40B4-BE49-F238E27FC236}">
                <a16:creationId xmlns:a16="http://schemas.microsoft.com/office/drawing/2014/main" id="{19B34502-1F9E-7E88-7B47-37CDEF15D3D1}"/>
              </a:ext>
            </a:extLst>
          </p:cNvPr>
          <p:cNvSpPr txBox="1"/>
          <p:nvPr/>
        </p:nvSpPr>
        <p:spPr>
          <a:xfrm>
            <a:off x="1245081" y="2387229"/>
            <a:ext cx="7441719"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70C0"/>
                </a:solidFill>
                <a:latin typeface="+mj-lt"/>
                <a:cs typeface="Arial"/>
              </a:rPr>
              <a:t>Deep Learning (DL)</a:t>
            </a:r>
            <a:endParaRPr lang="en-US" sz="1350" dirty="0">
              <a:solidFill>
                <a:srgbClr val="0070C0"/>
              </a:solidFill>
              <a:latin typeface="+mj-lt"/>
            </a:endParaRPr>
          </a:p>
          <a:p>
            <a:pPr marL="171450" indent="-171450">
              <a:buFont typeface="Arial" panose="020B0604020202020204" pitchFamily="34" charset="0"/>
              <a:buChar char="•"/>
            </a:pPr>
            <a:r>
              <a:rPr lang="en-US" sz="1200" dirty="0">
                <a:solidFill>
                  <a:srgbClr val="0070C0"/>
                </a:solidFill>
                <a:latin typeface="+mj-lt"/>
                <a:cs typeface="Arial"/>
              </a:rPr>
              <a:t>DL is a specialized subset of ML that utilizes artificial neural networks with multiple layers to model complex patterns in data</a:t>
            </a:r>
          </a:p>
          <a:p>
            <a:pPr marL="171450" indent="-171450">
              <a:buFont typeface="Arial" panose="020B0604020202020204" pitchFamily="34" charset="0"/>
              <a:buChar char="•"/>
            </a:pPr>
            <a:r>
              <a:rPr lang="en-US" sz="1200" dirty="0">
                <a:solidFill>
                  <a:srgbClr val="0070C0"/>
                </a:solidFill>
                <a:latin typeface="+mj-lt"/>
                <a:cs typeface="Arial"/>
              </a:rPr>
              <a:t>EX: BERT (Bidirectional Encoder Representations from Transformers) </a:t>
            </a:r>
          </a:p>
        </p:txBody>
      </p:sp>
      <p:sp>
        <p:nvSpPr>
          <p:cNvPr id="36" name="TextBox 35">
            <a:extLst>
              <a:ext uri="{FF2B5EF4-FFF2-40B4-BE49-F238E27FC236}">
                <a16:creationId xmlns:a16="http://schemas.microsoft.com/office/drawing/2014/main" id="{B4614DF7-368B-CF47-95D5-5F4A3FACAE79}"/>
              </a:ext>
            </a:extLst>
          </p:cNvPr>
          <p:cNvSpPr txBox="1"/>
          <p:nvPr/>
        </p:nvSpPr>
        <p:spPr>
          <a:xfrm>
            <a:off x="1646677" y="3191066"/>
            <a:ext cx="6927617"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B050"/>
                </a:solidFill>
                <a:latin typeface="+mj-lt"/>
                <a:cs typeface="Arial"/>
              </a:rPr>
              <a:t>Neural Networks</a:t>
            </a:r>
            <a:endParaRPr lang="en-US" sz="1350" dirty="0">
              <a:solidFill>
                <a:srgbClr val="00B050"/>
              </a:solidFill>
              <a:latin typeface="+mj-lt"/>
            </a:endParaRPr>
          </a:p>
          <a:p>
            <a:pPr marL="171450" indent="-171450">
              <a:buFont typeface="Arial" panose="020B0604020202020204" pitchFamily="34" charset="0"/>
              <a:buChar char="•"/>
            </a:pPr>
            <a:r>
              <a:rPr lang="en-US" sz="1200" dirty="0">
                <a:solidFill>
                  <a:srgbClr val="00B050"/>
                </a:solidFill>
                <a:latin typeface="+mj-lt"/>
                <a:cs typeface="Arial"/>
              </a:rPr>
              <a:t>A Neural Network is a computational model inspired by the human brain, consisting of interconnected layers of nodes (neurons) that process information through weighted connection and activation functions</a:t>
            </a:r>
          </a:p>
          <a:p>
            <a:pPr marL="171450" indent="-171450">
              <a:buFont typeface="Arial" panose="020B0604020202020204" pitchFamily="34" charset="0"/>
              <a:buChar char="•"/>
            </a:pPr>
            <a:r>
              <a:rPr lang="en-US" sz="1200" dirty="0">
                <a:solidFill>
                  <a:srgbClr val="00B050"/>
                </a:solidFill>
                <a:latin typeface="+mj-lt"/>
                <a:cs typeface="Arial"/>
              </a:rPr>
              <a:t>EX: CNN – image/video recognition, Transformers – NLP AI apps</a:t>
            </a:r>
          </a:p>
        </p:txBody>
      </p:sp>
      <p:sp>
        <p:nvSpPr>
          <p:cNvPr id="37" name="TextBox 36">
            <a:extLst>
              <a:ext uri="{FF2B5EF4-FFF2-40B4-BE49-F238E27FC236}">
                <a16:creationId xmlns:a16="http://schemas.microsoft.com/office/drawing/2014/main" id="{FADF9F8E-84E5-C02B-D086-DC3CBFDCAA62}"/>
              </a:ext>
            </a:extLst>
          </p:cNvPr>
          <p:cNvSpPr txBox="1"/>
          <p:nvPr/>
        </p:nvSpPr>
        <p:spPr>
          <a:xfrm>
            <a:off x="2086641" y="3966706"/>
            <a:ext cx="5637361" cy="807913"/>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C00000"/>
                </a:solidFill>
                <a:latin typeface="+mj-lt"/>
                <a:cs typeface="Arial"/>
              </a:rPr>
              <a:t>Generative AI (GenAI)</a:t>
            </a:r>
            <a:endParaRPr lang="en-US" sz="1200" dirty="0">
              <a:solidFill>
                <a:srgbClr val="C00000"/>
              </a:solidFill>
              <a:latin typeface="+mj-lt"/>
              <a:cs typeface="Arial"/>
            </a:endParaRPr>
          </a:p>
          <a:p>
            <a:pPr marL="171450" indent="-171450">
              <a:buFont typeface="Arial" panose="020B0604020202020204" pitchFamily="34" charset="0"/>
              <a:buChar char="•"/>
            </a:pPr>
            <a:r>
              <a:rPr lang="en-US" sz="1200" dirty="0">
                <a:solidFill>
                  <a:srgbClr val="C00000"/>
                </a:solidFill>
                <a:latin typeface="+mj-lt"/>
                <a:cs typeface="Arial"/>
              </a:rPr>
              <a:t>GenAI is a branch of AI that uses ML models, particularly deep learning architectures like transformers and GAN to generate content</a:t>
            </a:r>
          </a:p>
          <a:p>
            <a:pPr marL="171450" indent="-171450">
              <a:buFont typeface="Arial" panose="020B0604020202020204" pitchFamily="34" charset="0"/>
              <a:buChar char="•"/>
            </a:pPr>
            <a:r>
              <a:rPr lang="en-US" sz="1200" dirty="0">
                <a:solidFill>
                  <a:srgbClr val="C00000"/>
                </a:solidFill>
                <a:latin typeface="+mj-lt"/>
                <a:cs typeface="Arial"/>
              </a:rPr>
              <a:t>EX: GPT, Stable Diffusion, MusicLM (Google DeepMind)</a:t>
            </a:r>
          </a:p>
        </p:txBody>
      </p:sp>
      <p:sp>
        <p:nvSpPr>
          <p:cNvPr id="2" name="Date Placeholder 1">
            <a:extLst>
              <a:ext uri="{FF2B5EF4-FFF2-40B4-BE49-F238E27FC236}">
                <a16:creationId xmlns:a16="http://schemas.microsoft.com/office/drawing/2014/main" id="{042400C9-312D-1D2F-6003-63DB11B7211C}"/>
              </a:ext>
            </a:extLst>
          </p:cNvPr>
          <p:cNvSpPr>
            <a:spLocks noGrp="1"/>
          </p:cNvSpPr>
          <p:nvPr>
            <p:ph type="dt" sz="half" idx="10"/>
          </p:nvPr>
        </p:nvSpPr>
        <p:spPr/>
        <p:txBody>
          <a:bodyPr/>
          <a:lstStyle/>
          <a:p>
            <a:fld id="{AFFB0453-4079-48FB-B463-BEAA45086135}" type="datetime1">
              <a:rPr lang="en-US" smtClean="0"/>
              <a:t>1/21/2026</a:t>
            </a:fld>
            <a:endParaRPr lang="en-US" dirty="0"/>
          </a:p>
        </p:txBody>
      </p:sp>
      <p:sp>
        <p:nvSpPr>
          <p:cNvPr id="5" name="Footer Placeholder 4">
            <a:extLst>
              <a:ext uri="{FF2B5EF4-FFF2-40B4-BE49-F238E27FC236}">
                <a16:creationId xmlns:a16="http://schemas.microsoft.com/office/drawing/2014/main" id="{35D9C00C-AAE0-DEB3-6268-7C904DF241E2}"/>
              </a:ext>
            </a:extLst>
          </p:cNvPr>
          <p:cNvSpPr>
            <a:spLocks noGrp="1"/>
          </p:cNvSpPr>
          <p:nvPr>
            <p:ph type="ftr" sz="quarter" idx="11"/>
          </p:nvPr>
        </p:nvSpPr>
        <p:spPr/>
        <p:txBody>
          <a:bodyPr/>
          <a:lstStyle/>
          <a:p>
            <a:r>
              <a:rPr lang="en-US" dirty="0"/>
              <a:t>Copyright © 2007 - 2025 Carl M. Burnett</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3317C-EF78-C777-1C71-984A219849C8}"/>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71487157-A442-B6CA-05F5-11DE2BBFF49D}"/>
              </a:ext>
            </a:extLst>
          </p:cNvPr>
          <p:cNvGraphicFramePr>
            <a:graphicFrameLocks noGrp="1"/>
          </p:cNvGraphicFramePr>
          <p:nvPr>
            <p:extLst>
              <p:ext uri="{D42A27DB-BD31-4B8C-83A1-F6EECF244321}">
                <p14:modId xmlns:p14="http://schemas.microsoft.com/office/powerpoint/2010/main" val="3072208617"/>
              </p:ext>
            </p:extLst>
          </p:nvPr>
        </p:nvGraphicFramePr>
        <p:xfrm>
          <a:off x="681038" y="1466850"/>
          <a:ext cx="7781925" cy="3376764"/>
        </p:xfrm>
        <a:graphic>
          <a:graphicData uri="http://schemas.openxmlformats.org/drawingml/2006/table">
            <a:tbl>
              <a:tblPr>
                <a:effectLst>
                  <a:outerShdw blurRad="50800" dist="38100" dir="2700000" algn="tl" rotWithShape="0">
                    <a:prstClr val="black">
                      <a:alpha val="40000"/>
                    </a:prstClr>
                  </a:outerShdw>
                </a:effectLst>
              </a:tblPr>
              <a:tblGrid>
                <a:gridCol w="19812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2600325">
                  <a:extLst>
                    <a:ext uri="{9D8B030D-6E8A-4147-A177-3AD203B41FA5}">
                      <a16:colId xmlns:a16="http://schemas.microsoft.com/office/drawing/2014/main" val="20002"/>
                    </a:ext>
                  </a:extLst>
                </a:gridCol>
              </a:tblGrid>
              <a:tr h="359244">
                <a:tc>
                  <a:txBody>
                    <a:bodyPr/>
                    <a:lstStyle/>
                    <a:p>
                      <a:pPr marL="0" indent="0" algn="ctr">
                        <a:buNone/>
                      </a:pPr>
                      <a:r>
                        <a:rPr lang="en-US" sz="1600" b="1" dirty="0">
                          <a:solidFill>
                            <a:schemeClr val="bg1"/>
                          </a:solidFill>
                          <a:latin typeface="+mj-lt"/>
                          <a:ea typeface="Arial" pitchFamily="34" charset="-122"/>
                          <a:cs typeface="Arial" pitchFamily="34" charset="-120"/>
                        </a:rPr>
                        <a:t>Application Type</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Description</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Recommended Models</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671011">
                <a:tc>
                  <a:txBody>
                    <a:bodyPr/>
                    <a:lstStyle/>
                    <a:p>
                      <a:pPr marL="0" indent="0" algn="ctr">
                        <a:buNone/>
                      </a:pPr>
                      <a:r>
                        <a:rPr lang="en-US" sz="1200" b="1" dirty="0">
                          <a:solidFill>
                            <a:schemeClr val="tx1"/>
                          </a:solidFill>
                          <a:latin typeface="+mj-lt"/>
                          <a:ea typeface="Arial" pitchFamily="34" charset="-122"/>
                          <a:cs typeface="Arial" pitchFamily="34" charset="-120"/>
                        </a:rPr>
                        <a:t>Compliance &amp; AML</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KYC verification, sanctions screening, regulatory reporting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err="1">
                          <a:solidFill>
                            <a:schemeClr val="tx1"/>
                          </a:solidFill>
                          <a:latin typeface="+mj-lt"/>
                          <a:ea typeface="Courier New" pitchFamily="34" charset="-122"/>
                          <a:cs typeface="Courier New" pitchFamily="34" charset="-120"/>
                          <a:hlinkClick r:id="rId3"/>
                        </a:rPr>
                        <a:t>ComplyAdvantage</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4"/>
                        </a:rPr>
                        <a:t>Trunomi</a:t>
                      </a:r>
                      <a:r>
                        <a:rPr lang="en-US" sz="1200" b="1" dirty="0">
                          <a:solidFill>
                            <a:schemeClr val="tx1"/>
                          </a:solidFill>
                          <a:latin typeface="+mj-lt"/>
                          <a:ea typeface="Courier New" pitchFamily="34" charset="-122"/>
                          <a:cs typeface="Courier New" pitchFamily="34" charset="-120"/>
                          <a:hlinkClick r:id="rId4"/>
                        </a:rPr>
                        <a:t> Compliance</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5"/>
                        </a:rPr>
                        <a:t>IBM Watson Risk</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6"/>
                        </a:rPr>
                        <a:t>FICO Falcon AML</a:t>
                      </a:r>
                      <a:br>
                        <a:rPr lang="en-US" sz="1200" b="1" dirty="0">
                          <a:solidFill>
                            <a:schemeClr val="tx1"/>
                          </a:solidFill>
                          <a:latin typeface="+mj-lt"/>
                          <a:ea typeface="Courier New" pitchFamily="34" charset="-122"/>
                          <a:cs typeface="Courier New" pitchFamily="34" charset="-120"/>
                        </a:rPr>
                      </a:br>
                      <a:r>
                        <a:rPr lang="en-US" sz="1200" b="1" dirty="0">
                          <a:solidFill>
                            <a:schemeClr val="tx1"/>
                          </a:solidFill>
                          <a:latin typeface="+mj-lt"/>
                          <a:ea typeface="Courier New" pitchFamily="34" charset="-122"/>
                          <a:cs typeface="Courier New" pitchFamily="34" charset="-120"/>
                          <a:hlinkClick r:id="rId7"/>
                        </a:rPr>
                        <a:t>Actimize Compliance</a:t>
                      </a:r>
                      <a:endParaRPr lang="en-US" sz="120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671011">
                <a:tc>
                  <a:txBody>
                    <a:bodyPr/>
                    <a:lstStyle/>
                    <a:p>
                      <a:pPr marL="0" indent="0" algn="ctr">
                        <a:buNone/>
                      </a:pPr>
                      <a:r>
                        <a:rPr lang="en-US" sz="1200" b="1" dirty="0">
                          <a:solidFill>
                            <a:schemeClr val="tx1"/>
                          </a:solidFill>
                          <a:latin typeface="+mj-lt"/>
                          <a:ea typeface="Arial" pitchFamily="34" charset="-122"/>
                          <a:cs typeface="Arial" pitchFamily="34" charset="-120"/>
                        </a:rPr>
                        <a:t>Customer Service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Chatbots, account inquiries, personalized advice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a:solidFill>
                            <a:schemeClr val="tx1"/>
                          </a:solidFill>
                          <a:latin typeface="+mj-lt"/>
                          <a:ea typeface="Courier New" pitchFamily="34" charset="-122"/>
                          <a:cs typeface="Courier New" pitchFamily="34" charset="-120"/>
                          <a:hlinkClick r:id="rId8"/>
                        </a:rPr>
                        <a:t>OpenAI GPT-4 Finance</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9"/>
                        </a:rPr>
                        <a:t>Claude 3 Finance</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0"/>
                        </a:rPr>
                        <a:t>Google Bard Banking</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11"/>
                        </a:rPr>
                        <a:t>FinBERT</a:t>
                      </a:r>
                      <a:r>
                        <a:rPr lang="en-US" sz="1200" b="1" dirty="0">
                          <a:solidFill>
                            <a:schemeClr val="tx1"/>
                          </a:solidFill>
                          <a:latin typeface="+mj-lt"/>
                          <a:ea typeface="Courier New" pitchFamily="34" charset="-122"/>
                          <a:cs typeface="Courier New" pitchFamily="34" charset="-120"/>
                          <a:hlinkClick r:id="rId11"/>
                        </a:rPr>
                        <a:t> NLP</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charset="0"/>
                          <a:cs typeface="Courier New" charset="0"/>
                        </a:rPr>
                        <a:t>Specialized Banking LLMs</a:t>
                      </a: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671011">
                <a:tc>
                  <a:txBody>
                    <a:bodyPr/>
                    <a:lstStyle/>
                    <a:p>
                      <a:pPr marL="0" indent="0" algn="ctr">
                        <a:buNone/>
                      </a:pPr>
                      <a:r>
                        <a:rPr lang="en-US" sz="1200" b="1" dirty="0">
                          <a:solidFill>
                            <a:schemeClr val="tx1"/>
                          </a:solidFill>
                          <a:latin typeface="+mj-lt"/>
                          <a:ea typeface="Arial" pitchFamily="34" charset="-122"/>
                          <a:cs typeface="Arial" pitchFamily="34" charset="-120"/>
                        </a:rPr>
                        <a:t>Forecasting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Cash flow, revenue, market volatility, stress testing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a:solidFill>
                            <a:schemeClr val="tx1"/>
                          </a:solidFill>
                          <a:latin typeface="+mj-lt"/>
                          <a:ea typeface="Courier New" pitchFamily="34" charset="-122"/>
                          <a:cs typeface="Courier New" pitchFamily="34" charset="-120"/>
                          <a:hlinkClick r:id="rId12"/>
                        </a:rPr>
                        <a:t>Meta's Prophet Advanced</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3"/>
                        </a:rPr>
                        <a:t>Workday Finance Agent</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4"/>
                        </a:rPr>
                        <a:t>Oracle Cloud Finance 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15"/>
                        </a:rPr>
                        <a:t>SoftCo</a:t>
                      </a:r>
                      <a:r>
                        <a:rPr lang="en-US" sz="1200" b="1" dirty="0">
                          <a:solidFill>
                            <a:schemeClr val="tx1"/>
                          </a:solidFill>
                          <a:latin typeface="+mj-lt"/>
                          <a:ea typeface="Courier New" pitchFamily="34" charset="-122"/>
                          <a:cs typeface="Courier New" pitchFamily="34" charset="-120"/>
                          <a:hlinkClick r:id="rId15"/>
                        </a:rPr>
                        <a:t> </a:t>
                      </a:r>
                      <a:r>
                        <a:rPr lang="en-US" sz="1200" b="1" dirty="0">
                          <a:solidFill>
                            <a:srgbClr val="38BDF8"/>
                          </a:solidFill>
                          <a:latin typeface="+mj-lt"/>
                          <a:ea typeface="Arial" pitchFamily="34" charset="-122"/>
                          <a:cs typeface="Arial" pitchFamily="34" charset="-120"/>
                          <a:hlinkClick r:id="rId15"/>
                        </a:rPr>
                        <a:t>Finance Automation</a:t>
                      </a:r>
                      <a:endParaRPr lang="en-US" sz="1200" b="1" dirty="0">
                        <a:solidFill>
                          <a:srgbClr val="38BDF8"/>
                        </a:solidFill>
                        <a:latin typeface="+mj-lt"/>
                        <a:ea typeface="Arial" pitchFamily="34" charset="-122"/>
                        <a:cs typeface="Arial" pitchFamily="34" charset="-120"/>
                      </a:endParaRPr>
                    </a:p>
                    <a:p>
                      <a:pPr marL="0" indent="0" algn="ctr">
                        <a:buNone/>
                      </a:pPr>
                      <a:r>
                        <a:rPr lang="en-US" sz="1200" b="1" dirty="0">
                          <a:solidFill>
                            <a:schemeClr val="tx1"/>
                          </a:solidFill>
                          <a:latin typeface="+mj-lt"/>
                          <a:ea typeface="Courier New" charset="0"/>
                          <a:cs typeface="Courier New" charset="0"/>
                          <a:hlinkClick r:id="rId16"/>
                        </a:rPr>
                        <a:t>Adaptive Insights</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bl>
          </a:graphicData>
        </a:graphic>
      </p:graphicFrame>
      <p:sp>
        <p:nvSpPr>
          <p:cNvPr id="27" name="Text 24">
            <a:extLst>
              <a:ext uri="{FF2B5EF4-FFF2-40B4-BE49-F238E27FC236}">
                <a16:creationId xmlns:a16="http://schemas.microsoft.com/office/drawing/2014/main" id="{D19D14B2-9D09-50A7-F67D-7BD878B3E21B}"/>
              </a:ext>
            </a:extLst>
          </p:cNvPr>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8" name="Title 27">
            <a:extLst>
              <a:ext uri="{FF2B5EF4-FFF2-40B4-BE49-F238E27FC236}">
                <a16:creationId xmlns:a16="http://schemas.microsoft.com/office/drawing/2014/main" id="{D804E435-D48B-C6DF-754E-74F8EBB4D5B3}"/>
              </a:ext>
            </a:extLst>
          </p:cNvPr>
          <p:cNvSpPr>
            <a:spLocks noGrp="1"/>
          </p:cNvSpPr>
          <p:nvPr>
            <p:ph type="title"/>
          </p:nvPr>
        </p:nvSpPr>
        <p:spPr>
          <a:xfrm>
            <a:off x="451104" y="510536"/>
            <a:ext cx="8305800" cy="857250"/>
          </a:xfrm>
        </p:spPr>
        <p:txBody>
          <a:bodyPr>
            <a:normAutofit/>
          </a:bodyPr>
          <a:lstStyle/>
          <a:p>
            <a:r>
              <a:rPr lang="en-US" dirty="0"/>
              <a:t>GenAI Finance &amp; Banking</a:t>
            </a:r>
          </a:p>
        </p:txBody>
      </p:sp>
    </p:spTree>
    <p:extLst>
      <p:ext uri="{BB962C8B-B14F-4D97-AF65-F5344CB8AC3E}">
        <p14:creationId xmlns:p14="http://schemas.microsoft.com/office/powerpoint/2010/main" val="20376542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841248" y="2552700"/>
            <a:ext cx="7620000" cy="1576983"/>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95B92C0C-B4B7-C609-3894-5E5B315FF98F}"/>
              </a:ext>
            </a:extLst>
          </p:cNvPr>
          <p:cNvSpPr>
            <a:spLocks noGrp="1"/>
          </p:cNvSpPr>
          <p:nvPr>
            <p:ph type="title"/>
          </p:nvPr>
        </p:nvSpPr>
        <p:spPr>
          <a:xfrm>
            <a:off x="451104" y="590550"/>
            <a:ext cx="8229600" cy="1295400"/>
          </a:xfrm>
        </p:spPr>
        <p:txBody>
          <a:bodyPr>
            <a:normAutofit fontScale="90000"/>
          </a:bodyPr>
          <a:lstStyle/>
          <a:p>
            <a:r>
              <a:rPr lang="en-US" dirty="0"/>
              <a:t>GenAI Finance &amp; Banking</a:t>
            </a:r>
            <a:br>
              <a:rPr lang="en-US" dirty="0"/>
            </a:br>
            <a:r>
              <a:rPr lang="en-US" dirty="0"/>
              <a:t>Key Insights &amp; Implementation</a:t>
            </a:r>
          </a:p>
        </p:txBody>
      </p:sp>
      <p:sp>
        <p:nvSpPr>
          <p:cNvPr id="5" name="Content Placeholder 4">
            <a:extLst>
              <a:ext uri="{FF2B5EF4-FFF2-40B4-BE49-F238E27FC236}">
                <a16:creationId xmlns:a16="http://schemas.microsoft.com/office/drawing/2014/main" id="{7E5A0D2E-06EE-3066-B2CC-4CC0060F3BBB}"/>
              </a:ext>
            </a:extLst>
          </p:cNvPr>
          <p:cNvSpPr>
            <a:spLocks noGrp="1"/>
          </p:cNvSpPr>
          <p:nvPr>
            <p:ph idx="1"/>
          </p:nvPr>
        </p:nvSpPr>
        <p:spPr>
          <a:xfrm>
            <a:off x="457200" y="1939290"/>
            <a:ext cx="8229600" cy="3009900"/>
          </a:xfrm>
        </p:spPr>
        <p:txBody>
          <a:bodyPr>
            <a:normAutofit/>
          </a:bodyPr>
          <a:lstStyle/>
          <a:p>
            <a:r>
              <a:rPr lang="en-US" sz="1800" dirty="0">
                <a:solidFill>
                  <a:schemeClr val="accent5">
                    <a:lumMod val="50000"/>
                  </a:schemeClr>
                </a:solidFill>
              </a:rPr>
              <a:t>Regulatory compliance is non-negotiable </a:t>
            </a:r>
            <a:r>
              <a:rPr lang="en-US" sz="1800" dirty="0"/>
              <a:t>- all deployments require audit trails and explainability</a:t>
            </a:r>
          </a:p>
          <a:p>
            <a:r>
              <a:rPr lang="en-US" sz="1800" dirty="0">
                <a:solidFill>
                  <a:schemeClr val="accent5">
                    <a:lumMod val="50000"/>
                  </a:schemeClr>
                </a:solidFill>
              </a:rPr>
              <a:t>Real-time processing </a:t>
            </a:r>
            <a:r>
              <a:rPr lang="en-US" sz="1800" dirty="0"/>
              <a:t>- fraud detection reduces false positives by 30%+ and speeds decisions</a:t>
            </a:r>
          </a:p>
          <a:p>
            <a:r>
              <a:rPr lang="en-US" sz="1800" dirty="0">
                <a:solidFill>
                  <a:schemeClr val="accent5">
                    <a:lumMod val="50000"/>
                  </a:schemeClr>
                </a:solidFill>
              </a:rPr>
              <a:t>Integration critical </a:t>
            </a:r>
            <a:r>
              <a:rPr lang="en-US" sz="1800" dirty="0"/>
              <a:t>- seamless EHR/ERP connection drives adoption and ROI</a:t>
            </a:r>
          </a:p>
          <a:p>
            <a:r>
              <a:rPr lang="en-US" sz="1800" dirty="0">
                <a:solidFill>
                  <a:schemeClr val="accent5">
                    <a:lumMod val="50000"/>
                  </a:schemeClr>
                </a:solidFill>
              </a:rPr>
              <a:t>Cost savings </a:t>
            </a:r>
            <a:r>
              <a:rPr lang="en-US" sz="1800" dirty="0"/>
              <a:t>- automation reduces operational overhead by 40-60%</a:t>
            </a:r>
          </a:p>
          <a:p>
            <a:endParaRPr lang="en-US" sz="180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187100818"/>
              </p:ext>
            </p:extLst>
          </p:nvPr>
        </p:nvGraphicFramePr>
        <p:xfrm>
          <a:off x="448056" y="2094230"/>
          <a:ext cx="7924800" cy="2699235"/>
        </p:xfrm>
        <a:graphic>
          <a:graphicData uri="http://schemas.openxmlformats.org/drawingml/2006/table">
            <a:tbl>
              <a:tblPr>
                <a:effectLst>
                  <a:outerShdw blurRad="50800" dist="38100" dir="2700000" algn="tl" rotWithShape="0">
                    <a:prstClr val="black">
                      <a:alpha val="40000"/>
                    </a:prstClr>
                  </a:outerShdw>
                </a:effectLst>
              </a:tblPr>
              <a:tblGrid>
                <a:gridCol w="2980944">
                  <a:extLst>
                    <a:ext uri="{9D8B030D-6E8A-4147-A177-3AD203B41FA5}">
                      <a16:colId xmlns:a16="http://schemas.microsoft.com/office/drawing/2014/main" val="20000"/>
                    </a:ext>
                  </a:extLst>
                </a:gridCol>
                <a:gridCol w="4943856">
                  <a:extLst>
                    <a:ext uri="{9D8B030D-6E8A-4147-A177-3AD203B41FA5}">
                      <a16:colId xmlns:a16="http://schemas.microsoft.com/office/drawing/2014/main" val="20001"/>
                    </a:ext>
                  </a:extLst>
                </a:gridCol>
              </a:tblGrid>
              <a:tr h="436215">
                <a:tc>
                  <a:txBody>
                    <a:bodyPr/>
                    <a:lstStyle/>
                    <a:p>
                      <a:pPr marL="0" indent="0" algn="ctr">
                        <a:buNone/>
                      </a:pPr>
                      <a:r>
                        <a:rPr lang="en-US" sz="1800" b="1" dirty="0">
                          <a:solidFill>
                            <a:schemeClr val="bg1"/>
                          </a:solidFill>
                          <a:latin typeface="+mj-lt"/>
                          <a:ea typeface="Arial" pitchFamily="34" charset="-122"/>
                          <a:cs typeface="Arial" pitchFamily="34" charset="-120"/>
                        </a:rPr>
                        <a:t>Model</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Best For</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36215">
                <a:tc>
                  <a:txBody>
                    <a:bodyPr/>
                    <a:lstStyle/>
                    <a:p>
                      <a:pPr marL="0" indent="0" algn="ctr">
                        <a:buNone/>
                      </a:pPr>
                      <a:r>
                        <a:rPr kumimoji="0" lang="en-US" sz="1400" b="1" kern="1200" dirty="0" err="1">
                          <a:solidFill>
                            <a:schemeClr val="tx1"/>
                          </a:solidFill>
                          <a:latin typeface="+mj-lt"/>
                          <a:ea typeface="Courier New" pitchFamily="34" charset="-122"/>
                          <a:cs typeface="Courier New" pitchFamily="34" charset="-120"/>
                          <a:hlinkClick r:id="rId3"/>
                        </a:rPr>
                        <a:t>Feedzai</a:t>
                      </a:r>
                      <a:r>
                        <a:rPr lang="en-US" sz="1400" b="1" dirty="0">
                          <a:solidFill>
                            <a:schemeClr val="tx1"/>
                          </a:solidFill>
                          <a:latin typeface="+mj-lt"/>
                          <a:ea typeface="Arial" pitchFamily="34" charset="-122"/>
                          <a:cs typeface="Arial" pitchFamily="34" charset="-120"/>
                        </a:rPr>
                        <a:t> &amp; </a:t>
                      </a:r>
                      <a:r>
                        <a:rPr kumimoji="0" lang="en-US" sz="1400" b="1" kern="1200" dirty="0" err="1">
                          <a:solidFill>
                            <a:schemeClr val="tx1"/>
                          </a:solidFill>
                          <a:latin typeface="+mj-lt"/>
                          <a:ea typeface="Courier New" pitchFamily="34" charset="-122"/>
                          <a:cs typeface="Courier New" pitchFamily="34" charset="-120"/>
                          <a:hlinkClick r:id="rId4"/>
                        </a:rPr>
                        <a:t>DataRobot</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Enterprise fraud and credit risk, proven compliance track record</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mj-lt"/>
                          <a:ea typeface="Courier New" pitchFamily="34" charset="-122"/>
                          <a:cs typeface="Courier New" pitchFamily="34" charset="-120"/>
                          <a:hlinkClick r:id="rId5"/>
                        </a:rPr>
                        <a:t>Upstart AI</a:t>
                      </a:r>
                      <a:r>
                        <a:rPr kumimoji="0" lang="en-US" sz="1400" b="1" kern="1200" dirty="0">
                          <a:solidFill>
                            <a:schemeClr val="tx1"/>
                          </a:solidFill>
                          <a:latin typeface="+mj-lt"/>
                          <a:ea typeface="Courier New" pitchFamily="34" charset="-122"/>
                          <a:cs typeface="Courier New" pitchFamily="34" charset="-120"/>
                        </a:rPr>
                        <a:t> </a:t>
                      </a:r>
                      <a:r>
                        <a:rPr lang="en-US" sz="1400" b="1" dirty="0">
                          <a:solidFill>
                            <a:schemeClr val="tx1"/>
                          </a:solidFill>
                          <a:latin typeface="+mj-lt"/>
                          <a:ea typeface="Arial" pitchFamily="34" charset="-122"/>
                          <a:cs typeface="Arial" pitchFamily="34" charset="-120"/>
                        </a:rPr>
                        <a:t>&amp; </a:t>
                      </a:r>
                      <a:r>
                        <a:rPr kumimoji="0" lang="en-US" sz="1400" b="1" kern="1200" dirty="0">
                          <a:solidFill>
                            <a:schemeClr val="tx1"/>
                          </a:solidFill>
                          <a:latin typeface="+mj-lt"/>
                          <a:ea typeface="Courier New" pitchFamily="34" charset="-122"/>
                          <a:cs typeface="Courier New" pitchFamily="34" charset="-120"/>
                          <a:hlinkClick r:id="rId5"/>
                        </a:rPr>
                        <a:t>Upstart AI</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Consumer lending, instant loan decisions, credit underwriting</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436215">
                <a:tc>
                  <a:txBody>
                    <a:bodyPr/>
                    <a:lstStyle/>
                    <a:p>
                      <a:pPr marL="0" indent="0" algn="ctr">
                        <a:buNone/>
                      </a:pPr>
                      <a:r>
                        <a:rPr kumimoji="0" lang="en-US" sz="1400" b="1" kern="1200" dirty="0" err="1">
                          <a:solidFill>
                            <a:schemeClr val="tx1"/>
                          </a:solidFill>
                          <a:latin typeface="+mj-lt"/>
                          <a:ea typeface="Courier New" pitchFamily="34" charset="-122"/>
                          <a:cs typeface="Courier New" pitchFamily="34" charset="-120"/>
                          <a:hlinkClick r:id="rId6"/>
                        </a:rPr>
                        <a:t>Ayasdi</a:t>
                      </a:r>
                      <a:r>
                        <a:rPr kumimoji="0" lang="en-US" sz="1400" b="1" kern="1200" dirty="0">
                          <a:solidFill>
                            <a:schemeClr val="tx1"/>
                          </a:solidFill>
                          <a:latin typeface="+mj-lt"/>
                          <a:ea typeface="Courier New" pitchFamily="34" charset="-122"/>
                          <a:cs typeface="Courier New" pitchFamily="34" charset="-120"/>
                          <a:hlinkClick r:id="rId6"/>
                        </a:rPr>
                        <a:t> FinAI</a:t>
                      </a:r>
                      <a:r>
                        <a:rPr kumimoji="0" lang="en-US" sz="1400" b="1" kern="1200" dirty="0">
                          <a:solidFill>
                            <a:schemeClr val="tx1"/>
                          </a:solidFill>
                          <a:latin typeface="+mj-lt"/>
                          <a:ea typeface="Courier New" pitchFamily="34" charset="-122"/>
                          <a:cs typeface="Courier New" pitchFamily="34" charset="-120"/>
                        </a:rPr>
                        <a:t> </a:t>
                      </a:r>
                      <a:r>
                        <a:rPr lang="en-US" sz="1400" b="1" dirty="0">
                          <a:solidFill>
                            <a:schemeClr val="tx1"/>
                          </a:solidFill>
                          <a:latin typeface="+mj-lt"/>
                          <a:ea typeface="Arial" pitchFamily="34" charset="-122"/>
                          <a:cs typeface="Arial" pitchFamily="34" charset="-120"/>
                        </a:rPr>
                        <a:t> &amp; </a:t>
                      </a:r>
                      <a:r>
                        <a:rPr kumimoji="0" lang="en-US" sz="1400" b="1" kern="1200" dirty="0" err="1">
                          <a:solidFill>
                            <a:schemeClr val="tx1"/>
                          </a:solidFill>
                          <a:latin typeface="+mj-lt"/>
                          <a:ea typeface="Courier New" pitchFamily="34" charset="-122"/>
                          <a:cs typeface="Courier New" pitchFamily="34" charset="-120"/>
                          <a:hlinkClick r:id="rId7"/>
                        </a:rPr>
                        <a:t>Numerai</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Algorithmic trading, portfolio optimization, hedge funds</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36215">
                <a:tc>
                  <a:txBody>
                    <a:bodyPr/>
                    <a:lstStyle/>
                    <a:p>
                      <a:pPr marL="0" indent="0" algn="ctr">
                        <a:buNone/>
                      </a:pPr>
                      <a:r>
                        <a:rPr kumimoji="0" lang="en-US" sz="1400" b="1" kern="1200" dirty="0" err="1">
                          <a:solidFill>
                            <a:schemeClr val="tx1"/>
                          </a:solidFill>
                          <a:latin typeface="+mj-lt"/>
                          <a:ea typeface="Courier New" pitchFamily="34" charset="-122"/>
                          <a:cs typeface="Courier New" pitchFamily="34" charset="-120"/>
                          <a:hlinkClick r:id="rId8"/>
                        </a:rPr>
                        <a:t>ComplyAdvantage</a:t>
                      </a:r>
                      <a:r>
                        <a:rPr kumimoji="0" lang="en-US" sz="1400" b="1" kern="1200" dirty="0">
                          <a:solidFill>
                            <a:schemeClr val="tx1"/>
                          </a:solidFill>
                          <a:latin typeface="+mj-lt"/>
                          <a:ea typeface="Courier New" pitchFamily="34" charset="-122"/>
                          <a:cs typeface="Courier New" pitchFamily="34" charset="-120"/>
                        </a:rPr>
                        <a:t> </a:t>
                      </a:r>
                      <a:r>
                        <a:rPr lang="en-US" sz="1400" b="1" dirty="0">
                          <a:solidFill>
                            <a:schemeClr val="tx1"/>
                          </a:solidFill>
                          <a:latin typeface="+mj-lt"/>
                          <a:ea typeface="Arial" pitchFamily="34" charset="-122"/>
                          <a:cs typeface="Arial" pitchFamily="34" charset="-120"/>
                        </a:rPr>
                        <a:t>&amp; </a:t>
                      </a:r>
                      <a:r>
                        <a:rPr kumimoji="0" lang="en-US" sz="1400" b="1" kern="1200" dirty="0">
                          <a:solidFill>
                            <a:schemeClr val="tx1"/>
                          </a:solidFill>
                          <a:latin typeface="+mj-lt"/>
                          <a:ea typeface="Courier New" pitchFamily="34" charset="-122"/>
                          <a:cs typeface="Courier New" pitchFamily="34" charset="-120"/>
                          <a:hlinkClick r:id="rId9"/>
                        </a:rPr>
                        <a:t>FICO Falcon AML</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Regulatory compliance, AML screening, risk management</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mj-lt"/>
                          <a:ea typeface="Courier New" pitchFamily="34" charset="-122"/>
                          <a:cs typeface="Courier New" pitchFamily="34" charset="-120"/>
                          <a:hlinkClick r:id="rId10"/>
                        </a:rPr>
                        <a:t>Workday Finance Agent</a:t>
                      </a:r>
                      <a:endParaRPr kumimoji="0" lang="en-US" sz="1400" b="1" kern="1200" dirty="0">
                        <a:solidFill>
                          <a:schemeClr val="tx1"/>
                        </a:solidFill>
                        <a:latin typeface="+mj-lt"/>
                        <a:ea typeface="Courier New" pitchFamily="34" charset="-122"/>
                        <a:cs typeface="Courier New"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j-lt"/>
                          <a:ea typeface="Arial" pitchFamily="34" charset="-122"/>
                          <a:cs typeface="Arial" pitchFamily="34" charset="-120"/>
                        </a:rPr>
                        <a:t> &amp; </a:t>
                      </a:r>
                      <a:r>
                        <a:rPr kumimoji="0" lang="en-US" sz="1400" b="1" kern="1200" dirty="0">
                          <a:solidFill>
                            <a:schemeClr val="tx1"/>
                          </a:solidFill>
                          <a:latin typeface="+mj-lt"/>
                          <a:ea typeface="Courier New" pitchFamily="34" charset="-122"/>
                          <a:cs typeface="Courier New" pitchFamily="34" charset="-120"/>
                          <a:hlinkClick r:id="rId11"/>
                        </a:rPr>
                        <a:t>Oracle Cloud Finance AI</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Enterprise CFO automation, forecasting, financial planning</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E6B0A20E-F85A-1D0D-808C-C07A9951CE12}"/>
              </a:ext>
            </a:extLst>
          </p:cNvPr>
          <p:cNvSpPr>
            <a:spLocks noGrp="1"/>
          </p:cNvSpPr>
          <p:nvPr>
            <p:ph type="title"/>
          </p:nvPr>
        </p:nvSpPr>
        <p:spPr>
          <a:xfrm>
            <a:off x="448056" y="609600"/>
            <a:ext cx="8229600" cy="1447800"/>
          </a:xfrm>
        </p:spPr>
        <p:txBody>
          <a:bodyPr>
            <a:normAutofit fontScale="90000"/>
          </a:bodyPr>
          <a:lstStyle/>
          <a:p>
            <a:r>
              <a:rPr lang="en-US" dirty="0"/>
              <a:t>GenAI Finance &amp; Banking</a:t>
            </a:r>
            <a:br>
              <a:rPr lang="en-US" dirty="0"/>
            </a:br>
            <a:r>
              <a:rPr lang="en-US" dirty="0"/>
              <a:t>Quick Model Comparison</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0"/>
          <p:cNvGraphicFramePr>
            <a:graphicFrameLocks noGrp="1"/>
          </p:cNvGraphicFramePr>
          <p:nvPr>
            <p:extLst>
              <p:ext uri="{D42A27DB-BD31-4B8C-83A1-F6EECF244321}">
                <p14:modId xmlns:p14="http://schemas.microsoft.com/office/powerpoint/2010/main" val="1925772285"/>
              </p:ext>
            </p:extLst>
          </p:nvPr>
        </p:nvGraphicFramePr>
        <p:xfrm>
          <a:off x="681037" y="1352550"/>
          <a:ext cx="7781925" cy="3424476"/>
        </p:xfrm>
        <a:graphic>
          <a:graphicData uri="http://schemas.openxmlformats.org/drawingml/2006/table">
            <a:tbl>
              <a:tblPr/>
              <a:tblGrid>
                <a:gridCol w="2062162">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24163">
                  <a:extLst>
                    <a:ext uri="{9D8B030D-6E8A-4147-A177-3AD203B41FA5}">
                      <a16:colId xmlns:a16="http://schemas.microsoft.com/office/drawing/2014/main" val="20002"/>
                    </a:ext>
                  </a:extLst>
                </a:gridCol>
              </a:tblGrid>
              <a:tr h="406956">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513244">
                <a:tc>
                  <a:txBody>
                    <a:bodyPr/>
                    <a:lstStyle/>
                    <a:p>
                      <a:pPr marL="0" indent="0" algn="ctr">
                        <a:buNone/>
                      </a:pPr>
                      <a:r>
                        <a:rPr lang="en-US" sz="1200" b="1" dirty="0">
                          <a:solidFill>
                            <a:schemeClr val="tx1"/>
                          </a:solidFill>
                          <a:latin typeface="+mj-lt"/>
                          <a:ea typeface="Arial" pitchFamily="34" charset="-122"/>
                          <a:cs typeface="Arial" pitchFamily="34" charset="-120"/>
                        </a:rPr>
                        <a:t>Citizen Services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Benefits processing, eligibility screening, chatbots, FedRAMP compliance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a:solidFill>
                            <a:schemeClr val="tx1"/>
                          </a:solidFill>
                          <a:latin typeface="+mj-lt"/>
                          <a:ea typeface="Courier New" pitchFamily="34" charset="-122"/>
                          <a:cs typeface="Courier New" pitchFamily="34" charset="-120"/>
                          <a:hlinkClick r:id="rId3"/>
                        </a:rPr>
                        <a:t>GSA USAi Platform</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4"/>
                        </a:rPr>
                        <a:t>Open GPT-4</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5"/>
                        </a:rPr>
                        <a:t>Google Gemini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6"/>
                        </a:rPr>
                        <a:t>Anthropic Claude</a:t>
                      </a:r>
                      <a:br>
                        <a:rPr lang="en-US" sz="1200" b="1" dirty="0">
                          <a:solidFill>
                            <a:schemeClr val="tx1"/>
                          </a:solidFill>
                          <a:latin typeface="+mj-lt"/>
                          <a:ea typeface="Courier New" pitchFamily="34" charset="-122"/>
                          <a:cs typeface="Courier New" pitchFamily="34" charset="-120"/>
                        </a:rPr>
                      </a:br>
                      <a:r>
                        <a:rPr lang="en-US" sz="1200" b="1" dirty="0">
                          <a:solidFill>
                            <a:schemeClr val="tx1"/>
                          </a:solidFill>
                          <a:latin typeface="+mj-lt"/>
                          <a:ea typeface="Courier New" pitchFamily="34" charset="-122"/>
                          <a:cs typeface="Courier New" pitchFamily="34" charset="-120"/>
                          <a:hlinkClick r:id="rId7"/>
                        </a:rPr>
                        <a:t>Meta Llama </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818044">
                <a:tc>
                  <a:txBody>
                    <a:bodyPr/>
                    <a:lstStyle/>
                    <a:p>
                      <a:pPr marL="0" indent="0" algn="ctr">
                        <a:buNone/>
                      </a:pPr>
                      <a:r>
                        <a:rPr lang="en-US" sz="1200" b="1" dirty="0">
                          <a:solidFill>
                            <a:schemeClr val="tx1"/>
                          </a:solidFill>
                          <a:latin typeface="+mj-lt"/>
                          <a:ea typeface="Arial" pitchFamily="34" charset="-122"/>
                          <a:cs typeface="Arial" pitchFamily="34" charset="-120"/>
                        </a:rPr>
                        <a:t>Regulatory Compliance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Policy analysis, audit trails, compliance reporting, legislative support</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a:solidFill>
                            <a:schemeClr val="tx1"/>
                          </a:solidFill>
                          <a:latin typeface="+mj-lt"/>
                          <a:ea typeface="Courier New" pitchFamily="34" charset="-122"/>
                          <a:cs typeface="Courier New" pitchFamily="34" charset="-120"/>
                          <a:hlinkClick r:id="rId8"/>
                        </a:rPr>
                        <a:t>OMB/NIST AI Framework</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9"/>
                        </a:rPr>
                        <a:t>Palantir Foundry</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0"/>
                        </a:rPr>
                        <a:t>Deloitte Policy 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11"/>
                        </a:rPr>
                        <a:t>RegTech</a:t>
                      </a:r>
                      <a:r>
                        <a:rPr lang="en-US" sz="1200" b="1" dirty="0">
                          <a:solidFill>
                            <a:schemeClr val="tx1"/>
                          </a:solidFill>
                          <a:latin typeface="+mj-lt"/>
                          <a:ea typeface="Courier New" pitchFamily="34" charset="-122"/>
                          <a:cs typeface="Courier New" pitchFamily="34" charset="-120"/>
                          <a:hlinkClick r:id="rId11"/>
                        </a:rPr>
                        <a:t> Solutions</a:t>
                      </a:r>
                      <a:br>
                        <a:rPr lang="en-US" sz="1200" b="1" dirty="0">
                          <a:solidFill>
                            <a:schemeClr val="tx1"/>
                          </a:solidFill>
                          <a:latin typeface="+mj-lt"/>
                          <a:ea typeface="Courier New" pitchFamily="34" charset="-122"/>
                          <a:cs typeface="Courier New" pitchFamily="34" charset="-120"/>
                        </a:rPr>
                      </a:br>
                      <a:r>
                        <a:rPr lang="en-US" sz="1200" b="1" dirty="0">
                          <a:solidFill>
                            <a:schemeClr val="tx1"/>
                          </a:solidFill>
                          <a:latin typeface="+mj-lt"/>
                          <a:ea typeface="Courier New" pitchFamily="34" charset="-122"/>
                          <a:cs typeface="Courier New" pitchFamily="34" charset="-120"/>
                          <a:hlinkClick r:id="rId12"/>
                        </a:rPr>
                        <a:t>C3 Metrics Analytics</a:t>
                      </a:r>
                      <a:endParaRPr lang="en-US" sz="120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818044">
                <a:tc>
                  <a:txBody>
                    <a:bodyPr/>
                    <a:lstStyle/>
                    <a:p>
                      <a:pPr marL="0" indent="0" algn="ctr">
                        <a:buNone/>
                      </a:pPr>
                      <a:r>
                        <a:rPr lang="en-US" sz="1200" b="1" dirty="0">
                          <a:solidFill>
                            <a:schemeClr val="tx1"/>
                          </a:solidFill>
                          <a:latin typeface="+mj-lt"/>
                          <a:ea typeface="Arial" pitchFamily="34" charset="-122"/>
                          <a:cs typeface="Arial" pitchFamily="34" charset="-120"/>
                        </a:rPr>
                        <a:t>Permitting &amp; Licensing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Permit processing, zoning assistance, license eligibility, document extraction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a:solidFill>
                            <a:schemeClr val="tx1"/>
                          </a:solidFill>
                          <a:latin typeface="+mj-lt"/>
                          <a:ea typeface="Courier New" pitchFamily="34" charset="-122"/>
                          <a:cs typeface="Courier New" pitchFamily="34" charset="-120"/>
                          <a:hlinkClick r:id="rId13"/>
                        </a:rPr>
                        <a:t>Accela Automation</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4"/>
                        </a:rPr>
                        <a:t>Granicus </a:t>
                      </a:r>
                      <a:r>
                        <a:rPr lang="en-US" sz="1200" b="1" dirty="0" err="1">
                          <a:solidFill>
                            <a:schemeClr val="tx1"/>
                          </a:solidFill>
                          <a:latin typeface="+mj-lt"/>
                          <a:ea typeface="Courier New" pitchFamily="34" charset="-122"/>
                          <a:cs typeface="Courier New" pitchFamily="34" charset="-120"/>
                          <a:hlinkClick r:id="rId14"/>
                        </a:rPr>
                        <a:t>GovOS</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5"/>
                        </a:rPr>
                        <a:t>Civic 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16"/>
                        </a:rPr>
                        <a:t>CityWorks</a:t>
                      </a:r>
                      <a:r>
                        <a:rPr lang="en-US" sz="1200" b="1" dirty="0">
                          <a:solidFill>
                            <a:schemeClr val="tx1"/>
                          </a:solidFill>
                          <a:latin typeface="+mj-lt"/>
                          <a:ea typeface="Courier New" pitchFamily="34" charset="-122"/>
                          <a:cs typeface="Courier New" pitchFamily="34" charset="-120"/>
                          <a:hlinkClick r:id="rId16"/>
                        </a:rPr>
                        <a:t> By Azteca</a:t>
                      </a:r>
                      <a:br>
                        <a:rPr lang="en-US" sz="1200" b="1" dirty="0">
                          <a:solidFill>
                            <a:schemeClr val="tx1"/>
                          </a:solidFill>
                          <a:latin typeface="+mj-lt"/>
                          <a:ea typeface="Courier New" pitchFamily="34" charset="-122"/>
                          <a:cs typeface="Courier New" pitchFamily="34" charset="-120"/>
                        </a:rPr>
                      </a:br>
                      <a:r>
                        <a:rPr lang="en-US" sz="1200" b="1" dirty="0" err="1">
                          <a:solidFill>
                            <a:schemeClr val="tx1"/>
                          </a:solidFill>
                          <a:latin typeface="+mj-lt"/>
                          <a:ea typeface="Courier New" pitchFamily="34" charset="-122"/>
                          <a:cs typeface="Courier New" pitchFamily="34" charset="-120"/>
                          <a:hlinkClick r:id="rId17"/>
                        </a:rPr>
                        <a:t>Municode</a:t>
                      </a:r>
                      <a:r>
                        <a:rPr lang="en-US" sz="1200" b="1" dirty="0">
                          <a:solidFill>
                            <a:schemeClr val="tx1"/>
                          </a:solidFill>
                          <a:latin typeface="+mj-lt"/>
                          <a:ea typeface="Courier New" pitchFamily="34" charset="-122"/>
                          <a:cs typeface="Courier New" pitchFamily="34" charset="-120"/>
                          <a:hlinkClick r:id="rId17"/>
                        </a:rPr>
                        <a:t> AI</a:t>
                      </a:r>
                      <a:endParaRPr lang="en-US" sz="120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27" name="Title 26">
            <a:extLst>
              <a:ext uri="{FF2B5EF4-FFF2-40B4-BE49-F238E27FC236}">
                <a16:creationId xmlns:a16="http://schemas.microsoft.com/office/drawing/2014/main" id="{149ADEB6-36C4-CD37-9993-EA730C0594AC}"/>
              </a:ext>
            </a:extLst>
          </p:cNvPr>
          <p:cNvSpPr>
            <a:spLocks noGrp="1"/>
          </p:cNvSpPr>
          <p:nvPr>
            <p:ph type="title"/>
          </p:nvPr>
        </p:nvSpPr>
        <p:spPr>
          <a:xfrm>
            <a:off x="457200" y="528066"/>
            <a:ext cx="8229600" cy="569928"/>
          </a:xfrm>
        </p:spPr>
        <p:txBody>
          <a:bodyPr>
            <a:noAutofit/>
          </a:bodyPr>
          <a:lstStyle/>
          <a:p>
            <a:r>
              <a:rPr lang="en-US" sz="4000" dirty="0"/>
              <a:t>GenAI - Government &amp; Public Sector</a:t>
            </a:r>
            <a:endParaRPr lang="en-US" sz="3600"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52692-8F32-9978-AAD6-5211142CA3DA}"/>
            </a:ext>
          </a:extLst>
        </p:cNvPr>
        <p:cNvGrpSpPr/>
        <p:nvPr/>
      </p:nvGrpSpPr>
      <p:grpSpPr>
        <a:xfrm>
          <a:off x="0" y="0"/>
          <a:ext cx="0" cy="0"/>
          <a:chOff x="0" y="0"/>
          <a:chExt cx="0" cy="0"/>
        </a:xfrm>
      </p:grpSpPr>
      <p:graphicFrame>
        <p:nvGraphicFramePr>
          <p:cNvPr id="25" name="Table 0">
            <a:extLst>
              <a:ext uri="{FF2B5EF4-FFF2-40B4-BE49-F238E27FC236}">
                <a16:creationId xmlns:a16="http://schemas.microsoft.com/office/drawing/2014/main" id="{77FF2521-DE7B-8332-628A-FE2F36C5099E}"/>
              </a:ext>
            </a:extLst>
          </p:cNvPr>
          <p:cNvGraphicFramePr>
            <a:graphicFrameLocks noGrp="1"/>
          </p:cNvGraphicFramePr>
          <p:nvPr>
            <p:extLst>
              <p:ext uri="{D42A27DB-BD31-4B8C-83A1-F6EECF244321}">
                <p14:modId xmlns:p14="http://schemas.microsoft.com/office/powerpoint/2010/main" val="1064517423"/>
              </p:ext>
            </p:extLst>
          </p:nvPr>
        </p:nvGraphicFramePr>
        <p:xfrm>
          <a:off x="681037" y="1381325"/>
          <a:ext cx="7781925" cy="3424476"/>
        </p:xfrm>
        <a:graphic>
          <a:graphicData uri="http://schemas.openxmlformats.org/drawingml/2006/table">
            <a:tbl>
              <a:tblPr/>
              <a:tblGrid>
                <a:gridCol w="2062162">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24163">
                  <a:extLst>
                    <a:ext uri="{9D8B030D-6E8A-4147-A177-3AD203B41FA5}">
                      <a16:colId xmlns:a16="http://schemas.microsoft.com/office/drawing/2014/main" val="20002"/>
                    </a:ext>
                  </a:extLst>
                </a:gridCol>
              </a:tblGrid>
              <a:tr h="406956">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18044">
                <a:tc>
                  <a:txBody>
                    <a:bodyPr/>
                    <a:lstStyle/>
                    <a:p>
                      <a:pPr marL="0" indent="0" algn="ctr">
                        <a:buNone/>
                      </a:pPr>
                      <a:r>
                        <a:rPr lang="en-US" sz="1200" b="1" dirty="0">
                          <a:solidFill>
                            <a:schemeClr val="tx1"/>
                          </a:solidFill>
                          <a:latin typeface="+mj-lt"/>
                          <a:ea typeface="Arial" pitchFamily="34" charset="-122"/>
                          <a:cs typeface="Arial" pitchFamily="34" charset="-120"/>
                        </a:rPr>
                        <a:t>Public Safety</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Predictive policing, crime patterns, incident prioritization, evidence mgmt</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a:solidFill>
                            <a:schemeClr val="tx1"/>
                          </a:solidFill>
                          <a:latin typeface="+mj-lt"/>
                          <a:ea typeface="Courier New" pitchFamily="34" charset="-122"/>
                          <a:cs typeface="Courier New" pitchFamily="34" charset="-120"/>
                          <a:hlinkClick r:id="rId3"/>
                        </a:rPr>
                        <a:t>Palantir Apollo</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err="1">
                          <a:solidFill>
                            <a:schemeClr val="tx1"/>
                          </a:solidFill>
                          <a:latin typeface="+mj-lt"/>
                          <a:ea typeface="Courier New" pitchFamily="34" charset="-122"/>
                          <a:cs typeface="Courier New" pitchFamily="34" charset="-120"/>
                          <a:hlinkClick r:id="rId4"/>
                        </a:rPr>
                        <a:t>Geolitica</a:t>
                      </a:r>
                      <a:br>
                        <a:rPr lang="en-US" sz="1200" b="1" dirty="0">
                          <a:solidFill>
                            <a:schemeClr val="tx1"/>
                          </a:solidFill>
                          <a:latin typeface="+mj-lt"/>
                          <a:ea typeface="Courier New" pitchFamily="34" charset="-122"/>
                          <a:cs typeface="Courier New" pitchFamily="34" charset="-120"/>
                        </a:rPr>
                      </a:br>
                      <a:r>
                        <a:rPr lang="en-US" sz="1200" b="1" dirty="0">
                          <a:solidFill>
                            <a:schemeClr val="tx1"/>
                          </a:solidFill>
                          <a:latin typeface="+mj-lt"/>
                          <a:ea typeface="Courier New" pitchFamily="34" charset="-122"/>
                          <a:cs typeface="Courier New" pitchFamily="34" charset="-120"/>
                          <a:hlinkClick r:id="rId5"/>
                        </a:rPr>
                        <a:t>ShotSpotter 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6"/>
                        </a:rPr>
                        <a:t>Axon Evidence AI</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7"/>
                        </a:rPr>
                        <a:t>IBM Crime Analytics</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818044">
                <a:tc>
                  <a:txBody>
                    <a:bodyPr/>
                    <a:lstStyle/>
                    <a:p>
                      <a:pPr marL="0" indent="0" algn="ctr">
                        <a:buNone/>
                      </a:pPr>
                      <a:r>
                        <a:rPr lang="en-US" sz="1200" b="1" dirty="0">
                          <a:solidFill>
                            <a:schemeClr val="tx1"/>
                          </a:solidFill>
                          <a:latin typeface="+mj-lt"/>
                          <a:ea typeface="Arial" pitchFamily="34" charset="-122"/>
                          <a:cs typeface="Arial" pitchFamily="34" charset="-120"/>
                        </a:rPr>
                        <a:t>Proactive Services </a:t>
                      </a:r>
                      <a:br>
                        <a:rPr lang="en-US" sz="1200" b="1" dirty="0">
                          <a:solidFill>
                            <a:schemeClr val="tx1"/>
                          </a:solidFill>
                          <a:latin typeface="+mj-lt"/>
                          <a:ea typeface="Arial" pitchFamily="34" charset="-122"/>
                          <a:cs typeface="Arial" pitchFamily="34" charset="-120"/>
                        </a:rPr>
                      </a:br>
                      <a:r>
                        <a:rPr lang="en-US" sz="1200" b="1" dirty="0">
                          <a:solidFill>
                            <a:schemeClr val="tx1"/>
                          </a:solidFill>
                          <a:latin typeface="+mj-lt"/>
                          <a:ea typeface="Arial" pitchFamily="34" charset="-122"/>
                          <a:cs typeface="Arial" pitchFamily="34" charset="-120"/>
                        </a:rPr>
                        <a:t>Zero Bureaucracy &amp; </a:t>
                      </a:r>
                      <a:br>
                        <a:rPr lang="en-US" sz="1200" b="1" dirty="0">
                          <a:solidFill>
                            <a:schemeClr val="tx1"/>
                          </a:solidFill>
                          <a:latin typeface="+mj-lt"/>
                          <a:ea typeface="Arial" pitchFamily="34" charset="-122"/>
                          <a:cs typeface="Arial" pitchFamily="34" charset="-120"/>
                        </a:rPr>
                      </a:br>
                      <a:r>
                        <a:rPr lang="en-US" sz="1200" b="1" dirty="0">
                          <a:solidFill>
                            <a:schemeClr val="tx1"/>
                          </a:solidFill>
                          <a:latin typeface="+mj-lt"/>
                          <a:ea typeface="Arial" pitchFamily="34" charset="-122"/>
                          <a:cs typeface="Arial" pitchFamily="34" charset="-120"/>
                        </a:rPr>
                        <a:t>e-Government</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Auto benefits delivery, predictive case prioritization, voice assistants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err="1">
                          <a:solidFill>
                            <a:schemeClr val="tx1"/>
                          </a:solidFill>
                          <a:latin typeface="+mj-lt"/>
                          <a:ea typeface="Courier New" pitchFamily="34" charset="-122"/>
                          <a:cs typeface="Courier New" pitchFamily="34" charset="-120"/>
                          <a:hlinkClick r:id="rId8"/>
                        </a:rPr>
                        <a:t>KrattAI</a:t>
                      </a:r>
                      <a:r>
                        <a:rPr lang="en-US" sz="1200" b="1" dirty="0">
                          <a:solidFill>
                            <a:schemeClr val="tx1"/>
                          </a:solidFill>
                          <a:latin typeface="+mj-lt"/>
                          <a:ea typeface="Courier New" pitchFamily="34" charset="-122"/>
                          <a:cs typeface="Courier New" pitchFamily="34" charset="-120"/>
                          <a:hlinkClick r:id="rId8"/>
                        </a:rPr>
                        <a:t> Virtual Assistant</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9"/>
                        </a:rPr>
                        <a:t>e-Governance Platform</a:t>
                      </a:r>
                      <a:endParaRPr lang="en-US" sz="1200" b="1" dirty="0">
                        <a:solidFill>
                          <a:schemeClr val="tx1"/>
                        </a:solidFill>
                        <a:latin typeface="+mj-lt"/>
                        <a:ea typeface="Courier New" pitchFamily="34" charset="-122"/>
                        <a:cs typeface="Courier New" pitchFamily="34" charset="-120"/>
                      </a:endParaRPr>
                    </a:p>
                    <a:p>
                      <a:pPr marL="0" indent="0" algn="ctr">
                        <a:buNone/>
                      </a:pPr>
                      <a:r>
                        <a:rPr lang="en-US" sz="1200" b="1" dirty="0">
                          <a:solidFill>
                            <a:schemeClr val="tx1"/>
                          </a:solidFill>
                          <a:latin typeface="+mj-lt"/>
                          <a:ea typeface="Courier New" pitchFamily="34" charset="-122"/>
                          <a:cs typeface="Courier New" pitchFamily="34" charset="-120"/>
                          <a:hlinkClick r:id="rId10"/>
                        </a:rPr>
                        <a:t>Unified Data Platform</a:t>
                      </a:r>
                      <a:br>
                        <a:rPr lang="en-US" sz="1200" b="1" dirty="0">
                          <a:solidFill>
                            <a:schemeClr val="tx1"/>
                          </a:solidFill>
                          <a:latin typeface="+mj-lt"/>
                          <a:ea typeface="Courier New" pitchFamily="34" charset="-122"/>
                          <a:cs typeface="Courier New" pitchFamily="34" charset="-120"/>
                        </a:rPr>
                      </a:br>
                      <a:r>
                        <a:rPr lang="en-US" sz="1200" b="1" dirty="0">
                          <a:solidFill>
                            <a:schemeClr val="tx1"/>
                          </a:solidFill>
                          <a:latin typeface="+mj-lt"/>
                          <a:ea typeface="Courier New" pitchFamily="34" charset="-122"/>
                          <a:cs typeface="Courier New" pitchFamily="34" charset="-120"/>
                        </a:rPr>
                        <a:t>Proactive Services Engine</a:t>
                      </a:r>
                    </a:p>
                    <a:p>
                      <a:pPr marL="0" indent="0" algn="ctr">
                        <a:buNone/>
                      </a:pPr>
                      <a:r>
                        <a:rPr lang="en-US" sz="1200" b="1" dirty="0">
                          <a:solidFill>
                            <a:schemeClr val="tx1"/>
                          </a:solidFill>
                          <a:latin typeface="+mj-lt"/>
                          <a:ea typeface="Courier New" charset="0"/>
                          <a:cs typeface="Courier New" charset="0"/>
                          <a:hlinkClick r:id="rId11"/>
                        </a:rPr>
                        <a:t>TI-</a:t>
                      </a:r>
                      <a:r>
                        <a:rPr lang="en-US" sz="1200" b="1" dirty="0" err="1">
                          <a:solidFill>
                            <a:schemeClr val="tx1"/>
                          </a:solidFill>
                          <a:latin typeface="+mj-lt"/>
                          <a:ea typeface="Courier New" charset="0"/>
                          <a:cs typeface="Courier New" charset="0"/>
                          <a:hlinkClick r:id="rId11"/>
                        </a:rPr>
                        <a:t>Hüpe</a:t>
                      </a:r>
                      <a:r>
                        <a:rPr lang="en-US" sz="1200" b="1" dirty="0">
                          <a:solidFill>
                            <a:schemeClr val="tx1"/>
                          </a:solidFill>
                          <a:latin typeface="+mj-lt"/>
                          <a:ea typeface="Courier New" charset="0"/>
                          <a:cs typeface="Courier New" charset="0"/>
                          <a:hlinkClick r:id="rId11"/>
                        </a:rPr>
                        <a:t> AI Education</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818044">
                <a:tc>
                  <a:txBody>
                    <a:bodyPr/>
                    <a:lstStyle/>
                    <a:p>
                      <a:pPr marL="0" indent="0" algn="ctr">
                        <a:buNone/>
                      </a:pPr>
                      <a:r>
                        <a:rPr lang="en-US" sz="1200" b="1" dirty="0">
                          <a:solidFill>
                            <a:schemeClr val="tx1"/>
                          </a:solidFill>
                          <a:latin typeface="+mj-lt"/>
                          <a:ea typeface="Arial" pitchFamily="34" charset="-122"/>
                          <a:cs typeface="Arial" pitchFamily="34" charset="-120"/>
                        </a:rPr>
                        <a:t>Healthcare (Int'l)</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AI triage, operational automation, clinical support, regulatory compliance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1" dirty="0">
                          <a:solidFill>
                            <a:schemeClr val="tx1"/>
                          </a:solidFill>
                          <a:latin typeface="+mj-lt"/>
                          <a:ea typeface="Courier New" pitchFamily="34" charset="-122"/>
                          <a:cs typeface="Courier New" pitchFamily="34" charset="-120"/>
                          <a:hlinkClick r:id="rId12"/>
                        </a:rPr>
                        <a:t>NHS AI Triage</a:t>
                      </a:r>
                      <a:br>
                        <a:rPr lang="en-US" sz="1200" b="1" dirty="0">
                          <a:solidFill>
                            <a:schemeClr val="tx1"/>
                          </a:solidFill>
                          <a:latin typeface="+mj-lt"/>
                          <a:ea typeface="Courier New" pitchFamily="34" charset="-122"/>
                          <a:cs typeface="Courier New" pitchFamily="34" charset="-120"/>
                        </a:rPr>
                      </a:br>
                      <a:r>
                        <a:rPr lang="en-US" sz="1200" b="1" dirty="0">
                          <a:solidFill>
                            <a:schemeClr val="tx1"/>
                          </a:solidFill>
                          <a:latin typeface="+mj-lt"/>
                          <a:ea typeface="Courier New" pitchFamily="34" charset="-122"/>
                          <a:cs typeface="Courier New" pitchFamily="34" charset="-120"/>
                          <a:hlinkClick r:id="rId13"/>
                        </a:rPr>
                        <a:t>NHS Digital Foundation</a:t>
                      </a:r>
                      <a:br>
                        <a:rPr lang="en-US" sz="1200" b="1" dirty="0">
                          <a:solidFill>
                            <a:schemeClr val="tx1"/>
                          </a:solidFill>
                          <a:latin typeface="+mj-lt"/>
                          <a:ea typeface="Courier New" pitchFamily="34" charset="-122"/>
                          <a:cs typeface="Courier New" pitchFamily="34" charset="-120"/>
                        </a:rPr>
                      </a:br>
                      <a:r>
                        <a:rPr lang="en-US" sz="1200" b="1" dirty="0">
                          <a:solidFill>
                            <a:schemeClr val="tx1"/>
                          </a:solidFill>
                          <a:latin typeface="+mj-lt"/>
                          <a:ea typeface="Courier New" pitchFamily="34" charset="-122"/>
                          <a:cs typeface="Courier New" pitchFamily="34" charset="-120"/>
                          <a:hlinkClick r:id="rId14"/>
                        </a:rPr>
                        <a:t>DeepMind</a:t>
                      </a:r>
                      <a:br>
                        <a:rPr lang="en-US" sz="1200" b="1" dirty="0">
                          <a:solidFill>
                            <a:schemeClr val="tx1"/>
                          </a:solidFill>
                          <a:latin typeface="+mj-lt"/>
                          <a:ea typeface="Courier New" pitchFamily="34" charset="-122"/>
                          <a:cs typeface="Courier New" pitchFamily="34" charset="-120"/>
                        </a:rPr>
                      </a:br>
                      <a:r>
                        <a:rPr lang="en-US" sz="1200" b="1" dirty="0">
                          <a:solidFill>
                            <a:schemeClr val="tx1"/>
                          </a:solidFill>
                          <a:latin typeface="+mj-lt"/>
                          <a:ea typeface="Courier New" pitchFamily="34" charset="-122"/>
                          <a:cs typeface="Courier New" pitchFamily="34" charset="-120"/>
                          <a:hlinkClick r:id="rId15"/>
                        </a:rPr>
                        <a:t>Microsoft Health</a:t>
                      </a:r>
                      <a:br>
                        <a:rPr lang="en-US" sz="1200" b="1" dirty="0">
                          <a:solidFill>
                            <a:schemeClr val="tx1"/>
                          </a:solidFill>
                          <a:latin typeface="+mj-lt"/>
                          <a:ea typeface="Courier New" pitchFamily="34" charset="-122"/>
                          <a:cs typeface="Courier New" pitchFamily="34" charset="-120"/>
                        </a:rPr>
                      </a:br>
                      <a:r>
                        <a:rPr lang="en-US" sz="1200" b="1" dirty="0">
                          <a:solidFill>
                            <a:schemeClr val="tx1"/>
                          </a:solidFill>
                          <a:latin typeface="+mj-lt"/>
                          <a:ea typeface="Courier New" pitchFamily="34" charset="-122"/>
                          <a:cs typeface="Courier New" pitchFamily="34" charset="-120"/>
                          <a:hlinkClick r:id="rId16"/>
                        </a:rPr>
                        <a:t>MHRA AI Regulatory</a:t>
                      </a:r>
                      <a:endParaRPr lang="en-US" sz="12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bl>
          </a:graphicData>
        </a:graphic>
      </p:graphicFrame>
      <p:sp>
        <p:nvSpPr>
          <p:cNvPr id="27" name="Title 26">
            <a:extLst>
              <a:ext uri="{FF2B5EF4-FFF2-40B4-BE49-F238E27FC236}">
                <a16:creationId xmlns:a16="http://schemas.microsoft.com/office/drawing/2014/main" id="{98E53BFD-AD48-1056-64F0-C493F15E7CA6}"/>
              </a:ext>
            </a:extLst>
          </p:cNvPr>
          <p:cNvSpPr>
            <a:spLocks noGrp="1"/>
          </p:cNvSpPr>
          <p:nvPr>
            <p:ph type="title"/>
          </p:nvPr>
        </p:nvSpPr>
        <p:spPr>
          <a:xfrm>
            <a:off x="457200" y="528066"/>
            <a:ext cx="8229600" cy="569928"/>
          </a:xfrm>
        </p:spPr>
        <p:txBody>
          <a:bodyPr>
            <a:noAutofit/>
          </a:bodyPr>
          <a:lstStyle/>
          <a:p>
            <a:r>
              <a:rPr lang="en-US" sz="4000" dirty="0"/>
              <a:t>GenAI - Government &amp; Public Sector</a:t>
            </a:r>
            <a:endParaRPr lang="en-US" sz="3600" dirty="0"/>
          </a:p>
        </p:txBody>
      </p:sp>
    </p:spTree>
    <p:extLst>
      <p:ext uri="{BB962C8B-B14F-4D97-AF65-F5344CB8AC3E}">
        <p14:creationId xmlns:p14="http://schemas.microsoft.com/office/powerpoint/2010/main" val="3227180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BB6E-5C7A-7A07-D1FC-6F2874334969}"/>
              </a:ext>
            </a:extLst>
          </p:cNvPr>
          <p:cNvSpPr>
            <a:spLocks noGrp="1"/>
          </p:cNvSpPr>
          <p:nvPr>
            <p:ph type="title"/>
          </p:nvPr>
        </p:nvSpPr>
        <p:spPr>
          <a:xfrm>
            <a:off x="457200" y="361950"/>
            <a:ext cx="8229600" cy="762000"/>
          </a:xfrm>
        </p:spPr>
        <p:txBody>
          <a:bodyPr>
            <a:normAutofit fontScale="90000"/>
          </a:bodyPr>
          <a:lstStyle/>
          <a:p>
            <a:r>
              <a:rPr lang="en-US" b="1" dirty="0">
                <a:latin typeface="+mj-lt"/>
              </a:rPr>
              <a:t>GovTech Platforms</a:t>
            </a:r>
            <a:endParaRPr lang="en-US" dirty="0"/>
          </a:p>
        </p:txBody>
      </p:sp>
      <p:sp>
        <p:nvSpPr>
          <p:cNvPr id="4" name="Date Placeholder 3">
            <a:extLst>
              <a:ext uri="{FF2B5EF4-FFF2-40B4-BE49-F238E27FC236}">
                <a16:creationId xmlns:a16="http://schemas.microsoft.com/office/drawing/2014/main" id="{27A440D2-1656-89F7-8E5A-06C3CDD7CE18}"/>
              </a:ext>
            </a:extLst>
          </p:cNvPr>
          <p:cNvSpPr>
            <a:spLocks noGrp="1"/>
          </p:cNvSpPr>
          <p:nvPr>
            <p:ph type="dt" sz="half" idx="10"/>
          </p:nvPr>
        </p:nvSpPr>
        <p:spPr/>
        <p:txBody>
          <a:bodyPr/>
          <a:lstStyle/>
          <a:p>
            <a:r>
              <a:rPr lang="en-US" dirty="0"/>
              <a:t>5/18/2025</a:t>
            </a:r>
          </a:p>
        </p:txBody>
      </p:sp>
      <p:sp>
        <p:nvSpPr>
          <p:cNvPr id="5" name="Footer Placeholder 4">
            <a:extLst>
              <a:ext uri="{FF2B5EF4-FFF2-40B4-BE49-F238E27FC236}">
                <a16:creationId xmlns:a16="http://schemas.microsoft.com/office/drawing/2014/main" id="{F212856D-7E8A-54B7-84FA-4F4D1C7FCFAE}"/>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95CF13CF-6598-F283-549B-F20C4971B749}"/>
              </a:ext>
            </a:extLst>
          </p:cNvPr>
          <p:cNvSpPr>
            <a:spLocks noGrp="1"/>
          </p:cNvSpPr>
          <p:nvPr>
            <p:ph type="sldNum" sz="quarter" idx="12"/>
          </p:nvPr>
        </p:nvSpPr>
        <p:spPr/>
        <p:txBody>
          <a:bodyPr/>
          <a:lstStyle/>
          <a:p>
            <a:fld id="{3D46CBA2-ECE5-4BE9-B546-6761E0E67089}" type="slidenum">
              <a:rPr lang="en-US" smtClean="0"/>
              <a:t>145</a:t>
            </a:fld>
            <a:endParaRPr lang="en-US" dirty="0"/>
          </a:p>
        </p:txBody>
      </p:sp>
      <p:graphicFrame>
        <p:nvGraphicFramePr>
          <p:cNvPr id="8" name="Table 7">
            <a:extLst>
              <a:ext uri="{FF2B5EF4-FFF2-40B4-BE49-F238E27FC236}">
                <a16:creationId xmlns:a16="http://schemas.microsoft.com/office/drawing/2014/main" id="{781A8C97-C59D-AFF6-A965-A0FE9A8F10AE}"/>
              </a:ext>
            </a:extLst>
          </p:cNvPr>
          <p:cNvGraphicFramePr>
            <a:graphicFrameLocks noGrp="1"/>
          </p:cNvGraphicFramePr>
          <p:nvPr/>
        </p:nvGraphicFramePr>
        <p:xfrm>
          <a:off x="457200" y="1124100"/>
          <a:ext cx="8229600" cy="3291840"/>
        </p:xfrm>
        <a:graphic>
          <a:graphicData uri="http://schemas.openxmlformats.org/drawingml/2006/table">
            <a:tbl>
              <a:tblPr/>
              <a:tblGrid>
                <a:gridCol w="2209800">
                  <a:extLst>
                    <a:ext uri="{9D8B030D-6E8A-4147-A177-3AD203B41FA5}">
                      <a16:colId xmlns:a16="http://schemas.microsoft.com/office/drawing/2014/main" val="1375667895"/>
                    </a:ext>
                  </a:extLst>
                </a:gridCol>
                <a:gridCol w="6019800">
                  <a:extLst>
                    <a:ext uri="{9D8B030D-6E8A-4147-A177-3AD203B41FA5}">
                      <a16:colId xmlns:a16="http://schemas.microsoft.com/office/drawing/2014/main" val="3729068623"/>
                    </a:ext>
                  </a:extLst>
                </a:gridCol>
              </a:tblGrid>
              <a:tr h="0">
                <a:tc>
                  <a:txBody>
                    <a:bodyPr/>
                    <a:lstStyle/>
                    <a:p>
                      <a:pPr algn="ctr"/>
                      <a:r>
                        <a:rPr lang="en-US" b="1" dirty="0">
                          <a:solidFill>
                            <a:schemeClr val="bg1"/>
                          </a:solidFill>
                          <a:latin typeface="+mj-lt"/>
                        </a:rPr>
                        <a:t>Name</a:t>
                      </a:r>
                    </a:p>
                  </a:txBody>
                  <a:tcPr anchor="ctr">
                    <a:lnL>
                      <a:noFill/>
                    </a:lnL>
                    <a:lnR>
                      <a:noFill/>
                    </a:lnR>
                    <a:lnT>
                      <a:noFill/>
                    </a:lnT>
                    <a:lnB>
                      <a:noFill/>
                    </a:lnB>
                    <a:solidFill>
                      <a:schemeClr val="accent5">
                        <a:lumMod val="75000"/>
                      </a:schemeClr>
                    </a:solidFill>
                  </a:tcPr>
                </a:tc>
                <a:tc>
                  <a:txBody>
                    <a:bodyPr/>
                    <a:lstStyle/>
                    <a:p>
                      <a:pPr algn="ctr"/>
                      <a:r>
                        <a:rPr lang="en-US" b="1" dirty="0">
                          <a:solidFill>
                            <a:schemeClr val="bg1"/>
                          </a:solidFill>
                          <a:latin typeface="+mj-lt"/>
                        </a:rPr>
                        <a:t>Description</a:t>
                      </a:r>
                    </a:p>
                  </a:txBody>
                  <a:tcPr anchor="ctr">
                    <a:lnL>
                      <a:noFill/>
                    </a:lnL>
                    <a:lnR>
                      <a:noFill/>
                    </a:lnR>
                    <a:lnT>
                      <a:noFill/>
                    </a:lnT>
                    <a:lnB>
                      <a:noFill/>
                    </a:lnB>
                    <a:solidFill>
                      <a:schemeClr val="accent5">
                        <a:lumMod val="75000"/>
                      </a:schemeClr>
                    </a:solidFill>
                  </a:tcPr>
                </a:tc>
                <a:extLst>
                  <a:ext uri="{0D108BD9-81ED-4DB2-BD59-A6C34878D82A}">
                    <a16:rowId xmlns:a16="http://schemas.microsoft.com/office/drawing/2014/main" val="3564478607"/>
                  </a:ext>
                </a:extLst>
              </a:tr>
              <a:tr h="0">
                <a:tc>
                  <a:txBody>
                    <a:bodyPr/>
                    <a:lstStyle/>
                    <a:p>
                      <a:pPr algn="ctr"/>
                      <a:r>
                        <a:rPr lang="en-US" sz="1200" b="1" dirty="0">
                          <a:latin typeface="+mj-lt"/>
                          <a:hlinkClick r:id="rId2"/>
                        </a:rPr>
                        <a:t>CivicPlus</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b="0" dirty="0">
                          <a:latin typeface="+mj-lt"/>
                        </a:rPr>
                        <a:t>Offers tools for website development, online forms, and citizen engagement. </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720675660"/>
                  </a:ext>
                </a:extLst>
              </a:tr>
              <a:tr h="0">
                <a:tc>
                  <a:txBody>
                    <a:bodyPr/>
                    <a:lstStyle/>
                    <a:p>
                      <a:pPr algn="ctr"/>
                      <a:r>
                        <a:rPr lang="en-US" sz="1200" b="1" dirty="0">
                          <a:latin typeface="+mj-lt"/>
                          <a:hlinkClick r:id="rId3"/>
                        </a:rPr>
                        <a:t>Accela</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b="0" dirty="0">
                          <a:latin typeface="+mj-lt"/>
                        </a:rPr>
                        <a:t>Provides a platform for government operations, including permitting, licensing, and citizen services</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86751184"/>
                  </a:ext>
                </a:extLst>
              </a:tr>
              <a:tr h="0">
                <a:tc>
                  <a:txBody>
                    <a:bodyPr/>
                    <a:lstStyle/>
                    <a:p>
                      <a:pPr algn="ctr"/>
                      <a:r>
                        <a:rPr lang="en-US" sz="1200" b="1" dirty="0">
                          <a:latin typeface="+mj-lt"/>
                          <a:hlinkClick r:id="rId4"/>
                        </a:rPr>
                        <a:t>GovPilot</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b="0" dirty="0">
                          <a:latin typeface="+mj-lt"/>
                        </a:rPr>
                        <a:t>A web-based management platform for local governments</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542239068"/>
                  </a:ext>
                </a:extLst>
              </a:tr>
              <a:tr h="0">
                <a:tc>
                  <a:txBody>
                    <a:bodyPr/>
                    <a:lstStyle/>
                    <a:p>
                      <a:pPr algn="ctr"/>
                      <a:r>
                        <a:rPr lang="en-US" sz="1200" b="1" dirty="0">
                          <a:latin typeface="+mj-lt"/>
                          <a:hlinkClick r:id="rId5"/>
                        </a:rPr>
                        <a:t>CentralSquare Technologies</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b="0" dirty="0">
                          <a:latin typeface="+mj-lt"/>
                        </a:rPr>
                        <a:t>Offers solutions for public administration and public safety.</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791716085"/>
                  </a:ext>
                </a:extLst>
              </a:tr>
              <a:tr h="0">
                <a:tc>
                  <a:txBody>
                    <a:bodyPr/>
                    <a:lstStyle/>
                    <a:p>
                      <a:pPr algn="ctr"/>
                      <a:r>
                        <a:rPr lang="en-US" sz="1200" b="1" dirty="0">
                          <a:latin typeface="+mj-lt"/>
                          <a:hlinkClick r:id="rId6"/>
                        </a:rPr>
                        <a:t>ClearGov Inc.</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dirty="0">
                          <a:latin typeface="+mj-lt"/>
                        </a:rPr>
                        <a:t>Specializes in budgeting and licensing process simplification for local governments.</a:t>
                      </a:r>
                      <a:endParaRPr lang="en-US" sz="1200" b="0"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070086435"/>
                  </a:ext>
                </a:extLst>
              </a:tr>
              <a:tr h="0">
                <a:tc>
                  <a:txBody>
                    <a:bodyPr/>
                    <a:lstStyle/>
                    <a:p>
                      <a:pPr algn="ctr"/>
                      <a:r>
                        <a:rPr lang="en-US" sz="1200" b="1" dirty="0">
                          <a:latin typeface="+mj-lt"/>
                          <a:hlinkClick r:id="rId7"/>
                        </a:rPr>
                        <a:t>Esri</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dirty="0">
                          <a:latin typeface="+mj-lt"/>
                        </a:rPr>
                        <a:t>Provides GIS and spatial technology solutions for governments.</a:t>
                      </a:r>
                      <a:endParaRPr lang="en-US" sz="1200" b="0"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262011921"/>
                  </a:ext>
                </a:extLst>
              </a:tr>
              <a:tr h="0">
                <a:tc>
                  <a:txBody>
                    <a:bodyPr/>
                    <a:lstStyle/>
                    <a:p>
                      <a:pPr algn="ctr"/>
                      <a:r>
                        <a:rPr lang="en-US" sz="1200" b="1" dirty="0">
                          <a:latin typeface="+mj-lt"/>
                          <a:hlinkClick r:id="rId8"/>
                        </a:rPr>
                        <a:t>Avenu Insights &amp; Analytics</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dirty="0">
                          <a:latin typeface="+mj-lt"/>
                        </a:rPr>
                        <a:t>Helps governments increase revenue, improve operations, and build community trus</a:t>
                      </a:r>
                      <a:endParaRPr lang="en-US" sz="1200" b="0"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831009113"/>
                  </a:ext>
                </a:extLst>
              </a:tr>
              <a:tr h="0">
                <a:tc>
                  <a:txBody>
                    <a:bodyPr/>
                    <a:lstStyle/>
                    <a:p>
                      <a:pPr algn="ctr"/>
                      <a:r>
                        <a:rPr lang="en-US" sz="1200" b="1" dirty="0">
                          <a:latin typeface="+mj-lt"/>
                          <a:hlinkClick r:id="rId9"/>
                        </a:rPr>
                        <a:t>Bond Link</a:t>
                      </a:r>
                      <a:endParaRPr lang="en-US" sz="1200" dirty="0">
                        <a:latin typeface="+mj-lt"/>
                      </a:endParaRPr>
                    </a:p>
                  </a:txBody>
                  <a:tcPr anchor="ctr">
                    <a:lnL>
                      <a:noFill/>
                    </a:lnL>
                    <a:lnR>
                      <a:noFill/>
                    </a:lnR>
                    <a:lnT>
                      <a:noFill/>
                    </a:lnT>
                    <a:lnB>
                      <a:noFill/>
                    </a:lnB>
                    <a:solidFill>
                      <a:schemeClr val="accent5">
                        <a:lumMod val="40000"/>
                        <a:lumOff val="60000"/>
                      </a:schemeClr>
                    </a:solidFill>
                  </a:tcPr>
                </a:tc>
                <a:tc>
                  <a:txBody>
                    <a:bodyPr/>
                    <a:lstStyle/>
                    <a:p>
                      <a:r>
                        <a:rPr lang="en-US" sz="1200" dirty="0">
                          <a:latin typeface="+mj-lt"/>
                        </a:rPr>
                        <a:t>A platform for debt management and investor engagement in the municipal bond market. </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041610119"/>
                  </a:ext>
                </a:extLst>
              </a:tr>
              <a:tr h="0">
                <a:tc>
                  <a:txBody>
                    <a:bodyPr/>
                    <a:lstStyle/>
                    <a:p>
                      <a:pPr algn="ctr"/>
                      <a:r>
                        <a:rPr lang="en-US" sz="1200" b="1" dirty="0">
                          <a:latin typeface="+mj-lt"/>
                          <a:hlinkClick r:id="rId10"/>
                        </a:rPr>
                        <a:t>Citibot</a:t>
                      </a:r>
                      <a:endParaRPr lang="en-US" sz="1200" b="1" dirty="0">
                        <a:latin typeface="+mj-lt"/>
                      </a:endParaRPr>
                    </a:p>
                  </a:txBody>
                  <a:tcPr anchor="ctr">
                    <a:lnL>
                      <a:noFill/>
                    </a:lnL>
                    <a:lnR>
                      <a:noFill/>
                    </a:lnR>
                    <a:lnT>
                      <a:noFill/>
                    </a:lnT>
                    <a:lnB>
                      <a:noFill/>
                    </a:lnB>
                    <a:solidFill>
                      <a:schemeClr val="accent5">
                        <a:lumMod val="40000"/>
                        <a:lumOff val="60000"/>
                      </a:schemeClr>
                    </a:solidFill>
                  </a:tcPr>
                </a:tc>
                <a:tc>
                  <a:txBody>
                    <a:bodyPr/>
                    <a:lstStyle/>
                    <a:p>
                      <a:pPr algn="l"/>
                      <a:r>
                        <a:rPr lang="en-US" sz="1200" dirty="0">
                          <a:latin typeface="+mj-lt"/>
                        </a:rPr>
                        <a:t>Provides AI-powered chatbots for local government customer service.</a:t>
                      </a:r>
                      <a:endParaRPr lang="en-US" sz="1200" b="0" dirty="0">
                        <a:latin typeface="+mj-lt"/>
                      </a:endParaRP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126808993"/>
                  </a:ext>
                </a:extLst>
              </a:tr>
              <a:tr h="0">
                <a:tc>
                  <a:txBody>
                    <a:bodyPr/>
                    <a:lstStyle/>
                    <a:p>
                      <a:pPr algn="ctr"/>
                      <a:r>
                        <a:rPr lang="en-US" sz="1200" b="1" dirty="0">
                          <a:latin typeface="+mj-lt"/>
                          <a:hlinkClick r:id="rId11"/>
                        </a:rPr>
                        <a:t>GovStack</a:t>
                      </a:r>
                      <a:endParaRPr lang="en-US" sz="1200" dirty="0">
                        <a:latin typeface="+mj-lt"/>
                      </a:endParaRPr>
                    </a:p>
                  </a:txBody>
                  <a:tcPr anchor="ctr">
                    <a:lnL>
                      <a:noFill/>
                    </a:lnL>
                    <a:lnR>
                      <a:noFill/>
                    </a:lnR>
                    <a:lnT>
                      <a:noFill/>
                    </a:lnT>
                    <a:lnB>
                      <a:noFill/>
                    </a:lnB>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A global community focused on the digitalization of public sector infrastructure. </a:t>
                      </a:r>
                    </a:p>
                  </a:txBody>
                  <a:tcPr anchor="ctr">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695592225"/>
                  </a:ext>
                </a:extLst>
              </a:tr>
            </a:tbl>
          </a:graphicData>
        </a:graphic>
      </p:graphicFrame>
    </p:spTree>
    <p:extLst>
      <p:ext uri="{BB962C8B-B14F-4D97-AF65-F5344CB8AC3E}">
        <p14:creationId xmlns:p14="http://schemas.microsoft.com/office/powerpoint/2010/main" val="15977445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D05650DA-EE01-09B6-53E8-C12EEB0D1250}"/>
              </a:ext>
            </a:extLst>
          </p:cNvPr>
          <p:cNvSpPr>
            <a:spLocks noGrp="1"/>
          </p:cNvSpPr>
          <p:nvPr>
            <p:ph type="title"/>
          </p:nvPr>
        </p:nvSpPr>
        <p:spPr>
          <a:xfrm>
            <a:off x="451104" y="609600"/>
            <a:ext cx="8229600" cy="971550"/>
          </a:xfrm>
        </p:spPr>
        <p:txBody>
          <a:bodyPr>
            <a:noAutofit/>
          </a:bodyPr>
          <a:lstStyle/>
          <a:p>
            <a:r>
              <a:rPr lang="en-US" sz="3600" dirty="0"/>
              <a:t>GenAI - Government &amp; Public Sector</a:t>
            </a:r>
            <a:br>
              <a:rPr lang="en-US" sz="3600" dirty="0"/>
            </a:br>
            <a:r>
              <a:rPr lang="en-US" sz="3600" dirty="0"/>
              <a:t>Key Insights &amp; Implementation</a:t>
            </a:r>
            <a:endParaRPr lang="en-US" sz="3200" dirty="0"/>
          </a:p>
        </p:txBody>
      </p:sp>
      <p:sp>
        <p:nvSpPr>
          <p:cNvPr id="5" name="Content Placeholder 4">
            <a:extLst>
              <a:ext uri="{FF2B5EF4-FFF2-40B4-BE49-F238E27FC236}">
                <a16:creationId xmlns:a16="http://schemas.microsoft.com/office/drawing/2014/main" id="{4CF866DD-1D46-F811-7F31-8CD293AC36E9}"/>
              </a:ext>
            </a:extLst>
          </p:cNvPr>
          <p:cNvSpPr>
            <a:spLocks noGrp="1"/>
          </p:cNvSpPr>
          <p:nvPr>
            <p:ph idx="1"/>
          </p:nvPr>
        </p:nvSpPr>
        <p:spPr>
          <a:xfrm>
            <a:off x="325120" y="1733550"/>
            <a:ext cx="8229600" cy="3291840"/>
          </a:xfrm>
        </p:spPr>
        <p:txBody>
          <a:bodyPr>
            <a:normAutofit/>
          </a:bodyPr>
          <a:lstStyle/>
          <a:p>
            <a:r>
              <a:rPr lang="en-US" sz="1600" dirty="0">
                <a:solidFill>
                  <a:schemeClr val="accent5">
                    <a:lumMod val="50000"/>
                  </a:schemeClr>
                </a:solidFill>
              </a:rPr>
              <a:t>FedRAMP 20x critical </a:t>
            </a:r>
            <a:r>
              <a:rPr lang="en-US" sz="1600" dirty="0"/>
              <a:t>- GSA's first 3 AI authorizations launched January 2026, enabling $3B cost savings in first year through routine task automation</a:t>
            </a:r>
          </a:p>
          <a:p>
            <a:r>
              <a:rPr lang="en-US" sz="1600" dirty="0">
                <a:solidFill>
                  <a:schemeClr val="accent5">
                    <a:lumMod val="50000"/>
                  </a:schemeClr>
                </a:solidFill>
              </a:rPr>
              <a:t>Multi-model strategy </a:t>
            </a:r>
            <a:r>
              <a:rPr lang="en-US" sz="1600" dirty="0"/>
              <a:t>- Agencies adopt USAi for unified access (GPT-4, Gemini, Claude, Llama) to avoid vendor lock-in and optimize for task specificity</a:t>
            </a:r>
          </a:p>
          <a:p>
            <a:r>
              <a:rPr lang="en-US" sz="1600" dirty="0">
                <a:solidFill>
                  <a:schemeClr val="accent5">
                    <a:lumMod val="50000"/>
                  </a:schemeClr>
                </a:solidFill>
              </a:rPr>
              <a:t>Proactive citizen services </a:t>
            </a:r>
            <a:r>
              <a:rPr lang="en-US" sz="1600" dirty="0"/>
              <a:t>- Estonia's 130+ AI use cases model shows 40% case resolution without citizen intervention; automated benefit delivery at scale</a:t>
            </a:r>
          </a:p>
          <a:p>
            <a:r>
              <a:rPr lang="en-US" sz="1600" dirty="0">
                <a:solidFill>
                  <a:schemeClr val="accent5">
                    <a:lumMod val="50000"/>
                  </a:schemeClr>
                </a:solidFill>
              </a:rPr>
              <a:t>Governance over innovation speed </a:t>
            </a:r>
            <a:r>
              <a:rPr lang="en-US" sz="1600" dirty="0"/>
              <a:t>- Transparent frameworks, audit trails, and citizen trust more critical than rapid deployment in public sector</a:t>
            </a:r>
          </a:p>
          <a:p>
            <a:endParaRPr lang="en-US" sz="160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1605626037"/>
              </p:ext>
            </p:extLst>
          </p:nvPr>
        </p:nvGraphicFramePr>
        <p:xfrm>
          <a:off x="681037" y="1746097"/>
          <a:ext cx="7781926" cy="2811816"/>
        </p:xfrm>
        <a:graphic>
          <a:graphicData uri="http://schemas.openxmlformats.org/drawingml/2006/table">
            <a:tbl>
              <a:tblPr/>
              <a:tblGrid>
                <a:gridCol w="2590800">
                  <a:extLst>
                    <a:ext uri="{9D8B030D-6E8A-4147-A177-3AD203B41FA5}">
                      <a16:colId xmlns:a16="http://schemas.microsoft.com/office/drawing/2014/main" val="20000"/>
                    </a:ext>
                  </a:extLst>
                </a:gridCol>
                <a:gridCol w="5191126">
                  <a:extLst>
                    <a:ext uri="{9D8B030D-6E8A-4147-A177-3AD203B41FA5}">
                      <a16:colId xmlns:a16="http://schemas.microsoft.com/office/drawing/2014/main" val="20001"/>
                    </a:ext>
                  </a:extLst>
                </a:gridCol>
              </a:tblGrid>
              <a:tr h="338845">
                <a:tc>
                  <a:txBody>
                    <a:bodyPr/>
                    <a:lstStyle/>
                    <a:p>
                      <a:pPr marL="0" indent="0" algn="ctr">
                        <a:buNone/>
                      </a:pPr>
                      <a:r>
                        <a:rPr lang="en-US" sz="1800" b="1" dirty="0">
                          <a:solidFill>
                            <a:schemeClr val="bg1"/>
                          </a:solidFill>
                          <a:latin typeface="+mj-lt"/>
                          <a:ea typeface="Arial" pitchFamily="34" charset="-122"/>
                          <a:cs typeface="Arial" pitchFamily="34" charset="-120"/>
                        </a:rPr>
                        <a:t>Model/Platform</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Best For</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69912">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3"/>
                        </a:rPr>
                        <a:t>GSA USAi Platform</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Federal agencies, unified AI access, FedRAMP 20x compliance, multi-model support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699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mj-lt"/>
                          <a:ea typeface="Courier New" pitchFamily="34" charset="-122"/>
                          <a:cs typeface="Courier New" pitchFamily="34" charset="-120"/>
                          <a:hlinkClick r:id="rId4"/>
                        </a:rPr>
                        <a:t>Accela Automation</a:t>
                      </a:r>
                      <a:endParaRPr kumimoji="0" lang="en-US" sz="1400" b="1" kern="1200" dirty="0">
                        <a:solidFill>
                          <a:schemeClr val="tx1"/>
                        </a:solidFill>
                        <a:latin typeface="+mj-lt"/>
                        <a:ea typeface="Courier New" pitchFamily="34" charset="-122"/>
                        <a:cs typeface="Courier New"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j-lt"/>
                          <a:ea typeface="Arial" pitchFamily="34" charset="-122"/>
                          <a:cs typeface="Arial" pitchFamily="34" charset="-120"/>
                        </a:rPr>
                        <a:t> &amp; </a:t>
                      </a:r>
                      <a:r>
                        <a:rPr kumimoji="0" lang="en-US" sz="1400" b="1" kern="1200" dirty="0">
                          <a:solidFill>
                            <a:schemeClr val="tx1"/>
                          </a:solidFill>
                          <a:latin typeface="+mj-lt"/>
                          <a:ea typeface="Courier New" pitchFamily="34" charset="-122"/>
                          <a:cs typeface="Courier New" pitchFamily="34" charset="-120"/>
                          <a:hlinkClick r:id="rId5"/>
                        </a:rPr>
                        <a:t>Granicus </a:t>
                      </a:r>
                      <a:r>
                        <a:rPr kumimoji="0" lang="en-US" sz="1400" b="1" kern="1200" dirty="0" err="1">
                          <a:solidFill>
                            <a:schemeClr val="tx1"/>
                          </a:solidFill>
                          <a:latin typeface="+mj-lt"/>
                          <a:ea typeface="Courier New" pitchFamily="34" charset="-122"/>
                          <a:cs typeface="Courier New" pitchFamily="34" charset="-120"/>
                          <a:hlinkClick r:id="rId5"/>
                        </a:rPr>
                        <a:t>GovOS</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State/local permitting, licensing, permit automation, citizen portals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469912">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5"/>
                        </a:rPr>
                        <a:t>Granicus </a:t>
                      </a:r>
                      <a:r>
                        <a:rPr kumimoji="0" lang="en-US" sz="1400" b="1" kern="1200" dirty="0" err="1">
                          <a:solidFill>
                            <a:schemeClr val="tx1"/>
                          </a:solidFill>
                          <a:latin typeface="+mj-lt"/>
                          <a:ea typeface="Courier New" pitchFamily="34" charset="-122"/>
                          <a:cs typeface="Courier New" pitchFamily="34" charset="-120"/>
                          <a:hlinkClick r:id="rId5"/>
                        </a:rPr>
                        <a:t>GovOS</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0" dirty="0">
                          <a:solidFill>
                            <a:schemeClr val="tx1"/>
                          </a:solidFill>
                          <a:latin typeface="+mj-lt"/>
                          <a:ea typeface="Arial" pitchFamily="34" charset="-122"/>
                          <a:cs typeface="Arial" pitchFamily="34" charset="-120"/>
                        </a:rPr>
                        <a:t>Law enforcement, predictive analytics, crime intelligence, evidence management</a:t>
                      </a:r>
                      <a:endParaRPr lang="en-US" sz="1100" b="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699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mj-lt"/>
                          <a:ea typeface="Courier New" pitchFamily="34" charset="-122"/>
                          <a:cs typeface="Courier New" pitchFamily="34" charset="-120"/>
                          <a:hlinkClick r:id="rId5"/>
                        </a:rPr>
                        <a:t>Granicus </a:t>
                      </a:r>
                      <a:r>
                        <a:rPr kumimoji="0" lang="en-US" sz="1400" b="1" kern="1200" dirty="0" err="1">
                          <a:solidFill>
                            <a:schemeClr val="tx1"/>
                          </a:solidFill>
                          <a:latin typeface="+mj-lt"/>
                          <a:ea typeface="Courier New" pitchFamily="34" charset="-122"/>
                          <a:cs typeface="Courier New" pitchFamily="34" charset="-120"/>
                          <a:hlinkClick r:id="rId5"/>
                        </a:rPr>
                        <a:t>GovOS</a:t>
                      </a:r>
                      <a:endParaRPr kumimoji="0" lang="en-US" sz="1400" b="1" kern="1200" dirty="0">
                        <a:solidFill>
                          <a:schemeClr val="tx1"/>
                        </a:solidFill>
                        <a:latin typeface="+mj-lt"/>
                        <a:ea typeface="Courier New" pitchFamily="34" charset="-122"/>
                        <a:cs typeface="Courier New"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j-lt"/>
                          <a:ea typeface="Arial" pitchFamily="34" charset="-122"/>
                          <a:cs typeface="Arial" pitchFamily="34" charset="-120"/>
                        </a:rPr>
                        <a:t> &amp; </a:t>
                      </a:r>
                      <a:r>
                        <a:rPr kumimoji="0" lang="en-US" sz="1400" b="1" kern="1200" dirty="0">
                          <a:solidFill>
                            <a:schemeClr val="tx1"/>
                          </a:solidFill>
                          <a:latin typeface="+mj-lt"/>
                          <a:ea typeface="Courier New" pitchFamily="34" charset="-122"/>
                          <a:cs typeface="Courier New" pitchFamily="34" charset="-120"/>
                          <a:hlinkClick r:id="rId5"/>
                        </a:rPr>
                        <a:t>Granicus </a:t>
                      </a:r>
                      <a:r>
                        <a:rPr kumimoji="0" lang="en-US" sz="1400" b="1" kern="1200" dirty="0" err="1">
                          <a:solidFill>
                            <a:schemeClr val="tx1"/>
                          </a:solidFill>
                          <a:latin typeface="+mj-lt"/>
                          <a:ea typeface="Courier New" pitchFamily="34" charset="-122"/>
                          <a:cs typeface="Courier New" pitchFamily="34" charset="-120"/>
                          <a:hlinkClick r:id="rId5"/>
                        </a:rPr>
                        <a:t>GovOS</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Proactive services, voice-based citizen interaction, 130+ use case deployment model</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469912">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6"/>
                        </a:rPr>
                        <a:t>NHS Digital Foundation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Healthcare AI governance, clinical transparency, MHRA compliance frameworks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453C568C-F414-1DAB-7AF4-9FD6D1864345}"/>
              </a:ext>
            </a:extLst>
          </p:cNvPr>
          <p:cNvSpPr>
            <a:spLocks noGrp="1"/>
          </p:cNvSpPr>
          <p:nvPr>
            <p:ph type="title"/>
          </p:nvPr>
        </p:nvSpPr>
        <p:spPr>
          <a:xfrm>
            <a:off x="419269" y="693513"/>
            <a:ext cx="8305800" cy="857250"/>
          </a:xfrm>
        </p:spPr>
        <p:txBody>
          <a:bodyPr>
            <a:noAutofit/>
          </a:bodyPr>
          <a:lstStyle/>
          <a:p>
            <a:r>
              <a:rPr lang="en-US" sz="3200" dirty="0"/>
              <a:t>GenAI - Government &amp; Public Sector</a:t>
            </a:r>
            <a:br>
              <a:rPr lang="en-US" sz="3200" dirty="0"/>
            </a:br>
            <a:r>
              <a:rPr lang="en-US" sz="3200" dirty="0"/>
              <a:t>Quick Model Comparison</a:t>
            </a:r>
            <a:endParaRPr lang="en-US" sz="28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1071794800"/>
              </p:ext>
            </p:extLst>
          </p:nvPr>
        </p:nvGraphicFramePr>
        <p:xfrm>
          <a:off x="681038" y="1200150"/>
          <a:ext cx="7781925" cy="3366372"/>
        </p:xfrm>
        <a:graphic>
          <a:graphicData uri="http://schemas.openxmlformats.org/drawingml/2006/table">
            <a:tbl>
              <a:tblPr/>
              <a:tblGrid>
                <a:gridCol w="2593975">
                  <a:extLst>
                    <a:ext uri="{9D8B030D-6E8A-4147-A177-3AD203B41FA5}">
                      <a16:colId xmlns:a16="http://schemas.microsoft.com/office/drawing/2014/main" val="20000"/>
                    </a:ext>
                  </a:extLst>
                </a:gridCol>
                <a:gridCol w="2593975">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577452">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100" b="1" dirty="0">
                          <a:solidFill>
                            <a:schemeClr val="tx1"/>
                          </a:solidFill>
                          <a:latin typeface="+mj-lt"/>
                          <a:ea typeface="Arial" pitchFamily="34" charset="-122"/>
                          <a:cs typeface="Arial" pitchFamily="34" charset="-120"/>
                        </a:rPr>
                        <a:t>Clinical Decision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Analysis of EHRs, patient data, diagnoses and treatment plans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3"/>
                        </a:rPr>
                        <a:t>IBM Watson</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4"/>
                        </a:rPr>
                        <a:t>Tempus AI</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5"/>
                        </a:rPr>
                        <a:t>DeepScribe</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6"/>
                        </a:rPr>
                        <a:t>Augmedix</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7"/>
                        </a:rPr>
                        <a:t>Butterfly Network AI</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861672">
                <a:tc>
                  <a:txBody>
                    <a:bodyPr/>
                    <a:lstStyle/>
                    <a:p>
                      <a:pPr marL="0" indent="0" algn="ctr">
                        <a:buNone/>
                      </a:pPr>
                      <a:r>
                        <a:rPr lang="en-US" sz="1100" b="1" dirty="0">
                          <a:solidFill>
                            <a:schemeClr val="tx1"/>
                          </a:solidFill>
                          <a:latin typeface="+mj-lt"/>
                          <a:ea typeface="Arial" pitchFamily="34" charset="-122"/>
                          <a:cs typeface="Arial" pitchFamily="34" charset="-120"/>
                        </a:rPr>
                        <a:t>Medical Imaging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Radiology, pathology analysis, tumor/lesion detection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Courier New" pitchFamily="34" charset="-122"/>
                          <a:cs typeface="Courier New" pitchFamily="34" charset="-120"/>
                          <a:hlinkClick r:id="rId8"/>
                        </a:rPr>
                        <a:t>Aidoc</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9"/>
                        </a:rPr>
                        <a:t>DeepMind MURA</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0"/>
                        </a:rPr>
                        <a:t>Zebra Medical</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1"/>
                        </a:rPr>
                        <a:t>Philips </a:t>
                      </a:r>
                      <a:r>
                        <a:rPr lang="en-US" sz="1100" b="1" dirty="0" err="1">
                          <a:solidFill>
                            <a:schemeClr val="tx1"/>
                          </a:solidFill>
                          <a:latin typeface="+mj-lt"/>
                          <a:ea typeface="Courier New" pitchFamily="34" charset="-122"/>
                          <a:cs typeface="Courier New" pitchFamily="34" charset="-120"/>
                          <a:hlinkClick r:id="rId11"/>
                        </a:rPr>
                        <a:t>Intellispace</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12"/>
                        </a:rPr>
                        <a:t>Siemens AI-Rad</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861672">
                <a:tc>
                  <a:txBody>
                    <a:bodyPr/>
                    <a:lstStyle/>
                    <a:p>
                      <a:pPr marL="0" indent="0" algn="ctr">
                        <a:buNone/>
                      </a:pPr>
                      <a:r>
                        <a:rPr lang="en-US" sz="1100" b="1" dirty="0">
                          <a:solidFill>
                            <a:schemeClr val="tx1"/>
                          </a:solidFill>
                          <a:latin typeface="+mj-lt"/>
                          <a:ea typeface="Arial" pitchFamily="34" charset="-122"/>
                          <a:cs typeface="Arial" pitchFamily="34" charset="-120"/>
                        </a:rPr>
                        <a:t>Drug Discovery</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Novel molecules, interactions, efficacy prediction, rare diseases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13"/>
                        </a:rPr>
                        <a:t>DeepMind AlphaFold 3</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4"/>
                        </a:rPr>
                        <a:t>Schrödinger Helm</a:t>
                      </a:r>
                      <a:br>
                        <a:rPr lang="en-US" sz="1100" b="1" dirty="0">
                          <a:solidFill>
                            <a:schemeClr val="tx1"/>
                          </a:solidFill>
                          <a:latin typeface="+mj-lt"/>
                          <a:ea typeface="Courier New" pitchFamily="34" charset="-122"/>
                          <a:cs typeface="Courier New" pitchFamily="34" charset="-120"/>
                        </a:rPr>
                      </a:br>
                      <a:r>
                        <a:rPr kumimoji="0" lang="en-US" sz="1100" b="1" i="0" kern="1200" dirty="0">
                          <a:solidFill>
                            <a:schemeClr val="tx1"/>
                          </a:solidFill>
                          <a:effectLst/>
                          <a:latin typeface="+mj-lt"/>
                          <a:ea typeface="+mn-ea"/>
                          <a:cs typeface="+mn-cs"/>
                          <a:hlinkClick r:id="rId15"/>
                        </a:rPr>
                        <a:t>Recursion</a:t>
                      </a:r>
                      <a:r>
                        <a:rPr kumimoji="0" lang="en-US" sz="1100" b="1" i="0" kern="1200" dirty="0">
                          <a:solidFill>
                            <a:schemeClr val="tx1"/>
                          </a:solidFill>
                          <a:effectLst/>
                          <a:latin typeface="+mn-lt"/>
                          <a:ea typeface="+mn-ea"/>
                          <a:cs typeface="+mn-cs"/>
                        </a:rPr>
                        <a:t> </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6"/>
                        </a:rPr>
                        <a:t>OpenAI Biomedical</a:t>
                      </a:r>
                      <a:br>
                        <a:rPr lang="en-US" sz="1100" b="1" dirty="0">
                          <a:solidFill>
                            <a:schemeClr val="tx1"/>
                          </a:solidFill>
                          <a:latin typeface="+mj-lt"/>
                          <a:ea typeface="Courier New" pitchFamily="34" charset="-122"/>
                          <a:cs typeface="Courier New" pitchFamily="34" charset="-120"/>
                        </a:rPr>
                      </a:br>
                      <a:r>
                        <a:rPr lang="en-US" sz="1100" b="1" dirty="0" err="1">
                          <a:solidFill>
                            <a:schemeClr val="tx1"/>
                          </a:solidFill>
                          <a:latin typeface="+mj-lt"/>
                          <a:ea typeface="Courier New" pitchFamily="34" charset="-122"/>
                          <a:cs typeface="Courier New" pitchFamily="34" charset="-120"/>
                          <a:hlinkClick r:id="rId17"/>
                        </a:rPr>
                        <a:t>BioDrop</a:t>
                      </a:r>
                      <a:r>
                        <a:rPr lang="en-US" sz="1100" b="1" dirty="0">
                          <a:solidFill>
                            <a:schemeClr val="tx1"/>
                          </a:solidFill>
                          <a:latin typeface="+mj-lt"/>
                          <a:ea typeface="Courier New" pitchFamily="34" charset="-122"/>
                          <a:cs typeface="Courier New" pitchFamily="34" charset="-120"/>
                          <a:hlinkClick r:id="rId17"/>
                        </a:rPr>
                        <a:t> AI</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28" name="Title 27">
            <a:extLst>
              <a:ext uri="{FF2B5EF4-FFF2-40B4-BE49-F238E27FC236}">
                <a16:creationId xmlns:a16="http://schemas.microsoft.com/office/drawing/2014/main" id="{F21C4C6B-E174-C0EF-C37F-1D665AE92999}"/>
              </a:ext>
            </a:extLst>
          </p:cNvPr>
          <p:cNvSpPr>
            <a:spLocks noGrp="1"/>
          </p:cNvSpPr>
          <p:nvPr>
            <p:ph type="title"/>
          </p:nvPr>
        </p:nvSpPr>
        <p:spPr>
          <a:xfrm>
            <a:off x="457200" y="519642"/>
            <a:ext cx="8229600" cy="632460"/>
          </a:xfrm>
        </p:spPr>
        <p:txBody>
          <a:bodyPr>
            <a:normAutofit fontScale="90000"/>
          </a:bodyPr>
          <a:lstStyle/>
          <a:p>
            <a:r>
              <a:rPr lang="en-US" dirty="0"/>
              <a:t>GenAI - Healthcare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0F17-B10B-DD64-9E61-DC1A344AEC84}"/>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9FD7D11C-5AAA-BF00-07A1-AFBACF761834}"/>
              </a:ext>
            </a:extLst>
          </p:cNvPr>
          <p:cNvGraphicFramePr>
            <a:graphicFrameLocks/>
          </p:cNvGraphicFramePr>
          <p:nvPr>
            <p:extLst>
              <p:ext uri="{D42A27DB-BD31-4B8C-83A1-F6EECF244321}">
                <p14:modId xmlns:p14="http://schemas.microsoft.com/office/powerpoint/2010/main" val="598266941"/>
              </p:ext>
            </p:extLst>
          </p:nvPr>
        </p:nvGraphicFramePr>
        <p:xfrm>
          <a:off x="681037" y="1257486"/>
          <a:ext cx="7781925" cy="3366372"/>
        </p:xfrm>
        <a:graphic>
          <a:graphicData uri="http://schemas.openxmlformats.org/drawingml/2006/table">
            <a:tbl>
              <a:tblPr/>
              <a:tblGrid>
                <a:gridCol w="2593975">
                  <a:extLst>
                    <a:ext uri="{9D8B030D-6E8A-4147-A177-3AD203B41FA5}">
                      <a16:colId xmlns:a16="http://schemas.microsoft.com/office/drawing/2014/main" val="20000"/>
                    </a:ext>
                  </a:extLst>
                </a:gridCol>
                <a:gridCol w="2593975">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577452">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100" b="1" dirty="0">
                          <a:solidFill>
                            <a:schemeClr val="tx1"/>
                          </a:solidFill>
                          <a:latin typeface="+mj-lt"/>
                          <a:ea typeface="Arial" pitchFamily="34" charset="-122"/>
                          <a:cs typeface="Arial" pitchFamily="34" charset="-120"/>
                        </a:rPr>
                        <a:t>Genomics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Genetic data analysis, protein prediction, mutations, treatment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3"/>
                        </a:rPr>
                        <a:t>AlphaFold 3 </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4"/>
                        </a:rPr>
                        <a:t>Invitae</a:t>
                      </a:r>
                      <a:r>
                        <a:rPr lang="en-US" sz="1100" b="1" dirty="0">
                          <a:solidFill>
                            <a:schemeClr val="tx1"/>
                          </a:solidFill>
                          <a:latin typeface="+mj-lt"/>
                          <a:ea typeface="Courier New" pitchFamily="34" charset="-122"/>
                          <a:cs typeface="Courier New" pitchFamily="34" charset="-120"/>
                          <a:hlinkClick r:id="rId4"/>
                        </a:rPr>
                        <a:t> GIA</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5"/>
                        </a:rPr>
                        <a:t>Tempus Precision</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6"/>
                        </a:rPr>
                        <a:t>ProLLM Framework</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7"/>
                        </a:rPr>
                        <a:t>GenAI Genomics</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861672">
                <a:tc>
                  <a:txBody>
                    <a:bodyPr/>
                    <a:lstStyle/>
                    <a:p>
                      <a:pPr marL="0" indent="0" algn="ctr">
                        <a:buNone/>
                      </a:pPr>
                      <a:r>
                        <a:rPr lang="en-US" sz="1100" b="1" dirty="0">
                          <a:solidFill>
                            <a:schemeClr val="tx1"/>
                          </a:solidFill>
                          <a:latin typeface="+mj-lt"/>
                          <a:ea typeface="Arial" pitchFamily="34" charset="-122"/>
                          <a:cs typeface="Arial" pitchFamily="34" charset="-120"/>
                        </a:rPr>
                        <a:t>Documentation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Medical notes, clinical text analysis, patient records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Courier New" pitchFamily="34" charset="-122"/>
                          <a:cs typeface="Courier New" pitchFamily="34" charset="-120"/>
                          <a:hlinkClick r:id="rId8"/>
                        </a:rPr>
                        <a:t>Augmedix</a:t>
                      </a:r>
                      <a:r>
                        <a:rPr lang="en-US" sz="1100" b="1" dirty="0">
                          <a:solidFill>
                            <a:schemeClr val="tx1"/>
                          </a:solidFill>
                          <a:latin typeface="+mj-lt"/>
                          <a:ea typeface="Courier New" pitchFamily="34" charset="-122"/>
                          <a:cs typeface="Courier New" pitchFamily="34" charset="-120"/>
                          <a:hlinkClick r:id="rId8"/>
                        </a:rPr>
                        <a:t> </a:t>
                      </a:r>
                      <a:r>
                        <a:rPr lang="en-US" sz="1100" b="1" dirty="0" err="1">
                          <a:solidFill>
                            <a:schemeClr val="tx1"/>
                          </a:solidFill>
                          <a:latin typeface="+mj-lt"/>
                          <a:ea typeface="Courier New" pitchFamily="34" charset="-122"/>
                          <a:cs typeface="Courier New" pitchFamily="34" charset="-120"/>
                          <a:hlinkClick r:id="rId8"/>
                        </a:rPr>
                        <a:t>DocAssist</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9"/>
                        </a:rPr>
                        <a:t>Savana NLP</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0"/>
                        </a:rPr>
                        <a:t>Nuance DAX</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1"/>
                        </a:rPr>
                        <a:t>GPT-4 Clinical</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pitchFamily="34" charset="-120"/>
                          <a:hlinkClick r:id="rId12"/>
                        </a:rPr>
                        <a:t>Deduce Health</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861672">
                <a:tc>
                  <a:txBody>
                    <a:bodyPr/>
                    <a:lstStyle/>
                    <a:p>
                      <a:pPr marL="0" indent="0" algn="ctr">
                        <a:buNone/>
                      </a:pPr>
                      <a:r>
                        <a:rPr lang="en-US" sz="1100" b="1" dirty="0">
                          <a:solidFill>
                            <a:schemeClr val="tx1"/>
                          </a:solidFill>
                          <a:latin typeface="+mj-lt"/>
                          <a:ea typeface="Arial" pitchFamily="34" charset="-122"/>
                          <a:cs typeface="Arial" pitchFamily="34" charset="-120"/>
                        </a:rPr>
                        <a:t>Risk Analytics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Outcome prediction, high-risk identification, readmissions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13"/>
                        </a:rPr>
                        <a:t>IBM Watson Analytica</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5"/>
                        </a:rPr>
                        <a:t>Tempus Risk Analytics</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4"/>
                        </a:rPr>
                        <a:t>Optum Healthcare AI</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5"/>
                        </a:rPr>
                        <a:t>Health Catalyst</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16"/>
                        </a:rPr>
                        <a:t>Clarity Predicative</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bl>
          </a:graphicData>
        </a:graphic>
      </p:graphicFrame>
      <p:sp>
        <p:nvSpPr>
          <p:cNvPr id="28" name="Title 27">
            <a:extLst>
              <a:ext uri="{FF2B5EF4-FFF2-40B4-BE49-F238E27FC236}">
                <a16:creationId xmlns:a16="http://schemas.microsoft.com/office/drawing/2014/main" id="{5DE01A88-81DE-D8EC-45E0-8006A9803BF6}"/>
              </a:ext>
            </a:extLst>
          </p:cNvPr>
          <p:cNvSpPr>
            <a:spLocks noGrp="1"/>
          </p:cNvSpPr>
          <p:nvPr>
            <p:ph type="title"/>
          </p:nvPr>
        </p:nvSpPr>
        <p:spPr>
          <a:xfrm>
            <a:off x="457200" y="519642"/>
            <a:ext cx="8229600" cy="632460"/>
          </a:xfrm>
        </p:spPr>
        <p:txBody>
          <a:bodyPr>
            <a:normAutofit fontScale="90000"/>
          </a:bodyPr>
          <a:lstStyle/>
          <a:p>
            <a:r>
              <a:rPr lang="en-US" dirty="0"/>
              <a:t>GenAI - Healthcare</a:t>
            </a:r>
          </a:p>
        </p:txBody>
      </p:sp>
    </p:spTree>
    <p:extLst>
      <p:ext uri="{BB962C8B-B14F-4D97-AF65-F5344CB8AC3E}">
        <p14:creationId xmlns:p14="http://schemas.microsoft.com/office/powerpoint/2010/main" val="4182035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EF2D3C-F613-8B96-BEAB-ED263A73DE05}"/>
              </a:ext>
            </a:extLst>
          </p:cNvPr>
          <p:cNvSpPr>
            <a:spLocks noGrp="1"/>
          </p:cNvSpPr>
          <p:nvPr>
            <p:ph type="title"/>
          </p:nvPr>
        </p:nvSpPr>
        <p:spPr>
          <a:xfrm>
            <a:off x="457200" y="528066"/>
            <a:ext cx="8229600" cy="857250"/>
          </a:xfrm>
        </p:spPr>
        <p:txBody>
          <a:bodyPr anchor="b">
            <a:normAutofit/>
          </a:bodyPr>
          <a:lstStyle/>
          <a:p>
            <a:r>
              <a:rPr lang="en-US" dirty="0"/>
              <a:t>Neural Networks</a:t>
            </a:r>
          </a:p>
        </p:txBody>
      </p:sp>
      <p:pic>
        <p:nvPicPr>
          <p:cNvPr id="3" name="Picture 2" descr="A diagram of a network&#10;&#10;AI-generated content may be incorrect.">
            <a:hlinkClick r:id="rId2"/>
            <a:extLst>
              <a:ext uri="{FF2B5EF4-FFF2-40B4-BE49-F238E27FC236}">
                <a16:creationId xmlns:a16="http://schemas.microsoft.com/office/drawing/2014/main" id="{FF894323-A8DD-BC36-F8A4-486891FA6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780488"/>
            <a:ext cx="4038600" cy="2645282"/>
          </a:xfrm>
          <a:prstGeom prst="rect">
            <a:avLst/>
          </a:prstGeom>
          <a:noFill/>
        </p:spPr>
      </p:pic>
      <p:sp>
        <p:nvSpPr>
          <p:cNvPr id="8" name="Content Placeholder 7">
            <a:extLst>
              <a:ext uri="{FF2B5EF4-FFF2-40B4-BE49-F238E27FC236}">
                <a16:creationId xmlns:a16="http://schemas.microsoft.com/office/drawing/2014/main" id="{D13193E0-5E2F-F399-8C94-356E5353440F}"/>
              </a:ext>
            </a:extLst>
          </p:cNvPr>
          <p:cNvSpPr>
            <a:spLocks noGrp="1"/>
          </p:cNvSpPr>
          <p:nvPr>
            <p:ph sz="half" idx="2"/>
          </p:nvPr>
        </p:nvSpPr>
        <p:spPr>
          <a:xfrm>
            <a:off x="4648200" y="1440064"/>
            <a:ext cx="4038600" cy="3326130"/>
          </a:xfrm>
        </p:spPr>
        <p:txBody>
          <a:bodyPr>
            <a:normAutofit/>
          </a:bodyPr>
          <a:lstStyle/>
          <a:p>
            <a:pPr marL="0" indent="0">
              <a:lnSpc>
                <a:spcPct val="90000"/>
              </a:lnSpc>
              <a:buNone/>
            </a:pPr>
            <a:r>
              <a:rPr lang="en-US" sz="2000" dirty="0">
                <a:effectLst>
                  <a:outerShdw blurRad="38100" dist="38100" dir="2700000" algn="tl">
                    <a:srgbClr val="000000">
                      <a:alpha val="43137"/>
                    </a:srgbClr>
                  </a:outerShdw>
                </a:effectLst>
              </a:rPr>
              <a:t>Structure of Neural Networks</a:t>
            </a:r>
          </a:p>
          <a:p>
            <a:pPr>
              <a:lnSpc>
                <a:spcPct val="90000"/>
              </a:lnSpc>
            </a:pPr>
            <a:r>
              <a:rPr lang="en-US" sz="2000" dirty="0"/>
              <a:t>Consists of interconnected nodes called neurons, which process and transmit information. </a:t>
            </a:r>
          </a:p>
          <a:p>
            <a:pPr>
              <a:lnSpc>
                <a:spcPct val="90000"/>
              </a:lnSpc>
            </a:pPr>
            <a:r>
              <a:rPr lang="en-US" sz="2000" dirty="0"/>
              <a:t>Organized into layers, with each layer performing specific computations. Through</a:t>
            </a:r>
          </a:p>
          <a:p>
            <a:pPr>
              <a:lnSpc>
                <a:spcPct val="90000"/>
              </a:lnSpc>
            </a:pPr>
            <a:r>
              <a:rPr lang="en-US" sz="2000" dirty="0"/>
              <a:t>Neural networks recognize patterns and make accurate predictions based on vast amounts of data.</a:t>
            </a:r>
          </a:p>
          <a:p>
            <a:pPr>
              <a:lnSpc>
                <a:spcPct val="90000"/>
              </a:lnSpc>
            </a:pPr>
            <a:endParaRPr lang="en-US" sz="2000" dirty="0"/>
          </a:p>
        </p:txBody>
      </p:sp>
      <p:sp>
        <p:nvSpPr>
          <p:cNvPr id="4" name="Date Placeholder 3">
            <a:extLst>
              <a:ext uri="{FF2B5EF4-FFF2-40B4-BE49-F238E27FC236}">
                <a16:creationId xmlns:a16="http://schemas.microsoft.com/office/drawing/2014/main" id="{A45E41DE-8758-EC2D-71A0-ACFF2C3A7D16}"/>
              </a:ext>
            </a:extLst>
          </p:cNvPr>
          <p:cNvSpPr>
            <a:spLocks noGrp="1"/>
          </p:cNvSpPr>
          <p:nvPr>
            <p:ph type="dt" sz="half" idx="10"/>
          </p:nvPr>
        </p:nvSpPr>
        <p:spPr>
          <a:xfrm>
            <a:off x="457200" y="4767263"/>
            <a:ext cx="2133600" cy="273844"/>
          </a:xfrm>
        </p:spPr>
        <p:txBody>
          <a:bodyPr anchor="b">
            <a:normAutofit/>
          </a:bodyPr>
          <a:lstStyle/>
          <a:p>
            <a:pPr>
              <a:spcAft>
                <a:spcPts val="600"/>
              </a:spcAft>
            </a:pPr>
            <a:fld id="{86FE68FC-E124-4A0B-8ABE-8A4F867ABAA7}" type="datetime1">
              <a:rPr lang="en-US" smtClean="0"/>
              <a:pPr>
                <a:spcAft>
                  <a:spcPts val="600"/>
                </a:spcAft>
              </a:pPr>
              <a:t>1/21/2026</a:t>
            </a:fld>
            <a:endParaRPr lang="en-US" dirty="0"/>
          </a:p>
        </p:txBody>
      </p:sp>
      <p:sp>
        <p:nvSpPr>
          <p:cNvPr id="5" name="Footer Placeholder 4">
            <a:extLst>
              <a:ext uri="{FF2B5EF4-FFF2-40B4-BE49-F238E27FC236}">
                <a16:creationId xmlns:a16="http://schemas.microsoft.com/office/drawing/2014/main" id="{08A3CA31-00F9-2765-6147-3CCFD65ACB54}"/>
              </a:ext>
            </a:extLst>
          </p:cNvPr>
          <p:cNvSpPr>
            <a:spLocks noGrp="1"/>
          </p:cNvSpPr>
          <p:nvPr>
            <p:ph type="ftr" sz="quarter" idx="11"/>
          </p:nvPr>
        </p:nvSpPr>
        <p:spPr>
          <a:xfrm>
            <a:off x="2667000" y="4767263"/>
            <a:ext cx="3352800" cy="273844"/>
          </a:xfrm>
        </p:spPr>
        <p:txBody>
          <a:bodyPr anchor="b">
            <a:normAutofit/>
          </a:bodyPr>
          <a:lstStyle/>
          <a:p>
            <a:pPr>
              <a:spcAft>
                <a:spcPts val="600"/>
              </a:spcAft>
            </a:pPr>
            <a:r>
              <a:rPr lang="en-US" dirty="0"/>
              <a:t>Copyright © 2007 - 2025 Carl M. Burnett</a:t>
            </a:r>
          </a:p>
        </p:txBody>
      </p:sp>
      <p:sp>
        <p:nvSpPr>
          <p:cNvPr id="6" name="Slide Number Placeholder 5">
            <a:extLst>
              <a:ext uri="{FF2B5EF4-FFF2-40B4-BE49-F238E27FC236}">
                <a16:creationId xmlns:a16="http://schemas.microsoft.com/office/drawing/2014/main" id="{7A660BC2-F77C-C5B4-0778-C690DA54D022}"/>
              </a:ext>
            </a:extLst>
          </p:cNvPr>
          <p:cNvSpPr>
            <a:spLocks noGrp="1"/>
          </p:cNvSpPr>
          <p:nvPr>
            <p:ph type="sldNum" sz="quarter" idx="12"/>
          </p:nvPr>
        </p:nvSpPr>
        <p:spPr>
          <a:xfrm>
            <a:off x="7924800" y="4767263"/>
            <a:ext cx="762000" cy="273844"/>
          </a:xfrm>
        </p:spPr>
        <p:txBody>
          <a:bodyPr anchor="b">
            <a:normAutofit/>
          </a:bodyPr>
          <a:lstStyle/>
          <a:p>
            <a:pPr>
              <a:spcAft>
                <a:spcPts val="600"/>
              </a:spcAft>
            </a:pPr>
            <a:fld id="{3D46CBA2-ECE5-4BE9-B546-6761E0E67089}" type="slidenum">
              <a:rPr lang="en-US" smtClean="0"/>
              <a:pPr>
                <a:spcAft>
                  <a:spcPts val="600"/>
                </a:spcAft>
              </a:pPr>
              <a:t>15</a:t>
            </a:fld>
            <a:endParaRPr lang="en-US" dirty="0"/>
          </a:p>
        </p:txBody>
      </p:sp>
    </p:spTree>
    <p:extLst>
      <p:ext uri="{BB962C8B-B14F-4D97-AF65-F5344CB8AC3E}">
        <p14:creationId xmlns:p14="http://schemas.microsoft.com/office/powerpoint/2010/main" val="19073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1576983"/>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72BB453B-FE0A-5C50-7139-F1BC76385740}"/>
              </a:ext>
            </a:extLst>
          </p:cNvPr>
          <p:cNvSpPr>
            <a:spLocks noGrp="1"/>
          </p:cNvSpPr>
          <p:nvPr>
            <p:ph type="title"/>
          </p:nvPr>
        </p:nvSpPr>
        <p:spPr>
          <a:xfrm>
            <a:off x="381000" y="514350"/>
            <a:ext cx="8229600" cy="1212849"/>
          </a:xfrm>
        </p:spPr>
        <p:txBody>
          <a:bodyPr>
            <a:noAutofit/>
          </a:bodyPr>
          <a:lstStyle/>
          <a:p>
            <a:r>
              <a:rPr lang="en-US" sz="4000" dirty="0"/>
              <a:t>GenAI – Healthcare</a:t>
            </a:r>
            <a:br>
              <a:rPr lang="en-US" sz="4000" dirty="0"/>
            </a:br>
            <a:r>
              <a:rPr lang="en-US" sz="4000" dirty="0"/>
              <a:t>Key Insights &amp; Selection Criteria</a:t>
            </a:r>
          </a:p>
        </p:txBody>
      </p:sp>
      <p:sp>
        <p:nvSpPr>
          <p:cNvPr id="5" name="Content Placeholder 4">
            <a:extLst>
              <a:ext uri="{FF2B5EF4-FFF2-40B4-BE49-F238E27FC236}">
                <a16:creationId xmlns:a16="http://schemas.microsoft.com/office/drawing/2014/main" id="{58F72E68-E8A7-C6A0-14B7-C31037B14A86}"/>
              </a:ext>
            </a:extLst>
          </p:cNvPr>
          <p:cNvSpPr>
            <a:spLocks noGrp="1"/>
          </p:cNvSpPr>
          <p:nvPr>
            <p:ph idx="1"/>
          </p:nvPr>
        </p:nvSpPr>
        <p:spPr>
          <a:xfrm>
            <a:off x="419946" y="1727199"/>
            <a:ext cx="8229600" cy="2045970"/>
          </a:xfrm>
        </p:spPr>
        <p:txBody>
          <a:bodyPr>
            <a:normAutofit/>
          </a:bodyPr>
          <a:lstStyle/>
          <a:p>
            <a:r>
              <a:rPr lang="en-US" sz="1800" dirty="0">
                <a:solidFill>
                  <a:schemeClr val="accent5">
                    <a:lumMod val="50000"/>
                  </a:schemeClr>
                </a:solidFill>
              </a:rPr>
              <a:t>FDA clearance is critical </a:t>
            </a:r>
            <a:r>
              <a:rPr lang="en-US" sz="1800" dirty="0"/>
              <a:t>- verify regulatory status before deployment</a:t>
            </a:r>
          </a:p>
          <a:p>
            <a:r>
              <a:rPr lang="en-US" sz="1800" dirty="0">
                <a:solidFill>
                  <a:schemeClr val="accent5">
                    <a:lumMod val="50000"/>
                  </a:schemeClr>
                </a:solidFill>
              </a:rPr>
              <a:t>Clinical validation </a:t>
            </a:r>
            <a:r>
              <a:rPr lang="en-US" sz="1800" dirty="0"/>
              <a:t>- peer-reviewed evidence of accuracy and safety required</a:t>
            </a:r>
          </a:p>
          <a:p>
            <a:r>
              <a:rPr lang="en-US" sz="1800" dirty="0">
                <a:solidFill>
                  <a:schemeClr val="accent5">
                    <a:lumMod val="50000"/>
                  </a:schemeClr>
                </a:solidFill>
              </a:rPr>
              <a:t>Data security </a:t>
            </a:r>
            <a:r>
              <a:rPr lang="en-US" sz="1800" dirty="0"/>
              <a:t>- HIPAA compliance and data privacy non-negotiable</a:t>
            </a:r>
          </a:p>
          <a:p>
            <a:r>
              <a:rPr lang="en-US" sz="1800" dirty="0">
                <a:solidFill>
                  <a:schemeClr val="accent5">
                    <a:lumMod val="50000"/>
                  </a:schemeClr>
                </a:solidFill>
              </a:rPr>
              <a:t>Interoperability</a:t>
            </a:r>
            <a:r>
              <a:rPr lang="en-US" sz="1800" dirty="0"/>
              <a:t> - EHR integration capability essential for adoption</a:t>
            </a:r>
          </a:p>
          <a:p>
            <a:endParaRPr lang="en-US" sz="1800"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1368436507"/>
              </p:ext>
            </p:extLst>
          </p:nvPr>
        </p:nvGraphicFramePr>
        <p:xfrm>
          <a:off x="471255" y="1757934"/>
          <a:ext cx="7924800" cy="2617290"/>
        </p:xfrm>
        <a:graphic>
          <a:graphicData uri="http://schemas.openxmlformats.org/drawingml/2006/table">
            <a:tbl>
              <a:tblPr/>
              <a:tblGrid>
                <a:gridCol w="2717292">
                  <a:extLst>
                    <a:ext uri="{9D8B030D-6E8A-4147-A177-3AD203B41FA5}">
                      <a16:colId xmlns:a16="http://schemas.microsoft.com/office/drawing/2014/main" val="20000"/>
                    </a:ext>
                  </a:extLst>
                </a:gridCol>
                <a:gridCol w="5207508">
                  <a:extLst>
                    <a:ext uri="{9D8B030D-6E8A-4147-A177-3AD203B41FA5}">
                      <a16:colId xmlns:a16="http://schemas.microsoft.com/office/drawing/2014/main" val="20001"/>
                    </a:ext>
                  </a:extLst>
                </a:gridCol>
              </a:tblGrid>
              <a:tr h="436215">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Model</a:t>
                      </a:r>
                      <a:endParaRPr lang="en-US" sz="1800" dirty="0">
                        <a:solidFill>
                          <a:schemeClr val="bg1"/>
                        </a:solidFill>
                        <a:latin typeface="Arial" charset="0"/>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Best For</a:t>
                      </a:r>
                      <a:endParaRPr lang="en-US" sz="1800" dirty="0">
                        <a:solidFill>
                          <a:schemeClr val="bg1"/>
                        </a:solidFill>
                        <a:latin typeface="Arial" charset="0"/>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36215">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3"/>
                        </a:rPr>
                        <a:t>DeepMind AlphaFold 3</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Arial" pitchFamily="34" charset="0"/>
                          <a:ea typeface="Arial" pitchFamily="34" charset="-122"/>
                          <a:cs typeface="Arial" pitchFamily="34" charset="-120"/>
                        </a:rPr>
                        <a:t>Protein structure, drug discovery, genomics research</a:t>
                      </a:r>
                      <a:endParaRPr lang="en-US" sz="1080" dirty="0">
                        <a:solidFill>
                          <a:schemeClr val="tx1"/>
                        </a:solidFill>
                        <a:latin typeface="Arial" charset="0"/>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36215">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4"/>
                        </a:rPr>
                        <a:t>Tempus AI</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Arial" pitchFamily="34" charset="0"/>
                          <a:ea typeface="Arial" pitchFamily="34" charset="-122"/>
                          <a:cs typeface="Arial" pitchFamily="34" charset="-120"/>
                        </a:rPr>
                        <a:t>Precision oncology, treatment matching, genomic analysis</a:t>
                      </a:r>
                      <a:endParaRPr lang="en-US" sz="108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436215">
                <a:tc>
                  <a:txBody>
                    <a:bodyPr/>
                    <a:lstStyle/>
                    <a:p>
                      <a:pPr marL="0" indent="0" algn="ctr">
                        <a:buNone/>
                      </a:pPr>
                      <a:r>
                        <a:rPr kumimoji="0" lang="en-US" sz="1400" b="1" kern="1200" dirty="0" err="1">
                          <a:solidFill>
                            <a:schemeClr val="tx1"/>
                          </a:solidFill>
                          <a:latin typeface="+mj-lt"/>
                          <a:ea typeface="Courier New" pitchFamily="34" charset="-122"/>
                          <a:cs typeface="Courier New" pitchFamily="34" charset="-120"/>
                          <a:hlinkClick r:id="rId5"/>
                        </a:rPr>
                        <a:t>Aidoc</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Arial" pitchFamily="34" charset="0"/>
                          <a:ea typeface="Arial" pitchFamily="34" charset="-122"/>
                          <a:cs typeface="Arial" pitchFamily="34" charset="-120"/>
                        </a:rPr>
                        <a:t>Radiology automation, urgent finding detection</a:t>
                      </a:r>
                      <a:endParaRPr lang="en-US" sz="108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36215">
                <a:tc>
                  <a:txBody>
                    <a:bodyPr/>
                    <a:lstStyle/>
                    <a:p>
                      <a:pPr marL="0" indent="0" algn="ctr">
                        <a:buNone/>
                      </a:pPr>
                      <a:r>
                        <a:rPr kumimoji="0" lang="en-US" sz="1400" b="1" kern="1200" dirty="0">
                          <a:solidFill>
                            <a:schemeClr val="tx1"/>
                          </a:solidFill>
                          <a:latin typeface="+mj-lt"/>
                          <a:ea typeface="Courier New" pitchFamily="34" charset="-122"/>
                          <a:cs typeface="Courier New" pitchFamily="34" charset="-120"/>
                          <a:hlinkClick r:id="rId6"/>
                        </a:rPr>
                        <a:t>IBM Watson</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Arial" pitchFamily="34" charset="0"/>
                          <a:ea typeface="Arial" pitchFamily="34" charset="-122"/>
                          <a:cs typeface="Arial" pitchFamily="34" charset="-120"/>
                        </a:rPr>
                        <a:t>Enterprise deployment, clinical decision support</a:t>
                      </a:r>
                      <a:endParaRPr lang="en-US" sz="108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436215">
                <a:tc>
                  <a:txBody>
                    <a:bodyPr/>
                    <a:lstStyle/>
                    <a:p>
                      <a:pPr marL="0" indent="0" algn="ctr">
                        <a:buNone/>
                      </a:pPr>
                      <a:r>
                        <a:rPr kumimoji="0" lang="en-US" sz="1400" b="1" kern="1200" dirty="0" err="1">
                          <a:solidFill>
                            <a:schemeClr val="tx1"/>
                          </a:solidFill>
                          <a:latin typeface="+mj-lt"/>
                          <a:ea typeface="Courier New" pitchFamily="34" charset="-122"/>
                          <a:cs typeface="Courier New" pitchFamily="34" charset="-120"/>
                          <a:hlinkClick r:id="rId7"/>
                        </a:rPr>
                        <a:t>Augmedix</a:t>
                      </a:r>
                      <a:endParaRPr kumimoji="0" lang="en-US" sz="14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Arial" pitchFamily="34" charset="0"/>
                          <a:ea typeface="Arial" pitchFamily="34" charset="-122"/>
                          <a:cs typeface="Arial" pitchFamily="34" charset="-120"/>
                        </a:rPr>
                        <a:t>Clinical documentation, EHR automation, physician efficiency</a:t>
                      </a:r>
                      <a:endParaRPr lang="en-US" sz="108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3">
            <a:extLst>
              <a:ext uri="{FF2B5EF4-FFF2-40B4-BE49-F238E27FC236}">
                <a16:creationId xmlns:a16="http://schemas.microsoft.com/office/drawing/2014/main" id="{F1304CF3-0D21-5338-E344-00419EEDCBF5}"/>
              </a:ext>
            </a:extLst>
          </p:cNvPr>
          <p:cNvSpPr txBox="1">
            <a:spLocks/>
          </p:cNvSpPr>
          <p:nvPr/>
        </p:nvSpPr>
        <p:spPr>
          <a:xfrm>
            <a:off x="381000" y="514350"/>
            <a:ext cx="8229600" cy="1212849"/>
          </a:xfrm>
          <a:prstGeom prst="rect">
            <a:avLst/>
          </a:prstGeom>
        </p:spPr>
        <p:txBody>
          <a:bodyPr>
            <a:noAutofit/>
          </a:bodyPr>
          <a:lstStyle>
            <a:lvl1pPr algn="l" rtl="0" eaLnBrk="1" latinLnBrk="0" hangingPunct="1">
              <a:spcBef>
                <a:spcPct val="0"/>
              </a:spcBef>
              <a:buNone/>
              <a:defRPr kumimoji="0" sz="5000" b="1" kern="1200">
                <a:ln>
                  <a:noFill/>
                </a:ln>
                <a:solidFill>
                  <a:schemeClr val="tx2"/>
                </a:solidFill>
                <a:effectLst>
                  <a:outerShdw blurRad="38100" dist="38100" dir="2700000" algn="tl">
                    <a:srgbClr val="000000">
                      <a:alpha val="43137"/>
                    </a:srgbClr>
                  </a:outerShdw>
                </a:effectLst>
                <a:latin typeface="+mj-lt"/>
                <a:ea typeface="+mj-ea"/>
                <a:cs typeface="+mj-cs"/>
              </a:defRPr>
            </a:lvl1pPr>
          </a:lstStyle>
          <a:p>
            <a:endParaRPr lang="en-US" sz="4000" dirty="0"/>
          </a:p>
        </p:txBody>
      </p:sp>
      <p:sp>
        <p:nvSpPr>
          <p:cNvPr id="4" name="Title 3">
            <a:extLst>
              <a:ext uri="{FF2B5EF4-FFF2-40B4-BE49-F238E27FC236}">
                <a16:creationId xmlns:a16="http://schemas.microsoft.com/office/drawing/2014/main" id="{71129719-5484-90B1-9F9F-EF3F7F9A132C}"/>
              </a:ext>
            </a:extLst>
          </p:cNvPr>
          <p:cNvSpPr>
            <a:spLocks noGrp="1"/>
          </p:cNvSpPr>
          <p:nvPr>
            <p:ph type="title"/>
          </p:nvPr>
        </p:nvSpPr>
        <p:spPr>
          <a:xfrm>
            <a:off x="498348" y="609600"/>
            <a:ext cx="8305800" cy="1053084"/>
          </a:xfrm>
        </p:spPr>
        <p:txBody>
          <a:bodyPr>
            <a:noAutofit/>
          </a:bodyPr>
          <a:lstStyle/>
          <a:p>
            <a:r>
              <a:rPr lang="en-US" sz="3600" dirty="0"/>
              <a:t>GenAI – Healthcare</a:t>
            </a:r>
            <a:br>
              <a:rPr lang="en-US" sz="3600" dirty="0"/>
            </a:br>
            <a:r>
              <a:rPr lang="en-US" sz="3600" dirty="0"/>
              <a:t>Quick Model Comparison</a:t>
            </a:r>
            <a:endParaRPr lang="en-US" sz="3200"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0"/>
          <p:cNvGraphicFramePr>
            <a:graphicFrameLocks noGrp="1"/>
          </p:cNvGraphicFramePr>
          <p:nvPr>
            <p:extLst>
              <p:ext uri="{D42A27DB-BD31-4B8C-83A1-F6EECF244321}">
                <p14:modId xmlns:p14="http://schemas.microsoft.com/office/powerpoint/2010/main" val="3634682233"/>
              </p:ext>
            </p:extLst>
          </p:nvPr>
        </p:nvGraphicFramePr>
        <p:xfrm>
          <a:off x="681037" y="1428750"/>
          <a:ext cx="7781925" cy="2712720"/>
        </p:xfrm>
        <a:graphic>
          <a:graphicData uri="http://schemas.openxmlformats.org/drawingml/2006/table">
            <a:tbl>
              <a:tblPr/>
              <a:tblGrid>
                <a:gridCol w="19812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3667125">
                  <a:extLst>
                    <a:ext uri="{9D8B030D-6E8A-4147-A177-3AD203B41FA5}">
                      <a16:colId xmlns:a16="http://schemas.microsoft.com/office/drawing/2014/main" val="20002"/>
                    </a:ext>
                  </a:extLst>
                </a:gridCol>
              </a:tblGrid>
              <a:tr h="443111">
                <a:tc>
                  <a:txBody>
                    <a:bodyPr/>
                    <a:lstStyle/>
                    <a:p>
                      <a:pPr marL="0" indent="0" algn="ctr">
                        <a:buNone/>
                      </a:pPr>
                      <a:r>
                        <a:rPr lang="en-US" sz="1400" b="1" dirty="0">
                          <a:solidFill>
                            <a:schemeClr val="bg1"/>
                          </a:solidFill>
                          <a:latin typeface="+mj-lt"/>
                          <a:ea typeface="Arial" pitchFamily="34" charset="-122"/>
                          <a:cs typeface="Arial" pitchFamily="34" charset="-120"/>
                        </a:rPr>
                        <a:t>Application Type</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dirty="0">
                          <a:solidFill>
                            <a:schemeClr val="bg1"/>
                          </a:solidFill>
                          <a:latin typeface="+mj-lt"/>
                          <a:ea typeface="Arial" pitchFamily="34" charset="-122"/>
                          <a:cs typeface="Arial" pitchFamily="34" charset="-120"/>
                        </a:rPr>
                        <a:t>Description</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a:solidFill>
                            <a:schemeClr val="bg1"/>
                          </a:solidFill>
                          <a:latin typeface="+mj-lt"/>
                          <a:ea typeface="Arial" pitchFamily="34" charset="-122"/>
                          <a:cs typeface="Arial" pitchFamily="34" charset="-120"/>
                        </a:rPr>
                        <a:t>Recommended Models</a:t>
                      </a:r>
                      <a:br>
                        <a:rPr lang="en-US" sz="1400" b="1">
                          <a:solidFill>
                            <a:schemeClr val="bg1"/>
                          </a:solidFill>
                          <a:latin typeface="+mj-lt"/>
                          <a:ea typeface="Arial" pitchFamily="34" charset="-122"/>
                          <a:cs typeface="Arial" pitchFamily="34" charset="-120"/>
                        </a:rPr>
                      </a:br>
                      <a:r>
                        <a:rPr lang="en-US" sz="1400" b="1">
                          <a:solidFill>
                            <a:schemeClr val="bg1"/>
                          </a:solidFill>
                          <a:latin typeface="+mj-lt"/>
                          <a:ea typeface="Arial" pitchFamily="34" charset="-122"/>
                          <a:cs typeface="Arial" pitchFamily="34" charset="-120"/>
                        </a:rPr>
                        <a:t>&amp; </a:t>
                      </a:r>
                      <a:r>
                        <a:rPr lang="en-US" sz="1400" b="1" dirty="0">
                          <a:solidFill>
                            <a:schemeClr val="bg1"/>
                          </a:solidFill>
                          <a:latin typeface="+mj-lt"/>
                          <a:ea typeface="Arial" pitchFamily="34" charset="-122"/>
                          <a:cs typeface="Arial" pitchFamily="34" charset="-120"/>
                        </a:rPr>
                        <a:t>Platforms</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43111">
                <a:tc>
                  <a:txBody>
                    <a:bodyPr/>
                    <a:lstStyle/>
                    <a:p>
                      <a:pPr marL="0" indent="0" algn="ctr">
                        <a:buNone/>
                      </a:pPr>
                      <a:r>
                        <a:rPr lang="en-US" sz="1100" b="1" dirty="0">
                          <a:solidFill>
                            <a:schemeClr val="tx1"/>
                          </a:solidFill>
                          <a:latin typeface="+mj-lt"/>
                          <a:ea typeface="Arial" pitchFamily="34" charset="-122"/>
                          <a:cs typeface="Arial" pitchFamily="34" charset="-120"/>
                        </a:rPr>
                        <a:t>Resume Screening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Semantic resume parsing, skill extraction, fraud detection, candidate ranking by fit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Arial" pitchFamily="34" charset="-122"/>
                          <a:cs typeface="Arial" pitchFamily="34" charset="-120"/>
                          <a:hlinkClick r:id="rId3"/>
                        </a:rPr>
                        <a:t>hireEZ</a:t>
                      </a:r>
                      <a:br>
                        <a:rPr lang="en-US" sz="1100" b="1" dirty="0">
                          <a:solidFill>
                            <a:schemeClr val="tx1"/>
                          </a:solidFill>
                          <a:latin typeface="+mj-lt"/>
                          <a:ea typeface="Arial" pitchFamily="34" charset="-122"/>
                          <a:cs typeface="Arial" pitchFamily="34" charset="-120"/>
                        </a:rPr>
                      </a:br>
                      <a:r>
                        <a:rPr lang="en-US" sz="1100" b="1" dirty="0">
                          <a:solidFill>
                            <a:schemeClr val="tx1"/>
                          </a:solidFill>
                          <a:latin typeface="+mj-lt"/>
                          <a:ea typeface="Arial" pitchFamily="34" charset="-122"/>
                          <a:cs typeface="Arial" pitchFamily="34" charset="-120"/>
                          <a:hlinkClick r:id="rId4"/>
                        </a:rPr>
                        <a:t>Maki</a:t>
                      </a:r>
                      <a:br>
                        <a:rPr lang="en-US" sz="1100" b="1" dirty="0">
                          <a:solidFill>
                            <a:schemeClr val="tx1"/>
                          </a:solidFill>
                          <a:latin typeface="+mj-lt"/>
                          <a:ea typeface="Arial" pitchFamily="34" charset="-122"/>
                          <a:cs typeface="Arial" pitchFamily="34" charset="-120"/>
                        </a:rPr>
                      </a:br>
                      <a:r>
                        <a:rPr lang="en-US" sz="1100" b="1" dirty="0" err="1">
                          <a:solidFill>
                            <a:schemeClr val="tx1"/>
                          </a:solidFill>
                          <a:latin typeface="+mj-lt"/>
                          <a:ea typeface="Arial" pitchFamily="34" charset="-122"/>
                          <a:cs typeface="Arial" pitchFamily="34" charset="-120"/>
                          <a:hlinkClick r:id="rId5"/>
                        </a:rPr>
                        <a:t>CVViZ</a:t>
                      </a:r>
                      <a:br>
                        <a:rPr lang="en-US" sz="1100" b="1" dirty="0">
                          <a:solidFill>
                            <a:schemeClr val="tx1"/>
                          </a:solidFill>
                          <a:latin typeface="+mj-lt"/>
                          <a:ea typeface="Arial" pitchFamily="34" charset="-122"/>
                          <a:cs typeface="Arial" pitchFamily="34" charset="-120"/>
                        </a:rPr>
                      </a:br>
                      <a:r>
                        <a:rPr lang="en-US" sz="1100" b="1" dirty="0" err="1">
                          <a:solidFill>
                            <a:schemeClr val="tx1"/>
                          </a:solidFill>
                          <a:latin typeface="+mj-lt"/>
                          <a:ea typeface="Arial" pitchFamily="34" charset="-122"/>
                          <a:cs typeface="Arial" pitchFamily="34" charset="-120"/>
                          <a:hlinkClick r:id="rId6"/>
                        </a:rPr>
                        <a:t>HireScreen</a:t>
                      </a:r>
                      <a:endParaRPr lang="en-US" sz="1100" b="1" dirty="0">
                        <a:solidFill>
                          <a:schemeClr val="tx1"/>
                        </a:solidFill>
                        <a:latin typeface="+mj-lt"/>
                        <a:ea typeface="Arial" pitchFamily="34" charset="-122"/>
                        <a:cs typeface="Arial" pitchFamily="34" charset="-120"/>
                      </a:endParaRPr>
                    </a:p>
                    <a:p>
                      <a:pPr marL="0" indent="0" algn="ctr">
                        <a:buNone/>
                      </a:pPr>
                      <a:r>
                        <a:rPr lang="en-US" sz="1100" b="1" dirty="0" err="1">
                          <a:solidFill>
                            <a:schemeClr val="tx1"/>
                          </a:solidFill>
                          <a:latin typeface="+mj-lt"/>
                          <a:ea typeface="Arial" charset="0"/>
                          <a:cs typeface="Arial" charset="0"/>
                          <a:hlinkClick r:id="rId7"/>
                        </a:rPr>
                        <a:t>Jobscan</a:t>
                      </a:r>
                      <a:r>
                        <a:rPr lang="en-US" sz="1100" b="1" dirty="0">
                          <a:solidFill>
                            <a:schemeClr val="tx1"/>
                          </a:solidFill>
                          <a:latin typeface="+mj-lt"/>
                          <a:ea typeface="Arial" charset="0"/>
                          <a:cs typeface="Arial" charset="0"/>
                          <a:hlinkClick r:id="rId7"/>
                        </a:rPr>
                        <a:t> Resume AI</a:t>
                      </a:r>
                      <a:endParaRPr lang="en-US" sz="1100" b="1" dirty="0">
                        <a:solidFill>
                          <a:schemeClr val="tx1"/>
                        </a:solidFill>
                        <a:latin typeface="+mj-lt"/>
                        <a:ea typeface="Arial" charset="0"/>
                        <a:cs typeface="Arial" charset="0"/>
                      </a:endParaRPr>
                    </a:p>
                    <a:p>
                      <a:pPr marL="0" indent="0" algn="ctr">
                        <a:buNone/>
                      </a:pPr>
                      <a:r>
                        <a:rPr lang="en-US" sz="1100" b="1" dirty="0">
                          <a:solidFill>
                            <a:schemeClr val="tx1"/>
                          </a:solidFill>
                          <a:latin typeface="+mj-lt"/>
                          <a:ea typeface="Arial" charset="0"/>
                          <a:cs typeface="Arial" charset="0"/>
                          <a:hlinkClick r:id="rId8"/>
                        </a:rPr>
                        <a:t>Oracle HCM</a:t>
                      </a:r>
                      <a:endParaRPr lang="en-US" sz="1100" b="1"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43111">
                <a:tc>
                  <a:txBody>
                    <a:bodyPr/>
                    <a:lstStyle/>
                    <a:p>
                      <a:pPr marL="0" indent="0" algn="ctr">
                        <a:buNone/>
                      </a:pPr>
                      <a:r>
                        <a:rPr lang="en-US" sz="1100" b="1" dirty="0">
                          <a:solidFill>
                            <a:schemeClr val="tx1"/>
                          </a:solidFill>
                          <a:latin typeface="+mj-lt"/>
                          <a:ea typeface="Arial" pitchFamily="34" charset="-122"/>
                          <a:cs typeface="Arial" pitchFamily="34" charset="-120"/>
                        </a:rPr>
                        <a:t>Interview Notetaking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Auto transcription, structured summaries, competency scoring, evidence capture, interviewer coaching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Arial" pitchFamily="34" charset="-122"/>
                          <a:cs typeface="Arial" pitchFamily="34" charset="-120"/>
                          <a:hlinkClick r:id="rId9"/>
                        </a:rPr>
                        <a:t>Metaview</a:t>
                      </a:r>
                      <a:endParaRPr lang="en-US" sz="1100" b="1" dirty="0">
                        <a:solidFill>
                          <a:schemeClr val="tx1"/>
                        </a:solidFill>
                        <a:latin typeface="+mj-lt"/>
                        <a:ea typeface="Arial" pitchFamily="34" charset="-122"/>
                        <a:cs typeface="Arial" pitchFamily="34" charset="-120"/>
                      </a:endParaRPr>
                    </a:p>
                    <a:p>
                      <a:pPr marL="0" indent="0" algn="ctr">
                        <a:buNone/>
                      </a:pPr>
                      <a:r>
                        <a:rPr lang="en-US" sz="1100" b="1" dirty="0">
                          <a:solidFill>
                            <a:schemeClr val="tx1"/>
                          </a:solidFill>
                          <a:latin typeface="+mj-lt"/>
                          <a:ea typeface="Arial" pitchFamily="34" charset="-122"/>
                          <a:cs typeface="Arial" pitchFamily="34" charset="-120"/>
                          <a:hlinkClick r:id="rId4"/>
                        </a:rPr>
                        <a:t>Maki</a:t>
                      </a:r>
                      <a:br>
                        <a:rPr lang="en-US" sz="1100" b="1" dirty="0">
                          <a:solidFill>
                            <a:schemeClr val="tx1"/>
                          </a:solidFill>
                          <a:latin typeface="+mj-lt"/>
                          <a:ea typeface="Arial" pitchFamily="34" charset="-122"/>
                          <a:cs typeface="Arial" pitchFamily="34" charset="-120"/>
                        </a:rPr>
                      </a:br>
                      <a:r>
                        <a:rPr lang="en-US" sz="1100" b="1" dirty="0" err="1">
                          <a:solidFill>
                            <a:schemeClr val="tx1"/>
                          </a:solidFill>
                          <a:latin typeface="+mj-lt"/>
                          <a:ea typeface="Arial" pitchFamily="34" charset="-122"/>
                          <a:cs typeface="Arial" pitchFamily="34" charset="-120"/>
                          <a:hlinkClick r:id="rId6"/>
                        </a:rPr>
                        <a:t>HireScreen</a:t>
                      </a:r>
                      <a:r>
                        <a:rPr lang="en-US" sz="1100" b="1" dirty="0">
                          <a:solidFill>
                            <a:schemeClr val="tx1"/>
                          </a:solidFill>
                          <a:latin typeface="+mj-lt"/>
                          <a:ea typeface="Arial" pitchFamily="34" charset="-122"/>
                          <a:cs typeface="Arial" pitchFamily="34" charset="-120"/>
                          <a:hlinkClick r:id="rId6"/>
                        </a:rPr>
                        <a:t> Interview AI</a:t>
                      </a:r>
                      <a:br>
                        <a:rPr lang="en-US" sz="1100" b="1" dirty="0">
                          <a:solidFill>
                            <a:schemeClr val="tx1"/>
                          </a:solidFill>
                          <a:latin typeface="+mj-lt"/>
                          <a:ea typeface="Arial" pitchFamily="34" charset="-122"/>
                          <a:cs typeface="Arial" pitchFamily="34" charset="-120"/>
                        </a:rPr>
                      </a:br>
                      <a:r>
                        <a:rPr lang="en-US" sz="1100" b="1" dirty="0">
                          <a:solidFill>
                            <a:schemeClr val="tx1"/>
                          </a:solidFill>
                          <a:latin typeface="+mj-lt"/>
                          <a:ea typeface="Arial" pitchFamily="34" charset="-122"/>
                          <a:cs typeface="Arial" pitchFamily="34" charset="-120"/>
                          <a:hlinkClick r:id="rId10"/>
                        </a:rPr>
                        <a:t>Workday</a:t>
                      </a:r>
                      <a:endParaRPr lang="en-US" sz="1100" b="1" dirty="0">
                        <a:solidFill>
                          <a:schemeClr val="tx1"/>
                        </a:solidFill>
                        <a:latin typeface="+mj-lt"/>
                        <a:ea typeface="Arial" pitchFamily="34" charset="-122"/>
                        <a:cs typeface="Arial" pitchFamily="34" charset="-120"/>
                      </a:endParaRPr>
                    </a:p>
                    <a:p>
                      <a:pPr marL="0" indent="0" algn="ctr">
                        <a:buNone/>
                      </a:pPr>
                      <a:r>
                        <a:rPr kumimoji="0" lang="en-US" sz="1100" b="1" kern="1200" dirty="0">
                          <a:solidFill>
                            <a:schemeClr val="tx1"/>
                          </a:solidFill>
                          <a:latin typeface="+mj-lt"/>
                          <a:ea typeface="Arial" charset="0"/>
                          <a:cs typeface="Arial" charset="0"/>
                          <a:hlinkClick r:id="rId8"/>
                        </a:rPr>
                        <a:t>Oracle HCM</a:t>
                      </a:r>
                      <a:endParaRPr kumimoji="0" lang="en-US" sz="1100" b="1" kern="1200" dirty="0">
                        <a:solidFill>
                          <a:schemeClr val="tx1"/>
                        </a:solidFill>
                        <a:latin typeface="+mj-lt"/>
                        <a:ea typeface="Arial" charset="0"/>
                        <a:cs typeface="Arial" charset="0"/>
                      </a:endParaRPr>
                    </a:p>
                    <a:p>
                      <a:pPr marL="0" indent="0" algn="ctr">
                        <a:buNone/>
                      </a:pPr>
                      <a:r>
                        <a:rPr lang="en-US" sz="1100" b="1" dirty="0">
                          <a:solidFill>
                            <a:schemeClr val="tx1"/>
                          </a:solidFill>
                          <a:latin typeface="+mj-lt"/>
                          <a:ea typeface="Arial" charset="0"/>
                          <a:cs typeface="Arial" charset="0"/>
                          <a:hlinkClick r:id="rId11"/>
                        </a:rPr>
                        <a:t>Zoom +Integration Support</a:t>
                      </a:r>
                      <a:endParaRPr lang="en-US" sz="11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924FC95A-0CFC-6227-8335-7DA49759BA05}"/>
              </a:ext>
            </a:extLst>
          </p:cNvPr>
          <p:cNvSpPr>
            <a:spLocks noGrp="1"/>
          </p:cNvSpPr>
          <p:nvPr>
            <p:ph type="title"/>
          </p:nvPr>
        </p:nvSpPr>
        <p:spPr>
          <a:xfrm>
            <a:off x="419100" y="590550"/>
            <a:ext cx="8305800" cy="628650"/>
          </a:xfrm>
        </p:spPr>
        <p:txBody>
          <a:bodyPr>
            <a:normAutofit fontScale="90000"/>
          </a:bodyPr>
          <a:lstStyle/>
          <a:p>
            <a:r>
              <a:rPr lang="en-US" dirty="0"/>
              <a:t>GenAI - HR &amp; Talent Management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AC2C2-A8AD-8EFD-E551-05C61ECD4851}"/>
            </a:ext>
          </a:extLst>
        </p:cNvPr>
        <p:cNvGrpSpPr/>
        <p:nvPr/>
      </p:nvGrpSpPr>
      <p:grpSpPr>
        <a:xfrm>
          <a:off x="0" y="0"/>
          <a:ext cx="0" cy="0"/>
          <a:chOff x="0" y="0"/>
          <a:chExt cx="0" cy="0"/>
        </a:xfrm>
      </p:grpSpPr>
      <p:graphicFrame>
        <p:nvGraphicFramePr>
          <p:cNvPr id="10" name="Table 0">
            <a:extLst>
              <a:ext uri="{FF2B5EF4-FFF2-40B4-BE49-F238E27FC236}">
                <a16:creationId xmlns:a16="http://schemas.microsoft.com/office/drawing/2014/main" id="{9E303E68-AFF6-511A-9685-ABA3E61D771C}"/>
              </a:ext>
            </a:extLst>
          </p:cNvPr>
          <p:cNvGraphicFramePr>
            <a:graphicFrameLocks noGrp="1"/>
          </p:cNvGraphicFramePr>
          <p:nvPr>
            <p:extLst>
              <p:ext uri="{D42A27DB-BD31-4B8C-83A1-F6EECF244321}">
                <p14:modId xmlns:p14="http://schemas.microsoft.com/office/powerpoint/2010/main" val="3670801479"/>
              </p:ext>
            </p:extLst>
          </p:nvPr>
        </p:nvGraphicFramePr>
        <p:xfrm>
          <a:off x="681037" y="1428750"/>
          <a:ext cx="7781925" cy="2712720"/>
        </p:xfrm>
        <a:graphic>
          <a:graphicData uri="http://schemas.openxmlformats.org/drawingml/2006/table">
            <a:tbl>
              <a:tblPr/>
              <a:tblGrid>
                <a:gridCol w="19812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3667125">
                  <a:extLst>
                    <a:ext uri="{9D8B030D-6E8A-4147-A177-3AD203B41FA5}">
                      <a16:colId xmlns:a16="http://schemas.microsoft.com/office/drawing/2014/main" val="20002"/>
                    </a:ext>
                  </a:extLst>
                </a:gridCol>
              </a:tblGrid>
              <a:tr h="443111">
                <a:tc>
                  <a:txBody>
                    <a:bodyPr/>
                    <a:lstStyle/>
                    <a:p>
                      <a:pPr marL="0" indent="0" algn="ctr">
                        <a:buNone/>
                      </a:pPr>
                      <a:r>
                        <a:rPr lang="en-US" sz="1400" b="1" dirty="0">
                          <a:solidFill>
                            <a:schemeClr val="bg1"/>
                          </a:solidFill>
                          <a:latin typeface="+mj-lt"/>
                          <a:ea typeface="Arial" pitchFamily="34" charset="-122"/>
                          <a:cs typeface="Arial" pitchFamily="34" charset="-120"/>
                        </a:rPr>
                        <a:t>Application Type</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dirty="0">
                          <a:solidFill>
                            <a:schemeClr val="bg1"/>
                          </a:solidFill>
                          <a:latin typeface="+mj-lt"/>
                          <a:ea typeface="Arial" pitchFamily="34" charset="-122"/>
                          <a:cs typeface="Arial" pitchFamily="34" charset="-120"/>
                        </a:rPr>
                        <a:t>Description</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a:solidFill>
                            <a:schemeClr val="bg1"/>
                          </a:solidFill>
                          <a:latin typeface="+mj-lt"/>
                          <a:ea typeface="Arial" pitchFamily="34" charset="-122"/>
                          <a:cs typeface="Arial" pitchFamily="34" charset="-120"/>
                        </a:rPr>
                        <a:t>Recommended Models</a:t>
                      </a:r>
                      <a:br>
                        <a:rPr lang="en-US" sz="1400" b="1">
                          <a:solidFill>
                            <a:schemeClr val="bg1"/>
                          </a:solidFill>
                          <a:latin typeface="+mj-lt"/>
                          <a:ea typeface="Arial" pitchFamily="34" charset="-122"/>
                          <a:cs typeface="Arial" pitchFamily="34" charset="-120"/>
                        </a:rPr>
                      </a:br>
                      <a:r>
                        <a:rPr lang="en-US" sz="1400" b="1">
                          <a:solidFill>
                            <a:schemeClr val="bg1"/>
                          </a:solidFill>
                          <a:latin typeface="+mj-lt"/>
                          <a:ea typeface="Arial" pitchFamily="34" charset="-122"/>
                          <a:cs typeface="Arial" pitchFamily="34" charset="-120"/>
                        </a:rPr>
                        <a:t>&amp; </a:t>
                      </a:r>
                      <a:r>
                        <a:rPr lang="en-US" sz="1400" b="1" dirty="0">
                          <a:solidFill>
                            <a:schemeClr val="bg1"/>
                          </a:solidFill>
                          <a:latin typeface="+mj-lt"/>
                          <a:ea typeface="Arial" pitchFamily="34" charset="-122"/>
                          <a:cs typeface="Arial" pitchFamily="34" charset="-120"/>
                        </a:rPr>
                        <a:t>Platforms</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43111">
                <a:tc>
                  <a:txBody>
                    <a:bodyPr/>
                    <a:lstStyle/>
                    <a:p>
                      <a:pPr marL="0" indent="0" algn="ctr">
                        <a:buNone/>
                      </a:pPr>
                      <a:r>
                        <a:rPr lang="en-US" sz="1100" b="1" dirty="0">
                          <a:solidFill>
                            <a:schemeClr val="tx1"/>
                          </a:solidFill>
                          <a:latin typeface="+mj-lt"/>
                          <a:ea typeface="Arial" pitchFamily="34" charset="-122"/>
                          <a:cs typeface="Arial" pitchFamily="34" charset="-120"/>
                        </a:rPr>
                        <a:t>Skills Assessment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Role-specific tests, simulations, adaptive evaluations, fair bias-resistant scoring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j-lt"/>
                          <a:ea typeface="Arial" charset="0"/>
                          <a:cs typeface="Arial" charset="0"/>
                          <a:hlinkClick r:id="rId3"/>
                        </a:rPr>
                        <a:t>Maki</a:t>
                      </a:r>
                      <a:endParaRPr lang="en-US" sz="1100" b="1" dirty="0">
                        <a:solidFill>
                          <a:schemeClr val="tx1"/>
                        </a:solidFill>
                        <a:latin typeface="+mj-lt"/>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j-lt"/>
                          <a:ea typeface="Arial" charset="0"/>
                          <a:cs typeface="Arial" charset="0"/>
                          <a:hlinkClick r:id="rId4"/>
                        </a:rPr>
                        <a:t>Adaptive Skills Testing</a:t>
                      </a:r>
                      <a:endParaRPr lang="en-US" sz="1100" b="1" dirty="0">
                        <a:solidFill>
                          <a:schemeClr val="tx1"/>
                        </a:solidFill>
                        <a:latin typeface="+mj-lt"/>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err="1">
                          <a:solidFill>
                            <a:schemeClr val="tx1"/>
                          </a:solidFill>
                          <a:latin typeface="+mj-lt"/>
                          <a:ea typeface="Arial" charset="0"/>
                          <a:cs typeface="Arial" charset="0"/>
                          <a:hlinkClick r:id="rId5"/>
                        </a:rPr>
                        <a:t>Metaview</a:t>
                      </a:r>
                      <a:endParaRPr lang="en-US" sz="1100" b="1" dirty="0">
                        <a:solidFill>
                          <a:schemeClr val="tx1"/>
                        </a:solidFill>
                        <a:latin typeface="+mj-lt"/>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j-lt"/>
                          <a:ea typeface="Arial" charset="0"/>
                          <a:cs typeface="Arial" charset="0"/>
                          <a:hlinkClick r:id="rId6"/>
                        </a:rPr>
                        <a:t>Workday</a:t>
                      </a:r>
                      <a:endParaRPr lang="en-US" sz="1100" b="1" dirty="0">
                        <a:solidFill>
                          <a:schemeClr val="tx1"/>
                        </a:solidFill>
                        <a:latin typeface="+mj-lt"/>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j-lt"/>
                          <a:ea typeface="Arial" charset="0"/>
                          <a:cs typeface="Arial" charset="0"/>
                          <a:hlinkClick r:id="rId7"/>
                        </a:rPr>
                        <a:t>Oracle</a:t>
                      </a:r>
                      <a:endParaRPr lang="en-US" sz="1100" b="1" dirty="0">
                        <a:solidFill>
                          <a:schemeClr val="tx1"/>
                        </a:solidFill>
                        <a:latin typeface="+mj-lt"/>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j-lt"/>
                          <a:ea typeface="Arial" charset="0"/>
                          <a:cs typeface="Arial" charset="0"/>
                          <a:hlinkClick r:id="rId8"/>
                        </a:rPr>
                        <a:t>Bias-Aware Scoring</a:t>
                      </a:r>
                      <a:endParaRPr lang="en-US" sz="11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43111">
                <a:tc>
                  <a:txBody>
                    <a:bodyPr/>
                    <a:lstStyle/>
                    <a:p>
                      <a:pPr marL="0" indent="0" algn="ctr">
                        <a:buNone/>
                      </a:pPr>
                      <a:r>
                        <a:rPr lang="en-US" sz="1100" b="1" dirty="0">
                          <a:solidFill>
                            <a:schemeClr val="tx1"/>
                          </a:solidFill>
                          <a:latin typeface="+mj-lt"/>
                          <a:ea typeface="Arial" pitchFamily="34" charset="-122"/>
                          <a:cs typeface="Arial" pitchFamily="34" charset="-120"/>
                        </a:rPr>
                        <a:t>Interview Scheduling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Intelligent scheduling across zones, automated reminders, rescheduling, calendar sync</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Arial" pitchFamily="34" charset="-122"/>
                          <a:cs typeface="Arial" pitchFamily="34" charset="-120"/>
                          <a:hlinkClick r:id="rId3"/>
                        </a:rPr>
                        <a:t>Maki</a:t>
                      </a:r>
                      <a:br>
                        <a:rPr lang="en-US" sz="1100" b="1" dirty="0">
                          <a:solidFill>
                            <a:schemeClr val="tx1"/>
                          </a:solidFill>
                          <a:latin typeface="+mj-lt"/>
                          <a:ea typeface="Arial" pitchFamily="34" charset="-122"/>
                          <a:cs typeface="Arial" pitchFamily="34" charset="-120"/>
                        </a:rPr>
                      </a:br>
                      <a:r>
                        <a:rPr lang="en-US" sz="1100" b="1" dirty="0" err="1">
                          <a:solidFill>
                            <a:schemeClr val="tx1"/>
                          </a:solidFill>
                          <a:latin typeface="+mj-lt"/>
                          <a:ea typeface="Arial" pitchFamily="34" charset="-122"/>
                          <a:cs typeface="Arial" pitchFamily="34" charset="-120"/>
                          <a:hlinkClick r:id="rId9"/>
                        </a:rPr>
                        <a:t>Metaview</a:t>
                      </a:r>
                      <a:endParaRPr lang="en-US" sz="1100" b="1" dirty="0">
                        <a:solidFill>
                          <a:schemeClr val="tx1"/>
                        </a:solidFill>
                        <a:latin typeface="+mj-lt"/>
                        <a:ea typeface="Arial" pitchFamily="34" charset="-122"/>
                        <a:cs typeface="Arial" pitchFamily="34" charset="-120"/>
                      </a:endParaRPr>
                    </a:p>
                    <a:p>
                      <a:pPr marL="0" indent="0" algn="ctr">
                        <a:buNone/>
                      </a:pPr>
                      <a:r>
                        <a:rPr lang="en-US" sz="1100" b="1" dirty="0">
                          <a:solidFill>
                            <a:schemeClr val="tx1"/>
                          </a:solidFill>
                          <a:latin typeface="+mj-lt"/>
                          <a:ea typeface="Arial" pitchFamily="34" charset="-122"/>
                          <a:cs typeface="Arial" pitchFamily="34" charset="-120"/>
                        </a:rPr>
                        <a:t>Multi-Zone Coordination</a:t>
                      </a:r>
                    </a:p>
                    <a:p>
                      <a:pPr marL="0" indent="0" algn="ctr">
                        <a:buNone/>
                      </a:pPr>
                      <a:r>
                        <a:rPr lang="en-US" sz="1100" b="1" dirty="0">
                          <a:solidFill>
                            <a:schemeClr val="tx1"/>
                          </a:solidFill>
                          <a:latin typeface="+mj-lt"/>
                          <a:ea typeface="Arial" pitchFamily="34" charset="-122"/>
                          <a:cs typeface="Arial" pitchFamily="34" charset="-120"/>
                          <a:hlinkClick r:id="rId10"/>
                        </a:rPr>
                        <a:t>Workday</a:t>
                      </a:r>
                      <a:endParaRPr lang="en-US" sz="1100" b="1" dirty="0">
                        <a:solidFill>
                          <a:schemeClr val="tx1"/>
                        </a:solidFill>
                        <a:latin typeface="+mj-lt"/>
                        <a:ea typeface="Arial" pitchFamily="34" charset="-122"/>
                        <a:cs typeface="Arial" pitchFamily="34" charset="-120"/>
                      </a:endParaRPr>
                    </a:p>
                    <a:p>
                      <a:pPr marL="0" indent="0" algn="ctr">
                        <a:buNone/>
                      </a:pPr>
                      <a:r>
                        <a:rPr lang="en-US" sz="1100" b="1" dirty="0">
                          <a:solidFill>
                            <a:schemeClr val="tx1"/>
                          </a:solidFill>
                          <a:latin typeface="+mj-lt"/>
                          <a:ea typeface="Arial" pitchFamily="34" charset="-122"/>
                          <a:cs typeface="Arial" pitchFamily="34" charset="-120"/>
                          <a:hlinkClick r:id="rId11"/>
                        </a:rPr>
                        <a:t>Oracle</a:t>
                      </a:r>
                      <a:endParaRPr lang="en-US" sz="1100" b="1" dirty="0">
                        <a:solidFill>
                          <a:schemeClr val="tx1"/>
                        </a:solidFill>
                        <a:latin typeface="+mj-lt"/>
                        <a:ea typeface="Arial" pitchFamily="34" charset="-122"/>
                        <a:cs typeface="Arial" pitchFamily="34" charset="-120"/>
                      </a:endParaRPr>
                    </a:p>
                    <a:p>
                      <a:pPr marL="0" indent="0" algn="ctr">
                        <a:buNone/>
                      </a:pPr>
                      <a:r>
                        <a:rPr lang="en-US" sz="1100" b="1" dirty="0">
                          <a:solidFill>
                            <a:schemeClr val="tx1"/>
                          </a:solidFill>
                          <a:latin typeface="+mj-lt"/>
                          <a:ea typeface="Arial" pitchFamily="34" charset="-122"/>
                          <a:cs typeface="Arial" pitchFamily="34" charset="-120"/>
                        </a:rPr>
                        <a:t>Two-Way Candidate Engagement</a:t>
                      </a: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1698FDD9-18FB-6127-A16A-A5F0D764CE2C}"/>
              </a:ext>
            </a:extLst>
          </p:cNvPr>
          <p:cNvSpPr>
            <a:spLocks noGrp="1"/>
          </p:cNvSpPr>
          <p:nvPr>
            <p:ph type="title"/>
          </p:nvPr>
        </p:nvSpPr>
        <p:spPr>
          <a:xfrm>
            <a:off x="419100" y="590550"/>
            <a:ext cx="8305800" cy="628650"/>
          </a:xfrm>
        </p:spPr>
        <p:txBody>
          <a:bodyPr>
            <a:normAutofit fontScale="90000"/>
          </a:bodyPr>
          <a:lstStyle/>
          <a:p>
            <a:r>
              <a:rPr lang="en-US" dirty="0"/>
              <a:t>GenAI - HR &amp; Talent Management</a:t>
            </a:r>
          </a:p>
        </p:txBody>
      </p:sp>
    </p:spTree>
    <p:extLst>
      <p:ext uri="{BB962C8B-B14F-4D97-AF65-F5344CB8AC3E}">
        <p14:creationId xmlns:p14="http://schemas.microsoft.com/office/powerpoint/2010/main" val="33485686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4F0C2-A4F6-42B7-F4E4-C381F6CDDE9E}"/>
            </a:ext>
          </a:extLst>
        </p:cNvPr>
        <p:cNvGrpSpPr/>
        <p:nvPr/>
      </p:nvGrpSpPr>
      <p:grpSpPr>
        <a:xfrm>
          <a:off x="0" y="0"/>
          <a:ext cx="0" cy="0"/>
          <a:chOff x="0" y="0"/>
          <a:chExt cx="0" cy="0"/>
        </a:xfrm>
      </p:grpSpPr>
      <p:graphicFrame>
        <p:nvGraphicFramePr>
          <p:cNvPr id="10" name="Table 0">
            <a:extLst>
              <a:ext uri="{FF2B5EF4-FFF2-40B4-BE49-F238E27FC236}">
                <a16:creationId xmlns:a16="http://schemas.microsoft.com/office/drawing/2014/main" id="{E3E4F5A9-2D37-B2EA-CA24-3FA47B2F0185}"/>
              </a:ext>
            </a:extLst>
          </p:cNvPr>
          <p:cNvGraphicFramePr>
            <a:graphicFrameLocks noGrp="1"/>
          </p:cNvGraphicFramePr>
          <p:nvPr>
            <p:extLst>
              <p:ext uri="{D42A27DB-BD31-4B8C-83A1-F6EECF244321}">
                <p14:modId xmlns:p14="http://schemas.microsoft.com/office/powerpoint/2010/main" val="1678193715"/>
              </p:ext>
            </p:extLst>
          </p:nvPr>
        </p:nvGraphicFramePr>
        <p:xfrm>
          <a:off x="681037" y="1219200"/>
          <a:ext cx="7781925" cy="3733800"/>
        </p:xfrm>
        <a:graphic>
          <a:graphicData uri="http://schemas.openxmlformats.org/drawingml/2006/table">
            <a:tbl>
              <a:tblPr/>
              <a:tblGrid>
                <a:gridCol w="19812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3667125">
                  <a:extLst>
                    <a:ext uri="{9D8B030D-6E8A-4147-A177-3AD203B41FA5}">
                      <a16:colId xmlns:a16="http://schemas.microsoft.com/office/drawing/2014/main" val="20002"/>
                    </a:ext>
                  </a:extLst>
                </a:gridCol>
              </a:tblGrid>
              <a:tr h="443111">
                <a:tc>
                  <a:txBody>
                    <a:bodyPr/>
                    <a:lstStyle/>
                    <a:p>
                      <a:pPr marL="0" indent="0" algn="ctr">
                        <a:buNone/>
                      </a:pPr>
                      <a:r>
                        <a:rPr lang="en-US" sz="1400" b="1" dirty="0">
                          <a:solidFill>
                            <a:schemeClr val="bg1"/>
                          </a:solidFill>
                          <a:latin typeface="+mj-lt"/>
                          <a:ea typeface="Arial" pitchFamily="34" charset="-122"/>
                          <a:cs typeface="Arial" pitchFamily="34" charset="-120"/>
                        </a:rPr>
                        <a:t>Application Type</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dirty="0">
                          <a:solidFill>
                            <a:schemeClr val="bg1"/>
                          </a:solidFill>
                          <a:latin typeface="+mj-lt"/>
                          <a:ea typeface="Arial" pitchFamily="34" charset="-122"/>
                          <a:cs typeface="Arial" pitchFamily="34" charset="-120"/>
                        </a:rPr>
                        <a:t>Description</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a:solidFill>
                            <a:schemeClr val="bg1"/>
                          </a:solidFill>
                          <a:latin typeface="+mj-lt"/>
                          <a:ea typeface="Arial" pitchFamily="34" charset="-122"/>
                          <a:cs typeface="Arial" pitchFamily="34" charset="-120"/>
                        </a:rPr>
                        <a:t>Recommended Models</a:t>
                      </a:r>
                      <a:br>
                        <a:rPr lang="en-US" sz="1400" b="1">
                          <a:solidFill>
                            <a:schemeClr val="bg1"/>
                          </a:solidFill>
                          <a:latin typeface="+mj-lt"/>
                          <a:ea typeface="Arial" pitchFamily="34" charset="-122"/>
                          <a:cs typeface="Arial" pitchFamily="34" charset="-120"/>
                        </a:rPr>
                      </a:br>
                      <a:r>
                        <a:rPr lang="en-US" sz="1400" b="1">
                          <a:solidFill>
                            <a:schemeClr val="bg1"/>
                          </a:solidFill>
                          <a:latin typeface="+mj-lt"/>
                          <a:ea typeface="Arial" pitchFamily="34" charset="-122"/>
                          <a:cs typeface="Arial" pitchFamily="34" charset="-120"/>
                        </a:rPr>
                        <a:t>&amp; </a:t>
                      </a:r>
                      <a:r>
                        <a:rPr lang="en-US" sz="1400" b="1" dirty="0">
                          <a:solidFill>
                            <a:schemeClr val="bg1"/>
                          </a:solidFill>
                          <a:latin typeface="+mj-lt"/>
                          <a:ea typeface="Arial" pitchFamily="34" charset="-122"/>
                          <a:cs typeface="Arial" pitchFamily="34" charset="-120"/>
                        </a:rPr>
                        <a:t>Platforms</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43111">
                <a:tc>
                  <a:txBody>
                    <a:bodyPr/>
                    <a:lstStyle/>
                    <a:p>
                      <a:pPr marL="0" indent="0" algn="ctr">
                        <a:buNone/>
                      </a:pPr>
                      <a:r>
                        <a:rPr lang="en-US" sz="1100" b="1" dirty="0">
                          <a:solidFill>
                            <a:schemeClr val="tx1"/>
                          </a:solidFill>
                          <a:latin typeface="+mj-lt"/>
                          <a:ea typeface="Arial" pitchFamily="34" charset="-122"/>
                          <a:cs typeface="Arial" pitchFamily="34" charset="-120"/>
                        </a:rPr>
                        <a:t>Performance Reviews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Automated evaluation, bias mitigation, real-time feedback, coaching recommendations, insights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kern="1200" dirty="0">
                          <a:solidFill>
                            <a:schemeClr val="tx1"/>
                          </a:solidFill>
                          <a:latin typeface="+mj-lt"/>
                          <a:ea typeface="Arial" pitchFamily="34" charset="-122"/>
                          <a:cs typeface="Arial" pitchFamily="34" charset="-120"/>
                          <a:hlinkClick r:id="rId3"/>
                        </a:rPr>
                        <a:t>Workday</a:t>
                      </a:r>
                      <a:br>
                        <a:rPr lang="en-US" sz="1100" b="1" dirty="0">
                          <a:solidFill>
                            <a:schemeClr val="tx1"/>
                          </a:solidFill>
                          <a:latin typeface="+mj-lt"/>
                          <a:ea typeface="Arial" pitchFamily="34" charset="-122"/>
                          <a:cs typeface="Arial" pitchFamily="34" charset="-120"/>
                        </a:rPr>
                      </a:br>
                      <a:r>
                        <a:rPr kumimoji="0" lang="en-US" sz="1100" b="1" kern="1200" dirty="0">
                          <a:solidFill>
                            <a:schemeClr val="tx1"/>
                          </a:solidFill>
                          <a:latin typeface="+mj-lt"/>
                          <a:ea typeface="Arial" charset="0"/>
                          <a:cs typeface="Arial" charset="0"/>
                          <a:hlinkClick r:id="rId4"/>
                        </a:rPr>
                        <a:t>Oracle HCM </a:t>
                      </a:r>
                      <a:endParaRPr kumimoji="0" lang="en-US" sz="1100" b="1" kern="1200" dirty="0">
                        <a:solidFill>
                          <a:schemeClr val="tx1"/>
                        </a:solidFill>
                        <a:latin typeface="+mj-lt"/>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kern="1200" dirty="0">
                          <a:solidFill>
                            <a:schemeClr val="tx1"/>
                          </a:solidFill>
                          <a:latin typeface="+mj-lt"/>
                          <a:ea typeface="Arial" charset="0"/>
                          <a:cs typeface="Arial" charset="0"/>
                        </a:rPr>
                        <a:t>Real-Time Feedback Agents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kern="1200" dirty="0">
                          <a:solidFill>
                            <a:schemeClr val="tx1"/>
                          </a:solidFill>
                          <a:latin typeface="+mj-lt"/>
                          <a:ea typeface="Arial" charset="0"/>
                          <a:cs typeface="Arial" charset="0"/>
                        </a:rPr>
                        <a:t>Bias Mitigation Tools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j-lt"/>
                          <a:ea typeface="Arial" pitchFamily="34" charset="-122"/>
                          <a:cs typeface="Arial" pitchFamily="34" charset="-120"/>
                          <a:hlinkClick r:id="rId5"/>
                        </a:rPr>
                        <a:t>Peoplebox.ai</a:t>
                      </a:r>
                      <a:br>
                        <a:rPr lang="en-US" sz="1100" b="1" dirty="0">
                          <a:solidFill>
                            <a:schemeClr val="tx1"/>
                          </a:solidFill>
                          <a:latin typeface="+mj-lt"/>
                          <a:ea typeface="Arial" pitchFamily="34" charset="-122"/>
                          <a:cs typeface="Arial" pitchFamily="34" charset="-120"/>
                        </a:rPr>
                      </a:br>
                      <a:r>
                        <a:rPr lang="en-US" sz="1100" b="1" dirty="0">
                          <a:solidFill>
                            <a:schemeClr val="tx1"/>
                          </a:solidFill>
                          <a:latin typeface="+mj-lt"/>
                          <a:ea typeface="Arial" pitchFamily="34" charset="-122"/>
                          <a:cs typeface="Arial" pitchFamily="34" charset="-120"/>
                          <a:hlinkClick r:id="rId6"/>
                        </a:rPr>
                        <a:t>15Five</a:t>
                      </a:r>
                      <a:endParaRPr lang="en-US" sz="11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443111">
                <a:tc>
                  <a:txBody>
                    <a:bodyPr/>
                    <a:lstStyle/>
                    <a:p>
                      <a:pPr marL="0" indent="0" algn="ctr">
                        <a:buNone/>
                      </a:pPr>
                      <a:r>
                        <a:rPr lang="en-US" sz="1100" b="1" dirty="0">
                          <a:solidFill>
                            <a:schemeClr val="tx1"/>
                          </a:solidFill>
                          <a:latin typeface="+mj-lt"/>
                          <a:ea typeface="Arial" pitchFamily="34" charset="-122"/>
                          <a:cs typeface="Arial" pitchFamily="34" charset="-120"/>
                        </a:rPr>
                        <a:t>Retention &amp; Engagement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Predictive turnover, sentiment analysis, engagement scoring, at-risk identification, interventions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kern="1200" dirty="0">
                          <a:solidFill>
                            <a:schemeClr val="tx1"/>
                          </a:solidFill>
                          <a:latin typeface="+mj-lt"/>
                          <a:ea typeface="Arial" pitchFamily="34" charset="-122"/>
                          <a:cs typeface="Arial" pitchFamily="34" charset="-120"/>
                          <a:hlinkClick r:id="rId3"/>
                        </a:rPr>
                        <a:t>Workday</a:t>
                      </a:r>
                      <a:endParaRPr kumimoji="0" lang="en-US" sz="1100" b="1" kern="1200" dirty="0">
                        <a:solidFill>
                          <a:schemeClr val="tx1"/>
                        </a:solidFill>
                        <a:latin typeface="+mj-lt"/>
                        <a:ea typeface="Arial" pitchFamily="34" charset="-122"/>
                        <a:cs typeface="Arial"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kern="1200" dirty="0">
                          <a:solidFill>
                            <a:schemeClr val="tx1"/>
                          </a:solidFill>
                          <a:latin typeface="+mj-lt"/>
                          <a:ea typeface="Arial" charset="0"/>
                          <a:cs typeface="Arial" charset="0"/>
                          <a:hlinkClick r:id="rId4"/>
                        </a:rPr>
                        <a:t>Oracle HCM </a:t>
                      </a:r>
                      <a:br>
                        <a:rPr lang="en-US" sz="1100" b="1" dirty="0">
                          <a:solidFill>
                            <a:schemeClr val="tx1"/>
                          </a:solidFill>
                          <a:latin typeface="+mj-lt"/>
                          <a:ea typeface="Arial" pitchFamily="34" charset="-122"/>
                          <a:cs typeface="Arial" pitchFamily="34" charset="-120"/>
                        </a:rPr>
                      </a:br>
                      <a:r>
                        <a:rPr lang="en-US" sz="1100" b="1" dirty="0">
                          <a:solidFill>
                            <a:schemeClr val="tx1"/>
                          </a:solidFill>
                          <a:latin typeface="+mj-lt"/>
                          <a:ea typeface="Arial" pitchFamily="34" charset="-122"/>
                          <a:cs typeface="Arial" pitchFamily="34" charset="-120"/>
                          <a:hlinkClick r:id="rId7"/>
                        </a:rPr>
                        <a:t>Culture Monkey</a:t>
                      </a:r>
                      <a:br>
                        <a:rPr lang="en-US" sz="1100" b="1" dirty="0">
                          <a:solidFill>
                            <a:schemeClr val="tx1"/>
                          </a:solidFill>
                          <a:latin typeface="+mj-lt"/>
                          <a:ea typeface="Arial" pitchFamily="34" charset="-122"/>
                          <a:cs typeface="Arial" pitchFamily="34" charset="-120"/>
                        </a:rPr>
                      </a:br>
                      <a:r>
                        <a:rPr lang="en-US" sz="1100" b="1" dirty="0" err="1">
                          <a:solidFill>
                            <a:schemeClr val="tx1"/>
                          </a:solidFill>
                          <a:latin typeface="+mj-lt"/>
                          <a:ea typeface="Arial" pitchFamily="34" charset="-122"/>
                          <a:cs typeface="Arial" pitchFamily="34" charset="-120"/>
                          <a:hlinkClick r:id="rId8"/>
                        </a:rPr>
                        <a:t>Officevibe</a:t>
                      </a:r>
                      <a:endParaRPr lang="en-US" sz="11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r h="443111">
                <a:tc>
                  <a:txBody>
                    <a:bodyPr/>
                    <a:lstStyle/>
                    <a:p>
                      <a:pPr marL="0" indent="0" algn="ctr">
                        <a:buNone/>
                      </a:pPr>
                      <a:r>
                        <a:rPr lang="en-US" sz="1100" b="1" dirty="0">
                          <a:solidFill>
                            <a:schemeClr val="tx1"/>
                          </a:solidFill>
                          <a:latin typeface="+mj-lt"/>
                          <a:ea typeface="Arial" pitchFamily="34" charset="-122"/>
                          <a:cs typeface="Arial" pitchFamily="34" charset="-120"/>
                        </a:rPr>
                        <a:t>Career Development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Personalized learning paths, skill gap analysis, succession planning, role readiness prediction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kern="1200" dirty="0">
                          <a:solidFill>
                            <a:schemeClr val="tx1"/>
                          </a:solidFill>
                          <a:latin typeface="+mj-lt"/>
                          <a:ea typeface="Arial" pitchFamily="34" charset="-122"/>
                          <a:cs typeface="Arial" pitchFamily="34" charset="-120"/>
                          <a:hlinkClick r:id="rId3"/>
                        </a:rPr>
                        <a:t>Workday</a:t>
                      </a:r>
                      <a:br>
                        <a:rPr lang="en-US" sz="1100" b="1" dirty="0">
                          <a:solidFill>
                            <a:schemeClr val="tx1"/>
                          </a:solidFill>
                          <a:latin typeface="+mj-lt"/>
                          <a:ea typeface="Arial" pitchFamily="34" charset="-122"/>
                          <a:cs typeface="Arial" pitchFamily="34" charset="-120"/>
                        </a:rPr>
                      </a:br>
                      <a:r>
                        <a:rPr kumimoji="0" lang="en-US" sz="1100" b="1" kern="1200" dirty="0">
                          <a:solidFill>
                            <a:schemeClr val="tx1"/>
                          </a:solidFill>
                          <a:latin typeface="+mj-lt"/>
                          <a:ea typeface="Arial" charset="0"/>
                          <a:cs typeface="Arial" charset="0"/>
                          <a:hlinkClick r:id="rId4"/>
                        </a:rPr>
                        <a:t>Oracle HCM </a:t>
                      </a:r>
                      <a:endParaRPr kumimoji="0" lang="en-US" sz="1100" b="1" kern="1200" dirty="0">
                        <a:solidFill>
                          <a:schemeClr val="tx1"/>
                        </a:solidFill>
                        <a:latin typeface="+mj-lt"/>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j-lt"/>
                          <a:ea typeface="Arial" pitchFamily="34" charset="-122"/>
                          <a:cs typeface="Arial" pitchFamily="34" charset="-120"/>
                          <a:hlinkClick r:id="rId9"/>
                        </a:rPr>
                        <a:t>LinkedIn Learning</a:t>
                      </a:r>
                      <a:br>
                        <a:rPr lang="en-US" sz="1100" b="1" dirty="0">
                          <a:solidFill>
                            <a:schemeClr val="tx1"/>
                          </a:solidFill>
                          <a:latin typeface="+mj-lt"/>
                          <a:ea typeface="Arial" pitchFamily="34" charset="-122"/>
                          <a:cs typeface="Arial" pitchFamily="34" charset="-120"/>
                        </a:rPr>
                      </a:br>
                      <a:r>
                        <a:rPr lang="en-US" sz="1100" b="1" dirty="0">
                          <a:solidFill>
                            <a:schemeClr val="tx1"/>
                          </a:solidFill>
                          <a:latin typeface="+mj-lt"/>
                          <a:ea typeface="Arial" pitchFamily="34" charset="-122"/>
                          <a:cs typeface="Arial" pitchFamily="34" charset="-120"/>
                          <a:hlinkClick r:id="rId10"/>
                        </a:rPr>
                        <a:t>Coursera</a:t>
                      </a:r>
                      <a:endParaRPr lang="en-US" sz="11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7"/>
                  </a:ext>
                </a:extLst>
              </a:tr>
              <a:tr h="443111">
                <a:tc>
                  <a:txBody>
                    <a:bodyPr/>
                    <a:lstStyle/>
                    <a:p>
                      <a:pPr marL="0" indent="0" algn="ctr">
                        <a:buNone/>
                      </a:pPr>
                      <a:r>
                        <a:rPr lang="en-US" sz="1100" b="1" dirty="0">
                          <a:solidFill>
                            <a:schemeClr val="tx1"/>
                          </a:solidFill>
                          <a:latin typeface="+mj-lt"/>
                          <a:ea typeface="Arial" pitchFamily="34" charset="-122"/>
                          <a:cs typeface="Arial" pitchFamily="34" charset="-120"/>
                        </a:rPr>
                        <a:t>Job Posting &amp; Description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Auto-generated job descriptions from intake calls, role-based templating, compliance checking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j-lt"/>
                          <a:ea typeface="Arial" pitchFamily="34" charset="-122"/>
                          <a:cs typeface="Arial" pitchFamily="34" charset="-120"/>
                          <a:hlinkClick r:id="rId11"/>
                        </a:rPr>
                        <a:t>Metaview Job Posts</a:t>
                      </a:r>
                      <a:br>
                        <a:rPr lang="en-US" sz="1100" b="1" dirty="0">
                          <a:solidFill>
                            <a:schemeClr val="tx1"/>
                          </a:solidFill>
                          <a:latin typeface="+mj-lt"/>
                          <a:ea typeface="Arial" pitchFamily="34" charset="-122"/>
                          <a:cs typeface="Arial" pitchFamily="34" charset="-120"/>
                        </a:rPr>
                      </a:br>
                      <a:r>
                        <a:rPr kumimoji="0" lang="en-US" sz="1100" b="1" kern="1200" dirty="0">
                          <a:solidFill>
                            <a:schemeClr val="tx1"/>
                          </a:solidFill>
                          <a:latin typeface="+mj-lt"/>
                          <a:ea typeface="Arial" pitchFamily="34" charset="-122"/>
                          <a:cs typeface="Arial" pitchFamily="34" charset="-120"/>
                          <a:hlinkClick r:id="rId3"/>
                        </a:rPr>
                        <a:t>Workday</a:t>
                      </a:r>
                      <a:br>
                        <a:rPr lang="en-US" sz="1100" b="1" dirty="0">
                          <a:solidFill>
                            <a:schemeClr val="tx1"/>
                          </a:solidFill>
                          <a:latin typeface="+mj-lt"/>
                          <a:ea typeface="Arial" pitchFamily="34" charset="-122"/>
                          <a:cs typeface="Arial" pitchFamily="34" charset="-120"/>
                        </a:rPr>
                      </a:br>
                      <a:r>
                        <a:rPr kumimoji="0" lang="en-US" sz="1100" b="1" kern="1200" dirty="0">
                          <a:solidFill>
                            <a:schemeClr val="tx1"/>
                          </a:solidFill>
                          <a:latin typeface="+mj-lt"/>
                          <a:ea typeface="Arial" charset="0"/>
                          <a:cs typeface="Arial" charset="0"/>
                          <a:hlinkClick r:id="rId4"/>
                        </a:rPr>
                        <a:t>Oracle HCM</a:t>
                      </a:r>
                      <a:endParaRPr kumimoji="0" lang="en-US" sz="1100" b="1" kern="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8"/>
                  </a:ext>
                </a:extLst>
              </a:tr>
            </a:tbl>
          </a:graphicData>
        </a:graphic>
      </p:graphicFrame>
      <p:sp>
        <p:nvSpPr>
          <p:cNvPr id="2" name="Title 1">
            <a:extLst>
              <a:ext uri="{FF2B5EF4-FFF2-40B4-BE49-F238E27FC236}">
                <a16:creationId xmlns:a16="http://schemas.microsoft.com/office/drawing/2014/main" id="{3D0551BC-A95F-EA00-6945-7B3422F40625}"/>
              </a:ext>
            </a:extLst>
          </p:cNvPr>
          <p:cNvSpPr>
            <a:spLocks noGrp="1"/>
          </p:cNvSpPr>
          <p:nvPr>
            <p:ph type="title"/>
          </p:nvPr>
        </p:nvSpPr>
        <p:spPr>
          <a:xfrm>
            <a:off x="419100" y="590550"/>
            <a:ext cx="8305800" cy="628650"/>
          </a:xfrm>
        </p:spPr>
        <p:txBody>
          <a:bodyPr>
            <a:normAutofit fontScale="90000"/>
          </a:bodyPr>
          <a:lstStyle/>
          <a:p>
            <a:r>
              <a:rPr lang="en-US" dirty="0"/>
              <a:t>GenAI - HR &amp; Talent Management</a:t>
            </a:r>
          </a:p>
        </p:txBody>
      </p:sp>
    </p:spTree>
    <p:extLst>
      <p:ext uri="{BB962C8B-B14F-4D97-AF65-F5344CB8AC3E}">
        <p14:creationId xmlns:p14="http://schemas.microsoft.com/office/powerpoint/2010/main" val="41355511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3398846763"/>
              </p:ext>
            </p:extLst>
          </p:nvPr>
        </p:nvGraphicFramePr>
        <p:xfrm>
          <a:off x="533400" y="1504950"/>
          <a:ext cx="7781925" cy="3325496"/>
        </p:xfrm>
        <a:graphic>
          <a:graphicData uri="http://schemas.openxmlformats.org/drawingml/2006/table">
            <a:tbl>
              <a:tblPr/>
              <a:tblGrid>
                <a:gridCol w="18288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3438525">
                  <a:extLst>
                    <a:ext uri="{9D8B030D-6E8A-4147-A177-3AD203B41FA5}">
                      <a16:colId xmlns:a16="http://schemas.microsoft.com/office/drawing/2014/main" val="20002"/>
                    </a:ext>
                  </a:extLst>
                </a:gridCol>
              </a:tblGrid>
              <a:tr h="534194">
                <a:tc>
                  <a:txBody>
                    <a:bodyPr/>
                    <a:lstStyle/>
                    <a:p>
                      <a:pPr marL="0" indent="0" algn="ctr">
                        <a:buNone/>
                      </a:pPr>
                      <a:r>
                        <a:rPr lang="en-US" sz="1800" b="1" dirty="0">
                          <a:solidFill>
                            <a:schemeClr val="bg1"/>
                          </a:solidFill>
                          <a:latin typeface="+mj-lt"/>
                          <a:ea typeface="Arial" pitchFamily="34" charset="-122"/>
                          <a:cs typeface="Arial" pitchFamily="34" charset="-120"/>
                        </a:rPr>
                        <a:t>Platform</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Primary Focus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Key Features &amp; Strengths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534194">
                <a:tc>
                  <a:txBody>
                    <a:bodyPr/>
                    <a:lstStyle/>
                    <a:p>
                      <a:pPr marL="0" indent="0" algn="ctr">
                        <a:buNone/>
                      </a:pPr>
                      <a:r>
                        <a:rPr kumimoji="0" lang="en-US" sz="1400" b="1" kern="1200" dirty="0" err="1">
                          <a:solidFill>
                            <a:schemeClr val="tx1"/>
                          </a:solidFill>
                          <a:latin typeface="+mj-lt"/>
                          <a:ea typeface="Arial" charset="0"/>
                          <a:cs typeface="Arial" charset="0"/>
                          <a:hlinkClick r:id="rId3"/>
                        </a:rPr>
                        <a:t>Metaview</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Interview Intelligence &amp; Analytics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AI notetaker, structured summaries, competency scorecards, interviewer coaching, market intel, ATS integration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534194">
                <a:tc>
                  <a:txBody>
                    <a:bodyPr/>
                    <a:lstStyle/>
                    <a:p>
                      <a:pPr marL="0" indent="0" algn="ctr">
                        <a:buNone/>
                      </a:pPr>
                      <a:r>
                        <a:rPr kumimoji="0" lang="en-US" sz="1400" b="1" kern="1200" dirty="0">
                          <a:solidFill>
                            <a:schemeClr val="tx1"/>
                          </a:solidFill>
                          <a:latin typeface="+mj-lt"/>
                          <a:ea typeface="Arial" pitchFamily="34" charset="-122"/>
                          <a:cs typeface="Arial" pitchFamily="34" charset="-120"/>
                          <a:hlinkClick r:id="rId4"/>
                        </a:rPr>
                        <a:t>Maki</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High-Volume Screening &amp; Assessment</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AI screening agents, skills tests, interview scheduling, conversational adaptive screening, role simulations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534194">
                <a:tc>
                  <a:txBody>
                    <a:bodyPr/>
                    <a:lstStyle/>
                    <a:p>
                      <a:pPr marL="0" indent="0" algn="ctr">
                        <a:buNone/>
                      </a:pPr>
                      <a:r>
                        <a:rPr kumimoji="0" lang="en-US" sz="1400" b="1" kern="1200" dirty="0" err="1">
                          <a:solidFill>
                            <a:schemeClr val="tx1"/>
                          </a:solidFill>
                          <a:latin typeface="+mj-lt"/>
                          <a:ea typeface="Arial" pitchFamily="34" charset="-122"/>
                          <a:cs typeface="Arial" pitchFamily="34" charset="-120"/>
                          <a:hlinkClick r:id="rId5"/>
                        </a:rPr>
                        <a:t>hireEZ</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Agentic AI Sourcing &amp; Screening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Applicant Match (semantic ranking), web sourcing agents, fraud detection, analytics dashboards</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534194">
                <a:tc>
                  <a:txBody>
                    <a:bodyPr/>
                    <a:lstStyle/>
                    <a:p>
                      <a:pPr marL="0" indent="0" algn="ctr">
                        <a:buNone/>
                      </a:pPr>
                      <a:r>
                        <a:rPr kumimoji="0" lang="en-US" sz="1400" b="1" kern="1200" dirty="0">
                          <a:solidFill>
                            <a:schemeClr val="tx1"/>
                          </a:solidFill>
                          <a:latin typeface="+mj-lt"/>
                          <a:ea typeface="Arial" pitchFamily="34" charset="-122"/>
                          <a:cs typeface="Arial" pitchFamily="34" charset="-120"/>
                          <a:hlinkClick r:id="rId6"/>
                        </a:rPr>
                        <a:t>Workday</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Enterprise HCM + Talent Lifecycle</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Unified HR, performance mgmt, learning, succession planning, predictive workforce analytics, 20% time-to-hire reduction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534194">
                <a:tc>
                  <a:txBody>
                    <a:bodyPr/>
                    <a:lstStyle/>
                    <a:p>
                      <a:pPr marL="0" indent="0" algn="ctr">
                        <a:buNone/>
                      </a:pPr>
                      <a:r>
                        <a:rPr kumimoji="0" lang="en-US" sz="1400" b="1" kern="1200" dirty="0">
                          <a:solidFill>
                            <a:schemeClr val="tx1"/>
                          </a:solidFill>
                          <a:latin typeface="+mj-lt"/>
                          <a:ea typeface="Arial" charset="0"/>
                          <a:cs typeface="Arial" charset="0"/>
                          <a:hlinkClick r:id="rId7"/>
                        </a:rPr>
                        <a:t>Oracle HCM </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Enterprise Talent + Workforce Planning</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mj-lt"/>
                          <a:ea typeface="Arial" pitchFamily="34" charset="-122"/>
                          <a:cs typeface="Arial" pitchFamily="34" charset="-120"/>
                        </a:rPr>
                        <a:t>Global HR suite, AI recruiting, talent mgmt, workforce analytics, modular architecture, 35% efficiency gain</a:t>
                      </a:r>
                      <a:endParaRPr lang="en-US" sz="11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7924800" cy="822722"/>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9E435E74-A99D-0A2F-401E-1E4EED026FF1}"/>
              </a:ext>
            </a:extLst>
          </p:cNvPr>
          <p:cNvSpPr>
            <a:spLocks noGrp="1"/>
          </p:cNvSpPr>
          <p:nvPr>
            <p:ph type="title"/>
          </p:nvPr>
        </p:nvSpPr>
        <p:spPr>
          <a:xfrm>
            <a:off x="580813" y="575072"/>
            <a:ext cx="8305800" cy="857250"/>
          </a:xfrm>
        </p:spPr>
        <p:txBody>
          <a:bodyPr>
            <a:noAutofit/>
          </a:bodyPr>
          <a:lstStyle/>
          <a:p>
            <a:r>
              <a:rPr lang="en-US" sz="2800" dirty="0"/>
              <a:t>GenAI - HR &amp; Talent Management</a:t>
            </a:r>
            <a:br>
              <a:rPr lang="en-US" sz="2800" dirty="0"/>
            </a:br>
            <a:r>
              <a:rPr lang="en-US" sz="2800" dirty="0"/>
              <a:t>Platform Comparison: Specialized AI Recruiting Tools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914400" y="1249561"/>
            <a:ext cx="7620000" cy="311958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997D5C11-41B3-D720-329B-9880B538D18D}"/>
              </a:ext>
            </a:extLst>
          </p:cNvPr>
          <p:cNvSpPr>
            <a:spLocks noGrp="1"/>
          </p:cNvSpPr>
          <p:nvPr>
            <p:ph type="title"/>
          </p:nvPr>
        </p:nvSpPr>
        <p:spPr/>
        <p:txBody>
          <a:bodyPr>
            <a:noAutofit/>
          </a:bodyPr>
          <a:lstStyle/>
          <a:p>
            <a:r>
              <a:rPr lang="en-US" sz="2800" dirty="0"/>
              <a:t>GenAI - HR &amp; Talent Management</a:t>
            </a:r>
            <a:br>
              <a:rPr lang="en-US" sz="2800" dirty="0"/>
            </a:br>
            <a:r>
              <a:rPr lang="en-US" sz="2800" dirty="0"/>
              <a:t>Key Insights &amp; Strategic Implementation</a:t>
            </a:r>
            <a:endParaRPr lang="en-US" sz="2400" dirty="0"/>
          </a:p>
        </p:txBody>
      </p:sp>
      <p:sp>
        <p:nvSpPr>
          <p:cNvPr id="5" name="Content Placeholder 4">
            <a:extLst>
              <a:ext uri="{FF2B5EF4-FFF2-40B4-BE49-F238E27FC236}">
                <a16:creationId xmlns:a16="http://schemas.microsoft.com/office/drawing/2014/main" id="{3D145E3B-4FC7-2CA9-209E-D7D059EE4BEB}"/>
              </a:ext>
            </a:extLst>
          </p:cNvPr>
          <p:cNvSpPr>
            <a:spLocks noGrp="1"/>
          </p:cNvSpPr>
          <p:nvPr>
            <p:ph idx="1"/>
          </p:nvPr>
        </p:nvSpPr>
        <p:spPr>
          <a:xfrm>
            <a:off x="228600" y="1581150"/>
            <a:ext cx="8229600" cy="3291840"/>
          </a:xfrm>
        </p:spPr>
        <p:txBody>
          <a:bodyPr>
            <a:normAutofit/>
          </a:bodyPr>
          <a:lstStyle/>
          <a:p>
            <a:r>
              <a:rPr lang="en-US" sz="1600" dirty="0">
                <a:solidFill>
                  <a:schemeClr val="accent5">
                    <a:lumMod val="50000"/>
                  </a:schemeClr>
                </a:solidFill>
              </a:rPr>
              <a:t>AI reduces time-to-hire by 20-35% </a:t>
            </a:r>
            <a:r>
              <a:rPr lang="en-US" sz="1600" dirty="0"/>
              <a:t>- automation of screening, scheduling, and notetaking frees recruiters for relationship-building; enterprise platforms (Workday, Oracle) show proven ROI</a:t>
            </a:r>
          </a:p>
          <a:p>
            <a:r>
              <a:rPr lang="en-US" sz="1600" dirty="0">
                <a:solidFill>
                  <a:schemeClr val="accent5">
                    <a:lumMod val="50000"/>
                  </a:schemeClr>
                </a:solidFill>
              </a:rPr>
              <a:t>Bias mitigation critical for compliance  </a:t>
            </a:r>
            <a:r>
              <a:rPr lang="en-US" sz="1600" dirty="0"/>
              <a:t>- consistent, structured evaluation logic reduces adverse impact; required for EEOC audit trails and fair hiring practices</a:t>
            </a:r>
          </a:p>
          <a:p>
            <a:r>
              <a:rPr lang="en-US" sz="1600" dirty="0">
                <a:solidFill>
                  <a:schemeClr val="accent5">
                    <a:lumMod val="50000"/>
                  </a:schemeClr>
                </a:solidFill>
              </a:rPr>
              <a:t>High-volume vs. strategic hiring need different tools </a:t>
            </a:r>
            <a:r>
              <a:rPr lang="en-US" sz="1600" dirty="0"/>
              <a:t>- Maki for frontline/early-career (adaptive screening); </a:t>
            </a:r>
            <a:r>
              <a:rPr lang="en-US" sz="1600" dirty="0" err="1"/>
              <a:t>Metaview</a:t>
            </a:r>
            <a:r>
              <a:rPr lang="en-US" sz="1600" dirty="0"/>
              <a:t> for corporate roles (interview intelligence); </a:t>
            </a:r>
            <a:r>
              <a:rPr lang="en-US" sz="1600" dirty="0" err="1"/>
              <a:t>hireEZ</a:t>
            </a:r>
            <a:r>
              <a:rPr lang="en-US" sz="1600" dirty="0"/>
              <a:t> for speed + quality (semantic sourcing)</a:t>
            </a:r>
          </a:p>
          <a:p>
            <a:r>
              <a:rPr lang="en-US" sz="1600" dirty="0">
                <a:solidFill>
                  <a:schemeClr val="accent5">
                    <a:lumMod val="50000"/>
                  </a:schemeClr>
                </a:solidFill>
              </a:rPr>
              <a:t>Employee retention prediction gains 44% adoption rate </a:t>
            </a:r>
            <a:r>
              <a:rPr lang="en-US" sz="1600" dirty="0"/>
              <a:t>- AI-driven engagement analytics and sentiment analysis enabling proactive intervention before turnover occurs</a:t>
            </a:r>
          </a:p>
          <a:p>
            <a:endParaRPr lang="en-US" sz="16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7D49A028-34B6-58F2-5852-6EC1F4D02C5D}"/>
              </a:ext>
            </a:extLst>
          </p:cNvPr>
          <p:cNvSpPr>
            <a:spLocks noGrp="1"/>
          </p:cNvSpPr>
          <p:nvPr>
            <p:ph type="title"/>
          </p:nvPr>
        </p:nvSpPr>
        <p:spPr>
          <a:xfrm>
            <a:off x="422317" y="493336"/>
            <a:ext cx="8229600" cy="857250"/>
          </a:xfrm>
        </p:spPr>
        <p:txBody>
          <a:bodyPr>
            <a:noAutofit/>
          </a:bodyPr>
          <a:lstStyle/>
          <a:p>
            <a:r>
              <a:rPr lang="en-US" sz="3200" dirty="0"/>
              <a:t>GenAI - HR &amp; Talent Management</a:t>
            </a:r>
            <a:br>
              <a:rPr lang="en-US" sz="3200" dirty="0"/>
            </a:br>
            <a:r>
              <a:rPr lang="en-US" sz="3200" dirty="0"/>
              <a:t>Best Practices &amp; AI Governance in HR</a:t>
            </a:r>
            <a:endParaRPr lang="en-US" sz="2800" dirty="0"/>
          </a:p>
        </p:txBody>
      </p:sp>
      <p:sp>
        <p:nvSpPr>
          <p:cNvPr id="5" name="Content Placeholder 4">
            <a:extLst>
              <a:ext uri="{FF2B5EF4-FFF2-40B4-BE49-F238E27FC236}">
                <a16:creationId xmlns:a16="http://schemas.microsoft.com/office/drawing/2014/main" id="{5ACD9276-598F-BBDA-1AC1-F24D1A34477F}"/>
              </a:ext>
            </a:extLst>
          </p:cNvPr>
          <p:cNvSpPr>
            <a:spLocks noGrp="1"/>
          </p:cNvSpPr>
          <p:nvPr>
            <p:ph idx="1"/>
          </p:nvPr>
        </p:nvSpPr>
        <p:spPr>
          <a:xfrm>
            <a:off x="152400" y="1466850"/>
            <a:ext cx="8229600" cy="3291840"/>
          </a:xfrm>
        </p:spPr>
        <p:txBody>
          <a:bodyPr>
            <a:normAutofit fontScale="77500" lnSpcReduction="20000"/>
          </a:bodyPr>
          <a:lstStyle/>
          <a:p>
            <a:r>
              <a:rPr lang="en-US" dirty="0">
                <a:solidFill>
                  <a:schemeClr val="accent5">
                    <a:lumMod val="50000"/>
                  </a:schemeClr>
                </a:solidFill>
              </a:rPr>
              <a:t>Human review required at decision gates </a:t>
            </a:r>
            <a:r>
              <a:rPr lang="en-US" dirty="0"/>
              <a:t>- AI screens and ranks, but final offer decisions remain human-led; maintain audit trails for all algorithmic decisions</a:t>
            </a:r>
          </a:p>
          <a:p>
            <a:r>
              <a:rPr lang="en-US" dirty="0">
                <a:solidFill>
                  <a:schemeClr val="accent5">
                    <a:lumMod val="50000"/>
                  </a:schemeClr>
                </a:solidFill>
              </a:rPr>
              <a:t>Transparent scoring rubrics essential </a:t>
            </a:r>
            <a:r>
              <a:rPr lang="en-US" dirty="0"/>
              <a:t>- Communicate to candidates how AI scoring works; provide explanations and appeals mechanisms; build trust and fairness</a:t>
            </a:r>
          </a:p>
          <a:p>
            <a:r>
              <a:rPr lang="en-US" dirty="0">
                <a:solidFill>
                  <a:schemeClr val="accent5">
                    <a:lumMod val="50000"/>
                  </a:schemeClr>
                </a:solidFill>
              </a:rPr>
              <a:t>Data literacy and prompt design skills </a:t>
            </a:r>
            <a:r>
              <a:rPr lang="en-US" dirty="0"/>
              <a:t>- HR and TA teams need training on AI tool usage, bias recognition, and ethical evaluation; continuous model monitoring for drift</a:t>
            </a:r>
          </a:p>
          <a:p>
            <a:r>
              <a:rPr lang="en-US" dirty="0">
                <a:solidFill>
                  <a:schemeClr val="accent5">
                    <a:lumMod val="50000"/>
                  </a:schemeClr>
                </a:solidFill>
              </a:rPr>
              <a:t>Privacy and GDPR compliance mandatory </a:t>
            </a:r>
            <a:r>
              <a:rPr lang="en-US" dirty="0"/>
              <a:t>- Ensure secure candidate data handling, consent for recording/storage, data retention policies, cross-border data transfer compliance</a:t>
            </a:r>
          </a:p>
          <a:p>
            <a:endParaRPr 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7F713C00-C505-5C02-8713-36E59E72D548}"/>
              </a:ext>
            </a:extLst>
          </p:cNvPr>
          <p:cNvSpPr>
            <a:spLocks noGrp="1"/>
          </p:cNvSpPr>
          <p:nvPr>
            <p:ph type="title"/>
          </p:nvPr>
        </p:nvSpPr>
        <p:spPr>
          <a:xfrm>
            <a:off x="430784" y="400050"/>
            <a:ext cx="8229600" cy="1123659"/>
          </a:xfrm>
        </p:spPr>
        <p:txBody>
          <a:bodyPr>
            <a:noAutofit/>
          </a:bodyPr>
          <a:lstStyle/>
          <a:p>
            <a:r>
              <a:rPr lang="en-US" sz="3600" dirty="0"/>
              <a:t>GenAI - HR &amp; Talent Management</a:t>
            </a:r>
            <a:br>
              <a:rPr lang="en-US" sz="3600" dirty="0"/>
            </a:br>
            <a:r>
              <a:rPr lang="en-US" sz="3600" dirty="0"/>
              <a:t>AI HR Adoption by Organization Scale</a:t>
            </a:r>
            <a:endParaRPr lang="en-US" sz="3200" dirty="0"/>
          </a:p>
        </p:txBody>
      </p:sp>
      <p:sp>
        <p:nvSpPr>
          <p:cNvPr id="5" name="Content Placeholder 4">
            <a:extLst>
              <a:ext uri="{FF2B5EF4-FFF2-40B4-BE49-F238E27FC236}">
                <a16:creationId xmlns:a16="http://schemas.microsoft.com/office/drawing/2014/main" id="{0BA600A4-390F-13EC-ECD5-C64D16285FA7}"/>
              </a:ext>
            </a:extLst>
          </p:cNvPr>
          <p:cNvSpPr>
            <a:spLocks noGrp="1"/>
          </p:cNvSpPr>
          <p:nvPr>
            <p:ph idx="1"/>
          </p:nvPr>
        </p:nvSpPr>
        <p:spPr>
          <a:xfrm>
            <a:off x="270933" y="1657350"/>
            <a:ext cx="8229600" cy="3291840"/>
          </a:xfrm>
        </p:spPr>
        <p:txBody>
          <a:bodyPr>
            <a:normAutofit fontScale="77500" lnSpcReduction="20000"/>
          </a:bodyPr>
          <a:lstStyle/>
          <a:p>
            <a:r>
              <a:rPr lang="en-US" dirty="0">
                <a:solidFill>
                  <a:schemeClr val="accent5">
                    <a:lumMod val="50000"/>
                  </a:schemeClr>
                </a:solidFill>
              </a:rPr>
              <a:t>Startups/Scale-ups (50-500 employees) </a:t>
            </a:r>
            <a:r>
              <a:rPr lang="en-US" dirty="0"/>
              <a:t>- </a:t>
            </a:r>
            <a:r>
              <a:rPr lang="en-US" dirty="0" err="1"/>
              <a:t>Metaview</a:t>
            </a:r>
            <a:r>
              <a:rPr lang="en-US" dirty="0"/>
              <a:t> or Maki for lean teams; focus on screening speed + interview quality; minimal legacy system integrations needed</a:t>
            </a:r>
          </a:p>
          <a:p>
            <a:r>
              <a:rPr lang="en-US" dirty="0">
                <a:solidFill>
                  <a:schemeClr val="accent5">
                    <a:lumMod val="50000"/>
                  </a:schemeClr>
                </a:solidFill>
              </a:rPr>
              <a:t>Mid-Market (500-5K employees) </a:t>
            </a:r>
            <a:r>
              <a:rPr lang="en-US" dirty="0"/>
              <a:t>- Maki + </a:t>
            </a:r>
            <a:r>
              <a:rPr lang="en-US" dirty="0" err="1"/>
              <a:t>hireEZ</a:t>
            </a:r>
            <a:r>
              <a:rPr lang="en-US" dirty="0"/>
              <a:t> for sourcing/screening + </a:t>
            </a:r>
            <a:r>
              <a:rPr lang="en-US" dirty="0" err="1"/>
              <a:t>Metaview</a:t>
            </a:r>
            <a:r>
              <a:rPr lang="en-US" dirty="0"/>
              <a:t> for interview intelligence; or single unified platform approach with Workday/Oracle</a:t>
            </a:r>
          </a:p>
          <a:p>
            <a:r>
              <a:rPr lang="en-US" dirty="0">
                <a:solidFill>
                  <a:schemeClr val="accent5">
                    <a:lumMod val="50000"/>
                  </a:schemeClr>
                </a:solidFill>
              </a:rPr>
              <a:t>Enterprise (5K+ employees) </a:t>
            </a:r>
            <a:r>
              <a:rPr lang="en-US" dirty="0"/>
              <a:t>- Workday or Oracle HCM for unified HR ecosystem; predictive analytics for workforce planning; advanced retention/succession modeling</a:t>
            </a:r>
          </a:p>
          <a:p>
            <a:r>
              <a:rPr lang="en-US" dirty="0">
                <a:solidFill>
                  <a:schemeClr val="accent5">
                    <a:lumMod val="50000"/>
                  </a:schemeClr>
                </a:solidFill>
              </a:rPr>
              <a:t>Multi-Country/Regulated Industries </a:t>
            </a:r>
            <a:r>
              <a:rPr lang="en-US" dirty="0"/>
              <a:t>- Oracle HCM preferred for compliance complexity; Workday for real-time global visibility; specialized tools (Maki) for consistent processes across regions</a:t>
            </a:r>
          </a:p>
          <a:p>
            <a:endParaRPr 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4062277381"/>
              </p:ext>
            </p:extLst>
          </p:nvPr>
        </p:nvGraphicFramePr>
        <p:xfrm>
          <a:off x="681038" y="1147276"/>
          <a:ext cx="7781925" cy="3375194"/>
        </p:xfrm>
        <a:graphic>
          <a:graphicData uri="http://schemas.openxmlformats.org/drawingml/2006/table">
            <a:tbl>
              <a:tblPr/>
              <a:tblGrid>
                <a:gridCol w="2057400">
                  <a:extLst>
                    <a:ext uri="{9D8B030D-6E8A-4147-A177-3AD203B41FA5}">
                      <a16:colId xmlns:a16="http://schemas.microsoft.com/office/drawing/2014/main" val="20000"/>
                    </a:ext>
                  </a:extLst>
                </a:gridCol>
                <a:gridCol w="3130550">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586274">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Contract Review</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Risk flagging, clause extraction, 90% time reduction, audit trails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3"/>
                        </a:rPr>
                        <a:t>Luminance AI</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4"/>
                        </a:rPr>
                        <a:t>Spellbook Legal</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5"/>
                        </a:rPr>
                        <a:t>Kira M&amp;A</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6"/>
                        </a:rPr>
                        <a:t>LawGeex</a:t>
                      </a:r>
                      <a:r>
                        <a:rPr lang="en-US" sz="1100" b="1" dirty="0">
                          <a:solidFill>
                            <a:schemeClr val="tx1"/>
                          </a:solidFill>
                          <a:latin typeface="+mj-lt"/>
                          <a:ea typeface="Courier New" pitchFamily="34" charset="-122"/>
                          <a:cs typeface="Courier New" pitchFamily="34" charset="-120"/>
                          <a:hlinkClick r:id="rId6"/>
                        </a:rPr>
                        <a:t> AI</a:t>
                      </a:r>
                      <a:br>
                        <a:rPr lang="en-US" sz="1100" b="1" dirty="0">
                          <a:solidFill>
                            <a:schemeClr val="tx1"/>
                          </a:solidFill>
                          <a:latin typeface="+mj-lt"/>
                          <a:ea typeface="Courier New" pitchFamily="34" charset="-122"/>
                          <a:cs typeface="Courier New" pitchFamily="34" charset="-120"/>
                        </a:rPr>
                      </a:br>
                      <a:r>
                        <a:rPr lang="en-US" sz="1100" b="1" dirty="0" err="1">
                          <a:solidFill>
                            <a:schemeClr val="tx1"/>
                          </a:solidFill>
                          <a:latin typeface="+mj-lt"/>
                          <a:ea typeface="Courier New" pitchFamily="34" charset="-122"/>
                          <a:cs typeface="Courier New" pitchFamily="34" charset="-120"/>
                          <a:hlinkClick r:id="rId7"/>
                        </a:rPr>
                        <a:t>Sirion</a:t>
                      </a:r>
                      <a:r>
                        <a:rPr lang="en-US" sz="1100" b="1" dirty="0">
                          <a:solidFill>
                            <a:schemeClr val="tx1"/>
                          </a:solidFill>
                          <a:latin typeface="+mj-lt"/>
                          <a:ea typeface="Courier New" pitchFamily="34" charset="-122"/>
                          <a:cs typeface="Courier New" pitchFamily="34" charset="-120"/>
                          <a:hlinkClick r:id="rId7"/>
                        </a:rPr>
                        <a:t> Contract AI</a:t>
                      </a:r>
                      <a:endParaRPr lang="en-US" sz="110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Due Diligence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M&amp;A document analysis, risk assessment, transaction support</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5"/>
                        </a:rPr>
                        <a:t>Kira Systems</a:t>
                      </a:r>
                      <a:br>
                        <a:rPr lang="en-US" sz="1100" b="1" dirty="0">
                          <a:solidFill>
                            <a:schemeClr val="tx1"/>
                          </a:solidFill>
                          <a:latin typeface="+mj-lt"/>
                          <a:ea typeface="Courier New" pitchFamily="34" charset="-122"/>
                          <a:cs typeface="Courier New" pitchFamily="34" charset="-120"/>
                        </a:rPr>
                      </a:br>
                      <a:r>
                        <a:rPr lang="en-US" sz="1100" b="1" dirty="0" err="1">
                          <a:solidFill>
                            <a:schemeClr val="tx1"/>
                          </a:solidFill>
                          <a:latin typeface="+mj-lt"/>
                          <a:ea typeface="Courier New" pitchFamily="34" charset="-122"/>
                          <a:cs typeface="Courier New" pitchFamily="34" charset="-120"/>
                          <a:hlinkClick r:id="rId8"/>
                        </a:rPr>
                        <a:t>Litera</a:t>
                      </a:r>
                      <a:r>
                        <a:rPr lang="en-US" sz="1100" b="1" dirty="0">
                          <a:solidFill>
                            <a:schemeClr val="tx1"/>
                          </a:solidFill>
                          <a:latin typeface="+mj-lt"/>
                          <a:ea typeface="Courier New" pitchFamily="34" charset="-122"/>
                          <a:cs typeface="Courier New" pitchFamily="34" charset="-120"/>
                          <a:hlinkClick r:id="rId8"/>
                        </a:rPr>
                        <a:t> Rapid</a:t>
                      </a:r>
                      <a:br>
                        <a:rPr lang="en-US" sz="1100" b="1" dirty="0">
                          <a:solidFill>
                            <a:schemeClr val="tx1"/>
                          </a:solidFill>
                          <a:latin typeface="+mj-lt"/>
                          <a:ea typeface="Courier New" pitchFamily="34" charset="-122"/>
                          <a:cs typeface="Courier New" pitchFamily="34" charset="-120"/>
                        </a:rPr>
                      </a:br>
                      <a:r>
                        <a:rPr lang="en-US" sz="1100" b="1" dirty="0" err="1">
                          <a:solidFill>
                            <a:schemeClr val="tx1"/>
                          </a:solidFill>
                          <a:latin typeface="+mj-lt"/>
                          <a:ea typeface="Courier New" pitchFamily="34" charset="-122"/>
                          <a:cs typeface="Courier New" pitchFamily="34" charset="-120"/>
                          <a:hlinkClick r:id="rId9"/>
                        </a:rPr>
                        <a:t>Legartis</a:t>
                      </a:r>
                      <a:r>
                        <a:rPr lang="en-US" sz="1100" b="1" dirty="0">
                          <a:solidFill>
                            <a:schemeClr val="tx1"/>
                          </a:solidFill>
                          <a:latin typeface="+mj-lt"/>
                          <a:ea typeface="Courier New" pitchFamily="34" charset="-122"/>
                          <a:cs typeface="Courier New" pitchFamily="34" charset="-120"/>
                          <a:hlinkClick r:id="rId9"/>
                        </a:rPr>
                        <a:t> AI</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10"/>
                        </a:rPr>
                        <a:t>Thomson Reuters Eikon</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1"/>
                        </a:rPr>
                        <a:t>Axiom Data Science</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Legal Research</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Case analytics, litigation strategy, predictive insights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12"/>
                        </a:rPr>
                        <a:t>Harvey AI</a:t>
                      </a:r>
                      <a:br>
                        <a:rPr lang="en-US" sz="1100" b="1" dirty="0">
                          <a:solidFill>
                            <a:schemeClr val="tx1"/>
                          </a:solidFill>
                          <a:latin typeface="+mj-lt"/>
                          <a:ea typeface="Courier New" pitchFamily="34" charset="-122"/>
                          <a:cs typeface="Courier New" pitchFamily="34" charset="-120"/>
                        </a:rPr>
                      </a:br>
                      <a:r>
                        <a:rPr lang="en-US" sz="1100" b="1" dirty="0" err="1">
                          <a:solidFill>
                            <a:schemeClr val="tx1"/>
                          </a:solidFill>
                          <a:latin typeface="+mj-lt"/>
                          <a:ea typeface="Courier New" pitchFamily="34" charset="-122"/>
                          <a:cs typeface="Courier New" pitchFamily="34" charset="-120"/>
                          <a:hlinkClick r:id="rId13"/>
                        </a:rPr>
                        <a:t>CoCounsel</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14"/>
                        </a:rPr>
                        <a:t>Lexis+ AI</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15"/>
                        </a:rPr>
                        <a:t>Westlaw AI Assisted</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16"/>
                        </a:rPr>
                        <a:t>LexisNexis Lexis+</a:t>
                      </a:r>
                      <a:endParaRPr lang="en-US" sz="110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28" name="Title 27">
            <a:extLst>
              <a:ext uri="{FF2B5EF4-FFF2-40B4-BE49-F238E27FC236}">
                <a16:creationId xmlns:a16="http://schemas.microsoft.com/office/drawing/2014/main" id="{03BF8F68-36E5-09DF-E3C7-5C49FE112A20}"/>
              </a:ext>
            </a:extLst>
          </p:cNvPr>
          <p:cNvSpPr>
            <a:spLocks noGrp="1"/>
          </p:cNvSpPr>
          <p:nvPr>
            <p:ph type="title"/>
          </p:nvPr>
        </p:nvSpPr>
        <p:spPr>
          <a:xfrm>
            <a:off x="685800" y="514349"/>
            <a:ext cx="8305800" cy="617341"/>
          </a:xfrm>
        </p:spPr>
        <p:txBody>
          <a:bodyPr>
            <a:normAutofit fontScale="90000"/>
          </a:bodyPr>
          <a:lstStyle/>
          <a:p>
            <a:r>
              <a:rPr lang="en-US" dirty="0"/>
              <a:t>GenAI - Legal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4D1820-FF19-E43C-F917-E1B5DCF1EEEC}"/>
              </a:ext>
            </a:extLst>
          </p:cNvPr>
          <p:cNvSpPr>
            <a:spLocks noGrp="1"/>
          </p:cNvSpPr>
          <p:nvPr>
            <p:ph type="title"/>
          </p:nvPr>
        </p:nvSpPr>
        <p:spPr>
          <a:xfrm>
            <a:off x="457200" y="528066"/>
            <a:ext cx="8229600" cy="857250"/>
          </a:xfrm>
        </p:spPr>
        <p:txBody>
          <a:bodyPr>
            <a:normAutofit/>
          </a:bodyPr>
          <a:lstStyle/>
          <a:p>
            <a:r>
              <a:rPr lang="en-US" dirty="0"/>
              <a:t>Types of Neural Networks</a:t>
            </a:r>
          </a:p>
        </p:txBody>
      </p:sp>
      <p:sp>
        <p:nvSpPr>
          <p:cNvPr id="8" name="Content Placeholder 7">
            <a:extLst>
              <a:ext uri="{FF2B5EF4-FFF2-40B4-BE49-F238E27FC236}">
                <a16:creationId xmlns:a16="http://schemas.microsoft.com/office/drawing/2014/main" id="{2C290584-6CC1-5F25-25DA-0B2B29BCD9B8}"/>
              </a:ext>
            </a:extLst>
          </p:cNvPr>
          <p:cNvSpPr>
            <a:spLocks noGrp="1"/>
          </p:cNvSpPr>
          <p:nvPr>
            <p:ph idx="1"/>
          </p:nvPr>
        </p:nvSpPr>
        <p:spPr>
          <a:xfrm>
            <a:off x="457200" y="1451610"/>
            <a:ext cx="8229600" cy="3291840"/>
          </a:xfrm>
        </p:spPr>
        <p:txBody>
          <a:bodyPr/>
          <a:lstStyle/>
          <a:p>
            <a:r>
              <a:rPr lang="en-US" dirty="0"/>
              <a:t>Convolutional Neural Networks (CNNs) (image and video recognition).</a:t>
            </a:r>
          </a:p>
          <a:p>
            <a:r>
              <a:rPr lang="en-US" dirty="0"/>
              <a:t>Recurrent Neural Networks (RNNs) process sequential data (speech recognition and language translation). </a:t>
            </a:r>
          </a:p>
          <a:p>
            <a:r>
              <a:rPr lang="en-US" dirty="0"/>
              <a:t>Generative Adversarial Networks (GANs) - Generate new content - Generative AI.</a:t>
            </a:r>
          </a:p>
          <a:p>
            <a:endParaRPr lang="en-US" dirty="0"/>
          </a:p>
        </p:txBody>
      </p:sp>
      <p:sp>
        <p:nvSpPr>
          <p:cNvPr id="4" name="Date Placeholder 3">
            <a:extLst>
              <a:ext uri="{FF2B5EF4-FFF2-40B4-BE49-F238E27FC236}">
                <a16:creationId xmlns:a16="http://schemas.microsoft.com/office/drawing/2014/main" id="{232CF1F4-C691-7DD9-9131-BDA0094DF906}"/>
              </a:ext>
            </a:extLst>
          </p:cNvPr>
          <p:cNvSpPr>
            <a:spLocks noGrp="1"/>
          </p:cNvSpPr>
          <p:nvPr>
            <p:ph type="dt" sz="half" idx="10"/>
          </p:nvPr>
        </p:nvSpPr>
        <p:spPr>
          <a:xfrm>
            <a:off x="457200" y="4767263"/>
            <a:ext cx="2133600" cy="273844"/>
          </a:xfrm>
        </p:spPr>
        <p:txBody>
          <a:bodyPr anchor="b">
            <a:normAutofit/>
          </a:bodyPr>
          <a:lstStyle/>
          <a:p>
            <a:fld id="{FCD28E06-8899-4A6A-9784-538788652AFC}" type="datetime1">
              <a:rPr lang="en-US" smtClean="0"/>
              <a:pPr/>
              <a:t>1/21/2026</a:t>
            </a:fld>
            <a:endParaRPr lang="en-US" dirty="0"/>
          </a:p>
        </p:txBody>
      </p:sp>
      <p:sp>
        <p:nvSpPr>
          <p:cNvPr id="5" name="Footer Placeholder 4">
            <a:extLst>
              <a:ext uri="{FF2B5EF4-FFF2-40B4-BE49-F238E27FC236}">
                <a16:creationId xmlns:a16="http://schemas.microsoft.com/office/drawing/2014/main" id="{DBEDDEAF-52E2-08BA-B25D-94F083F036E1}"/>
              </a:ext>
            </a:extLst>
          </p:cNvPr>
          <p:cNvSpPr>
            <a:spLocks noGrp="1"/>
          </p:cNvSpPr>
          <p:nvPr>
            <p:ph type="ftr" sz="quarter" idx="11"/>
          </p:nvPr>
        </p:nvSpPr>
        <p:spPr>
          <a:xfrm>
            <a:off x="2667000" y="4767263"/>
            <a:ext cx="3352800" cy="273844"/>
          </a:xfrm>
        </p:spPr>
        <p:txBody>
          <a:bodyPr anchor="b">
            <a:normAutofit/>
          </a:bodyPr>
          <a:lstStyle/>
          <a:p>
            <a:r>
              <a:rPr lang="en-US" dirty="0"/>
              <a:t>Copyright © 2007 - 2025 Carl M. Burnett</a:t>
            </a:r>
          </a:p>
        </p:txBody>
      </p:sp>
      <p:sp>
        <p:nvSpPr>
          <p:cNvPr id="6" name="Slide Number Placeholder 5">
            <a:extLst>
              <a:ext uri="{FF2B5EF4-FFF2-40B4-BE49-F238E27FC236}">
                <a16:creationId xmlns:a16="http://schemas.microsoft.com/office/drawing/2014/main" id="{1CEB7C6D-AC26-0C93-2ACE-FB05C83C26CF}"/>
              </a:ext>
            </a:extLst>
          </p:cNvPr>
          <p:cNvSpPr>
            <a:spLocks noGrp="1"/>
          </p:cNvSpPr>
          <p:nvPr>
            <p:ph type="sldNum" sz="quarter" idx="12"/>
          </p:nvPr>
        </p:nvSpPr>
        <p:spPr>
          <a:xfrm>
            <a:off x="7924800" y="4767263"/>
            <a:ext cx="762000" cy="273844"/>
          </a:xfrm>
        </p:spPr>
        <p:txBody>
          <a:bodyPr anchor="b">
            <a:normAutofit/>
          </a:bodyPr>
          <a:lstStyle/>
          <a:p>
            <a:fld id="{3D46CBA2-ECE5-4BE9-B546-6761E0E67089}" type="slidenum">
              <a:rPr lang="en-US" smtClean="0"/>
              <a:pPr/>
              <a:t>16</a:t>
            </a:fld>
            <a:endParaRPr lang="en-US" dirty="0"/>
          </a:p>
        </p:txBody>
      </p:sp>
    </p:spTree>
    <p:extLst>
      <p:ext uri="{BB962C8B-B14F-4D97-AF65-F5344CB8AC3E}">
        <p14:creationId xmlns:p14="http://schemas.microsoft.com/office/powerpoint/2010/main" val="30443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BE450-5AF6-A723-6C2D-F5A8E238DB6D}"/>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C6D03467-53A4-F1E1-9106-6A24FAA790BA}"/>
              </a:ext>
            </a:extLst>
          </p:cNvPr>
          <p:cNvGraphicFramePr>
            <a:graphicFrameLocks noGrp="1"/>
          </p:cNvGraphicFramePr>
          <p:nvPr>
            <p:extLst>
              <p:ext uri="{D42A27DB-BD31-4B8C-83A1-F6EECF244321}">
                <p14:modId xmlns:p14="http://schemas.microsoft.com/office/powerpoint/2010/main" val="1469379614"/>
              </p:ext>
            </p:extLst>
          </p:nvPr>
        </p:nvGraphicFramePr>
        <p:xfrm>
          <a:off x="681038" y="1147276"/>
          <a:ext cx="7781925" cy="3307226"/>
        </p:xfrm>
        <a:graphic>
          <a:graphicData uri="http://schemas.openxmlformats.org/drawingml/2006/table">
            <a:tbl>
              <a:tblPr/>
              <a:tblGrid>
                <a:gridCol w="2057400">
                  <a:extLst>
                    <a:ext uri="{9D8B030D-6E8A-4147-A177-3AD203B41FA5}">
                      <a16:colId xmlns:a16="http://schemas.microsoft.com/office/drawing/2014/main" val="20000"/>
                    </a:ext>
                  </a:extLst>
                </a:gridCol>
                <a:gridCol w="3130550">
                  <a:extLst>
                    <a:ext uri="{9D8B030D-6E8A-4147-A177-3AD203B41FA5}">
                      <a16:colId xmlns:a16="http://schemas.microsoft.com/office/drawing/2014/main" val="20001"/>
                    </a:ext>
                  </a:extLst>
                </a:gridCol>
                <a:gridCol w="2593975">
                  <a:extLst>
                    <a:ext uri="{9D8B030D-6E8A-4147-A177-3AD203B41FA5}">
                      <a16:colId xmlns:a16="http://schemas.microsoft.com/office/drawing/2014/main" val="20002"/>
                    </a:ext>
                  </a:extLst>
                </a:gridCol>
              </a:tblGrid>
              <a:tr h="586274">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Document Drafting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Auto generation, clause libraries, intelligent redlining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Courier New" pitchFamily="34" charset="-122"/>
                          <a:cs typeface="Courier New" pitchFamily="34" charset="-120"/>
                          <a:hlinkClick r:id="rId3"/>
                        </a:rPr>
                        <a:t>LawGeex</a:t>
                      </a:r>
                      <a:r>
                        <a:rPr lang="en-US" sz="1100" b="1" dirty="0">
                          <a:solidFill>
                            <a:schemeClr val="tx1"/>
                          </a:solidFill>
                          <a:latin typeface="+mj-lt"/>
                          <a:ea typeface="Courier New" pitchFamily="34" charset="-122"/>
                          <a:cs typeface="Courier New" pitchFamily="34" charset="-120"/>
                          <a:hlinkClick r:id="rId3"/>
                        </a:rPr>
                        <a:t> Draft</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4"/>
                        </a:rPr>
                        <a:t>Volo Document AI</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5"/>
                        </a:rPr>
                        <a:t>Thomson Reuters </a:t>
                      </a:r>
                      <a:r>
                        <a:rPr lang="en-US" sz="1100" b="1" dirty="0" err="1">
                          <a:solidFill>
                            <a:schemeClr val="tx1"/>
                          </a:solidFill>
                          <a:latin typeface="+mj-lt"/>
                          <a:ea typeface="Courier New" pitchFamily="34" charset="-122"/>
                          <a:cs typeface="Courier New" pitchFamily="34" charset="-120"/>
                          <a:hlinkClick r:id="rId5"/>
                        </a:rPr>
                        <a:t>DealExpress</a:t>
                      </a:r>
                      <a:br>
                        <a:rPr lang="en-US" sz="1100" b="1" dirty="0">
                          <a:solidFill>
                            <a:schemeClr val="tx1"/>
                          </a:solidFill>
                          <a:latin typeface="+mj-lt"/>
                          <a:ea typeface="Courier New" pitchFamily="34" charset="-122"/>
                          <a:cs typeface="Courier New" pitchFamily="34" charset="-120"/>
                        </a:rPr>
                      </a:br>
                      <a:r>
                        <a:rPr lang="en-US" sz="1100" b="1" dirty="0" err="1">
                          <a:solidFill>
                            <a:schemeClr val="tx1"/>
                          </a:solidFill>
                          <a:latin typeface="+mj-lt"/>
                          <a:ea typeface="Courier New" pitchFamily="34" charset="-122"/>
                          <a:cs typeface="Courier New" pitchFamily="34" charset="-120"/>
                          <a:hlinkClick r:id="rId6"/>
                        </a:rPr>
                        <a:t>Everlaw</a:t>
                      </a:r>
                      <a:r>
                        <a:rPr lang="en-US" sz="1100" b="1" dirty="0">
                          <a:solidFill>
                            <a:schemeClr val="tx1"/>
                          </a:solidFill>
                          <a:latin typeface="+mj-lt"/>
                          <a:ea typeface="Courier New" pitchFamily="34" charset="-122"/>
                          <a:cs typeface="Courier New" pitchFamily="34" charset="-120"/>
                          <a:hlinkClick r:id="rId6"/>
                        </a:rPr>
                        <a:t> Documents</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Compliance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Regulatory monitoring, audit trails, policy analysis, governance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Courier New" pitchFamily="34" charset="-122"/>
                          <a:cs typeface="Courier New" pitchFamily="34" charset="-120"/>
                          <a:hlinkClick r:id="rId7"/>
                        </a:rPr>
                        <a:t>MetaCompliance</a:t>
                      </a:r>
                      <a:r>
                        <a:rPr lang="en-US" sz="1100" b="1" dirty="0">
                          <a:solidFill>
                            <a:schemeClr val="tx1"/>
                          </a:solidFill>
                          <a:latin typeface="+mj-lt"/>
                          <a:ea typeface="Courier New" pitchFamily="34" charset="-122"/>
                          <a:cs typeface="Courier New" pitchFamily="34" charset="-120"/>
                          <a:hlinkClick r:id="rId7"/>
                        </a:rPr>
                        <a:t> AI</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8"/>
                        </a:rPr>
                        <a:t>Compliance.ai</a:t>
                      </a:r>
                      <a:br>
                        <a:rPr lang="en-US" sz="1100" b="1" dirty="0">
                          <a:solidFill>
                            <a:schemeClr val="tx1"/>
                          </a:solidFill>
                          <a:latin typeface="+mj-lt"/>
                          <a:ea typeface="Courier New" pitchFamily="34" charset="-122"/>
                          <a:cs typeface="Courier New" pitchFamily="34" charset="-120"/>
                        </a:rPr>
                      </a:br>
                      <a:r>
                        <a:rPr lang="en-US" sz="1100" b="1" dirty="0" err="1">
                          <a:solidFill>
                            <a:schemeClr val="tx1"/>
                          </a:solidFill>
                          <a:latin typeface="+mj-lt"/>
                          <a:ea typeface="Courier New" pitchFamily="34" charset="-122"/>
                          <a:cs typeface="Courier New" pitchFamily="34" charset="-120"/>
                          <a:hlinkClick r:id="rId9"/>
                        </a:rPr>
                        <a:t>RegTech</a:t>
                      </a:r>
                      <a:r>
                        <a:rPr lang="en-US" sz="1100" b="1" dirty="0">
                          <a:solidFill>
                            <a:schemeClr val="tx1"/>
                          </a:solidFill>
                          <a:latin typeface="+mj-lt"/>
                          <a:ea typeface="Courier New" pitchFamily="34" charset="-122"/>
                          <a:cs typeface="Courier New" pitchFamily="34" charset="-120"/>
                          <a:hlinkClick r:id="rId9"/>
                        </a:rPr>
                        <a:t> Solutions</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0"/>
                        </a:rPr>
                        <a:t>Deloitte Regulatory AI</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11"/>
                        </a:rPr>
                        <a:t>Diligent ESG AI</a:t>
                      </a:r>
                      <a:endParaRPr lang="en-US" sz="110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eDiscovery</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Document review, privilege ID, predictive coding, litigation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Courier New" pitchFamily="34" charset="-122"/>
                          <a:cs typeface="Courier New" pitchFamily="34" charset="-120"/>
                          <a:hlinkClick r:id="rId12"/>
                        </a:rPr>
                        <a:t>Everlaw</a:t>
                      </a:r>
                      <a:r>
                        <a:rPr lang="en-US" sz="1100" b="1" dirty="0">
                          <a:solidFill>
                            <a:schemeClr val="tx1"/>
                          </a:solidFill>
                          <a:latin typeface="+mj-lt"/>
                          <a:ea typeface="Courier New" pitchFamily="34" charset="-122"/>
                          <a:cs typeface="Courier New" pitchFamily="34" charset="-120"/>
                          <a:hlinkClick r:id="rId12"/>
                        </a:rPr>
                        <a:t> AI</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13"/>
                        </a:rPr>
                        <a:t>Relativity AI</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14"/>
                        </a:rPr>
                        <a:t>Logikcull</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5"/>
                        </a:rPr>
                        <a:t>Thomson Reuters </a:t>
                      </a:r>
                      <a:r>
                        <a:rPr lang="en-US" sz="1100" b="1" dirty="0" err="1">
                          <a:solidFill>
                            <a:schemeClr val="tx1"/>
                          </a:solidFill>
                          <a:latin typeface="+mj-lt"/>
                          <a:ea typeface="Courier New" pitchFamily="34" charset="-122"/>
                          <a:cs typeface="Courier New" pitchFamily="34" charset="-120"/>
                          <a:hlinkClick r:id="rId15"/>
                        </a:rPr>
                        <a:t>Zylab</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16"/>
                        </a:rPr>
                        <a:t>LexisNexis+ AI</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bl>
          </a:graphicData>
        </a:graphic>
      </p:graphicFrame>
      <p:sp>
        <p:nvSpPr>
          <p:cNvPr id="28" name="Title 27">
            <a:extLst>
              <a:ext uri="{FF2B5EF4-FFF2-40B4-BE49-F238E27FC236}">
                <a16:creationId xmlns:a16="http://schemas.microsoft.com/office/drawing/2014/main" id="{360D8592-44F0-D1BB-92C8-0945E68147E8}"/>
              </a:ext>
            </a:extLst>
          </p:cNvPr>
          <p:cNvSpPr>
            <a:spLocks noGrp="1"/>
          </p:cNvSpPr>
          <p:nvPr>
            <p:ph type="title"/>
          </p:nvPr>
        </p:nvSpPr>
        <p:spPr>
          <a:xfrm>
            <a:off x="685800" y="514349"/>
            <a:ext cx="8305800" cy="617341"/>
          </a:xfrm>
        </p:spPr>
        <p:txBody>
          <a:bodyPr>
            <a:normAutofit fontScale="90000"/>
          </a:bodyPr>
          <a:lstStyle/>
          <a:p>
            <a:r>
              <a:rPr lang="en-US" dirty="0"/>
              <a:t>GenAI - Legal</a:t>
            </a:r>
          </a:p>
        </p:txBody>
      </p:sp>
    </p:spTree>
    <p:extLst>
      <p:ext uri="{BB962C8B-B14F-4D97-AF65-F5344CB8AC3E}">
        <p14:creationId xmlns:p14="http://schemas.microsoft.com/office/powerpoint/2010/main" val="30808879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F916886E-5220-C557-7C93-36D40E047ADE}"/>
              </a:ext>
            </a:extLst>
          </p:cNvPr>
          <p:cNvSpPr>
            <a:spLocks noGrp="1"/>
          </p:cNvSpPr>
          <p:nvPr>
            <p:ph type="title"/>
          </p:nvPr>
        </p:nvSpPr>
        <p:spPr>
          <a:xfrm>
            <a:off x="457200" y="590550"/>
            <a:ext cx="8229600" cy="895350"/>
          </a:xfrm>
        </p:spPr>
        <p:txBody>
          <a:bodyPr>
            <a:noAutofit/>
          </a:bodyPr>
          <a:lstStyle/>
          <a:p>
            <a:r>
              <a:rPr lang="en-US" sz="3200" dirty="0"/>
              <a:t>GenAI – Legal</a:t>
            </a:r>
            <a:br>
              <a:rPr lang="en-US" sz="3200" dirty="0"/>
            </a:br>
            <a:r>
              <a:rPr lang="en-US" sz="3200" dirty="0"/>
              <a:t>Key Insights &amp; Implementation</a:t>
            </a:r>
          </a:p>
        </p:txBody>
      </p:sp>
      <p:sp>
        <p:nvSpPr>
          <p:cNvPr id="5" name="Content Placeholder 4">
            <a:extLst>
              <a:ext uri="{FF2B5EF4-FFF2-40B4-BE49-F238E27FC236}">
                <a16:creationId xmlns:a16="http://schemas.microsoft.com/office/drawing/2014/main" id="{77F58B26-0DD6-F3D1-229C-A6E2D5B56359}"/>
              </a:ext>
            </a:extLst>
          </p:cNvPr>
          <p:cNvSpPr>
            <a:spLocks noGrp="1"/>
          </p:cNvSpPr>
          <p:nvPr>
            <p:ph idx="1"/>
          </p:nvPr>
        </p:nvSpPr>
        <p:spPr>
          <a:xfrm>
            <a:off x="340360" y="1581150"/>
            <a:ext cx="8229600" cy="3291840"/>
          </a:xfrm>
        </p:spPr>
        <p:txBody>
          <a:bodyPr>
            <a:normAutofit fontScale="85000" lnSpcReduction="20000"/>
          </a:bodyPr>
          <a:lstStyle/>
          <a:p>
            <a:r>
              <a:rPr lang="en-US" dirty="0">
                <a:solidFill>
                  <a:schemeClr val="accent5">
                    <a:lumMod val="50000"/>
                  </a:schemeClr>
                </a:solidFill>
              </a:rPr>
              <a:t>Explainability critical </a:t>
            </a:r>
            <a:r>
              <a:rPr lang="en-US" dirty="0"/>
              <a:t>- firms with audit trails and source traceability gain competitive advantage and reduce malpractice risk</a:t>
            </a:r>
          </a:p>
          <a:p>
            <a:r>
              <a:rPr lang="en-US" dirty="0">
                <a:solidFill>
                  <a:schemeClr val="accent5">
                    <a:lumMod val="50000"/>
                  </a:schemeClr>
                </a:solidFill>
              </a:rPr>
              <a:t>Governance mandatory </a:t>
            </a:r>
            <a:r>
              <a:rPr lang="en-US" dirty="0"/>
              <a:t>- firms using AI with formal strategy are 3.9x more likely to gain competitive advantage</a:t>
            </a:r>
          </a:p>
          <a:p>
            <a:r>
              <a:rPr lang="en-US" dirty="0">
                <a:solidFill>
                  <a:schemeClr val="accent5">
                    <a:lumMod val="50000"/>
                  </a:schemeClr>
                </a:solidFill>
              </a:rPr>
              <a:t>Human + AI hybrid </a:t>
            </a:r>
            <a:r>
              <a:rPr lang="en-US" dirty="0"/>
              <a:t>- attorneys using AI for research/draft see faster, more strategic work; AI as collaborator not replacement</a:t>
            </a:r>
          </a:p>
          <a:p>
            <a:r>
              <a:rPr lang="en-US" dirty="0">
                <a:solidFill>
                  <a:schemeClr val="accent5">
                    <a:lumMod val="50000"/>
                  </a:schemeClr>
                </a:solidFill>
              </a:rPr>
              <a:t>Multi-model architecture </a:t>
            </a:r>
            <a:r>
              <a:rPr lang="en-US" dirty="0"/>
              <a:t>- firms adopting Google Gemini alongside OpenAI avoid single-vendor lock-in and optimize for task specificity</a:t>
            </a:r>
          </a:p>
          <a:p>
            <a:endParaRPr 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4179906973"/>
              </p:ext>
            </p:extLst>
          </p:nvPr>
        </p:nvGraphicFramePr>
        <p:xfrm>
          <a:off x="427397" y="1657350"/>
          <a:ext cx="7924800" cy="2706825"/>
        </p:xfrm>
        <a:graphic>
          <a:graphicData uri="http://schemas.openxmlformats.org/drawingml/2006/table">
            <a:tbl>
              <a:tblPr/>
              <a:tblGrid>
                <a:gridCol w="2773003">
                  <a:extLst>
                    <a:ext uri="{9D8B030D-6E8A-4147-A177-3AD203B41FA5}">
                      <a16:colId xmlns:a16="http://schemas.microsoft.com/office/drawing/2014/main" val="20000"/>
                    </a:ext>
                  </a:extLst>
                </a:gridCol>
                <a:gridCol w="5151797">
                  <a:extLst>
                    <a:ext uri="{9D8B030D-6E8A-4147-A177-3AD203B41FA5}">
                      <a16:colId xmlns:a16="http://schemas.microsoft.com/office/drawing/2014/main" val="20001"/>
                    </a:ext>
                  </a:extLst>
                </a:gridCol>
              </a:tblGrid>
              <a:tr h="313728">
                <a:tc>
                  <a:txBody>
                    <a:bodyPr/>
                    <a:lstStyle/>
                    <a:p>
                      <a:pPr marL="0" indent="0" algn="ctr">
                        <a:buNone/>
                      </a:pPr>
                      <a:r>
                        <a:rPr lang="en-US" sz="1800" b="1" dirty="0">
                          <a:solidFill>
                            <a:schemeClr val="bg1"/>
                          </a:solidFill>
                          <a:latin typeface="+mj-lt"/>
                          <a:ea typeface="Arial" pitchFamily="34" charset="-122"/>
                          <a:cs typeface="Arial" pitchFamily="34" charset="-120"/>
                        </a:rPr>
                        <a:t>Model</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Best For</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6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3"/>
                        </a:rPr>
                        <a:t>Luminance AI</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 &amp; </a:t>
                      </a:r>
                      <a:r>
                        <a:rPr kumimoji="0" lang="en-US" sz="1200" b="1" kern="1200" dirty="0">
                          <a:solidFill>
                            <a:schemeClr val="tx1"/>
                          </a:solidFill>
                          <a:latin typeface="+mj-lt"/>
                          <a:ea typeface="Courier New" pitchFamily="34" charset="-122"/>
                          <a:cs typeface="Courier New" pitchFamily="34" charset="-120"/>
                          <a:hlinkClick r:id="rId3"/>
                        </a:rPr>
                        <a:t>Luminance AI</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Enterprise contracts, M&amp;A diligence, machine learning maturity, proven ROI</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6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3"/>
                        </a:rPr>
                        <a:t>Luminance AI</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 &amp; </a:t>
                      </a:r>
                      <a:r>
                        <a:rPr kumimoji="0" lang="en-US" sz="1200" b="1" kern="1200" dirty="0" err="1">
                          <a:solidFill>
                            <a:schemeClr val="tx1"/>
                          </a:solidFill>
                          <a:latin typeface="+mj-lt"/>
                          <a:ea typeface="Courier New" pitchFamily="34" charset="-122"/>
                          <a:cs typeface="Courier New" pitchFamily="34" charset="-120"/>
                          <a:hlinkClick r:id="rId4"/>
                        </a:rPr>
                        <a:t>CoCounsel</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Legal research, litigation strategy, case analytics, predictive insights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46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5"/>
                        </a:rPr>
                        <a:t>Spellbook Legal</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 &amp; </a:t>
                      </a:r>
                      <a:r>
                        <a:rPr kumimoji="0" lang="en-US" sz="1200" b="1" kern="1200" dirty="0" err="1">
                          <a:solidFill>
                            <a:schemeClr val="tx1"/>
                          </a:solidFill>
                          <a:latin typeface="+mj-lt"/>
                          <a:ea typeface="Courier New" pitchFamily="34" charset="-122"/>
                          <a:cs typeface="Courier New" pitchFamily="34" charset="-120"/>
                          <a:hlinkClick r:id="rId6"/>
                        </a:rPr>
                        <a:t>LawGeex</a:t>
                      </a:r>
                      <a:r>
                        <a:rPr kumimoji="0" lang="en-US" sz="1200" b="1" kern="1200" dirty="0">
                          <a:solidFill>
                            <a:schemeClr val="tx1"/>
                          </a:solidFill>
                          <a:latin typeface="+mj-lt"/>
                          <a:ea typeface="Courier New" pitchFamily="34" charset="-122"/>
                          <a:cs typeface="Courier New" pitchFamily="34" charset="-120"/>
                          <a:hlinkClick r:id="rId6"/>
                        </a:rPr>
                        <a:t> AI</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b="0" dirty="0">
                          <a:solidFill>
                            <a:schemeClr val="tx1"/>
                          </a:solidFill>
                          <a:latin typeface="+mj-lt"/>
                          <a:ea typeface="Arial" pitchFamily="34" charset="-122"/>
                          <a:cs typeface="Arial" pitchFamily="34" charset="-120"/>
                        </a:rPr>
                        <a:t>Contract drafting, clause suggestions, real-time redlining with transparency</a:t>
                      </a:r>
                      <a:endParaRPr lang="en-US" sz="1200" b="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68213">
                <a:tc>
                  <a:txBody>
                    <a:bodyPr/>
                    <a:lstStyle/>
                    <a:p>
                      <a:pPr marL="0" indent="0" algn="ctr">
                        <a:buNone/>
                      </a:pPr>
                      <a:r>
                        <a:rPr kumimoji="0" lang="en-US" sz="1200" b="1" kern="1200" dirty="0" err="1">
                          <a:solidFill>
                            <a:schemeClr val="tx1"/>
                          </a:solidFill>
                          <a:latin typeface="+mj-lt"/>
                          <a:ea typeface="Courier New" pitchFamily="34" charset="-122"/>
                          <a:cs typeface="Courier New" pitchFamily="34" charset="-120"/>
                          <a:hlinkClick r:id="rId6"/>
                        </a:rPr>
                        <a:t>LawGeex</a:t>
                      </a:r>
                      <a:r>
                        <a:rPr kumimoji="0" lang="en-US" sz="1200" b="1" kern="1200" dirty="0">
                          <a:solidFill>
                            <a:schemeClr val="tx1"/>
                          </a:solidFill>
                          <a:latin typeface="+mj-lt"/>
                          <a:ea typeface="Courier New" pitchFamily="34" charset="-122"/>
                          <a:cs typeface="Courier New" pitchFamily="34" charset="-120"/>
                          <a:hlinkClick r:id="rId6"/>
                        </a:rPr>
                        <a:t> AI</a:t>
                      </a:r>
                      <a:r>
                        <a:rPr lang="en-US" sz="1200" b="1" dirty="0">
                          <a:solidFill>
                            <a:schemeClr val="tx1"/>
                          </a:solidFill>
                          <a:latin typeface="+mj-lt"/>
                          <a:ea typeface="Arial" pitchFamily="34" charset="-122"/>
                          <a:cs typeface="Arial" pitchFamily="34" charset="-120"/>
                        </a:rPr>
                        <a:t> &amp; </a:t>
                      </a:r>
                      <a:r>
                        <a:rPr kumimoji="0" lang="en-US" sz="1200" b="1" kern="1200" dirty="0">
                          <a:solidFill>
                            <a:schemeClr val="tx1"/>
                          </a:solidFill>
                          <a:latin typeface="+mj-lt"/>
                          <a:ea typeface="Courier New" pitchFamily="34" charset="-122"/>
                          <a:cs typeface="Courier New" pitchFamily="34" charset="-120"/>
                          <a:hlinkClick r:id="rId7"/>
                        </a:rPr>
                        <a:t>Relativity AI</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eDiscovery, document review, litigation support, predictive coding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468213">
                <a:tc>
                  <a:txBody>
                    <a:bodyPr/>
                    <a:lstStyle/>
                    <a:p>
                      <a:pPr marL="0" indent="0" algn="ctr">
                        <a:buNone/>
                      </a:pPr>
                      <a:r>
                        <a:rPr kumimoji="0" lang="en-US" sz="1200" b="1" kern="1200" dirty="0">
                          <a:solidFill>
                            <a:schemeClr val="tx1"/>
                          </a:solidFill>
                          <a:latin typeface="+mj-lt"/>
                          <a:ea typeface="Courier New" pitchFamily="34" charset="-122"/>
                          <a:cs typeface="Courier New" pitchFamily="34" charset="-120"/>
                          <a:hlinkClick r:id="rId8"/>
                        </a:rPr>
                        <a:t>Thomson Reuters</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&amp; </a:t>
                      </a:r>
                      <a:r>
                        <a:rPr kumimoji="0" lang="en-US" sz="1200" b="1" kern="1200" dirty="0">
                          <a:solidFill>
                            <a:schemeClr val="tx1"/>
                          </a:solidFill>
                          <a:latin typeface="+mj-lt"/>
                          <a:ea typeface="Courier New" pitchFamily="34" charset="-122"/>
                          <a:cs typeface="Courier New" pitchFamily="34" charset="-120"/>
                          <a:hlinkClick r:id="rId9"/>
                        </a:rPr>
                        <a:t>LexisNexis+ AI</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Integrated research platforms, compliance, multi-practice solutions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980DBC1D-02C3-1EFE-8BD0-0E13698B6AF0}"/>
              </a:ext>
            </a:extLst>
          </p:cNvPr>
          <p:cNvSpPr>
            <a:spLocks noGrp="1"/>
          </p:cNvSpPr>
          <p:nvPr>
            <p:ph type="title"/>
          </p:nvPr>
        </p:nvSpPr>
        <p:spPr>
          <a:xfrm>
            <a:off x="427397" y="609600"/>
            <a:ext cx="8305800" cy="895350"/>
          </a:xfrm>
        </p:spPr>
        <p:txBody>
          <a:bodyPr>
            <a:noAutofit/>
          </a:bodyPr>
          <a:lstStyle/>
          <a:p>
            <a:r>
              <a:rPr lang="en-US" sz="3200" dirty="0"/>
              <a:t>GenAI – Legal</a:t>
            </a:r>
            <a:br>
              <a:rPr lang="en-US" sz="3200" dirty="0"/>
            </a:br>
            <a:r>
              <a:rPr lang="en-US" sz="3200" dirty="0"/>
              <a:t>Quick Model Comparison</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1221779239"/>
              </p:ext>
            </p:extLst>
          </p:nvPr>
        </p:nvGraphicFramePr>
        <p:xfrm>
          <a:off x="533400" y="1504950"/>
          <a:ext cx="7781925" cy="3026329"/>
        </p:xfrm>
        <a:graphic>
          <a:graphicData uri="http://schemas.openxmlformats.org/drawingml/2006/table">
            <a:tbl>
              <a:tblPr/>
              <a:tblGrid>
                <a:gridCol w="19050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2143125">
                  <a:extLst>
                    <a:ext uri="{9D8B030D-6E8A-4147-A177-3AD203B41FA5}">
                      <a16:colId xmlns:a16="http://schemas.microsoft.com/office/drawing/2014/main" val="20002"/>
                    </a:ext>
                  </a:extLst>
                </a:gridCol>
              </a:tblGrid>
              <a:tr h="420289">
                <a:tc>
                  <a:txBody>
                    <a:bodyPr/>
                    <a:lstStyle/>
                    <a:p>
                      <a:pPr marL="0" indent="0" algn="ctr">
                        <a:buNone/>
                      </a:pPr>
                      <a:r>
                        <a:rPr lang="en-US" sz="1600" b="1" dirty="0">
                          <a:solidFill>
                            <a:schemeClr val="bg1"/>
                          </a:solidFill>
                          <a:latin typeface="+mj-lt"/>
                          <a:ea typeface="Arial" pitchFamily="34" charset="-122"/>
                          <a:cs typeface="Arial" pitchFamily="34" charset="-120"/>
                        </a:rPr>
                        <a:t>Application Type</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Description</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Recommended Models</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080" b="1" dirty="0">
                          <a:solidFill>
                            <a:schemeClr val="tx1"/>
                          </a:solidFill>
                          <a:latin typeface="+mj-lt"/>
                          <a:ea typeface="Arial" pitchFamily="34" charset="-122"/>
                          <a:cs typeface="Arial" pitchFamily="34" charset="-120"/>
                        </a:rPr>
                        <a:t>Predictive Maintenance</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mj-lt"/>
                          <a:ea typeface="Arial" pitchFamily="34" charset="-122"/>
                          <a:cs typeface="Arial" pitchFamily="34" charset="-120"/>
                        </a:rPr>
                        <a:t>Equipment failure prediction, downtime reduction 50%, asset life extension 40%</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20" b="1" dirty="0">
                          <a:solidFill>
                            <a:schemeClr val="tx1"/>
                          </a:solidFill>
                          <a:latin typeface="+mj-lt"/>
                          <a:ea typeface="Courier New" pitchFamily="34" charset="-122"/>
                          <a:cs typeface="Courier New" pitchFamily="34" charset="-120"/>
                          <a:hlinkClick r:id="rId3"/>
                        </a:rPr>
                        <a:t>Siemens</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4"/>
                        </a:rPr>
                        <a:t>GE Predix</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5"/>
                        </a:rPr>
                        <a:t>IBM Maximo</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err="1">
                          <a:solidFill>
                            <a:schemeClr val="tx1"/>
                          </a:solidFill>
                          <a:latin typeface="+mj-lt"/>
                          <a:ea typeface="Courier New" pitchFamily="34" charset="-122"/>
                          <a:cs typeface="Courier New" pitchFamily="34" charset="-120"/>
                          <a:hlinkClick r:id="rId6"/>
                        </a:rPr>
                        <a:t>Augmento</a:t>
                      </a:r>
                      <a:r>
                        <a:rPr lang="en-US" sz="1020" b="1" dirty="0">
                          <a:solidFill>
                            <a:schemeClr val="tx1"/>
                          </a:solidFill>
                          <a:latin typeface="+mj-lt"/>
                          <a:ea typeface="Courier New" pitchFamily="34" charset="-122"/>
                          <a:cs typeface="Courier New" pitchFamily="34" charset="-120"/>
                          <a:hlinkClick r:id="rId6"/>
                        </a:rPr>
                        <a:t> AI</a:t>
                      </a:r>
                      <a:br>
                        <a:rPr lang="en-US" sz="1020" b="1" dirty="0">
                          <a:solidFill>
                            <a:schemeClr val="tx1"/>
                          </a:solidFill>
                          <a:latin typeface="+mj-lt"/>
                          <a:ea typeface="Courier New" pitchFamily="34" charset="-122"/>
                          <a:cs typeface="Courier New" pitchFamily="34" charset="-120"/>
                        </a:rPr>
                      </a:br>
                      <a:r>
                        <a:rPr lang="en-US" sz="1020" b="1" dirty="0">
                          <a:solidFill>
                            <a:schemeClr val="tx1"/>
                          </a:solidFill>
                          <a:latin typeface="+mj-lt"/>
                          <a:ea typeface="Courier New" pitchFamily="34" charset="-122"/>
                          <a:cs typeface="Courier New" pitchFamily="34" charset="-120"/>
                          <a:hlinkClick r:id="rId7"/>
                        </a:rPr>
                        <a:t>Maintenance AI Pro</a:t>
                      </a:r>
                      <a:endParaRPr lang="en-US" sz="102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861672">
                <a:tc>
                  <a:txBody>
                    <a:bodyPr/>
                    <a:lstStyle/>
                    <a:p>
                      <a:pPr marL="0" indent="0" algn="ctr">
                        <a:buNone/>
                      </a:pPr>
                      <a:r>
                        <a:rPr lang="en-US" sz="1080" b="1" dirty="0">
                          <a:solidFill>
                            <a:schemeClr val="tx1"/>
                          </a:solidFill>
                          <a:latin typeface="+mj-lt"/>
                          <a:ea typeface="Arial" pitchFamily="34" charset="-122"/>
                          <a:cs typeface="Arial" pitchFamily="34" charset="-120"/>
                        </a:rPr>
                        <a:t>Quality Control</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mj-lt"/>
                          <a:ea typeface="Arial" pitchFamily="34" charset="-122"/>
                          <a:cs typeface="Arial" pitchFamily="34" charset="-120"/>
                        </a:rPr>
                        <a:t>Vision-based defect detection, 99.9% accuracy, defect reduction 30-40%</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20" b="1" dirty="0">
                          <a:solidFill>
                            <a:schemeClr val="tx1"/>
                          </a:solidFill>
                          <a:latin typeface="+mj-lt"/>
                          <a:ea typeface="Courier New" pitchFamily="34" charset="-122"/>
                          <a:cs typeface="Courier New" pitchFamily="34" charset="-120"/>
                          <a:hlinkClick r:id="rId8"/>
                        </a:rPr>
                        <a:t>Cognex AI Vision </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9"/>
                        </a:rPr>
                        <a:t>Basler Quality</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err="1">
                          <a:solidFill>
                            <a:schemeClr val="tx1"/>
                          </a:solidFill>
                          <a:latin typeface="+mj-lt"/>
                          <a:ea typeface="Courier New" pitchFamily="34" charset="-122"/>
                          <a:cs typeface="Courier New" pitchFamily="34" charset="-120"/>
                          <a:hlinkClick r:id="rId10"/>
                        </a:rPr>
                        <a:t>Inspektlabs</a:t>
                      </a:r>
                      <a:r>
                        <a:rPr lang="en-US" sz="1020" b="1" dirty="0">
                          <a:solidFill>
                            <a:schemeClr val="tx1"/>
                          </a:solidFill>
                          <a:latin typeface="+mj-lt"/>
                          <a:ea typeface="Courier New" pitchFamily="34" charset="-122"/>
                          <a:cs typeface="Courier New" pitchFamily="34" charset="-120"/>
                          <a:hlinkClick r:id="rId10"/>
                        </a:rPr>
                        <a:t> Vision</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11"/>
                        </a:rPr>
                        <a:t>ISRA Surface Vision</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err="1">
                          <a:solidFill>
                            <a:schemeClr val="tx1"/>
                          </a:solidFill>
                          <a:latin typeface="+mj-lt"/>
                          <a:ea typeface="Courier New" charset="0"/>
                          <a:cs typeface="Courier New" charset="0"/>
                        </a:rPr>
                        <a:t>Optometrics</a:t>
                      </a:r>
                      <a:r>
                        <a:rPr lang="en-US" sz="1020" b="1" dirty="0">
                          <a:solidFill>
                            <a:schemeClr val="tx1"/>
                          </a:solidFill>
                          <a:latin typeface="+mj-lt"/>
                          <a:ea typeface="Courier New" charset="0"/>
                          <a:cs typeface="Courier New" charset="0"/>
                        </a:rPr>
                        <a:t> Defect</a:t>
                      </a: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861672">
                <a:tc>
                  <a:txBody>
                    <a:bodyPr/>
                    <a:lstStyle/>
                    <a:p>
                      <a:pPr marL="0" indent="0" algn="ctr">
                        <a:buNone/>
                      </a:pPr>
                      <a:r>
                        <a:rPr lang="en-US" sz="1080" b="1" dirty="0">
                          <a:solidFill>
                            <a:schemeClr val="tx1"/>
                          </a:solidFill>
                          <a:latin typeface="+mj-lt"/>
                          <a:ea typeface="Arial" pitchFamily="34" charset="-122"/>
                          <a:cs typeface="Arial" pitchFamily="34" charset="-120"/>
                        </a:rPr>
                        <a:t>Demand Forecasting</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mj-lt"/>
                          <a:ea typeface="Arial" pitchFamily="34" charset="-122"/>
                          <a:cs typeface="Arial" pitchFamily="34" charset="-120"/>
                        </a:rPr>
                        <a:t>SKU-level predictions, inventory cost reduction 25-40%, stockout prevention</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20" b="1" dirty="0">
                          <a:solidFill>
                            <a:schemeClr val="tx1"/>
                          </a:solidFill>
                          <a:latin typeface="+mj-lt"/>
                          <a:ea typeface="Courier New" pitchFamily="34" charset="-122"/>
                          <a:cs typeface="Courier New" pitchFamily="34" charset="-120"/>
                          <a:hlinkClick r:id="rId12"/>
                        </a:rPr>
                        <a:t>Invisible AI Forecasting </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13"/>
                        </a:rPr>
                        <a:t>Blue Yonder</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err="1">
                          <a:solidFill>
                            <a:schemeClr val="tx1"/>
                          </a:solidFill>
                          <a:latin typeface="+mj-lt"/>
                          <a:ea typeface="Courier New" pitchFamily="34" charset="-122"/>
                          <a:cs typeface="Courier New" pitchFamily="34" charset="-120"/>
                          <a:hlinkClick r:id="rId14"/>
                        </a:rPr>
                        <a:t>DataRobot</a:t>
                      </a:r>
                      <a:r>
                        <a:rPr lang="en-US" sz="1020" b="1" dirty="0">
                          <a:solidFill>
                            <a:schemeClr val="tx1"/>
                          </a:solidFill>
                          <a:latin typeface="+mj-lt"/>
                          <a:ea typeface="Courier New" pitchFamily="34" charset="-122"/>
                          <a:cs typeface="Courier New" pitchFamily="34" charset="-120"/>
                          <a:hlinkClick r:id="rId14"/>
                        </a:rPr>
                        <a:t> Forecast</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err="1">
                          <a:solidFill>
                            <a:schemeClr val="tx1"/>
                          </a:solidFill>
                          <a:latin typeface="+mj-lt"/>
                          <a:ea typeface="Courier New" pitchFamily="34" charset="-122"/>
                          <a:cs typeface="Courier New" pitchFamily="34" charset="-120"/>
                          <a:hlinkClick r:id="rId15"/>
                        </a:rPr>
                        <a:t>Relex</a:t>
                      </a:r>
                      <a:r>
                        <a:rPr lang="en-US" sz="1020" b="1" dirty="0">
                          <a:solidFill>
                            <a:schemeClr val="tx1"/>
                          </a:solidFill>
                          <a:latin typeface="+mj-lt"/>
                          <a:ea typeface="Courier New" pitchFamily="34" charset="-122"/>
                          <a:cs typeface="Courier New" pitchFamily="34" charset="-120"/>
                          <a:hlinkClick r:id="rId15"/>
                        </a:rPr>
                        <a:t> Solutions</a:t>
                      </a:r>
                      <a:br>
                        <a:rPr lang="en-US" sz="1020" b="1" dirty="0">
                          <a:solidFill>
                            <a:schemeClr val="tx1"/>
                          </a:solidFill>
                          <a:latin typeface="+mj-lt"/>
                          <a:ea typeface="Courier New" pitchFamily="34" charset="-122"/>
                          <a:cs typeface="Courier New" pitchFamily="34" charset="-120"/>
                        </a:rPr>
                      </a:br>
                      <a:r>
                        <a:rPr lang="en-US" sz="1020" b="1" dirty="0">
                          <a:solidFill>
                            <a:schemeClr val="tx1"/>
                          </a:solidFill>
                          <a:latin typeface="+mj-lt"/>
                          <a:ea typeface="Courier New" pitchFamily="34" charset="-122"/>
                          <a:cs typeface="Courier New" pitchFamily="34" charset="-120"/>
                          <a:hlinkClick r:id="rId16"/>
                        </a:rPr>
                        <a:t>Kinaxis </a:t>
                      </a:r>
                      <a:r>
                        <a:rPr lang="en-US" sz="1020" b="1" dirty="0" err="1">
                          <a:solidFill>
                            <a:schemeClr val="tx1"/>
                          </a:solidFill>
                          <a:latin typeface="+mj-lt"/>
                          <a:ea typeface="Courier New" pitchFamily="34" charset="-122"/>
                          <a:cs typeface="Courier New" pitchFamily="34" charset="-120"/>
                          <a:hlinkClick r:id="rId16"/>
                        </a:rPr>
                        <a:t>RapidResponse</a:t>
                      </a:r>
                      <a:endParaRPr lang="en-US" sz="102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28" name="Title 27">
            <a:extLst>
              <a:ext uri="{FF2B5EF4-FFF2-40B4-BE49-F238E27FC236}">
                <a16:creationId xmlns:a16="http://schemas.microsoft.com/office/drawing/2014/main" id="{F69A3A88-70F1-599D-5005-1BDE2847A658}"/>
              </a:ext>
            </a:extLst>
          </p:cNvPr>
          <p:cNvSpPr>
            <a:spLocks noGrp="1"/>
          </p:cNvSpPr>
          <p:nvPr>
            <p:ph type="title"/>
          </p:nvPr>
        </p:nvSpPr>
        <p:spPr>
          <a:xfrm>
            <a:off x="457200" y="590550"/>
            <a:ext cx="8305800" cy="685800"/>
          </a:xfrm>
        </p:spPr>
        <p:txBody>
          <a:bodyPr anchor="t">
            <a:noAutofit/>
          </a:bodyPr>
          <a:lstStyle/>
          <a:p>
            <a:r>
              <a:rPr lang="en-US" sz="4000" dirty="0"/>
              <a:t>GenAI - Manufacturing &amp; Supply Chain</a:t>
            </a:r>
            <a:endParaRPr lang="en-US" sz="3600"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74544-FB23-3461-B308-C1ED9230FA7D}"/>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6679020D-A0FF-4897-C11E-055FE4883132}"/>
              </a:ext>
            </a:extLst>
          </p:cNvPr>
          <p:cNvGraphicFramePr>
            <a:graphicFrameLocks noGrp="1"/>
          </p:cNvGraphicFramePr>
          <p:nvPr>
            <p:extLst>
              <p:ext uri="{D42A27DB-BD31-4B8C-83A1-F6EECF244321}">
                <p14:modId xmlns:p14="http://schemas.microsoft.com/office/powerpoint/2010/main" val="2831220061"/>
              </p:ext>
            </p:extLst>
          </p:nvPr>
        </p:nvGraphicFramePr>
        <p:xfrm>
          <a:off x="609600" y="1428750"/>
          <a:ext cx="7781925" cy="3026329"/>
        </p:xfrm>
        <a:graphic>
          <a:graphicData uri="http://schemas.openxmlformats.org/drawingml/2006/table">
            <a:tbl>
              <a:tblPr/>
              <a:tblGrid>
                <a:gridCol w="19050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2143125">
                  <a:extLst>
                    <a:ext uri="{9D8B030D-6E8A-4147-A177-3AD203B41FA5}">
                      <a16:colId xmlns:a16="http://schemas.microsoft.com/office/drawing/2014/main" val="20002"/>
                    </a:ext>
                  </a:extLst>
                </a:gridCol>
              </a:tblGrid>
              <a:tr h="420289">
                <a:tc>
                  <a:txBody>
                    <a:bodyPr/>
                    <a:lstStyle/>
                    <a:p>
                      <a:pPr marL="0" indent="0" algn="ctr">
                        <a:buNone/>
                      </a:pPr>
                      <a:r>
                        <a:rPr lang="en-US" sz="1600" b="1" dirty="0">
                          <a:solidFill>
                            <a:schemeClr val="bg1"/>
                          </a:solidFill>
                          <a:latin typeface="+mj-lt"/>
                          <a:ea typeface="Arial" pitchFamily="34" charset="-122"/>
                          <a:cs typeface="Arial" pitchFamily="34" charset="-120"/>
                        </a:rPr>
                        <a:t>Application Type</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Description</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600" b="1" dirty="0">
                          <a:solidFill>
                            <a:schemeClr val="bg1"/>
                          </a:solidFill>
                          <a:latin typeface="+mj-lt"/>
                          <a:ea typeface="Arial" pitchFamily="34" charset="-122"/>
                          <a:cs typeface="Arial" pitchFamily="34" charset="-120"/>
                        </a:rPr>
                        <a:t>Recommended Models</a:t>
                      </a:r>
                      <a:endParaRPr lang="en-US" sz="16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080" b="1" dirty="0">
                          <a:solidFill>
                            <a:schemeClr val="tx1"/>
                          </a:solidFill>
                          <a:latin typeface="+mj-lt"/>
                          <a:ea typeface="Arial" pitchFamily="34" charset="-122"/>
                          <a:cs typeface="Arial" pitchFamily="34" charset="-120"/>
                        </a:rPr>
                        <a:t>Production Planning</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mj-lt"/>
                          <a:ea typeface="Arial" pitchFamily="34" charset="-122"/>
                          <a:cs typeface="Arial" pitchFamily="34" charset="-120"/>
                        </a:rPr>
                        <a:t>Schedule optimization, lead time reduction 15-30%, waste minimization</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20" b="1" dirty="0" err="1">
                          <a:solidFill>
                            <a:schemeClr val="tx1"/>
                          </a:solidFill>
                          <a:latin typeface="+mj-lt"/>
                          <a:ea typeface="Courier New" pitchFamily="34" charset="-122"/>
                          <a:cs typeface="Courier New" pitchFamily="34" charset="-120"/>
                          <a:hlinkClick r:id="rId3"/>
                        </a:rPr>
                        <a:t>Exostellar</a:t>
                      </a:r>
                      <a:r>
                        <a:rPr lang="en-US" sz="1020" b="1" dirty="0">
                          <a:solidFill>
                            <a:schemeClr val="tx1"/>
                          </a:solidFill>
                          <a:latin typeface="+mj-lt"/>
                          <a:ea typeface="Courier New" pitchFamily="34" charset="-122"/>
                          <a:cs typeface="Courier New" pitchFamily="34" charset="-120"/>
                          <a:hlinkClick r:id="rId3"/>
                        </a:rPr>
                        <a:t> Production</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4"/>
                        </a:rPr>
                        <a:t>Siemens </a:t>
                      </a:r>
                      <a:r>
                        <a:rPr lang="en-US" sz="1020" b="1" dirty="0" err="1">
                          <a:solidFill>
                            <a:schemeClr val="tx1"/>
                          </a:solidFill>
                          <a:latin typeface="+mj-lt"/>
                          <a:ea typeface="Courier New" pitchFamily="34" charset="-122"/>
                          <a:cs typeface="Courier New" pitchFamily="34" charset="-120"/>
                          <a:hlinkClick r:id="rId4"/>
                        </a:rPr>
                        <a:t>Opcenter</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5"/>
                        </a:rPr>
                        <a:t>Dude Solutions</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6"/>
                        </a:rPr>
                        <a:t>SAP Supply Chain AI</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charset="0"/>
                          <a:cs typeface="Courier New" charset="0"/>
                          <a:hlinkClick r:id="rId7"/>
                        </a:rPr>
                        <a:t>Wonderware MES AI</a:t>
                      </a:r>
                      <a:endParaRPr lang="en-US" sz="102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861672">
                <a:tc>
                  <a:txBody>
                    <a:bodyPr/>
                    <a:lstStyle/>
                    <a:p>
                      <a:pPr marL="0" indent="0" algn="ctr">
                        <a:buNone/>
                      </a:pPr>
                      <a:r>
                        <a:rPr lang="en-US" sz="1080" b="1" dirty="0">
                          <a:solidFill>
                            <a:schemeClr val="tx1"/>
                          </a:solidFill>
                          <a:latin typeface="+mj-lt"/>
                          <a:ea typeface="Arial" pitchFamily="34" charset="-122"/>
                          <a:cs typeface="Arial" pitchFamily="34" charset="-120"/>
                        </a:rPr>
                        <a:t>Route Optimization</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mj-lt"/>
                          <a:ea typeface="Arial" pitchFamily="34" charset="-122"/>
                          <a:cs typeface="Arial" pitchFamily="34" charset="-120"/>
                        </a:rPr>
                        <a:t>Real-time routing, fuel reduction 25%, delivery cost reduction 20%</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20" b="1" dirty="0">
                          <a:solidFill>
                            <a:schemeClr val="tx1"/>
                          </a:solidFill>
                          <a:latin typeface="+mj-lt"/>
                          <a:ea typeface="Courier New" pitchFamily="34" charset="-122"/>
                          <a:cs typeface="Courier New" pitchFamily="34" charset="-120"/>
                          <a:hlinkClick r:id="rId8"/>
                        </a:rPr>
                        <a:t>Optima Route Optimizer</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err="1">
                          <a:solidFill>
                            <a:schemeClr val="tx1"/>
                          </a:solidFill>
                          <a:latin typeface="+mj-lt"/>
                          <a:ea typeface="Courier New" pitchFamily="34" charset="-122"/>
                          <a:cs typeface="Courier New" pitchFamily="34" charset="-120"/>
                          <a:hlinkClick r:id="rId9"/>
                        </a:rPr>
                        <a:t>Ortec</a:t>
                      </a:r>
                      <a:r>
                        <a:rPr lang="en-US" sz="1020" b="1" dirty="0">
                          <a:solidFill>
                            <a:schemeClr val="tx1"/>
                          </a:solidFill>
                          <a:latin typeface="+mj-lt"/>
                          <a:ea typeface="Courier New" pitchFamily="34" charset="-122"/>
                          <a:cs typeface="Courier New" pitchFamily="34" charset="-120"/>
                          <a:hlinkClick r:id="rId9"/>
                        </a:rPr>
                        <a:t> Solutions</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10"/>
                        </a:rPr>
                        <a:t>Upper Route Planner</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11"/>
                        </a:rPr>
                        <a:t>Maxwell Logistics</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err="1">
                          <a:solidFill>
                            <a:schemeClr val="tx1"/>
                          </a:solidFill>
                          <a:latin typeface="+mj-lt"/>
                          <a:ea typeface="Courier New" charset="0"/>
                          <a:cs typeface="Courier New" charset="0"/>
                          <a:hlinkClick r:id="rId12"/>
                        </a:rPr>
                        <a:t>Routepoint</a:t>
                      </a:r>
                      <a:r>
                        <a:rPr lang="en-US" sz="1020" b="1" dirty="0">
                          <a:solidFill>
                            <a:schemeClr val="tx1"/>
                          </a:solidFill>
                          <a:latin typeface="+mj-lt"/>
                          <a:ea typeface="Courier New" charset="0"/>
                          <a:cs typeface="Courier New" charset="0"/>
                          <a:hlinkClick r:id="rId12"/>
                        </a:rPr>
                        <a:t> AI</a:t>
                      </a:r>
                      <a:endParaRPr lang="en-US" sz="102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861672">
                <a:tc>
                  <a:txBody>
                    <a:bodyPr/>
                    <a:lstStyle/>
                    <a:p>
                      <a:pPr marL="0" indent="0" algn="ctr">
                        <a:buNone/>
                      </a:pPr>
                      <a:r>
                        <a:rPr lang="en-US" sz="1080" b="1" dirty="0">
                          <a:solidFill>
                            <a:schemeClr val="tx1"/>
                          </a:solidFill>
                          <a:latin typeface="+mj-lt"/>
                          <a:ea typeface="Arial" pitchFamily="34" charset="-122"/>
                          <a:cs typeface="Arial" pitchFamily="34" charset="-120"/>
                        </a:rPr>
                        <a:t>Risk Management</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80" dirty="0">
                          <a:solidFill>
                            <a:schemeClr val="tx1"/>
                          </a:solidFill>
                          <a:latin typeface="+mj-lt"/>
                          <a:ea typeface="Arial" pitchFamily="34" charset="-122"/>
                          <a:cs typeface="Arial" pitchFamily="34" charset="-120"/>
                        </a:rPr>
                        <a:t>Supplier monitoring, disruption detection, proactive mitigation</a:t>
                      </a:r>
                      <a:endParaRPr lang="en-US" sz="108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20" b="1" dirty="0" err="1">
                          <a:solidFill>
                            <a:schemeClr val="tx1"/>
                          </a:solidFill>
                          <a:latin typeface="+mj-lt"/>
                          <a:ea typeface="Courier New" pitchFamily="34" charset="-122"/>
                          <a:cs typeface="Courier New" pitchFamily="34" charset="-120"/>
                          <a:hlinkClick r:id="rId13"/>
                        </a:rPr>
                        <a:t>LogistiQ</a:t>
                      </a:r>
                      <a:r>
                        <a:rPr lang="en-US" sz="1020" b="1" dirty="0">
                          <a:solidFill>
                            <a:schemeClr val="tx1"/>
                          </a:solidFill>
                          <a:latin typeface="+mj-lt"/>
                          <a:ea typeface="Courier New" pitchFamily="34" charset="-122"/>
                          <a:cs typeface="Courier New" pitchFamily="34" charset="-120"/>
                          <a:hlinkClick r:id="rId13"/>
                        </a:rPr>
                        <a:t> Risk</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err="1">
                          <a:solidFill>
                            <a:schemeClr val="tx1"/>
                          </a:solidFill>
                          <a:latin typeface="+mj-lt"/>
                          <a:ea typeface="Courier New" pitchFamily="34" charset="-122"/>
                          <a:cs typeface="Courier New" pitchFamily="34" charset="-120"/>
                          <a:hlinkClick r:id="rId14"/>
                        </a:rPr>
                        <a:t>Everstream</a:t>
                      </a:r>
                      <a:r>
                        <a:rPr lang="en-US" sz="1020" b="1" dirty="0">
                          <a:solidFill>
                            <a:schemeClr val="tx1"/>
                          </a:solidFill>
                          <a:latin typeface="+mj-lt"/>
                          <a:ea typeface="Courier New" pitchFamily="34" charset="-122"/>
                          <a:cs typeface="Courier New" pitchFamily="34" charset="-120"/>
                          <a:hlinkClick r:id="rId14"/>
                        </a:rPr>
                        <a:t> Analytics</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err="1">
                          <a:solidFill>
                            <a:schemeClr val="tx1"/>
                          </a:solidFill>
                          <a:latin typeface="+mj-lt"/>
                          <a:ea typeface="Courier New" pitchFamily="34" charset="-122"/>
                          <a:cs typeface="Courier New" pitchFamily="34" charset="-120"/>
                          <a:hlinkClick r:id="rId15"/>
                        </a:rPr>
                        <a:t>Resilinc</a:t>
                      </a:r>
                      <a:r>
                        <a:rPr lang="en-US" sz="1020" b="1" dirty="0">
                          <a:solidFill>
                            <a:schemeClr val="tx1"/>
                          </a:solidFill>
                          <a:latin typeface="+mj-lt"/>
                          <a:ea typeface="Courier New" pitchFamily="34" charset="-122"/>
                          <a:cs typeface="Courier New" pitchFamily="34" charset="-120"/>
                          <a:hlinkClick r:id="rId15"/>
                        </a:rPr>
                        <a:t> Platform</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pitchFamily="34" charset="-122"/>
                          <a:cs typeface="Courier New" pitchFamily="34" charset="-120"/>
                          <a:hlinkClick r:id="rId16"/>
                        </a:rPr>
                        <a:t>Avetta Risk AI</a:t>
                      </a:r>
                      <a:endParaRPr lang="en-US" sz="1020" b="1" dirty="0">
                        <a:solidFill>
                          <a:schemeClr val="tx1"/>
                        </a:solidFill>
                        <a:latin typeface="+mj-lt"/>
                        <a:ea typeface="Courier New" pitchFamily="34" charset="-122"/>
                        <a:cs typeface="Courier New" pitchFamily="34" charset="-120"/>
                      </a:endParaRPr>
                    </a:p>
                    <a:p>
                      <a:pPr marL="0" indent="0" algn="ctr">
                        <a:buNone/>
                      </a:pPr>
                      <a:r>
                        <a:rPr lang="en-US" sz="1020" b="1" dirty="0">
                          <a:solidFill>
                            <a:schemeClr val="tx1"/>
                          </a:solidFill>
                          <a:latin typeface="+mj-lt"/>
                          <a:ea typeface="Courier New" charset="0"/>
                          <a:cs typeface="Courier New" charset="0"/>
                        </a:rPr>
                        <a:t>Supply Dynamics</a:t>
                      </a: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bl>
          </a:graphicData>
        </a:graphic>
      </p:graphicFrame>
      <p:sp>
        <p:nvSpPr>
          <p:cNvPr id="28" name="Title 27">
            <a:extLst>
              <a:ext uri="{FF2B5EF4-FFF2-40B4-BE49-F238E27FC236}">
                <a16:creationId xmlns:a16="http://schemas.microsoft.com/office/drawing/2014/main" id="{6212D446-50D4-7377-52A5-0D7BC2554886}"/>
              </a:ext>
            </a:extLst>
          </p:cNvPr>
          <p:cNvSpPr>
            <a:spLocks noGrp="1"/>
          </p:cNvSpPr>
          <p:nvPr>
            <p:ph type="title"/>
          </p:nvPr>
        </p:nvSpPr>
        <p:spPr>
          <a:xfrm>
            <a:off x="457200" y="590550"/>
            <a:ext cx="8305800" cy="685800"/>
          </a:xfrm>
        </p:spPr>
        <p:txBody>
          <a:bodyPr anchor="t">
            <a:noAutofit/>
          </a:bodyPr>
          <a:lstStyle/>
          <a:p>
            <a:r>
              <a:rPr lang="en-US" sz="4000" dirty="0"/>
              <a:t>GenAI - Manufacturing &amp; Supply Chain</a:t>
            </a:r>
            <a:endParaRPr lang="en-US" sz="3600" dirty="0"/>
          </a:p>
        </p:txBody>
      </p:sp>
    </p:spTree>
    <p:extLst>
      <p:ext uri="{BB962C8B-B14F-4D97-AF65-F5344CB8AC3E}">
        <p14:creationId xmlns:p14="http://schemas.microsoft.com/office/powerpoint/2010/main" val="167256893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38892590-8F8C-8976-055E-AAEAFEE6A6C2}"/>
              </a:ext>
            </a:extLst>
          </p:cNvPr>
          <p:cNvSpPr>
            <a:spLocks noGrp="1"/>
          </p:cNvSpPr>
          <p:nvPr>
            <p:ph type="title"/>
          </p:nvPr>
        </p:nvSpPr>
        <p:spPr>
          <a:xfrm>
            <a:off x="475149" y="654248"/>
            <a:ext cx="8229600" cy="857250"/>
          </a:xfrm>
        </p:spPr>
        <p:txBody>
          <a:bodyPr>
            <a:noAutofit/>
          </a:bodyPr>
          <a:lstStyle/>
          <a:p>
            <a:r>
              <a:rPr lang="en-US" sz="3200" dirty="0"/>
              <a:t>GenAI - Manufacturing &amp; Supply Chain</a:t>
            </a:r>
            <a:br>
              <a:rPr lang="en-US" sz="3200" dirty="0"/>
            </a:br>
            <a:r>
              <a:rPr lang="en-US" sz="2800" dirty="0"/>
              <a:t>Key Insights &amp; Implementation</a:t>
            </a:r>
          </a:p>
        </p:txBody>
      </p:sp>
      <p:sp>
        <p:nvSpPr>
          <p:cNvPr id="5" name="Content Placeholder 4">
            <a:extLst>
              <a:ext uri="{FF2B5EF4-FFF2-40B4-BE49-F238E27FC236}">
                <a16:creationId xmlns:a16="http://schemas.microsoft.com/office/drawing/2014/main" id="{85B40AFE-1382-24ED-61F1-2809558933BF}"/>
              </a:ext>
            </a:extLst>
          </p:cNvPr>
          <p:cNvSpPr>
            <a:spLocks noGrp="1"/>
          </p:cNvSpPr>
          <p:nvPr>
            <p:ph idx="1"/>
          </p:nvPr>
        </p:nvSpPr>
        <p:spPr>
          <a:xfrm>
            <a:off x="457200" y="1591283"/>
            <a:ext cx="8229600" cy="3291840"/>
          </a:xfrm>
        </p:spPr>
        <p:txBody>
          <a:bodyPr>
            <a:normAutofit/>
          </a:bodyPr>
          <a:lstStyle/>
          <a:p>
            <a:r>
              <a:rPr lang="en-US" sz="2000" dirty="0">
                <a:solidFill>
                  <a:schemeClr val="accent5">
                    <a:lumMod val="50000"/>
                  </a:schemeClr>
                </a:solidFill>
              </a:rPr>
              <a:t>Agentic AI emerging </a:t>
            </a:r>
            <a:r>
              <a:rPr lang="en-US" sz="2000" dirty="0"/>
              <a:t>- autonomous agents managing production, replenishment, and logistics 24/7 with 30% faster delivery, 12% fuel cost reduction</a:t>
            </a:r>
          </a:p>
          <a:p>
            <a:r>
              <a:rPr lang="en-US" sz="2000" dirty="0">
                <a:solidFill>
                  <a:schemeClr val="accent5">
                    <a:lumMod val="50000"/>
                  </a:schemeClr>
                </a:solidFill>
              </a:rPr>
              <a:t>ROI proven </a:t>
            </a:r>
            <a:r>
              <a:rPr lang="en-US" sz="2000" dirty="0"/>
              <a:t>- McKinsey studies show AI extends machine life 40%, slashes downtime 50%, improves OEE significantly</a:t>
            </a:r>
          </a:p>
          <a:p>
            <a:r>
              <a:rPr lang="en-US" sz="2000" dirty="0">
                <a:solidFill>
                  <a:schemeClr val="accent5">
                    <a:lumMod val="50000"/>
                  </a:schemeClr>
                </a:solidFill>
              </a:rPr>
              <a:t>Integration critical </a:t>
            </a:r>
            <a:r>
              <a:rPr lang="en-US" sz="2000" dirty="0"/>
              <a:t>- seamless ERP/MES/IoT connection drives adoption; edge computing enables real-time decisions</a:t>
            </a:r>
          </a:p>
          <a:p>
            <a:r>
              <a:rPr lang="en-US" sz="2000" dirty="0">
                <a:solidFill>
                  <a:schemeClr val="accent5">
                    <a:lumMod val="50000"/>
                  </a:schemeClr>
                </a:solidFill>
              </a:rPr>
              <a:t>Human + AI wins </a:t>
            </a:r>
            <a:r>
              <a:rPr lang="en-US" sz="2000" dirty="0"/>
              <a:t>- augmented workforce with AI-enabled decision support outperforms pure automation</a:t>
            </a:r>
          </a:p>
          <a:p>
            <a:endParaRPr lang="en-US" sz="2000"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428213662"/>
              </p:ext>
            </p:extLst>
          </p:nvPr>
        </p:nvGraphicFramePr>
        <p:xfrm>
          <a:off x="452967" y="1581150"/>
          <a:ext cx="7924800" cy="2821959"/>
        </p:xfrm>
        <a:graphic>
          <a:graphicData uri="http://schemas.openxmlformats.org/drawingml/2006/table">
            <a:tbl>
              <a:tblPr/>
              <a:tblGrid>
                <a:gridCol w="3052233">
                  <a:extLst>
                    <a:ext uri="{9D8B030D-6E8A-4147-A177-3AD203B41FA5}">
                      <a16:colId xmlns:a16="http://schemas.microsoft.com/office/drawing/2014/main" val="20000"/>
                    </a:ext>
                  </a:extLst>
                </a:gridCol>
                <a:gridCol w="4872567">
                  <a:extLst>
                    <a:ext uri="{9D8B030D-6E8A-4147-A177-3AD203B41FA5}">
                      <a16:colId xmlns:a16="http://schemas.microsoft.com/office/drawing/2014/main" val="20001"/>
                    </a:ext>
                  </a:extLst>
                </a:gridCol>
              </a:tblGrid>
              <a:tr h="381000">
                <a:tc>
                  <a:txBody>
                    <a:bodyPr/>
                    <a:lstStyle/>
                    <a:p>
                      <a:pPr marL="0" indent="0" algn="ctr">
                        <a:buNone/>
                      </a:pPr>
                      <a:r>
                        <a:rPr lang="en-US" sz="1800" b="1" dirty="0">
                          <a:solidFill>
                            <a:schemeClr val="bg1"/>
                          </a:solidFill>
                          <a:latin typeface="+mj-lt"/>
                          <a:ea typeface="Arial" pitchFamily="34" charset="-122"/>
                          <a:cs typeface="Arial" pitchFamily="34" charset="-120"/>
                        </a:rPr>
                        <a:t>Model</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Best For</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6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3"/>
                        </a:rPr>
                        <a:t>Siemens</a:t>
                      </a:r>
                      <a:r>
                        <a:rPr lang="en-US" sz="1200" b="1" dirty="0">
                          <a:solidFill>
                            <a:schemeClr val="tx1"/>
                          </a:solidFill>
                          <a:latin typeface="+mj-lt"/>
                          <a:ea typeface="Arial" pitchFamily="34" charset="-122"/>
                          <a:cs typeface="Arial" pitchFamily="34" charset="-120"/>
                        </a:rPr>
                        <a:t> &amp; </a:t>
                      </a:r>
                      <a:r>
                        <a:rPr kumimoji="0" lang="en-US" sz="1200" b="1" kern="1200" dirty="0">
                          <a:solidFill>
                            <a:schemeClr val="tx1"/>
                          </a:solidFill>
                          <a:latin typeface="+mj-lt"/>
                          <a:ea typeface="Courier New" pitchFamily="34" charset="-122"/>
                          <a:cs typeface="Courier New" pitchFamily="34" charset="-120"/>
                          <a:hlinkClick r:id="rId4"/>
                        </a:rPr>
                        <a:t>GE Predix</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Enterprise-scale predictive maintenance, brownfield integration, legacy system support</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6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5"/>
                        </a:rPr>
                        <a:t>Cognex AI Vision </a:t>
                      </a:r>
                      <a:r>
                        <a:rPr lang="en-US" sz="1200" b="1" dirty="0">
                          <a:solidFill>
                            <a:schemeClr val="tx1"/>
                          </a:solidFill>
                          <a:latin typeface="+mj-lt"/>
                          <a:ea typeface="Arial" pitchFamily="34" charset="-122"/>
                          <a:cs typeface="Arial" pitchFamily="34" charset="-120"/>
                        </a:rPr>
                        <a:t> &amp; </a:t>
                      </a:r>
                      <a:r>
                        <a:rPr kumimoji="0" lang="en-US" sz="1200" b="1" kern="1200" dirty="0">
                          <a:solidFill>
                            <a:schemeClr val="tx1"/>
                          </a:solidFill>
                          <a:latin typeface="+mj-lt"/>
                          <a:ea typeface="Courier New" pitchFamily="34" charset="-122"/>
                          <a:cs typeface="Courier New" pitchFamily="34" charset="-120"/>
                          <a:hlinkClick r:id="rId6"/>
                        </a:rPr>
                        <a:t>Basler Quality</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Real-time quality control, defect detection, production line integration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46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7"/>
                        </a:rPr>
                        <a:t>Blue Yonder</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&amp; </a:t>
                      </a:r>
                      <a:r>
                        <a:rPr kumimoji="0" lang="en-US" sz="1200" b="1" kern="1200" dirty="0">
                          <a:solidFill>
                            <a:schemeClr val="tx1"/>
                          </a:solidFill>
                          <a:latin typeface="+mj-lt"/>
                          <a:ea typeface="Courier New" pitchFamily="34" charset="-122"/>
                          <a:cs typeface="Courier New" pitchFamily="34" charset="-120"/>
                          <a:hlinkClick r:id="rId8"/>
                        </a:rPr>
                        <a:t>Invisible AI Forecasting </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Demand planning, inventory optimization, multi-SKU forecasting</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6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err="1">
                          <a:solidFill>
                            <a:schemeClr val="tx1"/>
                          </a:solidFill>
                          <a:latin typeface="+mj-lt"/>
                          <a:ea typeface="Courier New" pitchFamily="34" charset="-122"/>
                          <a:cs typeface="Courier New" pitchFamily="34" charset="-120"/>
                          <a:hlinkClick r:id="rId9"/>
                        </a:rPr>
                        <a:t>Ortec</a:t>
                      </a:r>
                      <a:r>
                        <a:rPr kumimoji="0" lang="en-US" sz="1200" b="1" kern="1200" dirty="0">
                          <a:solidFill>
                            <a:schemeClr val="tx1"/>
                          </a:solidFill>
                          <a:latin typeface="+mj-lt"/>
                          <a:ea typeface="Courier New" pitchFamily="34" charset="-122"/>
                          <a:cs typeface="Courier New" pitchFamily="34" charset="-120"/>
                          <a:hlinkClick r:id="rId9"/>
                        </a:rPr>
                        <a:t> Solutions</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 &amp; </a:t>
                      </a:r>
                      <a:r>
                        <a:rPr kumimoji="0" lang="en-US" sz="1200" b="1" kern="1200" dirty="0">
                          <a:solidFill>
                            <a:schemeClr val="tx1"/>
                          </a:solidFill>
                          <a:latin typeface="+mj-lt"/>
                          <a:ea typeface="Courier New" pitchFamily="34" charset="-122"/>
                          <a:cs typeface="Courier New" pitchFamily="34" charset="-120"/>
                          <a:hlinkClick r:id="rId10"/>
                        </a:rPr>
                        <a:t>Upper Route Planner</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Logistics optimization, real-time routing, fuel/cost reduction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468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err="1">
                          <a:solidFill>
                            <a:schemeClr val="tx1"/>
                          </a:solidFill>
                          <a:latin typeface="+mj-lt"/>
                          <a:ea typeface="Courier New" pitchFamily="34" charset="-122"/>
                          <a:cs typeface="Courier New" pitchFamily="34" charset="-120"/>
                          <a:hlinkClick r:id="rId11"/>
                        </a:rPr>
                        <a:t>Everstream</a:t>
                      </a:r>
                      <a:r>
                        <a:rPr kumimoji="0" lang="en-US" sz="1200" b="1" kern="1200" dirty="0">
                          <a:solidFill>
                            <a:schemeClr val="tx1"/>
                          </a:solidFill>
                          <a:latin typeface="+mj-lt"/>
                          <a:ea typeface="Courier New" pitchFamily="34" charset="-122"/>
                          <a:cs typeface="Courier New" pitchFamily="34" charset="-120"/>
                          <a:hlinkClick r:id="rId11"/>
                        </a:rPr>
                        <a:t> Analytics</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 &amp; </a:t>
                      </a:r>
                      <a:r>
                        <a:rPr kumimoji="0" lang="en-US" sz="1200" b="1" kern="1200" dirty="0" err="1">
                          <a:solidFill>
                            <a:schemeClr val="tx1"/>
                          </a:solidFill>
                          <a:latin typeface="+mj-lt"/>
                          <a:ea typeface="Courier New" pitchFamily="34" charset="-122"/>
                          <a:cs typeface="Courier New" pitchFamily="34" charset="-120"/>
                          <a:hlinkClick r:id="rId12"/>
                        </a:rPr>
                        <a:t>Resilinc</a:t>
                      </a:r>
                      <a:r>
                        <a:rPr kumimoji="0" lang="en-US" sz="1200" b="1" kern="1200" dirty="0">
                          <a:solidFill>
                            <a:schemeClr val="tx1"/>
                          </a:solidFill>
                          <a:latin typeface="+mj-lt"/>
                          <a:ea typeface="Courier New" pitchFamily="34" charset="-122"/>
                          <a:cs typeface="Courier New" pitchFamily="34" charset="-120"/>
                          <a:hlinkClick r:id="rId12"/>
                        </a:rPr>
                        <a:t> Platform</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400" dirty="0">
                          <a:solidFill>
                            <a:schemeClr val="tx1"/>
                          </a:solidFill>
                          <a:latin typeface="+mj-lt"/>
                          <a:ea typeface="Arial" pitchFamily="34" charset="-122"/>
                          <a:cs typeface="Arial" pitchFamily="34" charset="-120"/>
                        </a:rPr>
                        <a:t>Supply chain risk, supplier intelligence, disruption prevention</a:t>
                      </a:r>
                      <a:endParaRPr lang="en-US" sz="14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2" name="Title 1">
            <a:extLst>
              <a:ext uri="{FF2B5EF4-FFF2-40B4-BE49-F238E27FC236}">
                <a16:creationId xmlns:a16="http://schemas.microsoft.com/office/drawing/2014/main" id="{00605685-7287-C944-C58A-4B715742B479}"/>
              </a:ext>
            </a:extLst>
          </p:cNvPr>
          <p:cNvSpPr>
            <a:spLocks noGrp="1"/>
          </p:cNvSpPr>
          <p:nvPr>
            <p:ph type="title"/>
          </p:nvPr>
        </p:nvSpPr>
        <p:spPr>
          <a:xfrm>
            <a:off x="419100" y="590550"/>
            <a:ext cx="8305800" cy="857250"/>
          </a:xfrm>
        </p:spPr>
        <p:txBody>
          <a:bodyPr>
            <a:noAutofit/>
          </a:bodyPr>
          <a:lstStyle/>
          <a:p>
            <a:r>
              <a:rPr lang="en-US" sz="3600" dirty="0"/>
              <a:t>GenAI - Manufacturing &amp; Supply Chain</a:t>
            </a:r>
            <a:br>
              <a:rPr lang="en-US" sz="3600" dirty="0"/>
            </a:br>
            <a:r>
              <a:rPr lang="en-US" sz="3200" dirty="0"/>
              <a:t>Quick Model Comparison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45BF9-B2EE-F3C6-0EDC-CB841D9DC594}"/>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734D2602-620B-22B1-D952-BA3856FC64FE}"/>
              </a:ext>
            </a:extLst>
          </p:cNvPr>
          <p:cNvGraphicFramePr>
            <a:graphicFrameLocks noGrp="1"/>
          </p:cNvGraphicFramePr>
          <p:nvPr>
            <p:extLst>
              <p:ext uri="{D42A27DB-BD31-4B8C-83A1-F6EECF244321}">
                <p14:modId xmlns:p14="http://schemas.microsoft.com/office/powerpoint/2010/main" val="563182594"/>
              </p:ext>
            </p:extLst>
          </p:nvPr>
        </p:nvGraphicFramePr>
        <p:xfrm>
          <a:off x="681038" y="1352550"/>
          <a:ext cx="7781925" cy="3322320"/>
        </p:xfrm>
        <a:graphic>
          <a:graphicData uri="http://schemas.openxmlformats.org/drawingml/2006/table">
            <a:tbl>
              <a:tblPr/>
              <a:tblGrid>
                <a:gridCol w="1905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2828925">
                  <a:extLst>
                    <a:ext uri="{9D8B030D-6E8A-4147-A177-3AD203B41FA5}">
                      <a16:colId xmlns:a16="http://schemas.microsoft.com/office/drawing/2014/main" val="20002"/>
                    </a:ext>
                  </a:extLst>
                </a:gridCol>
              </a:tblGrid>
              <a:tr h="533400">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Text-to-Video</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Photorealistic videos, cinematic quality, native audio sync</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3"/>
                        </a:rPr>
                        <a:t>Goggle Veo 3.1</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4"/>
                        </a:rPr>
                        <a:t>OpenAI Sora 2 Pro</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5"/>
                        </a:rPr>
                        <a:t>Kling AI 2.6</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6"/>
                        </a:rPr>
                        <a:t>Hailuo</a:t>
                      </a:r>
                      <a:r>
                        <a:rPr lang="en-US" sz="1100" b="1" dirty="0">
                          <a:solidFill>
                            <a:schemeClr val="tx1"/>
                          </a:solidFill>
                          <a:latin typeface="+mj-lt"/>
                          <a:ea typeface="Courier New" pitchFamily="34" charset="-122"/>
                          <a:cs typeface="Courier New" pitchFamily="34" charset="-120"/>
                          <a:hlinkClick r:id="rId6"/>
                        </a:rPr>
                        <a:t> 2.3</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7"/>
                        </a:rPr>
                        <a:t>Adobe Firefly Video</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Image Generation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Concept art, digital art, photorealistic images for design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8"/>
                        </a:rPr>
                        <a:t>Midjourney 6.1</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9"/>
                        </a:rPr>
                        <a:t>DALL-E 3</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0"/>
                        </a:rPr>
                        <a:t>Runway ML Gen-3</a:t>
                      </a:r>
                      <a:endParaRPr lang="en-US" sz="1100" b="1" dirty="0">
                        <a:solidFill>
                          <a:schemeClr val="tx1"/>
                        </a:solidFill>
                        <a:latin typeface="+mj-lt"/>
                        <a:ea typeface="Courier New" pitchFamily="34" charset="-122"/>
                        <a:cs typeface="Courier New"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j-lt"/>
                          <a:ea typeface="Courier New" pitchFamily="34" charset="-122"/>
                          <a:cs typeface="Courier New" pitchFamily="34" charset="-120"/>
                          <a:hlinkClick r:id="rId11"/>
                        </a:rPr>
                        <a:t>Stability AI XL</a:t>
                      </a:r>
                      <a:br>
                        <a:rPr lang="en-US" sz="1100" b="1" dirty="0">
                          <a:solidFill>
                            <a:schemeClr val="tx1"/>
                          </a:solidFill>
                          <a:latin typeface="+mj-lt"/>
                          <a:ea typeface="Courier New" pitchFamily="34" charset="-122"/>
                          <a:cs typeface="Courier New" pitchFamily="34" charset="-120"/>
                        </a:rPr>
                      </a:br>
                      <a:r>
                        <a:rPr kumimoji="0" lang="en-US" sz="1100" b="1" kern="1200" dirty="0">
                          <a:solidFill>
                            <a:schemeClr val="tx1"/>
                          </a:solidFill>
                          <a:latin typeface="+mj-lt"/>
                          <a:ea typeface="Courier New" charset="0"/>
                          <a:cs typeface="Courier New" charset="0"/>
                          <a:hlinkClick r:id="rId7"/>
                        </a:rPr>
                        <a:t>Adobe Firefly Video</a:t>
                      </a:r>
                      <a:endParaRPr kumimoji="0" lang="en-US" sz="1100" b="1" kern="1200"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Music Generation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Original compositions, soundtracks, voice synthesis, audio</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12"/>
                        </a:rPr>
                        <a:t>Suno AI 4.0</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13"/>
                        </a:rPr>
                        <a:t>ElevenLabs</a:t>
                      </a:r>
                      <a:r>
                        <a:rPr lang="en-US" sz="1100" b="1" dirty="0">
                          <a:solidFill>
                            <a:schemeClr val="tx1"/>
                          </a:solidFill>
                          <a:latin typeface="+mj-lt"/>
                          <a:ea typeface="Courier New" pitchFamily="34" charset="-122"/>
                          <a:cs typeface="Courier New" pitchFamily="34" charset="-120"/>
                          <a:hlinkClick r:id="rId13"/>
                        </a:rPr>
                        <a:t> Music</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14"/>
                        </a:rPr>
                        <a:t>Udio</a:t>
                      </a:r>
                      <a:r>
                        <a:rPr lang="en-US" sz="1100" b="1" dirty="0">
                          <a:solidFill>
                            <a:schemeClr val="tx1"/>
                          </a:solidFill>
                          <a:latin typeface="+mj-lt"/>
                          <a:ea typeface="Courier New" pitchFamily="34" charset="-122"/>
                          <a:cs typeface="Courier New" pitchFamily="34" charset="-120"/>
                          <a:hlinkClick r:id="rId14"/>
                        </a:rPr>
                        <a:t> AI Music</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5"/>
                        </a:rPr>
                        <a:t>AIVA Composer</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16"/>
                        </a:rPr>
                        <a:t>Google </a:t>
                      </a:r>
                      <a:r>
                        <a:rPr lang="en-US" sz="1100" b="1" dirty="0" err="1">
                          <a:solidFill>
                            <a:schemeClr val="tx1"/>
                          </a:solidFill>
                          <a:latin typeface="+mj-lt"/>
                          <a:ea typeface="Courier New" charset="0"/>
                          <a:cs typeface="Courier New" charset="0"/>
                          <a:hlinkClick r:id="rId16"/>
                        </a:rPr>
                        <a:t>MusicLM</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28" name="Title 27">
            <a:extLst>
              <a:ext uri="{FF2B5EF4-FFF2-40B4-BE49-F238E27FC236}">
                <a16:creationId xmlns:a16="http://schemas.microsoft.com/office/drawing/2014/main" id="{CCE236DF-5354-4EA1-6E3A-09CEB4D178EC}"/>
              </a:ext>
            </a:extLst>
          </p:cNvPr>
          <p:cNvSpPr>
            <a:spLocks noGrp="1"/>
          </p:cNvSpPr>
          <p:nvPr>
            <p:ph type="title"/>
          </p:nvPr>
        </p:nvSpPr>
        <p:spPr>
          <a:xfrm>
            <a:off x="533400" y="588764"/>
            <a:ext cx="8305800" cy="582811"/>
          </a:xfrm>
        </p:spPr>
        <p:txBody>
          <a:bodyPr anchor="t">
            <a:noAutofit/>
          </a:bodyPr>
          <a:lstStyle/>
          <a:p>
            <a:r>
              <a:rPr lang="en-US" sz="4000" dirty="0"/>
              <a:t>GenAI - Media &amp; Entertainment</a:t>
            </a:r>
          </a:p>
        </p:txBody>
      </p:sp>
    </p:spTree>
    <p:extLst>
      <p:ext uri="{BB962C8B-B14F-4D97-AF65-F5344CB8AC3E}">
        <p14:creationId xmlns:p14="http://schemas.microsoft.com/office/powerpoint/2010/main" val="40686368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2293260321"/>
              </p:ext>
            </p:extLst>
          </p:nvPr>
        </p:nvGraphicFramePr>
        <p:xfrm>
          <a:off x="681038" y="1352550"/>
          <a:ext cx="7781925" cy="3322320"/>
        </p:xfrm>
        <a:graphic>
          <a:graphicData uri="http://schemas.openxmlformats.org/drawingml/2006/table">
            <a:tbl>
              <a:tblPr/>
              <a:tblGrid>
                <a:gridCol w="1905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2828925">
                  <a:extLst>
                    <a:ext uri="{9D8B030D-6E8A-4147-A177-3AD203B41FA5}">
                      <a16:colId xmlns:a16="http://schemas.microsoft.com/office/drawing/2014/main" val="20002"/>
                    </a:ext>
                  </a:extLst>
                </a:gridCol>
              </a:tblGrid>
              <a:tr h="533400">
                <a:tc>
                  <a:txBody>
                    <a:bodyPr/>
                    <a:lstStyle/>
                    <a:p>
                      <a:pPr marL="0" indent="0" algn="ctr">
                        <a:buNone/>
                      </a:pPr>
                      <a:r>
                        <a:rPr lang="en-US" sz="1800" b="1" dirty="0">
                          <a:solidFill>
                            <a:schemeClr val="bg1"/>
                          </a:solidFill>
                          <a:latin typeface="+mj-lt"/>
                          <a:ea typeface="Arial" pitchFamily="34" charset="-122"/>
                          <a:cs typeface="Arial" pitchFamily="34" charset="-120"/>
                        </a:rPr>
                        <a:t>Application Type</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Description</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Recommended Models</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Avatar Generation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Digital avatars, talking heads, synthetic characters, NPCs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Courier New" pitchFamily="34" charset="-122"/>
                          <a:cs typeface="Courier New" pitchFamily="34" charset="-120"/>
                          <a:hlinkClick r:id="rId3"/>
                        </a:rPr>
                        <a:t>HeyGen</a:t>
                      </a:r>
                      <a:r>
                        <a:rPr lang="en-US" sz="1100" b="1" dirty="0">
                          <a:solidFill>
                            <a:schemeClr val="tx1"/>
                          </a:solidFill>
                          <a:latin typeface="+mj-lt"/>
                          <a:ea typeface="Courier New" pitchFamily="34" charset="-122"/>
                          <a:cs typeface="Courier New" pitchFamily="34" charset="-120"/>
                          <a:hlinkClick r:id="rId3"/>
                        </a:rPr>
                        <a:t> Avatar</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4"/>
                        </a:rPr>
                        <a:t>D-ID Avatar</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5"/>
                        </a:rPr>
                        <a:t>Synthesia</a:t>
                      </a:r>
                      <a:r>
                        <a:rPr lang="en-US" sz="1100" b="1" dirty="0">
                          <a:solidFill>
                            <a:schemeClr val="tx1"/>
                          </a:solidFill>
                          <a:latin typeface="+mj-lt"/>
                          <a:ea typeface="Courier New" pitchFamily="34" charset="-122"/>
                          <a:cs typeface="Courier New" pitchFamily="34" charset="-120"/>
                          <a:hlinkClick r:id="rId5"/>
                        </a:rPr>
                        <a:t> Studio</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6"/>
                        </a:rPr>
                        <a:t>Nvidia ACE</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7"/>
                        </a:rPr>
                        <a:t>Soul Machines</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Game Creation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Procedural worlds, NPCs, physics simulation, immersion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8"/>
                        </a:rPr>
                        <a:t>Google World Models</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9"/>
                        </a:rPr>
                        <a:t>Nvidia </a:t>
                      </a:r>
                      <a:r>
                        <a:rPr lang="en-US" sz="1100" b="1" dirty="0" err="1">
                          <a:solidFill>
                            <a:schemeClr val="tx1"/>
                          </a:solidFill>
                          <a:latin typeface="+mj-lt"/>
                          <a:ea typeface="Courier New" pitchFamily="34" charset="-122"/>
                          <a:cs typeface="Courier New" pitchFamily="34" charset="-120"/>
                          <a:hlinkClick r:id="rId9"/>
                        </a:rPr>
                        <a:t>GauGAN</a:t>
                      </a:r>
                      <a:r>
                        <a:rPr lang="en-US" sz="1100" b="1" dirty="0">
                          <a:solidFill>
                            <a:schemeClr val="tx1"/>
                          </a:solidFill>
                          <a:latin typeface="+mj-lt"/>
                          <a:ea typeface="Courier New" pitchFamily="34" charset="-122"/>
                          <a:cs typeface="Courier New" pitchFamily="34" charset="-120"/>
                          <a:hlinkClick r:id="rId9"/>
                        </a:rPr>
                        <a:t> 3</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0"/>
                        </a:rPr>
                        <a:t>Inworld AI NPCs</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1"/>
                        </a:rPr>
                        <a:t>Unreal Metahuman</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12"/>
                        </a:rPr>
                        <a:t>Unity </a:t>
                      </a:r>
                      <a:r>
                        <a:rPr lang="en-US" sz="1100" b="1" dirty="0" err="1">
                          <a:solidFill>
                            <a:schemeClr val="tx1"/>
                          </a:solidFill>
                          <a:latin typeface="+mj-lt"/>
                          <a:ea typeface="Courier New" charset="0"/>
                          <a:cs typeface="Courier New" charset="0"/>
                          <a:hlinkClick r:id="rId12"/>
                        </a:rPr>
                        <a:t>Sentis</a:t>
                      </a:r>
                      <a:r>
                        <a:rPr lang="en-US" sz="1100" b="1" dirty="0">
                          <a:solidFill>
                            <a:schemeClr val="tx1"/>
                          </a:solidFill>
                          <a:latin typeface="+mj-lt"/>
                          <a:ea typeface="Courier New" charset="0"/>
                          <a:cs typeface="Courier New" charset="0"/>
                          <a:hlinkClick r:id="rId12"/>
                        </a:rPr>
                        <a:t> AI</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Video Editing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Automated editing, effects, color, motion, post-production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13"/>
                        </a:rPr>
                        <a:t>Runway Edit Pro</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4"/>
                        </a:rPr>
                        <a:t>Descript AI Editor</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5"/>
                        </a:rPr>
                        <a:t>Adobe Premiere AI</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16"/>
                        </a:rPr>
                        <a:t>CapCut</a:t>
                      </a:r>
                      <a:r>
                        <a:rPr lang="en-US" sz="1100" b="1" dirty="0">
                          <a:solidFill>
                            <a:schemeClr val="tx1"/>
                          </a:solidFill>
                          <a:latin typeface="+mj-lt"/>
                          <a:ea typeface="Courier New" pitchFamily="34" charset="-122"/>
                          <a:cs typeface="Courier New" pitchFamily="34" charset="-120"/>
                          <a:hlinkClick r:id="rId16"/>
                        </a:rPr>
                        <a:t> Pro AI</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17"/>
                        </a:rPr>
                        <a:t>Frame.io Collab AI</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bl>
          </a:graphicData>
        </a:graphic>
      </p:graphicFrame>
      <p:sp>
        <p:nvSpPr>
          <p:cNvPr id="28" name="Title 27">
            <a:extLst>
              <a:ext uri="{FF2B5EF4-FFF2-40B4-BE49-F238E27FC236}">
                <a16:creationId xmlns:a16="http://schemas.microsoft.com/office/drawing/2014/main" id="{F4970A34-042A-B192-7120-63E71032C4E4}"/>
              </a:ext>
            </a:extLst>
          </p:cNvPr>
          <p:cNvSpPr>
            <a:spLocks noGrp="1"/>
          </p:cNvSpPr>
          <p:nvPr>
            <p:ph type="title"/>
          </p:nvPr>
        </p:nvSpPr>
        <p:spPr>
          <a:xfrm>
            <a:off x="533400" y="588764"/>
            <a:ext cx="8305800" cy="582811"/>
          </a:xfrm>
        </p:spPr>
        <p:txBody>
          <a:bodyPr anchor="t">
            <a:noAutofit/>
          </a:bodyPr>
          <a:lstStyle/>
          <a:p>
            <a:r>
              <a:rPr lang="en-US" sz="4000" dirty="0"/>
              <a:t>GenAI - Media &amp; Entertainment</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88624-FC85-CF6B-5450-DA01154BD51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D4AFBF1-2863-B464-2017-6A542CE40FE1}"/>
              </a:ext>
            </a:extLst>
          </p:cNvPr>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a:extLst>
              <a:ext uri="{FF2B5EF4-FFF2-40B4-BE49-F238E27FC236}">
                <a16:creationId xmlns:a16="http://schemas.microsoft.com/office/drawing/2014/main" id="{707407B5-10C4-D5DD-6012-E7080EEA23CA}"/>
              </a:ext>
            </a:extLst>
          </p:cNvPr>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53702A9B-61D8-DC09-EC37-F6FEB9BFCD85}"/>
              </a:ext>
            </a:extLst>
          </p:cNvPr>
          <p:cNvSpPr>
            <a:spLocks noGrp="1"/>
          </p:cNvSpPr>
          <p:nvPr>
            <p:ph type="title"/>
          </p:nvPr>
        </p:nvSpPr>
        <p:spPr>
          <a:xfrm>
            <a:off x="475149" y="654248"/>
            <a:ext cx="8229600" cy="857250"/>
          </a:xfrm>
        </p:spPr>
        <p:txBody>
          <a:bodyPr>
            <a:noAutofit/>
          </a:bodyPr>
          <a:lstStyle/>
          <a:p>
            <a:r>
              <a:rPr lang="en-US" sz="3200" dirty="0"/>
              <a:t>GenAI - Media &amp; Entertainment</a:t>
            </a:r>
            <a:br>
              <a:rPr lang="en-US" sz="3200" dirty="0"/>
            </a:br>
            <a:r>
              <a:rPr lang="en-US" sz="2800" dirty="0"/>
              <a:t>Key Insights &amp; Implementation</a:t>
            </a:r>
          </a:p>
        </p:txBody>
      </p:sp>
      <p:sp>
        <p:nvSpPr>
          <p:cNvPr id="5" name="Content Placeholder 4">
            <a:extLst>
              <a:ext uri="{FF2B5EF4-FFF2-40B4-BE49-F238E27FC236}">
                <a16:creationId xmlns:a16="http://schemas.microsoft.com/office/drawing/2014/main" id="{602FBE3E-A795-1D54-38D2-626C45170FEE}"/>
              </a:ext>
            </a:extLst>
          </p:cNvPr>
          <p:cNvSpPr>
            <a:spLocks noGrp="1"/>
          </p:cNvSpPr>
          <p:nvPr>
            <p:ph idx="1"/>
          </p:nvPr>
        </p:nvSpPr>
        <p:spPr>
          <a:xfrm>
            <a:off x="457200" y="1591283"/>
            <a:ext cx="8229600" cy="3291840"/>
          </a:xfrm>
        </p:spPr>
        <p:txBody>
          <a:bodyPr>
            <a:normAutofit/>
          </a:bodyPr>
          <a:lstStyle/>
          <a:p>
            <a:r>
              <a:rPr lang="en-US" sz="2000" dirty="0">
                <a:solidFill>
                  <a:schemeClr val="accent5">
                    <a:lumMod val="50000"/>
                  </a:schemeClr>
                </a:solidFill>
              </a:rPr>
              <a:t>Democratization of content </a:t>
            </a:r>
            <a:r>
              <a:rPr lang="en-US" sz="2000" dirty="0"/>
              <a:t>- anyone can create film-quality visuals and audio</a:t>
            </a:r>
          </a:p>
          <a:p>
            <a:r>
              <a:rPr lang="en-US" sz="2000" dirty="0">
                <a:solidFill>
                  <a:schemeClr val="accent5">
                    <a:lumMod val="50000"/>
                  </a:schemeClr>
                </a:solidFill>
              </a:rPr>
              <a:t>Hybrid workflows </a:t>
            </a:r>
            <a:r>
              <a:rPr lang="en-US" sz="2000" dirty="0"/>
              <a:t>- AI augments human creativity, speeds production, reduces costs 40-60%</a:t>
            </a:r>
          </a:p>
          <a:p>
            <a:r>
              <a:rPr lang="en-US" sz="2000" dirty="0">
                <a:solidFill>
                  <a:schemeClr val="accent5">
                    <a:lumMod val="50000"/>
                  </a:schemeClr>
                </a:solidFill>
              </a:rPr>
              <a:t>AI-driven content </a:t>
            </a:r>
            <a:r>
              <a:rPr lang="en-US" sz="2000" dirty="0"/>
              <a:t>- 10-30% of long-form film/animation by 2026 significantly influenced by AI</a:t>
            </a:r>
          </a:p>
          <a:p>
            <a:r>
              <a:rPr lang="en-US" sz="2000" dirty="0">
                <a:solidFill>
                  <a:schemeClr val="accent5">
                    <a:lumMod val="50000"/>
                  </a:schemeClr>
                </a:solidFill>
              </a:rPr>
              <a:t>Rights &amp; attribution </a:t>
            </a:r>
            <a:r>
              <a:rPr lang="en-US" sz="2000" dirty="0"/>
              <a:t>- critical to address copyright, talent compensation, and creator ownership</a:t>
            </a:r>
          </a:p>
          <a:p>
            <a:endParaRPr lang="en-US" sz="2000" dirty="0"/>
          </a:p>
        </p:txBody>
      </p:sp>
    </p:spTree>
    <p:extLst>
      <p:ext uri="{BB962C8B-B14F-4D97-AF65-F5344CB8AC3E}">
        <p14:creationId xmlns:p14="http://schemas.microsoft.com/office/powerpoint/2010/main" val="4156320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DBC2D-695A-F075-D88F-E5819F4261E7}"/>
              </a:ext>
            </a:extLst>
          </p:cNvPr>
          <p:cNvSpPr>
            <a:spLocks noGrp="1"/>
          </p:cNvSpPr>
          <p:nvPr>
            <p:ph type="title"/>
          </p:nvPr>
        </p:nvSpPr>
        <p:spPr>
          <a:xfrm>
            <a:off x="530352" y="987552"/>
            <a:ext cx="7772400" cy="1812798"/>
          </a:xfrm>
        </p:spPr>
        <p:txBody>
          <a:bodyPr anchor="t"/>
          <a:lstStyle/>
          <a:p>
            <a: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Latest </a:t>
            </a:r>
            <a:r>
              <a:rPr lang="en-US"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T</a:t>
            </a:r>
            <a: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rends in GenAI/AI. </a:t>
            </a:r>
            <a:b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br>
            <a:endParaRPr lang="en-US" dirty="0">
              <a:solidFill>
                <a:schemeClr val="tx1"/>
              </a:solidFill>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9ADF1A64-8B1E-C91F-0E6D-FC0D3F991356}"/>
              </a:ext>
            </a:extLst>
          </p:cNvPr>
          <p:cNvSpPr>
            <a:spLocks noGrp="1"/>
          </p:cNvSpPr>
          <p:nvPr>
            <p:ph type="dt" sz="half" idx="10"/>
          </p:nvPr>
        </p:nvSpPr>
        <p:spPr/>
        <p:txBody>
          <a:bodyPr/>
          <a:lstStyle/>
          <a:p>
            <a:fld id="{4BF2E4CA-F6E6-4435-9946-D0C7094825A4}" type="datetime1">
              <a:rPr lang="en-US" smtClean="0"/>
              <a:t>1/21/2026</a:t>
            </a:fld>
            <a:endParaRPr lang="en-US" dirty="0"/>
          </a:p>
        </p:txBody>
      </p:sp>
      <p:sp>
        <p:nvSpPr>
          <p:cNvPr id="3" name="Footer Placeholder 2">
            <a:extLst>
              <a:ext uri="{FF2B5EF4-FFF2-40B4-BE49-F238E27FC236}">
                <a16:creationId xmlns:a16="http://schemas.microsoft.com/office/drawing/2014/main" id="{1A529C4A-0D17-E1F1-6B11-62947804D058}"/>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30ED5C18-E94C-343A-749E-D185AC6A59F0}"/>
              </a:ext>
            </a:extLst>
          </p:cNvPr>
          <p:cNvSpPr>
            <a:spLocks noGrp="1"/>
          </p:cNvSpPr>
          <p:nvPr>
            <p:ph type="sldNum" sz="quarter" idx="12"/>
          </p:nvPr>
        </p:nvSpPr>
        <p:spPr/>
        <p:txBody>
          <a:bodyPr/>
          <a:lstStyle/>
          <a:p>
            <a:fld id="{3D46CBA2-ECE5-4BE9-B546-6761E0E67089}" type="slidenum">
              <a:rPr lang="en-US" smtClean="0"/>
              <a:t>17</a:t>
            </a:fld>
            <a:endParaRPr lang="en-US" dirty="0"/>
          </a:p>
        </p:txBody>
      </p:sp>
    </p:spTree>
    <p:extLst>
      <p:ext uri="{BB962C8B-B14F-4D97-AF65-F5344CB8AC3E}">
        <p14:creationId xmlns:p14="http://schemas.microsoft.com/office/powerpoint/2010/main" val="41792082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566FA-477F-50F3-59FF-7B496F7ECE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86E76-7CEB-3E4D-A044-62A7F38D713A}"/>
              </a:ext>
            </a:extLst>
          </p:cNvPr>
          <p:cNvSpPr>
            <a:spLocks noGrp="1"/>
          </p:cNvSpPr>
          <p:nvPr>
            <p:ph type="title"/>
          </p:nvPr>
        </p:nvSpPr>
        <p:spPr>
          <a:xfrm>
            <a:off x="419100" y="590550"/>
            <a:ext cx="8305800" cy="857250"/>
          </a:xfrm>
        </p:spPr>
        <p:txBody>
          <a:bodyPr>
            <a:noAutofit/>
          </a:bodyPr>
          <a:lstStyle/>
          <a:p>
            <a:r>
              <a:rPr lang="en-US" sz="3600" dirty="0"/>
              <a:t>GenAI - Media &amp; Entertainment</a:t>
            </a:r>
            <a:br>
              <a:rPr lang="en-US" sz="3600" dirty="0"/>
            </a:br>
            <a:r>
              <a:rPr lang="en-US" sz="3200" dirty="0"/>
              <a:t>Quick Model Comparison</a:t>
            </a:r>
          </a:p>
        </p:txBody>
      </p:sp>
      <p:graphicFrame>
        <p:nvGraphicFramePr>
          <p:cNvPr id="3" name="Table 0">
            <a:extLst>
              <a:ext uri="{FF2B5EF4-FFF2-40B4-BE49-F238E27FC236}">
                <a16:creationId xmlns:a16="http://schemas.microsoft.com/office/drawing/2014/main" id="{F82CAAC0-FB0B-A880-7412-FDFFCB77680C}"/>
              </a:ext>
            </a:extLst>
          </p:cNvPr>
          <p:cNvGraphicFramePr>
            <a:graphicFrameLocks noGrp="1"/>
          </p:cNvGraphicFramePr>
          <p:nvPr>
            <p:extLst>
              <p:ext uri="{D42A27DB-BD31-4B8C-83A1-F6EECF244321}">
                <p14:modId xmlns:p14="http://schemas.microsoft.com/office/powerpoint/2010/main" val="2854723475"/>
              </p:ext>
            </p:extLst>
          </p:nvPr>
        </p:nvGraphicFramePr>
        <p:xfrm>
          <a:off x="432647" y="1733550"/>
          <a:ext cx="7924800" cy="2617290"/>
        </p:xfrm>
        <a:graphic>
          <a:graphicData uri="http://schemas.openxmlformats.org/drawingml/2006/table">
            <a:tbl>
              <a:tblPr/>
              <a:tblGrid>
                <a:gridCol w="28194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436215">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Model</a:t>
                      </a:r>
                      <a:endParaRPr lang="en-US" sz="1800" dirty="0">
                        <a:solidFill>
                          <a:schemeClr val="bg1"/>
                        </a:solidFill>
                        <a:latin typeface="Arial" charset="0"/>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Best For</a:t>
                      </a:r>
                      <a:endParaRPr lang="en-US" sz="1800" dirty="0">
                        <a:solidFill>
                          <a:schemeClr val="bg1"/>
                        </a:solidFill>
                        <a:latin typeface="Arial" charset="0"/>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3"/>
                        </a:rPr>
                        <a:t>Goggle Veo 3.1</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&amp; </a:t>
                      </a:r>
                      <a:r>
                        <a:rPr kumimoji="0" lang="en-US" sz="1200" b="1" kern="1200" dirty="0">
                          <a:solidFill>
                            <a:schemeClr val="tx1"/>
                          </a:solidFill>
                          <a:latin typeface="+mj-lt"/>
                          <a:ea typeface="Courier New" pitchFamily="34" charset="-122"/>
                          <a:cs typeface="Courier New" pitchFamily="34" charset="-120"/>
                          <a:hlinkClick r:id="rId4"/>
                        </a:rPr>
                        <a:t>OpenAI Sora 2 Pro</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Arial" pitchFamily="34" charset="0"/>
                          <a:ea typeface="Arial" pitchFamily="34" charset="-122"/>
                          <a:cs typeface="Arial" pitchFamily="34" charset="-120"/>
                        </a:rPr>
                        <a:t>Professional film production, photorealistic video, physics accuracy</a:t>
                      </a:r>
                      <a:endParaRPr lang="en-US" sz="1200" dirty="0">
                        <a:solidFill>
                          <a:schemeClr val="tx1"/>
                        </a:solidFill>
                        <a:latin typeface="Arial" charset="0"/>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5"/>
                        </a:rPr>
                        <a:t>Kling AI 2.6</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&amp; </a:t>
                      </a:r>
                      <a:r>
                        <a:rPr kumimoji="0" lang="en-US" sz="1200" b="1" kern="1200" dirty="0" err="1">
                          <a:solidFill>
                            <a:schemeClr val="tx1"/>
                          </a:solidFill>
                          <a:latin typeface="+mj-lt"/>
                          <a:ea typeface="Courier New" pitchFamily="34" charset="-122"/>
                          <a:cs typeface="Courier New" pitchFamily="34" charset="-120"/>
                          <a:hlinkClick r:id="rId6"/>
                        </a:rPr>
                        <a:t>Hailuo</a:t>
                      </a:r>
                      <a:r>
                        <a:rPr kumimoji="0" lang="en-US" sz="1200" b="1" kern="1200" dirty="0">
                          <a:solidFill>
                            <a:schemeClr val="tx1"/>
                          </a:solidFill>
                          <a:latin typeface="+mj-lt"/>
                          <a:ea typeface="Courier New" pitchFamily="34" charset="-122"/>
                          <a:cs typeface="Courier New" pitchFamily="34" charset="-120"/>
                          <a:hlinkClick r:id="rId6"/>
                        </a:rPr>
                        <a:t> 2.3</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Arial" pitchFamily="34" charset="0"/>
                          <a:ea typeface="Arial" pitchFamily="34" charset="-122"/>
                          <a:cs typeface="Arial" pitchFamily="34" charset="-120"/>
                        </a:rPr>
                        <a:t>Complex motion, action sequences, dance, fast marketing content</a:t>
                      </a:r>
                      <a:endParaRPr lang="en-US" sz="12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7"/>
                        </a:rPr>
                        <a:t>Midjourney 6.1</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&amp; </a:t>
                      </a:r>
                      <a:r>
                        <a:rPr kumimoji="0" lang="en-US" sz="1200" b="1" kern="1200" dirty="0">
                          <a:solidFill>
                            <a:schemeClr val="tx1"/>
                          </a:solidFill>
                          <a:latin typeface="+mj-lt"/>
                          <a:ea typeface="Courier New" pitchFamily="34" charset="-122"/>
                          <a:cs typeface="Courier New" pitchFamily="34" charset="-120"/>
                          <a:hlinkClick r:id="rId8"/>
                        </a:rPr>
                        <a:t>DALL-E 3</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Arial" pitchFamily="34" charset="0"/>
                          <a:ea typeface="Arial" pitchFamily="34" charset="-122"/>
                          <a:cs typeface="Arial" pitchFamily="34" charset="-120"/>
                        </a:rPr>
                        <a:t>Concept art, creative design, editorial, art direction</a:t>
                      </a:r>
                      <a:endParaRPr lang="en-US" sz="12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9"/>
                        </a:rPr>
                        <a:t>Suno AI 4.0</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&amp; </a:t>
                      </a:r>
                      <a:r>
                        <a:rPr kumimoji="0" lang="en-US" sz="1200" b="1" kern="1200" dirty="0" err="1">
                          <a:solidFill>
                            <a:schemeClr val="tx1"/>
                          </a:solidFill>
                          <a:latin typeface="+mj-lt"/>
                          <a:ea typeface="Courier New" pitchFamily="34" charset="-122"/>
                          <a:cs typeface="Courier New" pitchFamily="34" charset="-120"/>
                          <a:hlinkClick r:id="rId10"/>
                        </a:rPr>
                        <a:t>ElevenLabs</a:t>
                      </a:r>
                      <a:r>
                        <a:rPr kumimoji="0" lang="en-US" sz="1200" b="1" kern="1200" dirty="0">
                          <a:solidFill>
                            <a:schemeClr val="tx1"/>
                          </a:solidFill>
                          <a:latin typeface="+mj-lt"/>
                          <a:ea typeface="Courier New" pitchFamily="34" charset="-122"/>
                          <a:cs typeface="Courier New" pitchFamily="34" charset="-120"/>
                          <a:hlinkClick r:id="rId10"/>
                        </a:rPr>
                        <a:t> Music</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Arial" pitchFamily="34" charset="0"/>
                          <a:ea typeface="Arial" pitchFamily="34" charset="-122"/>
                          <a:cs typeface="Arial" pitchFamily="34" charset="-120"/>
                        </a:rPr>
                        <a:t>Original music, voice synthesis, audio production, sound design</a:t>
                      </a:r>
                      <a:endParaRPr lang="en-US" sz="12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err="1">
                          <a:solidFill>
                            <a:schemeClr val="tx1"/>
                          </a:solidFill>
                          <a:latin typeface="+mj-lt"/>
                          <a:ea typeface="Courier New" pitchFamily="34" charset="-122"/>
                          <a:cs typeface="Courier New" pitchFamily="34" charset="-120"/>
                          <a:hlinkClick r:id="rId11"/>
                        </a:rPr>
                        <a:t>HeyGen</a:t>
                      </a:r>
                      <a:r>
                        <a:rPr kumimoji="0" lang="en-US" sz="1200" b="1" kern="1200" dirty="0">
                          <a:solidFill>
                            <a:schemeClr val="tx1"/>
                          </a:solidFill>
                          <a:latin typeface="+mj-lt"/>
                          <a:ea typeface="Courier New" pitchFamily="34" charset="-122"/>
                          <a:cs typeface="Courier New" pitchFamily="34" charset="-120"/>
                          <a:hlinkClick r:id="rId11"/>
                        </a:rPr>
                        <a:t> Avatar</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&amp; </a:t>
                      </a:r>
                      <a:r>
                        <a:rPr kumimoji="0" lang="en-US" sz="1200" b="1" kern="1200" dirty="0" err="1">
                          <a:solidFill>
                            <a:schemeClr val="tx1"/>
                          </a:solidFill>
                          <a:latin typeface="+mj-lt"/>
                          <a:ea typeface="Courier New" pitchFamily="34" charset="-122"/>
                          <a:cs typeface="Courier New" pitchFamily="34" charset="-120"/>
                          <a:hlinkClick r:id="rId12"/>
                        </a:rPr>
                        <a:t>Synthesia</a:t>
                      </a:r>
                      <a:r>
                        <a:rPr kumimoji="0" lang="en-US" sz="1200" b="1" kern="1200" dirty="0">
                          <a:solidFill>
                            <a:schemeClr val="tx1"/>
                          </a:solidFill>
                          <a:latin typeface="+mj-lt"/>
                          <a:ea typeface="Courier New" pitchFamily="34" charset="-122"/>
                          <a:cs typeface="Courier New" pitchFamily="34" charset="-120"/>
                          <a:hlinkClick r:id="rId12"/>
                        </a:rPr>
                        <a:t> Studio</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Arial" pitchFamily="34" charset="0"/>
                          <a:ea typeface="Arial" pitchFamily="34" charset="-122"/>
                          <a:cs typeface="Arial" pitchFamily="34" charset="-120"/>
                        </a:rPr>
                        <a:t>Avatar videos, multilingual presentations, digital influencers</a:t>
                      </a:r>
                      <a:endParaRPr lang="en-US" sz="12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465581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0"/>
          <p:cNvGraphicFramePr>
            <a:graphicFrameLocks noGrp="1"/>
          </p:cNvGraphicFramePr>
          <p:nvPr>
            <p:extLst>
              <p:ext uri="{D42A27DB-BD31-4B8C-83A1-F6EECF244321}">
                <p14:modId xmlns:p14="http://schemas.microsoft.com/office/powerpoint/2010/main" val="1966504033"/>
              </p:ext>
            </p:extLst>
          </p:nvPr>
        </p:nvGraphicFramePr>
        <p:xfrm>
          <a:off x="681037" y="1276350"/>
          <a:ext cx="7781925" cy="3373813"/>
        </p:xfrm>
        <a:graphic>
          <a:graphicData uri="http://schemas.openxmlformats.org/drawingml/2006/table">
            <a:tbl>
              <a:tblPr/>
              <a:tblGrid>
                <a:gridCol w="1909762">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2062163">
                  <a:extLst>
                    <a:ext uri="{9D8B030D-6E8A-4147-A177-3AD203B41FA5}">
                      <a16:colId xmlns:a16="http://schemas.microsoft.com/office/drawing/2014/main" val="20002"/>
                    </a:ext>
                  </a:extLst>
                </a:gridCol>
              </a:tblGrid>
              <a:tr h="584893">
                <a:tc>
                  <a:txBody>
                    <a:bodyPr/>
                    <a:lstStyle/>
                    <a:p>
                      <a:pPr marL="0" indent="0" algn="ctr">
                        <a:buNone/>
                      </a:pPr>
                      <a:r>
                        <a:rPr lang="en-US" sz="1400" b="1" dirty="0">
                          <a:solidFill>
                            <a:schemeClr val="bg1"/>
                          </a:solidFill>
                          <a:latin typeface="+mj-lt"/>
                          <a:ea typeface="Arial" pitchFamily="34" charset="-122"/>
                          <a:cs typeface="Arial" pitchFamily="34" charset="-120"/>
                        </a:rPr>
                        <a:t>Application Type</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dirty="0">
                          <a:solidFill>
                            <a:schemeClr val="bg1"/>
                          </a:solidFill>
                          <a:latin typeface="+mj-lt"/>
                          <a:ea typeface="Arial" pitchFamily="34" charset="-122"/>
                          <a:cs typeface="Arial" pitchFamily="34" charset="-120"/>
                        </a:rPr>
                        <a:t>Description</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dirty="0">
                          <a:solidFill>
                            <a:schemeClr val="bg1"/>
                          </a:solidFill>
                          <a:latin typeface="+mj-lt"/>
                          <a:ea typeface="Arial" pitchFamily="34" charset="-122"/>
                          <a:cs typeface="Arial" pitchFamily="34" charset="-120"/>
                        </a:rPr>
                        <a:t>Recommended Models</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Recommendations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Personalized product discovery, AOV increase 20-40%</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Courier New" pitchFamily="34" charset="-122"/>
                          <a:cs typeface="Courier New" pitchFamily="34" charset="-120"/>
                          <a:hlinkClick r:id="rId3"/>
                        </a:rPr>
                        <a:t>Nosto</a:t>
                      </a:r>
                      <a:r>
                        <a:rPr lang="en-US" sz="1100" b="1" dirty="0">
                          <a:solidFill>
                            <a:schemeClr val="tx1"/>
                          </a:solidFill>
                          <a:latin typeface="+mj-lt"/>
                          <a:ea typeface="Courier New" pitchFamily="34" charset="-122"/>
                          <a:cs typeface="Courier New" pitchFamily="34" charset="-120"/>
                          <a:hlinkClick r:id="rId3"/>
                        </a:rPr>
                        <a:t> AI</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4"/>
                        </a:rPr>
                        <a:t>Bloomreach</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5"/>
                        </a:rPr>
                        <a:t>Amazon Personalize</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6"/>
                        </a:rPr>
                        <a:t>7Learnings</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7"/>
                        </a:rPr>
                        <a:t>Dynamic Yield</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Dynamic Pricing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Real-time optimization, competitor analysis, margin maximize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Courier New" pitchFamily="34" charset="-122"/>
                          <a:cs typeface="Courier New" pitchFamily="34" charset="-120"/>
                          <a:hlinkClick r:id="rId8"/>
                        </a:rPr>
                        <a:t>Revionics</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9"/>
                        </a:rPr>
                        <a:t>Blackcurve</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10"/>
                        </a:rPr>
                        <a:t>Prisync</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11"/>
                        </a:rPr>
                        <a:t>Competera</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charset="0"/>
                          <a:cs typeface="Courier New" charset="0"/>
                          <a:hlinkClick r:id="rId12"/>
                        </a:rPr>
                        <a:t>Orbee</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Visual Search</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Image recognition, AR try-on, 3D visualization, discovery</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13"/>
                        </a:rPr>
                        <a:t>Google Lens Shopping</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4"/>
                        </a:rPr>
                        <a:t>Pinterest Visual</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5"/>
                        </a:rPr>
                        <a:t>Alibaba </a:t>
                      </a:r>
                      <a:r>
                        <a:rPr lang="en-US" sz="1100" b="1" dirty="0" err="1">
                          <a:solidFill>
                            <a:schemeClr val="tx1"/>
                          </a:solidFill>
                          <a:latin typeface="+mj-lt"/>
                          <a:ea typeface="Courier New" pitchFamily="34" charset="-122"/>
                          <a:cs typeface="Courier New" pitchFamily="34" charset="-120"/>
                          <a:hlinkClick r:id="rId15"/>
                        </a:rPr>
                        <a:t>iFashion</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16"/>
                        </a:rPr>
                        <a:t>Catchoom</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charset="0"/>
                          <a:cs typeface="Courier New" charset="0"/>
                          <a:hlinkClick r:id="rId17"/>
                        </a:rPr>
                        <a:t>Tryllion</a:t>
                      </a:r>
                      <a:r>
                        <a:rPr lang="en-US" sz="1100" b="1" dirty="0">
                          <a:solidFill>
                            <a:schemeClr val="tx1"/>
                          </a:solidFill>
                          <a:latin typeface="+mj-lt"/>
                          <a:ea typeface="Courier New" charset="0"/>
                          <a:cs typeface="Courier New" charset="0"/>
                          <a:hlinkClick r:id="rId17"/>
                        </a:rPr>
                        <a:t> AR</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28" name="Title 27">
            <a:extLst>
              <a:ext uri="{FF2B5EF4-FFF2-40B4-BE49-F238E27FC236}">
                <a16:creationId xmlns:a16="http://schemas.microsoft.com/office/drawing/2014/main" id="{5821340B-3C96-2447-6707-3D714DEEA52C}"/>
              </a:ext>
            </a:extLst>
          </p:cNvPr>
          <p:cNvSpPr>
            <a:spLocks noGrp="1"/>
          </p:cNvSpPr>
          <p:nvPr>
            <p:ph type="title"/>
          </p:nvPr>
        </p:nvSpPr>
        <p:spPr>
          <a:xfrm>
            <a:off x="457200" y="533995"/>
            <a:ext cx="8305800" cy="655439"/>
          </a:xfrm>
        </p:spPr>
        <p:txBody>
          <a:bodyPr anchor="t">
            <a:normAutofit fontScale="90000"/>
          </a:bodyPr>
          <a:lstStyle/>
          <a:p>
            <a:r>
              <a:rPr lang="en-US" dirty="0"/>
              <a:t>GenAI - Retail &amp; E-Commerce</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96366-48E6-BBA8-4A16-38A1BCBEF3E7}"/>
            </a:ext>
          </a:extLst>
        </p:cNvPr>
        <p:cNvGrpSpPr/>
        <p:nvPr/>
      </p:nvGrpSpPr>
      <p:grpSpPr>
        <a:xfrm>
          <a:off x="0" y="0"/>
          <a:ext cx="0" cy="0"/>
          <a:chOff x="0" y="0"/>
          <a:chExt cx="0" cy="0"/>
        </a:xfrm>
      </p:grpSpPr>
      <p:graphicFrame>
        <p:nvGraphicFramePr>
          <p:cNvPr id="26" name="Table 0">
            <a:extLst>
              <a:ext uri="{FF2B5EF4-FFF2-40B4-BE49-F238E27FC236}">
                <a16:creationId xmlns:a16="http://schemas.microsoft.com/office/drawing/2014/main" id="{B0697ADD-F031-6255-8221-1F6222F30F0D}"/>
              </a:ext>
            </a:extLst>
          </p:cNvPr>
          <p:cNvGraphicFramePr>
            <a:graphicFrameLocks noGrp="1"/>
          </p:cNvGraphicFramePr>
          <p:nvPr>
            <p:extLst>
              <p:ext uri="{D42A27DB-BD31-4B8C-83A1-F6EECF244321}">
                <p14:modId xmlns:p14="http://schemas.microsoft.com/office/powerpoint/2010/main" val="2385964412"/>
              </p:ext>
            </p:extLst>
          </p:nvPr>
        </p:nvGraphicFramePr>
        <p:xfrm>
          <a:off x="681037" y="1276350"/>
          <a:ext cx="7781925" cy="3373813"/>
        </p:xfrm>
        <a:graphic>
          <a:graphicData uri="http://schemas.openxmlformats.org/drawingml/2006/table">
            <a:tbl>
              <a:tblPr/>
              <a:tblGrid>
                <a:gridCol w="1909762">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2062163">
                  <a:extLst>
                    <a:ext uri="{9D8B030D-6E8A-4147-A177-3AD203B41FA5}">
                      <a16:colId xmlns:a16="http://schemas.microsoft.com/office/drawing/2014/main" val="20002"/>
                    </a:ext>
                  </a:extLst>
                </a:gridCol>
              </a:tblGrid>
              <a:tr h="584893">
                <a:tc>
                  <a:txBody>
                    <a:bodyPr/>
                    <a:lstStyle/>
                    <a:p>
                      <a:pPr marL="0" indent="0" algn="ctr">
                        <a:buNone/>
                      </a:pPr>
                      <a:r>
                        <a:rPr lang="en-US" sz="1400" b="1" dirty="0">
                          <a:solidFill>
                            <a:schemeClr val="bg1"/>
                          </a:solidFill>
                          <a:latin typeface="+mj-lt"/>
                          <a:ea typeface="Arial" pitchFamily="34" charset="-122"/>
                          <a:cs typeface="Arial" pitchFamily="34" charset="-120"/>
                        </a:rPr>
                        <a:t>Application Type</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dirty="0">
                          <a:solidFill>
                            <a:schemeClr val="bg1"/>
                          </a:solidFill>
                          <a:latin typeface="+mj-lt"/>
                          <a:ea typeface="Arial" pitchFamily="34" charset="-122"/>
                          <a:cs typeface="Arial" pitchFamily="34" charset="-120"/>
                        </a:rPr>
                        <a:t>Description</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400" b="1" dirty="0">
                          <a:solidFill>
                            <a:schemeClr val="bg1"/>
                          </a:solidFill>
                          <a:latin typeface="+mj-lt"/>
                          <a:ea typeface="Arial" pitchFamily="34" charset="-122"/>
                          <a:cs typeface="Arial" pitchFamily="34" charset="-120"/>
                        </a:rPr>
                        <a:t>Recommended Models</a:t>
                      </a:r>
                      <a:endParaRPr lang="en-US" sz="14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Customer Service</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Conversational commerce, instant checkout, 24/7 support</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3"/>
                        </a:rPr>
                        <a:t>ChatGPT Shopping</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4"/>
                        </a:rPr>
                        <a:t>Gemini Commerce</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5"/>
                        </a:rPr>
                        <a:t>Shopify Sidekick</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6"/>
                        </a:rPr>
                        <a:t>Zendesk AI</a:t>
                      </a:r>
                      <a:br>
                        <a:rPr lang="en-US" sz="1100" b="1" dirty="0">
                          <a:solidFill>
                            <a:schemeClr val="tx1"/>
                          </a:solidFill>
                          <a:latin typeface="+mj-lt"/>
                          <a:ea typeface="Courier New" pitchFamily="34" charset="-122"/>
                          <a:cs typeface="Courier New" pitchFamily="34" charset="-120"/>
                        </a:rPr>
                      </a:br>
                      <a:r>
                        <a:rPr lang="en-US" sz="1100" b="1" dirty="0">
                          <a:solidFill>
                            <a:schemeClr val="tx1"/>
                          </a:solidFill>
                          <a:latin typeface="+mj-lt"/>
                          <a:ea typeface="Courier New" pitchFamily="34" charset="-122"/>
                          <a:cs typeface="Courier New" pitchFamily="34" charset="-120"/>
                          <a:hlinkClick r:id="rId7"/>
                        </a:rPr>
                        <a:t>Gorgias AI</a:t>
                      </a:r>
                      <a:endParaRPr lang="en-US" sz="1100" b="1"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Inventory</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Demand forecasting, stockout prevention, supply chain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err="1">
                          <a:solidFill>
                            <a:schemeClr val="tx1"/>
                          </a:solidFill>
                          <a:latin typeface="+mj-lt"/>
                          <a:ea typeface="Courier New" pitchFamily="34" charset="-122"/>
                          <a:cs typeface="Courier New" pitchFamily="34" charset="-120"/>
                          <a:hlinkClick r:id="rId8"/>
                        </a:rPr>
                        <a:t>DataRobot</a:t>
                      </a:r>
                      <a:r>
                        <a:rPr lang="en-US" sz="1100" b="1" dirty="0">
                          <a:solidFill>
                            <a:schemeClr val="tx1"/>
                          </a:solidFill>
                          <a:latin typeface="+mj-lt"/>
                          <a:ea typeface="Courier New" pitchFamily="34" charset="-122"/>
                          <a:cs typeface="Courier New" pitchFamily="34" charset="-120"/>
                          <a:hlinkClick r:id="rId8"/>
                        </a:rPr>
                        <a:t> Forecast</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9"/>
                        </a:rPr>
                        <a:t>SAP </a:t>
                      </a:r>
                      <a:r>
                        <a:rPr lang="en-US" sz="1100" b="1" dirty="0" err="1">
                          <a:solidFill>
                            <a:schemeClr val="tx1"/>
                          </a:solidFill>
                          <a:latin typeface="+mj-lt"/>
                          <a:ea typeface="Courier New" pitchFamily="34" charset="-122"/>
                          <a:cs typeface="Courier New" pitchFamily="34" charset="-120"/>
                          <a:hlinkClick r:id="rId9"/>
                        </a:rPr>
                        <a:t>Forecas</a:t>
                      </a:r>
                      <a:r>
                        <a:rPr lang="en-US" sz="1100" b="1" dirty="0">
                          <a:solidFill>
                            <a:schemeClr val="tx1"/>
                          </a:solidFill>
                          <a:latin typeface="+mj-lt"/>
                          <a:ea typeface="Courier New" pitchFamily="34" charset="-122"/>
                          <a:cs typeface="Courier New" pitchFamily="34" charset="-120"/>
                          <a:hlinkClick r:id="rId9"/>
                        </a:rPr>
                        <a:t>+</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0"/>
                        </a:rPr>
                        <a:t>Verta AI</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11"/>
                        </a:rPr>
                        <a:t>Relex</a:t>
                      </a:r>
                      <a:r>
                        <a:rPr lang="en-US" sz="1100" b="1" dirty="0">
                          <a:solidFill>
                            <a:schemeClr val="tx1"/>
                          </a:solidFill>
                          <a:latin typeface="+mj-lt"/>
                          <a:ea typeface="Courier New" pitchFamily="34" charset="-122"/>
                          <a:cs typeface="Courier New" pitchFamily="34" charset="-120"/>
                          <a:hlinkClick r:id="rId11"/>
                        </a:rPr>
                        <a:t> AI</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pitchFamily="34" charset="-120"/>
                          <a:hlinkClick r:id="rId12"/>
                        </a:rPr>
                        <a:t>Blue Yonder</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861672">
                <a:tc>
                  <a:txBody>
                    <a:bodyPr/>
                    <a:lstStyle/>
                    <a:p>
                      <a:pPr marL="0" indent="0" algn="ctr">
                        <a:buNone/>
                      </a:pPr>
                      <a:r>
                        <a:rPr lang="en-US" sz="1200" b="1" dirty="0">
                          <a:solidFill>
                            <a:schemeClr val="tx1"/>
                          </a:solidFill>
                          <a:latin typeface="+mj-lt"/>
                          <a:ea typeface="Arial" pitchFamily="34" charset="-122"/>
                          <a:cs typeface="Arial" pitchFamily="34" charset="-120"/>
                        </a:rPr>
                        <a:t>Content Generation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Auto descriptions, SEO optimization, A/B testing, catalog</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b="1" dirty="0">
                          <a:solidFill>
                            <a:schemeClr val="tx1"/>
                          </a:solidFill>
                          <a:latin typeface="+mj-lt"/>
                          <a:ea typeface="Courier New" pitchFamily="34" charset="-122"/>
                          <a:cs typeface="Courier New" pitchFamily="34" charset="-120"/>
                          <a:hlinkClick r:id="rId13"/>
                        </a:rPr>
                        <a:t>Copy.ai Commerce</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4"/>
                        </a:rPr>
                        <a:t>Jasper Commerce</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pitchFamily="34" charset="-122"/>
                          <a:cs typeface="Courier New" pitchFamily="34" charset="-120"/>
                          <a:hlinkClick r:id="rId13"/>
                        </a:rPr>
                        <a:t>AI Copy</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err="1">
                          <a:solidFill>
                            <a:schemeClr val="tx1"/>
                          </a:solidFill>
                          <a:latin typeface="+mj-lt"/>
                          <a:ea typeface="Courier New" pitchFamily="34" charset="-122"/>
                          <a:cs typeface="Courier New" pitchFamily="34" charset="-120"/>
                          <a:hlinkClick r:id="rId15"/>
                        </a:rPr>
                        <a:t>WriteWay</a:t>
                      </a:r>
                      <a:endParaRPr lang="en-US" sz="1100" b="1" dirty="0">
                        <a:solidFill>
                          <a:schemeClr val="tx1"/>
                        </a:solidFill>
                        <a:latin typeface="+mj-lt"/>
                        <a:ea typeface="Courier New" pitchFamily="34" charset="-122"/>
                        <a:cs typeface="Courier New" pitchFamily="34" charset="-120"/>
                      </a:endParaRPr>
                    </a:p>
                    <a:p>
                      <a:pPr marL="0" indent="0" algn="ctr">
                        <a:buNone/>
                      </a:pPr>
                      <a:r>
                        <a:rPr lang="en-US" sz="1100" b="1" dirty="0">
                          <a:solidFill>
                            <a:schemeClr val="tx1"/>
                          </a:solidFill>
                          <a:latin typeface="+mj-lt"/>
                          <a:ea typeface="Courier New" charset="0"/>
                          <a:cs typeface="Courier New" charset="0"/>
                          <a:hlinkClick r:id="rId16"/>
                        </a:rPr>
                        <a:t>Outranking</a:t>
                      </a:r>
                      <a:endParaRPr lang="en-US" sz="1100" b="1" dirty="0">
                        <a:solidFill>
                          <a:schemeClr val="tx1"/>
                        </a:solidFill>
                        <a:latin typeface="+mj-lt"/>
                        <a:ea typeface="Courier New" charset="0"/>
                        <a:cs typeface="Courier New"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bl>
          </a:graphicData>
        </a:graphic>
      </p:graphicFrame>
      <p:sp>
        <p:nvSpPr>
          <p:cNvPr id="28" name="Title 27">
            <a:extLst>
              <a:ext uri="{FF2B5EF4-FFF2-40B4-BE49-F238E27FC236}">
                <a16:creationId xmlns:a16="http://schemas.microsoft.com/office/drawing/2014/main" id="{EA4D2DCA-9189-DA1D-32CE-7B5EDB47DC5E}"/>
              </a:ext>
            </a:extLst>
          </p:cNvPr>
          <p:cNvSpPr>
            <a:spLocks noGrp="1"/>
          </p:cNvSpPr>
          <p:nvPr>
            <p:ph type="title"/>
          </p:nvPr>
        </p:nvSpPr>
        <p:spPr>
          <a:xfrm>
            <a:off x="457200" y="533995"/>
            <a:ext cx="8305800" cy="655439"/>
          </a:xfrm>
        </p:spPr>
        <p:txBody>
          <a:bodyPr anchor="t">
            <a:normAutofit fontScale="90000"/>
          </a:bodyPr>
          <a:lstStyle/>
          <a:p>
            <a:r>
              <a:rPr lang="en-US" dirty="0"/>
              <a:t>GenAI - Retail &amp; E-Commerce</a:t>
            </a:r>
          </a:p>
        </p:txBody>
      </p:sp>
    </p:spTree>
    <p:extLst>
      <p:ext uri="{BB962C8B-B14F-4D97-AF65-F5344CB8AC3E}">
        <p14:creationId xmlns:p14="http://schemas.microsoft.com/office/powerpoint/2010/main" val="39882158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1B6C5-4BBE-8DF4-DF01-959F1387B0A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AC7E51D-E496-FD3D-12B9-BBA8EAD248F4}"/>
              </a:ext>
            </a:extLst>
          </p:cNvPr>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a:extLst>
              <a:ext uri="{FF2B5EF4-FFF2-40B4-BE49-F238E27FC236}">
                <a16:creationId xmlns:a16="http://schemas.microsoft.com/office/drawing/2014/main" id="{E20D5E19-CFD0-8AF2-BD2D-9CE03D7FA486}"/>
              </a:ext>
            </a:extLst>
          </p:cNvPr>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F6B5343D-6D44-AAD6-E5D4-1AD365E32489}"/>
              </a:ext>
            </a:extLst>
          </p:cNvPr>
          <p:cNvSpPr>
            <a:spLocks noGrp="1"/>
          </p:cNvSpPr>
          <p:nvPr>
            <p:ph type="title"/>
          </p:nvPr>
        </p:nvSpPr>
        <p:spPr>
          <a:xfrm>
            <a:off x="475149" y="654248"/>
            <a:ext cx="8229600" cy="857250"/>
          </a:xfrm>
        </p:spPr>
        <p:txBody>
          <a:bodyPr>
            <a:noAutofit/>
          </a:bodyPr>
          <a:lstStyle/>
          <a:p>
            <a:r>
              <a:rPr lang="en-US" sz="3200" dirty="0"/>
              <a:t>GenAI - Retail &amp; E-Commerce</a:t>
            </a:r>
            <a:br>
              <a:rPr lang="en-US" sz="3200" dirty="0"/>
            </a:br>
            <a:r>
              <a:rPr lang="en-US" sz="2800" dirty="0"/>
              <a:t>Key Insights &amp; Implementation</a:t>
            </a:r>
          </a:p>
        </p:txBody>
      </p:sp>
      <p:sp>
        <p:nvSpPr>
          <p:cNvPr id="5" name="Content Placeholder 4">
            <a:extLst>
              <a:ext uri="{FF2B5EF4-FFF2-40B4-BE49-F238E27FC236}">
                <a16:creationId xmlns:a16="http://schemas.microsoft.com/office/drawing/2014/main" id="{B363E714-9769-303F-543E-F275EA0BF653}"/>
              </a:ext>
            </a:extLst>
          </p:cNvPr>
          <p:cNvSpPr>
            <a:spLocks noGrp="1"/>
          </p:cNvSpPr>
          <p:nvPr>
            <p:ph idx="1"/>
          </p:nvPr>
        </p:nvSpPr>
        <p:spPr>
          <a:xfrm>
            <a:off x="457200" y="1591283"/>
            <a:ext cx="8229600" cy="3291840"/>
          </a:xfrm>
        </p:spPr>
        <p:txBody>
          <a:bodyPr>
            <a:normAutofit/>
          </a:bodyPr>
          <a:lstStyle/>
          <a:p>
            <a:r>
              <a:rPr lang="en-US" sz="2000" dirty="0">
                <a:solidFill>
                  <a:schemeClr val="accent5">
                    <a:lumMod val="50000"/>
                  </a:schemeClr>
                </a:solidFill>
              </a:rPr>
              <a:t>Hyper-personalization wins </a:t>
            </a:r>
            <a:r>
              <a:rPr lang="en-US" sz="2000" dirty="0"/>
              <a:t>- retailers using AI personalization achieve 40% higher revenue and 15-30% conversion lift</a:t>
            </a:r>
          </a:p>
          <a:p>
            <a:r>
              <a:rPr lang="en-US" sz="2000" dirty="0">
                <a:solidFill>
                  <a:schemeClr val="accent5">
                    <a:lumMod val="50000"/>
                  </a:schemeClr>
                </a:solidFill>
              </a:rPr>
              <a:t>Cost reduction </a:t>
            </a:r>
            <a:r>
              <a:rPr lang="en-US" sz="2000" dirty="0"/>
              <a:t>- AI-driven inventory cuts costs 25-40% while reducing stockouts by 60-75%</a:t>
            </a:r>
          </a:p>
          <a:p>
            <a:r>
              <a:rPr lang="en-US" sz="2000" dirty="0">
                <a:solidFill>
                  <a:schemeClr val="accent5">
                    <a:lumMod val="50000"/>
                  </a:schemeClr>
                </a:solidFill>
              </a:rPr>
              <a:t>Agentic AI emerging </a:t>
            </a:r>
            <a:r>
              <a:rPr lang="en-US" sz="2000" dirty="0"/>
              <a:t>- autonomous agents managing pricing, inventory, and customer operations 24/7</a:t>
            </a:r>
          </a:p>
          <a:p>
            <a:r>
              <a:rPr lang="en-US" sz="2000" dirty="0">
                <a:solidFill>
                  <a:schemeClr val="accent5">
                    <a:lumMod val="50000"/>
                  </a:schemeClr>
                </a:solidFill>
              </a:rPr>
              <a:t>Visual &amp; voice shopping </a:t>
            </a:r>
            <a:r>
              <a:rPr lang="en-US" sz="2000" dirty="0"/>
              <a:t>- 91% Gen Z interest in AR; voice commerce growing 25% YoY</a:t>
            </a:r>
          </a:p>
          <a:p>
            <a:endParaRPr lang="en-US" sz="2000" dirty="0"/>
          </a:p>
        </p:txBody>
      </p:sp>
    </p:spTree>
    <p:extLst>
      <p:ext uri="{BB962C8B-B14F-4D97-AF65-F5344CB8AC3E}">
        <p14:creationId xmlns:p14="http://schemas.microsoft.com/office/powerpoint/2010/main" val="15132068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1533317950"/>
              </p:ext>
            </p:extLst>
          </p:nvPr>
        </p:nvGraphicFramePr>
        <p:xfrm>
          <a:off x="609600" y="1809750"/>
          <a:ext cx="7924800" cy="2583060"/>
        </p:xfrm>
        <a:graphic>
          <a:graphicData uri="http://schemas.openxmlformats.org/drawingml/2006/table">
            <a:tbl>
              <a:tblPr/>
              <a:tblGrid>
                <a:gridCol w="2843107">
                  <a:extLst>
                    <a:ext uri="{9D8B030D-6E8A-4147-A177-3AD203B41FA5}">
                      <a16:colId xmlns:a16="http://schemas.microsoft.com/office/drawing/2014/main" val="20000"/>
                    </a:ext>
                  </a:extLst>
                </a:gridCol>
                <a:gridCol w="5081693">
                  <a:extLst>
                    <a:ext uri="{9D8B030D-6E8A-4147-A177-3AD203B41FA5}">
                      <a16:colId xmlns:a16="http://schemas.microsoft.com/office/drawing/2014/main" val="20001"/>
                    </a:ext>
                  </a:extLst>
                </a:gridCol>
              </a:tblGrid>
              <a:tr h="381000">
                <a:tc>
                  <a:txBody>
                    <a:bodyPr/>
                    <a:lstStyle/>
                    <a:p>
                      <a:pPr marL="0" indent="0" algn="ctr">
                        <a:buNone/>
                      </a:pPr>
                      <a:r>
                        <a:rPr lang="en-US" sz="1800" b="1" dirty="0">
                          <a:solidFill>
                            <a:schemeClr val="bg1"/>
                          </a:solidFill>
                          <a:latin typeface="+mj-lt"/>
                          <a:ea typeface="Arial" pitchFamily="34" charset="-122"/>
                          <a:cs typeface="Arial" pitchFamily="34" charset="-120"/>
                        </a:rPr>
                        <a:t>Model</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mj-lt"/>
                          <a:ea typeface="Arial" pitchFamily="34" charset="-122"/>
                          <a:cs typeface="Arial" pitchFamily="34" charset="-120"/>
                        </a:rPr>
                        <a:t>Best For</a:t>
                      </a:r>
                      <a:endParaRPr lang="en-US" sz="1800" dirty="0">
                        <a:solidFill>
                          <a:schemeClr val="bg1"/>
                        </a:solidFill>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err="1">
                          <a:solidFill>
                            <a:schemeClr val="tx1"/>
                          </a:solidFill>
                          <a:latin typeface="+mj-lt"/>
                          <a:ea typeface="Courier New" pitchFamily="34" charset="-122"/>
                          <a:cs typeface="Courier New" pitchFamily="34" charset="-120"/>
                          <a:hlinkClick r:id="rId3"/>
                        </a:rPr>
                        <a:t>Nosto</a:t>
                      </a:r>
                      <a:r>
                        <a:rPr kumimoji="0" lang="en-US" sz="1200" b="1" kern="1200" dirty="0">
                          <a:solidFill>
                            <a:schemeClr val="tx1"/>
                          </a:solidFill>
                          <a:latin typeface="+mj-lt"/>
                          <a:ea typeface="Courier New" pitchFamily="34" charset="-122"/>
                          <a:cs typeface="Courier New" pitchFamily="34" charset="-120"/>
                          <a:hlinkClick r:id="rId3"/>
                        </a:rPr>
                        <a:t> AI</a:t>
                      </a:r>
                      <a:r>
                        <a:rPr kumimoji="0" lang="en-US" sz="1200" b="1" kern="1200" dirty="0">
                          <a:solidFill>
                            <a:schemeClr val="tx1"/>
                          </a:solidFill>
                          <a:latin typeface="+mj-lt"/>
                          <a:ea typeface="Courier New" pitchFamily="34" charset="-122"/>
                          <a:cs typeface="Courier New" pitchFamily="34" charset="-120"/>
                        </a:rPr>
                        <a:t> </a:t>
                      </a:r>
                      <a:r>
                        <a:rPr lang="en-US" sz="1200" b="1" dirty="0">
                          <a:solidFill>
                            <a:schemeClr val="tx1"/>
                          </a:solidFill>
                          <a:latin typeface="+mj-lt"/>
                          <a:ea typeface="Arial" pitchFamily="34" charset="-122"/>
                          <a:cs typeface="Arial" pitchFamily="34" charset="-120"/>
                        </a:rPr>
                        <a:t>&amp; </a:t>
                      </a:r>
                      <a:r>
                        <a:rPr kumimoji="0" lang="en-US" sz="1200" b="1" kern="1200" dirty="0" err="1">
                          <a:solidFill>
                            <a:schemeClr val="tx1"/>
                          </a:solidFill>
                          <a:latin typeface="+mj-lt"/>
                          <a:ea typeface="Courier New" pitchFamily="34" charset="-122"/>
                          <a:cs typeface="Courier New" pitchFamily="34" charset="-120"/>
                          <a:hlinkClick r:id="rId4"/>
                        </a:rPr>
                        <a:t>Bloomreach</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Enterprise personalization, omnichannel recommendations, proven ROI</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err="1">
                          <a:solidFill>
                            <a:schemeClr val="tx1"/>
                          </a:solidFill>
                          <a:latin typeface="+mj-lt"/>
                          <a:ea typeface="Courier New" pitchFamily="34" charset="-122"/>
                          <a:cs typeface="Courier New" pitchFamily="34" charset="-120"/>
                          <a:hlinkClick r:id="rId5"/>
                        </a:rPr>
                        <a:t>Revionics</a:t>
                      </a:r>
                      <a:r>
                        <a:rPr lang="en-US" sz="1200" b="1" dirty="0">
                          <a:solidFill>
                            <a:schemeClr val="tx1"/>
                          </a:solidFill>
                          <a:latin typeface="+mj-lt"/>
                          <a:ea typeface="Arial" pitchFamily="34" charset="-122"/>
                          <a:cs typeface="Arial" pitchFamily="34" charset="-120"/>
                        </a:rPr>
                        <a:t> &amp; </a:t>
                      </a:r>
                      <a:r>
                        <a:rPr kumimoji="0" lang="en-US" sz="1200" b="1" kern="1200" dirty="0" err="1">
                          <a:solidFill>
                            <a:schemeClr val="tx1"/>
                          </a:solidFill>
                          <a:latin typeface="+mj-lt"/>
                          <a:ea typeface="Courier New" pitchFamily="34" charset="-122"/>
                          <a:cs typeface="Courier New" pitchFamily="34" charset="-120"/>
                          <a:hlinkClick r:id="rId6"/>
                        </a:rPr>
                        <a:t>Blackcurve</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Competitive pricing, margin optimization, real-time adjustments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7"/>
                        </a:rPr>
                        <a:t>Google Lens Shopping</a:t>
                      </a:r>
                      <a:r>
                        <a:rPr lang="en-US" sz="1200" b="1" dirty="0">
                          <a:solidFill>
                            <a:schemeClr val="tx1"/>
                          </a:solidFill>
                          <a:latin typeface="+mj-lt"/>
                          <a:ea typeface="Arial" pitchFamily="34" charset="-122"/>
                          <a:cs typeface="Arial" pitchFamily="34" charset="-120"/>
                        </a:rPr>
                        <a:t> &amp; </a:t>
                      </a:r>
                      <a:r>
                        <a:rPr kumimoji="0" lang="en-US" sz="1200" b="1" kern="1200" dirty="0">
                          <a:solidFill>
                            <a:schemeClr val="tx1"/>
                          </a:solidFill>
                          <a:latin typeface="+mj-lt"/>
                          <a:ea typeface="Courier New" pitchFamily="34" charset="-122"/>
                          <a:cs typeface="Courier New" pitchFamily="34" charset="-120"/>
                          <a:hlinkClick r:id="rId8"/>
                        </a:rPr>
                        <a:t>Pinterest Visual</a:t>
                      </a:r>
                      <a:endParaRPr kumimoji="0" lang="en-US" sz="1200" b="1" kern="1200" dirty="0">
                        <a:solidFill>
                          <a:schemeClr val="tx1"/>
                        </a:solidFill>
                        <a:latin typeface="+mj-lt"/>
                        <a:ea typeface="Courier New" pitchFamily="34" charset="-122"/>
                        <a:cs typeface="Courier New" pitchFamily="34" charset="-120"/>
                      </a:endParaRPr>
                    </a:p>
                    <a:p>
                      <a:pPr marL="0" indent="0" algn="ctr">
                        <a:buNone/>
                      </a:pP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Visual search integration, AR experiences, discovery acceleration</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mj-lt"/>
                          <a:ea typeface="Courier New" pitchFamily="34" charset="-122"/>
                          <a:cs typeface="Courier New" pitchFamily="34" charset="-120"/>
                          <a:hlinkClick r:id="rId9"/>
                        </a:rPr>
                        <a:t>ChatGPT Shopping</a:t>
                      </a:r>
                      <a:r>
                        <a:rPr lang="en-US" sz="1200" b="1" dirty="0">
                          <a:solidFill>
                            <a:schemeClr val="tx1"/>
                          </a:solidFill>
                          <a:latin typeface="+mj-lt"/>
                          <a:ea typeface="Arial" pitchFamily="34" charset="-122"/>
                          <a:cs typeface="Arial" pitchFamily="34" charset="-120"/>
                        </a:rPr>
                        <a:t> &amp; </a:t>
                      </a:r>
                      <a:r>
                        <a:rPr kumimoji="0" lang="en-US" sz="1200" b="1" kern="1200" dirty="0">
                          <a:solidFill>
                            <a:schemeClr val="tx1"/>
                          </a:solidFill>
                          <a:latin typeface="+mj-lt"/>
                          <a:ea typeface="Courier New" pitchFamily="34" charset="-122"/>
                          <a:cs typeface="Courier New" pitchFamily="34" charset="-120"/>
                          <a:hlinkClick r:id="rId10"/>
                        </a:rPr>
                        <a:t>Gemini Commerce</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Conversational shopping, instant checkout, multilingual support</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436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err="1">
                          <a:solidFill>
                            <a:schemeClr val="tx1"/>
                          </a:solidFill>
                          <a:latin typeface="+mj-lt"/>
                          <a:ea typeface="Courier New" pitchFamily="34" charset="-122"/>
                          <a:cs typeface="Courier New" pitchFamily="34" charset="-120"/>
                          <a:hlinkClick r:id="rId11"/>
                        </a:rPr>
                        <a:t>DataRobot</a:t>
                      </a:r>
                      <a:r>
                        <a:rPr kumimoji="0" lang="en-US" sz="1200" b="1" kern="1200" dirty="0">
                          <a:solidFill>
                            <a:schemeClr val="tx1"/>
                          </a:solidFill>
                          <a:latin typeface="+mj-lt"/>
                          <a:ea typeface="Courier New" pitchFamily="34" charset="-122"/>
                          <a:cs typeface="Courier New" pitchFamily="34" charset="-120"/>
                          <a:hlinkClick r:id="rId11"/>
                        </a:rPr>
                        <a:t> Forecast</a:t>
                      </a:r>
                      <a:r>
                        <a:rPr lang="en-US" sz="1200" b="1" dirty="0">
                          <a:solidFill>
                            <a:schemeClr val="tx1"/>
                          </a:solidFill>
                          <a:latin typeface="+mj-lt"/>
                          <a:ea typeface="Arial" pitchFamily="34" charset="-122"/>
                          <a:cs typeface="Arial" pitchFamily="34" charset="-120"/>
                        </a:rPr>
                        <a:t> &amp; </a:t>
                      </a:r>
                      <a:r>
                        <a:rPr kumimoji="0" lang="en-US" sz="1200" b="1" kern="1200" dirty="0" err="1">
                          <a:solidFill>
                            <a:schemeClr val="tx1"/>
                          </a:solidFill>
                          <a:latin typeface="+mj-lt"/>
                          <a:ea typeface="Courier New" pitchFamily="34" charset="-122"/>
                          <a:cs typeface="Courier New" pitchFamily="34" charset="-120"/>
                          <a:hlinkClick r:id="rId12"/>
                        </a:rPr>
                        <a:t>Relex</a:t>
                      </a:r>
                      <a:r>
                        <a:rPr kumimoji="0" lang="en-US" sz="1200" b="1" kern="1200" dirty="0">
                          <a:solidFill>
                            <a:schemeClr val="tx1"/>
                          </a:solidFill>
                          <a:latin typeface="+mj-lt"/>
                          <a:ea typeface="Courier New" pitchFamily="34" charset="-122"/>
                          <a:cs typeface="Courier New" pitchFamily="34" charset="-120"/>
                          <a:hlinkClick r:id="rId12"/>
                        </a:rPr>
                        <a:t> AI</a:t>
                      </a:r>
                      <a:endParaRPr kumimoji="0" lang="en-US" sz="1200" b="1" kern="1200" dirty="0">
                        <a:solidFill>
                          <a:schemeClr val="tx1"/>
                        </a:solidFill>
                        <a:latin typeface="+mj-lt"/>
                        <a:ea typeface="Courier New" pitchFamily="34" charset="-122"/>
                        <a:cs typeface="Courier New" pitchFamily="34" charset="-12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200" dirty="0">
                          <a:solidFill>
                            <a:schemeClr val="tx1"/>
                          </a:solidFill>
                          <a:latin typeface="+mj-lt"/>
                          <a:ea typeface="Arial" pitchFamily="34" charset="-122"/>
                          <a:cs typeface="Arial" pitchFamily="34" charset="-120"/>
                        </a:rPr>
                        <a:t>Demand forecasting, supply chain automation, predictive analytics</a:t>
                      </a:r>
                      <a:endParaRPr lang="en-US" sz="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94FA2B1A-E007-3CEF-AEEA-3F7E33FDB051}"/>
              </a:ext>
            </a:extLst>
          </p:cNvPr>
          <p:cNvSpPr>
            <a:spLocks noGrp="1"/>
          </p:cNvSpPr>
          <p:nvPr>
            <p:ph type="title"/>
          </p:nvPr>
        </p:nvSpPr>
        <p:spPr>
          <a:xfrm>
            <a:off x="419100" y="526931"/>
            <a:ext cx="8305800" cy="1143000"/>
          </a:xfrm>
        </p:spPr>
        <p:txBody>
          <a:bodyPr anchor="t">
            <a:noAutofit/>
          </a:bodyPr>
          <a:lstStyle/>
          <a:p>
            <a:r>
              <a:rPr lang="en-US" sz="3600" dirty="0"/>
              <a:t>GenAI - Retail &amp; E-Commerce </a:t>
            </a:r>
            <a:br>
              <a:rPr lang="en-US" sz="3600" dirty="0"/>
            </a:br>
            <a:r>
              <a:rPr lang="en-US" sz="3200" dirty="0"/>
              <a:t>Quick Model Comparison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13A77-E7B6-802E-F0D3-11E93BCF4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B3198-B233-C499-56B4-D6B0FBDA31DC}"/>
              </a:ext>
            </a:extLst>
          </p:cNvPr>
          <p:cNvSpPr>
            <a:spLocks noGrp="1"/>
          </p:cNvSpPr>
          <p:nvPr>
            <p:ph type="title"/>
          </p:nvPr>
        </p:nvSpPr>
        <p:spPr>
          <a:xfrm>
            <a:off x="457200" y="528066"/>
            <a:ext cx="8229600" cy="595884"/>
          </a:xfrm>
        </p:spPr>
        <p:txBody>
          <a:bodyPr>
            <a:noAutofit/>
          </a:bodyPr>
          <a:lstStyle/>
          <a:p>
            <a:r>
              <a:rPr lang="en-US" sz="2800" dirty="0"/>
              <a:t>Gen AI - Weather Forecasting and Prediction LLMs</a:t>
            </a:r>
          </a:p>
        </p:txBody>
      </p:sp>
      <p:sp>
        <p:nvSpPr>
          <p:cNvPr id="4" name="Date Placeholder 3">
            <a:extLst>
              <a:ext uri="{FF2B5EF4-FFF2-40B4-BE49-F238E27FC236}">
                <a16:creationId xmlns:a16="http://schemas.microsoft.com/office/drawing/2014/main" id="{499B5DB5-CB76-DC99-8AC6-8EDB4A9A4B3E}"/>
              </a:ext>
            </a:extLst>
          </p:cNvPr>
          <p:cNvSpPr>
            <a:spLocks noGrp="1"/>
          </p:cNvSpPr>
          <p:nvPr>
            <p:ph type="dt" sz="half" idx="10"/>
          </p:nvPr>
        </p:nvSpPr>
        <p:spPr/>
        <p:txBody>
          <a:bodyPr/>
          <a:lstStyle/>
          <a:p>
            <a:fld id="{FCD28E06-8899-4A6A-9784-538788652AFC}" type="datetime1">
              <a:rPr lang="en-US" smtClean="0"/>
              <a:t>1/21/2026</a:t>
            </a:fld>
            <a:endParaRPr lang="en-US" dirty="0"/>
          </a:p>
        </p:txBody>
      </p:sp>
      <p:sp>
        <p:nvSpPr>
          <p:cNvPr id="5" name="Footer Placeholder 4">
            <a:extLst>
              <a:ext uri="{FF2B5EF4-FFF2-40B4-BE49-F238E27FC236}">
                <a16:creationId xmlns:a16="http://schemas.microsoft.com/office/drawing/2014/main" id="{D100A13B-F256-A7DE-F07F-9DBDB1B2A565}"/>
              </a:ext>
            </a:extLst>
          </p:cNvPr>
          <p:cNvSpPr>
            <a:spLocks noGrp="1"/>
          </p:cNvSpPr>
          <p:nvPr>
            <p:ph type="ftr" sz="quarter" idx="11"/>
          </p:nvPr>
        </p:nvSpPr>
        <p:spPr/>
        <p:txBody>
          <a:bodyPr/>
          <a:lstStyle/>
          <a:p>
            <a:r>
              <a:rPr lang="en-US"/>
              <a:t>Copyright © 2007 - 2025 Carl M. Burnett</a:t>
            </a:r>
            <a:endParaRPr lang="en-US" dirty="0"/>
          </a:p>
        </p:txBody>
      </p:sp>
      <p:sp>
        <p:nvSpPr>
          <p:cNvPr id="6" name="Slide Number Placeholder 5">
            <a:extLst>
              <a:ext uri="{FF2B5EF4-FFF2-40B4-BE49-F238E27FC236}">
                <a16:creationId xmlns:a16="http://schemas.microsoft.com/office/drawing/2014/main" id="{4EFF0172-E611-FA2A-E2FB-D6514BD33854}"/>
              </a:ext>
            </a:extLst>
          </p:cNvPr>
          <p:cNvSpPr>
            <a:spLocks noGrp="1"/>
          </p:cNvSpPr>
          <p:nvPr>
            <p:ph type="sldNum" sz="quarter" idx="12"/>
          </p:nvPr>
        </p:nvSpPr>
        <p:spPr/>
        <p:txBody>
          <a:bodyPr/>
          <a:lstStyle/>
          <a:p>
            <a:fld id="{3D46CBA2-ECE5-4BE9-B546-6761E0E67089}" type="slidenum">
              <a:rPr lang="en-US" smtClean="0"/>
              <a:t>175</a:t>
            </a:fld>
            <a:endParaRPr lang="en-US" dirty="0"/>
          </a:p>
        </p:txBody>
      </p:sp>
      <p:graphicFrame>
        <p:nvGraphicFramePr>
          <p:cNvPr id="10" name="Table 9">
            <a:extLst>
              <a:ext uri="{FF2B5EF4-FFF2-40B4-BE49-F238E27FC236}">
                <a16:creationId xmlns:a16="http://schemas.microsoft.com/office/drawing/2014/main" id="{91694177-260B-10D3-5BA4-5D12A20E1F81}"/>
              </a:ext>
            </a:extLst>
          </p:cNvPr>
          <p:cNvGraphicFramePr>
            <a:graphicFrameLocks noGrp="1"/>
          </p:cNvGraphicFramePr>
          <p:nvPr>
            <p:extLst>
              <p:ext uri="{D42A27DB-BD31-4B8C-83A1-F6EECF244321}">
                <p14:modId xmlns:p14="http://schemas.microsoft.com/office/powerpoint/2010/main" val="3860331826"/>
              </p:ext>
            </p:extLst>
          </p:nvPr>
        </p:nvGraphicFramePr>
        <p:xfrm>
          <a:off x="439994" y="1300132"/>
          <a:ext cx="8153401" cy="2685211"/>
        </p:xfrm>
        <a:graphic>
          <a:graphicData uri="http://schemas.openxmlformats.org/drawingml/2006/table">
            <a:tbl>
              <a:tblPr/>
              <a:tblGrid>
                <a:gridCol w="931606">
                  <a:extLst>
                    <a:ext uri="{9D8B030D-6E8A-4147-A177-3AD203B41FA5}">
                      <a16:colId xmlns:a16="http://schemas.microsoft.com/office/drawing/2014/main" val="292082799"/>
                    </a:ext>
                  </a:extLst>
                </a:gridCol>
                <a:gridCol w="668594">
                  <a:extLst>
                    <a:ext uri="{9D8B030D-6E8A-4147-A177-3AD203B41FA5}">
                      <a16:colId xmlns:a16="http://schemas.microsoft.com/office/drawing/2014/main" val="2491539058"/>
                    </a:ext>
                  </a:extLst>
                </a:gridCol>
                <a:gridCol w="1066800">
                  <a:extLst>
                    <a:ext uri="{9D8B030D-6E8A-4147-A177-3AD203B41FA5}">
                      <a16:colId xmlns:a16="http://schemas.microsoft.com/office/drawing/2014/main" val="950105885"/>
                    </a:ext>
                  </a:extLst>
                </a:gridCol>
                <a:gridCol w="2286000">
                  <a:extLst>
                    <a:ext uri="{9D8B030D-6E8A-4147-A177-3AD203B41FA5}">
                      <a16:colId xmlns:a16="http://schemas.microsoft.com/office/drawing/2014/main" val="1606713271"/>
                    </a:ext>
                  </a:extLst>
                </a:gridCol>
                <a:gridCol w="1465006">
                  <a:extLst>
                    <a:ext uri="{9D8B030D-6E8A-4147-A177-3AD203B41FA5}">
                      <a16:colId xmlns:a16="http://schemas.microsoft.com/office/drawing/2014/main" val="1638295136"/>
                    </a:ext>
                  </a:extLst>
                </a:gridCol>
                <a:gridCol w="1735395">
                  <a:extLst>
                    <a:ext uri="{9D8B030D-6E8A-4147-A177-3AD203B41FA5}">
                      <a16:colId xmlns:a16="http://schemas.microsoft.com/office/drawing/2014/main" val="1864053061"/>
                    </a:ext>
                  </a:extLst>
                </a:gridCol>
              </a:tblGrid>
              <a:tr h="421972">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Name</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Version</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Release Date</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Training Data Used</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Underlying LLMs</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Type of Licensing</a:t>
                      </a:r>
                    </a:p>
                  </a:txBody>
                  <a:tcPr marL="6768" marR="6768" marT="6768" marB="0" anchor="ctr">
                    <a:lnL>
                      <a:noFill/>
                    </a:lnL>
                    <a:lnR>
                      <a:noFill/>
                    </a:lnR>
                    <a:lnT>
                      <a:noFill/>
                    </a:lnT>
                    <a:lnB>
                      <a:noFill/>
                    </a:lnB>
                    <a:solidFill>
                      <a:schemeClr val="accent5">
                        <a:lumMod val="50000"/>
                      </a:schemeClr>
                    </a:solidFill>
                  </a:tcPr>
                </a:tc>
                <a:extLst>
                  <a:ext uri="{0D108BD9-81ED-4DB2-BD59-A6C34878D82A}">
                    <a16:rowId xmlns:a16="http://schemas.microsoft.com/office/drawing/2014/main" val="3688115356"/>
                  </a:ext>
                </a:extLst>
              </a:tr>
              <a:tr h="533355">
                <a:tc>
                  <a:txBody>
                    <a:bodyPr/>
                    <a:lstStyle/>
                    <a:p>
                      <a:pPr algn="ctr" fontAlgn="b">
                        <a:buNone/>
                      </a:pPr>
                      <a:r>
                        <a:rPr lang="en-US" sz="1000" b="1" i="0" u="none" strike="noStrike" dirty="0" err="1">
                          <a:solidFill>
                            <a:srgbClr val="000000"/>
                          </a:solidFill>
                          <a:effectLst/>
                          <a:latin typeface="Aptos Display" panose="020B0004020202020204" pitchFamily="34" charset="0"/>
                          <a:hlinkClick r:id="rId2"/>
                        </a:rPr>
                        <a:t>ClimateLLM</a:t>
                      </a:r>
                      <a:endParaRPr lang="en-US" sz="1000" b="1" i="0" u="none" strike="noStrike" dirty="0">
                        <a:solidFill>
                          <a:srgbClr val="000000"/>
                        </a:solidFill>
                        <a:effectLst/>
                        <a:latin typeface="Aptos Display" panose="020B0004020202020204" pitchFamily="34" charset="0"/>
                      </a:endParaRP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2025</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Feb-25</a:t>
                      </a:r>
                    </a:p>
                  </a:txBody>
                  <a:tcPr marL="6768" marR="6768" marT="6768" marB="0" anchor="ctr">
                    <a:lnL>
                      <a:noFill/>
                    </a:lnL>
                    <a:lnR>
                      <a:noFill/>
                    </a:lnR>
                    <a:lnT>
                      <a:noFill/>
                    </a:lnT>
                    <a:lnB>
                      <a:noFill/>
                    </a:lnB>
                    <a:solidFill>
                      <a:schemeClr val="accent5">
                        <a:lumMod val="60000"/>
                        <a:lumOff val="40000"/>
                      </a:schemeClr>
                    </a:solidFill>
                  </a:tcPr>
                </a:tc>
                <a:tc>
                  <a:txBody>
                    <a:bodyPr/>
                    <a:lstStyle/>
                    <a:p>
                      <a:pPr algn="l" fontAlgn="b">
                        <a:buNone/>
                      </a:pPr>
                      <a:r>
                        <a:rPr lang="en-US" sz="1000" b="0" i="0" u="none" strike="noStrike" dirty="0">
                          <a:solidFill>
                            <a:srgbClr val="000000"/>
                          </a:solidFill>
                          <a:effectLst/>
                          <a:latin typeface="Aptos Display" panose="020B0004020202020204" pitchFamily="34" charset="0"/>
                        </a:rPr>
                        <a:t>Real meteorological datasets (including global reanalysis datasets and observational records)</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Custom </a:t>
                      </a:r>
                      <a:r>
                        <a:rPr lang="en-US" sz="1000" b="0" i="0" u="none" strike="noStrike" dirty="0" err="1">
                          <a:solidFill>
                            <a:srgbClr val="000000"/>
                          </a:solidFill>
                          <a:effectLst/>
                          <a:latin typeface="Aptos Display" panose="020B0004020202020204" pitchFamily="34" charset="0"/>
                        </a:rPr>
                        <a:t>MoE</a:t>
                      </a:r>
                      <a:r>
                        <a:rPr lang="en-US" sz="1000" b="0" i="0" u="none" strike="noStrike" dirty="0">
                          <a:solidFill>
                            <a:srgbClr val="000000"/>
                          </a:solidFill>
                          <a:effectLst/>
                          <a:latin typeface="Aptos Display" panose="020B0004020202020204" pitchFamily="34" charset="0"/>
                        </a:rPr>
                        <a:t>, LLM-based</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Academic/Research (</a:t>
                      </a:r>
                      <a:r>
                        <a:rPr lang="en-US" sz="1000" b="0" i="0" u="none" strike="noStrike" dirty="0" err="1">
                          <a:solidFill>
                            <a:srgbClr val="000000"/>
                          </a:solidFill>
                          <a:effectLst/>
                          <a:latin typeface="Aptos Display" panose="020B0004020202020204" pitchFamily="34" charset="0"/>
                        </a:rPr>
                        <a:t>arXiv</a:t>
                      </a:r>
                      <a:r>
                        <a:rPr lang="en-US" sz="1000" b="0" i="0" u="none" strike="noStrike" dirty="0">
                          <a:solidFill>
                            <a:srgbClr val="000000"/>
                          </a:solidFill>
                          <a:effectLst/>
                          <a:latin typeface="Aptos Display" panose="020B0004020202020204" pitchFamily="34" charset="0"/>
                        </a:rPr>
                        <a:t>)</a:t>
                      </a:r>
                    </a:p>
                  </a:txBody>
                  <a:tcPr marL="6768" marR="6768" marT="6768"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568817507"/>
                  </a:ext>
                </a:extLst>
              </a:tr>
              <a:tr h="421972">
                <a:tc>
                  <a:txBody>
                    <a:bodyPr/>
                    <a:lstStyle/>
                    <a:p>
                      <a:pPr algn="ctr" fontAlgn="b">
                        <a:buNone/>
                      </a:pPr>
                      <a:r>
                        <a:rPr lang="en-US" sz="1000" b="1" i="0" u="none" strike="noStrike" dirty="0" err="1">
                          <a:solidFill>
                            <a:srgbClr val="000000"/>
                          </a:solidFill>
                          <a:effectLst/>
                          <a:latin typeface="Aptos Display" panose="020B0004020202020204" pitchFamily="34" charset="0"/>
                          <a:hlinkClick r:id="rId3"/>
                        </a:rPr>
                        <a:t>CLLMate</a:t>
                      </a:r>
                      <a:endParaRPr lang="en-US" sz="1000" b="1" i="0" u="none" strike="noStrike" dirty="0">
                        <a:solidFill>
                          <a:srgbClr val="000000"/>
                        </a:solidFill>
                        <a:effectLst/>
                        <a:latin typeface="Aptos Display" panose="020B0004020202020204" pitchFamily="34" charset="0"/>
                      </a:endParaRP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v1 (2024)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Mar-24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l" fontAlgn="b">
                        <a:buNone/>
                      </a:pPr>
                      <a:r>
                        <a:rPr lang="en-US" sz="1000" b="0" i="0" u="none" strike="noStrike" dirty="0">
                          <a:solidFill>
                            <a:srgbClr val="000000"/>
                          </a:solidFill>
                          <a:effectLst/>
                          <a:latin typeface="Aptos Display" panose="020B0004020202020204" pitchFamily="34" charset="0"/>
                        </a:rPr>
                        <a:t>ERA5 meteorological raster data (2015-2023), 41K+ environment-focused news articles</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Llama3-8B with vision</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Academic/Research (</a:t>
                      </a:r>
                      <a:r>
                        <a:rPr lang="en-US" sz="1000" b="0" i="0" u="none" strike="noStrike" dirty="0" err="1">
                          <a:solidFill>
                            <a:srgbClr val="000000"/>
                          </a:solidFill>
                          <a:effectLst/>
                          <a:latin typeface="Aptos Display" panose="020B0004020202020204" pitchFamily="34" charset="0"/>
                        </a:rPr>
                        <a:t>arXiv</a:t>
                      </a:r>
                      <a:r>
                        <a:rPr lang="en-US" sz="1000" b="0" i="0" u="none" strike="noStrike" dirty="0">
                          <a:solidFill>
                            <a:srgbClr val="000000"/>
                          </a:solidFill>
                          <a:effectLst/>
                          <a:latin typeface="Aptos Display" panose="020B0004020202020204" pitchFamily="34" charset="0"/>
                        </a:rPr>
                        <a:t>)</a:t>
                      </a:r>
                    </a:p>
                  </a:txBody>
                  <a:tcPr marL="6768" marR="6768" marT="6768"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305208705"/>
                  </a:ext>
                </a:extLst>
              </a:tr>
              <a:tr h="421972">
                <a:tc>
                  <a:txBody>
                    <a:bodyPr/>
                    <a:lstStyle/>
                    <a:p>
                      <a:pPr algn="ctr" fontAlgn="b">
                        <a:buNone/>
                      </a:pPr>
                      <a:r>
                        <a:rPr lang="en-US" sz="1000" b="1" i="0" u="none" strike="noStrike" dirty="0" err="1">
                          <a:solidFill>
                            <a:srgbClr val="000000"/>
                          </a:solidFill>
                          <a:effectLst/>
                          <a:latin typeface="Aptos Display" panose="020B0004020202020204" pitchFamily="34" charset="0"/>
                          <a:hlinkClick r:id="rId4"/>
                        </a:rPr>
                        <a:t>GenCast</a:t>
                      </a:r>
                      <a:endParaRPr lang="en-US" sz="1000" b="1" i="0" u="none" strike="noStrike" dirty="0">
                        <a:solidFill>
                          <a:srgbClr val="000000"/>
                        </a:solidFill>
                        <a:effectLst/>
                        <a:latin typeface="Aptos Display" panose="020B0004020202020204" pitchFamily="34" charset="0"/>
                      </a:endParaRP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2024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Dec-24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l" fontAlgn="b">
                        <a:buNone/>
                      </a:pPr>
                      <a:r>
                        <a:rPr lang="en-US" sz="1000" b="0" i="0" u="none" strike="noStrike" dirty="0">
                          <a:solidFill>
                            <a:srgbClr val="000000"/>
                          </a:solidFill>
                          <a:effectLst/>
                          <a:latin typeface="Aptos Display" panose="020B0004020202020204" pitchFamily="34" charset="0"/>
                        </a:rPr>
                        <a:t>Historical reanalysis and operational forecast datasets</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Proprietary LLM-based</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Presumed Commercial/Proprietary</a:t>
                      </a:r>
                    </a:p>
                  </a:txBody>
                  <a:tcPr marL="6768" marR="6768" marT="6768"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929837807"/>
                  </a:ext>
                </a:extLst>
              </a:tr>
              <a:tr h="421972">
                <a:tc>
                  <a:txBody>
                    <a:bodyPr/>
                    <a:lstStyle/>
                    <a:p>
                      <a:pPr algn="ctr" fontAlgn="b">
                        <a:buNone/>
                      </a:pPr>
                      <a:r>
                        <a:rPr lang="en-US" sz="1000" b="1" i="0" u="none" strike="noStrike" dirty="0" err="1">
                          <a:solidFill>
                            <a:srgbClr val="000000"/>
                          </a:solidFill>
                          <a:effectLst/>
                          <a:latin typeface="Aptos Display" panose="020B0004020202020204" pitchFamily="34" charset="0"/>
                          <a:hlinkClick r:id="rId5"/>
                        </a:rPr>
                        <a:t>WeatherNext</a:t>
                      </a:r>
                      <a:endParaRPr lang="en-US" sz="1000" b="1" i="0" u="none" strike="noStrike" dirty="0">
                        <a:solidFill>
                          <a:srgbClr val="000000"/>
                        </a:solidFill>
                        <a:effectLst/>
                        <a:latin typeface="Aptos Display" panose="020B0004020202020204" pitchFamily="34" charset="0"/>
                      </a:endParaRP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2024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2024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l" fontAlgn="b">
                        <a:buNone/>
                      </a:pPr>
                      <a:r>
                        <a:rPr lang="en-US" sz="1000" b="0" i="0" u="none" strike="noStrike" dirty="0">
                          <a:solidFill>
                            <a:srgbClr val="000000"/>
                          </a:solidFill>
                          <a:effectLst/>
                          <a:latin typeface="Aptos Display" panose="020B0004020202020204" pitchFamily="34" charset="0"/>
                        </a:rPr>
                        <a:t>Meteorological reanalysis and forecast archives</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Google DeepMind Gemini</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Presumed Commercial/Proprietary</a:t>
                      </a:r>
                    </a:p>
                  </a:txBody>
                  <a:tcPr marL="6768" marR="6768" marT="6768"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1162261009"/>
                  </a:ext>
                </a:extLst>
              </a:tr>
              <a:tr h="421972">
                <a:tc>
                  <a:txBody>
                    <a:bodyPr/>
                    <a:lstStyle/>
                    <a:p>
                      <a:pPr algn="ctr" fontAlgn="b">
                        <a:buNone/>
                      </a:pPr>
                      <a:r>
                        <a:rPr lang="en-US" sz="1000" b="1" i="0" u="none" strike="noStrike" dirty="0">
                          <a:solidFill>
                            <a:srgbClr val="000000"/>
                          </a:solidFill>
                          <a:effectLst/>
                          <a:latin typeface="Aptos Display" panose="020B0004020202020204" pitchFamily="34" charset="0"/>
                          <a:hlinkClick r:id="rId6"/>
                        </a:rPr>
                        <a:t>GPT-4o</a:t>
                      </a:r>
                      <a:endParaRPr lang="en-US" sz="1000" b="1" i="0" u="none" strike="noStrike" dirty="0">
                        <a:solidFill>
                          <a:srgbClr val="000000"/>
                        </a:solidFill>
                        <a:effectLst/>
                        <a:latin typeface="Aptos Display" panose="020B0004020202020204" pitchFamily="34" charset="0"/>
                      </a:endParaRP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2024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Dec-24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l" fontAlgn="b">
                        <a:buNone/>
                      </a:pPr>
                      <a:r>
                        <a:rPr lang="en-US" sz="1000" b="0" i="0" u="none" strike="noStrike" dirty="0">
                          <a:solidFill>
                            <a:srgbClr val="000000"/>
                          </a:solidFill>
                          <a:effectLst/>
                          <a:latin typeface="Aptos Display" panose="020B0004020202020204" pitchFamily="34" charset="0"/>
                        </a:rPr>
                        <a:t>OpenAI's broad training data + expert climate data for evaluation</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Proprietary OpenAI LLM</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Commercial</a:t>
                      </a:r>
                    </a:p>
                  </a:txBody>
                  <a:tcPr marL="6768" marR="6768" marT="6768"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1948981453"/>
                  </a:ext>
                </a:extLst>
              </a:tr>
            </a:tbl>
          </a:graphicData>
        </a:graphic>
      </p:graphicFrame>
    </p:spTree>
    <p:extLst>
      <p:ext uri="{BB962C8B-B14F-4D97-AF65-F5344CB8AC3E}">
        <p14:creationId xmlns:p14="http://schemas.microsoft.com/office/powerpoint/2010/main" val="16133036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ABDA0-8739-B345-5E37-A8D67B433D35}"/>
              </a:ext>
            </a:extLst>
          </p:cNvPr>
          <p:cNvSpPr>
            <a:spLocks noGrp="1"/>
          </p:cNvSpPr>
          <p:nvPr>
            <p:ph type="title"/>
          </p:nvPr>
        </p:nvSpPr>
        <p:spPr>
          <a:xfrm>
            <a:off x="457200" y="528066"/>
            <a:ext cx="8229600" cy="595884"/>
          </a:xfrm>
        </p:spPr>
        <p:txBody>
          <a:bodyPr>
            <a:noAutofit/>
          </a:bodyPr>
          <a:lstStyle/>
          <a:p>
            <a:r>
              <a:rPr lang="en-US" sz="2800" dirty="0"/>
              <a:t>Gen AI - Weather Forecasting and Prediction LLMs</a:t>
            </a:r>
          </a:p>
        </p:txBody>
      </p:sp>
      <p:sp>
        <p:nvSpPr>
          <p:cNvPr id="4" name="Date Placeholder 3">
            <a:extLst>
              <a:ext uri="{FF2B5EF4-FFF2-40B4-BE49-F238E27FC236}">
                <a16:creationId xmlns:a16="http://schemas.microsoft.com/office/drawing/2014/main" id="{C7523C17-F72C-CA06-95E6-602BF73FECAC}"/>
              </a:ext>
            </a:extLst>
          </p:cNvPr>
          <p:cNvSpPr>
            <a:spLocks noGrp="1"/>
          </p:cNvSpPr>
          <p:nvPr>
            <p:ph type="dt" sz="half" idx="10"/>
          </p:nvPr>
        </p:nvSpPr>
        <p:spPr/>
        <p:txBody>
          <a:bodyPr/>
          <a:lstStyle/>
          <a:p>
            <a:fld id="{FCD28E06-8899-4A6A-9784-538788652AFC}" type="datetime1">
              <a:rPr lang="en-US" smtClean="0"/>
              <a:t>1/21/2026</a:t>
            </a:fld>
            <a:endParaRPr lang="en-US" dirty="0"/>
          </a:p>
        </p:txBody>
      </p:sp>
      <p:sp>
        <p:nvSpPr>
          <p:cNvPr id="5" name="Footer Placeholder 4">
            <a:extLst>
              <a:ext uri="{FF2B5EF4-FFF2-40B4-BE49-F238E27FC236}">
                <a16:creationId xmlns:a16="http://schemas.microsoft.com/office/drawing/2014/main" id="{136C4E0B-ECAF-5443-85A8-69172D28E98B}"/>
              </a:ext>
            </a:extLst>
          </p:cNvPr>
          <p:cNvSpPr>
            <a:spLocks noGrp="1"/>
          </p:cNvSpPr>
          <p:nvPr>
            <p:ph type="ftr" sz="quarter" idx="11"/>
          </p:nvPr>
        </p:nvSpPr>
        <p:spPr/>
        <p:txBody>
          <a:bodyPr/>
          <a:lstStyle/>
          <a:p>
            <a:r>
              <a:rPr lang="en-US"/>
              <a:t>Copyright © 2007 - 2025 Carl M. Burnett</a:t>
            </a:r>
            <a:endParaRPr lang="en-US" dirty="0"/>
          </a:p>
        </p:txBody>
      </p:sp>
      <p:sp>
        <p:nvSpPr>
          <p:cNvPr id="6" name="Slide Number Placeholder 5">
            <a:extLst>
              <a:ext uri="{FF2B5EF4-FFF2-40B4-BE49-F238E27FC236}">
                <a16:creationId xmlns:a16="http://schemas.microsoft.com/office/drawing/2014/main" id="{9EB8AF96-0C35-F301-5F31-C1581F2E53FC}"/>
              </a:ext>
            </a:extLst>
          </p:cNvPr>
          <p:cNvSpPr>
            <a:spLocks noGrp="1"/>
          </p:cNvSpPr>
          <p:nvPr>
            <p:ph type="sldNum" sz="quarter" idx="12"/>
          </p:nvPr>
        </p:nvSpPr>
        <p:spPr/>
        <p:txBody>
          <a:bodyPr/>
          <a:lstStyle/>
          <a:p>
            <a:fld id="{3D46CBA2-ECE5-4BE9-B546-6761E0E67089}" type="slidenum">
              <a:rPr lang="en-US" smtClean="0"/>
              <a:t>176</a:t>
            </a:fld>
            <a:endParaRPr lang="en-US" dirty="0"/>
          </a:p>
        </p:txBody>
      </p:sp>
      <p:graphicFrame>
        <p:nvGraphicFramePr>
          <p:cNvPr id="10" name="Table 9">
            <a:extLst>
              <a:ext uri="{FF2B5EF4-FFF2-40B4-BE49-F238E27FC236}">
                <a16:creationId xmlns:a16="http://schemas.microsoft.com/office/drawing/2014/main" id="{9D2E3129-AA8A-E2CA-BDF5-379426706A15}"/>
              </a:ext>
            </a:extLst>
          </p:cNvPr>
          <p:cNvGraphicFramePr>
            <a:graphicFrameLocks noGrp="1"/>
          </p:cNvGraphicFramePr>
          <p:nvPr>
            <p:extLst>
              <p:ext uri="{D42A27DB-BD31-4B8C-83A1-F6EECF244321}">
                <p14:modId xmlns:p14="http://schemas.microsoft.com/office/powerpoint/2010/main" val="803910967"/>
              </p:ext>
            </p:extLst>
          </p:nvPr>
        </p:nvGraphicFramePr>
        <p:xfrm>
          <a:off x="439994" y="1300132"/>
          <a:ext cx="8153401" cy="3235887"/>
        </p:xfrm>
        <a:graphic>
          <a:graphicData uri="http://schemas.openxmlformats.org/drawingml/2006/table">
            <a:tbl>
              <a:tblPr/>
              <a:tblGrid>
                <a:gridCol w="931606">
                  <a:extLst>
                    <a:ext uri="{9D8B030D-6E8A-4147-A177-3AD203B41FA5}">
                      <a16:colId xmlns:a16="http://schemas.microsoft.com/office/drawing/2014/main" val="292082799"/>
                    </a:ext>
                  </a:extLst>
                </a:gridCol>
                <a:gridCol w="668594">
                  <a:extLst>
                    <a:ext uri="{9D8B030D-6E8A-4147-A177-3AD203B41FA5}">
                      <a16:colId xmlns:a16="http://schemas.microsoft.com/office/drawing/2014/main" val="2491539058"/>
                    </a:ext>
                  </a:extLst>
                </a:gridCol>
                <a:gridCol w="1066800">
                  <a:extLst>
                    <a:ext uri="{9D8B030D-6E8A-4147-A177-3AD203B41FA5}">
                      <a16:colId xmlns:a16="http://schemas.microsoft.com/office/drawing/2014/main" val="950105885"/>
                    </a:ext>
                  </a:extLst>
                </a:gridCol>
                <a:gridCol w="2286000">
                  <a:extLst>
                    <a:ext uri="{9D8B030D-6E8A-4147-A177-3AD203B41FA5}">
                      <a16:colId xmlns:a16="http://schemas.microsoft.com/office/drawing/2014/main" val="1606713271"/>
                    </a:ext>
                  </a:extLst>
                </a:gridCol>
                <a:gridCol w="1465006">
                  <a:extLst>
                    <a:ext uri="{9D8B030D-6E8A-4147-A177-3AD203B41FA5}">
                      <a16:colId xmlns:a16="http://schemas.microsoft.com/office/drawing/2014/main" val="1638295136"/>
                    </a:ext>
                  </a:extLst>
                </a:gridCol>
                <a:gridCol w="1735395">
                  <a:extLst>
                    <a:ext uri="{9D8B030D-6E8A-4147-A177-3AD203B41FA5}">
                      <a16:colId xmlns:a16="http://schemas.microsoft.com/office/drawing/2014/main" val="1864053061"/>
                    </a:ext>
                  </a:extLst>
                </a:gridCol>
              </a:tblGrid>
              <a:tr h="411808">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Name</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Version</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Release Date</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Training Data Used</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Underlying LLMs</a:t>
                      </a:r>
                    </a:p>
                  </a:txBody>
                  <a:tcPr marL="6768" marR="6768" marT="6768" marB="0" anchor="ctr">
                    <a:lnL>
                      <a:noFill/>
                    </a:lnL>
                    <a:lnR>
                      <a:noFill/>
                    </a:lnR>
                    <a:lnT>
                      <a:noFill/>
                    </a:lnT>
                    <a:lnB>
                      <a:noFill/>
                    </a:lnB>
                    <a:solidFill>
                      <a:schemeClr val="accent5">
                        <a:lumMod val="50000"/>
                      </a:schemeClr>
                    </a:solidFill>
                  </a:tcPr>
                </a:tc>
                <a:tc>
                  <a:txBody>
                    <a:bodyPr/>
                    <a:lstStyle/>
                    <a:p>
                      <a:pPr algn="ctr" fontAlgn="b">
                        <a:buNone/>
                      </a:pPr>
                      <a:r>
                        <a:rPr lang="en-US" sz="1200" b="1" i="0" u="none" strike="noStrike" dirty="0">
                          <a:solidFill>
                            <a:schemeClr val="bg1"/>
                          </a:solidFill>
                          <a:effectLst>
                            <a:outerShdw blurRad="38100" dist="38100" dir="2700000" algn="tl">
                              <a:srgbClr val="000000">
                                <a:alpha val="43137"/>
                              </a:srgbClr>
                            </a:outerShdw>
                          </a:effectLst>
                          <a:latin typeface="Aptos Display" panose="020B0004020202020204" pitchFamily="34" charset="0"/>
                        </a:rPr>
                        <a:t>Type of Licensing</a:t>
                      </a:r>
                    </a:p>
                  </a:txBody>
                  <a:tcPr marL="6768" marR="6768" marT="6768" marB="0" anchor="ctr">
                    <a:lnL>
                      <a:noFill/>
                    </a:lnL>
                    <a:lnR>
                      <a:noFill/>
                    </a:lnR>
                    <a:lnT>
                      <a:noFill/>
                    </a:lnT>
                    <a:lnB>
                      <a:noFill/>
                    </a:lnB>
                    <a:solidFill>
                      <a:schemeClr val="accent5">
                        <a:lumMod val="50000"/>
                      </a:schemeClr>
                    </a:solidFill>
                  </a:tcPr>
                </a:tc>
                <a:extLst>
                  <a:ext uri="{0D108BD9-81ED-4DB2-BD59-A6C34878D82A}">
                    <a16:rowId xmlns:a16="http://schemas.microsoft.com/office/drawing/2014/main" val="3688115356"/>
                  </a:ext>
                </a:extLst>
              </a:tr>
              <a:tr h="691202">
                <a:tc>
                  <a:txBody>
                    <a:bodyPr/>
                    <a:lstStyle/>
                    <a:p>
                      <a:pPr algn="ctr" fontAlgn="b">
                        <a:buNone/>
                      </a:pPr>
                      <a:r>
                        <a:rPr lang="en-US" sz="1000" b="1" i="0" u="none" strike="noStrike" dirty="0">
                          <a:solidFill>
                            <a:srgbClr val="000000"/>
                          </a:solidFill>
                          <a:effectLst/>
                          <a:latin typeface="Aptos Display" panose="020B0004020202020204" pitchFamily="34" charset="0"/>
                          <a:hlinkClick r:id="rId2"/>
                        </a:rPr>
                        <a:t>Aurora </a:t>
                      </a:r>
                      <a:br>
                        <a:rPr lang="en-US" sz="1000" b="1" i="0" u="none" strike="noStrike" dirty="0">
                          <a:solidFill>
                            <a:srgbClr val="000000"/>
                          </a:solidFill>
                          <a:effectLst/>
                          <a:latin typeface="Aptos Display" panose="020B0004020202020204" pitchFamily="34" charset="0"/>
                          <a:hlinkClick r:id="rId2"/>
                        </a:rPr>
                      </a:br>
                      <a:r>
                        <a:rPr lang="en-US" sz="1000" b="1" i="0" u="none" strike="noStrike" dirty="0">
                          <a:solidFill>
                            <a:srgbClr val="000000"/>
                          </a:solidFill>
                          <a:effectLst/>
                          <a:latin typeface="Aptos Display" panose="020B0004020202020204" pitchFamily="34" charset="0"/>
                          <a:hlinkClick r:id="rId2"/>
                        </a:rPr>
                        <a:t>(Microsoft)</a:t>
                      </a:r>
                      <a:endParaRPr lang="en-US" sz="1000" b="1" i="0" u="none" strike="noStrike" dirty="0">
                        <a:solidFill>
                          <a:srgbClr val="000000"/>
                        </a:solidFill>
                        <a:effectLst/>
                        <a:latin typeface="Aptos Display" panose="020B0004020202020204" pitchFamily="34" charset="0"/>
                      </a:endParaRP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1.3 billion parameter foundation model</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Public/Research about 2024-2025</a:t>
                      </a:r>
                    </a:p>
                  </a:txBody>
                  <a:tcPr marL="6768" marR="6768" marT="6768" marB="0" anchor="ctr">
                    <a:lnL>
                      <a:noFill/>
                    </a:lnL>
                    <a:lnR>
                      <a:noFill/>
                    </a:lnR>
                    <a:lnT>
                      <a:noFill/>
                    </a:lnT>
                    <a:lnB>
                      <a:noFill/>
                    </a:lnB>
                    <a:solidFill>
                      <a:schemeClr val="accent5">
                        <a:lumMod val="60000"/>
                        <a:lumOff val="40000"/>
                      </a:schemeClr>
                    </a:solidFill>
                  </a:tcPr>
                </a:tc>
                <a:tc>
                  <a:txBody>
                    <a:bodyPr/>
                    <a:lstStyle/>
                    <a:p>
                      <a:pPr algn="l" fontAlgn="b">
                        <a:buNone/>
                      </a:pPr>
                      <a:r>
                        <a:rPr lang="en-US" sz="1000" b="0" i="0" u="none" strike="noStrike" dirty="0">
                          <a:solidFill>
                            <a:srgbClr val="000000"/>
                          </a:solidFill>
                          <a:effectLst/>
                          <a:latin typeface="Aptos Display" panose="020B0004020202020204" pitchFamily="34" charset="0"/>
                        </a:rPr>
                        <a:t>Over 1 million hours of atmospheric data including satellites, radar, weather stations, simulations, forecasts</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Large-scale Foundation model, deep learning</a:t>
                      </a:r>
                    </a:p>
                  </a:txBody>
                  <a:tcPr marL="6768" marR="6768" marT="6768" marB="0" anchor="ctr">
                    <a:lnL>
                      <a:noFill/>
                    </a:lnL>
                    <a:lnR>
                      <a:noFill/>
                    </a:lnR>
                    <a:lnT>
                      <a:noFill/>
                    </a:lnT>
                    <a:lnB>
                      <a:noFill/>
                    </a:lnB>
                    <a:solidFill>
                      <a:schemeClr val="accent5">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Aptos Display" panose="020B0004020202020204" pitchFamily="34" charset="0"/>
                        </a:rPr>
                        <a:t>Open source</a:t>
                      </a:r>
                    </a:p>
                  </a:txBody>
                  <a:tcPr marL="6768" marR="6768" marT="6768"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1234234019"/>
                  </a:ext>
                </a:extLst>
              </a:tr>
              <a:tr h="691202">
                <a:tc>
                  <a:txBody>
                    <a:bodyPr/>
                    <a:lstStyle/>
                    <a:p>
                      <a:pPr algn="ctr" fontAlgn="b">
                        <a:buNone/>
                      </a:pPr>
                      <a:r>
                        <a:rPr lang="en-US" sz="1000" b="1" i="0" u="none" strike="noStrike" dirty="0">
                          <a:solidFill>
                            <a:srgbClr val="000000"/>
                          </a:solidFill>
                          <a:effectLst/>
                          <a:latin typeface="Aptos Display" panose="020B0004020202020204" pitchFamily="34" charset="0"/>
                          <a:hlinkClick r:id="rId3"/>
                        </a:rPr>
                        <a:t>Pangu-Weather</a:t>
                      </a:r>
                      <a:endParaRPr lang="en-US" sz="1000" b="1" i="0" u="none" strike="noStrike" dirty="0">
                        <a:solidFill>
                          <a:srgbClr val="000000"/>
                        </a:solidFill>
                        <a:effectLst/>
                        <a:latin typeface="Aptos Display" panose="020B0004020202020204" pitchFamily="34" charset="0"/>
                      </a:endParaRP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Multiple versions including Lite2</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Released January 2023 (public </a:t>
                      </a:r>
                      <a:r>
                        <a:rPr lang="en-US" sz="1000" b="0" i="0" u="none" strike="noStrike" dirty="0" err="1">
                          <a:solidFill>
                            <a:srgbClr val="000000"/>
                          </a:solidFill>
                          <a:effectLst/>
                          <a:latin typeface="Aptos Display" panose="020B0004020202020204" pitchFamily="34" charset="0"/>
                        </a:rPr>
                        <a:t>github</a:t>
                      </a:r>
                      <a:r>
                        <a:rPr lang="en-US" sz="1000" b="0" i="0" u="none" strike="noStrike" dirty="0">
                          <a:solidFill>
                            <a:srgbClr val="000000"/>
                          </a:solidFill>
                          <a:effectLst/>
                          <a:latin typeface="Aptos Display" panose="020B0004020202020204" pitchFamily="34" charset="0"/>
                        </a:rPr>
                        <a:t>)</a:t>
                      </a:r>
                    </a:p>
                  </a:txBody>
                  <a:tcPr marL="6768" marR="6768" marT="6768" marB="0" anchor="ctr">
                    <a:lnL>
                      <a:noFill/>
                    </a:lnL>
                    <a:lnR>
                      <a:noFill/>
                    </a:lnR>
                    <a:lnT>
                      <a:noFill/>
                    </a:lnT>
                    <a:lnB>
                      <a:noFill/>
                    </a:lnB>
                    <a:solidFill>
                      <a:schemeClr val="accent5">
                        <a:lumMod val="60000"/>
                        <a:lumOff val="40000"/>
                      </a:schemeClr>
                    </a:solidFill>
                  </a:tcPr>
                </a:tc>
                <a:tc>
                  <a:txBody>
                    <a:bodyPr/>
                    <a:lstStyle/>
                    <a:p>
                      <a:pPr algn="l" fontAlgn="b">
                        <a:buNone/>
                      </a:pPr>
                      <a:r>
                        <a:rPr lang="en-US" sz="1000" b="0" i="0" u="none" strike="noStrike" dirty="0">
                          <a:solidFill>
                            <a:srgbClr val="000000"/>
                          </a:solidFill>
                          <a:effectLst/>
                          <a:latin typeface="Aptos Display" panose="020B0004020202020204" pitchFamily="34" charset="0"/>
                        </a:rPr>
                        <a:t>ERA5 dataset (ECMWF) — global atmospheric reanalysis data</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3D Neural Networks (AI deep learning)</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BY-NC-SA 4.0 (non-commercial for trained model parameters)</a:t>
                      </a:r>
                    </a:p>
                  </a:txBody>
                  <a:tcPr marL="6768" marR="6768" marT="6768"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1022041396"/>
                  </a:ext>
                </a:extLst>
              </a:tr>
              <a:tr h="861897">
                <a:tc>
                  <a:txBody>
                    <a:bodyPr/>
                    <a:lstStyle/>
                    <a:p>
                      <a:pPr algn="ctr" fontAlgn="b">
                        <a:buNone/>
                      </a:pPr>
                      <a:r>
                        <a:rPr lang="en-US" sz="1000" b="1" i="0" u="none" strike="noStrike" dirty="0">
                          <a:solidFill>
                            <a:srgbClr val="000000"/>
                          </a:solidFill>
                          <a:effectLst/>
                          <a:latin typeface="Aptos Display" panose="020B0004020202020204" pitchFamily="34" charset="0"/>
                          <a:hlinkClick r:id="rId4"/>
                        </a:rPr>
                        <a:t>Stormer (Argonne/UCLA)</a:t>
                      </a:r>
                      <a:endParaRPr lang="en-US" sz="1000" b="1" i="0" u="none" strike="noStrike" dirty="0">
                        <a:solidFill>
                          <a:srgbClr val="000000"/>
                        </a:solidFill>
                        <a:effectLst/>
                        <a:latin typeface="Aptos Display" panose="020B0004020202020204" pitchFamily="34" charset="0"/>
                      </a:endParaRP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Not explicitly stated; research published 2024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Research published mid-2024</a:t>
                      </a:r>
                    </a:p>
                  </a:txBody>
                  <a:tcPr marL="6768" marR="6768" marT="6768" marB="0" anchor="ctr">
                    <a:lnL>
                      <a:noFill/>
                    </a:lnL>
                    <a:lnR>
                      <a:noFill/>
                    </a:lnR>
                    <a:lnT>
                      <a:noFill/>
                    </a:lnT>
                    <a:lnB>
                      <a:noFill/>
                    </a:lnB>
                    <a:solidFill>
                      <a:schemeClr val="accent5">
                        <a:lumMod val="60000"/>
                        <a:lumOff val="40000"/>
                      </a:schemeClr>
                    </a:solidFill>
                  </a:tcPr>
                </a:tc>
                <a:tc>
                  <a:txBody>
                    <a:bodyPr/>
                    <a:lstStyle/>
                    <a:p>
                      <a:pPr algn="l" fontAlgn="b">
                        <a:buNone/>
                      </a:pPr>
                      <a:r>
                        <a:rPr lang="en-US" sz="1000" b="0" i="0" u="none" strike="noStrike" dirty="0">
                          <a:solidFill>
                            <a:srgbClr val="000000"/>
                          </a:solidFill>
                          <a:effectLst/>
                          <a:latin typeface="Aptos Display" panose="020B0004020202020204" pitchFamily="34" charset="0"/>
                        </a:rPr>
                        <a:t>6-hourly atmospheric data at 1.40625° resolution with 13 pressure levels (less data than Pangu-Weather)</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Transformer neural network, uses randomized iterative forecasting</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Not explicitly stated, likely research use</a:t>
                      </a:r>
                    </a:p>
                  </a:txBody>
                  <a:tcPr marL="6768" marR="6768" marT="6768"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3439012065"/>
                  </a:ext>
                </a:extLst>
              </a:tr>
              <a:tr h="520507">
                <a:tc>
                  <a:txBody>
                    <a:bodyPr/>
                    <a:lstStyle/>
                    <a:p>
                      <a:pPr algn="ctr" fontAlgn="b">
                        <a:buNone/>
                      </a:pPr>
                      <a:r>
                        <a:rPr lang="en-US" sz="1000" b="1" i="0" u="none" strike="noStrike" dirty="0">
                          <a:solidFill>
                            <a:srgbClr val="000000"/>
                          </a:solidFill>
                          <a:effectLst/>
                          <a:latin typeface="Aptos Display" panose="020B0004020202020204" pitchFamily="34" charset="0"/>
                          <a:hlinkClick r:id="rId5"/>
                        </a:rPr>
                        <a:t>Spire AI-WX</a:t>
                      </a:r>
                      <a:endParaRPr lang="en-US" sz="1000" b="1" i="0" u="none" strike="noStrike" dirty="0">
                        <a:solidFill>
                          <a:srgbClr val="000000"/>
                        </a:solidFill>
                        <a:effectLst/>
                        <a:latin typeface="Aptos Display" panose="020B0004020202020204" pitchFamily="34" charset="0"/>
                      </a:endParaRP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Version details not public</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Launched March 2025 (company announcement)</a:t>
                      </a:r>
                    </a:p>
                  </a:txBody>
                  <a:tcPr marL="6768" marR="6768" marT="6768" marB="0" anchor="ctr">
                    <a:lnL>
                      <a:noFill/>
                    </a:lnL>
                    <a:lnR>
                      <a:noFill/>
                    </a:lnR>
                    <a:lnT>
                      <a:noFill/>
                    </a:lnT>
                    <a:lnB>
                      <a:noFill/>
                    </a:lnB>
                    <a:solidFill>
                      <a:schemeClr val="accent5">
                        <a:lumMod val="60000"/>
                        <a:lumOff val="40000"/>
                      </a:schemeClr>
                    </a:solidFill>
                  </a:tcPr>
                </a:tc>
                <a:tc>
                  <a:txBody>
                    <a:bodyPr/>
                    <a:lstStyle/>
                    <a:p>
                      <a:pPr algn="l" fontAlgn="b">
                        <a:buNone/>
                      </a:pPr>
                      <a:r>
                        <a:rPr lang="en-US" sz="1000" b="0" i="0" u="none" strike="noStrike" dirty="0">
                          <a:solidFill>
                            <a:srgbClr val="000000"/>
                          </a:solidFill>
                          <a:effectLst/>
                          <a:latin typeface="Aptos Display" panose="020B0004020202020204" pitchFamily="34" charset="0"/>
                        </a:rPr>
                        <a:t>Proprietary satellite-derived data, atmospheric profiles, soil moisture, ocean surface winds</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AI ensemble model, built on NVIDIA Omniverse Blueprint for Earth-2</a:t>
                      </a:r>
                    </a:p>
                  </a:txBody>
                  <a:tcPr marL="6768" marR="6768" marT="6768" marB="0" anchor="ctr">
                    <a:lnL>
                      <a:noFill/>
                    </a:lnL>
                    <a:lnR>
                      <a:noFill/>
                    </a:lnR>
                    <a:lnT>
                      <a:noFill/>
                    </a:lnT>
                    <a:lnB>
                      <a:noFill/>
                    </a:lnB>
                    <a:solidFill>
                      <a:schemeClr val="accent5">
                        <a:lumMod val="60000"/>
                        <a:lumOff val="40000"/>
                      </a:schemeClr>
                    </a:solidFill>
                  </a:tcPr>
                </a:tc>
                <a:tc>
                  <a:txBody>
                    <a:bodyPr/>
                    <a:lstStyle/>
                    <a:p>
                      <a:pPr algn="ctr" fontAlgn="b">
                        <a:buNone/>
                      </a:pPr>
                      <a:r>
                        <a:rPr lang="en-US" sz="1000" b="0" i="0" u="none" strike="noStrike" dirty="0">
                          <a:solidFill>
                            <a:srgbClr val="000000"/>
                          </a:solidFill>
                          <a:effectLst/>
                          <a:latin typeface="Aptos Display" panose="020B0004020202020204" pitchFamily="34" charset="0"/>
                        </a:rPr>
                        <a:t>Proprietary commercial licensing</a:t>
                      </a:r>
                    </a:p>
                  </a:txBody>
                  <a:tcPr marL="6768" marR="6768" marT="6768"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1921068314"/>
                  </a:ext>
                </a:extLst>
              </a:tr>
            </a:tbl>
          </a:graphicData>
        </a:graphic>
      </p:graphicFrame>
    </p:spTree>
    <p:extLst>
      <p:ext uri="{BB962C8B-B14F-4D97-AF65-F5344CB8AC3E}">
        <p14:creationId xmlns:p14="http://schemas.microsoft.com/office/powerpoint/2010/main" val="9918059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0"/>
          <p:cNvGraphicFramePr>
            <a:graphicFrameLocks noGrp="1"/>
          </p:cNvGraphicFramePr>
          <p:nvPr>
            <p:extLst>
              <p:ext uri="{D42A27DB-BD31-4B8C-83A1-F6EECF244321}">
                <p14:modId xmlns:p14="http://schemas.microsoft.com/office/powerpoint/2010/main" val="1677776569"/>
              </p:ext>
            </p:extLst>
          </p:nvPr>
        </p:nvGraphicFramePr>
        <p:xfrm>
          <a:off x="419100" y="1276350"/>
          <a:ext cx="8115300" cy="3057528"/>
        </p:xfrm>
        <a:graphic>
          <a:graphicData uri="http://schemas.openxmlformats.org/drawingml/2006/table">
            <a:tbl>
              <a:tblPr/>
              <a:tblGrid>
                <a:gridCol w="10287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09588">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Model Name</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Version</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Release Date</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Training Data</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Architecture/LLM</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Licensing Type</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509588">
                <a:tc>
                  <a:txBody>
                    <a:bodyPr/>
                    <a:lstStyle/>
                    <a:p>
                      <a:pPr marL="0" indent="0" algn="ctr">
                        <a:buNone/>
                      </a:pPr>
                      <a:r>
                        <a:rPr lang="en-US" sz="1000" b="1" dirty="0">
                          <a:solidFill>
                            <a:schemeClr val="tx1"/>
                          </a:solidFill>
                          <a:latin typeface="+mj-lt"/>
                          <a:ea typeface="Arial" pitchFamily="34" charset="-122"/>
                          <a:cs typeface="Arial" pitchFamily="34" charset="-120"/>
                          <a:hlinkClick r:id="rId3"/>
                        </a:rPr>
                        <a:t>GraphCast</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1.0</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Nov 2023</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ERA5 Reanalysis (1979-2017), 40 years</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Graph Neural Network (GNN)</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b="0" dirty="0">
                          <a:solidFill>
                            <a:schemeClr val="tx1"/>
                          </a:solidFill>
                          <a:latin typeface="+mj-lt"/>
                          <a:ea typeface="Arial" pitchFamily="34" charset="-122"/>
                          <a:cs typeface="Arial" pitchFamily="34" charset="-120"/>
                        </a:rPr>
                        <a:t>Open Source Apache 2.0</a:t>
                      </a:r>
                      <a:endParaRPr lang="en-US" sz="1000" b="0"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509588">
                <a:tc>
                  <a:txBody>
                    <a:bodyPr/>
                    <a:lstStyle/>
                    <a:p>
                      <a:pPr marL="0" indent="0" algn="ctr">
                        <a:buNone/>
                      </a:pPr>
                      <a:r>
                        <a:rPr lang="en-US" sz="1000" b="1" dirty="0">
                          <a:solidFill>
                            <a:schemeClr val="tx1"/>
                          </a:solidFill>
                          <a:latin typeface="+mj-lt"/>
                          <a:ea typeface="Arial" pitchFamily="34" charset="-122"/>
                          <a:cs typeface="Arial" pitchFamily="34" charset="-120"/>
                          <a:hlinkClick r:id="rId4"/>
                        </a:rPr>
                        <a:t>GraphCast Small</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1.0</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Nov 2023</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ERA5 Reanalysis (1979-2015), Low-res</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Graph Neural Network (GNN)</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b="0" dirty="0">
                          <a:solidFill>
                            <a:schemeClr val="tx1"/>
                          </a:solidFill>
                          <a:latin typeface="+mj-lt"/>
                          <a:ea typeface="Arial" pitchFamily="34" charset="-122"/>
                          <a:cs typeface="Arial" pitchFamily="34" charset="-120"/>
                        </a:rPr>
                        <a:t>Open Source Apache 2.0</a:t>
                      </a:r>
                      <a:endParaRPr lang="en-US" sz="1000" b="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509588">
                <a:tc>
                  <a:txBody>
                    <a:bodyPr/>
                    <a:lstStyle/>
                    <a:p>
                      <a:pPr marL="0" indent="0" algn="ctr">
                        <a:buNone/>
                      </a:pPr>
                      <a:r>
                        <a:rPr lang="en-US" sz="1000" b="1" dirty="0">
                          <a:solidFill>
                            <a:schemeClr val="tx1"/>
                          </a:solidFill>
                          <a:latin typeface="+mj-lt"/>
                          <a:ea typeface="Arial" pitchFamily="34" charset="-122"/>
                          <a:cs typeface="Arial" pitchFamily="34" charset="-120"/>
                          <a:hlinkClick r:id="rId5"/>
                        </a:rPr>
                        <a:t>AIFS</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1.0</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Jan 2024</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ECMWF Operational Data, 40+ years</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Graph Neural Network Encoder</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b="0" dirty="0">
                          <a:solidFill>
                            <a:schemeClr val="tx1"/>
                          </a:solidFill>
                          <a:latin typeface="+mj-lt"/>
                          <a:ea typeface="Arial" pitchFamily="34" charset="-122"/>
                          <a:cs typeface="Arial" pitchFamily="34" charset="-120"/>
                        </a:rPr>
                        <a:t>Proprietary (ECMWF)</a:t>
                      </a:r>
                      <a:endParaRPr lang="en-US" sz="1000" b="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509588">
                <a:tc>
                  <a:txBody>
                    <a:bodyPr/>
                    <a:lstStyle/>
                    <a:p>
                      <a:pPr marL="0" indent="0" algn="ctr">
                        <a:buNone/>
                      </a:pPr>
                      <a:r>
                        <a:rPr lang="en-US" sz="1000" b="1" dirty="0">
                          <a:solidFill>
                            <a:schemeClr val="tx1"/>
                          </a:solidFill>
                          <a:latin typeface="+mj-lt"/>
                          <a:ea typeface="Arial" pitchFamily="34" charset="-122"/>
                          <a:cs typeface="Arial" pitchFamily="34" charset="-120"/>
                          <a:hlinkClick r:id="rId6"/>
                        </a:rPr>
                        <a:t>FourCastNet</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v0.0.0</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July 2022</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ERA5 Reanalysis (1979-2015), 10TB</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Fourier Neural Operator (AFNO)</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b="0" dirty="0">
                          <a:solidFill>
                            <a:schemeClr val="tx1"/>
                          </a:solidFill>
                          <a:latin typeface="+mj-lt"/>
                          <a:ea typeface="Arial" pitchFamily="34" charset="-122"/>
                          <a:cs typeface="Arial" pitchFamily="34" charset="-120"/>
                        </a:rPr>
                        <a:t>Open Source Apache 2.0</a:t>
                      </a:r>
                      <a:endParaRPr lang="en-US" sz="1000" b="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509588">
                <a:tc>
                  <a:txBody>
                    <a:bodyPr/>
                    <a:lstStyle/>
                    <a:p>
                      <a:pPr marL="0" indent="0" algn="ctr">
                        <a:buNone/>
                      </a:pPr>
                      <a:r>
                        <a:rPr lang="en-US" sz="1000" b="1" dirty="0">
                          <a:solidFill>
                            <a:schemeClr val="tx1"/>
                          </a:solidFill>
                          <a:latin typeface="+mj-lt"/>
                          <a:ea typeface="Arial" pitchFamily="34" charset="-122"/>
                          <a:cs typeface="Arial" pitchFamily="34" charset="-120"/>
                          <a:hlinkClick r:id="rId7"/>
                        </a:rPr>
                        <a:t>FourCastNet v3</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v3</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2024</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ERA5 Enhanced (1979-2021), 10TB+</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Fourier Neural Operator (AFNO)</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b="0" dirty="0">
                          <a:solidFill>
                            <a:schemeClr val="tx1"/>
                          </a:solidFill>
                          <a:latin typeface="+mj-lt"/>
                          <a:ea typeface="Arial" pitchFamily="34" charset="-122"/>
                          <a:cs typeface="Arial" pitchFamily="34" charset="-120"/>
                        </a:rPr>
                        <a:t>Open Source Apache 2.0</a:t>
                      </a:r>
                      <a:endParaRPr lang="en-US" sz="1000" b="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2" name="Title 1">
            <a:extLst>
              <a:ext uri="{FF2B5EF4-FFF2-40B4-BE49-F238E27FC236}">
                <a16:creationId xmlns:a16="http://schemas.microsoft.com/office/drawing/2014/main" id="{381C60DB-294A-8557-48DD-35A67FD395D2}"/>
              </a:ext>
            </a:extLst>
          </p:cNvPr>
          <p:cNvSpPr>
            <a:spLocks noGrp="1"/>
          </p:cNvSpPr>
          <p:nvPr>
            <p:ph type="title"/>
          </p:nvPr>
        </p:nvSpPr>
        <p:spPr>
          <a:xfrm>
            <a:off x="419100" y="590550"/>
            <a:ext cx="8305800" cy="519684"/>
          </a:xfrm>
        </p:spPr>
        <p:txBody>
          <a:bodyPr anchor="t">
            <a:noAutofit/>
          </a:bodyPr>
          <a:lstStyle/>
          <a:p>
            <a:r>
              <a:rPr lang="en-US" sz="2800" dirty="0"/>
              <a:t>Gen AI - Weather Forecasting and Prediction LLMs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03476-18B1-F5C1-ACC5-C48D155272E6}"/>
            </a:ext>
          </a:extLst>
        </p:cNvPr>
        <p:cNvGrpSpPr/>
        <p:nvPr/>
      </p:nvGrpSpPr>
      <p:grpSpPr>
        <a:xfrm>
          <a:off x="0" y="0"/>
          <a:ext cx="0" cy="0"/>
          <a:chOff x="0" y="0"/>
          <a:chExt cx="0" cy="0"/>
        </a:xfrm>
      </p:grpSpPr>
      <p:graphicFrame>
        <p:nvGraphicFramePr>
          <p:cNvPr id="8" name="Table 0">
            <a:extLst>
              <a:ext uri="{FF2B5EF4-FFF2-40B4-BE49-F238E27FC236}">
                <a16:creationId xmlns:a16="http://schemas.microsoft.com/office/drawing/2014/main" id="{963E2893-0F91-E70B-F658-66504D47AC59}"/>
              </a:ext>
            </a:extLst>
          </p:cNvPr>
          <p:cNvGraphicFramePr>
            <a:graphicFrameLocks noGrp="1"/>
          </p:cNvGraphicFramePr>
          <p:nvPr>
            <p:extLst>
              <p:ext uri="{D42A27DB-BD31-4B8C-83A1-F6EECF244321}">
                <p14:modId xmlns:p14="http://schemas.microsoft.com/office/powerpoint/2010/main" val="285336831"/>
              </p:ext>
            </p:extLst>
          </p:nvPr>
        </p:nvGraphicFramePr>
        <p:xfrm>
          <a:off x="419100" y="1276350"/>
          <a:ext cx="8115300" cy="2038352"/>
        </p:xfrm>
        <a:graphic>
          <a:graphicData uri="http://schemas.openxmlformats.org/drawingml/2006/table">
            <a:tbl>
              <a:tblPr/>
              <a:tblGrid>
                <a:gridCol w="10287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509588">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Model Name</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Version</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Release Date</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Training Data</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Architecture/LLM</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100" b="1" dirty="0">
                          <a:solidFill>
                            <a:schemeClr val="bg1"/>
                          </a:solidFill>
                          <a:effectLst>
                            <a:outerShdw blurRad="38100" dist="38100" dir="2700000" algn="tl">
                              <a:srgbClr val="000000">
                                <a:alpha val="43137"/>
                              </a:srgbClr>
                            </a:outerShdw>
                          </a:effectLst>
                          <a:latin typeface="+mj-lt"/>
                          <a:ea typeface="Arial" pitchFamily="34" charset="-122"/>
                          <a:cs typeface="Arial" pitchFamily="34" charset="-120"/>
                        </a:rPr>
                        <a:t>Licensing Type</a:t>
                      </a:r>
                      <a:endParaRPr lang="en-US" sz="1100" dirty="0">
                        <a:solidFill>
                          <a:schemeClr val="bg1"/>
                        </a:solidFill>
                        <a:effectLst>
                          <a:outerShdw blurRad="38100" dist="38100" dir="2700000" algn="tl">
                            <a:srgbClr val="000000">
                              <a:alpha val="43137"/>
                            </a:srgbClr>
                          </a:outerShdw>
                        </a:effectLst>
                        <a:latin typeface="+mj-lt"/>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509588">
                <a:tc>
                  <a:txBody>
                    <a:bodyPr/>
                    <a:lstStyle/>
                    <a:p>
                      <a:pPr marL="0" indent="0" algn="ctr">
                        <a:buNone/>
                      </a:pPr>
                      <a:r>
                        <a:rPr lang="en-US" sz="1000" b="1" dirty="0">
                          <a:solidFill>
                            <a:schemeClr val="tx1"/>
                          </a:solidFill>
                          <a:latin typeface="+mj-lt"/>
                          <a:ea typeface="Arial" pitchFamily="34" charset="-122"/>
                          <a:cs typeface="Arial" pitchFamily="34" charset="-120"/>
                          <a:hlinkClick r:id="rId3"/>
                        </a:rPr>
                        <a:t>NeuralGCM</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1.0</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Jan 2026</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NASA Satellite Precip (2001-2018)</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Hybrid Physics + Neural</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b="0" dirty="0">
                          <a:solidFill>
                            <a:schemeClr val="tx1"/>
                          </a:solidFill>
                          <a:latin typeface="+mj-lt"/>
                          <a:ea typeface="Arial" pitchFamily="34" charset="-122"/>
                          <a:cs typeface="Arial" pitchFamily="34" charset="-120"/>
                        </a:rPr>
                        <a:t>Open Research</a:t>
                      </a:r>
                      <a:endParaRPr lang="en-US" sz="1000" b="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r h="509588">
                <a:tc>
                  <a:txBody>
                    <a:bodyPr/>
                    <a:lstStyle/>
                    <a:p>
                      <a:pPr marL="0" indent="0" algn="ctr">
                        <a:buNone/>
                      </a:pPr>
                      <a:r>
                        <a:rPr lang="en-US" sz="1000" b="1" dirty="0">
                          <a:solidFill>
                            <a:schemeClr val="tx1"/>
                          </a:solidFill>
                          <a:latin typeface="+mj-lt"/>
                          <a:ea typeface="Arial" pitchFamily="34" charset="-122"/>
                          <a:cs typeface="Arial" pitchFamily="34" charset="-120"/>
                          <a:hlinkClick r:id="rId4"/>
                        </a:rPr>
                        <a:t>ClimaX</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1.0</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2024</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CMIP6 Climate Data, Diverse Variables</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Transformer Encoder-Decoder</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b="0" dirty="0">
                          <a:solidFill>
                            <a:schemeClr val="tx1"/>
                          </a:solidFill>
                          <a:latin typeface="+mj-lt"/>
                          <a:ea typeface="Arial" pitchFamily="34" charset="-122"/>
                          <a:cs typeface="Arial" pitchFamily="34" charset="-120"/>
                        </a:rPr>
                        <a:t>Open Research</a:t>
                      </a:r>
                      <a:endParaRPr lang="en-US" sz="1000" b="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7"/>
                  </a:ext>
                </a:extLst>
              </a:tr>
              <a:tr h="509588">
                <a:tc>
                  <a:txBody>
                    <a:bodyPr/>
                    <a:lstStyle/>
                    <a:p>
                      <a:pPr marL="0" indent="0" algn="ctr">
                        <a:buNone/>
                      </a:pPr>
                      <a:r>
                        <a:rPr lang="en-US" sz="1000" b="1" dirty="0">
                          <a:solidFill>
                            <a:schemeClr val="tx1"/>
                          </a:solidFill>
                          <a:latin typeface="+mj-lt"/>
                          <a:ea typeface="Arial" pitchFamily="34" charset="-122"/>
                          <a:cs typeface="Arial" pitchFamily="34" charset="-120"/>
                          <a:hlinkClick r:id="rId5"/>
                        </a:rPr>
                        <a:t>Prithvi WxC</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1.0</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Sept 2024</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NASA MERRA-2 (40 years, 160 vars)</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dirty="0">
                          <a:solidFill>
                            <a:schemeClr val="tx1"/>
                          </a:solidFill>
                          <a:latin typeface="+mj-lt"/>
                          <a:ea typeface="Arial" pitchFamily="34" charset="-122"/>
                          <a:cs typeface="Arial" pitchFamily="34" charset="-120"/>
                        </a:rPr>
                        <a:t>Transformer Encoder-Decoder</a:t>
                      </a:r>
                      <a:endParaRPr lang="en-US" sz="10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000" b="0" dirty="0">
                          <a:solidFill>
                            <a:schemeClr val="tx1"/>
                          </a:solidFill>
                          <a:latin typeface="+mj-lt"/>
                          <a:ea typeface="Arial" pitchFamily="34" charset="-122"/>
                          <a:cs typeface="Arial" pitchFamily="34" charset="-120"/>
                        </a:rPr>
                        <a:t>Open Source Apache 2.0</a:t>
                      </a:r>
                      <a:endParaRPr lang="en-US" sz="1000" b="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8"/>
                  </a:ext>
                </a:extLst>
              </a:tr>
            </a:tbl>
          </a:graphicData>
        </a:graphic>
      </p:graphicFrame>
      <p:sp>
        <p:nvSpPr>
          <p:cNvPr id="2" name="Title 1">
            <a:extLst>
              <a:ext uri="{FF2B5EF4-FFF2-40B4-BE49-F238E27FC236}">
                <a16:creationId xmlns:a16="http://schemas.microsoft.com/office/drawing/2014/main" id="{AABFEA86-AAB4-4631-FEB3-EC6205E66483}"/>
              </a:ext>
            </a:extLst>
          </p:cNvPr>
          <p:cNvSpPr>
            <a:spLocks noGrp="1"/>
          </p:cNvSpPr>
          <p:nvPr>
            <p:ph type="title"/>
          </p:nvPr>
        </p:nvSpPr>
        <p:spPr>
          <a:xfrm>
            <a:off x="419100" y="590550"/>
            <a:ext cx="8305800" cy="519684"/>
          </a:xfrm>
        </p:spPr>
        <p:txBody>
          <a:bodyPr anchor="t">
            <a:noAutofit/>
          </a:bodyPr>
          <a:lstStyle/>
          <a:p>
            <a:r>
              <a:rPr lang="en-US" sz="2800" dirty="0"/>
              <a:t>Gen AI - Weather Forecasting and Prediction LLMs</a:t>
            </a:r>
          </a:p>
        </p:txBody>
      </p:sp>
    </p:spTree>
    <p:extLst>
      <p:ext uri="{BB962C8B-B14F-4D97-AF65-F5344CB8AC3E}">
        <p14:creationId xmlns:p14="http://schemas.microsoft.com/office/powerpoint/2010/main" val="330769120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6D81-9EA2-17D3-99DB-7171A308FFD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1AE8065-A2EE-8550-04A2-9C6372ACCE03}"/>
              </a:ext>
            </a:extLst>
          </p:cNvPr>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a:extLst>
              <a:ext uri="{FF2B5EF4-FFF2-40B4-BE49-F238E27FC236}">
                <a16:creationId xmlns:a16="http://schemas.microsoft.com/office/drawing/2014/main" id="{E6D160EC-31A2-4988-31FE-2FBC1D342E7E}"/>
              </a:ext>
            </a:extLst>
          </p:cNvPr>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45D26C7C-AC3E-0307-19A2-98E62FB3DD0E}"/>
              </a:ext>
            </a:extLst>
          </p:cNvPr>
          <p:cNvSpPr>
            <a:spLocks noGrp="1"/>
          </p:cNvSpPr>
          <p:nvPr>
            <p:ph type="title"/>
          </p:nvPr>
        </p:nvSpPr>
        <p:spPr>
          <a:xfrm>
            <a:off x="475149" y="654248"/>
            <a:ext cx="8229600" cy="857250"/>
          </a:xfrm>
        </p:spPr>
        <p:txBody>
          <a:bodyPr>
            <a:noAutofit/>
          </a:bodyPr>
          <a:lstStyle/>
          <a:p>
            <a:r>
              <a:rPr lang="en-US" sz="2800" dirty="0"/>
              <a:t>Gen AI - Weather Forecasting and Prediction LLMs</a:t>
            </a:r>
            <a:br>
              <a:rPr lang="en-US" sz="2800" dirty="0"/>
            </a:br>
            <a:r>
              <a:rPr lang="en-US" sz="2400" dirty="0"/>
              <a:t>Model Performance &amp; Capabilities</a:t>
            </a:r>
          </a:p>
        </p:txBody>
      </p:sp>
      <p:sp>
        <p:nvSpPr>
          <p:cNvPr id="5" name="Content Placeholder 4">
            <a:extLst>
              <a:ext uri="{FF2B5EF4-FFF2-40B4-BE49-F238E27FC236}">
                <a16:creationId xmlns:a16="http://schemas.microsoft.com/office/drawing/2014/main" id="{EDE35B33-2355-0950-F643-27C8DEDB3A21}"/>
              </a:ext>
            </a:extLst>
          </p:cNvPr>
          <p:cNvSpPr>
            <a:spLocks noGrp="1"/>
          </p:cNvSpPr>
          <p:nvPr>
            <p:ph idx="1"/>
          </p:nvPr>
        </p:nvSpPr>
        <p:spPr>
          <a:xfrm>
            <a:off x="457200" y="1591283"/>
            <a:ext cx="8229600" cy="3291840"/>
          </a:xfrm>
        </p:spPr>
        <p:txBody>
          <a:bodyPr>
            <a:normAutofit lnSpcReduction="10000"/>
          </a:bodyPr>
          <a:lstStyle/>
          <a:p>
            <a:r>
              <a:rPr lang="en-US" sz="2000" dirty="0">
                <a:solidFill>
                  <a:schemeClr val="accent5">
                    <a:lumMod val="50000"/>
                  </a:schemeClr>
                </a:solidFill>
              </a:rPr>
              <a:t>GraphCast dominates 6-10 day range </a:t>
            </a:r>
            <a:r>
              <a:rPr lang="en-US" sz="2000" dirty="0"/>
              <a:t>- outperforms ECMWF HRES physics model; 10-day forecast in 60 seconds; highest skill scores in medium-range</a:t>
            </a:r>
          </a:p>
          <a:p>
            <a:r>
              <a:rPr lang="en-US" sz="2000" dirty="0" err="1">
                <a:solidFill>
                  <a:schemeClr val="accent5">
                    <a:lumMod val="50000"/>
                  </a:schemeClr>
                </a:solidFill>
              </a:rPr>
              <a:t>FourCastNet</a:t>
            </a:r>
            <a:r>
              <a:rPr lang="en-US" sz="2000" dirty="0">
                <a:solidFill>
                  <a:schemeClr val="accent5">
                    <a:lumMod val="50000"/>
                  </a:schemeClr>
                </a:solidFill>
              </a:rPr>
              <a:t> excels at speed </a:t>
            </a:r>
            <a:r>
              <a:rPr lang="en-US" sz="2000" dirty="0"/>
              <a:t>- 7-day forecast in &lt;2 seconds on GPU; ideal for high-frequency ensemble generation and real-time decision support</a:t>
            </a:r>
          </a:p>
          <a:p>
            <a:r>
              <a:rPr lang="en-US" sz="2000" dirty="0" err="1">
                <a:solidFill>
                  <a:schemeClr val="accent5">
                    <a:lumMod val="50000"/>
                  </a:schemeClr>
                </a:solidFill>
              </a:rPr>
              <a:t>NeuralGCM</a:t>
            </a:r>
            <a:r>
              <a:rPr lang="en-US" sz="2000" dirty="0">
                <a:solidFill>
                  <a:schemeClr val="accent5">
                    <a:lumMod val="50000"/>
                  </a:schemeClr>
                </a:solidFill>
              </a:rPr>
              <a:t> improves precipitation </a:t>
            </a:r>
            <a:r>
              <a:rPr lang="en-US" sz="2000" dirty="0"/>
              <a:t>- addresses weak point of pure AI models through satellite data training; top 0.1% extreme rainfall accuracy</a:t>
            </a:r>
          </a:p>
          <a:p>
            <a:r>
              <a:rPr lang="en-US" sz="2000" dirty="0">
                <a:solidFill>
                  <a:schemeClr val="accent5">
                    <a:lumMod val="50000"/>
                  </a:schemeClr>
                </a:solidFill>
              </a:rPr>
              <a:t>Prithvi enables multi-task foundation approach </a:t>
            </a:r>
            <a:r>
              <a:rPr lang="en-US" sz="2000" dirty="0"/>
              <a:t>- single model for forecasting, downscaling, parameterization; fine-tunes efficiently with minimal data</a:t>
            </a:r>
          </a:p>
        </p:txBody>
      </p:sp>
    </p:spTree>
    <p:extLst>
      <p:ext uri="{BB962C8B-B14F-4D97-AF65-F5344CB8AC3E}">
        <p14:creationId xmlns:p14="http://schemas.microsoft.com/office/powerpoint/2010/main" val="3980550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1678361" y="1335226"/>
            <a:ext cx="6363491" cy="3023927"/>
          </a:xfrm>
          <a:prstGeom prst="rect">
            <a:avLst/>
          </a:prstGeom>
          <a:noFill/>
        </p:spPr>
        <p:txBody>
          <a:bodyPr wrap="square" lIns="0" tIns="0" rIns="0" bIns="0" rtlCol="0" anchor="t"/>
          <a:lstStyle/>
          <a:p>
            <a:pPr lvl="1">
              <a:lnSpc>
                <a:spcPts val="3403"/>
              </a:lnSpc>
            </a:pPr>
            <a:endParaRPr lang="en-US" sz="1350" dirty="0"/>
          </a:p>
        </p:txBody>
      </p:sp>
      <p:sp>
        <p:nvSpPr>
          <p:cNvPr id="5" name="Object 4"/>
          <p:cNvSpPr/>
          <p:nvPr/>
        </p:nvSpPr>
        <p:spPr>
          <a:xfrm>
            <a:off x="8827468" y="4874837"/>
            <a:ext cx="171333" cy="182517"/>
          </a:xfrm>
          <a:prstGeom prst="rect">
            <a:avLst/>
          </a:prstGeom>
          <a:noFill/>
        </p:spPr>
        <p:txBody>
          <a:bodyPr/>
          <a:lstStyle/>
          <a:p>
            <a:endParaRPr lang="en-US" sz="1350" dirty="0"/>
          </a:p>
        </p:txBody>
      </p:sp>
      <p:sp>
        <p:nvSpPr>
          <p:cNvPr id="6" name="Title 5">
            <a:extLst>
              <a:ext uri="{FF2B5EF4-FFF2-40B4-BE49-F238E27FC236}">
                <a16:creationId xmlns:a16="http://schemas.microsoft.com/office/drawing/2014/main" id="{E91E28A2-9B62-4785-2E70-4C00C22C3C25}"/>
              </a:ext>
            </a:extLst>
          </p:cNvPr>
          <p:cNvSpPr>
            <a:spLocks noGrp="1"/>
          </p:cNvSpPr>
          <p:nvPr>
            <p:ph type="title"/>
          </p:nvPr>
        </p:nvSpPr>
        <p:spPr/>
        <p:txBody>
          <a:bodyPr>
            <a:normAutofit/>
          </a:bodyPr>
          <a:lstStyle/>
          <a:p>
            <a:r>
              <a:rPr lang="en-US" dirty="0"/>
              <a:t>What is Generative AI?</a:t>
            </a:r>
          </a:p>
        </p:txBody>
      </p:sp>
      <p:sp>
        <p:nvSpPr>
          <p:cNvPr id="7" name="Content Placeholder 6">
            <a:extLst>
              <a:ext uri="{FF2B5EF4-FFF2-40B4-BE49-F238E27FC236}">
                <a16:creationId xmlns:a16="http://schemas.microsoft.com/office/drawing/2014/main" id="{EB1A1A6B-14EA-507A-22AB-6ACA32A54DF9}"/>
              </a:ext>
            </a:extLst>
          </p:cNvPr>
          <p:cNvSpPr>
            <a:spLocks noGrp="1"/>
          </p:cNvSpPr>
          <p:nvPr>
            <p:ph idx="1"/>
          </p:nvPr>
        </p:nvSpPr>
        <p:spPr>
          <a:xfrm>
            <a:off x="457200" y="1385316"/>
            <a:ext cx="8229600" cy="3580779"/>
          </a:xfrm>
        </p:spPr>
        <p:txBody>
          <a:bodyPr>
            <a:normAutofit fontScale="85000" lnSpcReduction="10000"/>
          </a:bodyPr>
          <a:lstStyle/>
          <a:p>
            <a:pPr marL="0" indent="0">
              <a:buNone/>
            </a:pPr>
            <a:r>
              <a:rPr lang="en-US" sz="2800" kern="0" spc="24" dirty="0">
                <a:solidFill>
                  <a:srgbClr val="000000">
                    <a:alpha val="80000"/>
                  </a:srgbClr>
                </a:solidFill>
                <a:latin typeface="Roboto" pitchFamily="34" charset="0"/>
                <a:ea typeface="Roboto" pitchFamily="34" charset="-122"/>
                <a:cs typeface="Roboto" pitchFamily="34" charset="-120"/>
              </a:rPr>
              <a:t>Generative AI (GenAI) – A type of artificial intelligence</a:t>
            </a:r>
          </a:p>
          <a:p>
            <a:pPr marL="0" indent="0">
              <a:buNone/>
            </a:pPr>
            <a:r>
              <a:rPr lang="en-US" sz="2800" kern="0" spc="24" dirty="0">
                <a:solidFill>
                  <a:srgbClr val="000000">
                    <a:alpha val="80000"/>
                  </a:srgbClr>
                </a:solidFill>
                <a:latin typeface="Roboto" pitchFamily="34" charset="0"/>
                <a:ea typeface="Roboto" pitchFamily="34" charset="-122"/>
                <a:cs typeface="Roboto" pitchFamily="34" charset="-120"/>
              </a:rPr>
              <a:t>Can create: </a:t>
            </a:r>
          </a:p>
          <a:p>
            <a:r>
              <a:rPr lang="en-US" sz="2800" kern="0" spc="24" dirty="0">
                <a:solidFill>
                  <a:srgbClr val="000000">
                    <a:alpha val="80000"/>
                  </a:srgbClr>
                </a:solidFill>
                <a:latin typeface="Roboto" pitchFamily="34" charset="0"/>
                <a:ea typeface="Roboto" pitchFamily="34" charset="-122"/>
                <a:cs typeface="Roboto" pitchFamily="34" charset="-120"/>
              </a:rPr>
              <a:t>New Text content </a:t>
            </a:r>
          </a:p>
          <a:p>
            <a:r>
              <a:rPr lang="en-US" sz="2800" kern="0" spc="24" dirty="0">
                <a:solidFill>
                  <a:srgbClr val="000000">
                    <a:alpha val="80000"/>
                  </a:srgbClr>
                </a:solidFill>
                <a:latin typeface="Roboto" pitchFamily="34" charset="0"/>
                <a:ea typeface="Roboto" pitchFamily="34" charset="-122"/>
                <a:cs typeface="Roboto" pitchFamily="34" charset="-120"/>
              </a:rPr>
              <a:t>New Images</a:t>
            </a:r>
          </a:p>
          <a:p>
            <a:r>
              <a:rPr lang="en-US" sz="2800" kern="0" spc="24" dirty="0">
                <a:solidFill>
                  <a:srgbClr val="000000">
                    <a:alpha val="80000"/>
                  </a:srgbClr>
                </a:solidFill>
                <a:latin typeface="Roboto" pitchFamily="34" charset="0"/>
                <a:ea typeface="Roboto" pitchFamily="34" charset="-122"/>
                <a:cs typeface="Roboto" pitchFamily="34" charset="-120"/>
              </a:rPr>
              <a:t>New Audio</a:t>
            </a:r>
          </a:p>
          <a:p>
            <a:r>
              <a:rPr lang="en-US" sz="2800" kern="0" spc="24" dirty="0">
                <a:solidFill>
                  <a:srgbClr val="000000">
                    <a:alpha val="80000"/>
                  </a:srgbClr>
                </a:solidFill>
                <a:latin typeface="Roboto" pitchFamily="34" charset="0"/>
                <a:ea typeface="Roboto" pitchFamily="34" charset="-122"/>
                <a:cs typeface="Roboto" pitchFamily="34" charset="-120"/>
              </a:rPr>
              <a:t>New Video</a:t>
            </a:r>
          </a:p>
          <a:p>
            <a:pPr marL="0" indent="0">
              <a:buNone/>
            </a:pPr>
            <a:r>
              <a:rPr lang="en-US" sz="2800" kern="0" spc="24" dirty="0">
                <a:solidFill>
                  <a:srgbClr val="000000">
                    <a:alpha val="80000"/>
                  </a:srgbClr>
                </a:solidFill>
                <a:latin typeface="Roboto" pitchFamily="34" charset="0"/>
                <a:ea typeface="Roboto" pitchFamily="34" charset="-122"/>
                <a:cs typeface="Roboto" pitchFamily="34" charset="-120"/>
              </a:rPr>
              <a:t>Super-powered copycat that can learn the patterns of existing creative work and use that to generate new things.    </a:t>
            </a:r>
            <a:endParaRPr lang="en-US" sz="1600" dirty="0"/>
          </a:p>
          <a:p>
            <a:pPr marL="0" indent="0">
              <a:buNone/>
            </a:pPr>
            <a:endParaRPr lang="en-US" dirty="0"/>
          </a:p>
        </p:txBody>
      </p:sp>
      <p:sp>
        <p:nvSpPr>
          <p:cNvPr id="25"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mtClean="0"/>
              <a:t>18</a:t>
            </a:fld>
            <a:endParaRPr lang="en-US" dirty="0"/>
          </a:p>
        </p:txBody>
      </p:sp>
      <p:sp>
        <p:nvSpPr>
          <p:cNvPr id="8" name="Date Placeholder 7">
            <a:extLst>
              <a:ext uri="{FF2B5EF4-FFF2-40B4-BE49-F238E27FC236}">
                <a16:creationId xmlns:a16="http://schemas.microsoft.com/office/drawing/2014/main" id="{9368E785-4FEF-6F30-D909-6661E6D59584}"/>
              </a:ext>
            </a:extLst>
          </p:cNvPr>
          <p:cNvSpPr>
            <a:spLocks noGrp="1"/>
          </p:cNvSpPr>
          <p:nvPr>
            <p:ph type="dt" sz="half" idx="10"/>
          </p:nvPr>
        </p:nvSpPr>
        <p:spPr/>
        <p:txBody>
          <a:bodyPr/>
          <a:lstStyle/>
          <a:p>
            <a:fld id="{2A8C6FBD-5208-45D5-A184-BE11F831280C}" type="datetime1">
              <a:rPr lang="en-US" smtClean="0"/>
              <a:t>1/21/2026</a:t>
            </a:fld>
            <a:endParaRPr lang="en-US" dirty="0"/>
          </a:p>
        </p:txBody>
      </p:sp>
      <p:sp>
        <p:nvSpPr>
          <p:cNvPr id="9" name="Footer Placeholder 8">
            <a:extLst>
              <a:ext uri="{FF2B5EF4-FFF2-40B4-BE49-F238E27FC236}">
                <a16:creationId xmlns:a16="http://schemas.microsoft.com/office/drawing/2014/main" id="{D0C83936-22E9-3908-9448-26011971305C}"/>
              </a:ext>
            </a:extLst>
          </p:cNvPr>
          <p:cNvSpPr>
            <a:spLocks noGrp="1"/>
          </p:cNvSpPr>
          <p:nvPr>
            <p:ph type="ftr" sz="quarter" idx="11"/>
          </p:nvPr>
        </p:nvSpPr>
        <p:spPr/>
        <p:txBody>
          <a:bodyPr/>
          <a:lstStyle/>
          <a:p>
            <a:r>
              <a:rPr lang="en-US" dirty="0"/>
              <a:t>Copyright © 2007 - 2025 Carl M. Burnett</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9B83-94DB-D6DE-C000-C66970A85A8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B9E12A4-F1C4-7396-389D-25C694D86DD2}"/>
              </a:ext>
            </a:extLst>
          </p:cNvPr>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a:extLst>
              <a:ext uri="{FF2B5EF4-FFF2-40B4-BE49-F238E27FC236}">
                <a16:creationId xmlns:a16="http://schemas.microsoft.com/office/drawing/2014/main" id="{CFADED13-59CD-6D05-A22A-7FE85F0C8280}"/>
              </a:ext>
            </a:extLst>
          </p:cNvPr>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C35BD289-EE2A-1A6E-BED3-88D7D617CBE6}"/>
              </a:ext>
            </a:extLst>
          </p:cNvPr>
          <p:cNvSpPr>
            <a:spLocks noGrp="1"/>
          </p:cNvSpPr>
          <p:nvPr>
            <p:ph type="title"/>
          </p:nvPr>
        </p:nvSpPr>
        <p:spPr>
          <a:xfrm>
            <a:off x="475149" y="654248"/>
            <a:ext cx="8229600" cy="857250"/>
          </a:xfrm>
        </p:spPr>
        <p:txBody>
          <a:bodyPr>
            <a:noAutofit/>
          </a:bodyPr>
          <a:lstStyle/>
          <a:p>
            <a:r>
              <a:rPr lang="en-US" sz="2800" dirty="0"/>
              <a:t>Gen AI - Weather Forecasting and Prediction LLMs</a:t>
            </a:r>
            <a:br>
              <a:rPr lang="en-US" sz="2800" dirty="0"/>
            </a:br>
            <a:r>
              <a:rPr lang="en-US" sz="2400" dirty="0"/>
              <a:t>Technical Architecture &amp; Training Strategy</a:t>
            </a:r>
          </a:p>
        </p:txBody>
      </p:sp>
      <p:sp>
        <p:nvSpPr>
          <p:cNvPr id="5" name="Content Placeholder 4">
            <a:extLst>
              <a:ext uri="{FF2B5EF4-FFF2-40B4-BE49-F238E27FC236}">
                <a16:creationId xmlns:a16="http://schemas.microsoft.com/office/drawing/2014/main" id="{3544C38B-0610-0590-401D-14CC1B1012B8}"/>
              </a:ext>
            </a:extLst>
          </p:cNvPr>
          <p:cNvSpPr>
            <a:spLocks noGrp="1"/>
          </p:cNvSpPr>
          <p:nvPr>
            <p:ph idx="1"/>
          </p:nvPr>
        </p:nvSpPr>
        <p:spPr>
          <a:xfrm>
            <a:off x="457200" y="1591283"/>
            <a:ext cx="8229600" cy="3291840"/>
          </a:xfrm>
        </p:spPr>
        <p:txBody>
          <a:bodyPr>
            <a:normAutofit fontScale="92500"/>
          </a:bodyPr>
          <a:lstStyle/>
          <a:p>
            <a:r>
              <a:rPr lang="en-US" sz="2000" dirty="0">
                <a:solidFill>
                  <a:schemeClr val="accent5">
                    <a:lumMod val="50000"/>
                  </a:schemeClr>
                </a:solidFill>
              </a:rPr>
              <a:t>Graph Neural Networks (GNNs) </a:t>
            </a:r>
            <a:r>
              <a:rPr lang="en-US" sz="2000" dirty="0"/>
              <a:t>- GraphCast &amp; AIFS leverage spatial structure of atmospheric data; efficient representation of long-range dependencies</a:t>
            </a:r>
          </a:p>
          <a:p>
            <a:r>
              <a:rPr lang="en-US" sz="2000" dirty="0">
                <a:solidFill>
                  <a:schemeClr val="accent5">
                    <a:lumMod val="50000"/>
                  </a:schemeClr>
                </a:solidFill>
              </a:rPr>
              <a:t>Fourier operators for speed </a:t>
            </a:r>
            <a:r>
              <a:rPr lang="en-US" sz="2000" dirty="0"/>
              <a:t>- </a:t>
            </a:r>
            <a:r>
              <a:rPr lang="en-US" sz="2000" dirty="0" err="1"/>
              <a:t>FourCastNet's</a:t>
            </a:r>
            <a:r>
              <a:rPr lang="en-US" sz="2000" dirty="0"/>
              <a:t> AFNO uses spectral convolutions; processes entire global field at once without sequential iteration</a:t>
            </a:r>
          </a:p>
          <a:p>
            <a:r>
              <a:rPr lang="en-US" sz="2000" dirty="0">
                <a:solidFill>
                  <a:schemeClr val="accent5">
                    <a:lumMod val="50000"/>
                  </a:schemeClr>
                </a:solidFill>
              </a:rPr>
              <a:t>Physics-AI hybrids </a:t>
            </a:r>
            <a:r>
              <a:rPr lang="en-US" sz="2000" dirty="0"/>
              <a:t>- </a:t>
            </a:r>
            <a:r>
              <a:rPr lang="en-US" sz="2000" dirty="0" err="1"/>
              <a:t>NeuralGCM</a:t>
            </a:r>
            <a:r>
              <a:rPr lang="en-US" sz="2000" dirty="0"/>
              <a:t> combines differential equations with learned parameterization; improves extreme event accuracy without pure learning bias</a:t>
            </a:r>
          </a:p>
          <a:p>
            <a:r>
              <a:rPr lang="en-US" sz="2000" dirty="0">
                <a:solidFill>
                  <a:schemeClr val="accent5">
                    <a:lumMod val="50000"/>
                  </a:schemeClr>
                </a:solidFill>
              </a:rPr>
              <a:t>Foundation model scaling </a:t>
            </a:r>
            <a:r>
              <a:rPr lang="en-US" sz="2000" dirty="0"/>
              <a:t>- Prithvi's 2.3B parameters trained with masked reconstruction + forecasting; enables cross-domain fine-tuning (downscaling, nowcasting)</a:t>
            </a:r>
          </a:p>
        </p:txBody>
      </p:sp>
    </p:spTree>
    <p:extLst>
      <p:ext uri="{BB962C8B-B14F-4D97-AF65-F5344CB8AC3E}">
        <p14:creationId xmlns:p14="http://schemas.microsoft.com/office/powerpoint/2010/main" val="8400909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0"/>
          <p:cNvGraphicFramePr>
            <a:graphicFrameLocks noGrp="1"/>
          </p:cNvGraphicFramePr>
          <p:nvPr>
            <p:extLst>
              <p:ext uri="{D42A27DB-BD31-4B8C-83A1-F6EECF244321}">
                <p14:modId xmlns:p14="http://schemas.microsoft.com/office/powerpoint/2010/main" val="1985552838"/>
              </p:ext>
            </p:extLst>
          </p:nvPr>
        </p:nvGraphicFramePr>
        <p:xfrm>
          <a:off x="609600" y="1657350"/>
          <a:ext cx="7924800" cy="3180738"/>
        </p:xfrm>
        <a:graphic>
          <a:graphicData uri="http://schemas.openxmlformats.org/drawingml/2006/table">
            <a:tbl>
              <a:tblPr/>
              <a:tblGrid>
                <a:gridCol w="17526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443763">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Model</a:t>
                      </a:r>
                      <a:endParaRPr lang="en-US" sz="1800" dirty="0">
                        <a:solidFill>
                          <a:schemeClr val="bg1"/>
                        </a:solidFill>
                        <a:latin typeface="Arial" charset="0"/>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Deployment Status</a:t>
                      </a:r>
                      <a:endParaRPr lang="en-US" sz="1800" dirty="0">
                        <a:solidFill>
                          <a:schemeClr val="bg1"/>
                        </a:solidFill>
                        <a:latin typeface="Arial" charset="0"/>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Licensing &amp; Access</a:t>
                      </a:r>
                      <a:endParaRPr lang="en-US" sz="1800" dirty="0">
                        <a:solidFill>
                          <a:schemeClr val="bg1"/>
                        </a:solidFill>
                        <a:latin typeface="Arial" charset="0"/>
                        <a:ea typeface="Arial" charset="0"/>
                        <a:cs typeface="Arial" charset="0"/>
                      </a:endParaRPr>
                    </a:p>
                  </a:txBody>
                  <a:tcPr anchor="ctr">
                    <a:lnL w="0" cap="flat" cmpd="sng" algn="ctr">
                      <a:noFill/>
                    </a:lnL>
                    <a:lnR w="0" cap="flat" cmpd="sng" algn="ctr">
                      <a:noFill/>
                    </a:lnR>
                    <a:lnT w="0" cap="flat" cmpd="sng" algn="ctr">
                      <a:noFill/>
                    </a:lnT>
                    <a:lnB w="254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443763">
                <a:tc>
                  <a:txBody>
                    <a:bodyPr/>
                    <a:lstStyle/>
                    <a:p>
                      <a:pPr marL="0" indent="0" algn="ctr">
                        <a:buNone/>
                      </a:pPr>
                      <a:r>
                        <a:rPr lang="en-US" sz="1400" b="1" dirty="0">
                          <a:solidFill>
                            <a:schemeClr val="tx1"/>
                          </a:solidFill>
                          <a:latin typeface="+mj-lt"/>
                          <a:ea typeface="Arial" pitchFamily="34" charset="-122"/>
                          <a:cs typeface="Arial" pitchFamily="34" charset="-120"/>
                          <a:hlinkClick r:id="rId3"/>
                        </a:rPr>
                        <a:t>GraphCast</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Research &amp; Experimental </a:t>
                      </a:r>
                      <a:br>
                        <a:rPr lang="en-US" sz="1100" dirty="0">
                          <a:solidFill>
                            <a:schemeClr val="tx1"/>
                          </a:solidFill>
                          <a:latin typeface="Arial" pitchFamily="34" charset="0"/>
                          <a:ea typeface="Arial" pitchFamily="34" charset="-122"/>
                          <a:cs typeface="Arial" pitchFamily="34" charset="-120"/>
                        </a:rPr>
                      </a:br>
                      <a:r>
                        <a:rPr lang="en-US" sz="1100" dirty="0">
                          <a:solidFill>
                            <a:schemeClr val="tx1"/>
                          </a:solidFill>
                          <a:latin typeface="Arial" pitchFamily="34" charset="0"/>
                          <a:ea typeface="Arial" pitchFamily="34" charset="-122"/>
                          <a:cs typeface="Arial" pitchFamily="34" charset="-120"/>
                        </a:rPr>
                        <a:t>(Google Cloud, Hugging Face)</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Open Source (Apache 2.0)</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443763">
                <a:tc>
                  <a:txBody>
                    <a:bodyPr/>
                    <a:lstStyle/>
                    <a:p>
                      <a:pPr marL="0" indent="0" algn="ctr">
                        <a:buNone/>
                      </a:pPr>
                      <a:r>
                        <a:rPr kumimoji="0" lang="en-US" sz="1400" b="1" kern="1200" dirty="0">
                          <a:solidFill>
                            <a:schemeClr val="tx1"/>
                          </a:solidFill>
                          <a:latin typeface="+mj-lt"/>
                          <a:ea typeface="Arial" pitchFamily="34" charset="-122"/>
                          <a:cs typeface="Arial" pitchFamily="34" charset="-120"/>
                          <a:hlinkClick r:id="rId4"/>
                        </a:rPr>
                        <a:t>AIFS</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Operational at ECMWF (Real-Time Production)</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Proprietary (ECMWF Licensing)</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2"/>
                  </a:ext>
                </a:extLst>
              </a:tr>
              <a:tr h="443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err="1">
                          <a:solidFill>
                            <a:schemeClr val="tx1"/>
                          </a:solidFill>
                          <a:latin typeface="+mj-lt"/>
                          <a:ea typeface="Arial" pitchFamily="34" charset="-122"/>
                          <a:cs typeface="Arial" pitchFamily="34" charset="-120"/>
                          <a:hlinkClick r:id="rId5"/>
                        </a:rPr>
                        <a:t>FourCastNet</a:t>
                      </a:r>
                      <a:endParaRPr kumimoji="0" lang="en-US" sz="1400" b="1" kern="1200" dirty="0">
                        <a:solidFill>
                          <a:schemeClr val="tx1"/>
                        </a:solidFill>
                        <a:latin typeface="+mj-lt"/>
                        <a:ea typeface="Arial" charset="0"/>
                        <a:cs typeface="Arial" charset="0"/>
                      </a:endParaRPr>
                    </a:p>
                    <a:p>
                      <a:pPr marL="0" indent="0" algn="ctr">
                        <a:buNone/>
                      </a:pP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Research, Commercial (NGC, Meteomatics)</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Open Source (Apache 2.0)</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r h="443763">
                <a:tc>
                  <a:txBody>
                    <a:bodyPr/>
                    <a:lstStyle/>
                    <a:p>
                      <a:pPr marL="0" indent="0" algn="ctr">
                        <a:buNone/>
                      </a:pPr>
                      <a:r>
                        <a:rPr kumimoji="0" lang="en-US" sz="1400" b="1" kern="1200" dirty="0" err="1">
                          <a:solidFill>
                            <a:schemeClr val="tx1"/>
                          </a:solidFill>
                          <a:latin typeface="+mj-lt"/>
                          <a:ea typeface="Arial" pitchFamily="34" charset="-122"/>
                          <a:cs typeface="Arial" pitchFamily="34" charset="-120"/>
                          <a:hlinkClick r:id="rId6"/>
                        </a:rPr>
                        <a:t>NeuralGCM</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Research Publication &amp; Google Release</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Open Research</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4"/>
                  </a:ext>
                </a:extLst>
              </a:tr>
              <a:tr h="443763">
                <a:tc>
                  <a:txBody>
                    <a:bodyPr/>
                    <a:lstStyle/>
                    <a:p>
                      <a:pPr marL="0" indent="0" algn="ctr">
                        <a:buNone/>
                      </a:pPr>
                      <a:r>
                        <a:rPr kumimoji="0" lang="en-US" sz="1400" b="1" kern="1200" dirty="0" err="1">
                          <a:solidFill>
                            <a:schemeClr val="tx1"/>
                          </a:solidFill>
                          <a:latin typeface="+mj-lt"/>
                          <a:ea typeface="Arial" pitchFamily="34" charset="-122"/>
                          <a:cs typeface="Arial" pitchFamily="34" charset="-120"/>
                          <a:hlinkClick r:id="rId7"/>
                        </a:rPr>
                        <a:t>ClimaX</a:t>
                      </a:r>
                      <a:endParaRPr lang="en-US" sz="1400" b="1"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Research &amp; Fine-Tuning Workflows</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Open Research</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5"/>
                  </a:ext>
                </a:extLst>
              </a:tr>
              <a:tr h="443763">
                <a:tc>
                  <a:txBody>
                    <a:bodyPr/>
                    <a:lstStyle/>
                    <a:p>
                      <a:pPr marL="0" indent="0" algn="ctr">
                        <a:buNone/>
                      </a:pPr>
                      <a:r>
                        <a:rPr kumimoji="0" lang="en-US" sz="1400" b="1" kern="1200" dirty="0">
                          <a:solidFill>
                            <a:schemeClr val="tx1"/>
                          </a:solidFill>
                          <a:latin typeface="+mj-lt"/>
                          <a:ea typeface="Arial" pitchFamily="34" charset="-122"/>
                          <a:cs typeface="Arial" pitchFamily="34" charset="-120"/>
                          <a:hlinkClick r:id="rId8"/>
                        </a:rPr>
                        <a:t>Prithvi </a:t>
                      </a:r>
                      <a:r>
                        <a:rPr kumimoji="0" lang="en-US" sz="1400" b="1" kern="1200" dirty="0" err="1">
                          <a:solidFill>
                            <a:schemeClr val="tx1"/>
                          </a:solidFill>
                          <a:latin typeface="+mj-lt"/>
                          <a:ea typeface="Arial" pitchFamily="34" charset="-122"/>
                          <a:cs typeface="Arial" pitchFamily="34" charset="-120"/>
                          <a:hlinkClick r:id="rId8"/>
                        </a:rPr>
                        <a:t>WxC</a:t>
                      </a:r>
                      <a:endParaRPr kumimoji="0" lang="en-US" sz="1400" b="1" kern="1200" dirty="0">
                        <a:solidFill>
                          <a:schemeClr val="tx1"/>
                        </a:solidFill>
                        <a:latin typeface="+mj-lt"/>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Hugging Face, ECCC Testing, Academic Use</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indent="0" algn="ctr">
                        <a:buNone/>
                      </a:pPr>
                      <a:r>
                        <a:rPr lang="en-US" sz="1100" dirty="0">
                          <a:solidFill>
                            <a:schemeClr val="tx1"/>
                          </a:solidFill>
                          <a:latin typeface="Arial" pitchFamily="34" charset="0"/>
                          <a:ea typeface="Arial" pitchFamily="34" charset="-122"/>
                          <a:cs typeface="Arial" pitchFamily="34" charset="-120"/>
                        </a:rPr>
                        <a:t>Open Source (Apache 2.0)</a:t>
                      </a:r>
                      <a:endParaRPr lang="en-US" sz="1100" dirty="0">
                        <a:solidFill>
                          <a:schemeClr val="tx1"/>
                        </a:solidFill>
                        <a:latin typeface="Arial" charset="0"/>
                        <a:ea typeface="Arial" charset="0"/>
                        <a:cs typeface="Arial" charset="0"/>
                      </a:endParaRPr>
                    </a:p>
                  </a:txBody>
                  <a:tcPr anchor="ctr">
                    <a:lnL w="0" cap="flat" cmpd="sng" algn="ctr">
                      <a:noFill/>
                    </a:lnL>
                    <a:lnR w="0" cap="flat" cmpd="sng" algn="ct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6"/>
                  </a:ext>
                </a:extLst>
              </a:tr>
            </a:tbl>
          </a:graphicData>
        </a:graphic>
      </p:graphicFrame>
      <p:sp>
        <p:nvSpPr>
          <p:cNvPr id="3"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2" name="Title 1">
            <a:extLst>
              <a:ext uri="{FF2B5EF4-FFF2-40B4-BE49-F238E27FC236}">
                <a16:creationId xmlns:a16="http://schemas.microsoft.com/office/drawing/2014/main" id="{BAD72730-3BCE-A582-6A68-D5941BF53938}"/>
              </a:ext>
            </a:extLst>
          </p:cNvPr>
          <p:cNvSpPr>
            <a:spLocks noGrp="1"/>
          </p:cNvSpPr>
          <p:nvPr>
            <p:ph type="title"/>
          </p:nvPr>
        </p:nvSpPr>
        <p:spPr>
          <a:xfrm>
            <a:off x="609600" y="587468"/>
            <a:ext cx="8305800" cy="857250"/>
          </a:xfrm>
        </p:spPr>
        <p:txBody>
          <a:bodyPr anchor="t">
            <a:noAutofit/>
          </a:bodyPr>
          <a:lstStyle/>
          <a:p>
            <a:r>
              <a:rPr lang="en-US" sz="2800"/>
              <a:t>Gen AI - Weather Forecasting and Prediction LLMs</a:t>
            </a:r>
            <a:br>
              <a:rPr lang="en-US" sz="2800"/>
            </a:br>
            <a:r>
              <a:rPr lang="en-US" sz="2800"/>
              <a:t>Deployment Status &amp; Licensing Model</a:t>
            </a:r>
            <a:br>
              <a:rPr lang="en-US" sz="2800"/>
            </a:br>
            <a:endParaRPr lang="en-US" sz="2800"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914400" y="1249561"/>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C4533BD6-F16E-304E-89B2-F35163B2039C}"/>
              </a:ext>
            </a:extLst>
          </p:cNvPr>
          <p:cNvSpPr>
            <a:spLocks noGrp="1"/>
          </p:cNvSpPr>
          <p:nvPr>
            <p:ph type="title"/>
          </p:nvPr>
        </p:nvSpPr>
        <p:spPr>
          <a:xfrm>
            <a:off x="469053" y="594360"/>
            <a:ext cx="8229600" cy="857250"/>
          </a:xfrm>
        </p:spPr>
        <p:txBody>
          <a:bodyPr anchor="t">
            <a:noAutofit/>
          </a:bodyPr>
          <a:lstStyle/>
          <a:p>
            <a:r>
              <a:rPr lang="en-US" sz="2800" dirty="0"/>
              <a:t>Gen AI - Weather Forecasting and Prediction LLMs</a:t>
            </a:r>
            <a:br>
              <a:rPr lang="en-US" sz="2800" dirty="0"/>
            </a:br>
            <a:r>
              <a:rPr lang="en-US" sz="2800" dirty="0"/>
              <a:t>Primary Use Cases &amp; Applications</a:t>
            </a:r>
            <a:br>
              <a:rPr lang="en-US" sz="2800" dirty="0"/>
            </a:br>
            <a:endParaRPr lang="en-US" sz="2800" dirty="0"/>
          </a:p>
        </p:txBody>
      </p:sp>
      <p:sp>
        <p:nvSpPr>
          <p:cNvPr id="5" name="Content Placeholder 4">
            <a:extLst>
              <a:ext uri="{FF2B5EF4-FFF2-40B4-BE49-F238E27FC236}">
                <a16:creationId xmlns:a16="http://schemas.microsoft.com/office/drawing/2014/main" id="{0ADCACE2-5085-2393-82F1-892C6F3B3549}"/>
              </a:ext>
            </a:extLst>
          </p:cNvPr>
          <p:cNvSpPr>
            <a:spLocks noGrp="1"/>
          </p:cNvSpPr>
          <p:nvPr>
            <p:ph idx="1"/>
          </p:nvPr>
        </p:nvSpPr>
        <p:spPr>
          <a:xfrm>
            <a:off x="304800" y="1680210"/>
            <a:ext cx="8229600" cy="3291840"/>
          </a:xfrm>
        </p:spPr>
        <p:txBody>
          <a:bodyPr>
            <a:normAutofit fontScale="85000" lnSpcReduction="20000"/>
          </a:bodyPr>
          <a:lstStyle/>
          <a:p>
            <a:r>
              <a:rPr lang="en-US" dirty="0">
                <a:solidFill>
                  <a:schemeClr val="accent5">
                    <a:lumMod val="50000"/>
                  </a:schemeClr>
                </a:solidFill>
              </a:rPr>
              <a:t>GraphCast/AIFS </a:t>
            </a:r>
            <a:r>
              <a:rPr lang="en-US" dirty="0"/>
              <a:t>- Operational weather services, atmospheric pattern prediction, renewable energy optimization, aviation routing, hurricane tracking 6-15 days</a:t>
            </a:r>
          </a:p>
          <a:p>
            <a:r>
              <a:rPr lang="en-US" dirty="0" err="1">
                <a:solidFill>
                  <a:schemeClr val="accent5">
                    <a:lumMod val="50000"/>
                  </a:schemeClr>
                </a:solidFill>
              </a:rPr>
              <a:t>FourCastNet</a:t>
            </a:r>
            <a:r>
              <a:rPr lang="en-US" dirty="0"/>
              <a:t> - High-frequency ensemble forecasting, real-time decision support, severe weather nowcasting, energy demand prediction</a:t>
            </a:r>
          </a:p>
          <a:p>
            <a:r>
              <a:rPr lang="en-US" dirty="0" err="1">
                <a:solidFill>
                  <a:schemeClr val="accent5">
                    <a:lumMod val="50000"/>
                  </a:schemeClr>
                </a:solidFill>
              </a:rPr>
              <a:t>NeuralGCM</a:t>
            </a:r>
            <a:r>
              <a:rPr lang="en-US" dirty="0">
                <a:solidFill>
                  <a:schemeClr val="accent5">
                    <a:lumMod val="50000"/>
                  </a:schemeClr>
                </a:solidFill>
              </a:rPr>
              <a:t> </a:t>
            </a:r>
            <a:r>
              <a:rPr lang="en-US" dirty="0"/>
              <a:t>- Extreme precipitation prediction, convective storm modeling, climate simulation with improved physics representation</a:t>
            </a:r>
          </a:p>
          <a:p>
            <a:r>
              <a:rPr lang="en-US" dirty="0">
                <a:solidFill>
                  <a:schemeClr val="accent5">
                    <a:lumMod val="50000"/>
                  </a:schemeClr>
                </a:solidFill>
              </a:rPr>
              <a:t>Prithvi </a:t>
            </a:r>
            <a:r>
              <a:rPr lang="en-US" dirty="0" err="1">
                <a:solidFill>
                  <a:schemeClr val="accent5">
                    <a:lumMod val="50000"/>
                  </a:schemeClr>
                </a:solidFill>
              </a:rPr>
              <a:t>WxC</a:t>
            </a:r>
            <a:r>
              <a:rPr lang="en-US" dirty="0">
                <a:solidFill>
                  <a:schemeClr val="accent5">
                    <a:lumMod val="50000"/>
                  </a:schemeClr>
                </a:solidFill>
              </a:rPr>
              <a:t> </a:t>
            </a:r>
            <a:r>
              <a:rPr lang="en-US" dirty="0"/>
              <a:t>- Precipitation nowcasting (ECCC), climate downscaling for regional models, gravity wave effects in atmospheric dynamics</a:t>
            </a:r>
          </a:p>
          <a:p>
            <a:endParaRPr lang="en-US"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609600"/>
            <a:ext cx="8083296" cy="411361"/>
          </a:xfrm>
          <a:prstGeom prst="rect">
            <a:avLst/>
          </a:prstGeom>
          <a:noFill/>
          <a:ln/>
        </p:spPr>
        <p:txBody>
          <a:bodyPr wrap="square" lIns="0" tIns="0" rIns="0" bIns="0" rtlCol="0" anchor="t"/>
          <a:lstStyle/>
          <a:p>
            <a:pPr marL="0" indent="0">
              <a:lnSpc>
                <a:spcPts val="3240"/>
              </a:lnSpc>
              <a:buNone/>
            </a:pPr>
            <a:endParaRPr lang="en-US" sz="2700" dirty="0"/>
          </a:p>
        </p:txBody>
      </p:sp>
      <p:sp>
        <p:nvSpPr>
          <p:cNvPr id="3" name="Text 1"/>
          <p:cNvSpPr/>
          <p:nvPr/>
        </p:nvSpPr>
        <p:spPr>
          <a:xfrm>
            <a:off x="841248" y="1276350"/>
            <a:ext cx="7620000" cy="2811066"/>
          </a:xfrm>
          <a:prstGeom prst="rect">
            <a:avLst/>
          </a:prstGeom>
          <a:noFill/>
          <a:ln/>
        </p:spPr>
        <p:txBody>
          <a:bodyPr wrap="square" lIns="0" tIns="0" rIns="0" bIns="0" rtlCol="0" anchor="t"/>
          <a:lstStyle/>
          <a:p>
            <a:pPr marL="342900" indent="-342900">
              <a:lnSpc>
                <a:spcPts val="2430"/>
              </a:lnSpc>
              <a:buSzPct val="100000"/>
              <a:buChar char="•"/>
            </a:pPr>
            <a:endParaRPr lang="en-US" sz="1350" dirty="0"/>
          </a:p>
        </p:txBody>
      </p:sp>
      <p:sp>
        <p:nvSpPr>
          <p:cNvPr id="4" name="Title 3">
            <a:extLst>
              <a:ext uri="{FF2B5EF4-FFF2-40B4-BE49-F238E27FC236}">
                <a16:creationId xmlns:a16="http://schemas.microsoft.com/office/drawing/2014/main" id="{9A2F00EF-B4CC-A379-57D7-C246154E05CC}"/>
              </a:ext>
            </a:extLst>
          </p:cNvPr>
          <p:cNvSpPr txBox="1">
            <a:spLocks/>
          </p:cNvSpPr>
          <p:nvPr/>
        </p:nvSpPr>
        <p:spPr>
          <a:xfrm>
            <a:off x="451104" y="514350"/>
            <a:ext cx="8229600" cy="857250"/>
          </a:xfrm>
          <a:prstGeom prst="rect">
            <a:avLst/>
          </a:prstGeom>
        </p:spPr>
        <p:txBody>
          <a:bodyPr anchor="t">
            <a:noAutofit/>
          </a:bodyPr>
          <a:lstStyle>
            <a:lvl1pPr algn="l" rtl="0" eaLnBrk="1" latinLnBrk="0" hangingPunct="1">
              <a:spcBef>
                <a:spcPct val="0"/>
              </a:spcBef>
              <a:buNone/>
              <a:defRPr kumimoji="0" sz="5000" b="1" kern="1200">
                <a:ln>
                  <a:noFill/>
                </a:ln>
                <a:solidFill>
                  <a:schemeClr val="tx2"/>
                </a:solidFill>
                <a:effectLst>
                  <a:outerShdw blurRad="38100" dist="38100" dir="2700000" algn="tl">
                    <a:srgbClr val="000000">
                      <a:alpha val="43137"/>
                    </a:srgbClr>
                  </a:outerShdw>
                </a:effectLst>
                <a:latin typeface="+mj-lt"/>
                <a:ea typeface="+mj-ea"/>
                <a:cs typeface="+mj-cs"/>
              </a:defRPr>
            </a:lvl1pPr>
          </a:lstStyle>
          <a:p>
            <a:br>
              <a:rPr lang="en-US" sz="2800" dirty="0"/>
            </a:br>
            <a:endParaRPr lang="en-US" sz="2800" dirty="0"/>
          </a:p>
        </p:txBody>
      </p:sp>
      <p:sp>
        <p:nvSpPr>
          <p:cNvPr id="5" name="Title 4">
            <a:extLst>
              <a:ext uri="{FF2B5EF4-FFF2-40B4-BE49-F238E27FC236}">
                <a16:creationId xmlns:a16="http://schemas.microsoft.com/office/drawing/2014/main" id="{5C93F4E2-370D-3280-56A1-14A85EA14E50}"/>
              </a:ext>
            </a:extLst>
          </p:cNvPr>
          <p:cNvSpPr>
            <a:spLocks noGrp="1"/>
          </p:cNvSpPr>
          <p:nvPr>
            <p:ph type="title"/>
          </p:nvPr>
        </p:nvSpPr>
        <p:spPr>
          <a:xfrm>
            <a:off x="635339" y="547793"/>
            <a:ext cx="8229600" cy="857250"/>
          </a:xfrm>
        </p:spPr>
        <p:txBody>
          <a:bodyPr>
            <a:noAutofit/>
          </a:bodyPr>
          <a:lstStyle/>
          <a:p>
            <a:r>
              <a:rPr lang="en-US" sz="2800" dirty="0"/>
              <a:t>Gen AI - Weather Forecasting and Prediction LLMs</a:t>
            </a:r>
            <a:br>
              <a:rPr lang="en-US" sz="2800" dirty="0"/>
            </a:br>
            <a:r>
              <a:rPr lang="en-US" sz="2800" dirty="0"/>
              <a:t>Strategic Insights &amp; Future Direction</a:t>
            </a:r>
            <a:endParaRPr lang="en-US" sz="2400" dirty="0"/>
          </a:p>
        </p:txBody>
      </p:sp>
      <p:sp>
        <p:nvSpPr>
          <p:cNvPr id="6" name="Content Placeholder 5">
            <a:extLst>
              <a:ext uri="{FF2B5EF4-FFF2-40B4-BE49-F238E27FC236}">
                <a16:creationId xmlns:a16="http://schemas.microsoft.com/office/drawing/2014/main" id="{0AF7F3D1-255D-7DAD-D0BB-2F0C3369E3EF}"/>
              </a:ext>
            </a:extLst>
          </p:cNvPr>
          <p:cNvSpPr>
            <a:spLocks noGrp="1"/>
          </p:cNvSpPr>
          <p:nvPr>
            <p:ph idx="1"/>
          </p:nvPr>
        </p:nvSpPr>
        <p:spPr>
          <a:xfrm>
            <a:off x="463296" y="1500293"/>
            <a:ext cx="8229600" cy="3291840"/>
          </a:xfrm>
        </p:spPr>
        <p:txBody>
          <a:bodyPr>
            <a:normAutofit fontScale="77500" lnSpcReduction="20000"/>
          </a:bodyPr>
          <a:lstStyle/>
          <a:p>
            <a:r>
              <a:rPr lang="en-US" dirty="0">
                <a:solidFill>
                  <a:schemeClr val="accent5">
                    <a:lumMod val="50000"/>
                  </a:schemeClr>
                </a:solidFill>
              </a:rPr>
              <a:t>Hybrid physics-AI is winning </a:t>
            </a:r>
            <a:r>
              <a:rPr lang="en-US" dirty="0"/>
              <a:t>- Pure neural networks underestimate extremes; </a:t>
            </a:r>
            <a:r>
              <a:rPr lang="en-US" dirty="0" err="1"/>
              <a:t>NeuralGCM</a:t>
            </a:r>
            <a:r>
              <a:rPr lang="en-US" dirty="0"/>
              <a:t> &amp; </a:t>
            </a:r>
            <a:r>
              <a:rPr lang="en-US" dirty="0" err="1"/>
              <a:t>ClimaX</a:t>
            </a:r>
            <a:r>
              <a:rPr lang="en-US" dirty="0"/>
              <a:t> address by combining differential equations with learned components</a:t>
            </a:r>
          </a:p>
          <a:p>
            <a:r>
              <a:rPr lang="en-US" dirty="0">
                <a:solidFill>
                  <a:schemeClr val="accent5">
                    <a:lumMod val="50000"/>
                  </a:schemeClr>
                </a:solidFill>
              </a:rPr>
              <a:t>Speed + accuracy paradigm shift </a:t>
            </a:r>
            <a:r>
              <a:rPr lang="en-US" dirty="0"/>
              <a:t>- </a:t>
            </a:r>
            <a:r>
              <a:rPr lang="en-US" dirty="0" err="1"/>
              <a:t>FourCastNet</a:t>
            </a:r>
            <a:r>
              <a:rPr lang="en-US" dirty="0"/>
              <a:t> &lt;2 sec vs ECMWF hours; enables cost reduction, ensemble scaling, and new use cases impossible with physics models</a:t>
            </a:r>
          </a:p>
          <a:p>
            <a:r>
              <a:rPr lang="en-US" dirty="0">
                <a:solidFill>
                  <a:schemeClr val="accent5">
                    <a:lumMod val="50000"/>
                  </a:schemeClr>
                </a:solidFill>
              </a:rPr>
              <a:t>Foundation models democratizing access </a:t>
            </a:r>
            <a:r>
              <a:rPr lang="en-US" dirty="0"/>
              <a:t>- Prithvi &amp; </a:t>
            </a:r>
            <a:r>
              <a:rPr lang="en-US" dirty="0" err="1"/>
              <a:t>ClimaX</a:t>
            </a:r>
            <a:r>
              <a:rPr lang="en-US" dirty="0"/>
              <a:t> open-source models reduce barrier to entry; regional agencies can fine-tune without 40-year dataset</a:t>
            </a:r>
          </a:p>
          <a:p>
            <a:r>
              <a:rPr lang="en-US" dirty="0">
                <a:solidFill>
                  <a:schemeClr val="accent5">
                    <a:lumMod val="50000"/>
                  </a:schemeClr>
                </a:solidFill>
              </a:rPr>
              <a:t>Vendor diversification critical </a:t>
            </a:r>
            <a:r>
              <a:rPr lang="en-US" dirty="0"/>
              <a:t>- AIFS operational at ECMWF; GraphCast research-grade; </a:t>
            </a:r>
            <a:r>
              <a:rPr lang="en-US" dirty="0" err="1"/>
              <a:t>FourCastNet</a:t>
            </a:r>
            <a:r>
              <a:rPr lang="en-US" dirty="0"/>
              <a:t> commercial; agencies adopting multi-model ensemble approach for robustness</a:t>
            </a:r>
          </a:p>
          <a:p>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4789E-D025-8B13-42DA-8A8E21DFE6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0686DA-CF74-281D-F0CA-91D030BEBEDC}"/>
              </a:ext>
            </a:extLst>
          </p:cNvPr>
          <p:cNvSpPr>
            <a:spLocks noGrp="1"/>
          </p:cNvSpPr>
          <p:nvPr>
            <p:ph type="title"/>
          </p:nvPr>
        </p:nvSpPr>
        <p:spPr/>
        <p:txBody>
          <a:bodyPr/>
          <a:lstStyle/>
          <a:p>
            <a:r>
              <a:rPr lang="en-US" dirty="0"/>
              <a:t>Session 1 Review</a:t>
            </a:r>
          </a:p>
        </p:txBody>
      </p:sp>
      <p:sp>
        <p:nvSpPr>
          <p:cNvPr id="6" name="Content Placeholder 5">
            <a:extLst>
              <a:ext uri="{FF2B5EF4-FFF2-40B4-BE49-F238E27FC236}">
                <a16:creationId xmlns:a16="http://schemas.microsoft.com/office/drawing/2014/main" id="{F5C56D36-DCD5-7A83-4ED5-F095C3CC9A77}"/>
              </a:ext>
            </a:extLst>
          </p:cNvPr>
          <p:cNvSpPr>
            <a:spLocks noGrp="1"/>
          </p:cNvSpPr>
          <p:nvPr>
            <p:ph sz="half" idx="1"/>
          </p:nvPr>
        </p:nvSpPr>
        <p:spPr>
          <a:xfrm>
            <a:off x="381000" y="1531620"/>
            <a:ext cx="3733800" cy="3326130"/>
          </a:xfrm>
        </p:spPr>
        <p:txBody>
          <a:bodyPr>
            <a:noAutofit/>
          </a:bodyPr>
          <a:lstStyle/>
          <a:p>
            <a:pPr marL="468630" indent="-285750"/>
            <a:r>
              <a:rPr lang="en-US" sz="1800" dirty="0">
                <a:ea typeface="Aptos" panose="020B0004020202020204" pitchFamily="34" charset="0"/>
                <a:cs typeface="Aptos" panose="020B0004020202020204" pitchFamily="34" charset="0"/>
              </a:rPr>
              <a:t>Define Artificial Intelligence (AI) and Generative </a:t>
            </a:r>
            <a:r>
              <a:rPr lang="en-US" sz="1800" dirty="0">
                <a:effectLst/>
                <a:ea typeface="Aptos" panose="020B0004020202020204" pitchFamily="34" charset="0"/>
                <a:cs typeface="Aptos" panose="020B0004020202020204" pitchFamily="34" charset="0"/>
              </a:rPr>
              <a:t>AI (GenAI).</a:t>
            </a:r>
          </a:p>
          <a:p>
            <a:pPr marL="468630" indent="-285750"/>
            <a:r>
              <a:rPr lang="en-US" sz="1800" dirty="0">
                <a:effectLst/>
                <a:ea typeface="Aptos" panose="020B0004020202020204" pitchFamily="34" charset="0"/>
                <a:cs typeface="Aptos" panose="020B0004020202020204" pitchFamily="34" charset="0"/>
              </a:rPr>
              <a:t>Explain the latest trends in GenAI/AI. </a:t>
            </a:r>
          </a:p>
          <a:p>
            <a:pPr marL="468630" indent="-285750"/>
            <a:r>
              <a:rPr lang="en-US" sz="1800" dirty="0">
                <a:effectLst/>
                <a:ea typeface="Aptos" panose="020B0004020202020204" pitchFamily="34" charset="0"/>
                <a:cs typeface="Aptos" panose="020B0004020202020204" pitchFamily="34" charset="0"/>
              </a:rPr>
              <a:t>Identify and describe key concepts in GenAI/AI. </a:t>
            </a:r>
          </a:p>
          <a:p>
            <a:pPr marL="468630" indent="-285750"/>
            <a:r>
              <a:rPr lang="en-US" sz="1800" dirty="0">
                <a:ea typeface="Aptos" panose="020B0004020202020204" pitchFamily="34" charset="0"/>
                <a:cs typeface="Aptos" panose="020B0004020202020204" pitchFamily="34" charset="0"/>
              </a:rPr>
              <a:t>Understand the Building Blocks of LLMs</a:t>
            </a:r>
          </a:p>
          <a:p>
            <a:pPr marL="834390" lvl="1" indent="-285750"/>
            <a:r>
              <a:rPr lang="en-US" sz="1600" dirty="0">
                <a:ea typeface="Aptos" panose="020B0004020202020204" pitchFamily="34" charset="0"/>
                <a:cs typeface="Aptos" panose="020B0004020202020204" pitchFamily="34" charset="0"/>
              </a:rPr>
              <a:t>Vectors</a:t>
            </a:r>
          </a:p>
          <a:p>
            <a:pPr marL="834390" lvl="1" indent="-285750"/>
            <a:r>
              <a:rPr lang="en-US" sz="1600" dirty="0">
                <a:ea typeface="Aptos" panose="020B0004020202020204" pitchFamily="34" charset="0"/>
                <a:cs typeface="Aptos" panose="020B0004020202020204" pitchFamily="34" charset="0"/>
              </a:rPr>
              <a:t>Tokens </a:t>
            </a:r>
          </a:p>
          <a:p>
            <a:pPr marL="834390" lvl="1" indent="-285750"/>
            <a:r>
              <a:rPr lang="en-US" sz="1600" dirty="0">
                <a:ea typeface="Aptos" panose="020B0004020202020204" pitchFamily="34" charset="0"/>
                <a:cs typeface="Aptos" panose="020B0004020202020204" pitchFamily="34" charset="0"/>
              </a:rPr>
              <a:t>Embeddings</a:t>
            </a:r>
          </a:p>
          <a:p>
            <a:pPr marL="468630" indent="-285750"/>
            <a:endParaRPr lang="en-US" sz="1600" dirty="0">
              <a:effectLst/>
              <a:ea typeface="Aptos" panose="020B0004020202020204" pitchFamily="34" charset="0"/>
              <a:cs typeface="Aptos" panose="020B0004020202020204" pitchFamily="34" charset="0"/>
            </a:endParaRPr>
          </a:p>
          <a:p>
            <a:endParaRPr lang="en-US" sz="2000" dirty="0"/>
          </a:p>
        </p:txBody>
      </p:sp>
      <p:sp>
        <p:nvSpPr>
          <p:cNvPr id="7" name="Content Placeholder 6">
            <a:extLst>
              <a:ext uri="{FF2B5EF4-FFF2-40B4-BE49-F238E27FC236}">
                <a16:creationId xmlns:a16="http://schemas.microsoft.com/office/drawing/2014/main" id="{40953DC1-05DC-3D38-F91A-4326590EF973}"/>
              </a:ext>
            </a:extLst>
          </p:cNvPr>
          <p:cNvSpPr>
            <a:spLocks noGrp="1"/>
          </p:cNvSpPr>
          <p:nvPr>
            <p:ph sz="half" idx="2"/>
          </p:nvPr>
        </p:nvSpPr>
        <p:spPr>
          <a:xfrm>
            <a:off x="3962400" y="1440064"/>
            <a:ext cx="4876800" cy="3417686"/>
          </a:xfrm>
        </p:spPr>
        <p:txBody>
          <a:bodyPr>
            <a:normAutofit/>
          </a:bodyPr>
          <a:lstStyle/>
          <a:p>
            <a:pPr marL="468630" indent="-285750"/>
            <a:r>
              <a:rPr lang="en-US" sz="1800" dirty="0">
                <a:ea typeface="Aptos" panose="020B0004020202020204" pitchFamily="34" charset="0"/>
                <a:cs typeface="Aptos" panose="020B0004020202020204" pitchFamily="34" charset="0"/>
              </a:rPr>
              <a:t>Understand the 7 Parameters of LLMs</a:t>
            </a:r>
          </a:p>
          <a:p>
            <a:pPr marL="834390" lvl="1" indent="-285750"/>
            <a:r>
              <a:rPr lang="en-US" sz="1600" dirty="0">
                <a:ea typeface="Aptos" panose="020B0004020202020204" pitchFamily="34" charset="0"/>
                <a:cs typeface="Aptos" panose="020B0004020202020204" pitchFamily="34" charset="0"/>
              </a:rPr>
              <a:t>Max Completion Tokens</a:t>
            </a:r>
          </a:p>
          <a:p>
            <a:pPr marL="834390" lvl="1" indent="-285750"/>
            <a:r>
              <a:rPr lang="en-US" sz="1600" dirty="0">
                <a:ea typeface="Aptos" panose="020B0004020202020204" pitchFamily="34" charset="0"/>
                <a:cs typeface="Aptos" panose="020B0004020202020204" pitchFamily="34" charset="0"/>
              </a:rPr>
              <a:t>Temperature</a:t>
            </a:r>
          </a:p>
          <a:p>
            <a:pPr marL="834390" lvl="1" indent="-285750"/>
            <a:r>
              <a:rPr lang="en-US" sz="1600" dirty="0">
                <a:ea typeface="Aptos" panose="020B0004020202020204" pitchFamily="34" charset="0"/>
                <a:cs typeface="Aptos" panose="020B0004020202020204" pitchFamily="34" charset="0"/>
              </a:rPr>
              <a:t>Top P</a:t>
            </a:r>
          </a:p>
          <a:p>
            <a:pPr marL="834390" lvl="1" indent="-285750"/>
            <a:r>
              <a:rPr lang="en-US" sz="1600" dirty="0">
                <a:ea typeface="Aptos" panose="020B0004020202020204" pitchFamily="34" charset="0"/>
                <a:cs typeface="Aptos" panose="020B0004020202020204" pitchFamily="34" charset="0"/>
              </a:rPr>
              <a:t>Top K</a:t>
            </a:r>
          </a:p>
          <a:p>
            <a:pPr marL="834390" lvl="1" indent="-285750"/>
            <a:r>
              <a:rPr lang="en-US" sz="1600" dirty="0">
                <a:ea typeface="Aptos" panose="020B0004020202020204" pitchFamily="34" charset="0"/>
                <a:cs typeface="Aptos" panose="020B0004020202020204" pitchFamily="34" charset="0"/>
              </a:rPr>
              <a:t>Frequency Penalty</a:t>
            </a:r>
          </a:p>
          <a:p>
            <a:pPr marL="834390" lvl="1" indent="-285750"/>
            <a:r>
              <a:rPr lang="en-US" sz="1600" dirty="0">
                <a:ea typeface="Aptos" panose="020B0004020202020204" pitchFamily="34" charset="0"/>
                <a:cs typeface="Aptos" panose="020B0004020202020204" pitchFamily="34" charset="0"/>
              </a:rPr>
              <a:t>Presence Penalty</a:t>
            </a:r>
          </a:p>
          <a:p>
            <a:pPr marL="834390" lvl="1" indent="-285750"/>
            <a:r>
              <a:rPr lang="en-US" sz="1600" dirty="0">
                <a:ea typeface="Aptos" panose="020B0004020202020204" pitchFamily="34" charset="0"/>
                <a:cs typeface="Aptos" panose="020B0004020202020204" pitchFamily="34" charset="0"/>
              </a:rPr>
              <a:t>Stop Sequence</a:t>
            </a:r>
          </a:p>
          <a:p>
            <a:pPr marL="468630" indent="-285750"/>
            <a:r>
              <a:rPr lang="en-US" sz="1800" dirty="0">
                <a:ea typeface="Aptos" panose="020B0004020202020204" pitchFamily="34" charset="0"/>
                <a:cs typeface="Aptos" panose="020B0004020202020204" pitchFamily="34" charset="0"/>
              </a:rPr>
              <a:t>Parameter Tuning</a:t>
            </a:r>
          </a:p>
          <a:p>
            <a:pPr marL="468630" indent="-285750"/>
            <a:r>
              <a:rPr lang="en-US" sz="1800" dirty="0">
                <a:ea typeface="Aptos" panose="020B0004020202020204" pitchFamily="34" charset="0"/>
                <a:cs typeface="Aptos" panose="020B0004020202020204" pitchFamily="34" charset="0"/>
              </a:rPr>
              <a:t>Review GenAI Applications by Type and Industry Use</a:t>
            </a:r>
          </a:p>
          <a:p>
            <a:pPr marL="468630" indent="-285750"/>
            <a:endParaRPr lang="en-US" sz="1800" dirty="0">
              <a:ea typeface="Aptos" panose="020B0004020202020204" pitchFamily="34" charset="0"/>
              <a:cs typeface="Aptos" panose="020B0004020202020204" pitchFamily="34" charset="0"/>
            </a:endParaRPr>
          </a:p>
          <a:p>
            <a:pPr marL="468630" indent="-285750"/>
            <a:endParaRPr lang="en-US" sz="16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A9A99E18-3861-C12A-30FD-5A88D5A30F21}"/>
              </a:ext>
            </a:extLst>
          </p:cNvPr>
          <p:cNvSpPr>
            <a:spLocks noGrp="1"/>
          </p:cNvSpPr>
          <p:nvPr>
            <p:ph type="dt" sz="half" idx="10"/>
          </p:nvPr>
        </p:nvSpPr>
        <p:spPr/>
        <p:txBody>
          <a:bodyPr/>
          <a:lstStyle/>
          <a:p>
            <a:fld id="{DE926898-931C-4E49-9EDD-3B95831E1BF9}" type="datetime1">
              <a:rPr lang="en-US" smtClean="0"/>
              <a:t>1/21/2026</a:t>
            </a:fld>
            <a:endParaRPr lang="en-US" dirty="0"/>
          </a:p>
        </p:txBody>
      </p:sp>
      <p:sp>
        <p:nvSpPr>
          <p:cNvPr id="3" name="Footer Placeholder 2">
            <a:extLst>
              <a:ext uri="{FF2B5EF4-FFF2-40B4-BE49-F238E27FC236}">
                <a16:creationId xmlns:a16="http://schemas.microsoft.com/office/drawing/2014/main" id="{76A4F5A1-2704-19C6-0968-4F1A97BCD3EC}"/>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3B6528E0-6162-C67E-2F23-8B8D4C7AC9FD}"/>
              </a:ext>
            </a:extLst>
          </p:cNvPr>
          <p:cNvSpPr>
            <a:spLocks noGrp="1"/>
          </p:cNvSpPr>
          <p:nvPr>
            <p:ph type="sldNum" sz="quarter" idx="12"/>
          </p:nvPr>
        </p:nvSpPr>
        <p:spPr/>
        <p:txBody>
          <a:bodyPr/>
          <a:lstStyle/>
          <a:p>
            <a:fld id="{3D46CBA2-ECE5-4BE9-B546-6761E0E67089}" type="slidenum">
              <a:rPr lang="en-US" smtClean="0"/>
              <a:t>184</a:t>
            </a:fld>
            <a:endParaRPr lang="en-US" dirty="0"/>
          </a:p>
        </p:txBody>
      </p:sp>
    </p:spTree>
    <p:extLst>
      <p:ext uri="{BB962C8B-B14F-4D97-AF65-F5344CB8AC3E}">
        <p14:creationId xmlns:p14="http://schemas.microsoft.com/office/powerpoint/2010/main" val="26723409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F46E52-20F3-C130-639E-BFB1F0A5B0E4}"/>
              </a:ext>
            </a:extLst>
          </p:cNvPr>
          <p:cNvSpPr>
            <a:spLocks noGrp="1"/>
          </p:cNvSpPr>
          <p:nvPr>
            <p:ph type="title"/>
          </p:nvPr>
        </p:nvSpPr>
        <p:spPr/>
        <p:txBody>
          <a:bodyPr>
            <a:normAutofit fontScale="90000"/>
          </a:bodyPr>
          <a:lstStyle/>
          <a:p>
            <a:r>
              <a:rPr lang="en-US" dirty="0"/>
              <a:t>Student Quizzes (on Blackboard)</a:t>
            </a:r>
          </a:p>
        </p:txBody>
      </p:sp>
      <p:sp>
        <p:nvSpPr>
          <p:cNvPr id="5" name="Date Placeholder 4">
            <a:extLst>
              <a:ext uri="{FF2B5EF4-FFF2-40B4-BE49-F238E27FC236}">
                <a16:creationId xmlns:a16="http://schemas.microsoft.com/office/drawing/2014/main" id="{44CBD3E3-EB09-D902-4DEA-EDA08F36E6C6}"/>
              </a:ext>
            </a:extLst>
          </p:cNvPr>
          <p:cNvSpPr>
            <a:spLocks noGrp="1"/>
          </p:cNvSpPr>
          <p:nvPr>
            <p:ph type="dt" sz="half" idx="10"/>
          </p:nvPr>
        </p:nvSpPr>
        <p:spPr/>
        <p:txBody>
          <a:bodyPr/>
          <a:lstStyle/>
          <a:p>
            <a:fld id="{91FFBDAB-65A3-4DBF-AD46-83ABA13C87DA}" type="datetime1">
              <a:rPr lang="en-US" smtClean="0"/>
              <a:t>1/21/2026</a:t>
            </a:fld>
            <a:endParaRPr lang="en-US"/>
          </a:p>
        </p:txBody>
      </p:sp>
      <p:sp>
        <p:nvSpPr>
          <p:cNvPr id="6" name="Footer Placeholder 5">
            <a:extLst>
              <a:ext uri="{FF2B5EF4-FFF2-40B4-BE49-F238E27FC236}">
                <a16:creationId xmlns:a16="http://schemas.microsoft.com/office/drawing/2014/main" id="{8363311D-168B-E299-E034-62A62B1183F7}"/>
              </a:ext>
            </a:extLst>
          </p:cNvPr>
          <p:cNvSpPr>
            <a:spLocks noGrp="1"/>
          </p:cNvSpPr>
          <p:nvPr>
            <p:ph type="ftr" sz="quarter" idx="11"/>
          </p:nvPr>
        </p:nvSpPr>
        <p:spPr/>
        <p:txBody>
          <a:bodyPr/>
          <a:lstStyle/>
          <a:p>
            <a:r>
              <a:rPr lang="en-US"/>
              <a:t>Copyright © 2026 Carl M. Burnett</a:t>
            </a:r>
          </a:p>
        </p:txBody>
      </p:sp>
      <p:sp>
        <p:nvSpPr>
          <p:cNvPr id="7" name="Slide Number Placeholder 6">
            <a:extLst>
              <a:ext uri="{FF2B5EF4-FFF2-40B4-BE49-F238E27FC236}">
                <a16:creationId xmlns:a16="http://schemas.microsoft.com/office/drawing/2014/main" id="{181CBF09-00DF-94F4-BBD3-946ABCE8F42E}"/>
              </a:ext>
            </a:extLst>
          </p:cNvPr>
          <p:cNvSpPr>
            <a:spLocks noGrp="1"/>
          </p:cNvSpPr>
          <p:nvPr>
            <p:ph type="sldNum" sz="quarter" idx="12"/>
          </p:nvPr>
        </p:nvSpPr>
        <p:spPr/>
        <p:txBody>
          <a:bodyPr/>
          <a:lstStyle/>
          <a:p>
            <a:fld id="{3D46CBA2-ECE5-4BE9-B546-6761E0E67089}" type="slidenum">
              <a:rPr lang="en-US" smtClean="0"/>
              <a:t>185</a:t>
            </a:fld>
            <a:endParaRPr lang="en-US"/>
          </a:p>
        </p:txBody>
      </p:sp>
      <p:sp>
        <p:nvSpPr>
          <p:cNvPr id="11" name="Content Placeholder 10">
            <a:extLst>
              <a:ext uri="{FF2B5EF4-FFF2-40B4-BE49-F238E27FC236}">
                <a16:creationId xmlns:a16="http://schemas.microsoft.com/office/drawing/2014/main" id="{F95CD2CB-4EB0-80D6-5ED1-A5A8BEFD565C}"/>
              </a:ext>
            </a:extLst>
          </p:cNvPr>
          <p:cNvSpPr>
            <a:spLocks noGrp="1"/>
          </p:cNvSpPr>
          <p:nvPr>
            <p:ph idx="1"/>
          </p:nvPr>
        </p:nvSpPr>
        <p:spPr/>
        <p:txBody>
          <a:bodyPr/>
          <a:lstStyle/>
          <a:p>
            <a:r>
              <a:rPr lang="en-US" dirty="0"/>
              <a:t>Quiz 1 - Artificial Intelligence / Machine Learning / Deep Learning / Neural Network Quiz</a:t>
            </a:r>
          </a:p>
          <a:p>
            <a:r>
              <a:rPr lang="en-US" dirty="0"/>
              <a:t>Quiz 2 - Generative AI &amp; Large Language Model Technologies Quiz</a:t>
            </a:r>
          </a:p>
        </p:txBody>
      </p:sp>
    </p:spTree>
    <p:extLst>
      <p:ext uri="{BB962C8B-B14F-4D97-AF65-F5344CB8AC3E}">
        <p14:creationId xmlns:p14="http://schemas.microsoft.com/office/powerpoint/2010/main" val="2167799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714196" y="1232807"/>
            <a:ext cx="4085204" cy="3209916"/>
          </a:xfrm>
          <a:prstGeom prst="rect">
            <a:avLst/>
          </a:prstGeom>
          <a:noFill/>
        </p:spPr>
        <p:txBody>
          <a:bodyPr wrap="square" lIns="0" tIns="0" rIns="0" bIns="0" rtlCol="0" anchor="t"/>
          <a:lstStyle/>
          <a:p>
            <a:pPr marL="182175" indent="-182175">
              <a:lnSpc>
                <a:spcPts val="2330"/>
              </a:lnSpc>
              <a:buSzPct val="100000"/>
              <a:buChar char="•"/>
            </a:pPr>
            <a:endParaRPr lang="en-US" sz="1350" dirty="0"/>
          </a:p>
        </p:txBody>
      </p:sp>
      <p:sp>
        <p:nvSpPr>
          <p:cNvPr id="5" name="Object 4"/>
          <p:cNvSpPr/>
          <p:nvPr/>
        </p:nvSpPr>
        <p:spPr>
          <a:xfrm>
            <a:off x="4713696" y="1232807"/>
            <a:ext cx="4085204" cy="2071542"/>
          </a:xfrm>
          <a:prstGeom prst="rect">
            <a:avLst/>
          </a:prstGeom>
          <a:noFill/>
        </p:spPr>
        <p:txBody>
          <a:bodyPr wrap="square" lIns="0" tIns="0" rIns="0" bIns="0" rtlCol="0" anchor="t"/>
          <a:lstStyle/>
          <a:p>
            <a:pPr>
              <a:lnSpc>
                <a:spcPts val="2330"/>
              </a:lnSpc>
              <a:buSzPct val="100000"/>
            </a:pPr>
            <a:endParaRPr lang="en-US" sz="1350" dirty="0"/>
          </a:p>
        </p:txBody>
      </p:sp>
      <p:sp>
        <p:nvSpPr>
          <p:cNvPr id="6" name="Object 5"/>
          <p:cNvSpPr/>
          <p:nvPr/>
        </p:nvSpPr>
        <p:spPr>
          <a:xfrm>
            <a:off x="8827468" y="4874837"/>
            <a:ext cx="171333" cy="182517"/>
          </a:xfrm>
          <a:prstGeom prst="rect">
            <a:avLst/>
          </a:prstGeom>
          <a:noFill/>
        </p:spPr>
        <p:txBody>
          <a:bodyPr/>
          <a:lstStyle/>
          <a:p>
            <a:endParaRPr lang="en-US" sz="1350" dirty="0"/>
          </a:p>
        </p:txBody>
      </p:sp>
      <p:sp>
        <p:nvSpPr>
          <p:cNvPr id="7" name="Title 6">
            <a:extLst>
              <a:ext uri="{FF2B5EF4-FFF2-40B4-BE49-F238E27FC236}">
                <a16:creationId xmlns:a16="http://schemas.microsoft.com/office/drawing/2014/main" id="{8B343873-B3DF-1551-D703-F163066BAEF0}"/>
              </a:ext>
            </a:extLst>
          </p:cNvPr>
          <p:cNvSpPr>
            <a:spLocks noGrp="1"/>
          </p:cNvSpPr>
          <p:nvPr>
            <p:ph type="title"/>
          </p:nvPr>
        </p:nvSpPr>
        <p:spPr>
          <a:xfrm>
            <a:off x="457200" y="528066"/>
            <a:ext cx="8229600" cy="754857"/>
          </a:xfrm>
        </p:spPr>
        <p:txBody>
          <a:bodyPr>
            <a:normAutofit fontScale="90000"/>
          </a:bodyPr>
          <a:lstStyle/>
          <a:p>
            <a:r>
              <a:rPr lang="en-US" dirty="0"/>
              <a:t>Types of Uses</a:t>
            </a:r>
          </a:p>
        </p:txBody>
      </p:sp>
      <p:sp>
        <p:nvSpPr>
          <p:cNvPr id="8" name="Content Placeholder 7">
            <a:extLst>
              <a:ext uri="{FF2B5EF4-FFF2-40B4-BE49-F238E27FC236}">
                <a16:creationId xmlns:a16="http://schemas.microsoft.com/office/drawing/2014/main" id="{3FEBDD97-0970-2A13-2847-53B7FEB91490}"/>
              </a:ext>
            </a:extLst>
          </p:cNvPr>
          <p:cNvSpPr>
            <a:spLocks noGrp="1"/>
          </p:cNvSpPr>
          <p:nvPr>
            <p:ph sz="half" idx="1"/>
          </p:nvPr>
        </p:nvSpPr>
        <p:spPr>
          <a:xfrm>
            <a:off x="457200" y="1385316"/>
            <a:ext cx="4038600" cy="3664632"/>
          </a:xfrm>
        </p:spPr>
        <p:txBody>
          <a:bodyPr>
            <a:normAutofit/>
          </a:bodyPr>
          <a:lstStyle/>
          <a:p>
            <a:pPr>
              <a:lnSpc>
                <a:spcPts val="2330"/>
              </a:lnSpc>
              <a:buSzPct val="100000"/>
            </a:pPr>
            <a:r>
              <a:rPr lang="en-US" sz="1823" kern="0" spc="18" dirty="0">
                <a:latin typeface="Roboto" pitchFamily="34" charset="0"/>
                <a:ea typeface="Roboto" pitchFamily="34" charset="-122"/>
                <a:cs typeface="Roboto" pitchFamily="34" charset="-120"/>
              </a:rPr>
              <a:t>Content Creation</a:t>
            </a:r>
          </a:p>
          <a:p>
            <a:pPr lvl="1">
              <a:lnSpc>
                <a:spcPts val="1653"/>
              </a:lnSpc>
              <a:spcBef>
                <a:spcPts val="64"/>
              </a:spcBef>
            </a:pPr>
            <a:r>
              <a:rPr lang="en-US" sz="1164" kern="0" spc="12" dirty="0">
                <a:latin typeface="Roboto" pitchFamily="34" charset="0"/>
                <a:ea typeface="Roboto" pitchFamily="34" charset="-122"/>
                <a:cs typeface="Roboto" pitchFamily="34" charset="-120"/>
              </a:rPr>
              <a:t>Generating text, images, music, and other media using generative AI models like GPT-3, DALL-E, and Midjourney.</a:t>
            </a:r>
          </a:p>
          <a:p>
            <a:pPr>
              <a:lnSpc>
                <a:spcPts val="2330"/>
              </a:lnSpc>
              <a:spcBef>
                <a:spcPts val="1585"/>
              </a:spcBef>
              <a:buSzPct val="100000"/>
            </a:pPr>
            <a:r>
              <a:rPr lang="en-US" sz="1823" kern="0" spc="18" dirty="0">
                <a:latin typeface="Roboto" pitchFamily="34" charset="0"/>
                <a:ea typeface="Roboto" pitchFamily="34" charset="-122"/>
                <a:cs typeface="Roboto" pitchFamily="34" charset="-120"/>
              </a:rPr>
              <a:t>Automated Workflows</a:t>
            </a:r>
          </a:p>
          <a:p>
            <a:pPr lvl="1">
              <a:lnSpc>
                <a:spcPts val="1653"/>
              </a:lnSpc>
              <a:spcBef>
                <a:spcPts val="64"/>
              </a:spcBef>
            </a:pPr>
            <a:r>
              <a:rPr lang="en-US" sz="1164" kern="0" spc="12" dirty="0">
                <a:latin typeface="Roboto" pitchFamily="34" charset="0"/>
                <a:ea typeface="Roboto" pitchFamily="34" charset="-122"/>
                <a:cs typeface="Roboto" pitchFamily="34" charset="-120"/>
              </a:rPr>
              <a:t>Automating repetitive tasks and processes using language models to generate code, emails, and other documents.</a:t>
            </a:r>
          </a:p>
          <a:p>
            <a:pPr>
              <a:lnSpc>
                <a:spcPts val="2330"/>
              </a:lnSpc>
              <a:spcBef>
                <a:spcPts val="1585"/>
              </a:spcBef>
              <a:buSzPct val="100000"/>
            </a:pPr>
            <a:r>
              <a:rPr lang="en-US" sz="1823" kern="0" spc="18" dirty="0">
                <a:latin typeface="Roboto" pitchFamily="34" charset="0"/>
                <a:ea typeface="Roboto" pitchFamily="34" charset="-122"/>
                <a:cs typeface="Roboto" pitchFamily="34" charset="-120"/>
              </a:rPr>
              <a:t>Personalized Recommendations</a:t>
            </a:r>
          </a:p>
          <a:p>
            <a:pPr lvl="1">
              <a:lnSpc>
                <a:spcPts val="1653"/>
              </a:lnSpc>
              <a:spcBef>
                <a:spcPts val="64"/>
              </a:spcBef>
            </a:pPr>
            <a:r>
              <a:rPr lang="en-US" sz="1164" kern="0" spc="12" dirty="0">
                <a:latin typeface="Roboto" pitchFamily="34" charset="0"/>
                <a:ea typeface="Roboto" pitchFamily="34" charset="-122"/>
                <a:cs typeface="Roboto" pitchFamily="34" charset="-120"/>
              </a:rPr>
              <a:t>Providing personalized recommendations for products, content, and services based on user preferences and behaviors.</a:t>
            </a:r>
            <a:endParaRPr lang="en-US" sz="1350" dirty="0"/>
          </a:p>
          <a:p>
            <a:endParaRPr lang="en-US" dirty="0"/>
          </a:p>
        </p:txBody>
      </p:sp>
      <p:sp>
        <p:nvSpPr>
          <p:cNvPr id="9" name="Content Placeholder 8">
            <a:extLst>
              <a:ext uri="{FF2B5EF4-FFF2-40B4-BE49-F238E27FC236}">
                <a16:creationId xmlns:a16="http://schemas.microsoft.com/office/drawing/2014/main" id="{CD083E73-66D0-802A-C72F-9552B0CCBB47}"/>
              </a:ext>
            </a:extLst>
          </p:cNvPr>
          <p:cNvSpPr>
            <a:spLocks noGrp="1"/>
          </p:cNvSpPr>
          <p:nvPr>
            <p:ph sz="half" idx="2"/>
          </p:nvPr>
        </p:nvSpPr>
        <p:spPr>
          <a:xfrm>
            <a:off x="4636957" y="1385316"/>
            <a:ext cx="4038600" cy="3758184"/>
          </a:xfrm>
        </p:spPr>
        <p:txBody>
          <a:bodyPr>
            <a:normAutofit/>
          </a:bodyPr>
          <a:lstStyle/>
          <a:p>
            <a:pPr>
              <a:lnSpc>
                <a:spcPts val="2330"/>
              </a:lnSpc>
              <a:buSzPct val="100000"/>
            </a:pPr>
            <a:r>
              <a:rPr lang="en-US" sz="1823" kern="0" spc="18" dirty="0">
                <a:latin typeface="Roboto" pitchFamily="34" charset="0"/>
                <a:ea typeface="Roboto" pitchFamily="34" charset="-122"/>
                <a:cs typeface="Roboto" pitchFamily="34" charset="-120"/>
              </a:rPr>
              <a:t>Chatbots and Virtual Assistants</a:t>
            </a:r>
          </a:p>
          <a:p>
            <a:pPr lvl="1">
              <a:lnSpc>
                <a:spcPts val="1653"/>
              </a:lnSpc>
              <a:spcBef>
                <a:spcPts val="64"/>
              </a:spcBef>
            </a:pPr>
            <a:r>
              <a:rPr lang="en-US" sz="1164" kern="0" spc="12" dirty="0">
                <a:latin typeface="Roboto" pitchFamily="34" charset="0"/>
                <a:ea typeface="Roboto" pitchFamily="34" charset="-122"/>
                <a:cs typeface="Roboto" pitchFamily="34" charset="-120"/>
              </a:rPr>
              <a:t>Creating conversational interfaces that can engage in natural language interactions, answer questions, and assist users.</a:t>
            </a:r>
          </a:p>
          <a:p>
            <a:pPr>
              <a:lnSpc>
                <a:spcPts val="2330"/>
              </a:lnSpc>
              <a:spcBef>
                <a:spcPts val="1585"/>
              </a:spcBef>
              <a:buSzPct val="100000"/>
            </a:pPr>
            <a:r>
              <a:rPr lang="en-US" sz="1823" kern="0" spc="18" dirty="0">
                <a:latin typeface="Roboto" pitchFamily="34" charset="0"/>
                <a:ea typeface="Roboto" pitchFamily="34" charset="-122"/>
                <a:cs typeface="Roboto" pitchFamily="34" charset="-120"/>
              </a:rPr>
              <a:t>Predictive Analytics</a:t>
            </a:r>
          </a:p>
          <a:p>
            <a:pPr lvl="1">
              <a:lnSpc>
                <a:spcPts val="1653"/>
              </a:lnSpc>
              <a:spcBef>
                <a:spcPts val="64"/>
              </a:spcBef>
            </a:pPr>
            <a:r>
              <a:rPr lang="en-US" sz="1164" kern="0" spc="12" dirty="0">
                <a:latin typeface="Roboto" pitchFamily="34" charset="0"/>
                <a:ea typeface="Roboto" pitchFamily="34" charset="-122"/>
                <a:cs typeface="Roboto" pitchFamily="34" charset="-120"/>
              </a:rPr>
              <a:t>Generating insights and forecasts by analyzing data and patterns to identify trends and make predictions</a:t>
            </a:r>
            <a:endParaRPr lang="en-US" dirty="0"/>
          </a:p>
        </p:txBody>
      </p:sp>
      <p:sp>
        <p:nvSpPr>
          <p:cNvPr id="25"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mtClean="0"/>
              <a:t>19</a:t>
            </a:fld>
            <a:endParaRPr lang="en-US" dirty="0"/>
          </a:p>
        </p:txBody>
      </p:sp>
      <p:sp>
        <p:nvSpPr>
          <p:cNvPr id="10" name="Date Placeholder 9">
            <a:extLst>
              <a:ext uri="{FF2B5EF4-FFF2-40B4-BE49-F238E27FC236}">
                <a16:creationId xmlns:a16="http://schemas.microsoft.com/office/drawing/2014/main" id="{346BAE09-41F9-9140-BFA1-D9D97D75A3E5}"/>
              </a:ext>
            </a:extLst>
          </p:cNvPr>
          <p:cNvSpPr>
            <a:spLocks noGrp="1"/>
          </p:cNvSpPr>
          <p:nvPr>
            <p:ph type="dt" sz="half" idx="10"/>
          </p:nvPr>
        </p:nvSpPr>
        <p:spPr/>
        <p:txBody>
          <a:bodyPr/>
          <a:lstStyle/>
          <a:p>
            <a:fld id="{588CA44D-2671-451C-9AEF-86BA1D7DF9CA}" type="datetime1">
              <a:rPr lang="en-US" smtClean="0"/>
              <a:t>1/21/2026</a:t>
            </a:fld>
            <a:endParaRPr lang="en-US" dirty="0"/>
          </a:p>
        </p:txBody>
      </p:sp>
      <p:sp>
        <p:nvSpPr>
          <p:cNvPr id="11" name="Footer Placeholder 10">
            <a:extLst>
              <a:ext uri="{FF2B5EF4-FFF2-40B4-BE49-F238E27FC236}">
                <a16:creationId xmlns:a16="http://schemas.microsoft.com/office/drawing/2014/main" id="{404E4097-D373-4C28-057F-D4C08782D6FB}"/>
              </a:ext>
            </a:extLst>
          </p:cNvPr>
          <p:cNvSpPr>
            <a:spLocks noGrp="1"/>
          </p:cNvSpPr>
          <p:nvPr>
            <p:ph type="ftr" sz="quarter" idx="11"/>
          </p:nvPr>
        </p:nvSpPr>
        <p:spPr/>
        <p:txBody>
          <a:bodyPr/>
          <a:lstStyle/>
          <a:p>
            <a:r>
              <a:rPr lang="en-US" dirty="0"/>
              <a:t>Copyright © 2007 - 2025 Carl M. Burnett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3CEFA-272C-DE45-4086-18F6EE5201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10BEC5-B611-F14B-477C-7C7098E1D579}"/>
              </a:ext>
            </a:extLst>
          </p:cNvPr>
          <p:cNvSpPr>
            <a:spLocks noGrp="1"/>
          </p:cNvSpPr>
          <p:nvPr>
            <p:ph type="title"/>
          </p:nvPr>
        </p:nvSpPr>
        <p:spPr/>
        <p:txBody>
          <a:bodyPr/>
          <a:lstStyle/>
          <a:p>
            <a:r>
              <a:rPr lang="en-US" dirty="0"/>
              <a:t>Course Outline – Session I </a:t>
            </a:r>
          </a:p>
        </p:txBody>
      </p:sp>
      <p:sp>
        <p:nvSpPr>
          <p:cNvPr id="6" name="Content Placeholder 5">
            <a:extLst>
              <a:ext uri="{FF2B5EF4-FFF2-40B4-BE49-F238E27FC236}">
                <a16:creationId xmlns:a16="http://schemas.microsoft.com/office/drawing/2014/main" id="{7E896640-37A1-8BDA-711C-3579F9C159DC}"/>
              </a:ext>
            </a:extLst>
          </p:cNvPr>
          <p:cNvSpPr>
            <a:spLocks noGrp="1"/>
          </p:cNvSpPr>
          <p:nvPr>
            <p:ph sz="half" idx="1"/>
          </p:nvPr>
        </p:nvSpPr>
        <p:spPr>
          <a:xfrm>
            <a:off x="381000" y="1531620"/>
            <a:ext cx="3733800" cy="3326130"/>
          </a:xfrm>
        </p:spPr>
        <p:txBody>
          <a:bodyPr>
            <a:noAutofit/>
          </a:bodyPr>
          <a:lstStyle/>
          <a:p>
            <a:pPr marL="468630" indent="-285750"/>
            <a:r>
              <a:rPr lang="en-US" sz="1800" dirty="0">
                <a:ea typeface="Aptos" panose="020B0004020202020204" pitchFamily="34" charset="0"/>
                <a:cs typeface="Aptos" panose="020B0004020202020204" pitchFamily="34" charset="0"/>
              </a:rPr>
              <a:t>Define Artificial Intelligence (AI) and Generative </a:t>
            </a:r>
            <a:r>
              <a:rPr lang="en-US" sz="1800" dirty="0">
                <a:effectLst/>
                <a:ea typeface="Aptos" panose="020B0004020202020204" pitchFamily="34" charset="0"/>
                <a:cs typeface="Aptos" panose="020B0004020202020204" pitchFamily="34" charset="0"/>
              </a:rPr>
              <a:t>AI (GenAI).</a:t>
            </a:r>
          </a:p>
          <a:p>
            <a:pPr marL="468630" indent="-285750"/>
            <a:r>
              <a:rPr lang="en-US" sz="1800" dirty="0">
                <a:effectLst/>
                <a:ea typeface="Aptos" panose="020B0004020202020204" pitchFamily="34" charset="0"/>
                <a:cs typeface="Aptos" panose="020B0004020202020204" pitchFamily="34" charset="0"/>
              </a:rPr>
              <a:t>Explain the latest trends in GenAI/AI. </a:t>
            </a:r>
          </a:p>
          <a:p>
            <a:pPr marL="468630" indent="-285750"/>
            <a:r>
              <a:rPr lang="en-US" sz="1800" dirty="0">
                <a:effectLst/>
                <a:ea typeface="Aptos" panose="020B0004020202020204" pitchFamily="34" charset="0"/>
                <a:cs typeface="Aptos" panose="020B0004020202020204" pitchFamily="34" charset="0"/>
              </a:rPr>
              <a:t>Identify and describe key concepts in GenAI/AI. </a:t>
            </a:r>
          </a:p>
          <a:p>
            <a:pPr marL="468630" indent="-285750"/>
            <a:r>
              <a:rPr lang="en-US" sz="1800" dirty="0">
                <a:ea typeface="Aptos" panose="020B0004020202020204" pitchFamily="34" charset="0"/>
                <a:cs typeface="Aptos" panose="020B0004020202020204" pitchFamily="34" charset="0"/>
              </a:rPr>
              <a:t>Understand the Building Blocks of LLMs</a:t>
            </a:r>
            <a:endParaRPr lang="en-US" sz="1600" dirty="0">
              <a:ea typeface="Aptos" panose="020B0004020202020204" pitchFamily="34" charset="0"/>
              <a:cs typeface="Aptos" panose="020B0004020202020204" pitchFamily="34" charset="0"/>
            </a:endParaRPr>
          </a:p>
          <a:p>
            <a:pPr marL="468630" indent="-285750"/>
            <a:r>
              <a:rPr lang="en-US" sz="1800" dirty="0">
                <a:ea typeface="Aptos" panose="020B0004020202020204" pitchFamily="34" charset="0"/>
                <a:cs typeface="Aptos" panose="020B0004020202020204" pitchFamily="34" charset="0"/>
              </a:rPr>
              <a:t>Understand the 7 Parameters of LLMs</a:t>
            </a:r>
          </a:p>
          <a:p>
            <a:endParaRPr lang="en-US" sz="2000" dirty="0"/>
          </a:p>
        </p:txBody>
      </p:sp>
      <p:sp>
        <p:nvSpPr>
          <p:cNvPr id="7" name="Content Placeholder 6">
            <a:extLst>
              <a:ext uri="{FF2B5EF4-FFF2-40B4-BE49-F238E27FC236}">
                <a16:creationId xmlns:a16="http://schemas.microsoft.com/office/drawing/2014/main" id="{C092A0B8-2FA6-AF90-C127-1E394E7E1B18}"/>
              </a:ext>
            </a:extLst>
          </p:cNvPr>
          <p:cNvSpPr>
            <a:spLocks noGrp="1"/>
          </p:cNvSpPr>
          <p:nvPr>
            <p:ph sz="half" idx="2"/>
          </p:nvPr>
        </p:nvSpPr>
        <p:spPr>
          <a:xfrm>
            <a:off x="3962400" y="1440064"/>
            <a:ext cx="4876800" cy="3417686"/>
          </a:xfrm>
        </p:spPr>
        <p:txBody>
          <a:bodyPr>
            <a:normAutofit/>
          </a:bodyPr>
          <a:lstStyle/>
          <a:p>
            <a:pPr marL="468630" indent="-285750"/>
            <a:r>
              <a:rPr lang="en-US" sz="1800" dirty="0">
                <a:ea typeface="Aptos" panose="020B0004020202020204" pitchFamily="34" charset="0"/>
                <a:cs typeface="Aptos" panose="020B0004020202020204" pitchFamily="34" charset="0"/>
              </a:rPr>
              <a:t>Parameter Tuning</a:t>
            </a:r>
          </a:p>
          <a:p>
            <a:pPr marL="468630" indent="-285750"/>
            <a:r>
              <a:rPr lang="en-US" sz="1800" dirty="0">
                <a:ea typeface="Aptos" panose="020B0004020202020204" pitchFamily="34" charset="0"/>
                <a:cs typeface="Aptos" panose="020B0004020202020204" pitchFamily="34" charset="0"/>
              </a:rPr>
              <a:t>AI Quiz</a:t>
            </a:r>
          </a:p>
          <a:p>
            <a:pPr marL="468630" indent="-285750"/>
            <a:r>
              <a:rPr lang="en-US" sz="1800" dirty="0">
                <a:ea typeface="Aptos" panose="020B0004020202020204" pitchFamily="34" charset="0"/>
                <a:cs typeface="Aptos" panose="020B0004020202020204" pitchFamily="34" charset="0"/>
              </a:rPr>
              <a:t>LLM Quiz</a:t>
            </a:r>
          </a:p>
          <a:p>
            <a:pPr marL="468630" indent="-285750"/>
            <a:r>
              <a:rPr lang="en-US" sz="1800" dirty="0">
                <a:ea typeface="Aptos" panose="020B0004020202020204" pitchFamily="34" charset="0"/>
                <a:cs typeface="Aptos" panose="020B0004020202020204" pitchFamily="34" charset="0"/>
              </a:rPr>
              <a:t>Review GenAI Applications by Type and Industry Use</a:t>
            </a:r>
          </a:p>
          <a:p>
            <a:pPr marL="468630" indent="-285750"/>
            <a:endParaRPr lang="en-US" sz="1800" dirty="0">
              <a:ea typeface="Aptos" panose="020B0004020202020204" pitchFamily="34" charset="0"/>
              <a:cs typeface="Aptos" panose="020B0004020202020204" pitchFamily="34" charset="0"/>
            </a:endParaRPr>
          </a:p>
          <a:p>
            <a:pPr marL="468630" indent="-285750"/>
            <a:endParaRPr lang="en-US" sz="16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D19196A1-0652-1609-3966-54BDFA9BCC55}"/>
              </a:ext>
            </a:extLst>
          </p:cNvPr>
          <p:cNvSpPr>
            <a:spLocks noGrp="1"/>
          </p:cNvSpPr>
          <p:nvPr>
            <p:ph type="dt" sz="half" idx="10"/>
          </p:nvPr>
        </p:nvSpPr>
        <p:spPr/>
        <p:txBody>
          <a:bodyPr/>
          <a:lstStyle/>
          <a:p>
            <a:fld id="{DE926898-931C-4E49-9EDD-3B95831E1BF9}" type="datetime1">
              <a:rPr lang="en-US" smtClean="0"/>
              <a:t>1/21/2026</a:t>
            </a:fld>
            <a:endParaRPr lang="en-US" dirty="0"/>
          </a:p>
        </p:txBody>
      </p:sp>
      <p:sp>
        <p:nvSpPr>
          <p:cNvPr id="3" name="Footer Placeholder 2">
            <a:extLst>
              <a:ext uri="{FF2B5EF4-FFF2-40B4-BE49-F238E27FC236}">
                <a16:creationId xmlns:a16="http://schemas.microsoft.com/office/drawing/2014/main" id="{9F189886-ACEC-142E-4242-D894B741B5FB}"/>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340674B5-1354-0FD1-8DB1-E2CA711F49AB}"/>
              </a:ext>
            </a:extLst>
          </p:cNvPr>
          <p:cNvSpPr>
            <a:spLocks noGrp="1"/>
          </p:cNvSpPr>
          <p:nvPr>
            <p:ph type="sldNum" sz="quarter" idx="12"/>
          </p:nvPr>
        </p:nvSpPr>
        <p:spPr/>
        <p:txBody>
          <a:bodyPr/>
          <a:lstStyle/>
          <a:p>
            <a:fld id="{3D46CBA2-ECE5-4BE9-B546-6761E0E67089}" type="slidenum">
              <a:rPr lang="en-US" smtClean="0"/>
              <a:t>2</a:t>
            </a:fld>
            <a:endParaRPr lang="en-US" dirty="0"/>
          </a:p>
        </p:txBody>
      </p:sp>
    </p:spTree>
    <p:extLst>
      <p:ext uri="{BB962C8B-B14F-4D97-AF65-F5344CB8AC3E}">
        <p14:creationId xmlns:p14="http://schemas.microsoft.com/office/powerpoint/2010/main" val="1192916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0"/>
            <a:ext cx="9148856" cy="57136"/>
          </a:xfrm>
          <a:prstGeom prst="rect">
            <a:avLst/>
          </a:prstGeom>
        </p:spPr>
      </p:pic>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628492" y="2388850"/>
            <a:ext cx="4085204" cy="3031987"/>
          </a:xfrm>
          <a:prstGeom prst="rect">
            <a:avLst/>
          </a:prstGeom>
          <a:noFill/>
        </p:spPr>
        <p:txBody>
          <a:bodyPr wrap="square" lIns="0" tIns="0" rIns="0" bIns="0" rtlCol="0" anchor="t"/>
          <a:lstStyle/>
          <a:p>
            <a:pPr marL="182175" indent="-182175">
              <a:lnSpc>
                <a:spcPts val="2200"/>
              </a:lnSpc>
              <a:buSzPct val="100000"/>
              <a:buChar char="•"/>
            </a:pPr>
            <a:endParaRPr lang="en-US" sz="1350" dirty="0"/>
          </a:p>
        </p:txBody>
      </p:sp>
      <p:sp>
        <p:nvSpPr>
          <p:cNvPr id="5" name="Object 4"/>
          <p:cNvSpPr/>
          <p:nvPr/>
        </p:nvSpPr>
        <p:spPr>
          <a:xfrm>
            <a:off x="4713696" y="2800350"/>
            <a:ext cx="4085204" cy="1956725"/>
          </a:xfrm>
          <a:prstGeom prst="rect">
            <a:avLst/>
          </a:prstGeom>
          <a:noFill/>
        </p:spPr>
        <p:txBody>
          <a:bodyPr wrap="square" lIns="0" tIns="0" rIns="0" bIns="0" rtlCol="0" anchor="t"/>
          <a:lstStyle/>
          <a:p>
            <a:pPr marL="182175" indent="-182175">
              <a:lnSpc>
                <a:spcPts val="2200"/>
              </a:lnSpc>
              <a:buSzPct val="100000"/>
              <a:buChar char="•"/>
            </a:pPr>
            <a:endParaRPr lang="en-US" sz="1350" dirty="0"/>
          </a:p>
        </p:txBody>
      </p:sp>
      <p:sp>
        <p:nvSpPr>
          <p:cNvPr id="6" name="Title 5">
            <a:extLst>
              <a:ext uri="{FF2B5EF4-FFF2-40B4-BE49-F238E27FC236}">
                <a16:creationId xmlns:a16="http://schemas.microsoft.com/office/drawing/2014/main" id="{CA39BA9E-B8A8-916B-8A68-4489DB5DAA06}"/>
              </a:ext>
            </a:extLst>
          </p:cNvPr>
          <p:cNvSpPr>
            <a:spLocks noGrp="1"/>
          </p:cNvSpPr>
          <p:nvPr>
            <p:ph type="title"/>
          </p:nvPr>
        </p:nvSpPr>
        <p:spPr/>
        <p:txBody>
          <a:bodyPr>
            <a:normAutofit/>
          </a:bodyPr>
          <a:lstStyle/>
          <a:p>
            <a:r>
              <a:rPr lang="en-US" dirty="0"/>
              <a:t>Use By Industry</a:t>
            </a:r>
          </a:p>
        </p:txBody>
      </p:sp>
      <p:sp>
        <p:nvSpPr>
          <p:cNvPr id="7" name="Content Placeholder 6">
            <a:extLst>
              <a:ext uri="{FF2B5EF4-FFF2-40B4-BE49-F238E27FC236}">
                <a16:creationId xmlns:a16="http://schemas.microsoft.com/office/drawing/2014/main" id="{1E2AB727-E0CA-7834-C456-65B051432E4A}"/>
              </a:ext>
            </a:extLst>
          </p:cNvPr>
          <p:cNvSpPr>
            <a:spLocks noGrp="1"/>
          </p:cNvSpPr>
          <p:nvPr>
            <p:ph sz="half" idx="1"/>
          </p:nvPr>
        </p:nvSpPr>
        <p:spPr/>
        <p:txBody>
          <a:bodyPr>
            <a:normAutofit fontScale="92500"/>
          </a:bodyPr>
          <a:lstStyle/>
          <a:p>
            <a:pPr>
              <a:lnSpc>
                <a:spcPts val="2200"/>
              </a:lnSpc>
              <a:buSzPct val="100000"/>
            </a:pPr>
            <a:r>
              <a:rPr lang="en-US" sz="1721" kern="0" spc="17" dirty="0">
                <a:solidFill>
                  <a:srgbClr val="000000"/>
                </a:solidFill>
                <a:latin typeface="Roboto" pitchFamily="34" charset="0"/>
                <a:ea typeface="Roboto" pitchFamily="34" charset="-122"/>
                <a:cs typeface="Roboto" pitchFamily="34" charset="-120"/>
              </a:rPr>
              <a:t>Healthcare</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assist in processing medical records, analyzing patient data, and aiding in diagnosis and treatment planning.</a:t>
            </a:r>
          </a:p>
          <a:p>
            <a:pPr>
              <a:lnSpc>
                <a:spcPts val="2200"/>
              </a:lnSpc>
              <a:spcBef>
                <a:spcPts val="1496"/>
              </a:spcBef>
              <a:buSzPct val="100000"/>
            </a:pPr>
            <a:r>
              <a:rPr lang="en-US" sz="1721" kern="0" spc="17" dirty="0">
                <a:solidFill>
                  <a:srgbClr val="000000"/>
                </a:solidFill>
                <a:latin typeface="Roboto" pitchFamily="34" charset="0"/>
                <a:ea typeface="Roboto" pitchFamily="34" charset="-122"/>
                <a:cs typeface="Roboto" pitchFamily="34" charset="-120"/>
              </a:rPr>
              <a:t>Finance</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be used for financial analysis, fraud detection, personalized investment recommendations, and automated portfolio management.</a:t>
            </a:r>
          </a:p>
          <a:p>
            <a:pPr>
              <a:lnSpc>
                <a:spcPts val="2200"/>
              </a:lnSpc>
              <a:spcBef>
                <a:spcPts val="1496"/>
              </a:spcBef>
              <a:buSzPct val="100000"/>
            </a:pPr>
            <a:r>
              <a:rPr lang="en-US" sz="1721" kern="0" spc="17" dirty="0">
                <a:solidFill>
                  <a:srgbClr val="000000"/>
                </a:solidFill>
                <a:latin typeface="Roboto" pitchFamily="34" charset="0"/>
                <a:ea typeface="Roboto" pitchFamily="34" charset="-122"/>
                <a:cs typeface="Roboto" pitchFamily="34" charset="-120"/>
              </a:rPr>
              <a:t>Retail and E-commerce</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optimize product recommendations, personalize customer experiences, automate customer service, and streamline inventory management.</a:t>
            </a:r>
            <a:endParaRPr lang="en-US" sz="1350" dirty="0"/>
          </a:p>
        </p:txBody>
      </p:sp>
      <p:sp>
        <p:nvSpPr>
          <p:cNvPr id="8" name="Content Placeholder 7">
            <a:extLst>
              <a:ext uri="{FF2B5EF4-FFF2-40B4-BE49-F238E27FC236}">
                <a16:creationId xmlns:a16="http://schemas.microsoft.com/office/drawing/2014/main" id="{AC800544-88B5-AD91-EEA8-3B702371066C}"/>
              </a:ext>
            </a:extLst>
          </p:cNvPr>
          <p:cNvSpPr>
            <a:spLocks noGrp="1"/>
          </p:cNvSpPr>
          <p:nvPr>
            <p:ph sz="half" idx="2"/>
          </p:nvPr>
        </p:nvSpPr>
        <p:spPr>
          <a:xfrm>
            <a:off x="4519102" y="1504949"/>
            <a:ext cx="4038600" cy="2729865"/>
          </a:xfrm>
        </p:spPr>
        <p:txBody>
          <a:bodyPr>
            <a:normAutofit fontScale="92500"/>
          </a:bodyPr>
          <a:lstStyle/>
          <a:p>
            <a:pPr>
              <a:lnSpc>
                <a:spcPts val="2200"/>
              </a:lnSpc>
              <a:buSzPct val="100000"/>
            </a:pPr>
            <a:r>
              <a:rPr lang="en-US" sz="1721" kern="0" spc="17" dirty="0">
                <a:solidFill>
                  <a:srgbClr val="000000"/>
                </a:solidFill>
                <a:latin typeface="Roboto" pitchFamily="34" charset="0"/>
                <a:ea typeface="Roboto" pitchFamily="34" charset="-122"/>
                <a:cs typeface="Roboto" pitchFamily="34" charset="-120"/>
              </a:rPr>
              <a:t>Education</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provide personalized learning experiences, assist in grading and feedback, and create interactive educational content.</a:t>
            </a:r>
          </a:p>
          <a:p>
            <a:pPr>
              <a:lnSpc>
                <a:spcPts val="2200"/>
              </a:lnSpc>
              <a:spcBef>
                <a:spcPts val="1496"/>
              </a:spcBef>
              <a:buSzPct val="100000"/>
            </a:pPr>
            <a:r>
              <a:rPr lang="en-US" sz="1721" kern="0" spc="17" dirty="0">
                <a:solidFill>
                  <a:srgbClr val="000000"/>
                </a:solidFill>
                <a:latin typeface="Roboto" pitchFamily="34" charset="0"/>
                <a:ea typeface="Roboto" pitchFamily="34" charset="-122"/>
                <a:cs typeface="Roboto" pitchFamily="34" charset="-120"/>
              </a:rPr>
              <a:t>Media and Entertainment</a:t>
            </a:r>
          </a:p>
          <a:p>
            <a:pPr lvl="1">
              <a:lnSpc>
                <a:spcPts val="1562"/>
              </a:lnSpc>
              <a:spcBef>
                <a:spcPts val="60"/>
              </a:spcBef>
            </a:pPr>
            <a:r>
              <a:rPr lang="en-US" sz="1100" kern="0" spc="11" dirty="0">
                <a:solidFill>
                  <a:srgbClr val="000000">
                    <a:alpha val="80000"/>
                  </a:srgbClr>
                </a:solidFill>
                <a:latin typeface="Roboto" pitchFamily="34" charset="0"/>
                <a:ea typeface="Roboto" pitchFamily="34" charset="-122"/>
                <a:cs typeface="Roboto" pitchFamily="34" charset="-120"/>
              </a:rPr>
              <a:t>GenAI can generate personalized content recommendations, automate video editing, and create synthetic media like deepfakes and CGI.</a:t>
            </a:r>
            <a:endParaRPr lang="en-US" sz="1350" dirty="0"/>
          </a:p>
          <a:p>
            <a:endParaRPr lang="en-US" dirty="0"/>
          </a:p>
        </p:txBody>
      </p:sp>
      <p:sp>
        <p:nvSpPr>
          <p:cNvPr id="9" name="Date Placeholder 8">
            <a:extLst>
              <a:ext uri="{FF2B5EF4-FFF2-40B4-BE49-F238E27FC236}">
                <a16:creationId xmlns:a16="http://schemas.microsoft.com/office/drawing/2014/main" id="{BDCE03B1-A857-DBA0-EE0F-1AC72080516C}"/>
              </a:ext>
            </a:extLst>
          </p:cNvPr>
          <p:cNvSpPr>
            <a:spLocks noGrp="1"/>
          </p:cNvSpPr>
          <p:nvPr>
            <p:ph type="dt" sz="half" idx="10"/>
          </p:nvPr>
        </p:nvSpPr>
        <p:spPr/>
        <p:txBody>
          <a:bodyPr/>
          <a:lstStyle/>
          <a:p>
            <a:fld id="{3E001222-1E94-47EC-9575-B924343BE63C}" type="datetime1">
              <a:rPr lang="en-US" smtClean="0"/>
              <a:t>1/21/2026</a:t>
            </a:fld>
            <a:endParaRPr lang="en-US" dirty="0"/>
          </a:p>
        </p:txBody>
      </p:sp>
      <p:sp>
        <p:nvSpPr>
          <p:cNvPr id="10" name="Footer Placeholder 9">
            <a:extLst>
              <a:ext uri="{FF2B5EF4-FFF2-40B4-BE49-F238E27FC236}">
                <a16:creationId xmlns:a16="http://schemas.microsoft.com/office/drawing/2014/main" id="{52A23889-D4FA-5D82-E839-1A54B8EAE713}"/>
              </a:ext>
            </a:extLst>
          </p:cNvPr>
          <p:cNvSpPr>
            <a:spLocks noGrp="1"/>
          </p:cNvSpPr>
          <p:nvPr>
            <p:ph type="ftr" sz="quarter" idx="11"/>
          </p:nvPr>
        </p:nvSpPr>
        <p:spPr/>
        <p:txBody>
          <a:bodyPr/>
          <a:lstStyle/>
          <a:p>
            <a:r>
              <a:rPr lang="en-US" dirty="0"/>
              <a:t>Copyright © 2007 - 2025 Carl M. Burnett</a:t>
            </a:r>
          </a:p>
        </p:txBody>
      </p:sp>
      <p:sp>
        <p:nvSpPr>
          <p:cNvPr id="11" name="Slide Number Placeholder 10">
            <a:extLst>
              <a:ext uri="{FF2B5EF4-FFF2-40B4-BE49-F238E27FC236}">
                <a16:creationId xmlns:a16="http://schemas.microsoft.com/office/drawing/2014/main" id="{CEC8B5F2-0506-627F-208B-A25578EC4945}"/>
              </a:ext>
            </a:extLst>
          </p:cNvPr>
          <p:cNvSpPr>
            <a:spLocks noGrp="1"/>
          </p:cNvSpPr>
          <p:nvPr>
            <p:ph type="sldNum" sz="quarter" idx="12"/>
          </p:nvPr>
        </p:nvSpPr>
        <p:spPr/>
        <p:txBody>
          <a:bodyPr/>
          <a:lstStyle/>
          <a:p>
            <a:fld id="{3D46CBA2-ECE5-4BE9-B546-6761E0E67089}" type="slidenum">
              <a:rPr lang="en-US" smtClean="0"/>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B62894-FBBC-1F46-945D-EB5DF618B182}"/>
              </a:ext>
            </a:extLst>
          </p:cNvPr>
          <p:cNvSpPr>
            <a:spLocks noGrp="1"/>
          </p:cNvSpPr>
          <p:nvPr>
            <p:ph type="title"/>
          </p:nvPr>
        </p:nvSpPr>
        <p:spPr>
          <a:xfrm>
            <a:off x="530352" y="987552"/>
            <a:ext cx="7772400" cy="1812798"/>
          </a:xfrm>
        </p:spPr>
        <p:txBody>
          <a:bodyPr anchor="t"/>
          <a:lstStyle/>
          <a:p>
            <a:r>
              <a:rPr lang="en-US" dirty="0">
                <a:solidFill>
                  <a:schemeClr val="tx1"/>
                </a:solidFill>
              </a:rPr>
              <a:t>Key Concepts in GenAI/AI. </a:t>
            </a:r>
            <a:br>
              <a:rPr lang="en-US" dirty="0">
                <a:solidFill>
                  <a:schemeClr val="tx1"/>
                </a:solidFill>
              </a:rPr>
            </a:br>
            <a:endParaRPr lang="en-US" dirty="0">
              <a:solidFill>
                <a:schemeClr val="tx1"/>
              </a:solidFill>
            </a:endParaRPr>
          </a:p>
        </p:txBody>
      </p:sp>
      <p:sp>
        <p:nvSpPr>
          <p:cNvPr id="5" name="Date Placeholder 4">
            <a:extLst>
              <a:ext uri="{FF2B5EF4-FFF2-40B4-BE49-F238E27FC236}">
                <a16:creationId xmlns:a16="http://schemas.microsoft.com/office/drawing/2014/main" id="{9DC21684-263F-50FD-EB93-158562F2A9D3}"/>
              </a:ext>
            </a:extLst>
          </p:cNvPr>
          <p:cNvSpPr>
            <a:spLocks noGrp="1"/>
          </p:cNvSpPr>
          <p:nvPr>
            <p:ph type="dt" sz="half" idx="10"/>
          </p:nvPr>
        </p:nvSpPr>
        <p:spPr/>
        <p:txBody>
          <a:bodyPr/>
          <a:lstStyle/>
          <a:p>
            <a:fld id="{1110CAE1-54FC-489D-9CD7-55227EEFE688}" type="datetime1">
              <a:rPr lang="en-US" smtClean="0"/>
              <a:t>1/21/2026</a:t>
            </a:fld>
            <a:endParaRPr lang="en-US" dirty="0"/>
          </a:p>
        </p:txBody>
      </p:sp>
      <p:sp>
        <p:nvSpPr>
          <p:cNvPr id="6" name="Footer Placeholder 5">
            <a:extLst>
              <a:ext uri="{FF2B5EF4-FFF2-40B4-BE49-F238E27FC236}">
                <a16:creationId xmlns:a16="http://schemas.microsoft.com/office/drawing/2014/main" id="{5FBFC34A-9743-9F88-5A97-580DC3042DE2}"/>
              </a:ext>
            </a:extLst>
          </p:cNvPr>
          <p:cNvSpPr>
            <a:spLocks noGrp="1"/>
          </p:cNvSpPr>
          <p:nvPr>
            <p:ph type="ftr" sz="quarter" idx="11"/>
          </p:nvPr>
        </p:nvSpPr>
        <p:spPr/>
        <p:txBody>
          <a:bodyPr/>
          <a:lstStyle/>
          <a:p>
            <a:r>
              <a:rPr lang="en-US" dirty="0"/>
              <a:t>Copyright © 2007 - 2025 Carl M. Burnett</a:t>
            </a:r>
          </a:p>
        </p:txBody>
      </p:sp>
      <p:sp>
        <p:nvSpPr>
          <p:cNvPr id="7" name="Slide Number Placeholder 6">
            <a:extLst>
              <a:ext uri="{FF2B5EF4-FFF2-40B4-BE49-F238E27FC236}">
                <a16:creationId xmlns:a16="http://schemas.microsoft.com/office/drawing/2014/main" id="{3C5DBD39-B5FA-F201-A11E-D4504039D73B}"/>
              </a:ext>
            </a:extLst>
          </p:cNvPr>
          <p:cNvSpPr>
            <a:spLocks noGrp="1"/>
          </p:cNvSpPr>
          <p:nvPr>
            <p:ph type="sldNum" sz="quarter" idx="12"/>
          </p:nvPr>
        </p:nvSpPr>
        <p:spPr/>
        <p:txBody>
          <a:bodyPr/>
          <a:lstStyle/>
          <a:p>
            <a:fld id="{3D46CBA2-ECE5-4BE9-B546-6761E0E67089}" type="slidenum">
              <a:rPr lang="en-US" smtClean="0"/>
              <a:t>21</a:t>
            </a:fld>
            <a:endParaRPr lang="en-US" dirty="0"/>
          </a:p>
        </p:txBody>
      </p:sp>
    </p:spTree>
    <p:extLst>
      <p:ext uri="{BB962C8B-B14F-4D97-AF65-F5344CB8AC3E}">
        <p14:creationId xmlns:p14="http://schemas.microsoft.com/office/powerpoint/2010/main" val="2489767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36C4DF8-8D3E-BA89-DF99-6028DCDDC7C3}"/>
              </a:ext>
            </a:extLst>
          </p:cNvPr>
          <p:cNvGrpSpPr/>
          <p:nvPr/>
        </p:nvGrpSpPr>
        <p:grpSpPr>
          <a:xfrm>
            <a:off x="357098" y="1298301"/>
            <a:ext cx="2760370" cy="1850051"/>
            <a:chOff x="357098" y="1298301"/>
            <a:chExt cx="2760370" cy="1850051"/>
          </a:xfrm>
        </p:grpSpPr>
        <p:sp>
          <p:nvSpPr>
            <p:cNvPr id="4" name="Object 3"/>
            <p:cNvSpPr/>
            <p:nvPr/>
          </p:nvSpPr>
          <p:spPr>
            <a:xfrm>
              <a:off x="357098" y="1342689"/>
              <a:ext cx="535647" cy="535647"/>
            </a:xfrm>
            <a:prstGeom prst="ellipse">
              <a:avLst/>
            </a:prstGeom>
            <a:solidFill>
              <a:srgbClr val="51237F"/>
            </a:solidFill>
          </p:spPr>
          <p:txBody>
            <a:bodyPr/>
            <a:lstStyle/>
            <a:p>
              <a:endParaRPr lang="en-US" sz="1350" dirty="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668" y="1535087"/>
              <a:ext cx="271395" cy="171407"/>
            </a:xfrm>
            <a:prstGeom prst="rect">
              <a:avLst/>
            </a:prstGeom>
          </p:spPr>
        </p:pic>
        <p:sp>
          <p:nvSpPr>
            <p:cNvPr id="6" name="Object 5"/>
            <p:cNvSpPr/>
            <p:nvPr/>
          </p:nvSpPr>
          <p:spPr>
            <a:xfrm>
              <a:off x="1035586" y="1298301"/>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Frameworks in GenAI</a:t>
              </a:r>
              <a:endParaRPr lang="en-US" sz="1350" dirty="0"/>
            </a:p>
          </p:txBody>
        </p:sp>
        <p:sp>
          <p:nvSpPr>
            <p:cNvPr id="7" name="Object 6"/>
            <p:cNvSpPr/>
            <p:nvPr/>
          </p:nvSpPr>
          <p:spPr>
            <a:xfrm>
              <a:off x="1035586" y="1729258"/>
              <a:ext cx="2081882" cy="14190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a:ea typeface="Roboto"/>
                  <a:cs typeface="Roboto"/>
                </a:rPr>
                <a:t>Frameworks provide a structured approach to building and deploying generative AI models, including tools for data preprocessing, model training, security, and deployment.</a:t>
              </a:r>
              <a:endParaRPr lang="en-US" sz="1350" dirty="0">
                <a:latin typeface="Roboto"/>
                <a:ea typeface="Roboto"/>
                <a:cs typeface="Roboto"/>
              </a:endParaRPr>
            </a:p>
          </p:txBody>
        </p:sp>
      </p:grpSp>
      <p:grpSp>
        <p:nvGrpSpPr>
          <p:cNvPr id="23" name="Group 22">
            <a:extLst>
              <a:ext uri="{FF2B5EF4-FFF2-40B4-BE49-F238E27FC236}">
                <a16:creationId xmlns:a16="http://schemas.microsoft.com/office/drawing/2014/main" id="{1B921B79-9EA2-E432-8831-95DCA8C16642}"/>
              </a:ext>
            </a:extLst>
          </p:cNvPr>
          <p:cNvGrpSpPr/>
          <p:nvPr/>
        </p:nvGrpSpPr>
        <p:grpSpPr>
          <a:xfrm>
            <a:off x="3285304" y="1287717"/>
            <a:ext cx="2940284" cy="2112999"/>
            <a:chOff x="3285304" y="1287717"/>
            <a:chExt cx="2940284" cy="2112999"/>
          </a:xfrm>
        </p:grpSpPr>
        <p:sp>
          <p:nvSpPr>
            <p:cNvPr id="8" name="Object 7"/>
            <p:cNvSpPr/>
            <p:nvPr/>
          </p:nvSpPr>
          <p:spPr>
            <a:xfrm>
              <a:off x="3285304" y="1342689"/>
              <a:ext cx="535647" cy="535647"/>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30720" y="1466041"/>
              <a:ext cx="249969" cy="292820"/>
            </a:xfrm>
            <a:prstGeom prst="rect">
              <a:avLst/>
            </a:prstGeom>
          </p:spPr>
        </p:pic>
        <p:sp>
          <p:nvSpPr>
            <p:cNvPr id="10" name="Object 9"/>
            <p:cNvSpPr/>
            <p:nvPr/>
          </p:nvSpPr>
          <p:spPr>
            <a:xfrm>
              <a:off x="3963790" y="1287717"/>
              <a:ext cx="2261798" cy="448525"/>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a:ea typeface="Roboto"/>
                  <a:cs typeface="Roboto"/>
                </a:rPr>
                <a:t>Hugging Face Transformers</a:t>
              </a:r>
              <a:endParaRPr lang="en-US" sz="1350" dirty="0">
                <a:latin typeface="Roboto"/>
                <a:ea typeface="Roboto"/>
                <a:cs typeface="Roboto"/>
              </a:endParaRPr>
            </a:p>
          </p:txBody>
        </p:sp>
        <p:sp>
          <p:nvSpPr>
            <p:cNvPr id="11" name="Object 10"/>
            <p:cNvSpPr/>
            <p:nvPr/>
          </p:nvSpPr>
          <p:spPr>
            <a:xfrm>
              <a:off x="3963790" y="1778895"/>
              <a:ext cx="2081882" cy="1621821"/>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Hugging Face Transformers library is a popular framework for working with pre-trained language models, offering a wide range of models and utilities for fine-tuning and deploying these models.</a:t>
              </a:r>
              <a:endParaRPr lang="en-US" sz="1350" dirty="0"/>
            </a:p>
          </p:txBody>
        </p:sp>
      </p:grpSp>
      <p:grpSp>
        <p:nvGrpSpPr>
          <p:cNvPr id="24" name="Group 23">
            <a:extLst>
              <a:ext uri="{FF2B5EF4-FFF2-40B4-BE49-F238E27FC236}">
                <a16:creationId xmlns:a16="http://schemas.microsoft.com/office/drawing/2014/main" id="{DCB64030-61B0-CD7A-0AFB-6FE277D7307E}"/>
              </a:ext>
            </a:extLst>
          </p:cNvPr>
          <p:cNvGrpSpPr/>
          <p:nvPr/>
        </p:nvGrpSpPr>
        <p:grpSpPr>
          <a:xfrm>
            <a:off x="6213509" y="1298300"/>
            <a:ext cx="2760369" cy="2102416"/>
            <a:chOff x="6213509" y="1298300"/>
            <a:chExt cx="2760369" cy="2102416"/>
          </a:xfrm>
        </p:grpSpPr>
        <p:sp>
          <p:nvSpPr>
            <p:cNvPr id="12" name="Object 11"/>
            <p:cNvSpPr/>
            <p:nvPr/>
          </p:nvSpPr>
          <p:spPr>
            <a:xfrm>
              <a:off x="6213509" y="1342689"/>
              <a:ext cx="535647" cy="535647"/>
            </a:xfrm>
            <a:prstGeom prst="ellipse">
              <a:avLst/>
            </a:prstGeom>
            <a:solidFill>
              <a:srgbClr val="51237F"/>
            </a:solidFill>
          </p:spPr>
          <p:txBody>
            <a:bodyPr/>
            <a:lstStyle/>
            <a:p>
              <a:endParaRPr lang="en-US" sz="1350" dirty="0"/>
            </a:p>
          </p:txBody>
        </p:sp>
        <p:pic>
          <p:nvPicPr>
            <p:cNvPr id="13" name="Object 1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3229" y="1491149"/>
              <a:ext cx="271395" cy="242827"/>
            </a:xfrm>
            <a:prstGeom prst="rect">
              <a:avLst/>
            </a:prstGeom>
          </p:spPr>
        </p:pic>
        <p:sp>
          <p:nvSpPr>
            <p:cNvPr id="14" name="Object 13"/>
            <p:cNvSpPr/>
            <p:nvPr/>
          </p:nvSpPr>
          <p:spPr>
            <a:xfrm>
              <a:off x="6891996" y="1298300"/>
              <a:ext cx="2081882" cy="437942"/>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a:ea typeface="Roboto"/>
                  <a:cs typeface="Roboto"/>
                </a:rPr>
                <a:t>Proprietary AI Platforms</a:t>
              </a:r>
              <a:endParaRPr lang="en-US" sz="1350" kern="0" spc="14" dirty="0">
                <a:latin typeface="Roboto"/>
                <a:ea typeface="Roboto"/>
                <a:cs typeface="Roboto"/>
              </a:endParaRPr>
            </a:p>
          </p:txBody>
        </p:sp>
        <p:sp>
          <p:nvSpPr>
            <p:cNvPr id="15" name="Object 14"/>
            <p:cNvSpPr/>
            <p:nvPr/>
          </p:nvSpPr>
          <p:spPr>
            <a:xfrm>
              <a:off x="6891996" y="1778895"/>
              <a:ext cx="2081882" cy="1621821"/>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a:ea typeface="Roboto"/>
                  <a:cs typeface="Roboto"/>
                </a:rPr>
                <a:t>Offer powerful, ready-to-use genAI models that enable test generation, image creation, etc. For example:</a:t>
              </a:r>
            </a:p>
            <a:p>
              <a:pPr marL="214313" indent="-214313">
                <a:lnSpc>
                  <a:spcPts val="1598"/>
                </a:lnSpc>
                <a:spcBef>
                  <a:spcPts val="330"/>
                </a:spcBef>
                <a:buFont typeface="Calibri"/>
                <a:buChar char="-"/>
              </a:pPr>
              <a:r>
                <a:rPr lang="en-US" sz="1125" kern="0" spc="11" dirty="0">
                  <a:solidFill>
                    <a:srgbClr val="000000">
                      <a:alpha val="80000"/>
                    </a:srgbClr>
                  </a:solidFill>
                  <a:latin typeface="Roboto"/>
                  <a:ea typeface="Roboto"/>
                  <a:cs typeface="Roboto"/>
                </a:rPr>
                <a:t>OpenAI API</a:t>
              </a:r>
            </a:p>
            <a:p>
              <a:pPr marL="214313" indent="-214313">
                <a:lnSpc>
                  <a:spcPts val="1598"/>
                </a:lnSpc>
                <a:spcBef>
                  <a:spcPts val="330"/>
                </a:spcBef>
                <a:buFont typeface="Calibri"/>
                <a:buChar char="-"/>
              </a:pPr>
              <a:r>
                <a:rPr lang="en-US" sz="1125" kern="0" spc="11" dirty="0">
                  <a:solidFill>
                    <a:srgbClr val="000000">
                      <a:alpha val="80000"/>
                    </a:srgbClr>
                  </a:solidFill>
                  <a:latin typeface="Roboto"/>
                  <a:ea typeface="Roboto"/>
                  <a:cs typeface="Roboto"/>
                </a:rPr>
                <a:t>Anthropic Clause API</a:t>
              </a:r>
            </a:p>
            <a:p>
              <a:pPr marL="214313" indent="-214313">
                <a:lnSpc>
                  <a:spcPts val="1598"/>
                </a:lnSpc>
                <a:spcBef>
                  <a:spcPts val="330"/>
                </a:spcBef>
                <a:buFont typeface="Calibri"/>
                <a:buChar char="-"/>
              </a:pPr>
              <a:r>
                <a:rPr lang="en-US" sz="1125" kern="0" spc="11" dirty="0">
                  <a:solidFill>
                    <a:srgbClr val="000000">
                      <a:alpha val="80000"/>
                    </a:srgbClr>
                  </a:solidFill>
                  <a:latin typeface="Roboto"/>
                  <a:ea typeface="Roboto"/>
                  <a:cs typeface="Roboto"/>
                </a:rPr>
                <a:t>Google Gemini</a:t>
              </a:r>
            </a:p>
          </p:txBody>
        </p:sp>
      </p:grpSp>
      <p:sp>
        <p:nvSpPr>
          <p:cNvPr id="16" name="Object 15"/>
          <p:cNvSpPr/>
          <p:nvPr/>
        </p:nvSpPr>
        <p:spPr>
          <a:xfrm>
            <a:off x="0" y="3863803"/>
            <a:ext cx="9141714" cy="1278412"/>
          </a:xfrm>
          <a:prstGeom prst="rect">
            <a:avLst/>
          </a:prstGeom>
          <a:solidFill>
            <a:srgbClr val="51237F"/>
          </a:solidFill>
        </p:spPr>
        <p:txBody>
          <a:bodyPr/>
          <a:lstStyle/>
          <a:p>
            <a:endParaRPr lang="en-US" sz="1350" dirty="0"/>
          </a:p>
        </p:txBody>
      </p:sp>
      <p:sp>
        <p:nvSpPr>
          <p:cNvPr id="17" name="Object 16"/>
          <p:cNvSpPr/>
          <p:nvPr/>
        </p:nvSpPr>
        <p:spPr>
          <a:xfrm>
            <a:off x="1142789" y="4094057"/>
            <a:ext cx="6856137"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Generative AI frameworks provide a structured and scalable approach to building and deploying complex AI models, offering tools and utilities to streamline the development process.</a:t>
            </a:r>
            <a:endParaRPr lang="en-US" sz="1350" dirty="0"/>
          </a:p>
        </p:txBody>
      </p:sp>
      <p:sp>
        <p:nvSpPr>
          <p:cNvPr id="22" name="Title 21">
            <a:extLst>
              <a:ext uri="{FF2B5EF4-FFF2-40B4-BE49-F238E27FC236}">
                <a16:creationId xmlns:a16="http://schemas.microsoft.com/office/drawing/2014/main" id="{5EEDAC81-8CAE-D174-FA6F-136B6A44A863}"/>
              </a:ext>
            </a:extLst>
          </p:cNvPr>
          <p:cNvSpPr>
            <a:spLocks noGrp="1"/>
          </p:cNvSpPr>
          <p:nvPr>
            <p:ph type="title"/>
          </p:nvPr>
        </p:nvSpPr>
        <p:spPr>
          <a:xfrm>
            <a:off x="419100" y="415048"/>
            <a:ext cx="8305800" cy="613014"/>
          </a:xfrm>
        </p:spPr>
        <p:txBody>
          <a:bodyPr>
            <a:normAutofit fontScale="90000"/>
          </a:bodyPr>
          <a:lstStyle/>
          <a:p>
            <a:r>
              <a:rPr lang="en-US" sz="4400" b="1" dirty="0">
                <a:effectLst>
                  <a:outerShdw blurRad="38100" dist="38100" dir="2700000" algn="tl">
                    <a:srgbClr val="000000">
                      <a:alpha val="43137"/>
                    </a:srgbClr>
                  </a:outerShdw>
                </a:effectLst>
              </a:rPr>
              <a:t>What is a "Framework"</a:t>
            </a:r>
          </a:p>
        </p:txBody>
      </p:sp>
      <p:sp>
        <p:nvSpPr>
          <p:cNvPr id="18" name="Date Placeholder 17">
            <a:extLst>
              <a:ext uri="{FF2B5EF4-FFF2-40B4-BE49-F238E27FC236}">
                <a16:creationId xmlns:a16="http://schemas.microsoft.com/office/drawing/2014/main" id="{807C4A61-C7E3-9EE6-2735-B100D83AC95E}"/>
              </a:ext>
            </a:extLst>
          </p:cNvPr>
          <p:cNvSpPr>
            <a:spLocks noGrp="1"/>
          </p:cNvSpPr>
          <p:nvPr>
            <p:ph type="dt" sz="half" idx="10"/>
          </p:nvPr>
        </p:nvSpPr>
        <p:spPr/>
        <p:txBody>
          <a:bodyPr/>
          <a:lstStyle/>
          <a:p>
            <a:fld id="{E78AB647-F841-4300-8A2C-6BF85B4616A7}" type="datetime1">
              <a:rPr lang="en-US" smtClean="0"/>
              <a:t>1/21/2026</a:t>
            </a:fld>
            <a:endParaRPr lang="en-US" dirty="0"/>
          </a:p>
        </p:txBody>
      </p:sp>
      <p:sp>
        <p:nvSpPr>
          <p:cNvPr id="19" name="Footer Placeholder 18">
            <a:extLst>
              <a:ext uri="{FF2B5EF4-FFF2-40B4-BE49-F238E27FC236}">
                <a16:creationId xmlns:a16="http://schemas.microsoft.com/office/drawing/2014/main" id="{4B716051-83A5-A5E8-9415-D61CAE760AB9}"/>
              </a:ext>
            </a:extLst>
          </p:cNvPr>
          <p:cNvSpPr>
            <a:spLocks noGrp="1"/>
          </p:cNvSpPr>
          <p:nvPr>
            <p:ph type="ftr" sz="quarter" idx="11"/>
          </p:nvPr>
        </p:nvSpPr>
        <p:spPr/>
        <p:txBody>
          <a:bodyPr/>
          <a:lstStyle/>
          <a:p>
            <a:r>
              <a:rPr lang="en-US" dirty="0"/>
              <a:t>Copyright © 2007 - 2025 Carl M. Burnett</a:t>
            </a:r>
          </a:p>
        </p:txBody>
      </p:sp>
      <p:sp>
        <p:nvSpPr>
          <p:cNvPr id="20" name="Slide Number Placeholder 19">
            <a:extLst>
              <a:ext uri="{FF2B5EF4-FFF2-40B4-BE49-F238E27FC236}">
                <a16:creationId xmlns:a16="http://schemas.microsoft.com/office/drawing/2014/main" id="{A27F97BB-0AEA-B06A-C29C-3A8F5B1638DF}"/>
              </a:ext>
            </a:extLst>
          </p:cNvPr>
          <p:cNvSpPr>
            <a:spLocks noGrp="1"/>
          </p:cNvSpPr>
          <p:nvPr>
            <p:ph type="sldNum" sz="quarter" idx="12"/>
          </p:nvPr>
        </p:nvSpPr>
        <p:spPr/>
        <p:txBody>
          <a:bodyPr/>
          <a:lstStyle/>
          <a:p>
            <a:fld id="{3D46CBA2-ECE5-4BE9-B546-6761E0E67089}" type="slidenum">
              <a:rPr lang="en-US" smtClean="0"/>
              <a:t>22</a:t>
            </a:fld>
            <a:endParaRPr lang="en-US" dirty="0"/>
          </a:p>
        </p:txBody>
      </p:sp>
    </p:spTree>
    <p:extLst>
      <p:ext uri="{BB962C8B-B14F-4D97-AF65-F5344CB8AC3E}">
        <p14:creationId xmlns:p14="http://schemas.microsoft.com/office/powerpoint/2010/main" val="146962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0D4806-2D30-8562-1CD4-B02643611CE3}"/>
              </a:ext>
            </a:extLst>
          </p:cNvPr>
          <p:cNvSpPr>
            <a:spLocks noGrp="1"/>
          </p:cNvSpPr>
          <p:nvPr>
            <p:ph type="title"/>
          </p:nvPr>
        </p:nvSpPr>
        <p:spPr/>
        <p:txBody>
          <a:bodyPr/>
          <a:lstStyle/>
          <a:p>
            <a:r>
              <a:rPr lang="en-US" dirty="0"/>
              <a:t>Generative AI Frameworks</a:t>
            </a:r>
          </a:p>
        </p:txBody>
      </p:sp>
      <p:sp>
        <p:nvSpPr>
          <p:cNvPr id="8" name="Content Placeholder 7">
            <a:extLst>
              <a:ext uri="{FF2B5EF4-FFF2-40B4-BE49-F238E27FC236}">
                <a16:creationId xmlns:a16="http://schemas.microsoft.com/office/drawing/2014/main" id="{37C25E69-9FD8-AB2C-88FC-ED15118432FF}"/>
              </a:ext>
            </a:extLst>
          </p:cNvPr>
          <p:cNvSpPr>
            <a:spLocks noGrp="1"/>
          </p:cNvSpPr>
          <p:nvPr>
            <p:ph idx="1"/>
          </p:nvPr>
        </p:nvSpPr>
        <p:spPr/>
        <p:txBody>
          <a:bodyPr/>
          <a:lstStyle/>
          <a:p>
            <a:r>
              <a:rPr lang="en-US" dirty="0"/>
              <a:t>Tools </a:t>
            </a:r>
          </a:p>
          <a:p>
            <a:r>
              <a:rPr lang="en-US" dirty="0"/>
              <a:t>Platform </a:t>
            </a:r>
          </a:p>
          <a:p>
            <a:r>
              <a:rPr lang="en-US" dirty="0"/>
              <a:t>Facilitates the Development of AI Models </a:t>
            </a:r>
          </a:p>
        </p:txBody>
      </p:sp>
      <p:sp>
        <p:nvSpPr>
          <p:cNvPr id="4" name="Date Placeholder 3">
            <a:extLst>
              <a:ext uri="{FF2B5EF4-FFF2-40B4-BE49-F238E27FC236}">
                <a16:creationId xmlns:a16="http://schemas.microsoft.com/office/drawing/2014/main" id="{EC3F54B5-F3F6-CC6B-0003-093ECF51FAF6}"/>
              </a:ext>
            </a:extLst>
          </p:cNvPr>
          <p:cNvSpPr>
            <a:spLocks noGrp="1"/>
          </p:cNvSpPr>
          <p:nvPr>
            <p:ph type="dt" sz="half" idx="10"/>
          </p:nvPr>
        </p:nvSpPr>
        <p:spPr/>
        <p:txBody>
          <a:bodyPr/>
          <a:lstStyle/>
          <a:p>
            <a:fld id="{8BF02F76-E1C4-4957-9DBB-44A2792E6894}" type="datetime1">
              <a:rPr lang="en-US" smtClean="0"/>
              <a:t>1/21/2026</a:t>
            </a:fld>
            <a:endParaRPr lang="en-US" dirty="0"/>
          </a:p>
        </p:txBody>
      </p:sp>
      <p:sp>
        <p:nvSpPr>
          <p:cNvPr id="5" name="Footer Placeholder 4">
            <a:extLst>
              <a:ext uri="{FF2B5EF4-FFF2-40B4-BE49-F238E27FC236}">
                <a16:creationId xmlns:a16="http://schemas.microsoft.com/office/drawing/2014/main" id="{9C0FD9C3-94B9-0041-3324-C8E9B26A74F4}"/>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2358A921-6F25-2FA3-7E83-ED98ED517CAA}"/>
              </a:ext>
            </a:extLst>
          </p:cNvPr>
          <p:cNvSpPr>
            <a:spLocks noGrp="1"/>
          </p:cNvSpPr>
          <p:nvPr>
            <p:ph type="sldNum" sz="quarter" idx="12"/>
          </p:nvPr>
        </p:nvSpPr>
        <p:spPr/>
        <p:txBody>
          <a:bodyPr/>
          <a:lstStyle/>
          <a:p>
            <a:fld id="{3D46CBA2-ECE5-4BE9-B546-6761E0E67089}" type="slidenum">
              <a:rPr lang="en-US" smtClean="0"/>
              <a:t>23</a:t>
            </a:fld>
            <a:endParaRPr lang="en-US" dirty="0"/>
          </a:p>
        </p:txBody>
      </p:sp>
    </p:spTree>
    <p:extLst>
      <p:ext uri="{BB962C8B-B14F-4D97-AF65-F5344CB8AC3E}">
        <p14:creationId xmlns:p14="http://schemas.microsoft.com/office/powerpoint/2010/main" val="1838382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4AE3-3AC2-32E1-C62D-54155A502918}"/>
              </a:ext>
            </a:extLst>
          </p:cNvPr>
          <p:cNvSpPr>
            <a:spLocks noGrp="1"/>
          </p:cNvSpPr>
          <p:nvPr>
            <p:ph type="title"/>
          </p:nvPr>
        </p:nvSpPr>
        <p:spPr/>
        <p:txBody>
          <a:bodyPr/>
          <a:lstStyle/>
          <a:p>
            <a:r>
              <a:rPr lang="en-US" dirty="0"/>
              <a:t>AI Frameworks</a:t>
            </a:r>
          </a:p>
        </p:txBody>
      </p:sp>
      <p:sp>
        <p:nvSpPr>
          <p:cNvPr id="7" name="Content Placeholder 6">
            <a:extLst>
              <a:ext uri="{FF2B5EF4-FFF2-40B4-BE49-F238E27FC236}">
                <a16:creationId xmlns:a16="http://schemas.microsoft.com/office/drawing/2014/main" id="{48410217-A808-0EC3-F63C-04008721EF17}"/>
              </a:ext>
            </a:extLst>
          </p:cNvPr>
          <p:cNvSpPr>
            <a:spLocks noGrp="1"/>
          </p:cNvSpPr>
          <p:nvPr>
            <p:ph sz="half" idx="1"/>
          </p:nvPr>
        </p:nvSpPr>
        <p:spPr/>
        <p:txBody>
          <a:bodyPr>
            <a:normAutofit fontScale="62500" lnSpcReduction="20000"/>
          </a:bodyPr>
          <a:lstStyle/>
          <a:p>
            <a:pPr marL="0" indent="0">
              <a:buNone/>
            </a:pPr>
            <a:r>
              <a:rPr lang="en-US" dirty="0"/>
              <a:t>Generative AI Frameworks</a:t>
            </a:r>
          </a:p>
          <a:p>
            <a:r>
              <a:rPr lang="en-US" dirty="0"/>
              <a:t>TensorFlow (Google)</a:t>
            </a:r>
          </a:p>
          <a:p>
            <a:r>
              <a:rPr lang="en-US" dirty="0"/>
              <a:t>PyTorch (Meta/Facebook)</a:t>
            </a:r>
          </a:p>
          <a:p>
            <a:r>
              <a:rPr lang="en-US" dirty="0"/>
              <a:t>Keras</a:t>
            </a:r>
          </a:p>
          <a:p>
            <a:r>
              <a:rPr lang="en-US" dirty="0"/>
              <a:t>JAX (Google)</a:t>
            </a:r>
          </a:p>
          <a:p>
            <a:r>
              <a:rPr lang="en-US" dirty="0"/>
              <a:t>Hugging Face Transformers</a:t>
            </a:r>
          </a:p>
          <a:p>
            <a:r>
              <a:rPr lang="en-US" dirty="0"/>
              <a:t>FastAI</a:t>
            </a:r>
          </a:p>
          <a:p>
            <a:r>
              <a:rPr lang="en-US" dirty="0"/>
              <a:t>OpenVINO (Intel)</a:t>
            </a:r>
          </a:p>
          <a:p>
            <a:r>
              <a:rPr lang="en-US" dirty="0"/>
              <a:t>NNX (Open Neural Network Exchange)</a:t>
            </a:r>
          </a:p>
          <a:p>
            <a:r>
              <a:rPr lang="en-US" dirty="0"/>
              <a:t>MXNet (Apache)</a:t>
            </a:r>
          </a:p>
          <a:p>
            <a:r>
              <a:rPr lang="en-US" dirty="0"/>
              <a:t>MindSpore (Huawei)</a:t>
            </a:r>
          </a:p>
          <a:p>
            <a:r>
              <a:rPr lang="en-US" dirty="0"/>
              <a:t>LangChain</a:t>
            </a:r>
          </a:p>
        </p:txBody>
      </p:sp>
      <p:sp>
        <p:nvSpPr>
          <p:cNvPr id="8" name="Content Placeholder 7">
            <a:extLst>
              <a:ext uri="{FF2B5EF4-FFF2-40B4-BE49-F238E27FC236}">
                <a16:creationId xmlns:a16="http://schemas.microsoft.com/office/drawing/2014/main" id="{B023F60B-3E32-1C01-2ABF-A05F5E4517D2}"/>
              </a:ext>
            </a:extLst>
          </p:cNvPr>
          <p:cNvSpPr>
            <a:spLocks noGrp="1"/>
          </p:cNvSpPr>
          <p:nvPr>
            <p:ph sz="half" idx="2"/>
          </p:nvPr>
        </p:nvSpPr>
        <p:spPr/>
        <p:txBody>
          <a:bodyPr>
            <a:normAutofit fontScale="62500" lnSpcReduction="20000"/>
          </a:bodyPr>
          <a:lstStyle/>
          <a:p>
            <a:pPr marL="0" indent="0">
              <a:buNone/>
            </a:pPr>
            <a:r>
              <a:rPr lang="en-US" dirty="0"/>
              <a:t>Other Notable Frameworks &amp; Agents</a:t>
            </a:r>
          </a:p>
          <a:p>
            <a:r>
              <a:rPr lang="en-US" dirty="0"/>
              <a:t>LlamaIndex</a:t>
            </a:r>
          </a:p>
          <a:p>
            <a:r>
              <a:rPr lang="en-US" dirty="0"/>
              <a:t>Amazon Bedrock – Offers Models</a:t>
            </a:r>
          </a:p>
          <a:p>
            <a:r>
              <a:rPr lang="en-US" dirty="0"/>
              <a:t>OpenAI – Company - ChatGPT</a:t>
            </a:r>
          </a:p>
          <a:p>
            <a:r>
              <a:rPr lang="en-US" dirty="0"/>
              <a:t>DSPy - Stanford </a:t>
            </a:r>
          </a:p>
          <a:p>
            <a:r>
              <a:rPr lang="en-US" dirty="0"/>
              <a:t>Diffusers - </a:t>
            </a:r>
            <a:r>
              <a:rPr lang="en-US" b="1" dirty="0"/>
              <a:t>Hugging Face</a:t>
            </a:r>
            <a:endParaRPr lang="en-US" dirty="0"/>
          </a:p>
          <a:p>
            <a:r>
              <a:rPr lang="en-US" dirty="0"/>
              <a:t>AWS Audit Manager</a:t>
            </a:r>
          </a:p>
          <a:p>
            <a:r>
              <a:rPr lang="en-US" dirty="0"/>
              <a:t>NIST AI Risk Management Framework</a:t>
            </a:r>
          </a:p>
          <a:p>
            <a:pPr marL="0" indent="0">
              <a:buNone/>
            </a:pPr>
            <a:endParaRPr lang="en-US" dirty="0"/>
          </a:p>
          <a:p>
            <a:r>
              <a:rPr lang="en-US" dirty="0"/>
              <a:t>PandasAI – AI Agent</a:t>
            </a:r>
          </a:p>
          <a:p>
            <a:r>
              <a:rPr lang="en-US" dirty="0"/>
              <a:t>Auto-Gen - </a:t>
            </a:r>
            <a:r>
              <a:rPr lang="en-US" b="1" dirty="0"/>
              <a:t>Microsoft</a:t>
            </a:r>
            <a:r>
              <a:rPr lang="en-US" dirty="0"/>
              <a:t> – AI Agent</a:t>
            </a:r>
          </a:p>
          <a:p>
            <a:r>
              <a:rPr lang="en-US" dirty="0"/>
              <a:t>LangGraph - </a:t>
            </a:r>
            <a:r>
              <a:rPr lang="en-US" b="1" dirty="0"/>
              <a:t>LangChain</a:t>
            </a:r>
            <a:r>
              <a:rPr lang="en-US" dirty="0"/>
              <a:t> – AI Agent</a:t>
            </a:r>
          </a:p>
          <a:p>
            <a:pPr marL="0" indent="0">
              <a:buNone/>
            </a:pPr>
            <a:endParaRPr lang="en-US" dirty="0"/>
          </a:p>
        </p:txBody>
      </p:sp>
      <p:sp>
        <p:nvSpPr>
          <p:cNvPr id="4" name="Date Placeholder 3">
            <a:extLst>
              <a:ext uri="{FF2B5EF4-FFF2-40B4-BE49-F238E27FC236}">
                <a16:creationId xmlns:a16="http://schemas.microsoft.com/office/drawing/2014/main" id="{BF75D532-C7B1-38CA-1951-1012B8A9831D}"/>
              </a:ext>
            </a:extLst>
          </p:cNvPr>
          <p:cNvSpPr>
            <a:spLocks noGrp="1"/>
          </p:cNvSpPr>
          <p:nvPr>
            <p:ph type="dt" sz="half" idx="10"/>
          </p:nvPr>
        </p:nvSpPr>
        <p:spPr/>
        <p:txBody>
          <a:bodyPr/>
          <a:lstStyle/>
          <a:p>
            <a:fld id="{09A948EE-3CFA-418B-B9A1-E17A8CF234DB}" type="datetime1">
              <a:rPr lang="en-US" smtClean="0"/>
              <a:t>1/21/2026</a:t>
            </a:fld>
            <a:endParaRPr lang="en-US" dirty="0"/>
          </a:p>
        </p:txBody>
      </p:sp>
      <p:sp>
        <p:nvSpPr>
          <p:cNvPr id="5" name="Footer Placeholder 4">
            <a:extLst>
              <a:ext uri="{FF2B5EF4-FFF2-40B4-BE49-F238E27FC236}">
                <a16:creationId xmlns:a16="http://schemas.microsoft.com/office/drawing/2014/main" id="{9A9B9F9A-4A98-9325-5E16-5569EEEAF861}"/>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50296311-9609-11F7-E283-952BBBEB78A4}"/>
              </a:ext>
            </a:extLst>
          </p:cNvPr>
          <p:cNvSpPr>
            <a:spLocks noGrp="1"/>
          </p:cNvSpPr>
          <p:nvPr>
            <p:ph type="sldNum" sz="quarter" idx="12"/>
          </p:nvPr>
        </p:nvSpPr>
        <p:spPr/>
        <p:txBody>
          <a:bodyPr/>
          <a:lstStyle/>
          <a:p>
            <a:fld id="{3D46CBA2-ECE5-4BE9-B546-6761E0E67089}" type="slidenum">
              <a:rPr lang="en-US" smtClean="0"/>
              <a:t>24</a:t>
            </a:fld>
            <a:endParaRPr lang="en-US" dirty="0"/>
          </a:p>
        </p:txBody>
      </p:sp>
    </p:spTree>
    <p:extLst>
      <p:ext uri="{BB962C8B-B14F-4D97-AF65-F5344CB8AC3E}">
        <p14:creationId xmlns:p14="http://schemas.microsoft.com/office/powerpoint/2010/main" val="22051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981D53D-3E03-A797-101D-733A171C5876}"/>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AI Frameworks Comparison</a:t>
            </a:r>
          </a:p>
        </p:txBody>
      </p:sp>
      <p:sp>
        <p:nvSpPr>
          <p:cNvPr id="5" name="Date Placeholder 4">
            <a:extLst>
              <a:ext uri="{FF2B5EF4-FFF2-40B4-BE49-F238E27FC236}">
                <a16:creationId xmlns:a16="http://schemas.microsoft.com/office/drawing/2014/main" id="{5E42D758-662A-EC24-60C1-A5E38DFC313D}"/>
              </a:ext>
            </a:extLst>
          </p:cNvPr>
          <p:cNvSpPr>
            <a:spLocks noGrp="1"/>
          </p:cNvSpPr>
          <p:nvPr>
            <p:ph type="dt" sz="half" idx="10"/>
          </p:nvPr>
        </p:nvSpPr>
        <p:spPr/>
        <p:txBody>
          <a:bodyPr/>
          <a:lstStyle/>
          <a:p>
            <a:fld id="{5F3F41F1-C3E2-4901-845A-D2A047163D30}" type="datetime1">
              <a:rPr lang="en-US" smtClean="0"/>
              <a:t>1/21/2026</a:t>
            </a:fld>
            <a:endParaRPr lang="en-US" dirty="0"/>
          </a:p>
        </p:txBody>
      </p:sp>
      <p:sp>
        <p:nvSpPr>
          <p:cNvPr id="6" name="Footer Placeholder 5">
            <a:extLst>
              <a:ext uri="{FF2B5EF4-FFF2-40B4-BE49-F238E27FC236}">
                <a16:creationId xmlns:a16="http://schemas.microsoft.com/office/drawing/2014/main" id="{ABE27A1E-CFE0-9652-EC66-3C6C39AD859D}"/>
              </a:ext>
            </a:extLst>
          </p:cNvPr>
          <p:cNvSpPr>
            <a:spLocks noGrp="1"/>
          </p:cNvSpPr>
          <p:nvPr>
            <p:ph type="ftr" sz="quarter" idx="11"/>
          </p:nvPr>
        </p:nvSpPr>
        <p:spPr/>
        <p:txBody>
          <a:bodyPr/>
          <a:lstStyle/>
          <a:p>
            <a:r>
              <a:rPr lang="en-US" dirty="0"/>
              <a:t>Copyright © 2007 - 2025 Carl M. Burnett</a:t>
            </a:r>
          </a:p>
        </p:txBody>
      </p:sp>
      <p:sp>
        <p:nvSpPr>
          <p:cNvPr id="7" name="Slide Number Placeholder 6">
            <a:extLst>
              <a:ext uri="{FF2B5EF4-FFF2-40B4-BE49-F238E27FC236}">
                <a16:creationId xmlns:a16="http://schemas.microsoft.com/office/drawing/2014/main" id="{F43BF40E-9289-3D49-F789-0BE421A1409B}"/>
              </a:ext>
            </a:extLst>
          </p:cNvPr>
          <p:cNvSpPr>
            <a:spLocks noGrp="1"/>
          </p:cNvSpPr>
          <p:nvPr>
            <p:ph type="sldNum" sz="quarter" idx="12"/>
          </p:nvPr>
        </p:nvSpPr>
        <p:spPr/>
        <p:txBody>
          <a:bodyPr/>
          <a:lstStyle/>
          <a:p>
            <a:fld id="{3D46CBA2-ECE5-4BE9-B546-6761E0E67089}" type="slidenum">
              <a:rPr lang="en-US" smtClean="0"/>
              <a:t>25</a:t>
            </a:fld>
            <a:endParaRPr lang="en-US" dirty="0"/>
          </a:p>
        </p:txBody>
      </p:sp>
      <p:graphicFrame>
        <p:nvGraphicFramePr>
          <p:cNvPr id="9" name="Table 8">
            <a:extLst>
              <a:ext uri="{FF2B5EF4-FFF2-40B4-BE49-F238E27FC236}">
                <a16:creationId xmlns:a16="http://schemas.microsoft.com/office/drawing/2014/main" id="{9D28EA00-4169-AF4E-B3D1-88EA4F4CF7DD}"/>
              </a:ext>
            </a:extLst>
          </p:cNvPr>
          <p:cNvGraphicFramePr>
            <a:graphicFrameLocks noGrp="1"/>
          </p:cNvGraphicFramePr>
          <p:nvPr/>
        </p:nvGraphicFramePr>
        <p:xfrm>
          <a:off x="685800" y="1388232"/>
          <a:ext cx="7772400" cy="3292473"/>
        </p:xfrm>
        <a:graphic>
          <a:graphicData uri="http://schemas.openxmlformats.org/drawingml/2006/table">
            <a:tbl>
              <a:tblPr>
                <a:tableStyleId>{69C7853C-536D-4A76-A0AE-DD22124D55A5}</a:tableStyleId>
              </a:tblPr>
              <a:tblGrid>
                <a:gridCol w="1943100">
                  <a:extLst>
                    <a:ext uri="{9D8B030D-6E8A-4147-A177-3AD203B41FA5}">
                      <a16:colId xmlns:a16="http://schemas.microsoft.com/office/drawing/2014/main" val="1669277608"/>
                    </a:ext>
                  </a:extLst>
                </a:gridCol>
                <a:gridCol w="1943100">
                  <a:extLst>
                    <a:ext uri="{9D8B030D-6E8A-4147-A177-3AD203B41FA5}">
                      <a16:colId xmlns:a16="http://schemas.microsoft.com/office/drawing/2014/main" val="3328891069"/>
                    </a:ext>
                  </a:extLst>
                </a:gridCol>
                <a:gridCol w="914400">
                  <a:extLst>
                    <a:ext uri="{9D8B030D-6E8A-4147-A177-3AD203B41FA5}">
                      <a16:colId xmlns:a16="http://schemas.microsoft.com/office/drawing/2014/main" val="3338056944"/>
                    </a:ext>
                  </a:extLst>
                </a:gridCol>
                <a:gridCol w="2971800">
                  <a:extLst>
                    <a:ext uri="{9D8B030D-6E8A-4147-A177-3AD203B41FA5}">
                      <a16:colId xmlns:a16="http://schemas.microsoft.com/office/drawing/2014/main" val="3379448786"/>
                    </a:ext>
                  </a:extLst>
                </a:gridCol>
              </a:tblGrid>
              <a:tr h="245707">
                <a:tc>
                  <a:txBody>
                    <a:bodyPr/>
                    <a:lstStyle/>
                    <a:p>
                      <a:pPr algn="ctr"/>
                      <a:r>
                        <a:rPr lang="en-US" sz="1050" b="1" dirty="0">
                          <a:effectLst/>
                          <a:latin typeface="+mj-lt"/>
                        </a:rPr>
                        <a:t>Framework</a:t>
                      </a:r>
                    </a:p>
                  </a:txBody>
                  <a:tcPr marL="24571" marR="24571" marT="12285" marB="12285" anchor="ctr">
                    <a:solidFill>
                      <a:schemeClr val="accent2">
                        <a:lumMod val="60000"/>
                        <a:lumOff val="40000"/>
                      </a:schemeClr>
                    </a:solidFill>
                  </a:tcPr>
                </a:tc>
                <a:tc>
                  <a:txBody>
                    <a:bodyPr/>
                    <a:lstStyle/>
                    <a:p>
                      <a:pPr algn="ctr"/>
                      <a:r>
                        <a:rPr lang="en-US" sz="1050" b="1" dirty="0">
                          <a:effectLst/>
                          <a:latin typeface="+mj-lt"/>
                        </a:rPr>
                        <a:t>Speed (Training/Inference)</a:t>
                      </a:r>
                    </a:p>
                  </a:txBody>
                  <a:tcPr marL="24571" marR="24571" marT="12285" marB="12285" anchor="ctr">
                    <a:solidFill>
                      <a:schemeClr val="accent2">
                        <a:lumMod val="60000"/>
                        <a:lumOff val="40000"/>
                      </a:schemeClr>
                    </a:solidFill>
                  </a:tcPr>
                </a:tc>
                <a:tc>
                  <a:txBody>
                    <a:bodyPr/>
                    <a:lstStyle/>
                    <a:p>
                      <a:pPr algn="ctr"/>
                      <a:r>
                        <a:rPr lang="en-US" sz="1050" b="1" dirty="0">
                          <a:effectLst/>
                          <a:latin typeface="+mj-lt"/>
                        </a:rPr>
                        <a:t>Ease of Use</a:t>
                      </a:r>
                    </a:p>
                  </a:txBody>
                  <a:tcPr marL="24571" marR="24571" marT="12285" marB="12285" anchor="ctr">
                    <a:solidFill>
                      <a:schemeClr val="accent2">
                        <a:lumMod val="60000"/>
                        <a:lumOff val="40000"/>
                      </a:schemeClr>
                    </a:solidFill>
                  </a:tcPr>
                </a:tc>
                <a:tc>
                  <a:txBody>
                    <a:bodyPr/>
                    <a:lstStyle/>
                    <a:p>
                      <a:pPr algn="ctr"/>
                      <a:r>
                        <a:rPr lang="en-US" sz="1050" b="1" dirty="0">
                          <a:effectLst/>
                          <a:latin typeface="+mj-lt"/>
                        </a:rPr>
                        <a:t>Best Use Cases</a:t>
                      </a:r>
                    </a:p>
                  </a:txBody>
                  <a:tcPr marL="24571" marR="24571" marT="12285" marB="12285" anchor="ctr">
                    <a:solidFill>
                      <a:schemeClr val="accent2">
                        <a:lumMod val="60000"/>
                        <a:lumOff val="40000"/>
                      </a:schemeClr>
                    </a:solidFill>
                  </a:tcPr>
                </a:tc>
                <a:extLst>
                  <a:ext uri="{0D108BD9-81ED-4DB2-BD59-A6C34878D82A}">
                    <a16:rowId xmlns:a16="http://schemas.microsoft.com/office/drawing/2014/main" val="979911110"/>
                  </a:ext>
                </a:extLst>
              </a:tr>
              <a:tr h="319419">
                <a:tc>
                  <a:txBody>
                    <a:bodyPr/>
                    <a:lstStyle/>
                    <a:p>
                      <a:pPr algn="ctr"/>
                      <a:r>
                        <a:rPr lang="en-US" sz="900" b="1" dirty="0">
                          <a:latin typeface="+mj-lt"/>
                        </a:rPr>
                        <a:t>TensorFlow</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(High, especially with XLA &amp; TPUs)</a:t>
                      </a:r>
                    </a:p>
                  </a:txBody>
                  <a:tcPr marL="24571" marR="24571" marT="12285" marB="12285" anchor="ctr">
                    <a:solidFill>
                      <a:schemeClr val="bg1"/>
                    </a:solidFill>
                  </a:tcPr>
                </a:tc>
                <a:tc>
                  <a:txBody>
                    <a:bodyPr/>
                    <a:lstStyle/>
                    <a:p>
                      <a:pPr algn="ctr"/>
                      <a:r>
                        <a:rPr lang="en-US" sz="900" dirty="0">
                          <a:latin typeface="+mj-lt"/>
                        </a:rPr>
                        <a:t>Medium</a:t>
                      </a:r>
                    </a:p>
                  </a:txBody>
                  <a:tcPr marL="24571" marR="24571" marT="12285" marB="12285" anchor="ctr">
                    <a:solidFill>
                      <a:schemeClr val="bg1"/>
                    </a:solidFill>
                  </a:tcPr>
                </a:tc>
                <a:tc>
                  <a:txBody>
                    <a:bodyPr/>
                    <a:lstStyle/>
                    <a:p>
                      <a:pPr algn="ctr"/>
                      <a:r>
                        <a:rPr lang="en-US" sz="900" dirty="0">
                          <a:latin typeface="+mj-lt"/>
                        </a:rPr>
                        <a:t>Production deployment, mobile (TF Lite), large-scale ML</a:t>
                      </a:r>
                    </a:p>
                  </a:txBody>
                  <a:tcPr marL="24571" marR="24571" marT="12285" marB="12285" anchor="ctr">
                    <a:solidFill>
                      <a:schemeClr val="bg1"/>
                    </a:solidFill>
                  </a:tcPr>
                </a:tc>
                <a:extLst>
                  <a:ext uri="{0D108BD9-81ED-4DB2-BD59-A6C34878D82A}">
                    <a16:rowId xmlns:a16="http://schemas.microsoft.com/office/drawing/2014/main" val="2288901184"/>
                  </a:ext>
                </a:extLst>
              </a:tr>
              <a:tr h="319419">
                <a:tc>
                  <a:txBody>
                    <a:bodyPr/>
                    <a:lstStyle/>
                    <a:p>
                      <a:pPr algn="ctr"/>
                      <a:r>
                        <a:rPr lang="en-US" sz="900" b="1" dirty="0">
                          <a:latin typeface="+mj-lt"/>
                        </a:rPr>
                        <a:t>PyTorch</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(Fast, especially for research prototyping)</a:t>
                      </a:r>
                    </a:p>
                  </a:txBody>
                  <a:tcPr marL="24571" marR="24571" marT="12285" marB="12285" anchor="ctr">
                    <a:solidFill>
                      <a:schemeClr val="bg1"/>
                    </a:solidFill>
                  </a:tcPr>
                </a:tc>
                <a:tc>
                  <a:txBody>
                    <a:bodyPr/>
                    <a:lstStyle/>
                    <a:p>
                      <a:pPr algn="ctr"/>
                      <a:r>
                        <a:rPr lang="en-US" sz="900" dirty="0">
                          <a:latin typeface="+mj-lt"/>
                        </a:rPr>
                        <a:t>Easy</a:t>
                      </a:r>
                    </a:p>
                  </a:txBody>
                  <a:tcPr marL="24571" marR="24571" marT="12285" marB="12285" anchor="ctr">
                    <a:solidFill>
                      <a:schemeClr val="bg1"/>
                    </a:solidFill>
                  </a:tcPr>
                </a:tc>
                <a:tc>
                  <a:txBody>
                    <a:bodyPr/>
                    <a:lstStyle/>
                    <a:p>
                      <a:pPr algn="ctr"/>
                      <a:r>
                        <a:rPr lang="en-US" sz="900" dirty="0">
                          <a:latin typeface="+mj-lt"/>
                        </a:rPr>
                        <a:t>Research, NLP, computer vision, deep learning R&amp;D</a:t>
                      </a:r>
                    </a:p>
                  </a:txBody>
                  <a:tcPr marL="24571" marR="24571" marT="12285" marB="12285" anchor="ctr">
                    <a:solidFill>
                      <a:schemeClr val="bg1"/>
                    </a:solidFill>
                  </a:tcPr>
                </a:tc>
                <a:extLst>
                  <a:ext uri="{0D108BD9-81ED-4DB2-BD59-A6C34878D82A}">
                    <a16:rowId xmlns:a16="http://schemas.microsoft.com/office/drawing/2014/main" val="3641770142"/>
                  </a:ext>
                </a:extLst>
              </a:tr>
              <a:tr h="319419">
                <a:tc>
                  <a:txBody>
                    <a:bodyPr/>
                    <a:lstStyle/>
                    <a:p>
                      <a:pPr algn="ctr"/>
                      <a:r>
                        <a:rPr lang="en-US" sz="900" b="1" dirty="0">
                          <a:latin typeface="+mj-lt"/>
                        </a:rPr>
                        <a:t>Keras</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(Depends on TensorFlow backend)</a:t>
                      </a:r>
                    </a:p>
                  </a:txBody>
                  <a:tcPr marL="24571" marR="24571" marT="12285" marB="12285" anchor="ctr">
                    <a:solidFill>
                      <a:schemeClr val="bg1"/>
                    </a:solidFill>
                  </a:tcPr>
                </a:tc>
                <a:tc>
                  <a:txBody>
                    <a:bodyPr/>
                    <a:lstStyle/>
                    <a:p>
                      <a:pPr algn="ctr"/>
                      <a:r>
                        <a:rPr lang="en-US" sz="900" dirty="0">
                          <a:latin typeface="+mj-lt"/>
                        </a:rPr>
                        <a:t>Very Easy</a:t>
                      </a:r>
                    </a:p>
                  </a:txBody>
                  <a:tcPr marL="24571" marR="24571" marT="12285" marB="12285" anchor="ctr">
                    <a:solidFill>
                      <a:schemeClr val="bg1"/>
                    </a:solidFill>
                  </a:tcPr>
                </a:tc>
                <a:tc>
                  <a:txBody>
                    <a:bodyPr/>
                    <a:lstStyle/>
                    <a:p>
                      <a:pPr algn="ctr"/>
                      <a:r>
                        <a:rPr lang="en-US" sz="900" dirty="0">
                          <a:latin typeface="+mj-lt"/>
                        </a:rPr>
                        <a:t>Beginners, fast prototyping, small-to-mid DL models</a:t>
                      </a:r>
                    </a:p>
                  </a:txBody>
                  <a:tcPr marL="24571" marR="24571" marT="12285" marB="12285" anchor="ctr">
                    <a:solidFill>
                      <a:schemeClr val="bg1"/>
                    </a:solidFill>
                  </a:tcPr>
                </a:tc>
                <a:extLst>
                  <a:ext uri="{0D108BD9-81ED-4DB2-BD59-A6C34878D82A}">
                    <a16:rowId xmlns:a16="http://schemas.microsoft.com/office/drawing/2014/main" val="563986121"/>
                  </a:ext>
                </a:extLst>
              </a:tr>
              <a:tr h="319419">
                <a:tc>
                  <a:txBody>
                    <a:bodyPr/>
                    <a:lstStyle/>
                    <a:p>
                      <a:pPr algn="ctr"/>
                      <a:r>
                        <a:rPr lang="en-US" sz="900" b="1" dirty="0">
                          <a:latin typeface="+mj-lt"/>
                        </a:rPr>
                        <a:t>JAX</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 (Very fast, excellent for TPU/GPU)</a:t>
                      </a:r>
                    </a:p>
                  </a:txBody>
                  <a:tcPr marL="24571" marR="24571" marT="12285" marB="12285" anchor="ctr">
                    <a:solidFill>
                      <a:schemeClr val="bg1"/>
                    </a:solidFill>
                  </a:tcPr>
                </a:tc>
                <a:tc>
                  <a:txBody>
                    <a:bodyPr/>
                    <a:lstStyle/>
                    <a:p>
                      <a:pPr algn="ctr"/>
                      <a:r>
                        <a:rPr lang="en-US" sz="900" dirty="0">
                          <a:latin typeface="+mj-lt"/>
                        </a:rPr>
                        <a:t>Moderate</a:t>
                      </a:r>
                    </a:p>
                  </a:txBody>
                  <a:tcPr marL="24571" marR="24571" marT="12285" marB="12285" anchor="ctr">
                    <a:solidFill>
                      <a:schemeClr val="bg1"/>
                    </a:solidFill>
                  </a:tcPr>
                </a:tc>
                <a:tc>
                  <a:txBody>
                    <a:bodyPr/>
                    <a:lstStyle/>
                    <a:p>
                      <a:pPr algn="ctr"/>
                      <a:r>
                        <a:rPr lang="en-US" sz="900" dirty="0">
                          <a:latin typeface="+mj-lt"/>
                        </a:rPr>
                        <a:t>Mathematical ML research, custom models, optimization</a:t>
                      </a:r>
                    </a:p>
                  </a:txBody>
                  <a:tcPr marL="24571" marR="24571" marT="12285" marB="12285" anchor="ctr">
                    <a:solidFill>
                      <a:schemeClr val="bg1"/>
                    </a:solidFill>
                  </a:tcPr>
                </a:tc>
                <a:extLst>
                  <a:ext uri="{0D108BD9-81ED-4DB2-BD59-A6C34878D82A}">
                    <a16:rowId xmlns:a16="http://schemas.microsoft.com/office/drawing/2014/main" val="3573991510"/>
                  </a:ext>
                </a:extLst>
              </a:tr>
              <a:tr h="319419">
                <a:tc>
                  <a:txBody>
                    <a:bodyPr/>
                    <a:lstStyle/>
                    <a:p>
                      <a:pPr algn="ctr"/>
                      <a:r>
                        <a:rPr lang="en-US" sz="900" b="1" dirty="0">
                          <a:latin typeface="+mj-lt"/>
                        </a:rPr>
                        <a:t>Hugging Face Transformers</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(Depends on backend, good for inference)</a:t>
                      </a:r>
                    </a:p>
                  </a:txBody>
                  <a:tcPr marL="24571" marR="24571" marT="12285" marB="12285" anchor="ctr">
                    <a:solidFill>
                      <a:schemeClr val="bg1"/>
                    </a:solidFill>
                  </a:tcPr>
                </a:tc>
                <a:tc>
                  <a:txBody>
                    <a:bodyPr/>
                    <a:lstStyle/>
                    <a:p>
                      <a:pPr algn="ctr"/>
                      <a:r>
                        <a:rPr lang="en-US" sz="900" dirty="0">
                          <a:latin typeface="+mj-lt"/>
                        </a:rPr>
                        <a:t>Easy</a:t>
                      </a:r>
                    </a:p>
                  </a:txBody>
                  <a:tcPr marL="24571" marR="24571" marT="12285" marB="12285" anchor="ctr">
                    <a:solidFill>
                      <a:schemeClr val="bg1"/>
                    </a:solidFill>
                  </a:tcPr>
                </a:tc>
                <a:tc>
                  <a:txBody>
                    <a:bodyPr/>
                    <a:lstStyle/>
                    <a:p>
                      <a:pPr algn="ctr"/>
                      <a:r>
                        <a:rPr lang="fr-FR" sz="900" dirty="0">
                          <a:latin typeface="+mj-lt"/>
                        </a:rPr>
                        <a:t>NLP tasks, pretrained model usage (GPT, BERT, etc.)</a:t>
                      </a:r>
                    </a:p>
                  </a:txBody>
                  <a:tcPr marL="24571" marR="24571" marT="12285" marB="12285" anchor="ctr">
                    <a:solidFill>
                      <a:schemeClr val="bg1"/>
                    </a:solidFill>
                  </a:tcPr>
                </a:tc>
                <a:extLst>
                  <a:ext uri="{0D108BD9-81ED-4DB2-BD59-A6C34878D82A}">
                    <a16:rowId xmlns:a16="http://schemas.microsoft.com/office/drawing/2014/main" val="3999756489"/>
                  </a:ext>
                </a:extLst>
              </a:tr>
              <a:tr h="319419">
                <a:tc>
                  <a:txBody>
                    <a:bodyPr/>
                    <a:lstStyle/>
                    <a:p>
                      <a:pPr algn="ctr"/>
                      <a:r>
                        <a:rPr lang="en-US" sz="900" b="1" dirty="0">
                          <a:latin typeface="+mj-lt"/>
                        </a:rPr>
                        <a:t>FastAI</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(Built on PyTorch, optimized)</a:t>
                      </a:r>
                    </a:p>
                  </a:txBody>
                  <a:tcPr marL="24571" marR="24571" marT="12285" marB="12285" anchor="ctr">
                    <a:solidFill>
                      <a:schemeClr val="bg1"/>
                    </a:solidFill>
                  </a:tcPr>
                </a:tc>
                <a:tc>
                  <a:txBody>
                    <a:bodyPr/>
                    <a:lstStyle/>
                    <a:p>
                      <a:pPr algn="ctr"/>
                      <a:r>
                        <a:rPr lang="en-US" sz="900" dirty="0">
                          <a:latin typeface="+mj-lt"/>
                        </a:rPr>
                        <a:t>Very Easy</a:t>
                      </a:r>
                    </a:p>
                  </a:txBody>
                  <a:tcPr marL="24571" marR="24571" marT="12285" marB="12285" anchor="ctr">
                    <a:solidFill>
                      <a:schemeClr val="bg1"/>
                    </a:solidFill>
                  </a:tcPr>
                </a:tc>
                <a:tc>
                  <a:txBody>
                    <a:bodyPr/>
                    <a:lstStyle/>
                    <a:p>
                      <a:pPr algn="ctr"/>
                      <a:r>
                        <a:rPr lang="en-US" sz="900" dirty="0">
                          <a:latin typeface="+mj-lt"/>
                        </a:rPr>
                        <a:t>Education, transfer learning, image classification</a:t>
                      </a:r>
                    </a:p>
                  </a:txBody>
                  <a:tcPr marL="24571" marR="24571" marT="12285" marB="12285" anchor="ctr">
                    <a:solidFill>
                      <a:schemeClr val="bg1"/>
                    </a:solidFill>
                  </a:tcPr>
                </a:tc>
                <a:extLst>
                  <a:ext uri="{0D108BD9-81ED-4DB2-BD59-A6C34878D82A}">
                    <a16:rowId xmlns:a16="http://schemas.microsoft.com/office/drawing/2014/main" val="1858765665"/>
                  </a:ext>
                </a:extLst>
              </a:tr>
              <a:tr h="245707">
                <a:tc>
                  <a:txBody>
                    <a:bodyPr/>
                    <a:lstStyle/>
                    <a:p>
                      <a:pPr algn="ctr"/>
                      <a:r>
                        <a:rPr lang="en-US" sz="900" b="1" dirty="0">
                          <a:latin typeface="+mj-lt"/>
                        </a:rPr>
                        <a:t>OpenVINO</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(Highly optimized for Intel HW)</a:t>
                      </a:r>
                    </a:p>
                  </a:txBody>
                  <a:tcPr marL="24571" marR="24571" marT="12285" marB="12285" anchor="ctr">
                    <a:solidFill>
                      <a:schemeClr val="bg1"/>
                    </a:solidFill>
                  </a:tcPr>
                </a:tc>
                <a:tc>
                  <a:txBody>
                    <a:bodyPr/>
                    <a:lstStyle/>
                    <a:p>
                      <a:pPr algn="ctr"/>
                      <a:r>
                        <a:rPr lang="en-US" sz="900" dirty="0">
                          <a:latin typeface="+mj-lt"/>
                        </a:rPr>
                        <a:t>Medium</a:t>
                      </a:r>
                    </a:p>
                  </a:txBody>
                  <a:tcPr marL="24571" marR="24571" marT="12285" marB="12285" anchor="ctr">
                    <a:solidFill>
                      <a:schemeClr val="bg1"/>
                    </a:solidFill>
                  </a:tcPr>
                </a:tc>
                <a:tc>
                  <a:txBody>
                    <a:bodyPr/>
                    <a:lstStyle/>
                    <a:p>
                      <a:pPr algn="ctr"/>
                      <a:r>
                        <a:rPr lang="en-US" sz="900" dirty="0">
                          <a:latin typeface="+mj-lt"/>
                        </a:rPr>
                        <a:t>Edge AI, inference on Intel CPUs/VPUs</a:t>
                      </a:r>
                    </a:p>
                  </a:txBody>
                  <a:tcPr marL="24571" marR="24571" marT="12285" marB="12285" anchor="ctr">
                    <a:solidFill>
                      <a:schemeClr val="bg1"/>
                    </a:solidFill>
                  </a:tcPr>
                </a:tc>
                <a:extLst>
                  <a:ext uri="{0D108BD9-81ED-4DB2-BD59-A6C34878D82A}">
                    <a16:rowId xmlns:a16="http://schemas.microsoft.com/office/drawing/2014/main" val="1319284220"/>
                  </a:ext>
                </a:extLst>
              </a:tr>
              <a:tr h="319419">
                <a:tc>
                  <a:txBody>
                    <a:bodyPr/>
                    <a:lstStyle/>
                    <a:p>
                      <a:pPr algn="ctr"/>
                      <a:r>
                        <a:rPr lang="en-US" sz="900" b="1" dirty="0">
                          <a:latin typeface="+mj-lt"/>
                        </a:rPr>
                        <a:t>ONNX</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 (Highly optimized for cross-platform inference)</a:t>
                      </a:r>
                    </a:p>
                  </a:txBody>
                  <a:tcPr marL="24571" marR="24571" marT="12285" marB="12285" anchor="ctr">
                    <a:solidFill>
                      <a:schemeClr val="bg1"/>
                    </a:solidFill>
                  </a:tcPr>
                </a:tc>
                <a:tc>
                  <a:txBody>
                    <a:bodyPr/>
                    <a:lstStyle/>
                    <a:p>
                      <a:pPr algn="ctr"/>
                      <a:r>
                        <a:rPr lang="en-US" sz="900" dirty="0">
                          <a:latin typeface="+mj-lt"/>
                        </a:rPr>
                        <a:t>Moderate</a:t>
                      </a:r>
                    </a:p>
                  </a:txBody>
                  <a:tcPr marL="24571" marR="24571" marT="12285" marB="12285" anchor="ctr">
                    <a:solidFill>
                      <a:schemeClr val="bg1"/>
                    </a:solidFill>
                  </a:tcPr>
                </a:tc>
                <a:tc>
                  <a:txBody>
                    <a:bodyPr/>
                    <a:lstStyle/>
                    <a:p>
                      <a:pPr algn="ctr"/>
                      <a:r>
                        <a:rPr lang="en-US" sz="900" dirty="0">
                          <a:latin typeface="+mj-lt"/>
                        </a:rPr>
                        <a:t>Model deployment across platforms and frameworks</a:t>
                      </a:r>
                    </a:p>
                  </a:txBody>
                  <a:tcPr marL="24571" marR="24571" marT="12285" marB="12285" anchor="ctr">
                    <a:solidFill>
                      <a:schemeClr val="bg1"/>
                    </a:solidFill>
                  </a:tcPr>
                </a:tc>
                <a:extLst>
                  <a:ext uri="{0D108BD9-81ED-4DB2-BD59-A6C34878D82A}">
                    <a16:rowId xmlns:a16="http://schemas.microsoft.com/office/drawing/2014/main" val="164052263"/>
                  </a:ext>
                </a:extLst>
              </a:tr>
              <a:tr h="319419">
                <a:tc>
                  <a:txBody>
                    <a:bodyPr/>
                    <a:lstStyle/>
                    <a:p>
                      <a:pPr algn="ctr"/>
                      <a:r>
                        <a:rPr lang="en-US" sz="900" b="1" dirty="0">
                          <a:latin typeface="+mj-lt"/>
                        </a:rPr>
                        <a:t>MXNet</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(Optimized for scalability)</a:t>
                      </a:r>
                    </a:p>
                  </a:txBody>
                  <a:tcPr marL="24571" marR="24571" marT="12285" marB="12285" anchor="ctr">
                    <a:solidFill>
                      <a:schemeClr val="bg1"/>
                    </a:solidFill>
                  </a:tcPr>
                </a:tc>
                <a:tc>
                  <a:txBody>
                    <a:bodyPr/>
                    <a:lstStyle/>
                    <a:p>
                      <a:pPr algn="ctr"/>
                      <a:r>
                        <a:rPr lang="en-US" sz="900" dirty="0">
                          <a:latin typeface="+mj-lt"/>
                        </a:rPr>
                        <a:t>Medium</a:t>
                      </a:r>
                    </a:p>
                  </a:txBody>
                  <a:tcPr marL="24571" marR="24571" marT="12285" marB="12285" anchor="ctr">
                    <a:solidFill>
                      <a:schemeClr val="bg1"/>
                    </a:solidFill>
                  </a:tcPr>
                </a:tc>
                <a:tc>
                  <a:txBody>
                    <a:bodyPr/>
                    <a:lstStyle/>
                    <a:p>
                      <a:pPr algn="ctr"/>
                      <a:r>
                        <a:rPr lang="en-US" sz="900" dirty="0">
                          <a:latin typeface="+mj-lt"/>
                        </a:rPr>
                        <a:t>Scalable deep learning, distributed training</a:t>
                      </a:r>
                    </a:p>
                  </a:txBody>
                  <a:tcPr marL="24571" marR="24571" marT="12285" marB="12285" anchor="ctr">
                    <a:solidFill>
                      <a:schemeClr val="bg1"/>
                    </a:solidFill>
                  </a:tcPr>
                </a:tc>
                <a:extLst>
                  <a:ext uri="{0D108BD9-81ED-4DB2-BD59-A6C34878D82A}">
                    <a16:rowId xmlns:a16="http://schemas.microsoft.com/office/drawing/2014/main" val="2086592798"/>
                  </a:ext>
                </a:extLst>
              </a:tr>
              <a:tr h="245707">
                <a:tc>
                  <a:txBody>
                    <a:bodyPr/>
                    <a:lstStyle/>
                    <a:p>
                      <a:pPr algn="ctr"/>
                      <a:r>
                        <a:rPr lang="en-US" sz="900" b="1" dirty="0">
                          <a:latin typeface="+mj-lt"/>
                        </a:rPr>
                        <a:t>MindSpore</a:t>
                      </a:r>
                      <a:endParaRPr lang="en-US" sz="900" dirty="0">
                        <a:latin typeface="+mj-lt"/>
                      </a:endParaRPr>
                    </a:p>
                  </a:txBody>
                  <a:tcPr marL="24571" marR="24571" marT="12285" marB="12285" anchor="ctr">
                    <a:solidFill>
                      <a:schemeClr val="bg1"/>
                    </a:solidFill>
                  </a:tcPr>
                </a:tc>
                <a:tc>
                  <a:txBody>
                    <a:bodyPr/>
                    <a:lstStyle/>
                    <a:p>
                      <a:pPr algn="ctr"/>
                      <a:r>
                        <a:rPr lang="en-US" sz="900" dirty="0">
                          <a:latin typeface="+mj-lt"/>
                        </a:rPr>
                        <a:t>(Optimized for Huawei ecosystem)</a:t>
                      </a:r>
                    </a:p>
                  </a:txBody>
                  <a:tcPr marL="24571" marR="24571" marT="12285" marB="12285" anchor="ctr">
                    <a:solidFill>
                      <a:schemeClr val="bg1"/>
                    </a:solidFill>
                  </a:tcPr>
                </a:tc>
                <a:tc>
                  <a:txBody>
                    <a:bodyPr/>
                    <a:lstStyle/>
                    <a:p>
                      <a:pPr algn="ctr"/>
                      <a:r>
                        <a:rPr lang="en-US" sz="900" dirty="0">
                          <a:latin typeface="+mj-lt"/>
                        </a:rPr>
                        <a:t>Medium</a:t>
                      </a:r>
                    </a:p>
                  </a:txBody>
                  <a:tcPr marL="24571" marR="24571" marT="12285" marB="12285" anchor="ctr">
                    <a:solidFill>
                      <a:schemeClr val="bg1"/>
                    </a:solidFill>
                  </a:tcPr>
                </a:tc>
                <a:tc>
                  <a:txBody>
                    <a:bodyPr/>
                    <a:lstStyle/>
                    <a:p>
                      <a:pPr algn="ctr"/>
                      <a:r>
                        <a:rPr lang="en-US" sz="900" dirty="0">
                          <a:latin typeface="+mj-lt"/>
                        </a:rPr>
                        <a:t>Cloud-edge-device synergy, embedded AI</a:t>
                      </a:r>
                    </a:p>
                  </a:txBody>
                  <a:tcPr marL="24571" marR="24571" marT="12285" marB="12285" anchor="ctr">
                    <a:solidFill>
                      <a:schemeClr val="bg1"/>
                    </a:solidFill>
                  </a:tcPr>
                </a:tc>
                <a:extLst>
                  <a:ext uri="{0D108BD9-81ED-4DB2-BD59-A6C34878D82A}">
                    <a16:rowId xmlns:a16="http://schemas.microsoft.com/office/drawing/2014/main" val="2573880600"/>
                  </a:ext>
                </a:extLst>
              </a:tr>
            </a:tbl>
          </a:graphicData>
        </a:graphic>
      </p:graphicFrame>
    </p:spTree>
    <p:extLst>
      <p:ext uri="{BB962C8B-B14F-4D97-AF65-F5344CB8AC3E}">
        <p14:creationId xmlns:p14="http://schemas.microsoft.com/office/powerpoint/2010/main" val="3419306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E9B28F-C235-5013-D89A-CBC885894B7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GenAI Models</a:t>
            </a:r>
          </a:p>
        </p:txBody>
      </p:sp>
      <p:sp>
        <p:nvSpPr>
          <p:cNvPr id="4" name="Date Placeholder 3">
            <a:extLst>
              <a:ext uri="{FF2B5EF4-FFF2-40B4-BE49-F238E27FC236}">
                <a16:creationId xmlns:a16="http://schemas.microsoft.com/office/drawing/2014/main" id="{AAC8DF14-AC02-4081-035F-604511860067}"/>
              </a:ext>
            </a:extLst>
          </p:cNvPr>
          <p:cNvSpPr>
            <a:spLocks noGrp="1"/>
          </p:cNvSpPr>
          <p:nvPr>
            <p:ph type="dt" sz="half" idx="10"/>
          </p:nvPr>
        </p:nvSpPr>
        <p:spPr/>
        <p:txBody>
          <a:bodyPr/>
          <a:lstStyle/>
          <a:p>
            <a:fld id="{83CD5DF0-5A3A-4973-89A6-F3207ABC0D5B}" type="datetime1">
              <a:rPr lang="en-US" smtClean="0"/>
              <a:t>1/21/2026</a:t>
            </a:fld>
            <a:endParaRPr lang="en-US" dirty="0"/>
          </a:p>
        </p:txBody>
      </p:sp>
      <p:sp>
        <p:nvSpPr>
          <p:cNvPr id="5" name="Footer Placeholder 4">
            <a:extLst>
              <a:ext uri="{FF2B5EF4-FFF2-40B4-BE49-F238E27FC236}">
                <a16:creationId xmlns:a16="http://schemas.microsoft.com/office/drawing/2014/main" id="{DE5FCE42-D4A2-B9A5-6699-80585D2A06C4}"/>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7F656172-DA64-BB7D-ABD8-416C98734810}"/>
              </a:ext>
            </a:extLst>
          </p:cNvPr>
          <p:cNvSpPr>
            <a:spLocks noGrp="1"/>
          </p:cNvSpPr>
          <p:nvPr>
            <p:ph type="sldNum" sz="quarter" idx="12"/>
          </p:nvPr>
        </p:nvSpPr>
        <p:spPr/>
        <p:txBody>
          <a:bodyPr/>
          <a:lstStyle/>
          <a:p>
            <a:fld id="{3D46CBA2-ECE5-4BE9-B546-6761E0E67089}" type="slidenum">
              <a:rPr lang="en-US" smtClean="0"/>
              <a:t>26</a:t>
            </a:fld>
            <a:endParaRPr lang="en-US" dirty="0"/>
          </a:p>
        </p:txBody>
      </p:sp>
      <p:pic>
        <p:nvPicPr>
          <p:cNvPr id="3" name="Picture 2" descr="A screenshot of a computer program&#10;&#10;AI-generated content may be incorrect.">
            <a:hlinkClick r:id="rId3"/>
            <a:extLst>
              <a:ext uri="{FF2B5EF4-FFF2-40B4-BE49-F238E27FC236}">
                <a16:creationId xmlns:a16="http://schemas.microsoft.com/office/drawing/2014/main" id="{DE8155E0-025A-E1B1-262F-2F359F767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45596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AC0DA8-EC8D-6047-73AC-1799AE163470}"/>
              </a:ext>
            </a:extLst>
          </p:cNvPr>
          <p:cNvSpPr>
            <a:spLocks noGrp="1"/>
          </p:cNvSpPr>
          <p:nvPr>
            <p:ph type="title"/>
          </p:nvPr>
        </p:nvSpPr>
        <p:spPr/>
        <p:txBody>
          <a:bodyPr>
            <a:noAutofit/>
          </a:bodyPr>
          <a:lstStyle/>
          <a:p>
            <a:r>
              <a:rPr lang="en-US" sz="3200" dirty="0"/>
              <a:t>Types of Generative AI Neural Network Models</a:t>
            </a:r>
            <a:endParaRPr lang="en-US" sz="2800" dirty="0"/>
          </a:p>
        </p:txBody>
      </p:sp>
      <p:sp>
        <p:nvSpPr>
          <p:cNvPr id="8" name="Content Placeholder 7">
            <a:extLst>
              <a:ext uri="{FF2B5EF4-FFF2-40B4-BE49-F238E27FC236}">
                <a16:creationId xmlns:a16="http://schemas.microsoft.com/office/drawing/2014/main" id="{09F77F36-60FD-923A-03AC-66B296CE7583}"/>
              </a:ext>
            </a:extLst>
          </p:cNvPr>
          <p:cNvSpPr>
            <a:spLocks noGrp="1"/>
          </p:cNvSpPr>
          <p:nvPr>
            <p:ph idx="1"/>
          </p:nvPr>
        </p:nvSpPr>
        <p:spPr/>
        <p:txBody>
          <a:bodyPr>
            <a:normAutofit/>
          </a:bodyPr>
          <a:lstStyle/>
          <a:p>
            <a:r>
              <a:rPr lang="en-US" dirty="0"/>
              <a:t>Generative Adversarial Networks (GANs)</a:t>
            </a:r>
          </a:p>
          <a:p>
            <a:r>
              <a:rPr lang="en-US" dirty="0"/>
              <a:t>Variational Autoencoders (VAEs)</a:t>
            </a:r>
          </a:p>
          <a:p>
            <a:r>
              <a:rPr lang="en-US" dirty="0"/>
              <a:t>Transformer-based Language Models</a:t>
            </a:r>
          </a:p>
          <a:p>
            <a:r>
              <a:rPr lang="en-US" dirty="0"/>
              <a:t>Diffusion Models</a:t>
            </a:r>
          </a:p>
          <a:p>
            <a:r>
              <a:rPr lang="en-US" dirty="0"/>
              <a:t>Autoregressive Models</a:t>
            </a:r>
          </a:p>
          <a:p>
            <a:r>
              <a:rPr lang="en-US" dirty="0"/>
              <a:t>Flow-based Models</a:t>
            </a:r>
          </a:p>
        </p:txBody>
      </p:sp>
      <p:sp>
        <p:nvSpPr>
          <p:cNvPr id="4" name="Date Placeholder 3">
            <a:extLst>
              <a:ext uri="{FF2B5EF4-FFF2-40B4-BE49-F238E27FC236}">
                <a16:creationId xmlns:a16="http://schemas.microsoft.com/office/drawing/2014/main" id="{079EEF3F-4458-F6C3-5C42-82B660F30EEE}"/>
              </a:ext>
            </a:extLst>
          </p:cNvPr>
          <p:cNvSpPr>
            <a:spLocks noGrp="1"/>
          </p:cNvSpPr>
          <p:nvPr>
            <p:ph type="dt" sz="half" idx="10"/>
          </p:nvPr>
        </p:nvSpPr>
        <p:spPr/>
        <p:txBody>
          <a:bodyPr/>
          <a:lstStyle/>
          <a:p>
            <a:fld id="{3F94037A-1DE6-48B4-878C-4899D0840A86}" type="datetime1">
              <a:rPr lang="en-US" smtClean="0"/>
              <a:t>1/21/2026</a:t>
            </a:fld>
            <a:endParaRPr lang="en-US" dirty="0"/>
          </a:p>
        </p:txBody>
      </p:sp>
      <p:sp>
        <p:nvSpPr>
          <p:cNvPr id="5" name="Footer Placeholder 4">
            <a:extLst>
              <a:ext uri="{FF2B5EF4-FFF2-40B4-BE49-F238E27FC236}">
                <a16:creationId xmlns:a16="http://schemas.microsoft.com/office/drawing/2014/main" id="{3B0C25A6-115B-39B1-33E1-97F76CB39EEB}"/>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85557BB8-0DF1-A72B-3121-CE704F4399E3}"/>
              </a:ext>
            </a:extLst>
          </p:cNvPr>
          <p:cNvSpPr>
            <a:spLocks noGrp="1"/>
          </p:cNvSpPr>
          <p:nvPr>
            <p:ph type="sldNum" sz="quarter" idx="12"/>
          </p:nvPr>
        </p:nvSpPr>
        <p:spPr/>
        <p:txBody>
          <a:bodyPr/>
          <a:lstStyle/>
          <a:p>
            <a:fld id="{3D46CBA2-ECE5-4BE9-B546-6761E0E67089}" type="slidenum">
              <a:rPr lang="en-US" smtClean="0"/>
              <a:t>27</a:t>
            </a:fld>
            <a:endParaRPr lang="en-US" dirty="0"/>
          </a:p>
        </p:txBody>
      </p:sp>
    </p:spTree>
    <p:extLst>
      <p:ext uri="{BB962C8B-B14F-4D97-AF65-F5344CB8AC3E}">
        <p14:creationId xmlns:p14="http://schemas.microsoft.com/office/powerpoint/2010/main" val="3515668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761EF0-8E82-CD7F-4CAA-1547F1257C40}"/>
              </a:ext>
            </a:extLst>
          </p:cNvPr>
          <p:cNvSpPr>
            <a:spLocks noGrp="1"/>
          </p:cNvSpPr>
          <p:nvPr>
            <p:ph type="title"/>
          </p:nvPr>
        </p:nvSpPr>
        <p:spPr/>
        <p:txBody>
          <a:bodyPr>
            <a:noAutofit/>
          </a:bodyPr>
          <a:lstStyle/>
          <a:p>
            <a:r>
              <a:rPr lang="en-US" sz="3600" dirty="0"/>
              <a:t>Generative Adversarial Networks (GANs)</a:t>
            </a:r>
          </a:p>
        </p:txBody>
      </p:sp>
      <p:sp>
        <p:nvSpPr>
          <p:cNvPr id="8" name="Content Placeholder 7">
            <a:extLst>
              <a:ext uri="{FF2B5EF4-FFF2-40B4-BE49-F238E27FC236}">
                <a16:creationId xmlns:a16="http://schemas.microsoft.com/office/drawing/2014/main" id="{79679D22-98F8-D890-3A9E-511EF56A7876}"/>
              </a:ext>
            </a:extLst>
          </p:cNvPr>
          <p:cNvSpPr>
            <a:spLocks noGrp="1"/>
          </p:cNvSpPr>
          <p:nvPr>
            <p:ph idx="1"/>
          </p:nvPr>
        </p:nvSpPr>
        <p:spPr/>
        <p:txBody>
          <a:bodyPr>
            <a:normAutofit lnSpcReduction="10000"/>
          </a:bodyPr>
          <a:lstStyle/>
          <a:p>
            <a:r>
              <a:rPr lang="en-US" dirty="0"/>
              <a:t>How they work: </a:t>
            </a:r>
          </a:p>
          <a:p>
            <a:pPr lvl="1"/>
            <a:r>
              <a:rPr lang="en-US" dirty="0"/>
              <a:t>Two neural networks</a:t>
            </a:r>
          </a:p>
          <a:p>
            <a:pPr lvl="1"/>
            <a:r>
              <a:rPr lang="en-US" dirty="0"/>
              <a:t>Generator &lt;&gt; Discriminator - Compete</a:t>
            </a:r>
          </a:p>
          <a:p>
            <a:pPr lvl="1"/>
            <a:r>
              <a:rPr lang="en-US" dirty="0"/>
              <a:t>The generator creates data, and the discriminator tries to tell if it's real or fake.</a:t>
            </a:r>
          </a:p>
          <a:p>
            <a:r>
              <a:rPr lang="en-US" dirty="0"/>
              <a:t>Use cases: Image generation, art synthesis, video upscaling, deepfakes.</a:t>
            </a:r>
          </a:p>
          <a:p>
            <a:r>
              <a:rPr lang="en-US" dirty="0"/>
              <a:t>Examples: StyleGAN, BigGAN.</a:t>
            </a:r>
          </a:p>
        </p:txBody>
      </p:sp>
      <p:sp>
        <p:nvSpPr>
          <p:cNvPr id="4" name="Date Placeholder 3">
            <a:extLst>
              <a:ext uri="{FF2B5EF4-FFF2-40B4-BE49-F238E27FC236}">
                <a16:creationId xmlns:a16="http://schemas.microsoft.com/office/drawing/2014/main" id="{8EDBF9E9-F17C-9DD3-8563-DDA477D2EA08}"/>
              </a:ext>
            </a:extLst>
          </p:cNvPr>
          <p:cNvSpPr>
            <a:spLocks noGrp="1"/>
          </p:cNvSpPr>
          <p:nvPr>
            <p:ph type="dt" sz="half" idx="10"/>
          </p:nvPr>
        </p:nvSpPr>
        <p:spPr/>
        <p:txBody>
          <a:bodyPr/>
          <a:lstStyle/>
          <a:p>
            <a:fld id="{34938DD9-1E26-461A-BF39-97BE59810491}" type="datetime1">
              <a:rPr lang="en-US" smtClean="0"/>
              <a:t>1/21/2026</a:t>
            </a:fld>
            <a:endParaRPr lang="en-US" dirty="0"/>
          </a:p>
        </p:txBody>
      </p:sp>
      <p:sp>
        <p:nvSpPr>
          <p:cNvPr id="5" name="Footer Placeholder 4">
            <a:extLst>
              <a:ext uri="{FF2B5EF4-FFF2-40B4-BE49-F238E27FC236}">
                <a16:creationId xmlns:a16="http://schemas.microsoft.com/office/drawing/2014/main" id="{9317F36F-5D78-91B1-40FC-05C786176059}"/>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FAB79F7D-6B96-5718-D80C-68B705579C0A}"/>
              </a:ext>
            </a:extLst>
          </p:cNvPr>
          <p:cNvSpPr>
            <a:spLocks noGrp="1"/>
          </p:cNvSpPr>
          <p:nvPr>
            <p:ph type="sldNum" sz="quarter" idx="12"/>
          </p:nvPr>
        </p:nvSpPr>
        <p:spPr/>
        <p:txBody>
          <a:bodyPr/>
          <a:lstStyle/>
          <a:p>
            <a:fld id="{3D46CBA2-ECE5-4BE9-B546-6761E0E67089}" type="slidenum">
              <a:rPr lang="en-US" smtClean="0"/>
              <a:t>28</a:t>
            </a:fld>
            <a:endParaRPr lang="en-US" dirty="0"/>
          </a:p>
        </p:txBody>
      </p:sp>
    </p:spTree>
    <p:extLst>
      <p:ext uri="{BB962C8B-B14F-4D97-AF65-F5344CB8AC3E}">
        <p14:creationId xmlns:p14="http://schemas.microsoft.com/office/powerpoint/2010/main" val="1847834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4ED0DD-CD18-E9C0-73C1-1173F1649FDB}"/>
              </a:ext>
            </a:extLst>
          </p:cNvPr>
          <p:cNvSpPr>
            <a:spLocks noGrp="1"/>
          </p:cNvSpPr>
          <p:nvPr>
            <p:ph type="title"/>
          </p:nvPr>
        </p:nvSpPr>
        <p:spPr/>
        <p:txBody>
          <a:bodyPr>
            <a:noAutofit/>
          </a:bodyPr>
          <a:lstStyle/>
          <a:p>
            <a:pPr algn="ctr"/>
            <a:r>
              <a:rPr lang="en-US" sz="3600" b="1" dirty="0">
                <a:effectLst>
                  <a:outerShdw blurRad="38100" dist="38100" dir="2700000" algn="tl">
                    <a:srgbClr val="000000">
                      <a:alpha val="43137"/>
                    </a:srgbClr>
                  </a:outerShdw>
                </a:effectLst>
              </a:rPr>
              <a:t>Generative Adversarial Networks (GANs)</a:t>
            </a:r>
          </a:p>
        </p:txBody>
      </p:sp>
      <p:sp>
        <p:nvSpPr>
          <p:cNvPr id="4" name="Date Placeholder 3">
            <a:extLst>
              <a:ext uri="{FF2B5EF4-FFF2-40B4-BE49-F238E27FC236}">
                <a16:creationId xmlns:a16="http://schemas.microsoft.com/office/drawing/2014/main" id="{E24C607A-CAC7-1BDD-3ADD-7E9E5DDD23FC}"/>
              </a:ext>
            </a:extLst>
          </p:cNvPr>
          <p:cNvSpPr>
            <a:spLocks noGrp="1"/>
          </p:cNvSpPr>
          <p:nvPr>
            <p:ph type="dt" sz="half" idx="10"/>
          </p:nvPr>
        </p:nvSpPr>
        <p:spPr/>
        <p:txBody>
          <a:bodyPr/>
          <a:lstStyle/>
          <a:p>
            <a:fld id="{01B73B07-E1F8-4A41-87E9-BCFA8DBEB81D}" type="datetime1">
              <a:rPr lang="en-US" smtClean="0"/>
              <a:t>1/21/2026</a:t>
            </a:fld>
            <a:endParaRPr lang="en-US" dirty="0"/>
          </a:p>
        </p:txBody>
      </p:sp>
      <p:sp>
        <p:nvSpPr>
          <p:cNvPr id="5" name="Footer Placeholder 4">
            <a:extLst>
              <a:ext uri="{FF2B5EF4-FFF2-40B4-BE49-F238E27FC236}">
                <a16:creationId xmlns:a16="http://schemas.microsoft.com/office/drawing/2014/main" id="{993C0B65-DBAF-7420-CD09-3CED76436904}"/>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989A74E8-9E0E-1320-A25A-0E409F7BE55C}"/>
              </a:ext>
            </a:extLst>
          </p:cNvPr>
          <p:cNvSpPr>
            <a:spLocks noGrp="1"/>
          </p:cNvSpPr>
          <p:nvPr>
            <p:ph type="sldNum" sz="quarter" idx="12"/>
          </p:nvPr>
        </p:nvSpPr>
        <p:spPr/>
        <p:txBody>
          <a:bodyPr/>
          <a:lstStyle/>
          <a:p>
            <a:fld id="{3D46CBA2-ECE5-4BE9-B546-6761E0E67089}" type="slidenum">
              <a:rPr lang="en-US" smtClean="0"/>
              <a:t>29</a:t>
            </a:fld>
            <a:endParaRPr lang="en-US" dirty="0"/>
          </a:p>
        </p:txBody>
      </p:sp>
      <p:pic>
        <p:nvPicPr>
          <p:cNvPr id="3" name="Picture 2" descr="A close-up of a logo&#10;&#10;AI-generated content may be incorrect.">
            <a:hlinkClick r:id="rId3"/>
            <a:extLst>
              <a:ext uri="{FF2B5EF4-FFF2-40B4-BE49-F238E27FC236}">
                <a16:creationId xmlns:a16="http://schemas.microsoft.com/office/drawing/2014/main" id="{605ADBEA-BCDE-9C9B-C600-022B986DF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42924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2439BA-07F7-665E-DF83-341977F443A3}"/>
              </a:ext>
            </a:extLst>
          </p:cNvPr>
          <p:cNvSpPr>
            <a:spLocks noGrp="1"/>
          </p:cNvSpPr>
          <p:nvPr>
            <p:ph type="title"/>
          </p:nvPr>
        </p:nvSpPr>
        <p:spPr/>
        <p:txBody>
          <a:bodyPr/>
          <a:lstStyle/>
          <a:p>
            <a:r>
              <a:rPr lang="en-US" dirty="0"/>
              <a:t>Course Outline – Session II</a:t>
            </a:r>
          </a:p>
        </p:txBody>
      </p:sp>
      <p:sp>
        <p:nvSpPr>
          <p:cNvPr id="3" name="Content Placeholder 2">
            <a:extLst>
              <a:ext uri="{FF2B5EF4-FFF2-40B4-BE49-F238E27FC236}">
                <a16:creationId xmlns:a16="http://schemas.microsoft.com/office/drawing/2014/main" id="{BB8AF4C5-F55D-15A3-94CE-D2DBED8C5110}"/>
              </a:ext>
            </a:extLst>
          </p:cNvPr>
          <p:cNvSpPr>
            <a:spLocks noGrp="1"/>
          </p:cNvSpPr>
          <p:nvPr>
            <p:ph idx="1"/>
          </p:nvPr>
        </p:nvSpPr>
        <p:spPr/>
        <p:txBody>
          <a:bodyPr>
            <a:normAutofit/>
          </a:bodyPr>
          <a:lstStyle/>
          <a:p>
            <a:r>
              <a:rPr lang="en-US" dirty="0"/>
              <a:t> Introduction to Prompt Engineering Frameworks</a:t>
            </a:r>
          </a:p>
          <a:p>
            <a:r>
              <a:rPr lang="en-US" dirty="0"/>
              <a:t> Discover personal organization tools using Copilot’s task management</a:t>
            </a:r>
          </a:p>
          <a:p>
            <a:r>
              <a:rPr lang="en-US" dirty="0"/>
              <a:t> Discover Copilot Chat, Personal, and Enterprise Editions</a:t>
            </a:r>
          </a:p>
          <a:p>
            <a:r>
              <a:rPr lang="en-US" dirty="0"/>
              <a:t> Learn how to organize yourself with MS Copilot AI</a:t>
            </a:r>
          </a:p>
          <a:p>
            <a:r>
              <a:rPr lang="en-US" dirty="0"/>
              <a:t> Prompt Engineering Exercise using MS Copilot</a:t>
            </a:r>
          </a:p>
        </p:txBody>
      </p:sp>
      <p:sp>
        <p:nvSpPr>
          <p:cNvPr id="5" name="Date Placeholder 4">
            <a:extLst>
              <a:ext uri="{FF2B5EF4-FFF2-40B4-BE49-F238E27FC236}">
                <a16:creationId xmlns:a16="http://schemas.microsoft.com/office/drawing/2014/main" id="{4DEB6E35-8D74-DE45-248B-E9CFCB03AF97}"/>
              </a:ext>
            </a:extLst>
          </p:cNvPr>
          <p:cNvSpPr>
            <a:spLocks noGrp="1"/>
          </p:cNvSpPr>
          <p:nvPr>
            <p:ph type="dt" sz="half" idx="10"/>
          </p:nvPr>
        </p:nvSpPr>
        <p:spPr/>
        <p:txBody>
          <a:bodyPr/>
          <a:lstStyle/>
          <a:p>
            <a:fld id="{016E992C-0315-4B17-A814-464515B1D5AA}" type="datetime1">
              <a:rPr lang="en-US" smtClean="0"/>
              <a:t>1/21/2026</a:t>
            </a:fld>
            <a:endParaRPr lang="en-US" dirty="0"/>
          </a:p>
        </p:txBody>
      </p:sp>
      <p:sp>
        <p:nvSpPr>
          <p:cNvPr id="6" name="Footer Placeholder 5">
            <a:extLst>
              <a:ext uri="{FF2B5EF4-FFF2-40B4-BE49-F238E27FC236}">
                <a16:creationId xmlns:a16="http://schemas.microsoft.com/office/drawing/2014/main" id="{46576B72-569B-34AB-7D98-5EE70055B93A}"/>
              </a:ext>
            </a:extLst>
          </p:cNvPr>
          <p:cNvSpPr>
            <a:spLocks noGrp="1"/>
          </p:cNvSpPr>
          <p:nvPr>
            <p:ph type="ftr" sz="quarter" idx="11"/>
          </p:nvPr>
        </p:nvSpPr>
        <p:spPr/>
        <p:txBody>
          <a:bodyPr/>
          <a:lstStyle/>
          <a:p>
            <a:r>
              <a:rPr lang="en-US"/>
              <a:t>Copyright © 2007 - 2025 Carl M. Burnett</a:t>
            </a:r>
            <a:endParaRPr lang="en-US" dirty="0"/>
          </a:p>
        </p:txBody>
      </p:sp>
      <p:sp>
        <p:nvSpPr>
          <p:cNvPr id="7" name="Slide Number Placeholder 6">
            <a:extLst>
              <a:ext uri="{FF2B5EF4-FFF2-40B4-BE49-F238E27FC236}">
                <a16:creationId xmlns:a16="http://schemas.microsoft.com/office/drawing/2014/main" id="{0F2DC769-57D3-DB81-7404-843F1A3769F5}"/>
              </a:ext>
            </a:extLst>
          </p:cNvPr>
          <p:cNvSpPr>
            <a:spLocks noGrp="1"/>
          </p:cNvSpPr>
          <p:nvPr>
            <p:ph type="sldNum" sz="quarter" idx="12"/>
          </p:nvPr>
        </p:nvSpPr>
        <p:spPr/>
        <p:txBody>
          <a:bodyPr/>
          <a:lstStyle/>
          <a:p>
            <a:fld id="{3D46CBA2-ECE5-4BE9-B546-6761E0E67089}" type="slidenum">
              <a:rPr lang="en-US" smtClean="0"/>
              <a:t>3</a:t>
            </a:fld>
            <a:endParaRPr lang="en-US" dirty="0"/>
          </a:p>
        </p:txBody>
      </p:sp>
    </p:spTree>
    <p:extLst>
      <p:ext uri="{BB962C8B-B14F-4D97-AF65-F5344CB8AC3E}">
        <p14:creationId xmlns:p14="http://schemas.microsoft.com/office/powerpoint/2010/main" val="1963655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ED7E5-704A-E2DA-21F3-17EF3A0BD82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2B4A6B7-C438-1DD3-E228-1BF730DB6EA2}"/>
              </a:ext>
            </a:extLst>
          </p:cNvPr>
          <p:cNvSpPr>
            <a:spLocks noGrp="1"/>
          </p:cNvSpPr>
          <p:nvPr>
            <p:ph type="title"/>
          </p:nvPr>
        </p:nvSpPr>
        <p:spPr/>
        <p:txBody>
          <a:bodyPr>
            <a:noAutofit/>
          </a:bodyPr>
          <a:lstStyle/>
          <a:p>
            <a:r>
              <a:rPr lang="en-US" sz="4000" dirty="0"/>
              <a:t>Variational Autoencoders (VAEs)</a:t>
            </a:r>
          </a:p>
        </p:txBody>
      </p:sp>
      <p:sp>
        <p:nvSpPr>
          <p:cNvPr id="8" name="Content Placeholder 7">
            <a:extLst>
              <a:ext uri="{FF2B5EF4-FFF2-40B4-BE49-F238E27FC236}">
                <a16:creationId xmlns:a16="http://schemas.microsoft.com/office/drawing/2014/main" id="{67A3A754-301D-8084-DC29-1E9113541DE8}"/>
              </a:ext>
            </a:extLst>
          </p:cNvPr>
          <p:cNvSpPr>
            <a:spLocks noGrp="1"/>
          </p:cNvSpPr>
          <p:nvPr>
            <p:ph idx="1"/>
          </p:nvPr>
        </p:nvSpPr>
        <p:spPr/>
        <p:txBody>
          <a:bodyPr>
            <a:normAutofit lnSpcReduction="10000"/>
          </a:bodyPr>
          <a:lstStyle/>
          <a:p>
            <a:r>
              <a:rPr lang="en-US" dirty="0"/>
              <a:t>How they work: Learn to compress data into a latent space and then decode it back to generate new similar data.</a:t>
            </a:r>
          </a:p>
          <a:p>
            <a:r>
              <a:rPr lang="en-US" dirty="0"/>
              <a:t>Use cases: Image and text generation, anomaly detection.</a:t>
            </a:r>
          </a:p>
          <a:p>
            <a:r>
              <a:rPr lang="en-US" dirty="0"/>
              <a:t>Examples: </a:t>
            </a:r>
          </a:p>
          <a:p>
            <a:pPr lvl="1"/>
            <a:r>
              <a:rPr lang="en-US" dirty="0"/>
              <a:t>Vanilla VAE</a:t>
            </a:r>
          </a:p>
          <a:p>
            <a:pPr lvl="1"/>
            <a:r>
              <a:rPr lang="en-US" dirty="0"/>
              <a:t>Conditional VAE.</a:t>
            </a:r>
          </a:p>
        </p:txBody>
      </p:sp>
      <p:sp>
        <p:nvSpPr>
          <p:cNvPr id="4" name="Date Placeholder 3">
            <a:extLst>
              <a:ext uri="{FF2B5EF4-FFF2-40B4-BE49-F238E27FC236}">
                <a16:creationId xmlns:a16="http://schemas.microsoft.com/office/drawing/2014/main" id="{227E0DA4-072E-E9BA-AAB8-857132D937A0}"/>
              </a:ext>
            </a:extLst>
          </p:cNvPr>
          <p:cNvSpPr>
            <a:spLocks noGrp="1"/>
          </p:cNvSpPr>
          <p:nvPr>
            <p:ph type="dt" sz="half" idx="10"/>
          </p:nvPr>
        </p:nvSpPr>
        <p:spPr/>
        <p:txBody>
          <a:bodyPr/>
          <a:lstStyle/>
          <a:p>
            <a:fld id="{332FE3E7-2FDC-40BC-9301-B01C4B230787}" type="datetime1">
              <a:rPr lang="en-US" smtClean="0"/>
              <a:t>1/21/2026</a:t>
            </a:fld>
            <a:endParaRPr lang="en-US" dirty="0"/>
          </a:p>
        </p:txBody>
      </p:sp>
      <p:sp>
        <p:nvSpPr>
          <p:cNvPr id="5" name="Footer Placeholder 4">
            <a:extLst>
              <a:ext uri="{FF2B5EF4-FFF2-40B4-BE49-F238E27FC236}">
                <a16:creationId xmlns:a16="http://schemas.microsoft.com/office/drawing/2014/main" id="{70C42D30-8873-5AFF-060D-2A693C2F047C}"/>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FBF2B4A4-E3D4-DD60-C94E-52761E340EE5}"/>
              </a:ext>
            </a:extLst>
          </p:cNvPr>
          <p:cNvSpPr>
            <a:spLocks noGrp="1"/>
          </p:cNvSpPr>
          <p:nvPr>
            <p:ph type="sldNum" sz="quarter" idx="12"/>
          </p:nvPr>
        </p:nvSpPr>
        <p:spPr/>
        <p:txBody>
          <a:bodyPr/>
          <a:lstStyle/>
          <a:p>
            <a:fld id="{3D46CBA2-ECE5-4BE9-B546-6761E0E67089}" type="slidenum">
              <a:rPr lang="en-US" smtClean="0"/>
              <a:t>30</a:t>
            </a:fld>
            <a:endParaRPr lang="en-US" dirty="0"/>
          </a:p>
        </p:txBody>
      </p:sp>
    </p:spTree>
    <p:extLst>
      <p:ext uri="{BB962C8B-B14F-4D97-AF65-F5344CB8AC3E}">
        <p14:creationId xmlns:p14="http://schemas.microsoft.com/office/powerpoint/2010/main" val="9047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470852-E617-4C9C-3847-50481ABED19D}"/>
              </a:ext>
            </a:extLst>
          </p:cNvPr>
          <p:cNvSpPr>
            <a:spLocks noGrp="1"/>
          </p:cNvSpPr>
          <p:nvPr>
            <p:ph type="title"/>
          </p:nvPr>
        </p:nvSpPr>
        <p:spPr/>
        <p:txBody>
          <a:bodyPr>
            <a:noAutofit/>
          </a:bodyPr>
          <a:lstStyle/>
          <a:p>
            <a:r>
              <a:rPr lang="en-US" sz="4800" b="1" dirty="0">
                <a:effectLst>
                  <a:outerShdw blurRad="38100" dist="38100" dir="2700000" algn="tl">
                    <a:srgbClr val="000000">
                      <a:alpha val="43137"/>
                    </a:srgbClr>
                  </a:outerShdw>
                </a:effectLst>
              </a:rPr>
              <a:t>Variational Autoencoders (VAEs)</a:t>
            </a:r>
            <a:endParaRPr lang="en-US" sz="4400"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2FA12207-A5CE-9C71-16D4-C210DD947090}"/>
              </a:ext>
            </a:extLst>
          </p:cNvPr>
          <p:cNvSpPr>
            <a:spLocks noGrp="1"/>
          </p:cNvSpPr>
          <p:nvPr>
            <p:ph type="dt" sz="half" idx="10"/>
          </p:nvPr>
        </p:nvSpPr>
        <p:spPr/>
        <p:txBody>
          <a:bodyPr/>
          <a:lstStyle/>
          <a:p>
            <a:fld id="{EEFE94E3-59B3-49C4-8088-94BECEC72510}" type="datetime1">
              <a:rPr lang="en-US" smtClean="0"/>
              <a:t>1/21/2026</a:t>
            </a:fld>
            <a:endParaRPr lang="en-US" dirty="0"/>
          </a:p>
        </p:txBody>
      </p:sp>
      <p:sp>
        <p:nvSpPr>
          <p:cNvPr id="5" name="Footer Placeholder 4">
            <a:extLst>
              <a:ext uri="{FF2B5EF4-FFF2-40B4-BE49-F238E27FC236}">
                <a16:creationId xmlns:a16="http://schemas.microsoft.com/office/drawing/2014/main" id="{9706B92B-E777-E1B2-158B-5F8E43EECD1C}"/>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80F9F6E5-5D67-1342-6674-3D246CE53416}"/>
              </a:ext>
            </a:extLst>
          </p:cNvPr>
          <p:cNvSpPr>
            <a:spLocks noGrp="1"/>
          </p:cNvSpPr>
          <p:nvPr>
            <p:ph type="sldNum" sz="quarter" idx="12"/>
          </p:nvPr>
        </p:nvSpPr>
        <p:spPr/>
        <p:txBody>
          <a:bodyPr/>
          <a:lstStyle/>
          <a:p>
            <a:fld id="{3D46CBA2-ECE5-4BE9-B546-6761E0E67089}" type="slidenum">
              <a:rPr lang="en-US" smtClean="0"/>
              <a:t>31</a:t>
            </a:fld>
            <a:endParaRPr lang="en-US" dirty="0"/>
          </a:p>
        </p:txBody>
      </p:sp>
      <p:pic>
        <p:nvPicPr>
          <p:cNvPr id="3" name="Picture 2" descr="A diagram of a machine&#10;&#10;AI-generated content may be incorrect.">
            <a:hlinkClick r:id="rId3"/>
            <a:extLst>
              <a:ext uri="{FF2B5EF4-FFF2-40B4-BE49-F238E27FC236}">
                <a16:creationId xmlns:a16="http://schemas.microsoft.com/office/drawing/2014/main" id="{54ED974D-3786-16CD-699D-CE7540E9B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12085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0FC10-F694-11AB-18C6-719B7192712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596795-7ABD-173D-9074-C0E70841C5FC}"/>
              </a:ext>
            </a:extLst>
          </p:cNvPr>
          <p:cNvSpPr>
            <a:spLocks noGrp="1"/>
          </p:cNvSpPr>
          <p:nvPr>
            <p:ph type="title"/>
          </p:nvPr>
        </p:nvSpPr>
        <p:spPr/>
        <p:txBody>
          <a:bodyPr>
            <a:noAutofit/>
          </a:bodyPr>
          <a:lstStyle/>
          <a:p>
            <a:r>
              <a:rPr lang="en-US" sz="4000" dirty="0"/>
              <a:t>Transformer-based Language Models</a:t>
            </a:r>
          </a:p>
        </p:txBody>
      </p:sp>
      <p:sp>
        <p:nvSpPr>
          <p:cNvPr id="8" name="Content Placeholder 7">
            <a:extLst>
              <a:ext uri="{FF2B5EF4-FFF2-40B4-BE49-F238E27FC236}">
                <a16:creationId xmlns:a16="http://schemas.microsoft.com/office/drawing/2014/main" id="{6B4C863C-71A1-3565-3E56-947CC925C724}"/>
              </a:ext>
            </a:extLst>
          </p:cNvPr>
          <p:cNvSpPr>
            <a:spLocks noGrp="1"/>
          </p:cNvSpPr>
          <p:nvPr>
            <p:ph idx="1"/>
          </p:nvPr>
        </p:nvSpPr>
        <p:spPr/>
        <p:txBody>
          <a:bodyPr>
            <a:normAutofit fontScale="85000" lnSpcReduction="10000"/>
          </a:bodyPr>
          <a:lstStyle/>
          <a:p>
            <a:r>
              <a:rPr lang="en-US" dirty="0"/>
              <a:t>How they work: Use attention mechanisms to generate coherent sequences of text or code.</a:t>
            </a:r>
          </a:p>
          <a:p>
            <a:r>
              <a:rPr lang="en-US" dirty="0"/>
              <a:t>Use cases: Text completion, summarization, translation, coding assistants.</a:t>
            </a:r>
          </a:p>
          <a:p>
            <a:r>
              <a:rPr lang="en-US" dirty="0"/>
              <a:t>Examples:</a:t>
            </a:r>
          </a:p>
          <a:p>
            <a:pPr lvl="1"/>
            <a:r>
              <a:rPr lang="en-US" dirty="0"/>
              <a:t>GPT (Generative Pre-trained Transformer): GPT-4, GPT-3.5 (OpenAI)</a:t>
            </a:r>
          </a:p>
          <a:p>
            <a:pPr lvl="1"/>
            <a:r>
              <a:rPr lang="en-US" dirty="0"/>
              <a:t>PaLM - Pathways Language Model (Google)</a:t>
            </a:r>
          </a:p>
          <a:p>
            <a:pPr lvl="1"/>
            <a:r>
              <a:rPr lang="en-US" dirty="0"/>
              <a:t>LLaMA - </a:t>
            </a:r>
            <a:r>
              <a:rPr lang="it-IT" b="1" dirty="0"/>
              <a:t>Large Language Model Meta AI </a:t>
            </a:r>
            <a:r>
              <a:rPr lang="en-US" dirty="0"/>
              <a:t>(Meta)</a:t>
            </a:r>
          </a:p>
          <a:p>
            <a:pPr lvl="1"/>
            <a:r>
              <a:rPr lang="en-US" dirty="0"/>
              <a:t>Claude (Anthropic)</a:t>
            </a:r>
          </a:p>
          <a:p>
            <a:endParaRPr lang="en-US" dirty="0"/>
          </a:p>
        </p:txBody>
      </p:sp>
      <p:sp>
        <p:nvSpPr>
          <p:cNvPr id="4" name="Date Placeholder 3">
            <a:extLst>
              <a:ext uri="{FF2B5EF4-FFF2-40B4-BE49-F238E27FC236}">
                <a16:creationId xmlns:a16="http://schemas.microsoft.com/office/drawing/2014/main" id="{6837EAEB-C238-05FB-C61C-91CF413D13A3}"/>
              </a:ext>
            </a:extLst>
          </p:cNvPr>
          <p:cNvSpPr>
            <a:spLocks noGrp="1"/>
          </p:cNvSpPr>
          <p:nvPr>
            <p:ph type="dt" sz="half" idx="10"/>
          </p:nvPr>
        </p:nvSpPr>
        <p:spPr/>
        <p:txBody>
          <a:bodyPr/>
          <a:lstStyle/>
          <a:p>
            <a:fld id="{55D4E283-2ED0-4247-AC83-023535A4429F}" type="datetime1">
              <a:rPr lang="en-US" smtClean="0"/>
              <a:t>1/21/2026</a:t>
            </a:fld>
            <a:endParaRPr lang="en-US" dirty="0"/>
          </a:p>
        </p:txBody>
      </p:sp>
      <p:sp>
        <p:nvSpPr>
          <p:cNvPr id="5" name="Footer Placeholder 4">
            <a:extLst>
              <a:ext uri="{FF2B5EF4-FFF2-40B4-BE49-F238E27FC236}">
                <a16:creationId xmlns:a16="http://schemas.microsoft.com/office/drawing/2014/main" id="{75A148CC-3979-0A74-D5EB-BF15022982C4}"/>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594A60FF-7D2D-C75C-FDDD-32F15B811441}"/>
              </a:ext>
            </a:extLst>
          </p:cNvPr>
          <p:cNvSpPr>
            <a:spLocks noGrp="1"/>
          </p:cNvSpPr>
          <p:nvPr>
            <p:ph type="sldNum" sz="quarter" idx="12"/>
          </p:nvPr>
        </p:nvSpPr>
        <p:spPr/>
        <p:txBody>
          <a:bodyPr/>
          <a:lstStyle/>
          <a:p>
            <a:fld id="{3D46CBA2-ECE5-4BE9-B546-6761E0E67089}" type="slidenum">
              <a:rPr lang="en-US" smtClean="0"/>
              <a:t>32</a:t>
            </a:fld>
            <a:endParaRPr lang="en-US" dirty="0"/>
          </a:p>
        </p:txBody>
      </p:sp>
    </p:spTree>
    <p:extLst>
      <p:ext uri="{BB962C8B-B14F-4D97-AF65-F5344CB8AC3E}">
        <p14:creationId xmlns:p14="http://schemas.microsoft.com/office/powerpoint/2010/main" val="3188221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BF39B21-A423-13B1-7A37-936EE72E857D}"/>
              </a:ext>
            </a:extLst>
          </p:cNvPr>
          <p:cNvSpPr>
            <a:spLocks noGrp="1"/>
          </p:cNvSpPr>
          <p:nvPr>
            <p:ph type="dt" sz="half" idx="10"/>
          </p:nvPr>
        </p:nvSpPr>
        <p:spPr/>
        <p:txBody>
          <a:bodyPr/>
          <a:lstStyle/>
          <a:p>
            <a:fld id="{36A7092D-653B-416C-9DE7-A97CFBD28B86}" type="datetime1">
              <a:rPr lang="en-US" smtClean="0"/>
              <a:t>1/21/2026</a:t>
            </a:fld>
            <a:endParaRPr lang="en-US" dirty="0"/>
          </a:p>
        </p:txBody>
      </p:sp>
      <p:sp>
        <p:nvSpPr>
          <p:cNvPr id="5" name="Footer Placeholder 4">
            <a:extLst>
              <a:ext uri="{FF2B5EF4-FFF2-40B4-BE49-F238E27FC236}">
                <a16:creationId xmlns:a16="http://schemas.microsoft.com/office/drawing/2014/main" id="{AC6452B6-AA32-B9E4-F46D-E82FB65821B9}"/>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BE55A87E-469D-5716-88E3-65F1DDC7B03C}"/>
              </a:ext>
            </a:extLst>
          </p:cNvPr>
          <p:cNvSpPr>
            <a:spLocks noGrp="1"/>
          </p:cNvSpPr>
          <p:nvPr>
            <p:ph type="sldNum" sz="quarter" idx="12"/>
          </p:nvPr>
        </p:nvSpPr>
        <p:spPr/>
        <p:txBody>
          <a:bodyPr/>
          <a:lstStyle/>
          <a:p>
            <a:fld id="{3D46CBA2-ECE5-4BE9-B546-6761E0E67089}" type="slidenum">
              <a:rPr lang="en-US" smtClean="0"/>
              <a:t>33</a:t>
            </a:fld>
            <a:endParaRPr lang="en-US" dirty="0"/>
          </a:p>
        </p:txBody>
      </p:sp>
      <p:pic>
        <p:nvPicPr>
          <p:cNvPr id="3" name="Picture 2" descr="A diagram of a computer program&#10;&#10;AI-generated content may be incorrect.">
            <a:hlinkClick r:id="rId3"/>
            <a:extLst>
              <a:ext uri="{FF2B5EF4-FFF2-40B4-BE49-F238E27FC236}">
                <a16:creationId xmlns:a16="http://schemas.microsoft.com/office/drawing/2014/main" id="{1930B552-83C0-486C-0C7F-90B2D5E9A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390" y="0"/>
            <a:ext cx="2893219" cy="5143500"/>
          </a:xfrm>
          <a:prstGeom prst="rect">
            <a:avLst/>
          </a:prstGeom>
        </p:spPr>
      </p:pic>
    </p:spTree>
    <p:extLst>
      <p:ext uri="{BB962C8B-B14F-4D97-AF65-F5344CB8AC3E}">
        <p14:creationId xmlns:p14="http://schemas.microsoft.com/office/powerpoint/2010/main" val="2800108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B5465-17CD-41DB-FC2B-A0F95C5BABA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B1ADD95-9F2C-06EF-96B8-D9115CC534D3}"/>
              </a:ext>
            </a:extLst>
          </p:cNvPr>
          <p:cNvSpPr>
            <a:spLocks noGrp="1"/>
          </p:cNvSpPr>
          <p:nvPr>
            <p:ph type="title"/>
          </p:nvPr>
        </p:nvSpPr>
        <p:spPr/>
        <p:txBody>
          <a:bodyPr>
            <a:noAutofit/>
          </a:bodyPr>
          <a:lstStyle/>
          <a:p>
            <a:r>
              <a:rPr lang="en-US" sz="4000" dirty="0"/>
              <a:t>Diffusion Models</a:t>
            </a:r>
          </a:p>
        </p:txBody>
      </p:sp>
      <p:sp>
        <p:nvSpPr>
          <p:cNvPr id="8" name="Content Placeholder 7">
            <a:extLst>
              <a:ext uri="{FF2B5EF4-FFF2-40B4-BE49-F238E27FC236}">
                <a16:creationId xmlns:a16="http://schemas.microsoft.com/office/drawing/2014/main" id="{AE410294-C020-1444-8FC0-0B77EA51910A}"/>
              </a:ext>
            </a:extLst>
          </p:cNvPr>
          <p:cNvSpPr>
            <a:spLocks noGrp="1"/>
          </p:cNvSpPr>
          <p:nvPr>
            <p:ph idx="1"/>
          </p:nvPr>
        </p:nvSpPr>
        <p:spPr/>
        <p:txBody>
          <a:bodyPr>
            <a:normAutofit lnSpcReduction="10000"/>
          </a:bodyPr>
          <a:lstStyle/>
          <a:p>
            <a:r>
              <a:rPr lang="en-US" dirty="0"/>
              <a:t>How they work: Start with noise and gradually improve it to resemble training data through a learned denoising process.</a:t>
            </a:r>
          </a:p>
          <a:p>
            <a:r>
              <a:rPr lang="en-US" dirty="0"/>
              <a:t>Use cases: High-quality image and video generation.</a:t>
            </a:r>
          </a:p>
          <a:p>
            <a:r>
              <a:rPr lang="en-US" dirty="0"/>
              <a:t>Examples: </a:t>
            </a:r>
          </a:p>
          <a:p>
            <a:pPr lvl="1"/>
            <a:r>
              <a:rPr lang="en-US" dirty="0"/>
              <a:t>DALL·E 3</a:t>
            </a:r>
          </a:p>
          <a:p>
            <a:pPr lvl="1"/>
            <a:r>
              <a:rPr lang="en-US" dirty="0"/>
              <a:t>Stable Diffusion</a:t>
            </a:r>
          </a:p>
          <a:p>
            <a:pPr lvl="1"/>
            <a:r>
              <a:rPr lang="en-US" dirty="0"/>
              <a:t>Imagen</a:t>
            </a:r>
          </a:p>
        </p:txBody>
      </p:sp>
      <p:sp>
        <p:nvSpPr>
          <p:cNvPr id="4" name="Date Placeholder 3">
            <a:extLst>
              <a:ext uri="{FF2B5EF4-FFF2-40B4-BE49-F238E27FC236}">
                <a16:creationId xmlns:a16="http://schemas.microsoft.com/office/drawing/2014/main" id="{704FBFE5-C74C-116F-F6AA-1B3D619F6E25}"/>
              </a:ext>
            </a:extLst>
          </p:cNvPr>
          <p:cNvSpPr>
            <a:spLocks noGrp="1"/>
          </p:cNvSpPr>
          <p:nvPr>
            <p:ph type="dt" sz="half" idx="10"/>
          </p:nvPr>
        </p:nvSpPr>
        <p:spPr/>
        <p:txBody>
          <a:bodyPr/>
          <a:lstStyle/>
          <a:p>
            <a:fld id="{BF731C3A-38F2-4663-AD07-10C767CCDDF6}" type="datetime1">
              <a:rPr lang="en-US" smtClean="0"/>
              <a:t>1/21/2026</a:t>
            </a:fld>
            <a:endParaRPr lang="en-US" dirty="0"/>
          </a:p>
        </p:txBody>
      </p:sp>
      <p:sp>
        <p:nvSpPr>
          <p:cNvPr id="5" name="Footer Placeholder 4">
            <a:extLst>
              <a:ext uri="{FF2B5EF4-FFF2-40B4-BE49-F238E27FC236}">
                <a16:creationId xmlns:a16="http://schemas.microsoft.com/office/drawing/2014/main" id="{6B0B49F0-0BDE-DE81-7D27-15DA3546854E}"/>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F99D2B4C-8E54-B369-B2B5-96B200DF46A4}"/>
              </a:ext>
            </a:extLst>
          </p:cNvPr>
          <p:cNvSpPr>
            <a:spLocks noGrp="1"/>
          </p:cNvSpPr>
          <p:nvPr>
            <p:ph type="sldNum" sz="quarter" idx="12"/>
          </p:nvPr>
        </p:nvSpPr>
        <p:spPr/>
        <p:txBody>
          <a:bodyPr/>
          <a:lstStyle/>
          <a:p>
            <a:fld id="{3D46CBA2-ECE5-4BE9-B546-6761E0E67089}" type="slidenum">
              <a:rPr lang="en-US" smtClean="0"/>
              <a:t>34</a:t>
            </a:fld>
            <a:endParaRPr lang="en-US" dirty="0"/>
          </a:p>
        </p:txBody>
      </p:sp>
    </p:spTree>
    <p:extLst>
      <p:ext uri="{BB962C8B-B14F-4D97-AF65-F5344CB8AC3E}">
        <p14:creationId xmlns:p14="http://schemas.microsoft.com/office/powerpoint/2010/main" val="2142596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BB9B1A-4B5E-1470-06F8-016B892A7F2D}"/>
              </a:ext>
            </a:extLst>
          </p:cNvPr>
          <p:cNvSpPr>
            <a:spLocks noGrp="1"/>
          </p:cNvSpPr>
          <p:nvPr>
            <p:ph type="title"/>
          </p:nvPr>
        </p:nvSpPr>
        <p:spPr/>
        <p:txBody>
          <a:bodyPr>
            <a:normAutofit fontScale="90000"/>
          </a:bodyPr>
          <a:lstStyle/>
          <a:p>
            <a:r>
              <a:rPr lang="en-US" sz="5400" b="1" dirty="0">
                <a:effectLst>
                  <a:outerShdw blurRad="38100" dist="38100" dir="2700000" algn="tl">
                    <a:srgbClr val="000000">
                      <a:alpha val="43137"/>
                    </a:srgbClr>
                  </a:outerShdw>
                </a:effectLst>
              </a:rPr>
              <a:t>Diffusion Models</a:t>
            </a:r>
            <a:endParaRPr lang="en-US"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3691ED7B-1F07-670D-8833-F870EC89CB6A}"/>
              </a:ext>
            </a:extLst>
          </p:cNvPr>
          <p:cNvSpPr>
            <a:spLocks noGrp="1"/>
          </p:cNvSpPr>
          <p:nvPr>
            <p:ph type="dt" sz="half" idx="10"/>
          </p:nvPr>
        </p:nvSpPr>
        <p:spPr/>
        <p:txBody>
          <a:bodyPr/>
          <a:lstStyle/>
          <a:p>
            <a:fld id="{936C6441-1F5F-427A-9F49-8A0CAC0E9F40}" type="datetime1">
              <a:rPr lang="en-US" smtClean="0"/>
              <a:t>1/21/2026</a:t>
            </a:fld>
            <a:endParaRPr lang="en-US" dirty="0"/>
          </a:p>
        </p:txBody>
      </p:sp>
      <p:sp>
        <p:nvSpPr>
          <p:cNvPr id="5" name="Footer Placeholder 4">
            <a:extLst>
              <a:ext uri="{FF2B5EF4-FFF2-40B4-BE49-F238E27FC236}">
                <a16:creationId xmlns:a16="http://schemas.microsoft.com/office/drawing/2014/main" id="{51EC9DCF-7BFB-BF66-A620-C05709C3D7CF}"/>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54529441-266A-C470-9122-E0008BE1FF61}"/>
              </a:ext>
            </a:extLst>
          </p:cNvPr>
          <p:cNvSpPr>
            <a:spLocks noGrp="1"/>
          </p:cNvSpPr>
          <p:nvPr>
            <p:ph type="sldNum" sz="quarter" idx="12"/>
          </p:nvPr>
        </p:nvSpPr>
        <p:spPr/>
        <p:txBody>
          <a:bodyPr/>
          <a:lstStyle/>
          <a:p>
            <a:fld id="{3D46CBA2-ECE5-4BE9-B546-6761E0E67089}" type="slidenum">
              <a:rPr lang="en-US" smtClean="0"/>
              <a:t>35</a:t>
            </a:fld>
            <a:endParaRPr lang="en-US" dirty="0"/>
          </a:p>
        </p:txBody>
      </p:sp>
      <p:pic>
        <p:nvPicPr>
          <p:cNvPr id="3" name="Picture 2" descr="A red cloud in a glass of water&#10;&#10;AI-generated content may be incorrect.">
            <a:hlinkClick r:id="rId3"/>
            <a:extLst>
              <a:ext uri="{FF2B5EF4-FFF2-40B4-BE49-F238E27FC236}">
                <a16:creationId xmlns:a16="http://schemas.microsoft.com/office/drawing/2014/main" id="{B847C804-502C-1DE4-6ED9-A805F12CC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59422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642B2-7807-47A3-A69C-B24CB7438D5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FC08038-C7BB-206F-3A52-85BF4B372EF9}"/>
              </a:ext>
            </a:extLst>
          </p:cNvPr>
          <p:cNvSpPr>
            <a:spLocks noGrp="1"/>
          </p:cNvSpPr>
          <p:nvPr>
            <p:ph type="title"/>
          </p:nvPr>
        </p:nvSpPr>
        <p:spPr/>
        <p:txBody>
          <a:bodyPr>
            <a:noAutofit/>
          </a:bodyPr>
          <a:lstStyle/>
          <a:p>
            <a:r>
              <a:rPr lang="en-US" sz="4000" dirty="0"/>
              <a:t>Autoregressive Models</a:t>
            </a:r>
          </a:p>
        </p:txBody>
      </p:sp>
      <p:sp>
        <p:nvSpPr>
          <p:cNvPr id="8" name="Content Placeholder 7">
            <a:extLst>
              <a:ext uri="{FF2B5EF4-FFF2-40B4-BE49-F238E27FC236}">
                <a16:creationId xmlns:a16="http://schemas.microsoft.com/office/drawing/2014/main" id="{A2B42F0E-82FA-32F9-12B2-325BDD3DB109}"/>
              </a:ext>
            </a:extLst>
          </p:cNvPr>
          <p:cNvSpPr>
            <a:spLocks noGrp="1"/>
          </p:cNvSpPr>
          <p:nvPr>
            <p:ph idx="1"/>
          </p:nvPr>
        </p:nvSpPr>
        <p:spPr/>
        <p:txBody>
          <a:bodyPr>
            <a:normAutofit/>
          </a:bodyPr>
          <a:lstStyle/>
          <a:p>
            <a:r>
              <a:rPr lang="en-US" dirty="0"/>
              <a:t>How they work: Generate data one step at a time, using previous steps as context.</a:t>
            </a:r>
          </a:p>
          <a:p>
            <a:r>
              <a:rPr lang="en-US" dirty="0"/>
              <a:t>Use cases: Text, music, and code generation.</a:t>
            </a:r>
          </a:p>
          <a:p>
            <a:r>
              <a:rPr lang="en-US" dirty="0"/>
              <a:t>Examples: </a:t>
            </a:r>
          </a:p>
          <a:p>
            <a:pPr lvl="1"/>
            <a:r>
              <a:rPr lang="en-US" dirty="0"/>
              <a:t>GPT</a:t>
            </a:r>
          </a:p>
          <a:p>
            <a:pPr lvl="1"/>
            <a:r>
              <a:rPr lang="en-US" dirty="0"/>
              <a:t>PixelCNN (for images)</a:t>
            </a:r>
          </a:p>
          <a:p>
            <a:pPr lvl="1"/>
            <a:r>
              <a:rPr lang="en-US" dirty="0"/>
              <a:t>WaveNet (for audio)</a:t>
            </a:r>
          </a:p>
          <a:p>
            <a:endParaRPr lang="en-US" dirty="0"/>
          </a:p>
        </p:txBody>
      </p:sp>
      <p:sp>
        <p:nvSpPr>
          <p:cNvPr id="4" name="Date Placeholder 3">
            <a:extLst>
              <a:ext uri="{FF2B5EF4-FFF2-40B4-BE49-F238E27FC236}">
                <a16:creationId xmlns:a16="http://schemas.microsoft.com/office/drawing/2014/main" id="{BF1B24D5-E2FA-3502-B16C-CA9AFF5BF0EF}"/>
              </a:ext>
            </a:extLst>
          </p:cNvPr>
          <p:cNvSpPr>
            <a:spLocks noGrp="1"/>
          </p:cNvSpPr>
          <p:nvPr>
            <p:ph type="dt" sz="half" idx="10"/>
          </p:nvPr>
        </p:nvSpPr>
        <p:spPr/>
        <p:txBody>
          <a:bodyPr/>
          <a:lstStyle/>
          <a:p>
            <a:fld id="{C9438EBE-2A5C-4E2B-AC7F-876F7EEE283C}" type="datetime1">
              <a:rPr lang="en-US" smtClean="0"/>
              <a:t>1/21/2026</a:t>
            </a:fld>
            <a:endParaRPr lang="en-US" dirty="0"/>
          </a:p>
        </p:txBody>
      </p:sp>
      <p:sp>
        <p:nvSpPr>
          <p:cNvPr id="5" name="Footer Placeholder 4">
            <a:extLst>
              <a:ext uri="{FF2B5EF4-FFF2-40B4-BE49-F238E27FC236}">
                <a16:creationId xmlns:a16="http://schemas.microsoft.com/office/drawing/2014/main" id="{E9F3CE4E-362C-8E34-E9D7-A757993D3A07}"/>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17A1DF22-95C2-23FB-7814-C114A4EA2994}"/>
              </a:ext>
            </a:extLst>
          </p:cNvPr>
          <p:cNvSpPr>
            <a:spLocks noGrp="1"/>
          </p:cNvSpPr>
          <p:nvPr>
            <p:ph type="sldNum" sz="quarter" idx="12"/>
          </p:nvPr>
        </p:nvSpPr>
        <p:spPr/>
        <p:txBody>
          <a:bodyPr/>
          <a:lstStyle/>
          <a:p>
            <a:fld id="{3D46CBA2-ECE5-4BE9-B546-6761E0E67089}" type="slidenum">
              <a:rPr lang="en-US" smtClean="0"/>
              <a:t>36</a:t>
            </a:fld>
            <a:endParaRPr lang="en-US" dirty="0"/>
          </a:p>
        </p:txBody>
      </p:sp>
    </p:spTree>
    <p:extLst>
      <p:ext uri="{BB962C8B-B14F-4D97-AF65-F5344CB8AC3E}">
        <p14:creationId xmlns:p14="http://schemas.microsoft.com/office/powerpoint/2010/main" val="542002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3E6D51-2742-3871-0CC4-4DF1ABB3C13C}"/>
              </a:ext>
            </a:extLst>
          </p:cNvPr>
          <p:cNvSpPr>
            <a:spLocks noGrp="1"/>
          </p:cNvSpPr>
          <p:nvPr>
            <p:ph type="title"/>
          </p:nvPr>
        </p:nvSpPr>
        <p:spPr/>
        <p:txBody>
          <a:bodyPr>
            <a:normAutofit fontScale="90000"/>
          </a:bodyPr>
          <a:lstStyle/>
          <a:p>
            <a:r>
              <a:rPr lang="en-US" sz="5400" b="1" dirty="0">
                <a:effectLst>
                  <a:outerShdw blurRad="38100" dist="38100" dir="2700000" algn="tl">
                    <a:srgbClr val="000000">
                      <a:alpha val="43137"/>
                    </a:srgbClr>
                  </a:outerShdw>
                </a:effectLst>
              </a:rPr>
              <a:t>Autoregressive Models</a:t>
            </a:r>
            <a:endParaRPr lang="en-US"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FCE3AC0B-A772-0845-4870-2A9ACE635645}"/>
              </a:ext>
            </a:extLst>
          </p:cNvPr>
          <p:cNvSpPr>
            <a:spLocks noGrp="1"/>
          </p:cNvSpPr>
          <p:nvPr>
            <p:ph type="dt" sz="half" idx="10"/>
          </p:nvPr>
        </p:nvSpPr>
        <p:spPr/>
        <p:txBody>
          <a:bodyPr/>
          <a:lstStyle/>
          <a:p>
            <a:fld id="{33A32358-035E-44AB-9492-04D320B60095}" type="datetime1">
              <a:rPr lang="en-US" smtClean="0"/>
              <a:t>1/21/2026</a:t>
            </a:fld>
            <a:endParaRPr lang="en-US" dirty="0"/>
          </a:p>
        </p:txBody>
      </p:sp>
      <p:sp>
        <p:nvSpPr>
          <p:cNvPr id="5" name="Footer Placeholder 4">
            <a:extLst>
              <a:ext uri="{FF2B5EF4-FFF2-40B4-BE49-F238E27FC236}">
                <a16:creationId xmlns:a16="http://schemas.microsoft.com/office/drawing/2014/main" id="{793805C2-84B9-11FC-ACE7-96D4DB79B56E}"/>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590899F2-A138-5362-D833-0CE7CE6D3691}"/>
              </a:ext>
            </a:extLst>
          </p:cNvPr>
          <p:cNvSpPr>
            <a:spLocks noGrp="1"/>
          </p:cNvSpPr>
          <p:nvPr>
            <p:ph type="sldNum" sz="quarter" idx="12"/>
          </p:nvPr>
        </p:nvSpPr>
        <p:spPr/>
        <p:txBody>
          <a:bodyPr/>
          <a:lstStyle/>
          <a:p>
            <a:fld id="{3D46CBA2-ECE5-4BE9-B546-6761E0E67089}" type="slidenum">
              <a:rPr lang="en-US" smtClean="0"/>
              <a:t>37</a:t>
            </a:fld>
            <a:endParaRPr lang="en-US" dirty="0"/>
          </a:p>
        </p:txBody>
      </p:sp>
      <p:pic>
        <p:nvPicPr>
          <p:cNvPr id="8" name="Picture 7">
            <a:hlinkClick r:id="rId3"/>
            <a:extLst>
              <a:ext uri="{FF2B5EF4-FFF2-40B4-BE49-F238E27FC236}">
                <a16:creationId xmlns:a16="http://schemas.microsoft.com/office/drawing/2014/main" id="{8E6698D0-1801-6FB4-CC15-F83B4D9888CC}"/>
              </a:ext>
            </a:extLst>
          </p:cNvPr>
          <p:cNvPicPr>
            <a:picLocks noChangeAspect="1"/>
          </p:cNvPicPr>
          <p:nvPr/>
        </p:nvPicPr>
        <p:blipFill>
          <a:blip r:embed="rId4"/>
          <a:stretch>
            <a:fillRect/>
          </a:stretch>
        </p:blipFill>
        <p:spPr>
          <a:xfrm>
            <a:off x="0" y="1950"/>
            <a:ext cx="9144000" cy="5143500"/>
          </a:xfrm>
          <a:prstGeom prst="rect">
            <a:avLst/>
          </a:prstGeom>
        </p:spPr>
      </p:pic>
    </p:spTree>
    <p:extLst>
      <p:ext uri="{BB962C8B-B14F-4D97-AF65-F5344CB8AC3E}">
        <p14:creationId xmlns:p14="http://schemas.microsoft.com/office/powerpoint/2010/main" val="2547013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10C45-41D5-5127-3224-18E045C5C6A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22EC255-0CFA-E376-5A4F-78A2DEA22CEC}"/>
              </a:ext>
            </a:extLst>
          </p:cNvPr>
          <p:cNvSpPr>
            <a:spLocks noGrp="1"/>
          </p:cNvSpPr>
          <p:nvPr>
            <p:ph type="title"/>
          </p:nvPr>
        </p:nvSpPr>
        <p:spPr/>
        <p:txBody>
          <a:bodyPr>
            <a:noAutofit/>
          </a:bodyPr>
          <a:lstStyle/>
          <a:p>
            <a:r>
              <a:rPr lang="en-US" sz="4000" dirty="0"/>
              <a:t>Flow-based Models</a:t>
            </a:r>
          </a:p>
        </p:txBody>
      </p:sp>
      <p:sp>
        <p:nvSpPr>
          <p:cNvPr id="8" name="Content Placeholder 7">
            <a:extLst>
              <a:ext uri="{FF2B5EF4-FFF2-40B4-BE49-F238E27FC236}">
                <a16:creationId xmlns:a16="http://schemas.microsoft.com/office/drawing/2014/main" id="{FD38F990-CBE9-773E-D7BC-EEBECA434C42}"/>
              </a:ext>
            </a:extLst>
          </p:cNvPr>
          <p:cNvSpPr>
            <a:spLocks noGrp="1"/>
          </p:cNvSpPr>
          <p:nvPr>
            <p:ph idx="1"/>
          </p:nvPr>
        </p:nvSpPr>
        <p:spPr/>
        <p:txBody>
          <a:bodyPr>
            <a:normAutofit fontScale="85000" lnSpcReduction="20000"/>
          </a:bodyPr>
          <a:lstStyle/>
          <a:p>
            <a:r>
              <a:rPr lang="en-US" dirty="0"/>
              <a:t>How they work: Use invertible transformations to map data to a latent space and back.</a:t>
            </a:r>
          </a:p>
          <a:p>
            <a:pPr lvl="1"/>
            <a:r>
              <a:rPr lang="en-US" dirty="0"/>
              <a:t>Invertible Transformations - Reversibility</a:t>
            </a:r>
          </a:p>
          <a:p>
            <a:pPr lvl="1"/>
            <a:r>
              <a:rPr lang="en-US" dirty="0"/>
              <a:t>Map data to a latent space – New representation</a:t>
            </a:r>
          </a:p>
          <a:p>
            <a:pPr lvl="1"/>
            <a:r>
              <a:rPr lang="en-US" dirty="0"/>
              <a:t>And back – No Data Loss</a:t>
            </a:r>
          </a:p>
          <a:p>
            <a:r>
              <a:rPr lang="en-US" dirty="0"/>
              <a:t>Use cases: Real-time data synthesis with exact likelihood estimation.</a:t>
            </a:r>
          </a:p>
          <a:p>
            <a:r>
              <a:rPr lang="en-US" dirty="0"/>
              <a:t>Examples: </a:t>
            </a:r>
          </a:p>
          <a:p>
            <a:pPr lvl="1"/>
            <a:r>
              <a:rPr lang="en-US" dirty="0"/>
              <a:t>RealNVP</a:t>
            </a:r>
          </a:p>
          <a:p>
            <a:pPr lvl="1"/>
            <a:r>
              <a:rPr lang="en-US" dirty="0"/>
              <a:t>Glow</a:t>
            </a:r>
          </a:p>
        </p:txBody>
      </p:sp>
      <p:sp>
        <p:nvSpPr>
          <p:cNvPr id="4" name="Date Placeholder 3">
            <a:extLst>
              <a:ext uri="{FF2B5EF4-FFF2-40B4-BE49-F238E27FC236}">
                <a16:creationId xmlns:a16="http://schemas.microsoft.com/office/drawing/2014/main" id="{BC2D554C-1D31-F1E7-6CE7-97E656EB3ED0}"/>
              </a:ext>
            </a:extLst>
          </p:cNvPr>
          <p:cNvSpPr>
            <a:spLocks noGrp="1"/>
          </p:cNvSpPr>
          <p:nvPr>
            <p:ph type="dt" sz="half" idx="10"/>
          </p:nvPr>
        </p:nvSpPr>
        <p:spPr/>
        <p:txBody>
          <a:bodyPr/>
          <a:lstStyle/>
          <a:p>
            <a:fld id="{76082963-725B-4EBB-BB1F-7B567DBE720D}" type="datetime1">
              <a:rPr lang="en-US" smtClean="0"/>
              <a:t>1/21/2026</a:t>
            </a:fld>
            <a:endParaRPr lang="en-US" dirty="0"/>
          </a:p>
        </p:txBody>
      </p:sp>
      <p:sp>
        <p:nvSpPr>
          <p:cNvPr id="5" name="Footer Placeholder 4">
            <a:extLst>
              <a:ext uri="{FF2B5EF4-FFF2-40B4-BE49-F238E27FC236}">
                <a16:creationId xmlns:a16="http://schemas.microsoft.com/office/drawing/2014/main" id="{2DB2E0B9-E4A7-3BEA-E0E8-4E7B07E0CE7F}"/>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1C133E87-2E62-6F60-0B40-D6FF1A0AD89F}"/>
              </a:ext>
            </a:extLst>
          </p:cNvPr>
          <p:cNvSpPr>
            <a:spLocks noGrp="1"/>
          </p:cNvSpPr>
          <p:nvPr>
            <p:ph type="sldNum" sz="quarter" idx="12"/>
          </p:nvPr>
        </p:nvSpPr>
        <p:spPr/>
        <p:txBody>
          <a:bodyPr/>
          <a:lstStyle/>
          <a:p>
            <a:fld id="{3D46CBA2-ECE5-4BE9-B546-6761E0E67089}" type="slidenum">
              <a:rPr lang="en-US" smtClean="0"/>
              <a:t>38</a:t>
            </a:fld>
            <a:endParaRPr lang="en-US" dirty="0"/>
          </a:p>
        </p:txBody>
      </p:sp>
    </p:spTree>
    <p:extLst>
      <p:ext uri="{BB962C8B-B14F-4D97-AF65-F5344CB8AC3E}">
        <p14:creationId xmlns:p14="http://schemas.microsoft.com/office/powerpoint/2010/main" val="1550935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E45A9-FF98-04EF-688A-6E1E261F57CC}"/>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Arms &amp; Flow Models</a:t>
            </a:r>
          </a:p>
        </p:txBody>
      </p:sp>
      <p:sp>
        <p:nvSpPr>
          <p:cNvPr id="4" name="Date Placeholder 3">
            <a:extLst>
              <a:ext uri="{FF2B5EF4-FFF2-40B4-BE49-F238E27FC236}">
                <a16:creationId xmlns:a16="http://schemas.microsoft.com/office/drawing/2014/main" id="{DEC4A8CB-F83B-B45A-1670-B4ACE528F061}"/>
              </a:ext>
            </a:extLst>
          </p:cNvPr>
          <p:cNvSpPr>
            <a:spLocks noGrp="1"/>
          </p:cNvSpPr>
          <p:nvPr>
            <p:ph type="dt" sz="half" idx="10"/>
          </p:nvPr>
        </p:nvSpPr>
        <p:spPr/>
        <p:txBody>
          <a:bodyPr/>
          <a:lstStyle/>
          <a:p>
            <a:fld id="{137C26A6-48BA-48FB-910A-90FC361EE7D8}" type="datetime1">
              <a:rPr lang="en-US" smtClean="0"/>
              <a:t>1/21/2026</a:t>
            </a:fld>
            <a:endParaRPr lang="en-US" dirty="0"/>
          </a:p>
        </p:txBody>
      </p:sp>
      <p:sp>
        <p:nvSpPr>
          <p:cNvPr id="5" name="Footer Placeholder 4">
            <a:extLst>
              <a:ext uri="{FF2B5EF4-FFF2-40B4-BE49-F238E27FC236}">
                <a16:creationId xmlns:a16="http://schemas.microsoft.com/office/drawing/2014/main" id="{09024D00-CAEB-0998-B46D-F22B6B7C0EBA}"/>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44CD0BF0-AF8C-B1D9-1AE4-DA9B52142205}"/>
              </a:ext>
            </a:extLst>
          </p:cNvPr>
          <p:cNvSpPr>
            <a:spLocks noGrp="1"/>
          </p:cNvSpPr>
          <p:nvPr>
            <p:ph type="sldNum" sz="quarter" idx="12"/>
          </p:nvPr>
        </p:nvSpPr>
        <p:spPr/>
        <p:txBody>
          <a:bodyPr/>
          <a:lstStyle/>
          <a:p>
            <a:fld id="{3D46CBA2-ECE5-4BE9-B546-6761E0E67089}" type="slidenum">
              <a:rPr lang="en-US" smtClean="0"/>
              <a:t>39</a:t>
            </a:fld>
            <a:endParaRPr lang="en-US" dirty="0"/>
          </a:p>
        </p:txBody>
      </p:sp>
      <p:pic>
        <p:nvPicPr>
          <p:cNvPr id="7" name="Picture 6" descr="A blue and white rectangular object with text&#10;&#10;AI-generated content may be incorrect.">
            <a:hlinkClick r:id="rId3"/>
            <a:extLst>
              <a:ext uri="{FF2B5EF4-FFF2-40B4-BE49-F238E27FC236}">
                <a16:creationId xmlns:a16="http://schemas.microsoft.com/office/drawing/2014/main" id="{A7B940CF-CED7-1C45-8DF0-CDCAA2DE4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7" y="0"/>
            <a:ext cx="8658225" cy="5143500"/>
          </a:xfrm>
          <a:prstGeom prst="rect">
            <a:avLst/>
          </a:prstGeom>
        </p:spPr>
      </p:pic>
    </p:spTree>
    <p:extLst>
      <p:ext uri="{BB962C8B-B14F-4D97-AF65-F5344CB8AC3E}">
        <p14:creationId xmlns:p14="http://schemas.microsoft.com/office/powerpoint/2010/main" val="3892622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01E9-2722-58D7-6588-04E2492E6DC0}"/>
              </a:ext>
            </a:extLst>
          </p:cNvPr>
          <p:cNvSpPr>
            <a:spLocks noGrp="1"/>
          </p:cNvSpPr>
          <p:nvPr>
            <p:ph type="title"/>
          </p:nvPr>
        </p:nvSpPr>
        <p:spPr/>
        <p:txBody>
          <a:bodyPr/>
          <a:lstStyle/>
          <a:p>
            <a:r>
              <a:rPr lang="en-US" dirty="0"/>
              <a:t>Course Outline – Session III</a:t>
            </a:r>
          </a:p>
        </p:txBody>
      </p:sp>
      <p:sp>
        <p:nvSpPr>
          <p:cNvPr id="10" name="Content Placeholder 9">
            <a:extLst>
              <a:ext uri="{FF2B5EF4-FFF2-40B4-BE49-F238E27FC236}">
                <a16:creationId xmlns:a16="http://schemas.microsoft.com/office/drawing/2014/main" id="{38C3CEC5-796B-FDB4-5210-3E776F29BF25}"/>
              </a:ext>
            </a:extLst>
          </p:cNvPr>
          <p:cNvSpPr>
            <a:spLocks noGrp="1"/>
          </p:cNvSpPr>
          <p:nvPr>
            <p:ph idx="1"/>
          </p:nvPr>
        </p:nvSpPr>
        <p:spPr/>
        <p:txBody>
          <a:bodyPr>
            <a:normAutofit/>
          </a:bodyPr>
          <a:lstStyle/>
          <a:p>
            <a:r>
              <a:rPr lang="en-US" dirty="0"/>
              <a:t>Introduction to the Major LLMs </a:t>
            </a:r>
          </a:p>
          <a:p>
            <a:pPr lvl="1"/>
            <a:r>
              <a:rPr lang="en-US" dirty="0"/>
              <a:t>ChatGPT 5.1</a:t>
            </a:r>
          </a:p>
          <a:p>
            <a:pPr lvl="1"/>
            <a:r>
              <a:rPr lang="en-US" dirty="0"/>
              <a:t>Gemini 2.5 Pro</a:t>
            </a:r>
          </a:p>
          <a:p>
            <a:pPr lvl="1"/>
            <a:r>
              <a:rPr lang="en-US" dirty="0"/>
              <a:t>Claude Sonnet 4.5</a:t>
            </a:r>
          </a:p>
          <a:p>
            <a:pPr lvl="1"/>
            <a:r>
              <a:rPr lang="en-US" dirty="0"/>
              <a:t>Grok 4</a:t>
            </a:r>
          </a:p>
          <a:p>
            <a:pPr lvl="1"/>
            <a:r>
              <a:rPr lang="en-US" dirty="0"/>
              <a:t>Kimi K2 Thinking (Moonshot)</a:t>
            </a:r>
          </a:p>
          <a:p>
            <a:r>
              <a:rPr lang="en-US" dirty="0"/>
              <a:t>LLM Prompt Engineering Exercises</a:t>
            </a:r>
          </a:p>
        </p:txBody>
      </p:sp>
      <p:sp>
        <p:nvSpPr>
          <p:cNvPr id="5" name="Date Placeholder 4">
            <a:extLst>
              <a:ext uri="{FF2B5EF4-FFF2-40B4-BE49-F238E27FC236}">
                <a16:creationId xmlns:a16="http://schemas.microsoft.com/office/drawing/2014/main" id="{AE0BB916-ABB2-7C87-446D-7657001554AC}"/>
              </a:ext>
            </a:extLst>
          </p:cNvPr>
          <p:cNvSpPr>
            <a:spLocks noGrp="1"/>
          </p:cNvSpPr>
          <p:nvPr>
            <p:ph type="dt" sz="half" idx="10"/>
          </p:nvPr>
        </p:nvSpPr>
        <p:spPr/>
        <p:txBody>
          <a:bodyPr/>
          <a:lstStyle/>
          <a:p>
            <a:fld id="{016E992C-0315-4B17-A814-464515B1D5AA}" type="datetime1">
              <a:rPr lang="en-US" smtClean="0"/>
              <a:t>1/21/2026</a:t>
            </a:fld>
            <a:endParaRPr lang="en-US" dirty="0"/>
          </a:p>
        </p:txBody>
      </p:sp>
      <p:sp>
        <p:nvSpPr>
          <p:cNvPr id="6" name="Footer Placeholder 5">
            <a:extLst>
              <a:ext uri="{FF2B5EF4-FFF2-40B4-BE49-F238E27FC236}">
                <a16:creationId xmlns:a16="http://schemas.microsoft.com/office/drawing/2014/main" id="{4C601FEC-F079-5C9D-93BE-8BDE62A3CAB1}"/>
              </a:ext>
            </a:extLst>
          </p:cNvPr>
          <p:cNvSpPr>
            <a:spLocks noGrp="1"/>
          </p:cNvSpPr>
          <p:nvPr>
            <p:ph type="ftr" sz="quarter" idx="11"/>
          </p:nvPr>
        </p:nvSpPr>
        <p:spPr/>
        <p:txBody>
          <a:bodyPr/>
          <a:lstStyle/>
          <a:p>
            <a:r>
              <a:rPr lang="en-US"/>
              <a:t>Copyright © 2007 - 2025 Carl M. Burnett</a:t>
            </a:r>
            <a:endParaRPr lang="en-US" dirty="0"/>
          </a:p>
        </p:txBody>
      </p:sp>
      <p:sp>
        <p:nvSpPr>
          <p:cNvPr id="7" name="Slide Number Placeholder 6">
            <a:extLst>
              <a:ext uri="{FF2B5EF4-FFF2-40B4-BE49-F238E27FC236}">
                <a16:creationId xmlns:a16="http://schemas.microsoft.com/office/drawing/2014/main" id="{5CB5DAC2-1299-C53F-0EFB-8955F66AF1A9}"/>
              </a:ext>
            </a:extLst>
          </p:cNvPr>
          <p:cNvSpPr>
            <a:spLocks noGrp="1"/>
          </p:cNvSpPr>
          <p:nvPr>
            <p:ph type="sldNum" sz="quarter" idx="12"/>
          </p:nvPr>
        </p:nvSpPr>
        <p:spPr/>
        <p:txBody>
          <a:bodyPr/>
          <a:lstStyle/>
          <a:p>
            <a:fld id="{3D46CBA2-ECE5-4BE9-B546-6761E0E67089}" type="slidenum">
              <a:rPr lang="en-US" smtClean="0"/>
              <a:t>4</a:t>
            </a:fld>
            <a:endParaRPr lang="en-US" dirty="0"/>
          </a:p>
        </p:txBody>
      </p:sp>
    </p:spTree>
    <p:extLst>
      <p:ext uri="{BB962C8B-B14F-4D97-AF65-F5344CB8AC3E}">
        <p14:creationId xmlns:p14="http://schemas.microsoft.com/office/powerpoint/2010/main" val="409893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0065F4-3AAF-631B-E4A2-3926ECC75207}"/>
              </a:ext>
            </a:extLst>
          </p:cNvPr>
          <p:cNvSpPr>
            <a:spLocks noGrp="1"/>
          </p:cNvSpPr>
          <p:nvPr>
            <p:ph type="title"/>
          </p:nvPr>
        </p:nvSpPr>
        <p:spPr/>
        <p:txBody>
          <a:bodyPr/>
          <a:lstStyle/>
          <a:p>
            <a:r>
              <a:rPr lang="en-US" dirty="0"/>
              <a:t>Transformers, Encoders &amp; Decoders, RAG</a:t>
            </a:r>
          </a:p>
        </p:txBody>
      </p:sp>
      <p:sp>
        <p:nvSpPr>
          <p:cNvPr id="7" name="Text Placeholder 6">
            <a:extLst>
              <a:ext uri="{FF2B5EF4-FFF2-40B4-BE49-F238E27FC236}">
                <a16:creationId xmlns:a16="http://schemas.microsoft.com/office/drawing/2014/main" id="{CFF99CC4-A653-7BE3-D9A0-40EFF879384B}"/>
              </a:ext>
            </a:extLst>
          </p:cNvPr>
          <p:cNvSpPr>
            <a:spLocks noGrp="1"/>
          </p:cNvSpPr>
          <p:nvPr>
            <p:ph type="body" idx="1"/>
          </p:nvPr>
        </p:nvSpPr>
        <p:spPr/>
        <p:txBody>
          <a:bodyPr/>
          <a:lstStyle/>
          <a:p>
            <a:endParaRPr lang="en-US" dirty="0"/>
          </a:p>
        </p:txBody>
      </p:sp>
      <p:sp>
        <p:nvSpPr>
          <p:cNvPr id="3" name="Date Placeholder 2">
            <a:extLst>
              <a:ext uri="{FF2B5EF4-FFF2-40B4-BE49-F238E27FC236}">
                <a16:creationId xmlns:a16="http://schemas.microsoft.com/office/drawing/2014/main" id="{C7BF55FE-478D-A601-4404-AD30523341F6}"/>
              </a:ext>
            </a:extLst>
          </p:cNvPr>
          <p:cNvSpPr>
            <a:spLocks noGrp="1"/>
          </p:cNvSpPr>
          <p:nvPr>
            <p:ph type="dt" sz="half" idx="10"/>
          </p:nvPr>
        </p:nvSpPr>
        <p:spPr/>
        <p:txBody>
          <a:bodyPr/>
          <a:lstStyle/>
          <a:p>
            <a:fld id="{20FE7977-EC80-48F5-8334-982DEA934926}" type="datetime1">
              <a:rPr lang="en-US" smtClean="0"/>
              <a:t>1/21/2026</a:t>
            </a:fld>
            <a:endParaRPr lang="en-US" dirty="0"/>
          </a:p>
        </p:txBody>
      </p:sp>
      <p:sp>
        <p:nvSpPr>
          <p:cNvPr id="4" name="Footer Placeholder 3">
            <a:extLst>
              <a:ext uri="{FF2B5EF4-FFF2-40B4-BE49-F238E27FC236}">
                <a16:creationId xmlns:a16="http://schemas.microsoft.com/office/drawing/2014/main" id="{08B0A70C-3397-031E-CADF-B882589A63C2}"/>
              </a:ext>
            </a:extLst>
          </p:cNvPr>
          <p:cNvSpPr>
            <a:spLocks noGrp="1"/>
          </p:cNvSpPr>
          <p:nvPr>
            <p:ph type="ftr" sz="quarter" idx="11"/>
          </p:nvPr>
        </p:nvSpPr>
        <p:spPr/>
        <p:txBody>
          <a:bodyPr/>
          <a:lstStyle/>
          <a:p>
            <a:r>
              <a:rPr lang="en-US" dirty="0"/>
              <a:t>Copyright © 2007 - 2025 Carl M. Burnett</a:t>
            </a:r>
          </a:p>
        </p:txBody>
      </p:sp>
      <p:sp>
        <p:nvSpPr>
          <p:cNvPr id="5" name="Slide Number Placeholder 4">
            <a:extLst>
              <a:ext uri="{FF2B5EF4-FFF2-40B4-BE49-F238E27FC236}">
                <a16:creationId xmlns:a16="http://schemas.microsoft.com/office/drawing/2014/main" id="{F35F702E-306E-4D7A-F01F-2BDA617AA798}"/>
              </a:ext>
            </a:extLst>
          </p:cNvPr>
          <p:cNvSpPr>
            <a:spLocks noGrp="1"/>
          </p:cNvSpPr>
          <p:nvPr>
            <p:ph type="sldNum" sz="quarter" idx="12"/>
          </p:nvPr>
        </p:nvSpPr>
        <p:spPr/>
        <p:txBody>
          <a:bodyPr/>
          <a:lstStyle/>
          <a:p>
            <a:fld id="{3D46CBA2-ECE5-4BE9-B546-6761E0E67089}" type="slidenum">
              <a:rPr lang="en-US" smtClean="0"/>
              <a:t>40</a:t>
            </a:fld>
            <a:endParaRPr lang="en-US" dirty="0"/>
          </a:p>
        </p:txBody>
      </p:sp>
    </p:spTree>
    <p:extLst>
      <p:ext uri="{BB962C8B-B14F-4D97-AF65-F5344CB8AC3E}">
        <p14:creationId xmlns:p14="http://schemas.microsoft.com/office/powerpoint/2010/main" val="2780674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323621"/>
            <a:ext cx="5050994" cy="202728"/>
          </a:xfrm>
          <a:prstGeom prst="rect">
            <a:avLst/>
          </a:prstGeom>
          <a:noFill/>
        </p:spPr>
        <p:txBody>
          <a:bodyPr wrap="square" lIns="0" tIns="0" rIns="0" bIns="0" rtlCol="0" anchor="t"/>
          <a:lstStyle/>
          <a:p>
            <a:pPr>
              <a:lnSpc>
                <a:spcPts val="1598"/>
              </a:lnSpc>
            </a:pPr>
            <a:endParaRPr lang="en-US" sz="1350" dirty="0"/>
          </a:p>
        </p:txBody>
      </p:sp>
      <p:sp>
        <p:nvSpPr>
          <p:cNvPr id="4" name="Object 3"/>
          <p:cNvSpPr/>
          <p:nvPr/>
        </p:nvSpPr>
        <p:spPr>
          <a:xfrm>
            <a:off x="483000" y="1077396"/>
            <a:ext cx="5050994" cy="1013762"/>
          </a:xfrm>
          <a:prstGeom prst="rect">
            <a:avLst/>
          </a:prstGeom>
          <a:noFill/>
        </p:spPr>
        <p:txBody>
          <a:bodyPr wrap="square" lIns="0" tIns="0" rIns="0" bIns="0" rtlCol="0" anchor="t"/>
          <a:lstStyle/>
          <a:p>
            <a:pPr>
              <a:lnSpc>
                <a:spcPts val="1997"/>
              </a:lnSpc>
              <a:spcBef>
                <a:spcPts val="871"/>
              </a:spcBef>
            </a:pPr>
            <a:r>
              <a:rPr lang="en-US" sz="1406" kern="0" spc="14" dirty="0">
                <a:latin typeface="Roboto" pitchFamily="34" charset="0"/>
                <a:ea typeface="Roboto" pitchFamily="34" charset="-122"/>
                <a:cs typeface="Roboto" pitchFamily="34" charset="-120"/>
              </a:rPr>
              <a:t>A Transformer is like a super-powered party listener for computers. it can focus on what each person is saying and how it related to what others are saying, even in a big crowd.</a:t>
            </a:r>
            <a:endParaRPr lang="en-US" sz="1350" dirty="0"/>
          </a:p>
        </p:txBody>
      </p:sp>
      <p:pic>
        <p:nvPicPr>
          <p:cNvPr id="6" name="Object 5" descr="preencoded.png"/>
          <p:cNvPicPr>
            <a:picLocks noChangeAspect="1"/>
          </p:cNvPicPr>
          <p:nvPr/>
        </p:nvPicPr>
        <p:blipFill>
          <a:blip r:embed="rId3"/>
          <a:srcRect l="45372" t="22670" r="27436" b="22670"/>
          <a:stretch/>
        </p:blipFill>
        <p:spPr>
          <a:xfrm>
            <a:off x="6250745" y="1123950"/>
            <a:ext cx="2748056" cy="2653806"/>
          </a:xfrm>
          <a:prstGeom prst="rect">
            <a:avLst/>
          </a:prstGeom>
        </p:spPr>
      </p:pic>
      <p:sp>
        <p:nvSpPr>
          <p:cNvPr id="7" name="Object 6"/>
          <p:cNvSpPr/>
          <p:nvPr/>
        </p:nvSpPr>
        <p:spPr>
          <a:xfrm>
            <a:off x="428518" y="1949112"/>
            <a:ext cx="4893870" cy="2538497"/>
          </a:xfrm>
          <a:prstGeom prst="rect">
            <a:avLst/>
          </a:prstGeom>
          <a:noFill/>
        </p:spPr>
        <p:txBody>
          <a:bodyPr wrap="square" lIns="0" tIns="0" rIns="0" bIns="0" rtlCol="0" anchor="t"/>
          <a:lstStyle/>
          <a:p>
            <a:pPr marL="182175" indent="-182175">
              <a:lnSpc>
                <a:spcPts val="1553"/>
              </a:lnSpc>
              <a:buSzPct val="100000"/>
              <a:buFont typeface="+mj-lt"/>
              <a:buAutoNum type="arabicPeriod"/>
            </a:pPr>
            <a:endParaRPr lang="en-US" sz="1350" dirty="0"/>
          </a:p>
        </p:txBody>
      </p:sp>
      <p:sp>
        <p:nvSpPr>
          <p:cNvPr id="8" name="Object 7"/>
          <p:cNvSpPr/>
          <p:nvPr/>
        </p:nvSpPr>
        <p:spPr>
          <a:xfrm>
            <a:off x="8827468" y="4874837"/>
            <a:ext cx="171333" cy="182517"/>
          </a:xfrm>
          <a:prstGeom prst="rect">
            <a:avLst/>
          </a:prstGeom>
          <a:noFill/>
        </p:spPr>
        <p:txBody>
          <a:bodyPr/>
          <a:lstStyle/>
          <a:p>
            <a:endParaRPr lang="en-US" sz="1350" dirty="0"/>
          </a:p>
        </p:txBody>
      </p:sp>
      <p:sp>
        <p:nvSpPr>
          <p:cNvPr id="9" name="Title 8">
            <a:extLst>
              <a:ext uri="{FF2B5EF4-FFF2-40B4-BE49-F238E27FC236}">
                <a16:creationId xmlns:a16="http://schemas.microsoft.com/office/drawing/2014/main" id="{B701C90C-E405-36A7-CEF7-45B420303DD8}"/>
              </a:ext>
            </a:extLst>
          </p:cNvPr>
          <p:cNvSpPr>
            <a:spLocks noGrp="1"/>
          </p:cNvSpPr>
          <p:nvPr>
            <p:ph type="title"/>
          </p:nvPr>
        </p:nvSpPr>
        <p:spPr>
          <a:xfrm>
            <a:off x="457200" y="285750"/>
            <a:ext cx="8229600" cy="762000"/>
          </a:xfrm>
        </p:spPr>
        <p:txBody>
          <a:bodyPr>
            <a:normAutofit fontScale="90000"/>
          </a:bodyPr>
          <a:lstStyle/>
          <a:p>
            <a:r>
              <a:rPr lang="en-US" dirty="0"/>
              <a:t>Transformer Explained</a:t>
            </a:r>
          </a:p>
        </p:txBody>
      </p:sp>
      <p:sp>
        <p:nvSpPr>
          <p:cNvPr id="10" name="Content Placeholder 9">
            <a:extLst>
              <a:ext uri="{FF2B5EF4-FFF2-40B4-BE49-F238E27FC236}">
                <a16:creationId xmlns:a16="http://schemas.microsoft.com/office/drawing/2014/main" id="{AB921798-C42B-6F24-E56C-3398F688AD24}"/>
              </a:ext>
            </a:extLst>
          </p:cNvPr>
          <p:cNvSpPr>
            <a:spLocks noGrp="1"/>
          </p:cNvSpPr>
          <p:nvPr>
            <p:ph idx="1"/>
          </p:nvPr>
        </p:nvSpPr>
        <p:spPr>
          <a:xfrm>
            <a:off x="428518" y="2044604"/>
            <a:ext cx="5591282" cy="2830233"/>
          </a:xfrm>
        </p:spPr>
        <p:txBody>
          <a:bodyPr>
            <a:normAutofit/>
          </a:bodyPr>
          <a:lstStyle/>
          <a:p>
            <a:pPr>
              <a:lnSpc>
                <a:spcPts val="1553"/>
              </a:lnSpc>
              <a:buSzPct val="100000"/>
            </a:pPr>
            <a:r>
              <a:rPr lang="en-US" sz="2000" kern="0" spc="13" dirty="0">
                <a:ea typeface="Roboto" pitchFamily="34" charset="-122"/>
                <a:cs typeface="Roboto" pitchFamily="34" charset="-120"/>
              </a:rPr>
              <a:t>Listen to Everyone (Attention)</a:t>
            </a:r>
          </a:p>
          <a:p>
            <a:pPr lvl="1">
              <a:lnSpc>
                <a:spcPts val="1103"/>
              </a:lnSpc>
              <a:spcBef>
                <a:spcPts val="43"/>
              </a:spcBef>
            </a:pPr>
            <a:r>
              <a:rPr lang="en-US" sz="1050" kern="0" spc="8" dirty="0">
                <a:ea typeface="Roboto" pitchFamily="34" charset="-122"/>
                <a:cs typeface="Roboto" pitchFamily="34" charset="-120"/>
              </a:rPr>
              <a:t>Pays attention to all the information. It treats each information like a friend at a party</a:t>
            </a:r>
          </a:p>
          <a:p>
            <a:pPr>
              <a:lnSpc>
                <a:spcPts val="1553"/>
              </a:lnSpc>
              <a:spcBef>
                <a:spcPts val="1056"/>
              </a:spcBef>
              <a:buSzPct val="100000"/>
            </a:pPr>
            <a:r>
              <a:rPr lang="en-US" sz="2000" kern="0" spc="13" dirty="0">
                <a:ea typeface="Roboto" pitchFamily="34" charset="-122"/>
                <a:cs typeface="Roboto" pitchFamily="34" charset="-120"/>
              </a:rPr>
              <a:t>Who's Important Now</a:t>
            </a:r>
          </a:p>
          <a:p>
            <a:pPr lvl="1">
              <a:lnSpc>
                <a:spcPts val="1103"/>
              </a:lnSpc>
              <a:spcBef>
                <a:spcPts val="43"/>
              </a:spcBef>
            </a:pPr>
            <a:r>
              <a:rPr lang="en-US" sz="1050" kern="0" spc="8" dirty="0">
                <a:ea typeface="Roboto" pitchFamily="34" charset="-122"/>
                <a:cs typeface="Roboto" pitchFamily="34" charset="-120"/>
              </a:rPr>
              <a:t>Not all friends are equally important in every conversation. The Transformer can focus on the most relevant information for the task at hand.</a:t>
            </a:r>
          </a:p>
          <a:p>
            <a:pPr>
              <a:lnSpc>
                <a:spcPts val="1553"/>
              </a:lnSpc>
              <a:spcBef>
                <a:spcPts val="1056"/>
              </a:spcBef>
              <a:buSzPct val="100000"/>
            </a:pPr>
            <a:r>
              <a:rPr lang="en-US" sz="2000" kern="0" spc="13" dirty="0">
                <a:ea typeface="Roboto" pitchFamily="34" charset="-122"/>
                <a:cs typeface="Roboto" pitchFamily="34" charset="-120"/>
              </a:rPr>
              <a:t>Talk Back</a:t>
            </a:r>
          </a:p>
          <a:p>
            <a:pPr lvl="1">
              <a:lnSpc>
                <a:spcPts val="1103"/>
              </a:lnSpc>
              <a:spcBef>
                <a:spcPts val="43"/>
              </a:spcBef>
            </a:pPr>
            <a:r>
              <a:rPr lang="en-US" sz="1050" kern="0" spc="8" dirty="0">
                <a:ea typeface="Roboto" pitchFamily="34" charset="-122"/>
                <a:cs typeface="Roboto" pitchFamily="34" charset="-120"/>
              </a:rPr>
              <a:t>Once the Transformer understand the information, it can use it to do something cool, like write a poem or answer you question.</a:t>
            </a:r>
          </a:p>
          <a:p>
            <a:pPr>
              <a:lnSpc>
                <a:spcPts val="1553"/>
              </a:lnSpc>
              <a:spcBef>
                <a:spcPts val="1056"/>
              </a:spcBef>
              <a:buSzPct val="100000"/>
            </a:pPr>
            <a:r>
              <a:rPr lang="en-US" sz="2000" kern="0" spc="13" dirty="0">
                <a:ea typeface="Roboto" pitchFamily="34" charset="-122"/>
                <a:cs typeface="Roboto" pitchFamily="34" charset="-120"/>
              </a:rPr>
              <a:t>Encoder</a:t>
            </a:r>
          </a:p>
          <a:p>
            <a:pPr lvl="1">
              <a:lnSpc>
                <a:spcPts val="1103"/>
              </a:lnSpc>
              <a:spcBef>
                <a:spcPts val="43"/>
              </a:spcBef>
            </a:pPr>
            <a:r>
              <a:rPr lang="en-US" sz="1050" kern="0" spc="8" dirty="0">
                <a:ea typeface="Roboto" pitchFamily="34" charset="-122"/>
                <a:cs typeface="Roboto" pitchFamily="34" charset="-120"/>
              </a:rPr>
              <a:t>Part of your brain that figures out what everyone is saying.</a:t>
            </a:r>
          </a:p>
          <a:p>
            <a:pPr>
              <a:lnSpc>
                <a:spcPts val="1553"/>
              </a:lnSpc>
              <a:spcBef>
                <a:spcPts val="1056"/>
              </a:spcBef>
              <a:buSzPct val="100000"/>
            </a:pPr>
            <a:r>
              <a:rPr lang="en-US" sz="2000" kern="0" spc="13" dirty="0">
                <a:ea typeface="Roboto" pitchFamily="34" charset="-122"/>
                <a:cs typeface="Roboto" pitchFamily="34" charset="-120"/>
              </a:rPr>
              <a:t>Decoder</a:t>
            </a:r>
          </a:p>
          <a:p>
            <a:pPr lvl="1">
              <a:lnSpc>
                <a:spcPts val="1103"/>
              </a:lnSpc>
              <a:spcBef>
                <a:spcPts val="43"/>
              </a:spcBef>
            </a:pPr>
            <a:r>
              <a:rPr lang="en-US" sz="1050" kern="0" spc="8" dirty="0">
                <a:ea typeface="Roboto" pitchFamily="34" charset="-122"/>
                <a:cs typeface="Roboto" pitchFamily="34" charset="-120"/>
              </a:rPr>
              <a:t>Part of your brain that uses what you heard to say something new.</a:t>
            </a:r>
            <a:endParaRPr lang="en-US" sz="2000" dirty="0"/>
          </a:p>
        </p:txBody>
      </p:sp>
      <p:sp>
        <p:nvSpPr>
          <p:cNvPr id="25"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mtClean="0"/>
              <a:t>41</a:t>
            </a:fld>
            <a:endParaRPr lang="en-US" dirty="0"/>
          </a:p>
        </p:txBody>
      </p:sp>
      <p:sp>
        <p:nvSpPr>
          <p:cNvPr id="2" name="Date Placeholder 1">
            <a:extLst>
              <a:ext uri="{FF2B5EF4-FFF2-40B4-BE49-F238E27FC236}">
                <a16:creationId xmlns:a16="http://schemas.microsoft.com/office/drawing/2014/main" id="{0309A879-F6D4-3BD0-35FB-1EEB73D6D4BE}"/>
              </a:ext>
            </a:extLst>
          </p:cNvPr>
          <p:cNvSpPr>
            <a:spLocks noGrp="1"/>
          </p:cNvSpPr>
          <p:nvPr>
            <p:ph type="dt" sz="half" idx="10"/>
          </p:nvPr>
        </p:nvSpPr>
        <p:spPr/>
        <p:txBody>
          <a:bodyPr/>
          <a:lstStyle/>
          <a:p>
            <a:fld id="{8A51DC0E-E313-4F4F-8C1B-DDB9CC0CDB73}" type="datetime1">
              <a:rPr lang="en-US" smtClean="0"/>
              <a:t>1/21/2026</a:t>
            </a:fld>
            <a:endParaRPr lang="en-US" dirty="0"/>
          </a:p>
        </p:txBody>
      </p:sp>
      <p:sp>
        <p:nvSpPr>
          <p:cNvPr id="5" name="Footer Placeholder 4">
            <a:extLst>
              <a:ext uri="{FF2B5EF4-FFF2-40B4-BE49-F238E27FC236}">
                <a16:creationId xmlns:a16="http://schemas.microsoft.com/office/drawing/2014/main" id="{D839006B-2312-6572-6C9B-CA3CE1851263}"/>
              </a:ext>
            </a:extLst>
          </p:cNvPr>
          <p:cNvSpPr>
            <a:spLocks noGrp="1"/>
          </p:cNvSpPr>
          <p:nvPr>
            <p:ph type="ftr" sz="quarter" idx="11"/>
          </p:nvPr>
        </p:nvSpPr>
        <p:spPr/>
        <p:txBody>
          <a:bodyPr/>
          <a:lstStyle/>
          <a:p>
            <a:r>
              <a:rPr lang="en-US" dirty="0"/>
              <a:t>Copyright © 2007 - 2025 Carl M. Burnett</a:t>
            </a:r>
          </a:p>
        </p:txBody>
      </p:sp>
    </p:spTree>
    <p:extLst>
      <p:ext uri="{BB962C8B-B14F-4D97-AF65-F5344CB8AC3E}">
        <p14:creationId xmlns:p14="http://schemas.microsoft.com/office/powerpoint/2010/main" val="20168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C86407A-E16A-1526-DBF7-740E76B0B0A6}"/>
              </a:ext>
            </a:extLst>
          </p:cNvPr>
          <p:cNvGrpSpPr/>
          <p:nvPr/>
        </p:nvGrpSpPr>
        <p:grpSpPr>
          <a:xfrm>
            <a:off x="821326" y="1493454"/>
            <a:ext cx="3860232" cy="1680718"/>
            <a:chOff x="821326" y="1493454"/>
            <a:chExt cx="3860232" cy="1680718"/>
          </a:xfrm>
        </p:grpSpPr>
        <p:sp>
          <p:nvSpPr>
            <p:cNvPr id="4" name="Object 3"/>
            <p:cNvSpPr/>
            <p:nvPr/>
          </p:nvSpPr>
          <p:spPr>
            <a:xfrm>
              <a:off x="821326" y="1537844"/>
              <a:ext cx="535647" cy="535647"/>
            </a:xfrm>
            <a:prstGeom prst="ellipse">
              <a:avLst/>
            </a:prstGeom>
            <a:solidFill>
              <a:srgbClr val="51237F"/>
            </a:solidFill>
          </p:spPr>
          <p:txBody>
            <a:bodyPr/>
            <a:lstStyle/>
            <a:p>
              <a:endParaRPr lang="en-US" sz="1350" dirty="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316" y="1720837"/>
              <a:ext cx="271395" cy="178549"/>
            </a:xfrm>
            <a:prstGeom prst="rect">
              <a:avLst/>
            </a:prstGeom>
          </p:spPr>
        </p:pic>
        <p:sp>
          <p:nvSpPr>
            <p:cNvPr id="6" name="Object 5"/>
            <p:cNvSpPr/>
            <p:nvPr/>
          </p:nvSpPr>
          <p:spPr>
            <a:xfrm>
              <a:off x="1499813" y="1493454"/>
              <a:ext cx="3181745"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Transformer Architecture</a:t>
              </a:r>
              <a:endParaRPr lang="en-US" sz="1350" dirty="0"/>
            </a:p>
          </p:txBody>
        </p:sp>
        <p:sp>
          <p:nvSpPr>
            <p:cNvPr id="7" name="Object 6"/>
            <p:cNvSpPr/>
            <p:nvPr/>
          </p:nvSpPr>
          <p:spPr>
            <a:xfrm>
              <a:off x="1499813" y="1755078"/>
              <a:ext cx="3181745" cy="14190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transformer architecture is a deep learning model that uses attention mechanisms to capture long-range dependencies in sequential data, such as language and speech. It is the foundation for many state-of-the-art Large Language Models (LLMs).</a:t>
              </a:r>
              <a:endParaRPr lang="en-US" sz="1350" dirty="0"/>
            </a:p>
          </p:txBody>
        </p:sp>
      </p:grpSp>
      <p:grpSp>
        <p:nvGrpSpPr>
          <p:cNvPr id="16" name="Group 15">
            <a:extLst>
              <a:ext uri="{FF2B5EF4-FFF2-40B4-BE49-F238E27FC236}">
                <a16:creationId xmlns:a16="http://schemas.microsoft.com/office/drawing/2014/main" id="{6CF8203D-65B4-71CF-9E09-14661751142F}"/>
              </a:ext>
            </a:extLst>
          </p:cNvPr>
          <p:cNvGrpSpPr/>
          <p:nvPr/>
        </p:nvGrpSpPr>
        <p:grpSpPr>
          <a:xfrm>
            <a:off x="4749406" y="1493454"/>
            <a:ext cx="3860232" cy="1275263"/>
            <a:chOff x="4749406" y="1493454"/>
            <a:chExt cx="3860232" cy="1275263"/>
          </a:xfrm>
        </p:grpSpPr>
        <p:sp>
          <p:nvSpPr>
            <p:cNvPr id="8" name="Object 7"/>
            <p:cNvSpPr/>
            <p:nvPr/>
          </p:nvSpPr>
          <p:spPr>
            <a:xfrm>
              <a:off x="4749406" y="1537844"/>
              <a:ext cx="535647" cy="535647"/>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505" y="1698868"/>
              <a:ext cx="214259" cy="214259"/>
            </a:xfrm>
            <a:prstGeom prst="rect">
              <a:avLst/>
            </a:prstGeom>
          </p:spPr>
        </p:pic>
        <p:sp>
          <p:nvSpPr>
            <p:cNvPr id="10" name="Object 9"/>
            <p:cNvSpPr/>
            <p:nvPr/>
          </p:nvSpPr>
          <p:spPr>
            <a:xfrm>
              <a:off x="5427893" y="1493454"/>
              <a:ext cx="3181745"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Attention Mechanism</a:t>
              </a:r>
              <a:endParaRPr lang="en-US" sz="1350" dirty="0"/>
            </a:p>
          </p:txBody>
        </p:sp>
        <p:sp>
          <p:nvSpPr>
            <p:cNvPr id="11" name="Object 10"/>
            <p:cNvSpPr/>
            <p:nvPr/>
          </p:nvSpPr>
          <p:spPr>
            <a:xfrm>
              <a:off x="5427893" y="1755078"/>
              <a:ext cx="3181745" cy="1013639"/>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attention mechanism allows the transformer to focus on the most relevant parts of the input when generating the output, enabling it to understand and generate contextual and coherent text.</a:t>
              </a:r>
              <a:endParaRPr lang="en-US" sz="1350" dirty="0"/>
            </a:p>
          </p:txBody>
        </p:sp>
      </p:grpSp>
      <p:sp>
        <p:nvSpPr>
          <p:cNvPr id="12" name="Object 11"/>
          <p:cNvSpPr/>
          <p:nvPr/>
        </p:nvSpPr>
        <p:spPr>
          <a:xfrm>
            <a:off x="0" y="3863803"/>
            <a:ext cx="9141714" cy="1278412"/>
          </a:xfrm>
          <a:prstGeom prst="rect">
            <a:avLst/>
          </a:prstGeom>
          <a:solidFill>
            <a:srgbClr val="51237F"/>
          </a:solidFill>
        </p:spPr>
        <p:txBody>
          <a:bodyPr/>
          <a:lstStyle/>
          <a:p>
            <a:endParaRPr lang="en-US" sz="1350" dirty="0"/>
          </a:p>
        </p:txBody>
      </p:sp>
      <p:sp>
        <p:nvSpPr>
          <p:cNvPr id="13" name="Object 12"/>
          <p:cNvSpPr/>
          <p:nvPr/>
        </p:nvSpPr>
        <p:spPr>
          <a:xfrm>
            <a:off x="1228852" y="4094057"/>
            <a:ext cx="6684011"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The transformer architecture is a fundamental component of modern Large Language Models, enabling them to understand and generate human-like text with impressive capabilities. </a:t>
            </a:r>
            <a:endParaRPr lang="en-US" sz="1350" dirty="0"/>
          </a:p>
        </p:txBody>
      </p:sp>
      <p:sp>
        <p:nvSpPr>
          <p:cNvPr id="14" name="Title 13">
            <a:extLst>
              <a:ext uri="{FF2B5EF4-FFF2-40B4-BE49-F238E27FC236}">
                <a16:creationId xmlns:a16="http://schemas.microsoft.com/office/drawing/2014/main" id="{57181D29-0451-9665-CCC6-4E4FF1C191AD}"/>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Transformer Architecture</a:t>
            </a:r>
          </a:p>
        </p:txBody>
      </p:sp>
      <p:sp>
        <p:nvSpPr>
          <p:cNvPr id="2" name="Date Placeholder 1">
            <a:extLst>
              <a:ext uri="{FF2B5EF4-FFF2-40B4-BE49-F238E27FC236}">
                <a16:creationId xmlns:a16="http://schemas.microsoft.com/office/drawing/2014/main" id="{26340BBD-E06F-CD28-C10C-8F24147C0570}"/>
              </a:ext>
            </a:extLst>
          </p:cNvPr>
          <p:cNvSpPr>
            <a:spLocks noGrp="1"/>
          </p:cNvSpPr>
          <p:nvPr>
            <p:ph type="dt" sz="half" idx="10"/>
          </p:nvPr>
        </p:nvSpPr>
        <p:spPr/>
        <p:txBody>
          <a:bodyPr/>
          <a:lstStyle/>
          <a:p>
            <a:fld id="{C9EFFFEB-5F28-4FB2-AF8B-B51FB5FAE9A7}" type="datetime1">
              <a:rPr lang="en-US" smtClean="0"/>
              <a:t>1/21/2026</a:t>
            </a:fld>
            <a:endParaRPr lang="en-US" dirty="0"/>
          </a:p>
        </p:txBody>
      </p:sp>
      <p:sp>
        <p:nvSpPr>
          <p:cNvPr id="3" name="Footer Placeholder 2">
            <a:extLst>
              <a:ext uri="{FF2B5EF4-FFF2-40B4-BE49-F238E27FC236}">
                <a16:creationId xmlns:a16="http://schemas.microsoft.com/office/drawing/2014/main" id="{577BA2E8-7EE5-DAC0-D213-F0FD709841DF}"/>
              </a:ext>
            </a:extLst>
          </p:cNvPr>
          <p:cNvSpPr>
            <a:spLocks noGrp="1"/>
          </p:cNvSpPr>
          <p:nvPr>
            <p:ph type="ftr" sz="quarter" idx="11"/>
          </p:nvPr>
        </p:nvSpPr>
        <p:spPr/>
        <p:txBody>
          <a:bodyPr/>
          <a:lstStyle/>
          <a:p>
            <a:r>
              <a:rPr lang="en-US" dirty="0"/>
              <a:t>Copyright © 2007 - 2025 Carl M. Burnett</a:t>
            </a:r>
          </a:p>
        </p:txBody>
      </p:sp>
      <p:sp>
        <p:nvSpPr>
          <p:cNvPr id="17" name="Slide Number Placeholder 16">
            <a:extLst>
              <a:ext uri="{FF2B5EF4-FFF2-40B4-BE49-F238E27FC236}">
                <a16:creationId xmlns:a16="http://schemas.microsoft.com/office/drawing/2014/main" id="{27E1E975-D975-FEA6-7160-4FBAB0EC9550}"/>
              </a:ext>
            </a:extLst>
          </p:cNvPr>
          <p:cNvSpPr>
            <a:spLocks noGrp="1"/>
          </p:cNvSpPr>
          <p:nvPr>
            <p:ph type="sldNum" sz="quarter" idx="12"/>
          </p:nvPr>
        </p:nvSpPr>
        <p:spPr/>
        <p:txBody>
          <a:bodyPr/>
          <a:lstStyle/>
          <a:p>
            <a:fld id="{3D46CBA2-ECE5-4BE9-B546-6761E0E67089}" type="slidenum">
              <a:rPr lang="en-US" smtClean="0"/>
              <a:t>42</a:t>
            </a:fld>
            <a:endParaRPr lang="en-US" dirty="0"/>
          </a:p>
        </p:txBody>
      </p:sp>
    </p:spTree>
    <p:extLst>
      <p:ext uri="{BB962C8B-B14F-4D97-AF65-F5344CB8AC3E}">
        <p14:creationId xmlns:p14="http://schemas.microsoft.com/office/powerpoint/2010/main" val="72005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0C5CB6D-2809-8E0E-A5C6-8C4116E2DF1B}"/>
              </a:ext>
            </a:extLst>
          </p:cNvPr>
          <p:cNvGrpSpPr/>
          <p:nvPr/>
        </p:nvGrpSpPr>
        <p:grpSpPr>
          <a:xfrm>
            <a:off x="1047371" y="1306980"/>
            <a:ext cx="3118868" cy="2409297"/>
            <a:chOff x="1047371" y="1306980"/>
            <a:chExt cx="3118868" cy="2409297"/>
          </a:xfrm>
        </p:grpSpPr>
        <p:sp>
          <p:nvSpPr>
            <p:cNvPr id="4" name="Object 3"/>
            <p:cNvSpPr/>
            <p:nvPr/>
          </p:nvSpPr>
          <p:spPr>
            <a:xfrm>
              <a:off x="2071170" y="1306980"/>
              <a:ext cx="1071295" cy="1071295"/>
            </a:xfrm>
            <a:prstGeom prst="ellipse">
              <a:avLst/>
            </a:prstGeom>
            <a:solidFill>
              <a:srgbClr val="51237F"/>
            </a:solidFill>
          </p:spPr>
          <p:txBody>
            <a:bodyPr/>
            <a:lstStyle/>
            <a:p>
              <a:endParaRPr lang="en-US" sz="1350" dirty="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0942" y="1647937"/>
              <a:ext cx="492796" cy="392808"/>
            </a:xfrm>
            <a:prstGeom prst="rect">
              <a:avLst/>
            </a:prstGeom>
          </p:spPr>
        </p:pic>
        <p:sp>
          <p:nvSpPr>
            <p:cNvPr id="6" name="Object 5"/>
            <p:cNvSpPr/>
            <p:nvPr/>
          </p:nvSpPr>
          <p:spPr>
            <a:xfrm>
              <a:off x="1047371" y="2441015"/>
              <a:ext cx="3118868"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Parallelization</a:t>
              </a:r>
              <a:endParaRPr lang="en-US" sz="1350" dirty="0"/>
            </a:p>
          </p:txBody>
        </p:sp>
        <p:sp>
          <p:nvSpPr>
            <p:cNvPr id="7" name="Object 6"/>
            <p:cNvSpPr/>
            <p:nvPr/>
          </p:nvSpPr>
          <p:spPr>
            <a:xfrm>
              <a:off x="1047371" y="2702638"/>
              <a:ext cx="3118868" cy="1013639"/>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transformer architecture is highly parallelizable, allowing for efficient computation on modern hardware, such as GPUs and TPUs, which is crucial for training and deploying large-scale language models.</a:t>
              </a:r>
              <a:endParaRPr lang="en-US" sz="1350" dirty="0"/>
            </a:p>
          </p:txBody>
        </p:sp>
      </p:grpSp>
      <p:grpSp>
        <p:nvGrpSpPr>
          <p:cNvPr id="16" name="Group 15">
            <a:extLst>
              <a:ext uri="{FF2B5EF4-FFF2-40B4-BE49-F238E27FC236}">
                <a16:creationId xmlns:a16="http://schemas.microsoft.com/office/drawing/2014/main" id="{8989CD7F-2802-AC8D-86E9-2D6AE45988D2}"/>
              </a:ext>
            </a:extLst>
          </p:cNvPr>
          <p:cNvGrpSpPr/>
          <p:nvPr/>
        </p:nvGrpSpPr>
        <p:grpSpPr>
          <a:xfrm>
            <a:off x="4975451" y="1306980"/>
            <a:ext cx="3118868" cy="2409297"/>
            <a:chOff x="4975451" y="1306980"/>
            <a:chExt cx="3118868" cy="2409297"/>
          </a:xfrm>
        </p:grpSpPr>
        <p:sp>
          <p:nvSpPr>
            <p:cNvPr id="8" name="Object 7"/>
            <p:cNvSpPr/>
            <p:nvPr/>
          </p:nvSpPr>
          <p:spPr>
            <a:xfrm>
              <a:off x="5999250" y="1306980"/>
              <a:ext cx="1071295" cy="1071295"/>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8690" y="1604000"/>
              <a:ext cx="564215" cy="478511"/>
            </a:xfrm>
            <a:prstGeom prst="rect">
              <a:avLst/>
            </a:prstGeom>
          </p:spPr>
        </p:pic>
        <p:sp>
          <p:nvSpPr>
            <p:cNvPr id="10" name="Object 9"/>
            <p:cNvSpPr/>
            <p:nvPr/>
          </p:nvSpPr>
          <p:spPr>
            <a:xfrm>
              <a:off x="4975451" y="2441015"/>
              <a:ext cx="3118868"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Scalability</a:t>
              </a:r>
              <a:endParaRPr lang="en-US" sz="1350" dirty="0"/>
            </a:p>
          </p:txBody>
        </p:sp>
        <p:sp>
          <p:nvSpPr>
            <p:cNvPr id="11" name="Object 10"/>
            <p:cNvSpPr/>
            <p:nvPr/>
          </p:nvSpPr>
          <p:spPr>
            <a:xfrm>
              <a:off x="4975451" y="2702638"/>
              <a:ext cx="3118868" cy="1013639"/>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transformer architecture can be scaled up to handle larger and more complex language tasks, enabling the development of powerful LLMs that can perform a wide range of natural language processing tasks.</a:t>
              </a:r>
              <a:endParaRPr lang="en-US" sz="1350" dirty="0"/>
            </a:p>
          </p:txBody>
        </p:sp>
      </p:grpSp>
      <p:sp>
        <p:nvSpPr>
          <p:cNvPr id="12" name="Object 11"/>
          <p:cNvSpPr/>
          <p:nvPr/>
        </p:nvSpPr>
        <p:spPr>
          <a:xfrm>
            <a:off x="0" y="4142340"/>
            <a:ext cx="9141714" cy="999875"/>
          </a:xfrm>
          <a:prstGeom prst="rect">
            <a:avLst/>
          </a:prstGeom>
          <a:solidFill>
            <a:srgbClr val="51237F"/>
          </a:solidFill>
        </p:spPr>
        <p:txBody>
          <a:bodyPr/>
          <a:lstStyle/>
          <a:p>
            <a:endParaRPr lang="en-US" sz="1350" dirty="0"/>
          </a:p>
        </p:txBody>
      </p:sp>
      <p:sp>
        <p:nvSpPr>
          <p:cNvPr id="13" name="Object 12"/>
          <p:cNvSpPr/>
          <p:nvPr/>
        </p:nvSpPr>
        <p:spPr>
          <a:xfrm>
            <a:off x="1319007" y="4372594"/>
            <a:ext cx="6503702" cy="547550"/>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Its attention mechanism, parallelization, and scalability make it a crucial technology for the advancement of Generative AI.</a:t>
            </a:r>
            <a:endParaRPr lang="en-US" sz="1350" dirty="0"/>
          </a:p>
        </p:txBody>
      </p:sp>
      <p:sp>
        <p:nvSpPr>
          <p:cNvPr id="14" name="Title 13">
            <a:extLst>
              <a:ext uri="{FF2B5EF4-FFF2-40B4-BE49-F238E27FC236}">
                <a16:creationId xmlns:a16="http://schemas.microsoft.com/office/drawing/2014/main" id="{65DA6990-8F4C-0A96-E10D-74AC0F2CE3E4}"/>
              </a:ext>
            </a:extLst>
          </p:cNvPr>
          <p:cNvSpPr txBox="1">
            <a:spLocks/>
          </p:cNvSpPr>
          <p:nvPr/>
        </p:nvSpPr>
        <p:spPr>
          <a:xfrm>
            <a:off x="457200" y="428404"/>
            <a:ext cx="8305800" cy="857250"/>
          </a:xfrm>
          <a:prstGeom prst="rect">
            <a:avLst/>
          </a:prstGeom>
        </p:spPr>
        <p:txBody>
          <a:bodyPr>
            <a:normAutofit/>
          </a:bodyPr>
          <a:lstStyle>
            <a:lvl1pPr algn="l" rtl="0" eaLnBrk="1" latinLnBrk="0" hangingPunct="1">
              <a:spcBef>
                <a:spcPct val="0"/>
              </a:spcBef>
              <a:buNone/>
              <a:defRPr kumimoji="0" sz="5000" b="1" kern="1200">
                <a:ln>
                  <a:noFill/>
                </a:ln>
                <a:solidFill>
                  <a:schemeClr val="tx2"/>
                </a:solidFill>
                <a:effectLst>
                  <a:outerShdw blurRad="38100" dist="38100" dir="2700000" algn="tl">
                    <a:srgbClr val="000000">
                      <a:alpha val="43137"/>
                    </a:srgbClr>
                  </a:outerShdw>
                </a:effectLst>
                <a:latin typeface="+mj-lt"/>
                <a:ea typeface="+mj-ea"/>
                <a:cs typeface="+mj-cs"/>
              </a:defRPr>
            </a:lvl1pPr>
          </a:lstStyle>
          <a:p>
            <a:r>
              <a:rPr lang="en-US" dirty="0"/>
              <a:t>Transformer Architecture</a:t>
            </a:r>
          </a:p>
        </p:txBody>
      </p:sp>
      <p:sp>
        <p:nvSpPr>
          <p:cNvPr id="2" name="Date Placeholder 1">
            <a:extLst>
              <a:ext uri="{FF2B5EF4-FFF2-40B4-BE49-F238E27FC236}">
                <a16:creationId xmlns:a16="http://schemas.microsoft.com/office/drawing/2014/main" id="{2B3F56C1-C9DE-126F-D572-477B534D8A34}"/>
              </a:ext>
            </a:extLst>
          </p:cNvPr>
          <p:cNvSpPr>
            <a:spLocks noGrp="1"/>
          </p:cNvSpPr>
          <p:nvPr>
            <p:ph type="dt" sz="half" idx="10"/>
          </p:nvPr>
        </p:nvSpPr>
        <p:spPr/>
        <p:txBody>
          <a:bodyPr/>
          <a:lstStyle/>
          <a:p>
            <a:fld id="{4BE0E523-6D8C-478B-B3B7-50D87B9B0FE9}" type="datetime1">
              <a:rPr lang="en-US" smtClean="0"/>
              <a:t>1/21/2026</a:t>
            </a:fld>
            <a:endParaRPr lang="en-US" dirty="0"/>
          </a:p>
        </p:txBody>
      </p:sp>
      <p:sp>
        <p:nvSpPr>
          <p:cNvPr id="3" name="Footer Placeholder 2">
            <a:extLst>
              <a:ext uri="{FF2B5EF4-FFF2-40B4-BE49-F238E27FC236}">
                <a16:creationId xmlns:a16="http://schemas.microsoft.com/office/drawing/2014/main" id="{A152CE9A-6EED-5F20-963E-9D9399DA6EDD}"/>
              </a:ext>
            </a:extLst>
          </p:cNvPr>
          <p:cNvSpPr>
            <a:spLocks noGrp="1"/>
          </p:cNvSpPr>
          <p:nvPr>
            <p:ph type="ftr" sz="quarter" idx="11"/>
          </p:nvPr>
        </p:nvSpPr>
        <p:spPr/>
        <p:txBody>
          <a:bodyPr/>
          <a:lstStyle/>
          <a:p>
            <a:r>
              <a:rPr lang="en-US" dirty="0"/>
              <a:t>Copyright © 2007 - 2025 Carl M. Burnett</a:t>
            </a:r>
          </a:p>
        </p:txBody>
      </p:sp>
      <p:sp>
        <p:nvSpPr>
          <p:cNvPr id="17" name="Slide Number Placeholder 16">
            <a:extLst>
              <a:ext uri="{FF2B5EF4-FFF2-40B4-BE49-F238E27FC236}">
                <a16:creationId xmlns:a16="http://schemas.microsoft.com/office/drawing/2014/main" id="{0432F2CF-9A8F-5EB4-A07B-F54154471FF2}"/>
              </a:ext>
            </a:extLst>
          </p:cNvPr>
          <p:cNvSpPr>
            <a:spLocks noGrp="1"/>
          </p:cNvSpPr>
          <p:nvPr>
            <p:ph type="sldNum" sz="quarter" idx="12"/>
          </p:nvPr>
        </p:nvSpPr>
        <p:spPr/>
        <p:txBody>
          <a:bodyPr/>
          <a:lstStyle/>
          <a:p>
            <a:fld id="{3D46CBA2-ECE5-4BE9-B546-6761E0E67089}" type="slidenum">
              <a:rPr lang="en-US" smtClean="0"/>
              <a:t>43</a:t>
            </a:fld>
            <a:endParaRPr lang="en-US" dirty="0"/>
          </a:p>
        </p:txBody>
      </p:sp>
    </p:spTree>
    <p:extLst>
      <p:ext uri="{BB962C8B-B14F-4D97-AF65-F5344CB8AC3E}">
        <p14:creationId xmlns:p14="http://schemas.microsoft.com/office/powerpoint/2010/main" val="199381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0027342-B176-CAAF-FA08-9D46F1F0E8ED}"/>
              </a:ext>
            </a:extLst>
          </p:cNvPr>
          <p:cNvGrpSpPr/>
          <p:nvPr/>
        </p:nvGrpSpPr>
        <p:grpSpPr>
          <a:xfrm>
            <a:off x="357099" y="1185567"/>
            <a:ext cx="2806792" cy="3313871"/>
            <a:chOff x="357099" y="1185567"/>
            <a:chExt cx="2806792" cy="3313871"/>
          </a:xfrm>
        </p:grpSpPr>
        <p:sp>
          <p:nvSpPr>
            <p:cNvPr id="4" name="Object 3"/>
            <p:cNvSpPr/>
            <p:nvPr/>
          </p:nvSpPr>
          <p:spPr>
            <a:xfrm>
              <a:off x="357099" y="1185567"/>
              <a:ext cx="2713946" cy="3313871"/>
            </a:xfrm>
            <a:prstGeom prst="rect">
              <a:avLst/>
            </a:prstGeom>
            <a:solidFill>
              <a:srgbClr val="51237F"/>
            </a:solidFill>
          </p:spPr>
          <p:txBody>
            <a:bodyPr/>
            <a:lstStyle/>
            <a:p>
              <a:endParaRPr lang="en-US" sz="1350" dirty="0"/>
            </a:p>
          </p:txBody>
        </p:sp>
        <p:sp>
          <p:nvSpPr>
            <p:cNvPr id="5" name="Object 4"/>
            <p:cNvSpPr/>
            <p:nvPr/>
          </p:nvSpPr>
          <p:spPr>
            <a:xfrm>
              <a:off x="571358" y="1340185"/>
              <a:ext cx="2592533" cy="294730"/>
            </a:xfrm>
            <a:prstGeom prst="rect">
              <a:avLst/>
            </a:prstGeom>
            <a:noFill/>
          </p:spPr>
          <p:txBody>
            <a:bodyPr wrap="square" lIns="0" tIns="0" rIns="0" bIns="0" rtlCol="0" anchor="t"/>
            <a:lstStyle/>
            <a:p>
              <a:pPr>
                <a:lnSpc>
                  <a:spcPts val="2322"/>
                </a:lnSpc>
              </a:pPr>
              <a:r>
                <a:rPr lang="en-US" sz="1817" kern="0" spc="18" dirty="0">
                  <a:solidFill>
                    <a:srgbClr val="FFFFFF"/>
                  </a:solidFill>
                  <a:latin typeface="Roboto" pitchFamily="34" charset="0"/>
                  <a:ea typeface="Roboto" pitchFamily="34" charset="-122"/>
                  <a:cs typeface="Roboto" pitchFamily="34" charset="-120"/>
                </a:rPr>
                <a:t>Encoder</a:t>
              </a:r>
              <a:endParaRPr lang="en-US" sz="1350" dirty="0"/>
            </a:p>
          </p:txBody>
        </p:sp>
        <p:sp>
          <p:nvSpPr>
            <p:cNvPr id="6" name="Object 5"/>
            <p:cNvSpPr/>
            <p:nvPr/>
          </p:nvSpPr>
          <p:spPr>
            <a:xfrm>
              <a:off x="571358" y="1646472"/>
              <a:ext cx="2430788" cy="2472632"/>
            </a:xfrm>
            <a:prstGeom prst="rect">
              <a:avLst/>
            </a:prstGeom>
            <a:noFill/>
          </p:spPr>
          <p:txBody>
            <a:bodyPr wrap="square" lIns="0" tIns="0" rIns="0" bIns="0" rtlCol="0" anchor="t"/>
            <a:lstStyle/>
            <a:p>
              <a:pPr>
                <a:lnSpc>
                  <a:spcPts val="1898"/>
                </a:lnSpc>
                <a:spcBef>
                  <a:spcPts val="589"/>
                </a:spcBef>
              </a:pPr>
              <a:r>
                <a:rPr lang="en-US" sz="1336" kern="0" spc="14" dirty="0">
                  <a:solidFill>
                    <a:srgbClr val="FFFFFF">
                      <a:alpha val="80000"/>
                    </a:srgbClr>
                  </a:solidFill>
                  <a:latin typeface="Roboto" pitchFamily="34" charset="0"/>
                  <a:ea typeface="Roboto" pitchFamily="34" charset="-122"/>
                  <a:cs typeface="Roboto" pitchFamily="34" charset="-120"/>
                </a:rPr>
                <a:t>An encoder is responsible for converting the input data (e.g., text, image, or audio) into a numerical representation, often in the form of a fixed-length vector. This numerical representation is then used by the language model to understand and process the input.</a:t>
              </a:r>
              <a:endParaRPr lang="en-US" sz="1350" dirty="0"/>
            </a:p>
          </p:txBody>
        </p:sp>
      </p:grpSp>
      <p:grpSp>
        <p:nvGrpSpPr>
          <p:cNvPr id="16" name="Group 15">
            <a:extLst>
              <a:ext uri="{FF2B5EF4-FFF2-40B4-BE49-F238E27FC236}">
                <a16:creationId xmlns:a16="http://schemas.microsoft.com/office/drawing/2014/main" id="{934365C0-8C1C-2532-4525-279A985A65BC}"/>
              </a:ext>
            </a:extLst>
          </p:cNvPr>
          <p:cNvGrpSpPr/>
          <p:nvPr/>
        </p:nvGrpSpPr>
        <p:grpSpPr>
          <a:xfrm>
            <a:off x="3213884" y="1185567"/>
            <a:ext cx="2806792" cy="3313871"/>
            <a:chOff x="3213884" y="1185567"/>
            <a:chExt cx="2806792" cy="3313871"/>
          </a:xfrm>
        </p:grpSpPr>
        <p:sp>
          <p:nvSpPr>
            <p:cNvPr id="7" name="Object 6"/>
            <p:cNvSpPr/>
            <p:nvPr/>
          </p:nvSpPr>
          <p:spPr>
            <a:xfrm>
              <a:off x="3213884" y="1185567"/>
              <a:ext cx="2713946" cy="3313871"/>
            </a:xfrm>
            <a:prstGeom prst="rect">
              <a:avLst/>
            </a:prstGeom>
            <a:solidFill>
              <a:srgbClr val="51237F"/>
            </a:solidFill>
          </p:spPr>
          <p:txBody>
            <a:bodyPr/>
            <a:lstStyle/>
            <a:p>
              <a:endParaRPr lang="en-US" sz="1350" dirty="0"/>
            </a:p>
          </p:txBody>
        </p:sp>
        <p:sp>
          <p:nvSpPr>
            <p:cNvPr id="8" name="Object 7"/>
            <p:cNvSpPr/>
            <p:nvPr/>
          </p:nvSpPr>
          <p:spPr>
            <a:xfrm>
              <a:off x="3428143" y="1340185"/>
              <a:ext cx="2592533" cy="294730"/>
            </a:xfrm>
            <a:prstGeom prst="rect">
              <a:avLst/>
            </a:prstGeom>
            <a:noFill/>
          </p:spPr>
          <p:txBody>
            <a:bodyPr wrap="square" lIns="0" tIns="0" rIns="0" bIns="0" rtlCol="0" anchor="t"/>
            <a:lstStyle/>
            <a:p>
              <a:pPr>
                <a:lnSpc>
                  <a:spcPts val="2322"/>
                </a:lnSpc>
              </a:pPr>
              <a:r>
                <a:rPr lang="en-US" sz="1817" kern="0" spc="18" dirty="0">
                  <a:solidFill>
                    <a:srgbClr val="FFFFFF"/>
                  </a:solidFill>
                  <a:latin typeface="Roboto" pitchFamily="34" charset="0"/>
                  <a:ea typeface="Roboto" pitchFamily="34" charset="-122"/>
                  <a:cs typeface="Roboto" pitchFamily="34" charset="-120"/>
                </a:rPr>
                <a:t>Decoder</a:t>
              </a:r>
              <a:endParaRPr lang="en-US" sz="1350" dirty="0"/>
            </a:p>
          </p:txBody>
        </p:sp>
        <p:sp>
          <p:nvSpPr>
            <p:cNvPr id="9" name="Object 8"/>
            <p:cNvSpPr/>
            <p:nvPr/>
          </p:nvSpPr>
          <p:spPr>
            <a:xfrm>
              <a:off x="3428143" y="1646472"/>
              <a:ext cx="2506270" cy="1991045"/>
            </a:xfrm>
            <a:prstGeom prst="rect">
              <a:avLst/>
            </a:prstGeom>
            <a:noFill/>
          </p:spPr>
          <p:txBody>
            <a:bodyPr wrap="square" lIns="0" tIns="0" rIns="0" bIns="0" rtlCol="0" anchor="t"/>
            <a:lstStyle/>
            <a:p>
              <a:pPr>
                <a:lnSpc>
                  <a:spcPts val="1898"/>
                </a:lnSpc>
                <a:spcBef>
                  <a:spcPts val="589"/>
                </a:spcBef>
              </a:pPr>
              <a:r>
                <a:rPr lang="en-US" sz="1336" kern="0" spc="14" dirty="0">
                  <a:solidFill>
                    <a:srgbClr val="FFFFFF">
                      <a:alpha val="80000"/>
                    </a:srgbClr>
                  </a:solidFill>
                  <a:latin typeface="Roboto" pitchFamily="34" charset="0"/>
                  <a:ea typeface="Roboto" pitchFamily="34" charset="-122"/>
                  <a:cs typeface="Roboto" pitchFamily="34" charset="-120"/>
                </a:rPr>
                <a:t>A decoder is responsible for generating the output data, such as text, from the internal representation of the language model. The decoder takes the numerical representation generated by the encoder and produces the desired output.</a:t>
              </a:r>
              <a:endParaRPr lang="en-US" sz="1350" dirty="0"/>
            </a:p>
          </p:txBody>
        </p:sp>
      </p:grpSp>
      <p:grpSp>
        <p:nvGrpSpPr>
          <p:cNvPr id="17" name="Group 16">
            <a:extLst>
              <a:ext uri="{FF2B5EF4-FFF2-40B4-BE49-F238E27FC236}">
                <a16:creationId xmlns:a16="http://schemas.microsoft.com/office/drawing/2014/main" id="{9114E470-7713-0EC9-B12F-90F0D4051507}"/>
              </a:ext>
            </a:extLst>
          </p:cNvPr>
          <p:cNvGrpSpPr/>
          <p:nvPr/>
        </p:nvGrpSpPr>
        <p:grpSpPr>
          <a:xfrm>
            <a:off x="6070670" y="1185567"/>
            <a:ext cx="2806792" cy="3313871"/>
            <a:chOff x="6070670" y="1185567"/>
            <a:chExt cx="2806792" cy="3313871"/>
          </a:xfrm>
        </p:grpSpPr>
        <p:sp>
          <p:nvSpPr>
            <p:cNvPr id="10" name="Object 9"/>
            <p:cNvSpPr/>
            <p:nvPr/>
          </p:nvSpPr>
          <p:spPr>
            <a:xfrm>
              <a:off x="6070670" y="1185567"/>
              <a:ext cx="2713946" cy="3313871"/>
            </a:xfrm>
            <a:prstGeom prst="rect">
              <a:avLst/>
            </a:prstGeom>
            <a:solidFill>
              <a:srgbClr val="51237F"/>
            </a:solidFill>
          </p:spPr>
          <p:txBody>
            <a:bodyPr/>
            <a:lstStyle/>
            <a:p>
              <a:endParaRPr lang="en-US" sz="1350" dirty="0"/>
            </a:p>
          </p:txBody>
        </p:sp>
        <p:sp>
          <p:nvSpPr>
            <p:cNvPr id="11" name="Object 10"/>
            <p:cNvSpPr/>
            <p:nvPr/>
          </p:nvSpPr>
          <p:spPr>
            <a:xfrm>
              <a:off x="6284929" y="1340185"/>
              <a:ext cx="2592533" cy="294730"/>
            </a:xfrm>
            <a:prstGeom prst="rect">
              <a:avLst/>
            </a:prstGeom>
            <a:noFill/>
          </p:spPr>
          <p:txBody>
            <a:bodyPr wrap="square" lIns="0" tIns="0" rIns="0" bIns="0" rtlCol="0" anchor="t"/>
            <a:lstStyle/>
            <a:p>
              <a:pPr>
                <a:lnSpc>
                  <a:spcPts val="2322"/>
                </a:lnSpc>
              </a:pPr>
              <a:r>
                <a:rPr lang="en-US" sz="1817" kern="0" spc="18" dirty="0">
                  <a:solidFill>
                    <a:srgbClr val="FFFFFF"/>
                  </a:solidFill>
                  <a:latin typeface="Roboto" pitchFamily="34" charset="0"/>
                  <a:ea typeface="Roboto" pitchFamily="34" charset="-122"/>
                  <a:cs typeface="Roboto" pitchFamily="34" charset="-120"/>
                </a:rPr>
                <a:t>Bidirectionality</a:t>
              </a:r>
              <a:endParaRPr lang="en-US" sz="1350" dirty="0"/>
            </a:p>
          </p:txBody>
        </p:sp>
        <p:sp>
          <p:nvSpPr>
            <p:cNvPr id="12" name="Object 11"/>
            <p:cNvSpPr/>
            <p:nvPr/>
          </p:nvSpPr>
          <p:spPr>
            <a:xfrm>
              <a:off x="6284929" y="1646472"/>
              <a:ext cx="2506270" cy="2231838"/>
            </a:xfrm>
            <a:prstGeom prst="rect">
              <a:avLst/>
            </a:prstGeom>
            <a:noFill/>
          </p:spPr>
          <p:txBody>
            <a:bodyPr wrap="square" lIns="0" tIns="0" rIns="0" bIns="0" rtlCol="0" anchor="t"/>
            <a:lstStyle/>
            <a:p>
              <a:pPr>
                <a:lnSpc>
                  <a:spcPts val="1898"/>
                </a:lnSpc>
                <a:spcBef>
                  <a:spcPts val="589"/>
                </a:spcBef>
              </a:pPr>
              <a:r>
                <a:rPr lang="en-US" sz="1336" kern="0" spc="14" dirty="0">
                  <a:solidFill>
                    <a:srgbClr val="FFFFFF">
                      <a:alpha val="80000"/>
                    </a:srgbClr>
                  </a:solidFill>
                  <a:latin typeface="Roboto" pitchFamily="34" charset="0"/>
                  <a:ea typeface="Roboto" pitchFamily="34" charset="-122"/>
                  <a:cs typeface="Roboto" pitchFamily="34" charset="-120"/>
                </a:rPr>
                <a:t>Some language models, like BERT, use a bidirectional encoder, which allows the model to understand the context of the input from both the left and right sides. This can lead to more accurate and contextual understanding of the input.</a:t>
              </a:r>
              <a:endParaRPr lang="en-US" sz="1350" dirty="0"/>
            </a:p>
          </p:txBody>
        </p:sp>
      </p:grpSp>
      <p:sp>
        <p:nvSpPr>
          <p:cNvPr id="13" name="Object 12"/>
          <p:cNvSpPr/>
          <p:nvPr/>
        </p:nvSpPr>
        <p:spPr>
          <a:xfrm>
            <a:off x="8827468" y="4874837"/>
            <a:ext cx="171333" cy="182517"/>
          </a:xfrm>
          <a:prstGeom prst="rect">
            <a:avLst/>
          </a:prstGeom>
          <a:noFill/>
        </p:spPr>
        <p:txBody>
          <a:bodyPr/>
          <a:lstStyle/>
          <a:p>
            <a:endParaRPr lang="en-US" sz="1350" dirty="0"/>
          </a:p>
        </p:txBody>
      </p:sp>
      <p:sp>
        <p:nvSpPr>
          <p:cNvPr id="14" name="Title 13">
            <a:extLst>
              <a:ext uri="{FF2B5EF4-FFF2-40B4-BE49-F238E27FC236}">
                <a16:creationId xmlns:a16="http://schemas.microsoft.com/office/drawing/2014/main" id="{DE221D33-967D-C3D3-CE65-1459DD80CFD5}"/>
              </a:ext>
            </a:extLst>
          </p:cNvPr>
          <p:cNvSpPr>
            <a:spLocks noGrp="1"/>
          </p:cNvSpPr>
          <p:nvPr>
            <p:ph type="title"/>
          </p:nvPr>
        </p:nvSpPr>
        <p:spPr>
          <a:xfrm>
            <a:off x="457816" y="290432"/>
            <a:ext cx="8305800" cy="857250"/>
          </a:xfrm>
        </p:spPr>
        <p:txBody>
          <a:bodyPr>
            <a:normAutofit/>
          </a:bodyPr>
          <a:lstStyle/>
          <a:p>
            <a:r>
              <a:rPr lang="en-US" b="1" dirty="0">
                <a:effectLst>
                  <a:outerShdw blurRad="38100" dist="38100" dir="2700000" algn="tl">
                    <a:srgbClr val="000000">
                      <a:alpha val="43137"/>
                    </a:srgbClr>
                  </a:outerShdw>
                </a:effectLst>
              </a:rPr>
              <a:t>Encoders and Decoders</a:t>
            </a:r>
          </a:p>
        </p:txBody>
      </p:sp>
      <p:sp>
        <p:nvSpPr>
          <p:cNvPr id="25"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mtClean="0"/>
              <a:t>44</a:t>
            </a:fld>
            <a:endParaRPr lang="en-US" dirty="0"/>
          </a:p>
        </p:txBody>
      </p:sp>
      <p:sp>
        <p:nvSpPr>
          <p:cNvPr id="2" name="Date Placeholder 1">
            <a:extLst>
              <a:ext uri="{FF2B5EF4-FFF2-40B4-BE49-F238E27FC236}">
                <a16:creationId xmlns:a16="http://schemas.microsoft.com/office/drawing/2014/main" id="{2220F1E3-3F62-BAC8-6394-001776D91AD7}"/>
              </a:ext>
            </a:extLst>
          </p:cNvPr>
          <p:cNvSpPr>
            <a:spLocks noGrp="1"/>
          </p:cNvSpPr>
          <p:nvPr>
            <p:ph type="dt" sz="half" idx="10"/>
          </p:nvPr>
        </p:nvSpPr>
        <p:spPr/>
        <p:txBody>
          <a:bodyPr/>
          <a:lstStyle/>
          <a:p>
            <a:fld id="{18D7F61F-F759-4121-A091-88D5911D9FFE}" type="datetime1">
              <a:rPr lang="en-US" smtClean="0"/>
              <a:t>1/21/2026</a:t>
            </a:fld>
            <a:endParaRPr lang="en-US" dirty="0"/>
          </a:p>
        </p:txBody>
      </p:sp>
      <p:sp>
        <p:nvSpPr>
          <p:cNvPr id="3" name="Footer Placeholder 2">
            <a:extLst>
              <a:ext uri="{FF2B5EF4-FFF2-40B4-BE49-F238E27FC236}">
                <a16:creationId xmlns:a16="http://schemas.microsoft.com/office/drawing/2014/main" id="{A59FBD04-BF87-6826-C54C-DA9DE6EDC297}"/>
              </a:ext>
            </a:extLst>
          </p:cNvPr>
          <p:cNvSpPr>
            <a:spLocks noGrp="1"/>
          </p:cNvSpPr>
          <p:nvPr>
            <p:ph type="ftr" sz="quarter" idx="11"/>
          </p:nvPr>
        </p:nvSpPr>
        <p:spPr/>
        <p:txBody>
          <a:bodyPr/>
          <a:lstStyle/>
          <a:p>
            <a:r>
              <a:rPr lang="en-US" dirty="0"/>
              <a:t>Copyright © 2007 - 2025 Carl M. Burnett</a:t>
            </a:r>
          </a:p>
        </p:txBody>
      </p:sp>
    </p:spTree>
    <p:extLst>
      <p:ext uri="{BB962C8B-B14F-4D97-AF65-F5344CB8AC3E}">
        <p14:creationId xmlns:p14="http://schemas.microsoft.com/office/powerpoint/2010/main" val="158433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A5B8-7B82-9222-B49D-978B75D4A430}"/>
            </a:ext>
          </a:extLst>
        </p:cNvPr>
        <p:cNvGrpSpPr/>
        <p:nvPr/>
      </p:nvGrpSpPr>
      <p:grpSpPr>
        <a:xfrm>
          <a:off x="0" y="0"/>
          <a:ext cx="0" cy="0"/>
          <a:chOff x="0" y="0"/>
          <a:chExt cx="0" cy="0"/>
        </a:xfrm>
      </p:grpSpPr>
      <p:pic>
        <p:nvPicPr>
          <p:cNvPr id="3" name="Picture 2" descr="A diagram of a process&#10;&#10;AI-generated content may be incorrect.">
            <a:extLst>
              <a:ext uri="{FF2B5EF4-FFF2-40B4-BE49-F238E27FC236}">
                <a16:creationId xmlns:a16="http://schemas.microsoft.com/office/drawing/2014/main" id="{67E22452-0966-B279-2158-266E3C9736EA}"/>
              </a:ext>
            </a:extLst>
          </p:cNvPr>
          <p:cNvPicPr>
            <a:picLocks noChangeAspect="1"/>
          </p:cNvPicPr>
          <p:nvPr/>
        </p:nvPicPr>
        <p:blipFill>
          <a:blip r:embed="rId3"/>
          <a:stretch>
            <a:fillRect/>
          </a:stretch>
        </p:blipFill>
        <p:spPr>
          <a:xfrm>
            <a:off x="891615" y="353467"/>
            <a:ext cx="6956623" cy="4205378"/>
          </a:xfrm>
          <a:prstGeom prst="rect">
            <a:avLst/>
          </a:prstGeom>
        </p:spPr>
      </p:pic>
      <p:sp>
        <p:nvSpPr>
          <p:cNvPr id="5" name="Object 9">
            <a:extLst>
              <a:ext uri="{FF2B5EF4-FFF2-40B4-BE49-F238E27FC236}">
                <a16:creationId xmlns:a16="http://schemas.microsoft.com/office/drawing/2014/main" id="{978D9021-40A8-B2AC-4BDB-79A29566C33C}"/>
              </a:ext>
            </a:extLst>
          </p:cNvPr>
          <p:cNvSpPr/>
          <p:nvPr/>
        </p:nvSpPr>
        <p:spPr>
          <a:xfrm>
            <a:off x="890630" y="4699430"/>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a:ea typeface="Roboto"/>
                <a:cs typeface="Roboto"/>
              </a:rPr>
              <a:t>Source: </a:t>
            </a:r>
            <a:r>
              <a:rPr lang="en-US" sz="1350" kern="0" spc="14" dirty="0">
                <a:solidFill>
                  <a:srgbClr val="000000"/>
                </a:solidFill>
                <a:latin typeface="Roboto"/>
                <a:ea typeface="Roboto"/>
                <a:cs typeface="Roboto"/>
                <a:hlinkClick r:id="rId4"/>
              </a:rPr>
              <a:t>LINK</a:t>
            </a:r>
            <a:endParaRPr lang="en-US" sz="1350" dirty="0"/>
          </a:p>
        </p:txBody>
      </p:sp>
      <p:sp>
        <p:nvSpPr>
          <p:cNvPr id="2" name="Date Placeholder 1">
            <a:extLst>
              <a:ext uri="{FF2B5EF4-FFF2-40B4-BE49-F238E27FC236}">
                <a16:creationId xmlns:a16="http://schemas.microsoft.com/office/drawing/2014/main" id="{FD0BB71E-E3E4-4E9D-DC8C-5A68EE01E189}"/>
              </a:ext>
            </a:extLst>
          </p:cNvPr>
          <p:cNvSpPr>
            <a:spLocks noGrp="1"/>
          </p:cNvSpPr>
          <p:nvPr>
            <p:ph type="dt" sz="half" idx="10"/>
          </p:nvPr>
        </p:nvSpPr>
        <p:spPr/>
        <p:txBody>
          <a:bodyPr/>
          <a:lstStyle/>
          <a:p>
            <a:fld id="{7711B926-6808-46B7-9365-DF8F70414F14}" type="datetime1">
              <a:rPr lang="en-US" smtClean="0"/>
              <a:t>1/21/2026</a:t>
            </a:fld>
            <a:endParaRPr lang="en-US" dirty="0"/>
          </a:p>
        </p:txBody>
      </p:sp>
      <p:sp>
        <p:nvSpPr>
          <p:cNvPr id="4" name="Footer Placeholder 3">
            <a:extLst>
              <a:ext uri="{FF2B5EF4-FFF2-40B4-BE49-F238E27FC236}">
                <a16:creationId xmlns:a16="http://schemas.microsoft.com/office/drawing/2014/main" id="{11571DFC-13D5-D9ED-8A4C-574E567B37B3}"/>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194879CC-3E45-58B7-A6C8-0295B0EDB01E}"/>
              </a:ext>
            </a:extLst>
          </p:cNvPr>
          <p:cNvSpPr>
            <a:spLocks noGrp="1"/>
          </p:cNvSpPr>
          <p:nvPr>
            <p:ph type="sldNum" sz="quarter" idx="12"/>
          </p:nvPr>
        </p:nvSpPr>
        <p:spPr/>
        <p:txBody>
          <a:bodyPr/>
          <a:lstStyle/>
          <a:p>
            <a:fld id="{3D46CBA2-ECE5-4BE9-B546-6761E0E67089}" type="slidenum">
              <a:rPr lang="en-US" smtClean="0"/>
              <a:t>45</a:t>
            </a:fld>
            <a:endParaRPr lang="en-US" dirty="0"/>
          </a:p>
        </p:txBody>
      </p:sp>
    </p:spTree>
    <p:extLst>
      <p:ext uri="{BB962C8B-B14F-4D97-AF65-F5344CB8AC3E}">
        <p14:creationId xmlns:p14="http://schemas.microsoft.com/office/powerpoint/2010/main" val="1445574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AAFF0BA-4928-F5C3-1634-02628122042F}"/>
              </a:ext>
            </a:extLst>
          </p:cNvPr>
          <p:cNvGrpSpPr/>
          <p:nvPr/>
        </p:nvGrpSpPr>
        <p:grpSpPr>
          <a:xfrm>
            <a:off x="228600" y="1364083"/>
            <a:ext cx="3137172" cy="2807972"/>
            <a:chOff x="228600" y="1364083"/>
            <a:chExt cx="3137172" cy="2807972"/>
          </a:xfrm>
        </p:grpSpPr>
        <p:grpSp>
          <p:nvGrpSpPr>
            <p:cNvPr id="13" name="Group 12">
              <a:extLst>
                <a:ext uri="{FF2B5EF4-FFF2-40B4-BE49-F238E27FC236}">
                  <a16:creationId xmlns:a16="http://schemas.microsoft.com/office/drawing/2014/main" id="{D2098E48-6794-6ACF-D2E5-1B894335E9E5}"/>
                </a:ext>
              </a:extLst>
            </p:cNvPr>
            <p:cNvGrpSpPr/>
            <p:nvPr/>
          </p:nvGrpSpPr>
          <p:grpSpPr>
            <a:xfrm>
              <a:off x="1295400" y="1364083"/>
              <a:ext cx="1071295" cy="1071295"/>
              <a:chOff x="2071170" y="1553378"/>
              <a:chExt cx="1071295" cy="1071295"/>
            </a:xfrm>
          </p:grpSpPr>
          <p:sp>
            <p:nvSpPr>
              <p:cNvPr id="4" name="Object 3"/>
              <p:cNvSpPr/>
              <p:nvPr/>
            </p:nvSpPr>
            <p:spPr>
              <a:xfrm>
                <a:off x="2071170" y="1553378"/>
                <a:ext cx="1071295" cy="1071295"/>
              </a:xfrm>
              <a:prstGeom prst="ellipse">
                <a:avLst/>
              </a:prstGeom>
              <a:solidFill>
                <a:srgbClr val="51237F"/>
              </a:solidFill>
            </p:spPr>
            <p:txBody>
              <a:bodyPr/>
              <a:lstStyle/>
              <a:p>
                <a:endParaRPr lang="en-US" sz="1350" dirty="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5736" y="1844089"/>
                <a:ext cx="499937" cy="485654"/>
              </a:xfrm>
              <a:prstGeom prst="rect">
                <a:avLst/>
              </a:prstGeom>
            </p:spPr>
          </p:pic>
        </p:grpSp>
        <p:sp>
          <p:nvSpPr>
            <p:cNvPr id="6" name="Object 5"/>
            <p:cNvSpPr/>
            <p:nvPr/>
          </p:nvSpPr>
          <p:spPr>
            <a:xfrm>
              <a:off x="228600" y="2577926"/>
              <a:ext cx="3071677" cy="437942"/>
            </a:xfrm>
            <a:prstGeom prst="rect">
              <a:avLst/>
            </a:prstGeom>
            <a:noFill/>
          </p:spPr>
          <p:txBody>
            <a:bodyPr wrap="square" lIns="0" tIns="0" rIns="0" bIns="0" rtlCol="0" anchor="t"/>
            <a:lstStyle/>
            <a:p>
              <a:pPr algn="ctr">
                <a:lnSpc>
                  <a:spcPts val="1725"/>
                </a:lnSpc>
              </a:pPr>
              <a:r>
                <a:rPr lang="en-US" sz="1350" kern="0" spc="14" dirty="0">
                  <a:latin typeface="Roboto" pitchFamily="34" charset="0"/>
                  <a:ea typeface="Roboto" pitchFamily="34" charset="-122"/>
                  <a:cs typeface="Roboto" pitchFamily="34" charset="-120"/>
                </a:rPr>
                <a:t>What is Retrieval Augmented Generation?</a:t>
              </a:r>
              <a:endParaRPr lang="en-US" sz="1350" dirty="0"/>
            </a:p>
          </p:txBody>
        </p:sp>
        <p:sp>
          <p:nvSpPr>
            <p:cNvPr id="7" name="Object 6"/>
            <p:cNvSpPr/>
            <p:nvPr/>
          </p:nvSpPr>
          <p:spPr>
            <a:xfrm>
              <a:off x="294095" y="3158416"/>
              <a:ext cx="3071677" cy="1013639"/>
            </a:xfrm>
            <a:prstGeom prst="rect">
              <a:avLst/>
            </a:prstGeom>
            <a:noFill/>
          </p:spPr>
          <p:txBody>
            <a:bodyPr wrap="square" lIns="0" tIns="0" rIns="0" bIns="0" rtlCol="0" anchor="t"/>
            <a:lstStyle/>
            <a:p>
              <a:pPr algn="ctr">
                <a:lnSpc>
                  <a:spcPts val="1598"/>
                </a:lnSpc>
                <a:spcBef>
                  <a:spcPts val="330"/>
                </a:spcBef>
              </a:pPr>
              <a:r>
                <a:rPr lang="en-US" sz="1125" kern="0" spc="11" dirty="0">
                  <a:latin typeface="Roboto" pitchFamily="34" charset="0"/>
                  <a:ea typeface="Roboto" pitchFamily="34" charset="-122"/>
                  <a:cs typeface="Roboto" pitchFamily="34" charset="-120"/>
                </a:rPr>
                <a:t>Retrieval-Augmented Generation (RAG) is an AI framework that combines large language models (LLMs) with external information retrieval to produce more accurate and contextually relevant outputs. </a:t>
              </a:r>
              <a:endParaRPr lang="en-US" sz="1350" dirty="0"/>
            </a:p>
          </p:txBody>
        </p:sp>
      </p:grpSp>
      <p:grpSp>
        <p:nvGrpSpPr>
          <p:cNvPr id="17" name="Group 16">
            <a:extLst>
              <a:ext uri="{FF2B5EF4-FFF2-40B4-BE49-F238E27FC236}">
                <a16:creationId xmlns:a16="http://schemas.microsoft.com/office/drawing/2014/main" id="{1F188E36-19F1-18FA-F770-F88A48B4EFE3}"/>
              </a:ext>
            </a:extLst>
          </p:cNvPr>
          <p:cNvGrpSpPr/>
          <p:nvPr/>
        </p:nvGrpSpPr>
        <p:grpSpPr>
          <a:xfrm>
            <a:off x="3750814" y="1287917"/>
            <a:ext cx="4583832" cy="3417433"/>
            <a:chOff x="3750814" y="1287917"/>
            <a:chExt cx="4583832" cy="3417433"/>
          </a:xfrm>
        </p:grpSpPr>
        <p:grpSp>
          <p:nvGrpSpPr>
            <p:cNvPr id="15" name="Group 14">
              <a:extLst>
                <a:ext uri="{FF2B5EF4-FFF2-40B4-BE49-F238E27FC236}">
                  <a16:creationId xmlns:a16="http://schemas.microsoft.com/office/drawing/2014/main" id="{216BF8F7-2BAA-70E7-DDBF-8F8E6FC7BF2E}"/>
                </a:ext>
              </a:extLst>
            </p:cNvPr>
            <p:cNvGrpSpPr/>
            <p:nvPr/>
          </p:nvGrpSpPr>
          <p:grpSpPr>
            <a:xfrm>
              <a:off x="5508198" y="1287917"/>
              <a:ext cx="1071295" cy="1071295"/>
              <a:chOff x="5999250" y="1553378"/>
              <a:chExt cx="1071295" cy="1071295"/>
            </a:xfrm>
          </p:grpSpPr>
          <p:sp>
            <p:nvSpPr>
              <p:cNvPr id="8" name="Object 7"/>
              <p:cNvSpPr/>
              <p:nvPr/>
            </p:nvSpPr>
            <p:spPr>
              <a:xfrm>
                <a:off x="5999250" y="1553378"/>
                <a:ext cx="1071295" cy="1071295"/>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9141" y="1844090"/>
                <a:ext cx="349956" cy="499937"/>
              </a:xfrm>
              <a:prstGeom prst="rect">
                <a:avLst/>
              </a:prstGeom>
            </p:spPr>
          </p:pic>
        </p:grpSp>
        <p:sp>
          <p:nvSpPr>
            <p:cNvPr id="10" name="Object 9"/>
            <p:cNvSpPr/>
            <p:nvPr/>
          </p:nvSpPr>
          <p:spPr>
            <a:xfrm>
              <a:off x="4561857" y="2502095"/>
              <a:ext cx="2961746" cy="218971"/>
            </a:xfrm>
            <a:prstGeom prst="rect">
              <a:avLst/>
            </a:prstGeom>
            <a:noFill/>
          </p:spPr>
          <p:txBody>
            <a:bodyPr wrap="square" lIns="0" tIns="0" rIns="0" bIns="0" rtlCol="0" anchor="t"/>
            <a:lstStyle/>
            <a:p>
              <a:pPr algn="ctr">
                <a:lnSpc>
                  <a:spcPts val="1725"/>
                </a:lnSpc>
              </a:pPr>
              <a:r>
                <a:rPr lang="en-US" sz="1350" kern="0" spc="14" dirty="0">
                  <a:latin typeface="Roboto" pitchFamily="34" charset="0"/>
                  <a:ea typeface="Roboto" pitchFamily="34" charset="-122"/>
                  <a:cs typeface="Roboto" pitchFamily="34" charset="-120"/>
                </a:rPr>
                <a:t>How does RAG work?</a:t>
              </a:r>
              <a:endParaRPr lang="en-US" sz="1350" dirty="0"/>
            </a:p>
          </p:txBody>
        </p:sp>
        <p:sp>
          <p:nvSpPr>
            <p:cNvPr id="11" name="Object 10"/>
            <p:cNvSpPr/>
            <p:nvPr/>
          </p:nvSpPr>
          <p:spPr>
            <a:xfrm>
              <a:off x="3750814" y="2796897"/>
              <a:ext cx="4583832" cy="1908453"/>
            </a:xfrm>
            <a:prstGeom prst="rect">
              <a:avLst/>
            </a:prstGeom>
            <a:noFill/>
          </p:spPr>
          <p:txBody>
            <a:bodyPr wrap="square" lIns="0" tIns="0" rIns="0" bIns="0" rtlCol="0" anchor="t"/>
            <a:lstStyle/>
            <a:p>
              <a:pPr algn="ctr">
                <a:lnSpc>
                  <a:spcPts val="1598"/>
                </a:lnSpc>
                <a:spcBef>
                  <a:spcPts val="330"/>
                </a:spcBef>
              </a:pPr>
              <a:r>
                <a:rPr lang="en-US" sz="1125" kern="0" spc="11" dirty="0">
                  <a:latin typeface="Roboto" pitchFamily="34" charset="0"/>
                  <a:ea typeface="Roboto" pitchFamily="34" charset="-122"/>
                  <a:cs typeface="Roboto" pitchFamily="34" charset="-120"/>
                </a:rPr>
                <a:t>RAG is fundamentally an </a:t>
              </a:r>
              <a:r>
                <a:rPr lang="en-US" sz="1125" b="1" kern="0" spc="11" dirty="0">
                  <a:latin typeface="Roboto" pitchFamily="34" charset="0"/>
                  <a:ea typeface="Roboto" pitchFamily="34" charset="-122"/>
                  <a:cs typeface="Roboto" pitchFamily="34" charset="-120"/>
                </a:rPr>
                <a:t>architectural pattern </a:t>
              </a:r>
              <a:r>
                <a:rPr lang="en-US" sz="1125" kern="0" spc="11" dirty="0">
                  <a:latin typeface="Roboto" pitchFamily="34" charset="0"/>
                  <a:ea typeface="Roboto" pitchFamily="34" charset="-122"/>
                  <a:cs typeface="Roboto" pitchFamily="34" charset="-120"/>
                </a:rPr>
                <a:t>that integrates a retrieval system with a generation system. In practice, a RAG pipeline consists of two primary components – a </a:t>
              </a:r>
              <a:r>
                <a:rPr lang="en-US" sz="1125" b="1" kern="0" spc="11" dirty="0">
                  <a:latin typeface="Roboto" pitchFamily="34" charset="0"/>
                  <a:ea typeface="Roboto" pitchFamily="34" charset="-122"/>
                  <a:cs typeface="Roboto" pitchFamily="34" charset="-120"/>
                </a:rPr>
                <a:t>retriever</a:t>
              </a:r>
              <a:r>
                <a:rPr lang="en-US" sz="1125" kern="0" spc="11" dirty="0">
                  <a:latin typeface="Roboto" pitchFamily="34" charset="0"/>
                  <a:ea typeface="Roboto" pitchFamily="34" charset="-122"/>
                  <a:cs typeface="Roboto" pitchFamily="34" charset="-120"/>
                </a:rPr>
                <a:t> and a </a:t>
              </a:r>
              <a:r>
                <a:rPr lang="en-US" sz="1125" b="1" kern="0" spc="11" dirty="0">
                  <a:latin typeface="Roboto" pitchFamily="34" charset="0"/>
                  <a:ea typeface="Roboto" pitchFamily="34" charset="-122"/>
                  <a:cs typeface="Roboto" pitchFamily="34" charset="-120"/>
                </a:rPr>
                <a:t>generator </a:t>
              </a:r>
              <a:r>
                <a:rPr lang="en-US" sz="1125" kern="0" spc="11" dirty="0">
                  <a:latin typeface="Roboto" pitchFamily="34" charset="0"/>
                  <a:ea typeface="Roboto" pitchFamily="34" charset="-122"/>
                  <a:cs typeface="Roboto" pitchFamily="34" charset="-120"/>
                </a:rPr>
                <a:t>– working together. </a:t>
              </a:r>
            </a:p>
            <a:p>
              <a:pPr algn="ctr">
                <a:lnSpc>
                  <a:spcPts val="1598"/>
                </a:lnSpc>
                <a:spcBef>
                  <a:spcPts val="330"/>
                </a:spcBef>
              </a:pPr>
              <a:r>
                <a:rPr lang="en-US" sz="1125" kern="0" spc="11" dirty="0">
                  <a:latin typeface="Roboto" pitchFamily="34" charset="0"/>
                  <a:ea typeface="Roboto" pitchFamily="34" charset="-122"/>
                  <a:cs typeface="Roboto" pitchFamily="34" charset="-120"/>
                </a:rPr>
                <a:t>The retriever is responsible for finding relevant information from an external knowledge source (e.g., a set of documents or a database) given a user query, and the generator is a language model that produces the final output (answer or text) conditioned on both the user’s input and the retrieved information.</a:t>
              </a:r>
              <a:endParaRPr lang="en-US" sz="1350" dirty="0"/>
            </a:p>
          </p:txBody>
        </p:sp>
      </p:grpSp>
      <p:sp>
        <p:nvSpPr>
          <p:cNvPr id="12" name="Object 11"/>
          <p:cNvSpPr/>
          <p:nvPr/>
        </p:nvSpPr>
        <p:spPr>
          <a:xfrm>
            <a:off x="8827468" y="4874837"/>
            <a:ext cx="171333" cy="182517"/>
          </a:xfrm>
          <a:prstGeom prst="rect">
            <a:avLst/>
          </a:prstGeom>
          <a:noFill/>
        </p:spPr>
        <p:txBody>
          <a:bodyPr/>
          <a:lstStyle/>
          <a:p>
            <a:endParaRPr lang="en-US" sz="1350" dirty="0"/>
          </a:p>
        </p:txBody>
      </p:sp>
      <p:sp>
        <p:nvSpPr>
          <p:cNvPr id="16" name="Title 15">
            <a:extLst>
              <a:ext uri="{FF2B5EF4-FFF2-40B4-BE49-F238E27FC236}">
                <a16:creationId xmlns:a16="http://schemas.microsoft.com/office/drawing/2014/main" id="{C94E6896-30C6-6128-3C94-227B846824EA}"/>
              </a:ext>
            </a:extLst>
          </p:cNvPr>
          <p:cNvSpPr>
            <a:spLocks noGrp="1"/>
          </p:cNvSpPr>
          <p:nvPr>
            <p:ph type="title"/>
          </p:nvPr>
        </p:nvSpPr>
        <p:spPr>
          <a:xfrm>
            <a:off x="457200" y="528066"/>
            <a:ext cx="8305800" cy="693469"/>
          </a:xfrm>
        </p:spPr>
        <p:txBody>
          <a:bodyPr>
            <a:noAutofit/>
          </a:bodyPr>
          <a:lstStyle/>
          <a:p>
            <a:r>
              <a:rPr lang="en-US" sz="4000" b="1" dirty="0">
                <a:effectLst>
                  <a:outerShdw blurRad="38100" dist="38100" dir="2700000" algn="tl">
                    <a:srgbClr val="000000">
                      <a:alpha val="43137"/>
                    </a:srgbClr>
                  </a:outerShdw>
                </a:effectLst>
              </a:rPr>
              <a:t>Retrieval Augmented Generation (RAG)</a:t>
            </a:r>
          </a:p>
        </p:txBody>
      </p:sp>
      <p:sp>
        <p:nvSpPr>
          <p:cNvPr id="25"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mtClean="0">
                <a:solidFill>
                  <a:schemeClr val="tx1"/>
                </a:solidFill>
              </a:rPr>
              <a:t>46</a:t>
            </a:fld>
            <a:endParaRPr lang="en-US" dirty="0">
              <a:solidFill>
                <a:schemeClr val="tx1"/>
              </a:solidFill>
            </a:endParaRPr>
          </a:p>
        </p:txBody>
      </p:sp>
      <p:sp>
        <p:nvSpPr>
          <p:cNvPr id="2" name="Date Placeholder 1">
            <a:extLst>
              <a:ext uri="{FF2B5EF4-FFF2-40B4-BE49-F238E27FC236}">
                <a16:creationId xmlns:a16="http://schemas.microsoft.com/office/drawing/2014/main" id="{CFF6CAAB-8C05-C9FB-C6EF-8E44C9253C9E}"/>
              </a:ext>
            </a:extLst>
          </p:cNvPr>
          <p:cNvSpPr>
            <a:spLocks noGrp="1"/>
          </p:cNvSpPr>
          <p:nvPr>
            <p:ph type="dt" sz="half" idx="10"/>
          </p:nvPr>
        </p:nvSpPr>
        <p:spPr/>
        <p:txBody>
          <a:bodyPr/>
          <a:lstStyle/>
          <a:p>
            <a:fld id="{76C9FF22-DC47-42A7-9E68-6E7FC801440A}" type="datetime1">
              <a:rPr lang="en-US" smtClean="0"/>
              <a:t>1/21/2026</a:t>
            </a:fld>
            <a:endParaRPr lang="en-US" dirty="0"/>
          </a:p>
        </p:txBody>
      </p:sp>
      <p:sp>
        <p:nvSpPr>
          <p:cNvPr id="3" name="Footer Placeholder 2">
            <a:extLst>
              <a:ext uri="{FF2B5EF4-FFF2-40B4-BE49-F238E27FC236}">
                <a16:creationId xmlns:a16="http://schemas.microsoft.com/office/drawing/2014/main" id="{48A3C29F-7AEB-6269-154A-D5DCBA27A5E1}"/>
              </a:ext>
            </a:extLst>
          </p:cNvPr>
          <p:cNvSpPr>
            <a:spLocks noGrp="1"/>
          </p:cNvSpPr>
          <p:nvPr>
            <p:ph type="ftr" sz="quarter" idx="11"/>
          </p:nvPr>
        </p:nvSpPr>
        <p:spPr/>
        <p:txBody>
          <a:bodyPr/>
          <a:lstStyle/>
          <a:p>
            <a:r>
              <a:rPr lang="en-US" dirty="0"/>
              <a:t>Copyright © 2007 - 2025 Carl M. Burnett</a:t>
            </a:r>
          </a:p>
        </p:txBody>
      </p:sp>
    </p:spTree>
    <p:extLst>
      <p:ext uri="{BB962C8B-B14F-4D97-AF65-F5344CB8AC3E}">
        <p14:creationId xmlns:p14="http://schemas.microsoft.com/office/powerpoint/2010/main" val="213561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C27680-B8E0-B9A3-9971-D7F3842AFFCF}"/>
              </a:ext>
            </a:extLst>
          </p:cNvPr>
          <p:cNvSpPr>
            <a:spLocks noGrp="1"/>
          </p:cNvSpPr>
          <p:nvPr>
            <p:ph type="title"/>
          </p:nvPr>
        </p:nvSpPr>
        <p:spPr/>
        <p:txBody>
          <a:bodyPr anchor="ctr">
            <a:noAutofit/>
          </a:bodyPr>
          <a:lstStyle/>
          <a:p>
            <a:pPr>
              <a:lnSpc>
                <a:spcPts val="3195"/>
              </a:lnSpc>
            </a:pPr>
            <a:r>
              <a:rPr lang="en-US" sz="36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Retrieval Augmented Generation (RAG)</a:t>
            </a:r>
            <a:endParaRPr lang="en-US" sz="1600" dirty="0">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9B4B28B2-F053-7468-F205-28228573F35F}"/>
              </a:ext>
            </a:extLst>
          </p:cNvPr>
          <p:cNvSpPr>
            <a:spLocks noGrp="1"/>
          </p:cNvSpPr>
          <p:nvPr>
            <p:ph type="dt" sz="half" idx="10"/>
          </p:nvPr>
        </p:nvSpPr>
        <p:spPr/>
        <p:txBody>
          <a:bodyPr/>
          <a:lstStyle/>
          <a:p>
            <a:fld id="{D16FE571-D53A-4ACC-A815-0F5F14B9F050}" type="datetime1">
              <a:rPr lang="en-US" smtClean="0"/>
              <a:t>1/21/2026</a:t>
            </a:fld>
            <a:endParaRPr lang="en-US" dirty="0"/>
          </a:p>
        </p:txBody>
      </p:sp>
      <p:sp>
        <p:nvSpPr>
          <p:cNvPr id="3" name="Footer Placeholder 2">
            <a:extLst>
              <a:ext uri="{FF2B5EF4-FFF2-40B4-BE49-F238E27FC236}">
                <a16:creationId xmlns:a16="http://schemas.microsoft.com/office/drawing/2014/main" id="{089D7E65-02FA-1D4F-8DD7-D261FB2F87E3}"/>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286E4DB7-006C-7498-94FD-87247B965A23}"/>
              </a:ext>
            </a:extLst>
          </p:cNvPr>
          <p:cNvSpPr>
            <a:spLocks noGrp="1"/>
          </p:cNvSpPr>
          <p:nvPr>
            <p:ph type="sldNum" sz="quarter" idx="12"/>
          </p:nvPr>
        </p:nvSpPr>
        <p:spPr/>
        <p:txBody>
          <a:bodyPr/>
          <a:lstStyle/>
          <a:p>
            <a:fld id="{3D46CBA2-ECE5-4BE9-B546-6761E0E67089}" type="slidenum">
              <a:rPr lang="en-US" smtClean="0"/>
              <a:t>47</a:t>
            </a:fld>
            <a:endParaRPr lang="en-US" dirty="0"/>
          </a:p>
        </p:txBody>
      </p:sp>
      <p:pic>
        <p:nvPicPr>
          <p:cNvPr id="6" name="Picture 5" descr="Diagram of a diagram of data&#10;&#10;AI-generated content may be incorrect.">
            <a:extLst>
              <a:ext uri="{FF2B5EF4-FFF2-40B4-BE49-F238E27FC236}">
                <a16:creationId xmlns:a16="http://schemas.microsoft.com/office/drawing/2014/main" id="{5F5D6410-2649-B1B3-64DF-168963444A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244925"/>
            <a:ext cx="5704532" cy="3208800"/>
          </a:xfrm>
          <a:prstGeom prst="rect">
            <a:avLst/>
          </a:prstGeom>
        </p:spPr>
      </p:pic>
      <p:sp>
        <p:nvSpPr>
          <p:cNvPr id="8" name="TextBox 7">
            <a:extLst>
              <a:ext uri="{FF2B5EF4-FFF2-40B4-BE49-F238E27FC236}">
                <a16:creationId xmlns:a16="http://schemas.microsoft.com/office/drawing/2014/main" id="{D2D64B73-E245-3A7B-34E0-FF32B6C5C6FA}"/>
              </a:ext>
            </a:extLst>
          </p:cNvPr>
          <p:cNvSpPr txBox="1"/>
          <p:nvPr/>
        </p:nvSpPr>
        <p:spPr>
          <a:xfrm>
            <a:off x="762000" y="4436475"/>
            <a:ext cx="8077200" cy="276999"/>
          </a:xfrm>
          <a:prstGeom prst="rect">
            <a:avLst/>
          </a:prstGeom>
          <a:noFill/>
        </p:spPr>
        <p:txBody>
          <a:bodyPr wrap="square">
            <a:spAutoFit/>
          </a:bodyPr>
          <a:lstStyle/>
          <a:p>
            <a:r>
              <a:rPr lang="en-US" sz="1200" dirty="0">
                <a:latin typeface="+mj-lt"/>
                <a:hlinkClick r:id="rId3"/>
              </a:rPr>
              <a:t>https://www.datacamp.com/blog/what-is-retrieval-augmented-generation-rag</a:t>
            </a:r>
            <a:r>
              <a:rPr lang="en-US" sz="1200" dirty="0">
                <a:latin typeface="+mj-lt"/>
              </a:rPr>
              <a:t> </a:t>
            </a:r>
          </a:p>
        </p:txBody>
      </p:sp>
    </p:spTree>
    <p:extLst>
      <p:ext uri="{BB962C8B-B14F-4D97-AF65-F5344CB8AC3E}">
        <p14:creationId xmlns:p14="http://schemas.microsoft.com/office/powerpoint/2010/main" val="2469638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71420" y="71420"/>
            <a:ext cx="8998875" cy="4999375"/>
          </a:xfrm>
          <a:prstGeom prst="rect">
            <a:avLst/>
          </a:prstGeom>
          <a:solidFill>
            <a:srgbClr val="2F2F2F"/>
          </a:solidFill>
        </p:spPr>
        <p:txBody>
          <a:bodyPr/>
          <a:lstStyle/>
          <a:p>
            <a:endParaRPr lang="en-US" sz="1350" dirty="0"/>
          </a:p>
        </p:txBody>
      </p:sp>
      <p:pic>
        <p:nvPicPr>
          <p:cNvPr id="3" name="Object 2" descr="preencoded.png"/>
          <p:cNvPicPr>
            <a:picLocks noChangeAspect="1"/>
          </p:cNvPicPr>
          <p:nvPr/>
        </p:nvPicPr>
        <p:blipFill>
          <a:blip r:embed="rId3"/>
          <a:srcRect l="-1357" t="-2002" r="-1357" b="-2002"/>
          <a:stretch/>
        </p:blipFill>
        <p:spPr>
          <a:xfrm>
            <a:off x="71420" y="71420"/>
            <a:ext cx="8998875" cy="4999375"/>
          </a:xfrm>
          <a:prstGeom prst="rect">
            <a:avLst/>
          </a:prstGeom>
        </p:spPr>
      </p:pic>
      <p:sp>
        <p:nvSpPr>
          <p:cNvPr id="4" name="Date Placeholder 3">
            <a:extLst>
              <a:ext uri="{FF2B5EF4-FFF2-40B4-BE49-F238E27FC236}">
                <a16:creationId xmlns:a16="http://schemas.microsoft.com/office/drawing/2014/main" id="{2796553C-0D89-1CF4-F20D-4E602BF3E825}"/>
              </a:ext>
            </a:extLst>
          </p:cNvPr>
          <p:cNvSpPr>
            <a:spLocks noGrp="1"/>
          </p:cNvSpPr>
          <p:nvPr>
            <p:ph type="dt" sz="half" idx="10"/>
          </p:nvPr>
        </p:nvSpPr>
        <p:spPr/>
        <p:txBody>
          <a:bodyPr/>
          <a:lstStyle/>
          <a:p>
            <a:fld id="{3EE9CD82-2DB0-4F0D-A35A-AE94F4CF33B4}" type="datetime1">
              <a:rPr lang="en-US" smtClean="0"/>
              <a:t>1/21/2026</a:t>
            </a:fld>
            <a:endParaRPr lang="en-US" dirty="0"/>
          </a:p>
        </p:txBody>
      </p:sp>
      <p:sp>
        <p:nvSpPr>
          <p:cNvPr id="5" name="Footer Placeholder 4">
            <a:extLst>
              <a:ext uri="{FF2B5EF4-FFF2-40B4-BE49-F238E27FC236}">
                <a16:creationId xmlns:a16="http://schemas.microsoft.com/office/drawing/2014/main" id="{F782B5BA-A855-5510-1B1B-736A3E0CBD08}"/>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ABD14C38-CFD5-2FEC-E764-597D3D3B26E8}"/>
              </a:ext>
            </a:extLst>
          </p:cNvPr>
          <p:cNvSpPr>
            <a:spLocks noGrp="1"/>
          </p:cNvSpPr>
          <p:nvPr>
            <p:ph type="sldNum" sz="quarter" idx="12"/>
          </p:nvPr>
        </p:nvSpPr>
        <p:spPr/>
        <p:txBody>
          <a:bodyPr/>
          <a:lstStyle/>
          <a:p>
            <a:fld id="{3D46CBA2-ECE5-4BE9-B546-6761E0E67089}" type="slidenum">
              <a:rPr lang="en-US" smtClean="0"/>
              <a:t>48</a:t>
            </a:fld>
            <a:endParaRPr lang="en-US" dirty="0"/>
          </a:p>
        </p:txBody>
      </p:sp>
    </p:spTree>
    <p:extLst>
      <p:ext uri="{BB962C8B-B14F-4D97-AF65-F5344CB8AC3E}">
        <p14:creationId xmlns:p14="http://schemas.microsoft.com/office/powerpoint/2010/main" val="396193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1C03C-4615-108A-209C-E4155AE892C6}"/>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D4E594FC-3A47-E849-BE6F-8E516F9E7041}"/>
              </a:ext>
            </a:extLst>
          </p:cNvPr>
          <p:cNvSpPr/>
          <p:nvPr/>
        </p:nvSpPr>
        <p:spPr>
          <a:xfrm>
            <a:off x="71420" y="71420"/>
            <a:ext cx="8998875" cy="4999375"/>
          </a:xfrm>
          <a:prstGeom prst="rect">
            <a:avLst/>
          </a:prstGeom>
          <a:solidFill>
            <a:srgbClr val="2F2F2F"/>
          </a:solidFill>
        </p:spPr>
        <p:txBody>
          <a:bodyPr/>
          <a:lstStyle/>
          <a:p>
            <a:endParaRPr lang="en-US" sz="1350" dirty="0"/>
          </a:p>
        </p:txBody>
      </p:sp>
      <p:pic>
        <p:nvPicPr>
          <p:cNvPr id="3" name="Object 2" descr="preencoded.png">
            <a:extLst>
              <a:ext uri="{FF2B5EF4-FFF2-40B4-BE49-F238E27FC236}">
                <a16:creationId xmlns:a16="http://schemas.microsoft.com/office/drawing/2014/main" id="{F1372EAB-6F60-3C4C-05D2-3800CD2608D9}"/>
              </a:ext>
            </a:extLst>
          </p:cNvPr>
          <p:cNvPicPr>
            <a:picLocks noChangeAspect="1"/>
          </p:cNvPicPr>
          <p:nvPr/>
        </p:nvPicPr>
        <p:blipFill>
          <a:blip r:embed="rId3"/>
          <a:srcRect l="-1357" t="-2002" r="-1357" b="-2002"/>
          <a:stretch/>
        </p:blipFill>
        <p:spPr>
          <a:xfrm>
            <a:off x="71420" y="71420"/>
            <a:ext cx="8998875" cy="4999375"/>
          </a:xfrm>
          <a:prstGeom prst="rect">
            <a:avLst/>
          </a:prstGeom>
        </p:spPr>
      </p:pic>
      <p:sp>
        <p:nvSpPr>
          <p:cNvPr id="4" name="Rectangle 3">
            <a:extLst>
              <a:ext uri="{FF2B5EF4-FFF2-40B4-BE49-F238E27FC236}">
                <a16:creationId xmlns:a16="http://schemas.microsoft.com/office/drawing/2014/main" id="{7ED03368-0439-8CC4-DF4D-BFF08E8C389C}"/>
              </a:ext>
            </a:extLst>
          </p:cNvPr>
          <p:cNvSpPr/>
          <p:nvPr/>
        </p:nvSpPr>
        <p:spPr>
          <a:xfrm>
            <a:off x="7259083" y="928098"/>
            <a:ext cx="1699460" cy="386514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AEA5E012-0459-ECD3-E362-7148345E8CDC}"/>
              </a:ext>
            </a:extLst>
          </p:cNvPr>
          <p:cNvSpPr/>
          <p:nvPr/>
        </p:nvSpPr>
        <p:spPr>
          <a:xfrm>
            <a:off x="2287721" y="2979988"/>
            <a:ext cx="1547978" cy="1221098"/>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65348F51-2FA5-BEE1-6E5A-284FDC7B0256}"/>
              </a:ext>
            </a:extLst>
          </p:cNvPr>
          <p:cNvSpPr/>
          <p:nvPr/>
        </p:nvSpPr>
        <p:spPr>
          <a:xfrm>
            <a:off x="1165377" y="1733705"/>
            <a:ext cx="1506665" cy="1241754"/>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350" dirty="0"/>
          </a:p>
        </p:txBody>
      </p:sp>
      <p:sp>
        <p:nvSpPr>
          <p:cNvPr id="7" name="Rectangle 6">
            <a:extLst>
              <a:ext uri="{FF2B5EF4-FFF2-40B4-BE49-F238E27FC236}">
                <a16:creationId xmlns:a16="http://schemas.microsoft.com/office/drawing/2014/main" id="{31D2A79A-441F-1E41-786D-E4DD4E7D8069}"/>
              </a:ext>
            </a:extLst>
          </p:cNvPr>
          <p:cNvSpPr/>
          <p:nvPr/>
        </p:nvSpPr>
        <p:spPr>
          <a:xfrm>
            <a:off x="2735280" y="735302"/>
            <a:ext cx="4453677" cy="1992278"/>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Date Placeholder 7">
            <a:extLst>
              <a:ext uri="{FF2B5EF4-FFF2-40B4-BE49-F238E27FC236}">
                <a16:creationId xmlns:a16="http://schemas.microsoft.com/office/drawing/2014/main" id="{B6B8E2CF-02D2-F88A-D299-5826C8BE6992}"/>
              </a:ext>
            </a:extLst>
          </p:cNvPr>
          <p:cNvSpPr>
            <a:spLocks noGrp="1"/>
          </p:cNvSpPr>
          <p:nvPr>
            <p:ph type="dt" sz="half" idx="10"/>
          </p:nvPr>
        </p:nvSpPr>
        <p:spPr/>
        <p:txBody>
          <a:bodyPr/>
          <a:lstStyle/>
          <a:p>
            <a:fld id="{911FB5DE-D590-4825-8D40-5D0FCE897FE2}" type="datetime1">
              <a:rPr lang="en-US" smtClean="0"/>
              <a:t>1/21/2026</a:t>
            </a:fld>
            <a:endParaRPr lang="en-US" dirty="0"/>
          </a:p>
        </p:txBody>
      </p:sp>
      <p:sp>
        <p:nvSpPr>
          <p:cNvPr id="9" name="Footer Placeholder 8">
            <a:extLst>
              <a:ext uri="{FF2B5EF4-FFF2-40B4-BE49-F238E27FC236}">
                <a16:creationId xmlns:a16="http://schemas.microsoft.com/office/drawing/2014/main" id="{DF91B987-DB7E-0FF7-D127-425442F6224A}"/>
              </a:ext>
            </a:extLst>
          </p:cNvPr>
          <p:cNvSpPr>
            <a:spLocks noGrp="1"/>
          </p:cNvSpPr>
          <p:nvPr>
            <p:ph type="ftr" sz="quarter" idx="11"/>
          </p:nvPr>
        </p:nvSpPr>
        <p:spPr/>
        <p:txBody>
          <a:bodyPr/>
          <a:lstStyle/>
          <a:p>
            <a:r>
              <a:rPr lang="en-US" dirty="0"/>
              <a:t>Copyright © 2007 - 2025 Carl M. Burnett</a:t>
            </a:r>
          </a:p>
        </p:txBody>
      </p:sp>
      <p:sp>
        <p:nvSpPr>
          <p:cNvPr id="10" name="Slide Number Placeholder 9">
            <a:extLst>
              <a:ext uri="{FF2B5EF4-FFF2-40B4-BE49-F238E27FC236}">
                <a16:creationId xmlns:a16="http://schemas.microsoft.com/office/drawing/2014/main" id="{1273CA3D-A344-B13B-346D-3FEF338B27F8}"/>
              </a:ext>
            </a:extLst>
          </p:cNvPr>
          <p:cNvSpPr>
            <a:spLocks noGrp="1"/>
          </p:cNvSpPr>
          <p:nvPr>
            <p:ph type="sldNum" sz="quarter" idx="12"/>
          </p:nvPr>
        </p:nvSpPr>
        <p:spPr/>
        <p:txBody>
          <a:bodyPr/>
          <a:lstStyle/>
          <a:p>
            <a:fld id="{3D46CBA2-ECE5-4BE9-B546-6761E0E67089}" type="slidenum">
              <a:rPr lang="en-US" smtClean="0"/>
              <a:t>49</a:t>
            </a:fld>
            <a:endParaRPr lang="en-US" dirty="0"/>
          </a:p>
        </p:txBody>
      </p:sp>
    </p:spTree>
    <p:extLst>
      <p:ext uri="{BB962C8B-B14F-4D97-AF65-F5344CB8AC3E}">
        <p14:creationId xmlns:p14="http://schemas.microsoft.com/office/powerpoint/2010/main" val="3945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791D5-C445-0E10-D85F-B2216A8FC0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37A475-FC94-9B8B-E6CA-16EBA60C79FB}"/>
              </a:ext>
            </a:extLst>
          </p:cNvPr>
          <p:cNvSpPr>
            <a:spLocks noGrp="1"/>
          </p:cNvSpPr>
          <p:nvPr>
            <p:ph type="title"/>
          </p:nvPr>
        </p:nvSpPr>
        <p:spPr/>
        <p:txBody>
          <a:bodyPr/>
          <a:lstStyle/>
          <a:p>
            <a:r>
              <a:rPr lang="en-US" dirty="0"/>
              <a:t>Course Outline – Session IV</a:t>
            </a:r>
          </a:p>
        </p:txBody>
      </p:sp>
      <p:sp>
        <p:nvSpPr>
          <p:cNvPr id="6" name="Content Placeholder 5">
            <a:extLst>
              <a:ext uri="{FF2B5EF4-FFF2-40B4-BE49-F238E27FC236}">
                <a16:creationId xmlns:a16="http://schemas.microsoft.com/office/drawing/2014/main" id="{C529F301-BB72-A03E-EE8F-DF989E81C0BB}"/>
              </a:ext>
            </a:extLst>
          </p:cNvPr>
          <p:cNvSpPr>
            <a:spLocks noGrp="1"/>
          </p:cNvSpPr>
          <p:nvPr>
            <p:ph sz="half" idx="1"/>
          </p:nvPr>
        </p:nvSpPr>
        <p:spPr>
          <a:xfrm>
            <a:off x="381000" y="1440064"/>
            <a:ext cx="4191000" cy="1588886"/>
          </a:xfrm>
        </p:spPr>
        <p:txBody>
          <a:bodyPr>
            <a:noAutofit/>
          </a:bodyPr>
          <a:lstStyle/>
          <a:p>
            <a:pPr marL="468630" indent="-285750"/>
            <a:r>
              <a:rPr lang="en-US" sz="1400" dirty="0">
                <a:ea typeface="Aptos" panose="020B0004020202020204" pitchFamily="34" charset="0"/>
                <a:cs typeface="Aptos" panose="020B0004020202020204" pitchFamily="34" charset="0"/>
              </a:rPr>
              <a:t>Industry Risks and Concerns</a:t>
            </a:r>
          </a:p>
          <a:p>
            <a:pPr marL="834390" lvl="1" indent="-285750"/>
            <a:r>
              <a:rPr lang="en-US" sz="1200" dirty="0">
                <a:ea typeface="Aptos" panose="020B0004020202020204" pitchFamily="34" charset="0"/>
                <a:cs typeface="Aptos" panose="020B0004020202020204" pitchFamily="34" charset="0"/>
              </a:rPr>
              <a:t>Lack of Explainability / Transparency</a:t>
            </a:r>
          </a:p>
          <a:p>
            <a:pPr marL="834390" lvl="1" indent="-285750"/>
            <a:r>
              <a:rPr lang="en-US" sz="1200" dirty="0">
                <a:ea typeface="Aptos" panose="020B0004020202020204" pitchFamily="34" charset="0"/>
                <a:cs typeface="Aptos" panose="020B0004020202020204" pitchFamily="34" charset="0"/>
              </a:rPr>
              <a:t>Data Bias and Discrimination</a:t>
            </a:r>
          </a:p>
          <a:p>
            <a:pPr marL="834390" lvl="1" indent="-285750"/>
            <a:r>
              <a:rPr lang="en-US" sz="1200" dirty="0">
                <a:ea typeface="Aptos" panose="020B0004020202020204" pitchFamily="34" charset="0"/>
                <a:cs typeface="Aptos" panose="020B0004020202020204" pitchFamily="34" charset="0"/>
              </a:rPr>
              <a:t>Misinformation &amp; Disinformation</a:t>
            </a:r>
          </a:p>
          <a:p>
            <a:pPr marL="834390" lvl="1" indent="-285750"/>
            <a:r>
              <a:rPr lang="en-US" sz="1200" dirty="0">
                <a:ea typeface="Aptos" panose="020B0004020202020204" pitchFamily="34" charset="0"/>
                <a:cs typeface="Aptos" panose="020B0004020202020204" pitchFamily="34" charset="0"/>
              </a:rPr>
              <a:t>Misuse in Bioweapons, Cyberattacks, or Deepfake Extortion</a:t>
            </a:r>
          </a:p>
          <a:p>
            <a:pPr marL="834390" lvl="1" indent="-285750"/>
            <a:r>
              <a:rPr lang="en-US" sz="1200" dirty="0">
                <a:ea typeface="Aptos" panose="020B0004020202020204" pitchFamily="34" charset="0"/>
                <a:cs typeface="Aptos" panose="020B0004020202020204" pitchFamily="34" charset="0"/>
              </a:rPr>
              <a:t>Copyright and Intellectual Property Infringement</a:t>
            </a:r>
          </a:p>
          <a:p>
            <a:endParaRPr lang="en-US" sz="1400" dirty="0"/>
          </a:p>
        </p:txBody>
      </p:sp>
      <p:sp>
        <p:nvSpPr>
          <p:cNvPr id="7" name="Content Placeholder 6">
            <a:extLst>
              <a:ext uri="{FF2B5EF4-FFF2-40B4-BE49-F238E27FC236}">
                <a16:creationId xmlns:a16="http://schemas.microsoft.com/office/drawing/2014/main" id="{4073C535-26C9-6F87-7429-C26B02D5646F}"/>
              </a:ext>
            </a:extLst>
          </p:cNvPr>
          <p:cNvSpPr>
            <a:spLocks noGrp="1"/>
          </p:cNvSpPr>
          <p:nvPr>
            <p:ph sz="half" idx="2"/>
          </p:nvPr>
        </p:nvSpPr>
        <p:spPr>
          <a:xfrm>
            <a:off x="4648200" y="1440064"/>
            <a:ext cx="4191000" cy="2579486"/>
          </a:xfrm>
        </p:spPr>
        <p:txBody>
          <a:bodyPr>
            <a:normAutofit fontScale="92500" lnSpcReduction="10000"/>
          </a:bodyPr>
          <a:lstStyle/>
          <a:p>
            <a:pPr marL="468630" indent="-285750"/>
            <a:r>
              <a:rPr lang="en-US" sz="1400" dirty="0"/>
              <a:t>AI Future</a:t>
            </a:r>
          </a:p>
          <a:p>
            <a:pPr marL="834390" lvl="1" indent="-285750"/>
            <a:r>
              <a:rPr lang="en-US" sz="1200" dirty="0">
                <a:ea typeface="Aptos" panose="020B0004020202020204" pitchFamily="34" charset="0"/>
                <a:cs typeface="Aptos" panose="020B0004020202020204" pitchFamily="34" charset="0"/>
              </a:rPr>
              <a:t>China’s Digital Transformation</a:t>
            </a:r>
          </a:p>
          <a:p>
            <a:pPr marL="834390" lvl="1" indent="-285750"/>
            <a:r>
              <a:rPr lang="en-US" sz="1200" dirty="0">
                <a:ea typeface="Aptos" panose="020B0004020202020204" pitchFamily="34" charset="0"/>
                <a:cs typeface="Aptos" panose="020B0004020202020204" pitchFamily="34" charset="0"/>
              </a:rPr>
              <a:t>Date is the New Currency</a:t>
            </a:r>
          </a:p>
          <a:p>
            <a:pPr marL="834390" lvl="1" indent="-285750"/>
            <a:r>
              <a:rPr lang="en-US" sz="1200" dirty="0">
                <a:ea typeface="Aptos" panose="020B0004020202020204" pitchFamily="34" charset="0"/>
                <a:cs typeface="Aptos" panose="020B0004020202020204" pitchFamily="34" charset="0"/>
              </a:rPr>
              <a:t>Smart Econometrics</a:t>
            </a:r>
          </a:p>
          <a:p>
            <a:pPr marL="834390" lvl="1" indent="-285750"/>
            <a:r>
              <a:rPr lang="en-US" sz="1200" dirty="0">
                <a:ea typeface="Aptos" panose="020B0004020202020204" pitchFamily="34" charset="0"/>
                <a:cs typeface="Aptos" panose="020B0004020202020204" pitchFamily="34" charset="0"/>
              </a:rPr>
              <a:t>Social Credit Systems</a:t>
            </a:r>
          </a:p>
          <a:p>
            <a:pPr marL="834390" lvl="1" indent="-285750"/>
            <a:r>
              <a:rPr lang="en-US" sz="1200" dirty="0">
                <a:ea typeface="Aptos" panose="020B0004020202020204" pitchFamily="34" charset="0"/>
                <a:cs typeface="Aptos" panose="020B0004020202020204" pitchFamily="34" charset="0"/>
              </a:rPr>
              <a:t>The Future of Healthcare</a:t>
            </a:r>
          </a:p>
          <a:p>
            <a:pPr marL="834390" lvl="1" indent="-285750"/>
            <a:r>
              <a:rPr lang="en-US" sz="1200" dirty="0">
                <a:ea typeface="Aptos" panose="020B0004020202020204" pitchFamily="34" charset="0"/>
                <a:cs typeface="Aptos" panose="020B0004020202020204" pitchFamily="34" charset="0"/>
              </a:rPr>
              <a:t>Agentic AI</a:t>
            </a:r>
          </a:p>
          <a:p>
            <a:pPr marL="468630" indent="-285750"/>
            <a:r>
              <a:rPr lang="en-US" sz="1400" dirty="0">
                <a:ea typeface="Aptos" panose="020B0004020202020204" pitchFamily="34" charset="0"/>
                <a:cs typeface="Aptos" panose="020B0004020202020204" pitchFamily="34" charset="0"/>
              </a:rPr>
              <a:t>Job Market</a:t>
            </a:r>
          </a:p>
          <a:p>
            <a:pPr marL="468630" indent="-285750"/>
            <a:r>
              <a:rPr lang="en-US" sz="1400" dirty="0">
                <a:ea typeface="Aptos" panose="020B0004020202020204" pitchFamily="34" charset="0"/>
                <a:cs typeface="Aptos" panose="020B0004020202020204" pitchFamily="34" charset="0"/>
              </a:rPr>
              <a:t>Godfather Warning</a:t>
            </a:r>
          </a:p>
          <a:p>
            <a:pPr marL="468630" indent="-285750"/>
            <a:r>
              <a:rPr lang="en-US" sz="1400" dirty="0">
                <a:ea typeface="Aptos" panose="020B0004020202020204" pitchFamily="34" charset="0"/>
                <a:cs typeface="Aptos" panose="020B0004020202020204" pitchFamily="34" charset="0"/>
              </a:rPr>
              <a:t>Red Pill / Blue Pill Event</a:t>
            </a:r>
          </a:p>
          <a:p>
            <a:pPr marL="468630" indent="-285750"/>
            <a:r>
              <a:rPr lang="en-US" sz="1400" dirty="0">
                <a:ea typeface="Aptos" panose="020B0004020202020204" pitchFamily="34" charset="0"/>
                <a:cs typeface="Aptos" panose="020B0004020202020204" pitchFamily="34" charset="0"/>
              </a:rPr>
              <a:t>Course Review</a:t>
            </a:r>
          </a:p>
          <a:p>
            <a:pPr marL="468630" indent="-285750"/>
            <a:r>
              <a:rPr lang="en-US" sz="1400" dirty="0">
                <a:ea typeface="Aptos" panose="020B0004020202020204" pitchFamily="34" charset="0"/>
                <a:cs typeface="Aptos" panose="020B0004020202020204" pitchFamily="34" charset="0"/>
              </a:rPr>
              <a:t>Course Evaluation</a:t>
            </a:r>
            <a:endParaRPr lang="en-US" sz="1200" dirty="0">
              <a:ea typeface="Aptos" panose="020B0004020202020204" pitchFamily="34" charset="0"/>
              <a:cs typeface="Aptos" panose="020B0004020202020204" pitchFamily="34" charset="0"/>
            </a:endParaRPr>
          </a:p>
          <a:p>
            <a:pPr marL="468630" indent="-285750"/>
            <a:endParaRPr lang="en-US" sz="12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DDF0A5ED-BA81-5BF6-E0CC-16201C56FC54}"/>
              </a:ext>
            </a:extLst>
          </p:cNvPr>
          <p:cNvSpPr>
            <a:spLocks noGrp="1"/>
          </p:cNvSpPr>
          <p:nvPr>
            <p:ph type="dt" sz="half" idx="10"/>
          </p:nvPr>
        </p:nvSpPr>
        <p:spPr/>
        <p:txBody>
          <a:bodyPr/>
          <a:lstStyle/>
          <a:p>
            <a:fld id="{DE926898-931C-4E49-9EDD-3B95831E1BF9}" type="datetime1">
              <a:rPr lang="en-US" smtClean="0"/>
              <a:t>1/21/2026</a:t>
            </a:fld>
            <a:endParaRPr lang="en-US" dirty="0"/>
          </a:p>
        </p:txBody>
      </p:sp>
      <p:sp>
        <p:nvSpPr>
          <p:cNvPr id="3" name="Footer Placeholder 2">
            <a:extLst>
              <a:ext uri="{FF2B5EF4-FFF2-40B4-BE49-F238E27FC236}">
                <a16:creationId xmlns:a16="http://schemas.microsoft.com/office/drawing/2014/main" id="{5ED83686-AA3A-14D7-5C51-80F58BBC90B5}"/>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E5C25946-0966-243B-BCF7-DCBB336D5141}"/>
              </a:ext>
            </a:extLst>
          </p:cNvPr>
          <p:cNvSpPr>
            <a:spLocks noGrp="1"/>
          </p:cNvSpPr>
          <p:nvPr>
            <p:ph type="sldNum" sz="quarter" idx="12"/>
          </p:nvPr>
        </p:nvSpPr>
        <p:spPr/>
        <p:txBody>
          <a:bodyPr/>
          <a:lstStyle/>
          <a:p>
            <a:fld id="{3D46CBA2-ECE5-4BE9-B546-6761E0E67089}" type="slidenum">
              <a:rPr lang="en-US" smtClean="0"/>
              <a:t>5</a:t>
            </a:fld>
            <a:endParaRPr lang="en-US" dirty="0"/>
          </a:p>
        </p:txBody>
      </p:sp>
      <p:sp>
        <p:nvSpPr>
          <p:cNvPr id="8" name="Content Placeholder 6">
            <a:extLst>
              <a:ext uri="{FF2B5EF4-FFF2-40B4-BE49-F238E27FC236}">
                <a16:creationId xmlns:a16="http://schemas.microsoft.com/office/drawing/2014/main" id="{112D9925-693D-740C-2D4E-30D815328EBF}"/>
              </a:ext>
            </a:extLst>
          </p:cNvPr>
          <p:cNvSpPr txBox="1">
            <a:spLocks/>
          </p:cNvSpPr>
          <p:nvPr/>
        </p:nvSpPr>
        <p:spPr>
          <a:xfrm>
            <a:off x="381000" y="3083698"/>
            <a:ext cx="4191000" cy="1708843"/>
          </a:xfrm>
          <a:prstGeom prst="rect">
            <a:avLst/>
          </a:prstGeom>
        </p:spPr>
        <p:txBody>
          <a:bodyPr vert="horz">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68630" indent="-285750"/>
            <a:r>
              <a:rPr lang="en-US" sz="1800" dirty="0">
                <a:ea typeface="Aptos" panose="020B0004020202020204" pitchFamily="34" charset="0"/>
                <a:cs typeface="Aptos" panose="020B0004020202020204" pitchFamily="34" charset="0"/>
              </a:rPr>
              <a:t>AI Technology  Concerns</a:t>
            </a:r>
          </a:p>
          <a:p>
            <a:pPr marL="834390" lvl="1" indent="-285750"/>
            <a:r>
              <a:rPr lang="en-US" sz="1600" dirty="0">
                <a:ea typeface="Aptos" panose="020B0004020202020204" pitchFamily="34" charset="0"/>
                <a:cs typeface="Aptos" panose="020B0004020202020204" pitchFamily="34" charset="0"/>
              </a:rPr>
              <a:t>Geopolitical AI Arms Race</a:t>
            </a:r>
          </a:p>
          <a:p>
            <a:pPr marL="834390" lvl="1" indent="-285750"/>
            <a:r>
              <a:rPr lang="en-US" sz="1600" dirty="0">
                <a:ea typeface="Aptos" panose="020B0004020202020204" pitchFamily="34" charset="0"/>
                <a:cs typeface="Aptos" panose="020B0004020202020204" pitchFamily="34" charset="0"/>
              </a:rPr>
              <a:t>Hallucinations</a:t>
            </a:r>
          </a:p>
          <a:p>
            <a:pPr marL="834390" lvl="1" indent="-285750"/>
            <a:r>
              <a:rPr lang="en-US" sz="1600" dirty="0">
                <a:ea typeface="Aptos" panose="020B0004020202020204" pitchFamily="34" charset="0"/>
                <a:cs typeface="Aptos" panose="020B0004020202020204" pitchFamily="34" charset="0"/>
              </a:rPr>
              <a:t>Data Privacy</a:t>
            </a:r>
          </a:p>
          <a:p>
            <a:pPr marL="834390" lvl="1" indent="-285750"/>
            <a:r>
              <a:rPr lang="en-US" sz="1600" dirty="0">
                <a:ea typeface="Aptos" panose="020B0004020202020204" pitchFamily="34" charset="0"/>
                <a:cs typeface="Aptos" panose="020B0004020202020204" pitchFamily="34" charset="0"/>
              </a:rPr>
              <a:t>Job Displacement</a:t>
            </a:r>
          </a:p>
          <a:p>
            <a:pPr marL="834390" lvl="1" indent="-285750"/>
            <a:r>
              <a:rPr lang="en-US" sz="1600" dirty="0">
                <a:ea typeface="Aptos" panose="020B0004020202020204" pitchFamily="34" charset="0"/>
                <a:cs typeface="Aptos" panose="020B0004020202020204" pitchFamily="34" charset="0"/>
              </a:rPr>
              <a:t>Human De-skilling</a:t>
            </a:r>
          </a:p>
          <a:p>
            <a:pPr marL="834390" lvl="1" indent="-285750"/>
            <a:r>
              <a:rPr lang="en-US" sz="1600" dirty="0">
                <a:ea typeface="Aptos" panose="020B0004020202020204" pitchFamily="34" charset="0"/>
                <a:cs typeface="Aptos" panose="020B0004020202020204" pitchFamily="34" charset="0"/>
              </a:rPr>
              <a:t>Political Disinformation &amp; Propaganda</a:t>
            </a:r>
          </a:p>
          <a:p>
            <a:pPr marL="834390" lvl="1" indent="-285750"/>
            <a:r>
              <a:rPr lang="en-US" sz="1600" dirty="0">
                <a:ea typeface="Aptos" panose="020B0004020202020204" pitchFamily="34" charset="0"/>
                <a:cs typeface="Aptos" panose="020B0004020202020204" pitchFamily="34" charset="0"/>
              </a:rPr>
              <a:t>Income Inequality</a:t>
            </a:r>
          </a:p>
        </p:txBody>
      </p:sp>
    </p:spTree>
    <p:extLst>
      <p:ext uri="{BB962C8B-B14F-4D97-AF65-F5344CB8AC3E}">
        <p14:creationId xmlns:p14="http://schemas.microsoft.com/office/powerpoint/2010/main" val="3443894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5DC00-F79E-EC28-C465-7AF87DCF31B7}"/>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B25C0BFF-3335-1232-4069-138AA82369D4}"/>
              </a:ext>
            </a:extLst>
          </p:cNvPr>
          <p:cNvSpPr/>
          <p:nvPr/>
        </p:nvSpPr>
        <p:spPr>
          <a:xfrm>
            <a:off x="71420" y="71420"/>
            <a:ext cx="8998875" cy="4999375"/>
          </a:xfrm>
          <a:prstGeom prst="rect">
            <a:avLst/>
          </a:prstGeom>
          <a:solidFill>
            <a:srgbClr val="2F2F2F"/>
          </a:solidFill>
        </p:spPr>
        <p:txBody>
          <a:bodyPr/>
          <a:lstStyle/>
          <a:p>
            <a:endParaRPr lang="en-US" sz="1350" dirty="0"/>
          </a:p>
        </p:txBody>
      </p:sp>
      <p:pic>
        <p:nvPicPr>
          <p:cNvPr id="3" name="Object 2" descr="preencoded.png">
            <a:extLst>
              <a:ext uri="{FF2B5EF4-FFF2-40B4-BE49-F238E27FC236}">
                <a16:creationId xmlns:a16="http://schemas.microsoft.com/office/drawing/2014/main" id="{1A140749-BC4C-5D20-3AFB-A343546B5EC7}"/>
              </a:ext>
            </a:extLst>
          </p:cNvPr>
          <p:cNvPicPr>
            <a:picLocks noChangeAspect="1"/>
          </p:cNvPicPr>
          <p:nvPr/>
        </p:nvPicPr>
        <p:blipFill>
          <a:blip r:embed="rId3"/>
          <a:srcRect l="-1357" t="-2002" r="-1357" b="-2002"/>
          <a:stretch/>
        </p:blipFill>
        <p:spPr>
          <a:xfrm>
            <a:off x="71420" y="71420"/>
            <a:ext cx="8998875" cy="4999375"/>
          </a:xfrm>
          <a:prstGeom prst="rect">
            <a:avLst/>
          </a:prstGeom>
        </p:spPr>
      </p:pic>
      <p:sp>
        <p:nvSpPr>
          <p:cNvPr id="4" name="Rectangle 3">
            <a:extLst>
              <a:ext uri="{FF2B5EF4-FFF2-40B4-BE49-F238E27FC236}">
                <a16:creationId xmlns:a16="http://schemas.microsoft.com/office/drawing/2014/main" id="{0232C9FB-2C8B-9458-B405-BB593C8570BF}"/>
              </a:ext>
            </a:extLst>
          </p:cNvPr>
          <p:cNvSpPr/>
          <p:nvPr/>
        </p:nvSpPr>
        <p:spPr>
          <a:xfrm>
            <a:off x="7259083" y="928098"/>
            <a:ext cx="1699460" cy="3865145"/>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26F827D8-7373-55D0-A045-29E1B65DD325}"/>
              </a:ext>
            </a:extLst>
          </p:cNvPr>
          <p:cNvSpPr/>
          <p:nvPr/>
        </p:nvSpPr>
        <p:spPr>
          <a:xfrm>
            <a:off x="2287721" y="2979988"/>
            <a:ext cx="1547978" cy="1221098"/>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2C42F4F5-DFFB-E254-4C1F-130F0557C594}"/>
              </a:ext>
            </a:extLst>
          </p:cNvPr>
          <p:cNvSpPr/>
          <p:nvPr/>
        </p:nvSpPr>
        <p:spPr>
          <a:xfrm>
            <a:off x="1165377" y="1733705"/>
            <a:ext cx="1506665" cy="1241754"/>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350" dirty="0"/>
          </a:p>
        </p:txBody>
      </p:sp>
      <p:sp>
        <p:nvSpPr>
          <p:cNvPr id="7" name="Rectangle 6">
            <a:extLst>
              <a:ext uri="{FF2B5EF4-FFF2-40B4-BE49-F238E27FC236}">
                <a16:creationId xmlns:a16="http://schemas.microsoft.com/office/drawing/2014/main" id="{CA6D009A-8357-47B2-4EDE-42FD0A629459}"/>
              </a:ext>
            </a:extLst>
          </p:cNvPr>
          <p:cNvSpPr/>
          <p:nvPr/>
        </p:nvSpPr>
        <p:spPr>
          <a:xfrm>
            <a:off x="2735280" y="735302"/>
            <a:ext cx="4453677" cy="1992278"/>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Date Placeholder 7">
            <a:extLst>
              <a:ext uri="{FF2B5EF4-FFF2-40B4-BE49-F238E27FC236}">
                <a16:creationId xmlns:a16="http://schemas.microsoft.com/office/drawing/2014/main" id="{F131B9F8-5173-5724-18B5-60E7CB89560B}"/>
              </a:ext>
            </a:extLst>
          </p:cNvPr>
          <p:cNvSpPr>
            <a:spLocks noGrp="1"/>
          </p:cNvSpPr>
          <p:nvPr>
            <p:ph type="dt" sz="half" idx="10"/>
          </p:nvPr>
        </p:nvSpPr>
        <p:spPr/>
        <p:txBody>
          <a:bodyPr/>
          <a:lstStyle/>
          <a:p>
            <a:fld id="{7FD23AC1-D28F-402C-B351-24597F13BBC9}" type="datetime1">
              <a:rPr lang="en-US" smtClean="0"/>
              <a:t>1/21/2026</a:t>
            </a:fld>
            <a:endParaRPr lang="en-US" dirty="0"/>
          </a:p>
        </p:txBody>
      </p:sp>
      <p:sp>
        <p:nvSpPr>
          <p:cNvPr id="9" name="Footer Placeholder 8">
            <a:extLst>
              <a:ext uri="{FF2B5EF4-FFF2-40B4-BE49-F238E27FC236}">
                <a16:creationId xmlns:a16="http://schemas.microsoft.com/office/drawing/2014/main" id="{E1D03928-656C-7FA9-BB50-25D1B4C6F406}"/>
              </a:ext>
            </a:extLst>
          </p:cNvPr>
          <p:cNvSpPr>
            <a:spLocks noGrp="1"/>
          </p:cNvSpPr>
          <p:nvPr>
            <p:ph type="ftr" sz="quarter" idx="11"/>
          </p:nvPr>
        </p:nvSpPr>
        <p:spPr/>
        <p:txBody>
          <a:bodyPr/>
          <a:lstStyle/>
          <a:p>
            <a:r>
              <a:rPr lang="en-US" dirty="0"/>
              <a:t>Copyright © 2007 - 2025 Carl M. Burnett</a:t>
            </a:r>
          </a:p>
        </p:txBody>
      </p:sp>
      <p:sp>
        <p:nvSpPr>
          <p:cNvPr id="10" name="Slide Number Placeholder 9">
            <a:extLst>
              <a:ext uri="{FF2B5EF4-FFF2-40B4-BE49-F238E27FC236}">
                <a16:creationId xmlns:a16="http://schemas.microsoft.com/office/drawing/2014/main" id="{038F9194-C01D-B33B-2B1E-FC537277714D}"/>
              </a:ext>
            </a:extLst>
          </p:cNvPr>
          <p:cNvSpPr>
            <a:spLocks noGrp="1"/>
          </p:cNvSpPr>
          <p:nvPr>
            <p:ph type="sldNum" sz="quarter" idx="12"/>
          </p:nvPr>
        </p:nvSpPr>
        <p:spPr/>
        <p:txBody>
          <a:bodyPr/>
          <a:lstStyle/>
          <a:p>
            <a:fld id="{3D46CBA2-ECE5-4BE9-B546-6761E0E67089}" type="slidenum">
              <a:rPr lang="en-US" smtClean="0"/>
              <a:t>50</a:t>
            </a:fld>
            <a:endParaRPr lang="en-US" dirty="0"/>
          </a:p>
        </p:txBody>
      </p:sp>
    </p:spTree>
    <p:extLst>
      <p:ext uri="{BB962C8B-B14F-4D97-AF65-F5344CB8AC3E}">
        <p14:creationId xmlns:p14="http://schemas.microsoft.com/office/powerpoint/2010/main" val="339073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DAB16-2B55-F7B2-6A0B-477E7432A5F7}"/>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766EE648-E113-D2E9-0586-B502BAEA83E6}"/>
              </a:ext>
            </a:extLst>
          </p:cNvPr>
          <p:cNvSpPr/>
          <p:nvPr/>
        </p:nvSpPr>
        <p:spPr>
          <a:xfrm>
            <a:off x="71420" y="71420"/>
            <a:ext cx="8998875" cy="4999375"/>
          </a:xfrm>
          <a:prstGeom prst="rect">
            <a:avLst/>
          </a:prstGeom>
          <a:solidFill>
            <a:srgbClr val="2F2F2F"/>
          </a:solidFill>
        </p:spPr>
        <p:txBody>
          <a:bodyPr/>
          <a:lstStyle/>
          <a:p>
            <a:endParaRPr lang="en-US" sz="1350" dirty="0"/>
          </a:p>
        </p:txBody>
      </p:sp>
      <p:pic>
        <p:nvPicPr>
          <p:cNvPr id="3" name="Object 2" descr="preencoded.png">
            <a:extLst>
              <a:ext uri="{FF2B5EF4-FFF2-40B4-BE49-F238E27FC236}">
                <a16:creationId xmlns:a16="http://schemas.microsoft.com/office/drawing/2014/main" id="{3F739D60-B6C7-7E50-1591-276473A86BA3}"/>
              </a:ext>
            </a:extLst>
          </p:cNvPr>
          <p:cNvPicPr>
            <a:picLocks noChangeAspect="1"/>
          </p:cNvPicPr>
          <p:nvPr/>
        </p:nvPicPr>
        <p:blipFill>
          <a:blip r:embed="rId3"/>
          <a:srcRect l="-1357" t="-2002" r="-1357" b="-2002"/>
          <a:stretch/>
        </p:blipFill>
        <p:spPr>
          <a:xfrm>
            <a:off x="71420" y="71420"/>
            <a:ext cx="8998875" cy="4999375"/>
          </a:xfrm>
          <a:prstGeom prst="rect">
            <a:avLst/>
          </a:prstGeom>
        </p:spPr>
      </p:pic>
      <p:sp>
        <p:nvSpPr>
          <p:cNvPr id="4" name="Rectangle 3">
            <a:extLst>
              <a:ext uri="{FF2B5EF4-FFF2-40B4-BE49-F238E27FC236}">
                <a16:creationId xmlns:a16="http://schemas.microsoft.com/office/drawing/2014/main" id="{F7702F2D-7B99-3935-A921-522CFDCBCB4C}"/>
              </a:ext>
            </a:extLst>
          </p:cNvPr>
          <p:cNvSpPr/>
          <p:nvPr/>
        </p:nvSpPr>
        <p:spPr>
          <a:xfrm>
            <a:off x="7259083" y="928098"/>
            <a:ext cx="1699460" cy="3865145"/>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F5F5B540-6004-DF11-1FD2-DA6A8F2958D4}"/>
              </a:ext>
            </a:extLst>
          </p:cNvPr>
          <p:cNvSpPr/>
          <p:nvPr/>
        </p:nvSpPr>
        <p:spPr>
          <a:xfrm>
            <a:off x="2287721" y="2979988"/>
            <a:ext cx="1547978" cy="1221098"/>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B441DCAD-494E-DC43-4268-D3ED8279759F}"/>
              </a:ext>
            </a:extLst>
          </p:cNvPr>
          <p:cNvSpPr/>
          <p:nvPr/>
        </p:nvSpPr>
        <p:spPr>
          <a:xfrm>
            <a:off x="1165377" y="1733705"/>
            <a:ext cx="1506665" cy="1241754"/>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350" dirty="0">
                <a:cs typeface="Arial"/>
              </a:rPr>
              <a:t>c</a:t>
            </a:r>
            <a:endParaRPr lang="en-US" sz="1350" dirty="0"/>
          </a:p>
        </p:txBody>
      </p:sp>
      <p:sp>
        <p:nvSpPr>
          <p:cNvPr id="7" name="Rectangle 6">
            <a:extLst>
              <a:ext uri="{FF2B5EF4-FFF2-40B4-BE49-F238E27FC236}">
                <a16:creationId xmlns:a16="http://schemas.microsoft.com/office/drawing/2014/main" id="{AC9DD647-3FCF-E98E-1DB6-1DC36D2549CD}"/>
              </a:ext>
            </a:extLst>
          </p:cNvPr>
          <p:cNvSpPr/>
          <p:nvPr/>
        </p:nvSpPr>
        <p:spPr>
          <a:xfrm>
            <a:off x="2735280" y="735302"/>
            <a:ext cx="4453677" cy="1992278"/>
          </a:xfrm>
          <a:prstGeom prst="rect">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Date Placeholder 7">
            <a:extLst>
              <a:ext uri="{FF2B5EF4-FFF2-40B4-BE49-F238E27FC236}">
                <a16:creationId xmlns:a16="http://schemas.microsoft.com/office/drawing/2014/main" id="{41332A2A-2B88-DF9D-DB25-D04351513F2E}"/>
              </a:ext>
            </a:extLst>
          </p:cNvPr>
          <p:cNvSpPr>
            <a:spLocks noGrp="1"/>
          </p:cNvSpPr>
          <p:nvPr>
            <p:ph type="dt" sz="half" idx="10"/>
          </p:nvPr>
        </p:nvSpPr>
        <p:spPr/>
        <p:txBody>
          <a:bodyPr/>
          <a:lstStyle/>
          <a:p>
            <a:fld id="{62FFC902-B77D-48EA-AA83-E8675C27F25D}" type="datetime1">
              <a:rPr lang="en-US" smtClean="0"/>
              <a:t>1/21/2026</a:t>
            </a:fld>
            <a:endParaRPr lang="en-US" dirty="0"/>
          </a:p>
        </p:txBody>
      </p:sp>
      <p:sp>
        <p:nvSpPr>
          <p:cNvPr id="9" name="Footer Placeholder 8">
            <a:extLst>
              <a:ext uri="{FF2B5EF4-FFF2-40B4-BE49-F238E27FC236}">
                <a16:creationId xmlns:a16="http://schemas.microsoft.com/office/drawing/2014/main" id="{3D477F09-5206-C206-FD60-438065EE5757}"/>
              </a:ext>
            </a:extLst>
          </p:cNvPr>
          <p:cNvSpPr>
            <a:spLocks noGrp="1"/>
          </p:cNvSpPr>
          <p:nvPr>
            <p:ph type="ftr" sz="quarter" idx="11"/>
          </p:nvPr>
        </p:nvSpPr>
        <p:spPr/>
        <p:txBody>
          <a:bodyPr/>
          <a:lstStyle/>
          <a:p>
            <a:r>
              <a:rPr lang="en-US" dirty="0"/>
              <a:t>Copyright © 2007 - 2025 Carl M. Burnett</a:t>
            </a:r>
          </a:p>
        </p:txBody>
      </p:sp>
      <p:sp>
        <p:nvSpPr>
          <p:cNvPr id="10" name="Slide Number Placeholder 9">
            <a:extLst>
              <a:ext uri="{FF2B5EF4-FFF2-40B4-BE49-F238E27FC236}">
                <a16:creationId xmlns:a16="http://schemas.microsoft.com/office/drawing/2014/main" id="{5F0316E7-F189-E900-0315-261E493DA5FD}"/>
              </a:ext>
            </a:extLst>
          </p:cNvPr>
          <p:cNvSpPr>
            <a:spLocks noGrp="1"/>
          </p:cNvSpPr>
          <p:nvPr>
            <p:ph type="sldNum" sz="quarter" idx="12"/>
          </p:nvPr>
        </p:nvSpPr>
        <p:spPr/>
        <p:txBody>
          <a:bodyPr/>
          <a:lstStyle/>
          <a:p>
            <a:fld id="{3D46CBA2-ECE5-4BE9-B546-6761E0E67089}" type="slidenum">
              <a:rPr lang="en-US" smtClean="0"/>
              <a:t>51</a:t>
            </a:fld>
            <a:endParaRPr lang="en-US" dirty="0"/>
          </a:p>
        </p:txBody>
      </p:sp>
    </p:spTree>
    <p:extLst>
      <p:ext uri="{BB962C8B-B14F-4D97-AF65-F5344CB8AC3E}">
        <p14:creationId xmlns:p14="http://schemas.microsoft.com/office/powerpoint/2010/main" val="3200062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5E86-720B-B41C-B47D-6A42B52F8E9D}"/>
              </a:ext>
            </a:extLst>
          </p:cNvPr>
          <p:cNvSpPr>
            <a:spLocks noGrp="1"/>
          </p:cNvSpPr>
          <p:nvPr>
            <p:ph type="title"/>
          </p:nvPr>
        </p:nvSpPr>
        <p:spPr/>
        <p:txBody>
          <a:bodyPr/>
          <a:lstStyle/>
          <a:p>
            <a:r>
              <a:rPr lang="en-US" dirty="0"/>
              <a:t>Large Language Models (LLMs)</a:t>
            </a:r>
          </a:p>
        </p:txBody>
      </p:sp>
      <p:sp>
        <p:nvSpPr>
          <p:cNvPr id="8" name="Text Placeholder 7">
            <a:extLst>
              <a:ext uri="{FF2B5EF4-FFF2-40B4-BE49-F238E27FC236}">
                <a16:creationId xmlns:a16="http://schemas.microsoft.com/office/drawing/2014/main" id="{948BEE33-9AAF-D582-22E6-82F754D5C704}"/>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42EF383E-1572-9C3A-6FE4-6A7447C2F6AD}"/>
              </a:ext>
            </a:extLst>
          </p:cNvPr>
          <p:cNvSpPr>
            <a:spLocks noGrp="1"/>
          </p:cNvSpPr>
          <p:nvPr>
            <p:ph type="dt" sz="half" idx="10"/>
          </p:nvPr>
        </p:nvSpPr>
        <p:spPr/>
        <p:txBody>
          <a:bodyPr/>
          <a:lstStyle/>
          <a:p>
            <a:fld id="{FCD28E06-8899-4A6A-9784-538788652AFC}" type="datetime1">
              <a:rPr lang="en-US" smtClean="0"/>
              <a:t>1/21/2026</a:t>
            </a:fld>
            <a:endParaRPr lang="en-US" dirty="0"/>
          </a:p>
        </p:txBody>
      </p:sp>
      <p:sp>
        <p:nvSpPr>
          <p:cNvPr id="5" name="Footer Placeholder 4">
            <a:extLst>
              <a:ext uri="{FF2B5EF4-FFF2-40B4-BE49-F238E27FC236}">
                <a16:creationId xmlns:a16="http://schemas.microsoft.com/office/drawing/2014/main" id="{A5471036-BFCE-7A04-6376-AEFB0BEA0287}"/>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E6A7F75E-46A8-82DC-23B5-85D25AEFC2A7}"/>
              </a:ext>
            </a:extLst>
          </p:cNvPr>
          <p:cNvSpPr>
            <a:spLocks noGrp="1"/>
          </p:cNvSpPr>
          <p:nvPr>
            <p:ph type="sldNum" sz="quarter" idx="12"/>
          </p:nvPr>
        </p:nvSpPr>
        <p:spPr/>
        <p:txBody>
          <a:bodyPr/>
          <a:lstStyle/>
          <a:p>
            <a:fld id="{3D46CBA2-ECE5-4BE9-B546-6761E0E67089}" type="slidenum">
              <a:rPr lang="en-US" smtClean="0"/>
              <a:t>52</a:t>
            </a:fld>
            <a:endParaRPr lang="en-US" dirty="0"/>
          </a:p>
        </p:txBody>
      </p:sp>
    </p:spTree>
    <p:extLst>
      <p:ext uri="{BB962C8B-B14F-4D97-AF65-F5344CB8AC3E}">
        <p14:creationId xmlns:p14="http://schemas.microsoft.com/office/powerpoint/2010/main" val="2457308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8B9D95-A575-3434-2779-EEFC0AD5E299}"/>
              </a:ext>
            </a:extLst>
          </p:cNvPr>
          <p:cNvGrpSpPr/>
          <p:nvPr/>
        </p:nvGrpSpPr>
        <p:grpSpPr>
          <a:xfrm>
            <a:off x="311035" y="1306980"/>
            <a:ext cx="2663184" cy="2206569"/>
            <a:chOff x="311035" y="1306980"/>
            <a:chExt cx="2663184" cy="2206569"/>
          </a:xfrm>
        </p:grpSpPr>
        <p:sp>
          <p:nvSpPr>
            <p:cNvPr id="4" name="Object 3"/>
            <p:cNvSpPr/>
            <p:nvPr/>
          </p:nvSpPr>
          <p:spPr>
            <a:xfrm>
              <a:off x="1107005" y="1306980"/>
              <a:ext cx="1071295" cy="1071295"/>
            </a:xfrm>
            <a:prstGeom prst="ellipse">
              <a:avLst/>
            </a:prstGeom>
            <a:solidFill>
              <a:srgbClr val="51237F"/>
            </a:solidFill>
          </p:spPr>
          <p:txBody>
            <a:bodyPr/>
            <a:lstStyle/>
            <a:p>
              <a:endParaRPr lang="en-US" sz="1350" dirty="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6891" y="1597717"/>
              <a:ext cx="349956" cy="499937"/>
            </a:xfrm>
            <a:prstGeom prst="rect">
              <a:avLst/>
            </a:prstGeom>
          </p:spPr>
        </p:pic>
        <p:sp>
          <p:nvSpPr>
            <p:cNvPr id="6" name="Object 5"/>
            <p:cNvSpPr/>
            <p:nvPr/>
          </p:nvSpPr>
          <p:spPr>
            <a:xfrm>
              <a:off x="311035" y="2441015"/>
              <a:ext cx="2663184"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OpenAI GPT</a:t>
              </a:r>
              <a:endParaRPr lang="en-US" sz="1350" dirty="0"/>
            </a:p>
          </p:txBody>
        </p:sp>
        <p:sp>
          <p:nvSpPr>
            <p:cNvPr id="7" name="Object 6"/>
            <p:cNvSpPr/>
            <p:nvPr/>
          </p:nvSpPr>
          <p:spPr>
            <a:xfrm>
              <a:off x="311035" y="2702638"/>
              <a:ext cx="2663184" cy="810911"/>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A large language model developed by OpenAI that can generate human-like text and perform a variety of natural language processing tasks.</a:t>
              </a:r>
              <a:endParaRPr lang="en-US" sz="1350" dirty="0"/>
            </a:p>
          </p:txBody>
        </p:sp>
      </p:grpSp>
      <p:grpSp>
        <p:nvGrpSpPr>
          <p:cNvPr id="20" name="Group 19">
            <a:extLst>
              <a:ext uri="{FF2B5EF4-FFF2-40B4-BE49-F238E27FC236}">
                <a16:creationId xmlns:a16="http://schemas.microsoft.com/office/drawing/2014/main" id="{CA82D1AC-8907-8087-EE4D-D4A89C347EC4}"/>
              </a:ext>
            </a:extLst>
          </p:cNvPr>
          <p:cNvGrpSpPr/>
          <p:nvPr/>
        </p:nvGrpSpPr>
        <p:grpSpPr>
          <a:xfrm>
            <a:off x="3231386" y="1306980"/>
            <a:ext cx="2678869" cy="2409297"/>
            <a:chOff x="3231386" y="1306980"/>
            <a:chExt cx="2678869" cy="2409297"/>
          </a:xfrm>
        </p:grpSpPr>
        <p:sp>
          <p:nvSpPr>
            <p:cNvPr id="8" name="Object 7"/>
            <p:cNvSpPr/>
            <p:nvPr/>
          </p:nvSpPr>
          <p:spPr>
            <a:xfrm>
              <a:off x="4035210" y="1306980"/>
              <a:ext cx="1071295" cy="1071295"/>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2331" y="1603998"/>
              <a:ext cx="478511" cy="478511"/>
            </a:xfrm>
            <a:prstGeom prst="rect">
              <a:avLst/>
            </a:prstGeom>
          </p:spPr>
        </p:pic>
        <p:sp>
          <p:nvSpPr>
            <p:cNvPr id="10" name="Object 9"/>
            <p:cNvSpPr/>
            <p:nvPr/>
          </p:nvSpPr>
          <p:spPr>
            <a:xfrm>
              <a:off x="3231386" y="2441015"/>
              <a:ext cx="2678869"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Google BERT</a:t>
              </a:r>
              <a:endParaRPr lang="en-US" sz="1350" dirty="0"/>
            </a:p>
          </p:txBody>
        </p:sp>
        <p:sp>
          <p:nvSpPr>
            <p:cNvPr id="11" name="Object 10"/>
            <p:cNvSpPr/>
            <p:nvPr/>
          </p:nvSpPr>
          <p:spPr>
            <a:xfrm>
              <a:off x="3231386" y="2702638"/>
              <a:ext cx="2678869" cy="1013639"/>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A transformer-based language model developed by Google that can be fine-tuned for various natural language processing tasks, such as question answering and text classification.</a:t>
              </a:r>
              <a:endParaRPr lang="en-US" sz="1350" dirty="0"/>
            </a:p>
          </p:txBody>
        </p:sp>
      </p:grpSp>
      <p:grpSp>
        <p:nvGrpSpPr>
          <p:cNvPr id="21" name="Group 20">
            <a:extLst>
              <a:ext uri="{FF2B5EF4-FFF2-40B4-BE49-F238E27FC236}">
                <a16:creationId xmlns:a16="http://schemas.microsoft.com/office/drawing/2014/main" id="{66F1666B-19A5-4066-B801-4BC36C4E6348}"/>
              </a:ext>
            </a:extLst>
          </p:cNvPr>
          <p:cNvGrpSpPr/>
          <p:nvPr/>
        </p:nvGrpSpPr>
        <p:grpSpPr>
          <a:xfrm>
            <a:off x="6088884" y="1306980"/>
            <a:ext cx="2820308" cy="2206569"/>
            <a:chOff x="6088884" y="1306980"/>
            <a:chExt cx="2820308" cy="2206569"/>
          </a:xfrm>
        </p:grpSpPr>
        <p:sp>
          <p:nvSpPr>
            <p:cNvPr id="12" name="Object 11"/>
            <p:cNvSpPr/>
            <p:nvPr/>
          </p:nvSpPr>
          <p:spPr>
            <a:xfrm>
              <a:off x="6963415" y="1306980"/>
              <a:ext cx="1071295" cy="1071295"/>
            </a:xfrm>
            <a:prstGeom prst="ellipse">
              <a:avLst/>
            </a:prstGeom>
            <a:solidFill>
              <a:srgbClr val="51237F"/>
            </a:solidFill>
          </p:spPr>
          <p:txBody>
            <a:bodyPr/>
            <a:lstStyle/>
            <a:p>
              <a:endParaRPr lang="en-US" sz="1350" dirty="0"/>
            </a:p>
          </p:txBody>
        </p:sp>
        <p:pic>
          <p:nvPicPr>
            <p:cNvPr id="13" name="Object 1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3303" y="1597717"/>
              <a:ext cx="349956" cy="499937"/>
            </a:xfrm>
            <a:prstGeom prst="rect">
              <a:avLst/>
            </a:prstGeom>
          </p:spPr>
        </p:pic>
        <p:sp>
          <p:nvSpPr>
            <p:cNvPr id="14" name="Object 13"/>
            <p:cNvSpPr/>
            <p:nvPr/>
          </p:nvSpPr>
          <p:spPr>
            <a:xfrm>
              <a:off x="6088884" y="2441015"/>
              <a:ext cx="2820308" cy="218971"/>
            </a:xfrm>
            <a:prstGeom prst="rect">
              <a:avLst/>
            </a:prstGeom>
            <a:noFill/>
          </p:spPr>
          <p:txBody>
            <a:bodyPr wrap="square" lIns="0" tIns="0" rIns="0" bIns="0" rtlCol="0" anchor="t"/>
            <a:lstStyle/>
            <a:p>
              <a:pPr algn="ctr">
                <a:lnSpc>
                  <a:spcPts val="1725"/>
                </a:lnSpc>
              </a:pPr>
              <a:r>
                <a:rPr lang="en-US" sz="1350" kern="0" spc="14" dirty="0">
                  <a:solidFill>
                    <a:srgbClr val="000000"/>
                  </a:solidFill>
                  <a:latin typeface="Roboto" pitchFamily="34" charset="0"/>
                  <a:ea typeface="Roboto" pitchFamily="34" charset="-122"/>
                  <a:cs typeface="Roboto" pitchFamily="34" charset="-120"/>
                </a:rPr>
                <a:t>Hugging Face Transformers</a:t>
              </a:r>
              <a:endParaRPr lang="en-US" sz="1350" dirty="0"/>
            </a:p>
          </p:txBody>
        </p:sp>
        <p:sp>
          <p:nvSpPr>
            <p:cNvPr id="15" name="Object 14"/>
            <p:cNvSpPr/>
            <p:nvPr/>
          </p:nvSpPr>
          <p:spPr>
            <a:xfrm>
              <a:off x="6088884" y="2702638"/>
              <a:ext cx="2820308" cy="810911"/>
            </a:xfrm>
            <a:prstGeom prst="rect">
              <a:avLst/>
            </a:prstGeom>
            <a:noFill/>
          </p:spPr>
          <p:txBody>
            <a:bodyPr wrap="square" lIns="0" tIns="0" rIns="0" bIns="0" rtlCol="0" anchor="t"/>
            <a:lstStyle/>
            <a:p>
              <a:pPr algn="ctr">
                <a:lnSpc>
                  <a:spcPts val="1598"/>
                </a:lnSpc>
                <a:spcBef>
                  <a:spcPts val="330"/>
                </a:spcBef>
              </a:pPr>
              <a:r>
                <a:rPr lang="en-US" sz="1125" kern="0" spc="11" dirty="0">
                  <a:solidFill>
                    <a:srgbClr val="000000">
                      <a:alpha val="80000"/>
                    </a:srgbClr>
                  </a:solidFill>
                  <a:latin typeface="Roboto"/>
                  <a:ea typeface="Roboto"/>
                  <a:cs typeface="Roboto"/>
                </a:rPr>
                <a:t>Testing the waters approach. Models are developed by various people and/or groups. Maintenace is not guaranteed. </a:t>
              </a:r>
            </a:p>
          </p:txBody>
        </p:sp>
      </p:grpSp>
      <p:sp>
        <p:nvSpPr>
          <p:cNvPr id="16" name="Object 15"/>
          <p:cNvSpPr/>
          <p:nvPr/>
        </p:nvSpPr>
        <p:spPr>
          <a:xfrm>
            <a:off x="0" y="4142340"/>
            <a:ext cx="9141714" cy="999875"/>
          </a:xfrm>
          <a:prstGeom prst="rect">
            <a:avLst/>
          </a:prstGeom>
          <a:solidFill>
            <a:srgbClr val="51237F"/>
          </a:solidFill>
        </p:spPr>
        <p:txBody>
          <a:bodyPr/>
          <a:lstStyle/>
          <a:p>
            <a:endParaRPr lang="en-US" sz="1350" dirty="0"/>
          </a:p>
        </p:txBody>
      </p:sp>
      <p:sp>
        <p:nvSpPr>
          <p:cNvPr id="17" name="Object 16"/>
          <p:cNvSpPr/>
          <p:nvPr/>
        </p:nvSpPr>
        <p:spPr>
          <a:xfrm>
            <a:off x="676564" y="4270336"/>
            <a:ext cx="7788511" cy="547550"/>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Each framework has its own strengths and capabilities, and the choice of which to use depends on the specific requirements of the task at hand.</a:t>
            </a:r>
            <a:endParaRPr lang="en-US" sz="1350" dirty="0"/>
          </a:p>
        </p:txBody>
      </p:sp>
      <p:sp>
        <p:nvSpPr>
          <p:cNvPr id="18" name="Title 17">
            <a:extLst>
              <a:ext uri="{FF2B5EF4-FFF2-40B4-BE49-F238E27FC236}">
                <a16:creationId xmlns:a16="http://schemas.microsoft.com/office/drawing/2014/main" id="{8322A421-62D0-D544-53BA-D82C050DA382}"/>
              </a:ext>
            </a:extLst>
          </p:cNvPr>
          <p:cNvSpPr>
            <a:spLocks noGrp="1"/>
          </p:cNvSpPr>
          <p:nvPr>
            <p:ph type="title"/>
          </p:nvPr>
        </p:nvSpPr>
        <p:spPr>
          <a:xfrm>
            <a:off x="457200" y="528066"/>
            <a:ext cx="8305800" cy="643588"/>
          </a:xfrm>
        </p:spPr>
        <p:txBody>
          <a:bodyPr>
            <a:noAutofit/>
          </a:bodyPr>
          <a:lstStyle/>
          <a:p>
            <a:r>
              <a:rPr lang="en-US" sz="3600" b="1" dirty="0">
                <a:effectLst>
                  <a:outerShdw blurRad="38100" dist="38100" dir="2700000" algn="tl">
                    <a:srgbClr val="000000">
                      <a:alpha val="43137"/>
                    </a:srgbClr>
                  </a:outerShdw>
                </a:effectLst>
              </a:rPr>
              <a:t>Model Selection - What is the Objective?</a:t>
            </a:r>
          </a:p>
        </p:txBody>
      </p:sp>
      <p:sp>
        <p:nvSpPr>
          <p:cNvPr id="2" name="Date Placeholder 1">
            <a:extLst>
              <a:ext uri="{FF2B5EF4-FFF2-40B4-BE49-F238E27FC236}">
                <a16:creationId xmlns:a16="http://schemas.microsoft.com/office/drawing/2014/main" id="{8536739F-BEC6-5D30-F1B9-38A101B0571B}"/>
              </a:ext>
            </a:extLst>
          </p:cNvPr>
          <p:cNvSpPr>
            <a:spLocks noGrp="1"/>
          </p:cNvSpPr>
          <p:nvPr>
            <p:ph type="dt" sz="half" idx="10"/>
          </p:nvPr>
        </p:nvSpPr>
        <p:spPr/>
        <p:txBody>
          <a:bodyPr/>
          <a:lstStyle/>
          <a:p>
            <a:fld id="{37722D94-A5F9-4C59-B05A-F1CAE846ED98}" type="datetime1">
              <a:rPr lang="en-US" smtClean="0"/>
              <a:t>1/21/2026</a:t>
            </a:fld>
            <a:endParaRPr lang="en-US" dirty="0"/>
          </a:p>
        </p:txBody>
      </p:sp>
      <p:sp>
        <p:nvSpPr>
          <p:cNvPr id="3" name="Footer Placeholder 2">
            <a:extLst>
              <a:ext uri="{FF2B5EF4-FFF2-40B4-BE49-F238E27FC236}">
                <a16:creationId xmlns:a16="http://schemas.microsoft.com/office/drawing/2014/main" id="{02E5E380-5D05-7566-0A03-30A196812EEA}"/>
              </a:ext>
            </a:extLst>
          </p:cNvPr>
          <p:cNvSpPr>
            <a:spLocks noGrp="1"/>
          </p:cNvSpPr>
          <p:nvPr>
            <p:ph type="ftr" sz="quarter" idx="11"/>
          </p:nvPr>
        </p:nvSpPr>
        <p:spPr/>
        <p:txBody>
          <a:bodyPr/>
          <a:lstStyle/>
          <a:p>
            <a:r>
              <a:rPr lang="en-US" dirty="0"/>
              <a:t>Copyright © 2007 - 2025 Carl M. Burnett</a:t>
            </a:r>
          </a:p>
        </p:txBody>
      </p:sp>
      <p:sp>
        <p:nvSpPr>
          <p:cNvPr id="22" name="Slide Number Placeholder 21">
            <a:extLst>
              <a:ext uri="{FF2B5EF4-FFF2-40B4-BE49-F238E27FC236}">
                <a16:creationId xmlns:a16="http://schemas.microsoft.com/office/drawing/2014/main" id="{F6089028-3A6B-F284-5CDA-2EBAF2159683}"/>
              </a:ext>
            </a:extLst>
          </p:cNvPr>
          <p:cNvSpPr>
            <a:spLocks noGrp="1"/>
          </p:cNvSpPr>
          <p:nvPr>
            <p:ph type="sldNum" sz="quarter" idx="12"/>
          </p:nvPr>
        </p:nvSpPr>
        <p:spPr/>
        <p:txBody>
          <a:bodyPr/>
          <a:lstStyle/>
          <a:p>
            <a:fld id="{3D46CBA2-ECE5-4BE9-B546-6761E0E67089}" type="slidenum">
              <a:rPr lang="en-US" smtClean="0"/>
              <a:t>53</a:t>
            </a:fld>
            <a:endParaRPr lang="en-US" dirty="0"/>
          </a:p>
        </p:txBody>
      </p:sp>
    </p:spTree>
    <p:extLst>
      <p:ext uri="{BB962C8B-B14F-4D97-AF65-F5344CB8AC3E}">
        <p14:creationId xmlns:p14="http://schemas.microsoft.com/office/powerpoint/2010/main" val="141182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AED5E34-66B7-84AD-8688-3994C1749465}"/>
              </a:ext>
            </a:extLst>
          </p:cNvPr>
          <p:cNvGrpSpPr/>
          <p:nvPr/>
        </p:nvGrpSpPr>
        <p:grpSpPr>
          <a:xfrm>
            <a:off x="375098" y="1048107"/>
            <a:ext cx="3860232" cy="1275263"/>
            <a:chOff x="821326" y="1656291"/>
            <a:chExt cx="3860232" cy="1275263"/>
          </a:xfrm>
        </p:grpSpPr>
        <p:sp>
          <p:nvSpPr>
            <p:cNvPr id="4" name="Object 3"/>
            <p:cNvSpPr/>
            <p:nvPr/>
          </p:nvSpPr>
          <p:spPr>
            <a:xfrm>
              <a:off x="821326" y="1700681"/>
              <a:ext cx="535647" cy="535647"/>
            </a:xfrm>
            <a:prstGeom prst="ellipse">
              <a:avLst/>
            </a:prstGeom>
            <a:solidFill>
              <a:srgbClr val="51237F"/>
            </a:solidFill>
          </p:spPr>
          <p:txBody>
            <a:bodyPr/>
            <a:lstStyle/>
            <a:p>
              <a:endParaRPr lang="en-US" sz="1350" dirty="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376" y="1836561"/>
              <a:ext cx="349956" cy="292820"/>
            </a:xfrm>
            <a:prstGeom prst="rect">
              <a:avLst/>
            </a:prstGeom>
          </p:spPr>
        </p:pic>
        <p:sp>
          <p:nvSpPr>
            <p:cNvPr id="6" name="Object 5"/>
            <p:cNvSpPr/>
            <p:nvPr/>
          </p:nvSpPr>
          <p:spPr>
            <a:xfrm>
              <a:off x="1499813" y="1656291"/>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What is a Large Language Model?</a:t>
              </a:r>
              <a:endParaRPr lang="en-US" sz="1350" dirty="0"/>
            </a:p>
          </p:txBody>
        </p:sp>
        <p:sp>
          <p:nvSpPr>
            <p:cNvPr id="7" name="Object 6"/>
            <p:cNvSpPr/>
            <p:nvPr/>
          </p:nvSpPr>
          <p:spPr>
            <a:xfrm>
              <a:off x="1499813" y="1917915"/>
              <a:ext cx="3181745" cy="1013639"/>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A large language model is a type of artificial intelligence that has been trained on a vast amount of text data, allowing it to understand and generate human-like language.</a:t>
              </a:r>
              <a:endParaRPr lang="en-US" sz="1350" dirty="0"/>
            </a:p>
          </p:txBody>
        </p:sp>
      </p:grpSp>
      <p:grpSp>
        <p:nvGrpSpPr>
          <p:cNvPr id="15" name="Group 14">
            <a:extLst>
              <a:ext uri="{FF2B5EF4-FFF2-40B4-BE49-F238E27FC236}">
                <a16:creationId xmlns:a16="http://schemas.microsoft.com/office/drawing/2014/main" id="{B3D0042E-9944-4F07-2313-20F3B8588C6C}"/>
              </a:ext>
            </a:extLst>
          </p:cNvPr>
          <p:cNvGrpSpPr/>
          <p:nvPr/>
        </p:nvGrpSpPr>
        <p:grpSpPr>
          <a:xfrm>
            <a:off x="4805220" y="1092497"/>
            <a:ext cx="3860232" cy="1072535"/>
            <a:chOff x="4749406" y="1656291"/>
            <a:chExt cx="3860232" cy="1072535"/>
          </a:xfrm>
        </p:grpSpPr>
        <p:sp>
          <p:nvSpPr>
            <p:cNvPr id="8" name="Object 7"/>
            <p:cNvSpPr/>
            <p:nvPr/>
          </p:nvSpPr>
          <p:spPr>
            <a:xfrm>
              <a:off x="4749406" y="1700681"/>
              <a:ext cx="535647" cy="535647"/>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9119" y="1858528"/>
              <a:ext cx="285679" cy="235685"/>
            </a:xfrm>
            <a:prstGeom prst="rect">
              <a:avLst/>
            </a:prstGeom>
          </p:spPr>
        </p:pic>
        <p:sp>
          <p:nvSpPr>
            <p:cNvPr id="10" name="Object 9"/>
            <p:cNvSpPr/>
            <p:nvPr/>
          </p:nvSpPr>
          <p:spPr>
            <a:xfrm>
              <a:off x="5427893" y="1656291"/>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Trained on Massive Data</a:t>
              </a:r>
              <a:endParaRPr lang="en-US" sz="1350" dirty="0"/>
            </a:p>
          </p:txBody>
        </p:sp>
        <p:sp>
          <p:nvSpPr>
            <p:cNvPr id="11" name="Object 10"/>
            <p:cNvSpPr/>
            <p:nvPr/>
          </p:nvSpPr>
          <p:spPr>
            <a:xfrm>
              <a:off x="5427893" y="1917915"/>
              <a:ext cx="3181745" cy="810911"/>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Large language models are trained on huge datasets, often consisting of billions of words from sources like books, websites, and other textual data.</a:t>
              </a:r>
              <a:endParaRPr lang="en-US" sz="1350" dirty="0"/>
            </a:p>
          </p:txBody>
        </p:sp>
      </p:grpSp>
      <p:sp>
        <p:nvSpPr>
          <p:cNvPr id="12" name="Object 11"/>
          <p:cNvSpPr/>
          <p:nvPr/>
        </p:nvSpPr>
        <p:spPr>
          <a:xfrm>
            <a:off x="2286" y="4242957"/>
            <a:ext cx="9141714" cy="1013639"/>
          </a:xfrm>
          <a:prstGeom prst="rect">
            <a:avLst/>
          </a:prstGeom>
          <a:solidFill>
            <a:srgbClr val="51237F"/>
          </a:solidFill>
        </p:spPr>
        <p:txBody>
          <a:bodyPr/>
          <a:lstStyle/>
          <a:p>
            <a:endParaRPr lang="en-US" sz="1350" dirty="0"/>
          </a:p>
        </p:txBody>
      </p:sp>
      <p:sp>
        <p:nvSpPr>
          <p:cNvPr id="13" name="Object 12"/>
          <p:cNvSpPr/>
          <p:nvPr/>
        </p:nvSpPr>
        <p:spPr>
          <a:xfrm>
            <a:off x="73403" y="4321124"/>
            <a:ext cx="8994907"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Large language models are a powerful tool for natural language processing, with the ability to understand and generate human-like text. As they continue to evolve, they are likely to play an increasingly important role in various applications and industries.</a:t>
            </a:r>
            <a:endParaRPr lang="en-US" sz="1350" dirty="0"/>
          </a:p>
        </p:txBody>
      </p:sp>
      <p:grpSp>
        <p:nvGrpSpPr>
          <p:cNvPr id="16" name="Group 15">
            <a:extLst>
              <a:ext uri="{FF2B5EF4-FFF2-40B4-BE49-F238E27FC236}">
                <a16:creationId xmlns:a16="http://schemas.microsoft.com/office/drawing/2014/main" id="{465912BD-CA09-46D5-F9BF-48CBEB2777C4}"/>
              </a:ext>
            </a:extLst>
          </p:cNvPr>
          <p:cNvGrpSpPr/>
          <p:nvPr/>
        </p:nvGrpSpPr>
        <p:grpSpPr>
          <a:xfrm>
            <a:off x="375098" y="2464588"/>
            <a:ext cx="3860232" cy="1291505"/>
            <a:chOff x="821326" y="1647721"/>
            <a:chExt cx="3860232" cy="1291505"/>
          </a:xfrm>
        </p:grpSpPr>
        <p:sp>
          <p:nvSpPr>
            <p:cNvPr id="17" name="Object 3">
              <a:extLst>
                <a:ext uri="{FF2B5EF4-FFF2-40B4-BE49-F238E27FC236}">
                  <a16:creationId xmlns:a16="http://schemas.microsoft.com/office/drawing/2014/main" id="{80CF4591-8479-10C7-BEEC-B08B24FED469}"/>
                </a:ext>
              </a:extLst>
            </p:cNvPr>
            <p:cNvSpPr/>
            <p:nvPr/>
          </p:nvSpPr>
          <p:spPr>
            <a:xfrm>
              <a:off x="821326" y="1692110"/>
              <a:ext cx="535647" cy="535647"/>
            </a:xfrm>
            <a:prstGeom prst="ellipse">
              <a:avLst/>
            </a:prstGeom>
            <a:solidFill>
              <a:srgbClr val="51237F"/>
            </a:solidFill>
          </p:spPr>
          <p:txBody>
            <a:bodyPr/>
            <a:lstStyle/>
            <a:p>
              <a:endParaRPr lang="en-US" sz="1350" dirty="0"/>
            </a:p>
          </p:txBody>
        </p:sp>
        <p:pic>
          <p:nvPicPr>
            <p:cNvPr id="18" name="Object 4" descr="preencoded.png">
              <a:extLst>
                <a:ext uri="{FF2B5EF4-FFF2-40B4-BE49-F238E27FC236}">
                  <a16:creationId xmlns:a16="http://schemas.microsoft.com/office/drawing/2014/main" id="{A26475D0-89F0-5E22-BC6C-FD7D460850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1057" y="1840560"/>
              <a:ext cx="285679" cy="242827"/>
            </a:xfrm>
            <a:prstGeom prst="rect">
              <a:avLst/>
            </a:prstGeom>
          </p:spPr>
        </p:pic>
        <p:sp>
          <p:nvSpPr>
            <p:cNvPr id="19" name="Object 5">
              <a:extLst>
                <a:ext uri="{FF2B5EF4-FFF2-40B4-BE49-F238E27FC236}">
                  <a16:creationId xmlns:a16="http://schemas.microsoft.com/office/drawing/2014/main" id="{B0004474-907E-4F6E-BAE3-2F231A88CEB4}"/>
                </a:ext>
              </a:extLst>
            </p:cNvPr>
            <p:cNvSpPr/>
            <p:nvPr/>
          </p:nvSpPr>
          <p:spPr>
            <a:xfrm>
              <a:off x="1499813" y="1647721"/>
              <a:ext cx="3181745" cy="437942"/>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Able to Understand and Generate Language</a:t>
              </a:r>
              <a:endParaRPr lang="en-US" sz="1350" dirty="0"/>
            </a:p>
          </p:txBody>
        </p:sp>
        <p:sp>
          <p:nvSpPr>
            <p:cNvPr id="20" name="Object 6">
              <a:extLst>
                <a:ext uri="{FF2B5EF4-FFF2-40B4-BE49-F238E27FC236}">
                  <a16:creationId xmlns:a16="http://schemas.microsoft.com/office/drawing/2014/main" id="{A60CAAAD-4EEF-C91B-404F-FF6E9AEFEA1F}"/>
                </a:ext>
              </a:extLst>
            </p:cNvPr>
            <p:cNvSpPr/>
            <p:nvPr/>
          </p:nvSpPr>
          <p:spPr>
            <a:xfrm>
              <a:off x="1499813" y="2128315"/>
              <a:ext cx="3181745" cy="810911"/>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These models can understand and generate human-like text, making them useful for tasks like language translation, text summarization, and question answering.</a:t>
              </a:r>
              <a:endParaRPr lang="en-US" sz="1350" dirty="0"/>
            </a:p>
          </p:txBody>
        </p:sp>
      </p:grpSp>
      <p:grpSp>
        <p:nvGrpSpPr>
          <p:cNvPr id="21" name="Group 20">
            <a:extLst>
              <a:ext uri="{FF2B5EF4-FFF2-40B4-BE49-F238E27FC236}">
                <a16:creationId xmlns:a16="http://schemas.microsoft.com/office/drawing/2014/main" id="{32593B5A-94E6-D9E0-1C6F-E029845EB7AE}"/>
              </a:ext>
            </a:extLst>
          </p:cNvPr>
          <p:cNvGrpSpPr/>
          <p:nvPr/>
        </p:nvGrpSpPr>
        <p:grpSpPr>
          <a:xfrm>
            <a:off x="4835198" y="2465411"/>
            <a:ext cx="3860232" cy="869807"/>
            <a:chOff x="4749406" y="1647721"/>
            <a:chExt cx="3860232" cy="869807"/>
          </a:xfrm>
        </p:grpSpPr>
        <p:sp>
          <p:nvSpPr>
            <p:cNvPr id="22" name="Object 7">
              <a:extLst>
                <a:ext uri="{FF2B5EF4-FFF2-40B4-BE49-F238E27FC236}">
                  <a16:creationId xmlns:a16="http://schemas.microsoft.com/office/drawing/2014/main" id="{46D45BB8-2FD3-7E98-EA23-88A61E277559}"/>
                </a:ext>
              </a:extLst>
            </p:cNvPr>
            <p:cNvSpPr/>
            <p:nvPr/>
          </p:nvSpPr>
          <p:spPr>
            <a:xfrm>
              <a:off x="4749406" y="1692110"/>
              <a:ext cx="535647" cy="535647"/>
            </a:xfrm>
            <a:prstGeom prst="ellipse">
              <a:avLst/>
            </a:prstGeom>
            <a:solidFill>
              <a:srgbClr val="51237F"/>
            </a:solidFill>
          </p:spPr>
          <p:txBody>
            <a:bodyPr/>
            <a:lstStyle/>
            <a:p>
              <a:endParaRPr lang="en-US" sz="1350" dirty="0"/>
            </a:p>
          </p:txBody>
        </p:sp>
        <p:pic>
          <p:nvPicPr>
            <p:cNvPr id="23" name="Object 8" descr="preencoded.png">
              <a:extLst>
                <a:ext uri="{FF2B5EF4-FFF2-40B4-BE49-F238E27FC236}">
                  <a16:creationId xmlns:a16="http://schemas.microsoft.com/office/drawing/2014/main" id="{04795A0B-C6B7-BE47-3613-F6248DD4E3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552" y="1834281"/>
              <a:ext cx="257111" cy="249969"/>
            </a:xfrm>
            <a:prstGeom prst="rect">
              <a:avLst/>
            </a:prstGeom>
          </p:spPr>
        </p:pic>
        <p:sp>
          <p:nvSpPr>
            <p:cNvPr id="24" name="Object 9">
              <a:extLst>
                <a:ext uri="{FF2B5EF4-FFF2-40B4-BE49-F238E27FC236}">
                  <a16:creationId xmlns:a16="http://schemas.microsoft.com/office/drawing/2014/main" id="{0274E054-5367-B068-712D-CB936C7BD0BB}"/>
                </a:ext>
              </a:extLst>
            </p:cNvPr>
            <p:cNvSpPr/>
            <p:nvPr/>
          </p:nvSpPr>
          <p:spPr>
            <a:xfrm>
              <a:off x="5427893" y="1647721"/>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Continuously Evolving</a:t>
              </a:r>
              <a:endParaRPr lang="en-US" sz="1350" dirty="0"/>
            </a:p>
          </p:txBody>
        </p:sp>
        <p:sp>
          <p:nvSpPr>
            <p:cNvPr id="25" name="Object 10">
              <a:extLst>
                <a:ext uri="{FF2B5EF4-FFF2-40B4-BE49-F238E27FC236}">
                  <a16:creationId xmlns:a16="http://schemas.microsoft.com/office/drawing/2014/main" id="{5A013C7F-DA4D-B7FB-B7AF-1A49538AF564}"/>
                </a:ext>
              </a:extLst>
            </p:cNvPr>
            <p:cNvSpPr/>
            <p:nvPr/>
          </p:nvSpPr>
          <p:spPr>
            <a:xfrm>
              <a:off x="5427893" y="1909345"/>
              <a:ext cx="3181745" cy="608183"/>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Large language models are constantly being updated and improved, with new and more powerful versions being released regularly.</a:t>
              </a:r>
              <a:endParaRPr lang="en-US" sz="1350" dirty="0"/>
            </a:p>
          </p:txBody>
        </p:sp>
      </p:grpSp>
      <p:sp>
        <p:nvSpPr>
          <p:cNvPr id="2" name="Title 1">
            <a:extLst>
              <a:ext uri="{FF2B5EF4-FFF2-40B4-BE49-F238E27FC236}">
                <a16:creationId xmlns:a16="http://schemas.microsoft.com/office/drawing/2014/main" id="{A3988689-8DEA-E50D-BF1E-E9A00EB25691}"/>
              </a:ext>
            </a:extLst>
          </p:cNvPr>
          <p:cNvSpPr>
            <a:spLocks noGrp="1"/>
          </p:cNvSpPr>
          <p:nvPr>
            <p:ph type="title"/>
          </p:nvPr>
        </p:nvSpPr>
        <p:spPr>
          <a:xfrm>
            <a:off x="457200" y="101869"/>
            <a:ext cx="8305800" cy="857250"/>
          </a:xfrm>
        </p:spPr>
        <p:txBody>
          <a:bodyPr>
            <a:normAutofit/>
          </a:bodyPr>
          <a:lstStyle/>
          <a:p>
            <a:r>
              <a:rPr lang="en-US" b="1" dirty="0">
                <a:effectLst>
                  <a:outerShdw blurRad="38100" dist="38100" dir="2700000" algn="tl">
                    <a:srgbClr val="000000">
                      <a:alpha val="43137"/>
                    </a:srgbClr>
                  </a:outerShdw>
                </a:effectLst>
              </a:rPr>
              <a:t>Large Language Model (LLM)</a:t>
            </a:r>
          </a:p>
        </p:txBody>
      </p:sp>
      <p:sp>
        <p:nvSpPr>
          <p:cNvPr id="26" name="Date Placeholder 25">
            <a:extLst>
              <a:ext uri="{FF2B5EF4-FFF2-40B4-BE49-F238E27FC236}">
                <a16:creationId xmlns:a16="http://schemas.microsoft.com/office/drawing/2014/main" id="{D43CAC76-9D31-97CB-4AF7-647E45ADD10E}"/>
              </a:ext>
            </a:extLst>
          </p:cNvPr>
          <p:cNvSpPr>
            <a:spLocks noGrp="1"/>
          </p:cNvSpPr>
          <p:nvPr>
            <p:ph type="dt" sz="half" idx="10"/>
          </p:nvPr>
        </p:nvSpPr>
        <p:spPr/>
        <p:txBody>
          <a:bodyPr/>
          <a:lstStyle/>
          <a:p>
            <a:fld id="{B1F42E11-BD31-49B4-9B07-64A03C4A738A}" type="datetime1">
              <a:rPr lang="en-US" smtClean="0"/>
              <a:t>1/21/2026</a:t>
            </a:fld>
            <a:endParaRPr lang="en-US" dirty="0"/>
          </a:p>
        </p:txBody>
      </p:sp>
      <p:sp>
        <p:nvSpPr>
          <p:cNvPr id="27" name="Footer Placeholder 26">
            <a:extLst>
              <a:ext uri="{FF2B5EF4-FFF2-40B4-BE49-F238E27FC236}">
                <a16:creationId xmlns:a16="http://schemas.microsoft.com/office/drawing/2014/main" id="{8CDC05F9-52B1-53F4-BD46-5C4967F96203}"/>
              </a:ext>
            </a:extLst>
          </p:cNvPr>
          <p:cNvSpPr>
            <a:spLocks noGrp="1"/>
          </p:cNvSpPr>
          <p:nvPr>
            <p:ph type="ftr" sz="quarter" idx="11"/>
          </p:nvPr>
        </p:nvSpPr>
        <p:spPr/>
        <p:txBody>
          <a:bodyPr/>
          <a:lstStyle/>
          <a:p>
            <a:r>
              <a:rPr lang="en-US" dirty="0"/>
              <a:t>Copyright © 2007 - 2025 Carl M. Burnett</a:t>
            </a:r>
          </a:p>
        </p:txBody>
      </p:sp>
      <p:sp>
        <p:nvSpPr>
          <p:cNvPr id="28" name="Slide Number Placeholder 27">
            <a:extLst>
              <a:ext uri="{FF2B5EF4-FFF2-40B4-BE49-F238E27FC236}">
                <a16:creationId xmlns:a16="http://schemas.microsoft.com/office/drawing/2014/main" id="{D72BE66A-AC09-765F-7A67-DBC13AA67CAE}"/>
              </a:ext>
            </a:extLst>
          </p:cNvPr>
          <p:cNvSpPr>
            <a:spLocks noGrp="1"/>
          </p:cNvSpPr>
          <p:nvPr>
            <p:ph type="sldNum" sz="quarter" idx="12"/>
          </p:nvPr>
        </p:nvSpPr>
        <p:spPr/>
        <p:txBody>
          <a:bodyPr/>
          <a:lstStyle/>
          <a:p>
            <a:fld id="{3D46CBA2-ECE5-4BE9-B546-6761E0E67089}" type="slidenum">
              <a:rPr lang="en-US" smtClean="0"/>
              <a:t>54</a:t>
            </a:fld>
            <a:endParaRPr lang="en-US" dirty="0"/>
          </a:p>
        </p:txBody>
      </p:sp>
    </p:spTree>
    <p:extLst>
      <p:ext uri="{BB962C8B-B14F-4D97-AF65-F5344CB8AC3E}">
        <p14:creationId xmlns:p14="http://schemas.microsoft.com/office/powerpoint/2010/main" val="108328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50BA68-7B47-5130-5C9F-2FE1E7E74DE3}"/>
              </a:ext>
            </a:extLst>
          </p:cNvPr>
          <p:cNvSpPr>
            <a:spLocks noGrp="1"/>
          </p:cNvSpPr>
          <p:nvPr>
            <p:ph type="title"/>
          </p:nvPr>
        </p:nvSpPr>
        <p:spPr/>
        <p:txBody>
          <a:bodyPr/>
          <a:lstStyle/>
          <a:p>
            <a:r>
              <a:rPr lang="en-US" dirty="0"/>
              <a:t>Large Language Model (LLM) </a:t>
            </a:r>
          </a:p>
        </p:txBody>
      </p:sp>
      <p:sp>
        <p:nvSpPr>
          <p:cNvPr id="7" name="Content Placeholder 6">
            <a:extLst>
              <a:ext uri="{FF2B5EF4-FFF2-40B4-BE49-F238E27FC236}">
                <a16:creationId xmlns:a16="http://schemas.microsoft.com/office/drawing/2014/main" id="{86EBDC69-A0CA-EFEE-23C8-5F902CAB80BE}"/>
              </a:ext>
            </a:extLst>
          </p:cNvPr>
          <p:cNvSpPr>
            <a:spLocks noGrp="1"/>
          </p:cNvSpPr>
          <p:nvPr>
            <p:ph idx="1"/>
          </p:nvPr>
        </p:nvSpPr>
        <p:spPr/>
        <p:txBody>
          <a:bodyPr/>
          <a:lstStyle/>
          <a:p>
            <a:r>
              <a:rPr lang="en-US" dirty="0"/>
              <a:t>Understand, generate, and translate human language.</a:t>
            </a:r>
          </a:p>
          <a:p>
            <a:r>
              <a:rPr lang="en-US" dirty="0"/>
              <a:t>Trained on massive datasets of text</a:t>
            </a:r>
          </a:p>
          <a:p>
            <a:r>
              <a:rPr lang="en-US" dirty="0"/>
              <a:t>Learns patterns and relationships in language</a:t>
            </a:r>
          </a:p>
          <a:p>
            <a:r>
              <a:rPr lang="en-US" dirty="0"/>
              <a:t>Uses machine learning</a:t>
            </a:r>
          </a:p>
          <a:p>
            <a:r>
              <a:rPr lang="en-US" dirty="0"/>
              <a:t>Neural Network </a:t>
            </a:r>
          </a:p>
          <a:p>
            <a:r>
              <a:rPr lang="en-US" dirty="0"/>
              <a:t>Transformer Model</a:t>
            </a:r>
          </a:p>
        </p:txBody>
      </p:sp>
      <p:sp>
        <p:nvSpPr>
          <p:cNvPr id="3" name="Date Placeholder 2">
            <a:extLst>
              <a:ext uri="{FF2B5EF4-FFF2-40B4-BE49-F238E27FC236}">
                <a16:creationId xmlns:a16="http://schemas.microsoft.com/office/drawing/2014/main" id="{10166AD5-9538-4572-ED48-9E1691FF49D1}"/>
              </a:ext>
            </a:extLst>
          </p:cNvPr>
          <p:cNvSpPr>
            <a:spLocks noGrp="1"/>
          </p:cNvSpPr>
          <p:nvPr>
            <p:ph type="dt" sz="half" idx="10"/>
          </p:nvPr>
        </p:nvSpPr>
        <p:spPr/>
        <p:txBody>
          <a:bodyPr/>
          <a:lstStyle/>
          <a:p>
            <a:fld id="{629EFFBC-234B-46E5-BD4B-BFADB7E97C09}" type="datetime1">
              <a:rPr lang="en-US" smtClean="0"/>
              <a:t>1/21/2026</a:t>
            </a:fld>
            <a:endParaRPr lang="en-US" dirty="0"/>
          </a:p>
        </p:txBody>
      </p:sp>
      <p:sp>
        <p:nvSpPr>
          <p:cNvPr id="4" name="Footer Placeholder 3">
            <a:extLst>
              <a:ext uri="{FF2B5EF4-FFF2-40B4-BE49-F238E27FC236}">
                <a16:creationId xmlns:a16="http://schemas.microsoft.com/office/drawing/2014/main" id="{2BA421D5-9415-4F46-C2F0-BFEF0B34A857}"/>
              </a:ext>
            </a:extLst>
          </p:cNvPr>
          <p:cNvSpPr>
            <a:spLocks noGrp="1"/>
          </p:cNvSpPr>
          <p:nvPr>
            <p:ph type="ftr" sz="quarter" idx="11"/>
          </p:nvPr>
        </p:nvSpPr>
        <p:spPr/>
        <p:txBody>
          <a:bodyPr/>
          <a:lstStyle/>
          <a:p>
            <a:r>
              <a:rPr lang="en-US" dirty="0"/>
              <a:t>Copyright © 2007 - 2025 Carl M. Burnett</a:t>
            </a:r>
          </a:p>
        </p:txBody>
      </p:sp>
      <p:sp>
        <p:nvSpPr>
          <p:cNvPr id="5" name="Slide Number Placeholder 4">
            <a:extLst>
              <a:ext uri="{FF2B5EF4-FFF2-40B4-BE49-F238E27FC236}">
                <a16:creationId xmlns:a16="http://schemas.microsoft.com/office/drawing/2014/main" id="{96AA6B54-C534-C8CF-8613-D4F832A1AF96}"/>
              </a:ext>
            </a:extLst>
          </p:cNvPr>
          <p:cNvSpPr>
            <a:spLocks noGrp="1"/>
          </p:cNvSpPr>
          <p:nvPr>
            <p:ph type="sldNum" sz="quarter" idx="12"/>
          </p:nvPr>
        </p:nvSpPr>
        <p:spPr/>
        <p:txBody>
          <a:bodyPr/>
          <a:lstStyle/>
          <a:p>
            <a:fld id="{3D46CBA2-ECE5-4BE9-B546-6761E0E67089}" type="slidenum">
              <a:rPr lang="en-US" smtClean="0"/>
              <a:t>55</a:t>
            </a:fld>
            <a:endParaRPr lang="en-US" dirty="0"/>
          </a:p>
        </p:txBody>
      </p:sp>
    </p:spTree>
    <p:extLst>
      <p:ext uri="{BB962C8B-B14F-4D97-AF65-F5344CB8AC3E}">
        <p14:creationId xmlns:p14="http://schemas.microsoft.com/office/powerpoint/2010/main" val="3914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5A283-FF1F-C697-B2F4-D4CC7713EDBD}"/>
              </a:ext>
            </a:extLst>
          </p:cNvPr>
          <p:cNvSpPr>
            <a:spLocks noGrp="1"/>
          </p:cNvSpPr>
          <p:nvPr>
            <p:ph type="title"/>
          </p:nvPr>
        </p:nvSpPr>
        <p:spPr/>
        <p:txBody>
          <a:bodyPr/>
          <a:lstStyle/>
          <a:p>
            <a:r>
              <a:rPr lang="en-US" dirty="0"/>
              <a:t>LLM Architecture</a:t>
            </a:r>
          </a:p>
        </p:txBody>
      </p:sp>
      <p:sp>
        <p:nvSpPr>
          <p:cNvPr id="3" name="Content Placeholder 2">
            <a:extLst>
              <a:ext uri="{FF2B5EF4-FFF2-40B4-BE49-F238E27FC236}">
                <a16:creationId xmlns:a16="http://schemas.microsoft.com/office/drawing/2014/main" id="{66CC7BF2-CA61-8C6C-8AD7-9AFB2D40A65E}"/>
              </a:ext>
            </a:extLst>
          </p:cNvPr>
          <p:cNvSpPr>
            <a:spLocks noGrp="1"/>
          </p:cNvSpPr>
          <p:nvPr>
            <p:ph sz="half" idx="1"/>
          </p:nvPr>
        </p:nvSpPr>
        <p:spPr>
          <a:xfrm>
            <a:off x="457200" y="1440064"/>
            <a:ext cx="3276600" cy="3326130"/>
          </a:xfrm>
        </p:spPr>
        <p:txBody>
          <a:bodyPr>
            <a:normAutofit fontScale="55000" lnSpcReduction="20000"/>
          </a:bodyPr>
          <a:lstStyle/>
          <a:p>
            <a:r>
              <a:rPr lang="en-US" dirty="0"/>
              <a:t>Training Data:</a:t>
            </a:r>
          </a:p>
          <a:p>
            <a:pPr lvl="1"/>
            <a:r>
              <a:rPr lang="en-US" dirty="0"/>
              <a:t>Enormous datasets</a:t>
            </a:r>
          </a:p>
          <a:p>
            <a:pPr lvl="1"/>
            <a:r>
              <a:rPr lang="en-US" dirty="0"/>
              <a:t>Billions of words</a:t>
            </a:r>
          </a:p>
          <a:p>
            <a:pPr lvl="1"/>
            <a:r>
              <a:rPr lang="en-US" dirty="0"/>
              <a:t>Learns language nuances - grammar, syntax, relationships</a:t>
            </a:r>
            <a:br>
              <a:rPr lang="en-US" dirty="0"/>
            </a:br>
            <a:endParaRPr lang="en-US" dirty="0"/>
          </a:p>
          <a:p>
            <a:r>
              <a:rPr lang="en-US" dirty="0"/>
              <a:t>Transformer Architecture:</a:t>
            </a:r>
          </a:p>
          <a:p>
            <a:pPr lvl="1"/>
            <a:r>
              <a:rPr lang="en-US" dirty="0"/>
              <a:t>Use transformer models </a:t>
            </a:r>
          </a:p>
          <a:p>
            <a:pPr lvl="1"/>
            <a:r>
              <a:rPr lang="en-US" dirty="0"/>
              <a:t>Excel at processing sequential data like text. </a:t>
            </a:r>
          </a:p>
          <a:p>
            <a:pPr lvl="1"/>
            <a:r>
              <a:rPr lang="en-US" dirty="0"/>
              <a:t>Self-attention - considers the context of each word </a:t>
            </a:r>
            <a:br>
              <a:rPr lang="en-US" dirty="0"/>
            </a:br>
            <a:endParaRPr lang="en-US" dirty="0"/>
          </a:p>
          <a:p>
            <a:endParaRPr lang="en-US" dirty="0"/>
          </a:p>
        </p:txBody>
      </p:sp>
      <p:sp>
        <p:nvSpPr>
          <p:cNvPr id="7" name="Content Placeholder 6">
            <a:extLst>
              <a:ext uri="{FF2B5EF4-FFF2-40B4-BE49-F238E27FC236}">
                <a16:creationId xmlns:a16="http://schemas.microsoft.com/office/drawing/2014/main" id="{F273DEC5-8F33-7566-E22C-486B50E92DE0}"/>
              </a:ext>
            </a:extLst>
          </p:cNvPr>
          <p:cNvSpPr>
            <a:spLocks noGrp="1"/>
          </p:cNvSpPr>
          <p:nvPr>
            <p:ph sz="half" idx="2"/>
          </p:nvPr>
        </p:nvSpPr>
        <p:spPr>
          <a:xfrm>
            <a:off x="3810000" y="1440064"/>
            <a:ext cx="4876800" cy="3326130"/>
          </a:xfrm>
        </p:spPr>
        <p:txBody>
          <a:bodyPr>
            <a:normAutofit fontScale="55000" lnSpcReduction="20000"/>
          </a:bodyPr>
          <a:lstStyle/>
          <a:p>
            <a:r>
              <a:rPr lang="en-US" dirty="0"/>
              <a:t>Capabilities: </a:t>
            </a:r>
          </a:p>
          <a:p>
            <a:pPr lvl="1"/>
            <a:r>
              <a:rPr lang="en-US" dirty="0"/>
              <a:t>Text generation: Creating new text, like articles, stories, or code. </a:t>
            </a:r>
          </a:p>
          <a:p>
            <a:pPr lvl="1"/>
            <a:r>
              <a:rPr lang="en-US" dirty="0"/>
              <a:t>Question answering: Providing answers to questions based on the input text. </a:t>
            </a:r>
          </a:p>
          <a:p>
            <a:pPr lvl="1"/>
            <a:r>
              <a:rPr lang="en-US" dirty="0"/>
              <a:t>Summarization: Condensing large amounts of text into shorter, more concise versions. </a:t>
            </a:r>
          </a:p>
          <a:p>
            <a:pPr lvl="1"/>
            <a:r>
              <a:rPr lang="en-US" dirty="0"/>
              <a:t>Translation: Translating text between different languages. </a:t>
            </a:r>
          </a:p>
          <a:p>
            <a:pPr lvl="1"/>
            <a:r>
              <a:rPr lang="en-US" dirty="0"/>
              <a:t>Code generation: Generating code in various programming languages. </a:t>
            </a:r>
          </a:p>
          <a:p>
            <a:endParaRPr lang="en-US" dirty="0"/>
          </a:p>
          <a:p>
            <a:r>
              <a:rPr lang="en-US" dirty="0"/>
              <a:t>LLMs </a:t>
            </a:r>
          </a:p>
          <a:p>
            <a:pPr lvl="1"/>
            <a:r>
              <a:rPr lang="en-US" dirty="0"/>
              <a:t>“Foundation models" </a:t>
            </a:r>
          </a:p>
          <a:p>
            <a:pPr lvl="1"/>
            <a:r>
              <a:rPr lang="en-US" dirty="0"/>
              <a:t>Trained on vast amounts of data </a:t>
            </a:r>
          </a:p>
          <a:p>
            <a:pPr lvl="1"/>
            <a:r>
              <a:rPr lang="en-US" dirty="0"/>
              <a:t>Can be adapted to a wide range of tasks</a:t>
            </a:r>
          </a:p>
        </p:txBody>
      </p:sp>
      <p:sp>
        <p:nvSpPr>
          <p:cNvPr id="4" name="Date Placeholder 3">
            <a:extLst>
              <a:ext uri="{FF2B5EF4-FFF2-40B4-BE49-F238E27FC236}">
                <a16:creationId xmlns:a16="http://schemas.microsoft.com/office/drawing/2014/main" id="{80E054D5-4D69-B677-AECA-1DC62E5144E1}"/>
              </a:ext>
            </a:extLst>
          </p:cNvPr>
          <p:cNvSpPr>
            <a:spLocks noGrp="1"/>
          </p:cNvSpPr>
          <p:nvPr>
            <p:ph type="dt" sz="half" idx="10"/>
          </p:nvPr>
        </p:nvSpPr>
        <p:spPr/>
        <p:txBody>
          <a:bodyPr/>
          <a:lstStyle/>
          <a:p>
            <a:fld id="{679AA920-5D05-47F3-BF0B-71FA24FAC20B}" type="datetime1">
              <a:rPr lang="en-US" smtClean="0"/>
              <a:t>1/21/2026</a:t>
            </a:fld>
            <a:endParaRPr lang="en-US" dirty="0"/>
          </a:p>
        </p:txBody>
      </p:sp>
      <p:sp>
        <p:nvSpPr>
          <p:cNvPr id="5" name="Footer Placeholder 4">
            <a:extLst>
              <a:ext uri="{FF2B5EF4-FFF2-40B4-BE49-F238E27FC236}">
                <a16:creationId xmlns:a16="http://schemas.microsoft.com/office/drawing/2014/main" id="{D0799696-E11A-EE19-98A3-8D956EDB799D}"/>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21123C1C-306C-D987-8064-796B5D6F5353}"/>
              </a:ext>
            </a:extLst>
          </p:cNvPr>
          <p:cNvSpPr>
            <a:spLocks noGrp="1"/>
          </p:cNvSpPr>
          <p:nvPr>
            <p:ph type="sldNum" sz="quarter" idx="12"/>
          </p:nvPr>
        </p:nvSpPr>
        <p:spPr/>
        <p:txBody>
          <a:bodyPr/>
          <a:lstStyle/>
          <a:p>
            <a:fld id="{3D46CBA2-ECE5-4BE9-B546-6761E0E67089}" type="slidenum">
              <a:rPr lang="en-US" smtClean="0"/>
              <a:t>56</a:t>
            </a:fld>
            <a:endParaRPr lang="en-US" dirty="0"/>
          </a:p>
        </p:txBody>
      </p:sp>
    </p:spTree>
    <p:extLst>
      <p:ext uri="{BB962C8B-B14F-4D97-AF65-F5344CB8AC3E}">
        <p14:creationId xmlns:p14="http://schemas.microsoft.com/office/powerpoint/2010/main" val="189412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500"/>
                                        <p:tgtEl>
                                          <p:spTgt spid="7">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fade">
                                      <p:cBhvr>
                                        <p:cTn id="38" dur="500"/>
                                        <p:tgtEl>
                                          <p:spTgt spid="7">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fade">
                                      <p:cBhvr>
                                        <p:cTn id="41" dur="500"/>
                                        <p:tgtEl>
                                          <p:spTgt spid="7">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fade">
                                      <p:cBhvr>
                                        <p:cTn id="44" dur="500"/>
                                        <p:tgtEl>
                                          <p:spTgt spid="7">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500"/>
                                        <p:tgtEl>
                                          <p:spTgt spid="7">
                                            <p:txEl>
                                              <p:pRg st="4" end="4"/>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fade">
                                      <p:cBhvr>
                                        <p:cTn id="50" dur="500"/>
                                        <p:tgtEl>
                                          <p:spTgt spid="7">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fade">
                                      <p:cBhvr>
                                        <p:cTn id="55" dur="500"/>
                                        <p:tgtEl>
                                          <p:spTgt spid="7">
                                            <p:txEl>
                                              <p:pRg st="7" end="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fade">
                                      <p:cBhvr>
                                        <p:cTn id="58" dur="500"/>
                                        <p:tgtEl>
                                          <p:spTgt spid="7">
                                            <p:txEl>
                                              <p:pRg st="8" end="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Effect transition="in" filter="fade">
                                      <p:cBhvr>
                                        <p:cTn id="61" dur="500"/>
                                        <p:tgtEl>
                                          <p:spTgt spid="7">
                                            <p:txEl>
                                              <p:pRg st="9" end="9"/>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xEl>
                                              <p:pRg st="10" end="10"/>
                                            </p:txEl>
                                          </p:spTgt>
                                        </p:tgtEl>
                                        <p:attrNameLst>
                                          <p:attrName>style.visibility</p:attrName>
                                        </p:attrNameLst>
                                      </p:cBhvr>
                                      <p:to>
                                        <p:strVal val="visible"/>
                                      </p:to>
                                    </p:set>
                                    <p:animEffect transition="in" filter="fade">
                                      <p:cBhvr>
                                        <p:cTn id="64"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274A-9B14-B565-20AA-176D486E949F}"/>
              </a:ext>
            </a:extLst>
          </p:cNvPr>
          <p:cNvSpPr>
            <a:spLocks noGrp="1"/>
          </p:cNvSpPr>
          <p:nvPr>
            <p:ph type="title"/>
          </p:nvPr>
        </p:nvSpPr>
        <p:spPr/>
        <p:txBody>
          <a:bodyPr/>
          <a:lstStyle/>
          <a:p>
            <a:r>
              <a:rPr lang="en-US" dirty="0"/>
              <a:t>Building Blocks of an LLM</a:t>
            </a:r>
          </a:p>
        </p:txBody>
      </p:sp>
      <p:sp>
        <p:nvSpPr>
          <p:cNvPr id="3" name="Content Placeholder 2">
            <a:extLst>
              <a:ext uri="{FF2B5EF4-FFF2-40B4-BE49-F238E27FC236}">
                <a16:creationId xmlns:a16="http://schemas.microsoft.com/office/drawing/2014/main" id="{A77EFA26-CC03-B6DA-B0B9-19666085A68B}"/>
              </a:ext>
            </a:extLst>
          </p:cNvPr>
          <p:cNvSpPr>
            <a:spLocks noGrp="1"/>
          </p:cNvSpPr>
          <p:nvPr>
            <p:ph idx="1"/>
          </p:nvPr>
        </p:nvSpPr>
        <p:spPr/>
        <p:txBody>
          <a:bodyPr/>
          <a:lstStyle/>
          <a:p>
            <a:r>
              <a:rPr lang="en-US" dirty="0"/>
              <a:t>Vectors, Tokens, and Embeddings </a:t>
            </a:r>
          </a:p>
          <a:p>
            <a:r>
              <a:rPr lang="en-US" dirty="0"/>
              <a:t>Tokens are the representations of text in the form of a vector.</a:t>
            </a:r>
          </a:p>
          <a:p>
            <a:r>
              <a:rPr lang="en-US" b="1" dirty="0"/>
              <a:t>Embeddings: The Semantic Space - </a:t>
            </a:r>
            <a:r>
              <a:rPr lang="en-US" dirty="0"/>
              <a:t>Embeddings are the foundational aspect of LLMs</a:t>
            </a:r>
            <a:endParaRPr lang="en-US" b="1" dirty="0"/>
          </a:p>
        </p:txBody>
      </p:sp>
      <p:sp>
        <p:nvSpPr>
          <p:cNvPr id="4" name="Date Placeholder 3">
            <a:extLst>
              <a:ext uri="{FF2B5EF4-FFF2-40B4-BE49-F238E27FC236}">
                <a16:creationId xmlns:a16="http://schemas.microsoft.com/office/drawing/2014/main" id="{9EED6BE1-C9C7-2C97-1622-2E066B9065D2}"/>
              </a:ext>
            </a:extLst>
          </p:cNvPr>
          <p:cNvSpPr>
            <a:spLocks noGrp="1"/>
          </p:cNvSpPr>
          <p:nvPr>
            <p:ph type="dt" sz="half" idx="10"/>
          </p:nvPr>
        </p:nvSpPr>
        <p:spPr/>
        <p:txBody>
          <a:bodyPr/>
          <a:lstStyle/>
          <a:p>
            <a:fld id="{2D9D48F4-ABAD-406C-B003-A052604DB416}" type="datetime1">
              <a:rPr lang="en-US" smtClean="0"/>
              <a:t>1/21/2026</a:t>
            </a:fld>
            <a:endParaRPr lang="en-US" dirty="0"/>
          </a:p>
        </p:txBody>
      </p:sp>
      <p:sp>
        <p:nvSpPr>
          <p:cNvPr id="5" name="Footer Placeholder 4">
            <a:extLst>
              <a:ext uri="{FF2B5EF4-FFF2-40B4-BE49-F238E27FC236}">
                <a16:creationId xmlns:a16="http://schemas.microsoft.com/office/drawing/2014/main" id="{BBADFAB1-DB3F-BBB0-4A9B-A1B33B11F8F7}"/>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44A3D4D0-0B7C-9FC8-14AA-32E9153B875F}"/>
              </a:ext>
            </a:extLst>
          </p:cNvPr>
          <p:cNvSpPr>
            <a:spLocks noGrp="1"/>
          </p:cNvSpPr>
          <p:nvPr>
            <p:ph type="sldNum" sz="quarter" idx="12"/>
          </p:nvPr>
        </p:nvSpPr>
        <p:spPr/>
        <p:txBody>
          <a:bodyPr/>
          <a:lstStyle/>
          <a:p>
            <a:fld id="{3D46CBA2-ECE5-4BE9-B546-6761E0E67089}" type="slidenum">
              <a:rPr lang="en-US" smtClean="0"/>
              <a:t>57</a:t>
            </a:fld>
            <a:endParaRPr lang="en-US" dirty="0"/>
          </a:p>
        </p:txBody>
      </p:sp>
    </p:spTree>
    <p:extLst>
      <p:ext uri="{BB962C8B-B14F-4D97-AF65-F5344CB8AC3E}">
        <p14:creationId xmlns:p14="http://schemas.microsoft.com/office/powerpoint/2010/main" val="40998987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0613-7A5A-7FF0-7529-FD045CD5BE2B}"/>
              </a:ext>
            </a:extLst>
          </p:cNvPr>
          <p:cNvSpPr>
            <a:spLocks noGrp="1"/>
          </p:cNvSpPr>
          <p:nvPr>
            <p:ph type="title"/>
          </p:nvPr>
        </p:nvSpPr>
        <p:spPr/>
        <p:txBody>
          <a:bodyPr>
            <a:normAutofit fontScale="90000"/>
          </a:bodyPr>
          <a:lstStyle/>
          <a:p>
            <a:r>
              <a:rPr lang="en-US" dirty="0"/>
              <a:t>LLM Building Blocks Comparisons</a:t>
            </a:r>
          </a:p>
        </p:txBody>
      </p:sp>
      <p:sp>
        <p:nvSpPr>
          <p:cNvPr id="3" name="Content Placeholder 2">
            <a:extLst>
              <a:ext uri="{FF2B5EF4-FFF2-40B4-BE49-F238E27FC236}">
                <a16:creationId xmlns:a16="http://schemas.microsoft.com/office/drawing/2014/main" id="{7419B7CC-844D-89FE-CB66-041A5EC42C31}"/>
              </a:ext>
            </a:extLst>
          </p:cNvPr>
          <p:cNvSpPr>
            <a:spLocks noGrp="1"/>
          </p:cNvSpPr>
          <p:nvPr>
            <p:ph idx="1"/>
          </p:nvPr>
        </p:nvSpPr>
        <p:spPr/>
        <p:txBody>
          <a:bodyPr>
            <a:normAutofit fontScale="62500" lnSpcReduction="20000"/>
          </a:bodyPr>
          <a:lstStyle/>
          <a:p>
            <a:r>
              <a:rPr lang="en-US" dirty="0"/>
              <a:t>Tokens vs. Vectors: </a:t>
            </a:r>
          </a:p>
          <a:p>
            <a:pPr lvl="1"/>
            <a:r>
              <a:rPr lang="en-US" dirty="0"/>
              <a:t>Tokens are the linguistic units</a:t>
            </a:r>
          </a:p>
          <a:p>
            <a:pPr lvl="1"/>
            <a:r>
              <a:rPr lang="en-US" dirty="0"/>
              <a:t>Vectors are the mathematical representations of these units. </a:t>
            </a:r>
          </a:p>
          <a:p>
            <a:pPr lvl="1"/>
            <a:r>
              <a:rPr lang="en-US" dirty="0"/>
              <a:t>Every token is mapped to a vector in the LLM’s processing pipeline.</a:t>
            </a:r>
            <a:br>
              <a:rPr lang="en-US" dirty="0"/>
            </a:br>
            <a:endParaRPr lang="en-US" dirty="0"/>
          </a:p>
          <a:p>
            <a:r>
              <a:rPr lang="en-US" dirty="0"/>
              <a:t>Vectors vs. Embeddings: </a:t>
            </a:r>
          </a:p>
          <a:p>
            <a:pPr lvl="1"/>
            <a:r>
              <a:rPr lang="en-US" dirty="0"/>
              <a:t>All embeddings are vectors</a:t>
            </a:r>
          </a:p>
          <a:p>
            <a:pPr lvl="1"/>
            <a:r>
              <a:rPr lang="en-US" dirty="0"/>
              <a:t>Not all vectors are embeddings. </a:t>
            </a:r>
          </a:p>
          <a:p>
            <a:pPr lvl="1"/>
            <a:r>
              <a:rPr lang="en-US" dirty="0"/>
              <a:t>Embeddings are vectors specifically trained to capture deep semantic relationships.</a:t>
            </a:r>
            <a:br>
              <a:rPr lang="en-US" dirty="0"/>
            </a:br>
            <a:endParaRPr lang="en-US" dirty="0"/>
          </a:p>
          <a:p>
            <a:r>
              <a:rPr lang="en-US" dirty="0"/>
              <a:t>Tokens and Embeddings: </a:t>
            </a:r>
          </a:p>
          <a:p>
            <a:pPr lvl="1"/>
            <a:r>
              <a:rPr lang="en-US" dirty="0"/>
              <a:t>The transition from tokens to embeddings </a:t>
            </a:r>
          </a:p>
          <a:p>
            <a:pPr lvl="1"/>
            <a:r>
              <a:rPr lang="en-US" dirty="0"/>
              <a:t>Movement from a discrete representation of language to a Nuanced, continuous, and contextually aware semantic space.	</a:t>
            </a:r>
          </a:p>
        </p:txBody>
      </p:sp>
      <p:sp>
        <p:nvSpPr>
          <p:cNvPr id="4" name="Date Placeholder 3">
            <a:extLst>
              <a:ext uri="{FF2B5EF4-FFF2-40B4-BE49-F238E27FC236}">
                <a16:creationId xmlns:a16="http://schemas.microsoft.com/office/drawing/2014/main" id="{BE50A432-DA00-0C01-668E-BA608170DCB4}"/>
              </a:ext>
            </a:extLst>
          </p:cNvPr>
          <p:cNvSpPr>
            <a:spLocks noGrp="1"/>
          </p:cNvSpPr>
          <p:nvPr>
            <p:ph type="dt" sz="half" idx="10"/>
          </p:nvPr>
        </p:nvSpPr>
        <p:spPr/>
        <p:txBody>
          <a:bodyPr/>
          <a:lstStyle/>
          <a:p>
            <a:fld id="{45A0C0F0-98C2-4B51-B45A-96F0BA339BCC}" type="datetime1">
              <a:rPr lang="en-US" smtClean="0"/>
              <a:t>1/21/2026</a:t>
            </a:fld>
            <a:endParaRPr lang="en-US" dirty="0"/>
          </a:p>
        </p:txBody>
      </p:sp>
      <p:sp>
        <p:nvSpPr>
          <p:cNvPr id="5" name="Footer Placeholder 4">
            <a:extLst>
              <a:ext uri="{FF2B5EF4-FFF2-40B4-BE49-F238E27FC236}">
                <a16:creationId xmlns:a16="http://schemas.microsoft.com/office/drawing/2014/main" id="{783D4722-E051-95E7-E351-203F97A4D037}"/>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2C291126-C97D-29B8-E808-DBCEE7914799}"/>
              </a:ext>
            </a:extLst>
          </p:cNvPr>
          <p:cNvSpPr>
            <a:spLocks noGrp="1"/>
          </p:cNvSpPr>
          <p:nvPr>
            <p:ph type="sldNum" sz="quarter" idx="12"/>
          </p:nvPr>
        </p:nvSpPr>
        <p:spPr/>
        <p:txBody>
          <a:bodyPr/>
          <a:lstStyle/>
          <a:p>
            <a:fld id="{3D46CBA2-ECE5-4BE9-B546-6761E0E67089}" type="slidenum">
              <a:rPr lang="en-US" smtClean="0"/>
              <a:t>58</a:t>
            </a:fld>
            <a:endParaRPr lang="en-US" dirty="0"/>
          </a:p>
        </p:txBody>
      </p:sp>
    </p:spTree>
    <p:extLst>
      <p:ext uri="{BB962C8B-B14F-4D97-AF65-F5344CB8AC3E}">
        <p14:creationId xmlns:p14="http://schemas.microsoft.com/office/powerpoint/2010/main" val="390229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F73B60-9C02-620A-D7B2-12E1A4F7B0AF}"/>
              </a:ext>
            </a:extLst>
          </p:cNvPr>
          <p:cNvSpPr>
            <a:spLocks noGrp="1"/>
          </p:cNvSpPr>
          <p:nvPr>
            <p:ph type="title"/>
          </p:nvPr>
        </p:nvSpPr>
        <p:spPr>
          <a:xfrm>
            <a:off x="530352" y="995226"/>
            <a:ext cx="7772400" cy="1021842"/>
          </a:xfrm>
        </p:spPr>
        <p:txBody>
          <a:bodyPr/>
          <a:lstStyle/>
          <a:p>
            <a:r>
              <a:rPr lang="en-US" sz="44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Technologies used in GenAI/AI</a:t>
            </a:r>
            <a:endParaRPr lang="en-US" sz="4400" dirty="0">
              <a:solidFill>
                <a:schemeClr val="tx1"/>
              </a:solidFill>
              <a:effectLst>
                <a:outerShdw blurRad="38100" dist="38100" dir="2700000" algn="tl">
                  <a:srgbClr val="000000">
                    <a:alpha val="43137"/>
                  </a:srgbClr>
                </a:outerShdw>
              </a:effectLst>
            </a:endParaRPr>
          </a:p>
        </p:txBody>
      </p:sp>
      <p:sp>
        <p:nvSpPr>
          <p:cNvPr id="9" name="Text Placeholder 8">
            <a:extLst>
              <a:ext uri="{FF2B5EF4-FFF2-40B4-BE49-F238E27FC236}">
                <a16:creationId xmlns:a16="http://schemas.microsoft.com/office/drawing/2014/main" id="{2EBB439D-756C-7C02-C1CE-1A53C48AFD4A}"/>
              </a:ext>
            </a:extLst>
          </p:cNvPr>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703BFF7-DAC3-0B1B-0968-6B213064C68B}"/>
              </a:ext>
            </a:extLst>
          </p:cNvPr>
          <p:cNvSpPr>
            <a:spLocks noGrp="1"/>
          </p:cNvSpPr>
          <p:nvPr>
            <p:ph type="dt" sz="half" idx="10"/>
          </p:nvPr>
        </p:nvSpPr>
        <p:spPr/>
        <p:txBody>
          <a:bodyPr/>
          <a:lstStyle/>
          <a:p>
            <a:r>
              <a:rPr lang="en-US" dirty="0"/>
              <a:t>5/18/2025</a:t>
            </a:r>
          </a:p>
        </p:txBody>
      </p:sp>
      <p:sp>
        <p:nvSpPr>
          <p:cNvPr id="6" name="Footer Placeholder 5">
            <a:extLst>
              <a:ext uri="{FF2B5EF4-FFF2-40B4-BE49-F238E27FC236}">
                <a16:creationId xmlns:a16="http://schemas.microsoft.com/office/drawing/2014/main" id="{F9D29A87-8887-C0A9-A3C5-2F30A9F1B0AE}"/>
              </a:ext>
            </a:extLst>
          </p:cNvPr>
          <p:cNvSpPr>
            <a:spLocks noGrp="1"/>
          </p:cNvSpPr>
          <p:nvPr>
            <p:ph type="ftr" sz="quarter" idx="11"/>
          </p:nvPr>
        </p:nvSpPr>
        <p:spPr/>
        <p:txBody>
          <a:bodyPr/>
          <a:lstStyle/>
          <a:p>
            <a:r>
              <a:rPr lang="en-US" dirty="0"/>
              <a:t>Copyright © 2007 - 2025 Carl M. Burnett</a:t>
            </a:r>
          </a:p>
        </p:txBody>
      </p:sp>
      <p:sp>
        <p:nvSpPr>
          <p:cNvPr id="7" name="Slide Number Placeholder 6">
            <a:extLst>
              <a:ext uri="{FF2B5EF4-FFF2-40B4-BE49-F238E27FC236}">
                <a16:creationId xmlns:a16="http://schemas.microsoft.com/office/drawing/2014/main" id="{5DD8DC1F-9259-C8CC-1731-0D39D4F4CD9A}"/>
              </a:ext>
            </a:extLst>
          </p:cNvPr>
          <p:cNvSpPr>
            <a:spLocks noGrp="1"/>
          </p:cNvSpPr>
          <p:nvPr>
            <p:ph type="sldNum" sz="quarter" idx="12"/>
          </p:nvPr>
        </p:nvSpPr>
        <p:spPr/>
        <p:txBody>
          <a:bodyPr/>
          <a:lstStyle/>
          <a:p>
            <a:fld id="{3D46CBA2-ECE5-4BE9-B546-6761E0E67089}" type="slidenum">
              <a:rPr lang="en-US" smtClean="0"/>
              <a:t>59</a:t>
            </a:fld>
            <a:endParaRPr lang="en-US" dirty="0"/>
          </a:p>
        </p:txBody>
      </p:sp>
    </p:spTree>
    <p:extLst>
      <p:ext uri="{BB962C8B-B14F-4D97-AF65-F5344CB8AC3E}">
        <p14:creationId xmlns:p14="http://schemas.microsoft.com/office/powerpoint/2010/main" val="220786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3D0001-938A-34A5-6EB7-FDEF796E5FD2}"/>
              </a:ext>
            </a:extLst>
          </p:cNvPr>
          <p:cNvSpPr>
            <a:spLocks noGrp="1"/>
          </p:cNvSpPr>
          <p:nvPr>
            <p:ph type="title"/>
          </p:nvPr>
        </p:nvSpPr>
        <p:spPr>
          <a:xfrm>
            <a:off x="530352" y="987552"/>
            <a:ext cx="7772400" cy="1888998"/>
          </a:xfrm>
        </p:spPr>
        <p:txBody>
          <a:bodyPr anchor="t"/>
          <a:lstStyle/>
          <a:p>
            <a:r>
              <a:rPr lang="en-US"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Define Artificial Intelligence (AI) a</a:t>
            </a:r>
            <a: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nd </a:t>
            </a:r>
            <a:r>
              <a:rPr lang="en-US"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t>Generative AI (GenAI) </a:t>
            </a:r>
            <a:br>
              <a:rPr lang="en-US" sz="4800" dirty="0">
                <a:solidFill>
                  <a:schemeClr val="tx1"/>
                </a:solidFill>
                <a:effectLst>
                  <a:outerShdw blurRad="38100" dist="38100" dir="2700000" algn="tl">
                    <a:srgbClr val="000000">
                      <a:alpha val="43137"/>
                    </a:srgbClr>
                  </a:outerShdw>
                </a:effectLst>
                <a:ea typeface="Aptos" panose="020B0004020202020204" pitchFamily="34" charset="0"/>
                <a:cs typeface="Aptos" panose="020B0004020202020204" pitchFamily="34" charset="0"/>
              </a:rPr>
            </a:br>
            <a:endParaRPr lang="en-US" dirty="0">
              <a:solidFill>
                <a:schemeClr val="tx1"/>
              </a:solidFill>
              <a:effectLst>
                <a:outerShdw blurRad="38100" dist="38100" dir="2700000" algn="tl">
                  <a:srgbClr val="000000">
                    <a:alpha val="43137"/>
                  </a:srgbClr>
                </a:outerShdw>
              </a:effectLst>
            </a:endParaRPr>
          </a:p>
        </p:txBody>
      </p:sp>
      <p:sp>
        <p:nvSpPr>
          <p:cNvPr id="3" name="Date Placeholder 2">
            <a:extLst>
              <a:ext uri="{FF2B5EF4-FFF2-40B4-BE49-F238E27FC236}">
                <a16:creationId xmlns:a16="http://schemas.microsoft.com/office/drawing/2014/main" id="{3134C35F-CBB2-DD55-1141-1EFA77BC7265}"/>
              </a:ext>
            </a:extLst>
          </p:cNvPr>
          <p:cNvSpPr>
            <a:spLocks noGrp="1"/>
          </p:cNvSpPr>
          <p:nvPr>
            <p:ph type="dt" sz="half" idx="10"/>
          </p:nvPr>
        </p:nvSpPr>
        <p:spPr/>
        <p:txBody>
          <a:bodyPr/>
          <a:lstStyle/>
          <a:p>
            <a:fld id="{6F5D24D4-25FC-4F3D-A6FF-BE16D598143C}" type="datetime1">
              <a:rPr lang="en-US" smtClean="0"/>
              <a:t>1/21/2026</a:t>
            </a:fld>
            <a:endParaRPr lang="en-US" dirty="0"/>
          </a:p>
        </p:txBody>
      </p:sp>
      <p:sp>
        <p:nvSpPr>
          <p:cNvPr id="4" name="Footer Placeholder 3">
            <a:extLst>
              <a:ext uri="{FF2B5EF4-FFF2-40B4-BE49-F238E27FC236}">
                <a16:creationId xmlns:a16="http://schemas.microsoft.com/office/drawing/2014/main" id="{FC49D859-7282-52BD-250A-50A9BDEFFCB9}"/>
              </a:ext>
            </a:extLst>
          </p:cNvPr>
          <p:cNvSpPr>
            <a:spLocks noGrp="1"/>
          </p:cNvSpPr>
          <p:nvPr>
            <p:ph type="ftr" sz="quarter" idx="11"/>
          </p:nvPr>
        </p:nvSpPr>
        <p:spPr/>
        <p:txBody>
          <a:bodyPr/>
          <a:lstStyle/>
          <a:p>
            <a:r>
              <a:rPr lang="en-US" dirty="0"/>
              <a:t>Copyright © 2007 - 2025 Carl M. Burnett</a:t>
            </a:r>
          </a:p>
        </p:txBody>
      </p:sp>
      <p:sp>
        <p:nvSpPr>
          <p:cNvPr id="5" name="Slide Number Placeholder 4">
            <a:extLst>
              <a:ext uri="{FF2B5EF4-FFF2-40B4-BE49-F238E27FC236}">
                <a16:creationId xmlns:a16="http://schemas.microsoft.com/office/drawing/2014/main" id="{C5401D60-A289-F8B9-41B7-CE71A6DB1280}"/>
              </a:ext>
            </a:extLst>
          </p:cNvPr>
          <p:cNvSpPr>
            <a:spLocks noGrp="1"/>
          </p:cNvSpPr>
          <p:nvPr>
            <p:ph type="sldNum" sz="quarter" idx="12"/>
          </p:nvPr>
        </p:nvSpPr>
        <p:spPr/>
        <p:txBody>
          <a:bodyPr/>
          <a:lstStyle/>
          <a:p>
            <a:fld id="{3D46CBA2-ECE5-4BE9-B546-6761E0E67089}" type="slidenum">
              <a:rPr lang="en-US" smtClean="0"/>
              <a:t>6</a:t>
            </a:fld>
            <a:endParaRPr lang="en-US" dirty="0"/>
          </a:p>
        </p:txBody>
      </p:sp>
    </p:spTree>
    <p:extLst>
      <p:ext uri="{BB962C8B-B14F-4D97-AF65-F5344CB8AC3E}">
        <p14:creationId xmlns:p14="http://schemas.microsoft.com/office/powerpoint/2010/main" val="1701862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274A-9B14-B565-20AA-176D486E949F}"/>
              </a:ext>
            </a:extLst>
          </p:cNvPr>
          <p:cNvSpPr>
            <a:spLocks noGrp="1"/>
          </p:cNvSpPr>
          <p:nvPr>
            <p:ph type="title"/>
          </p:nvPr>
        </p:nvSpPr>
        <p:spPr/>
        <p:txBody>
          <a:bodyPr/>
          <a:lstStyle/>
          <a:p>
            <a:r>
              <a:rPr lang="en-US" dirty="0"/>
              <a:t>Building Blocks of an LLM</a:t>
            </a:r>
          </a:p>
        </p:txBody>
      </p:sp>
      <p:sp>
        <p:nvSpPr>
          <p:cNvPr id="3" name="Content Placeholder 2">
            <a:extLst>
              <a:ext uri="{FF2B5EF4-FFF2-40B4-BE49-F238E27FC236}">
                <a16:creationId xmlns:a16="http://schemas.microsoft.com/office/drawing/2014/main" id="{A77EFA26-CC03-B6DA-B0B9-19666085A68B}"/>
              </a:ext>
            </a:extLst>
          </p:cNvPr>
          <p:cNvSpPr>
            <a:spLocks noGrp="1"/>
          </p:cNvSpPr>
          <p:nvPr>
            <p:ph idx="1"/>
          </p:nvPr>
        </p:nvSpPr>
        <p:spPr/>
        <p:txBody>
          <a:bodyPr/>
          <a:lstStyle/>
          <a:p>
            <a:r>
              <a:rPr lang="en-US" dirty="0"/>
              <a:t>Vectors, Tokens, and Embeddings </a:t>
            </a:r>
          </a:p>
          <a:p>
            <a:r>
              <a:rPr lang="en-US" dirty="0"/>
              <a:t>Tokens are the representations of text in the form of a vector.</a:t>
            </a:r>
          </a:p>
          <a:p>
            <a:r>
              <a:rPr lang="en-US" b="1" dirty="0"/>
              <a:t>Embeddings: The Semantic Space - </a:t>
            </a:r>
            <a:r>
              <a:rPr lang="en-US" dirty="0"/>
              <a:t>Embeddings are the foundational aspect of LLMs</a:t>
            </a:r>
            <a:endParaRPr lang="en-US" b="1" dirty="0"/>
          </a:p>
        </p:txBody>
      </p:sp>
      <p:sp>
        <p:nvSpPr>
          <p:cNvPr id="4" name="Date Placeholder 3">
            <a:extLst>
              <a:ext uri="{FF2B5EF4-FFF2-40B4-BE49-F238E27FC236}">
                <a16:creationId xmlns:a16="http://schemas.microsoft.com/office/drawing/2014/main" id="{9EED6BE1-C9C7-2C97-1622-2E066B9065D2}"/>
              </a:ext>
            </a:extLst>
          </p:cNvPr>
          <p:cNvSpPr>
            <a:spLocks noGrp="1"/>
          </p:cNvSpPr>
          <p:nvPr>
            <p:ph type="dt" sz="half" idx="10"/>
          </p:nvPr>
        </p:nvSpPr>
        <p:spPr/>
        <p:txBody>
          <a:bodyPr/>
          <a:lstStyle/>
          <a:p>
            <a:r>
              <a:rPr lang="en-US" dirty="0"/>
              <a:t>5/18/2025</a:t>
            </a:r>
          </a:p>
        </p:txBody>
      </p:sp>
      <p:sp>
        <p:nvSpPr>
          <p:cNvPr id="5" name="Footer Placeholder 4">
            <a:extLst>
              <a:ext uri="{FF2B5EF4-FFF2-40B4-BE49-F238E27FC236}">
                <a16:creationId xmlns:a16="http://schemas.microsoft.com/office/drawing/2014/main" id="{BBADFAB1-DB3F-BBB0-4A9B-A1B33B11F8F7}"/>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44A3D4D0-0B7C-9FC8-14AA-32E9153B875F}"/>
              </a:ext>
            </a:extLst>
          </p:cNvPr>
          <p:cNvSpPr>
            <a:spLocks noGrp="1"/>
          </p:cNvSpPr>
          <p:nvPr>
            <p:ph type="sldNum" sz="quarter" idx="12"/>
          </p:nvPr>
        </p:nvSpPr>
        <p:spPr/>
        <p:txBody>
          <a:bodyPr/>
          <a:lstStyle/>
          <a:p>
            <a:fld id="{3D46CBA2-ECE5-4BE9-B546-6761E0E67089}" type="slidenum">
              <a:rPr lang="en-US" smtClean="0"/>
              <a:t>60</a:t>
            </a:fld>
            <a:endParaRPr lang="en-US" dirty="0"/>
          </a:p>
        </p:txBody>
      </p:sp>
      <p:sp>
        <p:nvSpPr>
          <p:cNvPr id="8" name="TextBox 7">
            <a:extLst>
              <a:ext uri="{FF2B5EF4-FFF2-40B4-BE49-F238E27FC236}">
                <a16:creationId xmlns:a16="http://schemas.microsoft.com/office/drawing/2014/main" id="{54ECE406-7B9D-0111-CF99-4081859F5994}"/>
              </a:ext>
            </a:extLst>
          </p:cNvPr>
          <p:cNvSpPr txBox="1"/>
          <p:nvPr/>
        </p:nvSpPr>
        <p:spPr>
          <a:xfrm>
            <a:off x="1790700" y="4327005"/>
            <a:ext cx="5562600" cy="276999"/>
          </a:xfrm>
          <a:prstGeom prst="rect">
            <a:avLst/>
          </a:prstGeom>
          <a:noFill/>
        </p:spPr>
        <p:txBody>
          <a:bodyPr wrap="square">
            <a:spAutoFit/>
          </a:bodyPr>
          <a:lstStyle/>
          <a:p>
            <a:pPr algn="ctr"/>
            <a:r>
              <a:rPr lang="en-US" sz="1200" dirty="0">
                <a:latin typeface="+mj-lt"/>
              </a:rPr>
              <a:t>https://thenewstack.io/the-building-blocks-of-llms-vectors-tokens-and-embeddings/</a:t>
            </a:r>
          </a:p>
        </p:txBody>
      </p:sp>
    </p:spTree>
    <p:extLst>
      <p:ext uri="{BB962C8B-B14F-4D97-AF65-F5344CB8AC3E}">
        <p14:creationId xmlns:p14="http://schemas.microsoft.com/office/powerpoint/2010/main" val="278235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EF89-1E29-229A-1A5F-929697613DA1}"/>
              </a:ext>
            </a:extLst>
          </p:cNvPr>
          <p:cNvSpPr>
            <a:spLocks noGrp="1"/>
          </p:cNvSpPr>
          <p:nvPr>
            <p:ph type="title"/>
          </p:nvPr>
        </p:nvSpPr>
        <p:spPr/>
        <p:txBody>
          <a:bodyPr/>
          <a:lstStyle/>
          <a:p>
            <a:r>
              <a:rPr lang="en-US" dirty="0"/>
              <a:t>Vectors</a:t>
            </a:r>
          </a:p>
        </p:txBody>
      </p:sp>
      <p:sp>
        <p:nvSpPr>
          <p:cNvPr id="3" name="Content Placeholder 2">
            <a:extLst>
              <a:ext uri="{FF2B5EF4-FFF2-40B4-BE49-F238E27FC236}">
                <a16:creationId xmlns:a16="http://schemas.microsoft.com/office/drawing/2014/main" id="{EEA2838E-DC5E-A518-4F1E-08EBD106858C}"/>
              </a:ext>
            </a:extLst>
          </p:cNvPr>
          <p:cNvSpPr>
            <a:spLocks noGrp="1"/>
          </p:cNvSpPr>
          <p:nvPr>
            <p:ph idx="1"/>
          </p:nvPr>
        </p:nvSpPr>
        <p:spPr/>
        <p:txBody>
          <a:bodyPr/>
          <a:lstStyle/>
          <a:p>
            <a:r>
              <a:rPr lang="en-US" dirty="0"/>
              <a:t>A single-dimensional array.</a:t>
            </a:r>
          </a:p>
          <a:p>
            <a:r>
              <a:rPr lang="en-US" dirty="0"/>
              <a:t>Used to represent text or data in a numerical form that the model can understand and process.</a:t>
            </a:r>
          </a:p>
        </p:txBody>
      </p:sp>
      <p:sp>
        <p:nvSpPr>
          <p:cNvPr id="4" name="Date Placeholder 3">
            <a:extLst>
              <a:ext uri="{FF2B5EF4-FFF2-40B4-BE49-F238E27FC236}">
                <a16:creationId xmlns:a16="http://schemas.microsoft.com/office/drawing/2014/main" id="{9BE62B29-C508-428A-A832-19BB51C30606}"/>
              </a:ext>
            </a:extLst>
          </p:cNvPr>
          <p:cNvSpPr>
            <a:spLocks noGrp="1"/>
          </p:cNvSpPr>
          <p:nvPr>
            <p:ph type="dt" sz="half" idx="10"/>
          </p:nvPr>
        </p:nvSpPr>
        <p:spPr/>
        <p:txBody>
          <a:bodyPr/>
          <a:lstStyle/>
          <a:p>
            <a:r>
              <a:rPr lang="en-US" dirty="0"/>
              <a:t>5/18/2025</a:t>
            </a:r>
          </a:p>
        </p:txBody>
      </p:sp>
      <p:sp>
        <p:nvSpPr>
          <p:cNvPr id="5" name="Footer Placeholder 4">
            <a:extLst>
              <a:ext uri="{FF2B5EF4-FFF2-40B4-BE49-F238E27FC236}">
                <a16:creationId xmlns:a16="http://schemas.microsoft.com/office/drawing/2014/main" id="{B75A3E5F-09EF-B5AF-4484-CF2483549306}"/>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3940D1AA-16BE-3D7E-A836-2EF5DB3C085B}"/>
              </a:ext>
            </a:extLst>
          </p:cNvPr>
          <p:cNvSpPr>
            <a:spLocks noGrp="1"/>
          </p:cNvSpPr>
          <p:nvPr>
            <p:ph type="sldNum" sz="quarter" idx="12"/>
          </p:nvPr>
        </p:nvSpPr>
        <p:spPr/>
        <p:txBody>
          <a:bodyPr/>
          <a:lstStyle/>
          <a:p>
            <a:fld id="{3D46CBA2-ECE5-4BE9-B546-6761E0E67089}" type="slidenum">
              <a:rPr lang="en-US" smtClean="0"/>
              <a:t>61</a:t>
            </a:fld>
            <a:endParaRPr lang="en-US" dirty="0"/>
          </a:p>
        </p:txBody>
      </p:sp>
    </p:spTree>
    <p:extLst>
      <p:ext uri="{BB962C8B-B14F-4D97-AF65-F5344CB8AC3E}">
        <p14:creationId xmlns:p14="http://schemas.microsoft.com/office/powerpoint/2010/main" val="440623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673CFE-F376-5F66-5427-AE461F6B8063}"/>
              </a:ext>
            </a:extLst>
          </p:cNvPr>
          <p:cNvSpPr>
            <a:spLocks noGrp="1"/>
          </p:cNvSpPr>
          <p:nvPr>
            <p:ph type="dt" sz="half" idx="10"/>
          </p:nvPr>
        </p:nvSpPr>
        <p:spPr/>
        <p:txBody>
          <a:bodyPr/>
          <a:lstStyle/>
          <a:p>
            <a:r>
              <a:rPr lang="en-US" dirty="0"/>
              <a:t>5/18/2025</a:t>
            </a:r>
          </a:p>
        </p:txBody>
      </p:sp>
      <p:sp>
        <p:nvSpPr>
          <p:cNvPr id="5" name="Footer Placeholder 4">
            <a:extLst>
              <a:ext uri="{FF2B5EF4-FFF2-40B4-BE49-F238E27FC236}">
                <a16:creationId xmlns:a16="http://schemas.microsoft.com/office/drawing/2014/main" id="{8D1A03F9-21ED-EB5F-9619-594E856729EC}"/>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0BC74501-B3FF-63D3-1F7D-727B19B95DDE}"/>
              </a:ext>
            </a:extLst>
          </p:cNvPr>
          <p:cNvSpPr>
            <a:spLocks noGrp="1"/>
          </p:cNvSpPr>
          <p:nvPr>
            <p:ph type="sldNum" sz="quarter" idx="12"/>
          </p:nvPr>
        </p:nvSpPr>
        <p:spPr/>
        <p:txBody>
          <a:bodyPr/>
          <a:lstStyle/>
          <a:p>
            <a:fld id="{3D46CBA2-ECE5-4BE9-B546-6761E0E67089}" type="slidenum">
              <a:rPr lang="en-US" smtClean="0"/>
              <a:t>62</a:t>
            </a:fld>
            <a:endParaRPr lang="en-US" dirty="0"/>
          </a:p>
        </p:txBody>
      </p:sp>
      <p:pic>
        <p:nvPicPr>
          <p:cNvPr id="8" name="Picture 7">
            <a:hlinkClick r:id="rId2"/>
            <a:extLst>
              <a:ext uri="{FF2B5EF4-FFF2-40B4-BE49-F238E27FC236}">
                <a16:creationId xmlns:a16="http://schemas.microsoft.com/office/drawing/2014/main" id="{07BCA3F8-BB27-ADAA-D014-30EF3407C192}"/>
              </a:ext>
            </a:extLst>
          </p:cNvPr>
          <p:cNvPicPr>
            <a:picLocks noChangeAspect="1"/>
          </p:cNvPicPr>
          <p:nvPr/>
        </p:nvPicPr>
        <p:blipFill>
          <a:blip r:embed="rId3"/>
          <a:srcRect t="10001" b="9999"/>
          <a:stretch>
            <a:fillRect/>
          </a:stretch>
        </p:blipFill>
        <p:spPr>
          <a:xfrm>
            <a:off x="0" y="0"/>
            <a:ext cx="9144000" cy="5143500"/>
          </a:xfrm>
          <a:prstGeom prst="rect">
            <a:avLst/>
          </a:prstGeom>
        </p:spPr>
      </p:pic>
    </p:spTree>
    <p:extLst>
      <p:ext uri="{BB962C8B-B14F-4D97-AF65-F5344CB8AC3E}">
        <p14:creationId xmlns:p14="http://schemas.microsoft.com/office/powerpoint/2010/main" val="3721036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71B43B3-D6F3-3E09-EB2B-BC5D742570DD}"/>
              </a:ext>
            </a:extLst>
          </p:cNvPr>
          <p:cNvSpPr>
            <a:spLocks noGrp="1"/>
          </p:cNvSpPr>
          <p:nvPr>
            <p:ph type="title"/>
          </p:nvPr>
        </p:nvSpPr>
        <p:spPr/>
        <p:txBody>
          <a:bodyPr anchor="ctr">
            <a:normAutofit/>
          </a:bodyPr>
          <a:lstStyle/>
          <a:p>
            <a:r>
              <a:rPr lang="en-US" dirty="0"/>
              <a:t>Tokens</a:t>
            </a:r>
          </a:p>
        </p:txBody>
      </p:sp>
      <p:sp>
        <p:nvSpPr>
          <p:cNvPr id="13" name="Content Placeholder 12">
            <a:extLst>
              <a:ext uri="{FF2B5EF4-FFF2-40B4-BE49-F238E27FC236}">
                <a16:creationId xmlns:a16="http://schemas.microsoft.com/office/drawing/2014/main" id="{EC31E3C8-5749-FDCF-65C6-E8D206A5E14F}"/>
              </a:ext>
            </a:extLst>
          </p:cNvPr>
          <p:cNvSpPr>
            <a:spLocks noGrp="1"/>
          </p:cNvSpPr>
          <p:nvPr>
            <p:ph idx="1"/>
          </p:nvPr>
        </p:nvSpPr>
        <p:spPr/>
        <p:txBody>
          <a:bodyPr anchor="t">
            <a:normAutofit/>
          </a:bodyPr>
          <a:lstStyle/>
          <a:p>
            <a:pPr marL="342900" indent="-342900">
              <a:buFont typeface="Arial" panose="020B0604020202020204" pitchFamily="34" charset="0"/>
              <a:buChar char="•"/>
            </a:pPr>
            <a:r>
              <a:rPr lang="en-US" kern="0" spc="11" dirty="0"/>
              <a:t>Basic units of text processed</a:t>
            </a:r>
          </a:p>
          <a:p>
            <a:pPr marL="342900" indent="-342900">
              <a:buFont typeface="Arial" panose="020B0604020202020204" pitchFamily="34" charset="0"/>
              <a:buChar char="•"/>
            </a:pPr>
            <a:r>
              <a:rPr lang="en-US" kern="0" spc="11" dirty="0"/>
              <a:t>Can be individual words, subwords, or even characters</a:t>
            </a:r>
          </a:p>
          <a:p>
            <a:pPr marL="342900" indent="-342900">
              <a:buFont typeface="Arial" panose="020B0604020202020204" pitchFamily="34" charset="0"/>
              <a:buChar char="•"/>
            </a:pPr>
            <a:r>
              <a:rPr lang="en-US" kern="0" spc="11" dirty="0"/>
              <a:t>Tokens are used as input and output in generative AI tasks.</a:t>
            </a:r>
            <a:endParaRPr lang="en-US" dirty="0"/>
          </a:p>
          <a:p>
            <a:endParaRPr lang="en-US" dirty="0"/>
          </a:p>
        </p:txBody>
      </p:sp>
      <p:sp>
        <p:nvSpPr>
          <p:cNvPr id="10" name="Date Placeholder 9">
            <a:extLst>
              <a:ext uri="{FF2B5EF4-FFF2-40B4-BE49-F238E27FC236}">
                <a16:creationId xmlns:a16="http://schemas.microsoft.com/office/drawing/2014/main" id="{FEBF4018-FEA5-63EC-FE87-E0CCC9206C13}"/>
              </a:ext>
            </a:extLst>
          </p:cNvPr>
          <p:cNvSpPr>
            <a:spLocks noGrp="1"/>
          </p:cNvSpPr>
          <p:nvPr>
            <p:ph type="dt" sz="half" idx="10"/>
          </p:nvPr>
        </p:nvSpPr>
        <p:spPr/>
        <p:txBody>
          <a:bodyPr anchor="b">
            <a:normAutofit/>
          </a:bodyPr>
          <a:lstStyle/>
          <a:p>
            <a:pPr>
              <a:spcAft>
                <a:spcPts val="600"/>
              </a:spcAft>
            </a:pPr>
            <a:r>
              <a:rPr lang="en-US" dirty="0"/>
              <a:t>5/18/2025</a:t>
            </a:r>
          </a:p>
        </p:txBody>
      </p:sp>
      <p:sp>
        <p:nvSpPr>
          <p:cNvPr id="11" name="Footer Placeholder 10">
            <a:extLst>
              <a:ext uri="{FF2B5EF4-FFF2-40B4-BE49-F238E27FC236}">
                <a16:creationId xmlns:a16="http://schemas.microsoft.com/office/drawing/2014/main" id="{6A0895D3-5A60-B82E-E5DD-1DAD87BFE88F}"/>
              </a:ext>
            </a:extLst>
          </p:cNvPr>
          <p:cNvSpPr>
            <a:spLocks noGrp="1"/>
          </p:cNvSpPr>
          <p:nvPr>
            <p:ph type="ftr" sz="quarter" idx="11"/>
          </p:nvPr>
        </p:nvSpPr>
        <p:spPr/>
        <p:txBody>
          <a:bodyPr anchor="b">
            <a:normAutofit/>
          </a:bodyPr>
          <a:lstStyle/>
          <a:p>
            <a:pPr>
              <a:spcAft>
                <a:spcPts val="600"/>
              </a:spcAft>
            </a:pPr>
            <a:r>
              <a:rPr lang="en-US" dirty="0"/>
              <a:t>Copyright © 2007 - 2025 Carl M. Burnett</a:t>
            </a:r>
          </a:p>
        </p:txBody>
      </p:sp>
      <p:sp>
        <p:nvSpPr>
          <p:cNvPr id="14" name="Slide Number Placeholder 13">
            <a:extLst>
              <a:ext uri="{FF2B5EF4-FFF2-40B4-BE49-F238E27FC236}">
                <a16:creationId xmlns:a16="http://schemas.microsoft.com/office/drawing/2014/main" id="{899890BC-C67F-CF5D-C257-A9B6555F1BB2}"/>
              </a:ext>
            </a:extLst>
          </p:cNvPr>
          <p:cNvSpPr>
            <a:spLocks noGrp="1"/>
          </p:cNvSpPr>
          <p:nvPr>
            <p:ph type="sldNum" sz="quarter" idx="12"/>
          </p:nvPr>
        </p:nvSpPr>
        <p:spPr/>
        <p:txBody>
          <a:bodyPr anchor="b">
            <a:normAutofit/>
          </a:bodyPr>
          <a:lstStyle/>
          <a:p>
            <a:pPr>
              <a:spcAft>
                <a:spcPts val="600"/>
              </a:spcAft>
            </a:pPr>
            <a:fld id="{3D46CBA2-ECE5-4BE9-B546-6761E0E67089}" type="slidenum">
              <a:rPr lang="en-US" smtClean="0"/>
              <a:pPr>
                <a:spcAft>
                  <a:spcPts val="600"/>
                </a:spcAft>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ED33-89A6-7741-1EA0-4307125CA2DD}"/>
              </a:ext>
            </a:extLst>
          </p:cNvPr>
          <p:cNvSpPr>
            <a:spLocks noGrp="1"/>
          </p:cNvSpPr>
          <p:nvPr>
            <p:ph type="title"/>
          </p:nvPr>
        </p:nvSpPr>
        <p:spPr/>
        <p:txBody>
          <a:bodyPr>
            <a:normAutofit fontScale="90000"/>
          </a:bodyPr>
          <a:lstStyle/>
          <a:p>
            <a:r>
              <a:rPr lang="en-US" dirty="0"/>
              <a:t>Embeddings: The Semantic Space</a:t>
            </a:r>
          </a:p>
        </p:txBody>
      </p:sp>
      <p:sp>
        <p:nvSpPr>
          <p:cNvPr id="3" name="Content Placeholder 2">
            <a:extLst>
              <a:ext uri="{FF2B5EF4-FFF2-40B4-BE49-F238E27FC236}">
                <a16:creationId xmlns:a16="http://schemas.microsoft.com/office/drawing/2014/main" id="{5116D33F-1E46-39C8-6339-E25DF8C64A06}"/>
              </a:ext>
            </a:extLst>
          </p:cNvPr>
          <p:cNvSpPr>
            <a:spLocks noGrp="1"/>
          </p:cNvSpPr>
          <p:nvPr>
            <p:ph idx="1"/>
          </p:nvPr>
        </p:nvSpPr>
        <p:spPr/>
        <p:txBody>
          <a:bodyPr>
            <a:normAutofit fontScale="85000" lnSpcReduction="20000"/>
          </a:bodyPr>
          <a:lstStyle/>
          <a:p>
            <a:r>
              <a:rPr lang="en-US" dirty="0"/>
              <a:t>Tokens are vector representations of text.</a:t>
            </a:r>
          </a:p>
          <a:p>
            <a:r>
              <a:rPr lang="en-US" dirty="0"/>
              <a:t>Embeddings are tokens with semantic context. </a:t>
            </a:r>
          </a:p>
          <a:p>
            <a:r>
              <a:rPr lang="en-US" dirty="0"/>
              <a:t>Represent the meaning and context of the text. </a:t>
            </a:r>
          </a:p>
          <a:p>
            <a:r>
              <a:rPr lang="en-US" dirty="0"/>
              <a:t>Tokens are encoded or decoded by a tokenizer.</a:t>
            </a:r>
          </a:p>
          <a:p>
            <a:r>
              <a:rPr lang="en-US" dirty="0"/>
              <a:t>Embedding models are responsible for generating text embeddings in the form of a vector. </a:t>
            </a:r>
          </a:p>
          <a:p>
            <a:r>
              <a:rPr lang="en-US" dirty="0"/>
              <a:t>Embeddings enable LLMs to comprehend the context, nuance, and subtle meanings of words and phrases. </a:t>
            </a:r>
          </a:p>
          <a:p>
            <a:r>
              <a:rPr lang="en-US" dirty="0"/>
              <a:t>Results of the model learning from vast amounts of text data and its relationships with other tokens.</a:t>
            </a:r>
          </a:p>
        </p:txBody>
      </p:sp>
      <p:sp>
        <p:nvSpPr>
          <p:cNvPr id="4" name="Date Placeholder 3">
            <a:extLst>
              <a:ext uri="{FF2B5EF4-FFF2-40B4-BE49-F238E27FC236}">
                <a16:creationId xmlns:a16="http://schemas.microsoft.com/office/drawing/2014/main" id="{E4B53442-BFD0-1F63-261D-5EDD5DE01C45}"/>
              </a:ext>
            </a:extLst>
          </p:cNvPr>
          <p:cNvSpPr>
            <a:spLocks noGrp="1"/>
          </p:cNvSpPr>
          <p:nvPr>
            <p:ph type="dt" sz="half" idx="10"/>
          </p:nvPr>
        </p:nvSpPr>
        <p:spPr/>
        <p:txBody>
          <a:bodyPr/>
          <a:lstStyle/>
          <a:p>
            <a:r>
              <a:rPr lang="en-US" dirty="0"/>
              <a:t>5/18/2025</a:t>
            </a:r>
          </a:p>
        </p:txBody>
      </p:sp>
      <p:sp>
        <p:nvSpPr>
          <p:cNvPr id="5" name="Footer Placeholder 4">
            <a:extLst>
              <a:ext uri="{FF2B5EF4-FFF2-40B4-BE49-F238E27FC236}">
                <a16:creationId xmlns:a16="http://schemas.microsoft.com/office/drawing/2014/main" id="{366C009E-56BA-B0FD-D894-4730673ADFBB}"/>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DD8086BE-E881-74E7-AA12-8511AE1D3285}"/>
              </a:ext>
            </a:extLst>
          </p:cNvPr>
          <p:cNvSpPr>
            <a:spLocks noGrp="1"/>
          </p:cNvSpPr>
          <p:nvPr>
            <p:ph type="sldNum" sz="quarter" idx="12"/>
          </p:nvPr>
        </p:nvSpPr>
        <p:spPr/>
        <p:txBody>
          <a:bodyPr/>
          <a:lstStyle/>
          <a:p>
            <a:fld id="{3D46CBA2-ECE5-4BE9-B546-6761E0E67089}" type="slidenum">
              <a:rPr lang="en-US" smtClean="0"/>
              <a:t>64</a:t>
            </a:fld>
            <a:endParaRPr lang="en-US" dirty="0"/>
          </a:p>
        </p:txBody>
      </p:sp>
    </p:spTree>
    <p:extLst>
      <p:ext uri="{BB962C8B-B14F-4D97-AF65-F5344CB8AC3E}">
        <p14:creationId xmlns:p14="http://schemas.microsoft.com/office/powerpoint/2010/main" val="20723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582F-67EA-2028-EA80-76574B2A77D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F1809FA-5302-A4F7-23C1-42B45670B853}"/>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4BDA0F8F-E465-9E13-E595-74E493C6FA44}"/>
              </a:ext>
            </a:extLst>
          </p:cNvPr>
          <p:cNvSpPr>
            <a:spLocks noGrp="1"/>
          </p:cNvSpPr>
          <p:nvPr>
            <p:ph type="dt" sz="half" idx="10"/>
          </p:nvPr>
        </p:nvSpPr>
        <p:spPr/>
        <p:txBody>
          <a:bodyPr/>
          <a:lstStyle/>
          <a:p>
            <a:r>
              <a:rPr lang="en-US" dirty="0"/>
              <a:t>5/18/2025</a:t>
            </a:r>
          </a:p>
        </p:txBody>
      </p:sp>
      <p:sp>
        <p:nvSpPr>
          <p:cNvPr id="5" name="Footer Placeholder 4">
            <a:extLst>
              <a:ext uri="{FF2B5EF4-FFF2-40B4-BE49-F238E27FC236}">
                <a16:creationId xmlns:a16="http://schemas.microsoft.com/office/drawing/2014/main" id="{9F7BC503-8693-28AB-9E9C-2C827457553C}"/>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5E50BD99-7F39-3729-B6D7-EA23B9EA9A05}"/>
              </a:ext>
            </a:extLst>
          </p:cNvPr>
          <p:cNvSpPr>
            <a:spLocks noGrp="1"/>
          </p:cNvSpPr>
          <p:nvPr>
            <p:ph type="sldNum" sz="quarter" idx="12"/>
          </p:nvPr>
        </p:nvSpPr>
        <p:spPr/>
        <p:txBody>
          <a:bodyPr/>
          <a:lstStyle/>
          <a:p>
            <a:fld id="{3D46CBA2-ECE5-4BE9-B546-6761E0E67089}" type="slidenum">
              <a:rPr lang="en-US" smtClean="0"/>
              <a:t>65</a:t>
            </a:fld>
            <a:endParaRPr lang="en-US" dirty="0"/>
          </a:p>
        </p:txBody>
      </p:sp>
      <p:pic>
        <p:nvPicPr>
          <p:cNvPr id="10" name="Picture 9">
            <a:hlinkClick r:id="rId2"/>
            <a:extLst>
              <a:ext uri="{FF2B5EF4-FFF2-40B4-BE49-F238E27FC236}">
                <a16:creationId xmlns:a16="http://schemas.microsoft.com/office/drawing/2014/main" id="{DE5483C2-0723-F5DD-A68D-B825586E2D1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116198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42E4F-2343-4D91-8F92-0563AA64C2B7}"/>
              </a:ext>
            </a:extLst>
          </p:cNvPr>
          <p:cNvSpPr>
            <a:spLocks noGrp="1"/>
          </p:cNvSpPr>
          <p:nvPr>
            <p:ph type="dt" sz="half" idx="10"/>
          </p:nvPr>
        </p:nvSpPr>
        <p:spPr/>
        <p:txBody>
          <a:bodyPr/>
          <a:lstStyle/>
          <a:p>
            <a:r>
              <a:rPr lang="en-US" dirty="0"/>
              <a:t>5/18/2025</a:t>
            </a:r>
          </a:p>
        </p:txBody>
      </p:sp>
      <p:sp>
        <p:nvSpPr>
          <p:cNvPr id="3" name="Footer Placeholder 2">
            <a:extLst>
              <a:ext uri="{FF2B5EF4-FFF2-40B4-BE49-F238E27FC236}">
                <a16:creationId xmlns:a16="http://schemas.microsoft.com/office/drawing/2014/main" id="{6FE294B8-E644-9CBC-7E85-D463F6929AB2}"/>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87E135F1-B0BA-4581-2F49-3C64BDB365B5}"/>
              </a:ext>
            </a:extLst>
          </p:cNvPr>
          <p:cNvSpPr>
            <a:spLocks noGrp="1"/>
          </p:cNvSpPr>
          <p:nvPr>
            <p:ph type="sldNum" sz="quarter" idx="12"/>
          </p:nvPr>
        </p:nvSpPr>
        <p:spPr/>
        <p:txBody>
          <a:bodyPr/>
          <a:lstStyle/>
          <a:p>
            <a:fld id="{3D46CBA2-ECE5-4BE9-B546-6761E0E67089}" type="slidenum">
              <a:rPr lang="en-US" smtClean="0"/>
              <a:t>66</a:t>
            </a:fld>
            <a:endParaRPr lang="en-US" dirty="0"/>
          </a:p>
        </p:txBody>
      </p:sp>
      <p:pic>
        <p:nvPicPr>
          <p:cNvPr id="8" name="Picture 7" descr="A diagram of structure and structure&#10;&#10;AI-generated content may be incorrect.">
            <a:extLst>
              <a:ext uri="{FF2B5EF4-FFF2-40B4-BE49-F238E27FC236}">
                <a16:creationId xmlns:a16="http://schemas.microsoft.com/office/drawing/2014/main" id="{26E5BE69-F257-1AEC-44C5-8C42C44A7179}"/>
              </a:ext>
            </a:extLst>
          </p:cNvPr>
          <p:cNvPicPr>
            <a:picLocks noChangeAspect="1"/>
          </p:cNvPicPr>
          <p:nvPr/>
        </p:nvPicPr>
        <p:blipFill>
          <a:blip r:embed="rId3" cstate="print">
            <a:extLst>
              <a:ext uri="{28A0092B-C50C-407E-A947-70E740481C1C}">
                <a14:useLocalDpi xmlns:a14="http://schemas.microsoft.com/office/drawing/2010/main" val="0"/>
              </a:ext>
            </a:extLst>
          </a:blip>
          <a:srcRect b="81296"/>
          <a:stretch>
            <a:fillRect/>
          </a:stretch>
        </p:blipFill>
        <p:spPr>
          <a:xfrm>
            <a:off x="1143000" y="590550"/>
            <a:ext cx="6019800" cy="1199548"/>
          </a:xfrm>
          <a:prstGeom prst="rect">
            <a:avLst/>
          </a:prstGeom>
        </p:spPr>
      </p:pic>
      <p:grpSp>
        <p:nvGrpSpPr>
          <p:cNvPr id="13" name="Group 12">
            <a:extLst>
              <a:ext uri="{FF2B5EF4-FFF2-40B4-BE49-F238E27FC236}">
                <a16:creationId xmlns:a16="http://schemas.microsoft.com/office/drawing/2014/main" id="{1E6E35F2-6D5A-B108-D4DD-F055718DC4BE}"/>
              </a:ext>
            </a:extLst>
          </p:cNvPr>
          <p:cNvGrpSpPr/>
          <p:nvPr/>
        </p:nvGrpSpPr>
        <p:grpSpPr>
          <a:xfrm>
            <a:off x="1077861" y="1792299"/>
            <a:ext cx="6084939" cy="926583"/>
            <a:chOff x="1077861" y="1792299"/>
            <a:chExt cx="6084939" cy="926583"/>
          </a:xfrm>
        </p:grpSpPr>
        <p:pic>
          <p:nvPicPr>
            <p:cNvPr id="6" name="Picture 5" descr="A diagram of structure and structure&#10;&#10;AI-generated content may be incorrect.">
              <a:extLst>
                <a:ext uri="{FF2B5EF4-FFF2-40B4-BE49-F238E27FC236}">
                  <a16:creationId xmlns:a16="http://schemas.microsoft.com/office/drawing/2014/main" id="{D38D282F-CE13-2DDC-76E1-C7123C10AC5C}"/>
                </a:ext>
              </a:extLst>
            </p:cNvPr>
            <p:cNvPicPr>
              <a:picLocks noChangeAspect="1"/>
            </p:cNvPicPr>
            <p:nvPr/>
          </p:nvPicPr>
          <p:blipFill>
            <a:blip r:embed="rId4" cstate="print">
              <a:extLst>
                <a:ext uri="{28A0092B-C50C-407E-A947-70E740481C1C}">
                  <a14:useLocalDpi xmlns:a14="http://schemas.microsoft.com/office/drawing/2010/main" val="0"/>
                </a:ext>
              </a:extLst>
            </a:blip>
            <a:srcRect t="94700" b="1239"/>
            <a:stretch>
              <a:fillRect/>
            </a:stretch>
          </p:blipFill>
          <p:spPr>
            <a:xfrm>
              <a:off x="1077861" y="2445039"/>
              <a:ext cx="6084939" cy="273843"/>
            </a:xfrm>
            <a:prstGeom prst="rect">
              <a:avLst/>
            </a:prstGeom>
          </p:spPr>
        </p:pic>
        <p:pic>
          <p:nvPicPr>
            <p:cNvPr id="12" name="Picture 11" descr="A diagram of structure and structure&#10;&#10;AI-generated content may be incorrect.">
              <a:extLst>
                <a:ext uri="{FF2B5EF4-FFF2-40B4-BE49-F238E27FC236}">
                  <a16:creationId xmlns:a16="http://schemas.microsoft.com/office/drawing/2014/main" id="{207B786D-E12B-62A3-566D-7C0FA37EFEF1}"/>
                </a:ext>
              </a:extLst>
            </p:cNvPr>
            <p:cNvPicPr>
              <a:picLocks noChangeAspect="1"/>
            </p:cNvPicPr>
            <p:nvPr/>
          </p:nvPicPr>
          <p:blipFill>
            <a:blip r:embed="rId3" cstate="print">
              <a:extLst>
                <a:ext uri="{28A0092B-C50C-407E-A947-70E740481C1C}">
                  <a14:useLocalDpi xmlns:a14="http://schemas.microsoft.com/office/drawing/2010/main" val="0"/>
                </a:ext>
              </a:extLst>
            </a:blip>
            <a:srcRect t="18357" b="70950"/>
            <a:stretch>
              <a:fillRect/>
            </a:stretch>
          </p:blipFill>
          <p:spPr>
            <a:xfrm>
              <a:off x="1143000" y="1792299"/>
              <a:ext cx="6019800" cy="685800"/>
            </a:xfrm>
            <a:prstGeom prst="rect">
              <a:avLst/>
            </a:prstGeom>
          </p:spPr>
        </p:pic>
      </p:grpSp>
      <p:sp>
        <p:nvSpPr>
          <p:cNvPr id="15" name="TextBox 14">
            <a:extLst>
              <a:ext uri="{FF2B5EF4-FFF2-40B4-BE49-F238E27FC236}">
                <a16:creationId xmlns:a16="http://schemas.microsoft.com/office/drawing/2014/main" id="{2EEF11D7-A457-65DD-2D86-63F896D0DB76}"/>
              </a:ext>
            </a:extLst>
          </p:cNvPr>
          <p:cNvSpPr txBox="1"/>
          <p:nvPr/>
        </p:nvSpPr>
        <p:spPr>
          <a:xfrm>
            <a:off x="2133600" y="45529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691462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8907-2286-976E-4E79-518BB3F8F3B2}"/>
              </a:ext>
            </a:extLst>
          </p:cNvPr>
          <p:cNvSpPr>
            <a:spLocks noGrp="1"/>
          </p:cNvSpPr>
          <p:nvPr>
            <p:ph type="title"/>
          </p:nvPr>
        </p:nvSpPr>
        <p:spPr/>
        <p:txBody>
          <a:bodyPr/>
          <a:lstStyle/>
          <a:p>
            <a:r>
              <a:rPr lang="en-US" dirty="0"/>
              <a:t>Max Tokens Example</a:t>
            </a:r>
          </a:p>
        </p:txBody>
      </p:sp>
      <p:sp>
        <p:nvSpPr>
          <p:cNvPr id="3" name="Content Placeholder 2">
            <a:extLst>
              <a:ext uri="{FF2B5EF4-FFF2-40B4-BE49-F238E27FC236}">
                <a16:creationId xmlns:a16="http://schemas.microsoft.com/office/drawing/2014/main" id="{8A522F39-C66F-0889-F0A7-DCBAB86604F4}"/>
              </a:ext>
            </a:extLst>
          </p:cNvPr>
          <p:cNvSpPr>
            <a:spLocks noGrp="1"/>
          </p:cNvSpPr>
          <p:nvPr>
            <p:ph idx="1"/>
          </p:nvPr>
        </p:nvSpPr>
        <p:spPr/>
        <p:txBody>
          <a:bodyPr/>
          <a:lstStyle/>
          <a:p>
            <a:pPr marL="0" indent="0">
              <a:buNone/>
            </a:pPr>
            <a:r>
              <a:rPr lang="en-US" dirty="0"/>
              <a:t>max_tokens = 10</a:t>
            </a:r>
          </a:p>
          <a:p>
            <a:r>
              <a:rPr lang="en-US" dirty="0"/>
              <a:t>Output: “The capital of India is New Delhi. Here are”</a:t>
            </a:r>
          </a:p>
          <a:p>
            <a:r>
              <a:rPr lang="en-US" dirty="0"/>
              <a:t>The response is very brief and incomplete, cut off due to the token limit. It provides basic information but doesn’t elaborate. The sentence begins but doesn’t finish, cutting off just before listing places to visit.</a:t>
            </a:r>
          </a:p>
          <a:p>
            <a:endParaRPr lang="en-US" dirty="0"/>
          </a:p>
        </p:txBody>
      </p:sp>
      <p:sp>
        <p:nvSpPr>
          <p:cNvPr id="4" name="Date Placeholder 3">
            <a:extLst>
              <a:ext uri="{FF2B5EF4-FFF2-40B4-BE49-F238E27FC236}">
                <a16:creationId xmlns:a16="http://schemas.microsoft.com/office/drawing/2014/main" id="{C66AF07C-99CE-3CEE-7C76-3C8EB4A9A0A9}"/>
              </a:ext>
            </a:extLst>
          </p:cNvPr>
          <p:cNvSpPr>
            <a:spLocks noGrp="1"/>
          </p:cNvSpPr>
          <p:nvPr>
            <p:ph type="dt" sz="half" idx="10"/>
          </p:nvPr>
        </p:nvSpPr>
        <p:spPr/>
        <p:txBody>
          <a:bodyPr/>
          <a:lstStyle/>
          <a:p>
            <a:r>
              <a:rPr lang="en-US" dirty="0"/>
              <a:t>5/18/2025</a:t>
            </a:r>
          </a:p>
        </p:txBody>
      </p:sp>
      <p:sp>
        <p:nvSpPr>
          <p:cNvPr id="5" name="Footer Placeholder 4">
            <a:extLst>
              <a:ext uri="{FF2B5EF4-FFF2-40B4-BE49-F238E27FC236}">
                <a16:creationId xmlns:a16="http://schemas.microsoft.com/office/drawing/2014/main" id="{BB7D5F8B-605E-0F33-8C56-316CEDAE6A74}"/>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90717BC8-904A-AE41-6CBE-D72A525C0DD8}"/>
              </a:ext>
            </a:extLst>
          </p:cNvPr>
          <p:cNvSpPr>
            <a:spLocks noGrp="1"/>
          </p:cNvSpPr>
          <p:nvPr>
            <p:ph type="sldNum" sz="quarter" idx="12"/>
          </p:nvPr>
        </p:nvSpPr>
        <p:spPr/>
        <p:txBody>
          <a:bodyPr/>
          <a:lstStyle/>
          <a:p>
            <a:fld id="{3D46CBA2-ECE5-4BE9-B546-6761E0E67089}" type="slidenum">
              <a:rPr lang="en-US" smtClean="0"/>
              <a:t>67</a:t>
            </a:fld>
            <a:endParaRPr lang="en-US" dirty="0"/>
          </a:p>
        </p:txBody>
      </p:sp>
    </p:spTree>
    <p:extLst>
      <p:ext uri="{BB962C8B-B14F-4D97-AF65-F5344CB8AC3E}">
        <p14:creationId xmlns:p14="http://schemas.microsoft.com/office/powerpoint/2010/main" val="1415958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CC86-894F-3248-0CBA-74FCD960E754}"/>
              </a:ext>
            </a:extLst>
          </p:cNvPr>
          <p:cNvSpPr>
            <a:spLocks noGrp="1"/>
          </p:cNvSpPr>
          <p:nvPr>
            <p:ph type="title"/>
          </p:nvPr>
        </p:nvSpPr>
        <p:spPr/>
        <p:txBody>
          <a:bodyPr/>
          <a:lstStyle/>
          <a:p>
            <a:r>
              <a:rPr lang="en-US" dirty="0"/>
              <a:t>Max Tokens Example</a:t>
            </a:r>
          </a:p>
        </p:txBody>
      </p:sp>
      <p:sp>
        <p:nvSpPr>
          <p:cNvPr id="3" name="Content Placeholder 2">
            <a:extLst>
              <a:ext uri="{FF2B5EF4-FFF2-40B4-BE49-F238E27FC236}">
                <a16:creationId xmlns:a16="http://schemas.microsoft.com/office/drawing/2014/main" id="{01F0C3FD-6B2B-E01C-BFC9-5CDC81043071}"/>
              </a:ext>
            </a:extLst>
          </p:cNvPr>
          <p:cNvSpPr>
            <a:spLocks noGrp="1"/>
          </p:cNvSpPr>
          <p:nvPr>
            <p:ph idx="1"/>
          </p:nvPr>
        </p:nvSpPr>
        <p:spPr/>
        <p:txBody>
          <a:bodyPr/>
          <a:lstStyle/>
          <a:p>
            <a:pPr marL="0" indent="0">
              <a:buNone/>
            </a:pPr>
            <a:r>
              <a:rPr lang="en-US" dirty="0"/>
              <a:t>max_tokens = 20</a:t>
            </a:r>
          </a:p>
          <a:p>
            <a:r>
              <a:rPr lang="en-US" dirty="0"/>
              <a:t>Output: “The capital of India is New Delhi. Here are seven places to visit in New Delhi:\n1.”</a:t>
            </a:r>
          </a:p>
          <a:p>
            <a:r>
              <a:rPr lang="en-US" dirty="0"/>
              <a:t>With a slightly higher token limit, the response begins to list places but only manages to start the first item before being cut off again. It’s still too short to provide useful detail or even finish a single place description.</a:t>
            </a:r>
          </a:p>
          <a:p>
            <a:endParaRPr lang="en-US" dirty="0"/>
          </a:p>
        </p:txBody>
      </p:sp>
      <p:sp>
        <p:nvSpPr>
          <p:cNvPr id="4" name="Date Placeholder 3">
            <a:extLst>
              <a:ext uri="{FF2B5EF4-FFF2-40B4-BE49-F238E27FC236}">
                <a16:creationId xmlns:a16="http://schemas.microsoft.com/office/drawing/2014/main" id="{76265089-0939-873F-19E7-B68741E4DA46}"/>
              </a:ext>
            </a:extLst>
          </p:cNvPr>
          <p:cNvSpPr>
            <a:spLocks noGrp="1"/>
          </p:cNvSpPr>
          <p:nvPr>
            <p:ph type="dt" sz="half" idx="10"/>
          </p:nvPr>
        </p:nvSpPr>
        <p:spPr/>
        <p:txBody>
          <a:bodyPr/>
          <a:lstStyle/>
          <a:p>
            <a:r>
              <a:rPr lang="en-US" dirty="0"/>
              <a:t>5/18/2025</a:t>
            </a:r>
          </a:p>
        </p:txBody>
      </p:sp>
      <p:sp>
        <p:nvSpPr>
          <p:cNvPr id="5" name="Footer Placeholder 4">
            <a:extLst>
              <a:ext uri="{FF2B5EF4-FFF2-40B4-BE49-F238E27FC236}">
                <a16:creationId xmlns:a16="http://schemas.microsoft.com/office/drawing/2014/main" id="{DB532473-A4FE-662D-99D9-601F9DAB0077}"/>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370F4B57-3E38-A705-CBD1-55A00C99B3B4}"/>
              </a:ext>
            </a:extLst>
          </p:cNvPr>
          <p:cNvSpPr>
            <a:spLocks noGrp="1"/>
          </p:cNvSpPr>
          <p:nvPr>
            <p:ph type="sldNum" sz="quarter" idx="12"/>
          </p:nvPr>
        </p:nvSpPr>
        <p:spPr/>
        <p:txBody>
          <a:bodyPr/>
          <a:lstStyle/>
          <a:p>
            <a:fld id="{3D46CBA2-ECE5-4BE9-B546-6761E0E67089}" type="slidenum">
              <a:rPr lang="en-US" smtClean="0"/>
              <a:t>68</a:t>
            </a:fld>
            <a:endParaRPr lang="en-US" dirty="0"/>
          </a:p>
        </p:txBody>
      </p:sp>
    </p:spTree>
    <p:extLst>
      <p:ext uri="{BB962C8B-B14F-4D97-AF65-F5344CB8AC3E}">
        <p14:creationId xmlns:p14="http://schemas.microsoft.com/office/powerpoint/2010/main" val="13560730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68519-23E7-8154-4C18-299D85A4326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F72DFFC-E734-4376-1A16-9C53BF14968D}"/>
              </a:ext>
            </a:extLst>
          </p:cNvPr>
          <p:cNvSpPr>
            <a:spLocks noGrp="1"/>
          </p:cNvSpPr>
          <p:nvPr>
            <p:ph type="dt" sz="half" idx="10"/>
          </p:nvPr>
        </p:nvSpPr>
        <p:spPr/>
        <p:txBody>
          <a:bodyPr/>
          <a:lstStyle/>
          <a:p>
            <a:r>
              <a:rPr lang="en-US" dirty="0"/>
              <a:t>5/18/2025</a:t>
            </a:r>
          </a:p>
        </p:txBody>
      </p:sp>
      <p:sp>
        <p:nvSpPr>
          <p:cNvPr id="3" name="Footer Placeholder 2">
            <a:extLst>
              <a:ext uri="{FF2B5EF4-FFF2-40B4-BE49-F238E27FC236}">
                <a16:creationId xmlns:a16="http://schemas.microsoft.com/office/drawing/2014/main" id="{624CEDD8-C549-69C3-EDD8-C3F1923E9C61}"/>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1FB0D3F1-87F7-5397-2487-06EF13629443}"/>
              </a:ext>
            </a:extLst>
          </p:cNvPr>
          <p:cNvSpPr>
            <a:spLocks noGrp="1"/>
          </p:cNvSpPr>
          <p:nvPr>
            <p:ph type="sldNum" sz="quarter" idx="12"/>
          </p:nvPr>
        </p:nvSpPr>
        <p:spPr/>
        <p:txBody>
          <a:bodyPr/>
          <a:lstStyle/>
          <a:p>
            <a:fld id="{3D46CBA2-ECE5-4BE9-B546-6761E0E67089}" type="slidenum">
              <a:rPr lang="en-US" smtClean="0"/>
              <a:t>69</a:t>
            </a:fld>
            <a:endParaRPr lang="en-US" dirty="0"/>
          </a:p>
        </p:txBody>
      </p:sp>
      <p:pic>
        <p:nvPicPr>
          <p:cNvPr id="8" name="Picture 7" descr="A diagram of structure and structure&#10;&#10;AI-generated content may be incorrect.">
            <a:extLst>
              <a:ext uri="{FF2B5EF4-FFF2-40B4-BE49-F238E27FC236}">
                <a16:creationId xmlns:a16="http://schemas.microsoft.com/office/drawing/2014/main" id="{B6508A40-CFF7-F7F1-3841-ADDBA4BE0119}"/>
              </a:ext>
            </a:extLst>
          </p:cNvPr>
          <p:cNvPicPr>
            <a:picLocks noChangeAspect="1"/>
          </p:cNvPicPr>
          <p:nvPr/>
        </p:nvPicPr>
        <p:blipFill>
          <a:blip r:embed="rId3" cstate="print">
            <a:extLst>
              <a:ext uri="{28A0092B-C50C-407E-A947-70E740481C1C}">
                <a14:useLocalDpi xmlns:a14="http://schemas.microsoft.com/office/drawing/2010/main" val="0"/>
              </a:ext>
            </a:extLst>
          </a:blip>
          <a:srcRect b="81296"/>
          <a:stretch>
            <a:fillRect/>
          </a:stretch>
        </p:blipFill>
        <p:spPr>
          <a:xfrm>
            <a:off x="1752600" y="580833"/>
            <a:ext cx="6019800" cy="1199548"/>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6CBAD00D-CA12-624C-DA95-DB8FF6F0C30A}"/>
              </a:ext>
            </a:extLst>
          </p:cNvPr>
          <p:cNvPicPr>
            <a:picLocks noChangeAspect="1"/>
          </p:cNvPicPr>
          <p:nvPr/>
        </p:nvPicPr>
        <p:blipFill>
          <a:blip r:embed="rId3" cstate="print">
            <a:extLst>
              <a:ext uri="{28A0092B-C50C-407E-A947-70E740481C1C}">
                <a14:useLocalDpi xmlns:a14="http://schemas.microsoft.com/office/drawing/2010/main" val="0"/>
              </a:ext>
            </a:extLst>
          </a:blip>
          <a:srcRect t="29051" b="60290"/>
          <a:stretch>
            <a:fillRect/>
          </a:stretch>
        </p:blipFill>
        <p:spPr>
          <a:xfrm>
            <a:off x="1752600" y="2673229"/>
            <a:ext cx="6019800" cy="683599"/>
          </a:xfrm>
          <a:prstGeom prst="rect">
            <a:avLst/>
          </a:prstGeom>
        </p:spPr>
      </p:pic>
      <p:grpSp>
        <p:nvGrpSpPr>
          <p:cNvPr id="13" name="Group 12">
            <a:extLst>
              <a:ext uri="{FF2B5EF4-FFF2-40B4-BE49-F238E27FC236}">
                <a16:creationId xmlns:a16="http://schemas.microsoft.com/office/drawing/2014/main" id="{F165290A-1AC3-DF39-EDA5-58827B58FA7A}"/>
              </a:ext>
            </a:extLst>
          </p:cNvPr>
          <p:cNvGrpSpPr/>
          <p:nvPr/>
        </p:nvGrpSpPr>
        <p:grpSpPr>
          <a:xfrm>
            <a:off x="1687461" y="1778668"/>
            <a:ext cx="6084939" cy="926583"/>
            <a:chOff x="1077861" y="1792299"/>
            <a:chExt cx="6084939" cy="926583"/>
          </a:xfrm>
        </p:grpSpPr>
        <p:pic>
          <p:nvPicPr>
            <p:cNvPr id="6" name="Picture 5" descr="A diagram of structure and structure&#10;&#10;AI-generated content may be incorrect.">
              <a:extLst>
                <a:ext uri="{FF2B5EF4-FFF2-40B4-BE49-F238E27FC236}">
                  <a16:creationId xmlns:a16="http://schemas.microsoft.com/office/drawing/2014/main" id="{BAB40B56-4A44-45CC-9B47-9248D485AF76}"/>
                </a:ext>
              </a:extLst>
            </p:cNvPr>
            <p:cNvPicPr>
              <a:picLocks noChangeAspect="1"/>
            </p:cNvPicPr>
            <p:nvPr/>
          </p:nvPicPr>
          <p:blipFill>
            <a:blip r:embed="rId4" cstate="print">
              <a:extLst>
                <a:ext uri="{28A0092B-C50C-407E-A947-70E740481C1C}">
                  <a14:useLocalDpi xmlns:a14="http://schemas.microsoft.com/office/drawing/2010/main" val="0"/>
                </a:ext>
              </a:extLst>
            </a:blip>
            <a:srcRect t="94700" b="1239"/>
            <a:stretch>
              <a:fillRect/>
            </a:stretch>
          </p:blipFill>
          <p:spPr>
            <a:xfrm>
              <a:off x="1077861" y="2445039"/>
              <a:ext cx="6084939" cy="273843"/>
            </a:xfrm>
            <a:prstGeom prst="rect">
              <a:avLst/>
            </a:prstGeom>
          </p:spPr>
        </p:pic>
        <p:pic>
          <p:nvPicPr>
            <p:cNvPr id="12" name="Picture 11" descr="A diagram of structure and structure&#10;&#10;AI-generated content may be incorrect.">
              <a:extLst>
                <a:ext uri="{FF2B5EF4-FFF2-40B4-BE49-F238E27FC236}">
                  <a16:creationId xmlns:a16="http://schemas.microsoft.com/office/drawing/2014/main" id="{7E13F23C-5012-DAAB-6F56-1DEC0759ED61}"/>
                </a:ext>
              </a:extLst>
            </p:cNvPr>
            <p:cNvPicPr>
              <a:picLocks noChangeAspect="1"/>
            </p:cNvPicPr>
            <p:nvPr/>
          </p:nvPicPr>
          <p:blipFill>
            <a:blip r:embed="rId3" cstate="print">
              <a:extLst>
                <a:ext uri="{28A0092B-C50C-407E-A947-70E740481C1C}">
                  <a14:useLocalDpi xmlns:a14="http://schemas.microsoft.com/office/drawing/2010/main" val="0"/>
                </a:ext>
              </a:extLst>
            </a:blip>
            <a:srcRect t="18357" b="70950"/>
            <a:stretch>
              <a:fillRect/>
            </a:stretch>
          </p:blipFill>
          <p:spPr>
            <a:xfrm>
              <a:off x="1143000" y="1792299"/>
              <a:ext cx="6019800" cy="685800"/>
            </a:xfrm>
            <a:prstGeom prst="rect">
              <a:avLst/>
            </a:prstGeom>
          </p:spPr>
        </p:pic>
      </p:grpSp>
      <p:sp>
        <p:nvSpPr>
          <p:cNvPr id="5" name="TextBox 4">
            <a:extLst>
              <a:ext uri="{FF2B5EF4-FFF2-40B4-BE49-F238E27FC236}">
                <a16:creationId xmlns:a16="http://schemas.microsoft.com/office/drawing/2014/main" id="{59FD2893-6FEA-54F7-C611-DA0CFAE80C14}"/>
              </a:ext>
            </a:extLst>
          </p:cNvPr>
          <p:cNvSpPr txBox="1"/>
          <p:nvPr/>
        </p:nvSpPr>
        <p:spPr>
          <a:xfrm>
            <a:off x="2133600" y="45529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68073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9D5D2B1-7EB4-B227-F03E-B98EBC84D6F0}"/>
              </a:ext>
            </a:extLst>
          </p:cNvPr>
          <p:cNvSpPr>
            <a:spLocks noGrp="1"/>
          </p:cNvSpPr>
          <p:nvPr>
            <p:ph type="title"/>
          </p:nvPr>
        </p:nvSpPr>
        <p:spPr>
          <a:xfrm>
            <a:off x="457200" y="528066"/>
            <a:ext cx="8305800" cy="857250"/>
          </a:xfrm>
        </p:spPr>
        <p:txBody>
          <a:bodyPr/>
          <a:lstStyle/>
          <a:p>
            <a:r>
              <a:rPr lang="en-US" b="1" dirty="0">
                <a:effectLst>
                  <a:outerShdw blurRad="38100" dist="38100" dir="2700000" algn="tl">
                    <a:srgbClr val="000000">
                      <a:alpha val="43137"/>
                    </a:srgbClr>
                  </a:outerShdw>
                </a:effectLst>
              </a:rPr>
              <a:t>Social Development</a:t>
            </a:r>
          </a:p>
        </p:txBody>
      </p:sp>
      <p:sp>
        <p:nvSpPr>
          <p:cNvPr id="4" name="Date Placeholder 3">
            <a:extLst>
              <a:ext uri="{FF2B5EF4-FFF2-40B4-BE49-F238E27FC236}">
                <a16:creationId xmlns:a16="http://schemas.microsoft.com/office/drawing/2014/main" id="{AF2E116B-31F1-AF69-60C7-20E20D8B3EC3}"/>
              </a:ext>
            </a:extLst>
          </p:cNvPr>
          <p:cNvSpPr>
            <a:spLocks noGrp="1"/>
          </p:cNvSpPr>
          <p:nvPr>
            <p:ph type="dt" sz="half" idx="10"/>
          </p:nvPr>
        </p:nvSpPr>
        <p:spPr>
          <a:xfrm>
            <a:off x="457200" y="4767263"/>
            <a:ext cx="2133600" cy="273844"/>
          </a:xfrm>
        </p:spPr>
        <p:txBody>
          <a:bodyPr anchor="b">
            <a:normAutofit/>
          </a:bodyPr>
          <a:lstStyle/>
          <a:p>
            <a:pPr>
              <a:spcAft>
                <a:spcPts val="600"/>
              </a:spcAft>
            </a:pPr>
            <a:fld id="{F2ADFEC5-642C-49D5-BC19-6D1E1DE043E1}" type="datetime1">
              <a:rPr lang="en-US" smtClean="0"/>
              <a:t>1/21/2026</a:t>
            </a:fld>
            <a:endParaRPr lang="en-US" dirty="0"/>
          </a:p>
        </p:txBody>
      </p:sp>
      <p:sp>
        <p:nvSpPr>
          <p:cNvPr id="5" name="Footer Placeholder 4">
            <a:extLst>
              <a:ext uri="{FF2B5EF4-FFF2-40B4-BE49-F238E27FC236}">
                <a16:creationId xmlns:a16="http://schemas.microsoft.com/office/drawing/2014/main" id="{F2B2166E-FF46-AB27-4DB1-EF34958D5EE8}"/>
              </a:ext>
            </a:extLst>
          </p:cNvPr>
          <p:cNvSpPr>
            <a:spLocks noGrp="1"/>
          </p:cNvSpPr>
          <p:nvPr>
            <p:ph type="ftr" sz="quarter" idx="11"/>
          </p:nvPr>
        </p:nvSpPr>
        <p:spPr>
          <a:xfrm>
            <a:off x="2667000" y="4767263"/>
            <a:ext cx="3352800" cy="273844"/>
          </a:xfrm>
        </p:spPr>
        <p:txBody>
          <a:bodyPr anchor="b">
            <a:normAutofit/>
          </a:bodyPr>
          <a:lstStyle/>
          <a:p>
            <a:pPr>
              <a:spcAft>
                <a:spcPts val="600"/>
              </a:spcAft>
            </a:pPr>
            <a:r>
              <a:rPr lang="en-US" dirty="0"/>
              <a:t>Copyright © 2007 - 2025 Carl M. Burnett</a:t>
            </a:r>
          </a:p>
        </p:txBody>
      </p:sp>
      <p:sp>
        <p:nvSpPr>
          <p:cNvPr id="6" name="Slide Number Placeholder 5">
            <a:extLst>
              <a:ext uri="{FF2B5EF4-FFF2-40B4-BE49-F238E27FC236}">
                <a16:creationId xmlns:a16="http://schemas.microsoft.com/office/drawing/2014/main" id="{19A50858-A471-5D6B-978F-C05E2C8D40E2}"/>
              </a:ext>
            </a:extLst>
          </p:cNvPr>
          <p:cNvSpPr>
            <a:spLocks noGrp="1"/>
          </p:cNvSpPr>
          <p:nvPr>
            <p:ph type="sldNum" sz="quarter" idx="12"/>
          </p:nvPr>
        </p:nvSpPr>
        <p:spPr>
          <a:xfrm>
            <a:off x="7924800" y="4767263"/>
            <a:ext cx="762000" cy="273844"/>
          </a:xfrm>
        </p:spPr>
        <p:txBody>
          <a:bodyPr anchor="b">
            <a:normAutofit/>
          </a:bodyPr>
          <a:lstStyle/>
          <a:p>
            <a:pPr>
              <a:spcAft>
                <a:spcPts val="600"/>
              </a:spcAft>
            </a:pPr>
            <a:fld id="{3D46CBA2-ECE5-4BE9-B546-6761E0E67089}" type="slidenum">
              <a:rPr lang="en-US" smtClean="0"/>
              <a:pPr>
                <a:spcAft>
                  <a:spcPts val="600"/>
                </a:spcAft>
              </a:pPr>
              <a:t>7</a:t>
            </a:fld>
            <a:endParaRPr lang="en-US" dirty="0"/>
          </a:p>
        </p:txBody>
      </p:sp>
      <p:pic>
        <p:nvPicPr>
          <p:cNvPr id="3" name="Picture 2">
            <a:hlinkClick r:id="rId3"/>
            <a:extLst>
              <a:ext uri="{FF2B5EF4-FFF2-40B4-BE49-F238E27FC236}">
                <a16:creationId xmlns:a16="http://schemas.microsoft.com/office/drawing/2014/main" id="{D0C005DC-FC4B-EAD1-3ADB-925F4D486A29}"/>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082126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AFA5DDB-3D90-8634-F203-97309CF76BF8}"/>
              </a:ext>
            </a:extLst>
          </p:cNvPr>
          <p:cNvSpPr>
            <a:spLocks noGrp="1"/>
          </p:cNvSpPr>
          <p:nvPr>
            <p:ph type="title"/>
          </p:nvPr>
        </p:nvSpPr>
        <p:spPr/>
        <p:txBody>
          <a:bodyPr>
            <a:normAutofit fontScale="90000"/>
          </a:bodyPr>
          <a:lstStyle/>
          <a:p>
            <a:r>
              <a:rPr lang="en-US" sz="54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Definition</a:t>
            </a:r>
            <a:endParaRPr lang="en-US" dirty="0"/>
          </a:p>
        </p:txBody>
      </p:sp>
      <p:sp>
        <p:nvSpPr>
          <p:cNvPr id="21" name="Content Placeholder 20">
            <a:extLst>
              <a:ext uri="{FF2B5EF4-FFF2-40B4-BE49-F238E27FC236}">
                <a16:creationId xmlns:a16="http://schemas.microsoft.com/office/drawing/2014/main" id="{24772593-76D6-7684-A353-C41BD004D0EB}"/>
              </a:ext>
            </a:extLst>
          </p:cNvPr>
          <p:cNvSpPr>
            <a:spLocks noGrp="1"/>
          </p:cNvSpPr>
          <p:nvPr>
            <p:ph idx="1"/>
          </p:nvPr>
        </p:nvSpPr>
        <p:spPr>
          <a:xfrm>
            <a:off x="381000" y="1504950"/>
            <a:ext cx="8229600" cy="2933700"/>
          </a:xfrm>
        </p:spPr>
        <p:txBody>
          <a:bodyPr/>
          <a:lstStyle/>
          <a:p>
            <a:pPr marL="0" indent="0">
              <a:buNone/>
            </a:pPr>
            <a:r>
              <a:rPr lang="en-US" sz="2800" kern="0" spc="9" dirty="0">
                <a:latin typeface="Roboto" pitchFamily="34" charset="0"/>
                <a:ea typeface="Roboto" pitchFamily="34" charset="-122"/>
                <a:cs typeface="Roboto" pitchFamily="34" charset="-120"/>
              </a:rPr>
              <a:t>Temperature is a parameter used in generative AI models, such as language models, to control the level of randomness or exploration during the generation process.</a:t>
            </a:r>
            <a:endParaRPr lang="en-US" sz="4400" dirty="0"/>
          </a:p>
          <a:p>
            <a:pPr marL="0" indent="0">
              <a:buNone/>
            </a:pPr>
            <a:endParaRPr lang="en-US" dirty="0"/>
          </a:p>
        </p:txBody>
      </p:sp>
      <p:sp>
        <p:nvSpPr>
          <p:cNvPr id="25"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70</a:t>
            </a:fld>
            <a:endParaRPr lang="en-US" sz="1200" dirty="0"/>
          </a:p>
        </p:txBody>
      </p:sp>
      <p:sp>
        <p:nvSpPr>
          <p:cNvPr id="22" name="Date Placeholder 21">
            <a:extLst>
              <a:ext uri="{FF2B5EF4-FFF2-40B4-BE49-F238E27FC236}">
                <a16:creationId xmlns:a16="http://schemas.microsoft.com/office/drawing/2014/main" id="{08F78EC1-A9BE-8EE4-4EBE-067B59C2D212}"/>
              </a:ext>
            </a:extLst>
          </p:cNvPr>
          <p:cNvSpPr>
            <a:spLocks noGrp="1"/>
          </p:cNvSpPr>
          <p:nvPr>
            <p:ph type="dt" sz="half" idx="10"/>
          </p:nvPr>
        </p:nvSpPr>
        <p:spPr/>
        <p:txBody>
          <a:bodyPr/>
          <a:lstStyle/>
          <a:p>
            <a:r>
              <a:rPr lang="en-US" dirty="0"/>
              <a:t>5/18/2025</a:t>
            </a:r>
          </a:p>
        </p:txBody>
      </p:sp>
      <p:sp>
        <p:nvSpPr>
          <p:cNvPr id="23" name="Footer Placeholder 22">
            <a:extLst>
              <a:ext uri="{FF2B5EF4-FFF2-40B4-BE49-F238E27FC236}">
                <a16:creationId xmlns:a16="http://schemas.microsoft.com/office/drawing/2014/main" id="{9A8CF7C6-5991-C3BE-EAD6-EB53C3938C29}"/>
              </a:ext>
            </a:extLst>
          </p:cNvPr>
          <p:cNvSpPr>
            <a:spLocks noGrp="1"/>
          </p:cNvSpPr>
          <p:nvPr>
            <p:ph type="ftr" sz="quarter" idx="11"/>
          </p:nvPr>
        </p:nvSpPr>
        <p:spPr/>
        <p:txBody>
          <a:bodyPr/>
          <a:lstStyle/>
          <a:p>
            <a:r>
              <a:rPr lang="en-US" dirty="0"/>
              <a:t>Copyright © 2007 - 2025 Carl M. Burnett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058F3-4595-825F-3273-089BC9DAFC13}"/>
            </a:ext>
          </a:extLst>
        </p:cNvPr>
        <p:cNvGrpSpPr/>
        <p:nvPr/>
      </p:nvGrpSpPr>
      <p:grpSpPr>
        <a:xfrm>
          <a:off x="0" y="0"/>
          <a:ext cx="0" cy="0"/>
          <a:chOff x="0" y="0"/>
          <a:chExt cx="0" cy="0"/>
        </a:xfrm>
      </p:grpSpPr>
      <p:sp>
        <p:nvSpPr>
          <p:cNvPr id="19" name="Object 18">
            <a:extLst>
              <a:ext uri="{FF2B5EF4-FFF2-40B4-BE49-F238E27FC236}">
                <a16:creationId xmlns:a16="http://schemas.microsoft.com/office/drawing/2014/main" id="{19D900C0-616C-4A45-A2E6-8CDEE166B4A4}"/>
              </a:ext>
            </a:extLst>
          </p:cNvPr>
          <p:cNvSpPr/>
          <p:nvPr/>
        </p:nvSpPr>
        <p:spPr>
          <a:xfrm>
            <a:off x="8827468" y="4874837"/>
            <a:ext cx="171333" cy="182517"/>
          </a:xfrm>
          <a:prstGeom prst="rect">
            <a:avLst/>
          </a:prstGeom>
          <a:noFill/>
        </p:spPr>
        <p:txBody>
          <a:bodyPr/>
          <a:lstStyle/>
          <a:p>
            <a:endParaRPr lang="en-US" sz="1350" dirty="0"/>
          </a:p>
        </p:txBody>
      </p:sp>
      <p:sp>
        <p:nvSpPr>
          <p:cNvPr id="20" name="Title 19">
            <a:extLst>
              <a:ext uri="{FF2B5EF4-FFF2-40B4-BE49-F238E27FC236}">
                <a16:creationId xmlns:a16="http://schemas.microsoft.com/office/drawing/2014/main" id="{6CF322FA-436F-FB88-63D2-D29005425115}"/>
              </a:ext>
            </a:extLst>
          </p:cNvPr>
          <p:cNvSpPr>
            <a:spLocks noGrp="1"/>
          </p:cNvSpPr>
          <p:nvPr>
            <p:ph type="title"/>
          </p:nvPr>
        </p:nvSpPr>
        <p:spPr/>
        <p:txBody>
          <a:bodyPr>
            <a:normAutofit fontScale="90000"/>
          </a:bodyPr>
          <a:lstStyle/>
          <a:p>
            <a:r>
              <a:rPr lang="en-US" sz="54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What it Does</a:t>
            </a:r>
            <a:endParaRPr lang="en-US" dirty="0"/>
          </a:p>
        </p:txBody>
      </p:sp>
      <p:sp>
        <p:nvSpPr>
          <p:cNvPr id="2" name="Content Placeholder 1">
            <a:extLst>
              <a:ext uri="{FF2B5EF4-FFF2-40B4-BE49-F238E27FC236}">
                <a16:creationId xmlns:a16="http://schemas.microsoft.com/office/drawing/2014/main" id="{FB0A1685-0DED-EA77-4296-3360B7838833}"/>
              </a:ext>
            </a:extLst>
          </p:cNvPr>
          <p:cNvSpPr>
            <a:spLocks noGrp="1"/>
          </p:cNvSpPr>
          <p:nvPr>
            <p:ph idx="1"/>
          </p:nvPr>
        </p:nvSpPr>
        <p:spPr>
          <a:xfrm>
            <a:off x="381000" y="1495251"/>
            <a:ext cx="8229600" cy="3291840"/>
          </a:xfrm>
        </p:spPr>
        <p:txBody>
          <a:bodyPr/>
          <a:lstStyle/>
          <a:p>
            <a:r>
              <a:rPr lang="en-US" sz="2800" kern="0" spc="9" dirty="0">
                <a:latin typeface="Roboto" pitchFamily="34" charset="0"/>
                <a:ea typeface="Roboto" pitchFamily="34" charset="-122"/>
                <a:cs typeface="Roboto" pitchFamily="34" charset="-120"/>
              </a:rPr>
              <a:t>Determines how likely the model is to generate more common or predictable outputs </a:t>
            </a:r>
            <a:br>
              <a:rPr lang="en-US" sz="2800" kern="0" spc="9" dirty="0">
                <a:latin typeface="Roboto" pitchFamily="34" charset="0"/>
                <a:ea typeface="Roboto" pitchFamily="34" charset="-122"/>
                <a:cs typeface="Roboto" pitchFamily="34" charset="-120"/>
              </a:rPr>
            </a:br>
            <a:r>
              <a:rPr lang="en-US" sz="2800" kern="0" spc="9" dirty="0">
                <a:latin typeface="Roboto" pitchFamily="34" charset="0"/>
                <a:ea typeface="Roboto" pitchFamily="34" charset="-122"/>
                <a:cs typeface="Roboto" pitchFamily="34" charset="-120"/>
              </a:rPr>
              <a:t>(low temperature) </a:t>
            </a:r>
          </a:p>
          <a:p>
            <a:r>
              <a:rPr lang="en-US" sz="2800" kern="0" spc="9" dirty="0">
                <a:latin typeface="Roboto" pitchFamily="34" charset="0"/>
                <a:ea typeface="Roboto" pitchFamily="34" charset="-122"/>
                <a:cs typeface="Roboto" pitchFamily="34" charset="-120"/>
              </a:rPr>
              <a:t>Versus more novel and unexpected outputs (high temperature).</a:t>
            </a:r>
            <a:endParaRPr lang="en-US" sz="4400" dirty="0"/>
          </a:p>
          <a:p>
            <a:endParaRPr lang="en-US" dirty="0"/>
          </a:p>
        </p:txBody>
      </p:sp>
      <p:sp>
        <p:nvSpPr>
          <p:cNvPr id="25" name="Slide Number Placeholder 24">
            <a:extLst>
              <a:ext uri="{FF2B5EF4-FFF2-40B4-BE49-F238E27FC236}">
                <a16:creationId xmlns:a16="http://schemas.microsoft.com/office/drawing/2014/main" id="{69E4FDC8-5494-6D34-5377-4B45F565C508}"/>
              </a:ext>
            </a:extLst>
          </p:cNvPr>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71</a:t>
            </a:fld>
            <a:endParaRPr lang="en-US" sz="1200" dirty="0"/>
          </a:p>
        </p:txBody>
      </p:sp>
      <p:sp>
        <p:nvSpPr>
          <p:cNvPr id="3" name="Date Placeholder 2">
            <a:extLst>
              <a:ext uri="{FF2B5EF4-FFF2-40B4-BE49-F238E27FC236}">
                <a16:creationId xmlns:a16="http://schemas.microsoft.com/office/drawing/2014/main" id="{33766C93-E8A7-DD67-7389-CF252AC651A3}"/>
              </a:ext>
            </a:extLst>
          </p:cNvPr>
          <p:cNvSpPr>
            <a:spLocks noGrp="1"/>
          </p:cNvSpPr>
          <p:nvPr>
            <p:ph type="dt" sz="half" idx="10"/>
          </p:nvPr>
        </p:nvSpPr>
        <p:spPr/>
        <p:txBody>
          <a:bodyPr/>
          <a:lstStyle/>
          <a:p>
            <a:r>
              <a:rPr lang="en-US" dirty="0"/>
              <a:t>5/18/2025</a:t>
            </a:r>
          </a:p>
        </p:txBody>
      </p:sp>
      <p:sp>
        <p:nvSpPr>
          <p:cNvPr id="21" name="Footer Placeholder 20">
            <a:extLst>
              <a:ext uri="{FF2B5EF4-FFF2-40B4-BE49-F238E27FC236}">
                <a16:creationId xmlns:a16="http://schemas.microsoft.com/office/drawing/2014/main" id="{9D3189E3-7AAF-8DE3-A566-62A8874231B7}"/>
              </a:ext>
            </a:extLst>
          </p:cNvPr>
          <p:cNvSpPr>
            <a:spLocks noGrp="1"/>
          </p:cNvSpPr>
          <p:nvPr>
            <p:ph type="ftr" sz="quarter" idx="11"/>
          </p:nvPr>
        </p:nvSpPr>
        <p:spPr/>
        <p:txBody>
          <a:bodyPr/>
          <a:lstStyle/>
          <a:p>
            <a:r>
              <a:rPr lang="en-US" dirty="0"/>
              <a:t>Copyright © 2007 - 2025 Carl M. Burnett</a:t>
            </a:r>
          </a:p>
        </p:txBody>
      </p:sp>
    </p:spTree>
    <p:extLst>
      <p:ext uri="{BB962C8B-B14F-4D97-AF65-F5344CB8AC3E}">
        <p14:creationId xmlns:p14="http://schemas.microsoft.com/office/powerpoint/2010/main" val="1194621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D399C-17CC-AF73-929D-3F178B862C29}"/>
            </a:ext>
          </a:extLst>
        </p:cNvPr>
        <p:cNvGrpSpPr/>
        <p:nvPr/>
      </p:nvGrpSpPr>
      <p:grpSpPr>
        <a:xfrm>
          <a:off x="0" y="0"/>
          <a:ext cx="0" cy="0"/>
          <a:chOff x="0" y="0"/>
          <a:chExt cx="0" cy="0"/>
        </a:xfrm>
      </p:grpSpPr>
      <p:sp>
        <p:nvSpPr>
          <p:cNvPr id="17" name="Object 16">
            <a:extLst>
              <a:ext uri="{FF2B5EF4-FFF2-40B4-BE49-F238E27FC236}">
                <a16:creationId xmlns:a16="http://schemas.microsoft.com/office/drawing/2014/main" id="{494A5C6E-9761-027D-1A42-E30FF1BFA85F}"/>
              </a:ext>
            </a:extLst>
          </p:cNvPr>
          <p:cNvSpPr/>
          <p:nvPr/>
        </p:nvSpPr>
        <p:spPr>
          <a:xfrm>
            <a:off x="4856536" y="3087387"/>
            <a:ext cx="4163765" cy="201612"/>
          </a:xfrm>
          <a:prstGeom prst="rect">
            <a:avLst/>
          </a:prstGeom>
          <a:noFill/>
        </p:spPr>
        <p:txBody>
          <a:bodyPr wrap="square" lIns="0" tIns="0" rIns="0" bIns="0" rtlCol="0" anchor="t"/>
          <a:lstStyle/>
          <a:p>
            <a:pPr>
              <a:lnSpc>
                <a:spcPts val="1589"/>
              </a:lnSpc>
            </a:pPr>
            <a:r>
              <a:rPr lang="en-US" sz="1243" kern="0" spc="13" dirty="0">
                <a:solidFill>
                  <a:srgbClr val="FFFFFF"/>
                </a:solidFill>
                <a:latin typeface="Roboto" pitchFamily="34" charset="0"/>
                <a:ea typeface="Roboto" pitchFamily="34" charset="-122"/>
                <a:cs typeface="Roboto" pitchFamily="34" charset="-120"/>
              </a:rPr>
              <a:t>Importance in Generative AI</a:t>
            </a:r>
            <a:endParaRPr lang="en-US" sz="1350" dirty="0"/>
          </a:p>
        </p:txBody>
      </p:sp>
      <p:sp>
        <p:nvSpPr>
          <p:cNvPr id="19" name="Object 18">
            <a:extLst>
              <a:ext uri="{FF2B5EF4-FFF2-40B4-BE49-F238E27FC236}">
                <a16:creationId xmlns:a16="http://schemas.microsoft.com/office/drawing/2014/main" id="{D46B4B99-EB00-056B-1D46-E9036C332EE8}"/>
              </a:ext>
            </a:extLst>
          </p:cNvPr>
          <p:cNvSpPr/>
          <p:nvPr/>
        </p:nvSpPr>
        <p:spPr>
          <a:xfrm>
            <a:off x="8827468" y="4874837"/>
            <a:ext cx="171333" cy="182517"/>
          </a:xfrm>
          <a:prstGeom prst="rect">
            <a:avLst/>
          </a:prstGeom>
          <a:noFill/>
        </p:spPr>
        <p:txBody>
          <a:bodyPr/>
          <a:lstStyle/>
          <a:p>
            <a:endParaRPr lang="en-US" sz="1350" dirty="0"/>
          </a:p>
        </p:txBody>
      </p:sp>
      <p:sp>
        <p:nvSpPr>
          <p:cNvPr id="20" name="Title 19">
            <a:extLst>
              <a:ext uri="{FF2B5EF4-FFF2-40B4-BE49-F238E27FC236}">
                <a16:creationId xmlns:a16="http://schemas.microsoft.com/office/drawing/2014/main" id="{077F3EE0-23B3-A587-07CE-4D5935106197}"/>
              </a:ext>
            </a:extLst>
          </p:cNvPr>
          <p:cNvSpPr>
            <a:spLocks noGrp="1"/>
          </p:cNvSpPr>
          <p:nvPr>
            <p:ph type="title"/>
          </p:nvPr>
        </p:nvSpPr>
        <p:spPr/>
        <p:txBody>
          <a:bodyPr>
            <a:noAutofit/>
          </a:bodyPr>
          <a:lstStyle/>
          <a:p>
            <a:r>
              <a:rPr lang="en-US" sz="44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Range of Values</a:t>
            </a:r>
            <a:endParaRPr lang="en-US" sz="4000" dirty="0"/>
          </a:p>
        </p:txBody>
      </p:sp>
      <p:sp>
        <p:nvSpPr>
          <p:cNvPr id="2" name="Content Placeholder 1">
            <a:extLst>
              <a:ext uri="{FF2B5EF4-FFF2-40B4-BE49-F238E27FC236}">
                <a16:creationId xmlns:a16="http://schemas.microsoft.com/office/drawing/2014/main" id="{F32C19E3-9A9B-3FDA-EEDC-031915C3DE53}"/>
              </a:ext>
            </a:extLst>
          </p:cNvPr>
          <p:cNvSpPr>
            <a:spLocks noGrp="1"/>
          </p:cNvSpPr>
          <p:nvPr>
            <p:ph idx="1"/>
          </p:nvPr>
        </p:nvSpPr>
        <p:spPr/>
        <p:txBody>
          <a:bodyPr/>
          <a:lstStyle/>
          <a:p>
            <a:r>
              <a:rPr lang="en-US" dirty="0"/>
              <a:t>Range from 0 to 1</a:t>
            </a:r>
          </a:p>
          <a:p>
            <a:r>
              <a:rPr lang="en-US" dirty="0"/>
              <a:t>0 representing complete determinism </a:t>
            </a:r>
            <a:br>
              <a:rPr lang="en-US" dirty="0"/>
            </a:br>
            <a:r>
              <a:rPr lang="en-US" dirty="0"/>
              <a:t>(the model always chooses the most likely output) </a:t>
            </a:r>
          </a:p>
          <a:p>
            <a:r>
              <a:rPr lang="en-US" dirty="0"/>
              <a:t>1 representing complete randomness </a:t>
            </a:r>
            <a:br>
              <a:rPr lang="en-US" dirty="0"/>
            </a:br>
            <a:r>
              <a:rPr lang="en-US" dirty="0"/>
              <a:t>(the model randomly selects an output)</a:t>
            </a:r>
          </a:p>
          <a:p>
            <a:endParaRPr lang="en-US" dirty="0"/>
          </a:p>
        </p:txBody>
      </p:sp>
      <p:sp>
        <p:nvSpPr>
          <p:cNvPr id="25" name="Slide Number Placeholder 24">
            <a:extLst>
              <a:ext uri="{FF2B5EF4-FFF2-40B4-BE49-F238E27FC236}">
                <a16:creationId xmlns:a16="http://schemas.microsoft.com/office/drawing/2014/main" id="{F1873F65-6727-DCE8-BDD7-AC6139841DC6}"/>
              </a:ext>
            </a:extLst>
          </p:cNvPr>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72</a:t>
            </a:fld>
            <a:endParaRPr lang="en-US" sz="1200" dirty="0"/>
          </a:p>
        </p:txBody>
      </p:sp>
      <p:sp>
        <p:nvSpPr>
          <p:cNvPr id="3" name="Date Placeholder 2">
            <a:extLst>
              <a:ext uri="{FF2B5EF4-FFF2-40B4-BE49-F238E27FC236}">
                <a16:creationId xmlns:a16="http://schemas.microsoft.com/office/drawing/2014/main" id="{DDA06F2C-795B-91DD-76B8-D341781A70E0}"/>
              </a:ext>
            </a:extLst>
          </p:cNvPr>
          <p:cNvSpPr>
            <a:spLocks noGrp="1"/>
          </p:cNvSpPr>
          <p:nvPr>
            <p:ph type="dt" sz="half" idx="10"/>
          </p:nvPr>
        </p:nvSpPr>
        <p:spPr/>
        <p:txBody>
          <a:bodyPr/>
          <a:lstStyle/>
          <a:p>
            <a:r>
              <a:rPr lang="en-US" dirty="0"/>
              <a:t>5/18/2025</a:t>
            </a:r>
          </a:p>
        </p:txBody>
      </p:sp>
      <p:sp>
        <p:nvSpPr>
          <p:cNvPr id="21" name="Footer Placeholder 20">
            <a:extLst>
              <a:ext uri="{FF2B5EF4-FFF2-40B4-BE49-F238E27FC236}">
                <a16:creationId xmlns:a16="http://schemas.microsoft.com/office/drawing/2014/main" id="{AA6AD416-16C3-AD32-14B0-ADAA51EECC8A}"/>
              </a:ext>
            </a:extLst>
          </p:cNvPr>
          <p:cNvSpPr>
            <a:spLocks noGrp="1"/>
          </p:cNvSpPr>
          <p:nvPr>
            <p:ph type="ftr" sz="quarter" idx="11"/>
          </p:nvPr>
        </p:nvSpPr>
        <p:spPr/>
        <p:txBody>
          <a:bodyPr/>
          <a:lstStyle/>
          <a:p>
            <a:r>
              <a:rPr lang="en-US" dirty="0"/>
              <a:t>Copyright © 2007 - 2025 Carl M. Burnett</a:t>
            </a:r>
          </a:p>
        </p:txBody>
      </p:sp>
    </p:spTree>
    <p:extLst>
      <p:ext uri="{BB962C8B-B14F-4D97-AF65-F5344CB8AC3E}">
        <p14:creationId xmlns:p14="http://schemas.microsoft.com/office/powerpoint/2010/main" val="170309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B65DE-855C-32A5-3705-3E8566E66553}"/>
            </a:ext>
          </a:extLst>
        </p:cNvPr>
        <p:cNvGrpSpPr/>
        <p:nvPr/>
      </p:nvGrpSpPr>
      <p:grpSpPr>
        <a:xfrm>
          <a:off x="0" y="0"/>
          <a:ext cx="0" cy="0"/>
          <a:chOff x="0" y="0"/>
          <a:chExt cx="0" cy="0"/>
        </a:xfrm>
      </p:grpSpPr>
      <p:sp>
        <p:nvSpPr>
          <p:cNvPr id="19" name="Object 18">
            <a:extLst>
              <a:ext uri="{FF2B5EF4-FFF2-40B4-BE49-F238E27FC236}">
                <a16:creationId xmlns:a16="http://schemas.microsoft.com/office/drawing/2014/main" id="{6A4023CE-19A9-BA5D-8436-4F0F51F39442}"/>
              </a:ext>
            </a:extLst>
          </p:cNvPr>
          <p:cNvSpPr/>
          <p:nvPr/>
        </p:nvSpPr>
        <p:spPr>
          <a:xfrm>
            <a:off x="8827468" y="4874837"/>
            <a:ext cx="171333" cy="182517"/>
          </a:xfrm>
          <a:prstGeom prst="rect">
            <a:avLst/>
          </a:prstGeom>
          <a:noFill/>
        </p:spPr>
        <p:txBody>
          <a:bodyPr/>
          <a:lstStyle/>
          <a:p>
            <a:endParaRPr lang="en-US" sz="1350" dirty="0"/>
          </a:p>
        </p:txBody>
      </p:sp>
      <p:sp>
        <p:nvSpPr>
          <p:cNvPr id="20" name="Title 19">
            <a:extLst>
              <a:ext uri="{FF2B5EF4-FFF2-40B4-BE49-F238E27FC236}">
                <a16:creationId xmlns:a16="http://schemas.microsoft.com/office/drawing/2014/main" id="{E0AB50CA-AAD0-EC0D-B249-D62BB85D283E}"/>
              </a:ext>
            </a:extLst>
          </p:cNvPr>
          <p:cNvSpPr>
            <a:spLocks noGrp="1"/>
          </p:cNvSpPr>
          <p:nvPr>
            <p:ph type="title"/>
          </p:nvPr>
        </p:nvSpPr>
        <p:spPr/>
        <p:txBody>
          <a:bodyPr>
            <a:noAutofit/>
          </a:bodyPr>
          <a:lstStyle/>
          <a:p>
            <a:r>
              <a:rPr lang="en-US" sz="36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Impact on Generation</a:t>
            </a:r>
            <a:endParaRPr lang="en-US" sz="3200" dirty="0"/>
          </a:p>
        </p:txBody>
      </p:sp>
      <p:sp>
        <p:nvSpPr>
          <p:cNvPr id="2" name="Content Placeholder 1">
            <a:extLst>
              <a:ext uri="{FF2B5EF4-FFF2-40B4-BE49-F238E27FC236}">
                <a16:creationId xmlns:a16="http://schemas.microsoft.com/office/drawing/2014/main" id="{CD478723-7601-6E44-C680-F753172ABAE7}"/>
              </a:ext>
            </a:extLst>
          </p:cNvPr>
          <p:cNvSpPr>
            <a:spLocks noGrp="1"/>
          </p:cNvSpPr>
          <p:nvPr>
            <p:ph idx="1"/>
          </p:nvPr>
        </p:nvSpPr>
        <p:spPr/>
        <p:txBody>
          <a:bodyPr/>
          <a:lstStyle/>
          <a:p>
            <a:r>
              <a:rPr lang="en-US" dirty="0"/>
              <a:t>Used to control the diversity and creativity of the generated outputs</a:t>
            </a:r>
          </a:p>
          <a:p>
            <a:r>
              <a:rPr lang="en-US" dirty="0"/>
              <a:t>Higher temperatures - more diverse but potentially less coherent. </a:t>
            </a:r>
          </a:p>
          <a:p>
            <a:r>
              <a:rPr lang="en-US" dirty="0"/>
              <a:t>Lower temperatures – more predictable but potentially less novel outputs.</a:t>
            </a:r>
          </a:p>
          <a:p>
            <a:endParaRPr lang="en-US" dirty="0"/>
          </a:p>
        </p:txBody>
      </p:sp>
      <p:sp>
        <p:nvSpPr>
          <p:cNvPr id="25" name="Slide Number Placeholder 24">
            <a:extLst>
              <a:ext uri="{FF2B5EF4-FFF2-40B4-BE49-F238E27FC236}">
                <a16:creationId xmlns:a16="http://schemas.microsoft.com/office/drawing/2014/main" id="{00D8426D-1331-CBF3-C2BC-1D1E9C67A606}"/>
              </a:ext>
            </a:extLst>
          </p:cNvPr>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73</a:t>
            </a:fld>
            <a:endParaRPr lang="en-US" sz="1200" dirty="0"/>
          </a:p>
        </p:txBody>
      </p:sp>
      <p:sp>
        <p:nvSpPr>
          <p:cNvPr id="3" name="Date Placeholder 2">
            <a:extLst>
              <a:ext uri="{FF2B5EF4-FFF2-40B4-BE49-F238E27FC236}">
                <a16:creationId xmlns:a16="http://schemas.microsoft.com/office/drawing/2014/main" id="{4E8D53B5-28C1-C485-4A30-ECE88EBD39D5}"/>
              </a:ext>
            </a:extLst>
          </p:cNvPr>
          <p:cNvSpPr>
            <a:spLocks noGrp="1"/>
          </p:cNvSpPr>
          <p:nvPr>
            <p:ph type="dt" sz="half" idx="10"/>
          </p:nvPr>
        </p:nvSpPr>
        <p:spPr/>
        <p:txBody>
          <a:bodyPr/>
          <a:lstStyle/>
          <a:p>
            <a:r>
              <a:rPr lang="en-US" dirty="0"/>
              <a:t>5/18/2025</a:t>
            </a:r>
          </a:p>
        </p:txBody>
      </p:sp>
      <p:sp>
        <p:nvSpPr>
          <p:cNvPr id="21" name="Footer Placeholder 20">
            <a:extLst>
              <a:ext uri="{FF2B5EF4-FFF2-40B4-BE49-F238E27FC236}">
                <a16:creationId xmlns:a16="http://schemas.microsoft.com/office/drawing/2014/main" id="{4E85F35F-8D4A-BE81-C59E-9ACFE5295045}"/>
              </a:ext>
            </a:extLst>
          </p:cNvPr>
          <p:cNvSpPr>
            <a:spLocks noGrp="1"/>
          </p:cNvSpPr>
          <p:nvPr>
            <p:ph type="ftr" sz="quarter" idx="11"/>
          </p:nvPr>
        </p:nvSpPr>
        <p:spPr/>
        <p:txBody>
          <a:bodyPr/>
          <a:lstStyle/>
          <a:p>
            <a:r>
              <a:rPr lang="en-US" dirty="0"/>
              <a:t>Copyright © 2007 - 2025 Carl M. Burnett</a:t>
            </a:r>
          </a:p>
        </p:txBody>
      </p:sp>
    </p:spTree>
    <p:extLst>
      <p:ext uri="{BB962C8B-B14F-4D97-AF65-F5344CB8AC3E}">
        <p14:creationId xmlns:p14="http://schemas.microsoft.com/office/powerpoint/2010/main" val="33759700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48C17-A53E-5C9C-44A7-879FA68CE5E1}"/>
            </a:ext>
          </a:extLst>
        </p:cNvPr>
        <p:cNvGrpSpPr/>
        <p:nvPr/>
      </p:nvGrpSpPr>
      <p:grpSpPr>
        <a:xfrm>
          <a:off x="0" y="0"/>
          <a:ext cx="0" cy="0"/>
          <a:chOff x="0" y="0"/>
          <a:chExt cx="0" cy="0"/>
        </a:xfrm>
      </p:grpSpPr>
      <p:sp>
        <p:nvSpPr>
          <p:cNvPr id="19" name="Object 18">
            <a:extLst>
              <a:ext uri="{FF2B5EF4-FFF2-40B4-BE49-F238E27FC236}">
                <a16:creationId xmlns:a16="http://schemas.microsoft.com/office/drawing/2014/main" id="{E8DEE48A-47ED-5476-E53D-9629B2EDB4B7}"/>
              </a:ext>
            </a:extLst>
          </p:cNvPr>
          <p:cNvSpPr/>
          <p:nvPr/>
        </p:nvSpPr>
        <p:spPr>
          <a:xfrm>
            <a:off x="8827468" y="4874837"/>
            <a:ext cx="171333" cy="182517"/>
          </a:xfrm>
          <a:prstGeom prst="rect">
            <a:avLst/>
          </a:prstGeom>
          <a:noFill/>
        </p:spPr>
        <p:txBody>
          <a:bodyPr/>
          <a:lstStyle/>
          <a:p>
            <a:endParaRPr lang="en-US" sz="1350" dirty="0"/>
          </a:p>
        </p:txBody>
      </p:sp>
      <p:sp>
        <p:nvSpPr>
          <p:cNvPr id="20" name="Title 19">
            <a:extLst>
              <a:ext uri="{FF2B5EF4-FFF2-40B4-BE49-F238E27FC236}">
                <a16:creationId xmlns:a16="http://schemas.microsoft.com/office/drawing/2014/main" id="{C9C96ED7-A5C9-CAE5-DC56-7607C6F60281}"/>
              </a:ext>
            </a:extLst>
          </p:cNvPr>
          <p:cNvSpPr>
            <a:spLocks noGrp="1"/>
          </p:cNvSpPr>
          <p:nvPr>
            <p:ph type="title"/>
          </p:nvPr>
        </p:nvSpPr>
        <p:spPr/>
        <p:txBody>
          <a:bodyPr>
            <a:noAutofit/>
          </a:bodyPr>
          <a:lstStyle/>
          <a:p>
            <a:r>
              <a:rPr lang="en-US" sz="3200" b="1" dirty="0">
                <a:effectLst>
                  <a:outerShdw blurRad="38100" dist="38100" dir="2700000" algn="tl">
                    <a:srgbClr val="000000">
                      <a:alpha val="43137"/>
                    </a:srgbClr>
                  </a:outerShdw>
                </a:effectLst>
                <a:latin typeface="Roboto" pitchFamily="34" charset="0"/>
                <a:ea typeface="Roboto" pitchFamily="34" charset="-122"/>
                <a:cs typeface="Roboto" pitchFamily="34" charset="-120"/>
              </a:rPr>
              <a:t>Temperature - Importance in Generative AI</a:t>
            </a:r>
            <a:endParaRPr lang="en-US" sz="2800" dirty="0"/>
          </a:p>
        </p:txBody>
      </p:sp>
      <p:sp>
        <p:nvSpPr>
          <p:cNvPr id="2" name="Content Placeholder 1">
            <a:extLst>
              <a:ext uri="{FF2B5EF4-FFF2-40B4-BE49-F238E27FC236}">
                <a16:creationId xmlns:a16="http://schemas.microsoft.com/office/drawing/2014/main" id="{53CAF52B-2F50-EF03-04EA-99A92BF93B94}"/>
              </a:ext>
            </a:extLst>
          </p:cNvPr>
          <p:cNvSpPr>
            <a:spLocks noGrp="1"/>
          </p:cNvSpPr>
          <p:nvPr>
            <p:ph idx="1"/>
          </p:nvPr>
        </p:nvSpPr>
        <p:spPr/>
        <p:txBody>
          <a:bodyPr/>
          <a:lstStyle/>
          <a:p>
            <a:r>
              <a:rPr lang="en-US" dirty="0"/>
              <a:t>Crucial hyperparameter</a:t>
            </a:r>
          </a:p>
          <a:p>
            <a:r>
              <a:rPr lang="en-US" dirty="0"/>
              <a:t>Allows developers to fine-tune the balance between consistency and creativity in the generated outputs</a:t>
            </a:r>
          </a:p>
          <a:p>
            <a:r>
              <a:rPr lang="en-US" dirty="0"/>
              <a:t>Depends on the specific use case and desired outcome</a:t>
            </a:r>
          </a:p>
        </p:txBody>
      </p:sp>
      <p:sp>
        <p:nvSpPr>
          <p:cNvPr id="25" name="Slide Number Placeholder 24">
            <a:extLst>
              <a:ext uri="{FF2B5EF4-FFF2-40B4-BE49-F238E27FC236}">
                <a16:creationId xmlns:a16="http://schemas.microsoft.com/office/drawing/2014/main" id="{37332DED-F8BE-8011-EB27-B265E02DE32F}"/>
              </a:ext>
            </a:extLst>
          </p:cNvPr>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74</a:t>
            </a:fld>
            <a:endParaRPr lang="en-US" sz="1200" dirty="0"/>
          </a:p>
        </p:txBody>
      </p:sp>
      <p:sp>
        <p:nvSpPr>
          <p:cNvPr id="3" name="Date Placeholder 2">
            <a:extLst>
              <a:ext uri="{FF2B5EF4-FFF2-40B4-BE49-F238E27FC236}">
                <a16:creationId xmlns:a16="http://schemas.microsoft.com/office/drawing/2014/main" id="{F8A85167-FDD6-1C6D-5CB7-4F1969F676CA}"/>
              </a:ext>
            </a:extLst>
          </p:cNvPr>
          <p:cNvSpPr>
            <a:spLocks noGrp="1"/>
          </p:cNvSpPr>
          <p:nvPr>
            <p:ph type="dt" sz="half" idx="10"/>
          </p:nvPr>
        </p:nvSpPr>
        <p:spPr/>
        <p:txBody>
          <a:bodyPr/>
          <a:lstStyle/>
          <a:p>
            <a:r>
              <a:rPr lang="en-US" dirty="0"/>
              <a:t>5/18/2025</a:t>
            </a:r>
          </a:p>
        </p:txBody>
      </p:sp>
      <p:sp>
        <p:nvSpPr>
          <p:cNvPr id="21" name="Footer Placeholder 20">
            <a:extLst>
              <a:ext uri="{FF2B5EF4-FFF2-40B4-BE49-F238E27FC236}">
                <a16:creationId xmlns:a16="http://schemas.microsoft.com/office/drawing/2014/main" id="{86806498-6C8D-24BF-3860-572D9B589408}"/>
              </a:ext>
            </a:extLst>
          </p:cNvPr>
          <p:cNvSpPr>
            <a:spLocks noGrp="1"/>
          </p:cNvSpPr>
          <p:nvPr>
            <p:ph type="ftr" sz="quarter" idx="11"/>
          </p:nvPr>
        </p:nvSpPr>
        <p:spPr/>
        <p:txBody>
          <a:bodyPr/>
          <a:lstStyle/>
          <a:p>
            <a:r>
              <a:rPr lang="en-US" dirty="0"/>
              <a:t>Copyright © 2007 - 2025 Carl M. Burnett</a:t>
            </a:r>
          </a:p>
        </p:txBody>
      </p:sp>
    </p:spTree>
    <p:extLst>
      <p:ext uri="{BB962C8B-B14F-4D97-AF65-F5344CB8AC3E}">
        <p14:creationId xmlns:p14="http://schemas.microsoft.com/office/powerpoint/2010/main" val="3903159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8"/>
          <p:cNvSpPr/>
          <p:nvPr/>
        </p:nvSpPr>
        <p:spPr>
          <a:xfrm>
            <a:off x="8827468" y="4874837"/>
            <a:ext cx="171333" cy="182517"/>
          </a:xfrm>
          <a:prstGeom prst="rect">
            <a:avLst/>
          </a:prstGeom>
          <a:noFill/>
        </p:spPr>
        <p:txBody>
          <a:bodyPr/>
          <a:lstStyle/>
          <a:p>
            <a:endParaRPr lang="en-US" sz="1350" dirty="0"/>
          </a:p>
        </p:txBody>
      </p:sp>
      <p:sp>
        <p:nvSpPr>
          <p:cNvPr id="5" name="Title 4">
            <a:extLst>
              <a:ext uri="{FF2B5EF4-FFF2-40B4-BE49-F238E27FC236}">
                <a16:creationId xmlns:a16="http://schemas.microsoft.com/office/drawing/2014/main" id="{14547E4A-9CC9-7117-D391-6542B24FE63C}"/>
              </a:ext>
            </a:extLst>
          </p:cNvPr>
          <p:cNvSpPr>
            <a:spLocks noGrp="1"/>
          </p:cNvSpPr>
          <p:nvPr>
            <p:ph type="title"/>
          </p:nvPr>
        </p:nvSpPr>
        <p:spPr/>
        <p:txBody>
          <a:bodyPr>
            <a:normAutofit fontScale="90000"/>
          </a:bodyPr>
          <a:lstStyle/>
          <a:p>
            <a:r>
              <a:rPr lang="en-US" sz="5400" b="1" dirty="0">
                <a:latin typeface="Roboto" pitchFamily="34" charset="0"/>
                <a:ea typeface="Roboto" pitchFamily="34" charset="-122"/>
                <a:cs typeface="Roboto" pitchFamily="34" charset="-120"/>
              </a:rPr>
              <a:t>Write a Job Title:</a:t>
            </a:r>
            <a:endParaRPr lang="en-US" dirty="0"/>
          </a:p>
        </p:txBody>
      </p:sp>
      <p:sp>
        <p:nvSpPr>
          <p:cNvPr id="3" name="Date Placeholder 2">
            <a:extLst>
              <a:ext uri="{FF2B5EF4-FFF2-40B4-BE49-F238E27FC236}">
                <a16:creationId xmlns:a16="http://schemas.microsoft.com/office/drawing/2014/main" id="{A5DABAC1-617D-9B6D-A7BF-AC18162DF144}"/>
              </a:ext>
            </a:extLst>
          </p:cNvPr>
          <p:cNvSpPr>
            <a:spLocks noGrp="1"/>
          </p:cNvSpPr>
          <p:nvPr>
            <p:ph type="dt" sz="half" idx="10"/>
          </p:nvPr>
        </p:nvSpPr>
        <p:spPr/>
        <p:txBody>
          <a:bodyPr/>
          <a:lstStyle/>
          <a:p>
            <a:r>
              <a:rPr lang="en-US" dirty="0"/>
              <a:t>5/18/2025</a:t>
            </a:r>
          </a:p>
        </p:txBody>
      </p:sp>
      <p:sp>
        <p:nvSpPr>
          <p:cNvPr id="4" name="Footer Placeholder 3">
            <a:extLst>
              <a:ext uri="{FF2B5EF4-FFF2-40B4-BE49-F238E27FC236}">
                <a16:creationId xmlns:a16="http://schemas.microsoft.com/office/drawing/2014/main" id="{79B82C7B-3160-F5A8-DD07-10BF2C4D3F24}"/>
              </a:ext>
            </a:extLst>
          </p:cNvPr>
          <p:cNvSpPr>
            <a:spLocks noGrp="1"/>
          </p:cNvSpPr>
          <p:nvPr>
            <p:ph type="ftr" sz="quarter" idx="11"/>
          </p:nvPr>
        </p:nvSpPr>
        <p:spPr/>
        <p:txBody>
          <a:bodyPr/>
          <a:lstStyle/>
          <a:p>
            <a:r>
              <a:rPr lang="en-US" dirty="0"/>
              <a:t>Copyright © 2007 - 2025 Carl M. Burnett</a:t>
            </a:r>
          </a:p>
        </p:txBody>
      </p:sp>
      <p:sp>
        <p:nvSpPr>
          <p:cNvPr id="25"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75</a:t>
            </a:fld>
            <a:endParaRPr lang="en-US" sz="1200"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14300" b="9759"/>
          <a:stretch/>
        </p:blipFill>
        <p:spPr>
          <a:xfrm>
            <a:off x="2540609" y="1581150"/>
            <a:ext cx="4062783" cy="3293687"/>
          </a:xfrm>
          <a:prstGeom prst="rect">
            <a:avLst/>
          </a:prstGeom>
        </p:spPr>
      </p:pic>
      <p:sp>
        <p:nvSpPr>
          <p:cNvPr id="23" name="Object 19"/>
          <p:cNvSpPr/>
          <p:nvPr/>
        </p:nvSpPr>
        <p:spPr>
          <a:xfrm>
            <a:off x="432748" y="2061241"/>
            <a:ext cx="1604774" cy="182517"/>
          </a:xfrm>
          <a:prstGeom prst="rect">
            <a:avLst/>
          </a:prstGeom>
          <a:noFill/>
        </p:spPr>
        <p:txBody>
          <a:bodyPr wrap="square" lIns="0" tIns="0" rIns="0" bIns="0" rtlCol="0" anchor="t"/>
          <a:lstStyle/>
          <a:p>
            <a:pPr>
              <a:lnSpc>
                <a:spcPts val="1438"/>
              </a:lnSpc>
            </a:pPr>
            <a:r>
              <a:rPr lang="en-US" sz="1125" b="1" kern="0" spc="11" dirty="0">
                <a:solidFill>
                  <a:srgbClr val="000000"/>
                </a:solidFill>
                <a:latin typeface="Roboto" pitchFamily="34" charset="0"/>
                <a:ea typeface="Roboto" pitchFamily="34" charset="-122"/>
                <a:cs typeface="Roboto" pitchFamily="34" charset="-120"/>
              </a:rPr>
              <a:t>Low Temperature – </a:t>
            </a:r>
            <a:r>
              <a:rPr lang="en-US" sz="1125" kern="0" spc="11" dirty="0">
                <a:solidFill>
                  <a:srgbClr val="000000"/>
                </a:solidFill>
                <a:latin typeface="Roboto" pitchFamily="34" charset="0"/>
                <a:ea typeface="Roboto" pitchFamily="34" charset="-122"/>
                <a:cs typeface="Roboto" pitchFamily="34" charset="-120"/>
              </a:rPr>
              <a:t>not very creative, direct, and concise</a:t>
            </a:r>
            <a:endParaRPr lang="en-US" sz="1350" dirty="0"/>
          </a:p>
        </p:txBody>
      </p:sp>
      <p:sp>
        <p:nvSpPr>
          <p:cNvPr id="24" name="Object 19"/>
          <p:cNvSpPr/>
          <p:nvPr/>
        </p:nvSpPr>
        <p:spPr>
          <a:xfrm>
            <a:off x="7101889" y="2064307"/>
            <a:ext cx="1604774" cy="182517"/>
          </a:xfrm>
          <a:prstGeom prst="rect">
            <a:avLst/>
          </a:prstGeom>
          <a:noFill/>
        </p:spPr>
        <p:txBody>
          <a:bodyPr wrap="square" lIns="0" tIns="0" rIns="0" bIns="0" rtlCol="0" anchor="t"/>
          <a:lstStyle/>
          <a:p>
            <a:pPr>
              <a:lnSpc>
                <a:spcPts val="1438"/>
              </a:lnSpc>
            </a:pPr>
            <a:r>
              <a:rPr lang="en-US" sz="1125" b="1" kern="0" spc="11" dirty="0">
                <a:solidFill>
                  <a:srgbClr val="000000"/>
                </a:solidFill>
                <a:latin typeface="Roboto" pitchFamily="34" charset="0"/>
                <a:ea typeface="Roboto" pitchFamily="34" charset="-122"/>
                <a:cs typeface="Roboto" pitchFamily="34" charset="-120"/>
              </a:rPr>
              <a:t>High Temperature – </a:t>
            </a:r>
            <a:r>
              <a:rPr lang="en-US" sz="1125" kern="0" spc="11" dirty="0">
                <a:solidFill>
                  <a:srgbClr val="000000"/>
                </a:solidFill>
                <a:latin typeface="Roboto" pitchFamily="34" charset="0"/>
                <a:ea typeface="Roboto" pitchFamily="34" charset="-122"/>
                <a:cs typeface="Roboto" pitchFamily="34" charset="-120"/>
              </a:rPr>
              <a:t>higher liberty to use creative words and outputs from model</a:t>
            </a:r>
            <a:endParaRPr lang="en-US" sz="1350" dirty="0"/>
          </a:p>
        </p:txBody>
      </p:sp>
    </p:spTree>
    <p:extLst>
      <p:ext uri="{BB962C8B-B14F-4D97-AF65-F5344CB8AC3E}">
        <p14:creationId xmlns:p14="http://schemas.microsoft.com/office/powerpoint/2010/main" val="653111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B64DE-3A4B-C66C-8886-78ECFFFDB8A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6304F97-365A-A162-BC43-D64EF7E5E92E}"/>
              </a:ext>
            </a:extLst>
          </p:cNvPr>
          <p:cNvSpPr>
            <a:spLocks noGrp="1"/>
          </p:cNvSpPr>
          <p:nvPr>
            <p:ph type="dt" sz="half" idx="10"/>
          </p:nvPr>
        </p:nvSpPr>
        <p:spPr/>
        <p:txBody>
          <a:bodyPr/>
          <a:lstStyle/>
          <a:p>
            <a:r>
              <a:rPr lang="en-US" dirty="0"/>
              <a:t>5/18/2025</a:t>
            </a:r>
          </a:p>
        </p:txBody>
      </p:sp>
      <p:sp>
        <p:nvSpPr>
          <p:cNvPr id="3" name="Footer Placeholder 2">
            <a:extLst>
              <a:ext uri="{FF2B5EF4-FFF2-40B4-BE49-F238E27FC236}">
                <a16:creationId xmlns:a16="http://schemas.microsoft.com/office/drawing/2014/main" id="{425EE150-8761-9B6E-0CDC-EC1A0982D3B4}"/>
              </a:ext>
            </a:extLst>
          </p:cNvPr>
          <p:cNvSpPr>
            <a:spLocks noGrp="1"/>
          </p:cNvSpPr>
          <p:nvPr>
            <p:ph type="ftr" sz="quarter" idx="11"/>
          </p:nvPr>
        </p:nvSpPr>
        <p:spPr>
          <a:xfrm>
            <a:off x="2819400" y="4764406"/>
            <a:ext cx="3352800" cy="273844"/>
          </a:xfrm>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CBCDC6CF-9F3D-D5B9-5DB8-88972D3FD8CA}"/>
              </a:ext>
            </a:extLst>
          </p:cNvPr>
          <p:cNvSpPr>
            <a:spLocks noGrp="1"/>
          </p:cNvSpPr>
          <p:nvPr>
            <p:ph type="sldNum" sz="quarter" idx="12"/>
          </p:nvPr>
        </p:nvSpPr>
        <p:spPr/>
        <p:txBody>
          <a:bodyPr/>
          <a:lstStyle/>
          <a:p>
            <a:fld id="{3D46CBA2-ECE5-4BE9-B546-6761E0E67089}" type="slidenum">
              <a:rPr lang="en-US" smtClean="0"/>
              <a:t>76</a:t>
            </a:fld>
            <a:endParaRPr lang="en-US" dirty="0"/>
          </a:p>
        </p:txBody>
      </p:sp>
      <p:pic>
        <p:nvPicPr>
          <p:cNvPr id="8" name="Picture 7" descr="A diagram of structure and structure&#10;&#10;AI-generated content may be incorrect.">
            <a:extLst>
              <a:ext uri="{FF2B5EF4-FFF2-40B4-BE49-F238E27FC236}">
                <a16:creationId xmlns:a16="http://schemas.microsoft.com/office/drawing/2014/main" id="{29311783-FA69-6689-2124-7265068AF95D}"/>
              </a:ext>
            </a:extLst>
          </p:cNvPr>
          <p:cNvPicPr>
            <a:picLocks noChangeAspect="1"/>
          </p:cNvPicPr>
          <p:nvPr/>
        </p:nvPicPr>
        <p:blipFill>
          <a:blip r:embed="rId3" cstate="print">
            <a:extLst>
              <a:ext uri="{28A0092B-C50C-407E-A947-70E740481C1C}">
                <a14:useLocalDpi xmlns:a14="http://schemas.microsoft.com/office/drawing/2010/main" val="0"/>
              </a:ext>
            </a:extLst>
          </a:blip>
          <a:srcRect b="81296"/>
          <a:stretch>
            <a:fillRect/>
          </a:stretch>
        </p:blipFill>
        <p:spPr>
          <a:xfrm>
            <a:off x="1752600" y="271081"/>
            <a:ext cx="6019800" cy="1199548"/>
          </a:xfrm>
          <a:prstGeom prst="rect">
            <a:avLst/>
          </a:prstGeom>
        </p:spPr>
      </p:pic>
      <p:pic>
        <p:nvPicPr>
          <p:cNvPr id="9" name="Picture 8" descr="A diagram of structure and structure&#10;&#10;AI-generated content may be incorrect.">
            <a:extLst>
              <a:ext uri="{FF2B5EF4-FFF2-40B4-BE49-F238E27FC236}">
                <a16:creationId xmlns:a16="http://schemas.microsoft.com/office/drawing/2014/main" id="{C07A914B-8057-CBF1-52EC-70935E42F5CB}"/>
              </a:ext>
            </a:extLst>
          </p:cNvPr>
          <p:cNvPicPr>
            <a:picLocks noChangeAspect="1"/>
          </p:cNvPicPr>
          <p:nvPr/>
        </p:nvPicPr>
        <p:blipFill>
          <a:blip r:embed="rId3" cstate="print">
            <a:extLst>
              <a:ext uri="{28A0092B-C50C-407E-A947-70E740481C1C}">
                <a14:useLocalDpi xmlns:a14="http://schemas.microsoft.com/office/drawing/2010/main" val="0"/>
              </a:ext>
            </a:extLst>
          </a:blip>
          <a:srcRect t="50082" b="39259"/>
          <a:stretch>
            <a:fillRect/>
          </a:stretch>
        </p:blipFill>
        <p:spPr>
          <a:xfrm>
            <a:off x="1752600" y="3714750"/>
            <a:ext cx="6019800" cy="683599"/>
          </a:xfrm>
          <a:prstGeom prst="rect">
            <a:avLst/>
          </a:prstGeom>
        </p:spPr>
      </p:pic>
      <p:pic>
        <p:nvPicPr>
          <p:cNvPr id="10" name="Picture 9" descr="A diagram of structure and structure&#10;&#10;AI-generated content may be incorrect.">
            <a:extLst>
              <a:ext uri="{FF2B5EF4-FFF2-40B4-BE49-F238E27FC236}">
                <a16:creationId xmlns:a16="http://schemas.microsoft.com/office/drawing/2014/main" id="{BD79A4DD-6990-F804-5C39-3EA1C7266C3C}"/>
              </a:ext>
            </a:extLst>
          </p:cNvPr>
          <p:cNvPicPr>
            <a:picLocks noChangeAspect="1"/>
          </p:cNvPicPr>
          <p:nvPr/>
        </p:nvPicPr>
        <p:blipFill>
          <a:blip r:embed="rId3" cstate="print">
            <a:extLst>
              <a:ext uri="{28A0092B-C50C-407E-A947-70E740481C1C}">
                <a14:useLocalDpi xmlns:a14="http://schemas.microsoft.com/office/drawing/2010/main" val="0"/>
              </a:ext>
            </a:extLst>
          </a:blip>
          <a:srcRect t="39744" b="49596"/>
          <a:stretch>
            <a:fillRect/>
          </a:stretch>
        </p:blipFill>
        <p:spPr>
          <a:xfrm>
            <a:off x="1752600" y="3053191"/>
            <a:ext cx="6019800" cy="683599"/>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082840B3-5AFE-3096-A702-6A584867C5E7}"/>
              </a:ext>
            </a:extLst>
          </p:cNvPr>
          <p:cNvPicPr>
            <a:picLocks noChangeAspect="1"/>
          </p:cNvPicPr>
          <p:nvPr/>
        </p:nvPicPr>
        <p:blipFill>
          <a:blip r:embed="rId3" cstate="print">
            <a:extLst>
              <a:ext uri="{28A0092B-C50C-407E-A947-70E740481C1C}">
                <a14:useLocalDpi xmlns:a14="http://schemas.microsoft.com/office/drawing/2010/main" val="0"/>
              </a:ext>
            </a:extLst>
          </a:blip>
          <a:srcRect t="29051" b="60290"/>
          <a:stretch>
            <a:fillRect/>
          </a:stretch>
        </p:blipFill>
        <p:spPr>
          <a:xfrm>
            <a:off x="1752600" y="2367391"/>
            <a:ext cx="6019800" cy="683599"/>
          </a:xfrm>
          <a:prstGeom prst="rect">
            <a:avLst/>
          </a:prstGeom>
        </p:spPr>
      </p:pic>
      <p:grpSp>
        <p:nvGrpSpPr>
          <p:cNvPr id="13" name="Group 12">
            <a:extLst>
              <a:ext uri="{FF2B5EF4-FFF2-40B4-BE49-F238E27FC236}">
                <a16:creationId xmlns:a16="http://schemas.microsoft.com/office/drawing/2014/main" id="{0A4CFC1F-4BC4-E5B8-8B9D-55FFB39CE1E0}"/>
              </a:ext>
            </a:extLst>
          </p:cNvPr>
          <p:cNvGrpSpPr/>
          <p:nvPr/>
        </p:nvGrpSpPr>
        <p:grpSpPr>
          <a:xfrm>
            <a:off x="1687461" y="1472830"/>
            <a:ext cx="6084939" cy="926583"/>
            <a:chOff x="1077861" y="1792299"/>
            <a:chExt cx="6084939" cy="926583"/>
          </a:xfrm>
        </p:grpSpPr>
        <p:pic>
          <p:nvPicPr>
            <p:cNvPr id="6" name="Picture 5" descr="A diagram of structure and structure&#10;&#10;AI-generated content may be incorrect.">
              <a:extLst>
                <a:ext uri="{FF2B5EF4-FFF2-40B4-BE49-F238E27FC236}">
                  <a16:creationId xmlns:a16="http://schemas.microsoft.com/office/drawing/2014/main" id="{CDBBB562-0241-916C-17AE-A7F3AE016C8F}"/>
                </a:ext>
              </a:extLst>
            </p:cNvPr>
            <p:cNvPicPr>
              <a:picLocks noChangeAspect="1"/>
            </p:cNvPicPr>
            <p:nvPr/>
          </p:nvPicPr>
          <p:blipFill>
            <a:blip r:embed="rId4" cstate="print">
              <a:extLst>
                <a:ext uri="{28A0092B-C50C-407E-A947-70E740481C1C}">
                  <a14:useLocalDpi xmlns:a14="http://schemas.microsoft.com/office/drawing/2010/main" val="0"/>
                </a:ext>
              </a:extLst>
            </a:blip>
            <a:srcRect t="94700" b="1239"/>
            <a:stretch>
              <a:fillRect/>
            </a:stretch>
          </p:blipFill>
          <p:spPr>
            <a:xfrm>
              <a:off x="1077861" y="2445039"/>
              <a:ext cx="6084939" cy="273843"/>
            </a:xfrm>
            <a:prstGeom prst="rect">
              <a:avLst/>
            </a:prstGeom>
          </p:spPr>
        </p:pic>
        <p:pic>
          <p:nvPicPr>
            <p:cNvPr id="12" name="Picture 11" descr="A diagram of structure and structure&#10;&#10;AI-generated content may be incorrect.">
              <a:extLst>
                <a:ext uri="{FF2B5EF4-FFF2-40B4-BE49-F238E27FC236}">
                  <a16:creationId xmlns:a16="http://schemas.microsoft.com/office/drawing/2014/main" id="{DEFB516D-DE22-C0AE-7735-AD87A0F2C559}"/>
                </a:ext>
              </a:extLst>
            </p:cNvPr>
            <p:cNvPicPr>
              <a:picLocks noChangeAspect="1"/>
            </p:cNvPicPr>
            <p:nvPr/>
          </p:nvPicPr>
          <p:blipFill>
            <a:blip r:embed="rId3" cstate="print">
              <a:extLst>
                <a:ext uri="{28A0092B-C50C-407E-A947-70E740481C1C}">
                  <a14:useLocalDpi xmlns:a14="http://schemas.microsoft.com/office/drawing/2010/main" val="0"/>
                </a:ext>
              </a:extLst>
            </a:blip>
            <a:srcRect t="18357" b="70950"/>
            <a:stretch>
              <a:fillRect/>
            </a:stretch>
          </p:blipFill>
          <p:spPr>
            <a:xfrm>
              <a:off x="1143000" y="1792299"/>
              <a:ext cx="6019800" cy="685800"/>
            </a:xfrm>
            <a:prstGeom prst="rect">
              <a:avLst/>
            </a:prstGeom>
          </p:spPr>
        </p:pic>
      </p:grpSp>
      <p:sp>
        <p:nvSpPr>
          <p:cNvPr id="5" name="TextBox 4">
            <a:extLst>
              <a:ext uri="{FF2B5EF4-FFF2-40B4-BE49-F238E27FC236}">
                <a16:creationId xmlns:a16="http://schemas.microsoft.com/office/drawing/2014/main" id="{8939312A-EFA1-4026-8151-5DA061D3B9E4}"/>
              </a:ext>
            </a:extLst>
          </p:cNvPr>
          <p:cNvSpPr txBox="1"/>
          <p:nvPr/>
        </p:nvSpPr>
        <p:spPr>
          <a:xfrm>
            <a:off x="2133600" y="45150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31306598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397640" y="1757814"/>
            <a:ext cx="535647" cy="535647"/>
          </a:xfrm>
          <a:prstGeom prst="ellipse">
            <a:avLst/>
          </a:prstGeom>
          <a:solidFill>
            <a:srgbClr val="51237F"/>
          </a:solidFill>
        </p:spPr>
        <p:txBody>
          <a:bodyPr/>
          <a:lstStyle/>
          <a:p>
            <a:endParaRPr lang="en-US" sz="1350" dirty="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185" y="1890485"/>
            <a:ext cx="285679" cy="271395"/>
          </a:xfrm>
          <a:prstGeom prst="rect">
            <a:avLst/>
          </a:prstGeom>
        </p:spPr>
      </p:pic>
      <p:sp>
        <p:nvSpPr>
          <p:cNvPr id="6" name="Object 5"/>
          <p:cNvSpPr/>
          <p:nvPr/>
        </p:nvSpPr>
        <p:spPr>
          <a:xfrm>
            <a:off x="1076127" y="1713425"/>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Top-P (Top-p Sampling)</a:t>
            </a:r>
            <a:endParaRPr lang="en-US" sz="1350" dirty="0"/>
          </a:p>
        </p:txBody>
      </p:sp>
      <p:sp>
        <p:nvSpPr>
          <p:cNvPr id="7" name="Object 6"/>
          <p:cNvSpPr/>
          <p:nvPr/>
        </p:nvSpPr>
        <p:spPr>
          <a:xfrm>
            <a:off x="1076127" y="1975049"/>
            <a:ext cx="3181745" cy="1216366"/>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Top-P sampling is a technique in generative AI models that selects the most likely tokens from the model's output distribution, up to a specified cumulative probability (p). This helps reduce the likelihood of generating low-probability, nonsensical output.</a:t>
            </a:r>
            <a:endParaRPr lang="en-US" sz="1350" dirty="0"/>
          </a:p>
        </p:txBody>
      </p:sp>
      <p:sp>
        <p:nvSpPr>
          <p:cNvPr id="8" name="Object 7"/>
          <p:cNvSpPr/>
          <p:nvPr/>
        </p:nvSpPr>
        <p:spPr>
          <a:xfrm>
            <a:off x="4749406" y="1736212"/>
            <a:ext cx="535647" cy="535647"/>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7402" y="1909684"/>
            <a:ext cx="228543" cy="192833"/>
          </a:xfrm>
          <a:prstGeom prst="rect">
            <a:avLst/>
          </a:prstGeom>
        </p:spPr>
      </p:pic>
      <p:sp>
        <p:nvSpPr>
          <p:cNvPr id="10" name="Object 9"/>
          <p:cNvSpPr/>
          <p:nvPr/>
        </p:nvSpPr>
        <p:spPr>
          <a:xfrm>
            <a:off x="5427893" y="1691823"/>
            <a:ext cx="3181745" cy="218971"/>
          </a:xfrm>
          <a:prstGeom prst="rect">
            <a:avLst/>
          </a:prstGeom>
          <a:noFill/>
        </p:spPr>
        <p:txBody>
          <a:bodyPr wrap="square" lIns="0" tIns="0" rIns="0" bIns="0" rtlCol="0" anchor="t"/>
          <a:lstStyle/>
          <a:p>
            <a:pPr>
              <a:lnSpc>
                <a:spcPts val="1725"/>
              </a:lnSpc>
            </a:pPr>
            <a:r>
              <a:rPr lang="en-US" sz="1350" kern="0" spc="14" dirty="0">
                <a:latin typeface="Roboto" pitchFamily="34" charset="0"/>
                <a:ea typeface="Roboto" pitchFamily="34" charset="-122"/>
                <a:cs typeface="Roboto" pitchFamily="34" charset="-120"/>
              </a:rPr>
              <a:t>Top-K (Top-k Sampling)</a:t>
            </a:r>
            <a:endParaRPr lang="en-US" sz="1350" dirty="0"/>
          </a:p>
        </p:txBody>
      </p:sp>
      <p:sp>
        <p:nvSpPr>
          <p:cNvPr id="11" name="Object 10"/>
          <p:cNvSpPr/>
          <p:nvPr/>
        </p:nvSpPr>
        <p:spPr>
          <a:xfrm>
            <a:off x="5427893" y="1953446"/>
            <a:ext cx="3181745" cy="1013639"/>
          </a:xfrm>
          <a:prstGeom prst="rect">
            <a:avLst/>
          </a:prstGeom>
          <a:noFill/>
        </p:spPr>
        <p:txBody>
          <a:bodyPr wrap="square" lIns="0" tIns="0" rIns="0" bIns="0" rtlCol="0" anchor="t"/>
          <a:lstStyle/>
          <a:p>
            <a:pPr>
              <a:lnSpc>
                <a:spcPts val="1598"/>
              </a:lnSpc>
              <a:spcBef>
                <a:spcPts val="330"/>
              </a:spcBef>
            </a:pPr>
            <a:r>
              <a:rPr lang="en-US" sz="1125" kern="0" spc="11" dirty="0">
                <a:latin typeface="Roboto" pitchFamily="34" charset="0"/>
                <a:ea typeface="Roboto" pitchFamily="34" charset="-122"/>
                <a:cs typeface="Roboto" pitchFamily="34" charset="-120"/>
              </a:rPr>
              <a:t>Top-K sampling is a method that selects the k most likely tokens from the model's output distribution, ignoring the rest. This can help produce more diverse and coherent output compared to greedy decoding.</a:t>
            </a:r>
            <a:endParaRPr lang="en-US" sz="1350" dirty="0"/>
          </a:p>
        </p:txBody>
      </p:sp>
      <p:sp>
        <p:nvSpPr>
          <p:cNvPr id="13" name="Object 12"/>
          <p:cNvSpPr/>
          <p:nvPr/>
        </p:nvSpPr>
        <p:spPr>
          <a:xfrm>
            <a:off x="914469" y="4372594"/>
            <a:ext cx="7312776" cy="547550"/>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Understanding these key generative AI terms is crucial for effectively leveraging and interpreting the output of these powerful models.</a:t>
            </a:r>
            <a:endParaRPr lang="en-US" sz="1350" dirty="0"/>
          </a:p>
        </p:txBody>
      </p:sp>
      <p:sp>
        <p:nvSpPr>
          <p:cNvPr id="12" name="Title 11">
            <a:extLst>
              <a:ext uri="{FF2B5EF4-FFF2-40B4-BE49-F238E27FC236}">
                <a16:creationId xmlns:a16="http://schemas.microsoft.com/office/drawing/2014/main" id="{90C8B683-CB66-5549-12D9-1DBC71EC39FB}"/>
              </a:ext>
            </a:extLst>
          </p:cNvPr>
          <p:cNvSpPr>
            <a:spLocks noGrp="1"/>
          </p:cNvSpPr>
          <p:nvPr>
            <p:ph type="title"/>
          </p:nvPr>
        </p:nvSpPr>
        <p:spPr/>
        <p:txBody>
          <a:bodyPr>
            <a:normAutofit fontScale="90000"/>
          </a:bodyPr>
          <a:lstStyle/>
          <a:p>
            <a:r>
              <a:rPr lang="en-US" sz="5400" b="1" dirty="0">
                <a:latin typeface="Roboto" pitchFamily="34" charset="0"/>
                <a:ea typeface="Roboto" pitchFamily="34" charset="-122"/>
                <a:cs typeface="Roboto" pitchFamily="34" charset="-120"/>
              </a:rPr>
              <a:t>Top P/K</a:t>
            </a:r>
            <a:endParaRPr lang="en-US" dirty="0"/>
          </a:p>
        </p:txBody>
      </p:sp>
      <p:sp>
        <p:nvSpPr>
          <p:cNvPr id="14" name="Date Placeholder 13">
            <a:extLst>
              <a:ext uri="{FF2B5EF4-FFF2-40B4-BE49-F238E27FC236}">
                <a16:creationId xmlns:a16="http://schemas.microsoft.com/office/drawing/2014/main" id="{74D1E1CF-2B35-4720-0B2E-6CB3DE2C7A34}"/>
              </a:ext>
            </a:extLst>
          </p:cNvPr>
          <p:cNvSpPr>
            <a:spLocks noGrp="1"/>
          </p:cNvSpPr>
          <p:nvPr>
            <p:ph type="dt" sz="half" idx="10"/>
          </p:nvPr>
        </p:nvSpPr>
        <p:spPr/>
        <p:txBody>
          <a:bodyPr/>
          <a:lstStyle/>
          <a:p>
            <a:r>
              <a:rPr lang="en-US" dirty="0"/>
              <a:t>5/18/2025</a:t>
            </a:r>
          </a:p>
        </p:txBody>
      </p:sp>
      <p:sp>
        <p:nvSpPr>
          <p:cNvPr id="15" name="Footer Placeholder 14">
            <a:extLst>
              <a:ext uri="{FF2B5EF4-FFF2-40B4-BE49-F238E27FC236}">
                <a16:creationId xmlns:a16="http://schemas.microsoft.com/office/drawing/2014/main" id="{9DEE0B32-8C91-7333-D044-936EE3B4C0EE}"/>
              </a:ext>
            </a:extLst>
          </p:cNvPr>
          <p:cNvSpPr>
            <a:spLocks noGrp="1"/>
          </p:cNvSpPr>
          <p:nvPr>
            <p:ph type="ftr" sz="quarter" idx="11"/>
          </p:nvPr>
        </p:nvSpPr>
        <p:spPr/>
        <p:txBody>
          <a:bodyPr/>
          <a:lstStyle/>
          <a:p>
            <a:r>
              <a:rPr lang="en-US" dirty="0"/>
              <a:t>Copyright © 2007 - 2025 Carl M. Burnett</a:t>
            </a:r>
          </a:p>
        </p:txBody>
      </p:sp>
      <p:sp>
        <p:nvSpPr>
          <p:cNvPr id="16" name="Slide Number Placeholder 15">
            <a:extLst>
              <a:ext uri="{FF2B5EF4-FFF2-40B4-BE49-F238E27FC236}">
                <a16:creationId xmlns:a16="http://schemas.microsoft.com/office/drawing/2014/main" id="{DFD0F906-F7B8-6255-9329-50F4D9703A3B}"/>
              </a:ext>
            </a:extLst>
          </p:cNvPr>
          <p:cNvSpPr>
            <a:spLocks noGrp="1"/>
          </p:cNvSpPr>
          <p:nvPr>
            <p:ph type="sldNum" sz="quarter" idx="12"/>
          </p:nvPr>
        </p:nvSpPr>
        <p:spPr/>
        <p:txBody>
          <a:bodyPr/>
          <a:lstStyle/>
          <a:p>
            <a:fld id="{3D46CBA2-ECE5-4BE9-B546-6761E0E67089}" type="slidenum">
              <a:rPr lang="en-US" smtClean="0"/>
              <a:t>77</a:t>
            </a:fld>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304800" y="1476577"/>
            <a:ext cx="9141714" cy="253441"/>
          </a:xfrm>
          <a:prstGeom prst="rect">
            <a:avLst/>
          </a:prstGeom>
          <a:noFill/>
        </p:spPr>
        <p:txBody>
          <a:bodyPr wrap="square" lIns="0" tIns="0" rIns="0" bIns="0" rtlCol="0" anchor="t"/>
          <a:lstStyle/>
          <a:p>
            <a:pPr>
              <a:lnSpc>
                <a:spcPts val="1997"/>
              </a:lnSpc>
              <a:spcBef>
                <a:spcPts val="543"/>
              </a:spcBef>
            </a:pPr>
            <a:r>
              <a:rPr lang="en-US" sz="1406" kern="0" spc="14" dirty="0">
                <a:solidFill>
                  <a:srgbClr val="000000">
                    <a:alpha val="80000"/>
                  </a:srgbClr>
                </a:solidFill>
                <a:latin typeface="Roboto" pitchFamily="34" charset="0"/>
                <a:ea typeface="Roboto" pitchFamily="34" charset="-122"/>
                <a:cs typeface="Roboto" pitchFamily="34" charset="-120"/>
              </a:rPr>
              <a:t>Temperature, Top P, Top K, impact the generated outcome. Here is how to interpret. </a:t>
            </a:r>
            <a:endParaRPr lang="en-US" sz="1350" dirty="0"/>
          </a:p>
        </p:txBody>
      </p:sp>
      <p:sp>
        <p:nvSpPr>
          <p:cNvPr id="5" name="Object 4"/>
          <p:cNvSpPr/>
          <p:nvPr/>
        </p:nvSpPr>
        <p:spPr>
          <a:xfrm>
            <a:off x="555628" y="1944595"/>
            <a:ext cx="1071295" cy="1071295"/>
          </a:xfrm>
          <a:prstGeom prst="ellipse">
            <a:avLst/>
          </a:prstGeom>
          <a:solidFill>
            <a:srgbClr val="51237F"/>
          </a:solidFill>
        </p:spPr>
        <p:txBody>
          <a:bodyPr/>
          <a:lstStyle/>
          <a:p>
            <a:endParaRPr lang="en-US" sz="1350" dirty="0"/>
          </a:p>
        </p:txBody>
      </p:sp>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322" y="2180766"/>
            <a:ext cx="349956" cy="599925"/>
          </a:xfrm>
          <a:prstGeom prst="rect">
            <a:avLst/>
          </a:prstGeom>
        </p:spPr>
      </p:pic>
      <p:sp>
        <p:nvSpPr>
          <p:cNvPr id="7" name="Object 6"/>
          <p:cNvSpPr/>
          <p:nvPr/>
        </p:nvSpPr>
        <p:spPr>
          <a:xfrm>
            <a:off x="511543" y="3076273"/>
            <a:ext cx="1323409"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Flowers (0.50)</a:t>
            </a:r>
            <a:endParaRPr lang="en-US" sz="1350" dirty="0"/>
          </a:p>
        </p:txBody>
      </p:sp>
      <p:sp>
        <p:nvSpPr>
          <p:cNvPr id="8" name="Object 7"/>
          <p:cNvSpPr/>
          <p:nvPr/>
        </p:nvSpPr>
        <p:spPr>
          <a:xfrm>
            <a:off x="2751782" y="1944595"/>
            <a:ext cx="1071295" cy="1071295"/>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6441" y="2266815"/>
            <a:ext cx="399950" cy="442802"/>
          </a:xfrm>
          <a:prstGeom prst="rect">
            <a:avLst/>
          </a:prstGeom>
        </p:spPr>
      </p:pic>
      <p:sp>
        <p:nvSpPr>
          <p:cNvPr id="10" name="Object 9"/>
          <p:cNvSpPr/>
          <p:nvPr/>
        </p:nvSpPr>
        <p:spPr>
          <a:xfrm>
            <a:off x="2780710" y="3078773"/>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trees (0.23)</a:t>
            </a:r>
            <a:endParaRPr lang="en-US" sz="1350" dirty="0"/>
          </a:p>
        </p:txBody>
      </p:sp>
      <p:sp>
        <p:nvSpPr>
          <p:cNvPr id="11" name="Object 10"/>
          <p:cNvSpPr/>
          <p:nvPr/>
        </p:nvSpPr>
        <p:spPr>
          <a:xfrm>
            <a:off x="4947936" y="1944595"/>
            <a:ext cx="1071295" cy="1071295"/>
          </a:xfrm>
          <a:prstGeom prst="ellipse">
            <a:avLst/>
          </a:prstGeom>
          <a:solidFill>
            <a:srgbClr val="51237F"/>
          </a:solidFill>
        </p:spPr>
        <p:txBody>
          <a:bodyPr/>
          <a:lstStyle/>
          <a:p>
            <a:endParaRPr lang="en-US" sz="1350" dirty="0"/>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2128" y="2241596"/>
            <a:ext cx="407092" cy="478511"/>
          </a:xfrm>
          <a:prstGeom prst="rect">
            <a:avLst/>
          </a:prstGeom>
        </p:spPr>
      </p:pic>
      <p:sp>
        <p:nvSpPr>
          <p:cNvPr id="13" name="Object 12"/>
          <p:cNvSpPr/>
          <p:nvPr/>
        </p:nvSpPr>
        <p:spPr>
          <a:xfrm>
            <a:off x="4937583" y="3078773"/>
            <a:ext cx="1091952"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Herbs (0.05)</a:t>
            </a:r>
            <a:endParaRPr lang="en-US" sz="1350" dirty="0"/>
          </a:p>
        </p:txBody>
      </p:sp>
      <p:sp>
        <p:nvSpPr>
          <p:cNvPr id="14" name="Object 13"/>
          <p:cNvSpPr/>
          <p:nvPr/>
        </p:nvSpPr>
        <p:spPr>
          <a:xfrm>
            <a:off x="7144090" y="1944595"/>
            <a:ext cx="1071294" cy="1071294"/>
          </a:xfrm>
          <a:prstGeom prst="ellipse">
            <a:avLst/>
          </a:prstGeom>
          <a:solidFill>
            <a:srgbClr val="51237F"/>
          </a:solidFill>
        </p:spPr>
        <p:txBody>
          <a:bodyPr/>
          <a:lstStyle/>
          <a:p>
            <a:endParaRPr lang="en-US" sz="1350" dirty="0"/>
          </a:p>
        </p:txBody>
      </p:sp>
      <p:pic>
        <p:nvPicPr>
          <p:cNvPr id="15" name="Object 1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41596" y="2235461"/>
            <a:ext cx="278537" cy="492796"/>
          </a:xfrm>
          <a:prstGeom prst="rect">
            <a:avLst/>
          </a:prstGeom>
        </p:spPr>
      </p:pic>
      <p:sp>
        <p:nvSpPr>
          <p:cNvPr id="16" name="Object 15"/>
          <p:cNvSpPr/>
          <p:nvPr/>
        </p:nvSpPr>
        <p:spPr>
          <a:xfrm>
            <a:off x="7173017" y="3078773"/>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Bugs (0.03)</a:t>
            </a:r>
            <a:endParaRPr lang="en-US" sz="1350" dirty="0"/>
          </a:p>
        </p:txBody>
      </p:sp>
      <p:sp>
        <p:nvSpPr>
          <p:cNvPr id="17" name="Object 16"/>
          <p:cNvSpPr/>
          <p:nvPr/>
        </p:nvSpPr>
        <p:spPr>
          <a:xfrm>
            <a:off x="8827468" y="4874837"/>
            <a:ext cx="171333" cy="182517"/>
          </a:xfrm>
          <a:prstGeom prst="rect">
            <a:avLst/>
          </a:prstGeom>
          <a:noFill/>
        </p:spPr>
        <p:txBody>
          <a:bodyPr/>
          <a:lstStyle/>
          <a:p>
            <a:endParaRPr lang="en-US" sz="1350" dirty="0"/>
          </a:p>
        </p:txBody>
      </p:sp>
      <p:pic>
        <p:nvPicPr>
          <p:cNvPr id="18" name="Object 17" descr="preencoded.png"/>
          <p:cNvPicPr>
            <a:picLocks noChangeAspect="1"/>
          </p:cNvPicPr>
          <p:nvPr/>
        </p:nvPicPr>
        <p:blipFill>
          <a:blip r:embed="rId11"/>
          <a:srcRect t="45498" b="45498"/>
          <a:stretch/>
        </p:blipFill>
        <p:spPr>
          <a:xfrm>
            <a:off x="571697" y="3413483"/>
            <a:ext cx="7776722" cy="364241"/>
          </a:xfrm>
          <a:prstGeom prst="rect">
            <a:avLst/>
          </a:prstGeom>
        </p:spPr>
      </p:pic>
      <p:sp>
        <p:nvSpPr>
          <p:cNvPr id="19" name="Object 18"/>
          <p:cNvSpPr/>
          <p:nvPr/>
        </p:nvSpPr>
        <p:spPr>
          <a:xfrm>
            <a:off x="3557501" y="3922273"/>
            <a:ext cx="1805008" cy="273776"/>
          </a:xfrm>
          <a:prstGeom prst="rect">
            <a:avLst/>
          </a:prstGeom>
          <a:noFill/>
        </p:spPr>
        <p:txBody>
          <a:bodyPr wrap="square" lIns="0" tIns="0" rIns="0" bIns="0" rtlCol="0" anchor="t"/>
          <a:lstStyle/>
          <a:p>
            <a:pPr algn="ctr">
              <a:lnSpc>
                <a:spcPts val="2157"/>
              </a:lnSpc>
            </a:pPr>
            <a:r>
              <a:rPr lang="en-US" sz="1688" b="1" kern="0" spc="17" dirty="0">
                <a:solidFill>
                  <a:srgbClr val="000000"/>
                </a:solidFill>
                <a:latin typeface="Roboto" pitchFamily="34" charset="0"/>
                <a:ea typeface="Roboto" pitchFamily="34" charset="-122"/>
                <a:cs typeface="Roboto" pitchFamily="34" charset="-120"/>
              </a:rPr>
              <a:t>Temperature</a:t>
            </a:r>
            <a:endParaRPr lang="en-US" sz="1350" dirty="0"/>
          </a:p>
        </p:txBody>
      </p:sp>
      <p:sp>
        <p:nvSpPr>
          <p:cNvPr id="20" name="Object 19"/>
          <p:cNvSpPr/>
          <p:nvPr/>
        </p:nvSpPr>
        <p:spPr>
          <a:xfrm>
            <a:off x="714537" y="3883613"/>
            <a:ext cx="2166309" cy="182517"/>
          </a:xfrm>
          <a:prstGeom prst="rect">
            <a:avLst/>
          </a:prstGeom>
          <a:noFill/>
        </p:spPr>
        <p:txBody>
          <a:bodyPr wrap="square" lIns="0" tIns="0" rIns="0" bIns="0" rtlCol="0" anchor="t"/>
          <a:lstStyle/>
          <a:p>
            <a:pPr>
              <a:lnSpc>
                <a:spcPts val="1438"/>
              </a:lnSpc>
            </a:pPr>
            <a:r>
              <a:rPr lang="en-US" sz="1125" b="1" kern="0" spc="11" dirty="0">
                <a:solidFill>
                  <a:srgbClr val="000000"/>
                </a:solidFill>
                <a:latin typeface="Roboto" pitchFamily="34" charset="0"/>
                <a:ea typeface="Roboto" pitchFamily="34" charset="-122"/>
                <a:cs typeface="Roboto" pitchFamily="34" charset="-120"/>
              </a:rPr>
              <a:t>Low</a:t>
            </a:r>
            <a:endParaRPr lang="en-US" sz="1350" dirty="0"/>
          </a:p>
        </p:txBody>
      </p:sp>
      <p:sp>
        <p:nvSpPr>
          <p:cNvPr id="21" name="Object 20"/>
          <p:cNvSpPr/>
          <p:nvPr/>
        </p:nvSpPr>
        <p:spPr>
          <a:xfrm>
            <a:off x="714537" y="4193718"/>
            <a:ext cx="2166309" cy="182517"/>
          </a:xfrm>
          <a:prstGeom prst="rect">
            <a:avLst/>
          </a:prstGeom>
          <a:noFill/>
        </p:spPr>
        <p:txBody>
          <a:bodyPr wrap="square" lIns="0" tIns="0" rIns="0" bIns="0" rtlCol="0" anchor="t"/>
          <a:lstStyle/>
          <a:p>
            <a:pPr>
              <a:lnSpc>
                <a:spcPts val="1438"/>
              </a:lnSpc>
              <a:spcBef>
                <a:spcPts val="986"/>
              </a:spcBef>
            </a:pPr>
            <a:r>
              <a:rPr lang="en-US" sz="1013" kern="0" spc="11" dirty="0">
                <a:solidFill>
                  <a:srgbClr val="000000">
                    <a:alpha val="80000"/>
                  </a:srgbClr>
                </a:solidFill>
                <a:latin typeface="Roboto" pitchFamily="34" charset="0"/>
                <a:ea typeface="Roboto" pitchFamily="34" charset="-122"/>
                <a:cs typeface="Roboto" pitchFamily="34" charset="-120"/>
              </a:rPr>
              <a:t>- high possible words</a:t>
            </a:r>
            <a:endParaRPr lang="en-US" sz="1350" dirty="0"/>
          </a:p>
        </p:txBody>
      </p:sp>
      <p:sp>
        <p:nvSpPr>
          <p:cNvPr id="22" name="Object 21"/>
          <p:cNvSpPr/>
          <p:nvPr/>
        </p:nvSpPr>
        <p:spPr>
          <a:xfrm>
            <a:off x="751797" y="4417297"/>
            <a:ext cx="2166309" cy="365034"/>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 you want explicit direct language</a:t>
            </a:r>
            <a:endParaRPr lang="en-US" sz="1350" dirty="0"/>
          </a:p>
        </p:txBody>
      </p:sp>
      <p:sp>
        <p:nvSpPr>
          <p:cNvPr id="23" name="Object 22"/>
          <p:cNvSpPr/>
          <p:nvPr/>
        </p:nvSpPr>
        <p:spPr>
          <a:xfrm>
            <a:off x="7286929" y="3883613"/>
            <a:ext cx="1659205" cy="182517"/>
          </a:xfrm>
          <a:prstGeom prst="rect">
            <a:avLst/>
          </a:prstGeom>
          <a:noFill/>
        </p:spPr>
        <p:txBody>
          <a:bodyPr wrap="square" lIns="0" tIns="0" rIns="0" bIns="0" rtlCol="0" anchor="t"/>
          <a:lstStyle/>
          <a:p>
            <a:pPr>
              <a:lnSpc>
                <a:spcPts val="1438"/>
              </a:lnSpc>
            </a:pPr>
            <a:r>
              <a:rPr lang="en-US" sz="1125" b="1" kern="0" spc="11" dirty="0">
                <a:solidFill>
                  <a:srgbClr val="000000"/>
                </a:solidFill>
                <a:latin typeface="Roboto" pitchFamily="34" charset="0"/>
                <a:ea typeface="Roboto" pitchFamily="34" charset="-122"/>
                <a:cs typeface="Roboto" pitchFamily="34" charset="-120"/>
              </a:rPr>
              <a:t>High</a:t>
            </a:r>
            <a:endParaRPr lang="en-US" sz="1350" dirty="0"/>
          </a:p>
        </p:txBody>
      </p:sp>
      <p:sp>
        <p:nvSpPr>
          <p:cNvPr id="24" name="Object 23"/>
          <p:cNvSpPr/>
          <p:nvPr/>
        </p:nvSpPr>
        <p:spPr>
          <a:xfrm>
            <a:off x="7286929" y="4193718"/>
            <a:ext cx="1659205" cy="182517"/>
          </a:xfrm>
          <a:prstGeom prst="rect">
            <a:avLst/>
          </a:prstGeom>
          <a:noFill/>
        </p:spPr>
        <p:txBody>
          <a:bodyPr wrap="square" lIns="0" tIns="0" rIns="0" bIns="0" rtlCol="0" anchor="t"/>
          <a:lstStyle/>
          <a:p>
            <a:pPr>
              <a:lnSpc>
                <a:spcPts val="1438"/>
              </a:lnSpc>
              <a:spcBef>
                <a:spcPts val="986"/>
              </a:spcBef>
            </a:pPr>
            <a:r>
              <a:rPr lang="en-US" sz="1013" kern="0" spc="11" dirty="0">
                <a:solidFill>
                  <a:srgbClr val="000000">
                    <a:alpha val="80000"/>
                  </a:srgbClr>
                </a:solidFill>
                <a:latin typeface="Roboto" pitchFamily="34" charset="0"/>
                <a:ea typeface="Roboto" pitchFamily="34" charset="-122"/>
                <a:cs typeface="Roboto" pitchFamily="34" charset="-120"/>
              </a:rPr>
              <a:t>- low possible words</a:t>
            </a:r>
            <a:endParaRPr lang="en-US" sz="1350" dirty="0"/>
          </a:p>
        </p:txBody>
      </p:sp>
      <p:sp>
        <p:nvSpPr>
          <p:cNvPr id="25" name="Object 24"/>
          <p:cNvSpPr/>
          <p:nvPr/>
        </p:nvSpPr>
        <p:spPr>
          <a:xfrm>
            <a:off x="7253929" y="4417297"/>
            <a:ext cx="1659205" cy="365034"/>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 you want "creative" context</a:t>
            </a:r>
            <a:endParaRPr lang="en-US" sz="1350" dirty="0"/>
          </a:p>
        </p:txBody>
      </p:sp>
      <p:sp>
        <p:nvSpPr>
          <p:cNvPr id="29" name="Title 28">
            <a:extLst>
              <a:ext uri="{FF2B5EF4-FFF2-40B4-BE49-F238E27FC236}">
                <a16:creationId xmlns:a16="http://schemas.microsoft.com/office/drawing/2014/main" id="{D77FC4F5-BAAB-7A22-3797-A56EC1CCA706}"/>
              </a:ext>
            </a:extLst>
          </p:cNvPr>
          <p:cNvSpPr>
            <a:spLocks noGrp="1"/>
          </p:cNvSpPr>
          <p:nvPr>
            <p:ph type="title"/>
          </p:nvPr>
        </p:nvSpPr>
        <p:spPr/>
        <p:txBody>
          <a:bodyPr>
            <a:normAutofit fontScale="90000"/>
          </a:bodyPr>
          <a:lstStyle/>
          <a:p>
            <a:r>
              <a:rPr lang="en-US" sz="5400" b="1" dirty="0">
                <a:solidFill>
                  <a:srgbClr val="000000"/>
                </a:solidFill>
                <a:latin typeface="Roboto" pitchFamily="34" charset="0"/>
                <a:ea typeface="Roboto" pitchFamily="34" charset="-122"/>
                <a:cs typeface="Roboto" pitchFamily="34" charset="-120"/>
              </a:rPr>
              <a:t>Today the garden had. . . . </a:t>
            </a:r>
            <a:endParaRPr lang="en-US" dirty="0"/>
          </a:p>
        </p:txBody>
      </p:sp>
      <p:sp>
        <p:nvSpPr>
          <p:cNvPr id="27" name="Date Placeholder 26">
            <a:extLst>
              <a:ext uri="{FF2B5EF4-FFF2-40B4-BE49-F238E27FC236}">
                <a16:creationId xmlns:a16="http://schemas.microsoft.com/office/drawing/2014/main" id="{2F4841FD-8943-6F76-1C9E-77DBC4D9D939}"/>
              </a:ext>
            </a:extLst>
          </p:cNvPr>
          <p:cNvSpPr>
            <a:spLocks noGrp="1"/>
          </p:cNvSpPr>
          <p:nvPr>
            <p:ph type="dt" sz="half" idx="10"/>
          </p:nvPr>
        </p:nvSpPr>
        <p:spPr/>
        <p:txBody>
          <a:bodyPr/>
          <a:lstStyle/>
          <a:p>
            <a:r>
              <a:rPr lang="en-US" dirty="0"/>
              <a:t>5/18/2025</a:t>
            </a:r>
          </a:p>
        </p:txBody>
      </p:sp>
      <p:sp>
        <p:nvSpPr>
          <p:cNvPr id="28" name="Footer Placeholder 27">
            <a:extLst>
              <a:ext uri="{FF2B5EF4-FFF2-40B4-BE49-F238E27FC236}">
                <a16:creationId xmlns:a16="http://schemas.microsoft.com/office/drawing/2014/main" id="{5062A573-AA17-8CF7-BCE2-20592523DD5C}"/>
              </a:ext>
            </a:extLst>
          </p:cNvPr>
          <p:cNvSpPr>
            <a:spLocks noGrp="1"/>
          </p:cNvSpPr>
          <p:nvPr>
            <p:ph type="ftr" sz="quarter" idx="11"/>
          </p:nvPr>
        </p:nvSpPr>
        <p:spPr/>
        <p:txBody>
          <a:bodyPr/>
          <a:lstStyle/>
          <a:p>
            <a:r>
              <a:rPr lang="en-US" dirty="0"/>
              <a:t>Copyright © 2007 - 2025 Carl M. Burnett</a:t>
            </a:r>
          </a:p>
        </p:txBody>
      </p:sp>
      <p:sp>
        <p:nvSpPr>
          <p:cNvPr id="26"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78</a:t>
            </a:fld>
            <a:endParaRPr lang="en-US" sz="12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357098" y="1175991"/>
            <a:ext cx="9141714" cy="253441"/>
          </a:xfrm>
          <a:prstGeom prst="rect">
            <a:avLst/>
          </a:prstGeom>
          <a:noFill/>
        </p:spPr>
        <p:txBody>
          <a:bodyPr wrap="square" lIns="0" tIns="0" rIns="0" bIns="0" rtlCol="0" anchor="t"/>
          <a:lstStyle/>
          <a:p>
            <a:pPr>
              <a:lnSpc>
                <a:spcPts val="1997"/>
              </a:lnSpc>
              <a:spcBef>
                <a:spcPts val="543"/>
              </a:spcBef>
            </a:pPr>
            <a:r>
              <a:rPr lang="en-US" sz="1406" kern="0" spc="14" dirty="0">
                <a:solidFill>
                  <a:srgbClr val="000000">
                    <a:alpha val="80000"/>
                  </a:srgbClr>
                </a:solidFill>
                <a:latin typeface="Roboto" pitchFamily="34" charset="0"/>
                <a:ea typeface="Roboto" pitchFamily="34" charset="-122"/>
                <a:cs typeface="Roboto" pitchFamily="34" charset="-120"/>
              </a:rPr>
              <a:t>Temperature, Top P, Top K, impact the generated outcome. Here is how to interpret. </a:t>
            </a:r>
            <a:endParaRPr lang="en-US" sz="1350" dirty="0"/>
          </a:p>
        </p:txBody>
      </p:sp>
      <p:sp>
        <p:nvSpPr>
          <p:cNvPr id="5" name="Object 4"/>
          <p:cNvSpPr/>
          <p:nvPr/>
        </p:nvSpPr>
        <p:spPr>
          <a:xfrm>
            <a:off x="740979" y="2144946"/>
            <a:ext cx="1071295" cy="1071295"/>
          </a:xfrm>
          <a:prstGeom prst="ellipse">
            <a:avLst/>
          </a:prstGeom>
          <a:solidFill>
            <a:srgbClr val="51237F"/>
          </a:solidFill>
        </p:spPr>
        <p:txBody>
          <a:bodyPr/>
          <a:lstStyle/>
          <a:p>
            <a:endParaRPr lang="en-US" sz="1350" dirty="0"/>
          </a:p>
        </p:txBody>
      </p:sp>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73" y="2381117"/>
            <a:ext cx="349956" cy="599925"/>
          </a:xfrm>
          <a:prstGeom prst="rect">
            <a:avLst/>
          </a:prstGeom>
        </p:spPr>
      </p:pic>
      <p:sp>
        <p:nvSpPr>
          <p:cNvPr id="7" name="Object 6"/>
          <p:cNvSpPr/>
          <p:nvPr/>
        </p:nvSpPr>
        <p:spPr>
          <a:xfrm>
            <a:off x="696894" y="3276624"/>
            <a:ext cx="1323409"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Flowers (0.50)</a:t>
            </a:r>
            <a:endParaRPr lang="en-US" sz="1350" dirty="0"/>
          </a:p>
        </p:txBody>
      </p:sp>
      <p:sp>
        <p:nvSpPr>
          <p:cNvPr id="8" name="Object 7"/>
          <p:cNvSpPr/>
          <p:nvPr/>
        </p:nvSpPr>
        <p:spPr>
          <a:xfrm>
            <a:off x="2937133" y="2144946"/>
            <a:ext cx="1071295" cy="1071295"/>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1774" y="2467166"/>
            <a:ext cx="399950" cy="442802"/>
          </a:xfrm>
          <a:prstGeom prst="rect">
            <a:avLst/>
          </a:prstGeom>
        </p:spPr>
      </p:pic>
      <p:sp>
        <p:nvSpPr>
          <p:cNvPr id="10" name="Object 9"/>
          <p:cNvSpPr/>
          <p:nvPr/>
        </p:nvSpPr>
        <p:spPr>
          <a:xfrm>
            <a:off x="2966061" y="3279124"/>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trees (0.23)</a:t>
            </a:r>
            <a:endParaRPr lang="en-US" sz="1350" dirty="0"/>
          </a:p>
        </p:txBody>
      </p:sp>
      <p:sp>
        <p:nvSpPr>
          <p:cNvPr id="11" name="Object 10"/>
          <p:cNvSpPr/>
          <p:nvPr/>
        </p:nvSpPr>
        <p:spPr>
          <a:xfrm>
            <a:off x="5133287" y="2144946"/>
            <a:ext cx="1071295" cy="1071295"/>
          </a:xfrm>
          <a:prstGeom prst="ellipse">
            <a:avLst/>
          </a:prstGeom>
          <a:solidFill>
            <a:srgbClr val="51237F"/>
          </a:solidFill>
        </p:spPr>
        <p:txBody>
          <a:bodyPr/>
          <a:lstStyle/>
          <a:p>
            <a:endParaRPr lang="en-US" sz="1350" dirty="0"/>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7461" y="2441947"/>
            <a:ext cx="407092" cy="478511"/>
          </a:xfrm>
          <a:prstGeom prst="rect">
            <a:avLst/>
          </a:prstGeom>
        </p:spPr>
      </p:pic>
      <p:sp>
        <p:nvSpPr>
          <p:cNvPr id="13" name="Object 12"/>
          <p:cNvSpPr/>
          <p:nvPr/>
        </p:nvSpPr>
        <p:spPr>
          <a:xfrm>
            <a:off x="5122934" y="3279124"/>
            <a:ext cx="1091952"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Herbs (0.05)</a:t>
            </a:r>
            <a:endParaRPr lang="en-US" sz="1350" dirty="0"/>
          </a:p>
        </p:txBody>
      </p:sp>
      <p:sp>
        <p:nvSpPr>
          <p:cNvPr id="14" name="Object 13"/>
          <p:cNvSpPr/>
          <p:nvPr/>
        </p:nvSpPr>
        <p:spPr>
          <a:xfrm>
            <a:off x="7329441" y="2144946"/>
            <a:ext cx="1071294" cy="1071294"/>
          </a:xfrm>
          <a:prstGeom prst="ellipse">
            <a:avLst/>
          </a:prstGeom>
          <a:solidFill>
            <a:srgbClr val="51237F"/>
          </a:solidFill>
        </p:spPr>
        <p:txBody>
          <a:bodyPr/>
          <a:lstStyle/>
          <a:p>
            <a:endParaRPr lang="en-US" sz="1350" dirty="0"/>
          </a:p>
        </p:txBody>
      </p:sp>
      <p:pic>
        <p:nvPicPr>
          <p:cNvPr id="15" name="Object 1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6947" y="2435812"/>
            <a:ext cx="278537" cy="492796"/>
          </a:xfrm>
          <a:prstGeom prst="rect">
            <a:avLst/>
          </a:prstGeom>
        </p:spPr>
      </p:pic>
      <p:sp>
        <p:nvSpPr>
          <p:cNvPr id="16" name="Object 15"/>
          <p:cNvSpPr/>
          <p:nvPr/>
        </p:nvSpPr>
        <p:spPr>
          <a:xfrm>
            <a:off x="7358368" y="3279124"/>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Bugs (0.03)</a:t>
            </a:r>
            <a:endParaRPr lang="en-US" sz="1350" dirty="0"/>
          </a:p>
        </p:txBody>
      </p:sp>
      <p:sp>
        <p:nvSpPr>
          <p:cNvPr id="17" name="Object 16"/>
          <p:cNvSpPr/>
          <p:nvPr/>
        </p:nvSpPr>
        <p:spPr>
          <a:xfrm>
            <a:off x="8827468" y="4874837"/>
            <a:ext cx="171333" cy="182517"/>
          </a:xfrm>
          <a:prstGeom prst="rect">
            <a:avLst/>
          </a:prstGeom>
          <a:noFill/>
        </p:spPr>
        <p:txBody>
          <a:bodyPr/>
          <a:lstStyle/>
          <a:p>
            <a:endParaRPr lang="en-US" sz="1350" dirty="0"/>
          </a:p>
        </p:txBody>
      </p:sp>
      <p:sp>
        <p:nvSpPr>
          <p:cNvPr id="18" name="Object 17"/>
          <p:cNvSpPr/>
          <p:nvPr/>
        </p:nvSpPr>
        <p:spPr>
          <a:xfrm>
            <a:off x="3742852" y="4122624"/>
            <a:ext cx="1805008" cy="273776"/>
          </a:xfrm>
          <a:prstGeom prst="rect">
            <a:avLst/>
          </a:prstGeom>
          <a:noFill/>
        </p:spPr>
        <p:txBody>
          <a:bodyPr wrap="square" lIns="0" tIns="0" rIns="0" bIns="0" rtlCol="0" anchor="t"/>
          <a:lstStyle/>
          <a:p>
            <a:pPr algn="ctr">
              <a:lnSpc>
                <a:spcPts val="2157"/>
              </a:lnSpc>
            </a:pPr>
            <a:r>
              <a:rPr lang="en-US" sz="1688" b="1" kern="0" spc="17" dirty="0">
                <a:solidFill>
                  <a:srgbClr val="000000"/>
                </a:solidFill>
                <a:latin typeface="Roboto" pitchFamily="34" charset="0"/>
                <a:ea typeface="Roboto" pitchFamily="34" charset="-122"/>
                <a:cs typeface="Roboto" pitchFamily="34" charset="-120"/>
              </a:rPr>
              <a:t>Top K</a:t>
            </a:r>
            <a:endParaRPr lang="en-US" sz="1350" dirty="0"/>
          </a:p>
        </p:txBody>
      </p:sp>
      <p:sp>
        <p:nvSpPr>
          <p:cNvPr id="19" name="Object 18"/>
          <p:cNvSpPr/>
          <p:nvPr/>
        </p:nvSpPr>
        <p:spPr>
          <a:xfrm>
            <a:off x="899888" y="4078508"/>
            <a:ext cx="3155285" cy="365034"/>
          </a:xfrm>
          <a:prstGeom prst="rect">
            <a:avLst/>
          </a:prstGeom>
          <a:noFill/>
        </p:spPr>
        <p:txBody>
          <a:bodyPr wrap="square" lIns="0" tIns="0" rIns="0" bIns="0" rtlCol="0" anchor="t"/>
          <a:lstStyle/>
          <a:p>
            <a:pPr>
              <a:lnSpc>
                <a:spcPts val="1438"/>
              </a:lnSpc>
            </a:pPr>
            <a:r>
              <a:rPr lang="en-US" sz="1013" kern="0" spc="11" dirty="0">
                <a:solidFill>
                  <a:srgbClr val="000000">
                    <a:alpha val="80000"/>
                  </a:srgbClr>
                </a:solidFill>
                <a:latin typeface="Roboto" pitchFamily="34" charset="0"/>
                <a:ea typeface="Roboto" pitchFamily="34" charset="-122"/>
                <a:cs typeface="Roboto" pitchFamily="34" charset="-120"/>
              </a:rPr>
              <a:t>The model returns a random word from a set of top K possible words</a:t>
            </a:r>
            <a:endParaRPr lang="en-US" sz="1350" dirty="0"/>
          </a:p>
        </p:txBody>
      </p:sp>
      <p:sp>
        <p:nvSpPr>
          <p:cNvPr id="20" name="Object 19"/>
          <p:cNvSpPr/>
          <p:nvPr/>
        </p:nvSpPr>
        <p:spPr>
          <a:xfrm>
            <a:off x="899888" y="4566418"/>
            <a:ext cx="3155285" cy="182517"/>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For example: K = 2</a:t>
            </a:r>
            <a:endParaRPr lang="en-US" sz="1350" dirty="0"/>
          </a:p>
        </p:txBody>
      </p:sp>
      <p:sp>
        <p:nvSpPr>
          <p:cNvPr id="21" name="Object 20"/>
          <p:cNvSpPr/>
          <p:nvPr/>
        </p:nvSpPr>
        <p:spPr>
          <a:xfrm>
            <a:off x="6098078" y="4482522"/>
            <a:ext cx="0" cy="0"/>
          </a:xfrm>
          <a:prstGeom prst="line">
            <a:avLst/>
          </a:prstGeom>
          <a:noFill/>
          <a:ln w="25400">
            <a:solidFill>
              <a:srgbClr val="000000"/>
            </a:solidFill>
            <a:prstDash val="solid"/>
            <a:miter lim="800000"/>
          </a:ln>
        </p:spPr>
        <p:txBody>
          <a:bodyPr/>
          <a:lstStyle/>
          <a:p>
            <a:endParaRPr lang="en-US" sz="1350" dirty="0"/>
          </a:p>
        </p:txBody>
      </p:sp>
      <p:sp>
        <p:nvSpPr>
          <p:cNvPr id="36" name="Object 35"/>
          <p:cNvSpPr/>
          <p:nvPr/>
        </p:nvSpPr>
        <p:spPr>
          <a:xfrm>
            <a:off x="449823" y="1556849"/>
            <a:ext cx="4195472" cy="2336926"/>
          </a:xfrm>
          <a:prstGeom prst="rect">
            <a:avLst/>
          </a:prstGeom>
          <a:solidFill>
            <a:srgbClr val="F71313">
              <a:alpha val="41000"/>
            </a:srgbClr>
          </a:solidFill>
          <a:ln w="12700">
            <a:solidFill>
              <a:srgbClr val="51237F"/>
            </a:solidFill>
            <a:prstDash val="solid"/>
            <a:miter lim="800000"/>
          </a:ln>
        </p:spPr>
        <p:txBody>
          <a:bodyPr/>
          <a:lstStyle/>
          <a:p>
            <a:endParaRPr lang="en-US" sz="1350" dirty="0"/>
          </a:p>
        </p:txBody>
      </p:sp>
      <p:sp>
        <p:nvSpPr>
          <p:cNvPr id="24" name="Title 23">
            <a:extLst>
              <a:ext uri="{FF2B5EF4-FFF2-40B4-BE49-F238E27FC236}">
                <a16:creationId xmlns:a16="http://schemas.microsoft.com/office/drawing/2014/main" id="{354059D7-877A-6D1B-9018-377B2185F8F0}"/>
              </a:ext>
            </a:extLst>
          </p:cNvPr>
          <p:cNvSpPr>
            <a:spLocks noGrp="1"/>
          </p:cNvSpPr>
          <p:nvPr>
            <p:ph type="title"/>
          </p:nvPr>
        </p:nvSpPr>
        <p:spPr>
          <a:xfrm>
            <a:off x="457200" y="528066"/>
            <a:ext cx="8305800" cy="669932"/>
          </a:xfrm>
        </p:spPr>
        <p:txBody>
          <a:bodyPr>
            <a:normAutofit fontScale="90000"/>
          </a:bodyPr>
          <a:lstStyle/>
          <a:p>
            <a:r>
              <a:rPr lang="en-US" sz="5400" b="1" dirty="0">
                <a:solidFill>
                  <a:srgbClr val="000000"/>
                </a:solidFill>
                <a:latin typeface="Roboto" pitchFamily="34" charset="0"/>
                <a:ea typeface="Roboto" pitchFamily="34" charset="-122"/>
                <a:cs typeface="Roboto" pitchFamily="34" charset="-120"/>
              </a:rPr>
              <a:t>Today the garden had. . . . </a:t>
            </a:r>
            <a:endParaRPr lang="en-US" dirty="0"/>
          </a:p>
        </p:txBody>
      </p:sp>
      <p:sp>
        <p:nvSpPr>
          <p:cNvPr id="22" name="Date Placeholder 21">
            <a:extLst>
              <a:ext uri="{FF2B5EF4-FFF2-40B4-BE49-F238E27FC236}">
                <a16:creationId xmlns:a16="http://schemas.microsoft.com/office/drawing/2014/main" id="{C736F9F1-27F4-EEC8-8042-E2D6E4A4CA52}"/>
              </a:ext>
            </a:extLst>
          </p:cNvPr>
          <p:cNvSpPr>
            <a:spLocks noGrp="1"/>
          </p:cNvSpPr>
          <p:nvPr>
            <p:ph type="dt" sz="half" idx="10"/>
          </p:nvPr>
        </p:nvSpPr>
        <p:spPr/>
        <p:txBody>
          <a:bodyPr/>
          <a:lstStyle/>
          <a:p>
            <a:r>
              <a:rPr lang="en-US" dirty="0"/>
              <a:t>5/18/2025</a:t>
            </a:r>
          </a:p>
        </p:txBody>
      </p:sp>
      <p:sp>
        <p:nvSpPr>
          <p:cNvPr id="23" name="Footer Placeholder 22">
            <a:extLst>
              <a:ext uri="{FF2B5EF4-FFF2-40B4-BE49-F238E27FC236}">
                <a16:creationId xmlns:a16="http://schemas.microsoft.com/office/drawing/2014/main" id="{76501066-0E67-7B39-CD76-9036775F6311}"/>
              </a:ext>
            </a:extLst>
          </p:cNvPr>
          <p:cNvSpPr>
            <a:spLocks noGrp="1"/>
          </p:cNvSpPr>
          <p:nvPr>
            <p:ph type="ftr" sz="quarter" idx="11"/>
          </p:nvPr>
        </p:nvSpPr>
        <p:spPr/>
        <p:txBody>
          <a:bodyPr/>
          <a:lstStyle/>
          <a:p>
            <a:r>
              <a:rPr lang="en-US" dirty="0"/>
              <a:t>Copyright © 2007 - 2025 Carl M. Burnett</a:t>
            </a:r>
          </a:p>
        </p:txBody>
      </p:sp>
      <p:sp>
        <p:nvSpPr>
          <p:cNvPr id="37"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79</a:t>
            </a:fld>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F22A5D-BFEB-FDCA-C640-5B8F11B129A5}"/>
              </a:ext>
            </a:extLst>
          </p:cNvPr>
          <p:cNvSpPr>
            <a:spLocks noGrp="1"/>
          </p:cNvSpPr>
          <p:nvPr>
            <p:ph type="title"/>
          </p:nvPr>
        </p:nvSpPr>
        <p:spPr>
          <a:xfrm>
            <a:off x="457200" y="382687"/>
            <a:ext cx="8305800" cy="857250"/>
          </a:xfrm>
        </p:spPr>
        <p:txBody>
          <a:bodyPr/>
          <a:lstStyle/>
          <a:p>
            <a:r>
              <a:rPr lang="en-US" b="1" dirty="0">
                <a:effectLst>
                  <a:outerShdw blurRad="38100" dist="38100" dir="2700000" algn="tl">
                    <a:srgbClr val="000000">
                      <a:alpha val="43137"/>
                    </a:srgbClr>
                  </a:outerShdw>
                </a:effectLst>
              </a:rPr>
              <a:t>Artificial Intelligence (AI)</a:t>
            </a:r>
          </a:p>
        </p:txBody>
      </p:sp>
      <p:sp>
        <p:nvSpPr>
          <p:cNvPr id="4" name="Date Placeholder 3">
            <a:extLst>
              <a:ext uri="{FF2B5EF4-FFF2-40B4-BE49-F238E27FC236}">
                <a16:creationId xmlns:a16="http://schemas.microsoft.com/office/drawing/2014/main" id="{CED2D79F-7780-B404-982E-B62D067D66B0}"/>
              </a:ext>
            </a:extLst>
          </p:cNvPr>
          <p:cNvSpPr>
            <a:spLocks noGrp="1"/>
          </p:cNvSpPr>
          <p:nvPr>
            <p:ph type="dt" sz="half" idx="10"/>
          </p:nvPr>
        </p:nvSpPr>
        <p:spPr/>
        <p:txBody>
          <a:bodyPr/>
          <a:lstStyle/>
          <a:p>
            <a:fld id="{8C40D2AB-702D-40B2-AFAC-AF7E8E82A81D}" type="datetime1">
              <a:rPr lang="en-US" smtClean="0"/>
              <a:t>1/21/2026</a:t>
            </a:fld>
            <a:endParaRPr lang="en-US" dirty="0"/>
          </a:p>
        </p:txBody>
      </p:sp>
      <p:sp>
        <p:nvSpPr>
          <p:cNvPr id="5" name="Footer Placeholder 4">
            <a:extLst>
              <a:ext uri="{FF2B5EF4-FFF2-40B4-BE49-F238E27FC236}">
                <a16:creationId xmlns:a16="http://schemas.microsoft.com/office/drawing/2014/main" id="{84B1B1F6-2E9A-1C27-A5F2-B114BC499BD1}"/>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7A3521FB-DF86-F474-E49D-1F6722698F50}"/>
              </a:ext>
            </a:extLst>
          </p:cNvPr>
          <p:cNvSpPr>
            <a:spLocks noGrp="1"/>
          </p:cNvSpPr>
          <p:nvPr>
            <p:ph type="sldNum" sz="quarter" idx="12"/>
          </p:nvPr>
        </p:nvSpPr>
        <p:spPr/>
        <p:txBody>
          <a:bodyPr/>
          <a:lstStyle/>
          <a:p>
            <a:fld id="{3D46CBA2-ECE5-4BE9-B546-6761E0E67089}" type="slidenum">
              <a:rPr lang="en-US" smtClean="0"/>
              <a:t>8</a:t>
            </a:fld>
            <a:endParaRPr lang="en-US" dirty="0"/>
          </a:p>
        </p:txBody>
      </p:sp>
      <p:pic>
        <p:nvPicPr>
          <p:cNvPr id="8" name="Picture 7" descr="A close up of a logo&#10;&#10;Description automatically generated">
            <a:extLst>
              <a:ext uri="{FF2B5EF4-FFF2-40B4-BE49-F238E27FC236}">
                <a16:creationId xmlns:a16="http://schemas.microsoft.com/office/drawing/2014/main" id="{15F2E14F-00B6-623D-652A-DA400F4C4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35288"/>
            <a:ext cx="6153150" cy="3177723"/>
          </a:xfrm>
          <a:prstGeom prst="rect">
            <a:avLst/>
          </a:prstGeom>
        </p:spPr>
      </p:pic>
    </p:spTree>
    <p:extLst>
      <p:ext uri="{BB962C8B-B14F-4D97-AF65-F5344CB8AC3E}">
        <p14:creationId xmlns:p14="http://schemas.microsoft.com/office/powerpoint/2010/main" val="26355387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447000" y="1149211"/>
            <a:ext cx="7706400" cy="253441"/>
          </a:xfrm>
          <a:prstGeom prst="rect">
            <a:avLst/>
          </a:prstGeom>
          <a:noFill/>
        </p:spPr>
        <p:txBody>
          <a:bodyPr wrap="square" lIns="0" tIns="0" rIns="0" bIns="0" rtlCol="0" anchor="t"/>
          <a:lstStyle/>
          <a:p>
            <a:pPr>
              <a:lnSpc>
                <a:spcPts val="1997"/>
              </a:lnSpc>
              <a:spcBef>
                <a:spcPts val="543"/>
              </a:spcBef>
            </a:pPr>
            <a:r>
              <a:rPr lang="en-US" sz="1406" kern="0" spc="14" dirty="0">
                <a:solidFill>
                  <a:srgbClr val="000000">
                    <a:alpha val="80000"/>
                  </a:srgbClr>
                </a:solidFill>
                <a:latin typeface="Roboto" pitchFamily="34" charset="0"/>
                <a:ea typeface="Roboto" pitchFamily="34" charset="-122"/>
                <a:cs typeface="Roboto" pitchFamily="34" charset="-120"/>
              </a:rPr>
              <a:t>Temperature, Top P, Top K, impact the generated outcome. Here is how to interpret. </a:t>
            </a:r>
            <a:endParaRPr lang="en-US" sz="1350" dirty="0"/>
          </a:p>
        </p:txBody>
      </p:sp>
      <p:sp>
        <p:nvSpPr>
          <p:cNvPr id="5" name="Object 4"/>
          <p:cNvSpPr/>
          <p:nvPr/>
        </p:nvSpPr>
        <p:spPr>
          <a:xfrm>
            <a:off x="741737" y="2027619"/>
            <a:ext cx="1071295" cy="1071295"/>
          </a:xfrm>
          <a:prstGeom prst="ellipse">
            <a:avLst/>
          </a:prstGeom>
          <a:solidFill>
            <a:srgbClr val="51237F"/>
          </a:solidFill>
        </p:spPr>
        <p:txBody>
          <a:bodyPr/>
          <a:lstStyle/>
          <a:p>
            <a:endParaRPr lang="en-US" sz="1350" dirty="0"/>
          </a:p>
        </p:txBody>
      </p:sp>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8431" y="2263790"/>
            <a:ext cx="349956" cy="599925"/>
          </a:xfrm>
          <a:prstGeom prst="rect">
            <a:avLst/>
          </a:prstGeom>
        </p:spPr>
      </p:pic>
      <p:sp>
        <p:nvSpPr>
          <p:cNvPr id="7" name="Object 6"/>
          <p:cNvSpPr/>
          <p:nvPr/>
        </p:nvSpPr>
        <p:spPr>
          <a:xfrm>
            <a:off x="697652" y="3159297"/>
            <a:ext cx="1323409"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Flowers (0.50)</a:t>
            </a:r>
            <a:endParaRPr lang="en-US" sz="1350" dirty="0"/>
          </a:p>
        </p:txBody>
      </p:sp>
      <p:sp>
        <p:nvSpPr>
          <p:cNvPr id="8" name="Object 7"/>
          <p:cNvSpPr/>
          <p:nvPr/>
        </p:nvSpPr>
        <p:spPr>
          <a:xfrm>
            <a:off x="2937891" y="2027619"/>
            <a:ext cx="1071295" cy="1071295"/>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2550" y="2349839"/>
            <a:ext cx="399950" cy="442802"/>
          </a:xfrm>
          <a:prstGeom prst="rect">
            <a:avLst/>
          </a:prstGeom>
        </p:spPr>
      </p:pic>
      <p:sp>
        <p:nvSpPr>
          <p:cNvPr id="10" name="Object 9"/>
          <p:cNvSpPr/>
          <p:nvPr/>
        </p:nvSpPr>
        <p:spPr>
          <a:xfrm>
            <a:off x="2966819" y="3161797"/>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trees (0.23)</a:t>
            </a:r>
            <a:endParaRPr lang="en-US" sz="1350" dirty="0"/>
          </a:p>
        </p:txBody>
      </p:sp>
      <p:sp>
        <p:nvSpPr>
          <p:cNvPr id="11" name="Object 10"/>
          <p:cNvSpPr/>
          <p:nvPr/>
        </p:nvSpPr>
        <p:spPr>
          <a:xfrm>
            <a:off x="5134045" y="2027619"/>
            <a:ext cx="1071295" cy="1071295"/>
          </a:xfrm>
          <a:prstGeom prst="ellipse">
            <a:avLst/>
          </a:prstGeom>
          <a:solidFill>
            <a:srgbClr val="51237F"/>
          </a:solidFill>
        </p:spPr>
        <p:txBody>
          <a:bodyPr/>
          <a:lstStyle/>
          <a:p>
            <a:endParaRPr lang="en-US" sz="1350" dirty="0"/>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8237" y="2324620"/>
            <a:ext cx="407092" cy="478511"/>
          </a:xfrm>
          <a:prstGeom prst="rect">
            <a:avLst/>
          </a:prstGeom>
        </p:spPr>
      </p:pic>
      <p:sp>
        <p:nvSpPr>
          <p:cNvPr id="13" name="Object 12"/>
          <p:cNvSpPr/>
          <p:nvPr/>
        </p:nvSpPr>
        <p:spPr>
          <a:xfrm>
            <a:off x="5123692" y="3161797"/>
            <a:ext cx="1091952"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Herbs (0.05)</a:t>
            </a:r>
            <a:endParaRPr lang="en-US" sz="1350" dirty="0"/>
          </a:p>
        </p:txBody>
      </p:sp>
      <p:sp>
        <p:nvSpPr>
          <p:cNvPr id="14" name="Object 13"/>
          <p:cNvSpPr/>
          <p:nvPr/>
        </p:nvSpPr>
        <p:spPr>
          <a:xfrm>
            <a:off x="7330199" y="2027619"/>
            <a:ext cx="1071294" cy="1071294"/>
          </a:xfrm>
          <a:prstGeom prst="ellipse">
            <a:avLst/>
          </a:prstGeom>
          <a:solidFill>
            <a:srgbClr val="51237F"/>
          </a:solidFill>
        </p:spPr>
        <p:txBody>
          <a:bodyPr/>
          <a:lstStyle/>
          <a:p>
            <a:endParaRPr lang="en-US" sz="1350" dirty="0"/>
          </a:p>
        </p:txBody>
      </p:sp>
      <p:pic>
        <p:nvPicPr>
          <p:cNvPr id="15" name="Object 1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7705" y="2318485"/>
            <a:ext cx="278537" cy="492796"/>
          </a:xfrm>
          <a:prstGeom prst="rect">
            <a:avLst/>
          </a:prstGeom>
        </p:spPr>
      </p:pic>
      <p:sp>
        <p:nvSpPr>
          <p:cNvPr id="16" name="Object 15"/>
          <p:cNvSpPr/>
          <p:nvPr/>
        </p:nvSpPr>
        <p:spPr>
          <a:xfrm>
            <a:off x="7359126" y="3161797"/>
            <a:ext cx="1013390" cy="218971"/>
          </a:xfrm>
          <a:prstGeom prst="rect">
            <a:avLst/>
          </a:prstGeom>
          <a:noFill/>
        </p:spPr>
        <p:txBody>
          <a:bodyPr wrap="square" lIns="0" tIns="0" rIns="0" bIns="0" rtlCol="0" anchor="t"/>
          <a:lstStyle/>
          <a:p>
            <a:pPr algn="ctr">
              <a:lnSpc>
                <a:spcPts val="1725"/>
              </a:lnSpc>
            </a:pPr>
            <a:r>
              <a:rPr lang="en-US" sz="1350" b="1" kern="0" spc="14" dirty="0">
                <a:solidFill>
                  <a:srgbClr val="51237F"/>
                </a:solidFill>
                <a:latin typeface="Roboto" pitchFamily="34" charset="0"/>
                <a:ea typeface="Roboto" pitchFamily="34" charset="-122"/>
                <a:cs typeface="Roboto" pitchFamily="34" charset="-120"/>
              </a:rPr>
              <a:t>Bugs (0.03)</a:t>
            </a:r>
            <a:endParaRPr lang="en-US" sz="1350" dirty="0"/>
          </a:p>
        </p:txBody>
      </p:sp>
      <p:sp>
        <p:nvSpPr>
          <p:cNvPr id="17" name="Object 16"/>
          <p:cNvSpPr/>
          <p:nvPr/>
        </p:nvSpPr>
        <p:spPr>
          <a:xfrm>
            <a:off x="8827468" y="4874837"/>
            <a:ext cx="171333" cy="182517"/>
          </a:xfrm>
          <a:prstGeom prst="rect">
            <a:avLst/>
          </a:prstGeom>
          <a:noFill/>
        </p:spPr>
        <p:txBody>
          <a:bodyPr/>
          <a:lstStyle/>
          <a:p>
            <a:endParaRPr lang="en-US" sz="1350" dirty="0"/>
          </a:p>
        </p:txBody>
      </p:sp>
      <p:sp>
        <p:nvSpPr>
          <p:cNvPr id="18" name="Object 17"/>
          <p:cNvSpPr/>
          <p:nvPr/>
        </p:nvSpPr>
        <p:spPr>
          <a:xfrm>
            <a:off x="4495800" y="4283709"/>
            <a:ext cx="1805008" cy="273776"/>
          </a:xfrm>
          <a:prstGeom prst="rect">
            <a:avLst/>
          </a:prstGeom>
          <a:noFill/>
        </p:spPr>
        <p:txBody>
          <a:bodyPr wrap="square" lIns="0" tIns="0" rIns="0" bIns="0" rtlCol="0" anchor="t"/>
          <a:lstStyle/>
          <a:p>
            <a:pPr algn="ctr">
              <a:lnSpc>
                <a:spcPts val="2157"/>
              </a:lnSpc>
            </a:pPr>
            <a:r>
              <a:rPr lang="en-US" sz="1688" b="1" kern="0" spc="17" dirty="0">
                <a:solidFill>
                  <a:srgbClr val="000000"/>
                </a:solidFill>
                <a:latin typeface="Roboto" pitchFamily="34" charset="0"/>
                <a:ea typeface="Roboto" pitchFamily="34" charset="-122"/>
                <a:cs typeface="Roboto" pitchFamily="34" charset="-120"/>
              </a:rPr>
              <a:t>Top P</a:t>
            </a:r>
            <a:endParaRPr lang="en-US" sz="1350" dirty="0"/>
          </a:p>
        </p:txBody>
      </p:sp>
      <p:sp>
        <p:nvSpPr>
          <p:cNvPr id="19" name="Object 18"/>
          <p:cNvSpPr/>
          <p:nvPr/>
        </p:nvSpPr>
        <p:spPr>
          <a:xfrm>
            <a:off x="738737" y="3906340"/>
            <a:ext cx="6014182" cy="238868"/>
          </a:xfrm>
          <a:prstGeom prst="rect">
            <a:avLst/>
          </a:prstGeom>
          <a:noFill/>
        </p:spPr>
        <p:txBody>
          <a:bodyPr wrap="square" lIns="0" tIns="0" rIns="0" bIns="0" rtlCol="0" anchor="t"/>
          <a:lstStyle/>
          <a:p>
            <a:pPr>
              <a:lnSpc>
                <a:spcPts val="1438"/>
              </a:lnSpc>
            </a:pPr>
            <a:r>
              <a:rPr lang="en-US" sz="1013" kern="0" spc="11" dirty="0">
                <a:solidFill>
                  <a:srgbClr val="000000">
                    <a:alpha val="80000"/>
                  </a:srgbClr>
                </a:solidFill>
                <a:latin typeface="Roboto" pitchFamily="34" charset="0"/>
                <a:ea typeface="Roboto" pitchFamily="34" charset="-122"/>
                <a:cs typeface="Roboto" pitchFamily="34" charset="-120"/>
              </a:rPr>
              <a:t>The model returns a random word from a set of words with the sum of likelihoods not exceeding P</a:t>
            </a:r>
            <a:endParaRPr lang="en-US" sz="1350" dirty="0"/>
          </a:p>
        </p:txBody>
      </p:sp>
      <p:sp>
        <p:nvSpPr>
          <p:cNvPr id="20" name="Object 19"/>
          <p:cNvSpPr/>
          <p:nvPr/>
        </p:nvSpPr>
        <p:spPr>
          <a:xfrm>
            <a:off x="738737" y="4132429"/>
            <a:ext cx="3620517" cy="182517"/>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For example: P = 0.75  </a:t>
            </a:r>
            <a:endParaRPr lang="en-US" sz="1350" dirty="0"/>
          </a:p>
        </p:txBody>
      </p:sp>
      <p:sp>
        <p:nvSpPr>
          <p:cNvPr id="21" name="Object 20"/>
          <p:cNvSpPr/>
          <p:nvPr/>
        </p:nvSpPr>
        <p:spPr>
          <a:xfrm>
            <a:off x="729452" y="4374968"/>
            <a:ext cx="3620517" cy="182517"/>
          </a:xfrm>
          <a:prstGeom prst="rect">
            <a:avLst/>
          </a:prstGeom>
          <a:noFill/>
        </p:spPr>
        <p:txBody>
          <a:bodyPr wrap="square" lIns="0" tIns="0" rIns="0" bIns="0" rtlCol="0" anchor="t"/>
          <a:lstStyle/>
          <a:p>
            <a:pPr>
              <a:lnSpc>
                <a:spcPts val="1438"/>
              </a:lnSpc>
              <a:spcBef>
                <a:spcPts val="949"/>
              </a:spcBef>
            </a:pPr>
            <a:r>
              <a:rPr lang="en-US" sz="1013" kern="0" spc="11" dirty="0">
                <a:solidFill>
                  <a:srgbClr val="000000">
                    <a:alpha val="80000"/>
                  </a:srgbClr>
                </a:solidFill>
                <a:latin typeface="Roboto" pitchFamily="34" charset="0"/>
                <a:ea typeface="Roboto" pitchFamily="34" charset="-122"/>
                <a:cs typeface="Roboto" pitchFamily="34" charset="-120"/>
              </a:rPr>
              <a:t>Flower (.50) + Trees (.23) + Herbs (.05) = 0.78 &gt; 0.75</a:t>
            </a:r>
            <a:endParaRPr lang="en-US" sz="1350" dirty="0"/>
          </a:p>
        </p:txBody>
      </p:sp>
      <p:sp>
        <p:nvSpPr>
          <p:cNvPr id="22" name="Object 21"/>
          <p:cNvSpPr/>
          <p:nvPr/>
        </p:nvSpPr>
        <p:spPr>
          <a:xfrm>
            <a:off x="6098836" y="4365195"/>
            <a:ext cx="0" cy="0"/>
          </a:xfrm>
          <a:prstGeom prst="line">
            <a:avLst/>
          </a:prstGeom>
          <a:noFill/>
          <a:ln w="25400">
            <a:solidFill>
              <a:srgbClr val="000000"/>
            </a:solidFill>
            <a:prstDash val="solid"/>
            <a:miter lim="800000"/>
          </a:ln>
        </p:spPr>
        <p:txBody>
          <a:bodyPr/>
          <a:lstStyle/>
          <a:p>
            <a:endParaRPr lang="en-US" sz="1350" dirty="0"/>
          </a:p>
        </p:txBody>
      </p:sp>
      <p:sp>
        <p:nvSpPr>
          <p:cNvPr id="37" name="Object 36"/>
          <p:cNvSpPr/>
          <p:nvPr/>
        </p:nvSpPr>
        <p:spPr>
          <a:xfrm>
            <a:off x="450600" y="1439522"/>
            <a:ext cx="6464228" cy="2336926"/>
          </a:xfrm>
          <a:prstGeom prst="rect">
            <a:avLst/>
          </a:prstGeom>
          <a:solidFill>
            <a:srgbClr val="F71313">
              <a:alpha val="41000"/>
            </a:srgbClr>
          </a:solidFill>
          <a:ln w="12700">
            <a:solidFill>
              <a:srgbClr val="51237F"/>
            </a:solidFill>
            <a:prstDash val="solid"/>
            <a:miter lim="800000"/>
          </a:ln>
        </p:spPr>
        <p:txBody>
          <a:bodyPr/>
          <a:lstStyle/>
          <a:p>
            <a:endParaRPr lang="en-US" sz="1350" dirty="0"/>
          </a:p>
        </p:txBody>
      </p:sp>
      <p:sp>
        <p:nvSpPr>
          <p:cNvPr id="25" name="Title 24">
            <a:extLst>
              <a:ext uri="{FF2B5EF4-FFF2-40B4-BE49-F238E27FC236}">
                <a16:creationId xmlns:a16="http://schemas.microsoft.com/office/drawing/2014/main" id="{EA4B71C8-788C-7954-486B-E3E3E089BC72}"/>
              </a:ext>
            </a:extLst>
          </p:cNvPr>
          <p:cNvSpPr>
            <a:spLocks noGrp="1"/>
          </p:cNvSpPr>
          <p:nvPr>
            <p:ph type="title"/>
          </p:nvPr>
        </p:nvSpPr>
        <p:spPr>
          <a:xfrm>
            <a:off x="457200" y="528066"/>
            <a:ext cx="8229600" cy="605183"/>
          </a:xfrm>
        </p:spPr>
        <p:txBody>
          <a:bodyPr>
            <a:normAutofit fontScale="90000"/>
          </a:bodyPr>
          <a:lstStyle/>
          <a:p>
            <a:r>
              <a:rPr lang="en-US" sz="5400" dirty="0">
                <a:solidFill>
                  <a:srgbClr val="000000"/>
                </a:solidFill>
                <a:latin typeface="Roboto" pitchFamily="34" charset="0"/>
                <a:ea typeface="Roboto" pitchFamily="34" charset="-122"/>
                <a:cs typeface="Roboto" pitchFamily="34" charset="-120"/>
              </a:rPr>
              <a:t>Today the garden had. . . . </a:t>
            </a:r>
            <a:endParaRPr lang="en-US" dirty="0"/>
          </a:p>
        </p:txBody>
      </p:sp>
      <p:sp>
        <p:nvSpPr>
          <p:cNvPr id="23" name="Date Placeholder 22">
            <a:extLst>
              <a:ext uri="{FF2B5EF4-FFF2-40B4-BE49-F238E27FC236}">
                <a16:creationId xmlns:a16="http://schemas.microsoft.com/office/drawing/2014/main" id="{DE3274DA-5898-1377-8A6C-EA21F6BD2EED}"/>
              </a:ext>
            </a:extLst>
          </p:cNvPr>
          <p:cNvSpPr>
            <a:spLocks noGrp="1"/>
          </p:cNvSpPr>
          <p:nvPr>
            <p:ph type="dt" sz="half" idx="10"/>
          </p:nvPr>
        </p:nvSpPr>
        <p:spPr/>
        <p:txBody>
          <a:bodyPr/>
          <a:lstStyle/>
          <a:p>
            <a:r>
              <a:rPr lang="en-US" dirty="0"/>
              <a:t>5/18/2025</a:t>
            </a:r>
          </a:p>
        </p:txBody>
      </p:sp>
      <p:sp>
        <p:nvSpPr>
          <p:cNvPr id="24" name="Footer Placeholder 23">
            <a:extLst>
              <a:ext uri="{FF2B5EF4-FFF2-40B4-BE49-F238E27FC236}">
                <a16:creationId xmlns:a16="http://schemas.microsoft.com/office/drawing/2014/main" id="{F48C8AFA-7CD9-C222-D39D-5BFDD9E76C03}"/>
              </a:ext>
            </a:extLst>
          </p:cNvPr>
          <p:cNvSpPr>
            <a:spLocks noGrp="1"/>
          </p:cNvSpPr>
          <p:nvPr>
            <p:ph type="ftr" sz="quarter" idx="11"/>
          </p:nvPr>
        </p:nvSpPr>
        <p:spPr>
          <a:xfrm>
            <a:off x="3130066" y="4757337"/>
            <a:ext cx="3352800" cy="273844"/>
          </a:xfrm>
        </p:spPr>
        <p:txBody>
          <a:bodyPr/>
          <a:lstStyle/>
          <a:p>
            <a:r>
              <a:rPr lang="en-US" dirty="0"/>
              <a:t>Copyright © 2007 - 2025 Carl M. Burnett</a:t>
            </a:r>
          </a:p>
        </p:txBody>
      </p:sp>
      <p:sp>
        <p:nvSpPr>
          <p:cNvPr id="38" name="Slide Number Placeholder 24"/>
          <p:cNvSpPr>
            <a:spLocks noGrp="1"/>
          </p:cNvSpPr>
          <p:nvPr>
            <p:ph type="sldNum" sz="quarter" idx="12"/>
          </p:nvPr>
        </p:nvSpPr>
        <p:spPr>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80</a:t>
            </a:fld>
            <a:endParaRPr lang="en-US" sz="12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7876BD-0812-EF3F-3FCC-C07F40DCA51D}"/>
              </a:ext>
            </a:extLst>
          </p:cNvPr>
          <p:cNvSpPr>
            <a:spLocks noGrp="1"/>
          </p:cNvSpPr>
          <p:nvPr>
            <p:ph type="dt" sz="half" idx="10"/>
          </p:nvPr>
        </p:nvSpPr>
        <p:spPr/>
        <p:txBody>
          <a:bodyPr anchor="b">
            <a:normAutofit/>
          </a:bodyPr>
          <a:lstStyle/>
          <a:p>
            <a:pPr>
              <a:spcAft>
                <a:spcPts val="600"/>
              </a:spcAft>
            </a:pPr>
            <a:r>
              <a:rPr lang="en-US" dirty="0"/>
              <a:t>5/18/2025</a:t>
            </a:r>
          </a:p>
        </p:txBody>
      </p:sp>
      <p:sp>
        <p:nvSpPr>
          <p:cNvPr id="3" name="Footer Placeholder 2">
            <a:extLst>
              <a:ext uri="{FF2B5EF4-FFF2-40B4-BE49-F238E27FC236}">
                <a16:creationId xmlns:a16="http://schemas.microsoft.com/office/drawing/2014/main" id="{91EB9A91-0600-0DB4-2571-EE4FD4E445C0}"/>
              </a:ext>
            </a:extLst>
          </p:cNvPr>
          <p:cNvSpPr>
            <a:spLocks noGrp="1"/>
          </p:cNvSpPr>
          <p:nvPr>
            <p:ph type="ftr" sz="quarter" idx="11"/>
          </p:nvPr>
        </p:nvSpPr>
        <p:spPr/>
        <p:txBody>
          <a:bodyPr anchor="b">
            <a:normAutofit/>
          </a:bodyPr>
          <a:lstStyle/>
          <a:p>
            <a:pPr>
              <a:spcAft>
                <a:spcPts val="600"/>
              </a:spcAft>
            </a:pPr>
            <a:r>
              <a:rPr lang="en-US" dirty="0"/>
              <a:t>Copyright © 2007 - 2025 Carl M. Burnett</a:t>
            </a:r>
          </a:p>
        </p:txBody>
      </p:sp>
      <p:sp>
        <p:nvSpPr>
          <p:cNvPr id="4" name="Slide Number Placeholder 3">
            <a:extLst>
              <a:ext uri="{FF2B5EF4-FFF2-40B4-BE49-F238E27FC236}">
                <a16:creationId xmlns:a16="http://schemas.microsoft.com/office/drawing/2014/main" id="{5C285D29-0EBE-7EB7-EBB1-6EBD83C9D34E}"/>
              </a:ext>
            </a:extLst>
          </p:cNvPr>
          <p:cNvSpPr>
            <a:spLocks noGrp="1"/>
          </p:cNvSpPr>
          <p:nvPr>
            <p:ph type="sldNum" sz="quarter" idx="12"/>
          </p:nvPr>
        </p:nvSpPr>
        <p:spPr/>
        <p:txBody>
          <a:bodyPr anchor="b">
            <a:normAutofit/>
          </a:bodyPr>
          <a:lstStyle/>
          <a:p>
            <a:pPr>
              <a:spcAft>
                <a:spcPts val="600"/>
              </a:spcAft>
            </a:pPr>
            <a:fld id="{3D46CBA2-ECE5-4BE9-B546-6761E0E67089}" type="slidenum">
              <a:rPr lang="en-US" smtClean="0"/>
              <a:pPr>
                <a:spcAft>
                  <a:spcPts val="600"/>
                </a:spcAft>
              </a:pPr>
              <a:t>81</a:t>
            </a:fld>
            <a:endParaRPr lang="en-US" dirty="0"/>
          </a:p>
        </p:txBody>
      </p:sp>
      <p:pic>
        <p:nvPicPr>
          <p:cNvPr id="5" name="Picture 4" descr="A diagram of structure and structure&#10;&#10;AI-generated content may be incorrect.">
            <a:extLst>
              <a:ext uri="{FF2B5EF4-FFF2-40B4-BE49-F238E27FC236}">
                <a16:creationId xmlns:a16="http://schemas.microsoft.com/office/drawing/2014/main" id="{94E7E9BD-028C-F589-65A7-9F3910B12004}"/>
              </a:ext>
            </a:extLst>
          </p:cNvPr>
          <p:cNvPicPr>
            <a:picLocks noChangeAspect="1"/>
          </p:cNvPicPr>
          <p:nvPr/>
        </p:nvPicPr>
        <p:blipFill>
          <a:blip r:embed="rId2" cstate="print">
            <a:extLst>
              <a:ext uri="{28A0092B-C50C-407E-A947-70E740481C1C}">
                <a14:useLocalDpi xmlns:a14="http://schemas.microsoft.com/office/drawing/2010/main" val="0"/>
              </a:ext>
            </a:extLst>
          </a:blip>
          <a:srcRect b="81296"/>
          <a:stretch>
            <a:fillRect/>
          </a:stretch>
        </p:blipFill>
        <p:spPr>
          <a:xfrm>
            <a:off x="1757765" y="839649"/>
            <a:ext cx="6079773" cy="1184364"/>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DBFC1836-A5CF-845D-8A4B-1CFCEBB00300}"/>
              </a:ext>
            </a:extLst>
          </p:cNvPr>
          <p:cNvPicPr>
            <a:picLocks noChangeAspect="1"/>
          </p:cNvPicPr>
          <p:nvPr/>
        </p:nvPicPr>
        <p:blipFill>
          <a:blip r:embed="rId3" cstate="print">
            <a:extLst>
              <a:ext uri="{28A0092B-C50C-407E-A947-70E740481C1C}">
                <a14:useLocalDpi xmlns:a14="http://schemas.microsoft.com/office/drawing/2010/main" val="0"/>
              </a:ext>
            </a:extLst>
          </a:blip>
          <a:srcRect t="60370" b="29251"/>
          <a:stretch>
            <a:fillRect/>
          </a:stretch>
        </p:blipFill>
        <p:spPr>
          <a:xfrm>
            <a:off x="1752601" y="1944840"/>
            <a:ext cx="6084939" cy="700018"/>
          </a:xfrm>
          <a:prstGeom prst="rect">
            <a:avLst/>
          </a:prstGeom>
        </p:spPr>
      </p:pic>
      <p:sp>
        <p:nvSpPr>
          <p:cNvPr id="6" name="TextBox 5">
            <a:extLst>
              <a:ext uri="{FF2B5EF4-FFF2-40B4-BE49-F238E27FC236}">
                <a16:creationId xmlns:a16="http://schemas.microsoft.com/office/drawing/2014/main" id="{171A4FA7-99EE-7A66-47E2-0342C8B87F7B}"/>
              </a:ext>
            </a:extLst>
          </p:cNvPr>
          <p:cNvSpPr txBox="1"/>
          <p:nvPr/>
        </p:nvSpPr>
        <p:spPr>
          <a:xfrm>
            <a:off x="2133600" y="45150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2325543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66DA86-4A5D-208B-1986-9983995FF391}"/>
              </a:ext>
            </a:extLst>
          </p:cNvPr>
          <p:cNvSpPr>
            <a:spLocks noGrp="1"/>
          </p:cNvSpPr>
          <p:nvPr>
            <p:ph type="title"/>
          </p:nvPr>
        </p:nvSpPr>
        <p:spPr/>
        <p:txBody>
          <a:bodyPr>
            <a:normAutofit/>
          </a:bodyPr>
          <a:lstStyle/>
          <a:p>
            <a:r>
              <a:rPr lang="en-US" dirty="0"/>
              <a:t>Frequency Penalty</a:t>
            </a:r>
          </a:p>
        </p:txBody>
      </p:sp>
      <p:sp>
        <p:nvSpPr>
          <p:cNvPr id="6" name="Content Placeholder 5">
            <a:extLst>
              <a:ext uri="{FF2B5EF4-FFF2-40B4-BE49-F238E27FC236}">
                <a16:creationId xmlns:a16="http://schemas.microsoft.com/office/drawing/2014/main" id="{6505B255-B7FF-E356-A17B-89EE83975B9D}"/>
              </a:ext>
            </a:extLst>
          </p:cNvPr>
          <p:cNvSpPr>
            <a:spLocks noGrp="1"/>
          </p:cNvSpPr>
          <p:nvPr>
            <p:ph idx="1"/>
          </p:nvPr>
        </p:nvSpPr>
        <p:spPr/>
        <p:txBody>
          <a:bodyPr>
            <a:normAutofit fontScale="85000" lnSpcReduction="20000"/>
          </a:bodyPr>
          <a:lstStyle/>
          <a:p>
            <a:r>
              <a:rPr lang="en-US" dirty="0"/>
              <a:t>The Frequency Penalty parameter discourages the model from repeating previously used words. </a:t>
            </a:r>
          </a:p>
          <a:p>
            <a:r>
              <a:rPr lang="en-US" dirty="0"/>
              <a:t>It reduces the probability of tokens that have already appeared in the output.</a:t>
            </a:r>
          </a:p>
          <a:p>
            <a:pPr lvl="1"/>
            <a:r>
              <a:rPr lang="en-US" dirty="0"/>
              <a:t>Low Value (e.g., 0.0): The model won’t penalize for repetition.</a:t>
            </a:r>
          </a:p>
          <a:p>
            <a:pPr lvl="1"/>
            <a:r>
              <a:rPr lang="en-US" dirty="0"/>
              <a:t>High Value (e.g., 2.0): The model will heavily penalize repeated words, encouraging the generation of new content.</a:t>
            </a:r>
          </a:p>
          <a:p>
            <a:r>
              <a:rPr lang="en-US" dirty="0"/>
              <a:t>Avoids repetitive outputs - creative writing</a:t>
            </a:r>
          </a:p>
          <a:p>
            <a:r>
              <a:rPr lang="en-US" dirty="0"/>
              <a:t>Lower penalties in technical writing, where repeated terminology could be beneficial for clarity.</a:t>
            </a:r>
          </a:p>
          <a:p>
            <a:endParaRPr lang="en-US" dirty="0"/>
          </a:p>
        </p:txBody>
      </p:sp>
      <p:sp>
        <p:nvSpPr>
          <p:cNvPr id="2" name="Date Placeholder 1">
            <a:extLst>
              <a:ext uri="{FF2B5EF4-FFF2-40B4-BE49-F238E27FC236}">
                <a16:creationId xmlns:a16="http://schemas.microsoft.com/office/drawing/2014/main" id="{51A3DC74-94D4-E4EB-BAB3-B4B0BC064921}"/>
              </a:ext>
            </a:extLst>
          </p:cNvPr>
          <p:cNvSpPr>
            <a:spLocks noGrp="1"/>
          </p:cNvSpPr>
          <p:nvPr>
            <p:ph type="dt" sz="half" idx="10"/>
          </p:nvPr>
        </p:nvSpPr>
        <p:spPr/>
        <p:txBody>
          <a:bodyPr/>
          <a:lstStyle/>
          <a:p>
            <a:r>
              <a:rPr lang="en-US" dirty="0"/>
              <a:t>5/18/2025</a:t>
            </a:r>
          </a:p>
        </p:txBody>
      </p:sp>
      <p:sp>
        <p:nvSpPr>
          <p:cNvPr id="3" name="Footer Placeholder 2">
            <a:extLst>
              <a:ext uri="{FF2B5EF4-FFF2-40B4-BE49-F238E27FC236}">
                <a16:creationId xmlns:a16="http://schemas.microsoft.com/office/drawing/2014/main" id="{632DADBF-346C-B98F-F5BC-1C11894D2A2B}"/>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A916B80E-CCBF-D597-BA80-51475E315D74}"/>
              </a:ext>
            </a:extLst>
          </p:cNvPr>
          <p:cNvSpPr>
            <a:spLocks noGrp="1"/>
          </p:cNvSpPr>
          <p:nvPr>
            <p:ph type="sldNum" sz="quarter" idx="12"/>
          </p:nvPr>
        </p:nvSpPr>
        <p:spPr/>
        <p:txBody>
          <a:bodyPr/>
          <a:lstStyle/>
          <a:p>
            <a:fld id="{3D46CBA2-ECE5-4BE9-B546-6761E0E67089}" type="slidenum">
              <a:rPr lang="en-US" smtClean="0"/>
              <a:t>82</a:t>
            </a:fld>
            <a:endParaRPr lang="en-US" dirty="0"/>
          </a:p>
        </p:txBody>
      </p:sp>
    </p:spTree>
    <p:extLst>
      <p:ext uri="{BB962C8B-B14F-4D97-AF65-F5344CB8AC3E}">
        <p14:creationId xmlns:p14="http://schemas.microsoft.com/office/powerpoint/2010/main" val="23136227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A645-CC74-F487-8A2D-7C43CFF5818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7EA74E8-C5C3-4714-A7CE-EBEA078ED541}"/>
              </a:ext>
            </a:extLst>
          </p:cNvPr>
          <p:cNvSpPr>
            <a:spLocks noGrp="1"/>
          </p:cNvSpPr>
          <p:nvPr>
            <p:ph type="dt" sz="half" idx="10"/>
          </p:nvPr>
        </p:nvSpPr>
        <p:spPr/>
        <p:txBody>
          <a:bodyPr anchor="b">
            <a:normAutofit/>
          </a:bodyPr>
          <a:lstStyle/>
          <a:p>
            <a:pPr>
              <a:spcAft>
                <a:spcPts val="600"/>
              </a:spcAft>
            </a:pPr>
            <a:r>
              <a:rPr lang="en-US" dirty="0"/>
              <a:t>5/18/2025</a:t>
            </a:r>
          </a:p>
        </p:txBody>
      </p:sp>
      <p:sp>
        <p:nvSpPr>
          <p:cNvPr id="3" name="Footer Placeholder 2">
            <a:extLst>
              <a:ext uri="{FF2B5EF4-FFF2-40B4-BE49-F238E27FC236}">
                <a16:creationId xmlns:a16="http://schemas.microsoft.com/office/drawing/2014/main" id="{23CBEDD4-749E-5464-B9B2-7B16DCB8B9DF}"/>
              </a:ext>
            </a:extLst>
          </p:cNvPr>
          <p:cNvSpPr>
            <a:spLocks noGrp="1"/>
          </p:cNvSpPr>
          <p:nvPr>
            <p:ph type="ftr" sz="quarter" idx="11"/>
          </p:nvPr>
        </p:nvSpPr>
        <p:spPr/>
        <p:txBody>
          <a:bodyPr anchor="b">
            <a:normAutofit/>
          </a:bodyPr>
          <a:lstStyle/>
          <a:p>
            <a:pPr>
              <a:spcAft>
                <a:spcPts val="600"/>
              </a:spcAft>
            </a:pPr>
            <a:r>
              <a:rPr lang="en-US" dirty="0"/>
              <a:t>Copyright © 2007 - 2025 Carl M. Burnett</a:t>
            </a:r>
          </a:p>
        </p:txBody>
      </p:sp>
      <p:sp>
        <p:nvSpPr>
          <p:cNvPr id="4" name="Slide Number Placeholder 3">
            <a:extLst>
              <a:ext uri="{FF2B5EF4-FFF2-40B4-BE49-F238E27FC236}">
                <a16:creationId xmlns:a16="http://schemas.microsoft.com/office/drawing/2014/main" id="{B83289B4-CD26-3CC7-955E-C4D106E297DB}"/>
              </a:ext>
            </a:extLst>
          </p:cNvPr>
          <p:cNvSpPr>
            <a:spLocks noGrp="1"/>
          </p:cNvSpPr>
          <p:nvPr>
            <p:ph type="sldNum" sz="quarter" idx="12"/>
          </p:nvPr>
        </p:nvSpPr>
        <p:spPr/>
        <p:txBody>
          <a:bodyPr anchor="b">
            <a:normAutofit/>
          </a:bodyPr>
          <a:lstStyle/>
          <a:p>
            <a:pPr>
              <a:spcAft>
                <a:spcPts val="600"/>
              </a:spcAft>
            </a:pPr>
            <a:fld id="{3D46CBA2-ECE5-4BE9-B546-6761E0E67089}" type="slidenum">
              <a:rPr lang="en-US" smtClean="0"/>
              <a:pPr>
                <a:spcAft>
                  <a:spcPts val="600"/>
                </a:spcAft>
              </a:pPr>
              <a:t>83</a:t>
            </a:fld>
            <a:endParaRPr lang="en-US" dirty="0"/>
          </a:p>
        </p:txBody>
      </p:sp>
      <p:pic>
        <p:nvPicPr>
          <p:cNvPr id="5" name="Picture 4" descr="A diagram of structure and structure&#10;&#10;AI-generated content may be incorrect.">
            <a:extLst>
              <a:ext uri="{FF2B5EF4-FFF2-40B4-BE49-F238E27FC236}">
                <a16:creationId xmlns:a16="http://schemas.microsoft.com/office/drawing/2014/main" id="{5DA1419A-6716-FFC9-F932-64655D8CDA76}"/>
              </a:ext>
            </a:extLst>
          </p:cNvPr>
          <p:cNvPicPr>
            <a:picLocks noChangeAspect="1"/>
          </p:cNvPicPr>
          <p:nvPr/>
        </p:nvPicPr>
        <p:blipFill>
          <a:blip r:embed="rId2" cstate="print">
            <a:extLst>
              <a:ext uri="{28A0092B-C50C-407E-A947-70E740481C1C}">
                <a14:useLocalDpi xmlns:a14="http://schemas.microsoft.com/office/drawing/2010/main" val="0"/>
              </a:ext>
            </a:extLst>
          </a:blip>
          <a:srcRect b="81296"/>
          <a:stretch>
            <a:fillRect/>
          </a:stretch>
        </p:blipFill>
        <p:spPr>
          <a:xfrm>
            <a:off x="1757765" y="839649"/>
            <a:ext cx="6079773" cy="1184364"/>
          </a:xfrm>
          <a:prstGeom prst="rect">
            <a:avLst/>
          </a:prstGeom>
        </p:spPr>
      </p:pic>
      <p:pic>
        <p:nvPicPr>
          <p:cNvPr id="7" name="Picture 6" descr="A diagram of structure and structure&#10;&#10;AI-generated content may be incorrect.">
            <a:extLst>
              <a:ext uri="{FF2B5EF4-FFF2-40B4-BE49-F238E27FC236}">
                <a16:creationId xmlns:a16="http://schemas.microsoft.com/office/drawing/2014/main" id="{A8A56A68-FA29-7E61-058E-D4C5EDF2D645}"/>
              </a:ext>
            </a:extLst>
          </p:cNvPr>
          <p:cNvPicPr>
            <a:picLocks noChangeAspect="1"/>
          </p:cNvPicPr>
          <p:nvPr/>
        </p:nvPicPr>
        <p:blipFill>
          <a:blip r:embed="rId3" cstate="print">
            <a:extLst>
              <a:ext uri="{28A0092B-C50C-407E-A947-70E740481C1C}">
                <a14:useLocalDpi xmlns:a14="http://schemas.microsoft.com/office/drawing/2010/main" val="0"/>
              </a:ext>
            </a:extLst>
          </a:blip>
          <a:srcRect t="70838" b="17864"/>
          <a:stretch>
            <a:fillRect/>
          </a:stretch>
        </p:blipFill>
        <p:spPr>
          <a:xfrm>
            <a:off x="1752601" y="2598454"/>
            <a:ext cx="6084939" cy="762001"/>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3BB5E231-DDA1-16B4-23C5-67065AA6D638}"/>
              </a:ext>
            </a:extLst>
          </p:cNvPr>
          <p:cNvPicPr>
            <a:picLocks noChangeAspect="1"/>
          </p:cNvPicPr>
          <p:nvPr/>
        </p:nvPicPr>
        <p:blipFill>
          <a:blip r:embed="rId3" cstate="print">
            <a:extLst>
              <a:ext uri="{28A0092B-C50C-407E-A947-70E740481C1C}">
                <a14:useLocalDpi xmlns:a14="http://schemas.microsoft.com/office/drawing/2010/main" val="0"/>
              </a:ext>
            </a:extLst>
          </a:blip>
          <a:srcRect t="60370" b="29251"/>
          <a:stretch>
            <a:fillRect/>
          </a:stretch>
        </p:blipFill>
        <p:spPr>
          <a:xfrm>
            <a:off x="1752601" y="1944840"/>
            <a:ext cx="6084939" cy="700018"/>
          </a:xfrm>
          <a:prstGeom prst="rect">
            <a:avLst/>
          </a:prstGeom>
        </p:spPr>
      </p:pic>
      <p:sp>
        <p:nvSpPr>
          <p:cNvPr id="6" name="TextBox 5">
            <a:extLst>
              <a:ext uri="{FF2B5EF4-FFF2-40B4-BE49-F238E27FC236}">
                <a16:creationId xmlns:a16="http://schemas.microsoft.com/office/drawing/2014/main" id="{7F9C4E58-BD99-F5F4-2CD0-BF80AC0B1AF7}"/>
              </a:ext>
            </a:extLst>
          </p:cNvPr>
          <p:cNvSpPr txBox="1"/>
          <p:nvPr/>
        </p:nvSpPr>
        <p:spPr>
          <a:xfrm>
            <a:off x="2133600" y="45150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1310669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018053-ED17-9D1D-C8F5-BD7C4F6BD551}"/>
              </a:ext>
            </a:extLst>
          </p:cNvPr>
          <p:cNvSpPr>
            <a:spLocks noGrp="1"/>
          </p:cNvSpPr>
          <p:nvPr>
            <p:ph type="title"/>
          </p:nvPr>
        </p:nvSpPr>
        <p:spPr/>
        <p:txBody>
          <a:bodyPr>
            <a:normAutofit/>
          </a:bodyPr>
          <a:lstStyle/>
          <a:p>
            <a:r>
              <a:rPr lang="en-US" dirty="0"/>
              <a:t>Presence Penalty</a:t>
            </a:r>
          </a:p>
        </p:txBody>
      </p:sp>
      <p:sp>
        <p:nvSpPr>
          <p:cNvPr id="6" name="Content Placeholder 5">
            <a:extLst>
              <a:ext uri="{FF2B5EF4-FFF2-40B4-BE49-F238E27FC236}">
                <a16:creationId xmlns:a16="http://schemas.microsoft.com/office/drawing/2014/main" id="{4BCE4CA0-E055-2AFC-3395-D68A28374940}"/>
              </a:ext>
            </a:extLst>
          </p:cNvPr>
          <p:cNvSpPr>
            <a:spLocks noGrp="1"/>
          </p:cNvSpPr>
          <p:nvPr>
            <p:ph idx="1"/>
          </p:nvPr>
        </p:nvSpPr>
        <p:spPr/>
        <p:txBody>
          <a:bodyPr>
            <a:normAutofit fontScale="92500" lnSpcReduction="20000"/>
          </a:bodyPr>
          <a:lstStyle/>
          <a:p>
            <a:r>
              <a:rPr lang="en-US" dirty="0"/>
              <a:t>The Presence Penalty parameter is similar to the frequency.</a:t>
            </a:r>
          </a:p>
          <a:p>
            <a:r>
              <a:rPr lang="en-US" dirty="0"/>
              <a:t>Penalizing based on how often a word is used.</a:t>
            </a:r>
          </a:p>
          <a:p>
            <a:pPr lvl="1"/>
            <a:r>
              <a:rPr lang="en-US" dirty="0"/>
              <a:t>Low Value (e.g., 0.0): The model won’t penalize for reusing words.</a:t>
            </a:r>
          </a:p>
          <a:p>
            <a:pPr lvl="1"/>
            <a:r>
              <a:rPr lang="en-US" dirty="0"/>
              <a:t>High Value (e.g., 2.0): The model will avoid using any word that has already appeared.</a:t>
            </a:r>
          </a:p>
          <a:p>
            <a:r>
              <a:rPr lang="en-US" dirty="0"/>
              <a:t>Presence penalties help encourage more diverse content generation. </a:t>
            </a:r>
          </a:p>
          <a:p>
            <a:r>
              <a:rPr lang="en-US" dirty="0"/>
              <a:t>Useful when model introduce new ideas – brainstorming.</a:t>
            </a:r>
          </a:p>
          <a:p>
            <a:endParaRPr lang="en-US" dirty="0"/>
          </a:p>
        </p:txBody>
      </p:sp>
      <p:sp>
        <p:nvSpPr>
          <p:cNvPr id="2" name="Date Placeholder 1">
            <a:extLst>
              <a:ext uri="{FF2B5EF4-FFF2-40B4-BE49-F238E27FC236}">
                <a16:creationId xmlns:a16="http://schemas.microsoft.com/office/drawing/2014/main" id="{35E7FFCD-E478-691B-5223-5CBC8EDF8839}"/>
              </a:ext>
            </a:extLst>
          </p:cNvPr>
          <p:cNvSpPr>
            <a:spLocks noGrp="1"/>
          </p:cNvSpPr>
          <p:nvPr>
            <p:ph type="dt" sz="half" idx="10"/>
          </p:nvPr>
        </p:nvSpPr>
        <p:spPr/>
        <p:txBody>
          <a:bodyPr/>
          <a:lstStyle/>
          <a:p>
            <a:r>
              <a:rPr lang="en-US" dirty="0"/>
              <a:t>5/18/2025</a:t>
            </a:r>
          </a:p>
        </p:txBody>
      </p:sp>
      <p:sp>
        <p:nvSpPr>
          <p:cNvPr id="3" name="Footer Placeholder 2">
            <a:extLst>
              <a:ext uri="{FF2B5EF4-FFF2-40B4-BE49-F238E27FC236}">
                <a16:creationId xmlns:a16="http://schemas.microsoft.com/office/drawing/2014/main" id="{89110D76-47E3-8EB7-DE85-82EF34A9972C}"/>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40C5FB02-DD11-90E6-4712-83894EDCB310}"/>
              </a:ext>
            </a:extLst>
          </p:cNvPr>
          <p:cNvSpPr>
            <a:spLocks noGrp="1"/>
          </p:cNvSpPr>
          <p:nvPr>
            <p:ph type="sldNum" sz="quarter" idx="12"/>
          </p:nvPr>
        </p:nvSpPr>
        <p:spPr/>
        <p:txBody>
          <a:bodyPr/>
          <a:lstStyle/>
          <a:p>
            <a:fld id="{3D46CBA2-ECE5-4BE9-B546-6761E0E67089}" type="slidenum">
              <a:rPr lang="en-US" smtClean="0"/>
              <a:t>84</a:t>
            </a:fld>
            <a:endParaRPr lang="en-US" dirty="0"/>
          </a:p>
        </p:txBody>
      </p:sp>
    </p:spTree>
    <p:extLst>
      <p:ext uri="{BB962C8B-B14F-4D97-AF65-F5344CB8AC3E}">
        <p14:creationId xmlns:p14="http://schemas.microsoft.com/office/powerpoint/2010/main" val="1778559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F813-EEC6-D711-7D34-D748851EDCE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B3B79FE-C6A5-6A9D-B4E7-E3B88AAD3C7C}"/>
              </a:ext>
            </a:extLst>
          </p:cNvPr>
          <p:cNvSpPr>
            <a:spLocks noGrp="1"/>
          </p:cNvSpPr>
          <p:nvPr>
            <p:ph type="dt" sz="half" idx="10"/>
          </p:nvPr>
        </p:nvSpPr>
        <p:spPr/>
        <p:txBody>
          <a:bodyPr anchor="b">
            <a:normAutofit/>
          </a:bodyPr>
          <a:lstStyle/>
          <a:p>
            <a:pPr>
              <a:spcAft>
                <a:spcPts val="600"/>
              </a:spcAft>
            </a:pPr>
            <a:r>
              <a:rPr lang="en-US" dirty="0"/>
              <a:t>5/18/2025</a:t>
            </a:r>
          </a:p>
        </p:txBody>
      </p:sp>
      <p:sp>
        <p:nvSpPr>
          <p:cNvPr id="3" name="Footer Placeholder 2">
            <a:extLst>
              <a:ext uri="{FF2B5EF4-FFF2-40B4-BE49-F238E27FC236}">
                <a16:creationId xmlns:a16="http://schemas.microsoft.com/office/drawing/2014/main" id="{C9C914E6-D037-922E-3616-434AAEB782D5}"/>
              </a:ext>
            </a:extLst>
          </p:cNvPr>
          <p:cNvSpPr>
            <a:spLocks noGrp="1"/>
          </p:cNvSpPr>
          <p:nvPr>
            <p:ph type="ftr" sz="quarter" idx="11"/>
          </p:nvPr>
        </p:nvSpPr>
        <p:spPr/>
        <p:txBody>
          <a:bodyPr anchor="b">
            <a:normAutofit/>
          </a:bodyPr>
          <a:lstStyle/>
          <a:p>
            <a:pPr>
              <a:spcAft>
                <a:spcPts val="600"/>
              </a:spcAft>
            </a:pPr>
            <a:r>
              <a:rPr lang="en-US" dirty="0"/>
              <a:t>Copyright © 2007 - 2025 Carl M. Burnett</a:t>
            </a:r>
          </a:p>
        </p:txBody>
      </p:sp>
      <p:sp>
        <p:nvSpPr>
          <p:cNvPr id="4" name="Slide Number Placeholder 3">
            <a:extLst>
              <a:ext uri="{FF2B5EF4-FFF2-40B4-BE49-F238E27FC236}">
                <a16:creationId xmlns:a16="http://schemas.microsoft.com/office/drawing/2014/main" id="{1A91B294-061F-4135-B366-024E9C56E24C}"/>
              </a:ext>
            </a:extLst>
          </p:cNvPr>
          <p:cNvSpPr>
            <a:spLocks noGrp="1"/>
          </p:cNvSpPr>
          <p:nvPr>
            <p:ph type="sldNum" sz="quarter" idx="12"/>
          </p:nvPr>
        </p:nvSpPr>
        <p:spPr/>
        <p:txBody>
          <a:bodyPr anchor="b">
            <a:normAutofit/>
          </a:bodyPr>
          <a:lstStyle/>
          <a:p>
            <a:pPr>
              <a:spcAft>
                <a:spcPts val="600"/>
              </a:spcAft>
            </a:pPr>
            <a:fld id="{3D46CBA2-ECE5-4BE9-B546-6761E0E67089}" type="slidenum">
              <a:rPr lang="en-US" smtClean="0"/>
              <a:pPr>
                <a:spcAft>
                  <a:spcPts val="600"/>
                </a:spcAft>
              </a:pPr>
              <a:t>85</a:t>
            </a:fld>
            <a:endParaRPr lang="en-US" dirty="0"/>
          </a:p>
        </p:txBody>
      </p:sp>
      <p:pic>
        <p:nvPicPr>
          <p:cNvPr id="9" name="Picture 8" descr="A diagram of structure and structure&#10;&#10;AI-generated content may be incorrect.">
            <a:extLst>
              <a:ext uri="{FF2B5EF4-FFF2-40B4-BE49-F238E27FC236}">
                <a16:creationId xmlns:a16="http://schemas.microsoft.com/office/drawing/2014/main" id="{FCD3B913-00B1-42EE-4797-8BA7ED260EF8}"/>
              </a:ext>
            </a:extLst>
          </p:cNvPr>
          <p:cNvPicPr>
            <a:picLocks noChangeAspect="1"/>
          </p:cNvPicPr>
          <p:nvPr/>
        </p:nvPicPr>
        <p:blipFill>
          <a:blip r:embed="rId2" cstate="print">
            <a:extLst>
              <a:ext uri="{28A0092B-C50C-407E-A947-70E740481C1C}">
                <a14:useLocalDpi xmlns:a14="http://schemas.microsoft.com/office/drawing/2010/main" val="0"/>
              </a:ext>
            </a:extLst>
          </a:blip>
          <a:srcRect t="82135" b="6567"/>
          <a:stretch>
            <a:fillRect/>
          </a:stretch>
        </p:blipFill>
        <p:spPr>
          <a:xfrm>
            <a:off x="1752600" y="3298472"/>
            <a:ext cx="6084939" cy="762001"/>
          </a:xfrm>
          <a:prstGeom prst="rect">
            <a:avLst/>
          </a:prstGeom>
        </p:spPr>
      </p:pic>
      <p:pic>
        <p:nvPicPr>
          <p:cNvPr id="5" name="Picture 4" descr="A diagram of structure and structure&#10;&#10;AI-generated content may be incorrect.">
            <a:extLst>
              <a:ext uri="{FF2B5EF4-FFF2-40B4-BE49-F238E27FC236}">
                <a16:creationId xmlns:a16="http://schemas.microsoft.com/office/drawing/2014/main" id="{68B5F731-3554-7337-ADA9-731E594B4BD9}"/>
              </a:ext>
            </a:extLst>
          </p:cNvPr>
          <p:cNvPicPr>
            <a:picLocks noChangeAspect="1"/>
          </p:cNvPicPr>
          <p:nvPr/>
        </p:nvPicPr>
        <p:blipFill>
          <a:blip r:embed="rId3" cstate="print">
            <a:extLst>
              <a:ext uri="{28A0092B-C50C-407E-A947-70E740481C1C}">
                <a14:useLocalDpi xmlns:a14="http://schemas.microsoft.com/office/drawing/2010/main" val="0"/>
              </a:ext>
            </a:extLst>
          </a:blip>
          <a:srcRect b="81296"/>
          <a:stretch>
            <a:fillRect/>
          </a:stretch>
        </p:blipFill>
        <p:spPr>
          <a:xfrm>
            <a:off x="1757765" y="839649"/>
            <a:ext cx="6079773" cy="1184364"/>
          </a:xfrm>
          <a:prstGeom prst="rect">
            <a:avLst/>
          </a:prstGeom>
        </p:spPr>
      </p:pic>
      <p:pic>
        <p:nvPicPr>
          <p:cNvPr id="7" name="Picture 6" descr="A diagram of structure and structure&#10;&#10;AI-generated content may be incorrect.">
            <a:extLst>
              <a:ext uri="{FF2B5EF4-FFF2-40B4-BE49-F238E27FC236}">
                <a16:creationId xmlns:a16="http://schemas.microsoft.com/office/drawing/2014/main" id="{EF07B0E0-FB5D-82DE-480E-8E23D2D2C891}"/>
              </a:ext>
            </a:extLst>
          </p:cNvPr>
          <p:cNvPicPr>
            <a:picLocks noChangeAspect="1"/>
          </p:cNvPicPr>
          <p:nvPr/>
        </p:nvPicPr>
        <p:blipFill>
          <a:blip r:embed="rId2" cstate="print">
            <a:extLst>
              <a:ext uri="{28A0092B-C50C-407E-A947-70E740481C1C}">
                <a14:useLocalDpi xmlns:a14="http://schemas.microsoft.com/office/drawing/2010/main" val="0"/>
              </a:ext>
            </a:extLst>
          </a:blip>
          <a:srcRect t="70838" b="17864"/>
          <a:stretch>
            <a:fillRect/>
          </a:stretch>
        </p:blipFill>
        <p:spPr>
          <a:xfrm>
            <a:off x="1752601" y="2598454"/>
            <a:ext cx="6084939" cy="762001"/>
          </a:xfrm>
          <a:prstGeom prst="rect">
            <a:avLst/>
          </a:prstGeom>
        </p:spPr>
      </p:pic>
      <p:pic>
        <p:nvPicPr>
          <p:cNvPr id="11" name="Picture 10" descr="A diagram of structure and structure&#10;&#10;AI-generated content may be incorrect.">
            <a:extLst>
              <a:ext uri="{FF2B5EF4-FFF2-40B4-BE49-F238E27FC236}">
                <a16:creationId xmlns:a16="http://schemas.microsoft.com/office/drawing/2014/main" id="{3BD29719-D941-8080-CA4B-A83D4EA0C341}"/>
              </a:ext>
            </a:extLst>
          </p:cNvPr>
          <p:cNvPicPr>
            <a:picLocks noChangeAspect="1"/>
          </p:cNvPicPr>
          <p:nvPr/>
        </p:nvPicPr>
        <p:blipFill>
          <a:blip r:embed="rId2" cstate="print">
            <a:extLst>
              <a:ext uri="{28A0092B-C50C-407E-A947-70E740481C1C}">
                <a14:useLocalDpi xmlns:a14="http://schemas.microsoft.com/office/drawing/2010/main" val="0"/>
              </a:ext>
            </a:extLst>
          </a:blip>
          <a:srcRect t="60370" b="29251"/>
          <a:stretch>
            <a:fillRect/>
          </a:stretch>
        </p:blipFill>
        <p:spPr>
          <a:xfrm>
            <a:off x="1752601" y="1944840"/>
            <a:ext cx="6084939" cy="700018"/>
          </a:xfrm>
          <a:prstGeom prst="rect">
            <a:avLst/>
          </a:prstGeom>
        </p:spPr>
      </p:pic>
      <p:sp>
        <p:nvSpPr>
          <p:cNvPr id="6" name="TextBox 5">
            <a:extLst>
              <a:ext uri="{FF2B5EF4-FFF2-40B4-BE49-F238E27FC236}">
                <a16:creationId xmlns:a16="http://schemas.microsoft.com/office/drawing/2014/main" id="{B16C580F-F319-DEC2-23CB-AC66C41BA1C6}"/>
              </a:ext>
            </a:extLst>
          </p:cNvPr>
          <p:cNvSpPr txBox="1"/>
          <p:nvPr/>
        </p:nvSpPr>
        <p:spPr>
          <a:xfrm>
            <a:off x="2133600" y="4515050"/>
            <a:ext cx="4876800" cy="261610"/>
          </a:xfrm>
          <a:prstGeom prst="rect">
            <a:avLst/>
          </a:prstGeom>
          <a:noFill/>
        </p:spPr>
        <p:txBody>
          <a:bodyPr wrap="square">
            <a:spAutoFit/>
          </a:bodyPr>
          <a:lstStyle/>
          <a:p>
            <a:pPr algn="ctr"/>
            <a:r>
              <a:rPr lang="en-US" sz="1100" b="1" dirty="0">
                <a:latin typeface="+mj-lt"/>
              </a:rPr>
              <a:t>Reference - https://www.analyticsvidhya.com/blog/2024/10/llm-parameters/</a:t>
            </a:r>
          </a:p>
        </p:txBody>
      </p:sp>
    </p:spTree>
    <p:extLst>
      <p:ext uri="{BB962C8B-B14F-4D97-AF65-F5344CB8AC3E}">
        <p14:creationId xmlns:p14="http://schemas.microsoft.com/office/powerpoint/2010/main" val="30162436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677BEE-FC02-E7FD-B339-C7ED783790A9}"/>
              </a:ext>
            </a:extLst>
          </p:cNvPr>
          <p:cNvSpPr>
            <a:spLocks noGrp="1"/>
          </p:cNvSpPr>
          <p:nvPr>
            <p:ph type="title"/>
          </p:nvPr>
        </p:nvSpPr>
        <p:spPr/>
        <p:txBody>
          <a:bodyPr>
            <a:normAutofit/>
          </a:bodyPr>
          <a:lstStyle/>
          <a:p>
            <a:r>
              <a:rPr lang="en-US" dirty="0"/>
              <a:t>Stop Sequence</a:t>
            </a:r>
          </a:p>
        </p:txBody>
      </p:sp>
      <p:sp>
        <p:nvSpPr>
          <p:cNvPr id="6" name="Content Placeholder 5">
            <a:extLst>
              <a:ext uri="{FF2B5EF4-FFF2-40B4-BE49-F238E27FC236}">
                <a16:creationId xmlns:a16="http://schemas.microsoft.com/office/drawing/2014/main" id="{537B6FD2-6B2A-5AFA-68D2-B9F01469911E}"/>
              </a:ext>
            </a:extLst>
          </p:cNvPr>
          <p:cNvSpPr>
            <a:spLocks noGrp="1"/>
          </p:cNvSpPr>
          <p:nvPr>
            <p:ph idx="1"/>
          </p:nvPr>
        </p:nvSpPr>
        <p:spPr/>
        <p:txBody>
          <a:bodyPr>
            <a:normAutofit fontScale="92500"/>
          </a:bodyPr>
          <a:lstStyle/>
          <a:p>
            <a:r>
              <a:rPr lang="en-US" dirty="0"/>
              <a:t>The Stop parameter lets you define a sequence of characters or words that signals stop generating further content. </a:t>
            </a:r>
          </a:p>
          <a:p>
            <a:r>
              <a:rPr lang="en-US" dirty="0"/>
              <a:t>Allows clean end the generation.</a:t>
            </a:r>
          </a:p>
          <a:p>
            <a:pPr lvl="1"/>
            <a:r>
              <a:rPr lang="en-US" dirty="0"/>
              <a:t>    Example Stop Sequences: Could be periods (.), newlines (\n), or specific phrases like “The end”.</a:t>
            </a:r>
          </a:p>
          <a:p>
            <a:r>
              <a:rPr lang="en-US" dirty="0"/>
              <a:t>Convenient when a model should stop once it has reached a logical conclusion</a:t>
            </a:r>
          </a:p>
          <a:p>
            <a:r>
              <a:rPr lang="en-US" dirty="0"/>
              <a:t>Certain number of ideas - Q&amp;A or dialogue-based models.</a:t>
            </a:r>
          </a:p>
        </p:txBody>
      </p:sp>
      <p:sp>
        <p:nvSpPr>
          <p:cNvPr id="2" name="Date Placeholder 1">
            <a:extLst>
              <a:ext uri="{FF2B5EF4-FFF2-40B4-BE49-F238E27FC236}">
                <a16:creationId xmlns:a16="http://schemas.microsoft.com/office/drawing/2014/main" id="{DE5E500B-1D92-FA17-F129-836C1CF5F225}"/>
              </a:ext>
            </a:extLst>
          </p:cNvPr>
          <p:cNvSpPr>
            <a:spLocks noGrp="1"/>
          </p:cNvSpPr>
          <p:nvPr>
            <p:ph type="dt" sz="half" idx="10"/>
          </p:nvPr>
        </p:nvSpPr>
        <p:spPr/>
        <p:txBody>
          <a:bodyPr/>
          <a:lstStyle/>
          <a:p>
            <a:r>
              <a:rPr lang="en-US" dirty="0"/>
              <a:t>5/18/2025</a:t>
            </a:r>
          </a:p>
        </p:txBody>
      </p:sp>
      <p:sp>
        <p:nvSpPr>
          <p:cNvPr id="3" name="Footer Placeholder 2">
            <a:extLst>
              <a:ext uri="{FF2B5EF4-FFF2-40B4-BE49-F238E27FC236}">
                <a16:creationId xmlns:a16="http://schemas.microsoft.com/office/drawing/2014/main" id="{05D11709-F56F-D931-4753-098E86A40DB4}"/>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D4A062E5-BC83-E4E4-6E30-06569931BB84}"/>
              </a:ext>
            </a:extLst>
          </p:cNvPr>
          <p:cNvSpPr>
            <a:spLocks noGrp="1"/>
          </p:cNvSpPr>
          <p:nvPr>
            <p:ph type="sldNum" sz="quarter" idx="12"/>
          </p:nvPr>
        </p:nvSpPr>
        <p:spPr/>
        <p:txBody>
          <a:bodyPr/>
          <a:lstStyle/>
          <a:p>
            <a:fld id="{3D46CBA2-ECE5-4BE9-B546-6761E0E67089}" type="slidenum">
              <a:rPr lang="en-US" smtClean="0"/>
              <a:t>86</a:t>
            </a:fld>
            <a:endParaRPr lang="en-US" dirty="0"/>
          </a:p>
        </p:txBody>
      </p:sp>
    </p:spTree>
    <p:extLst>
      <p:ext uri="{BB962C8B-B14F-4D97-AF65-F5344CB8AC3E}">
        <p14:creationId xmlns:p14="http://schemas.microsoft.com/office/powerpoint/2010/main" val="1278370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444106" y="721169"/>
            <a:ext cx="8253502" cy="811159"/>
          </a:xfrm>
          <a:prstGeom prst="rect">
            <a:avLst/>
          </a:prstGeom>
          <a:noFill/>
        </p:spPr>
        <p:txBody>
          <a:bodyPr wrap="square" lIns="0" tIns="0" rIns="0" bIns="0" rtlCol="0" anchor="t"/>
          <a:lstStyle/>
          <a:p>
            <a:pPr>
              <a:lnSpc>
                <a:spcPts val="3195"/>
              </a:lnSpc>
            </a:pPr>
            <a:r>
              <a:rPr lang="en-US" sz="2400" b="1" dirty="0">
                <a:solidFill>
                  <a:srgbClr val="000000"/>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Fine-tuning</a:t>
            </a:r>
            <a:r>
              <a:rPr lang="en-US" sz="2400" b="1" dirty="0">
                <a:solidFill>
                  <a:srgbClr val="000000"/>
                </a:solidFill>
                <a:latin typeface="Roboto" pitchFamily="34" charset="0"/>
                <a:ea typeface="Roboto" pitchFamily="34" charset="-122"/>
                <a:cs typeface="Roboto" pitchFamily="34" charset="-120"/>
              </a:rPr>
              <a:t>, Parameter Tuning, and Token Limits for LLMs</a:t>
            </a:r>
            <a:endParaRPr lang="en-US" sz="1100" dirty="0"/>
          </a:p>
        </p:txBody>
      </p:sp>
      <p:sp>
        <p:nvSpPr>
          <p:cNvPr id="4" name="Object 3"/>
          <p:cNvSpPr/>
          <p:nvPr/>
        </p:nvSpPr>
        <p:spPr>
          <a:xfrm>
            <a:off x="357098" y="1756923"/>
            <a:ext cx="535647" cy="535647"/>
          </a:xfrm>
          <a:prstGeom prst="ellipse">
            <a:avLst/>
          </a:prstGeom>
          <a:solidFill>
            <a:srgbClr val="51237F"/>
          </a:solidFill>
        </p:spPr>
        <p:txBody>
          <a:bodyPr/>
          <a:lstStyle/>
          <a:p>
            <a:endParaRPr lang="en-US" sz="1350" dirty="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320" y="1906508"/>
            <a:ext cx="164265" cy="235685"/>
          </a:xfrm>
          <a:prstGeom prst="rect">
            <a:avLst/>
          </a:prstGeom>
        </p:spPr>
      </p:pic>
      <p:sp>
        <p:nvSpPr>
          <p:cNvPr id="6" name="Object 5"/>
          <p:cNvSpPr/>
          <p:nvPr/>
        </p:nvSpPr>
        <p:spPr>
          <a:xfrm>
            <a:off x="1035586" y="1712534"/>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Fine-tuning</a:t>
            </a:r>
            <a:endParaRPr lang="en-US" sz="1350" dirty="0"/>
          </a:p>
        </p:txBody>
      </p:sp>
      <p:sp>
        <p:nvSpPr>
          <p:cNvPr id="7" name="Object 6"/>
          <p:cNvSpPr/>
          <p:nvPr/>
        </p:nvSpPr>
        <p:spPr>
          <a:xfrm>
            <a:off x="1035586" y="1974158"/>
            <a:ext cx="2081882" cy="1013639"/>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Adapting a pre-trained large language model to a specific task or domain by training it on a smaller, task-specific dataset</a:t>
            </a:r>
            <a:endParaRPr lang="en-US" sz="1350" dirty="0"/>
          </a:p>
        </p:txBody>
      </p:sp>
      <p:sp>
        <p:nvSpPr>
          <p:cNvPr id="8" name="Object 7"/>
          <p:cNvSpPr/>
          <p:nvPr/>
        </p:nvSpPr>
        <p:spPr>
          <a:xfrm>
            <a:off x="3285304" y="1756923"/>
            <a:ext cx="535647" cy="535647"/>
          </a:xfrm>
          <a:prstGeom prst="ellipse">
            <a:avLst/>
          </a:prstGeom>
          <a:solidFill>
            <a:srgbClr val="51237F"/>
          </a:solidFill>
        </p:spPr>
        <p:txBody>
          <a:bodyPr/>
          <a:lstStyle/>
          <a:p>
            <a:endParaRPr lang="en-US" sz="1350"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5027" y="1905283"/>
            <a:ext cx="271395" cy="242827"/>
          </a:xfrm>
          <a:prstGeom prst="rect">
            <a:avLst/>
          </a:prstGeom>
        </p:spPr>
      </p:pic>
      <p:sp>
        <p:nvSpPr>
          <p:cNvPr id="10" name="Object 9"/>
          <p:cNvSpPr/>
          <p:nvPr/>
        </p:nvSpPr>
        <p:spPr>
          <a:xfrm>
            <a:off x="3963790" y="1712534"/>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Parameter Tuning</a:t>
            </a:r>
            <a:endParaRPr lang="en-US" sz="1350" dirty="0"/>
          </a:p>
        </p:txBody>
      </p:sp>
      <p:sp>
        <p:nvSpPr>
          <p:cNvPr id="11" name="Object 10"/>
          <p:cNvSpPr/>
          <p:nvPr/>
        </p:nvSpPr>
        <p:spPr>
          <a:xfrm>
            <a:off x="3963790" y="1974159"/>
            <a:ext cx="2081882" cy="1216366"/>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Adjusting the hyperparameters of a model, such as learning rate, batch size, and number of layers, to optimize its performance on a given task</a:t>
            </a:r>
            <a:endParaRPr lang="en-US" sz="1350" dirty="0"/>
          </a:p>
        </p:txBody>
      </p:sp>
      <p:sp>
        <p:nvSpPr>
          <p:cNvPr id="12" name="Object 11"/>
          <p:cNvSpPr/>
          <p:nvPr/>
        </p:nvSpPr>
        <p:spPr>
          <a:xfrm>
            <a:off x="6213509" y="1756923"/>
            <a:ext cx="535647" cy="535647"/>
          </a:xfrm>
          <a:prstGeom prst="ellipse">
            <a:avLst/>
          </a:prstGeom>
          <a:solidFill>
            <a:srgbClr val="51237F"/>
          </a:solidFill>
        </p:spPr>
        <p:txBody>
          <a:bodyPr/>
          <a:lstStyle/>
          <a:p>
            <a:endParaRPr lang="en-US" sz="1350" dirty="0"/>
          </a:p>
        </p:txBody>
      </p:sp>
      <p:pic>
        <p:nvPicPr>
          <p:cNvPr id="13" name="Object 1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4614" y="1889589"/>
            <a:ext cx="214259" cy="278537"/>
          </a:xfrm>
          <a:prstGeom prst="rect">
            <a:avLst/>
          </a:prstGeom>
        </p:spPr>
      </p:pic>
      <p:sp>
        <p:nvSpPr>
          <p:cNvPr id="14" name="Object 13"/>
          <p:cNvSpPr/>
          <p:nvPr/>
        </p:nvSpPr>
        <p:spPr>
          <a:xfrm>
            <a:off x="6891996" y="1712534"/>
            <a:ext cx="2081882" cy="218971"/>
          </a:xfrm>
          <a:prstGeom prst="rect">
            <a:avLst/>
          </a:prstGeom>
          <a:noFill/>
        </p:spPr>
        <p:txBody>
          <a:bodyPr wrap="square" lIns="0" tIns="0" rIns="0" bIns="0" rtlCol="0" anchor="t"/>
          <a:lstStyle/>
          <a:p>
            <a:pPr>
              <a:lnSpc>
                <a:spcPts val="1725"/>
              </a:lnSpc>
            </a:pPr>
            <a:r>
              <a:rPr lang="en-US" sz="1350" kern="0" spc="14" dirty="0">
                <a:solidFill>
                  <a:srgbClr val="000000"/>
                </a:solidFill>
                <a:latin typeface="Roboto" pitchFamily="34" charset="0"/>
                <a:ea typeface="Roboto" pitchFamily="34" charset="-122"/>
                <a:cs typeface="Roboto" pitchFamily="34" charset="-120"/>
              </a:rPr>
              <a:t>Token Limits</a:t>
            </a:r>
            <a:endParaRPr lang="en-US" sz="1350" dirty="0"/>
          </a:p>
        </p:txBody>
      </p:sp>
      <p:sp>
        <p:nvSpPr>
          <p:cNvPr id="15" name="Object 14"/>
          <p:cNvSpPr/>
          <p:nvPr/>
        </p:nvSpPr>
        <p:spPr>
          <a:xfrm>
            <a:off x="6891996" y="1974159"/>
            <a:ext cx="2081882" cy="1419094"/>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The maximum number of tokens (words or subwords) a model can process at once, which can impact the length of input texts and the model's ability to capture long-range dependencies</a:t>
            </a:r>
            <a:endParaRPr lang="en-US" sz="1350" dirty="0"/>
          </a:p>
        </p:txBody>
      </p:sp>
      <p:grpSp>
        <p:nvGrpSpPr>
          <p:cNvPr id="18" name="Group 17">
            <a:extLst>
              <a:ext uri="{FF2B5EF4-FFF2-40B4-BE49-F238E27FC236}">
                <a16:creationId xmlns:a16="http://schemas.microsoft.com/office/drawing/2014/main" id="{849EB7C4-7C60-7214-463C-77DF42F80636}"/>
              </a:ext>
            </a:extLst>
          </p:cNvPr>
          <p:cNvGrpSpPr/>
          <p:nvPr/>
        </p:nvGrpSpPr>
        <p:grpSpPr>
          <a:xfrm>
            <a:off x="0" y="3399751"/>
            <a:ext cx="9141714" cy="1278412"/>
            <a:chOff x="0" y="3304474"/>
            <a:chExt cx="9141714" cy="1278412"/>
          </a:xfrm>
        </p:grpSpPr>
        <p:sp>
          <p:nvSpPr>
            <p:cNvPr id="16" name="Object 15"/>
            <p:cNvSpPr/>
            <p:nvPr/>
          </p:nvSpPr>
          <p:spPr>
            <a:xfrm>
              <a:off x="0" y="3304474"/>
              <a:ext cx="9141714" cy="1278412"/>
            </a:xfrm>
            <a:prstGeom prst="rect">
              <a:avLst/>
            </a:prstGeom>
            <a:solidFill>
              <a:srgbClr val="51237F"/>
            </a:solidFill>
          </p:spPr>
          <p:txBody>
            <a:bodyPr/>
            <a:lstStyle/>
            <a:p>
              <a:endParaRPr lang="en-US" sz="1350" dirty="0"/>
            </a:p>
          </p:txBody>
        </p:sp>
        <p:sp>
          <p:nvSpPr>
            <p:cNvPr id="17" name="Object 16"/>
            <p:cNvSpPr/>
            <p:nvPr/>
          </p:nvSpPr>
          <p:spPr>
            <a:xfrm>
              <a:off x="1145789" y="3505728"/>
              <a:ext cx="6850136" cy="821326"/>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Fine-tuning, parameter tuning, and token limits are important considerations when working with large language models to ensure optimal performance on specific tasks and applications.</a:t>
              </a:r>
              <a:endParaRPr lang="en-US" sz="1350" dirty="0"/>
            </a:p>
          </p:txBody>
        </p:sp>
      </p:grpSp>
      <p:sp>
        <p:nvSpPr>
          <p:cNvPr id="19" name="Date Placeholder 18">
            <a:extLst>
              <a:ext uri="{FF2B5EF4-FFF2-40B4-BE49-F238E27FC236}">
                <a16:creationId xmlns:a16="http://schemas.microsoft.com/office/drawing/2014/main" id="{69F37E13-92EB-2DC2-C7D1-E2323480AC9F}"/>
              </a:ext>
            </a:extLst>
          </p:cNvPr>
          <p:cNvSpPr>
            <a:spLocks noGrp="1"/>
          </p:cNvSpPr>
          <p:nvPr>
            <p:ph type="dt" sz="half" idx="10"/>
          </p:nvPr>
        </p:nvSpPr>
        <p:spPr/>
        <p:txBody>
          <a:bodyPr/>
          <a:lstStyle/>
          <a:p>
            <a:r>
              <a:rPr lang="en-US" dirty="0"/>
              <a:t>5/18/2025</a:t>
            </a:r>
          </a:p>
        </p:txBody>
      </p:sp>
      <p:sp>
        <p:nvSpPr>
          <p:cNvPr id="20" name="Footer Placeholder 19">
            <a:extLst>
              <a:ext uri="{FF2B5EF4-FFF2-40B4-BE49-F238E27FC236}">
                <a16:creationId xmlns:a16="http://schemas.microsoft.com/office/drawing/2014/main" id="{4D971A2C-7346-5F3C-A455-899C15690299}"/>
              </a:ext>
            </a:extLst>
          </p:cNvPr>
          <p:cNvSpPr>
            <a:spLocks noGrp="1"/>
          </p:cNvSpPr>
          <p:nvPr>
            <p:ph type="ftr" sz="quarter" idx="11"/>
          </p:nvPr>
        </p:nvSpPr>
        <p:spPr/>
        <p:txBody>
          <a:bodyPr/>
          <a:lstStyle/>
          <a:p>
            <a:r>
              <a:rPr lang="en-US" dirty="0"/>
              <a:t>Copyright © 2007 - 2025 Carl M. Burnett</a:t>
            </a:r>
          </a:p>
        </p:txBody>
      </p:sp>
      <p:sp>
        <p:nvSpPr>
          <p:cNvPr id="21" name="Slide Number Placeholder 20">
            <a:extLst>
              <a:ext uri="{FF2B5EF4-FFF2-40B4-BE49-F238E27FC236}">
                <a16:creationId xmlns:a16="http://schemas.microsoft.com/office/drawing/2014/main" id="{4587A855-CAB9-0DAD-000A-C1C1FB4B8692}"/>
              </a:ext>
            </a:extLst>
          </p:cNvPr>
          <p:cNvSpPr>
            <a:spLocks noGrp="1"/>
          </p:cNvSpPr>
          <p:nvPr>
            <p:ph type="sldNum" sz="quarter" idx="12"/>
          </p:nvPr>
        </p:nvSpPr>
        <p:spPr/>
        <p:txBody>
          <a:bodyPr/>
          <a:lstStyle/>
          <a:p>
            <a:fld id="{3D46CBA2-ECE5-4BE9-B546-6761E0E67089}" type="slidenum">
              <a:rPr lang="en-US" smtClean="0"/>
              <a:t>87</a:t>
            </a:fld>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BA52A2-E285-64E4-3EA0-CEC6E0CD4F1A}"/>
              </a:ext>
            </a:extLst>
          </p:cNvPr>
          <p:cNvSpPr>
            <a:spLocks noGrp="1"/>
          </p:cNvSpPr>
          <p:nvPr>
            <p:ph type="title"/>
          </p:nvPr>
        </p:nvSpPr>
        <p:spPr/>
        <p:txBody>
          <a:bodyPr>
            <a:normAutofit fontScale="90000"/>
          </a:bodyPr>
          <a:lstStyle/>
          <a:p>
            <a:r>
              <a:rPr lang="en-US" dirty="0"/>
              <a:t>LLM User Account Management</a:t>
            </a:r>
          </a:p>
        </p:txBody>
      </p:sp>
      <p:sp>
        <p:nvSpPr>
          <p:cNvPr id="6" name="Content Placeholder 5">
            <a:extLst>
              <a:ext uri="{FF2B5EF4-FFF2-40B4-BE49-F238E27FC236}">
                <a16:creationId xmlns:a16="http://schemas.microsoft.com/office/drawing/2014/main" id="{21CC49EF-912B-5894-50A4-3C6A28F46EC8}"/>
              </a:ext>
            </a:extLst>
          </p:cNvPr>
          <p:cNvSpPr>
            <a:spLocks noGrp="1"/>
          </p:cNvSpPr>
          <p:nvPr>
            <p:ph idx="1"/>
          </p:nvPr>
        </p:nvSpPr>
        <p:spPr/>
        <p:txBody>
          <a:bodyPr>
            <a:noAutofit/>
          </a:bodyPr>
          <a:lstStyle/>
          <a:p>
            <a:r>
              <a:rPr lang="en-US" sz="1300" dirty="0"/>
              <a:t>Large Language Models (LLMs):</a:t>
            </a:r>
          </a:p>
          <a:p>
            <a:pPr lvl="1"/>
            <a:r>
              <a:rPr lang="en-US" sz="1300" dirty="0"/>
              <a:t>Count the number of tokens in each input prompt and output response</a:t>
            </a:r>
          </a:p>
          <a:p>
            <a:pPr lvl="1"/>
            <a:r>
              <a:rPr lang="en-US" sz="1300" dirty="0"/>
              <a:t>Token Counting - Specialized Tokenizers (e.g., byte pair encoding). </a:t>
            </a:r>
          </a:p>
          <a:p>
            <a:r>
              <a:rPr lang="en-US" sz="1300" dirty="0"/>
              <a:t>LLM Platforms / Associated API services:  </a:t>
            </a:r>
          </a:p>
          <a:p>
            <a:pPr lvl="1"/>
            <a:r>
              <a:rPr lang="en-US" sz="1300" dirty="0"/>
              <a:t>Maintain logs</a:t>
            </a:r>
          </a:p>
          <a:p>
            <a:pPr lvl="1"/>
            <a:r>
              <a:rPr lang="en-US" sz="1300" dirty="0"/>
              <a:t>Usage Dashboards </a:t>
            </a:r>
          </a:p>
          <a:p>
            <a:pPr lvl="1"/>
            <a:r>
              <a:rPr lang="en-US" sz="1300" dirty="0"/>
              <a:t>Users account allocated a monthly quota of tokens</a:t>
            </a:r>
          </a:p>
          <a:p>
            <a:r>
              <a:rPr lang="en-US" sz="1300" dirty="0"/>
              <a:t>Commercial and Open-Source Monitoring Platforms: </a:t>
            </a:r>
          </a:p>
          <a:p>
            <a:pPr lvl="1"/>
            <a:r>
              <a:rPr lang="en-US" sz="1300" dirty="0" err="1"/>
              <a:t>Langfuse</a:t>
            </a:r>
            <a:endParaRPr lang="en-US" sz="1300" dirty="0"/>
          </a:p>
          <a:p>
            <a:pPr lvl="1"/>
            <a:r>
              <a:rPr lang="en-US" sz="1300" dirty="0" err="1"/>
              <a:t>Traceloop</a:t>
            </a:r>
            <a:endParaRPr lang="en-US" sz="1300" dirty="0"/>
          </a:p>
          <a:p>
            <a:pPr lvl="1"/>
            <a:r>
              <a:rPr lang="en-US" sz="1300" dirty="0" err="1"/>
              <a:t>Langtrace</a:t>
            </a:r>
            <a:endParaRPr lang="en-US" sz="1300" dirty="0"/>
          </a:p>
          <a:p>
            <a:pPr lvl="1"/>
            <a:r>
              <a:rPr lang="en-US" sz="1300" dirty="0" err="1"/>
              <a:t>Helicone</a:t>
            </a:r>
            <a:endParaRPr lang="en-US" sz="1300" dirty="0"/>
          </a:p>
          <a:p>
            <a:pPr lvl="1"/>
            <a:r>
              <a:rPr lang="en-US" sz="1300" dirty="0" err="1"/>
              <a:t>Moesi</a:t>
            </a:r>
            <a:endParaRPr lang="en-US" sz="1300" dirty="0"/>
          </a:p>
          <a:p>
            <a:pPr lvl="1"/>
            <a:endParaRPr lang="en-US" sz="1300" dirty="0"/>
          </a:p>
        </p:txBody>
      </p:sp>
      <p:sp>
        <p:nvSpPr>
          <p:cNvPr id="2" name="Date Placeholder 1">
            <a:extLst>
              <a:ext uri="{FF2B5EF4-FFF2-40B4-BE49-F238E27FC236}">
                <a16:creationId xmlns:a16="http://schemas.microsoft.com/office/drawing/2014/main" id="{7B5D75B6-C9E9-C694-D323-C49B723ADBA3}"/>
              </a:ext>
            </a:extLst>
          </p:cNvPr>
          <p:cNvSpPr>
            <a:spLocks noGrp="1"/>
          </p:cNvSpPr>
          <p:nvPr>
            <p:ph type="dt" sz="half" idx="10"/>
          </p:nvPr>
        </p:nvSpPr>
        <p:spPr/>
        <p:txBody>
          <a:bodyPr/>
          <a:lstStyle/>
          <a:p>
            <a:fld id="{8154DD5F-31D9-48AB-AAC9-F83BF2E06B5E}" type="datetime1">
              <a:rPr lang="en-US" smtClean="0"/>
              <a:t>1/21/2026</a:t>
            </a:fld>
            <a:endParaRPr lang="en-US" dirty="0"/>
          </a:p>
        </p:txBody>
      </p:sp>
      <p:sp>
        <p:nvSpPr>
          <p:cNvPr id="3" name="Footer Placeholder 2">
            <a:extLst>
              <a:ext uri="{FF2B5EF4-FFF2-40B4-BE49-F238E27FC236}">
                <a16:creationId xmlns:a16="http://schemas.microsoft.com/office/drawing/2014/main" id="{587A3E12-6477-473A-AEAB-6C64EFECB5F0}"/>
              </a:ext>
            </a:extLst>
          </p:cNvPr>
          <p:cNvSpPr>
            <a:spLocks noGrp="1"/>
          </p:cNvSpPr>
          <p:nvPr>
            <p:ph type="ftr" sz="quarter" idx="11"/>
          </p:nvPr>
        </p:nvSpPr>
        <p:spPr/>
        <p:txBody>
          <a:bodyPr/>
          <a:lstStyle/>
          <a:p>
            <a:r>
              <a:rPr lang="en-US"/>
              <a:t>Copyright © 2007 - 2025 Carl M. Burnett</a:t>
            </a:r>
            <a:endParaRPr lang="en-US" dirty="0"/>
          </a:p>
        </p:txBody>
      </p:sp>
      <p:sp>
        <p:nvSpPr>
          <p:cNvPr id="4" name="Slide Number Placeholder 3">
            <a:extLst>
              <a:ext uri="{FF2B5EF4-FFF2-40B4-BE49-F238E27FC236}">
                <a16:creationId xmlns:a16="http://schemas.microsoft.com/office/drawing/2014/main" id="{6F0FCCD4-E2A1-314B-2584-40EFDBAAF5A0}"/>
              </a:ext>
            </a:extLst>
          </p:cNvPr>
          <p:cNvSpPr>
            <a:spLocks noGrp="1"/>
          </p:cNvSpPr>
          <p:nvPr>
            <p:ph type="sldNum" sz="quarter" idx="12"/>
          </p:nvPr>
        </p:nvSpPr>
        <p:spPr/>
        <p:txBody>
          <a:bodyPr/>
          <a:lstStyle/>
          <a:p>
            <a:fld id="{3D46CBA2-ECE5-4BE9-B546-6761E0E67089}" type="slidenum">
              <a:rPr lang="en-US" smtClean="0"/>
              <a:t>88</a:t>
            </a:fld>
            <a:endParaRPr lang="en-US" dirty="0"/>
          </a:p>
        </p:txBody>
      </p:sp>
    </p:spTree>
    <p:extLst>
      <p:ext uri="{BB962C8B-B14F-4D97-AF65-F5344CB8AC3E}">
        <p14:creationId xmlns:p14="http://schemas.microsoft.com/office/powerpoint/2010/main" val="24502020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D342-7A8B-22BD-724D-29C77746EB78}"/>
              </a:ext>
            </a:extLst>
          </p:cNvPr>
          <p:cNvSpPr>
            <a:spLocks noGrp="1"/>
          </p:cNvSpPr>
          <p:nvPr>
            <p:ph type="title"/>
          </p:nvPr>
        </p:nvSpPr>
        <p:spPr/>
        <p:txBody>
          <a:bodyPr>
            <a:normAutofit fontScale="90000"/>
          </a:bodyPr>
          <a:lstStyle/>
          <a:p>
            <a:r>
              <a:rPr lang="en-US" dirty="0"/>
              <a:t>LLM User Account Management</a:t>
            </a:r>
          </a:p>
        </p:txBody>
      </p:sp>
      <p:sp>
        <p:nvSpPr>
          <p:cNvPr id="3" name="Content Placeholder 2">
            <a:extLst>
              <a:ext uri="{FF2B5EF4-FFF2-40B4-BE49-F238E27FC236}">
                <a16:creationId xmlns:a16="http://schemas.microsoft.com/office/drawing/2014/main" id="{F360C229-04C3-C49E-3C9D-3CE737D7DF7A}"/>
              </a:ext>
            </a:extLst>
          </p:cNvPr>
          <p:cNvSpPr>
            <a:spLocks noGrp="1"/>
          </p:cNvSpPr>
          <p:nvPr>
            <p:ph sz="half" idx="1"/>
          </p:nvPr>
        </p:nvSpPr>
        <p:spPr/>
        <p:txBody>
          <a:bodyPr>
            <a:noAutofit/>
          </a:bodyPr>
          <a:lstStyle/>
          <a:p>
            <a:r>
              <a:rPr lang="en-US" sz="1400" dirty="0"/>
              <a:t>User accounts tracked using unique user identifiers: </a:t>
            </a:r>
          </a:p>
          <a:p>
            <a:pPr lvl="1"/>
            <a:r>
              <a:rPr lang="en-US" sz="1400" dirty="0"/>
              <a:t>Assigning each user a unique user ID, username, email, or;</a:t>
            </a:r>
          </a:p>
          <a:p>
            <a:pPr lvl="1"/>
            <a:r>
              <a:rPr lang="en-US" sz="1400" dirty="0"/>
              <a:t>API key/token that identifies their requests.</a:t>
            </a:r>
          </a:p>
          <a:p>
            <a:r>
              <a:rPr lang="en-US" sz="1400" dirty="0"/>
              <a:t>API usage - system reads the API key - maps to corresponding user account.</a:t>
            </a:r>
          </a:p>
          <a:p>
            <a:r>
              <a:rPr lang="en-US" sz="1400" dirty="0"/>
              <a:t>Middleware or backend services log and aggregate usage data </a:t>
            </a:r>
          </a:p>
          <a:p>
            <a:r>
              <a:rPr lang="en-US" sz="1400" dirty="0"/>
              <a:t>Systems use session alias tables to handle multiple API keys per user, </a:t>
            </a:r>
          </a:p>
          <a:p>
            <a:endParaRPr lang="en-US" sz="1400" dirty="0"/>
          </a:p>
        </p:txBody>
      </p:sp>
      <p:sp>
        <p:nvSpPr>
          <p:cNvPr id="7" name="Content Placeholder 6">
            <a:extLst>
              <a:ext uri="{FF2B5EF4-FFF2-40B4-BE49-F238E27FC236}">
                <a16:creationId xmlns:a16="http://schemas.microsoft.com/office/drawing/2014/main" id="{8A26B032-01A4-206A-3D61-399C68704796}"/>
              </a:ext>
            </a:extLst>
          </p:cNvPr>
          <p:cNvSpPr>
            <a:spLocks noGrp="1"/>
          </p:cNvSpPr>
          <p:nvPr>
            <p:ph sz="half" idx="2"/>
          </p:nvPr>
        </p:nvSpPr>
        <p:spPr/>
        <p:txBody>
          <a:bodyPr>
            <a:normAutofit/>
          </a:bodyPr>
          <a:lstStyle/>
          <a:p>
            <a:r>
              <a:rPr lang="en-US" sz="1400" dirty="0"/>
              <a:t>Authentication methods include: </a:t>
            </a:r>
          </a:p>
          <a:p>
            <a:pPr lvl="1"/>
            <a:r>
              <a:rPr lang="en-US" sz="1400" dirty="0"/>
              <a:t>JSON Web Tokens (JWT)</a:t>
            </a:r>
          </a:p>
          <a:p>
            <a:pPr lvl="1"/>
            <a:r>
              <a:rPr lang="en-US" sz="1400" dirty="0"/>
              <a:t>Request metadata</a:t>
            </a:r>
          </a:p>
          <a:p>
            <a:pPr lvl="1"/>
            <a:r>
              <a:rPr lang="en-US" sz="1400" dirty="0"/>
              <a:t>User-Agent strings or query parameters</a:t>
            </a:r>
          </a:p>
          <a:p>
            <a:r>
              <a:rPr lang="en-US" sz="1400" dirty="0"/>
              <a:t>LLM service providers maintain detailed logs and dashboards that capture individual user activity for:  </a:t>
            </a:r>
          </a:p>
          <a:p>
            <a:pPr lvl="1"/>
            <a:r>
              <a:rPr lang="en-US" sz="1400" dirty="0"/>
              <a:t>Billing</a:t>
            </a:r>
          </a:p>
          <a:p>
            <a:pPr lvl="1"/>
            <a:r>
              <a:rPr lang="en-US" sz="1400" dirty="0"/>
              <a:t>Quota Enforcement</a:t>
            </a:r>
          </a:p>
          <a:p>
            <a:pPr lvl="1"/>
            <a:r>
              <a:rPr lang="en-US" sz="1400" dirty="0"/>
              <a:t>Analytics</a:t>
            </a:r>
          </a:p>
          <a:p>
            <a:pPr lvl="1"/>
            <a:r>
              <a:rPr lang="en-US" sz="1400" dirty="0"/>
              <a:t>Behavior Monitoring. </a:t>
            </a:r>
          </a:p>
          <a:p>
            <a:endParaRPr lang="en-US" sz="1400" dirty="0"/>
          </a:p>
        </p:txBody>
      </p:sp>
      <p:sp>
        <p:nvSpPr>
          <p:cNvPr id="4" name="Date Placeholder 3">
            <a:extLst>
              <a:ext uri="{FF2B5EF4-FFF2-40B4-BE49-F238E27FC236}">
                <a16:creationId xmlns:a16="http://schemas.microsoft.com/office/drawing/2014/main" id="{F696382B-0884-D822-F281-36119960EBF8}"/>
              </a:ext>
            </a:extLst>
          </p:cNvPr>
          <p:cNvSpPr>
            <a:spLocks noGrp="1"/>
          </p:cNvSpPr>
          <p:nvPr>
            <p:ph type="dt" sz="half" idx="10"/>
          </p:nvPr>
        </p:nvSpPr>
        <p:spPr/>
        <p:txBody>
          <a:bodyPr/>
          <a:lstStyle/>
          <a:p>
            <a:fld id="{FCD28E06-8899-4A6A-9784-538788652AFC}" type="datetime1">
              <a:rPr lang="en-US" smtClean="0"/>
              <a:t>1/21/2026</a:t>
            </a:fld>
            <a:endParaRPr lang="en-US" dirty="0"/>
          </a:p>
        </p:txBody>
      </p:sp>
      <p:sp>
        <p:nvSpPr>
          <p:cNvPr id="5" name="Footer Placeholder 4">
            <a:extLst>
              <a:ext uri="{FF2B5EF4-FFF2-40B4-BE49-F238E27FC236}">
                <a16:creationId xmlns:a16="http://schemas.microsoft.com/office/drawing/2014/main" id="{0774E1A8-9C5D-AC8D-5FE9-2F871A37D22E}"/>
              </a:ext>
            </a:extLst>
          </p:cNvPr>
          <p:cNvSpPr>
            <a:spLocks noGrp="1"/>
          </p:cNvSpPr>
          <p:nvPr>
            <p:ph type="ftr" sz="quarter" idx="11"/>
          </p:nvPr>
        </p:nvSpPr>
        <p:spPr/>
        <p:txBody>
          <a:bodyPr/>
          <a:lstStyle/>
          <a:p>
            <a:r>
              <a:rPr lang="en-US"/>
              <a:t>Copyright © 2007 - 2025 Carl M. Burnett</a:t>
            </a:r>
            <a:endParaRPr lang="en-US" dirty="0"/>
          </a:p>
        </p:txBody>
      </p:sp>
      <p:sp>
        <p:nvSpPr>
          <p:cNvPr id="6" name="Slide Number Placeholder 5">
            <a:extLst>
              <a:ext uri="{FF2B5EF4-FFF2-40B4-BE49-F238E27FC236}">
                <a16:creationId xmlns:a16="http://schemas.microsoft.com/office/drawing/2014/main" id="{697A4D14-816B-8946-4598-FB1F1CB5C64F}"/>
              </a:ext>
            </a:extLst>
          </p:cNvPr>
          <p:cNvSpPr>
            <a:spLocks noGrp="1"/>
          </p:cNvSpPr>
          <p:nvPr>
            <p:ph type="sldNum" sz="quarter" idx="12"/>
          </p:nvPr>
        </p:nvSpPr>
        <p:spPr/>
        <p:txBody>
          <a:bodyPr/>
          <a:lstStyle/>
          <a:p>
            <a:fld id="{3D46CBA2-ECE5-4BE9-B546-6761E0E67089}" type="slidenum">
              <a:rPr lang="en-US" smtClean="0"/>
              <a:t>89</a:t>
            </a:fld>
            <a:endParaRPr lang="en-US" dirty="0"/>
          </a:p>
        </p:txBody>
      </p:sp>
    </p:spTree>
    <p:extLst>
      <p:ext uri="{BB962C8B-B14F-4D97-AF65-F5344CB8AC3E}">
        <p14:creationId xmlns:p14="http://schemas.microsoft.com/office/powerpoint/2010/main" val="3252033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E24C6F-51F7-F6AB-8E9B-0104C0D8213A}"/>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AI Explained and Released</a:t>
            </a:r>
          </a:p>
        </p:txBody>
      </p:sp>
      <p:sp>
        <p:nvSpPr>
          <p:cNvPr id="4" name="Date Placeholder 3">
            <a:extLst>
              <a:ext uri="{FF2B5EF4-FFF2-40B4-BE49-F238E27FC236}">
                <a16:creationId xmlns:a16="http://schemas.microsoft.com/office/drawing/2014/main" id="{64C6CA38-B3E5-4992-9085-B2AFEC4140D4}"/>
              </a:ext>
            </a:extLst>
          </p:cNvPr>
          <p:cNvSpPr>
            <a:spLocks noGrp="1"/>
          </p:cNvSpPr>
          <p:nvPr>
            <p:ph type="dt" sz="half" idx="10"/>
          </p:nvPr>
        </p:nvSpPr>
        <p:spPr/>
        <p:txBody>
          <a:bodyPr/>
          <a:lstStyle/>
          <a:p>
            <a:fld id="{9C421395-ED2A-48C3-82AC-1B1735FD23BA}" type="datetime1">
              <a:rPr lang="en-US" smtClean="0"/>
              <a:t>1/21/2026</a:t>
            </a:fld>
            <a:endParaRPr lang="en-US" dirty="0"/>
          </a:p>
        </p:txBody>
      </p:sp>
      <p:sp>
        <p:nvSpPr>
          <p:cNvPr id="5" name="Footer Placeholder 4">
            <a:extLst>
              <a:ext uri="{FF2B5EF4-FFF2-40B4-BE49-F238E27FC236}">
                <a16:creationId xmlns:a16="http://schemas.microsoft.com/office/drawing/2014/main" id="{6E97FACC-2CF7-4822-8CB3-FE6EE51FB7FA}"/>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CB15EBDB-C5C9-482A-943C-87E86E1ADD4C}"/>
              </a:ext>
            </a:extLst>
          </p:cNvPr>
          <p:cNvSpPr>
            <a:spLocks noGrp="1"/>
          </p:cNvSpPr>
          <p:nvPr>
            <p:ph type="sldNum" sz="quarter" idx="12"/>
          </p:nvPr>
        </p:nvSpPr>
        <p:spPr/>
        <p:txBody>
          <a:bodyPr/>
          <a:lstStyle/>
          <a:p>
            <a:fld id="{3D46CBA2-ECE5-4BE9-B546-6761E0E67089}" type="slidenum">
              <a:rPr lang="en-US" smtClean="0"/>
              <a:t>9</a:t>
            </a:fld>
            <a:endParaRPr lang="en-US" dirty="0"/>
          </a:p>
        </p:txBody>
      </p:sp>
      <p:pic>
        <p:nvPicPr>
          <p:cNvPr id="7" name="Picture 6">
            <a:hlinkClick r:id="rId3"/>
            <a:extLst>
              <a:ext uri="{FF2B5EF4-FFF2-40B4-BE49-F238E27FC236}">
                <a16:creationId xmlns:a16="http://schemas.microsoft.com/office/drawing/2014/main" id="{D5259BC6-6FD6-2FEE-7DB7-85E8EB460E40}"/>
              </a:ext>
            </a:extLst>
          </p:cNvPr>
          <p:cNvPicPr>
            <a:picLocks noChangeAspect="1"/>
          </p:cNvPicPr>
          <p:nvPr/>
        </p:nvPicPr>
        <p:blipFill>
          <a:blip r:embed="rId4"/>
          <a:stretch>
            <a:fillRect/>
          </a:stretch>
        </p:blipFill>
        <p:spPr>
          <a:xfrm>
            <a:off x="-32657" y="0"/>
            <a:ext cx="9144000" cy="5143500"/>
          </a:xfrm>
          <a:prstGeom prst="rect">
            <a:avLst/>
          </a:prstGeom>
        </p:spPr>
      </p:pic>
    </p:spTree>
    <p:extLst>
      <p:ext uri="{BB962C8B-B14F-4D97-AF65-F5344CB8AC3E}">
        <p14:creationId xmlns:p14="http://schemas.microsoft.com/office/powerpoint/2010/main" val="22627826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1CB699-BCFF-5D8F-B01D-CAD2A83ED017}"/>
              </a:ext>
            </a:extLst>
          </p:cNvPr>
          <p:cNvSpPr>
            <a:spLocks noGrp="1"/>
          </p:cNvSpPr>
          <p:nvPr>
            <p:ph type="title"/>
          </p:nvPr>
        </p:nvSpPr>
        <p:spPr/>
        <p:txBody>
          <a:bodyPr/>
          <a:lstStyle/>
          <a:p>
            <a:r>
              <a:rPr lang="en-US" dirty="0"/>
              <a:t>GPT, Bert, Bart, Gemini</a:t>
            </a:r>
          </a:p>
        </p:txBody>
      </p:sp>
      <p:sp>
        <p:nvSpPr>
          <p:cNvPr id="6" name="Text Placeholder 5">
            <a:extLst>
              <a:ext uri="{FF2B5EF4-FFF2-40B4-BE49-F238E27FC236}">
                <a16:creationId xmlns:a16="http://schemas.microsoft.com/office/drawing/2014/main" id="{338032BB-5045-9E99-D163-67195F233A7F}"/>
              </a:ext>
            </a:extLst>
          </p:cNvPr>
          <p:cNvSpPr>
            <a:spLocks noGrp="1"/>
          </p:cNvSpPr>
          <p:nvPr>
            <p:ph type="body" idx="1"/>
          </p:nvPr>
        </p:nvSpPr>
        <p:spPr/>
        <p:txBody>
          <a:bodyPr/>
          <a:lstStyle/>
          <a:p>
            <a:endParaRPr lang="en-US" dirty="0"/>
          </a:p>
        </p:txBody>
      </p:sp>
      <p:sp>
        <p:nvSpPr>
          <p:cNvPr id="2" name="Date Placeholder 1">
            <a:extLst>
              <a:ext uri="{FF2B5EF4-FFF2-40B4-BE49-F238E27FC236}">
                <a16:creationId xmlns:a16="http://schemas.microsoft.com/office/drawing/2014/main" id="{35F2920F-7F67-E5E6-6B4B-A0E30E9F7FA0}"/>
              </a:ext>
            </a:extLst>
          </p:cNvPr>
          <p:cNvSpPr>
            <a:spLocks noGrp="1"/>
          </p:cNvSpPr>
          <p:nvPr>
            <p:ph type="dt" sz="half" idx="10"/>
          </p:nvPr>
        </p:nvSpPr>
        <p:spPr/>
        <p:txBody>
          <a:bodyPr/>
          <a:lstStyle/>
          <a:p>
            <a:fld id="{8154DD5F-31D9-48AB-AAC9-F83BF2E06B5E}" type="datetime1">
              <a:rPr lang="en-US" smtClean="0"/>
              <a:t>1/21/2026</a:t>
            </a:fld>
            <a:endParaRPr lang="en-US" dirty="0"/>
          </a:p>
        </p:txBody>
      </p:sp>
      <p:sp>
        <p:nvSpPr>
          <p:cNvPr id="3" name="Footer Placeholder 2">
            <a:extLst>
              <a:ext uri="{FF2B5EF4-FFF2-40B4-BE49-F238E27FC236}">
                <a16:creationId xmlns:a16="http://schemas.microsoft.com/office/drawing/2014/main" id="{D6788AE5-D241-F9E1-69CD-56D7815F4BF0}"/>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4A7F0B95-DA88-7D4B-5931-8E5F25D8E074}"/>
              </a:ext>
            </a:extLst>
          </p:cNvPr>
          <p:cNvSpPr>
            <a:spLocks noGrp="1"/>
          </p:cNvSpPr>
          <p:nvPr>
            <p:ph type="sldNum" sz="quarter" idx="12"/>
          </p:nvPr>
        </p:nvSpPr>
        <p:spPr/>
        <p:txBody>
          <a:bodyPr/>
          <a:lstStyle/>
          <a:p>
            <a:fld id="{3D46CBA2-ECE5-4BE9-B546-6761E0E67089}" type="slidenum">
              <a:rPr lang="en-US" smtClean="0"/>
              <a:t>90</a:t>
            </a:fld>
            <a:endParaRPr lang="en-US" dirty="0"/>
          </a:p>
        </p:txBody>
      </p:sp>
    </p:spTree>
    <p:extLst>
      <p:ext uri="{BB962C8B-B14F-4D97-AF65-F5344CB8AC3E}">
        <p14:creationId xmlns:p14="http://schemas.microsoft.com/office/powerpoint/2010/main" val="29362632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endParaRPr lang="en-US" sz="1350" dirty="0"/>
          </a:p>
        </p:txBody>
      </p:sp>
      <p:sp>
        <p:nvSpPr>
          <p:cNvPr id="4" name="Object 3"/>
          <p:cNvSpPr/>
          <p:nvPr/>
        </p:nvSpPr>
        <p:spPr>
          <a:xfrm>
            <a:off x="714196" y="1172101"/>
            <a:ext cx="4085204" cy="3120518"/>
          </a:xfrm>
          <a:prstGeom prst="rect">
            <a:avLst/>
          </a:prstGeom>
          <a:noFill/>
        </p:spPr>
        <p:txBody>
          <a:bodyPr wrap="square" lIns="0" tIns="0" rIns="0" bIns="0" rtlCol="0" anchor="t"/>
          <a:lstStyle/>
          <a:p>
            <a:pPr marL="182175" indent="-182175">
              <a:lnSpc>
                <a:spcPts val="2330"/>
              </a:lnSpc>
              <a:buSzPct val="100000"/>
              <a:buChar char="•"/>
            </a:pPr>
            <a:r>
              <a:rPr lang="en-US" sz="1823" kern="0" spc="18" dirty="0">
                <a:solidFill>
                  <a:srgbClr val="000000"/>
                </a:solidFill>
                <a:latin typeface="Roboto" pitchFamily="34" charset="0"/>
                <a:ea typeface="Roboto" pitchFamily="34" charset="-122"/>
                <a:cs typeface="Roboto" pitchFamily="34" charset="-120"/>
              </a:rPr>
              <a:t>GPT</a:t>
            </a:r>
          </a:p>
          <a:p>
            <a:pPr lvl="1">
              <a:lnSpc>
                <a:spcPts val="1653"/>
              </a:lnSpc>
              <a:spcBef>
                <a:spcPts val="64"/>
              </a:spcBef>
            </a:pPr>
            <a:r>
              <a:rPr lang="en-US" sz="1164" kern="0" spc="12" dirty="0">
                <a:solidFill>
                  <a:srgbClr val="000000">
                    <a:alpha val="80000"/>
                  </a:srgbClr>
                </a:solidFill>
                <a:latin typeface="Roboto" pitchFamily="34" charset="0"/>
                <a:ea typeface="Roboto" pitchFamily="34" charset="-122"/>
                <a:cs typeface="Roboto" pitchFamily="34" charset="-120"/>
              </a:rPr>
              <a:t>GPT stands for Generative Pre-trained Transformer, which is a type of large language model developed by OpenAI. It is a neural network-based architecture that can generate human-like text, answer questions, and perform a variety of other language-related tasks. (OpenAI, Gemini, Apple Intelligence)</a:t>
            </a:r>
          </a:p>
          <a:p>
            <a:pPr marL="182175" indent="-182175">
              <a:lnSpc>
                <a:spcPts val="2330"/>
              </a:lnSpc>
              <a:spcBef>
                <a:spcPts val="1585"/>
              </a:spcBef>
              <a:buSzPct val="100000"/>
              <a:buChar char="•"/>
            </a:pPr>
            <a:r>
              <a:rPr lang="en-US" sz="1823" kern="0" spc="18" dirty="0">
                <a:solidFill>
                  <a:srgbClr val="000000"/>
                </a:solidFill>
                <a:latin typeface="Roboto" pitchFamily="34" charset="0"/>
                <a:ea typeface="Roboto" pitchFamily="34" charset="-122"/>
                <a:cs typeface="Roboto" pitchFamily="34" charset="-120"/>
              </a:rPr>
              <a:t>Generative</a:t>
            </a:r>
          </a:p>
          <a:p>
            <a:pPr lvl="1">
              <a:lnSpc>
                <a:spcPts val="1653"/>
              </a:lnSpc>
              <a:spcBef>
                <a:spcPts val="64"/>
              </a:spcBef>
            </a:pPr>
            <a:r>
              <a:rPr lang="en-US" sz="1164" kern="0" spc="12" dirty="0">
                <a:solidFill>
                  <a:srgbClr val="000000">
                    <a:alpha val="80000"/>
                  </a:srgbClr>
                </a:solidFill>
                <a:latin typeface="Roboto" pitchFamily="34" charset="0"/>
                <a:ea typeface="Roboto" pitchFamily="34" charset="-122"/>
                <a:cs typeface="Roboto" pitchFamily="34" charset="-120"/>
              </a:rPr>
              <a:t>Generative models are a type of machine learning model that can generate new data, such as text, images, or audio, based on the patterns in the training data. GPT is a generative model that can generate coherent and contextually relevant text.</a:t>
            </a:r>
            <a:endParaRPr lang="en-US" sz="1350" dirty="0"/>
          </a:p>
        </p:txBody>
      </p:sp>
      <p:sp>
        <p:nvSpPr>
          <p:cNvPr id="5" name="Object 4"/>
          <p:cNvSpPr/>
          <p:nvPr/>
        </p:nvSpPr>
        <p:spPr>
          <a:xfrm>
            <a:off x="4713696" y="1172101"/>
            <a:ext cx="4085204" cy="3330313"/>
          </a:xfrm>
          <a:prstGeom prst="rect">
            <a:avLst/>
          </a:prstGeom>
          <a:noFill/>
        </p:spPr>
        <p:txBody>
          <a:bodyPr wrap="square" lIns="0" tIns="0" rIns="0" bIns="0" rtlCol="0" anchor="t"/>
          <a:lstStyle/>
          <a:p>
            <a:pPr marL="182175" indent="-182175">
              <a:lnSpc>
                <a:spcPts val="2330"/>
              </a:lnSpc>
              <a:buSzPct val="100000"/>
              <a:buChar char="•"/>
            </a:pPr>
            <a:r>
              <a:rPr lang="en-US" sz="1823" kern="0" spc="18" dirty="0">
                <a:solidFill>
                  <a:srgbClr val="000000"/>
                </a:solidFill>
                <a:latin typeface="Roboto" pitchFamily="34" charset="0"/>
                <a:ea typeface="Roboto" pitchFamily="34" charset="-122"/>
                <a:cs typeface="Roboto" pitchFamily="34" charset="-120"/>
              </a:rPr>
              <a:t>Pre-trained</a:t>
            </a:r>
          </a:p>
          <a:p>
            <a:pPr lvl="1">
              <a:lnSpc>
                <a:spcPts val="1653"/>
              </a:lnSpc>
              <a:spcBef>
                <a:spcPts val="64"/>
              </a:spcBef>
            </a:pPr>
            <a:r>
              <a:rPr lang="en-US" sz="1164" kern="0" spc="12" dirty="0">
                <a:solidFill>
                  <a:srgbClr val="000000">
                    <a:alpha val="80000"/>
                  </a:srgbClr>
                </a:solidFill>
                <a:latin typeface="Roboto" pitchFamily="34" charset="0"/>
                <a:ea typeface="Roboto" pitchFamily="34" charset="-122"/>
                <a:cs typeface="Roboto" pitchFamily="34" charset="-120"/>
              </a:rPr>
              <a:t>GPT models are pre-trained on a large corpus of text data, which allows them to learn the patterns and structures of natural language. This pre-training enables the models to be applied to a variety of language-related tasks, even with limited task-specific training data.</a:t>
            </a:r>
          </a:p>
          <a:p>
            <a:pPr marL="182175" indent="-182175">
              <a:lnSpc>
                <a:spcPts val="2330"/>
              </a:lnSpc>
              <a:spcBef>
                <a:spcPts val="1585"/>
              </a:spcBef>
              <a:buSzPct val="100000"/>
              <a:buChar char="•"/>
            </a:pPr>
            <a:r>
              <a:rPr lang="en-US" sz="1823" kern="0" spc="18" dirty="0">
                <a:solidFill>
                  <a:srgbClr val="000000"/>
                </a:solidFill>
                <a:latin typeface="Roboto" pitchFamily="34" charset="0"/>
                <a:ea typeface="Roboto" pitchFamily="34" charset="-122"/>
                <a:cs typeface="Roboto" pitchFamily="34" charset="-120"/>
              </a:rPr>
              <a:t>Transformer</a:t>
            </a:r>
          </a:p>
          <a:p>
            <a:pPr lvl="1">
              <a:lnSpc>
                <a:spcPts val="1653"/>
              </a:lnSpc>
              <a:spcBef>
                <a:spcPts val="64"/>
              </a:spcBef>
            </a:pPr>
            <a:r>
              <a:rPr lang="en-US" sz="1164" kern="0" spc="12" dirty="0">
                <a:solidFill>
                  <a:srgbClr val="000000">
                    <a:alpha val="80000"/>
                  </a:srgbClr>
                </a:solidFill>
                <a:latin typeface="Roboto" pitchFamily="34" charset="0"/>
                <a:ea typeface="Roboto" pitchFamily="34" charset="-122"/>
                <a:cs typeface="Roboto" pitchFamily="34" charset="-120"/>
              </a:rPr>
              <a:t>The Transformer is a neural network architecture that uses attention mechanisms to capture the relationships between different parts of the input sequence. This allows the model to better understand the context and generate more coherent and relevant output.</a:t>
            </a:r>
            <a:endParaRPr lang="en-US" sz="1350" dirty="0"/>
          </a:p>
        </p:txBody>
      </p:sp>
      <p:sp>
        <p:nvSpPr>
          <p:cNvPr id="6" name="Object 5"/>
          <p:cNvSpPr/>
          <p:nvPr/>
        </p:nvSpPr>
        <p:spPr>
          <a:xfrm>
            <a:off x="8827468" y="4874837"/>
            <a:ext cx="171333" cy="182517"/>
          </a:xfrm>
          <a:prstGeom prst="rect">
            <a:avLst/>
          </a:prstGeom>
          <a:noFill/>
        </p:spPr>
        <p:txBody>
          <a:bodyPr/>
          <a:lstStyle/>
          <a:p>
            <a:endParaRPr lang="en-US" sz="1350" dirty="0"/>
          </a:p>
        </p:txBody>
      </p:sp>
      <p:sp>
        <p:nvSpPr>
          <p:cNvPr id="9" name="Title 8">
            <a:extLst>
              <a:ext uri="{FF2B5EF4-FFF2-40B4-BE49-F238E27FC236}">
                <a16:creationId xmlns:a16="http://schemas.microsoft.com/office/drawing/2014/main" id="{5A19D3D6-6A64-B1FB-02FF-1840531CA712}"/>
              </a:ext>
            </a:extLst>
          </p:cNvPr>
          <p:cNvSpPr>
            <a:spLocks noGrp="1"/>
          </p:cNvSpPr>
          <p:nvPr>
            <p:ph type="title"/>
          </p:nvPr>
        </p:nvSpPr>
        <p:spPr>
          <a:xfrm>
            <a:off x="457200" y="312991"/>
            <a:ext cx="8305800" cy="857250"/>
          </a:xfrm>
        </p:spPr>
        <p:txBody>
          <a:bodyPr>
            <a:normAutofit/>
          </a:bodyPr>
          <a:lstStyle/>
          <a:p>
            <a:r>
              <a:rPr lang="en-US" b="1" dirty="0">
                <a:effectLst>
                  <a:outerShdw blurRad="38100" dist="38100" dir="2700000" algn="tl">
                    <a:srgbClr val="000000">
                      <a:alpha val="43137"/>
                    </a:srgbClr>
                  </a:outerShdw>
                </a:effectLst>
              </a:rPr>
              <a:t>What is GPT?</a:t>
            </a:r>
          </a:p>
        </p:txBody>
      </p:sp>
      <p:sp>
        <p:nvSpPr>
          <p:cNvPr id="7" name="Date Placeholder 6">
            <a:extLst>
              <a:ext uri="{FF2B5EF4-FFF2-40B4-BE49-F238E27FC236}">
                <a16:creationId xmlns:a16="http://schemas.microsoft.com/office/drawing/2014/main" id="{0440D661-B537-EB7B-4EB7-32324014CEA8}"/>
              </a:ext>
            </a:extLst>
          </p:cNvPr>
          <p:cNvSpPr>
            <a:spLocks noGrp="1"/>
          </p:cNvSpPr>
          <p:nvPr>
            <p:ph type="dt" sz="half" idx="10"/>
          </p:nvPr>
        </p:nvSpPr>
        <p:spPr/>
        <p:txBody>
          <a:bodyPr/>
          <a:lstStyle/>
          <a:p>
            <a:fld id="{3018BAC1-252C-48F0-A9FC-2D80C83C8214}" type="datetime1">
              <a:rPr lang="en-US" smtClean="0"/>
              <a:t>1/21/2026</a:t>
            </a:fld>
            <a:endParaRPr lang="en-US" dirty="0"/>
          </a:p>
        </p:txBody>
      </p:sp>
      <p:sp>
        <p:nvSpPr>
          <p:cNvPr id="8" name="Footer Placeholder 7">
            <a:extLst>
              <a:ext uri="{FF2B5EF4-FFF2-40B4-BE49-F238E27FC236}">
                <a16:creationId xmlns:a16="http://schemas.microsoft.com/office/drawing/2014/main" id="{A4AF9125-1098-47E2-CCE7-9A966FF85F69}"/>
              </a:ext>
            </a:extLst>
          </p:cNvPr>
          <p:cNvSpPr>
            <a:spLocks noGrp="1"/>
          </p:cNvSpPr>
          <p:nvPr>
            <p:ph type="ftr" sz="quarter" idx="11"/>
          </p:nvPr>
        </p:nvSpPr>
        <p:spPr/>
        <p:txBody>
          <a:bodyPr/>
          <a:lstStyle/>
          <a:p>
            <a:r>
              <a:rPr lang="en-US" dirty="0"/>
              <a:t>Copyright © 2007 - 2025 Carl M. Burnett</a:t>
            </a:r>
          </a:p>
        </p:txBody>
      </p:sp>
      <p:sp>
        <p:nvSpPr>
          <p:cNvPr id="25"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mtClean="0"/>
              <a:t>91</a:t>
            </a:fld>
            <a:endParaRPr lang="en-US" dirty="0"/>
          </a:p>
        </p:txBody>
      </p:sp>
    </p:spTree>
    <p:extLst>
      <p:ext uri="{BB962C8B-B14F-4D97-AF65-F5344CB8AC3E}">
        <p14:creationId xmlns:p14="http://schemas.microsoft.com/office/powerpoint/2010/main" val="199599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5117F9-81BC-AA15-2438-E76FDEC0FD8E}"/>
              </a:ext>
            </a:extLst>
          </p:cNvPr>
          <p:cNvSpPr>
            <a:spLocks noGrp="1"/>
          </p:cNvSpPr>
          <p:nvPr>
            <p:ph type="title"/>
          </p:nvPr>
        </p:nvSpPr>
        <p:spPr/>
        <p:txBody>
          <a:bodyPr/>
          <a:lstStyle/>
          <a:p>
            <a:r>
              <a:rPr lang="en-US" dirty="0"/>
              <a:t>What is Bert?</a:t>
            </a:r>
          </a:p>
        </p:txBody>
      </p:sp>
      <p:sp>
        <p:nvSpPr>
          <p:cNvPr id="6" name="Content Placeholder 5">
            <a:extLst>
              <a:ext uri="{FF2B5EF4-FFF2-40B4-BE49-F238E27FC236}">
                <a16:creationId xmlns:a16="http://schemas.microsoft.com/office/drawing/2014/main" id="{1BE014D6-13E9-AA72-8AD6-808ED802B8E1}"/>
              </a:ext>
            </a:extLst>
          </p:cNvPr>
          <p:cNvSpPr>
            <a:spLocks noGrp="1"/>
          </p:cNvSpPr>
          <p:nvPr>
            <p:ph idx="1"/>
          </p:nvPr>
        </p:nvSpPr>
        <p:spPr/>
        <p:txBody>
          <a:bodyPr>
            <a:normAutofit fontScale="55000" lnSpcReduction="20000"/>
          </a:bodyPr>
          <a:lstStyle/>
          <a:p>
            <a:r>
              <a:rPr lang="en-US" dirty="0"/>
              <a:t>BERT (Bidirectional Encoder Representations from Transformers)</a:t>
            </a:r>
            <a:br>
              <a:rPr lang="en-US" dirty="0"/>
            </a:br>
            <a:endParaRPr lang="en-US" dirty="0"/>
          </a:p>
          <a:p>
            <a:r>
              <a:rPr lang="en-US" dirty="0"/>
              <a:t>Purpose: Primarily a language representation model focused on understanding the meaning and context of words within sentence.</a:t>
            </a:r>
            <a:br>
              <a:rPr lang="en-US" dirty="0"/>
            </a:br>
            <a:endParaRPr lang="en-US" dirty="0"/>
          </a:p>
          <a:p>
            <a:r>
              <a:rPr lang="en-US" dirty="0"/>
              <a:t>Function: Analyzes text bidirectionally (both forward and backward) to understand relationships between words and their context.</a:t>
            </a:r>
            <a:br>
              <a:rPr lang="en-US" dirty="0"/>
            </a:br>
            <a:endParaRPr lang="en-US" dirty="0"/>
          </a:p>
          <a:p>
            <a:r>
              <a:rPr lang="en-US" dirty="0"/>
              <a:t>Use cases: Used in various applications, including improving search engine algorithms, language translation, text classification, and other NLP tasks where understanding the meaning of text is crucial.</a:t>
            </a:r>
            <a:br>
              <a:rPr lang="en-US" dirty="0"/>
            </a:br>
            <a:endParaRPr lang="en-US" dirty="0"/>
          </a:p>
          <a:p>
            <a:r>
              <a:rPr lang="en-US" dirty="0"/>
              <a:t>Architecture: An encoder-only Transformer model, meaning it processes input and generates a rich vector representation of the text, but doesn't generate new text directly.</a:t>
            </a:r>
            <a:br>
              <a:rPr lang="en-US" dirty="0"/>
            </a:br>
            <a:endParaRPr lang="en-US" dirty="0"/>
          </a:p>
          <a:p>
            <a:r>
              <a:rPr lang="en-US" dirty="0"/>
              <a:t>Training: Pre-trained on massive amounts of unlabeled text data, enabling it to learn general language patterns and context. </a:t>
            </a:r>
          </a:p>
        </p:txBody>
      </p:sp>
      <p:sp>
        <p:nvSpPr>
          <p:cNvPr id="2" name="Date Placeholder 1">
            <a:extLst>
              <a:ext uri="{FF2B5EF4-FFF2-40B4-BE49-F238E27FC236}">
                <a16:creationId xmlns:a16="http://schemas.microsoft.com/office/drawing/2014/main" id="{EC0322C9-B909-A95D-47AC-0C8388884144}"/>
              </a:ext>
            </a:extLst>
          </p:cNvPr>
          <p:cNvSpPr>
            <a:spLocks noGrp="1"/>
          </p:cNvSpPr>
          <p:nvPr>
            <p:ph type="dt" sz="half" idx="10"/>
          </p:nvPr>
        </p:nvSpPr>
        <p:spPr/>
        <p:txBody>
          <a:bodyPr/>
          <a:lstStyle/>
          <a:p>
            <a:fld id="{E2654730-0E7C-4D57-B3E8-7C116DC7917F}" type="datetime1">
              <a:rPr lang="en-US" smtClean="0"/>
              <a:t>1/21/2026</a:t>
            </a:fld>
            <a:endParaRPr lang="en-US" dirty="0"/>
          </a:p>
        </p:txBody>
      </p:sp>
      <p:sp>
        <p:nvSpPr>
          <p:cNvPr id="3" name="Footer Placeholder 2">
            <a:extLst>
              <a:ext uri="{FF2B5EF4-FFF2-40B4-BE49-F238E27FC236}">
                <a16:creationId xmlns:a16="http://schemas.microsoft.com/office/drawing/2014/main" id="{060A8DC9-7171-4D99-C3BD-85F4D4AFDDFB}"/>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24751F64-199E-16D0-3A84-0060CF780FC0}"/>
              </a:ext>
            </a:extLst>
          </p:cNvPr>
          <p:cNvSpPr>
            <a:spLocks noGrp="1"/>
          </p:cNvSpPr>
          <p:nvPr>
            <p:ph type="sldNum" sz="quarter" idx="12"/>
          </p:nvPr>
        </p:nvSpPr>
        <p:spPr/>
        <p:txBody>
          <a:bodyPr/>
          <a:lstStyle/>
          <a:p>
            <a:fld id="{3D46CBA2-ECE5-4BE9-B546-6761E0E67089}" type="slidenum">
              <a:rPr lang="en-US" smtClean="0"/>
              <a:t>92</a:t>
            </a:fld>
            <a:endParaRPr lang="en-US" dirty="0"/>
          </a:p>
        </p:txBody>
      </p:sp>
    </p:spTree>
    <p:extLst>
      <p:ext uri="{BB962C8B-B14F-4D97-AF65-F5344CB8AC3E}">
        <p14:creationId xmlns:p14="http://schemas.microsoft.com/office/powerpoint/2010/main" val="122008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C308-A5C7-BA5D-4621-C4CBD81E310E}"/>
              </a:ext>
            </a:extLst>
          </p:cNvPr>
          <p:cNvSpPr>
            <a:spLocks noGrp="1"/>
          </p:cNvSpPr>
          <p:nvPr>
            <p:ph type="title"/>
          </p:nvPr>
        </p:nvSpPr>
        <p:spPr>
          <a:xfrm>
            <a:off x="457200" y="102393"/>
            <a:ext cx="8229600" cy="857250"/>
          </a:xfrm>
        </p:spPr>
        <p:txBody>
          <a:bodyPr/>
          <a:lstStyle/>
          <a:p>
            <a:r>
              <a:rPr lang="en-US" dirty="0"/>
              <a:t>What is Bard?</a:t>
            </a:r>
          </a:p>
        </p:txBody>
      </p:sp>
      <p:sp>
        <p:nvSpPr>
          <p:cNvPr id="3" name="Content Placeholder 2">
            <a:extLst>
              <a:ext uri="{FF2B5EF4-FFF2-40B4-BE49-F238E27FC236}">
                <a16:creationId xmlns:a16="http://schemas.microsoft.com/office/drawing/2014/main" id="{66299A5C-73FD-36A5-4862-96694120CA6B}"/>
              </a:ext>
            </a:extLst>
          </p:cNvPr>
          <p:cNvSpPr>
            <a:spLocks noGrp="1"/>
          </p:cNvSpPr>
          <p:nvPr>
            <p:ph idx="1"/>
          </p:nvPr>
        </p:nvSpPr>
        <p:spPr>
          <a:xfrm>
            <a:off x="472200" y="895350"/>
            <a:ext cx="8229600" cy="3810000"/>
          </a:xfrm>
        </p:spPr>
        <p:txBody>
          <a:bodyPr>
            <a:noAutofit/>
          </a:bodyPr>
          <a:lstStyle/>
          <a:p>
            <a:r>
              <a:rPr lang="en-US" sz="1400" dirty="0"/>
              <a:t>Generative artificial intelligence chatbot</a:t>
            </a:r>
            <a:br>
              <a:rPr lang="en-US" sz="1400" dirty="0"/>
            </a:br>
            <a:r>
              <a:rPr lang="en-US" sz="1400" dirty="0"/>
              <a:t>Engaging in natural language conversations with users.</a:t>
            </a:r>
            <a:br>
              <a:rPr lang="en-US" sz="1400" dirty="0"/>
            </a:br>
            <a:endParaRPr lang="en-US" sz="1400" dirty="0"/>
          </a:p>
          <a:p>
            <a:r>
              <a:rPr lang="en-US" sz="1400" dirty="0"/>
              <a:t>Architecture: specifically fine-tuned for conversational tasks. </a:t>
            </a:r>
          </a:p>
          <a:p>
            <a:endParaRPr lang="en-US" sz="1400" dirty="0"/>
          </a:p>
          <a:p>
            <a:r>
              <a:rPr lang="en-US" sz="1400" dirty="0"/>
              <a:t>Applications:</a:t>
            </a:r>
          </a:p>
          <a:p>
            <a:pPr lvl="1"/>
            <a:r>
              <a:rPr lang="en-US" sz="1400" dirty="0"/>
              <a:t>Chatbots </a:t>
            </a:r>
          </a:p>
          <a:p>
            <a:pPr lvl="1"/>
            <a:r>
              <a:rPr lang="en-US" sz="1400" dirty="0"/>
              <a:t>Customer service bots </a:t>
            </a:r>
          </a:p>
          <a:p>
            <a:pPr lvl="1"/>
            <a:r>
              <a:rPr lang="en-US" sz="1400" dirty="0"/>
              <a:t>educational chatbots </a:t>
            </a:r>
          </a:p>
          <a:p>
            <a:pPr lvl="1"/>
            <a:r>
              <a:rPr lang="en-US" sz="1400" dirty="0"/>
              <a:t>Open-domain conversations </a:t>
            </a:r>
          </a:p>
          <a:p>
            <a:endParaRPr lang="en-US" sz="1400" dirty="0"/>
          </a:p>
          <a:p>
            <a:r>
              <a:rPr lang="en-US" sz="1400" dirty="0"/>
              <a:t>Training: Trained on labeled conversational data, allowing it to learn how to respond to different user prompts and maintain context in a conversation.</a:t>
            </a:r>
          </a:p>
          <a:p>
            <a:endParaRPr lang="en-US" sz="1400" dirty="0"/>
          </a:p>
          <a:p>
            <a:r>
              <a:rPr lang="en-US" sz="1400" dirty="0"/>
              <a:t>Now Gemini </a:t>
            </a:r>
          </a:p>
        </p:txBody>
      </p:sp>
      <p:sp>
        <p:nvSpPr>
          <p:cNvPr id="4" name="Date Placeholder 3">
            <a:extLst>
              <a:ext uri="{FF2B5EF4-FFF2-40B4-BE49-F238E27FC236}">
                <a16:creationId xmlns:a16="http://schemas.microsoft.com/office/drawing/2014/main" id="{C80725A6-F78C-EB40-B418-4266C4214FB7}"/>
              </a:ext>
            </a:extLst>
          </p:cNvPr>
          <p:cNvSpPr>
            <a:spLocks noGrp="1"/>
          </p:cNvSpPr>
          <p:nvPr>
            <p:ph type="dt" sz="half" idx="10"/>
          </p:nvPr>
        </p:nvSpPr>
        <p:spPr/>
        <p:txBody>
          <a:bodyPr/>
          <a:lstStyle/>
          <a:p>
            <a:fld id="{07CEB433-D664-4B14-A95E-2357E1167400}" type="datetime1">
              <a:rPr lang="en-US" smtClean="0"/>
              <a:t>1/21/2026</a:t>
            </a:fld>
            <a:endParaRPr lang="en-US" dirty="0"/>
          </a:p>
        </p:txBody>
      </p:sp>
      <p:sp>
        <p:nvSpPr>
          <p:cNvPr id="5" name="Footer Placeholder 4">
            <a:extLst>
              <a:ext uri="{FF2B5EF4-FFF2-40B4-BE49-F238E27FC236}">
                <a16:creationId xmlns:a16="http://schemas.microsoft.com/office/drawing/2014/main" id="{C0000EF5-55BB-BFAC-CA50-1F0F0D33E68A}"/>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5F719C55-5B7B-58F9-049A-8857694F6C66}"/>
              </a:ext>
            </a:extLst>
          </p:cNvPr>
          <p:cNvSpPr>
            <a:spLocks noGrp="1"/>
          </p:cNvSpPr>
          <p:nvPr>
            <p:ph type="sldNum" sz="quarter" idx="12"/>
          </p:nvPr>
        </p:nvSpPr>
        <p:spPr/>
        <p:txBody>
          <a:bodyPr/>
          <a:lstStyle/>
          <a:p>
            <a:fld id="{3D46CBA2-ECE5-4BE9-B546-6761E0E67089}" type="slidenum">
              <a:rPr lang="en-US" smtClean="0"/>
              <a:t>93</a:t>
            </a:fld>
            <a:endParaRPr lang="en-US" dirty="0"/>
          </a:p>
        </p:txBody>
      </p:sp>
    </p:spTree>
    <p:extLst>
      <p:ext uri="{BB962C8B-B14F-4D97-AF65-F5344CB8AC3E}">
        <p14:creationId xmlns:p14="http://schemas.microsoft.com/office/powerpoint/2010/main" val="29973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C50A81-4A0F-3A01-AFD9-7F2637F39DF0}"/>
              </a:ext>
            </a:extLst>
          </p:cNvPr>
          <p:cNvSpPr>
            <a:spLocks noGrp="1"/>
          </p:cNvSpPr>
          <p:nvPr>
            <p:ph type="title"/>
          </p:nvPr>
        </p:nvSpPr>
        <p:spPr/>
        <p:txBody>
          <a:bodyPr>
            <a:normAutofit/>
          </a:bodyPr>
          <a:lstStyle/>
          <a:p>
            <a:r>
              <a:rPr lang="en-US" dirty="0"/>
              <a:t>What is Bart?</a:t>
            </a:r>
          </a:p>
        </p:txBody>
      </p:sp>
      <p:sp>
        <p:nvSpPr>
          <p:cNvPr id="6" name="Content Placeholder 5">
            <a:extLst>
              <a:ext uri="{FF2B5EF4-FFF2-40B4-BE49-F238E27FC236}">
                <a16:creationId xmlns:a16="http://schemas.microsoft.com/office/drawing/2014/main" id="{B3C99D56-A692-9870-2DB2-A73AFB907069}"/>
              </a:ext>
            </a:extLst>
          </p:cNvPr>
          <p:cNvSpPr>
            <a:spLocks noGrp="1"/>
          </p:cNvSpPr>
          <p:nvPr>
            <p:ph idx="1"/>
          </p:nvPr>
        </p:nvSpPr>
        <p:spPr/>
        <p:txBody>
          <a:bodyPr>
            <a:normAutofit fontScale="85000" lnSpcReduction="20000"/>
          </a:bodyPr>
          <a:lstStyle/>
          <a:p>
            <a:r>
              <a:rPr lang="en-US" dirty="0"/>
              <a:t>BART: Bidirectional Encoder-Decoder model</a:t>
            </a:r>
          </a:p>
          <a:p>
            <a:r>
              <a:rPr lang="en-US" dirty="0"/>
              <a:t>Combining the strengths of both BERT and GPT (Generative Pre-trained Transformer). It uses a bidirectional encoder for understanding text and an autoregressive decoder for generating new text. </a:t>
            </a:r>
          </a:p>
          <a:p>
            <a:r>
              <a:rPr lang="en-US" dirty="0"/>
              <a:t>Training: BART is pre-trained using a denoising autoencoder approach, where text is corrupted with random noise and the model is trained to reconstruct the original text. This training objective allows BART to learn both context and generation. </a:t>
            </a:r>
          </a:p>
          <a:p>
            <a:r>
              <a:rPr lang="en-US" dirty="0"/>
              <a:t>Strengths: BART is particularly effective for text generation tasks, such as summarization, translation, and dialogue generation. </a:t>
            </a:r>
          </a:p>
          <a:p>
            <a:endParaRPr lang="en-US" dirty="0"/>
          </a:p>
        </p:txBody>
      </p:sp>
      <p:sp>
        <p:nvSpPr>
          <p:cNvPr id="2" name="Date Placeholder 1">
            <a:extLst>
              <a:ext uri="{FF2B5EF4-FFF2-40B4-BE49-F238E27FC236}">
                <a16:creationId xmlns:a16="http://schemas.microsoft.com/office/drawing/2014/main" id="{21335CEC-BD00-420F-F411-DF97DFDE7F7F}"/>
              </a:ext>
            </a:extLst>
          </p:cNvPr>
          <p:cNvSpPr>
            <a:spLocks noGrp="1"/>
          </p:cNvSpPr>
          <p:nvPr>
            <p:ph type="dt" sz="half" idx="10"/>
          </p:nvPr>
        </p:nvSpPr>
        <p:spPr/>
        <p:txBody>
          <a:bodyPr/>
          <a:lstStyle/>
          <a:p>
            <a:fld id="{41E33F13-EC73-4822-9C24-8B0FE5E47901}" type="datetime1">
              <a:rPr lang="en-US" smtClean="0"/>
              <a:t>1/21/2026</a:t>
            </a:fld>
            <a:endParaRPr lang="en-US" dirty="0"/>
          </a:p>
        </p:txBody>
      </p:sp>
      <p:sp>
        <p:nvSpPr>
          <p:cNvPr id="3" name="Footer Placeholder 2">
            <a:extLst>
              <a:ext uri="{FF2B5EF4-FFF2-40B4-BE49-F238E27FC236}">
                <a16:creationId xmlns:a16="http://schemas.microsoft.com/office/drawing/2014/main" id="{4AA597DC-3697-5C6F-B262-98AF28A56607}"/>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7D33B1FB-2D8D-581E-5DF8-FE2FCD4B329F}"/>
              </a:ext>
            </a:extLst>
          </p:cNvPr>
          <p:cNvSpPr>
            <a:spLocks noGrp="1"/>
          </p:cNvSpPr>
          <p:nvPr>
            <p:ph type="sldNum" sz="quarter" idx="12"/>
          </p:nvPr>
        </p:nvSpPr>
        <p:spPr/>
        <p:txBody>
          <a:bodyPr/>
          <a:lstStyle/>
          <a:p>
            <a:fld id="{3D46CBA2-ECE5-4BE9-B546-6761E0E67089}" type="slidenum">
              <a:rPr lang="en-US" smtClean="0"/>
              <a:t>94</a:t>
            </a:fld>
            <a:endParaRPr lang="en-US" dirty="0"/>
          </a:p>
        </p:txBody>
      </p:sp>
    </p:spTree>
    <p:extLst>
      <p:ext uri="{BB962C8B-B14F-4D97-AF65-F5344CB8AC3E}">
        <p14:creationId xmlns:p14="http://schemas.microsoft.com/office/powerpoint/2010/main" val="324287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57D0-3AE4-E378-3041-DC30C6856E7D}"/>
              </a:ext>
            </a:extLst>
          </p:cNvPr>
          <p:cNvSpPr>
            <a:spLocks noGrp="1"/>
          </p:cNvSpPr>
          <p:nvPr>
            <p:ph type="title"/>
          </p:nvPr>
        </p:nvSpPr>
        <p:spPr/>
        <p:txBody>
          <a:bodyPr/>
          <a:lstStyle/>
          <a:p>
            <a:r>
              <a:rPr lang="en-US" dirty="0"/>
              <a:t>Gemini</a:t>
            </a:r>
          </a:p>
        </p:txBody>
      </p:sp>
      <p:sp>
        <p:nvSpPr>
          <p:cNvPr id="3" name="Content Placeholder 2">
            <a:extLst>
              <a:ext uri="{FF2B5EF4-FFF2-40B4-BE49-F238E27FC236}">
                <a16:creationId xmlns:a16="http://schemas.microsoft.com/office/drawing/2014/main" id="{2E787962-46B5-5536-0EDD-55FD12E6AF3B}"/>
              </a:ext>
            </a:extLst>
          </p:cNvPr>
          <p:cNvSpPr>
            <a:spLocks noGrp="1"/>
          </p:cNvSpPr>
          <p:nvPr>
            <p:ph idx="1"/>
          </p:nvPr>
        </p:nvSpPr>
        <p:spPr/>
        <p:txBody>
          <a:bodyPr>
            <a:normAutofit fontScale="77500" lnSpcReduction="20000"/>
          </a:bodyPr>
          <a:lstStyle/>
          <a:p>
            <a:r>
              <a:rPr lang="en-US" dirty="0"/>
              <a:t>Previously based on the </a:t>
            </a:r>
            <a:r>
              <a:rPr lang="en-US" dirty="0">
                <a:hlinkClick r:id="rId2" tooltip="LaMDA"/>
              </a:rPr>
              <a:t>LaMDA</a:t>
            </a:r>
            <a:r>
              <a:rPr lang="en-US" dirty="0"/>
              <a:t> and </a:t>
            </a:r>
            <a:r>
              <a:rPr lang="en-US" dirty="0">
                <a:hlinkClick r:id="rId3" tooltip="PaLM"/>
              </a:rPr>
              <a:t>PaLM</a:t>
            </a:r>
            <a:r>
              <a:rPr lang="en-US" dirty="0"/>
              <a:t> LLMs.</a:t>
            </a:r>
          </a:p>
          <a:p>
            <a:r>
              <a:rPr lang="en-US" dirty="0"/>
              <a:t>Multimodal: Can process and generate text, images, audio, and code. </a:t>
            </a:r>
          </a:p>
          <a:p>
            <a:r>
              <a:rPr lang="en-US" dirty="0"/>
              <a:t>Transformer Architecture:</a:t>
            </a:r>
          </a:p>
          <a:p>
            <a:pPr lvl="1"/>
            <a:r>
              <a:rPr lang="en-US" dirty="0"/>
              <a:t>It uses a more advanced neural network architecture to understand language and context better. </a:t>
            </a:r>
          </a:p>
          <a:p>
            <a:r>
              <a:rPr lang="en-US" dirty="0"/>
              <a:t>Advanced Capabilities:</a:t>
            </a:r>
          </a:p>
          <a:p>
            <a:pPr lvl="1"/>
            <a:r>
              <a:rPr lang="en-US" dirty="0"/>
              <a:t>Capable of more complex tasks like image generation, code writing, and more nuanced language understanding. </a:t>
            </a:r>
          </a:p>
          <a:p>
            <a:r>
              <a:rPr lang="en-US" dirty="0"/>
              <a:t>Updated Name:	</a:t>
            </a:r>
          </a:p>
          <a:p>
            <a:pPr lvl="1"/>
            <a:r>
              <a:rPr lang="en-US" dirty="0"/>
              <a:t>Bard was rebranded to Gemini to reflect the more advanced capabilities of the underlying AI model. </a:t>
            </a:r>
          </a:p>
          <a:p>
            <a:endParaRPr lang="en-US" dirty="0"/>
          </a:p>
        </p:txBody>
      </p:sp>
      <p:sp>
        <p:nvSpPr>
          <p:cNvPr id="4" name="Date Placeholder 3">
            <a:extLst>
              <a:ext uri="{FF2B5EF4-FFF2-40B4-BE49-F238E27FC236}">
                <a16:creationId xmlns:a16="http://schemas.microsoft.com/office/drawing/2014/main" id="{BA7AA622-C183-6807-9F38-0637386DF93C}"/>
              </a:ext>
            </a:extLst>
          </p:cNvPr>
          <p:cNvSpPr>
            <a:spLocks noGrp="1"/>
          </p:cNvSpPr>
          <p:nvPr>
            <p:ph type="dt" sz="half" idx="10"/>
          </p:nvPr>
        </p:nvSpPr>
        <p:spPr/>
        <p:txBody>
          <a:bodyPr/>
          <a:lstStyle/>
          <a:p>
            <a:fld id="{7FB93FF5-F657-4EE0-8821-86BA74CA0B1E}" type="datetime1">
              <a:rPr lang="en-US" smtClean="0"/>
              <a:t>1/21/2026</a:t>
            </a:fld>
            <a:endParaRPr lang="en-US" dirty="0"/>
          </a:p>
        </p:txBody>
      </p:sp>
      <p:sp>
        <p:nvSpPr>
          <p:cNvPr id="5" name="Footer Placeholder 4">
            <a:extLst>
              <a:ext uri="{FF2B5EF4-FFF2-40B4-BE49-F238E27FC236}">
                <a16:creationId xmlns:a16="http://schemas.microsoft.com/office/drawing/2014/main" id="{BD6DA756-FE82-E331-4E35-FD2E5C74FDED}"/>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06ED051B-DFFA-9924-26C3-451750D70E91}"/>
              </a:ext>
            </a:extLst>
          </p:cNvPr>
          <p:cNvSpPr>
            <a:spLocks noGrp="1"/>
          </p:cNvSpPr>
          <p:nvPr>
            <p:ph type="sldNum" sz="quarter" idx="12"/>
          </p:nvPr>
        </p:nvSpPr>
        <p:spPr/>
        <p:txBody>
          <a:bodyPr/>
          <a:lstStyle/>
          <a:p>
            <a:fld id="{3D46CBA2-ECE5-4BE9-B546-6761E0E67089}" type="slidenum">
              <a:rPr lang="en-US" smtClean="0"/>
              <a:t>95</a:t>
            </a:fld>
            <a:endParaRPr lang="en-US" dirty="0"/>
          </a:p>
        </p:txBody>
      </p:sp>
    </p:spTree>
    <p:extLst>
      <p:ext uri="{BB962C8B-B14F-4D97-AF65-F5344CB8AC3E}">
        <p14:creationId xmlns:p14="http://schemas.microsoft.com/office/powerpoint/2010/main" val="31067998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58E753-8F28-9699-715C-66BCC5AACB77}"/>
              </a:ext>
            </a:extLst>
          </p:cNvPr>
          <p:cNvSpPr>
            <a:spLocks noGrp="1"/>
          </p:cNvSpPr>
          <p:nvPr>
            <p:ph type="title"/>
          </p:nvPr>
        </p:nvSpPr>
        <p:spPr>
          <a:xfrm>
            <a:off x="457200" y="528066"/>
            <a:ext cx="8305800" cy="595884"/>
          </a:xfrm>
        </p:spPr>
        <p:txBody>
          <a:bodyPr>
            <a:normAutofit fontScale="90000"/>
          </a:bodyPr>
          <a:lstStyle/>
          <a:p>
            <a:r>
              <a:rPr lang="en-US" sz="4400" b="1" dirty="0">
                <a:effectLst>
                  <a:outerShdw blurRad="38100" dist="38100" dir="2700000" algn="tl">
                    <a:srgbClr val="000000">
                      <a:alpha val="43137"/>
                    </a:srgbClr>
                  </a:outerShdw>
                </a:effectLst>
              </a:rPr>
              <a:t>Five Stages of LLM Implementation</a:t>
            </a:r>
          </a:p>
        </p:txBody>
      </p:sp>
      <p:sp>
        <p:nvSpPr>
          <p:cNvPr id="2" name="Date Placeholder 1">
            <a:extLst>
              <a:ext uri="{FF2B5EF4-FFF2-40B4-BE49-F238E27FC236}">
                <a16:creationId xmlns:a16="http://schemas.microsoft.com/office/drawing/2014/main" id="{6EEBE48D-BEBD-306B-1E61-445DAFBB715A}"/>
              </a:ext>
            </a:extLst>
          </p:cNvPr>
          <p:cNvSpPr>
            <a:spLocks noGrp="1"/>
          </p:cNvSpPr>
          <p:nvPr>
            <p:ph type="dt" sz="half" idx="10"/>
          </p:nvPr>
        </p:nvSpPr>
        <p:spPr/>
        <p:txBody>
          <a:bodyPr/>
          <a:lstStyle/>
          <a:p>
            <a:fld id="{E548CC11-F02D-43A8-B80A-8641F18B9273}" type="datetime1">
              <a:rPr lang="en-US" smtClean="0"/>
              <a:t>1/21/2026</a:t>
            </a:fld>
            <a:endParaRPr lang="en-US" dirty="0"/>
          </a:p>
        </p:txBody>
      </p:sp>
      <p:sp>
        <p:nvSpPr>
          <p:cNvPr id="3" name="Footer Placeholder 2">
            <a:extLst>
              <a:ext uri="{FF2B5EF4-FFF2-40B4-BE49-F238E27FC236}">
                <a16:creationId xmlns:a16="http://schemas.microsoft.com/office/drawing/2014/main" id="{63D529D3-82D1-8A8F-BFF9-18C6E804A629}"/>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36718734-F015-3077-36DD-B62C6DE8F2A6}"/>
              </a:ext>
            </a:extLst>
          </p:cNvPr>
          <p:cNvSpPr>
            <a:spLocks noGrp="1"/>
          </p:cNvSpPr>
          <p:nvPr>
            <p:ph type="sldNum" sz="quarter" idx="12"/>
          </p:nvPr>
        </p:nvSpPr>
        <p:spPr/>
        <p:txBody>
          <a:bodyPr/>
          <a:lstStyle/>
          <a:p>
            <a:fld id="{3D46CBA2-ECE5-4BE9-B546-6761E0E67089}" type="slidenum">
              <a:rPr lang="en-US" smtClean="0"/>
              <a:t>96</a:t>
            </a:fld>
            <a:endParaRPr lang="en-US" dirty="0"/>
          </a:p>
        </p:txBody>
      </p:sp>
      <p:pic>
        <p:nvPicPr>
          <p:cNvPr id="6" name="Picture 5">
            <a:extLst>
              <a:ext uri="{FF2B5EF4-FFF2-40B4-BE49-F238E27FC236}">
                <a16:creationId xmlns:a16="http://schemas.microsoft.com/office/drawing/2014/main" id="{96BBF54E-FCD0-5456-8D83-0EE64E911406}"/>
              </a:ext>
            </a:extLst>
          </p:cNvPr>
          <p:cNvPicPr>
            <a:picLocks noChangeAspect="1"/>
          </p:cNvPicPr>
          <p:nvPr/>
        </p:nvPicPr>
        <p:blipFill>
          <a:blip r:embed="rId2"/>
          <a:srcRect l="27500" t="25193" r="27500" b="40698"/>
          <a:stretch/>
        </p:blipFill>
        <p:spPr>
          <a:xfrm>
            <a:off x="0" y="1205184"/>
            <a:ext cx="8830565" cy="3429000"/>
          </a:xfrm>
          <a:prstGeom prst="rect">
            <a:avLst/>
          </a:prstGeom>
        </p:spPr>
      </p:pic>
      <p:sp>
        <p:nvSpPr>
          <p:cNvPr id="8" name="TextBox 7">
            <a:extLst>
              <a:ext uri="{FF2B5EF4-FFF2-40B4-BE49-F238E27FC236}">
                <a16:creationId xmlns:a16="http://schemas.microsoft.com/office/drawing/2014/main" id="{A0C28ED4-C8A6-3A5D-DF03-D5CE33C20EEB}"/>
              </a:ext>
            </a:extLst>
          </p:cNvPr>
          <p:cNvSpPr txBox="1"/>
          <p:nvPr/>
        </p:nvSpPr>
        <p:spPr>
          <a:xfrm>
            <a:off x="152400" y="4454502"/>
            <a:ext cx="6290100" cy="246221"/>
          </a:xfrm>
          <a:prstGeom prst="rect">
            <a:avLst/>
          </a:prstGeom>
          <a:noFill/>
        </p:spPr>
        <p:txBody>
          <a:bodyPr wrap="square">
            <a:spAutoFit/>
          </a:bodyPr>
          <a:lstStyle/>
          <a:p>
            <a:r>
              <a:rPr lang="en-US" sz="1000" dirty="0">
                <a:latin typeface="+mj-lt"/>
                <a:hlinkClick r:id="rId3"/>
              </a:rPr>
              <a:t>https://medium.com/@cobusgreyling/five-stages-of-llm-implementation-updated-62d1b61c6f02</a:t>
            </a:r>
            <a:r>
              <a:rPr lang="en-US" sz="1000" dirty="0">
                <a:latin typeface="+mj-lt"/>
              </a:rPr>
              <a:t> </a:t>
            </a:r>
          </a:p>
        </p:txBody>
      </p:sp>
    </p:spTree>
    <p:extLst>
      <p:ext uri="{BB962C8B-B14F-4D97-AF65-F5344CB8AC3E}">
        <p14:creationId xmlns:p14="http://schemas.microsoft.com/office/powerpoint/2010/main" val="19671598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7067F-BC38-48C5-C451-48F162E887D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8A97E01-5647-D172-728A-B6BF3564D083}"/>
              </a:ext>
            </a:extLst>
          </p:cNvPr>
          <p:cNvSpPr>
            <a:spLocks noGrp="1"/>
          </p:cNvSpPr>
          <p:nvPr>
            <p:ph type="title"/>
          </p:nvPr>
        </p:nvSpPr>
        <p:spPr>
          <a:xfrm>
            <a:off x="457200" y="528066"/>
            <a:ext cx="8305800" cy="595884"/>
          </a:xfrm>
        </p:spPr>
        <p:txBody>
          <a:bodyPr>
            <a:normAutofit fontScale="90000"/>
          </a:bodyPr>
          <a:lstStyle/>
          <a:p>
            <a:r>
              <a:rPr lang="en-US" sz="4400" b="1" dirty="0">
                <a:effectLst>
                  <a:outerShdw blurRad="38100" dist="38100" dir="2700000" algn="tl">
                    <a:srgbClr val="000000">
                      <a:alpha val="43137"/>
                    </a:srgbClr>
                  </a:outerShdw>
                </a:effectLst>
              </a:rPr>
              <a:t>Five Stages of LLM Implementation</a:t>
            </a:r>
          </a:p>
        </p:txBody>
      </p:sp>
      <p:sp>
        <p:nvSpPr>
          <p:cNvPr id="2" name="Date Placeholder 1">
            <a:extLst>
              <a:ext uri="{FF2B5EF4-FFF2-40B4-BE49-F238E27FC236}">
                <a16:creationId xmlns:a16="http://schemas.microsoft.com/office/drawing/2014/main" id="{37A45881-F6B6-2CE8-77DB-407944E4F5F7}"/>
              </a:ext>
            </a:extLst>
          </p:cNvPr>
          <p:cNvSpPr>
            <a:spLocks noGrp="1"/>
          </p:cNvSpPr>
          <p:nvPr>
            <p:ph type="dt" sz="half" idx="10"/>
          </p:nvPr>
        </p:nvSpPr>
        <p:spPr/>
        <p:txBody>
          <a:bodyPr/>
          <a:lstStyle/>
          <a:p>
            <a:fld id="{EB4DFE22-9F5B-4B82-8E71-FFCEB884185E}" type="datetime1">
              <a:rPr lang="en-US" smtClean="0"/>
              <a:t>1/21/2026</a:t>
            </a:fld>
            <a:endParaRPr lang="en-US" dirty="0"/>
          </a:p>
        </p:txBody>
      </p:sp>
      <p:sp>
        <p:nvSpPr>
          <p:cNvPr id="3" name="Footer Placeholder 2">
            <a:extLst>
              <a:ext uri="{FF2B5EF4-FFF2-40B4-BE49-F238E27FC236}">
                <a16:creationId xmlns:a16="http://schemas.microsoft.com/office/drawing/2014/main" id="{A3CE864E-E884-17A2-C2D6-F23075763264}"/>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D68D65FB-C727-61E1-572F-2B97D0DF2DCF}"/>
              </a:ext>
            </a:extLst>
          </p:cNvPr>
          <p:cNvSpPr>
            <a:spLocks noGrp="1"/>
          </p:cNvSpPr>
          <p:nvPr>
            <p:ph type="sldNum" sz="quarter" idx="12"/>
          </p:nvPr>
        </p:nvSpPr>
        <p:spPr/>
        <p:txBody>
          <a:bodyPr/>
          <a:lstStyle/>
          <a:p>
            <a:fld id="{3D46CBA2-ECE5-4BE9-B546-6761E0E67089}" type="slidenum">
              <a:rPr lang="en-US" smtClean="0"/>
              <a:t>97</a:t>
            </a:fld>
            <a:endParaRPr lang="en-US" dirty="0"/>
          </a:p>
        </p:txBody>
      </p:sp>
      <p:pic>
        <p:nvPicPr>
          <p:cNvPr id="5" name="Picture 4">
            <a:extLst>
              <a:ext uri="{FF2B5EF4-FFF2-40B4-BE49-F238E27FC236}">
                <a16:creationId xmlns:a16="http://schemas.microsoft.com/office/drawing/2014/main" id="{B4FF201F-B322-EE73-16EA-2AC2B5A24D7E}"/>
              </a:ext>
            </a:extLst>
          </p:cNvPr>
          <p:cNvPicPr>
            <a:picLocks noChangeAspect="1"/>
          </p:cNvPicPr>
          <p:nvPr/>
        </p:nvPicPr>
        <p:blipFill>
          <a:blip r:embed="rId2"/>
          <a:srcRect l="27500" t="62404" r="27500" b="-1"/>
          <a:stretch/>
        </p:blipFill>
        <p:spPr>
          <a:xfrm>
            <a:off x="304800" y="1123950"/>
            <a:ext cx="8112944" cy="3643313"/>
          </a:xfrm>
          <a:prstGeom prst="rect">
            <a:avLst/>
          </a:prstGeom>
        </p:spPr>
      </p:pic>
      <p:sp>
        <p:nvSpPr>
          <p:cNvPr id="9" name="TextBox 8">
            <a:extLst>
              <a:ext uri="{FF2B5EF4-FFF2-40B4-BE49-F238E27FC236}">
                <a16:creationId xmlns:a16="http://schemas.microsoft.com/office/drawing/2014/main" id="{5229614C-E863-4523-3DD3-120BD90FDD9B}"/>
              </a:ext>
            </a:extLst>
          </p:cNvPr>
          <p:cNvSpPr txBox="1"/>
          <p:nvPr/>
        </p:nvSpPr>
        <p:spPr>
          <a:xfrm>
            <a:off x="457200" y="4346211"/>
            <a:ext cx="6290100" cy="246221"/>
          </a:xfrm>
          <a:prstGeom prst="rect">
            <a:avLst/>
          </a:prstGeom>
          <a:noFill/>
        </p:spPr>
        <p:txBody>
          <a:bodyPr wrap="square">
            <a:spAutoFit/>
          </a:bodyPr>
          <a:lstStyle/>
          <a:p>
            <a:r>
              <a:rPr lang="en-US" sz="1000" dirty="0">
                <a:latin typeface="+mj-lt"/>
              </a:rPr>
              <a:t>https://medium.com/@cobusgreyling/five-stages-of-llm-implementation-updated-62d1b61c6f02</a:t>
            </a:r>
          </a:p>
        </p:txBody>
      </p:sp>
    </p:spTree>
    <p:extLst>
      <p:ext uri="{BB962C8B-B14F-4D97-AF65-F5344CB8AC3E}">
        <p14:creationId xmlns:p14="http://schemas.microsoft.com/office/powerpoint/2010/main" val="28033263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E6B3-4CFB-1968-5DBA-9F15C4E1CA49}"/>
              </a:ext>
            </a:extLst>
          </p:cNvPr>
          <p:cNvSpPr>
            <a:spLocks noGrp="1"/>
          </p:cNvSpPr>
          <p:nvPr>
            <p:ph type="title"/>
          </p:nvPr>
        </p:nvSpPr>
        <p:spPr>
          <a:xfrm>
            <a:off x="457200" y="106616"/>
            <a:ext cx="8305800" cy="695294"/>
          </a:xfrm>
        </p:spPr>
        <p:txBody>
          <a:bodyPr>
            <a:noAutofit/>
          </a:bodyPr>
          <a:lstStyle/>
          <a:p>
            <a:r>
              <a:rPr lang="en-US" sz="3600" b="1" dirty="0">
                <a:effectLst>
                  <a:outerShdw blurRad="38100" dist="38100" dir="2700000" algn="tl">
                    <a:srgbClr val="000000">
                      <a:alpha val="43137"/>
                    </a:srgbClr>
                  </a:outerShdw>
                </a:effectLst>
              </a:rPr>
              <a:t>Emerging Architectures of LLM Applications</a:t>
            </a:r>
          </a:p>
        </p:txBody>
      </p:sp>
      <p:sp>
        <p:nvSpPr>
          <p:cNvPr id="4" name="Date Placeholder 3">
            <a:extLst>
              <a:ext uri="{FF2B5EF4-FFF2-40B4-BE49-F238E27FC236}">
                <a16:creationId xmlns:a16="http://schemas.microsoft.com/office/drawing/2014/main" id="{A6CB5424-3BC6-4EF3-EF82-BD595472535A}"/>
              </a:ext>
            </a:extLst>
          </p:cNvPr>
          <p:cNvSpPr>
            <a:spLocks noGrp="1"/>
          </p:cNvSpPr>
          <p:nvPr>
            <p:ph type="dt" sz="half" idx="10"/>
          </p:nvPr>
        </p:nvSpPr>
        <p:spPr/>
        <p:txBody>
          <a:bodyPr/>
          <a:lstStyle/>
          <a:p>
            <a:fld id="{DA71AA48-EE93-4662-BF82-410E861BA2A6}" type="datetime1">
              <a:rPr lang="en-US" smtClean="0"/>
              <a:t>1/21/2026</a:t>
            </a:fld>
            <a:endParaRPr lang="en-US" dirty="0"/>
          </a:p>
        </p:txBody>
      </p:sp>
      <p:sp>
        <p:nvSpPr>
          <p:cNvPr id="5" name="Footer Placeholder 4">
            <a:extLst>
              <a:ext uri="{FF2B5EF4-FFF2-40B4-BE49-F238E27FC236}">
                <a16:creationId xmlns:a16="http://schemas.microsoft.com/office/drawing/2014/main" id="{E229F717-7ABA-1DBA-F12C-3630838214C4}"/>
              </a:ext>
            </a:extLst>
          </p:cNvPr>
          <p:cNvSpPr>
            <a:spLocks noGrp="1"/>
          </p:cNvSpPr>
          <p:nvPr>
            <p:ph type="ftr" sz="quarter" idx="11"/>
          </p:nvPr>
        </p:nvSpPr>
        <p:spPr/>
        <p:txBody>
          <a:bodyPr/>
          <a:lstStyle/>
          <a:p>
            <a:r>
              <a:rPr lang="en-US" dirty="0"/>
              <a:t>Copyright © 2007 - 2025 Carl M. Burnett</a:t>
            </a:r>
          </a:p>
        </p:txBody>
      </p:sp>
      <p:sp>
        <p:nvSpPr>
          <p:cNvPr id="6" name="Slide Number Placeholder 5">
            <a:extLst>
              <a:ext uri="{FF2B5EF4-FFF2-40B4-BE49-F238E27FC236}">
                <a16:creationId xmlns:a16="http://schemas.microsoft.com/office/drawing/2014/main" id="{C48034B8-85EE-D621-AADA-89963BA15BB6}"/>
              </a:ext>
            </a:extLst>
          </p:cNvPr>
          <p:cNvSpPr>
            <a:spLocks noGrp="1"/>
          </p:cNvSpPr>
          <p:nvPr>
            <p:ph type="sldNum" sz="quarter" idx="12"/>
          </p:nvPr>
        </p:nvSpPr>
        <p:spPr/>
        <p:txBody>
          <a:bodyPr/>
          <a:lstStyle/>
          <a:p>
            <a:fld id="{3D46CBA2-ECE5-4BE9-B546-6761E0E67089}" type="slidenum">
              <a:rPr lang="en-US" smtClean="0"/>
              <a:t>98</a:t>
            </a:fld>
            <a:endParaRPr lang="en-US" dirty="0"/>
          </a:p>
        </p:txBody>
      </p:sp>
      <p:pic>
        <p:nvPicPr>
          <p:cNvPr id="12" name="Picture 11" descr="A diagram of a software company&#10;&#10;AI-generated content may be incorrect.">
            <a:extLst>
              <a:ext uri="{FF2B5EF4-FFF2-40B4-BE49-F238E27FC236}">
                <a16:creationId xmlns:a16="http://schemas.microsoft.com/office/drawing/2014/main" id="{D15C92BA-A547-5506-2E5D-678B611D9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867598"/>
            <a:ext cx="4114800" cy="3764485"/>
          </a:xfrm>
          <a:prstGeom prst="rect">
            <a:avLst/>
          </a:prstGeom>
        </p:spPr>
      </p:pic>
      <p:sp>
        <p:nvSpPr>
          <p:cNvPr id="14" name="TextBox 13">
            <a:extLst>
              <a:ext uri="{FF2B5EF4-FFF2-40B4-BE49-F238E27FC236}">
                <a16:creationId xmlns:a16="http://schemas.microsoft.com/office/drawing/2014/main" id="{624C309E-5232-9EC1-7378-0E33B9EB1485}"/>
              </a:ext>
            </a:extLst>
          </p:cNvPr>
          <p:cNvSpPr txBox="1"/>
          <p:nvPr/>
        </p:nvSpPr>
        <p:spPr>
          <a:xfrm>
            <a:off x="1560300" y="4640305"/>
            <a:ext cx="6023400" cy="253916"/>
          </a:xfrm>
          <a:prstGeom prst="rect">
            <a:avLst/>
          </a:prstGeom>
          <a:noFill/>
        </p:spPr>
        <p:txBody>
          <a:bodyPr wrap="square">
            <a:spAutoFit/>
          </a:bodyPr>
          <a:lstStyle/>
          <a:p>
            <a:pPr algn="ctr"/>
            <a:r>
              <a:rPr lang="en-US" sz="1050" dirty="0">
                <a:latin typeface="+mj-lt"/>
              </a:rPr>
              <a:t>https://www.tensorops.ai/post/emerging-architectures-of-llm-applications-2025-update</a:t>
            </a:r>
          </a:p>
        </p:txBody>
      </p:sp>
    </p:spTree>
    <p:extLst>
      <p:ext uri="{BB962C8B-B14F-4D97-AF65-F5344CB8AC3E}">
        <p14:creationId xmlns:p14="http://schemas.microsoft.com/office/powerpoint/2010/main" val="3198806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A95E63-2813-37DC-F619-74C8EEF921AB}"/>
              </a:ext>
            </a:extLst>
          </p:cNvPr>
          <p:cNvSpPr>
            <a:spLocks noGrp="1"/>
          </p:cNvSpPr>
          <p:nvPr>
            <p:ph type="title"/>
          </p:nvPr>
        </p:nvSpPr>
        <p:spPr/>
        <p:txBody>
          <a:bodyPr/>
          <a:lstStyle/>
          <a:p>
            <a:r>
              <a:rPr lang="en-US" dirty="0"/>
              <a:t>GenAI Applications by Type</a:t>
            </a:r>
          </a:p>
        </p:txBody>
      </p:sp>
      <p:sp>
        <p:nvSpPr>
          <p:cNvPr id="6" name="Text Placeholder 5">
            <a:extLst>
              <a:ext uri="{FF2B5EF4-FFF2-40B4-BE49-F238E27FC236}">
                <a16:creationId xmlns:a16="http://schemas.microsoft.com/office/drawing/2014/main" id="{BE77134C-5007-C732-05AE-B4B5DF94001B}"/>
              </a:ext>
            </a:extLst>
          </p:cNvPr>
          <p:cNvSpPr>
            <a:spLocks noGrp="1"/>
          </p:cNvSpPr>
          <p:nvPr>
            <p:ph type="body" idx="1"/>
          </p:nvPr>
        </p:nvSpPr>
        <p:spPr/>
        <p:txBody>
          <a:bodyPr/>
          <a:lstStyle/>
          <a:p>
            <a:endParaRPr lang="en-US" dirty="0"/>
          </a:p>
        </p:txBody>
      </p:sp>
      <p:sp>
        <p:nvSpPr>
          <p:cNvPr id="2" name="Date Placeholder 1">
            <a:extLst>
              <a:ext uri="{FF2B5EF4-FFF2-40B4-BE49-F238E27FC236}">
                <a16:creationId xmlns:a16="http://schemas.microsoft.com/office/drawing/2014/main" id="{D8602E49-FB58-D6CF-863C-2C371BA9AC49}"/>
              </a:ext>
            </a:extLst>
          </p:cNvPr>
          <p:cNvSpPr>
            <a:spLocks noGrp="1"/>
          </p:cNvSpPr>
          <p:nvPr>
            <p:ph type="dt" sz="half" idx="10"/>
          </p:nvPr>
        </p:nvSpPr>
        <p:spPr/>
        <p:txBody>
          <a:bodyPr/>
          <a:lstStyle/>
          <a:p>
            <a:r>
              <a:rPr lang="en-US" dirty="0"/>
              <a:t>5/18/2025</a:t>
            </a:r>
          </a:p>
        </p:txBody>
      </p:sp>
      <p:sp>
        <p:nvSpPr>
          <p:cNvPr id="3" name="Footer Placeholder 2">
            <a:extLst>
              <a:ext uri="{FF2B5EF4-FFF2-40B4-BE49-F238E27FC236}">
                <a16:creationId xmlns:a16="http://schemas.microsoft.com/office/drawing/2014/main" id="{9B5C5E4B-F402-2AD7-E544-1E41D9206B46}"/>
              </a:ext>
            </a:extLst>
          </p:cNvPr>
          <p:cNvSpPr>
            <a:spLocks noGrp="1"/>
          </p:cNvSpPr>
          <p:nvPr>
            <p:ph type="ftr" sz="quarter" idx="11"/>
          </p:nvPr>
        </p:nvSpPr>
        <p:spPr/>
        <p:txBody>
          <a:bodyPr/>
          <a:lstStyle/>
          <a:p>
            <a:r>
              <a:rPr lang="en-US" dirty="0"/>
              <a:t>Copyright © 2007 - 2025 Carl M. Burnett</a:t>
            </a:r>
          </a:p>
        </p:txBody>
      </p:sp>
      <p:sp>
        <p:nvSpPr>
          <p:cNvPr id="4" name="Slide Number Placeholder 3">
            <a:extLst>
              <a:ext uri="{FF2B5EF4-FFF2-40B4-BE49-F238E27FC236}">
                <a16:creationId xmlns:a16="http://schemas.microsoft.com/office/drawing/2014/main" id="{5B4649BA-05C2-8E81-4567-8B94C7A1584A}"/>
              </a:ext>
            </a:extLst>
          </p:cNvPr>
          <p:cNvSpPr>
            <a:spLocks noGrp="1"/>
          </p:cNvSpPr>
          <p:nvPr>
            <p:ph type="sldNum" sz="quarter" idx="12"/>
          </p:nvPr>
        </p:nvSpPr>
        <p:spPr/>
        <p:txBody>
          <a:bodyPr/>
          <a:lstStyle/>
          <a:p>
            <a:fld id="{3D46CBA2-ECE5-4BE9-B546-6761E0E67089}" type="slidenum">
              <a:rPr lang="en-US" smtClean="0"/>
              <a:t>99</a:t>
            </a:fld>
            <a:endParaRPr lang="en-US" dirty="0"/>
          </a:p>
        </p:txBody>
      </p:sp>
    </p:spTree>
    <p:extLst>
      <p:ext uri="{BB962C8B-B14F-4D97-AF65-F5344CB8AC3E}">
        <p14:creationId xmlns:p14="http://schemas.microsoft.com/office/powerpoint/2010/main" val="18104140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fBurnett">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ofburnett-2026.potx" id="{976F480E-DF9E-4125-86C3-73D32838B93A}" vid="{4E25D372-628E-44E8-BF89-EBB1F57E0C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1490</TotalTime>
  <Words>14802</Words>
  <Application>Microsoft Office PowerPoint</Application>
  <PresentationFormat>On-screen Show (16:9)</PresentationFormat>
  <Paragraphs>2497</Paragraphs>
  <Slides>185</Slides>
  <Notes>119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185</vt:i4>
      </vt:variant>
    </vt:vector>
  </HeadingPairs>
  <TitlesOfParts>
    <vt:vector size="193" baseType="lpstr">
      <vt:lpstr>Aptos</vt:lpstr>
      <vt:lpstr>Aptos Display</vt:lpstr>
      <vt:lpstr>Arial</vt:lpstr>
      <vt:lpstr>Calibri</vt:lpstr>
      <vt:lpstr>Constantia</vt:lpstr>
      <vt:lpstr>Roboto</vt:lpstr>
      <vt:lpstr>Wingdings 2</vt:lpstr>
      <vt:lpstr>ProfBurnett</vt:lpstr>
      <vt:lpstr>ITI 555 Introduction to Generative AI </vt:lpstr>
      <vt:lpstr>Course Outline – Session I </vt:lpstr>
      <vt:lpstr>Course Outline – Session II</vt:lpstr>
      <vt:lpstr>Course Outline – Session III</vt:lpstr>
      <vt:lpstr>Course Outline – Session IV</vt:lpstr>
      <vt:lpstr>Define Artificial Intelligence (AI) and Generative AI (GenAI)  </vt:lpstr>
      <vt:lpstr>Social Development</vt:lpstr>
      <vt:lpstr>Artificial Intelligence (AI)</vt:lpstr>
      <vt:lpstr>AI Explained and Released</vt:lpstr>
      <vt:lpstr>PowerPoint Presentation</vt:lpstr>
      <vt:lpstr>PowerPoint Presentation</vt:lpstr>
      <vt:lpstr>Processing Unit Comparisons</vt:lpstr>
      <vt:lpstr>Hierarchy of Intelligence</vt:lpstr>
      <vt:lpstr>Hierarchy of Intelligence</vt:lpstr>
      <vt:lpstr>Neural Networks</vt:lpstr>
      <vt:lpstr>Types of Neural Networks</vt:lpstr>
      <vt:lpstr>Latest Trends in GenAI/AI.  </vt:lpstr>
      <vt:lpstr>What is Generative AI?</vt:lpstr>
      <vt:lpstr>Types of Uses</vt:lpstr>
      <vt:lpstr>Use By Industry</vt:lpstr>
      <vt:lpstr>Key Concepts in GenAI/AI.  </vt:lpstr>
      <vt:lpstr>What is a "Framework"</vt:lpstr>
      <vt:lpstr>Generative AI Frameworks</vt:lpstr>
      <vt:lpstr>AI Frameworks</vt:lpstr>
      <vt:lpstr>AI Frameworks Comparison</vt:lpstr>
      <vt:lpstr>GenAI Models</vt:lpstr>
      <vt:lpstr>Types of Generative AI Neural Network Models</vt:lpstr>
      <vt:lpstr>Generative Adversarial Networks (GANs)</vt:lpstr>
      <vt:lpstr>Generative Adversarial Networks (GANs)</vt:lpstr>
      <vt:lpstr>Variational Autoencoders (VAEs)</vt:lpstr>
      <vt:lpstr>Variational Autoencoders (VAEs)</vt:lpstr>
      <vt:lpstr>Transformer-based Language Models</vt:lpstr>
      <vt:lpstr>PowerPoint Presentation</vt:lpstr>
      <vt:lpstr>Diffusion Models</vt:lpstr>
      <vt:lpstr>Diffusion Models</vt:lpstr>
      <vt:lpstr>Autoregressive Models</vt:lpstr>
      <vt:lpstr>Autoregressive Models</vt:lpstr>
      <vt:lpstr>Flow-based Models</vt:lpstr>
      <vt:lpstr>Arms &amp; Flow Models</vt:lpstr>
      <vt:lpstr>Transformers, Encoders &amp; Decoders, RAG</vt:lpstr>
      <vt:lpstr>Transformer Explained</vt:lpstr>
      <vt:lpstr>Transformer Architecture</vt:lpstr>
      <vt:lpstr>PowerPoint Presentation</vt:lpstr>
      <vt:lpstr>Encoders and Decoders</vt:lpstr>
      <vt:lpstr>PowerPoint Presentation</vt:lpstr>
      <vt:lpstr>Retrieval Augmented Generation (RAG)</vt:lpstr>
      <vt:lpstr>Retrieval Augmented Generation (RAG)</vt:lpstr>
      <vt:lpstr>PowerPoint Presentation</vt:lpstr>
      <vt:lpstr>PowerPoint Presentation</vt:lpstr>
      <vt:lpstr>PowerPoint Presentation</vt:lpstr>
      <vt:lpstr>PowerPoint Presentation</vt:lpstr>
      <vt:lpstr>Large Language Models (LLMs)</vt:lpstr>
      <vt:lpstr>Model Selection - What is the Objective?</vt:lpstr>
      <vt:lpstr>Large Language Model (LLM)</vt:lpstr>
      <vt:lpstr>Large Language Model (LLM) </vt:lpstr>
      <vt:lpstr>LLM Architecture</vt:lpstr>
      <vt:lpstr>Building Blocks of an LLM</vt:lpstr>
      <vt:lpstr>LLM Building Blocks Comparisons</vt:lpstr>
      <vt:lpstr>Technologies used in GenAI/AI</vt:lpstr>
      <vt:lpstr>Building Blocks of an LLM</vt:lpstr>
      <vt:lpstr>Vectors</vt:lpstr>
      <vt:lpstr>PowerPoint Presentation</vt:lpstr>
      <vt:lpstr>Tokens</vt:lpstr>
      <vt:lpstr>Embeddings: The Semantic Space</vt:lpstr>
      <vt:lpstr>PowerPoint Presentation</vt:lpstr>
      <vt:lpstr>PowerPoint Presentation</vt:lpstr>
      <vt:lpstr>Max Tokens Example</vt:lpstr>
      <vt:lpstr>Max Tokens Example</vt:lpstr>
      <vt:lpstr>PowerPoint Presentation</vt:lpstr>
      <vt:lpstr>Temperature - Definition</vt:lpstr>
      <vt:lpstr>Temperature - What it Does</vt:lpstr>
      <vt:lpstr>Temperature - Range of Values</vt:lpstr>
      <vt:lpstr>Temperature - Impact on Generation</vt:lpstr>
      <vt:lpstr>Temperature - Importance in Generative AI</vt:lpstr>
      <vt:lpstr>Write a Job Title:</vt:lpstr>
      <vt:lpstr>PowerPoint Presentation</vt:lpstr>
      <vt:lpstr>Top P/K</vt:lpstr>
      <vt:lpstr>Today the garden had. . . . </vt:lpstr>
      <vt:lpstr>Today the garden had. . . . </vt:lpstr>
      <vt:lpstr>Today the garden had. . . . </vt:lpstr>
      <vt:lpstr>PowerPoint Presentation</vt:lpstr>
      <vt:lpstr>Frequency Penalty</vt:lpstr>
      <vt:lpstr>PowerPoint Presentation</vt:lpstr>
      <vt:lpstr>Presence Penalty</vt:lpstr>
      <vt:lpstr>PowerPoint Presentation</vt:lpstr>
      <vt:lpstr>Stop Sequence</vt:lpstr>
      <vt:lpstr>PowerPoint Presentation</vt:lpstr>
      <vt:lpstr>LLM User Account Management</vt:lpstr>
      <vt:lpstr>LLM User Account Management</vt:lpstr>
      <vt:lpstr>GPT, Bert, Bart, Gemini</vt:lpstr>
      <vt:lpstr>What is GPT?</vt:lpstr>
      <vt:lpstr>What is Bert?</vt:lpstr>
      <vt:lpstr>What is Bard?</vt:lpstr>
      <vt:lpstr>What is Bart?</vt:lpstr>
      <vt:lpstr>Gemini</vt:lpstr>
      <vt:lpstr>Five Stages of LLM Implementation</vt:lpstr>
      <vt:lpstr>Five Stages of LLM Implementation</vt:lpstr>
      <vt:lpstr>Emerging Architectures of LLM Applications</vt:lpstr>
      <vt:lpstr>GenAI Applications by Type</vt:lpstr>
      <vt:lpstr>GenAI - Text-Based Output</vt:lpstr>
      <vt:lpstr>GenAI - Text-Based Output</vt:lpstr>
      <vt:lpstr>GenAI - Text-Based Output Key Insights &amp; Selection Criteria</vt:lpstr>
      <vt:lpstr>GenAI - Image-Based Output</vt:lpstr>
      <vt:lpstr>GenAI - Image-Based Output</vt:lpstr>
      <vt:lpstr>GenAI - Image-Based Output</vt:lpstr>
      <vt:lpstr>GenAI - Image-Based Output Key Insights &amp; Selection Criteria</vt:lpstr>
      <vt:lpstr>GenAI - Image-Based Output  Quick Model Comparison</vt:lpstr>
      <vt:lpstr>GenAI - Audio-Based Output</vt:lpstr>
      <vt:lpstr>GenAI - Audio-Based Output</vt:lpstr>
      <vt:lpstr>GenAI - Audio-Based Output Key Insights &amp; Selection Criteria</vt:lpstr>
      <vt:lpstr>GenAI - Audio-Based Output Quick Model Comparison</vt:lpstr>
      <vt:lpstr>GenAI - Video-Based Output</vt:lpstr>
      <vt:lpstr>GenAI - Video-Based Output</vt:lpstr>
      <vt:lpstr>GenAI - Video-Based Output Key Insights &amp; Selection Criteria</vt:lpstr>
      <vt:lpstr>GenAI - Video-Based Output Quick Model Comparison</vt:lpstr>
      <vt:lpstr>GenAI Code Generation AI Models </vt:lpstr>
      <vt:lpstr>GenAI Code Generation AI Models </vt:lpstr>
      <vt:lpstr>GenAI Code Generation AI Models Benchmark Performance &amp; Capabilities</vt:lpstr>
      <vt:lpstr>GenAI Code Generation AI Models  Proprietary vs Open-Source Strategic Comparison</vt:lpstr>
      <vt:lpstr>GenAI Code Generation AI Models  IDE Integration &amp; Deployment Platforms</vt:lpstr>
      <vt:lpstr>GenAI Code Generation AI Models  Language Support &amp; Programming Use Cases</vt:lpstr>
      <vt:lpstr>GenAI Code Generation AI Models Strategic Implementation &amp; Adoption</vt:lpstr>
      <vt:lpstr>GenAI Code Generation AI Models  Best Models by Frontend Task (JS/TS)</vt:lpstr>
      <vt:lpstr>GenAI Code Generation AI Models Best Models by Frontend Task (JS/TS)</vt:lpstr>
      <vt:lpstr>GenAI Code Generation AI Models Best Models by Frontend Task (JS/TS)</vt:lpstr>
      <vt:lpstr>GenAI Code Generation AI Models Recommended Models (Language × Task)</vt:lpstr>
      <vt:lpstr>GenAI Code Generation AI Models Recommended Models (Language × Task)</vt:lpstr>
      <vt:lpstr>GenAI Code Generation AI Models Recommended Models (Language × Task)</vt:lpstr>
      <vt:lpstr>GenAI Code Generation AI Models Recommended Models (Language × Task)</vt:lpstr>
      <vt:lpstr>GenAi Multimodal Applications</vt:lpstr>
      <vt:lpstr>GenAi Multimodal Applications</vt:lpstr>
      <vt:lpstr>GenAi Multimodal Applications Key Insights &amp; Selection Criteria</vt:lpstr>
      <vt:lpstr>GenAi Multimodal Applications Quick Model Comparison</vt:lpstr>
      <vt:lpstr>GenAI Applications by Industry</vt:lpstr>
      <vt:lpstr>GenAI - Education</vt:lpstr>
      <vt:lpstr>GenAI - Education</vt:lpstr>
      <vt:lpstr>GenAI – Education Key Insights &amp; Implementation</vt:lpstr>
      <vt:lpstr>GenAI – Education Quick Model Comparison</vt:lpstr>
      <vt:lpstr>GenAI Finance &amp; Banking</vt:lpstr>
      <vt:lpstr>GenAI Finance &amp; Banking</vt:lpstr>
      <vt:lpstr>GenAI Finance &amp; Banking Key Insights &amp; Implementation</vt:lpstr>
      <vt:lpstr>GenAI Finance &amp; Banking Quick Model Comparison</vt:lpstr>
      <vt:lpstr>GenAI - Government &amp; Public Sector</vt:lpstr>
      <vt:lpstr>GenAI - Government &amp; Public Sector</vt:lpstr>
      <vt:lpstr>GovTech Platforms</vt:lpstr>
      <vt:lpstr>GenAI - Government &amp; Public Sector Key Insights &amp; Implementation</vt:lpstr>
      <vt:lpstr>GenAI - Government &amp; Public Sector Quick Model Comparison</vt:lpstr>
      <vt:lpstr>GenAI - Healthcare</vt:lpstr>
      <vt:lpstr>GenAI - Healthcare</vt:lpstr>
      <vt:lpstr>GenAI – Healthcare Key Insights &amp; Selection Criteria</vt:lpstr>
      <vt:lpstr>GenAI – Healthcare Quick Model Comparison</vt:lpstr>
      <vt:lpstr>GenAI - HR &amp; Talent Management</vt:lpstr>
      <vt:lpstr>GenAI - HR &amp; Talent Management</vt:lpstr>
      <vt:lpstr>GenAI - HR &amp; Talent Management</vt:lpstr>
      <vt:lpstr>GenAI - HR &amp; Talent Management Platform Comparison: Specialized AI Recruiting Tools</vt:lpstr>
      <vt:lpstr>GenAI - HR &amp; Talent Management Key Insights &amp; Strategic Implementation</vt:lpstr>
      <vt:lpstr>GenAI - HR &amp; Talent Management Best Practices &amp; AI Governance in HR</vt:lpstr>
      <vt:lpstr>GenAI - HR &amp; Talent Management AI HR Adoption by Organization Scale</vt:lpstr>
      <vt:lpstr>GenAI - Legal</vt:lpstr>
      <vt:lpstr>GenAI - Legal</vt:lpstr>
      <vt:lpstr>GenAI – Legal Key Insights &amp; Implementation</vt:lpstr>
      <vt:lpstr>GenAI – Legal Quick Model Comparison</vt:lpstr>
      <vt:lpstr>GenAI - Manufacturing &amp; Supply Chain</vt:lpstr>
      <vt:lpstr>GenAI - Manufacturing &amp; Supply Chain</vt:lpstr>
      <vt:lpstr>GenAI - Manufacturing &amp; Supply Chain Key Insights &amp; Implementation</vt:lpstr>
      <vt:lpstr>GenAI - Manufacturing &amp; Supply Chain Quick Model Comparison</vt:lpstr>
      <vt:lpstr>GenAI - Media &amp; Entertainment</vt:lpstr>
      <vt:lpstr>GenAI - Media &amp; Entertainment</vt:lpstr>
      <vt:lpstr>GenAI - Media &amp; Entertainment Key Insights &amp; Implementation</vt:lpstr>
      <vt:lpstr>GenAI - Media &amp; Entertainment Quick Model Comparison</vt:lpstr>
      <vt:lpstr>GenAI - Retail &amp; E-Commerce</vt:lpstr>
      <vt:lpstr>GenAI - Retail &amp; E-Commerce</vt:lpstr>
      <vt:lpstr>GenAI - Retail &amp; E-Commerce Key Insights &amp; Implementation</vt:lpstr>
      <vt:lpstr>GenAI - Retail &amp; E-Commerce  Quick Model Comparison</vt:lpstr>
      <vt:lpstr>Gen AI - Weather Forecasting and Prediction LLMs</vt:lpstr>
      <vt:lpstr>Gen AI - Weather Forecasting and Prediction LLMs</vt:lpstr>
      <vt:lpstr>Gen AI - Weather Forecasting and Prediction LLMs</vt:lpstr>
      <vt:lpstr>Gen AI - Weather Forecasting and Prediction LLMs</vt:lpstr>
      <vt:lpstr>Gen AI - Weather Forecasting and Prediction LLMs Model Performance &amp; Capabilities</vt:lpstr>
      <vt:lpstr>Gen AI - Weather Forecasting and Prediction LLMs Technical Architecture &amp; Training Strategy</vt:lpstr>
      <vt:lpstr>Gen AI - Weather Forecasting and Prediction LLMs Deployment Status &amp; Licensing Model </vt:lpstr>
      <vt:lpstr>Gen AI - Weather Forecasting and Prediction LLMs Primary Use Cases &amp; Applications </vt:lpstr>
      <vt:lpstr>Gen AI - Weather Forecasting and Prediction LLMs Strategic Insights &amp; Future Direction</vt:lpstr>
      <vt:lpstr>Session 1 Review</vt:lpstr>
      <vt:lpstr>Student Quizzes (on Blackboard)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Prof Burnett</dc:creator>
  <cp:lastModifiedBy>Burnett, Carl M</cp:lastModifiedBy>
  <cp:revision>17</cp:revision>
  <cp:lastPrinted>2019-10-24T10:45:22Z</cp:lastPrinted>
  <dcterms:created xsi:type="dcterms:W3CDTF">2025-12-31T11:27:49Z</dcterms:created>
  <dcterms:modified xsi:type="dcterms:W3CDTF">2026-01-21T22:34:00Z</dcterms:modified>
</cp:coreProperties>
</file>