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7" r:id="rId2"/>
    <p:sldId id="358" r:id="rId3"/>
    <p:sldId id="359" r:id="rId4"/>
    <p:sldId id="366" r:id="rId5"/>
    <p:sldId id="367" r:id="rId6"/>
    <p:sldId id="368" r:id="rId7"/>
    <p:sldId id="369" r:id="rId8"/>
    <p:sldId id="371" r:id="rId9"/>
    <p:sldId id="370" r:id="rId10"/>
    <p:sldId id="365" r:id="rId11"/>
    <p:sldId id="309" r:id="rId12"/>
    <p:sldId id="312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360" r:id="rId22"/>
    <p:sldId id="372" r:id="rId23"/>
    <p:sldId id="361" r:id="rId24"/>
    <p:sldId id="373" r:id="rId25"/>
    <p:sldId id="362" r:id="rId26"/>
    <p:sldId id="363" r:id="rId27"/>
    <p:sldId id="364" r:id="rId28"/>
    <p:sldId id="374" r:id="rId29"/>
    <p:sldId id="375" r:id="rId30"/>
    <p:sldId id="37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3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8481-C573-49B0-BC47-9DCCC6B422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A746-6811-4CB7-86D7-25559EF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6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B38-18C0-4FBE-8B86-DD673B8CB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CD8-7529-4BB8-9461-14A9FC632447}" type="datetime1">
              <a:rPr lang="en-US" smtClean="0"/>
              <a:t>9/15/2025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302D-010C-4789-8975-F5BC517BA8A1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FEE-C7F9-4705-973A-F9E8111D237B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68742"/>
            <a:ext cx="7315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805681"/>
            <a:ext cx="7391400" cy="279797"/>
          </a:xfrm>
        </p:spPr>
        <p:txBody>
          <a:bodyPr/>
          <a:lstStyle>
            <a:lvl1pPr marL="257175" indent="0">
              <a:buNone/>
              <a:defRPr sz="15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315200" cy="1257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571750"/>
            <a:ext cx="7391400" cy="342900"/>
          </a:xfrm>
        </p:spPr>
        <p:txBody>
          <a:bodyPr/>
          <a:lstStyle>
            <a:lvl1pPr marL="260747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914400" y="2974591"/>
            <a:ext cx="7315200" cy="14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fld id="{187712CD-2BED-466B-818C-DB6218A71B3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05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  <a:latin typeface="Arial Narrow" panose="020B0606020202030204" pitchFamily="34" charset="0"/>
              </a:rPr>
              <a:t>C16, Slide </a:t>
            </a:r>
            <a:fld id="{BF5C1183-B085-4070-A402-C03A3F977D3D}" type="slidenum">
              <a:rPr lang="en-US" sz="675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954D-053A-44D9-876E-E0D0F976F096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A2DF-8345-4BBC-A174-7D1C0B0AD3C6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D2F6-F98C-4B0D-93C7-C749C29E1456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6AA3-A6EC-4BF0-BD1A-CC0771784BBC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AE2-CA35-47F2-A26F-1E60ABA9F759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FD3-B46E-42CE-AB7E-A88709F6B015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BE08-91AD-4BD0-8F53-E18FF9445C2D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1C46-0CFA-4682-87E9-29A19DA9BEE7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F26AFCDA-0BF7-42DD-8766-B788470ACEF8}" type="datetime1">
              <a:rPr lang="en-US" smtClean="0"/>
              <a:pPr/>
              <a:t>9/15/2025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Copyright © 2007 - 2025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3D46CBA2-ECE5-4BE9-B546-6761E0E670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shayhowe.com/advanced-html-css/performance-organiz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11/12/an-introduction-to-object-oriented-css-oocss/" TargetMode="External"/><Relationship Id="rId2" Type="http://schemas.openxmlformats.org/officeDocument/2006/relationships/hyperlink" Target="http://learn.shayhowe.com/advanced-html-css/responsive-web-desig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bem.info/methodology/quick-start/" TargetMode="External"/><Relationship Id="rId5" Type="http://schemas.openxmlformats.org/officeDocument/2006/relationships/hyperlink" Target="http://www.techrepublic.com/blog/web-designer/what-is-the-difference-between-responsive-vs-adaptive-web-design/" TargetMode="External"/><Relationship Id="rId4" Type="http://schemas.openxmlformats.org/officeDocument/2006/relationships/hyperlink" Target="https://smacs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shingmagazine.com/2011/12/an-introduction-to-object-oriented-css-ooc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macss.com/book/drop-the-base" TargetMode="External"/><Relationship Id="rId3" Type="http://schemas.openxmlformats.org/officeDocument/2006/relationships/hyperlink" Target="https://smacss.com/book/applicability" TargetMode="External"/><Relationship Id="rId7" Type="http://schemas.openxmlformats.org/officeDocument/2006/relationships/hyperlink" Target="https://smacss.com/book/preprocessors" TargetMode="External"/><Relationship Id="rId2" Type="http://schemas.openxmlformats.org/officeDocument/2006/relationships/hyperlink" Target="https://smacss.com/book/categoriz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macss.com/book/prototyping" TargetMode="External"/><Relationship Id="rId11" Type="http://schemas.openxmlformats.org/officeDocument/2006/relationships/hyperlink" Target="https://smacss.com/" TargetMode="External"/><Relationship Id="rId5" Type="http://schemas.openxmlformats.org/officeDocument/2006/relationships/hyperlink" Target="https://smacss.com/book/html5" TargetMode="External"/><Relationship Id="rId10" Type="http://schemas.openxmlformats.org/officeDocument/2006/relationships/hyperlink" Target="https://smacss.com/book/inheritance" TargetMode="External"/><Relationship Id="rId4" Type="http://schemas.openxmlformats.org/officeDocument/2006/relationships/hyperlink" Target="https://smacss.com/book/selectors" TargetMode="External"/><Relationship Id="rId9" Type="http://schemas.openxmlformats.org/officeDocument/2006/relationships/hyperlink" Target="https://smacss.com/book/icon-modu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republic.com/blog/web-designer/what-is-the-difference-between-responsive-vs-adaptive-web-desig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performance-driven-selecto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reusable-co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minify/" TargetMode="External"/><Relationship Id="rId13" Type="http://schemas.openxmlformats.org/officeDocument/2006/relationships/hyperlink" Target="http://chirpy.codeplex.com/" TargetMode="External"/><Relationship Id="rId3" Type="http://schemas.openxmlformats.org/officeDocument/2006/relationships/hyperlink" Target="http://crockford.com/javascript/jsmin" TargetMode="External"/><Relationship Id="rId7" Type="http://schemas.openxmlformats.org/officeDocument/2006/relationships/hyperlink" Target="http://csstidy.sourceforge.net/" TargetMode="External"/><Relationship Id="rId12" Type="http://schemas.openxmlformats.org/officeDocument/2006/relationships/hyperlink" Target="http://www.codethinked.com/squishit-the-friendly-aspnet-javascript-and-css-squisher" TargetMode="External"/><Relationship Id="rId17" Type="http://schemas.openxmlformats.org/officeDocument/2006/relationships/hyperlink" Target="https://www.hanselman.com/blog/TheImportanceAndEaseOfMinifyingYourCSSAndJavaScriptAndOptimizingPNGsForYourBlogOrWebsite.aspx" TargetMode="External"/><Relationship Id="rId2" Type="http://schemas.openxmlformats.org/officeDocument/2006/relationships/hyperlink" Target="http://dean.edwards.name/packer/" TargetMode="External"/><Relationship Id="rId16" Type="http://schemas.openxmlformats.org/officeDocument/2006/relationships/hyperlink" Target="https://github.com/andrewdavey/cassette/wiki/Getting-Started?WT.mc_id=-blog-scotth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jaxmin.codeplex.com/" TargetMode="External"/><Relationship Id="rId11" Type="http://schemas.openxmlformats.org/officeDocument/2006/relationships/hyperlink" Target="http://nuget.org/List/Packages/YUICompressor.NET" TargetMode="External"/><Relationship Id="rId5" Type="http://schemas.openxmlformats.org/officeDocument/2006/relationships/hyperlink" Target="http://yui.github.io/yuicompressor/" TargetMode="External"/><Relationship Id="rId15" Type="http://schemas.openxmlformats.org/officeDocument/2006/relationships/hyperlink" Target="https://github.com/andrewdavey/cassette/?WT.mc_id=-blog-scottha" TargetMode="External"/><Relationship Id="rId10" Type="http://schemas.openxmlformats.org/officeDocument/2006/relationships/hyperlink" Target="http://yuicompressor.codeplex.com/" TargetMode="External"/><Relationship Id="rId4" Type="http://schemas.openxmlformats.org/officeDocument/2006/relationships/hyperlink" Target="https://developers.google.com/closure/compiler/" TargetMode="External"/><Relationship Id="rId9" Type="http://schemas.openxmlformats.org/officeDocument/2006/relationships/hyperlink" Target="http://www.csscompressor.com/" TargetMode="External"/><Relationship Id="rId14" Type="http://schemas.openxmlformats.org/officeDocument/2006/relationships/hyperlink" Target="http://combres.codeplex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reduce-http-reques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performance-driven-selecto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sscss.org/" TargetMode="External"/><Relationship Id="rId7" Type="http://schemas.openxmlformats.org/officeDocument/2006/relationships/hyperlink" Target="https://github.com/reworkcss/rework" TargetMode="External"/><Relationship Id="rId2" Type="http://schemas.openxmlformats.org/officeDocument/2006/relationships/hyperlink" Target="http://sass-la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th.io/" TargetMode="External"/><Relationship Id="rId5" Type="http://schemas.openxmlformats.org/officeDocument/2006/relationships/hyperlink" Target="http://the-echoplex.net/csscrush/" TargetMode="External"/><Relationship Id="rId4" Type="http://schemas.openxmlformats.org/officeDocument/2006/relationships/hyperlink" Target="http://stylus-lang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leeease.io/" TargetMode="External"/><Relationship Id="rId7" Type="http://schemas.openxmlformats.org/officeDocument/2006/relationships/hyperlink" Target="http://leaverou.github.io/prefixfree/" TargetMode="External"/><Relationship Id="rId2" Type="http://schemas.openxmlformats.org/officeDocument/2006/relationships/hyperlink" Target="http://postc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ylecow.github.io/" TargetMode="External"/><Relationship Id="rId5" Type="http://schemas.openxmlformats.org/officeDocument/2006/relationships/hyperlink" Target="http://cssnext.io/" TargetMode="External"/><Relationship Id="rId4" Type="http://schemas.openxmlformats.org/officeDocument/2006/relationships/hyperlink" Target="http://blesscs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ass-lang.com/guide#topic-5" TargetMode="External"/><Relationship Id="rId3" Type="http://schemas.openxmlformats.org/officeDocument/2006/relationships/hyperlink" Target="http://sass-lang.com/documentation/Sass/Script/Functions.html" TargetMode="External"/><Relationship Id="rId7" Type="http://schemas.openxmlformats.org/officeDocument/2006/relationships/hyperlink" Target="http://sass-lang.com/guide#topic-4" TargetMode="External"/><Relationship Id="rId2" Type="http://schemas.openxmlformats.org/officeDocument/2006/relationships/hyperlink" Target="http://sass-la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ss-lang.com/guide#topic-3" TargetMode="External"/><Relationship Id="rId11" Type="http://schemas.openxmlformats.org/officeDocument/2006/relationships/hyperlink" Target="http://sass-lang.com/guide#topic-8" TargetMode="External"/><Relationship Id="rId5" Type="http://schemas.openxmlformats.org/officeDocument/2006/relationships/hyperlink" Target="http://sass-lang.com/guide#topic-2" TargetMode="External"/><Relationship Id="rId10" Type="http://schemas.openxmlformats.org/officeDocument/2006/relationships/hyperlink" Target="http://sass-lang.com/guide#topic-7" TargetMode="External"/><Relationship Id="rId4" Type="http://schemas.openxmlformats.org/officeDocument/2006/relationships/hyperlink" Target="http://sass-lang.com/documentation/file.SASS_REFERENCE.html#control_directives__expressions" TargetMode="External"/><Relationship Id="rId9" Type="http://schemas.openxmlformats.org/officeDocument/2006/relationships/hyperlink" Target="http://sass-lang.com/guide#topic-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esscs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tylus-lang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stcss.parts/" TargetMode="External"/><Relationship Id="rId3" Type="http://schemas.openxmlformats.org/officeDocument/2006/relationships/hyperlink" Target="https://github.com/postcss/autoprefixer" TargetMode="External"/><Relationship Id="rId7" Type="http://schemas.openxmlformats.org/officeDocument/2006/relationships/hyperlink" Target="https://github.com/peterramsing/lost" TargetMode="External"/><Relationship Id="rId2" Type="http://schemas.openxmlformats.org/officeDocument/2006/relationships/hyperlink" Target="http://postc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ylelint.io/" TargetMode="External"/><Relationship Id="rId5" Type="http://schemas.openxmlformats.org/officeDocument/2006/relationships/hyperlink" Target="https://github.com/css-modules/css-modules" TargetMode="External"/><Relationship Id="rId4" Type="http://schemas.openxmlformats.org/officeDocument/2006/relationships/hyperlink" Target="https://preset-env.cssdb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repros.io/" TargetMode="External"/><Relationship Id="rId3" Type="http://schemas.openxmlformats.org/officeDocument/2006/relationships/hyperlink" Target="http://compass.kkbox.com/" TargetMode="External"/><Relationship Id="rId7" Type="http://schemas.openxmlformats.org/officeDocument/2006/relationships/hyperlink" Target="http://livereload.com/" TargetMode="External"/><Relationship Id="rId2" Type="http://schemas.openxmlformats.org/officeDocument/2006/relationships/hyperlink" Target="https://incident57.com/code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ala-app.com/" TargetMode="External"/><Relationship Id="rId5" Type="http://schemas.openxmlformats.org/officeDocument/2006/relationships/hyperlink" Target="http://hammerformac.com/" TargetMode="External"/><Relationship Id="rId4" Type="http://schemas.openxmlformats.org/officeDocument/2006/relationships/hyperlink" Target="http://www.vanamco.com/ghostlab/" TargetMode="External"/><Relationship Id="rId9" Type="http://schemas.openxmlformats.org/officeDocument/2006/relationships/hyperlink" Target="http://scout-app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2371114"/>
            <a:ext cx="8572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VIII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Chapter 20 - How to use SASS and Less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1459" y="835054"/>
            <a:ext cx="8731541" cy="7620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HTML5-CSS3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8E5F8-F302-4133-BFFE-B36130866F3C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5201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6">
        <p:fade/>
      </p:transition>
    </mc:Choice>
    <mc:Fallback xmlns="">
      <p:transition spd="med" advTm="1116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64CC-51E6-4EA7-A798-2E7C14E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Methodologies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223C4-1EB8-48D4-B3B8-FCB2BE124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FB76-2EE5-49C1-B510-0A98E93B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387-A999-444B-8930-69234D3201A1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60AB9-EF86-4E6B-8F48-598239DE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6E74-FBA5-42FC-9ED5-89B26D7E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 Architecture</a:t>
            </a:r>
          </a:p>
          <a:p>
            <a:r>
              <a:rPr lang="en-US" dirty="0"/>
              <a:t>Performance Driven Selectors</a:t>
            </a:r>
          </a:p>
          <a:p>
            <a:r>
              <a:rPr lang="en-US" dirty="0"/>
              <a:t>Reusable Code </a:t>
            </a:r>
          </a:p>
          <a:p>
            <a:r>
              <a:rPr lang="en-US" dirty="0"/>
              <a:t>Minify &amp; Compress Files</a:t>
            </a:r>
          </a:p>
          <a:p>
            <a:r>
              <a:rPr lang="en-US" dirty="0"/>
              <a:t>Reduce HTTP Requests</a:t>
            </a:r>
          </a:p>
          <a:p>
            <a:r>
              <a:rPr lang="en-US" dirty="0"/>
              <a:t>Cache Common Files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20E7-0CEB-4805-BFA0-628328F37C9C}" type="datetime1">
              <a:rPr lang="en-US" smtClean="0"/>
              <a:t>9/15/2025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911" y="4425012"/>
            <a:ext cx="617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3"/>
              </a:rPr>
              <a:t>http://learn.shayhowe.com/advanced-html-css/performance-organization/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C3AA-1C1E-44DC-BBFC-78634F5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Responsive Web Design (RWD)</a:t>
            </a:r>
            <a:endParaRPr lang="en-US" dirty="0"/>
          </a:p>
          <a:p>
            <a:r>
              <a:rPr lang="en-US" dirty="0">
                <a:hlinkClick r:id="rId3"/>
              </a:rPr>
              <a:t>Object Oriented CSS (OOCSS)</a:t>
            </a:r>
            <a:endParaRPr lang="en-US" dirty="0"/>
          </a:p>
          <a:p>
            <a:r>
              <a:rPr lang="en-US" dirty="0">
                <a:hlinkClick r:id="rId4"/>
              </a:rPr>
              <a:t>Scalable &amp; Modular Architecture for CSS (SMACSS)</a:t>
            </a:r>
            <a:endParaRPr lang="en-US" dirty="0"/>
          </a:p>
          <a:p>
            <a:r>
              <a:rPr lang="en-US" dirty="0">
                <a:hlinkClick r:id="rId5"/>
              </a:rPr>
              <a:t>Adaptive Web Design (AWD)</a:t>
            </a:r>
            <a:endParaRPr lang="en-US" dirty="0"/>
          </a:p>
          <a:p>
            <a:r>
              <a:rPr lang="en-US" dirty="0">
                <a:hlinkClick r:id="rId6"/>
              </a:rPr>
              <a:t>BEM (Block, Element, Modifier)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0045-1864-41A8-A32C-F62CA1CC51F0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1729C-7C8D-46DE-A4C5-039AF09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Oriented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of Structure From Skin</a:t>
            </a:r>
          </a:p>
          <a:p>
            <a:r>
              <a:rPr lang="en-US" dirty="0"/>
              <a:t>Separation of Containers and Content</a:t>
            </a:r>
          </a:p>
          <a:p>
            <a:r>
              <a:rPr lang="en-US" dirty="0"/>
              <a:t>The Benefits Of OOCSS</a:t>
            </a:r>
          </a:p>
          <a:p>
            <a:pPr lvl="1"/>
            <a:r>
              <a:rPr lang="en-US" dirty="0"/>
              <a:t>Faster Websites</a:t>
            </a:r>
          </a:p>
          <a:p>
            <a:pPr lvl="1"/>
            <a:r>
              <a:rPr lang="en-US" dirty="0"/>
              <a:t>Maintainable Stylesheets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39E5-AE75-461E-AEA5-F68AEF3E553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611" y="4292058"/>
            <a:ext cx="7426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2"/>
              </a:rPr>
              <a:t>http://www.smashingmagazine.com/2011/12/an-introduction-to-object-oriented-css-oocss/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0D2B9-5A8F-4870-964D-4C4FEA13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Scalable &amp; Modular Architecture for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Categorizing CSS Rules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/>
              <a:t>Module</a:t>
            </a:r>
          </a:p>
          <a:p>
            <a:pPr lvl="1"/>
            <a:r>
              <a:rPr lang="en-US" dirty="0"/>
              <a:t>State</a:t>
            </a:r>
          </a:p>
          <a:p>
            <a:pPr lvl="1"/>
            <a:r>
              <a:rPr lang="en-US" dirty="0"/>
              <a:t>Theme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Depth of Applicability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Selector Performance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HTML5 and SMACSS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Prototyping</a:t>
            </a:r>
            <a:endParaRPr lang="en-US" sz="2000" dirty="0"/>
          </a:p>
          <a:p>
            <a:r>
              <a:rPr lang="en-US" sz="2000" dirty="0">
                <a:hlinkClick r:id="rId7"/>
              </a:rPr>
              <a:t>Preprocessors</a:t>
            </a:r>
            <a:endParaRPr lang="en-US" sz="2000" dirty="0"/>
          </a:p>
          <a:p>
            <a:r>
              <a:rPr lang="en-US" sz="2000" dirty="0">
                <a:hlinkClick r:id="rId8"/>
              </a:rPr>
              <a:t>Drop the Base</a:t>
            </a:r>
            <a:endParaRPr lang="en-US" sz="2000" dirty="0"/>
          </a:p>
          <a:p>
            <a:r>
              <a:rPr lang="en-US" sz="2000" dirty="0">
                <a:hlinkClick r:id="rId9"/>
              </a:rPr>
              <a:t>The Icon Module</a:t>
            </a:r>
            <a:endParaRPr lang="en-US" sz="2000" dirty="0"/>
          </a:p>
          <a:p>
            <a:r>
              <a:rPr lang="en-US" sz="2000" dirty="0">
                <a:hlinkClick r:id="rId10"/>
              </a:rPr>
              <a:t>Complicated Inheritance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CDD7-B42F-4D7D-B427-7004731C6B44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7833" y="4476750"/>
            <a:ext cx="2108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11"/>
              </a:rPr>
              <a:t>https://smacss.com/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DD588A-450E-42C3-9684-5635322A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 Web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layers of Progressive Enhancement</a:t>
            </a:r>
          </a:p>
          <a:p>
            <a:pPr lvl="1"/>
            <a:r>
              <a:rPr lang="en-US" dirty="0"/>
              <a:t>Content layer = rich semantic HTML markup</a:t>
            </a:r>
          </a:p>
          <a:p>
            <a:pPr lvl="1"/>
            <a:r>
              <a:rPr lang="en-US" dirty="0"/>
              <a:t>Presentation layer = CSS and styling</a:t>
            </a:r>
          </a:p>
          <a:p>
            <a:pPr lvl="1"/>
            <a:r>
              <a:rPr lang="en-US" dirty="0"/>
              <a:t>Client-side scripting layer = JavaScript or jQuery behaviors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9A0B-C829-4C97-A855-1E4B4B6A505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712" y="4095750"/>
            <a:ext cx="814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http://www.techrepublic.com/blog/web-designer/what-is-the-difference-between-responsive-vs-adaptive-web-design/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AB5DA-E967-4701-BFAB-354682B4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Driven Selectors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51610"/>
            <a:ext cx="3505200" cy="434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Keep Selectors Short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33DA-BCD0-4DF5-8C46-6D8B88529F60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3923" y="4495298"/>
            <a:ext cx="725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http://learn.shayhowe.com/advanced-html-css/performance-organization/#performance-driven-selectors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92853"/>
            <a:ext cx="334578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header </a:t>
            </a:r>
            <a:r>
              <a:rPr lang="en-US" sz="1200" dirty="0" err="1">
                <a:latin typeface="Source Code Pro" panose="020B0509030403020204" pitchFamily="49" charset="0"/>
              </a:rPr>
              <a:t>nav</a:t>
            </a:r>
            <a:r>
              <a:rPr lang="en-US" sz="1200" dirty="0">
                <a:latin typeface="Source Code Pro" panose="020B0509030403020204" pitchFamily="49" charset="0"/>
              </a:rPr>
              <a:t> </a:t>
            </a:r>
            <a:r>
              <a:rPr lang="en-US" sz="1200" dirty="0" err="1">
                <a:latin typeface="Source Code Pro" panose="020B0509030403020204" pitchFamily="49" charset="0"/>
              </a:rPr>
              <a:t>ul</a:t>
            </a:r>
            <a:r>
              <a:rPr lang="en-US" sz="1200" dirty="0">
                <a:latin typeface="Source Code Pro" panose="020B0509030403020204" pitchFamily="49" charset="0"/>
              </a:rPr>
              <a:t> li a {...}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.primary-link {...} 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strong span {...}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strong span .callout {...} 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span {...}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.callout {...}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0" y="1388474"/>
            <a:ext cx="3505200" cy="5376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Favor Classes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60032" y="1885950"/>
            <a:ext cx="308449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#container header </a:t>
            </a:r>
            <a:r>
              <a:rPr lang="en-US" sz="1400" dirty="0" err="1">
                <a:latin typeface="Source Code Pro" panose="020B0509030403020204" pitchFamily="49" charset="0"/>
              </a:rPr>
              <a:t>nav</a:t>
            </a:r>
            <a:r>
              <a:rPr lang="en-US" sz="1400" dirty="0">
                <a:latin typeface="Source Code Pro" panose="020B0509030403020204" pitchFamily="49" charset="0"/>
              </a:rPr>
              <a:t> {...}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.primary-</a:t>
            </a:r>
            <a:r>
              <a:rPr lang="en-US" sz="1400" dirty="0" err="1">
                <a:latin typeface="Source Code Pro" panose="020B0509030403020204" pitchFamily="49" charset="0"/>
              </a:rPr>
              <a:t>nav</a:t>
            </a:r>
            <a:r>
              <a:rPr lang="en-US" sz="1400" dirty="0">
                <a:latin typeface="Source Code Pro" panose="020B0509030403020204" pitchFamily="49" charset="0"/>
              </a:rPr>
              <a:t> {...} 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400" dirty="0" err="1">
                <a:latin typeface="Source Code Pro" panose="020B0509030403020204" pitchFamily="49" charset="0"/>
              </a:rPr>
              <a:t>article.feat</a:t>
            </a:r>
            <a:r>
              <a:rPr lang="en-US" sz="1400" dirty="0">
                <a:latin typeface="Source Code Pro" panose="020B0509030403020204" pitchFamily="49" charset="0"/>
              </a:rPr>
              <a:t>-post {...} 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.feat-post {...}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E0099-416C-4366-9404-F15EF44E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28848"/>
          </a:xfrm>
        </p:spPr>
        <p:txBody>
          <a:bodyPr>
            <a:normAutofit fontScale="90000"/>
          </a:bodyPr>
          <a:lstStyle/>
          <a:p>
            <a:r>
              <a:rPr lang="en-US" dirty="0"/>
              <a:t>Reusable Code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12783"/>
            <a:ext cx="4572000" cy="21366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Bad */ </a:t>
            </a:r>
          </a:p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.news {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 </a:t>
            </a:r>
          </a:p>
          <a:p>
            <a:pPr marL="365760" lvl="1" indent="0">
              <a:buNone/>
            </a:pPr>
            <a:endParaRPr lang="en-US" sz="1050" b="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.social {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08D0-6BDA-4682-9FB6-16BCEDED6640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7777" y="4495298"/>
            <a:ext cx="626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http://learn.shayhowe.com/advanced-html-css/performance-organization/#reusable-code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35731" y="1263929"/>
            <a:ext cx="4332070" cy="1583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Good */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.news,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.social {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343400" y="3270713"/>
            <a:ext cx="4419600" cy="1269866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Even Better */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.modal {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46589-7F75-4831-9D27-14EBD526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Minify &amp; Compress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JavaScript </a:t>
            </a:r>
            <a:r>
              <a:rPr lang="en-US" sz="1400" dirty="0" err="1"/>
              <a:t>Minifiers</a:t>
            </a:r>
            <a:endParaRPr lang="en-US" sz="1400" dirty="0"/>
          </a:p>
          <a:p>
            <a:pPr lvl="1"/>
            <a:r>
              <a:rPr lang="en-US" sz="1400" dirty="0">
                <a:hlinkClick r:id="rId2"/>
              </a:rPr>
              <a:t>Packer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>
                <a:hlinkClick r:id="rId3"/>
              </a:rPr>
              <a:t>JSMin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>
                <a:hlinkClick r:id="rId4"/>
              </a:rPr>
              <a:t>Closure compiler </a:t>
            </a:r>
            <a:endParaRPr lang="en-US" sz="1400" dirty="0"/>
          </a:p>
          <a:p>
            <a:pPr lvl="1"/>
            <a:r>
              <a:rPr lang="en-US" sz="1400" dirty="0" err="1">
                <a:hlinkClick r:id="rId5"/>
              </a:rPr>
              <a:t>YUICompressor</a:t>
            </a:r>
            <a:r>
              <a:rPr lang="en-US" sz="1400" dirty="0"/>
              <a:t> (also does CSS) </a:t>
            </a:r>
          </a:p>
          <a:p>
            <a:pPr lvl="1"/>
            <a:r>
              <a:rPr lang="en-US" sz="1400" dirty="0" err="1">
                <a:hlinkClick r:id="rId6"/>
              </a:rPr>
              <a:t>AjaxMin</a:t>
            </a:r>
            <a:r>
              <a:rPr lang="en-US" sz="1400" dirty="0"/>
              <a:t> (also does CSS) </a:t>
            </a:r>
          </a:p>
          <a:p>
            <a:r>
              <a:rPr lang="en-US" sz="1400" dirty="0"/>
              <a:t>CSS </a:t>
            </a:r>
            <a:r>
              <a:rPr lang="en-US" sz="1400" dirty="0" err="1"/>
              <a:t>Minifiers</a:t>
            </a:r>
            <a:endParaRPr lang="en-US" sz="1400" dirty="0"/>
          </a:p>
          <a:p>
            <a:pPr lvl="1"/>
            <a:r>
              <a:rPr lang="en-US" altLang="en-US" sz="1400" dirty="0" err="1">
                <a:hlinkClick r:id="rId7"/>
              </a:rPr>
              <a:t>CSSTidy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400" dirty="0">
                <a:hlinkClick r:id="rId8"/>
              </a:rPr>
              <a:t>Minify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400" dirty="0" err="1">
                <a:hlinkClick r:id="rId5"/>
              </a:rPr>
              <a:t>YUICompressor</a:t>
            </a:r>
            <a:r>
              <a:rPr lang="en-US" altLang="en-US" sz="1400" dirty="0"/>
              <a:t> (also does JS) </a:t>
            </a:r>
          </a:p>
          <a:p>
            <a:pPr lvl="1"/>
            <a:r>
              <a:rPr lang="en-US" altLang="en-US" sz="1400" dirty="0" err="1">
                <a:hlinkClick r:id="rId6"/>
              </a:rPr>
              <a:t>AjaxMin</a:t>
            </a:r>
            <a:r>
              <a:rPr lang="en-US" altLang="en-US" sz="1400" b="0" dirty="0"/>
              <a:t> </a:t>
            </a:r>
            <a:r>
              <a:rPr lang="en-US" altLang="en-US" sz="1400" dirty="0"/>
              <a:t>(also does JS) </a:t>
            </a:r>
          </a:p>
          <a:p>
            <a:pPr lvl="1"/>
            <a:r>
              <a:rPr lang="en-US" altLang="en-US" sz="1400" dirty="0" err="1">
                <a:hlinkClick r:id="rId9"/>
              </a:rPr>
              <a:t>CSSCompressor</a:t>
            </a:r>
            <a:r>
              <a:rPr lang="en-US" altLang="en-US" sz="1400" b="0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BE0B3B-D428-4F32-B9F6-87132AFE43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Others</a:t>
            </a:r>
          </a:p>
          <a:p>
            <a:pPr lvl="1"/>
            <a:r>
              <a:rPr lang="en-US" dirty="0" err="1">
                <a:hlinkClick r:id="rId10" tooltip="http://yuicompressor.codeplex.com/"/>
              </a:rPr>
              <a:t>YUICompressor</a:t>
            </a:r>
            <a:r>
              <a:rPr lang="en-US" dirty="0"/>
              <a:t> - .NET Port that can compress on the fly or at build time. Also </a:t>
            </a:r>
            <a:r>
              <a:rPr lang="en-US" dirty="0">
                <a:hlinkClick r:id="rId11"/>
              </a:rPr>
              <a:t>on NuGet</a:t>
            </a:r>
            <a:r>
              <a:rPr lang="en-US" dirty="0"/>
              <a:t>. </a:t>
            </a:r>
          </a:p>
          <a:p>
            <a:pPr lvl="1"/>
            <a:r>
              <a:rPr lang="en-US" dirty="0" err="1">
                <a:hlinkClick r:id="rId6"/>
              </a:rPr>
              <a:t>AjaxMin</a:t>
            </a:r>
            <a:r>
              <a:rPr lang="en-US" dirty="0"/>
              <a:t>  - Has </a:t>
            </a:r>
            <a:r>
              <a:rPr lang="en-US" dirty="0" err="1"/>
              <a:t>MSBuild</a:t>
            </a:r>
            <a:r>
              <a:rPr lang="en-US" dirty="0"/>
              <a:t> tasks and can be integrated into your project's build. </a:t>
            </a:r>
          </a:p>
          <a:p>
            <a:pPr lvl="1"/>
            <a:r>
              <a:rPr lang="en-US" dirty="0" err="1">
                <a:hlinkClick r:id="rId12"/>
              </a:rPr>
              <a:t>SquishIt</a:t>
            </a:r>
            <a:r>
              <a:rPr lang="en-US" dirty="0"/>
              <a:t> - Used at runtime in your ASP.NET applications' views and does magic at runtime. </a:t>
            </a:r>
          </a:p>
          <a:p>
            <a:pPr lvl="1"/>
            <a:r>
              <a:rPr lang="en-US" dirty="0">
                <a:hlinkClick r:id="rId13"/>
              </a:rPr>
              <a:t>Chirpy</a:t>
            </a:r>
            <a:r>
              <a:rPr lang="en-US" dirty="0"/>
              <a:t> - "Mashes, minifies, and validates your </a:t>
            </a:r>
            <a:r>
              <a:rPr lang="en-US" dirty="0" err="1"/>
              <a:t>javascript</a:t>
            </a:r>
            <a:r>
              <a:rPr lang="en-US" dirty="0"/>
              <a:t>, stylesheet, and </a:t>
            </a:r>
            <a:r>
              <a:rPr lang="en-US" dirty="0" err="1"/>
              <a:t>dotless</a:t>
            </a:r>
            <a:r>
              <a:rPr lang="en-US" dirty="0"/>
              <a:t> files." </a:t>
            </a:r>
          </a:p>
          <a:p>
            <a:pPr lvl="1"/>
            <a:r>
              <a:rPr lang="en-US" dirty="0" err="1">
                <a:hlinkClick r:id="rId14"/>
              </a:rPr>
              <a:t>Combres</a:t>
            </a:r>
            <a:r>
              <a:rPr lang="en-US" dirty="0"/>
              <a:t> - ".NET library which enables minification, compression, combination, and caching of JavaScript and CSS resources for ASP.NET and ASP.NET MVC web applications." </a:t>
            </a:r>
          </a:p>
          <a:p>
            <a:pPr lvl="1"/>
            <a:r>
              <a:rPr lang="en-US" dirty="0">
                <a:hlinkClick r:id="rId15"/>
              </a:rPr>
              <a:t>Cassette by Andrew Davey</a:t>
            </a:r>
            <a:r>
              <a:rPr lang="en-US" dirty="0"/>
              <a:t> - Does it all, compiles </a:t>
            </a:r>
            <a:r>
              <a:rPr lang="en-US" dirty="0" err="1"/>
              <a:t>CoffeeScript</a:t>
            </a:r>
            <a:r>
              <a:rPr lang="en-US" dirty="0"/>
              <a:t>, script combining, </a:t>
            </a:r>
            <a:r>
              <a:rPr lang="en-US" dirty="0">
                <a:hlinkClick r:id="rId16"/>
              </a:rPr>
              <a:t>smart about debug- and release-time</a:t>
            </a:r>
            <a:r>
              <a:rPr lang="en-US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F123-C2A5-4B6E-8B51-AB275673C51B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CAA9-FCF8-4209-9651-F297A613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68B5D6-0337-4031-80EB-C616716A31E3}"/>
              </a:ext>
            </a:extLst>
          </p:cNvPr>
          <p:cNvSpPr/>
          <p:nvPr/>
        </p:nvSpPr>
        <p:spPr>
          <a:xfrm>
            <a:off x="514350" y="4628399"/>
            <a:ext cx="81153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j-lt"/>
                <a:hlinkClick r:id="rId17"/>
              </a:rPr>
              <a:t>https://www.hanselman.com/blog/TheImportanceAndEaseOfMinifyingYourCSSAndJavaScriptAndOptimizingPNGsForYourBlogOrWebsite.aspx</a:t>
            </a:r>
            <a:r>
              <a:rPr lang="en-US" sz="105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59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HTTP Requests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Like Files</a:t>
            </a:r>
          </a:p>
          <a:p>
            <a:r>
              <a:rPr lang="en-US" dirty="0"/>
              <a:t>Image Sprites</a:t>
            </a:r>
          </a:p>
          <a:p>
            <a:r>
              <a:rPr lang="en-US" dirty="0"/>
              <a:t>Image Data URI</a:t>
            </a:r>
          </a:p>
          <a:p>
            <a:r>
              <a:rPr lang="en-US" dirty="0"/>
              <a:t>AJAX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F464-88E3-4DD2-A46F-F676BBB31A22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504" y="4495298"/>
            <a:ext cx="671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http://learn.shayhowe.com/advanced-html-css/performance-organization/#reduce-http-requests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EA952-BA73-48B5-AC9C-241457C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9333-E561-428B-BAF5-27BECD19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1468-89F8-4371-AAA1-BDA7278B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CSS Use</a:t>
            </a:r>
          </a:p>
          <a:p>
            <a:r>
              <a:rPr lang="en-US" dirty="0"/>
              <a:t>CSS Methodologies</a:t>
            </a:r>
          </a:p>
          <a:p>
            <a:r>
              <a:rPr lang="en-US" dirty="0"/>
              <a:t>CSS </a:t>
            </a:r>
            <a:r>
              <a:rPr lang="en-US" dirty="0" err="1"/>
              <a:t>Precompliers</a:t>
            </a:r>
            <a:r>
              <a:rPr lang="en-US" dirty="0"/>
              <a:t> and Postprocessors</a:t>
            </a:r>
          </a:p>
          <a:p>
            <a:r>
              <a:rPr lang="en-US" dirty="0"/>
              <a:t>Comparison of CSS Processors</a:t>
            </a:r>
          </a:p>
          <a:p>
            <a:r>
              <a:rPr lang="en-US" dirty="0" err="1"/>
              <a:t>SasS</a:t>
            </a:r>
            <a:endParaRPr lang="en-US" dirty="0"/>
          </a:p>
          <a:p>
            <a:r>
              <a:rPr lang="en-US" dirty="0"/>
              <a:t>{less} </a:t>
            </a:r>
          </a:p>
          <a:p>
            <a:r>
              <a:rPr lang="en-US" dirty="0"/>
              <a:t>Stylus</a:t>
            </a:r>
          </a:p>
          <a:p>
            <a:r>
              <a:rPr lang="en-US" dirty="0" err="1"/>
              <a:t>PostCSS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F26FD-8D54-422E-B1B8-9D7699E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CA88-1506-489C-AF40-8FFA98BB7364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01EE-2E96-4998-94A9-557F7A93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31DA-312F-4AB3-96AC-80DDEFC1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Common Files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A8E2-CA8A-4F01-8F9A-BEC9A75412EA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923" y="4495298"/>
            <a:ext cx="725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http://learn.shayhowe.com/advanced-html-css/performance-organization/#performance-driven-selectors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0597" y="1475423"/>
            <a:ext cx="8229600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Source Code Pro" panose="020B0509030403020204" pitchFamily="49" charset="0"/>
              </a:rPr>
              <a:t>ExpiresByType</a:t>
            </a:r>
            <a:r>
              <a:rPr lang="en-US" sz="1800" b="0" dirty="0">
                <a:latin typeface="Source Code Pro" panose="020B0509030403020204" pitchFamily="49" charset="0"/>
              </a:rPr>
              <a:t> text/</a:t>
            </a:r>
            <a:r>
              <a:rPr lang="en-US" sz="1800" b="0" dirty="0" err="1">
                <a:latin typeface="Source Code Pro" panose="020B0509030403020204" pitchFamily="49" charset="0"/>
              </a:rPr>
              <a:t>css</a:t>
            </a:r>
            <a:r>
              <a:rPr lang="en-US" sz="1800" b="0" dirty="0">
                <a:latin typeface="Source Code Pro" panose="020B0509030403020204" pitchFamily="49" charset="0"/>
              </a:rPr>
              <a:t> "access plus 1 year" </a:t>
            </a:r>
          </a:p>
          <a:p>
            <a:pPr marL="0" indent="0">
              <a:buNone/>
            </a:pPr>
            <a:r>
              <a:rPr lang="en-US" sz="1800" dirty="0" err="1">
                <a:latin typeface="Source Code Pro" panose="020B0509030403020204" pitchFamily="49" charset="0"/>
              </a:rPr>
              <a:t>ExpiresByType</a:t>
            </a:r>
            <a:r>
              <a:rPr lang="en-US" sz="1800" b="0" dirty="0">
                <a:latin typeface="Source Code Pro" panose="020B0509030403020204" pitchFamily="49" charset="0"/>
              </a:rPr>
              <a:t> application/</a:t>
            </a:r>
            <a:r>
              <a:rPr lang="en-US" sz="1800" b="0" dirty="0" err="1">
                <a:latin typeface="Source Code Pro" panose="020B0509030403020204" pitchFamily="49" charset="0"/>
              </a:rPr>
              <a:t>javascript</a:t>
            </a:r>
            <a:r>
              <a:rPr lang="en-US" sz="1800" b="0" dirty="0">
                <a:latin typeface="Source Code Pro" panose="020B0509030403020204" pitchFamily="49" charset="0"/>
              </a:rPr>
              <a:t> "access plus 1 year"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9F3E-A54C-4118-A314-4F442AF7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C042-81BB-49C7-B4C5-B2288A18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CSS Precompilers (Pre-Processors)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D458-B63F-4115-A0E8-CEFE6700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Sass</a:t>
            </a:r>
            <a:endParaRPr lang="en-US" dirty="0"/>
          </a:p>
          <a:p>
            <a:pPr lvl="1"/>
            <a:r>
              <a:rPr lang="en-US" dirty="0"/>
              <a:t>SCSS</a:t>
            </a:r>
          </a:p>
          <a:p>
            <a:r>
              <a:rPr lang="en-US" dirty="0">
                <a:hlinkClick r:id="rId3"/>
              </a:rPr>
              <a:t>Less.js</a:t>
            </a:r>
            <a:endParaRPr lang="en-US" dirty="0"/>
          </a:p>
          <a:p>
            <a:r>
              <a:rPr lang="en-US" dirty="0">
                <a:hlinkClick r:id="rId4"/>
              </a:rPr>
              <a:t>Stylus</a:t>
            </a:r>
            <a:endParaRPr lang="en-US" dirty="0"/>
          </a:p>
          <a:p>
            <a:r>
              <a:rPr lang="en-US" dirty="0">
                <a:hlinkClick r:id="rId5"/>
              </a:rPr>
              <a:t>CSS-Crush</a:t>
            </a:r>
            <a:endParaRPr lang="en-US" dirty="0"/>
          </a:p>
          <a:p>
            <a:r>
              <a:rPr lang="en-US" dirty="0">
                <a:hlinkClick r:id="rId6"/>
              </a:rPr>
              <a:t>Myth</a:t>
            </a:r>
            <a:endParaRPr lang="en-US" dirty="0"/>
          </a:p>
          <a:p>
            <a:r>
              <a:rPr lang="en-US" dirty="0">
                <a:hlinkClick r:id="rId7"/>
              </a:rPr>
              <a:t>Rework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B3A5-A6C2-41DD-BE33-4A947C8D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39B4-6BBD-4E57-BBDA-47462CAF9D3A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00FD-EB89-4F94-82C6-E4BD900F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FA9B-4CE7-415D-9A6A-6F67096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5797-9963-4EC8-B055-2C46A60F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CSS Postprocessors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74C3-5B26-4FD6-BFB7-63D1E211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PostCSS</a:t>
            </a:r>
            <a:r>
              <a:rPr lang="en-US" dirty="0"/>
              <a:t> </a:t>
            </a:r>
          </a:p>
          <a:p>
            <a:r>
              <a:rPr lang="en-US" dirty="0" err="1">
                <a:hlinkClick r:id="rId3"/>
              </a:rPr>
              <a:t>Pleeease</a:t>
            </a:r>
            <a:endParaRPr lang="en-US" dirty="0"/>
          </a:p>
          <a:p>
            <a:r>
              <a:rPr lang="en-US" dirty="0">
                <a:hlinkClick r:id="rId4"/>
              </a:rPr>
              <a:t>Bless</a:t>
            </a:r>
            <a:endParaRPr lang="en-US" dirty="0"/>
          </a:p>
          <a:p>
            <a:r>
              <a:rPr lang="en-US" dirty="0" err="1">
                <a:hlinkClick r:id="rId5"/>
              </a:rPr>
              <a:t>CSSNext</a:t>
            </a:r>
            <a:endParaRPr lang="en-US" dirty="0"/>
          </a:p>
          <a:p>
            <a:r>
              <a:rPr lang="en-US" dirty="0" err="1">
                <a:hlinkClick r:id="rId6"/>
              </a:rPr>
              <a:t>Stylecow</a:t>
            </a:r>
            <a:endParaRPr lang="en-US" dirty="0"/>
          </a:p>
          <a:p>
            <a:r>
              <a:rPr lang="en-US" dirty="0">
                <a:hlinkClick r:id="rId7"/>
              </a:rPr>
              <a:t>-prefix-free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D6A4-5AF0-41F8-8064-A608BEDA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76F0-1733-427B-9241-ECECC7360CC2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6D89-71D9-4E34-858D-B0476396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F3A5F-2C05-4134-A0A6-C3BAFCD4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3E5A-1622-43D4-9FD2-DB9D74B3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CSS Processors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CBA1-934D-4543-9145-8DF8DDF6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9B29-BA86-43F6-B7AB-B117E01A7AD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CF5C-F9FC-426C-9A4D-59C432F5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1849-01ED-4FDC-92D7-99D1330C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DF9E-687B-44AC-9270-D9D1DE41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5" y="1437781"/>
            <a:ext cx="4217310" cy="12858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A6791-C1DC-4491-95C4-F80832975EDF}"/>
              </a:ext>
            </a:extLst>
          </p:cNvPr>
          <p:cNvGrpSpPr/>
          <p:nvPr/>
        </p:nvGrpSpPr>
        <p:grpSpPr>
          <a:xfrm>
            <a:off x="4089400" y="1885950"/>
            <a:ext cx="4572000" cy="1696825"/>
            <a:chOff x="4089400" y="1885950"/>
            <a:chExt cx="4572000" cy="16968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8D0DC2-8C40-4615-A66B-313D53A9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400" y="2343150"/>
              <a:ext cx="4572000" cy="1239625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45E0683F-B500-4042-A7EE-7C1025A68F9C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4089400" y="1885950"/>
              <a:ext cx="2286000" cy="457200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B2050-BD49-4167-A5A7-70775670C0B1}"/>
              </a:ext>
            </a:extLst>
          </p:cNvPr>
          <p:cNvGrpSpPr/>
          <p:nvPr/>
        </p:nvGrpSpPr>
        <p:grpSpPr>
          <a:xfrm>
            <a:off x="533400" y="3582775"/>
            <a:ext cx="5842000" cy="1121589"/>
            <a:chOff x="533400" y="3582775"/>
            <a:chExt cx="5842000" cy="11215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7B682B-9DFE-4766-AC3A-0C0B0BEA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649069"/>
              <a:ext cx="3657600" cy="1055295"/>
            </a:xfrm>
            <a:prstGeom prst="rect">
              <a:avLst/>
            </a:prstGeom>
          </p:spPr>
        </p:pic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8370F6D4-DB4B-4B4B-92F4-758B1C61410F}"/>
                </a:ext>
              </a:extLst>
            </p:cNvPr>
            <p:cNvCxnSpPr>
              <a:cxnSpLocks/>
              <a:stCxn id="8" idx="2"/>
              <a:endCxn id="9" idx="3"/>
            </p:cNvCxnSpPr>
            <p:nvPr/>
          </p:nvCxnSpPr>
          <p:spPr>
            <a:xfrm rot="5400000">
              <a:off x="4986229" y="2787546"/>
              <a:ext cx="593942" cy="2184400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8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3662-D5F1-4B10-96EF-79E122F9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CSS Processors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520B-04F3-4282-8B45-B731EC3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5077-ECED-4F77-BBF2-892FEB1FA68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7BE5-5631-4289-8652-D10F4837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08BB-D9C7-434A-8DA6-8B2E17EB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2BE7B-1879-4A71-BD24-7DDBE55C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51609"/>
            <a:ext cx="5029200" cy="33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4D98-B9C8-4531-A77C-111C9C99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Sass</a:t>
            </a:r>
            <a:r>
              <a:rPr lang="en-US" sz="3600" dirty="0"/>
              <a:t> (Syntactically Awesome </a:t>
            </a:r>
            <a:r>
              <a:rPr lang="en-US" sz="3600" dirty="0" err="1"/>
              <a:t>StyleSheets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F3E6-CF9E-42C6-8BFF-1749E633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/>
              <a:t>Fully CSS-compatible</a:t>
            </a:r>
          </a:p>
          <a:p>
            <a:r>
              <a:rPr lang="en-US" sz="2000" dirty="0"/>
              <a:t>Two Syntaxes – SCSS (Sassy CSS) and Sass</a:t>
            </a:r>
          </a:p>
          <a:p>
            <a:r>
              <a:rPr lang="en-US" sz="2000" dirty="0"/>
              <a:t>Ruby Module or Ruby on Rails</a:t>
            </a:r>
          </a:p>
          <a:p>
            <a:r>
              <a:rPr lang="en-US" sz="2000" dirty="0"/>
              <a:t>Language extensions such as variables, nesting, and </a:t>
            </a:r>
            <a:r>
              <a:rPr lang="en-US" sz="2000" dirty="0" err="1"/>
              <a:t>mixins</a:t>
            </a:r>
            <a:endParaRPr lang="en-US" sz="2000" dirty="0"/>
          </a:p>
          <a:p>
            <a:r>
              <a:rPr lang="en-US" sz="2000" dirty="0"/>
              <a:t>Many </a:t>
            </a:r>
            <a:r>
              <a:rPr lang="en-US" sz="2000" dirty="0">
                <a:hlinkClick r:id="rId3" tooltip="Sass::Script::Functions (module)"/>
              </a:rPr>
              <a:t>useful functions</a:t>
            </a:r>
            <a:r>
              <a:rPr lang="en-US" sz="2000" dirty="0"/>
              <a:t> for manipulating colors and other values</a:t>
            </a:r>
          </a:p>
          <a:p>
            <a:r>
              <a:rPr lang="en-US" sz="2000" dirty="0"/>
              <a:t>Advanced features like </a:t>
            </a:r>
            <a:r>
              <a:rPr lang="en-US" sz="2000" dirty="0">
                <a:hlinkClick r:id="rId4"/>
              </a:rPr>
              <a:t>control directives</a:t>
            </a:r>
            <a:r>
              <a:rPr lang="en-US" sz="2000" dirty="0"/>
              <a:t> for libraries</a:t>
            </a:r>
          </a:p>
          <a:p>
            <a:r>
              <a:rPr lang="en-US" sz="2000" dirty="0"/>
              <a:t>Well-formatted, customizable output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5"/>
              </a:rPr>
              <a:t>Variables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6"/>
              </a:rPr>
              <a:t>Nesting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7"/>
              </a:rPr>
              <a:t>Partials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8"/>
              </a:rPr>
              <a:t>Import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 err="1">
                <a:latin typeface="Arial" panose="020B0604020202020204" pitchFamily="34" charset="0"/>
                <a:hlinkClick r:id="rId9"/>
              </a:rPr>
              <a:t>Mixins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10"/>
              </a:rPr>
              <a:t>Inheritance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11"/>
              </a:rPr>
              <a:t>Operators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CFB0-6A0A-445C-B454-862015CD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CB0D-97BB-411D-815F-CC9329DD29A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D6E0-0A50-4369-84A0-EDBBC0FB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8DCB-6AF1-47F9-9088-1F085133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4E2-2108-429A-8845-5207164A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{less} </a:t>
            </a:r>
            <a:r>
              <a:rPr lang="en-US" dirty="0"/>
              <a:t>-  Leaner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A963-E4A9-4D07-9BD3-596BE4A6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Backwards-compatible language extension for CSS. </a:t>
            </a:r>
          </a:p>
          <a:p>
            <a:r>
              <a:rPr lang="en-US" dirty="0"/>
              <a:t>JavaScript tool that converts your Less styles to CSS styles.</a:t>
            </a:r>
          </a:p>
          <a:p>
            <a:r>
              <a:rPr lang="en-US" dirty="0"/>
              <a:t>Uses Node.js </a:t>
            </a:r>
          </a:p>
          <a:p>
            <a:r>
              <a:rPr lang="en-US" dirty="0"/>
              <a:t>Variables</a:t>
            </a:r>
          </a:p>
          <a:p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Nesting</a:t>
            </a:r>
          </a:p>
          <a:p>
            <a:r>
              <a:rPr lang="en-US" dirty="0"/>
              <a:t>Operations</a:t>
            </a:r>
          </a:p>
          <a:p>
            <a:r>
              <a:rPr lang="en-US" dirty="0"/>
              <a:t>Escaping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Namespaces and Accessors</a:t>
            </a:r>
          </a:p>
          <a:p>
            <a:r>
              <a:rPr lang="en-US" dirty="0"/>
              <a:t>Maps</a:t>
            </a:r>
          </a:p>
          <a:p>
            <a:r>
              <a:rPr lang="en-US" dirty="0"/>
              <a:t>Scope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93D0-E8C4-41BA-986E-C737C753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2882-AA3D-4D18-8DBA-53FCCAF9876D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A100-D0DB-4A2E-9ABF-D936EE7D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408E-D1F8-4E57-BB7C-95A1E9EF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8037-27D8-4CD6-85CD-AF2CEE83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Stylus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566-E751-491B-90E9-CE940DE7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Selectors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Interpolation</a:t>
            </a:r>
          </a:p>
          <a:p>
            <a:r>
              <a:rPr lang="en-US" dirty="0"/>
              <a:t>Operators</a:t>
            </a:r>
          </a:p>
          <a:p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Functions</a:t>
            </a:r>
          </a:p>
          <a:p>
            <a:r>
              <a:rPr lang="en-US" dirty="0"/>
              <a:t>Keyword Arguments</a:t>
            </a:r>
          </a:p>
          <a:p>
            <a:r>
              <a:rPr lang="en-US" dirty="0"/>
              <a:t>Rest </a:t>
            </a:r>
            <a:r>
              <a:rPr lang="en-US" dirty="0" err="1"/>
              <a:t>Params</a:t>
            </a:r>
            <a:endParaRPr lang="en-US" dirty="0"/>
          </a:p>
          <a:p>
            <a:r>
              <a:rPr lang="en-US" dirty="0"/>
              <a:t>Conditionals</a:t>
            </a:r>
          </a:p>
          <a:p>
            <a:r>
              <a:rPr lang="en-US" dirty="0"/>
              <a:t>Hashes Objects</a:t>
            </a:r>
          </a:p>
          <a:p>
            <a:r>
              <a:rPr lang="en-US" dirty="0"/>
              <a:t>Iteration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4FE26-562B-4EE5-9EAC-2999CF48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56C-71E0-4C9D-8640-27E41F086E7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0BE9-5A12-4415-84C0-EABAD4A7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D5C2-C360-4FBB-A783-7CBE9DB7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CE8E-3196-4B80-B375-07F6880D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PostCSS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4D85-AD75-4762-8D7D-886EE961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code readability with </a:t>
            </a:r>
            <a:r>
              <a:rPr lang="en-US" dirty="0" err="1">
                <a:hlinkClick r:id="rId3"/>
              </a:rPr>
              <a:t>Autoprefixer</a:t>
            </a:r>
            <a:endParaRPr lang="en-US" dirty="0"/>
          </a:p>
          <a:p>
            <a:r>
              <a:rPr lang="en-US" dirty="0"/>
              <a:t>Tomorrow’s CSS - </a:t>
            </a:r>
            <a:r>
              <a:rPr lang="en-US" dirty="0" err="1">
                <a:hlinkClick r:id="rId4"/>
              </a:rPr>
              <a:t>PostCSS</a:t>
            </a:r>
            <a:r>
              <a:rPr lang="en-US" dirty="0">
                <a:hlinkClick r:id="rId4"/>
              </a:rPr>
              <a:t> Preset </a:t>
            </a:r>
            <a:r>
              <a:rPr lang="en-US" dirty="0" err="1">
                <a:hlinkClick r:id="rId4"/>
              </a:rPr>
              <a:t>Env</a:t>
            </a:r>
            <a:endParaRPr lang="en-US" dirty="0"/>
          </a:p>
          <a:p>
            <a:r>
              <a:rPr lang="en-US" dirty="0"/>
              <a:t>The end of global CSS - </a:t>
            </a:r>
            <a:r>
              <a:rPr lang="en-US" dirty="0">
                <a:hlinkClick r:id="rId5"/>
              </a:rPr>
              <a:t>CSS Modules</a:t>
            </a:r>
            <a:endParaRPr lang="en-US" dirty="0"/>
          </a:p>
          <a:p>
            <a:r>
              <a:rPr lang="en-US" dirty="0"/>
              <a:t>Avoid errors in your CSS - </a:t>
            </a:r>
            <a:r>
              <a:rPr lang="en-US" dirty="0" err="1">
                <a:hlinkClick r:id="rId6"/>
              </a:rPr>
              <a:t>stylelint</a:t>
            </a:r>
            <a:endParaRPr lang="en-US" dirty="0"/>
          </a:p>
          <a:p>
            <a:r>
              <a:rPr lang="en-US" dirty="0"/>
              <a:t>Powerful grid system - </a:t>
            </a:r>
            <a:r>
              <a:rPr lang="en-US" dirty="0" err="1">
                <a:hlinkClick r:id="rId7"/>
              </a:rPr>
              <a:t>LostGrid</a:t>
            </a:r>
            <a:endParaRPr lang="en-US" dirty="0">
              <a:hlinkClick r:id="rId8"/>
            </a:endParaRPr>
          </a:p>
          <a:p>
            <a:r>
              <a:rPr lang="en-US" dirty="0" err="1">
                <a:hlinkClick r:id="rId8"/>
              </a:rPr>
              <a:t>PostCSS</a:t>
            </a:r>
            <a:r>
              <a:rPr lang="en-US" dirty="0">
                <a:hlinkClick r:id="rId8"/>
              </a:rPr>
              <a:t> plugins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A5F9-E210-41D7-85F8-0FBFE07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FC5F-DFF3-4BF8-8BB5-25CD55F5E2FC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DDB5-F394-4D63-BA30-37AB5902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C9AC-83BF-4647-BB01-25BB0BE4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4D81-2406-418F-BD1F-E1C35167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6BFD-5374-4262-B7AB-90139E90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hlinkClick r:id="rId2"/>
              </a:rPr>
              <a:t>CodeKit</a:t>
            </a:r>
            <a:r>
              <a:rPr lang="en-US" dirty="0"/>
              <a:t> (Paid) </a:t>
            </a:r>
          </a:p>
          <a:p>
            <a:r>
              <a:rPr lang="en-US" dirty="0" err="1">
                <a:hlinkClick r:id="rId3"/>
              </a:rPr>
              <a:t>Compass.app</a:t>
            </a:r>
            <a:r>
              <a:rPr lang="en-US" dirty="0"/>
              <a:t> (Paid, Open Source) </a:t>
            </a:r>
          </a:p>
          <a:p>
            <a:r>
              <a:rPr lang="en-US" dirty="0" err="1">
                <a:hlinkClick r:id="rId4"/>
              </a:rPr>
              <a:t>Ghostlab</a:t>
            </a:r>
            <a:r>
              <a:rPr lang="en-US" dirty="0"/>
              <a:t> (Paid) </a:t>
            </a:r>
          </a:p>
          <a:p>
            <a:r>
              <a:rPr lang="en-US" dirty="0">
                <a:hlinkClick r:id="rId5"/>
              </a:rPr>
              <a:t>Hammer</a:t>
            </a:r>
            <a:r>
              <a:rPr lang="en-US" dirty="0"/>
              <a:t> (Paid) </a:t>
            </a:r>
          </a:p>
          <a:p>
            <a:r>
              <a:rPr lang="en-US" dirty="0">
                <a:hlinkClick r:id="rId6"/>
              </a:rPr>
              <a:t>Koala</a:t>
            </a:r>
            <a:r>
              <a:rPr lang="en-US" dirty="0"/>
              <a:t> (Open Source) </a:t>
            </a:r>
          </a:p>
          <a:p>
            <a:r>
              <a:rPr lang="en-US" dirty="0" err="1">
                <a:hlinkClick r:id="rId7"/>
              </a:rPr>
              <a:t>LiveReload</a:t>
            </a:r>
            <a:r>
              <a:rPr lang="en-US" dirty="0"/>
              <a:t> (Paid, Open Source) </a:t>
            </a:r>
          </a:p>
          <a:p>
            <a:r>
              <a:rPr lang="en-US" dirty="0" err="1">
                <a:hlinkClick r:id="rId8"/>
              </a:rPr>
              <a:t>Prepros</a:t>
            </a:r>
            <a:r>
              <a:rPr lang="en-US" dirty="0"/>
              <a:t> (Paid) </a:t>
            </a:r>
          </a:p>
          <a:p>
            <a:r>
              <a:rPr lang="en-US" dirty="0">
                <a:hlinkClick r:id="rId9"/>
              </a:rPr>
              <a:t>Scout-App</a:t>
            </a:r>
            <a:r>
              <a:rPr lang="en-US" dirty="0"/>
              <a:t> (Free, Open Source)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9B06-9A6B-4882-9585-CACDA0C5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CE35-D135-420C-A87E-8990D530AB7D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E713-3C4C-4FC5-9327-7FA673F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908D-3224-4D99-A63E-067B0D67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CEE8-B86F-4266-BD86-609D3ED8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B104-5B79-4E25-B00E-E74F162B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for basic styling</a:t>
            </a:r>
          </a:p>
          <a:p>
            <a:r>
              <a:rPr lang="en-US" dirty="0"/>
              <a:t>CSS for layout</a:t>
            </a:r>
          </a:p>
          <a:p>
            <a:pPr lvl="1"/>
            <a:r>
              <a:rPr lang="en-US" dirty="0"/>
              <a:t>Float</a:t>
            </a:r>
          </a:p>
          <a:p>
            <a:pPr lvl="1"/>
            <a:r>
              <a:rPr lang="en-US" dirty="0"/>
              <a:t>Flexbox</a:t>
            </a:r>
          </a:p>
          <a:p>
            <a:pPr lvl="1"/>
            <a:r>
              <a:rPr lang="en-US" dirty="0"/>
              <a:t>Grid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3E51-1586-47F2-A030-2DB8E56D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D1A7-207E-4418-B21D-059F37645FB4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1CDD-826B-4E4E-B5AE-90E640A9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3AC6-39E7-45E7-B267-340FBFC6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9333-E561-428B-BAF5-27BECD19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1468-89F8-4371-AAA1-BDA7278B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CSS Use</a:t>
            </a:r>
          </a:p>
          <a:p>
            <a:r>
              <a:rPr lang="en-US" dirty="0"/>
              <a:t>CSS Methodologies</a:t>
            </a:r>
          </a:p>
          <a:p>
            <a:r>
              <a:rPr lang="en-US" dirty="0"/>
              <a:t>CSS </a:t>
            </a:r>
            <a:r>
              <a:rPr lang="en-US" dirty="0" err="1"/>
              <a:t>Precompliers</a:t>
            </a:r>
            <a:r>
              <a:rPr lang="en-US" dirty="0"/>
              <a:t> and Postprocessors</a:t>
            </a:r>
          </a:p>
          <a:p>
            <a:r>
              <a:rPr lang="en-US" dirty="0"/>
              <a:t>Comparison of CSS Processors</a:t>
            </a:r>
          </a:p>
          <a:p>
            <a:r>
              <a:rPr lang="en-US" dirty="0" err="1"/>
              <a:t>SasS</a:t>
            </a:r>
            <a:endParaRPr lang="en-US" dirty="0"/>
          </a:p>
          <a:p>
            <a:r>
              <a:rPr lang="en-US" dirty="0"/>
              <a:t>{less} </a:t>
            </a:r>
          </a:p>
          <a:p>
            <a:r>
              <a:rPr lang="en-US" dirty="0"/>
              <a:t>Stylus</a:t>
            </a:r>
          </a:p>
          <a:p>
            <a:r>
              <a:rPr lang="en-US" dirty="0" err="1"/>
              <a:t>PostCSS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F26FD-8D54-422E-B1B8-9D7699E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B8CC-8ACF-48E4-974E-E4093023CF48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01EE-2E96-4998-94A9-557F7A93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31DA-312F-4AB3-96AC-80DDEFC1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ED76FE-37E6-4C21-9427-D75D1153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D2A8A-7ADE-4993-8A17-A58E7D2D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8BBF-D92A-4729-8174-70E15F96A549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E268-CA51-4D76-A49B-0C4811C1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5CC1-FCE9-4E80-8459-E6643A1E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34C17-FD9F-44BC-8333-DDF20A60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1" t="9612" r="5921" b="9209"/>
          <a:stretch/>
        </p:blipFill>
        <p:spPr>
          <a:xfrm>
            <a:off x="1905000" y="1508509"/>
            <a:ext cx="5257800" cy="31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C7EC7B-8F85-4FA4-A2D9-DA19612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for Basic Styling (Early 1990’s)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7301-0D5E-4584-A31B-038D11D7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0C-6C2A-4FB5-BEAE-4BEBE562D096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DA61-2EFC-4FC6-A3BC-1A3FAFD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C886-3DC4-4571-AF1A-69F9A0A4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7C113-285C-4B1B-8E4C-088633C16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0" t="10267" r="6187" b="8680"/>
          <a:stretch/>
        </p:blipFill>
        <p:spPr>
          <a:xfrm>
            <a:off x="1676400" y="1476089"/>
            <a:ext cx="541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33B95B-8345-432D-9A18-1E326EC0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for Layout (1999)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027F-62D9-436E-9BFB-255F5B43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20B-EB51-4ED5-9F12-FDC20DD7713E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546F-BA94-47B8-9906-F8EC1641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5785-B7E6-4B47-84C4-BC774349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92581-4AE8-4800-80E6-E7F1863A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" t="8518" r="4392" b="10268"/>
          <a:stretch/>
        </p:blipFill>
        <p:spPr>
          <a:xfrm>
            <a:off x="1676400" y="1465369"/>
            <a:ext cx="5524500" cy="32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58DC-B059-40AF-AD1B-8C906DB8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Float-Based CSS Layout (2006)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4FF2A-38E5-4366-BB52-5CF4F064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7FC7-FE79-4723-AC2B-A927FD832110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278D4-3787-4C37-8C81-A1F8DF27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63DF-EB02-4C1F-BBA6-D181F65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4FEF5-E9E8-40DE-8C9A-DA8C9DCA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975" r="5000" b="8975"/>
          <a:stretch/>
        </p:blipFill>
        <p:spPr>
          <a:xfrm>
            <a:off x="2286000" y="1606272"/>
            <a:ext cx="4963227" cy="29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7992-2764-4934-8534-6B09870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Flexbox-based CSS Layout (2015)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D297A-DFC3-491D-AF99-4BFC1BBE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E8A8-DB10-43D5-BF38-574B790F5995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5F7C0-3FB9-42ED-8DFC-939A0322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927E6-2681-4BB7-B292-C4F7C82F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E4C32-4CCD-4744-BEBD-2BBA07D95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" t="9746" r="4081" b="9744"/>
          <a:stretch/>
        </p:blipFill>
        <p:spPr>
          <a:xfrm>
            <a:off x="1562100" y="1536649"/>
            <a:ext cx="6019800" cy="35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743A-1A5A-4DFA-8528-B48D8C86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Grid-based CSS Layout (2018)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FF97B-EEAE-45F8-963B-4397261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9EE0-BEBB-4049-8CE5-CE0345321505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8DEC8-5859-4CFE-82F3-3BCAA3F4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7C9D-5074-47CD-BCE7-E98D9539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0380C-1A7D-4BD8-9FF1-166F1EC3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8975" r="3000"/>
          <a:stretch/>
        </p:blipFill>
        <p:spPr>
          <a:xfrm>
            <a:off x="1905000" y="1390529"/>
            <a:ext cx="5334000" cy="3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4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579</TotalTime>
  <Words>1332</Words>
  <Application>Microsoft Office PowerPoint</Application>
  <PresentationFormat>On-screen Show (16:9)</PresentationFormat>
  <Paragraphs>322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Constantia</vt:lpstr>
      <vt:lpstr>Source Code Pro</vt:lpstr>
      <vt:lpstr>Times New Roman</vt:lpstr>
      <vt:lpstr>Wingdings 2</vt:lpstr>
      <vt:lpstr>ProfBurnett</vt:lpstr>
      <vt:lpstr>HTML5-CSS3</vt:lpstr>
      <vt:lpstr>Outline</vt:lpstr>
      <vt:lpstr>CSS Use</vt:lpstr>
      <vt:lpstr>No CSS</vt:lpstr>
      <vt:lpstr>CSS for Basic Styling (Early 1990’s)</vt:lpstr>
      <vt:lpstr>CSS for Layout (1999)</vt:lpstr>
      <vt:lpstr>Float-Based CSS Layout (2006)</vt:lpstr>
      <vt:lpstr>Flexbox-based CSS Layout (2015)</vt:lpstr>
      <vt:lpstr>Grid-based CSS Layout (2018)</vt:lpstr>
      <vt:lpstr>CSS Methodologies</vt:lpstr>
      <vt:lpstr>Strategy &amp; Structure</vt:lpstr>
      <vt:lpstr>Style Architecture</vt:lpstr>
      <vt:lpstr>Object Oriented CSS</vt:lpstr>
      <vt:lpstr>Scalable &amp; Modular Architecture for CSS</vt:lpstr>
      <vt:lpstr>Adaptive Web Design</vt:lpstr>
      <vt:lpstr>Performance Driven Selectors</vt:lpstr>
      <vt:lpstr>Reusable Code </vt:lpstr>
      <vt:lpstr>Minify &amp; Compress Files</vt:lpstr>
      <vt:lpstr>Reduce HTTP Requests</vt:lpstr>
      <vt:lpstr>Cache Common Files</vt:lpstr>
      <vt:lpstr>CSS Precompilers (Pre-Processors)</vt:lpstr>
      <vt:lpstr>CSS Postprocessors</vt:lpstr>
      <vt:lpstr>Comparison of CSS Processors</vt:lpstr>
      <vt:lpstr>Comparison of CSS Processors</vt:lpstr>
      <vt:lpstr>Sass (Syntactically Awesome StyleSheets)</vt:lpstr>
      <vt:lpstr>{less} -  Leaner Style Sheets</vt:lpstr>
      <vt:lpstr>Stylus</vt:lpstr>
      <vt:lpstr>PostCSS </vt:lpstr>
      <vt:lpstr>CSS Tools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 HTML5 Desktop and Mobile  Level I</dc:title>
  <dc:creator>Professor Burnett</dc:creator>
  <cp:lastModifiedBy>Carl Burnett</cp:lastModifiedBy>
  <cp:revision>58</cp:revision>
  <dcterms:created xsi:type="dcterms:W3CDTF">2015-01-17T16:59:35Z</dcterms:created>
  <dcterms:modified xsi:type="dcterms:W3CDTF">2025-09-15T15:09:31Z</dcterms:modified>
</cp:coreProperties>
</file>