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5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305" r:id="rId33"/>
    <p:sldId id="293" r:id="rId34"/>
    <p:sldId id="309" r:id="rId35"/>
    <p:sldId id="306" r:id="rId36"/>
    <p:sldId id="307" r:id="rId37"/>
    <p:sldId id="308" r:id="rId38"/>
    <p:sldId id="289" r:id="rId39"/>
    <p:sldId id="290" r:id="rId40"/>
    <p:sldId id="292" r:id="rId41"/>
    <p:sldId id="295" r:id="rId42"/>
    <p:sldId id="312" r:id="rId43"/>
    <p:sldId id="310" r:id="rId44"/>
    <p:sldId id="311" r:id="rId45"/>
    <p:sldId id="291" r:id="rId46"/>
    <p:sldId id="294" r:id="rId47"/>
    <p:sldId id="297" r:id="rId48"/>
    <p:sldId id="301" r:id="rId49"/>
    <p:sldId id="302" r:id="rId50"/>
    <p:sldId id="304" r:id="rId51"/>
    <p:sldId id="288" r:id="rId5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53" autoAdjust="0"/>
    <p:restoredTop sz="94660"/>
  </p:normalViewPr>
  <p:slideViewPr>
    <p:cSldViewPr showGuides="1">
      <p:cViewPr varScale="1">
        <p:scale>
          <a:sx n="82" d="100"/>
          <a:sy n="82" d="100"/>
        </p:scale>
        <p:origin x="792" y="28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D254AA-E62F-4B7A-97CC-FA955243BAB1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354EF1-0235-49DF-9264-8794CE747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0621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782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E8864D0-3CBE-4737-8223-73678754424A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9187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15438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81271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2172872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78934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96200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989363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773594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208822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421731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92145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404128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36078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183032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186202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533178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845623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2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887299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603494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858124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811171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32491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193479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61733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179640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756916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20744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807241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66946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243468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84916409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35146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90650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733672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35225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299151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805479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62066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028700"/>
            <a:ext cx="7851648" cy="1371600"/>
          </a:xfrm>
          <a:ln>
            <a:noFill/>
          </a:ln>
        </p:spPr>
        <p:txBody>
          <a:bodyPr vert="horz" tIns="0" rIns="18288" bIns="0" anchor="ctr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48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2421402"/>
            <a:ext cx="7854696" cy="131445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 dirty="0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2/25/2014</a:t>
            </a: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2/25/2014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85801"/>
            <a:ext cx="2057400" cy="3908822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85801"/>
            <a:ext cx="6019800" cy="3908822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2/25/2014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2/25/2014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ln>
            <a:noFill/>
          </a:ln>
        </p:spPr>
        <p:txBody>
          <a:bodyPr vert="horz" tIns="0" bIns="0" anchor="ctr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48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</p:spPr>
        <p:txBody>
          <a:bodyPr lIns="45720" rIns="45720" anchor="t"/>
          <a:lstStyle>
            <a:lvl1pPr marL="0" indent="0">
              <a:buNone/>
              <a:defRPr sz="22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2/25/2014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0064"/>
            <a:ext cx="4038600" cy="332613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0064"/>
            <a:ext cx="4038600" cy="332613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2/25/2014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394818"/>
            <a:ext cx="4041775" cy="491132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885950"/>
            <a:ext cx="4040188" cy="288429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85950"/>
            <a:ext cx="4041775" cy="288429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2/25/2014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8066"/>
            <a:ext cx="8305800" cy="85725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2/25/2014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2/25/2014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5764"/>
            <a:ext cx="2743200" cy="871538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257300"/>
            <a:ext cx="2743200" cy="3429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257300"/>
            <a:ext cx="5111750" cy="3429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2/25/2014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831058"/>
            <a:ext cx="5257800" cy="30861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4019827"/>
            <a:ext cx="155448" cy="116586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82747"/>
            <a:ext cx="2212848" cy="1186966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121589"/>
            <a:ext cx="2209800" cy="163449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2/25/2014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4767263"/>
            <a:ext cx="609600" cy="273844"/>
          </a:xfrm>
        </p:spPr>
        <p:txBody>
          <a:bodyPr/>
          <a:lstStyle/>
          <a:p>
            <a:fld id="{3D46CBA2-ECE5-4BE9-B546-6761E0E6708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899638"/>
            <a:ext cx="4617720" cy="294894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4362450"/>
            <a:ext cx="9163050" cy="7810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4664869"/>
            <a:ext cx="4762500" cy="47863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5358"/>
            <a:ext cx="9163050" cy="7810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5358"/>
            <a:ext cx="4762500" cy="47863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 b="1">
                <a:solidFill>
                  <a:schemeClr val="tx2">
                    <a:shade val="90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2/25/2014</a:t>
            </a: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4767263"/>
            <a:ext cx="33528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 b="1">
                <a:solidFill>
                  <a:schemeClr val="tx2">
                    <a:shade val="90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Copyright © 2007 - 2025 Carl M. Burnett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4767263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 b="1">
                <a:solidFill>
                  <a:schemeClr val="tx2">
                    <a:shade val="90000"/>
                  </a:schemeClr>
                </a:solidFill>
                <a:latin typeface="+mj-lt"/>
              </a:defRPr>
            </a:lvl1pPr>
          </a:lstStyle>
          <a:p>
            <a:fld id="{3D46CBA2-ECE5-4BE9-B546-6761E0E67089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151806"/>
            <a:ext cx="9180548" cy="486918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5000" b="1" kern="1200">
          <a:ln>
            <a:noFill/>
          </a:ln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b="1" kern="1200">
          <a:solidFill>
            <a:schemeClr val="tx1"/>
          </a:solidFill>
          <a:latin typeface="+mj-lt"/>
          <a:ea typeface="Verdana" panose="020B0604030504040204" pitchFamily="34" charset="0"/>
          <a:cs typeface="Verdana" panose="020B0604030504040204" pitchFamily="34" charset="0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b="1" kern="1200">
          <a:solidFill>
            <a:schemeClr val="tx1"/>
          </a:solidFill>
          <a:latin typeface="+mj-lt"/>
          <a:ea typeface="Verdana" panose="020B0604030504040204" pitchFamily="34" charset="0"/>
          <a:cs typeface="Verdana" panose="020B0604030504040204" pitchFamily="34" charset="0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b="1" kern="1200">
          <a:solidFill>
            <a:schemeClr val="tx1"/>
          </a:solidFill>
          <a:latin typeface="+mj-lt"/>
          <a:ea typeface="Verdana" panose="020B0604030504040204" pitchFamily="34" charset="0"/>
          <a:cs typeface="Verdana" panose="020B0604030504040204" pitchFamily="34" charset="0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b="1" kern="1200">
          <a:solidFill>
            <a:schemeClr val="tx1"/>
          </a:solidFill>
          <a:latin typeface="+mj-lt"/>
          <a:ea typeface="Verdana" panose="020B0604030504040204" pitchFamily="34" charset="0"/>
          <a:cs typeface="Verdana" panose="020B0604030504040204" pitchFamily="34" charset="0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b="1" kern="1200">
          <a:solidFill>
            <a:schemeClr val="tx1"/>
          </a:solidFill>
          <a:latin typeface="+mj-lt"/>
          <a:ea typeface="Verdana" panose="020B0604030504040204" pitchFamily="34" charset="0"/>
          <a:cs typeface="Verdana" panose="020B0604030504040204" pitchFamily="34" charset="0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ofburnett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profburnett.com/applications/ITI_134_HTML5_Desktop_and_Mobile_II/ch10/05_lists.html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profburnett.com/applications/ITI_134_HTML5_Desktop_and_Mobile_II/ch10/06_list_box.html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profburnett.com/applications/ITI_134_HTML5_Desktop_and_Mobile_II/ch10/07_textarea.html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profburnett.com/applications/ITI_134_HTML5_Desktop_and_Mobile_II/ch10/08_labels.html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profburnett.com/applications/ITI_134_HTML5_Desktop_and_Mobile_II/ch10/09_fieldset.html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profburnett.com/applications/ITI_134_HTML5_Desktop_and_Mobile_II/ch10/10_fileupload.html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profburnett.com/applications/ITI_134_HTML5_Desktop_and_Mobile_II/ch10/11_align_controls.html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profburnett.com/applications/ITI_134_HTML5_Desktop_and_Mobile_II/ch10/12_format_controls.html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profburnett.com/applications/ITI_134_HTML5_Desktop_and_Mobile_II/ch10/13_access_keys.html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profburnett.com/applications/ITI_134_HTML5_Desktop_and_Mobile_II/ch10/14_validation.html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profburnett.com/applications/ITI_134_HTML5_Desktop_and_Mobile_II/ch10/15_regex.html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profburnett.com/applications/ITI_134_HTML5_Desktop_and_Mobile_II/ch10/16_datalist.html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profburnett.com/applications/ITI_134_HTML5_Desktop_and_Mobile_II/ch10/17_email_url_tel_controls.html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profburnett.com/applications/ITI_134_HTML5_Desktop_and_Mobile_II/ch10/18_number_range_controls.html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profburnett.com/applications/ITI_134_HTML5_Desktop_and_Mobile_II/ch10/19_dates.html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profburnett.com/applications/ITI_134_HTML5_Desktop_and_Mobile_II/ch10/20_search.html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profburnett.com/applications/ITI_134_HTML5_Desktop_and_Mobile_II/ch10/21_color.html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profburnett.com/applications/ITI_134_HTML5_Desktop_and_Mobile_II/ch10/22_output.html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profburnett.com/applications/ITI_134_HTML5_Desktop_and_Mobile_II/ch10/23_progress_meter.html" TargetMode="Externa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profburnett.com/applications/ITI_134_HTML5_Desktop_and_Mobile_II/ch10/HTML5_Form/HTML5_Form.txt" TargetMode="Externa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Relationship Id="rId5" Type="http://schemas.openxmlformats.org/officeDocument/2006/relationships/hyperlink" Target="http://profburnett.com/applications/ITI_134_HTML5_Desktop_and_Mobile_II/ch10/HTML5_Form/member.html" TargetMode="External"/><Relationship Id="rId4" Type="http://schemas.openxmlformats.org/officeDocument/2006/relationships/hyperlink" Target="http://profburnett.com/applications/ITI_134_HTML5_Desktop_and_Mobile_II/ch10/HTML5_Form/HTML5_Form_css3.txt" TargetMode="Externa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Video_teleconference" TargetMode="External"/><Relationship Id="rId3" Type="http://schemas.openxmlformats.org/officeDocument/2006/relationships/hyperlink" Target="https://en.wikipedia.org/wiki/Encoder" TargetMode="External"/><Relationship Id="rId7" Type="http://schemas.openxmlformats.org/officeDocument/2006/relationships/hyperlink" Target="https://en.wikipedia.org/wiki/Encryption" TargetMode="External"/><Relationship Id="rId2" Type="http://schemas.openxmlformats.org/officeDocument/2006/relationships/hyperlink" Target="https://en.wikipedia.org/wiki/Computer_progra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Signal_(information_theory)" TargetMode="External"/><Relationship Id="rId5" Type="http://schemas.openxmlformats.org/officeDocument/2006/relationships/hyperlink" Target="https://en.wikipedia.org/wiki/Digital_data_stream" TargetMode="External"/><Relationship Id="rId10" Type="http://schemas.openxmlformats.org/officeDocument/2006/relationships/hyperlink" Target="https://en.wikipedia.org/wiki/Video_editing" TargetMode="External"/><Relationship Id="rId4" Type="http://schemas.openxmlformats.org/officeDocument/2006/relationships/hyperlink" Target="https://en.wikipedia.org/wiki/Decoding_methods" TargetMode="External"/><Relationship Id="rId9" Type="http://schemas.openxmlformats.org/officeDocument/2006/relationships/hyperlink" Target="https://en.wikipedia.org/wiki/Streaming_media" TargetMode="Externa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3schools.com/tags/ref_av_dom.asp" TargetMode="Externa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Windows_Media_Player" TargetMode="External"/><Relationship Id="rId3" Type="http://schemas.openxmlformats.org/officeDocument/2006/relationships/hyperlink" Target="http://en.wikipedia.org/wiki/Advanced_Audio_Coding" TargetMode="External"/><Relationship Id="rId7" Type="http://schemas.openxmlformats.org/officeDocument/2006/relationships/hyperlink" Target="http://en.wikipedia.org/wiki/Microsoft_Silverlight#cite_note-17" TargetMode="External"/><Relationship Id="rId12" Type="http://schemas.openxmlformats.org/officeDocument/2006/relationships/hyperlink" Target="http://en.wikipedia.org/wiki/VC-1" TargetMode="External"/><Relationship Id="rId2" Type="http://schemas.openxmlformats.org/officeDocument/2006/relationships/hyperlink" Target="http://en.wikipedia.org/wiki/H.264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MPEG_Layer_III" TargetMode="External"/><Relationship Id="rId11" Type="http://schemas.openxmlformats.org/officeDocument/2006/relationships/hyperlink" Target="http://en.wikipedia.org/wiki/Society_of_Motion_Picture_and_Television_Engineers" TargetMode="External"/><Relationship Id="rId5" Type="http://schemas.openxmlformats.org/officeDocument/2006/relationships/hyperlink" Target="http://en.wikipedia.org/wiki/Windows_Media_Audio" TargetMode="External"/><Relationship Id="rId10" Type="http://schemas.openxmlformats.org/officeDocument/2006/relationships/hyperlink" Target="http://en.wikipedia.org/wiki/Windows_Media" TargetMode="External"/><Relationship Id="rId4" Type="http://schemas.openxmlformats.org/officeDocument/2006/relationships/hyperlink" Target="http://en.wikipedia.org/wiki/Windows_Media_Video" TargetMode="External"/><Relationship Id="rId9" Type="http://schemas.openxmlformats.org/officeDocument/2006/relationships/hyperlink" Target="http://en.wikipedia.org/wiki/ActiveX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rofburnett.com/applications/ITI_134_HTML5_Desktop_and_Mobile_II/ch10/01_form.html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3schools.com/tags/ref_av_dom.asp" TargetMode="Externa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profburnett.com/applications/ITI_134_HTML5_Desktop_and_Mobile_II/ch10/02_buttons.html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profburnett.com/applications/ITI_134_HTML5_Desktop_and_Mobile_II/ch10/03_textfields.html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profburnett.com/applications/ITI_134_HTML5_Desktop_and_Mobile_II/ch10/04_radio_and_checkbox.html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5750" y="2800350"/>
            <a:ext cx="8572500" cy="109932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Session IV </a:t>
            </a:r>
          </a:p>
          <a:p>
            <a:r>
              <a:rPr lang="en-US" sz="1800" dirty="0">
                <a:effectLst/>
              </a:rPr>
              <a:t>Chapter 13 - How to Work with Forms</a:t>
            </a:r>
          </a:p>
          <a:p>
            <a:r>
              <a:rPr lang="en-US" sz="1800" dirty="0">
                <a:effectLst/>
              </a:rPr>
              <a:t>Chapter 14 - How to Add Audio and Video</a:t>
            </a:r>
            <a:endParaRPr lang="en-US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title"/>
          </p:nvPr>
        </p:nvSpPr>
        <p:spPr>
          <a:xfrm>
            <a:off x="2" y="209550"/>
            <a:ext cx="8762999" cy="2895600"/>
          </a:xfrm>
        </p:spPr>
        <p:txBody>
          <a:bodyPr/>
          <a:lstStyle/>
          <a:p>
            <a:pPr>
              <a:defRPr/>
            </a:pPr>
            <a:r>
              <a:rPr lang="en-US" sz="5400" dirty="0"/>
              <a:t>HTML5-CSS3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285750" y="4171950"/>
            <a:ext cx="85725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3B81"/>
              </a:buClr>
              <a:buFont typeface="Wingdings" pitchFamily="2" charset="2"/>
              <a:buNone/>
              <a:defRPr sz="2800" b="1" i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3B81"/>
              </a:buClr>
              <a:buFont typeface="Wingdings" pitchFamily="2" charset="2"/>
              <a:buNone/>
              <a:defRPr sz="2400" b="1">
                <a:solidFill>
                  <a:schemeClr val="tx1"/>
                </a:solidFill>
                <a:latin typeface="+mn-lt"/>
              </a:defRPr>
            </a:lvl2pPr>
            <a:lvl3pPr marL="91440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3B81"/>
              </a:buClr>
              <a:buFont typeface="Wingdings" pitchFamily="2" charset="2"/>
              <a:buNone/>
              <a:defRPr sz="2000" b="1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3B81"/>
              </a:buClr>
              <a:buFont typeface="Wingdings" pitchFamily="2" charset="2"/>
              <a:buNone/>
              <a:defRPr sz="1800" b="1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3B81"/>
              </a:buClr>
              <a:buFont typeface="Wingdings" pitchFamily="2" charset="2"/>
              <a:buNone/>
              <a:defRPr sz="1800" b="1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3B81"/>
              </a:buClr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3B81"/>
              </a:buClr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3B81"/>
              </a:buClr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3B81"/>
              </a:buClr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r">
              <a:defRPr/>
            </a:pPr>
            <a:r>
              <a:rPr lang="en-US" sz="1600" i="0" dirty="0">
                <a:latin typeface="+mj-lt"/>
                <a:hlinkClick r:id="rId3"/>
              </a:rPr>
              <a:t>www.profburnett.com</a:t>
            </a:r>
            <a:endParaRPr lang="en-US" sz="1600" i="0" dirty="0">
              <a:latin typeface="+mj-lt"/>
            </a:endParaRPr>
          </a:p>
          <a:p>
            <a:pPr algn="r">
              <a:defRPr/>
            </a:pPr>
            <a:r>
              <a:rPr lang="en-US" sz="1600" i="0" dirty="0">
                <a:solidFill>
                  <a:srgbClr val="FFC000"/>
                </a:solidFill>
                <a:latin typeface="+mj-lt"/>
              </a:rPr>
              <a:t>Master a Skill </a:t>
            </a:r>
            <a:r>
              <a:rPr lang="en-US" sz="1600" i="0" dirty="0">
                <a:latin typeface="+mj-lt"/>
              </a:rPr>
              <a:t>/ </a:t>
            </a:r>
            <a:r>
              <a:rPr lang="en-US" sz="1600" i="0" dirty="0">
                <a:solidFill>
                  <a:srgbClr val="FFFF00"/>
                </a:solidFill>
                <a:latin typeface="+mj-lt"/>
              </a:rPr>
              <a:t>Learn for Life</a:t>
            </a:r>
          </a:p>
        </p:txBody>
      </p:sp>
    </p:spTree>
    <p:extLst>
      <p:ext uri="{BB962C8B-B14F-4D97-AF65-F5344CB8AC3E}">
        <p14:creationId xmlns:p14="http://schemas.microsoft.com/office/powerpoint/2010/main" val="14384319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519684"/>
          </a:xfrm>
        </p:spPr>
        <p:txBody>
          <a:bodyPr>
            <a:noAutofit/>
          </a:bodyPr>
          <a:lstStyle/>
          <a:p>
            <a:r>
              <a:rPr lang="en-US" sz="3200" dirty="0"/>
              <a:t>Attributes of </a:t>
            </a:r>
            <a:r>
              <a:rPr lang="en-US" sz="3200" dirty="0" err="1"/>
              <a:t>Optgroup</a:t>
            </a:r>
            <a:r>
              <a:rPr lang="en-US" sz="3200" dirty="0"/>
              <a:t> and Option Element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26477962"/>
              </p:ext>
            </p:extLst>
          </p:nvPr>
        </p:nvGraphicFramePr>
        <p:xfrm>
          <a:off x="419588" y="1201579"/>
          <a:ext cx="8304825" cy="11277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549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496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+mj-lt"/>
                        </a:rPr>
                        <a:t>Element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+mj-lt"/>
                        </a:rPr>
                        <a:t>Attributes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+mj-lt"/>
                        </a:rPr>
                        <a:t>Descriptions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lvl="0"/>
                      <a:r>
                        <a:rPr lang="en-US" sz="1300" b="1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Courier New" panose="02070309020205020404" pitchFamily="49" charset="0"/>
                        </a:rPr>
                        <a:t>optgroup</a:t>
                      </a:r>
                      <a:endParaRPr lang="en-US" sz="1300" b="1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Courier New" panose="02070309020205020404" pitchFamily="49" charset="0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sz="13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Courier New" panose="02070309020205020404" pitchFamily="49" charset="0"/>
                        </a:rPr>
                        <a:t>Label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Text used to identify group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lvl="0"/>
                      <a:r>
                        <a:rPr lang="en-US" sz="13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Courier New" panose="02070309020205020404" pitchFamily="49" charset="0"/>
                        </a:rPr>
                        <a:t>option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sz="13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Courier New" panose="02070309020205020404" pitchFamily="49" charset="0"/>
                        </a:rPr>
                        <a:t>value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Value sent to server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lvl="0"/>
                      <a:r>
                        <a:rPr lang="en-US" sz="13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Courier New" panose="02070309020205020404" pitchFamily="49" charset="0"/>
                        </a:rPr>
                        <a:t>option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sz="13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Courier New" panose="02070309020205020404" pitchFamily="49" charset="0"/>
                        </a:rPr>
                        <a:t>selected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Boolean</a:t>
                      </a:r>
                      <a:r>
                        <a:rPr lang="en-US" sz="1400" baseline="0" dirty="0">
                          <a:latin typeface="+mj-lt"/>
                        </a:rPr>
                        <a:t> value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466725" y="2469808"/>
            <a:ext cx="6400800" cy="22929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Style:&lt;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&lt;select name="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style_and_size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optgroup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label="The New Yorker"&gt;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&lt;option value="ny10"&gt;10"&lt;/option&gt;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&lt;option value="ny12"&gt;12"&lt;/option&gt;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&lt;option value="ny16"&gt;16"&lt;/option&gt;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&lt;/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optgroup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optgroup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label="The Chicago"&gt;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&lt;option value="chi10"&gt;10"&lt;/option&gt;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&lt;option value="chi12"&gt;12"&lt;/option&gt;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&lt;option value="chi16"&gt;16"&lt;/option&gt;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&lt;/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optgroup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&lt;/select&gt;</a:t>
            </a:r>
          </a:p>
        </p:txBody>
      </p:sp>
      <p:sp>
        <p:nvSpPr>
          <p:cNvPr id="9" name="Rounded Rectangle 8">
            <a:hlinkClick r:id="rId3"/>
          </p:cNvPr>
          <p:cNvSpPr/>
          <p:nvPr/>
        </p:nvSpPr>
        <p:spPr>
          <a:xfrm>
            <a:off x="6490109" y="3738538"/>
            <a:ext cx="2263366" cy="461059"/>
          </a:xfrm>
          <a:prstGeom prst="roundRect">
            <a:avLst/>
          </a:prstGeom>
          <a:solidFill>
            <a:srgbClr val="00B0F0"/>
          </a:solidFill>
          <a:ln>
            <a:solidFill>
              <a:srgbClr val="002060"/>
            </a:solidFill>
          </a:ln>
          <a:effectLst>
            <a:outerShdw blurRad="50800" dist="889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Example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2/25/2014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438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8066"/>
            <a:ext cx="8305800" cy="519684"/>
          </a:xfrm>
        </p:spPr>
        <p:txBody>
          <a:bodyPr>
            <a:noAutofit/>
          </a:bodyPr>
          <a:lstStyle/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Attributes of Select Element for List Boxes</a:t>
            </a:r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26842716"/>
              </p:ext>
            </p:extLst>
          </p:nvPr>
        </p:nvGraphicFramePr>
        <p:xfrm>
          <a:off x="419588" y="1210152"/>
          <a:ext cx="8304824" cy="8458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0150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898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+mj-lt"/>
                        </a:rPr>
                        <a:t>Attributes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+mj-lt"/>
                        </a:rPr>
                        <a:t>Descriptions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lvl="0"/>
                      <a:r>
                        <a:rPr lang="en-US" sz="13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Courier New" panose="02070309020205020404" pitchFamily="49" charset="0"/>
                        </a:rPr>
                        <a:t>size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Number if</a:t>
                      </a:r>
                      <a:r>
                        <a:rPr lang="en-US" sz="1400" baseline="0" dirty="0">
                          <a:latin typeface="+mj-lt"/>
                        </a:rPr>
                        <a:t> item to display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3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Courier New" panose="02070309020205020404" pitchFamily="49" charset="0"/>
                        </a:rPr>
                        <a:t>multiple</a:t>
                      </a:r>
                      <a:endParaRPr lang="en-US" sz="1300" b="1" dirty="0"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Boolean for multiple</a:t>
                      </a:r>
                      <a:r>
                        <a:rPr lang="en-US" sz="1400" baseline="0" dirty="0">
                          <a:latin typeface="+mj-lt"/>
                        </a:rPr>
                        <a:t> select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485774" y="2274177"/>
            <a:ext cx="639127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&lt;select name="toppings" size="4" multiple&gt;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&lt;option value="pepperoni"&gt;Pepperoni&lt;/option&gt;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&lt;option value="sausage" selected&gt;Sausage&lt;/option&gt;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&lt;option value="mushrooms"&gt;Mushrooms&lt;/option&gt;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&lt;option value="olives"&gt;Black olives&lt;/option&gt;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&lt;option value="onions"&gt;Onions&lt;/option&gt;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&lt;option value="bacon"&gt;Canadian bacon&lt;/option&gt;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&lt;option value="pineapple"&gt;Pineapple&lt;/option&gt;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&lt;/select&gt;</a:t>
            </a:r>
          </a:p>
        </p:txBody>
      </p:sp>
      <p:sp>
        <p:nvSpPr>
          <p:cNvPr id="8" name="Rounded Rectangle 7">
            <a:hlinkClick r:id="rId3"/>
          </p:cNvPr>
          <p:cNvSpPr/>
          <p:nvPr/>
        </p:nvSpPr>
        <p:spPr>
          <a:xfrm>
            <a:off x="6556784" y="3619205"/>
            <a:ext cx="2263366" cy="461059"/>
          </a:xfrm>
          <a:prstGeom prst="roundRect">
            <a:avLst/>
          </a:prstGeom>
          <a:solidFill>
            <a:srgbClr val="00B0F0"/>
          </a:solidFill>
          <a:ln>
            <a:solidFill>
              <a:srgbClr val="002060"/>
            </a:solidFill>
          </a:ln>
          <a:effectLst>
            <a:outerShdw blurRad="50800" dist="889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Example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2/25/2014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130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150" y="642938"/>
            <a:ext cx="8324850" cy="360045"/>
          </a:xfrm>
        </p:spPr>
        <p:txBody>
          <a:bodyPr>
            <a:no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Attributes of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Textarea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Element</a:t>
            </a:r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74921250"/>
              </p:ext>
            </p:extLst>
          </p:nvPr>
        </p:nvGraphicFramePr>
        <p:xfrm>
          <a:off x="419588" y="1098709"/>
          <a:ext cx="8304824" cy="11277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0035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012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r>
                        <a:rPr lang="en-US" sz="1400" dirty="0"/>
                        <a:t>Attributes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Descriptions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lvl="0"/>
                      <a:r>
                        <a:rPr lang="en-US" sz="1400" b="1" kern="1200" dirty="0">
                          <a:solidFill>
                            <a:schemeClr val="dk1"/>
                          </a:solidFill>
                          <a:effectLst/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rows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Approximate number of rows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b="1" kern="1200" dirty="0">
                          <a:solidFill>
                            <a:schemeClr val="dk1"/>
                          </a:solidFill>
                          <a:effectLst/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cols</a:t>
                      </a:r>
                      <a:endParaRPr lang="en-US" sz="14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Approximate number of columns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b="1" kern="1200" dirty="0">
                          <a:solidFill>
                            <a:schemeClr val="dk1"/>
                          </a:solidFill>
                          <a:effectLst/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wrap</a:t>
                      </a:r>
                      <a:endParaRPr lang="en-US" sz="14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Text wrap specifications</a:t>
                      </a:r>
                      <a:r>
                        <a:rPr lang="en-US" sz="1400" baseline="0" dirty="0"/>
                        <a:t>: hard | soft (default)</a:t>
                      </a:r>
                      <a:endParaRPr lang="en-US" sz="1400" dirty="0"/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416780" y="3430447"/>
            <a:ext cx="23380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CSS for Text Area</a:t>
            </a:r>
          </a:p>
        </p:txBody>
      </p:sp>
      <p:sp>
        <p:nvSpPr>
          <p:cNvPr id="3" name="Rectangle 2"/>
          <p:cNvSpPr/>
          <p:nvPr/>
        </p:nvSpPr>
        <p:spPr>
          <a:xfrm>
            <a:off x="416781" y="2228769"/>
            <a:ext cx="27366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kern="0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HTML for Text Area </a:t>
            </a:r>
          </a:p>
        </p:txBody>
      </p:sp>
      <p:sp>
        <p:nvSpPr>
          <p:cNvPr id="4" name="Rectangle 3"/>
          <p:cNvSpPr/>
          <p:nvPr/>
        </p:nvSpPr>
        <p:spPr>
          <a:xfrm>
            <a:off x="416780" y="2571751"/>
            <a:ext cx="685373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Comments:&lt;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textarea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name="comments" placeholder="If you have any comments, please enter them here."&gt;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textarea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</p:txBody>
      </p:sp>
      <p:sp>
        <p:nvSpPr>
          <p:cNvPr id="5" name="Rectangle 4"/>
          <p:cNvSpPr/>
          <p:nvPr/>
        </p:nvSpPr>
        <p:spPr>
          <a:xfrm>
            <a:off x="416781" y="3809083"/>
            <a:ext cx="561467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textarea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height: 5em;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width: 25em; 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font-family: Arial, Helvetica, sans-serif; }</a:t>
            </a:r>
          </a:p>
        </p:txBody>
      </p:sp>
      <p:sp>
        <p:nvSpPr>
          <p:cNvPr id="14" name="Rounded Rectangle 13">
            <a:hlinkClick r:id="rId3"/>
          </p:cNvPr>
          <p:cNvSpPr/>
          <p:nvPr/>
        </p:nvSpPr>
        <p:spPr>
          <a:xfrm>
            <a:off x="6642509" y="4007287"/>
            <a:ext cx="2263366" cy="461059"/>
          </a:xfrm>
          <a:prstGeom prst="roundRect">
            <a:avLst/>
          </a:prstGeom>
          <a:solidFill>
            <a:srgbClr val="00B0F0"/>
          </a:solidFill>
          <a:ln>
            <a:solidFill>
              <a:srgbClr val="002060"/>
            </a:solidFill>
          </a:ln>
          <a:effectLst>
            <a:outerShdw blurRad="50800" dist="889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Example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2/25/2014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859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1" y="625793"/>
            <a:ext cx="8362950" cy="345757"/>
          </a:xfrm>
        </p:spPr>
        <p:txBody>
          <a:bodyPr>
            <a:no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HTML for a form with label elements</a:t>
            </a:r>
          </a:p>
        </p:txBody>
      </p:sp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48612045"/>
              </p:ext>
            </p:extLst>
          </p:nvPr>
        </p:nvGraphicFramePr>
        <p:xfrm>
          <a:off x="419588" y="1098709"/>
          <a:ext cx="8304824" cy="7620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0035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012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+mj-lt"/>
                        </a:rPr>
                        <a:t>Attributes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+mj-lt"/>
                        </a:rPr>
                        <a:t>Descriptions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lvl="0"/>
                      <a:r>
                        <a:rPr lang="en-US" sz="14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Courier New" panose="02070309020205020404" pitchFamily="49" charset="0"/>
                        </a:rPr>
                        <a:t>for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Set the id of the related control. id</a:t>
                      </a:r>
                      <a:r>
                        <a:rPr lang="en-US" sz="1400" baseline="0" dirty="0">
                          <a:latin typeface="+mj-lt"/>
                        </a:rPr>
                        <a:t> required for form that use labels for attributes.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400051" y="1965327"/>
            <a:ext cx="644842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&lt;label for="quantity" id="quantity"&gt;Quantity:&lt;/label&gt;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&lt;input type="text" name="quantity" id="quantity" 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value="1" size="5"&gt;&lt;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&gt;&lt;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Crust:&lt;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&lt;input type="radio" name="crust" id="crust1"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value="thin"&gt;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&lt;label for="crust1"&gt;Thin Crust&lt;/label&gt;&lt;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&lt;input type="radio" name="crust" id="crust2" 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value="deep"&gt;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&lt;label for="crust2"&gt;Deep Dish&lt;/label&gt;&lt;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&lt;input type="radio" name="crust" id="crust3"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value="hand"&gt;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&lt;label for="crust3"&gt;Hand Tossed&lt;/label&gt;&lt;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&gt;&lt;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</p:txBody>
      </p:sp>
      <p:sp>
        <p:nvSpPr>
          <p:cNvPr id="9" name="Rounded Rectangle 8">
            <a:hlinkClick r:id="rId3"/>
          </p:cNvPr>
          <p:cNvSpPr/>
          <p:nvPr/>
        </p:nvSpPr>
        <p:spPr>
          <a:xfrm>
            <a:off x="5716793" y="3304155"/>
            <a:ext cx="2263366" cy="461059"/>
          </a:xfrm>
          <a:prstGeom prst="roundRect">
            <a:avLst/>
          </a:prstGeom>
          <a:solidFill>
            <a:srgbClr val="00B0F0"/>
          </a:solidFill>
          <a:ln>
            <a:solidFill>
              <a:srgbClr val="002060"/>
            </a:solidFill>
          </a:ln>
          <a:effectLst>
            <a:outerShdw blurRad="50800" dist="889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Example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2/25/2014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63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HTML that uses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fieldset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and legend elements</a:t>
            </a:r>
          </a:p>
        </p:txBody>
      </p:sp>
      <p:sp>
        <p:nvSpPr>
          <p:cNvPr id="3" name="Rectangle 2"/>
          <p:cNvSpPr/>
          <p:nvPr/>
        </p:nvSpPr>
        <p:spPr>
          <a:xfrm>
            <a:off x="390526" y="1532763"/>
            <a:ext cx="6467475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&lt;form name="order" action="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order.php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" method="post"&gt;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fieldset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&lt;legend&gt;Crust&lt;/legend&gt;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&lt;input type="radio" name="crust" id="crust1" 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value="thin"&gt;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&lt;label for="crust1"&gt;Thin Crust&lt;/label&gt;&lt;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&lt;input type="radio" name="crust" id="crust2" 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value="deep"&gt;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&lt;label for="crust2"&gt;Deep Dish&lt;/label&gt;&lt;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&lt;input type="radio" name="crust" id="crust3" 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value="hand"&gt;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&lt;label for="crust3"&gt;Hand Tossed&lt;/label&gt;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fieldset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</p:txBody>
      </p:sp>
      <p:sp>
        <p:nvSpPr>
          <p:cNvPr id="8" name="Rounded Rectangle 7">
            <a:hlinkClick r:id="rId3"/>
          </p:cNvPr>
          <p:cNvSpPr/>
          <p:nvPr/>
        </p:nvSpPr>
        <p:spPr>
          <a:xfrm>
            <a:off x="6248400" y="2643245"/>
            <a:ext cx="2263366" cy="461059"/>
          </a:xfrm>
          <a:prstGeom prst="roundRect">
            <a:avLst/>
          </a:prstGeom>
          <a:solidFill>
            <a:srgbClr val="00B0F0"/>
          </a:solidFill>
          <a:ln>
            <a:solidFill>
              <a:srgbClr val="002060"/>
            </a:solidFill>
          </a:ln>
          <a:effectLst>
            <a:outerShdw blurRad="50800" dist="889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Example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2/25/2014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674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468" y="660083"/>
            <a:ext cx="8496533" cy="463867"/>
          </a:xfrm>
        </p:spPr>
        <p:txBody>
          <a:bodyPr>
            <a:noAutofit/>
          </a:bodyPr>
          <a:lstStyle/>
          <a:p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Attributes of the input element for a file upload control</a:t>
            </a:r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9762144"/>
              </p:ext>
            </p:extLst>
          </p:nvPr>
        </p:nvGraphicFramePr>
        <p:xfrm>
          <a:off x="252730" y="1304450"/>
          <a:ext cx="8304824" cy="8458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42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621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+mj-lt"/>
                        </a:rPr>
                        <a:t>Attributes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+mj-lt"/>
                        </a:rPr>
                        <a:t>Descriptions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lvl="0"/>
                      <a:r>
                        <a:rPr lang="en-US" sz="13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Courier New" panose="02070309020205020404" pitchFamily="49" charset="0"/>
                        </a:rPr>
                        <a:t>accept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The types of files accepted for upload. 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Courier New" panose="02070309020205020404" pitchFamily="49" charset="0"/>
                        </a:rPr>
                        <a:t>multiple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Boolean attribute to upload more than one file.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266468" y="2937663"/>
            <a:ext cx="5638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&lt;form name="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upload_form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" action="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sendemail.php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method="post"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enctype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="multipart/form-data"&gt;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Attach an image:&lt;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&lt;input type="file" name="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fileupload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accept="image/jpeg, image/gif"&gt;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&lt;/form&gt;</a:t>
            </a:r>
          </a:p>
        </p:txBody>
      </p:sp>
      <p:sp>
        <p:nvSpPr>
          <p:cNvPr id="5" name="Rectangle 4"/>
          <p:cNvSpPr/>
          <p:nvPr/>
        </p:nvSpPr>
        <p:spPr>
          <a:xfrm>
            <a:off x="266468" y="2364001"/>
            <a:ext cx="46373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HTML for a file upload control</a:t>
            </a:r>
          </a:p>
        </p:txBody>
      </p:sp>
      <p:sp>
        <p:nvSpPr>
          <p:cNvPr id="11" name="Rounded Rectangle 10">
            <a:hlinkClick r:id="rId3"/>
          </p:cNvPr>
          <p:cNvSpPr/>
          <p:nvPr/>
        </p:nvSpPr>
        <p:spPr>
          <a:xfrm>
            <a:off x="6642509" y="4007287"/>
            <a:ext cx="2263366" cy="461059"/>
          </a:xfrm>
          <a:prstGeom prst="roundRect">
            <a:avLst/>
          </a:prstGeom>
          <a:solidFill>
            <a:srgbClr val="00B0F0"/>
          </a:solidFill>
          <a:ln>
            <a:solidFill>
              <a:srgbClr val="002060"/>
            </a:solidFill>
          </a:ln>
          <a:effectLst>
            <a:outerShdw blurRad="50800" dist="889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Example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2/25/2014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332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8150"/>
            <a:ext cx="8305801" cy="514350"/>
          </a:xfrm>
        </p:spPr>
        <p:txBody>
          <a:bodyPr>
            <a:no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Aligned label, text box, and button controls</a:t>
            </a:r>
          </a:p>
        </p:txBody>
      </p:sp>
      <p:sp>
        <p:nvSpPr>
          <p:cNvPr id="3" name="Rectangle 2"/>
          <p:cNvSpPr/>
          <p:nvPr/>
        </p:nvSpPr>
        <p:spPr>
          <a:xfrm>
            <a:off x="323850" y="1649376"/>
            <a:ext cx="511492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&lt;label for="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"&gt;First name:&lt;/label&gt;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&lt;input type="text" name="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" id="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autofocus&gt;&lt;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&lt;label for="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lastname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"&gt;Last name:&lt;/label&gt;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&lt;input type="text" name="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lastname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" id="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lastname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"&gt;&lt;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&lt;label for="address"&gt;Address:&lt;/label&gt;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&lt;input type="text" name="address" id="address"&gt;&lt;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&lt;label for="city"&gt;City:&lt;/label&gt;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&lt;input type="text" name="city" id="city"&gt;&lt;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&lt;label for="state"&gt;State:&lt;/label&gt;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&lt;input type="text" name="state" id="state"&gt;&lt;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&lt;label for="zip"&gt;Zip code:&lt;/label&gt;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&lt;input type="text" name="zip" id="zip"&gt;&lt;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&lt;input type="submit" name="register" id="button" 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value="Register"&gt;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&lt;input type="reset" name="reset" id="reset"&gt; </a:t>
            </a:r>
          </a:p>
        </p:txBody>
      </p:sp>
      <p:sp>
        <p:nvSpPr>
          <p:cNvPr id="9" name="Rounded Rectangle 8">
            <a:hlinkClick r:id="rId3"/>
          </p:cNvPr>
          <p:cNvSpPr/>
          <p:nvPr/>
        </p:nvSpPr>
        <p:spPr>
          <a:xfrm>
            <a:off x="5715000" y="3776757"/>
            <a:ext cx="2263366" cy="461059"/>
          </a:xfrm>
          <a:prstGeom prst="roundRect">
            <a:avLst/>
          </a:prstGeom>
          <a:solidFill>
            <a:srgbClr val="00B0F0"/>
          </a:solidFill>
          <a:ln>
            <a:solidFill>
              <a:srgbClr val="002060"/>
            </a:solidFill>
          </a:ln>
          <a:effectLst>
            <a:outerShdw blurRad="50800" dist="889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Example</a:t>
            </a:r>
          </a:p>
        </p:txBody>
      </p:sp>
      <p:sp>
        <p:nvSpPr>
          <p:cNvPr id="4" name="Rectangle 3"/>
          <p:cNvSpPr/>
          <p:nvPr/>
        </p:nvSpPr>
        <p:spPr>
          <a:xfrm>
            <a:off x="5257800" y="1119930"/>
            <a:ext cx="37236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The CSS for the controls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38093" y="1047750"/>
            <a:ext cx="40634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The HTML for the controls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38774" y="1657654"/>
            <a:ext cx="303847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label {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float: left;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width: 5em;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text-align: right;}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input {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margin-left: 1em;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margin-bottom: .5em;}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#button {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margin-left: 7em;}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2/25/2014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908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" y="514350"/>
            <a:ext cx="8305801" cy="540067"/>
          </a:xfrm>
        </p:spPr>
        <p:txBody>
          <a:bodyPr>
            <a:no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CSS for the enhanced form</a:t>
            </a:r>
          </a:p>
        </p:txBody>
      </p:sp>
      <p:sp>
        <p:nvSpPr>
          <p:cNvPr id="3" name="Rectangle 2"/>
          <p:cNvSpPr/>
          <p:nvPr/>
        </p:nvSpPr>
        <p:spPr>
          <a:xfrm>
            <a:off x="381000" y="971550"/>
            <a:ext cx="466725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body {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font: 90% Arial, Helvetica, sans-serif;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margin: 20px; }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label {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color: navy;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float: left;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width: 8em;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font-weight: bold;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text-align: right;}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input {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width: 15em;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margin-left: 1em;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margin-bottom: .5em;}</a:t>
            </a:r>
          </a:p>
          <a:p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input:focus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border: 2px solid navy; }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#button, #reset {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width: 7em;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box-shadow: 2px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2px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0 navy; 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background-color: silver; }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#button { margin-left: 9.5em; }</a:t>
            </a:r>
          </a:p>
        </p:txBody>
      </p:sp>
      <p:sp>
        <p:nvSpPr>
          <p:cNvPr id="8" name="Rounded Rectangle 7">
            <a:hlinkClick r:id="rId3"/>
          </p:cNvPr>
          <p:cNvSpPr/>
          <p:nvPr/>
        </p:nvSpPr>
        <p:spPr>
          <a:xfrm>
            <a:off x="5510826" y="2414177"/>
            <a:ext cx="2263366" cy="461059"/>
          </a:xfrm>
          <a:prstGeom prst="roundRect">
            <a:avLst/>
          </a:prstGeom>
          <a:solidFill>
            <a:srgbClr val="00B0F0"/>
          </a:solidFill>
          <a:ln>
            <a:solidFill>
              <a:srgbClr val="002060"/>
            </a:solidFill>
          </a:ln>
          <a:effectLst>
            <a:outerShdw blurRad="50800" dist="889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Example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2/25/2014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192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264" y="361950"/>
            <a:ext cx="8286149" cy="420053"/>
          </a:xfrm>
        </p:spPr>
        <p:txBody>
          <a:bodyPr>
            <a:noAutofit/>
          </a:bodyPr>
          <a:lstStyle/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attributes for tab order and access keys</a:t>
            </a:r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03007158"/>
              </p:ext>
            </p:extLst>
          </p:nvPr>
        </p:nvGraphicFramePr>
        <p:xfrm>
          <a:off x="486263" y="1092709"/>
          <a:ext cx="8304824" cy="124358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187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860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+mj-lt"/>
                        </a:rPr>
                        <a:t>Attributes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+mj-lt"/>
                        </a:rPr>
                        <a:t>Descriptions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lvl="0"/>
                      <a:r>
                        <a:rPr lang="en-US" sz="1300" b="1" dirty="0" err="1">
                          <a:latin typeface="+mj-lt"/>
                          <a:cs typeface="Courier New" panose="02070309020205020404" pitchFamily="49" charset="0"/>
                        </a:rPr>
                        <a:t>tabindex</a:t>
                      </a:r>
                      <a:endParaRPr lang="en-US" sz="1300" b="1" dirty="0"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Sets the tab order of the control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 err="1">
                          <a:latin typeface="+mj-lt"/>
                          <a:cs typeface="Courier New" panose="02070309020205020404" pitchFamily="49" charset="0"/>
                        </a:rPr>
                        <a:t>accesskey</a:t>
                      </a:r>
                      <a:endParaRPr lang="en-US" sz="1300" b="1" dirty="0"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Keyboard and control</a:t>
                      </a:r>
                      <a:r>
                        <a:rPr lang="en-US" sz="1400" baseline="0" dirty="0">
                          <a:latin typeface="+mj-lt"/>
                        </a:rPr>
                        <a:t> key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7764">
                <a:tc gridSpan="2">
                  <a:txBody>
                    <a:bodyPr/>
                    <a:lstStyle/>
                    <a:p>
                      <a:r>
                        <a:rPr lang="en-US" sz="1100" b="1" dirty="0">
                          <a:latin typeface="+mj-lt"/>
                        </a:rPr>
                        <a:t>Accessibility guideline - </a:t>
                      </a:r>
                      <a:r>
                        <a:rPr lang="en-US" sz="1100" dirty="0">
                          <a:latin typeface="+mj-lt"/>
                        </a:rPr>
                        <a:t>Setting a proper tab order and providing access keys improves the accessibility for users who can’t use a mouse.</a:t>
                      </a:r>
                    </a:p>
                  </a:txBody>
                  <a:tcPr marT="34290" marB="34290"/>
                </a:tc>
                <a:tc hMerge="1"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126967" y="2747916"/>
            <a:ext cx="4572000" cy="161582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&lt;label for="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firstname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"&gt;&lt;u&gt;F&lt;/u&gt;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irst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name:&lt;/label&gt;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&lt;input type="text" name="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firstname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" id="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firstname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accesskey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="F"&gt;&lt;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&lt;label for="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lastname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"&gt;&lt;u&gt;L&lt;/u&gt;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ast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name:&lt;/label&gt;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&lt;input type="text" name="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lastname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" id="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lastname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accesskey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="L"&gt;&lt;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&lt;label for="email"&gt;&lt;u&gt;E&lt;/u&gt;mail:&lt;/label&gt;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&lt;input type="text" name="email" id="email"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accesskey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="E</a:t>
            </a:r>
          </a:p>
        </p:txBody>
      </p:sp>
      <p:sp>
        <p:nvSpPr>
          <p:cNvPr id="5" name="Rectangle 4"/>
          <p:cNvSpPr/>
          <p:nvPr/>
        </p:nvSpPr>
        <p:spPr>
          <a:xfrm>
            <a:off x="476852" y="2374582"/>
            <a:ext cx="26725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The HTML for the controls</a:t>
            </a:r>
          </a:p>
        </p:txBody>
      </p:sp>
      <p:sp>
        <p:nvSpPr>
          <p:cNvPr id="7" name="Rectangle 6"/>
          <p:cNvSpPr/>
          <p:nvPr/>
        </p:nvSpPr>
        <p:spPr>
          <a:xfrm>
            <a:off x="4695826" y="2706982"/>
            <a:ext cx="4292769" cy="19543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&lt;label for="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firstname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accesskey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="F"&gt;&lt;u&gt;F&lt;/u&gt;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irst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name:&lt;/label&gt;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&lt;input type="text" name="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firstname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" id="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firstname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"&gt;&lt;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&lt;label for="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lastname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accesskey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="L"&gt;&lt;u&gt;L&lt;/u&gt;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ast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name:&lt;/label&gt;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&lt;input type="text" name="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lastname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" id="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lastname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"&gt;&lt;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&lt;label for="email"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accesskey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="E"&gt;&lt;u&gt;E&lt;/u&gt;mail:&lt;/label&gt;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&lt;input type="text" name="email" id="email"&gt;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0" y="2374582"/>
            <a:ext cx="38238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Another way to define the access keys</a:t>
            </a:r>
          </a:p>
        </p:txBody>
      </p:sp>
      <p:sp>
        <p:nvSpPr>
          <p:cNvPr id="13" name="Rounded Rectangle 12">
            <a:hlinkClick r:id="rId3"/>
          </p:cNvPr>
          <p:cNvSpPr/>
          <p:nvPr/>
        </p:nvSpPr>
        <p:spPr>
          <a:xfrm>
            <a:off x="1447800" y="4237817"/>
            <a:ext cx="2263366" cy="461059"/>
          </a:xfrm>
          <a:prstGeom prst="roundRect">
            <a:avLst/>
          </a:prstGeom>
          <a:solidFill>
            <a:srgbClr val="00B0F0"/>
          </a:solidFill>
          <a:ln>
            <a:solidFill>
              <a:srgbClr val="002060"/>
            </a:solidFill>
          </a:ln>
          <a:effectLst>
            <a:outerShdw blurRad="50800" dist="889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Example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2/25/2014</a:t>
            </a: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747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" y="438150"/>
            <a:ext cx="8305800" cy="531494"/>
          </a:xfrm>
        </p:spPr>
        <p:txBody>
          <a:bodyPr>
            <a:no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HTML5 attributes for data validation</a:t>
            </a:r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81943859"/>
              </p:ext>
            </p:extLst>
          </p:nvPr>
        </p:nvGraphicFramePr>
        <p:xfrm>
          <a:off x="419588" y="1047750"/>
          <a:ext cx="8304824" cy="11277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473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574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+mj-lt"/>
                        </a:rPr>
                        <a:t>Attributes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+mj-lt"/>
                        </a:rPr>
                        <a:t>Descriptions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lvl="0"/>
                      <a:r>
                        <a:rPr lang="en-US" sz="1300" b="1" dirty="0">
                          <a:latin typeface="+mj-lt"/>
                          <a:cs typeface="Courier New" panose="02070309020205020404" pitchFamily="49" charset="0"/>
                        </a:rPr>
                        <a:t>autocomplete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Set attribute to off – disables auto-completion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300" b="1" dirty="0">
                          <a:latin typeface="+mj-lt"/>
                          <a:cs typeface="Courier New" panose="02070309020205020404" pitchFamily="49" charset="0"/>
                        </a:rPr>
                        <a:t>required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Boolean attribute – Form submitted</a:t>
                      </a:r>
                      <a:r>
                        <a:rPr lang="en-US" sz="1400" baseline="0" dirty="0">
                          <a:latin typeface="+mj-lt"/>
                        </a:rPr>
                        <a:t> empty browser display error message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 err="1">
                          <a:latin typeface="+mj-lt"/>
                          <a:cs typeface="Courier New" panose="02070309020205020404" pitchFamily="49" charset="0"/>
                        </a:rPr>
                        <a:t>novalidate</a:t>
                      </a:r>
                      <a:endParaRPr lang="en-US" sz="1300" b="1" dirty="0"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Boolean attribute to tell browser not to validate form 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457201" y="2681024"/>
            <a:ext cx="4981575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Name:    &lt;input type="text" name="name" required&gt;&lt;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Address: &lt;input type="text" name="address" 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novalidate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&gt;&lt;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Zip:     &lt;input type="text" name="zip" required&gt;&lt;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Phone:   &lt;input type="text" name="phone"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required autocomplete="off"&gt;&lt;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&lt;input type="submit" name="submit" value="Submit Survey"&gt;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2320652"/>
            <a:ext cx="40326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HTML that uses the validation attributes</a:t>
            </a:r>
          </a:p>
        </p:txBody>
      </p:sp>
      <p:sp>
        <p:nvSpPr>
          <p:cNvPr id="11" name="Rounded Rectangle 10">
            <a:hlinkClick r:id="rId3"/>
          </p:cNvPr>
          <p:cNvSpPr/>
          <p:nvPr/>
        </p:nvSpPr>
        <p:spPr>
          <a:xfrm>
            <a:off x="5867400" y="3866570"/>
            <a:ext cx="2263366" cy="461059"/>
          </a:xfrm>
          <a:prstGeom prst="roundRect">
            <a:avLst/>
          </a:prstGeom>
          <a:solidFill>
            <a:srgbClr val="00B0F0"/>
          </a:solidFill>
          <a:ln>
            <a:solidFill>
              <a:srgbClr val="002060"/>
            </a:solidFill>
          </a:ln>
          <a:effectLst>
            <a:outerShdw blurRad="50800" dist="889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Example</a:t>
            </a:r>
          </a:p>
        </p:txBody>
      </p:sp>
      <p:sp>
        <p:nvSpPr>
          <p:cNvPr id="7" name="Rectangle 6"/>
          <p:cNvSpPr/>
          <p:nvPr/>
        </p:nvSpPr>
        <p:spPr>
          <a:xfrm>
            <a:off x="5661219" y="2985722"/>
            <a:ext cx="1811297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:valid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:invalid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input[required]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4245678"/>
            <a:ext cx="4572000" cy="2616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:required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3958297"/>
            <a:ext cx="531740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Selector for controls with required attribute</a:t>
            </a:r>
          </a:p>
        </p:txBody>
      </p:sp>
      <p:sp>
        <p:nvSpPr>
          <p:cNvPr id="10" name="Rectangle 9"/>
          <p:cNvSpPr/>
          <p:nvPr/>
        </p:nvSpPr>
        <p:spPr>
          <a:xfrm>
            <a:off x="5524985" y="2343375"/>
            <a:ext cx="33808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The CSS3 pseudo-classes  for validation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2/25/2014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194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Class 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Chapter 13 - How to Work with Forms</a:t>
            </a:r>
          </a:p>
          <a:p>
            <a:r>
              <a:rPr lang="en-US" sz="2800" dirty="0"/>
              <a:t>Chapter 14 - How to Add Audio and Video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2/25/2014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/>
              <a:t>Copyright © 2007 - 2025 Carl M. Burnett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BDC207AC-44E2-4E0C-A861-3776DCCCA189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2322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34366"/>
            <a:ext cx="8305801" cy="428624"/>
          </a:xfrm>
        </p:spPr>
        <p:txBody>
          <a:bodyPr>
            <a:no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Attributes for using regular expressions</a:t>
            </a:r>
          </a:p>
        </p:txBody>
      </p:sp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29836525"/>
              </p:ext>
            </p:extLst>
          </p:nvPr>
        </p:nvGraphicFramePr>
        <p:xfrm>
          <a:off x="419588" y="1140143"/>
          <a:ext cx="8304824" cy="8458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2187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86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+mj-lt"/>
                        </a:rPr>
                        <a:t>Attributes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+mj-lt"/>
                        </a:rPr>
                        <a:t>Descriptions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300" b="1" dirty="0">
                          <a:latin typeface="+mj-lt"/>
                          <a:cs typeface="Courier New" panose="02070309020205020404" pitchFamily="49" charset="0"/>
                        </a:rPr>
                        <a:t>pattern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Specifies regular expression</a:t>
                      </a:r>
                      <a:r>
                        <a:rPr lang="en-US" sz="1400" baseline="0" dirty="0">
                          <a:latin typeface="+mj-lt"/>
                        </a:rPr>
                        <a:t> to valid entry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>
                          <a:latin typeface="+mj-lt"/>
                          <a:cs typeface="Courier New" panose="02070309020205020404" pitchFamily="49" charset="0"/>
                        </a:rPr>
                        <a:t>title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Test that is displayed in tool</a:t>
                      </a:r>
                      <a:r>
                        <a:rPr lang="en-US" sz="1400" baseline="0" dirty="0">
                          <a:latin typeface="+mj-lt"/>
                        </a:rPr>
                        <a:t>tip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375074" y="2073152"/>
            <a:ext cx="36331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Patterns for common entries</a:t>
            </a:r>
          </a:p>
        </p:txBody>
      </p:sp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0497038"/>
              </p:ext>
            </p:extLst>
          </p:nvPr>
        </p:nvGraphicFramePr>
        <p:xfrm>
          <a:off x="419588" y="2503170"/>
          <a:ext cx="8304824" cy="203758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8285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762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Used For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Pattern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468">
                <a:tc>
                  <a:txBody>
                    <a:bodyPr/>
                    <a:lstStyle/>
                    <a:p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Password (6+ alphanumeric)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[a-zA-Z0-9]{6,}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	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Zip code (99999 or 99999-9999)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\d{5}([\-]\d{4})?</a:t>
                      </a:r>
                      <a:endParaRPr lang="en-US" sz="13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0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Phone number (999-999-9999)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\d{3}[\-]\d{3}[\-]\d{4}</a:t>
                      </a:r>
                      <a:endParaRPr lang="en-US" sz="13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80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Date (MM/DD/YYYY)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3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[01]?\d\/[0-3]\d\/\d{4}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80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URL (starting with http:// or https://)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https?://.+</a:t>
                      </a:r>
                      <a:endParaRPr lang="en-US" sz="13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036"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Credit card  (9999-9999-9999-9999)</a:t>
                      </a:r>
                      <a:endParaRPr lang="en-US" sz="1300" dirty="0">
                        <a:latin typeface="+mj-lt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^\d{4}-\d{4}-\d{4}-\d{4}$</a:t>
                      </a:r>
                      <a:endParaRPr lang="en-US" sz="13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2/25/2014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2871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83432"/>
            <a:ext cx="8458201" cy="468154"/>
          </a:xfrm>
        </p:spPr>
        <p:txBody>
          <a:bodyPr>
            <a:noAutofit/>
          </a:bodyPr>
          <a:lstStyle/>
          <a:p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HTML that uses regular expressions</a:t>
            </a:r>
          </a:p>
        </p:txBody>
      </p:sp>
      <p:sp>
        <p:nvSpPr>
          <p:cNvPr id="3" name="Rectangle 2"/>
          <p:cNvSpPr/>
          <p:nvPr/>
        </p:nvSpPr>
        <p:spPr>
          <a:xfrm>
            <a:off x="219075" y="1320541"/>
            <a:ext cx="676275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Name: &lt;input type="text" name="name"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required autofocus&gt;&lt;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Zip: &lt;input type="text" name="zip" required 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pattern="\d{5}([\-]\d{4})?" 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title="Must be 99999 or 99999-9999"&gt;&lt;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Phone: &lt;input type="text" name="phone" required 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pattern="\d{3}[\-]\d{3}[\-]\d{4}" 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title="Must be 999-999-9999"&gt;&lt;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&lt;input type="submit" name="submit" value="Submit Survey"&gt;</a:t>
            </a:r>
          </a:p>
        </p:txBody>
      </p:sp>
      <p:sp>
        <p:nvSpPr>
          <p:cNvPr id="9" name="Rounded Rectangle 8">
            <a:hlinkClick r:id="rId3"/>
          </p:cNvPr>
          <p:cNvSpPr/>
          <p:nvPr/>
        </p:nvSpPr>
        <p:spPr>
          <a:xfrm>
            <a:off x="6642509" y="4007287"/>
            <a:ext cx="2263366" cy="461059"/>
          </a:xfrm>
          <a:prstGeom prst="roundRect">
            <a:avLst/>
          </a:prstGeom>
          <a:solidFill>
            <a:srgbClr val="00B0F0"/>
          </a:solidFill>
          <a:ln>
            <a:solidFill>
              <a:srgbClr val="002060"/>
            </a:solidFill>
          </a:ln>
          <a:effectLst>
            <a:outerShdw blurRad="50800" dist="889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Example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2/25/2014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146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150" y="654844"/>
            <a:ext cx="8324850" cy="416719"/>
          </a:xfrm>
        </p:spPr>
        <p:txBody>
          <a:bodyPr>
            <a:noAutofit/>
          </a:bodyPr>
          <a:lstStyle/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Attributes for the option elements within a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datalist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element</a:t>
            </a:r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06309811"/>
              </p:ext>
            </p:extLst>
          </p:nvPr>
        </p:nvGraphicFramePr>
        <p:xfrm>
          <a:off x="419588" y="1167290"/>
          <a:ext cx="8304824" cy="8458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710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33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+mj-lt"/>
                        </a:rPr>
                        <a:t>Attributes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+mj-lt"/>
                        </a:rPr>
                        <a:t>Descriptions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300" b="1" dirty="0">
                          <a:latin typeface="+mj-lt"/>
                          <a:cs typeface="Courier New" panose="02070309020205020404" pitchFamily="49" charset="0"/>
                        </a:rPr>
                        <a:t>value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The value of the option in the </a:t>
                      </a:r>
                      <a:r>
                        <a:rPr lang="en-US" sz="1400" dirty="0" err="1">
                          <a:latin typeface="+mj-lt"/>
                        </a:rPr>
                        <a:t>datalist</a:t>
                      </a:r>
                      <a:r>
                        <a:rPr lang="en-US" sz="1400" dirty="0">
                          <a:latin typeface="+mj-lt"/>
                        </a:rPr>
                        <a:t>. Left</a:t>
                      </a:r>
                      <a:r>
                        <a:rPr lang="en-US" sz="1400" baseline="0" dirty="0">
                          <a:latin typeface="+mj-lt"/>
                        </a:rPr>
                        <a:t> aligned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>
                          <a:latin typeface="+mj-lt"/>
                          <a:cs typeface="Courier New" panose="02070309020205020404" pitchFamily="49" charset="0"/>
                        </a:rPr>
                        <a:t>label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Description of item 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438150" y="2038350"/>
            <a:ext cx="597217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&lt;p&gt;Our company is conducting a survey. Please answer the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question below.&lt;/p&gt;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&lt;label for="link"&gt;What is your preferred search engine: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&lt;/label&gt;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&lt;input type="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url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" name="link" id="link" list="links"&gt;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datalist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id="links"&gt;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&lt;option value="http://www.google.com/"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label="Google"&gt;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&lt;option value="http://www.yahoo.com/" label="Yahoo"&gt;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&lt;option value="http://www.bing.com/" label="Bing"&gt;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&lt;option value="http://www.dogpile.com/"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label="Dogpile"&gt;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datalist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&gt;&lt;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&lt;input type="submit" name="submit" value="Submit Survey"&gt;</a:t>
            </a:r>
          </a:p>
        </p:txBody>
      </p:sp>
      <p:sp>
        <p:nvSpPr>
          <p:cNvPr id="10" name="Rounded Rectangle 9">
            <a:hlinkClick r:id="rId3"/>
          </p:cNvPr>
          <p:cNvSpPr/>
          <p:nvPr/>
        </p:nvSpPr>
        <p:spPr>
          <a:xfrm>
            <a:off x="6477000" y="2724150"/>
            <a:ext cx="2263366" cy="461059"/>
          </a:xfrm>
          <a:prstGeom prst="roundRect">
            <a:avLst/>
          </a:prstGeom>
          <a:solidFill>
            <a:srgbClr val="00B0F0"/>
          </a:solidFill>
          <a:ln>
            <a:solidFill>
              <a:srgbClr val="002060"/>
            </a:solidFill>
          </a:ln>
          <a:effectLst>
            <a:outerShdw blurRad="50800" dist="889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Example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2/25/2014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110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" y="642938"/>
            <a:ext cx="8343901" cy="471488"/>
          </a:xfrm>
        </p:spPr>
        <p:txBody>
          <a:bodyPr>
            <a:noAutofit/>
          </a:bodyPr>
          <a:lstStyle/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type attribute for email,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url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and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tel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controls</a:t>
            </a:r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6252308"/>
              </p:ext>
            </p:extLst>
          </p:nvPr>
        </p:nvGraphicFramePr>
        <p:xfrm>
          <a:off x="419588" y="1149288"/>
          <a:ext cx="8304824" cy="113385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294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099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+mj-lt"/>
                        </a:rPr>
                        <a:t>Attributes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+mj-lt"/>
                        </a:rPr>
                        <a:t>Descriptions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036">
                <a:tc>
                  <a:txBody>
                    <a:bodyPr/>
                    <a:lstStyle/>
                    <a:p>
                      <a:pPr lvl="0"/>
                      <a:r>
                        <a:rPr lang="en-US" sz="1400" dirty="0">
                          <a:latin typeface="+mj-lt"/>
                        </a:rPr>
                        <a:t>email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A control</a:t>
                      </a:r>
                      <a:r>
                        <a:rPr lang="en-US" sz="1400" baseline="0" dirty="0">
                          <a:latin typeface="+mj-lt"/>
                        </a:rPr>
                        <a:t> for </a:t>
                      </a:r>
                      <a:r>
                        <a:rPr lang="en-US" sz="1400" baseline="0" dirty="0" err="1">
                          <a:latin typeface="+mj-lt"/>
                        </a:rPr>
                        <a:t>receiveing</a:t>
                      </a:r>
                      <a:r>
                        <a:rPr lang="en-US" sz="1400" baseline="0" dirty="0">
                          <a:latin typeface="+mj-lt"/>
                        </a:rPr>
                        <a:t> email address (Implies Validation)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 err="1">
                          <a:latin typeface="+mj-lt"/>
                        </a:rPr>
                        <a:t>url</a:t>
                      </a:r>
                      <a:endParaRPr lang="en-US" sz="1300" dirty="0">
                        <a:latin typeface="+mj-lt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A control for</a:t>
                      </a:r>
                      <a:r>
                        <a:rPr lang="en-US" sz="1400" baseline="0" dirty="0">
                          <a:latin typeface="+mj-lt"/>
                        </a:rPr>
                        <a:t> receiving a URL (Implies Validation)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 err="1">
                          <a:latin typeface="+mj-lt"/>
                        </a:rPr>
                        <a:t>tel</a:t>
                      </a:r>
                      <a:endParaRPr lang="en-US" sz="1300" dirty="0">
                        <a:latin typeface="+mj-lt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A control for receiving a telephone number </a:t>
                      </a:r>
                      <a:r>
                        <a:rPr lang="en-US" sz="1400" baseline="0" dirty="0">
                          <a:latin typeface="+mj-lt"/>
                        </a:rPr>
                        <a:t>(Does not Imply Validation)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419100" y="2326068"/>
            <a:ext cx="4629150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&lt;form name="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email_form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" action="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survey.php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method="post"&gt;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&lt;h3&gt;Your information:&lt;/h3&gt;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&lt;label for="email"&gt;Your email address:&lt;/label&gt;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&lt;input type="email" name="email" id="email" 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required&gt;&lt;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&lt;label for="link"&gt;Your web site:&lt;/label&gt;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&lt;input type="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url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" name="link" id="link" 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list="links"&gt;&lt;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&lt;label for="phone"&gt;Your phone number:&lt;/label&gt;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&lt;input type="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tel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" name="phone" id="phone" 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required&gt;&lt;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&gt;&lt;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&lt;input type="submit" name="submit"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value="Submit Survey"&gt;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&lt;/form&gt;</a:t>
            </a:r>
          </a:p>
        </p:txBody>
      </p:sp>
      <p:sp>
        <p:nvSpPr>
          <p:cNvPr id="10" name="Rounded Rectangle 9">
            <a:hlinkClick r:id="rId3"/>
          </p:cNvPr>
          <p:cNvSpPr/>
          <p:nvPr/>
        </p:nvSpPr>
        <p:spPr>
          <a:xfrm>
            <a:off x="5510826" y="3154219"/>
            <a:ext cx="2263366" cy="461059"/>
          </a:xfrm>
          <a:prstGeom prst="roundRect">
            <a:avLst/>
          </a:prstGeom>
          <a:solidFill>
            <a:srgbClr val="00B0F0"/>
          </a:solidFill>
          <a:ln>
            <a:solidFill>
              <a:srgbClr val="002060"/>
            </a:solidFill>
          </a:ln>
          <a:effectLst>
            <a:outerShdw blurRad="50800" dist="889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Example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2/25/2014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117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17221"/>
            <a:ext cx="8305801" cy="454342"/>
          </a:xfrm>
        </p:spPr>
        <p:txBody>
          <a:bodyPr>
            <a:noAutofit/>
          </a:bodyPr>
          <a:lstStyle/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Attributes for the number and range controls</a:t>
            </a:r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90133763"/>
              </p:ext>
            </p:extLst>
          </p:nvPr>
        </p:nvGraphicFramePr>
        <p:xfrm>
          <a:off x="419588" y="1123570"/>
          <a:ext cx="8304824" cy="113385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997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05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Attributes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Descriptions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036">
                <a:tc>
                  <a:txBody>
                    <a:bodyPr/>
                    <a:lstStyle/>
                    <a:p>
                      <a:pPr lvl="0"/>
                      <a:r>
                        <a:rPr lang="en-US" sz="1400" b="0" dirty="0">
                          <a:effectLst/>
                          <a:latin typeface="+mj-lt"/>
                        </a:rPr>
                        <a:t>min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effectLst/>
                          <a:latin typeface="+mj-lt"/>
                        </a:rPr>
                        <a:t>Minimum</a:t>
                      </a:r>
                      <a:r>
                        <a:rPr lang="en-US" sz="1400" b="0" baseline="0" dirty="0">
                          <a:effectLst/>
                          <a:latin typeface="+mj-lt"/>
                        </a:rPr>
                        <a:t> value</a:t>
                      </a:r>
                      <a:endParaRPr lang="en-US" sz="1400" b="0" dirty="0">
                        <a:effectLst/>
                        <a:latin typeface="+mj-lt"/>
                      </a:endParaRP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dirty="0">
                          <a:effectLst/>
                          <a:latin typeface="+mj-lt"/>
                        </a:rPr>
                        <a:t>max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effectLst/>
                          <a:latin typeface="+mj-lt"/>
                        </a:rPr>
                        <a:t>Maximum value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dirty="0">
                          <a:effectLst/>
                          <a:latin typeface="+mj-lt"/>
                        </a:rPr>
                        <a:t>step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effectLst/>
                          <a:latin typeface="+mj-lt"/>
                        </a:rPr>
                        <a:t>The increase and decrease by user clicks or up and down arrow keys 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400049" y="2394648"/>
            <a:ext cx="551497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&lt;h3&gt;Your information:&lt;/h3&gt;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&lt;form name="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test_form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" action="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test.php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" method="get"&gt;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&lt;label for="investment"&gt;Monthly investment: &lt;/label&gt;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&lt;input type="number" name="investment"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id="investment" min="100" max="1000" 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step="100" value="300"&gt;&lt;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&gt;&lt;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&lt;label for="book"&gt;Rate the book from 1 to 5: &lt;/label&gt;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&lt;input type="range" name="book" id="book"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min="1" max="5" step="1"&gt;&lt;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&gt;&lt;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&lt;input type="submit" name="submit" 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value="Submit Survey"&gt;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&lt;/form&gt;</a:t>
            </a:r>
          </a:p>
        </p:txBody>
      </p:sp>
      <p:sp>
        <p:nvSpPr>
          <p:cNvPr id="10" name="Rounded Rectangle 9">
            <a:hlinkClick r:id="rId3"/>
          </p:cNvPr>
          <p:cNvSpPr/>
          <p:nvPr/>
        </p:nvSpPr>
        <p:spPr>
          <a:xfrm>
            <a:off x="6477000" y="3087929"/>
            <a:ext cx="2263366" cy="461059"/>
          </a:xfrm>
          <a:prstGeom prst="roundRect">
            <a:avLst/>
          </a:prstGeom>
          <a:solidFill>
            <a:srgbClr val="00B0F0"/>
          </a:solidFill>
          <a:ln>
            <a:solidFill>
              <a:srgbClr val="002060"/>
            </a:solidFill>
          </a:ln>
          <a:effectLst>
            <a:outerShdw blurRad="50800" dist="889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Example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2/25/2014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635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576" y="625793"/>
            <a:ext cx="8353425" cy="514350"/>
          </a:xfrm>
        </p:spPr>
        <p:txBody>
          <a:bodyPr>
            <a:noAutofit/>
          </a:bodyPr>
          <a:lstStyle/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Attributes for the date and time controls</a:t>
            </a:r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19107605"/>
              </p:ext>
            </p:extLst>
          </p:nvPr>
        </p:nvGraphicFramePr>
        <p:xfrm>
          <a:off x="419588" y="1244442"/>
          <a:ext cx="8304824" cy="85191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234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813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+mj-lt"/>
                        </a:rPr>
                        <a:t>Attributes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+mj-lt"/>
                        </a:rPr>
                        <a:t>Descriptions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036">
                <a:tc>
                  <a:txBody>
                    <a:bodyPr/>
                    <a:lstStyle/>
                    <a:p>
                      <a:pPr lvl="0"/>
                      <a:r>
                        <a:rPr lang="en-US" sz="1400" dirty="0">
                          <a:latin typeface="+mj-lt"/>
                        </a:rPr>
                        <a:t>min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Minimum</a:t>
                      </a:r>
                      <a:r>
                        <a:rPr lang="en-US" sz="1400" baseline="0" dirty="0">
                          <a:latin typeface="+mj-lt"/>
                        </a:rPr>
                        <a:t> value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>
                          <a:latin typeface="+mj-lt"/>
                        </a:rPr>
                        <a:t>max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Maximum value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409576" y="2211384"/>
            <a:ext cx="5057775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Date and time:&amp;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nbsp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;&amp;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nbsp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&lt;input type="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datetime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" name="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datetime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"&gt;&lt;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&gt;&lt;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Local date and time:&amp;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nbsp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;&amp;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nbsp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&lt;input type="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datetime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-local" 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name="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datetimelocal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"&gt;&lt;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&gt;&lt;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Month:&amp;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nbsp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;&amp;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nbsp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&lt;input type="month" name="month"&gt;&lt;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&gt;&lt;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Week:&amp;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nbsp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;&amp;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nbsp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&lt;input type="week" name="week"&gt;&lt;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&gt;&lt;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Time:&amp;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nbsp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;&amp;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nbsp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&lt;input type="time" name="time"&gt;&lt;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&gt;&lt;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Date:&amp;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nbsp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;&amp;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nbsp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&lt;input type="date" name="date"&gt;</a:t>
            </a:r>
          </a:p>
        </p:txBody>
      </p:sp>
      <p:sp>
        <p:nvSpPr>
          <p:cNvPr id="10" name="Rounded Rectangle 9">
            <a:hlinkClick r:id="rId3"/>
          </p:cNvPr>
          <p:cNvSpPr/>
          <p:nvPr/>
        </p:nvSpPr>
        <p:spPr>
          <a:xfrm>
            <a:off x="6642509" y="4007287"/>
            <a:ext cx="2263366" cy="461059"/>
          </a:xfrm>
          <a:prstGeom prst="roundRect">
            <a:avLst/>
          </a:prstGeom>
          <a:solidFill>
            <a:srgbClr val="00B0F0"/>
          </a:solidFill>
          <a:ln>
            <a:solidFill>
              <a:srgbClr val="002060"/>
            </a:solidFill>
          </a:ln>
          <a:effectLst>
            <a:outerShdw blurRad="50800" dist="889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Example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233018" y="3661065"/>
            <a:ext cx="1006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In Opera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2/25/2014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933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search function that uses a search control</a:t>
            </a:r>
            <a:endParaRPr lang="en-US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" y="1475542"/>
            <a:ext cx="65532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&lt;form method="get" action="http://www.google.com/search"&gt;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&lt;input type="search" name="q" size="30" 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maxlength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="255"&gt;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&lt;input type="hidden" name="domains" 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value="http://www.murach.com"&gt;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&lt;input type="hidden" name="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sitesearch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value="http://www.murach.com"&gt;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&lt;input type="submit" name="search" value="Search"&gt;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&lt;/form&gt;</a:t>
            </a:r>
          </a:p>
        </p:txBody>
      </p:sp>
      <p:sp>
        <p:nvSpPr>
          <p:cNvPr id="9" name="Rounded Rectangle 8">
            <a:hlinkClick r:id="rId3"/>
          </p:cNvPr>
          <p:cNvSpPr/>
          <p:nvPr/>
        </p:nvSpPr>
        <p:spPr>
          <a:xfrm>
            <a:off x="6642509" y="4007287"/>
            <a:ext cx="2263366" cy="461059"/>
          </a:xfrm>
          <a:prstGeom prst="roundRect">
            <a:avLst/>
          </a:prstGeom>
          <a:solidFill>
            <a:srgbClr val="00B0F0"/>
          </a:solidFill>
          <a:ln>
            <a:solidFill>
              <a:srgbClr val="002060"/>
            </a:solidFill>
          </a:ln>
          <a:effectLst>
            <a:outerShdw blurRad="50800" dist="889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Example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2/25/2014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17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HTML for a color control</a:t>
            </a:r>
          </a:p>
        </p:txBody>
      </p:sp>
      <p:sp>
        <p:nvSpPr>
          <p:cNvPr id="3" name="Rectangle 2"/>
          <p:cNvSpPr/>
          <p:nvPr/>
        </p:nvSpPr>
        <p:spPr>
          <a:xfrm>
            <a:off x="409576" y="1574553"/>
            <a:ext cx="644842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&lt;label for="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firstcolor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"&gt;Choose your first background 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color:&lt;/label&gt;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&lt;input type="color" name="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firstcolor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" id="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firstcolor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</p:txBody>
      </p:sp>
      <p:sp>
        <p:nvSpPr>
          <p:cNvPr id="8" name="Rounded Rectangle 7">
            <a:hlinkClick r:id="rId3"/>
          </p:cNvPr>
          <p:cNvSpPr/>
          <p:nvPr/>
        </p:nvSpPr>
        <p:spPr>
          <a:xfrm>
            <a:off x="6642509" y="4007287"/>
            <a:ext cx="2263366" cy="461059"/>
          </a:xfrm>
          <a:prstGeom prst="roundRect">
            <a:avLst/>
          </a:prstGeom>
          <a:solidFill>
            <a:srgbClr val="00B0F0"/>
          </a:solidFill>
          <a:ln>
            <a:solidFill>
              <a:srgbClr val="002060"/>
            </a:solidFill>
          </a:ln>
          <a:effectLst>
            <a:outerShdw blurRad="50800" dist="889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Example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233018" y="3661065"/>
            <a:ext cx="1006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In Opera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2/25/2014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187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10585"/>
            <a:ext cx="8286751" cy="460148"/>
          </a:xfrm>
        </p:spPr>
        <p:txBody>
          <a:bodyPr>
            <a:no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 attribute for the output element</a:t>
            </a:r>
          </a:p>
        </p:txBody>
      </p:sp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60988715"/>
              </p:ext>
            </p:extLst>
          </p:nvPr>
        </p:nvGraphicFramePr>
        <p:xfrm>
          <a:off x="419588" y="1102030"/>
          <a:ext cx="8304824" cy="56997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0945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102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+mj-lt"/>
                        </a:rPr>
                        <a:t>Attribute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+mj-lt"/>
                        </a:rPr>
                        <a:t>Descriptions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0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+mj-lt"/>
                        </a:rPr>
                        <a:t>for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Can</a:t>
                      </a:r>
                      <a:r>
                        <a:rPr lang="en-US" sz="1400" baseline="0" dirty="0">
                          <a:latin typeface="+mj-lt"/>
                        </a:rPr>
                        <a:t> be used to associate output element with one or more controls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476250" y="1902847"/>
            <a:ext cx="866775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&lt;p&gt;Enter numbers in both fields and click the Calculate button.&lt;/p&gt;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&lt;form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onsubmit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="return false"&gt;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&lt;input name="x" type="number" min="100" step="5" 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value="100"&gt; + 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&lt;input name="y" type="number" min="100" step="5" 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value="100"&gt;&lt;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&gt;&lt;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&lt;input type="button" value="Calculate" 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onClick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result.value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parseInt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x.value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+ 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parseInt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y.value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)"&gt;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&gt;&lt;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Total: &lt;output name="result" for="x y"&gt;&lt;/output&gt;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&lt;/form&gt;</a:t>
            </a:r>
          </a:p>
        </p:txBody>
      </p:sp>
      <p:sp>
        <p:nvSpPr>
          <p:cNvPr id="9" name="Rounded Rectangle 8">
            <a:hlinkClick r:id="rId3"/>
          </p:cNvPr>
          <p:cNvSpPr/>
          <p:nvPr/>
        </p:nvSpPr>
        <p:spPr>
          <a:xfrm>
            <a:off x="6642509" y="4007287"/>
            <a:ext cx="2263366" cy="461059"/>
          </a:xfrm>
          <a:prstGeom prst="roundRect">
            <a:avLst/>
          </a:prstGeom>
          <a:solidFill>
            <a:srgbClr val="00B0F0"/>
          </a:solidFill>
          <a:ln>
            <a:solidFill>
              <a:srgbClr val="002060"/>
            </a:solidFill>
          </a:ln>
          <a:effectLst>
            <a:outerShdw blurRad="50800" dist="889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Example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233018" y="3661065"/>
            <a:ext cx="9652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In Safari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2/25/2014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416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046" y="361950"/>
            <a:ext cx="8248652" cy="540067"/>
          </a:xfrm>
        </p:spPr>
        <p:txBody>
          <a:bodyPr>
            <a:normAutofit/>
          </a:bodyPr>
          <a:lstStyle/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Attributes for the progress and meter elements</a:t>
            </a:r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1871541"/>
              </p:ext>
            </p:extLst>
          </p:nvPr>
        </p:nvGraphicFramePr>
        <p:xfrm>
          <a:off x="486575" y="971550"/>
          <a:ext cx="8304824" cy="200110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0948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099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3371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+mj-lt"/>
                        </a:rPr>
                        <a:t>Attributes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+mj-lt"/>
                        </a:rPr>
                        <a:t>Descriptions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036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high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High point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300" dirty="0">
                          <a:latin typeface="+mj-lt"/>
                        </a:rPr>
                        <a:t>low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Low</a:t>
                      </a:r>
                      <a:r>
                        <a:rPr lang="en-US" sz="1400" baseline="0" dirty="0">
                          <a:latin typeface="+mj-lt"/>
                        </a:rPr>
                        <a:t> point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300" dirty="0">
                          <a:latin typeface="+mj-lt"/>
                        </a:rPr>
                        <a:t>min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Lowest limit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300" dirty="0">
                          <a:latin typeface="+mj-lt"/>
                        </a:rPr>
                        <a:t>max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Maximum</a:t>
                      </a:r>
                      <a:r>
                        <a:rPr lang="en-US" sz="1400" baseline="0" dirty="0">
                          <a:latin typeface="+mj-lt"/>
                        </a:rPr>
                        <a:t> limit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300" dirty="0">
                          <a:latin typeface="+mj-lt"/>
                        </a:rPr>
                        <a:t>optimum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Optimum value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>
                          <a:latin typeface="+mj-lt"/>
                        </a:rPr>
                        <a:t>value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Current value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514349" y="3114735"/>
            <a:ext cx="5172077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&lt;body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onLoad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setProgressAndMeter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()"&gt;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&lt;h3&gt;Progress Element&lt;/h3&gt;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Progress set by JavaScript on page load: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&lt;progress id="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progressBar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" max="100" 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value="0"&gt;&lt;/progress&gt;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&lt;h3&gt;Meter Element&lt;/h3&gt;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Meter set by JavaScript on page load: 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&lt;meter id="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meterBar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" max="100" value="0" optimum="50" 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high="60"&gt;&lt;/meter&gt;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&lt;/body&gt;</a:t>
            </a:r>
          </a:p>
        </p:txBody>
      </p:sp>
      <p:sp>
        <p:nvSpPr>
          <p:cNvPr id="10" name="Rounded Rectangle 9">
            <a:hlinkClick r:id="rId3"/>
          </p:cNvPr>
          <p:cNvSpPr/>
          <p:nvPr/>
        </p:nvSpPr>
        <p:spPr>
          <a:xfrm>
            <a:off x="6642509" y="4007287"/>
            <a:ext cx="2263366" cy="461059"/>
          </a:xfrm>
          <a:prstGeom prst="roundRect">
            <a:avLst/>
          </a:prstGeom>
          <a:solidFill>
            <a:srgbClr val="00B0F0"/>
          </a:solidFill>
          <a:ln>
            <a:solidFill>
              <a:srgbClr val="002060"/>
            </a:solidFill>
          </a:ln>
          <a:effectLst>
            <a:outerShdw blurRad="50800" dist="889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Example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233018" y="3661065"/>
            <a:ext cx="1006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In Opera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2/25/2014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387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528066"/>
            <a:ext cx="8305800" cy="519684"/>
          </a:xfrm>
        </p:spPr>
        <p:txBody>
          <a:bodyPr>
            <a:noAutofit/>
          </a:bodyPr>
          <a:lstStyle/>
          <a:p>
            <a:r>
              <a:rPr lang="en-US" sz="44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Attributes of Form Element</a:t>
            </a:r>
            <a:endParaRPr lang="en-US" sz="4000" dirty="0">
              <a:solidFill>
                <a:schemeClr val="accent3">
                  <a:lumMod val="50000"/>
                </a:schemeClr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319885702"/>
              </p:ext>
            </p:extLst>
          </p:nvPr>
        </p:nvGraphicFramePr>
        <p:xfrm>
          <a:off x="464571" y="3155818"/>
          <a:ext cx="8214858" cy="14097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2367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781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2029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+mj-lt"/>
                        </a:rPr>
                        <a:t>Attribute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+mj-lt"/>
                        </a:rPr>
                        <a:t>Description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lvl="0"/>
                      <a:r>
                        <a:rPr lang="en-US" sz="1400" b="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Courier New" panose="02070309020205020404" pitchFamily="49" charset="0"/>
                        </a:rPr>
                        <a:t>type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latin typeface="+mj-lt"/>
                        </a:rPr>
                        <a:t>Type of control</a:t>
                      </a:r>
                      <a:r>
                        <a:rPr lang="en-US" sz="1400" b="0" baseline="0" dirty="0">
                          <a:latin typeface="+mj-lt"/>
                        </a:rPr>
                        <a:t> </a:t>
                      </a:r>
                      <a:r>
                        <a:rPr lang="en-US" sz="1400" b="0" baseline="0" dirty="0" err="1">
                          <a:latin typeface="+mj-lt"/>
                        </a:rPr>
                        <a:t>ie</a:t>
                      </a:r>
                      <a:r>
                        <a:rPr lang="en-US" sz="1400" b="0" baseline="0" dirty="0">
                          <a:latin typeface="+mj-lt"/>
                        </a:rPr>
                        <a:t> “button”, “text”, “checkbox”</a:t>
                      </a:r>
                      <a:endParaRPr lang="en-US" sz="1400" b="0" dirty="0">
                        <a:latin typeface="+mj-lt"/>
                      </a:endParaRP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b="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Courier New" panose="02070309020205020404" pitchFamily="49" charset="0"/>
                        </a:rPr>
                        <a:t>name</a:t>
                      </a:r>
                      <a:endParaRPr lang="en-US" sz="1400" b="0" dirty="0"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latin typeface="+mj-lt"/>
                        </a:rPr>
                        <a:t>Name of Code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b="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Courier New" panose="02070309020205020404" pitchFamily="49" charset="0"/>
                        </a:rPr>
                        <a:t>disabled</a:t>
                      </a:r>
                      <a:endParaRPr lang="en-US" sz="1400" b="0" dirty="0"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latin typeface="+mj-lt"/>
                        </a:rPr>
                        <a:t>Boolean that</a:t>
                      </a:r>
                      <a:r>
                        <a:rPr lang="en-US" sz="1400" b="0" baseline="0" dirty="0">
                          <a:latin typeface="+mj-lt"/>
                        </a:rPr>
                        <a:t> disables control</a:t>
                      </a:r>
                      <a:endParaRPr lang="en-US" sz="1400" b="0" dirty="0">
                        <a:latin typeface="+mj-lt"/>
                      </a:endParaRP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b="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Courier New" panose="02070309020205020404" pitchFamily="49" charset="0"/>
                        </a:rPr>
                        <a:t>readonly</a:t>
                      </a:r>
                      <a:endParaRPr lang="en-US" sz="1400" b="0" dirty="0"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latin typeface="+mj-lt"/>
                        </a:rPr>
                        <a:t>Boolean that</a:t>
                      </a:r>
                      <a:r>
                        <a:rPr lang="en-US" sz="1400" b="0" baseline="0" dirty="0">
                          <a:latin typeface="+mj-lt"/>
                        </a:rPr>
                        <a:t> means user can change control value</a:t>
                      </a:r>
                      <a:endParaRPr lang="en-US" sz="1400" b="0" dirty="0">
                        <a:latin typeface="+mj-lt"/>
                      </a:endParaRP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381000" y="2419350"/>
            <a:ext cx="650447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Attributes - Input Elements</a:t>
            </a:r>
          </a:p>
        </p:txBody>
      </p:sp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8931500"/>
              </p:ext>
            </p:extLst>
          </p:nvPr>
        </p:nvGraphicFramePr>
        <p:xfrm>
          <a:off x="419588" y="1123950"/>
          <a:ext cx="8304824" cy="14097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2009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039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+mj-lt"/>
                        </a:rPr>
                        <a:t>Attribute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+mj-lt"/>
                        </a:rPr>
                        <a:t>Description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lvl="0"/>
                      <a:r>
                        <a:rPr lang="en-US" sz="1400" b="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Courier New" panose="02070309020205020404" pitchFamily="49" charset="0"/>
                        </a:rPr>
                        <a:t>name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latin typeface="+mj-lt"/>
                        </a:rPr>
                        <a:t>Name for code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b="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Courier New" panose="02070309020205020404" pitchFamily="49" charset="0"/>
                        </a:rPr>
                        <a:t>action</a:t>
                      </a:r>
                      <a:endParaRPr lang="en-US" sz="1400" b="0" dirty="0"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latin typeface="+mj-lt"/>
                        </a:rPr>
                        <a:t>URL of processing file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b="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Courier New" panose="02070309020205020404" pitchFamily="49" charset="0"/>
                        </a:rPr>
                        <a:t>method</a:t>
                      </a:r>
                      <a:endParaRPr lang="en-US" sz="1400" b="0" dirty="0"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latin typeface="+mj-lt"/>
                        </a:rPr>
                        <a:t>Get or Post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b="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Courier New" panose="02070309020205020404" pitchFamily="49" charset="0"/>
                        </a:rPr>
                        <a:t>target</a:t>
                      </a:r>
                      <a:endParaRPr lang="en-US" sz="1400" b="0" dirty="0"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latin typeface="+mj-lt"/>
                        </a:rPr>
                        <a:t>Where to open page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2/25/2014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9877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web page that uses HTML5 data validation (Opera)</a:t>
            </a:r>
          </a:p>
        </p:txBody>
      </p:sp>
      <p:sp>
        <p:nvSpPr>
          <p:cNvPr id="8" name="Rounded Rectangle 7">
            <a:hlinkClick r:id="rId3"/>
          </p:cNvPr>
          <p:cNvSpPr/>
          <p:nvPr/>
        </p:nvSpPr>
        <p:spPr>
          <a:xfrm>
            <a:off x="3440317" y="1670924"/>
            <a:ext cx="2263366" cy="461059"/>
          </a:xfrm>
          <a:prstGeom prst="roundRect">
            <a:avLst/>
          </a:prstGeom>
          <a:solidFill>
            <a:srgbClr val="00B0F0"/>
          </a:solidFill>
          <a:ln>
            <a:solidFill>
              <a:srgbClr val="002060"/>
            </a:solidFill>
          </a:ln>
          <a:effectLst>
            <a:outerShdw blurRad="50800" dist="889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HTML</a:t>
            </a:r>
          </a:p>
        </p:txBody>
      </p:sp>
      <p:sp>
        <p:nvSpPr>
          <p:cNvPr id="9" name="Rounded Rectangle 8">
            <a:hlinkClick r:id="rId4"/>
          </p:cNvPr>
          <p:cNvSpPr/>
          <p:nvPr/>
        </p:nvSpPr>
        <p:spPr>
          <a:xfrm>
            <a:off x="3440317" y="2575680"/>
            <a:ext cx="2263366" cy="461059"/>
          </a:xfrm>
          <a:prstGeom prst="roundRect">
            <a:avLst/>
          </a:prstGeom>
          <a:solidFill>
            <a:srgbClr val="00B0F0"/>
          </a:solidFill>
          <a:ln>
            <a:solidFill>
              <a:srgbClr val="002060"/>
            </a:solidFill>
          </a:ln>
          <a:effectLst>
            <a:outerShdw blurRad="50800" dist="889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CSS</a:t>
            </a:r>
          </a:p>
        </p:txBody>
      </p:sp>
      <p:sp>
        <p:nvSpPr>
          <p:cNvPr id="10" name="Rounded Rectangle 9">
            <a:hlinkClick r:id="rId5"/>
          </p:cNvPr>
          <p:cNvSpPr/>
          <p:nvPr/>
        </p:nvSpPr>
        <p:spPr>
          <a:xfrm>
            <a:off x="3440317" y="3661065"/>
            <a:ext cx="2263366" cy="461059"/>
          </a:xfrm>
          <a:prstGeom prst="roundRect">
            <a:avLst/>
          </a:prstGeom>
          <a:solidFill>
            <a:srgbClr val="00B0F0"/>
          </a:solidFill>
          <a:ln>
            <a:solidFill>
              <a:srgbClr val="002060"/>
            </a:solidFill>
          </a:ln>
          <a:effectLst>
            <a:outerShdw blurRad="50800" dist="889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Example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011590" y="3321949"/>
            <a:ext cx="1006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In Opera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2/25/2014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622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Student Exercise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Complete Exercise 13-1 on page 502 using Dreamweaver.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Students will upload test files to development site.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Students will preview in browser development files.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Students will upload files to live site.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Students will preview in browser live files.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2/25/2014</a:t>
            </a:r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/>
              <a:t>Copyright © 2007 - 2025 Carl M. Burnett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BDC207AC-44E2-4E0C-A861-3776DCCCA189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6509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61466-D296-4D5A-A38C-8F31F1B9E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HTML5 Media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29641C-4945-47EF-A19C-BCA79670F0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Images</a:t>
            </a:r>
          </a:p>
          <a:p>
            <a:r>
              <a:rPr lang="en-US" dirty="0"/>
              <a:t>Audio</a:t>
            </a:r>
          </a:p>
          <a:p>
            <a:r>
              <a:rPr lang="en-US" dirty="0"/>
              <a:t>Video</a:t>
            </a:r>
          </a:p>
          <a:p>
            <a:r>
              <a:rPr lang="en-US" dirty="0"/>
              <a:t>Animations</a:t>
            </a:r>
          </a:p>
          <a:p>
            <a:r>
              <a:rPr lang="en-US" dirty="0"/>
              <a:t>3D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4096B3-7060-4A14-BE73-FE8840EE3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2/25/2014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7C40D8-DE1D-4D5B-90AB-9211BE2FF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DB3C39-ABCC-43A5-95CF-CC4A5EBFB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81542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a HTML5 Media Player Does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000" dirty="0"/>
              <a:t>Determines the media type that the user is attempting to play.</a:t>
            </a:r>
          </a:p>
          <a:p>
            <a:pPr lvl="0"/>
            <a:r>
              <a:rPr lang="en-US" sz="2000" dirty="0"/>
              <a:t>Determines whether it has the capability of decoding its video and audio streams (CODEC).</a:t>
            </a:r>
          </a:p>
          <a:p>
            <a:pPr lvl="0"/>
            <a:r>
              <a:rPr lang="en-US" sz="2000" dirty="0"/>
              <a:t>Decodes the video and displays it on the screen.</a:t>
            </a:r>
          </a:p>
          <a:p>
            <a:pPr lvl="0"/>
            <a:r>
              <a:rPr lang="en-US" sz="2000" dirty="0"/>
              <a:t>Decodes the audio and sends it to the speakers.</a:t>
            </a:r>
          </a:p>
          <a:p>
            <a:pPr lvl="0"/>
            <a:r>
              <a:rPr lang="en-US" sz="2000" dirty="0"/>
              <a:t>Interprets any metadata and makes it available.</a:t>
            </a:r>
          </a:p>
          <a:p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2/25/2014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9990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6E0B3-F34F-4FE4-9F6D-5C2A8B14C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CF7A82-674F-4146-9149-993B3F2478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A </a:t>
            </a:r>
            <a:r>
              <a:rPr lang="en-US" dirty="0">
                <a:hlinkClick r:id="rId2" tooltip="Computer program"/>
              </a:rPr>
              <a:t>computer program</a:t>
            </a:r>
            <a:r>
              <a:rPr lang="en-US" dirty="0"/>
              <a:t> for </a:t>
            </a:r>
            <a:r>
              <a:rPr lang="en-US" dirty="0">
                <a:hlinkClick r:id="rId3" tooltip="Encoder"/>
              </a:rPr>
              <a:t>encoding</a:t>
            </a:r>
            <a:r>
              <a:rPr lang="en-US" dirty="0"/>
              <a:t> or </a:t>
            </a:r>
            <a:r>
              <a:rPr lang="en-US" dirty="0">
                <a:hlinkClick r:id="rId4" tooltip="Decoding methods"/>
              </a:rPr>
              <a:t>decoding</a:t>
            </a:r>
            <a:r>
              <a:rPr lang="en-US" dirty="0"/>
              <a:t> a </a:t>
            </a:r>
            <a:r>
              <a:rPr lang="en-US" dirty="0">
                <a:hlinkClick r:id="rId5" tooltip="Digital data stream"/>
              </a:rPr>
              <a:t>digital data stream</a:t>
            </a:r>
            <a:r>
              <a:rPr lang="en-US" dirty="0"/>
              <a:t> or </a:t>
            </a:r>
            <a:r>
              <a:rPr lang="en-US" dirty="0">
                <a:hlinkClick r:id="rId6" tooltip="Signal (information theory)"/>
              </a:rPr>
              <a:t>signal</a:t>
            </a:r>
            <a:r>
              <a:rPr lang="en-US" dirty="0"/>
              <a:t>.</a:t>
            </a:r>
            <a:endParaRPr lang="en-US" baseline="30000" dirty="0"/>
          </a:p>
          <a:p>
            <a:r>
              <a:rPr lang="en-US" i="1" dirty="0"/>
              <a:t>Codec</a:t>
            </a:r>
            <a:r>
              <a:rPr lang="en-US" dirty="0"/>
              <a:t> is short for </a:t>
            </a:r>
            <a:r>
              <a:rPr lang="en-US" i="1" dirty="0"/>
              <a:t>coder-decoder</a:t>
            </a:r>
            <a:r>
              <a:rPr lang="en-US" dirty="0"/>
              <a:t>.</a:t>
            </a:r>
          </a:p>
          <a:p>
            <a:r>
              <a:rPr lang="en-US" dirty="0"/>
              <a:t>A coder encodes: </a:t>
            </a:r>
          </a:p>
          <a:p>
            <a:pPr lvl="1"/>
            <a:r>
              <a:rPr lang="en-US" dirty="0"/>
              <a:t>data stream or a signal for transmission or storage</a:t>
            </a:r>
          </a:p>
          <a:p>
            <a:pPr lvl="1"/>
            <a:r>
              <a:rPr lang="en-US" dirty="0">
                <a:hlinkClick r:id="rId7" tooltip="Encryption"/>
              </a:rPr>
              <a:t>Can be encrypted</a:t>
            </a:r>
            <a:endParaRPr lang="en-US" dirty="0"/>
          </a:p>
          <a:p>
            <a:r>
              <a:rPr lang="en-US" dirty="0"/>
              <a:t>A decoder function reverses the encoding for playback or editing. </a:t>
            </a:r>
          </a:p>
          <a:p>
            <a:r>
              <a:rPr lang="en-US" dirty="0"/>
              <a:t>Usages: </a:t>
            </a:r>
          </a:p>
          <a:p>
            <a:pPr lvl="1"/>
            <a:r>
              <a:rPr lang="en-US" dirty="0">
                <a:hlinkClick r:id="rId8" tooltip="Video teleconference"/>
              </a:rPr>
              <a:t>Videoconferencing</a:t>
            </a:r>
            <a:endParaRPr lang="en-US" dirty="0"/>
          </a:p>
          <a:p>
            <a:pPr lvl="1"/>
            <a:r>
              <a:rPr lang="en-US" dirty="0">
                <a:hlinkClick r:id="rId9" tooltip="Streaming media"/>
              </a:rPr>
              <a:t>streaming media</a:t>
            </a:r>
            <a:endParaRPr lang="en-US" dirty="0"/>
          </a:p>
          <a:p>
            <a:pPr lvl="1"/>
            <a:r>
              <a:rPr lang="en-US" dirty="0">
                <a:hlinkClick r:id="rId10" tooltip="Video editing"/>
              </a:rPr>
              <a:t>video editing</a:t>
            </a:r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5AF072-9970-4F1C-9617-4E96C3662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2/25/2014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24441-0B01-4156-95F2-EC96E8D70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296BDB-35CB-4724-822B-FC34DE2D4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04219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FEB60E-3E93-4EB8-9693-A7EB50A2B5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HTML5 Video Element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54C44B-D3F2-43C8-A2F3-965492C0DC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&lt;video&gt; {Opening Element creates a player</a:t>
            </a:r>
          </a:p>
          <a:p>
            <a:pPr marL="0" indent="0">
              <a:buNone/>
            </a:pPr>
            <a:r>
              <a:rPr lang="en-US" dirty="0"/>
              <a:t>   &lt;source </a:t>
            </a:r>
            <a:r>
              <a:rPr lang="en-US" dirty="0" err="1"/>
              <a:t>src</a:t>
            </a:r>
            <a:r>
              <a:rPr lang="en-US" dirty="0"/>
              <a:t>="movie.mp4" type="video/mp4"&gt;</a:t>
            </a:r>
            <a:br>
              <a:rPr lang="en-US" dirty="0"/>
            </a:br>
            <a:r>
              <a:rPr lang="en-US" dirty="0"/>
              <a:t>   &lt;source </a:t>
            </a:r>
            <a:r>
              <a:rPr lang="en-US" dirty="0" err="1"/>
              <a:t>src</a:t>
            </a:r>
            <a:r>
              <a:rPr lang="en-US" dirty="0"/>
              <a:t>="movie.ogg" type="video/</a:t>
            </a:r>
            <a:r>
              <a:rPr lang="en-US" dirty="0" err="1"/>
              <a:t>ogg</a:t>
            </a:r>
            <a:r>
              <a:rPr lang="en-US" dirty="0"/>
              <a:t>"&gt;</a:t>
            </a:r>
          </a:p>
          <a:p>
            <a:pPr marL="0" indent="0">
              <a:buNone/>
            </a:pPr>
            <a:r>
              <a:rPr lang="en-US" dirty="0"/>
              <a:t>&lt;/video&gt; {Closing tag closes player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9C7131-72AC-4EC0-9DA6-F14BB106C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2/25/2014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601D4B-13A9-4F16-A3B5-910CE16BA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7FC0C8-84EF-4D81-87E7-856560C07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17655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1CA6F2-0D58-41DB-97D8-9BF5938D7A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HTML5 Video Element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648C10-4F15-4787-AC95-2AD86A5BEF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HTML Video Element </a:t>
            </a:r>
          </a:p>
          <a:p>
            <a:pPr lvl="1"/>
            <a:r>
              <a:rPr lang="en-US" dirty="0"/>
              <a:t>Methods</a:t>
            </a:r>
          </a:p>
          <a:p>
            <a:pPr lvl="1"/>
            <a:r>
              <a:rPr lang="en-US" dirty="0"/>
              <a:t>Properties</a:t>
            </a:r>
          </a:p>
          <a:p>
            <a:pPr lvl="1"/>
            <a:r>
              <a:rPr lang="en-US" dirty="0"/>
              <a:t>Events</a:t>
            </a:r>
          </a:p>
          <a:p>
            <a:r>
              <a:rPr lang="en-US" dirty="0">
                <a:hlinkClick r:id="rId2"/>
              </a:rPr>
              <a:t>HTML Audio and Video DOM Reference</a:t>
            </a:r>
            <a:endParaRPr lang="en-US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512F3C-7995-438B-BBC1-03BEFF492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2/25/2014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2C32E7-5CCD-4757-A0CD-A395F8C13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CB05C7-96D8-4EE0-823F-516C57AF0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69248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75F7-389B-4D7A-9F58-749480A9F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HTML5 Video Element w/properties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38F2F0-B510-4C3C-A6BD-8DE2D0FE78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&lt;video </a:t>
            </a:r>
            <a:r>
              <a:rPr lang="en-US" dirty="0">
                <a:highlight>
                  <a:srgbClr val="FFFF00"/>
                </a:highlight>
              </a:rPr>
              <a:t>width="320" height="240" </a:t>
            </a:r>
            <a:r>
              <a:rPr lang="en-US" dirty="0" err="1">
                <a:highlight>
                  <a:srgbClr val="FFFF00"/>
                </a:highlight>
              </a:rPr>
              <a:t>autoplay</a:t>
            </a:r>
            <a:r>
              <a:rPr lang="en-US" dirty="0"/>
              <a:t>&gt;</a:t>
            </a:r>
            <a:br>
              <a:rPr lang="en-US" dirty="0"/>
            </a:br>
            <a:r>
              <a:rPr lang="en-US" dirty="0"/>
              <a:t>    &lt;source </a:t>
            </a:r>
            <a:r>
              <a:rPr lang="en-US" dirty="0" err="1"/>
              <a:t>src</a:t>
            </a:r>
            <a:r>
              <a:rPr lang="en-US" dirty="0"/>
              <a:t>="movie.mp4" type="video/mp4"&gt;</a:t>
            </a:r>
            <a:br>
              <a:rPr lang="en-US" dirty="0"/>
            </a:br>
            <a:r>
              <a:rPr lang="en-US" dirty="0"/>
              <a:t>    &lt;source </a:t>
            </a:r>
            <a:r>
              <a:rPr lang="en-US" dirty="0" err="1"/>
              <a:t>src</a:t>
            </a:r>
            <a:r>
              <a:rPr lang="en-US" dirty="0"/>
              <a:t>="movie.ogg" type="video/</a:t>
            </a:r>
            <a:r>
              <a:rPr lang="en-US" dirty="0" err="1"/>
              <a:t>ogg</a:t>
            </a:r>
            <a:r>
              <a:rPr lang="en-US" dirty="0"/>
              <a:t>"&gt;</a:t>
            </a:r>
            <a:br>
              <a:rPr lang="en-US" dirty="0"/>
            </a:br>
            <a:r>
              <a:rPr lang="en-US" dirty="0"/>
              <a:t>&lt;/video&gt;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830FB2-220D-4C73-9E23-D62739571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2/25/2014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8A64F6-F9B0-4135-8F18-393CEE7C6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4A605F-D2CE-488D-BA86-3FC8FA7FC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2115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effectLst/>
              </a:rPr>
              <a:t>Common Video Media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4647858"/>
              </p:ext>
            </p:extLst>
          </p:nvPr>
        </p:nvGraphicFramePr>
        <p:xfrm>
          <a:off x="457200" y="1450975"/>
          <a:ext cx="8230213" cy="182499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662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5257">
                  <a:extLst>
                    <a:ext uri="{9D8B030D-6E8A-4147-A177-3AD203B41FA5}">
                      <a16:colId xmlns:a16="http://schemas.microsoft.com/office/drawing/2014/main" val="2180267908"/>
                    </a:ext>
                  </a:extLst>
                </a:gridCol>
                <a:gridCol w="13952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734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+mj-lt"/>
                        </a:rPr>
                        <a:t>Video Type</a:t>
                      </a: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+mj-lt"/>
                        </a:rPr>
                        <a:t>HTML5 Supported</a:t>
                      </a: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+mj-lt"/>
                        </a:rPr>
                        <a:t>File Extension</a:t>
                      </a: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+mj-lt"/>
                        </a:rPr>
                        <a:t>Description</a:t>
                      </a:r>
                    </a:p>
                  </a:txBody>
                  <a:tcPr marL="90601" marR="90601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lvl="0"/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MPEG-4 </a:t>
                      </a: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j-lt"/>
                        </a:rPr>
                        <a:t>Yes</a:t>
                      </a: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j-lt"/>
                        </a:rPr>
                        <a:t>.mp4,</a:t>
                      </a:r>
                      <a:r>
                        <a:rPr lang="en-US" sz="1200" baseline="0" dirty="0">
                          <a:latin typeface="+mj-lt"/>
                        </a:rPr>
                        <a:t> .m4v</a:t>
                      </a:r>
                      <a:endParaRPr lang="en-US" sz="1200" dirty="0">
                        <a:latin typeface="+mj-lt"/>
                      </a:endParaRP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j-lt"/>
                        </a:rPr>
                        <a:t>Motion Picture Engineering</a:t>
                      </a:r>
                      <a:r>
                        <a:rPr lang="en-US" sz="1200" baseline="0" dirty="0">
                          <a:latin typeface="+mj-lt"/>
                        </a:rPr>
                        <a:t> Group (MPEG) Version 4 Video Format</a:t>
                      </a:r>
                      <a:endParaRPr lang="en-US" sz="1200" dirty="0">
                        <a:latin typeface="+mj-lt"/>
                      </a:endParaRPr>
                    </a:p>
                  </a:txBody>
                  <a:tcPr marL="90601" marR="90601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Quicktime</a:t>
                      </a:r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j-lt"/>
                        </a:rPr>
                        <a:t>No</a:t>
                      </a: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aseline="0" dirty="0">
                          <a:latin typeface="+mj-lt"/>
                        </a:rPr>
                        <a:t>.</a:t>
                      </a:r>
                      <a:r>
                        <a:rPr lang="en-US" sz="1200" baseline="0" dirty="0" err="1">
                          <a:latin typeface="+mj-lt"/>
                        </a:rPr>
                        <a:t>mov</a:t>
                      </a:r>
                      <a:endParaRPr lang="en-US" sz="1200" dirty="0">
                        <a:latin typeface="+mj-lt"/>
                      </a:endParaRP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j-lt"/>
                        </a:rPr>
                        <a:t>Apple MPEG</a:t>
                      </a:r>
                      <a:r>
                        <a:rPr lang="en-US" sz="1200" baseline="0" dirty="0">
                          <a:latin typeface="+mj-lt"/>
                        </a:rPr>
                        <a:t> video format</a:t>
                      </a:r>
                      <a:endParaRPr lang="en-US" sz="1200" dirty="0">
                        <a:latin typeface="+mj-lt"/>
                      </a:endParaRPr>
                    </a:p>
                  </a:txBody>
                  <a:tcPr marL="90601" marR="90601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Flash Video</a:t>
                      </a: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j-lt"/>
                        </a:rPr>
                        <a:t>No</a:t>
                      </a: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j-lt"/>
                        </a:rPr>
                        <a:t>.</a:t>
                      </a:r>
                      <a:r>
                        <a:rPr lang="en-US" sz="1200" dirty="0" err="1">
                          <a:latin typeface="+mj-lt"/>
                        </a:rPr>
                        <a:t>flv</a:t>
                      </a:r>
                      <a:r>
                        <a:rPr lang="en-US" sz="1200" dirty="0">
                          <a:latin typeface="+mj-lt"/>
                        </a:rPr>
                        <a:t>, .f4v</a:t>
                      </a: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j-lt"/>
                        </a:rPr>
                        <a:t>Adobe Flash Video</a:t>
                      </a:r>
                    </a:p>
                  </a:txBody>
                  <a:tcPr marL="90601" marR="90601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2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Ogg</a:t>
                      </a:r>
                      <a:endParaRPr lang="en-US" sz="1200" dirty="0">
                        <a:latin typeface="+mj-lt"/>
                      </a:endParaRP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j-lt"/>
                        </a:rPr>
                        <a:t>Yes</a:t>
                      </a: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j-lt"/>
                        </a:rPr>
                        <a:t>.</a:t>
                      </a:r>
                      <a:r>
                        <a:rPr lang="en-US" sz="1200" dirty="0" err="1">
                          <a:latin typeface="+mj-lt"/>
                        </a:rPr>
                        <a:t>ogg</a:t>
                      </a:r>
                      <a:endParaRPr lang="en-US" sz="1200" dirty="0">
                        <a:latin typeface="+mj-lt"/>
                      </a:endParaRP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r>
                        <a:rPr lang="en-US" sz="1200" dirty="0" err="1">
                          <a:latin typeface="+mj-lt"/>
                        </a:rPr>
                        <a:t>Theora</a:t>
                      </a:r>
                      <a:r>
                        <a:rPr lang="en-US" sz="1200" baseline="0" dirty="0">
                          <a:latin typeface="+mj-lt"/>
                        </a:rPr>
                        <a:t> video file </a:t>
                      </a:r>
                      <a:endParaRPr lang="en-US" sz="1200" dirty="0">
                        <a:latin typeface="+mj-lt"/>
                      </a:endParaRPr>
                    </a:p>
                  </a:txBody>
                  <a:tcPr marL="90601" marR="90601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2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WebM</a:t>
                      </a:r>
                      <a:endParaRPr lang="en-US" sz="1200" dirty="0">
                        <a:latin typeface="+mj-lt"/>
                      </a:endParaRP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j-lt"/>
                        </a:rPr>
                        <a:t>Yes</a:t>
                      </a: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j-lt"/>
                      </a:endParaRP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j-lt"/>
                        </a:rPr>
                        <a:t>New format for Chrome, Firefox and</a:t>
                      </a:r>
                      <a:r>
                        <a:rPr lang="en-US" sz="1200" baseline="0" dirty="0">
                          <a:latin typeface="+mj-lt"/>
                        </a:rPr>
                        <a:t> Opera</a:t>
                      </a:r>
                      <a:endParaRPr lang="en-US" sz="1200" dirty="0">
                        <a:latin typeface="+mj-lt"/>
                      </a:endParaRPr>
                    </a:p>
                  </a:txBody>
                  <a:tcPr marL="90601" marR="90601" marT="34290" marB="342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2/25/2014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67786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effectLst/>
              </a:rPr>
              <a:t>Common Video Media</a:t>
            </a:r>
            <a:endParaRPr lang="en-US" dirty="0"/>
          </a:p>
        </p:txBody>
      </p:sp>
      <p:graphicFrame>
        <p:nvGraphicFramePr>
          <p:cNvPr id="7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8979198"/>
              </p:ext>
            </p:extLst>
          </p:nvPr>
        </p:nvGraphicFramePr>
        <p:xfrm>
          <a:off x="457200" y="1450975"/>
          <a:ext cx="8230213" cy="25222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662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5257">
                  <a:extLst>
                    <a:ext uri="{9D8B030D-6E8A-4147-A177-3AD203B41FA5}">
                      <a16:colId xmlns:a16="http://schemas.microsoft.com/office/drawing/2014/main" val="2124392533"/>
                    </a:ext>
                  </a:extLst>
                </a:gridCol>
                <a:gridCol w="13952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734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+mj-lt"/>
                        </a:rPr>
                        <a:t>Video Type</a:t>
                      </a: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+mj-lt"/>
                        </a:rPr>
                        <a:t>HTML5 Supported</a:t>
                      </a: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+mj-lt"/>
                        </a:rPr>
                        <a:t>File Extension</a:t>
                      </a: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+mj-lt"/>
                        </a:rPr>
                        <a:t>Description</a:t>
                      </a:r>
                    </a:p>
                  </a:txBody>
                  <a:tcPr marL="90601" marR="90601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ASF</a:t>
                      </a:r>
                      <a:endParaRPr lang="en-US" sz="1200" dirty="0">
                        <a:latin typeface="+mj-lt"/>
                      </a:endParaRP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j-lt"/>
                        </a:rPr>
                        <a:t>No</a:t>
                      </a: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j-lt"/>
                        </a:rPr>
                        <a:t>.</a:t>
                      </a:r>
                      <a:r>
                        <a:rPr lang="en-US" sz="1200" dirty="0" err="1">
                          <a:latin typeface="+mj-lt"/>
                        </a:rPr>
                        <a:t>asf</a:t>
                      </a:r>
                      <a:r>
                        <a:rPr lang="en-US" sz="1200" dirty="0">
                          <a:latin typeface="+mj-lt"/>
                        </a:rPr>
                        <a:t>,</a:t>
                      </a:r>
                      <a:r>
                        <a:rPr lang="en-US" sz="1200" baseline="0" dirty="0">
                          <a:latin typeface="+mj-lt"/>
                        </a:rPr>
                        <a:t> .</a:t>
                      </a:r>
                      <a:r>
                        <a:rPr lang="en-US" sz="1200" baseline="0" dirty="0" err="1">
                          <a:latin typeface="+mj-lt"/>
                        </a:rPr>
                        <a:t>wmv</a:t>
                      </a:r>
                      <a:endParaRPr lang="en-US" sz="1200" dirty="0">
                        <a:latin typeface="+mj-lt"/>
                      </a:endParaRP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j-lt"/>
                        </a:rPr>
                        <a:t>Microsoft</a:t>
                      </a:r>
                      <a:r>
                        <a:rPr lang="en-US" sz="1200" baseline="0" dirty="0">
                          <a:latin typeface="+mj-lt"/>
                        </a:rPr>
                        <a:t> </a:t>
                      </a:r>
                      <a:r>
                        <a:rPr lang="en-US" sz="1200" dirty="0">
                          <a:latin typeface="+mj-lt"/>
                        </a:rPr>
                        <a:t> Advanced Streaming</a:t>
                      </a:r>
                      <a:r>
                        <a:rPr lang="en-US" sz="1200" baseline="0" dirty="0">
                          <a:latin typeface="+mj-lt"/>
                        </a:rPr>
                        <a:t> Format for the Windows Media Player</a:t>
                      </a:r>
                      <a:endParaRPr lang="en-US" sz="1200" dirty="0">
                        <a:latin typeface="+mj-lt"/>
                      </a:endParaRPr>
                    </a:p>
                  </a:txBody>
                  <a:tcPr marL="90601" marR="90601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AVI</a:t>
                      </a:r>
                      <a:endParaRPr lang="en-US" sz="1200" dirty="0">
                        <a:latin typeface="+mj-lt"/>
                      </a:endParaRP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j-lt"/>
                        </a:rPr>
                        <a:t>No</a:t>
                      </a: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j-lt"/>
                        </a:rPr>
                        <a:t>.</a:t>
                      </a:r>
                      <a:r>
                        <a:rPr lang="en-US" sz="1200" dirty="0" err="1">
                          <a:latin typeface="+mj-lt"/>
                        </a:rPr>
                        <a:t>avi</a:t>
                      </a:r>
                      <a:endParaRPr lang="en-US" sz="1200" dirty="0">
                        <a:latin typeface="+mj-lt"/>
                      </a:endParaRP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j-lt"/>
                        </a:rPr>
                        <a:t>Microsoft Audio</a:t>
                      </a:r>
                      <a:r>
                        <a:rPr lang="en-US" sz="1200" baseline="0" dirty="0">
                          <a:latin typeface="+mj-lt"/>
                        </a:rPr>
                        <a:t> Video Interleave format</a:t>
                      </a:r>
                      <a:endParaRPr lang="en-US" sz="1200" dirty="0">
                        <a:latin typeface="+mj-lt"/>
                      </a:endParaRPr>
                    </a:p>
                  </a:txBody>
                  <a:tcPr marL="90601" marR="90601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25575">
                <a:tc>
                  <a:txBody>
                    <a:bodyPr/>
                    <a:lstStyle/>
                    <a:p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Silverlight </a:t>
                      </a:r>
                      <a:endParaRPr lang="en-US" sz="1200" i="0" dirty="0">
                        <a:effectLst/>
                        <a:latin typeface="+mj-lt"/>
                      </a:endParaRP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j-lt"/>
                        </a:rPr>
                        <a:t>No</a:t>
                      </a: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j-lt"/>
                      </a:endParaRP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j-lt"/>
                        </a:rPr>
                        <a:t>Silverlight supports </a:t>
                      </a:r>
                      <a:r>
                        <a:rPr lang="en-US" sz="1200" dirty="0">
                          <a:latin typeface="+mj-lt"/>
                          <a:hlinkClick r:id="rId2" tooltip="H.264"/>
                        </a:rPr>
                        <a:t>H.264</a:t>
                      </a:r>
                      <a:r>
                        <a:rPr lang="en-US" sz="1200" dirty="0">
                          <a:latin typeface="+mj-lt"/>
                        </a:rPr>
                        <a:t> video, </a:t>
                      </a:r>
                      <a:r>
                        <a:rPr lang="en-US" sz="1200" dirty="0">
                          <a:latin typeface="+mj-lt"/>
                          <a:hlinkClick r:id="rId3" tooltip="Advanced Audio Coding"/>
                        </a:rPr>
                        <a:t>Advanced Audio Coding</a:t>
                      </a:r>
                      <a:r>
                        <a:rPr lang="en-US" sz="1200" dirty="0">
                          <a:latin typeface="+mj-lt"/>
                        </a:rPr>
                        <a:t>, </a:t>
                      </a:r>
                      <a:r>
                        <a:rPr lang="en-US" sz="1200" dirty="0">
                          <a:latin typeface="+mj-lt"/>
                          <a:hlinkClick r:id="rId4" tooltip="Windows Media Video"/>
                        </a:rPr>
                        <a:t>Windows Media Video</a:t>
                      </a:r>
                      <a:r>
                        <a:rPr lang="en-US" sz="1200" dirty="0">
                          <a:latin typeface="+mj-lt"/>
                        </a:rPr>
                        <a:t> (WMV), </a:t>
                      </a:r>
                      <a:r>
                        <a:rPr lang="en-US" sz="1200" dirty="0">
                          <a:latin typeface="+mj-lt"/>
                          <a:hlinkClick r:id="rId5" tooltip="Windows Media Audio"/>
                        </a:rPr>
                        <a:t>Windows Media Audio</a:t>
                      </a:r>
                      <a:r>
                        <a:rPr lang="en-US" sz="1200" dirty="0">
                          <a:latin typeface="+mj-lt"/>
                        </a:rPr>
                        <a:t> (WMA) and </a:t>
                      </a:r>
                      <a:r>
                        <a:rPr lang="en-US" sz="1200" dirty="0">
                          <a:latin typeface="+mj-lt"/>
                          <a:hlinkClick r:id="rId6" tooltip="MPEG Layer III"/>
                        </a:rPr>
                        <a:t>MPEG Layer III</a:t>
                      </a:r>
                      <a:r>
                        <a:rPr lang="en-US" sz="1200" dirty="0">
                          <a:latin typeface="+mj-lt"/>
                        </a:rPr>
                        <a:t> (MP3) media content</a:t>
                      </a:r>
                      <a:r>
                        <a:rPr lang="en-US" sz="1200" baseline="30000" dirty="0">
                          <a:latin typeface="+mj-lt"/>
                          <a:hlinkClick r:id="rId7"/>
                        </a:rPr>
                        <a:t>[17]</a:t>
                      </a:r>
                      <a:r>
                        <a:rPr lang="en-US" sz="1200" dirty="0">
                          <a:latin typeface="+mj-lt"/>
                        </a:rPr>
                        <a:t> across all supported browsers without requiring </a:t>
                      </a:r>
                      <a:r>
                        <a:rPr lang="en-US" sz="1200" dirty="0">
                          <a:latin typeface="+mj-lt"/>
                          <a:hlinkClick r:id="rId8" tooltip="Windows Media Player"/>
                        </a:rPr>
                        <a:t>Windows Media Player</a:t>
                      </a:r>
                      <a:r>
                        <a:rPr lang="en-US" sz="1200" dirty="0">
                          <a:latin typeface="+mj-lt"/>
                        </a:rPr>
                        <a:t>, the </a:t>
                      </a:r>
                      <a:r>
                        <a:rPr lang="en-US" sz="1200" dirty="0">
                          <a:latin typeface="+mj-lt"/>
                          <a:hlinkClick r:id="rId8" tooltip="Windows Media Player"/>
                        </a:rPr>
                        <a:t>Windows Media Player</a:t>
                      </a:r>
                      <a:r>
                        <a:rPr lang="en-US" sz="1200" dirty="0">
                          <a:latin typeface="+mj-lt"/>
                        </a:rPr>
                        <a:t> </a:t>
                      </a:r>
                      <a:r>
                        <a:rPr lang="en-US" sz="1200" dirty="0">
                          <a:latin typeface="+mj-lt"/>
                          <a:hlinkClick r:id="rId9" tooltip="ActiveX"/>
                        </a:rPr>
                        <a:t>ActiveX</a:t>
                      </a:r>
                      <a:r>
                        <a:rPr lang="en-US" sz="1200" dirty="0">
                          <a:latin typeface="+mj-lt"/>
                        </a:rPr>
                        <a:t> control or </a:t>
                      </a:r>
                      <a:r>
                        <a:rPr lang="en-US" sz="1200" dirty="0">
                          <a:latin typeface="+mj-lt"/>
                          <a:hlinkClick r:id="rId10" tooltip="Windows Media"/>
                        </a:rPr>
                        <a:t>Windows Media</a:t>
                      </a:r>
                      <a:r>
                        <a:rPr lang="en-US" sz="1200" dirty="0">
                          <a:latin typeface="+mj-lt"/>
                        </a:rPr>
                        <a:t> browser plug-ins. Because </a:t>
                      </a:r>
                      <a:r>
                        <a:rPr lang="en-US" sz="1200" dirty="0">
                          <a:latin typeface="+mj-lt"/>
                          <a:hlinkClick r:id="rId4" tooltip="Windows Media Video"/>
                        </a:rPr>
                        <a:t>Windows Media Video 9</a:t>
                      </a:r>
                      <a:r>
                        <a:rPr lang="en-US" sz="1200" dirty="0">
                          <a:latin typeface="+mj-lt"/>
                        </a:rPr>
                        <a:t> is an implementation of the </a:t>
                      </a:r>
                      <a:r>
                        <a:rPr lang="en-US" sz="1200" dirty="0">
                          <a:latin typeface="+mj-lt"/>
                          <a:hlinkClick r:id="rId11" tooltip="Society of Motion Picture and Television Engineers"/>
                        </a:rPr>
                        <a:t>Society of Motion Picture and Television Engineers</a:t>
                      </a:r>
                      <a:r>
                        <a:rPr lang="en-US" sz="1200" dirty="0">
                          <a:latin typeface="+mj-lt"/>
                        </a:rPr>
                        <a:t> (SMPTE) </a:t>
                      </a:r>
                      <a:r>
                        <a:rPr lang="en-US" sz="1200" dirty="0">
                          <a:latin typeface="+mj-lt"/>
                          <a:hlinkClick r:id="rId12" tooltip="VC-1"/>
                        </a:rPr>
                        <a:t>VC-1</a:t>
                      </a:r>
                      <a:r>
                        <a:rPr lang="en-US" sz="1200" dirty="0">
                          <a:latin typeface="+mj-lt"/>
                        </a:rPr>
                        <a:t> standard, Silverlight also supports VC-1 video. </a:t>
                      </a:r>
                    </a:p>
                  </a:txBody>
                  <a:tcPr marL="90601" marR="90601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2/25/2014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/>
              <a:t>Copyright © 2007 - 2025 Carl M. Burnett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BDC207AC-44E2-4E0C-A861-3776DCCCA189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426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611368"/>
            <a:ext cx="8277225" cy="547688"/>
          </a:xfrm>
        </p:spPr>
        <p:txBody>
          <a:bodyPr>
            <a:noAutofit/>
          </a:bodyPr>
          <a:lstStyle/>
          <a:p>
            <a:r>
              <a:rPr lang="en-US" sz="3200" dirty="0"/>
              <a:t>HTML for Form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159056"/>
            <a:ext cx="64008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&lt;form name="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email_form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" action="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subscribe.php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method="post"&gt;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&lt;p&gt;Please enter your e-mail address to subscribe to 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our newsletter.&lt;/p&gt;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&lt;p&gt;E-Mail: &lt;input type="text" name="email"&gt;&lt;/p&gt;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&lt;p&gt;&lt;input type="submit" name="submit" 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value="Subscribe"&gt;&lt;/p&gt;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&lt;/form&gt;</a:t>
            </a:r>
          </a:p>
        </p:txBody>
      </p:sp>
      <p:sp>
        <p:nvSpPr>
          <p:cNvPr id="5" name="Rectangle 4"/>
          <p:cNvSpPr/>
          <p:nvPr/>
        </p:nvSpPr>
        <p:spPr>
          <a:xfrm>
            <a:off x="504825" y="3413114"/>
            <a:ext cx="639127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subscribe.php?email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=zak%40modulemedia.com&amp;submit=Subscribe</a:t>
            </a:r>
          </a:p>
        </p:txBody>
      </p:sp>
      <p:sp>
        <p:nvSpPr>
          <p:cNvPr id="6" name="Rectangle 5"/>
          <p:cNvSpPr/>
          <p:nvPr/>
        </p:nvSpPr>
        <p:spPr>
          <a:xfrm>
            <a:off x="447674" y="2876550"/>
            <a:ext cx="823912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URL when form submitted with “get” method</a:t>
            </a:r>
          </a:p>
        </p:txBody>
      </p:sp>
      <p:sp>
        <p:nvSpPr>
          <p:cNvPr id="12" name="Rounded Rectangle 11">
            <a:hlinkClick r:id="rId3"/>
          </p:cNvPr>
          <p:cNvSpPr/>
          <p:nvPr/>
        </p:nvSpPr>
        <p:spPr>
          <a:xfrm>
            <a:off x="3440317" y="3961423"/>
            <a:ext cx="2263366" cy="461059"/>
          </a:xfrm>
          <a:prstGeom prst="roundRect">
            <a:avLst/>
          </a:prstGeom>
          <a:solidFill>
            <a:srgbClr val="00B0F0"/>
          </a:solidFill>
          <a:ln>
            <a:solidFill>
              <a:srgbClr val="002060"/>
            </a:solidFill>
          </a:ln>
          <a:effectLst>
            <a:outerShdw blurRad="50800" dist="889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Example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2/25/2014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355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Video Codecs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50975"/>
          <a:ext cx="8230213" cy="29032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5478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823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+mj-lt"/>
                        </a:rPr>
                        <a:t>Codec</a:t>
                      </a: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+mj-lt"/>
                        </a:rPr>
                        <a:t>Description</a:t>
                      </a:r>
                    </a:p>
                  </a:txBody>
                  <a:tcPr marL="90601" marR="90601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08760">
                <a:tc>
                  <a:txBody>
                    <a:bodyPr/>
                    <a:lstStyle/>
                    <a:p>
                      <a:pPr lvl="0"/>
                      <a:r>
                        <a:rPr lang="en-US" sz="1100" b="0" dirty="0">
                          <a:latin typeface="+mj-lt"/>
                        </a:rPr>
                        <a:t>H.264/MPEG-4 AVC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+mj-lt"/>
                        </a:rPr>
                        <a:t>H.264/MPEG-4 AVC is a video compression standard developed by the ITU-T Video Coding Experts Group (VCEG) together with the ISO/IEC JTC1 Moving Picture Experts Group (MPEG). </a:t>
                      </a:r>
                    </a:p>
                    <a:p>
                      <a:endParaRPr lang="en-US" sz="1100" dirty="0">
                        <a:latin typeface="+mj-lt"/>
                      </a:endParaRPr>
                    </a:p>
                    <a:p>
                      <a:r>
                        <a:rPr lang="en-US" sz="1100" dirty="0">
                          <a:latin typeface="+mj-lt"/>
                        </a:rPr>
                        <a:t>H.264 is perhaps best known as being one of the video encoding standards for Blu-ray Discs.</a:t>
                      </a:r>
                      <a:r>
                        <a:rPr lang="en-US" sz="1100" baseline="0" dirty="0">
                          <a:latin typeface="+mj-lt"/>
                        </a:rPr>
                        <a:t> </a:t>
                      </a:r>
                      <a:r>
                        <a:rPr lang="en-US" sz="1100" dirty="0">
                          <a:latin typeface="+mj-lt"/>
                        </a:rPr>
                        <a:t>It is also widely used by streaming internet sources, such as videos from </a:t>
                      </a:r>
                      <a:r>
                        <a:rPr lang="en-US" sz="1100" dirty="0" err="1">
                          <a:latin typeface="+mj-lt"/>
                        </a:rPr>
                        <a:t>Vimeo</a:t>
                      </a:r>
                      <a:r>
                        <a:rPr lang="en-US" sz="1100" dirty="0">
                          <a:latin typeface="+mj-lt"/>
                        </a:rPr>
                        <a:t>, YouTube, and the iTunes Store, web software such as the Adobe Flash Player and Microsoft Silverlight, and various HDTV broadcasts over terrestrial, cable and satellite services.</a:t>
                      </a:r>
                    </a:p>
                  </a:txBody>
                  <a:tcPr marL="90601" marR="90601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8660">
                <a:tc>
                  <a:txBody>
                    <a:bodyPr/>
                    <a:lstStyle/>
                    <a:p>
                      <a:r>
                        <a:rPr lang="en-US" sz="11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Theora</a:t>
                      </a:r>
                      <a:endParaRPr lang="en-US" sz="1100" dirty="0">
                        <a:latin typeface="+mj-lt"/>
                      </a:endParaRP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r>
                        <a:rPr lang="en-US" sz="1100" dirty="0" err="1">
                          <a:latin typeface="+mj-lt"/>
                        </a:rPr>
                        <a:t>Theora</a:t>
                      </a:r>
                      <a:r>
                        <a:rPr lang="en-US" sz="1100" dirty="0">
                          <a:latin typeface="+mj-lt"/>
                        </a:rPr>
                        <a:t> is a free </a:t>
                      </a:r>
                      <a:r>
                        <a:rPr lang="en-US" sz="1100" dirty="0" err="1">
                          <a:latin typeface="+mj-lt"/>
                        </a:rPr>
                        <a:t>lossy</a:t>
                      </a:r>
                      <a:r>
                        <a:rPr lang="en-US" sz="1100" dirty="0">
                          <a:latin typeface="+mj-lt"/>
                        </a:rPr>
                        <a:t> video compression format.[6] It is developed by the </a:t>
                      </a:r>
                      <a:r>
                        <a:rPr lang="en-US" sz="1100" dirty="0" err="1">
                          <a:latin typeface="+mj-lt"/>
                        </a:rPr>
                        <a:t>Xiph.Org</a:t>
                      </a:r>
                      <a:r>
                        <a:rPr lang="en-US" sz="1100" dirty="0">
                          <a:latin typeface="+mj-lt"/>
                        </a:rPr>
                        <a:t> Foundation and distributed without licensing fees alongside their other free and open media projects, including the </a:t>
                      </a:r>
                      <a:r>
                        <a:rPr lang="en-US" sz="1100" dirty="0" err="1">
                          <a:latin typeface="+mj-lt"/>
                        </a:rPr>
                        <a:t>Vorbis</a:t>
                      </a:r>
                      <a:r>
                        <a:rPr lang="en-US" sz="1100" dirty="0">
                          <a:latin typeface="+mj-lt"/>
                        </a:rPr>
                        <a:t> audio format and the </a:t>
                      </a:r>
                      <a:r>
                        <a:rPr lang="en-US" sz="1100" dirty="0" err="1">
                          <a:latin typeface="+mj-lt"/>
                        </a:rPr>
                        <a:t>Ogg</a:t>
                      </a:r>
                      <a:r>
                        <a:rPr lang="en-US" sz="1100" dirty="0">
                          <a:latin typeface="+mj-lt"/>
                        </a:rPr>
                        <a:t> container.</a:t>
                      </a:r>
                    </a:p>
                  </a:txBody>
                  <a:tcPr marL="90601" marR="90601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VP8</a:t>
                      </a: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r>
                        <a:rPr lang="en-US" sz="1100" b="0" dirty="0">
                          <a:latin typeface="+mj-lt"/>
                        </a:rPr>
                        <a:t>VP8 is a video compression format owned by Google and created by On2 Technologies as a successor to VP7.</a:t>
                      </a:r>
                    </a:p>
                  </a:txBody>
                  <a:tcPr marL="90601" marR="90601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2/25/2014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74012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effectLst/>
              </a:rPr>
              <a:t>Video Codec support in Browsers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50975"/>
          <a:ext cx="8230211" cy="16916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0575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5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45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05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Browser	</a:t>
                      </a:r>
                      <a:endParaRPr lang="en-US" sz="1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kern="1200" dirty="0" err="1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Ogg</a:t>
                      </a: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kern="1200" dirty="0" err="1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Theora</a:t>
                      </a: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	</a:t>
                      </a:r>
                      <a:endParaRPr lang="en-US" sz="1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H.264</a:t>
                      </a:r>
                      <a:endParaRPr lang="en-US" sz="1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kern="1200" dirty="0" err="1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WebM</a:t>
                      </a:r>
                      <a:endParaRPr lang="en-US" sz="1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90601" marR="90601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IE	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9.0+	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9.0+ (with VP8 codec)</a:t>
                      </a:r>
                    </a:p>
                  </a:txBody>
                  <a:tcPr marL="90601" marR="90601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Firefox	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3.5+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4.0+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90601" marR="90601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Safari	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3.0+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0601" marR="90601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Chrome	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5.0+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10.0+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6.0+</a:t>
                      </a:r>
                    </a:p>
                  </a:txBody>
                  <a:tcPr marL="90601" marR="90601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Opera	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10.5+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10.6+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90601" marR="90601" marT="34290" marB="342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2/25/2014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58960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FEB60E-3E93-4EB8-9693-A7EB50A2B5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HTML5 Audio Element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54C44B-D3F2-43C8-A2F3-965492C0DC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&lt;audio&gt; {Opening Element creates a player</a:t>
            </a:r>
          </a:p>
          <a:p>
            <a:pPr marL="0" indent="0">
              <a:buNone/>
            </a:pPr>
            <a:r>
              <a:rPr lang="en-US" dirty="0"/>
              <a:t>   &lt;source </a:t>
            </a:r>
            <a:r>
              <a:rPr lang="en-US" dirty="0" err="1"/>
              <a:t>src</a:t>
            </a:r>
            <a:r>
              <a:rPr lang="en-US" dirty="0"/>
              <a:t>=“song.mp3" type=“audio/mp3"&gt;</a:t>
            </a:r>
          </a:p>
          <a:p>
            <a:pPr marL="0" indent="0">
              <a:buNone/>
            </a:pPr>
            <a:r>
              <a:rPr lang="en-US" dirty="0"/>
              <a:t>   &lt;source </a:t>
            </a:r>
            <a:r>
              <a:rPr lang="en-US" dirty="0" err="1"/>
              <a:t>src</a:t>
            </a:r>
            <a:r>
              <a:rPr lang="en-US" dirty="0"/>
              <a:t>=" song.ogg" type="audio/</a:t>
            </a:r>
            <a:r>
              <a:rPr lang="en-US" dirty="0" err="1"/>
              <a:t>ogg</a:t>
            </a:r>
            <a:r>
              <a:rPr lang="en-US" dirty="0"/>
              <a:t>"&gt;</a:t>
            </a:r>
          </a:p>
          <a:p>
            <a:pPr marL="0" indent="0">
              <a:buNone/>
            </a:pPr>
            <a:r>
              <a:rPr lang="en-US" dirty="0"/>
              <a:t>&lt;/ audio &gt; {Closing tag closes player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9C7131-72AC-4EC0-9DA6-F14BB106C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2/25/2014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601D4B-13A9-4F16-A3B5-910CE16BA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7FC0C8-84EF-4D81-87E7-856560C07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68832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1CA6F2-0D58-41DB-97D8-9BF5938D7A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HTML5 Video Element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648C10-4F15-4787-AC95-2AD86A5BEF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HTML Audio Element </a:t>
            </a:r>
          </a:p>
          <a:p>
            <a:pPr lvl="1"/>
            <a:r>
              <a:rPr lang="en-US" dirty="0"/>
              <a:t>Methods</a:t>
            </a:r>
          </a:p>
          <a:p>
            <a:pPr lvl="1"/>
            <a:r>
              <a:rPr lang="en-US" dirty="0"/>
              <a:t>Properties</a:t>
            </a:r>
          </a:p>
          <a:p>
            <a:pPr lvl="1"/>
            <a:r>
              <a:rPr lang="en-US" dirty="0"/>
              <a:t>Events</a:t>
            </a:r>
          </a:p>
          <a:p>
            <a:r>
              <a:rPr lang="en-US" dirty="0">
                <a:hlinkClick r:id="rId2"/>
              </a:rPr>
              <a:t>HTML Audio and Video DOM Reference</a:t>
            </a:r>
            <a:endParaRPr lang="en-US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512F3C-7995-438B-BBC1-03BEFF492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2/25/2014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2C32E7-5CCD-4757-A0CD-A395F8C13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CB05C7-96D8-4EE0-823F-516C57AF0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00910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75F7-389B-4D7A-9F58-749480A9F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HTML5 Video Element w/properties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38F2F0-B510-4C3C-A6BD-8DE2D0FE78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&lt;audio </a:t>
            </a:r>
            <a:r>
              <a:rPr lang="en-US" dirty="0">
                <a:highlight>
                  <a:srgbClr val="FFFF00"/>
                </a:highlight>
              </a:rPr>
              <a:t>width="320" height="240" </a:t>
            </a:r>
            <a:r>
              <a:rPr lang="en-US" dirty="0" err="1">
                <a:highlight>
                  <a:srgbClr val="FFFF00"/>
                </a:highlight>
              </a:rPr>
              <a:t>autoplay</a:t>
            </a:r>
            <a:r>
              <a:rPr lang="en-US" dirty="0"/>
              <a:t>&gt;</a:t>
            </a:r>
            <a:br>
              <a:rPr lang="en-US" dirty="0"/>
            </a:br>
            <a:r>
              <a:rPr lang="en-US" dirty="0"/>
              <a:t> &lt;source </a:t>
            </a:r>
            <a:r>
              <a:rPr lang="en-US" dirty="0" err="1"/>
              <a:t>src</a:t>
            </a:r>
            <a:r>
              <a:rPr lang="en-US" dirty="0"/>
              <a:t>=“song.mp3" type=“audio/mp3"&gt;</a:t>
            </a:r>
          </a:p>
          <a:p>
            <a:pPr marL="0" indent="0">
              <a:buNone/>
            </a:pPr>
            <a:r>
              <a:rPr lang="en-US" dirty="0"/>
              <a:t>   &lt;source </a:t>
            </a:r>
            <a:r>
              <a:rPr lang="en-US" dirty="0" err="1"/>
              <a:t>src</a:t>
            </a:r>
            <a:r>
              <a:rPr lang="en-US" dirty="0"/>
              <a:t>=" song.ogg" type="audio/</a:t>
            </a:r>
            <a:r>
              <a:rPr lang="en-US" dirty="0" err="1"/>
              <a:t>ogg</a:t>
            </a:r>
            <a:r>
              <a:rPr lang="en-US" dirty="0"/>
              <a:t>"&gt;</a:t>
            </a:r>
            <a:br>
              <a:rPr lang="en-US" dirty="0"/>
            </a:br>
            <a:r>
              <a:rPr lang="en-US" dirty="0"/>
              <a:t>&lt;/ audio &gt;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830FB2-220D-4C73-9E23-D62739571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2/25/2014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8A64F6-F9B0-4135-8F18-393CEE7C6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4A605F-D2CE-488D-BA86-3FC8FA7FC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83533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/>
              </a:rPr>
              <a:t>Common Audio Media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5947116"/>
              </p:ext>
            </p:extLst>
          </p:nvPr>
        </p:nvGraphicFramePr>
        <p:xfrm>
          <a:off x="457200" y="1450975"/>
          <a:ext cx="8228898" cy="14097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745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4809">
                  <a:extLst>
                    <a:ext uri="{9D8B030D-6E8A-4147-A177-3AD203B41FA5}">
                      <a16:colId xmlns:a16="http://schemas.microsoft.com/office/drawing/2014/main" val="1862300641"/>
                    </a:ext>
                  </a:extLst>
                </a:gridCol>
                <a:gridCol w="13006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088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+mj-lt"/>
                        </a:rPr>
                        <a:t>Media Type</a:t>
                      </a:r>
                    </a:p>
                  </a:txBody>
                  <a:tcPr marL="90584" marR="90584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+mj-lt"/>
                        </a:rPr>
                        <a:t>HTML5 Supported</a:t>
                      </a:r>
                    </a:p>
                  </a:txBody>
                  <a:tcPr marL="90584" marR="90584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+mj-lt"/>
                        </a:rPr>
                        <a:t>File Extension</a:t>
                      </a:r>
                    </a:p>
                  </a:txBody>
                  <a:tcPr marL="90584" marR="90584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+mj-lt"/>
                        </a:rPr>
                        <a:t>Description</a:t>
                      </a:r>
                    </a:p>
                  </a:txBody>
                  <a:tcPr marL="90584" marR="90584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lvl="0"/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MP3</a:t>
                      </a:r>
                    </a:p>
                  </a:txBody>
                  <a:tcPr marL="90584" marR="90584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j-lt"/>
                        </a:rPr>
                        <a:t>Yes</a:t>
                      </a:r>
                    </a:p>
                  </a:txBody>
                  <a:tcPr marL="90584" marR="90584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.mp3</a:t>
                      </a:r>
                    </a:p>
                  </a:txBody>
                  <a:tcPr marL="90584" marR="90584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MPEG-1</a:t>
                      </a:r>
                      <a:r>
                        <a:rPr lang="en-US" sz="1400" baseline="0" dirty="0">
                          <a:latin typeface="+mj-lt"/>
                        </a:rPr>
                        <a:t> Audio Layer 3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90584" marR="90584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AAC</a:t>
                      </a:r>
                    </a:p>
                  </a:txBody>
                  <a:tcPr marL="90584" marR="90584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j-lt"/>
                        </a:rPr>
                        <a:t>No</a:t>
                      </a:r>
                    </a:p>
                  </a:txBody>
                  <a:tcPr marL="90584" marR="90584" marT="34290" marB="34290"/>
                </a:tc>
                <a:tc>
                  <a:txBody>
                    <a:bodyPr/>
                    <a:lstStyle/>
                    <a:p>
                      <a:endParaRPr lang="en-US" sz="1400">
                        <a:latin typeface="+mj-lt"/>
                      </a:endParaRPr>
                    </a:p>
                  </a:txBody>
                  <a:tcPr marL="90584" marR="90584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Apple’s Advanced Audio</a:t>
                      </a:r>
                      <a:r>
                        <a:rPr lang="en-US" sz="1400" baseline="0" dirty="0">
                          <a:latin typeface="+mj-lt"/>
                        </a:rPr>
                        <a:t> Coding 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90584" marR="90584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Ogg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584" marR="90584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j-lt"/>
                        </a:rPr>
                        <a:t>Yes</a:t>
                      </a:r>
                    </a:p>
                  </a:txBody>
                  <a:tcPr marL="90584" marR="90584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.</a:t>
                      </a:r>
                      <a:r>
                        <a:rPr lang="en-US" sz="1400" dirty="0" err="1">
                          <a:latin typeface="+mj-lt"/>
                        </a:rPr>
                        <a:t>ogg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90584" marR="90584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Open Source Open</a:t>
                      </a:r>
                      <a:r>
                        <a:rPr lang="en-US" sz="1400" baseline="0" dirty="0">
                          <a:latin typeface="+mj-lt"/>
                        </a:rPr>
                        <a:t> Standard Audio format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90584" marR="90584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WAV</a:t>
                      </a:r>
                    </a:p>
                  </a:txBody>
                  <a:tcPr marL="90584" marR="90584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j-lt"/>
                        </a:rPr>
                        <a:t>No</a:t>
                      </a:r>
                    </a:p>
                  </a:txBody>
                  <a:tcPr marL="90584" marR="90584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.wma</a:t>
                      </a:r>
                    </a:p>
                  </a:txBody>
                  <a:tcPr marL="90584" marR="90584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Windows </a:t>
                      </a:r>
                      <a:r>
                        <a:rPr lang="en-US" sz="1400" baseline="0" dirty="0">
                          <a:latin typeface="+mj-lt"/>
                        </a:rPr>
                        <a:t>Audio  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90584" marR="90584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2/25/2014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5876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Audio Codecs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50975"/>
          <a:ext cx="8230213" cy="24231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2723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578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+mj-lt"/>
                        </a:rPr>
                        <a:t>Codec</a:t>
                      </a: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+mj-lt"/>
                        </a:rPr>
                        <a:t>Description</a:t>
                      </a:r>
                    </a:p>
                  </a:txBody>
                  <a:tcPr marL="90601" marR="90601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lvl="0"/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AAC</a:t>
                      </a: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+mj-lt"/>
                        </a:rPr>
                        <a:t>AAC has been standardized by ISO and IEC, as part of the MPEG-2 and MPEG-4 specifications. </a:t>
                      </a:r>
                    </a:p>
                  </a:txBody>
                  <a:tcPr marL="90601" marR="90601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FLAC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+mj-lt"/>
                        </a:rPr>
                        <a:t>FLAC is an open format with royalty-free licensing and a reference implementation which is free software. </a:t>
                      </a:r>
                    </a:p>
                  </a:txBody>
                  <a:tcPr marL="90601" marR="90601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MP3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+mj-lt"/>
                        </a:rPr>
                        <a:t>MP3 is an audio-specific format that was designed by the Moving Picture Experts Group (MPEG) as part of its MPEG-1 standard and later extended in MPEG-2 standard. </a:t>
                      </a:r>
                    </a:p>
                  </a:txBody>
                  <a:tcPr marL="90601" marR="90601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Vorbis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r>
                        <a:rPr lang="en-US" sz="1100" dirty="0" err="1">
                          <a:latin typeface="+mj-lt"/>
                        </a:rPr>
                        <a:t>Vorbis</a:t>
                      </a:r>
                      <a:r>
                        <a:rPr lang="en-US" sz="1100" dirty="0">
                          <a:latin typeface="+mj-lt"/>
                        </a:rPr>
                        <a:t> is a free and open-source audio format specification and software implementation (codec) for </a:t>
                      </a:r>
                      <a:r>
                        <a:rPr lang="en-US" sz="1100" dirty="0" err="1">
                          <a:latin typeface="+mj-lt"/>
                        </a:rPr>
                        <a:t>lossy</a:t>
                      </a:r>
                      <a:r>
                        <a:rPr lang="en-US" sz="1100" dirty="0">
                          <a:latin typeface="+mj-lt"/>
                        </a:rPr>
                        <a:t> audio compression. </a:t>
                      </a:r>
                      <a:r>
                        <a:rPr lang="en-US" sz="1100" dirty="0" err="1">
                          <a:latin typeface="+mj-lt"/>
                        </a:rPr>
                        <a:t>Vorbis</a:t>
                      </a:r>
                      <a:r>
                        <a:rPr lang="en-US" sz="1100" dirty="0">
                          <a:latin typeface="+mj-lt"/>
                        </a:rPr>
                        <a:t> is most commonly used in conjunction with the </a:t>
                      </a:r>
                      <a:r>
                        <a:rPr lang="en-US" sz="1100" dirty="0" err="1">
                          <a:latin typeface="+mj-lt"/>
                        </a:rPr>
                        <a:t>Ogg</a:t>
                      </a:r>
                      <a:r>
                        <a:rPr lang="en-US" sz="1100" dirty="0">
                          <a:latin typeface="+mj-lt"/>
                        </a:rPr>
                        <a:t> container format and it is therefore often referred to as </a:t>
                      </a:r>
                      <a:r>
                        <a:rPr lang="en-US" sz="1100" dirty="0" err="1">
                          <a:latin typeface="+mj-lt"/>
                        </a:rPr>
                        <a:t>Ogg</a:t>
                      </a:r>
                      <a:r>
                        <a:rPr lang="en-US" sz="1100" dirty="0">
                          <a:latin typeface="+mj-lt"/>
                        </a:rPr>
                        <a:t> </a:t>
                      </a:r>
                      <a:r>
                        <a:rPr lang="en-US" sz="1100" dirty="0" err="1">
                          <a:latin typeface="+mj-lt"/>
                        </a:rPr>
                        <a:t>Vorbis</a:t>
                      </a:r>
                      <a:r>
                        <a:rPr lang="en-US" sz="1100" dirty="0">
                          <a:latin typeface="+mj-lt"/>
                        </a:rPr>
                        <a:t>.</a:t>
                      </a:r>
                    </a:p>
                  </a:txBody>
                  <a:tcPr marL="90601" marR="90601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WMA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+mj-lt"/>
                        </a:rPr>
                        <a:t>Windows Media Audio (WMA) is an audio data compression technology developed by Microsoft. </a:t>
                      </a:r>
                    </a:p>
                  </a:txBody>
                  <a:tcPr marL="90601" marR="90601" marT="34290" marB="342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2/25/2014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28456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effectLst/>
              </a:rPr>
              <a:t>MIME Types for Audio and Video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50975"/>
          <a:ext cx="8229279" cy="16916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7490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37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0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Media type</a:t>
                      </a:r>
                      <a:endParaRPr lang="en-US" sz="1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90688" marR="90688" marT="34290" marB="3429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MIME type	</a:t>
                      </a:r>
                    </a:p>
                  </a:txBody>
                  <a:tcPr marL="90688" marR="90688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Codec</a:t>
                      </a:r>
                      <a:endParaRPr lang="en-US" sz="1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90688" marR="90688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MP3</a:t>
                      </a:r>
                    </a:p>
                  </a:txBody>
                  <a:tcPr marL="90688" marR="90688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audio/mp3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90688" marR="90688" marT="34290" marB="34290"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+mj-lt"/>
                      </a:endParaRPr>
                    </a:p>
                  </a:txBody>
                  <a:tcPr marL="90688" marR="90688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Ogg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Vorbis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688" marR="90688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audio/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ogg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90688" marR="90688" marT="34290" marB="34290"/>
                </a:tc>
                <a:tc>
                  <a:txBody>
                    <a:bodyPr/>
                    <a:lstStyle/>
                    <a:p>
                      <a:endParaRPr lang="en-US" sz="1400">
                        <a:latin typeface="+mj-lt"/>
                      </a:endParaRPr>
                    </a:p>
                  </a:txBody>
                  <a:tcPr marL="90688" marR="90688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WebM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90688" marR="90688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video/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webm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90688" marR="90688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theora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vorbis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688" marR="90688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Ogg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Theora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90688" marR="90688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video/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ogg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90688" marR="90688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theora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vorbis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688" marR="90688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Flash	</a:t>
                      </a:r>
                    </a:p>
                  </a:txBody>
                  <a:tcPr marL="90688" marR="90688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application/x-shockwave-flash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90688" marR="90688" marT="34290" marB="34290"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+mj-lt"/>
                      </a:endParaRPr>
                    </a:p>
                  </a:txBody>
                  <a:tcPr marL="90688" marR="90688" marT="34290" marB="342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2/25/2014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91421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effectLst/>
              </a:rPr>
              <a:t>Common Attributes for Audio and Video Elements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50975"/>
          <a:ext cx="8229569" cy="28194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701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594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+mj-lt"/>
                        </a:rPr>
                        <a:t>Attribute</a:t>
                      </a:r>
                    </a:p>
                  </a:txBody>
                  <a:tcPr marL="90497" marR="90497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+mj-lt"/>
                        </a:rPr>
                        <a:t>Description</a:t>
                      </a:r>
                    </a:p>
                  </a:txBody>
                  <a:tcPr marL="90497" marR="90497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lvl="0"/>
                      <a:r>
                        <a:rPr lang="en-US" sz="1400" b="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src</a:t>
                      </a:r>
                      <a:endParaRPr lang="en-US" sz="1400" b="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497" marR="90497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latin typeface="+mj-lt"/>
                        </a:rPr>
                        <a:t>URL</a:t>
                      </a:r>
                    </a:p>
                  </a:txBody>
                  <a:tcPr marL="90497" marR="90497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b="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poster</a:t>
                      </a:r>
                      <a:endParaRPr lang="en-US" sz="1400" b="0" dirty="0">
                        <a:latin typeface="+mj-lt"/>
                      </a:endParaRPr>
                    </a:p>
                  </a:txBody>
                  <a:tcPr marL="90497" marR="90497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latin typeface="+mj-lt"/>
                        </a:rPr>
                        <a:t>Path to static image</a:t>
                      </a:r>
                    </a:p>
                  </a:txBody>
                  <a:tcPr marL="90497" marR="90497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b="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preload</a:t>
                      </a:r>
                      <a:endParaRPr lang="en-US" sz="1400" b="0" dirty="0">
                        <a:latin typeface="+mj-lt"/>
                      </a:endParaRPr>
                    </a:p>
                  </a:txBody>
                  <a:tcPr marL="90497" marR="90497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latin typeface="+mj-lt"/>
                        </a:rPr>
                        <a:t>None (Default)</a:t>
                      </a:r>
                      <a:r>
                        <a:rPr lang="en-US" sz="1400" b="0" baseline="0" dirty="0">
                          <a:latin typeface="+mj-lt"/>
                        </a:rPr>
                        <a:t>, Metadata, Auto</a:t>
                      </a:r>
                      <a:endParaRPr lang="en-US" sz="1400" b="0" dirty="0">
                        <a:latin typeface="+mj-lt"/>
                      </a:endParaRPr>
                    </a:p>
                  </a:txBody>
                  <a:tcPr marL="90497" marR="90497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b="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autoplay</a:t>
                      </a:r>
                      <a:endParaRPr lang="en-US" sz="1400" b="0" dirty="0">
                        <a:latin typeface="+mj-lt"/>
                      </a:endParaRPr>
                    </a:p>
                  </a:txBody>
                  <a:tcPr marL="90497" marR="90497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latin typeface="+mj-lt"/>
                        </a:rPr>
                        <a:t>Starts playing media when</a:t>
                      </a:r>
                      <a:r>
                        <a:rPr lang="en-US" sz="1400" b="0" baseline="0" dirty="0">
                          <a:latin typeface="+mj-lt"/>
                        </a:rPr>
                        <a:t> page loaded</a:t>
                      </a:r>
                      <a:endParaRPr lang="en-US" sz="1400" b="0" dirty="0">
                        <a:latin typeface="+mj-lt"/>
                      </a:endParaRPr>
                    </a:p>
                  </a:txBody>
                  <a:tcPr marL="90497" marR="90497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b="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loop</a:t>
                      </a:r>
                      <a:endParaRPr lang="en-US" sz="1400" b="0" dirty="0">
                        <a:latin typeface="+mj-lt"/>
                      </a:endParaRPr>
                    </a:p>
                  </a:txBody>
                  <a:tcPr marL="90497" marR="90497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latin typeface="+mj-lt"/>
                        </a:rPr>
                        <a:t>Repeats</a:t>
                      </a:r>
                    </a:p>
                  </a:txBody>
                  <a:tcPr marL="90497" marR="90497" marT="34290" marB="342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b="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muted</a:t>
                      </a:r>
                      <a:endParaRPr lang="en-US" sz="1400" b="0" dirty="0">
                        <a:latin typeface="+mj-lt"/>
                      </a:endParaRPr>
                    </a:p>
                  </a:txBody>
                  <a:tcPr marL="90497" marR="90497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latin typeface="+mj-lt"/>
                        </a:rPr>
                        <a:t>Volume muted</a:t>
                      </a:r>
                    </a:p>
                  </a:txBody>
                  <a:tcPr marL="90497" marR="90497" marT="34290" marB="3429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b="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controls</a:t>
                      </a:r>
                      <a:endParaRPr lang="en-US" sz="1400" b="0" dirty="0">
                        <a:latin typeface="+mj-lt"/>
                      </a:endParaRPr>
                    </a:p>
                  </a:txBody>
                  <a:tcPr marL="90497" marR="90497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latin typeface="+mj-lt"/>
                        </a:rPr>
                        <a:t>Default</a:t>
                      </a:r>
                      <a:r>
                        <a:rPr lang="en-US" sz="1400" b="0" baseline="0" dirty="0">
                          <a:latin typeface="+mj-lt"/>
                        </a:rPr>
                        <a:t> Toolbar displayed</a:t>
                      </a:r>
                      <a:endParaRPr lang="en-US" sz="1400" b="0" dirty="0">
                        <a:latin typeface="+mj-lt"/>
                      </a:endParaRPr>
                    </a:p>
                  </a:txBody>
                  <a:tcPr marL="90497" marR="90497" marT="34290" marB="3429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b="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width</a:t>
                      </a:r>
                      <a:endParaRPr lang="en-US" sz="1400" b="0" dirty="0">
                        <a:latin typeface="+mj-lt"/>
                      </a:endParaRPr>
                    </a:p>
                  </a:txBody>
                  <a:tcPr marL="90497" marR="90497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latin typeface="+mj-lt"/>
                        </a:rPr>
                        <a:t>Width</a:t>
                      </a:r>
                    </a:p>
                  </a:txBody>
                  <a:tcPr marL="90497" marR="90497" marT="34290" marB="3429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b="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height</a:t>
                      </a:r>
                      <a:endParaRPr lang="en-US" sz="1400" b="0" dirty="0">
                        <a:latin typeface="+mj-lt"/>
                      </a:endParaRPr>
                    </a:p>
                  </a:txBody>
                  <a:tcPr marL="90497" marR="90497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latin typeface="+mj-lt"/>
                        </a:rPr>
                        <a:t>Height</a:t>
                      </a:r>
                    </a:p>
                  </a:txBody>
                  <a:tcPr marL="90497" marR="90497" marT="34290" marB="3429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2/25/2014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96754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effectLst/>
              </a:rPr>
              <a:t>Attributes for Source Element</a:t>
            </a:r>
            <a:endParaRPr lang="en-US" sz="28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450975"/>
          <a:ext cx="8230212" cy="8458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395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906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+mj-lt"/>
                        </a:rPr>
                        <a:t>Attribute</a:t>
                      </a: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+mj-lt"/>
                        </a:rPr>
                        <a:t>Description</a:t>
                      </a:r>
                    </a:p>
                  </a:txBody>
                  <a:tcPr marL="90601" marR="90601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dirty="0" err="1">
                          <a:latin typeface="+mj-lt"/>
                        </a:rPr>
                        <a:t>src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URL</a:t>
                      </a:r>
                    </a:p>
                  </a:txBody>
                  <a:tcPr marL="90601" marR="90601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type</a:t>
                      </a: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The MIME Type</a:t>
                      </a:r>
                    </a:p>
                  </a:txBody>
                  <a:tcPr marL="90601" marR="90601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2/25/2014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257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Attributes Input Element Buttons and Button Element</a:t>
            </a:r>
          </a:p>
        </p:txBody>
      </p:sp>
      <p:graphicFrame>
        <p:nvGraphicFramePr>
          <p:cNvPr id="8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9529946"/>
              </p:ext>
            </p:extLst>
          </p:nvPr>
        </p:nvGraphicFramePr>
        <p:xfrm>
          <a:off x="457200" y="1450975"/>
          <a:ext cx="8228633" cy="19735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7700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586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+mj-lt"/>
                        </a:rPr>
                        <a:t>Attributes</a:t>
                      </a: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+mj-lt"/>
                        </a:rPr>
                        <a:t>Descriptions</a:t>
                      </a:r>
                    </a:p>
                  </a:txBody>
                  <a:tcPr marL="90601" marR="90601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lvl="0"/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type</a:t>
                      </a: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Submit, Reset, button, or</a:t>
                      </a:r>
                      <a:r>
                        <a:rPr lang="en-US" sz="1400" baseline="0" dirty="0">
                          <a:latin typeface="+mj-lt"/>
                        </a:rPr>
                        <a:t> image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90601" marR="90601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value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Text to display</a:t>
                      </a:r>
                    </a:p>
                  </a:txBody>
                  <a:tcPr marL="90601" marR="90601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src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Relative or Absolute</a:t>
                      </a:r>
                      <a:r>
                        <a:rPr lang="en-US" sz="1400" baseline="0" dirty="0">
                          <a:latin typeface="+mj-lt"/>
                        </a:rPr>
                        <a:t> URL of image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90601" marR="90601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alt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Alternate Text</a:t>
                      </a:r>
                    </a:p>
                  </a:txBody>
                  <a:tcPr marL="90601" marR="90601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height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Pixels or Percent</a:t>
                      </a:r>
                    </a:p>
                  </a:txBody>
                  <a:tcPr marL="90601" marR="90601" marT="34290" marB="342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width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90601" marR="90601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+mj-lt"/>
                        </a:rPr>
                        <a:t>Pixels or Percent</a:t>
                      </a:r>
                    </a:p>
                  </a:txBody>
                  <a:tcPr marL="90601" marR="90601" marT="34290" marB="3429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2/25/2014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57730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Session 6 – Chapter 14 Student Exercise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400" dirty="0"/>
              <a:t>Complete Exercise 14-1 on page 527 using Dreamweaver.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Students will upload test files to development site.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Students will preview in browser development files.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Students will upload files to live site.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Students will preview in browser live files.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2/25/2014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/>
              <a:t>Copyright © 2007 - 2025 Carl M. Burnett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BDC207AC-44E2-4E0C-A861-3776DCCCA189}" type="slidenum">
              <a:rPr lang="en-US" smtClean="0"/>
              <a:pPr>
                <a:defRPr/>
              </a:pPr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68303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Chapter 13 - How to Work with Forms</a:t>
            </a:r>
          </a:p>
          <a:p>
            <a:r>
              <a:rPr lang="en-US" sz="2400" dirty="0"/>
              <a:t>Chapter 14 - How to Add Audio and Video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2/25/2014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/>
              <a:t>Copyright © 2007 - 2025 Carl M. Burnett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BDC207AC-44E2-4E0C-A861-3776DCCCA189}" type="slidenum">
              <a:rPr lang="en-US" smtClean="0"/>
              <a:pPr>
                <a:defRPr/>
              </a:pPr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96340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14347" y="1365947"/>
            <a:ext cx="6343651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&lt;input type="button" name="message" value="Alert Me"&gt;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&lt;input type="submit" name="checkout" value="Checkout"&gt;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&lt;input type="reset" name="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resetform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" value="Reset"&gt;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&lt;input type="image"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="images/submit.jpg"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alt="Submit button" width="114" height="42"&gt;</a:t>
            </a:r>
          </a:p>
        </p:txBody>
      </p:sp>
      <p:sp>
        <p:nvSpPr>
          <p:cNvPr id="3" name="Rectangle 2"/>
          <p:cNvSpPr/>
          <p:nvPr/>
        </p:nvSpPr>
        <p:spPr>
          <a:xfrm>
            <a:off x="476249" y="815004"/>
            <a:ext cx="828675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Four buttons that are created by the input element</a:t>
            </a:r>
          </a:p>
        </p:txBody>
      </p:sp>
      <p:sp>
        <p:nvSpPr>
          <p:cNvPr id="4" name="Rectangle 3"/>
          <p:cNvSpPr/>
          <p:nvPr/>
        </p:nvSpPr>
        <p:spPr>
          <a:xfrm>
            <a:off x="514348" y="3011492"/>
            <a:ext cx="658177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&lt;button type="submit"&gt;</a:t>
            </a:r>
          </a:p>
          <a:p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en-US" sz="1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img</a:t>
            </a: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="images/addtocart.png" width="30" </a:t>
            </a:r>
          </a:p>
          <a:p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         height="23" alt="Add to Cart"&gt;Add to Cart</a:t>
            </a:r>
          </a:p>
          <a:p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&lt;/button&gt;</a:t>
            </a:r>
          </a:p>
        </p:txBody>
      </p:sp>
      <p:sp>
        <p:nvSpPr>
          <p:cNvPr id="5" name="Rectangle 4"/>
          <p:cNvSpPr/>
          <p:nvPr/>
        </p:nvSpPr>
        <p:spPr>
          <a:xfrm>
            <a:off x="476247" y="2571749"/>
            <a:ext cx="828675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 button that is created by the button element</a:t>
            </a:r>
          </a:p>
        </p:txBody>
      </p:sp>
      <p:sp>
        <p:nvSpPr>
          <p:cNvPr id="11" name="Rounded Rectangle 10">
            <a:hlinkClick r:id="rId3"/>
          </p:cNvPr>
          <p:cNvSpPr/>
          <p:nvPr/>
        </p:nvSpPr>
        <p:spPr>
          <a:xfrm>
            <a:off x="3440317" y="3961423"/>
            <a:ext cx="2263366" cy="461059"/>
          </a:xfrm>
          <a:prstGeom prst="roundRect">
            <a:avLst/>
          </a:prstGeom>
          <a:solidFill>
            <a:srgbClr val="00B0F0"/>
          </a:solidFill>
          <a:ln>
            <a:solidFill>
              <a:srgbClr val="002060"/>
            </a:solidFill>
          </a:ln>
          <a:effectLst>
            <a:outerShdw blurRad="50800" dist="889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Example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2/25/2014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185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Attributes  - Input Element  Text Fields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7289351"/>
              </p:ext>
            </p:extLst>
          </p:nvPr>
        </p:nvGraphicFramePr>
        <p:xfrm>
          <a:off x="393700" y="1450182"/>
          <a:ext cx="8304824" cy="21869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9265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782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+mj-lt"/>
                        </a:rPr>
                        <a:t>Attributes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+mj-lt"/>
                        </a:rPr>
                        <a:t>Descriptions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lvl="0"/>
                      <a:r>
                        <a:rPr lang="en-US" sz="13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Courier New" panose="02070309020205020404" pitchFamily="49" charset="0"/>
                        </a:rPr>
                        <a:t>type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text, password, or hidden 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3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Courier New" panose="02070309020205020404" pitchFamily="49" charset="0"/>
                        </a:rPr>
                        <a:t>value</a:t>
                      </a:r>
                      <a:endParaRPr lang="en-US" sz="1300" b="1" dirty="0"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Default value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300" b="1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Courier New" panose="02070309020205020404" pitchFamily="49" charset="0"/>
                        </a:rPr>
                        <a:t>maxlength</a:t>
                      </a:r>
                      <a:endParaRPr lang="en-US" sz="1300" b="1" dirty="0"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Max</a:t>
                      </a:r>
                      <a:r>
                        <a:rPr lang="en-US" sz="1400" baseline="0" dirty="0">
                          <a:latin typeface="+mj-lt"/>
                        </a:rPr>
                        <a:t> Characters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3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Courier New" panose="02070309020205020404" pitchFamily="49" charset="0"/>
                        </a:rPr>
                        <a:t>size</a:t>
                      </a:r>
                      <a:endParaRPr lang="en-US" sz="1300" b="1" dirty="0"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Width of</a:t>
                      </a:r>
                      <a:r>
                        <a:rPr lang="en-US" sz="1400" baseline="0" dirty="0">
                          <a:latin typeface="+mj-lt"/>
                        </a:rPr>
                        <a:t> the field in characters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3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Courier New" panose="02070309020205020404" pitchFamily="49" charset="0"/>
                        </a:rPr>
                        <a:t>autofocus</a:t>
                      </a:r>
                      <a:endParaRPr lang="en-US" sz="1300" b="1" dirty="0"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A </a:t>
                      </a:r>
                      <a:r>
                        <a:rPr lang="en-US" sz="1400" dirty="0" err="1">
                          <a:latin typeface="+mj-lt"/>
                        </a:rPr>
                        <a:t>boolean</a:t>
                      </a:r>
                      <a:r>
                        <a:rPr lang="en-US" sz="1400" dirty="0">
                          <a:latin typeface="+mj-lt"/>
                        </a:rPr>
                        <a:t> attribute to set</a:t>
                      </a:r>
                      <a:r>
                        <a:rPr lang="en-US" sz="1400" baseline="0" dirty="0">
                          <a:latin typeface="+mj-lt"/>
                        </a:rPr>
                        <a:t> focus on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r>
                        <a:rPr lang="en-US" sz="13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Courier New" panose="02070309020205020404" pitchFamily="49" charset="0"/>
                        </a:rPr>
                        <a:t>placeholder</a:t>
                      </a:r>
                      <a:endParaRPr lang="en-US" sz="1300" b="1" dirty="0"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Puts a default value or hint in the field.</a:t>
                      </a:r>
                      <a:r>
                        <a:rPr lang="en-US" sz="1400" baseline="0" dirty="0">
                          <a:latin typeface="+mj-lt"/>
                        </a:rPr>
                        <a:t> Value is removed when user’s cursor enters the control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2/25/2014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8173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90550" y="1371655"/>
            <a:ext cx="82296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Quantity:&lt;input type="text" name="quantity" value="1" 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size="5"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readonly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&gt;&lt;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&gt;&lt;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Username:&lt;input type="text" name="username" 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autofocus&gt;&lt;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&gt;&lt;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Password:&lt;input type="password" name="password" 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maxlength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="6"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placeholder="Enter your password"&gt;&lt;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&gt;&lt;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	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Hidden:&lt;input type="hidden" name="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productid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value="widget"&gt;</a:t>
            </a:r>
          </a:p>
        </p:txBody>
      </p:sp>
      <p:sp>
        <p:nvSpPr>
          <p:cNvPr id="3" name="Rectangle 2"/>
          <p:cNvSpPr/>
          <p:nvPr/>
        </p:nvSpPr>
        <p:spPr>
          <a:xfrm>
            <a:off x="452647" y="666750"/>
            <a:ext cx="538884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The HTML for Text Fields</a:t>
            </a:r>
          </a:p>
        </p:txBody>
      </p:sp>
      <p:sp>
        <p:nvSpPr>
          <p:cNvPr id="9" name="Rounded Rectangle 8">
            <a:hlinkClick r:id="rId3"/>
          </p:cNvPr>
          <p:cNvSpPr/>
          <p:nvPr/>
        </p:nvSpPr>
        <p:spPr>
          <a:xfrm>
            <a:off x="3450287" y="3522176"/>
            <a:ext cx="2263366" cy="461059"/>
          </a:xfrm>
          <a:prstGeom prst="roundRect">
            <a:avLst/>
          </a:prstGeom>
          <a:solidFill>
            <a:srgbClr val="00B0F0"/>
          </a:solidFill>
          <a:ln>
            <a:solidFill>
              <a:srgbClr val="002060"/>
            </a:solidFill>
          </a:ln>
          <a:effectLst>
            <a:outerShdw blurRad="50800" dist="889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Example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2/25/2014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370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575" y="697706"/>
            <a:ext cx="8353425" cy="502444"/>
          </a:xfrm>
        </p:spPr>
        <p:txBody>
          <a:bodyPr>
            <a:noAutofit/>
          </a:bodyPr>
          <a:lstStyle/>
          <a:p>
            <a:r>
              <a:rPr lang="en-US" sz="3200" dirty="0"/>
              <a:t>Attributes of Radio Buttons and Check Boxes</a:t>
            </a:r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99108553"/>
              </p:ext>
            </p:extLst>
          </p:nvPr>
        </p:nvGraphicFramePr>
        <p:xfrm>
          <a:off x="419588" y="1227774"/>
          <a:ext cx="8304824" cy="11277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7749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298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+mj-lt"/>
                        </a:rPr>
                        <a:t>Attributes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+mj-lt"/>
                        </a:rPr>
                        <a:t>Descriptions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lvl="0"/>
                      <a:r>
                        <a:rPr lang="en-US" sz="13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Courier New" panose="02070309020205020404" pitchFamily="49" charset="0"/>
                        </a:rPr>
                        <a:t>type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Radio</a:t>
                      </a:r>
                      <a:r>
                        <a:rPr lang="en-US" sz="1400" baseline="0" dirty="0">
                          <a:latin typeface="+mj-lt"/>
                        </a:rPr>
                        <a:t> or checkbox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lvl="0"/>
                      <a:r>
                        <a:rPr lang="en-US" sz="13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Courier New" panose="02070309020205020404" pitchFamily="49" charset="0"/>
                        </a:rPr>
                        <a:t>value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Value Submitted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Courier New" panose="02070309020205020404" pitchFamily="49" charset="0"/>
                        </a:rPr>
                        <a:t>checked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Boolean 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409575" y="2454656"/>
            <a:ext cx="8324850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Crust:&lt;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&lt;input type="radio" name="crust" value="thin"&gt;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Thin Crust&lt;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&lt;input type="radio" name="crust" value="deep" checked&gt;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Deep Dish&lt;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&lt;input type="radio" name="crust" value="hand"&gt;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Hand Tossed&lt;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&gt;&lt;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Toppings:&lt;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&lt;input type="checkbox" name="topping1" value="pepperoni"&gt;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Pepperoni&lt;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&lt;input type="checkbox" name="topping2" value="mushrooms"&gt;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Mushrooms&lt;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&lt;input type="checkbox" name="topping3" value="olives"&gt;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Olives</a:t>
            </a:r>
          </a:p>
        </p:txBody>
      </p:sp>
      <p:sp>
        <p:nvSpPr>
          <p:cNvPr id="8" name="Rounded Rectangle 7">
            <a:hlinkClick r:id="rId3"/>
          </p:cNvPr>
          <p:cNvSpPr/>
          <p:nvPr/>
        </p:nvSpPr>
        <p:spPr>
          <a:xfrm>
            <a:off x="6471059" y="3805889"/>
            <a:ext cx="2263366" cy="461059"/>
          </a:xfrm>
          <a:prstGeom prst="roundRect">
            <a:avLst/>
          </a:prstGeom>
          <a:solidFill>
            <a:srgbClr val="00B0F0"/>
          </a:solidFill>
          <a:ln>
            <a:solidFill>
              <a:srgbClr val="002060"/>
            </a:solidFill>
          </a:ln>
          <a:effectLst>
            <a:outerShdw blurRad="50800" dist="889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Example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2/25/2014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779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ofBurnett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ProfBurnett</Template>
  <TotalTime>82</TotalTime>
  <Words>5321</Words>
  <Application>Microsoft Office PowerPoint</Application>
  <PresentationFormat>On-screen Show (16:9)</PresentationFormat>
  <Paragraphs>897</Paragraphs>
  <Slides>51</Slides>
  <Notes>38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6" baseType="lpstr">
      <vt:lpstr>Calibri</vt:lpstr>
      <vt:lpstr>Constantia</vt:lpstr>
      <vt:lpstr>Courier New</vt:lpstr>
      <vt:lpstr>Wingdings 2</vt:lpstr>
      <vt:lpstr>ProfBurnett</vt:lpstr>
      <vt:lpstr>HTML5-CSS3</vt:lpstr>
      <vt:lpstr>Class Outline</vt:lpstr>
      <vt:lpstr>Attributes of Form Element</vt:lpstr>
      <vt:lpstr>HTML for Form</vt:lpstr>
      <vt:lpstr>Attributes Input Element Buttons and Button Element</vt:lpstr>
      <vt:lpstr>PowerPoint Presentation</vt:lpstr>
      <vt:lpstr>Attributes  - Input Element  Text Fields</vt:lpstr>
      <vt:lpstr>PowerPoint Presentation</vt:lpstr>
      <vt:lpstr>Attributes of Radio Buttons and Check Boxes</vt:lpstr>
      <vt:lpstr>Attributes of Optgroup and Option Element </vt:lpstr>
      <vt:lpstr>Attributes of Select Element for List Boxes</vt:lpstr>
      <vt:lpstr>Attributes of Textarea Element</vt:lpstr>
      <vt:lpstr>The HTML for a form with label elements</vt:lpstr>
      <vt:lpstr>HTML that uses fieldset and legend elements</vt:lpstr>
      <vt:lpstr>Attributes of the input element for a file upload control</vt:lpstr>
      <vt:lpstr>Aligned label, text box, and button controls</vt:lpstr>
      <vt:lpstr>The CSS for the enhanced form</vt:lpstr>
      <vt:lpstr>The attributes for tab order and access keys</vt:lpstr>
      <vt:lpstr>The HTML5 attributes for data validation</vt:lpstr>
      <vt:lpstr>Attributes for using regular expressions</vt:lpstr>
      <vt:lpstr>HTML that uses regular expressions</vt:lpstr>
      <vt:lpstr>Attributes for the option elements within a datalist element</vt:lpstr>
      <vt:lpstr>The type attribute for email, url, and tel controls</vt:lpstr>
      <vt:lpstr>Attributes for the number and range controls</vt:lpstr>
      <vt:lpstr>Attributes for the date and time controls</vt:lpstr>
      <vt:lpstr>A search function that uses a search control</vt:lpstr>
      <vt:lpstr>The HTML for a color control</vt:lpstr>
      <vt:lpstr>An attribute for the output element</vt:lpstr>
      <vt:lpstr>Attributes for the progress and meter elements</vt:lpstr>
      <vt:lpstr>A web page that uses HTML5 data validation (Opera)</vt:lpstr>
      <vt:lpstr>Student Exercise 1</vt:lpstr>
      <vt:lpstr>HTML5 Media</vt:lpstr>
      <vt:lpstr>What a HTML5 Media Player Does</vt:lpstr>
      <vt:lpstr>CODEC</vt:lpstr>
      <vt:lpstr>HTML5 Video Element</vt:lpstr>
      <vt:lpstr>HTML5 Video Element</vt:lpstr>
      <vt:lpstr>HTML5 Video Element w/properties</vt:lpstr>
      <vt:lpstr>Common Video Media</vt:lpstr>
      <vt:lpstr>Common Video Media</vt:lpstr>
      <vt:lpstr>Video Codecs</vt:lpstr>
      <vt:lpstr>Video Codec support in Browsers</vt:lpstr>
      <vt:lpstr>HTML5 Audio Element</vt:lpstr>
      <vt:lpstr>HTML5 Video Element</vt:lpstr>
      <vt:lpstr>HTML5 Video Element w/properties</vt:lpstr>
      <vt:lpstr>Common Audio Media</vt:lpstr>
      <vt:lpstr>Audio Codecs</vt:lpstr>
      <vt:lpstr>MIME Types for Audio and Video</vt:lpstr>
      <vt:lpstr>Common Attributes for Audio and Video Elements</vt:lpstr>
      <vt:lpstr>Attributes for Source Element</vt:lpstr>
      <vt:lpstr>Session 6 – Chapter 14 Student Exercise</vt:lpstr>
      <vt:lpstr>Class Review</vt:lpstr>
    </vt:vector>
  </TitlesOfParts>
  <Company>BWGM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ITI 134 HTML5 Desktop and Mobile  Level II</dc:title>
  <dc:creator>Professor Burnett</dc:creator>
  <cp:lastModifiedBy>Carl Burnett</cp:lastModifiedBy>
  <cp:revision>12</cp:revision>
  <dcterms:created xsi:type="dcterms:W3CDTF">2015-01-18T17:32:15Z</dcterms:created>
  <dcterms:modified xsi:type="dcterms:W3CDTF">2025-09-15T15:06:30Z</dcterms:modified>
</cp:coreProperties>
</file>