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7" r:id="rId2"/>
    <p:sldId id="28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0" r:id="rId28"/>
    <p:sldId id="285" r:id="rId29"/>
    <p:sldId id="286" r:id="rId30"/>
    <p:sldId id="287" r:id="rId31"/>
    <p:sldId id="259" r:id="rId32"/>
    <p:sldId id="291" r:id="rId33"/>
    <p:sldId id="292" r:id="rId34"/>
    <p:sldId id="293" r:id="rId35"/>
    <p:sldId id="294" r:id="rId36"/>
    <p:sldId id="295" r:id="rId37"/>
    <p:sldId id="296" r:id="rId38"/>
    <p:sldId id="297" r:id="rId39"/>
    <p:sldId id="298" r:id="rId40"/>
    <p:sldId id="268" r:id="rId41"/>
    <p:sldId id="299" r:id="rId42"/>
    <p:sldId id="300" r:id="rId43"/>
    <p:sldId id="301" r:id="rId44"/>
    <p:sldId id="302" r:id="rId45"/>
    <p:sldId id="288"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howGuides="1">
      <p:cViewPr varScale="1">
        <p:scale>
          <a:sx n="99" d="100"/>
          <a:sy n="99" d="100"/>
        </p:scale>
        <p:origin x="34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62519-8363-458D-82DC-F79B914669A9}" type="datetimeFigureOut">
              <a:rPr lang="en-US" smtClean="0"/>
              <a:t>9/15/2025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18E88-ECD4-48CD-BA12-31090E109932}" type="slidenum">
              <a:rPr lang="en-US" smtClean="0"/>
              <a:t>‹#›</a:t>
            </a:fld>
            <a:endParaRPr lang="en-US"/>
          </a:p>
        </p:txBody>
      </p:sp>
    </p:spTree>
    <p:extLst>
      <p:ext uri="{BB962C8B-B14F-4D97-AF65-F5344CB8AC3E}">
        <p14:creationId xmlns:p14="http://schemas.microsoft.com/office/powerpoint/2010/main" val="4488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dirty="0"/>
          </a:p>
        </p:txBody>
      </p:sp>
    </p:spTree>
    <p:extLst>
      <p:ext uri="{BB962C8B-B14F-4D97-AF65-F5344CB8AC3E}">
        <p14:creationId xmlns:p14="http://schemas.microsoft.com/office/powerpoint/2010/main" val="314039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20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065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042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2798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819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0937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12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4251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7037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81000" y="685800"/>
            <a:ext cx="6096000" cy="342900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815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3158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4526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1062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381000" y="685800"/>
            <a:ext cx="6096000" cy="3429000"/>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721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3949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73429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5851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65959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3701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4690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441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084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227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7847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4228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19001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35899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6576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277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533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0864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305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81000" y="685800"/>
            <a:ext cx="6096000" cy="34290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06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5575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1640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94D699CF-1183-4997-BFB2-190B5205D63C}" type="datetime1">
              <a:rPr lang="en-US" smtClean="0"/>
              <a:t>9/15/2025</a:t>
            </a:fld>
            <a:endParaRPr lang="en-US"/>
          </a:p>
        </p:txBody>
      </p:sp>
      <p:sp>
        <p:nvSpPr>
          <p:cNvPr id="19" name="Footer Placeholder 18"/>
          <p:cNvSpPr>
            <a:spLocks noGrp="1"/>
          </p:cNvSpPr>
          <p:nvPr>
            <p:ph type="ftr" sz="quarter" idx="11"/>
          </p:nvPr>
        </p:nvSpPr>
        <p:spPr/>
        <p:txBody>
          <a:bodyPr/>
          <a:lstStyle/>
          <a:p>
            <a:r>
              <a:rPr lang="en-US"/>
              <a:t>Copyright © 2007 - 2025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291E85-E3A4-41AD-BD84-21BFDE2F8F2B}"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FE55F9-6718-468A-B16A-4A14A8631388}"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220E92-DE7F-4E9B-B7C2-98E257322130}"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99AF0DD-A7A5-41F3-9DCB-37C0AA967C74}"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3A054F-0FEA-4F4E-8385-250BCF263F05}"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E4EBBA0-8027-4612-8643-7F4D13822DD1}" type="datetime1">
              <a:rPr lang="en-US" smtClean="0"/>
              <a:t>9/15/2025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71B3320-B1EA-4609-9B8D-04CFDBA15AE7}" type="datetime1">
              <a:rPr lang="en-US" smtClean="0"/>
              <a:t>9/15/2025</a:t>
            </a:fld>
            <a:endParaRPr lang="en-US"/>
          </a:p>
        </p:txBody>
      </p:sp>
      <p:sp>
        <p:nvSpPr>
          <p:cNvPr id="4" name="Footer Placeholder 3"/>
          <p:cNvSpPr>
            <a:spLocks noGrp="1"/>
          </p:cNvSpPr>
          <p:nvPr>
            <p:ph type="ftr" sz="quarter" idx="11"/>
          </p:nvPr>
        </p:nvSpPr>
        <p:spPr/>
        <p:txBody>
          <a:bodyPr/>
          <a:lstStyle/>
          <a:p>
            <a:r>
              <a:rPr lang="en-US"/>
              <a:t>Copyright © 2007 - 2025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4A092-C5F6-4757-8CCD-E82D5CC0B08B}" type="datetime1">
              <a:rPr lang="en-US" smtClean="0"/>
              <a:t>9/15/2025</a:t>
            </a:fld>
            <a:endParaRPr lang="en-US"/>
          </a:p>
        </p:txBody>
      </p:sp>
      <p:sp>
        <p:nvSpPr>
          <p:cNvPr id="3" name="Footer Placeholder 2"/>
          <p:cNvSpPr>
            <a:spLocks noGrp="1"/>
          </p:cNvSpPr>
          <p:nvPr>
            <p:ph type="ftr" sz="quarter" idx="11"/>
          </p:nvPr>
        </p:nvSpPr>
        <p:spPr/>
        <p:txBody>
          <a:bodyPr/>
          <a:lstStyle/>
          <a:p>
            <a:r>
              <a:rPr lang="en-US"/>
              <a:t>Copyright © 2007 - 2025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8D5FDA-D426-418F-9D10-0E824B434B0E}"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B9D7E42-9AEC-4D19-95F4-6281B9C16A56}"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b="1">
                <a:solidFill>
                  <a:schemeClr val="tx2">
                    <a:shade val="90000"/>
                  </a:schemeClr>
                </a:solidFill>
                <a:latin typeface="+mj-lt"/>
              </a:defRPr>
            </a:lvl1pPr>
          </a:lstStyle>
          <a:p>
            <a:fld id="{5B586465-0809-467B-B956-E1A25E8EF75F}" type="datetime1">
              <a:rPr lang="en-US" smtClean="0"/>
              <a:pPr/>
              <a:t>9/15/2025</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b="1">
                <a:solidFill>
                  <a:schemeClr val="tx2">
                    <a:shade val="90000"/>
                  </a:schemeClr>
                </a:solidFill>
                <a:latin typeface="+mj-lt"/>
              </a:defRPr>
            </a:lvl1pPr>
          </a:lstStyle>
          <a:p>
            <a:r>
              <a:rPr lang="en-US"/>
              <a:t>Copyright © 2007 - 2025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b="1">
                <a:solidFill>
                  <a:schemeClr val="tx2">
                    <a:shade val="90000"/>
                  </a:schemeClr>
                </a:solidFill>
                <a:latin typeface="+mj-lt"/>
              </a:defRPr>
            </a:lvl1pPr>
          </a:lstStyle>
          <a:p>
            <a:fld id="{3D46CBA2-ECE5-4BE9-B546-6761E0E67089}"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burne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04_float.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figure_captions/figure_caption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rofburnett.com/applications/ITI_133_HTML5_Desktop_and_Mobile_I/ch08/06_07_horses/06_thumbnail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www.inkscape.org/" TargetMode="External"/><Relationship Id="rId13" Type="http://schemas.openxmlformats.org/officeDocument/2006/relationships/image" Target="../media/image16.png"/><Relationship Id="rId3" Type="http://schemas.openxmlformats.org/officeDocument/2006/relationships/hyperlink" Target="http://www.adobe.com/products/photoshop/photoshop/" TargetMode="External"/><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adobe.com/products/fireworks/" TargetMode="External"/><Relationship Id="rId11" Type="http://schemas.openxmlformats.org/officeDocument/2006/relationships/hyperlink" Target="http://www.corel.com/" TargetMode="External"/><Relationship Id="rId5" Type="http://schemas.openxmlformats.org/officeDocument/2006/relationships/hyperlink" Target="http://www.gimp.org/" TargetMode="External"/><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hyperlink" Target="http://www.pixelmator.com/" TargetMode="External"/><Relationship Id="rId1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creativecommons.org/" TargetMode="Externa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lodive.com/design/free-stock-photo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3schools.com/bootstrap/bootstrap_ref_comp_glyphs.asp" TargetMode="External"/><Relationship Id="rId2" Type="http://schemas.openxmlformats.org/officeDocument/2006/relationships/hyperlink" Target="https://fontawesome.com/" TargetMode="External"/><Relationship Id="rId1" Type="http://schemas.openxmlformats.org/officeDocument/2006/relationships/slideLayout" Target="../slideLayouts/slideLayout2.xml"/><Relationship Id="rId5" Type="http://schemas.openxmlformats.org/officeDocument/2006/relationships/hyperlink" Target="https://www.flaticon.com/" TargetMode="External"/><Relationship Id="rId4" Type="http://schemas.openxmlformats.org/officeDocument/2006/relationships/hyperlink" Target="http://www.glyphish.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favicon.c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favicon.htmlkit.com/favicon/" TargetMode="External"/><Relationship Id="rId5" Type="http://schemas.openxmlformats.org/officeDocument/2006/relationships/hyperlink" Target="http://www.mediacollege.com/adobe/photoshop/plugins/ico/" TargetMode="External"/><Relationship Id="rId4" Type="http://schemas.openxmlformats.org/officeDocument/2006/relationships/hyperlink" Target="http://www.axialis.com/iconworksho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09/02_table_1_unformatted.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09/03_table_1.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09/04_table_2.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09/05_table_css3.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09/06_table_figure.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09/07_table_merge.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02_resiz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3schools.com/cssref/pr_pos_vertical-align.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03_alignment.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w3schools.com/cssref/pr_class_float.as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85750" y="2608118"/>
            <a:ext cx="8572500" cy="1066800"/>
          </a:xfrm>
        </p:spPr>
        <p:txBody>
          <a:bodyPr>
            <a:noAutofit/>
          </a:bodyPr>
          <a:lstStyle/>
          <a:p>
            <a:pPr>
              <a:defRPr/>
            </a:pPr>
            <a:r>
              <a:rPr lang="en-US" sz="1800">
                <a:effectLst>
                  <a:outerShdw blurRad="38100" dist="38100" dir="2700000" algn="tl">
                    <a:srgbClr val="000000">
                      <a:alpha val="43137"/>
                    </a:srgbClr>
                  </a:outerShdw>
                </a:effectLst>
              </a:rPr>
              <a:t>Session V</a:t>
            </a:r>
            <a:endParaRPr lang="en-US" sz="1800" dirty="0"/>
          </a:p>
          <a:p>
            <a:pPr>
              <a:defRPr/>
            </a:pPr>
            <a:r>
              <a:rPr lang="en-US" sz="1800" dirty="0"/>
              <a:t>    Chapter 11 - How to Work with Images and Icons</a:t>
            </a:r>
          </a:p>
          <a:p>
            <a:pPr>
              <a:defRPr/>
            </a:pPr>
            <a:r>
              <a:rPr lang="en-US" sz="1800" dirty="0"/>
              <a:t>    Chapter 12 - How to Work with Tables</a:t>
            </a:r>
          </a:p>
          <a:p>
            <a:pPr>
              <a:defRPr/>
            </a:pPr>
            <a:endParaRPr lang="en-US" sz="1800" dirty="0">
              <a:effectLst>
                <a:outerShdw blurRad="38100" dist="38100" dir="2700000" algn="tl">
                  <a:srgbClr val="000000">
                    <a:alpha val="43137"/>
                  </a:srgbClr>
                </a:outerShdw>
              </a:effectLst>
            </a:endParaRPr>
          </a:p>
          <a:p>
            <a:pPr>
              <a:defRPr/>
            </a:pPr>
            <a:r>
              <a:rPr lang="en-US" sz="1800" dirty="0">
                <a:hlinkClick r:id="rId3"/>
              </a:rPr>
              <a:t>www.profburnett.com</a:t>
            </a:r>
            <a:endParaRPr lang="en-US" sz="1800" dirty="0"/>
          </a:p>
          <a:p>
            <a:pPr>
              <a:defRPr/>
            </a:pPr>
            <a:r>
              <a:rPr lang="en-US" sz="1800" i="1" dirty="0">
                <a:solidFill>
                  <a:srgbClr val="FFC000"/>
                </a:solidFill>
              </a:rPr>
              <a:t>Master a Skill </a:t>
            </a:r>
            <a:r>
              <a:rPr lang="en-US" sz="1800" i="1" dirty="0"/>
              <a:t>/ </a:t>
            </a:r>
            <a:r>
              <a:rPr lang="en-US" sz="1800" i="1" dirty="0">
                <a:solidFill>
                  <a:srgbClr val="FFFF00"/>
                </a:solidFill>
              </a:rPr>
              <a:t>Learn for Life</a:t>
            </a:r>
          </a:p>
          <a:p>
            <a:pPr>
              <a:defRPr/>
            </a:pPr>
            <a:br>
              <a:rPr lang="en-US" sz="1800" dirty="0">
                <a:effectLst>
                  <a:outerShdw blurRad="38100" dist="38100" dir="2700000" algn="tl">
                    <a:srgbClr val="000000">
                      <a:alpha val="43137"/>
                    </a:srgbClr>
                  </a:outerShdw>
                </a:effectLst>
              </a:rPr>
            </a:br>
            <a:endParaRPr lang="en-US" sz="1800" dirty="0">
              <a:effectLst>
                <a:outerShdw blurRad="38100" dist="38100" dir="2700000" algn="tl">
                  <a:srgbClr val="000000">
                    <a:alpha val="43137"/>
                  </a:srgbClr>
                </a:outerShdw>
              </a:effectLst>
            </a:endParaRPr>
          </a:p>
        </p:txBody>
      </p:sp>
      <p:sp>
        <p:nvSpPr>
          <p:cNvPr id="2054" name="Rectangle 6"/>
          <p:cNvSpPr>
            <a:spLocks noGrp="1" noChangeArrowheads="1"/>
          </p:cNvSpPr>
          <p:nvPr>
            <p:ph type="title"/>
          </p:nvPr>
        </p:nvSpPr>
        <p:spPr>
          <a:xfrm>
            <a:off x="2" y="361950"/>
            <a:ext cx="8762999" cy="2209800"/>
          </a:xfrm>
        </p:spPr>
        <p:txBody>
          <a:bodyPr/>
          <a:lstStyle/>
          <a:p>
            <a:pPr>
              <a:defRPr/>
            </a:pPr>
            <a:r>
              <a:rPr lang="en-US" sz="6000" dirty="0"/>
              <a:t>HTML5-CSS3</a:t>
            </a:r>
          </a:p>
        </p:txBody>
      </p:sp>
    </p:spTree>
    <p:extLst>
      <p:ext uri="{BB962C8B-B14F-4D97-AF65-F5344CB8AC3E}">
        <p14:creationId xmlns:p14="http://schemas.microsoft.com/office/powerpoint/2010/main" val="232856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37" y="1408989"/>
            <a:ext cx="5636078" cy="3416320"/>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img</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src</a:t>
            </a:r>
            <a:r>
              <a:rPr lang="en-US" sz="1200" b="1" dirty="0">
                <a:latin typeface="Courier New" panose="02070309020205020404" pitchFamily="49" charset="0"/>
                <a:cs typeface="Courier New" panose="02070309020205020404" pitchFamily="49" charset="0"/>
              </a:rPr>
              <a:t>="images/students.jpg"</a:t>
            </a:r>
          </a:p>
          <a:p>
            <a:r>
              <a:rPr lang="en-US" sz="1200" b="1" dirty="0">
                <a:latin typeface="Courier New" panose="02070309020205020404" pitchFamily="49" charset="0"/>
                <a:cs typeface="Courier New" panose="02070309020205020404" pitchFamily="49" charset="0"/>
              </a:rPr>
              <a:t>     alt="teacher and students"&gt;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ul</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&lt;li&gt;in college and university MIS programs that focus </a:t>
            </a:r>
          </a:p>
          <a:p>
            <a:r>
              <a:rPr lang="en-US" sz="1200" b="1" dirty="0">
                <a:latin typeface="Courier New" panose="02070309020205020404" pitchFamily="49" charset="0"/>
                <a:cs typeface="Courier New" panose="02070309020205020404" pitchFamily="49" charset="0"/>
              </a:rPr>
              <a:t>        on providing students with practical, real-world </a:t>
            </a:r>
          </a:p>
          <a:p>
            <a:r>
              <a:rPr lang="en-US" sz="1200" b="1" dirty="0">
                <a:latin typeface="Courier New" panose="02070309020205020404" pitchFamily="49" charset="0"/>
                <a:cs typeface="Courier New" panose="02070309020205020404" pitchFamily="49" charset="0"/>
              </a:rPr>
              <a:t>        experience&lt;/li&gt;</a:t>
            </a:r>
          </a:p>
          <a:p>
            <a:r>
              <a:rPr lang="en-US" sz="1200" b="1" dirty="0">
                <a:latin typeface="Courier New" panose="02070309020205020404" pitchFamily="49" charset="0"/>
                <a:cs typeface="Courier New" panose="02070309020205020404" pitchFamily="49" charset="0"/>
              </a:rPr>
              <a:t>    &lt;li&gt;by technical institutes and community colleges </a:t>
            </a:r>
          </a:p>
          <a:p>
            <a:r>
              <a:rPr lang="en-US" sz="1200" b="1" dirty="0">
                <a:latin typeface="Courier New" panose="02070309020205020404" pitchFamily="49" charset="0"/>
                <a:cs typeface="Courier New" panose="02070309020205020404" pitchFamily="49" charset="0"/>
              </a:rPr>
              <a:t>        that focus on the skills that employers are </a:t>
            </a:r>
          </a:p>
          <a:p>
            <a:r>
              <a:rPr lang="en-US" sz="1200" b="1" dirty="0">
                <a:latin typeface="Courier New" panose="02070309020205020404" pitchFamily="49" charset="0"/>
                <a:cs typeface="Courier New" panose="02070309020205020404" pitchFamily="49" charset="0"/>
              </a:rPr>
              <a:t>        looking for&lt;/li&gt;</a:t>
            </a:r>
          </a:p>
          <a:p>
            <a:r>
              <a:rPr lang="en-US" sz="1200" b="1" dirty="0">
                <a:latin typeface="Courier New" panose="02070309020205020404" pitchFamily="49" charset="0"/>
                <a:cs typeface="Courier New" panose="02070309020205020404" pitchFamily="49" charset="0"/>
              </a:rPr>
              <a:t>    &lt;li&gt;in Continuing Ed and Extension programs where the </a:t>
            </a:r>
          </a:p>
          <a:p>
            <a:r>
              <a:rPr lang="en-US" sz="1200" b="1" dirty="0">
                <a:latin typeface="Courier New" panose="02070309020205020404" pitchFamily="49" charset="0"/>
                <a:cs typeface="Courier New" panose="02070309020205020404" pitchFamily="49" charset="0"/>
              </a:rPr>
              <a:t>        students are professionals who are expanding </a:t>
            </a:r>
          </a:p>
          <a:p>
            <a:r>
              <a:rPr lang="en-US" sz="1200" b="1" dirty="0">
                <a:latin typeface="Courier New" panose="02070309020205020404" pitchFamily="49" charset="0"/>
                <a:cs typeface="Courier New" panose="02070309020205020404" pitchFamily="49" charset="0"/>
              </a:rPr>
              <a:t>        their skills&lt;/li&gt;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ul</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&lt;p id="last"&gt;So if your program fits one of those profiles, please take a look at our books. </a:t>
            </a:r>
            <a:r>
              <a:rPr lang="en-US" sz="1200" b="1" dirty="0" err="1">
                <a:latin typeface="Courier New" panose="02070309020205020404" pitchFamily="49" charset="0"/>
                <a:cs typeface="Courier New" panose="02070309020205020404" pitchFamily="49" charset="0"/>
              </a:rPr>
              <a:t>I&amp;rsquo;m</a:t>
            </a:r>
            <a:r>
              <a:rPr lang="en-US" sz="1200" b="1" dirty="0">
                <a:latin typeface="Courier New" panose="02070309020205020404" pitchFamily="49" charset="0"/>
                <a:cs typeface="Courier New" panose="02070309020205020404" pitchFamily="49" charset="0"/>
              </a:rPr>
              <a:t> confident </a:t>
            </a:r>
            <a:r>
              <a:rPr lang="en-US" sz="1200" b="1" dirty="0" err="1">
                <a:latin typeface="Courier New" panose="02070309020205020404" pitchFamily="49" charset="0"/>
                <a:cs typeface="Courier New" panose="02070309020205020404" pitchFamily="49" charset="0"/>
              </a:rPr>
              <a:t>you&amp;rsquo;ll</a:t>
            </a:r>
            <a:r>
              <a:rPr lang="en-US" sz="1200" b="1" dirty="0">
                <a:latin typeface="Courier New" panose="02070309020205020404" pitchFamily="49" charset="0"/>
                <a:cs typeface="Courier New" panose="02070309020205020404" pitchFamily="49" charset="0"/>
              </a:rPr>
              <a:t> discover a new level of structure, clarity, and relevance that will benefit both you and your students.&lt;/p&gt;</a:t>
            </a:r>
          </a:p>
        </p:txBody>
      </p:sp>
      <p:sp>
        <p:nvSpPr>
          <p:cNvPr id="3" name="Rectangle 2"/>
          <p:cNvSpPr/>
          <p:nvPr/>
        </p:nvSpPr>
        <p:spPr>
          <a:xfrm>
            <a:off x="226338" y="666750"/>
            <a:ext cx="6093463" cy="707886"/>
          </a:xfrm>
          <a:prstGeom prst="rect">
            <a:avLst/>
          </a:prstGeom>
        </p:spPr>
        <p:txBody>
          <a:bodyPr wrap="none">
            <a:spAutoFit/>
          </a:bodyPr>
          <a:lstStyle/>
          <a:p>
            <a:r>
              <a:rPr lang="en-US" sz="4000" b="1" dirty="0">
                <a:solidFill>
                  <a:schemeClr val="accent2">
                    <a:lumMod val="50000"/>
                  </a:schemeClr>
                </a:solidFill>
                <a:effectLst>
                  <a:outerShdw blurRad="38100" dist="38100" dir="2700000" algn="tl">
                    <a:srgbClr val="000000">
                      <a:alpha val="43137"/>
                    </a:srgbClr>
                  </a:outerShdw>
                </a:effectLst>
                <a:latin typeface="+mj-lt"/>
              </a:rPr>
              <a:t>HTML &amp; CSS for a Web Page</a:t>
            </a:r>
          </a:p>
        </p:txBody>
      </p:sp>
      <p:sp>
        <p:nvSpPr>
          <p:cNvPr id="7" name="Rounded Rectangle 6">
            <a:hlinkClick r:id="rId3"/>
          </p:cNvPr>
          <p:cNvSpPr/>
          <p:nvPr/>
        </p:nvSpPr>
        <p:spPr>
          <a:xfrm>
            <a:off x="6181319" y="3467447"/>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Web Page Example</a:t>
            </a:r>
          </a:p>
        </p:txBody>
      </p:sp>
      <p:sp>
        <p:nvSpPr>
          <p:cNvPr id="8" name="Rectangle 7"/>
          <p:cNvSpPr/>
          <p:nvPr/>
        </p:nvSpPr>
        <p:spPr>
          <a:xfrm>
            <a:off x="6181318" y="1688419"/>
            <a:ext cx="2615756" cy="1015663"/>
          </a:xfrm>
          <a:prstGeom prst="rect">
            <a:avLst/>
          </a:prstGeom>
        </p:spPr>
        <p:txBody>
          <a:bodyPr wrap="square">
            <a:spAutoFit/>
          </a:bodyPr>
          <a:lstStyle/>
          <a:p>
            <a:r>
              <a:rPr lang="en-US" sz="1200" b="1" dirty="0" err="1">
                <a:latin typeface="Courier New" panose="02070309020205020404" pitchFamily="49" charset="0"/>
                <a:cs typeface="Courier New" panose="02070309020205020404" pitchFamily="49" charset="0"/>
              </a:rPr>
              <a:t>img</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float: left;</a:t>
            </a:r>
          </a:p>
          <a:p>
            <a:r>
              <a:rPr lang="en-US" sz="1200" b="1" dirty="0">
                <a:latin typeface="Courier New" panose="02070309020205020404" pitchFamily="49" charset="0"/>
                <a:cs typeface="Courier New" panose="02070309020205020404" pitchFamily="49" charset="0"/>
              </a:rPr>
              <a:t>    margin-top: 15px;</a:t>
            </a:r>
          </a:p>
          <a:p>
            <a:r>
              <a:rPr lang="en-US" sz="1200" b="1" dirty="0">
                <a:latin typeface="Courier New" panose="02070309020205020404" pitchFamily="49" charset="0"/>
                <a:cs typeface="Courier New" panose="02070309020205020404" pitchFamily="49" charset="0"/>
              </a:rPr>
              <a:t>    margin-bottom: 10px; }</a:t>
            </a:r>
          </a:p>
          <a:p>
            <a:r>
              <a:rPr lang="en-US" sz="1200" b="1" dirty="0">
                <a:latin typeface="Courier New" panose="02070309020205020404" pitchFamily="49" charset="0"/>
                <a:cs typeface="Courier New" panose="02070309020205020404" pitchFamily="49" charset="0"/>
              </a:rPr>
              <a:t>#last { clear: left; }</a:t>
            </a:r>
          </a:p>
        </p:txBody>
      </p:sp>
      <p:sp>
        <p:nvSpPr>
          <p:cNvPr id="4" name="Date Placeholder 3"/>
          <p:cNvSpPr>
            <a:spLocks noGrp="1"/>
          </p:cNvSpPr>
          <p:nvPr>
            <p:ph type="dt" sz="half" idx="10"/>
          </p:nvPr>
        </p:nvSpPr>
        <p:spPr/>
        <p:txBody>
          <a:bodyPr/>
          <a:lstStyle/>
          <a:p>
            <a:fld id="{02AF0E73-0D85-48B4-B2D7-CE0BAD3CC8F9}"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10</a:t>
            </a:fld>
            <a:endParaRPr lang="en-US"/>
          </a:p>
        </p:txBody>
      </p:sp>
    </p:spTree>
    <p:extLst>
      <p:ext uri="{BB962C8B-B14F-4D97-AF65-F5344CB8AC3E}">
        <p14:creationId xmlns:p14="http://schemas.microsoft.com/office/powerpoint/2010/main" val="30233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305800" cy="599479"/>
          </a:xfrm>
        </p:spPr>
        <p:txBody>
          <a:bodyPr>
            <a:noAutofit/>
          </a:bodyPr>
          <a:lstStyle/>
          <a:p>
            <a:r>
              <a:rPr lang="en-US" sz="3200" b="1" dirty="0">
                <a:effectLst>
                  <a:outerShdw blurRad="38100" dist="38100" dir="2700000" algn="tl">
                    <a:srgbClr val="000000">
                      <a:alpha val="43137"/>
                    </a:srgbClr>
                  </a:outerShdw>
                </a:effectLst>
              </a:rPr>
              <a:t>A Web Page with Figure and </a:t>
            </a:r>
            <a:r>
              <a:rPr lang="en-US" sz="3200" b="1" dirty="0" err="1">
                <a:effectLst>
                  <a:outerShdw blurRad="38100" dist="38100" dir="2700000" algn="tl">
                    <a:srgbClr val="000000">
                      <a:alpha val="43137"/>
                    </a:srgbClr>
                  </a:outerShdw>
                </a:effectLst>
              </a:rPr>
              <a:t>Figcaption</a:t>
            </a:r>
            <a:r>
              <a:rPr lang="en-US" sz="3200" b="1" dirty="0">
                <a:effectLst>
                  <a:outerShdw blurRad="38100" dist="38100" dir="2700000" algn="tl">
                    <a:srgbClr val="000000">
                      <a:alpha val="43137"/>
                    </a:srgbClr>
                  </a:outerShdw>
                </a:effectLst>
              </a:rPr>
              <a:t> Elements</a:t>
            </a:r>
          </a:p>
        </p:txBody>
      </p:sp>
      <p:pic>
        <p:nvPicPr>
          <p:cNvPr id="30726" name="Picture 31" descr="M:\Current projects\HTML and CSS\Manuscript\Chapter 08\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1430457"/>
            <a:ext cx="52133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58F2D1F8-9A4C-4821-9502-7380A64273C1}"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11</a:t>
            </a:fld>
            <a:endParaRPr lang="en-US"/>
          </a:p>
        </p:txBody>
      </p:sp>
    </p:spTree>
    <p:extLst>
      <p:ext uri="{BB962C8B-B14F-4D97-AF65-F5344CB8AC3E}">
        <p14:creationId xmlns:p14="http://schemas.microsoft.com/office/powerpoint/2010/main" val="305909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8066"/>
            <a:ext cx="8229600" cy="443484"/>
          </a:xfrm>
        </p:spPr>
        <p:txBody>
          <a:bodyPr>
            <a:noAutofit/>
          </a:bodyPr>
          <a:lstStyle/>
          <a:p>
            <a:r>
              <a:rPr lang="en-US" sz="2800" dirty="0"/>
              <a:t>The HTML for the Figure and </a:t>
            </a:r>
            <a:r>
              <a:rPr lang="en-US" sz="2800" dirty="0" err="1"/>
              <a:t>Figcaption</a:t>
            </a:r>
            <a:r>
              <a:rPr lang="en-US" sz="2800" dirty="0"/>
              <a:t> Elements</a:t>
            </a:r>
          </a:p>
        </p:txBody>
      </p:sp>
      <p:sp>
        <p:nvSpPr>
          <p:cNvPr id="2" name="Rectangle 1"/>
          <p:cNvSpPr/>
          <p:nvPr/>
        </p:nvSpPr>
        <p:spPr>
          <a:xfrm>
            <a:off x="443621" y="1437821"/>
            <a:ext cx="8338240" cy="2462213"/>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&lt;article&gt;</a:t>
            </a:r>
          </a:p>
          <a:p>
            <a:r>
              <a:rPr lang="en-US" sz="1400" b="1" dirty="0">
                <a:latin typeface="Courier New" panose="02070309020205020404" pitchFamily="49" charset="0"/>
                <a:cs typeface="Courier New" panose="02070309020205020404" pitchFamily="49" charset="0"/>
              </a:rPr>
              <a:t>    &lt;h1&gt;Fossil Threads in the Web of Life&lt;/h1&gt;</a:t>
            </a:r>
          </a:p>
          <a:p>
            <a:r>
              <a:rPr lang="en-US" sz="1400" b="1" dirty="0">
                <a:latin typeface="Courier New" panose="02070309020205020404" pitchFamily="49" charset="0"/>
                <a:cs typeface="Courier New" panose="02070309020205020404" pitchFamily="49" charset="0"/>
              </a:rPr>
              <a:t>    &lt;figure&gt;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="images/sampson_dinosaur.jpg"</a:t>
            </a:r>
          </a:p>
          <a:p>
            <a:r>
              <a:rPr lang="en-US" sz="1400" b="1" dirty="0">
                <a:latin typeface="Courier New" panose="02070309020205020404" pitchFamily="49" charset="0"/>
                <a:cs typeface="Courier New" panose="02070309020205020404" pitchFamily="49" charset="0"/>
              </a:rPr>
              <a:t>             alt="Scott Sampson"&gt;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figcaption</a:t>
            </a:r>
            <a:r>
              <a:rPr lang="en-US" sz="1400" b="1" dirty="0">
                <a:latin typeface="Courier New" panose="02070309020205020404" pitchFamily="49" charset="0"/>
                <a:cs typeface="Courier New" panose="02070309020205020404" pitchFamily="49" charset="0"/>
              </a:rPr>
              <a:t>&gt;Scott Sampson and friend&lt;/</a:t>
            </a:r>
            <a:r>
              <a:rPr lang="en-US" sz="1400" b="1" dirty="0" err="1">
                <a:latin typeface="Courier New" panose="02070309020205020404" pitchFamily="49" charset="0"/>
                <a:cs typeface="Courier New" panose="02070309020205020404" pitchFamily="49" charset="0"/>
              </a:rPr>
              <a:t>figcaption</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&lt;/figure&gt;</a:t>
            </a:r>
          </a:p>
          <a:p>
            <a:r>
              <a:rPr lang="en-US" sz="1400" b="1" dirty="0">
                <a:latin typeface="Courier New" panose="02070309020205020404" pitchFamily="49" charset="0"/>
                <a:cs typeface="Courier New" panose="02070309020205020404" pitchFamily="49" charset="0"/>
              </a:rPr>
              <a:t>    &lt;p&gt;What's 75 million years old and brand spanking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&lt;/p&gt;</a:t>
            </a:r>
          </a:p>
          <a:p>
            <a:r>
              <a:rPr lang="en-US" sz="1400" b="1" dirty="0">
                <a:latin typeface="Courier New" panose="02070309020205020404" pitchFamily="49" charset="0"/>
                <a:cs typeface="Courier New" panose="02070309020205020404" pitchFamily="49" charset="0"/>
              </a:rPr>
              <a:t>&lt;/article&gt;</a:t>
            </a:r>
          </a:p>
        </p:txBody>
      </p:sp>
      <p:sp>
        <p:nvSpPr>
          <p:cNvPr id="6" name="Date Placeholder 5"/>
          <p:cNvSpPr>
            <a:spLocks noGrp="1"/>
          </p:cNvSpPr>
          <p:nvPr>
            <p:ph type="dt" sz="half" idx="10"/>
          </p:nvPr>
        </p:nvSpPr>
        <p:spPr/>
        <p:txBody>
          <a:bodyPr/>
          <a:lstStyle/>
          <a:p>
            <a:fld id="{227ADAED-81C4-4BE4-BE3D-15CC3C7E3881}"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12</a:t>
            </a:fld>
            <a:endParaRPr lang="en-US"/>
          </a:p>
        </p:txBody>
      </p:sp>
    </p:spTree>
    <p:extLst>
      <p:ext uri="{BB962C8B-B14F-4D97-AF65-F5344CB8AC3E}">
        <p14:creationId xmlns:p14="http://schemas.microsoft.com/office/powerpoint/2010/main" val="124788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8066"/>
            <a:ext cx="8229600" cy="595884"/>
          </a:xfrm>
        </p:spPr>
        <p:txBody>
          <a:bodyPr>
            <a:noAutofit/>
          </a:bodyPr>
          <a:lstStyle/>
          <a:p>
            <a:r>
              <a:rPr lang="en-US" sz="3200" dirty="0"/>
              <a:t>The CSS for the Figure and </a:t>
            </a:r>
            <a:r>
              <a:rPr lang="en-US" sz="3200" dirty="0" err="1"/>
              <a:t>Figcaption</a:t>
            </a:r>
            <a:r>
              <a:rPr lang="en-US" sz="3200" dirty="0"/>
              <a:t> Elements</a:t>
            </a:r>
            <a:endParaRPr lang="en-US" sz="2800" dirty="0"/>
          </a:p>
        </p:txBody>
      </p:sp>
      <p:sp>
        <p:nvSpPr>
          <p:cNvPr id="2" name="Rectangle 1"/>
          <p:cNvSpPr/>
          <p:nvPr/>
        </p:nvSpPr>
        <p:spPr>
          <a:xfrm>
            <a:off x="647322" y="1444240"/>
            <a:ext cx="4572000" cy="2554545"/>
          </a:xfrm>
          <a:prstGeom prst="rect">
            <a:avLst/>
          </a:prstGeom>
        </p:spPr>
        <p:txBody>
          <a:bodyPr>
            <a:spAutoFit/>
          </a:bodyPr>
          <a:lstStyle/>
          <a:p>
            <a:r>
              <a:rPr lang="en-US" sz="1600" b="1" dirty="0">
                <a:latin typeface="Courier New" panose="02070309020205020404" pitchFamily="49" charset="0"/>
                <a:cs typeface="Courier New" panose="02070309020205020404" pitchFamily="49" charset="0"/>
              </a:rPr>
              <a:t>figure {</a:t>
            </a:r>
          </a:p>
          <a:p>
            <a:r>
              <a:rPr lang="en-US" sz="1600" b="1" dirty="0">
                <a:latin typeface="Courier New" panose="02070309020205020404" pitchFamily="49" charset="0"/>
                <a:cs typeface="Courier New" panose="02070309020205020404" pitchFamily="49" charset="0"/>
              </a:rPr>
              <a:t>    float: left;</a:t>
            </a:r>
          </a:p>
          <a:p>
            <a:r>
              <a:rPr lang="en-US" sz="1600" b="1" dirty="0">
                <a:latin typeface="Courier New" panose="02070309020205020404" pitchFamily="49" charset="0"/>
                <a:cs typeface="Courier New" panose="02070309020205020404" pitchFamily="49" charset="0"/>
              </a:rPr>
              <a:t>    margin-right: 1.5em; }</a:t>
            </a:r>
          </a:p>
          <a:p>
            <a:r>
              <a:rPr lang="en-US" sz="1600" b="1" dirty="0" err="1">
                <a:latin typeface="Courier New" panose="02070309020205020404" pitchFamily="49" charset="0"/>
                <a:cs typeface="Courier New" panose="02070309020205020404" pitchFamily="49" charset="0"/>
              </a:rPr>
              <a:t>figcaption</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display: block;</a:t>
            </a:r>
          </a:p>
          <a:p>
            <a:r>
              <a:rPr lang="en-US" sz="1600" b="1" dirty="0">
                <a:latin typeface="Courier New" panose="02070309020205020404" pitchFamily="49" charset="0"/>
                <a:cs typeface="Courier New" panose="02070309020205020404" pitchFamily="49" charset="0"/>
              </a:rPr>
              <a:t>    font-weight: bold;</a:t>
            </a:r>
          </a:p>
          <a:p>
            <a:r>
              <a:rPr lang="en-US" sz="1600" b="1" dirty="0">
                <a:latin typeface="Courier New" panose="02070309020205020404" pitchFamily="49" charset="0"/>
                <a:cs typeface="Courier New" panose="02070309020205020404" pitchFamily="49" charset="0"/>
              </a:rPr>
              <a:t>    padding-top: .25em;</a:t>
            </a:r>
          </a:p>
          <a:p>
            <a:r>
              <a:rPr lang="en-US" sz="1600" b="1" dirty="0">
                <a:latin typeface="Courier New" panose="02070309020205020404" pitchFamily="49" charset="0"/>
                <a:cs typeface="Courier New" panose="02070309020205020404" pitchFamily="49" charset="0"/>
              </a:rPr>
              <a:t>    margin-bottom: 1em;</a:t>
            </a:r>
          </a:p>
          <a:p>
            <a:r>
              <a:rPr lang="en-US" sz="1600" b="1" dirty="0">
                <a:latin typeface="Courier New" panose="02070309020205020404" pitchFamily="49" charset="0"/>
                <a:cs typeface="Courier New" panose="02070309020205020404" pitchFamily="49" charset="0"/>
              </a:rPr>
              <a:t>    border-bottom: 1px solid black; }</a:t>
            </a:r>
          </a:p>
        </p:txBody>
      </p:sp>
      <p:sp>
        <p:nvSpPr>
          <p:cNvPr id="7" name="Rounded Rectangle 6">
            <a:hlinkClick r:id="rId3"/>
          </p:cNvPr>
          <p:cNvSpPr/>
          <p:nvPr/>
        </p:nvSpPr>
        <p:spPr>
          <a:xfrm>
            <a:off x="5690104" y="307154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Web Page Example</a:t>
            </a:r>
          </a:p>
        </p:txBody>
      </p:sp>
      <p:sp>
        <p:nvSpPr>
          <p:cNvPr id="6" name="Date Placeholder 5"/>
          <p:cNvSpPr>
            <a:spLocks noGrp="1"/>
          </p:cNvSpPr>
          <p:nvPr>
            <p:ph type="dt" sz="half" idx="10"/>
          </p:nvPr>
        </p:nvSpPr>
        <p:spPr/>
        <p:txBody>
          <a:bodyPr/>
          <a:lstStyle/>
          <a:p>
            <a:fld id="{5FA67DAD-D7C6-4ED6-9D59-8520B5E25372}" type="datetime1">
              <a:rPr lang="en-US" smtClean="0"/>
              <a:t>9/15/2025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13</a:t>
            </a:fld>
            <a:endParaRPr lang="en-US"/>
          </a:p>
        </p:txBody>
      </p:sp>
    </p:spTree>
    <p:extLst>
      <p:ext uri="{BB962C8B-B14F-4D97-AF65-F5344CB8AC3E}">
        <p14:creationId xmlns:p14="http://schemas.microsoft.com/office/powerpoint/2010/main" val="38728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Thumbnails in a Web Page</a:t>
            </a:r>
          </a:p>
        </p:txBody>
      </p:sp>
      <p:pic>
        <p:nvPicPr>
          <p:cNvPr id="33798" name="Picture 20" descr="8-10a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1665880"/>
            <a:ext cx="7099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p:cNvPr>
          <p:cNvSpPr/>
          <p:nvPr/>
        </p:nvSpPr>
        <p:spPr>
          <a:xfrm>
            <a:off x="3320360" y="307154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Web Page Example</a:t>
            </a:r>
          </a:p>
        </p:txBody>
      </p:sp>
      <p:sp>
        <p:nvSpPr>
          <p:cNvPr id="5" name="Date Placeholder 4"/>
          <p:cNvSpPr>
            <a:spLocks noGrp="1"/>
          </p:cNvSpPr>
          <p:nvPr>
            <p:ph type="dt" sz="half" idx="10"/>
          </p:nvPr>
        </p:nvSpPr>
        <p:spPr/>
        <p:txBody>
          <a:bodyPr/>
          <a:lstStyle/>
          <a:p>
            <a:fld id="{BF984C41-0033-4C66-A24C-8D11B8794CF4}"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14</a:t>
            </a:fld>
            <a:endParaRPr lang="en-US"/>
          </a:p>
        </p:txBody>
      </p:sp>
    </p:spTree>
    <p:extLst>
      <p:ext uri="{BB962C8B-B14F-4D97-AF65-F5344CB8AC3E}">
        <p14:creationId xmlns:p14="http://schemas.microsoft.com/office/powerpoint/2010/main" val="28935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229600" cy="595884"/>
          </a:xfrm>
        </p:spPr>
        <p:txBody>
          <a:bodyPr>
            <a:noAutofit/>
          </a:bodyPr>
          <a:lstStyle/>
          <a:p>
            <a:r>
              <a:rPr lang="en-US" sz="3200" dirty="0"/>
              <a:t>Photo displayed when fifth thumbnail is clicked</a:t>
            </a:r>
          </a:p>
        </p:txBody>
      </p:sp>
      <p:pic>
        <p:nvPicPr>
          <p:cNvPr id="34822" name="Picture 21" descr="8-10b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797" y="1215505"/>
            <a:ext cx="448840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74DEA895-ECA4-4F1E-8D53-E4C96F37B2BF}"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15</a:t>
            </a:fld>
            <a:endParaRPr lang="en-US"/>
          </a:p>
        </p:txBody>
      </p:sp>
    </p:spTree>
    <p:extLst>
      <p:ext uri="{BB962C8B-B14F-4D97-AF65-F5344CB8AC3E}">
        <p14:creationId xmlns:p14="http://schemas.microsoft.com/office/powerpoint/2010/main" val="42979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8229600" cy="762000"/>
          </a:xfrm>
        </p:spPr>
        <p:txBody>
          <a:bodyPr>
            <a:normAutofit fontScale="90000"/>
          </a:bodyPr>
          <a:lstStyle/>
          <a:p>
            <a:r>
              <a:rPr lang="en-US" dirty="0"/>
              <a:t>The HTML for the Thumbnails</a:t>
            </a:r>
          </a:p>
        </p:txBody>
      </p:sp>
      <p:sp>
        <p:nvSpPr>
          <p:cNvPr id="3" name="Rectangle 2"/>
          <p:cNvSpPr/>
          <p:nvPr/>
        </p:nvSpPr>
        <p:spPr>
          <a:xfrm>
            <a:off x="351802" y="1072098"/>
            <a:ext cx="8639798" cy="3785652"/>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&lt;h3&gt;Ram Tap Combined Test&lt;/h3&gt;</a:t>
            </a:r>
          </a:p>
          <a:p>
            <a:r>
              <a:rPr lang="en-US" sz="1600" b="1" dirty="0">
                <a:latin typeface="Courier New" panose="02070309020205020404" pitchFamily="49" charset="0"/>
                <a:cs typeface="Courier New" panose="02070309020205020404" pitchFamily="49" charset="0"/>
              </a:rPr>
              <a:t>&lt;p&gt;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="p1.html"&gt;&lt;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="thumbnails/t1.jpg"</a:t>
            </a:r>
          </a:p>
          <a:p>
            <a:r>
              <a:rPr lang="en-US" sz="1600" b="1" dirty="0">
                <a:latin typeface="Courier New" panose="02070309020205020404" pitchFamily="49" charset="0"/>
                <a:cs typeface="Courier New" panose="02070309020205020404" pitchFamily="49" charset="0"/>
              </a:rPr>
              <a:t>       alt="Photo 1"&gt;&lt;/a&gt;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="p2.html"&gt;&lt;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="thumbnails/t2.jpg" </a:t>
            </a:r>
          </a:p>
          <a:p>
            <a:r>
              <a:rPr lang="en-US" sz="1600" b="1" dirty="0">
                <a:latin typeface="Courier New" panose="02070309020205020404" pitchFamily="49" charset="0"/>
                <a:cs typeface="Courier New" panose="02070309020205020404" pitchFamily="49" charset="0"/>
              </a:rPr>
              <a:t>       alt="Photo 2"&gt;&lt;/a&gt;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="p3.html"&gt;&lt;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="thumbnails/t3.jpg" </a:t>
            </a:r>
          </a:p>
          <a:p>
            <a:r>
              <a:rPr lang="en-US" sz="1600" b="1" dirty="0">
                <a:latin typeface="Courier New" panose="02070309020205020404" pitchFamily="49" charset="0"/>
                <a:cs typeface="Courier New" panose="02070309020205020404" pitchFamily="49" charset="0"/>
              </a:rPr>
              <a:t>       alt="Photo 3"&gt;&lt;/a&gt;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="p4.html"&gt;&lt;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="thumbnails/t4.jpg" </a:t>
            </a:r>
          </a:p>
          <a:p>
            <a:r>
              <a:rPr lang="en-US" sz="1600" b="1" dirty="0">
                <a:latin typeface="Courier New" panose="02070309020205020404" pitchFamily="49" charset="0"/>
                <a:cs typeface="Courier New" panose="02070309020205020404" pitchFamily="49" charset="0"/>
              </a:rPr>
              <a:t>       alt="Photo 4"&gt;&lt;/a&gt;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="p5.html"&gt;&lt;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="thumbnails/t5.jpg" </a:t>
            </a:r>
          </a:p>
          <a:p>
            <a:r>
              <a:rPr lang="en-US" sz="1600" b="1" dirty="0">
                <a:latin typeface="Courier New" panose="02070309020205020404" pitchFamily="49" charset="0"/>
                <a:cs typeface="Courier New" panose="02070309020205020404" pitchFamily="49" charset="0"/>
              </a:rPr>
              <a:t>       alt="Photo 5"&gt;&lt;/a&gt;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="p6.html"&gt;&lt;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="thumbnails/t6.jpg" </a:t>
            </a:r>
          </a:p>
          <a:p>
            <a:r>
              <a:rPr lang="en-US" sz="1600" b="1" dirty="0">
                <a:latin typeface="Courier New" panose="02070309020205020404" pitchFamily="49" charset="0"/>
                <a:cs typeface="Courier New" panose="02070309020205020404" pitchFamily="49" charset="0"/>
              </a:rPr>
              <a:t>       alt="Photo 6"&gt;&lt;/a&gt;</a:t>
            </a:r>
          </a:p>
          <a:p>
            <a:r>
              <a:rPr lang="en-US" sz="1600" b="1" dirty="0">
                <a:latin typeface="Courier New" panose="02070309020205020404" pitchFamily="49" charset="0"/>
                <a:cs typeface="Courier New" panose="02070309020205020404" pitchFamily="49" charset="0"/>
              </a:rPr>
              <a:t>&lt;/p&gt;</a:t>
            </a:r>
          </a:p>
        </p:txBody>
      </p:sp>
      <p:sp>
        <p:nvSpPr>
          <p:cNvPr id="6" name="Date Placeholder 5"/>
          <p:cNvSpPr>
            <a:spLocks noGrp="1"/>
          </p:cNvSpPr>
          <p:nvPr>
            <p:ph type="dt" sz="half" idx="10"/>
          </p:nvPr>
        </p:nvSpPr>
        <p:spPr/>
        <p:txBody>
          <a:bodyPr/>
          <a:lstStyle/>
          <a:p>
            <a:fld id="{CD676658-5E71-4E4A-AEF8-A9566A8418E8}"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16</a:t>
            </a:fld>
            <a:endParaRPr lang="en-US"/>
          </a:p>
        </p:txBody>
      </p:sp>
    </p:spTree>
    <p:extLst>
      <p:ext uri="{BB962C8B-B14F-4D97-AF65-F5344CB8AC3E}">
        <p14:creationId xmlns:p14="http://schemas.microsoft.com/office/powerpoint/2010/main" val="368291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305800" cy="672084"/>
          </a:xfrm>
        </p:spPr>
        <p:txBody>
          <a:bodyPr>
            <a:normAutofit fontScale="90000"/>
          </a:bodyPr>
          <a:lstStyle/>
          <a:p>
            <a:r>
              <a:rPr lang="en-US" b="1" dirty="0">
                <a:effectLst>
                  <a:outerShdw blurRad="38100" dist="38100" dir="2700000" algn="tl">
                    <a:srgbClr val="000000">
                      <a:alpha val="43137"/>
                    </a:srgbClr>
                  </a:outerShdw>
                </a:effectLst>
              </a:rPr>
              <a:t>An image that’s been rolled over</a:t>
            </a:r>
          </a:p>
        </p:txBody>
      </p:sp>
      <p:pic>
        <p:nvPicPr>
          <p:cNvPr id="36870" name="Picture 8" descr="M:\Current projects\HTML and CSS\Manuscript\Chapter 05\5-12 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514" y="1328098"/>
            <a:ext cx="504297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E91EB56B-46D7-4216-ACA5-817ACCE7039C}"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17</a:t>
            </a:fld>
            <a:endParaRPr lang="en-US"/>
          </a:p>
        </p:txBody>
      </p:sp>
    </p:spTree>
    <p:extLst>
      <p:ext uri="{BB962C8B-B14F-4D97-AF65-F5344CB8AC3E}">
        <p14:creationId xmlns:p14="http://schemas.microsoft.com/office/powerpoint/2010/main" val="333594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555" y="1458077"/>
            <a:ext cx="3559987"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#image1 {</a:t>
            </a:r>
          </a:p>
          <a:p>
            <a:r>
              <a:rPr lang="en-US" sz="1600" b="1" dirty="0">
                <a:latin typeface="Courier New" panose="02070309020205020404" pitchFamily="49" charset="0"/>
                <a:cs typeface="Courier New" panose="02070309020205020404" pitchFamily="49" charset="0"/>
              </a:rPr>
              <a:t>    background-image: </a:t>
            </a:r>
            <a:r>
              <a:rPr lang="en-US" sz="1600" b="1" dirty="0" err="1">
                <a:latin typeface="Courier New" panose="02070309020205020404" pitchFamily="49" charset="0"/>
                <a:cs typeface="Courier New" panose="02070309020205020404" pitchFamily="49" charset="0"/>
              </a:rPr>
              <a:t>url</a:t>
            </a:r>
            <a:r>
              <a:rPr lang="en-US" sz="1600" b="1" dirty="0">
                <a:latin typeface="Courier New" panose="02070309020205020404" pitchFamily="49" charset="0"/>
                <a:cs typeface="Courier New" panose="02070309020205020404" pitchFamily="49" charset="0"/>
              </a:rPr>
              <a:t>("h1.jpg");</a:t>
            </a:r>
          </a:p>
          <a:p>
            <a:r>
              <a:rPr lang="en-US" sz="1600" b="1" dirty="0">
                <a:latin typeface="Courier New" panose="02070309020205020404" pitchFamily="49" charset="0"/>
                <a:cs typeface="Courier New" panose="02070309020205020404" pitchFamily="49" charset="0"/>
              </a:rPr>
              <a:t>    width: 434px;</a:t>
            </a:r>
          </a:p>
          <a:p>
            <a:r>
              <a:rPr lang="en-US" sz="1600" b="1" dirty="0">
                <a:latin typeface="Courier New" panose="02070309020205020404" pitchFamily="49" charset="0"/>
                <a:cs typeface="Courier New" panose="02070309020205020404" pitchFamily="49" charset="0"/>
              </a:rPr>
              <a:t>    height: 312px;</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#image1:hover {</a:t>
            </a:r>
          </a:p>
          <a:p>
            <a:r>
              <a:rPr lang="en-US" sz="1600" b="1" dirty="0">
                <a:latin typeface="Courier New" panose="02070309020205020404" pitchFamily="49" charset="0"/>
                <a:cs typeface="Courier New" panose="02070309020205020404" pitchFamily="49" charset="0"/>
              </a:rPr>
              <a:t>    background-image: </a:t>
            </a:r>
            <a:r>
              <a:rPr lang="en-US" sz="1600" b="1" dirty="0" err="1">
                <a:latin typeface="Courier New" panose="02070309020205020404" pitchFamily="49" charset="0"/>
                <a:cs typeface="Courier New" panose="02070309020205020404" pitchFamily="49" charset="0"/>
              </a:rPr>
              <a:t>url</a:t>
            </a:r>
            <a:r>
              <a:rPr lang="en-US" sz="1600" b="1" dirty="0">
                <a:latin typeface="Courier New" panose="02070309020205020404" pitchFamily="49" charset="0"/>
                <a:cs typeface="Courier New" panose="02070309020205020404" pitchFamily="49" charset="0"/>
              </a:rPr>
              <a:t>("h2.jpg");</a:t>
            </a:r>
          </a:p>
          <a:p>
            <a:r>
              <a:rPr lang="en-US" sz="1600" b="1" dirty="0">
                <a:latin typeface="Courier New" panose="02070309020205020404" pitchFamily="49" charset="0"/>
                <a:cs typeface="Courier New" panose="02070309020205020404" pitchFamily="49" charset="0"/>
              </a:rPr>
              <a:t>}</a:t>
            </a:r>
          </a:p>
        </p:txBody>
      </p:sp>
      <p:sp>
        <p:nvSpPr>
          <p:cNvPr id="3" name="Rectangle 2"/>
          <p:cNvSpPr/>
          <p:nvPr/>
        </p:nvSpPr>
        <p:spPr>
          <a:xfrm>
            <a:off x="129459" y="809646"/>
            <a:ext cx="3578544" cy="523220"/>
          </a:xfrm>
          <a:prstGeom prst="rect">
            <a:avLst/>
          </a:prstGeom>
        </p:spPr>
        <p:txBody>
          <a:bodyPr wrap="non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The HTML for the page</a:t>
            </a:r>
          </a:p>
        </p:txBody>
      </p:sp>
      <p:sp>
        <p:nvSpPr>
          <p:cNvPr id="4" name="Rectangle 3"/>
          <p:cNvSpPr/>
          <p:nvPr/>
        </p:nvSpPr>
        <p:spPr>
          <a:xfrm>
            <a:off x="129459" y="1323750"/>
            <a:ext cx="4572000" cy="1077218"/>
          </a:xfrm>
          <a:prstGeom prst="rect">
            <a:avLst/>
          </a:prstGeom>
        </p:spPr>
        <p:txBody>
          <a:bodyPr>
            <a:spAutoFit/>
          </a:bodyPr>
          <a:lstStyle/>
          <a:p>
            <a:r>
              <a:rPr lang="en-US" sz="1600" b="1" dirty="0">
                <a:latin typeface="Courier New" panose="02070309020205020404" pitchFamily="49" charset="0"/>
                <a:cs typeface="Courier New" panose="02070309020205020404" pitchFamily="49" charset="0"/>
              </a:rPr>
              <a:t>&lt;body&gt;</a:t>
            </a:r>
          </a:p>
          <a:p>
            <a:r>
              <a:rPr lang="en-US" sz="1600" b="1" dirty="0">
                <a:latin typeface="Courier New" panose="02070309020205020404" pitchFamily="49" charset="0"/>
                <a:cs typeface="Courier New" panose="02070309020205020404" pitchFamily="49" charset="0"/>
              </a:rPr>
              <a:t>    &lt;h1&gt;Ram Tap Combined Test&lt;/h1&gt;</a:t>
            </a:r>
          </a:p>
          <a:p>
            <a:r>
              <a:rPr lang="en-US" sz="1600" b="1" dirty="0">
                <a:latin typeface="Courier New" panose="02070309020205020404" pitchFamily="49" charset="0"/>
                <a:cs typeface="Courier New" panose="02070309020205020404" pitchFamily="49" charset="0"/>
              </a:rPr>
              <a:t>    &lt;p id="image1"&gt;&lt;/p&gt;</a:t>
            </a:r>
          </a:p>
          <a:p>
            <a:r>
              <a:rPr lang="en-US" sz="1600" b="1" dirty="0">
                <a:latin typeface="Courier New" panose="02070309020205020404" pitchFamily="49" charset="0"/>
                <a:cs typeface="Courier New" panose="02070309020205020404" pitchFamily="49" charset="0"/>
              </a:rPr>
              <a:t>&lt;/body&gt;</a:t>
            </a:r>
          </a:p>
        </p:txBody>
      </p:sp>
      <p:sp>
        <p:nvSpPr>
          <p:cNvPr id="5" name="Rectangle 4"/>
          <p:cNvSpPr/>
          <p:nvPr/>
        </p:nvSpPr>
        <p:spPr>
          <a:xfrm>
            <a:off x="4426117" y="854958"/>
            <a:ext cx="4667881" cy="523220"/>
          </a:xfrm>
          <a:prstGeom prst="rect">
            <a:avLst/>
          </a:prstGeom>
        </p:spPr>
        <p:txBody>
          <a:bodyPr wrap="non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The CSS for the image rollover</a:t>
            </a:r>
          </a:p>
        </p:txBody>
      </p:sp>
      <p:sp>
        <p:nvSpPr>
          <p:cNvPr id="6" name="Date Placeholder 5"/>
          <p:cNvSpPr>
            <a:spLocks noGrp="1"/>
          </p:cNvSpPr>
          <p:nvPr>
            <p:ph type="dt" sz="half" idx="10"/>
          </p:nvPr>
        </p:nvSpPr>
        <p:spPr/>
        <p:txBody>
          <a:bodyPr/>
          <a:lstStyle/>
          <a:p>
            <a:fld id="{5E25AB51-B34B-41FC-9352-12CC04A3C387}"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18</a:t>
            </a:fld>
            <a:endParaRPr lang="en-US"/>
          </a:p>
        </p:txBody>
      </p:sp>
    </p:spTree>
    <p:extLst>
      <p:ext uri="{BB962C8B-B14F-4D97-AF65-F5344CB8AC3E}">
        <p14:creationId xmlns:p14="http://schemas.microsoft.com/office/powerpoint/2010/main" val="75927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89" y="3466593"/>
            <a:ext cx="4572000" cy="1077218"/>
          </a:xfrm>
          <a:prstGeom prst="rect">
            <a:avLst/>
          </a:prstGeom>
        </p:spPr>
        <p:txBody>
          <a:bodyPr>
            <a:spAutoFit/>
          </a:bodyPr>
          <a:lstStyle/>
          <a:p>
            <a:pPr marL="285750" lvl="0" indent="-285750">
              <a:buFont typeface="Arial" panose="020B0604020202020204" pitchFamily="34" charset="0"/>
              <a:buChar char="•"/>
            </a:pP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 </a:t>
            </a:r>
          </a:p>
          <a:p>
            <a:pPr marL="285750" lvl="0" indent="-285750">
              <a:buFont typeface="Arial" panose="020B0604020202020204" pitchFamily="34" charset="0"/>
              <a:buChar char="•"/>
            </a:pPr>
            <a:r>
              <a:rPr lang="en-US" sz="1600" b="1" dirty="0">
                <a:latin typeface="Courier New" panose="02070309020205020404" pitchFamily="49" charset="0"/>
                <a:cs typeface="Courier New" panose="02070309020205020404" pitchFamily="49" charset="0"/>
              </a:rPr>
              <a:t>shape</a:t>
            </a:r>
          </a:p>
          <a:p>
            <a:pPr marL="285750" lvl="0" indent="-285750">
              <a:buFont typeface="Arial" panose="020B0604020202020204" pitchFamily="34" charset="0"/>
              <a:buChar char="•"/>
            </a:pPr>
            <a:r>
              <a:rPr lang="en-US" sz="1600" b="1" dirty="0" err="1">
                <a:latin typeface="Courier New" panose="02070309020205020404" pitchFamily="49" charset="0"/>
                <a:cs typeface="Courier New" panose="02070309020205020404" pitchFamily="49" charset="0"/>
              </a:rPr>
              <a:t>coords</a:t>
            </a:r>
            <a:endParaRPr lang="en-US" sz="1600" b="1"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US" sz="1600" b="1" dirty="0">
                <a:latin typeface="Courier New" panose="02070309020205020404" pitchFamily="49" charset="0"/>
                <a:cs typeface="Courier New" panose="02070309020205020404" pitchFamily="49" charset="0"/>
              </a:rPr>
              <a:t>alt</a:t>
            </a:r>
          </a:p>
        </p:txBody>
      </p:sp>
      <p:sp>
        <p:nvSpPr>
          <p:cNvPr id="3" name="Rectangle 2"/>
          <p:cNvSpPr/>
          <p:nvPr/>
        </p:nvSpPr>
        <p:spPr>
          <a:xfrm>
            <a:off x="358589" y="1228332"/>
            <a:ext cx="4572000" cy="338554"/>
          </a:xfrm>
          <a:prstGeom prst="rect">
            <a:avLst/>
          </a:prstGeom>
        </p:spPr>
        <p:txBody>
          <a:bodyPr>
            <a:spAutoFit/>
          </a:bodyPr>
          <a:lstStyle/>
          <a:p>
            <a:pPr marL="285750" indent="-285750">
              <a:buFont typeface="Arial" panose="020B0604020202020204" pitchFamily="34" charset="0"/>
              <a:buChar char="•"/>
            </a:pPr>
            <a:r>
              <a:rPr lang="en-US" sz="1600" b="1" dirty="0" err="1">
                <a:latin typeface="Courier New" panose="02070309020205020404" pitchFamily="49" charset="0"/>
                <a:cs typeface="Courier New" panose="02070309020205020404" pitchFamily="49" charset="0"/>
              </a:rPr>
              <a:t>usemap</a:t>
            </a:r>
            <a:endParaRPr lang="en-US" sz="1600" b="1" dirty="0">
              <a:latin typeface="Courier New" panose="02070309020205020404" pitchFamily="49" charset="0"/>
              <a:cs typeface="Courier New" panose="02070309020205020404" pitchFamily="49" charset="0"/>
            </a:endParaRPr>
          </a:p>
        </p:txBody>
      </p:sp>
      <p:sp>
        <p:nvSpPr>
          <p:cNvPr id="4" name="Rectangle 3"/>
          <p:cNvSpPr/>
          <p:nvPr/>
        </p:nvSpPr>
        <p:spPr>
          <a:xfrm>
            <a:off x="358589" y="2415035"/>
            <a:ext cx="4572000" cy="338554"/>
          </a:xfrm>
          <a:prstGeom prst="rect">
            <a:avLst/>
          </a:prstGeom>
        </p:spPr>
        <p:txBody>
          <a:bodyPr>
            <a:spAutoFit/>
          </a:bodyPr>
          <a:lstStyle/>
          <a:p>
            <a:pPr marL="285750" indent="-285750">
              <a:buFont typeface="Arial" panose="020B0604020202020204" pitchFamily="34" charset="0"/>
              <a:buChar char="•"/>
            </a:pPr>
            <a:r>
              <a:rPr lang="en-US" sz="1600" b="1" dirty="0">
                <a:latin typeface="Courier New" panose="02070309020205020404" pitchFamily="49" charset="0"/>
                <a:cs typeface="Courier New" panose="02070309020205020404" pitchFamily="49" charset="0"/>
              </a:rPr>
              <a:t>name</a:t>
            </a:r>
          </a:p>
        </p:txBody>
      </p:sp>
      <p:sp>
        <p:nvSpPr>
          <p:cNvPr id="5" name="Rectangle 4"/>
          <p:cNvSpPr/>
          <p:nvPr/>
        </p:nvSpPr>
        <p:spPr>
          <a:xfrm>
            <a:off x="286871" y="790555"/>
            <a:ext cx="8641976"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Attribute of the </a:t>
            </a:r>
            <a:r>
              <a:rPr lang="en-US" sz="2400" b="1" dirty="0" err="1">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img</a:t>
            </a:r>
            <a:r>
              <a:rPr lang="en-US" sz="2400" b="1" dirty="0">
                <a:solidFill>
                  <a:schemeClr val="accent2">
                    <a:lumMod val="50000"/>
                  </a:schemeClr>
                </a:solidFill>
                <a:effectLst>
                  <a:outerShdw blurRad="38100" dist="38100" dir="2700000" algn="tl">
                    <a:srgbClr val="000000">
                      <a:alpha val="43137"/>
                    </a:srgbClr>
                  </a:outerShdw>
                </a:effectLst>
                <a:latin typeface="+mj-lt"/>
              </a:rPr>
              <a:t> element that identifies a map element</a:t>
            </a:r>
          </a:p>
        </p:txBody>
      </p:sp>
      <p:sp>
        <p:nvSpPr>
          <p:cNvPr id="6" name="Rectangle 5"/>
          <p:cNvSpPr/>
          <p:nvPr/>
        </p:nvSpPr>
        <p:spPr>
          <a:xfrm>
            <a:off x="286871" y="1775836"/>
            <a:ext cx="7793723"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Attribute of the </a:t>
            </a:r>
            <a:r>
              <a:rPr lang="en-US" sz="2400"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map</a:t>
            </a:r>
            <a:r>
              <a:rPr lang="en-US" sz="2400" b="1" dirty="0">
                <a:solidFill>
                  <a:schemeClr val="accent2">
                    <a:lumMod val="50000"/>
                  </a:schemeClr>
                </a:solidFill>
                <a:effectLst>
                  <a:outerShdw blurRad="38100" dist="38100" dir="2700000" algn="tl">
                    <a:srgbClr val="000000">
                      <a:alpha val="43137"/>
                    </a:srgbClr>
                  </a:outerShdw>
                </a:effectLst>
                <a:latin typeface="+mj-lt"/>
              </a:rPr>
              <a:t> element that gives it a name</a:t>
            </a:r>
          </a:p>
        </p:txBody>
      </p:sp>
      <p:sp>
        <p:nvSpPr>
          <p:cNvPr id="7" name="Rectangle 6"/>
          <p:cNvSpPr/>
          <p:nvPr/>
        </p:nvSpPr>
        <p:spPr>
          <a:xfrm>
            <a:off x="358589" y="2905874"/>
            <a:ext cx="7978587"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Attributes of the </a:t>
            </a:r>
            <a:r>
              <a:rPr lang="en-US" sz="2400"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area</a:t>
            </a:r>
            <a:r>
              <a:rPr lang="en-US" sz="2400" b="1" dirty="0">
                <a:solidFill>
                  <a:schemeClr val="accent2">
                    <a:lumMod val="50000"/>
                  </a:schemeClr>
                </a:solidFill>
                <a:effectLst>
                  <a:outerShdw blurRad="38100" dist="38100" dir="2700000" algn="tl">
                    <a:srgbClr val="000000">
                      <a:alpha val="43137"/>
                    </a:srgbClr>
                  </a:outerShdw>
                </a:effectLst>
                <a:latin typeface="+mj-lt"/>
              </a:rPr>
              <a:t> elements of an image map</a:t>
            </a:r>
          </a:p>
        </p:txBody>
      </p:sp>
      <p:sp>
        <p:nvSpPr>
          <p:cNvPr id="8" name="Date Placeholder 7"/>
          <p:cNvSpPr>
            <a:spLocks noGrp="1"/>
          </p:cNvSpPr>
          <p:nvPr>
            <p:ph type="dt" sz="half" idx="10"/>
          </p:nvPr>
        </p:nvSpPr>
        <p:spPr/>
        <p:txBody>
          <a:bodyPr/>
          <a:lstStyle/>
          <a:p>
            <a:fld id="{4AB7B9C7-9EA0-4C37-A880-53B6DDE319C6}" type="datetime1">
              <a:rPr lang="en-US" smtClean="0"/>
              <a:t>9/15/2025</a:t>
            </a:fld>
            <a:endParaRPr lang="en-US"/>
          </a:p>
        </p:txBody>
      </p:sp>
      <p:sp>
        <p:nvSpPr>
          <p:cNvPr id="9" name="Footer Placeholder 8"/>
          <p:cNvSpPr>
            <a:spLocks noGrp="1"/>
          </p:cNvSpPr>
          <p:nvPr>
            <p:ph type="ftr" sz="quarter" idx="11"/>
          </p:nvPr>
        </p:nvSpPr>
        <p:spPr/>
        <p:txBody>
          <a:bodyPr/>
          <a:lstStyle/>
          <a:p>
            <a:r>
              <a:rPr lang="en-US"/>
              <a:t>Copyright © 2007 - 2025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19</a:t>
            </a:fld>
            <a:endParaRPr lang="en-US"/>
          </a:p>
        </p:txBody>
      </p:sp>
    </p:spTree>
    <p:extLst>
      <p:ext uri="{BB962C8B-B14F-4D97-AF65-F5344CB8AC3E}">
        <p14:creationId xmlns:p14="http://schemas.microsoft.com/office/powerpoint/2010/main" val="33295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C57E-F173-490A-9B60-6BCF9CE8FDEE}"/>
              </a:ext>
            </a:extLst>
          </p:cNvPr>
          <p:cNvSpPr>
            <a:spLocks noGrp="1"/>
          </p:cNvSpPr>
          <p:nvPr>
            <p:ph type="title"/>
          </p:nvPr>
        </p:nvSpPr>
        <p:spPr/>
        <p:txBody>
          <a:bodyPr/>
          <a:lstStyle/>
          <a:p>
            <a:r>
              <a:rPr lang="en-US" dirty="0"/>
              <a:t>Class Outline</a:t>
            </a:r>
          </a:p>
        </p:txBody>
      </p:sp>
      <p:sp>
        <p:nvSpPr>
          <p:cNvPr id="3" name="Content Placeholder 2">
            <a:extLst>
              <a:ext uri="{FF2B5EF4-FFF2-40B4-BE49-F238E27FC236}">
                <a16:creationId xmlns:a16="http://schemas.microsoft.com/office/drawing/2014/main" id="{4B6CA04A-D232-403D-879C-F3C77FD7EE74}"/>
              </a:ext>
            </a:extLst>
          </p:cNvPr>
          <p:cNvSpPr>
            <a:spLocks noGrp="1"/>
          </p:cNvSpPr>
          <p:nvPr>
            <p:ph idx="1"/>
          </p:nvPr>
        </p:nvSpPr>
        <p:spPr/>
        <p:txBody>
          <a:bodyPr/>
          <a:lstStyle/>
          <a:p>
            <a:pPr>
              <a:defRPr/>
            </a:pPr>
            <a:r>
              <a:rPr lang="en-US" sz="2800" dirty="0"/>
              <a:t>Chapter 11 - How to Work with Images and Icons</a:t>
            </a:r>
          </a:p>
          <a:p>
            <a:pPr>
              <a:defRPr/>
            </a:pPr>
            <a:r>
              <a:rPr lang="en-US" sz="2800" dirty="0"/>
              <a:t>Chapter 12 - How to Work with Tables</a:t>
            </a:r>
          </a:p>
          <a:p>
            <a:endParaRPr lang="en-US" dirty="0"/>
          </a:p>
        </p:txBody>
      </p:sp>
      <p:sp>
        <p:nvSpPr>
          <p:cNvPr id="4" name="Date Placeholder 3">
            <a:extLst>
              <a:ext uri="{FF2B5EF4-FFF2-40B4-BE49-F238E27FC236}">
                <a16:creationId xmlns:a16="http://schemas.microsoft.com/office/drawing/2014/main" id="{26C71D4F-D653-4D58-ADFF-66BDFB477B29}"/>
              </a:ext>
            </a:extLst>
          </p:cNvPr>
          <p:cNvSpPr>
            <a:spLocks noGrp="1"/>
          </p:cNvSpPr>
          <p:nvPr>
            <p:ph type="dt" sz="half" idx="10"/>
          </p:nvPr>
        </p:nvSpPr>
        <p:spPr/>
        <p:txBody>
          <a:bodyPr/>
          <a:lstStyle/>
          <a:p>
            <a:fld id="{2B956AB4-82C6-4845-AFC6-B652E36038B7}" type="datetime1">
              <a:rPr lang="en-US" smtClean="0"/>
              <a:t>9/15/2025</a:t>
            </a:fld>
            <a:endParaRPr lang="en-US"/>
          </a:p>
        </p:txBody>
      </p:sp>
      <p:sp>
        <p:nvSpPr>
          <p:cNvPr id="5" name="Footer Placeholder 4">
            <a:extLst>
              <a:ext uri="{FF2B5EF4-FFF2-40B4-BE49-F238E27FC236}">
                <a16:creationId xmlns:a16="http://schemas.microsoft.com/office/drawing/2014/main" id="{D7D2F052-B3E1-4DCD-8526-B1D3ED6C38C9}"/>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ECDCE6F3-889A-43FB-ACBE-0F3D61796E09}"/>
              </a:ext>
            </a:extLst>
          </p:cNvPr>
          <p:cNvSpPr>
            <a:spLocks noGrp="1"/>
          </p:cNvSpPr>
          <p:nvPr>
            <p:ph type="sldNum" sz="quarter" idx="12"/>
          </p:nvPr>
        </p:nvSpPr>
        <p:spPr/>
        <p:txBody>
          <a:bodyPr/>
          <a:lstStyle/>
          <a:p>
            <a:fld id="{3D46CBA2-ECE5-4BE9-B546-6761E0E67089}" type="slidenum">
              <a:rPr lang="en-US" smtClean="0"/>
              <a:t>2</a:t>
            </a:fld>
            <a:endParaRPr lang="en-US"/>
          </a:p>
        </p:txBody>
      </p:sp>
    </p:spTree>
    <p:extLst>
      <p:ext uri="{BB962C8B-B14F-4D97-AF65-F5344CB8AC3E}">
        <p14:creationId xmlns:p14="http://schemas.microsoft.com/office/powerpoint/2010/main" val="301015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a:effectLst>
                  <a:outerShdw blurRad="38100" dist="38100" dir="2700000" algn="tl">
                    <a:srgbClr val="000000">
                      <a:alpha val="43137"/>
                    </a:srgbClr>
                  </a:outerShdw>
                </a:effectLst>
              </a:rPr>
              <a:t>An image with hotspots created by an image map</a:t>
            </a:r>
          </a:p>
        </p:txBody>
      </p:sp>
      <p:pic>
        <p:nvPicPr>
          <p:cNvPr id="39942" name="Picture 5" descr="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543050"/>
            <a:ext cx="4064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E9346292-5AAA-4C1D-AADC-86FFFB1B4CC0}"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20</a:t>
            </a:fld>
            <a:endParaRPr lang="en-US"/>
          </a:p>
        </p:txBody>
      </p:sp>
    </p:spTree>
    <p:extLst>
      <p:ext uri="{BB962C8B-B14F-4D97-AF65-F5344CB8AC3E}">
        <p14:creationId xmlns:p14="http://schemas.microsoft.com/office/powerpoint/2010/main" val="374739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The HTML for the Image and Image Map</a:t>
            </a:r>
          </a:p>
        </p:txBody>
      </p:sp>
      <p:sp>
        <p:nvSpPr>
          <p:cNvPr id="2" name="Rectangle 1"/>
          <p:cNvSpPr/>
          <p:nvPr/>
        </p:nvSpPr>
        <p:spPr>
          <a:xfrm>
            <a:off x="461130" y="1541205"/>
            <a:ext cx="7673788"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="images/html.gif"</a:t>
            </a:r>
          </a:p>
          <a:p>
            <a:r>
              <a:rPr lang="en-US" sz="1600" b="1" dirty="0">
                <a:latin typeface="Courier New" panose="02070309020205020404" pitchFamily="49" charset="0"/>
                <a:cs typeface="Courier New" panose="02070309020205020404" pitchFamily="49" charset="0"/>
              </a:rPr>
              <a:t>     alt="HTML and JavaScript books" </a:t>
            </a:r>
            <a:r>
              <a:rPr lang="en-US" sz="1600" b="1" dirty="0" err="1">
                <a:latin typeface="Courier New" panose="02070309020205020404" pitchFamily="49" charset="0"/>
                <a:cs typeface="Courier New" panose="02070309020205020404" pitchFamily="49" charset="0"/>
              </a:rPr>
              <a:t>usemap</a:t>
            </a:r>
            <a:r>
              <a:rPr lang="en-US" sz="1600" b="1" dirty="0">
                <a:latin typeface="Courier New" panose="02070309020205020404" pitchFamily="49" charset="0"/>
                <a:cs typeface="Courier New" panose="02070309020205020404" pitchFamily="49" charset="0"/>
              </a:rPr>
              <a:t>="#books"&gt;</a:t>
            </a:r>
          </a:p>
          <a:p>
            <a:r>
              <a:rPr lang="en-US" sz="1600" b="1" dirty="0">
                <a:latin typeface="Courier New" panose="02070309020205020404" pitchFamily="49" charset="0"/>
                <a:cs typeface="Courier New" panose="02070309020205020404" pitchFamily="49" charset="0"/>
              </a:rPr>
              <a:t>&lt;map name="books"&gt;</a:t>
            </a:r>
          </a:p>
          <a:p>
            <a:r>
              <a:rPr lang="en-US" sz="1600" b="1" dirty="0">
                <a:latin typeface="Courier New" panose="02070309020205020404" pitchFamily="49" charset="0"/>
                <a:cs typeface="Courier New" panose="02070309020205020404" pitchFamily="49" charset="0"/>
              </a:rPr>
              <a:t>    &lt;area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="html5.html" alt="HTML5 book" </a:t>
            </a:r>
          </a:p>
          <a:p>
            <a:r>
              <a:rPr lang="en-US" sz="1600" b="1" dirty="0">
                <a:latin typeface="Courier New" panose="02070309020205020404" pitchFamily="49" charset="0"/>
                <a:cs typeface="Courier New" panose="02070309020205020404" pitchFamily="49" charset="0"/>
              </a:rPr>
              <a:t>          title="HTML5" shape="poly"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coords</a:t>
            </a:r>
            <a:r>
              <a:rPr lang="en-US" sz="1600" b="1" dirty="0">
                <a:latin typeface="Courier New" panose="02070309020205020404" pitchFamily="49" charset="0"/>
                <a:cs typeface="Courier New" panose="02070309020205020404" pitchFamily="49" charset="0"/>
              </a:rPr>
              <a:t>="1,19,114,0,122,53,106,143,26,158,24,149"&gt;</a:t>
            </a:r>
          </a:p>
          <a:p>
            <a:r>
              <a:rPr lang="en-US" sz="1600" b="1" dirty="0">
                <a:latin typeface="Courier New" panose="02070309020205020404" pitchFamily="49" charset="0"/>
                <a:cs typeface="Courier New" panose="02070309020205020404" pitchFamily="49" charset="0"/>
              </a:rPr>
              <a:t>    &lt;area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="javascript.html" alt="JavaScript book" </a:t>
            </a:r>
          </a:p>
          <a:p>
            <a:r>
              <a:rPr lang="en-US" sz="1600" b="1" dirty="0">
                <a:latin typeface="Courier New" panose="02070309020205020404" pitchFamily="49" charset="0"/>
                <a:cs typeface="Courier New" panose="02070309020205020404" pitchFamily="49" charset="0"/>
              </a:rPr>
              <a:t>          title="JavaScript" shape="poly"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coords</a:t>
            </a:r>
            <a:r>
              <a:rPr lang="en-US" sz="1600" b="1" dirty="0">
                <a:latin typeface="Courier New" panose="02070309020205020404" pitchFamily="49" charset="0"/>
                <a:cs typeface="Courier New" panose="02070309020205020404" pitchFamily="49" charset="0"/>
              </a:rPr>
              <a:t>="128,21,241,42,218,178,103,159"&gt;</a:t>
            </a:r>
          </a:p>
          <a:p>
            <a:r>
              <a:rPr lang="en-US" sz="1600" b="1" dirty="0">
                <a:latin typeface="Courier New" panose="02070309020205020404" pitchFamily="49" charset="0"/>
                <a:cs typeface="Courier New" panose="02070309020205020404" pitchFamily="49" charset="0"/>
              </a:rPr>
              <a:t>&lt;/map&gt;</a:t>
            </a:r>
          </a:p>
        </p:txBody>
      </p:sp>
      <p:sp>
        <p:nvSpPr>
          <p:cNvPr id="6" name="Date Placeholder 5"/>
          <p:cNvSpPr>
            <a:spLocks noGrp="1"/>
          </p:cNvSpPr>
          <p:nvPr>
            <p:ph type="dt" sz="half" idx="10"/>
          </p:nvPr>
        </p:nvSpPr>
        <p:spPr/>
        <p:txBody>
          <a:bodyPr/>
          <a:lstStyle/>
          <a:p>
            <a:fld id="{7D2A79C5-DD94-4AA5-8406-F704849C62C7}"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21</a:t>
            </a:fld>
            <a:endParaRPr lang="en-US"/>
          </a:p>
        </p:txBody>
      </p:sp>
    </p:spTree>
    <p:extLst>
      <p:ext uri="{BB962C8B-B14F-4D97-AF65-F5344CB8AC3E}">
        <p14:creationId xmlns:p14="http://schemas.microsoft.com/office/powerpoint/2010/main" val="193974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352" y="514350"/>
            <a:ext cx="7772400" cy="1828800"/>
          </a:xfrm>
        </p:spPr>
        <p:txBody>
          <a:bodyPr/>
          <a:lstStyle/>
          <a:p>
            <a:pPr algn="r"/>
            <a:r>
              <a:rPr lang="en-US" dirty="0"/>
              <a:t>Related Skills for Working with Images</a:t>
            </a:r>
            <a:br>
              <a:rPr lang="en-US" dirty="0"/>
            </a:br>
            <a:endParaRPr lang="en-US" dirty="0"/>
          </a:p>
        </p:txBody>
      </p:sp>
      <p:sp>
        <p:nvSpPr>
          <p:cNvPr id="7" name="Text Placeholder 6"/>
          <p:cNvSpPr>
            <a:spLocks noGrp="1"/>
          </p:cNvSpPr>
          <p:nvPr>
            <p:ph type="body" idx="1"/>
          </p:nvPr>
        </p:nvSpPr>
        <p:spPr/>
        <p:txBody>
          <a:bodyPr/>
          <a:lstStyle/>
          <a:p>
            <a:endParaRPr lang="en-US" dirty="0"/>
          </a:p>
        </p:txBody>
      </p:sp>
      <p:sp>
        <p:nvSpPr>
          <p:cNvPr id="2" name="Date Placeholder 1"/>
          <p:cNvSpPr>
            <a:spLocks noGrp="1"/>
          </p:cNvSpPr>
          <p:nvPr>
            <p:ph type="dt" sz="half" idx="10"/>
          </p:nvPr>
        </p:nvSpPr>
        <p:spPr/>
        <p:txBody>
          <a:bodyPr/>
          <a:lstStyle/>
          <a:p>
            <a:fld id="{E37D51BD-C90C-4BC5-9CEF-CF58033626FE}" type="datetime1">
              <a:rPr lang="en-US" smtClean="0"/>
              <a:t>9/15/2025</a:t>
            </a:fld>
            <a:endParaRPr lang="en-US" dirty="0"/>
          </a:p>
        </p:txBody>
      </p:sp>
      <p:sp>
        <p:nvSpPr>
          <p:cNvPr id="4" name="Footer Placeholder 3"/>
          <p:cNvSpPr>
            <a:spLocks noGrp="1"/>
          </p:cNvSpPr>
          <p:nvPr>
            <p:ph type="ftr" sz="quarter" idx="11"/>
          </p:nvPr>
        </p:nvSpPr>
        <p:spPr/>
        <p:txBody>
          <a:bodyPr/>
          <a:lstStyle/>
          <a:p>
            <a:pPr>
              <a:defRPr/>
            </a:pPr>
            <a:r>
              <a:rPr lang="en-US"/>
              <a:t>Copyright © 2007 - 2025 Carl M. Burnett</a:t>
            </a:r>
            <a:endParaRPr lang="en-US" dirty="0"/>
          </a:p>
        </p:txBody>
      </p:sp>
      <p:sp>
        <p:nvSpPr>
          <p:cNvPr id="3" name="Slide Number Placeholder 2"/>
          <p:cNvSpPr>
            <a:spLocks noGrp="1"/>
          </p:cNvSpPr>
          <p:nvPr>
            <p:ph type="sldNum" sz="quarter" idx="12"/>
          </p:nvPr>
        </p:nvSpPr>
        <p:spPr/>
        <p:txBody>
          <a:bodyPr/>
          <a:lstStyle/>
          <a:p>
            <a:pPr>
              <a:defRPr/>
            </a:pPr>
            <a:fld id="{1AEC4552-FCE3-4759-9876-AA52C2615944}" type="slidenum">
              <a:rPr lang="en-US" smtClean="0"/>
              <a:pPr>
                <a:defRPr/>
              </a:pPr>
              <a:t>22</a:t>
            </a:fld>
            <a:endParaRPr lang="en-US" dirty="0"/>
          </a:p>
        </p:txBody>
      </p:sp>
    </p:spTree>
    <p:extLst>
      <p:ext uri="{BB962C8B-B14F-4D97-AF65-F5344CB8AC3E}">
        <p14:creationId xmlns:p14="http://schemas.microsoft.com/office/powerpoint/2010/main" val="197911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305800" cy="595884"/>
          </a:xfrm>
        </p:spPr>
        <p:txBody>
          <a:bodyPr>
            <a:noAutofit/>
          </a:bodyPr>
          <a:lstStyle/>
          <a:p>
            <a:r>
              <a:rPr lang="en-US" sz="3200" b="1" dirty="0">
                <a:effectLst>
                  <a:outerShdw blurRad="38100" dist="38100" dir="2700000" algn="tl">
                    <a:srgbClr val="000000">
                      <a:alpha val="43137"/>
                    </a:srgbClr>
                  </a:outerShdw>
                </a:effectLst>
              </a:rPr>
              <a:t>An image editor as it is used to size an image</a:t>
            </a:r>
          </a:p>
        </p:txBody>
      </p:sp>
      <p:pic>
        <p:nvPicPr>
          <p:cNvPr id="266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362413"/>
            <a:ext cx="6181725" cy="332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E025FA8E-7034-4F14-B606-309BE131AE88}"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23</a:t>
            </a:fld>
            <a:endParaRPr lang="en-US"/>
          </a:p>
        </p:txBody>
      </p:sp>
    </p:spTree>
    <p:extLst>
      <p:ext uri="{BB962C8B-B14F-4D97-AF65-F5344CB8AC3E}">
        <p14:creationId xmlns:p14="http://schemas.microsoft.com/office/powerpoint/2010/main" val="701150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672084"/>
          </a:xfrm>
        </p:spPr>
        <p:txBody>
          <a:bodyPr>
            <a:normAutofit/>
          </a:bodyPr>
          <a:lstStyle/>
          <a:p>
            <a:r>
              <a:rPr lang="en-US" sz="4000" b="1" dirty="0">
                <a:effectLst>
                  <a:outerShdw blurRad="38100" dist="38100" dir="2700000" algn="tl">
                    <a:srgbClr val="000000">
                      <a:alpha val="43137"/>
                    </a:srgbClr>
                  </a:outerShdw>
                </a:effectLst>
              </a:rPr>
              <a:t>Popular Image Editing Software</a:t>
            </a:r>
          </a:p>
        </p:txBody>
      </p:sp>
      <p:sp>
        <p:nvSpPr>
          <p:cNvPr id="3" name="Rectangle 2"/>
          <p:cNvSpPr/>
          <p:nvPr/>
        </p:nvSpPr>
        <p:spPr>
          <a:xfrm>
            <a:off x="823649" y="2073152"/>
            <a:ext cx="1896032" cy="369332"/>
          </a:xfrm>
          <a:prstGeom prst="rect">
            <a:avLst/>
          </a:prstGeom>
        </p:spPr>
        <p:txBody>
          <a:bodyPr wrap="none">
            <a:spAutoFit/>
          </a:bodyPr>
          <a:lstStyle/>
          <a:p>
            <a:r>
              <a:rPr lang="en-US" b="1" dirty="0">
                <a:latin typeface="+mj-lt"/>
                <a:hlinkClick r:id="rId3"/>
              </a:rPr>
              <a:t>Adobe Photoshop</a:t>
            </a:r>
            <a:endParaRPr lang="en-US" dirty="0">
              <a:latin typeface="+mj-lt"/>
            </a:endParaRPr>
          </a:p>
        </p:txBody>
      </p:sp>
      <p:pic>
        <p:nvPicPr>
          <p:cNvPr id="28691" name="Picture 19" descr="http://wwwimages.adobe.com/www.adobe.com/special/ri/prod/assets/base/img/icon-48.fp-5541debeb12c469a693561461388d45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 y="2045506"/>
            <a:ext cx="419100" cy="360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3650" y="2796030"/>
            <a:ext cx="718466" cy="369332"/>
          </a:xfrm>
          <a:prstGeom prst="rect">
            <a:avLst/>
          </a:prstGeom>
        </p:spPr>
        <p:txBody>
          <a:bodyPr wrap="none">
            <a:spAutoFit/>
          </a:bodyPr>
          <a:lstStyle/>
          <a:p>
            <a:r>
              <a:rPr lang="en-US" b="1" dirty="0">
                <a:latin typeface="+mj-lt"/>
                <a:hlinkClick r:id="rId5"/>
              </a:rPr>
              <a:t>GIMP</a:t>
            </a:r>
            <a:endParaRPr lang="en-US" dirty="0">
              <a:latin typeface="+mj-lt"/>
            </a:endParaRPr>
          </a:p>
        </p:txBody>
      </p:sp>
      <p:sp>
        <p:nvSpPr>
          <p:cNvPr id="5" name="Rectangle 4"/>
          <p:cNvSpPr/>
          <p:nvPr/>
        </p:nvSpPr>
        <p:spPr>
          <a:xfrm>
            <a:off x="881358" y="3435111"/>
            <a:ext cx="1792927" cy="369332"/>
          </a:xfrm>
          <a:prstGeom prst="rect">
            <a:avLst/>
          </a:prstGeom>
        </p:spPr>
        <p:txBody>
          <a:bodyPr wrap="none">
            <a:spAutoFit/>
          </a:bodyPr>
          <a:lstStyle/>
          <a:p>
            <a:r>
              <a:rPr lang="en-US" b="1" dirty="0">
                <a:latin typeface="+mj-lt"/>
                <a:hlinkClick r:id="rId6"/>
              </a:rPr>
              <a:t>Adobe Fireworks</a:t>
            </a:r>
            <a:endParaRPr lang="en-US" dirty="0">
              <a:latin typeface="+mj-lt"/>
            </a:endParaRPr>
          </a:p>
        </p:txBody>
      </p:sp>
      <p:pic>
        <p:nvPicPr>
          <p:cNvPr id="28693" name="Picture 21" descr="https://creative.adobe.com/ccm5d3115f/resource/img/product_icons_cc/fireworks_2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 y="3421288"/>
            <a:ext cx="419100" cy="3600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71265" y="2102191"/>
            <a:ext cx="1016560" cy="369332"/>
          </a:xfrm>
          <a:prstGeom prst="rect">
            <a:avLst/>
          </a:prstGeom>
        </p:spPr>
        <p:txBody>
          <a:bodyPr wrap="none">
            <a:spAutoFit/>
          </a:bodyPr>
          <a:lstStyle/>
          <a:p>
            <a:r>
              <a:rPr lang="en-US" b="1" dirty="0" err="1">
                <a:latin typeface="+mj-lt"/>
                <a:hlinkClick r:id="rId8"/>
              </a:rPr>
              <a:t>Inkscape</a:t>
            </a:r>
            <a:endParaRPr lang="en-US" dirty="0">
              <a:latin typeface="+mj-lt"/>
            </a:endParaRPr>
          </a:p>
        </p:txBody>
      </p:sp>
      <p:sp>
        <p:nvSpPr>
          <p:cNvPr id="7" name="Rectangle 6"/>
          <p:cNvSpPr/>
          <p:nvPr/>
        </p:nvSpPr>
        <p:spPr>
          <a:xfrm>
            <a:off x="6571265" y="3599383"/>
            <a:ext cx="1218347" cy="369332"/>
          </a:xfrm>
          <a:prstGeom prst="rect">
            <a:avLst/>
          </a:prstGeom>
        </p:spPr>
        <p:txBody>
          <a:bodyPr wrap="none">
            <a:spAutoFit/>
          </a:bodyPr>
          <a:lstStyle/>
          <a:p>
            <a:r>
              <a:rPr lang="en-US" b="1" dirty="0" err="1">
                <a:latin typeface="+mj-lt"/>
                <a:hlinkClick r:id="rId9"/>
              </a:rPr>
              <a:t>Pixelmator</a:t>
            </a:r>
            <a:endParaRPr lang="en-US" dirty="0">
              <a:latin typeface="+mj-lt"/>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787" y="2687909"/>
            <a:ext cx="609600" cy="548640"/>
          </a:xfrm>
          <a:prstGeom prst="rect">
            <a:avLst/>
          </a:prstGeom>
        </p:spPr>
      </p:pic>
      <p:sp>
        <p:nvSpPr>
          <p:cNvPr id="9" name="Rectangle 8"/>
          <p:cNvSpPr/>
          <p:nvPr/>
        </p:nvSpPr>
        <p:spPr>
          <a:xfrm>
            <a:off x="1921474" y="1426357"/>
            <a:ext cx="2378408" cy="369332"/>
          </a:xfrm>
          <a:prstGeom prst="rect">
            <a:avLst/>
          </a:prstGeom>
        </p:spPr>
        <p:txBody>
          <a:bodyPr wrap="none">
            <a:spAutoFit/>
          </a:bodyPr>
          <a:lstStyle/>
          <a:p>
            <a:r>
              <a:rPr lang="en-US" b="1" dirty="0">
                <a:latin typeface="+mj-lt"/>
                <a:hlinkClick r:id="rId11"/>
              </a:rPr>
              <a:t>Corel </a:t>
            </a:r>
            <a:r>
              <a:rPr lang="en-US" b="1" dirty="0" err="1">
                <a:latin typeface="+mj-lt"/>
                <a:hlinkClick r:id="rId11"/>
              </a:rPr>
              <a:t>PaintShop</a:t>
            </a:r>
            <a:r>
              <a:rPr lang="en-US" b="1" dirty="0">
                <a:latin typeface="+mj-lt"/>
                <a:hlinkClick r:id="rId11"/>
              </a:rPr>
              <a:t> Pro X6</a:t>
            </a:r>
            <a:endParaRPr lang="en-US" b="1" dirty="0">
              <a:latin typeface="+mj-lt"/>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0038" y="1426357"/>
            <a:ext cx="1476375" cy="385763"/>
          </a:xfrm>
          <a:prstGeom prst="rect">
            <a:avLst/>
          </a:prstGeom>
        </p:spPr>
      </p:pic>
      <p:pic>
        <p:nvPicPr>
          <p:cNvPr id="28696"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7850" y="1856911"/>
            <a:ext cx="60960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724651" y="3088889"/>
            <a:ext cx="64524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MAC</a:t>
            </a:r>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l="25954" t="1" r="27396" b="21206"/>
          <a:stretch/>
        </p:blipFill>
        <p:spPr>
          <a:xfrm>
            <a:off x="5191124" y="3150015"/>
            <a:ext cx="1200151" cy="617495"/>
          </a:xfrm>
          <a:prstGeom prst="rect">
            <a:avLst/>
          </a:prstGeom>
        </p:spPr>
      </p:pic>
      <p:sp>
        <p:nvSpPr>
          <p:cNvPr id="13" name="Date Placeholder 12"/>
          <p:cNvSpPr>
            <a:spLocks noGrp="1"/>
          </p:cNvSpPr>
          <p:nvPr>
            <p:ph type="dt" sz="half" idx="10"/>
          </p:nvPr>
        </p:nvSpPr>
        <p:spPr/>
        <p:txBody>
          <a:bodyPr/>
          <a:lstStyle/>
          <a:p>
            <a:fld id="{C90A8799-0CD8-4295-8131-320DF5F685FA}" type="datetime1">
              <a:rPr lang="en-US" smtClean="0"/>
              <a:t>9/15/2025</a:t>
            </a:fld>
            <a:endParaRPr lang="en-US"/>
          </a:p>
        </p:txBody>
      </p:sp>
      <p:sp>
        <p:nvSpPr>
          <p:cNvPr id="14" name="Footer Placeholder 13"/>
          <p:cNvSpPr>
            <a:spLocks noGrp="1"/>
          </p:cNvSpPr>
          <p:nvPr>
            <p:ph type="ftr" sz="quarter" idx="11"/>
          </p:nvPr>
        </p:nvSpPr>
        <p:spPr/>
        <p:txBody>
          <a:bodyPr/>
          <a:lstStyle/>
          <a:p>
            <a:r>
              <a:rPr lang="en-US"/>
              <a:t>Copyright © 2007 - 2025 Carl M. Burnett</a:t>
            </a:r>
          </a:p>
        </p:txBody>
      </p:sp>
      <p:sp>
        <p:nvSpPr>
          <p:cNvPr id="15" name="Slide Number Placeholder 14"/>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26855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hlinkClick r:id="rId2"/>
              </a:rPr>
              <a:t>Creative Commons </a:t>
            </a:r>
            <a:r>
              <a:rPr lang="en-US" sz="4000" b="1" dirty="0">
                <a:effectLst>
                  <a:outerShdw blurRad="38100" dist="38100" dir="2700000" algn="tl">
                    <a:srgbClr val="000000">
                      <a:alpha val="43137"/>
                    </a:srgbClr>
                  </a:outerShdw>
                </a:effectLst>
              </a:rPr>
              <a:t>Licenses</a:t>
            </a:r>
          </a:p>
        </p:txBody>
      </p:sp>
      <p:sp>
        <p:nvSpPr>
          <p:cNvPr id="3" name="Date Placeholder 2"/>
          <p:cNvSpPr>
            <a:spLocks noGrp="1"/>
          </p:cNvSpPr>
          <p:nvPr>
            <p:ph type="dt" sz="half" idx="10"/>
          </p:nvPr>
        </p:nvSpPr>
        <p:spPr/>
        <p:txBody>
          <a:bodyPr/>
          <a:lstStyle/>
          <a:p>
            <a:fld id="{0E4215B5-3DF5-4A29-AFFE-CEFC4F591E47}" type="datetime1">
              <a:rPr lang="en-US" smtClean="0"/>
              <a:t>9/15/2025</a:t>
            </a:fld>
            <a:endParaRPr lang="en-US" dirty="0"/>
          </a:p>
        </p:txBody>
      </p:sp>
      <p:sp>
        <p:nvSpPr>
          <p:cNvPr id="5" name="Footer Placeholder 4"/>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11F27299-7934-46F6-B99A-F9E924C38745}" type="slidenum">
              <a:rPr lang="en-US" smtClean="0"/>
              <a:pPr>
                <a:defRPr/>
              </a:pPr>
              <a:t>25</a:t>
            </a:fld>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33328064"/>
              </p:ext>
            </p:extLst>
          </p:nvPr>
        </p:nvGraphicFramePr>
        <p:xfrm>
          <a:off x="533400" y="1450975"/>
          <a:ext cx="8048625" cy="3124200"/>
        </p:xfrm>
        <a:graphic>
          <a:graphicData uri="http://schemas.openxmlformats.org/drawingml/2006/table">
            <a:tbl>
              <a:tblPr firstRow="1" bandRow="1">
                <a:tableStyleId>{21E4AEA4-8DFA-4A89-87EB-49C32662AFE0}</a:tableStyleId>
              </a:tblPr>
              <a:tblGrid>
                <a:gridCol w="2514600">
                  <a:extLst>
                    <a:ext uri="{9D8B030D-6E8A-4147-A177-3AD203B41FA5}">
                      <a16:colId xmlns:a16="http://schemas.microsoft.com/office/drawing/2014/main" val="20000"/>
                    </a:ext>
                  </a:extLst>
                </a:gridCol>
                <a:gridCol w="1103261">
                  <a:extLst>
                    <a:ext uri="{9D8B030D-6E8A-4147-A177-3AD203B41FA5}">
                      <a16:colId xmlns:a16="http://schemas.microsoft.com/office/drawing/2014/main" val="20001"/>
                    </a:ext>
                  </a:extLst>
                </a:gridCol>
                <a:gridCol w="4430764">
                  <a:extLst>
                    <a:ext uri="{9D8B030D-6E8A-4147-A177-3AD203B41FA5}">
                      <a16:colId xmlns:a16="http://schemas.microsoft.com/office/drawing/2014/main" val="20002"/>
                    </a:ext>
                  </a:extLst>
                </a:gridCol>
              </a:tblGrid>
              <a:tr h="333756">
                <a:tc>
                  <a:txBody>
                    <a:bodyPr/>
                    <a:lstStyle/>
                    <a:p>
                      <a:r>
                        <a:rPr lang="en-US" sz="1600" dirty="0">
                          <a:latin typeface="+mj-lt"/>
                        </a:rPr>
                        <a:t>License</a:t>
                      </a:r>
                    </a:p>
                  </a:txBody>
                  <a:tcPr marT="41148" marB="41148"/>
                </a:tc>
                <a:tc>
                  <a:txBody>
                    <a:bodyPr/>
                    <a:lstStyle/>
                    <a:p>
                      <a:pPr algn="ctr"/>
                      <a:r>
                        <a:rPr lang="en-US" sz="1600" dirty="0">
                          <a:latin typeface="+mj-lt"/>
                        </a:rPr>
                        <a:t>Symbol</a:t>
                      </a:r>
                    </a:p>
                  </a:txBody>
                  <a:tcPr marT="41148" marB="41148"/>
                </a:tc>
                <a:tc>
                  <a:txBody>
                    <a:bodyPr/>
                    <a:lstStyle/>
                    <a:p>
                      <a:r>
                        <a:rPr lang="en-US" sz="1600" dirty="0">
                          <a:latin typeface="+mj-lt"/>
                        </a:rPr>
                        <a:t>Description</a:t>
                      </a:r>
                    </a:p>
                  </a:txBody>
                  <a:tcPr marT="41148" marB="41148"/>
                </a:tc>
                <a:extLst>
                  <a:ext uri="{0D108BD9-81ED-4DB2-BD59-A6C34878D82A}">
                    <a16:rowId xmlns:a16="http://schemas.microsoft.com/office/drawing/2014/main" val="10000"/>
                  </a:ext>
                </a:extLst>
              </a:tr>
              <a:tr h="384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effectLst/>
                          <a:latin typeface="+mj-lt"/>
                        </a:rPr>
                        <a:t>Attribution </a:t>
                      </a:r>
                      <a:br>
                        <a:rPr lang="en-US" sz="1000" b="1" dirty="0">
                          <a:effectLst/>
                          <a:latin typeface="+mj-lt"/>
                        </a:rPr>
                      </a:br>
                      <a:r>
                        <a:rPr lang="en-US" sz="1000" b="1" dirty="0">
                          <a:effectLst/>
                          <a:latin typeface="+mj-lt"/>
                        </a:rPr>
                        <a:t>CC BY</a:t>
                      </a:r>
                      <a:r>
                        <a:rPr lang="en-US" sz="1000" dirty="0">
                          <a:effectLst/>
                          <a:latin typeface="+mj-lt"/>
                        </a:rPr>
                        <a:t> </a:t>
                      </a:r>
                      <a:endParaRPr lang="en-US" sz="1000" dirty="0">
                        <a:latin typeface="+mj-lt"/>
                      </a:endParaRPr>
                    </a:p>
                  </a:txBody>
                  <a:tcPr marT="41148" marB="41148" anchor="ctr"/>
                </a:tc>
                <a:tc>
                  <a:txBody>
                    <a:bodyPr/>
                    <a:lstStyle/>
                    <a:p>
                      <a:endParaRPr lang="en-US" sz="1600" dirty="0">
                        <a:latin typeface="+mj-lt"/>
                      </a:endParaRPr>
                    </a:p>
                  </a:txBody>
                  <a:tcPr marT="41148" marB="41148"/>
                </a:tc>
                <a:tc>
                  <a:txBody>
                    <a:bodyPr/>
                    <a:lstStyle/>
                    <a:p>
                      <a:r>
                        <a:rPr lang="en-US" sz="900" dirty="0">
                          <a:effectLst/>
                          <a:latin typeface="+mj-lt"/>
                        </a:rPr>
                        <a:t>lets others distribute, remix, tweak, and build upon your work, even commercially, as long as they credit you for the original creation. </a:t>
                      </a:r>
                      <a:endParaRPr lang="en-US" sz="900" dirty="0">
                        <a:latin typeface="+mj-lt"/>
                      </a:endParaRPr>
                    </a:p>
                  </a:txBody>
                  <a:tcPr marT="41148" marB="41148"/>
                </a:tc>
                <a:extLst>
                  <a:ext uri="{0D108BD9-81ED-4DB2-BD59-A6C34878D82A}">
                    <a16:rowId xmlns:a16="http://schemas.microsoft.com/office/drawing/2014/main" val="10001"/>
                  </a:ext>
                </a:extLst>
              </a:tr>
              <a:tr h="493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effectLst/>
                          <a:latin typeface="+mj-lt"/>
                        </a:rPr>
                        <a:t>Attribution-</a:t>
                      </a:r>
                      <a:r>
                        <a:rPr lang="en-US" sz="1000" b="1" dirty="0" err="1">
                          <a:effectLst/>
                          <a:latin typeface="+mj-lt"/>
                        </a:rPr>
                        <a:t>ShareAlike</a:t>
                      </a:r>
                      <a:r>
                        <a:rPr lang="en-US" sz="1000" b="1" dirty="0">
                          <a:effectLst/>
                          <a:latin typeface="+mj-lt"/>
                        </a:rPr>
                        <a:t> </a:t>
                      </a:r>
                      <a:br>
                        <a:rPr lang="en-US" sz="1000" b="1" dirty="0">
                          <a:effectLst/>
                          <a:latin typeface="+mj-lt"/>
                        </a:rPr>
                      </a:br>
                      <a:r>
                        <a:rPr lang="en-US" sz="1000" b="1" dirty="0">
                          <a:effectLst/>
                          <a:latin typeface="+mj-lt"/>
                        </a:rPr>
                        <a:t>CC BY-SA </a:t>
                      </a:r>
                      <a:endParaRPr lang="en-US" sz="1000" dirty="0">
                        <a:latin typeface="+mj-lt"/>
                      </a:endParaRPr>
                    </a:p>
                  </a:txBody>
                  <a:tcPr marT="41148" marB="41148" anchor="ctr"/>
                </a:tc>
                <a:tc>
                  <a:txBody>
                    <a:bodyPr/>
                    <a:lstStyle/>
                    <a:p>
                      <a:endParaRPr lang="en-US" sz="1600" dirty="0">
                        <a:latin typeface="+mj-lt"/>
                      </a:endParaRPr>
                    </a:p>
                  </a:txBody>
                  <a:tcPr marT="41148" marB="41148"/>
                </a:tc>
                <a:tc>
                  <a:txBody>
                    <a:bodyPr/>
                    <a:lstStyle/>
                    <a:p>
                      <a:r>
                        <a:rPr lang="en-US" sz="900" dirty="0">
                          <a:effectLst/>
                          <a:latin typeface="+mj-lt"/>
                        </a:rPr>
                        <a:t>lets others remix, tweak, and build upon your work even for commercial purposes, as long as they credit you and license their new creations under the identical terms</a:t>
                      </a:r>
                      <a:endParaRPr lang="en-US" sz="900" dirty="0">
                        <a:latin typeface="+mj-lt"/>
                      </a:endParaRPr>
                    </a:p>
                  </a:txBody>
                  <a:tcPr marT="41148" marB="41148"/>
                </a:tc>
                <a:extLst>
                  <a:ext uri="{0D108BD9-81ED-4DB2-BD59-A6C34878D82A}">
                    <a16:rowId xmlns:a16="http://schemas.microsoft.com/office/drawing/2014/main" val="10002"/>
                  </a:ext>
                </a:extLst>
              </a:tr>
              <a:tr h="384048">
                <a:tc>
                  <a:txBody>
                    <a:bodyPr/>
                    <a:lstStyle/>
                    <a:p>
                      <a:r>
                        <a:rPr lang="en-US" sz="1000" b="1" dirty="0">
                          <a:effectLst/>
                          <a:latin typeface="+mj-lt"/>
                        </a:rPr>
                        <a:t>Attribution-</a:t>
                      </a:r>
                      <a:r>
                        <a:rPr lang="en-US" sz="1000" b="1" dirty="0" err="1">
                          <a:effectLst/>
                          <a:latin typeface="+mj-lt"/>
                        </a:rPr>
                        <a:t>NoDerivs</a:t>
                      </a:r>
                      <a:r>
                        <a:rPr lang="en-US" sz="1000" b="1" dirty="0">
                          <a:effectLst/>
                          <a:latin typeface="+mj-lt"/>
                        </a:rPr>
                        <a:t> </a:t>
                      </a:r>
                      <a:br>
                        <a:rPr lang="en-US" sz="1000" b="1" dirty="0">
                          <a:effectLst/>
                          <a:latin typeface="+mj-lt"/>
                        </a:rPr>
                      </a:br>
                      <a:r>
                        <a:rPr lang="en-US" sz="1000" b="1" dirty="0">
                          <a:effectLst/>
                          <a:latin typeface="+mj-lt"/>
                        </a:rPr>
                        <a:t>CC BY-ND </a:t>
                      </a:r>
                      <a:endParaRPr lang="en-US" sz="1000" dirty="0">
                        <a:latin typeface="+mj-lt"/>
                      </a:endParaRPr>
                    </a:p>
                  </a:txBody>
                  <a:tcPr marT="41148" marB="41148" anchor="ctr"/>
                </a:tc>
                <a:tc>
                  <a:txBody>
                    <a:bodyPr/>
                    <a:lstStyle/>
                    <a:p>
                      <a:endParaRPr lang="en-US" sz="1600">
                        <a:latin typeface="+mj-lt"/>
                      </a:endParaRPr>
                    </a:p>
                  </a:txBody>
                  <a:tcPr marT="41148" marB="41148"/>
                </a:tc>
                <a:tc>
                  <a:txBody>
                    <a:bodyPr/>
                    <a:lstStyle/>
                    <a:p>
                      <a:r>
                        <a:rPr lang="en-US" sz="900" dirty="0">
                          <a:latin typeface="+mj-lt"/>
                        </a:rPr>
                        <a:t>allows for redistribution, commercial and non-commercial, as long as it is passed along unchanged and in whole, with credit to you. </a:t>
                      </a:r>
                    </a:p>
                  </a:txBody>
                  <a:tcPr marT="41148" marB="41148"/>
                </a:tc>
                <a:extLst>
                  <a:ext uri="{0D108BD9-81ED-4DB2-BD59-A6C34878D82A}">
                    <a16:rowId xmlns:a16="http://schemas.microsoft.com/office/drawing/2014/main" val="10003"/>
                  </a:ext>
                </a:extLst>
              </a:tr>
              <a:tr h="493776">
                <a:tc>
                  <a:txBody>
                    <a:bodyPr/>
                    <a:lstStyle/>
                    <a:p>
                      <a:r>
                        <a:rPr lang="en-US" sz="1000" b="1" dirty="0">
                          <a:effectLst/>
                          <a:latin typeface="+mj-lt"/>
                        </a:rPr>
                        <a:t>Attribution-</a:t>
                      </a:r>
                      <a:r>
                        <a:rPr lang="en-US" sz="1000" b="1" dirty="0" err="1">
                          <a:effectLst/>
                          <a:latin typeface="+mj-lt"/>
                        </a:rPr>
                        <a:t>NonCommercial</a:t>
                      </a:r>
                      <a:r>
                        <a:rPr lang="en-US" sz="1000" b="1" dirty="0">
                          <a:effectLst/>
                          <a:latin typeface="+mj-lt"/>
                        </a:rPr>
                        <a:t> </a:t>
                      </a:r>
                      <a:br>
                        <a:rPr lang="en-US" sz="1000" b="1" dirty="0">
                          <a:effectLst/>
                          <a:latin typeface="+mj-lt"/>
                        </a:rPr>
                      </a:br>
                      <a:r>
                        <a:rPr lang="en-US" sz="1000" b="1" dirty="0">
                          <a:effectLst/>
                          <a:latin typeface="+mj-lt"/>
                        </a:rPr>
                        <a:t>CC BY-NC </a:t>
                      </a:r>
                      <a:endParaRPr lang="en-US" sz="1000" dirty="0">
                        <a:latin typeface="+mj-lt"/>
                      </a:endParaRPr>
                    </a:p>
                  </a:txBody>
                  <a:tcPr marT="41148" marB="41148" anchor="ctr"/>
                </a:tc>
                <a:tc>
                  <a:txBody>
                    <a:bodyPr/>
                    <a:lstStyle/>
                    <a:p>
                      <a:endParaRPr lang="en-US" sz="1600">
                        <a:latin typeface="+mj-lt"/>
                      </a:endParaRPr>
                    </a:p>
                  </a:txBody>
                  <a:tcPr marT="41148" marB="41148"/>
                </a:tc>
                <a:tc>
                  <a:txBody>
                    <a:bodyPr/>
                    <a:lstStyle/>
                    <a:p>
                      <a:r>
                        <a:rPr lang="en-US" sz="900" dirty="0">
                          <a:latin typeface="+mj-lt"/>
                        </a:rPr>
                        <a:t>lets others remix, tweak, and build upon your work non-commercially, and although their new works must also acknowledge you and be non-commercial, they don’t have to license their derivative works on the same terms. </a:t>
                      </a:r>
                    </a:p>
                  </a:txBody>
                  <a:tcPr marT="41148" marB="41148"/>
                </a:tc>
                <a:extLst>
                  <a:ext uri="{0D108BD9-81ED-4DB2-BD59-A6C34878D82A}">
                    <a16:rowId xmlns:a16="http://schemas.microsoft.com/office/drawing/2014/main" val="10004"/>
                  </a:ext>
                </a:extLst>
              </a:tr>
              <a:tr h="534924">
                <a:tc>
                  <a:txBody>
                    <a:bodyPr/>
                    <a:lstStyle/>
                    <a:p>
                      <a:r>
                        <a:rPr lang="en-US" sz="1000" b="1" dirty="0">
                          <a:effectLst/>
                          <a:latin typeface="+mj-lt"/>
                        </a:rPr>
                        <a:t>Attribution-</a:t>
                      </a:r>
                      <a:r>
                        <a:rPr lang="en-US" sz="1000" b="1" dirty="0" err="1">
                          <a:effectLst/>
                          <a:latin typeface="+mj-lt"/>
                        </a:rPr>
                        <a:t>NonCommercial</a:t>
                      </a:r>
                      <a:r>
                        <a:rPr lang="en-US" sz="1000" b="1" dirty="0">
                          <a:effectLst/>
                          <a:latin typeface="+mj-lt"/>
                        </a:rPr>
                        <a:t>-</a:t>
                      </a:r>
                      <a:r>
                        <a:rPr lang="en-US" sz="1000" b="1" dirty="0" err="1">
                          <a:effectLst/>
                          <a:latin typeface="+mj-lt"/>
                        </a:rPr>
                        <a:t>ShareAlike</a:t>
                      </a:r>
                      <a:r>
                        <a:rPr lang="en-US" sz="1000" b="1" dirty="0">
                          <a:effectLst/>
                          <a:latin typeface="+mj-lt"/>
                        </a:rPr>
                        <a:t> </a:t>
                      </a:r>
                      <a:br>
                        <a:rPr lang="en-US" sz="1000" b="1" dirty="0">
                          <a:effectLst/>
                          <a:latin typeface="+mj-lt"/>
                        </a:rPr>
                      </a:br>
                      <a:r>
                        <a:rPr lang="en-US" sz="1000" b="1" dirty="0">
                          <a:effectLst/>
                          <a:latin typeface="+mj-lt"/>
                        </a:rPr>
                        <a:t>CC BY-NC-SA </a:t>
                      </a:r>
                      <a:endParaRPr lang="en-US" sz="1000" dirty="0">
                        <a:latin typeface="+mj-lt"/>
                      </a:endParaRPr>
                    </a:p>
                  </a:txBody>
                  <a:tcPr marT="41148" marB="41148" anchor="ctr"/>
                </a:tc>
                <a:tc>
                  <a:txBody>
                    <a:bodyPr/>
                    <a:lstStyle/>
                    <a:p>
                      <a:endParaRPr lang="en-US" sz="1600" dirty="0">
                        <a:latin typeface="+mj-lt"/>
                      </a:endParaRPr>
                    </a:p>
                  </a:txBody>
                  <a:tcPr marT="41148" marB="41148"/>
                </a:tc>
                <a:tc>
                  <a:txBody>
                    <a:bodyPr/>
                    <a:lstStyle/>
                    <a:p>
                      <a:r>
                        <a:rPr lang="en-US" sz="900" dirty="0">
                          <a:latin typeface="+mj-lt"/>
                        </a:rPr>
                        <a:t>lets others remix, tweak, and build upon your work non-commercially, as long as they credit you and license their new creations under the identical terms. </a:t>
                      </a:r>
                    </a:p>
                  </a:txBody>
                  <a:tcPr marT="41148" marB="41148"/>
                </a:tc>
                <a:extLst>
                  <a:ext uri="{0D108BD9-81ED-4DB2-BD59-A6C34878D82A}">
                    <a16:rowId xmlns:a16="http://schemas.microsoft.com/office/drawing/2014/main" val="10005"/>
                  </a:ext>
                </a:extLst>
              </a:tr>
              <a:tr h="493776">
                <a:tc>
                  <a:txBody>
                    <a:bodyPr/>
                    <a:lstStyle/>
                    <a:p>
                      <a:r>
                        <a:rPr lang="en-US" sz="1000" b="1" dirty="0">
                          <a:effectLst/>
                          <a:latin typeface="+mj-lt"/>
                        </a:rPr>
                        <a:t>Attribution-</a:t>
                      </a:r>
                      <a:r>
                        <a:rPr lang="en-US" sz="1000" b="1" dirty="0" err="1">
                          <a:effectLst/>
                          <a:latin typeface="+mj-lt"/>
                        </a:rPr>
                        <a:t>NonCommercial</a:t>
                      </a:r>
                      <a:r>
                        <a:rPr lang="en-US" sz="1000" b="1" dirty="0">
                          <a:effectLst/>
                          <a:latin typeface="+mj-lt"/>
                        </a:rPr>
                        <a:t>-</a:t>
                      </a:r>
                      <a:r>
                        <a:rPr lang="en-US" sz="1000" b="1" dirty="0" err="1">
                          <a:effectLst/>
                          <a:latin typeface="+mj-lt"/>
                        </a:rPr>
                        <a:t>NoDerivs</a:t>
                      </a:r>
                      <a:r>
                        <a:rPr lang="en-US" sz="1000" b="1" dirty="0">
                          <a:effectLst/>
                          <a:latin typeface="+mj-lt"/>
                        </a:rPr>
                        <a:t> </a:t>
                      </a:r>
                      <a:br>
                        <a:rPr lang="en-US" sz="1000" b="1" dirty="0">
                          <a:effectLst/>
                          <a:latin typeface="+mj-lt"/>
                        </a:rPr>
                      </a:br>
                      <a:r>
                        <a:rPr lang="en-US" sz="1000" b="1" dirty="0">
                          <a:effectLst/>
                          <a:latin typeface="+mj-lt"/>
                        </a:rPr>
                        <a:t>CC BY-NC-ND </a:t>
                      </a:r>
                      <a:endParaRPr lang="en-US" sz="1000" dirty="0">
                        <a:latin typeface="+mj-lt"/>
                      </a:endParaRPr>
                    </a:p>
                  </a:txBody>
                  <a:tcPr marT="41148" marB="41148" anchor="ctr"/>
                </a:tc>
                <a:tc>
                  <a:txBody>
                    <a:bodyPr/>
                    <a:lstStyle/>
                    <a:p>
                      <a:endParaRPr lang="en-US" sz="1600">
                        <a:latin typeface="+mj-lt"/>
                      </a:endParaRPr>
                    </a:p>
                  </a:txBody>
                  <a:tcPr marT="41148" marB="41148"/>
                </a:tc>
                <a:tc>
                  <a:txBody>
                    <a:bodyPr/>
                    <a:lstStyle/>
                    <a:p>
                      <a:r>
                        <a:rPr lang="en-US" sz="900" dirty="0">
                          <a:latin typeface="+mj-lt"/>
                        </a:rPr>
                        <a:t>most restrictive of our six main licenses, only allowing others to download your works and share them with others as long as they credit you, but they can’t change them in any way or use them commercially. </a:t>
                      </a:r>
                    </a:p>
                  </a:txBody>
                  <a:tcPr marT="41148" marB="41148"/>
                </a:tc>
                <a:extLst>
                  <a:ext uri="{0D108BD9-81ED-4DB2-BD59-A6C34878D82A}">
                    <a16:rowId xmlns:a16="http://schemas.microsoft.com/office/drawing/2014/main" val="10006"/>
                  </a:ext>
                </a:extLst>
              </a:tr>
            </a:tbl>
          </a:graphicData>
        </a:graphic>
      </p:graphicFrame>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48802"/>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669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241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31813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677602"/>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1719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7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 Photo Websites</a:t>
            </a:r>
          </a:p>
        </p:txBody>
      </p:sp>
      <p:sp>
        <p:nvSpPr>
          <p:cNvPr id="5" name="Rectangle 4"/>
          <p:cNvSpPr/>
          <p:nvPr/>
        </p:nvSpPr>
        <p:spPr>
          <a:xfrm>
            <a:off x="738188" y="1699204"/>
            <a:ext cx="7667624" cy="1938992"/>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latin typeface="+mj-lt"/>
                <a:hlinkClick r:id="rId3"/>
              </a:rPr>
              <a:t>30 Best Websites </a:t>
            </a:r>
            <a:br>
              <a:rPr lang="en-US" sz="4000" b="1" dirty="0">
                <a:effectLst>
                  <a:outerShdw blurRad="38100" dist="38100" dir="2700000" algn="tl">
                    <a:srgbClr val="000000">
                      <a:alpha val="43137"/>
                    </a:srgbClr>
                  </a:outerShdw>
                </a:effectLst>
                <a:latin typeface="+mj-lt"/>
                <a:hlinkClick r:id="rId3"/>
              </a:rPr>
            </a:br>
            <a:r>
              <a:rPr lang="en-US" sz="4000" b="1" dirty="0">
                <a:effectLst>
                  <a:outerShdw blurRad="38100" dist="38100" dir="2700000" algn="tl">
                    <a:srgbClr val="000000">
                      <a:alpha val="43137"/>
                    </a:srgbClr>
                  </a:outerShdw>
                </a:effectLst>
                <a:latin typeface="+mj-lt"/>
                <a:hlinkClick r:id="rId3"/>
              </a:rPr>
              <a:t>To Download </a:t>
            </a:r>
            <a:br>
              <a:rPr lang="en-US" sz="4000" b="1" dirty="0">
                <a:effectLst>
                  <a:outerShdw blurRad="38100" dist="38100" dir="2700000" algn="tl">
                    <a:srgbClr val="000000">
                      <a:alpha val="43137"/>
                    </a:srgbClr>
                  </a:outerShdw>
                </a:effectLst>
                <a:latin typeface="+mj-lt"/>
                <a:hlinkClick r:id="rId3"/>
              </a:rPr>
            </a:br>
            <a:r>
              <a:rPr lang="en-US" sz="4000" b="1" dirty="0">
                <a:effectLst>
                  <a:outerShdw blurRad="38100" dist="38100" dir="2700000" algn="tl">
                    <a:srgbClr val="000000">
                      <a:alpha val="43137"/>
                    </a:srgbClr>
                  </a:outerShdw>
                </a:effectLst>
                <a:latin typeface="+mj-lt"/>
                <a:hlinkClick r:id="rId3"/>
              </a:rPr>
              <a:t>Free Stock Photos</a:t>
            </a:r>
            <a:endParaRPr lang="en-US" sz="4000" b="1" dirty="0">
              <a:effectLst>
                <a:outerShdw blurRad="38100" dist="38100" dir="2700000" algn="tl">
                  <a:srgbClr val="000000">
                    <a:alpha val="43137"/>
                  </a:srgbClr>
                </a:outerShdw>
              </a:effectLst>
              <a:latin typeface="+mj-lt"/>
            </a:endParaRPr>
          </a:p>
        </p:txBody>
      </p:sp>
      <p:sp>
        <p:nvSpPr>
          <p:cNvPr id="3" name="Date Placeholder 2"/>
          <p:cNvSpPr>
            <a:spLocks noGrp="1"/>
          </p:cNvSpPr>
          <p:nvPr>
            <p:ph type="dt" sz="half" idx="10"/>
          </p:nvPr>
        </p:nvSpPr>
        <p:spPr/>
        <p:txBody>
          <a:bodyPr/>
          <a:lstStyle/>
          <a:p>
            <a:fld id="{BBD74031-E92C-43E7-A54C-7AA0417A124E}"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26</a:t>
            </a:fld>
            <a:endParaRPr lang="en-US"/>
          </a:p>
        </p:txBody>
      </p:sp>
    </p:spTree>
    <p:extLst>
      <p:ext uri="{BB962C8B-B14F-4D97-AF65-F5344CB8AC3E}">
        <p14:creationId xmlns:p14="http://schemas.microsoft.com/office/powerpoint/2010/main" val="50505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4822-F211-40BF-A25A-C124E9B5551A}"/>
              </a:ext>
            </a:extLst>
          </p:cNvPr>
          <p:cNvSpPr>
            <a:spLocks noGrp="1"/>
          </p:cNvSpPr>
          <p:nvPr>
            <p:ph type="title"/>
          </p:nvPr>
        </p:nvSpPr>
        <p:spPr/>
        <p:txBody>
          <a:bodyPr/>
          <a:lstStyle/>
          <a:p>
            <a:r>
              <a:rPr lang="en-US" dirty="0"/>
              <a:t>Icon Libraries</a:t>
            </a:r>
          </a:p>
        </p:txBody>
      </p:sp>
      <p:sp>
        <p:nvSpPr>
          <p:cNvPr id="3" name="Content Placeholder 2">
            <a:extLst>
              <a:ext uri="{FF2B5EF4-FFF2-40B4-BE49-F238E27FC236}">
                <a16:creationId xmlns:a16="http://schemas.microsoft.com/office/drawing/2014/main" id="{380B645A-9A25-4A63-965E-3818CDAC9B31}"/>
              </a:ext>
            </a:extLst>
          </p:cNvPr>
          <p:cNvSpPr>
            <a:spLocks noGrp="1"/>
          </p:cNvSpPr>
          <p:nvPr>
            <p:ph idx="1"/>
          </p:nvPr>
        </p:nvSpPr>
        <p:spPr/>
        <p:txBody>
          <a:bodyPr/>
          <a:lstStyle/>
          <a:p>
            <a:r>
              <a:rPr lang="en-US" dirty="0">
                <a:hlinkClick r:id="rId2"/>
              </a:rPr>
              <a:t>Font Awesome</a:t>
            </a:r>
            <a:endParaRPr lang="en-US" dirty="0"/>
          </a:p>
          <a:p>
            <a:r>
              <a:rPr lang="en-US" dirty="0" err="1">
                <a:hlinkClick r:id="rId3"/>
              </a:rPr>
              <a:t>Glyphicons</a:t>
            </a:r>
            <a:endParaRPr lang="en-US" dirty="0"/>
          </a:p>
          <a:p>
            <a:r>
              <a:rPr lang="en-US" dirty="0" err="1">
                <a:hlinkClick r:id="rId4"/>
              </a:rPr>
              <a:t>Glyphish</a:t>
            </a:r>
            <a:endParaRPr lang="en-US" dirty="0"/>
          </a:p>
          <a:p>
            <a:r>
              <a:rPr lang="en-US" dirty="0" err="1">
                <a:hlinkClick r:id="rId5"/>
              </a:rPr>
              <a:t>Flaticon</a:t>
            </a:r>
            <a:endParaRPr lang="en-US" dirty="0"/>
          </a:p>
        </p:txBody>
      </p:sp>
      <p:sp>
        <p:nvSpPr>
          <p:cNvPr id="4" name="Date Placeholder 3">
            <a:extLst>
              <a:ext uri="{FF2B5EF4-FFF2-40B4-BE49-F238E27FC236}">
                <a16:creationId xmlns:a16="http://schemas.microsoft.com/office/drawing/2014/main" id="{FE0530AE-79F8-4237-9535-F7BB1C684655}"/>
              </a:ext>
            </a:extLst>
          </p:cNvPr>
          <p:cNvSpPr>
            <a:spLocks noGrp="1"/>
          </p:cNvSpPr>
          <p:nvPr>
            <p:ph type="dt" sz="half" idx="10"/>
          </p:nvPr>
        </p:nvSpPr>
        <p:spPr/>
        <p:txBody>
          <a:bodyPr/>
          <a:lstStyle/>
          <a:p>
            <a:fld id="{EE771DCB-3AAA-4CF8-8E68-218DCA92EAA2}" type="datetime1">
              <a:rPr lang="en-US" smtClean="0"/>
              <a:t>9/15/2025</a:t>
            </a:fld>
            <a:endParaRPr lang="en-US"/>
          </a:p>
        </p:txBody>
      </p:sp>
      <p:sp>
        <p:nvSpPr>
          <p:cNvPr id="5" name="Footer Placeholder 4">
            <a:extLst>
              <a:ext uri="{FF2B5EF4-FFF2-40B4-BE49-F238E27FC236}">
                <a16:creationId xmlns:a16="http://schemas.microsoft.com/office/drawing/2014/main" id="{FC25A8FC-7023-4B3B-B964-8ABD2959D745}"/>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35C674F7-7AE2-4867-B5CC-5309C8E05169}"/>
              </a:ext>
            </a:extLst>
          </p:cNvPr>
          <p:cNvSpPr>
            <a:spLocks noGrp="1"/>
          </p:cNvSpPr>
          <p:nvPr>
            <p:ph type="sldNum" sz="quarter" idx="12"/>
          </p:nvPr>
        </p:nvSpPr>
        <p:spPr/>
        <p:txBody>
          <a:bodyPr/>
          <a:lstStyle/>
          <a:p>
            <a:fld id="{3D46CBA2-ECE5-4BE9-B546-6761E0E67089}" type="slidenum">
              <a:rPr lang="en-US" smtClean="0"/>
              <a:t>27</a:t>
            </a:fld>
            <a:endParaRPr lang="en-US"/>
          </a:p>
        </p:txBody>
      </p:sp>
    </p:spTree>
    <p:extLst>
      <p:ext uri="{BB962C8B-B14F-4D97-AF65-F5344CB8AC3E}">
        <p14:creationId xmlns:p14="http://schemas.microsoft.com/office/powerpoint/2010/main" val="116193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rPr>
              <a:t>A Web Page with Favicons</a:t>
            </a:r>
          </a:p>
        </p:txBody>
      </p:sp>
      <p:grpSp>
        <p:nvGrpSpPr>
          <p:cNvPr id="2" name="Group 1"/>
          <p:cNvGrpSpPr/>
          <p:nvPr/>
        </p:nvGrpSpPr>
        <p:grpSpPr>
          <a:xfrm>
            <a:off x="1332313" y="1440061"/>
            <a:ext cx="6479374" cy="2227660"/>
            <a:chOff x="1750226" y="1440061"/>
            <a:chExt cx="6479374" cy="2227660"/>
          </a:xfrm>
        </p:grpSpPr>
        <p:pic>
          <p:nvPicPr>
            <p:cNvPr id="49158" name="Picture 29" descr="M:\Current projects\HTML and CSS\Manuscript\Chapter 08\8-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0061"/>
              <a:ext cx="6477000" cy="22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Oval 63"/>
            <p:cNvSpPr>
              <a:spLocks noChangeArrowheads="1"/>
            </p:cNvSpPr>
            <p:nvPr/>
          </p:nvSpPr>
          <p:spPr bwMode="auto">
            <a:xfrm>
              <a:off x="1750226" y="1440061"/>
              <a:ext cx="273050" cy="205978"/>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2" name="Rectangle 11"/>
          <p:cNvSpPr/>
          <p:nvPr/>
        </p:nvSpPr>
        <p:spPr>
          <a:xfrm>
            <a:off x="1495425" y="3853607"/>
            <a:ext cx="6153150" cy="553998"/>
          </a:xfrm>
          <a:prstGeom prst="rect">
            <a:avLst/>
          </a:prstGeom>
        </p:spPr>
        <p:txBody>
          <a:bodyPr wrap="square">
            <a:spAutoFit/>
          </a:bodyPr>
          <a:lstStyle/>
          <a:p>
            <a:pPr algn="ctr"/>
            <a:r>
              <a:rPr lang="en-US" sz="1600" b="1" dirty="0">
                <a:latin typeface="+mj-lt"/>
              </a:rPr>
              <a:t>The link element that links to the favicon</a:t>
            </a:r>
          </a:p>
          <a:p>
            <a:pPr algn="ctr"/>
            <a:r>
              <a:rPr lang="en-US" sz="1400" b="1" dirty="0">
                <a:latin typeface="Courier New" panose="02070309020205020404" pitchFamily="49" charset="0"/>
                <a:cs typeface="Courier New" panose="02070309020205020404" pitchFamily="49" charset="0"/>
              </a:rPr>
              <a:t>&lt;link </a:t>
            </a:r>
            <a:r>
              <a:rPr lang="en-US" sz="1400" b="1" dirty="0" err="1">
                <a:latin typeface="Courier New" panose="02070309020205020404" pitchFamily="49" charset="0"/>
                <a:cs typeface="Courier New" panose="02070309020205020404" pitchFamily="49" charset="0"/>
              </a:rPr>
              <a:t>rel</a:t>
            </a:r>
            <a:r>
              <a:rPr lang="en-US" sz="1400" b="1" dirty="0">
                <a:latin typeface="Courier New" panose="02070309020205020404" pitchFamily="49" charset="0"/>
                <a:cs typeface="Courier New" panose="02070309020205020404" pitchFamily="49" charset="0"/>
              </a:rPr>
              <a:t>="shortcut icon" </a:t>
            </a:r>
            <a:r>
              <a:rPr lang="en-US" sz="1400" b="1" dirty="0" err="1">
                <a:latin typeface="Courier New" panose="02070309020205020404" pitchFamily="49" charset="0"/>
                <a:cs typeface="Courier New" panose="02070309020205020404" pitchFamily="49" charset="0"/>
              </a:rPr>
              <a:t>href</a:t>
            </a:r>
            <a:r>
              <a:rPr lang="en-US" sz="1400" b="1" dirty="0">
                <a:latin typeface="Courier New" panose="02070309020205020404" pitchFamily="49" charset="0"/>
                <a:cs typeface="Courier New" panose="02070309020205020404" pitchFamily="49" charset="0"/>
              </a:rPr>
              <a:t>="images/favicon.ico"&gt;</a:t>
            </a:r>
          </a:p>
        </p:txBody>
      </p:sp>
      <p:sp>
        <p:nvSpPr>
          <p:cNvPr id="4" name="Date Placeholder 3"/>
          <p:cNvSpPr>
            <a:spLocks noGrp="1"/>
          </p:cNvSpPr>
          <p:nvPr>
            <p:ph type="dt" sz="half" idx="10"/>
          </p:nvPr>
        </p:nvSpPr>
        <p:spPr/>
        <p:txBody>
          <a:bodyPr/>
          <a:lstStyle/>
          <a:p>
            <a:fld id="{7D946A25-5994-4E29-B4EB-5955A190BB6A}"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28</a:t>
            </a:fld>
            <a:endParaRPr lang="en-US"/>
          </a:p>
        </p:txBody>
      </p:sp>
    </p:spTree>
    <p:extLst>
      <p:ext uri="{BB962C8B-B14F-4D97-AF65-F5344CB8AC3E}">
        <p14:creationId xmlns:p14="http://schemas.microsoft.com/office/powerpoint/2010/main" val="1398347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Popular programs and tools for creating favicons</a:t>
            </a:r>
          </a:p>
        </p:txBody>
      </p:sp>
      <p:sp>
        <p:nvSpPr>
          <p:cNvPr id="4" name="Content Placeholder 3"/>
          <p:cNvSpPr>
            <a:spLocks noGrp="1"/>
          </p:cNvSpPr>
          <p:nvPr>
            <p:ph idx="1"/>
          </p:nvPr>
        </p:nvSpPr>
        <p:spPr/>
        <p:txBody>
          <a:bodyPr/>
          <a:lstStyle/>
          <a:p>
            <a:r>
              <a:rPr lang="en-US" dirty="0">
                <a:hlinkClick r:id="rId3"/>
              </a:rPr>
              <a:t>Favicon ICO Generator </a:t>
            </a:r>
            <a:endParaRPr lang="en-US" dirty="0"/>
          </a:p>
          <a:p>
            <a:r>
              <a:rPr lang="en-US" dirty="0" err="1">
                <a:hlinkClick r:id="rId4"/>
              </a:rPr>
              <a:t>Axialis</a:t>
            </a:r>
            <a:r>
              <a:rPr lang="en-US" dirty="0">
                <a:hlinkClick r:id="rId4"/>
              </a:rPr>
              <a:t> Icon Workshop</a:t>
            </a:r>
            <a:endParaRPr lang="en-US" dirty="0"/>
          </a:p>
          <a:p>
            <a:r>
              <a:rPr lang="en-US" dirty="0">
                <a:hlinkClick r:id="rId5"/>
              </a:rPr>
              <a:t>Photoshop plug-in</a:t>
            </a:r>
            <a:endParaRPr lang="en-US" dirty="0"/>
          </a:p>
          <a:p>
            <a:r>
              <a:rPr lang="en-US" dirty="0">
                <a:hlinkClick r:id="rId6"/>
              </a:rPr>
              <a:t>Favicon from Pics</a:t>
            </a:r>
            <a:endParaRPr lang="en-US" dirty="0"/>
          </a:p>
        </p:txBody>
      </p:sp>
      <p:sp>
        <p:nvSpPr>
          <p:cNvPr id="2" name="Date Placeholder 1"/>
          <p:cNvSpPr>
            <a:spLocks noGrp="1"/>
          </p:cNvSpPr>
          <p:nvPr>
            <p:ph type="dt" sz="half" idx="10"/>
          </p:nvPr>
        </p:nvSpPr>
        <p:spPr/>
        <p:txBody>
          <a:bodyPr/>
          <a:lstStyle/>
          <a:p>
            <a:fld id="{3F6E38C6-39D8-4501-8F98-DAF9B77745E1}"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29</a:t>
            </a:fld>
            <a:endParaRPr lang="en-US"/>
          </a:p>
        </p:txBody>
      </p:sp>
    </p:spTree>
    <p:extLst>
      <p:ext uri="{BB962C8B-B14F-4D97-AF65-F5344CB8AC3E}">
        <p14:creationId xmlns:p14="http://schemas.microsoft.com/office/powerpoint/2010/main" val="363468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95884"/>
          </a:xfrm>
        </p:spPr>
        <p:txBody>
          <a:bodyPr>
            <a:normAutofit fontScale="90000"/>
          </a:bodyPr>
          <a:lstStyle/>
          <a:p>
            <a:pPr lvl="0"/>
            <a:r>
              <a:rPr lang="en-US" sz="4400" dirty="0"/>
              <a:t>Image Types</a:t>
            </a:r>
          </a:p>
        </p:txBody>
      </p:sp>
      <p:sp>
        <p:nvSpPr>
          <p:cNvPr id="4" name="Date Placeholder 3"/>
          <p:cNvSpPr>
            <a:spLocks noGrp="1"/>
          </p:cNvSpPr>
          <p:nvPr>
            <p:ph type="dt" sz="half" idx="10"/>
          </p:nvPr>
        </p:nvSpPr>
        <p:spPr/>
        <p:txBody>
          <a:bodyPr/>
          <a:lstStyle/>
          <a:p>
            <a:fld id="{1F06D33B-8F3D-41CC-B5C5-58CD5ACAB8C3}" type="datetime1">
              <a:rPr lang="en-US" sz="900" smtClean="0"/>
              <a:t>9/15/2025</a:t>
            </a:fld>
            <a:endParaRPr lang="en-US" sz="90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a:t>
            </a:fld>
            <a:endParaRPr lang="en-US"/>
          </a:p>
        </p:txBody>
      </p:sp>
      <p:grpSp>
        <p:nvGrpSpPr>
          <p:cNvPr id="16" name="Group 15"/>
          <p:cNvGrpSpPr/>
          <p:nvPr/>
        </p:nvGrpSpPr>
        <p:grpSpPr>
          <a:xfrm>
            <a:off x="256191" y="2895421"/>
            <a:ext cx="4087209" cy="1276528"/>
            <a:chOff x="880853" y="3851336"/>
            <a:chExt cx="4087209" cy="1702037"/>
          </a:xfrm>
        </p:grpSpPr>
        <p:sp>
          <p:nvSpPr>
            <p:cNvPr id="10" name="TextBox 9"/>
            <p:cNvSpPr txBox="1"/>
            <p:nvPr/>
          </p:nvSpPr>
          <p:spPr>
            <a:xfrm>
              <a:off x="880853" y="3851336"/>
              <a:ext cx="4087209" cy="1600438"/>
            </a:xfrm>
            <a:prstGeom prst="rect">
              <a:avLst/>
            </a:prstGeom>
            <a:noFill/>
          </p:spPr>
          <p:txBody>
            <a:bodyPr wrap="none" rtlCol="0">
              <a:spAutoFit/>
            </a:bodyPr>
            <a:lstStyle/>
            <a:p>
              <a:r>
                <a:rPr lang="en-US" b="1" dirty="0">
                  <a:latin typeface="+mj-lt"/>
                </a:rPr>
                <a:t>Graphics Interchange Format (GIF) Image</a:t>
              </a:r>
            </a:p>
            <a:p>
              <a:pPr marL="285750" indent="-285750">
                <a:buFont typeface="Arial" pitchFamily="34" charset="0"/>
                <a:buChar char="•"/>
              </a:pPr>
              <a:r>
                <a:rPr lang="en-US" b="1" dirty="0">
                  <a:latin typeface="+mj-lt"/>
                </a:rPr>
                <a:t>Bitmaps</a:t>
              </a:r>
            </a:p>
            <a:p>
              <a:pPr marL="285750" indent="-285750">
                <a:buFont typeface="Arial" pitchFamily="34" charset="0"/>
                <a:buChar char="•"/>
              </a:pPr>
              <a:r>
                <a:rPr lang="en-US" b="1" dirty="0">
                  <a:latin typeface="+mj-lt"/>
                </a:rPr>
                <a:t>256 Colors</a:t>
              </a:r>
            </a:p>
            <a:p>
              <a:pPr marL="285750" indent="-285750">
                <a:buFont typeface="Arial" pitchFamily="34" charset="0"/>
                <a:buChar char="•"/>
              </a:pPr>
              <a:r>
                <a:rPr lang="en-US" b="1" dirty="0">
                  <a:latin typeface="+mj-lt"/>
                </a:rPr>
                <a:t>Animation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462" y="4316408"/>
              <a:ext cx="967299" cy="1236965"/>
            </a:xfrm>
            <a:prstGeom prst="rect">
              <a:avLst/>
            </a:prstGeom>
          </p:spPr>
        </p:pic>
      </p:grpSp>
      <p:grpSp>
        <p:nvGrpSpPr>
          <p:cNvPr id="17" name="Group 16"/>
          <p:cNvGrpSpPr/>
          <p:nvPr/>
        </p:nvGrpSpPr>
        <p:grpSpPr>
          <a:xfrm>
            <a:off x="4687861" y="2881797"/>
            <a:ext cx="3770339" cy="1477328"/>
            <a:chOff x="4269960" y="3153992"/>
            <a:chExt cx="3770339" cy="1969771"/>
          </a:xfrm>
        </p:grpSpPr>
        <p:sp>
          <p:nvSpPr>
            <p:cNvPr id="11" name="TextBox 10"/>
            <p:cNvSpPr txBox="1"/>
            <p:nvPr/>
          </p:nvSpPr>
          <p:spPr>
            <a:xfrm>
              <a:off x="4269960" y="3153992"/>
              <a:ext cx="3563025" cy="1969771"/>
            </a:xfrm>
            <a:prstGeom prst="rect">
              <a:avLst/>
            </a:prstGeom>
            <a:noFill/>
          </p:spPr>
          <p:txBody>
            <a:bodyPr wrap="square" rtlCol="0">
              <a:spAutoFit/>
            </a:bodyPr>
            <a:lstStyle/>
            <a:p>
              <a:r>
                <a:rPr lang="en-US" b="1" dirty="0">
                  <a:latin typeface="+mj-lt"/>
                </a:rPr>
                <a:t>Portable Network Graphics (PNG)</a:t>
              </a:r>
            </a:p>
            <a:p>
              <a:pPr marL="285750" indent="-285750">
                <a:buFont typeface="Arial" pitchFamily="34" charset="0"/>
                <a:buChar char="•"/>
              </a:pPr>
              <a:r>
                <a:rPr lang="en-US" b="1" dirty="0">
                  <a:latin typeface="+mj-lt"/>
                </a:rPr>
                <a:t>Compression</a:t>
              </a:r>
            </a:p>
            <a:p>
              <a:pPr marL="285750" indent="-285750">
                <a:buFont typeface="Arial" pitchFamily="34" charset="0"/>
                <a:buChar char="•"/>
              </a:pPr>
              <a:r>
                <a:rPr lang="en-US" b="1" dirty="0">
                  <a:latin typeface="+mj-lt"/>
                </a:rPr>
                <a:t>Animation</a:t>
              </a:r>
            </a:p>
            <a:p>
              <a:pPr marL="285750" indent="-285750">
                <a:buFont typeface="Arial" pitchFamily="34" charset="0"/>
                <a:buChar char="•"/>
              </a:pPr>
              <a:r>
                <a:rPr lang="en-US" b="1" dirty="0">
                  <a:latin typeface="+mj-lt"/>
                </a:rPr>
                <a:t>Color Depth</a:t>
              </a:r>
            </a:p>
            <a:p>
              <a:pPr marL="285750" indent="-285750">
                <a:buFont typeface="Arial" pitchFamily="34" charset="0"/>
                <a:buChar char="•"/>
              </a:pPr>
              <a:r>
                <a:rPr lang="en-US" b="1" dirty="0">
                  <a:latin typeface="+mj-lt"/>
                </a:rPr>
                <a:t>No License Needed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85" y="3713524"/>
              <a:ext cx="1350314" cy="1059072"/>
            </a:xfrm>
            <a:prstGeom prst="rect">
              <a:avLst/>
            </a:prstGeom>
          </p:spPr>
        </p:pic>
      </p:grpSp>
      <p:grpSp>
        <p:nvGrpSpPr>
          <p:cNvPr id="18" name="Group 17"/>
          <p:cNvGrpSpPr/>
          <p:nvPr/>
        </p:nvGrpSpPr>
        <p:grpSpPr>
          <a:xfrm>
            <a:off x="1447800" y="1127470"/>
            <a:ext cx="6306062" cy="1477328"/>
            <a:chOff x="88557" y="1367369"/>
            <a:chExt cx="6306062" cy="1969771"/>
          </a:xfrm>
        </p:grpSpPr>
        <p:sp>
          <p:nvSpPr>
            <p:cNvPr id="8" name="TextBox 7"/>
            <p:cNvSpPr txBox="1"/>
            <p:nvPr/>
          </p:nvSpPr>
          <p:spPr>
            <a:xfrm>
              <a:off x="88557" y="1367369"/>
              <a:ext cx="4579523" cy="1969771"/>
            </a:xfrm>
            <a:prstGeom prst="rect">
              <a:avLst/>
            </a:prstGeom>
            <a:noFill/>
          </p:spPr>
          <p:txBody>
            <a:bodyPr wrap="none" rtlCol="0">
              <a:spAutoFit/>
            </a:bodyPr>
            <a:lstStyle/>
            <a:p>
              <a:r>
                <a:rPr lang="en-US" b="1" dirty="0">
                  <a:latin typeface="+mj-lt"/>
                </a:rPr>
                <a:t>Joint Pictures Engineering Group (JPEG) Image</a:t>
              </a:r>
            </a:p>
            <a:p>
              <a:pPr marL="285750" indent="-285750">
                <a:buFont typeface="Arial" pitchFamily="34" charset="0"/>
                <a:buChar char="•"/>
              </a:pPr>
              <a:r>
                <a:rPr lang="en-US" b="1" dirty="0">
                  <a:latin typeface="+mj-lt"/>
                </a:rPr>
                <a:t>Photographs</a:t>
              </a:r>
            </a:p>
            <a:p>
              <a:pPr marL="285750" indent="-285750">
                <a:buFont typeface="Arial" pitchFamily="34" charset="0"/>
                <a:buChar char="•"/>
              </a:pPr>
              <a:r>
                <a:rPr lang="en-US" b="1" dirty="0">
                  <a:latin typeface="+mj-lt"/>
                </a:rPr>
                <a:t>Can Be Compressed</a:t>
              </a:r>
            </a:p>
            <a:p>
              <a:pPr marL="285750" indent="-285750">
                <a:buFont typeface="Arial" pitchFamily="34" charset="0"/>
                <a:buChar char="•"/>
              </a:pPr>
              <a:r>
                <a:rPr lang="en-US" b="1" dirty="0">
                  <a:latin typeface="+mj-lt"/>
                </a:rPr>
                <a:t>30% Compression </a:t>
              </a:r>
            </a:p>
            <a:p>
              <a:endParaRPr lang="en-US" b="1" dirty="0">
                <a:latin typeface="+mj-l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716" y="1464276"/>
              <a:ext cx="1629903" cy="1656107"/>
            </a:xfrm>
            <a:prstGeom prst="rect">
              <a:avLst/>
            </a:prstGeom>
          </p:spPr>
        </p:pic>
      </p:grpSp>
    </p:spTree>
    <p:extLst>
      <p:ext uri="{BB962C8B-B14F-4D97-AF65-F5344CB8AC3E}">
        <p14:creationId xmlns:p14="http://schemas.microsoft.com/office/powerpoint/2010/main" val="42698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1</a:t>
            </a:r>
          </a:p>
        </p:txBody>
      </p:sp>
      <p:sp>
        <p:nvSpPr>
          <p:cNvPr id="3" name="Content Placeholder 2"/>
          <p:cNvSpPr>
            <a:spLocks noGrp="1"/>
          </p:cNvSpPr>
          <p:nvPr>
            <p:ph idx="1"/>
          </p:nvPr>
        </p:nvSpPr>
        <p:spPr/>
        <p:txBody>
          <a:bodyPr/>
          <a:lstStyle/>
          <a:p>
            <a:pPr marL="514350" indent="-514350">
              <a:buFont typeface="+mj-lt"/>
              <a:buAutoNum type="arabicPeriod"/>
            </a:pPr>
            <a:r>
              <a:rPr lang="en-US" dirty="0"/>
              <a:t>Complete Exercise 11-1 on page 420 using Dreamweaver</a:t>
            </a:r>
          </a:p>
          <a:p>
            <a:pPr marL="514350" indent="-514350">
              <a:buFont typeface="+mj-lt"/>
              <a:buAutoNum type="arabicPeriod"/>
            </a:pPr>
            <a:r>
              <a:rPr lang="en-US" dirty="0"/>
              <a:t>Students will upload test files to development site.</a:t>
            </a:r>
          </a:p>
          <a:p>
            <a:pPr marL="514350" indent="-514350">
              <a:buFont typeface="+mj-lt"/>
              <a:buAutoNum type="arabicPeriod"/>
            </a:pPr>
            <a:r>
              <a:rPr lang="en-US" dirty="0"/>
              <a:t>Students will preview in browser development files.</a:t>
            </a:r>
          </a:p>
          <a:p>
            <a:pPr marL="514350" indent="-514350">
              <a:buFont typeface="+mj-lt"/>
              <a:buAutoNum type="arabicPeriod"/>
            </a:pPr>
            <a:r>
              <a:rPr lang="en-US" dirty="0"/>
              <a:t>Students will upload files to live site.</a:t>
            </a:r>
          </a:p>
          <a:p>
            <a:pPr marL="514350" indent="-514350">
              <a:buFont typeface="+mj-lt"/>
              <a:buAutoNum type="arabicPeriod"/>
            </a:pPr>
            <a:r>
              <a:rPr lang="en-US" dirty="0"/>
              <a:t>Students will preview in browser live files.</a:t>
            </a:r>
          </a:p>
        </p:txBody>
      </p:sp>
      <p:sp>
        <p:nvSpPr>
          <p:cNvPr id="4" name="Date Placeholder 3"/>
          <p:cNvSpPr>
            <a:spLocks noGrp="1"/>
          </p:cNvSpPr>
          <p:nvPr>
            <p:ph type="dt" sz="half" idx="10"/>
          </p:nvPr>
        </p:nvSpPr>
        <p:spPr/>
        <p:txBody>
          <a:bodyPr/>
          <a:lstStyle/>
          <a:p>
            <a:fld id="{C5A9F96D-6148-488A-A084-CC9B19097F14}"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30</a:t>
            </a:fld>
            <a:endParaRPr lang="en-US" dirty="0"/>
          </a:p>
        </p:txBody>
      </p:sp>
    </p:spTree>
    <p:extLst>
      <p:ext uri="{BB962C8B-B14F-4D97-AF65-F5344CB8AC3E}">
        <p14:creationId xmlns:p14="http://schemas.microsoft.com/office/powerpoint/2010/main" val="292598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782698-CF05-457E-8BF2-9BA20B3992E7}"/>
              </a:ext>
            </a:extLst>
          </p:cNvPr>
          <p:cNvSpPr>
            <a:spLocks noGrp="1"/>
          </p:cNvSpPr>
          <p:nvPr>
            <p:ph type="title"/>
          </p:nvPr>
        </p:nvSpPr>
        <p:spPr>
          <a:xfrm>
            <a:off x="457200" y="528066"/>
            <a:ext cx="8229600" cy="533794"/>
          </a:xfrm>
        </p:spPr>
        <p:txBody>
          <a:bodyPr>
            <a:normAutofit fontScale="90000"/>
          </a:bodyPr>
          <a:lstStyle/>
          <a:p>
            <a:r>
              <a:rPr lang="en-US" sz="5400" dirty="0"/>
              <a:t>How to Work with Tables</a:t>
            </a:r>
            <a:endParaRPr lang="en-US" dirty="0"/>
          </a:p>
        </p:txBody>
      </p:sp>
      <p:sp>
        <p:nvSpPr>
          <p:cNvPr id="2" name="Date Placeholder 1"/>
          <p:cNvSpPr>
            <a:spLocks noGrp="1"/>
          </p:cNvSpPr>
          <p:nvPr>
            <p:ph type="dt" sz="half" idx="10"/>
          </p:nvPr>
        </p:nvSpPr>
        <p:spPr/>
        <p:txBody>
          <a:bodyPr/>
          <a:lstStyle/>
          <a:p>
            <a:fld id="{2B008426-ACC4-46B3-A59A-4B9AA262F784}" type="datetime1">
              <a:rPr lang="en-US" smtClean="0"/>
              <a:t>9/15/2025</a:t>
            </a:fld>
            <a:endParaRPr lang="en-US" dirty="0"/>
          </a:p>
        </p:txBody>
      </p:sp>
      <p:sp>
        <p:nvSpPr>
          <p:cNvPr id="4" name="Footer Placeholder 3"/>
          <p:cNvSpPr>
            <a:spLocks noGrp="1"/>
          </p:cNvSpPr>
          <p:nvPr>
            <p:ph type="ftr" sz="quarter" idx="11"/>
          </p:nvPr>
        </p:nvSpPr>
        <p:spPr/>
        <p:txBody>
          <a:bodyPr/>
          <a:lstStyle/>
          <a:p>
            <a:pPr>
              <a:defRPr/>
            </a:pPr>
            <a:r>
              <a:rPr lang="en-US"/>
              <a:t>Copyright © 2007 - 2025 Carl M. Burnett</a:t>
            </a:r>
            <a:endParaRPr lang="en-US" dirty="0"/>
          </a:p>
        </p:txBody>
      </p:sp>
      <p:sp>
        <p:nvSpPr>
          <p:cNvPr id="3" name="Slide Number Placeholder 2"/>
          <p:cNvSpPr>
            <a:spLocks noGrp="1"/>
          </p:cNvSpPr>
          <p:nvPr>
            <p:ph type="sldNum" sz="quarter" idx="12"/>
          </p:nvPr>
        </p:nvSpPr>
        <p:spPr/>
        <p:txBody>
          <a:bodyPr/>
          <a:lstStyle/>
          <a:p>
            <a:pPr>
              <a:defRPr/>
            </a:pPr>
            <a:fld id="{1AEC4552-FCE3-4759-9876-AA52C2615944}" type="slidenum">
              <a:rPr lang="en-US" smtClean="0"/>
              <a:pPr>
                <a:defRPr/>
              </a:pPr>
              <a:t>31</a:t>
            </a:fld>
            <a:endParaRPr lang="en-US" dirty="0"/>
          </a:p>
        </p:txBody>
      </p:sp>
      <p:pic>
        <p:nvPicPr>
          <p:cNvPr id="583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 t="12348" r="84508" b="60963"/>
          <a:stretch/>
        </p:blipFill>
        <p:spPr bwMode="auto">
          <a:xfrm>
            <a:off x="2198256" y="1565238"/>
            <a:ext cx="4731463" cy="205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81090" y="1172660"/>
            <a:ext cx="1356012" cy="276999"/>
          </a:xfrm>
          <a:prstGeom prst="rect">
            <a:avLst/>
          </a:prstGeom>
          <a:noFill/>
        </p:spPr>
        <p:txBody>
          <a:bodyPr wrap="none" rtlCol="0">
            <a:spAutoFit/>
          </a:bodyPr>
          <a:lstStyle/>
          <a:p>
            <a:r>
              <a:rPr lang="en-US" sz="1200" b="1" dirty="0">
                <a:latin typeface="+mj-lt"/>
              </a:rPr>
              <a:t>Table Header Cells</a:t>
            </a:r>
          </a:p>
        </p:txBody>
      </p:sp>
      <p:sp>
        <p:nvSpPr>
          <p:cNvPr id="9" name="TextBox 8"/>
          <p:cNvSpPr txBox="1"/>
          <p:nvPr/>
        </p:nvSpPr>
        <p:spPr>
          <a:xfrm>
            <a:off x="7335031" y="2204668"/>
            <a:ext cx="901593" cy="276999"/>
          </a:xfrm>
          <a:prstGeom prst="rect">
            <a:avLst/>
          </a:prstGeom>
          <a:noFill/>
        </p:spPr>
        <p:txBody>
          <a:bodyPr wrap="none" rtlCol="0">
            <a:spAutoFit/>
          </a:bodyPr>
          <a:lstStyle/>
          <a:p>
            <a:r>
              <a:rPr lang="en-US" sz="1200" b="1" dirty="0">
                <a:latin typeface="+mj-lt"/>
              </a:rPr>
              <a:t>Table Rows</a:t>
            </a:r>
          </a:p>
        </p:txBody>
      </p:sp>
      <p:sp>
        <p:nvSpPr>
          <p:cNvPr id="10" name="TextBox 9"/>
          <p:cNvSpPr txBox="1"/>
          <p:nvPr/>
        </p:nvSpPr>
        <p:spPr>
          <a:xfrm>
            <a:off x="4794325" y="3755885"/>
            <a:ext cx="1189621" cy="276999"/>
          </a:xfrm>
          <a:prstGeom prst="rect">
            <a:avLst/>
          </a:prstGeom>
          <a:noFill/>
        </p:spPr>
        <p:txBody>
          <a:bodyPr wrap="none" rtlCol="0">
            <a:spAutoFit/>
          </a:bodyPr>
          <a:lstStyle/>
          <a:p>
            <a:r>
              <a:rPr lang="en-US" sz="1200" b="1" dirty="0">
                <a:latin typeface="+mj-lt"/>
              </a:rPr>
              <a:t>Table Data Cells</a:t>
            </a:r>
          </a:p>
        </p:txBody>
      </p:sp>
      <p:sp>
        <p:nvSpPr>
          <p:cNvPr id="11" name="TextBox 10"/>
          <p:cNvSpPr txBox="1"/>
          <p:nvPr/>
        </p:nvSpPr>
        <p:spPr>
          <a:xfrm>
            <a:off x="741943" y="3174155"/>
            <a:ext cx="977191" cy="276999"/>
          </a:xfrm>
          <a:prstGeom prst="rect">
            <a:avLst/>
          </a:prstGeom>
          <a:noFill/>
        </p:spPr>
        <p:txBody>
          <a:bodyPr wrap="none" rtlCol="0">
            <a:spAutoFit/>
          </a:bodyPr>
          <a:lstStyle/>
          <a:p>
            <a:r>
              <a:rPr lang="en-US" sz="1200" b="1" dirty="0">
                <a:latin typeface="+mj-lt"/>
              </a:rPr>
              <a:t>Table Footer</a:t>
            </a:r>
          </a:p>
        </p:txBody>
      </p:sp>
      <p:sp>
        <p:nvSpPr>
          <p:cNvPr id="12" name="TextBox 11"/>
          <p:cNvSpPr txBox="1"/>
          <p:nvPr/>
        </p:nvSpPr>
        <p:spPr>
          <a:xfrm>
            <a:off x="700265" y="2512353"/>
            <a:ext cx="884729" cy="276999"/>
          </a:xfrm>
          <a:prstGeom prst="rect">
            <a:avLst/>
          </a:prstGeom>
          <a:noFill/>
        </p:spPr>
        <p:txBody>
          <a:bodyPr wrap="none" rtlCol="0">
            <a:spAutoFit/>
          </a:bodyPr>
          <a:lstStyle/>
          <a:p>
            <a:r>
              <a:rPr lang="en-US" sz="1200" b="1" dirty="0">
                <a:latin typeface="+mj-lt"/>
              </a:rPr>
              <a:t>Table Body</a:t>
            </a:r>
          </a:p>
        </p:txBody>
      </p:sp>
      <p:sp>
        <p:nvSpPr>
          <p:cNvPr id="13" name="TextBox 12"/>
          <p:cNvSpPr txBox="1"/>
          <p:nvPr/>
        </p:nvSpPr>
        <p:spPr>
          <a:xfrm>
            <a:off x="700265" y="2070363"/>
            <a:ext cx="1024191" cy="276999"/>
          </a:xfrm>
          <a:prstGeom prst="rect">
            <a:avLst/>
          </a:prstGeom>
          <a:noFill/>
        </p:spPr>
        <p:txBody>
          <a:bodyPr wrap="none" rtlCol="0">
            <a:spAutoFit/>
          </a:bodyPr>
          <a:lstStyle/>
          <a:p>
            <a:r>
              <a:rPr lang="en-US" sz="1200" b="1" dirty="0">
                <a:latin typeface="+mj-lt"/>
              </a:rPr>
              <a:t>Table Header</a:t>
            </a:r>
          </a:p>
        </p:txBody>
      </p:sp>
      <p:sp>
        <p:nvSpPr>
          <p:cNvPr id="14" name="TextBox 13"/>
          <p:cNvSpPr txBox="1"/>
          <p:nvPr/>
        </p:nvSpPr>
        <p:spPr>
          <a:xfrm>
            <a:off x="700265" y="1706266"/>
            <a:ext cx="1057277" cy="276999"/>
          </a:xfrm>
          <a:prstGeom prst="rect">
            <a:avLst/>
          </a:prstGeom>
          <a:noFill/>
        </p:spPr>
        <p:txBody>
          <a:bodyPr wrap="none" rtlCol="0">
            <a:spAutoFit/>
          </a:bodyPr>
          <a:lstStyle/>
          <a:p>
            <a:r>
              <a:rPr lang="en-US" sz="1200" b="1" dirty="0">
                <a:latin typeface="+mj-lt"/>
              </a:rPr>
              <a:t>Table Caption</a:t>
            </a:r>
          </a:p>
        </p:txBody>
      </p:sp>
      <p:cxnSp>
        <p:nvCxnSpPr>
          <p:cNvPr id="8" name="Straight Arrow Connector 7"/>
          <p:cNvCxnSpPr>
            <a:stCxn id="6" idx="2"/>
          </p:cNvCxnSpPr>
          <p:nvPr/>
        </p:nvCxnSpPr>
        <p:spPr>
          <a:xfrm flipH="1">
            <a:off x="5474865" y="1449659"/>
            <a:ext cx="584231" cy="62070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059096" y="1449659"/>
            <a:ext cx="296880" cy="62070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p:cNvCxnSpPr>
          <p:nvPr/>
        </p:nvCxnSpPr>
        <p:spPr>
          <a:xfrm flipH="1" flipV="1">
            <a:off x="6678709" y="2329318"/>
            <a:ext cx="656322" cy="138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0"/>
          </p:cNvCxnSpPr>
          <p:nvPr/>
        </p:nvCxnSpPr>
        <p:spPr>
          <a:xfrm flipH="1" flipV="1">
            <a:off x="4285131" y="3073999"/>
            <a:ext cx="1104005" cy="681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p:cNvCxnSpPr>
          <p:nvPr/>
        </p:nvCxnSpPr>
        <p:spPr>
          <a:xfrm flipH="1" flipV="1">
            <a:off x="5235389" y="3073999"/>
            <a:ext cx="153747" cy="681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0"/>
          </p:cNvCxnSpPr>
          <p:nvPr/>
        </p:nvCxnSpPr>
        <p:spPr>
          <a:xfrm flipV="1">
            <a:off x="5389136" y="3073999"/>
            <a:ext cx="554464" cy="681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93028" y="3298803"/>
            <a:ext cx="54537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3"/>
          </p:cNvCxnSpPr>
          <p:nvPr/>
        </p:nvCxnSpPr>
        <p:spPr>
          <a:xfrm flipV="1">
            <a:off x="1724456" y="2207523"/>
            <a:ext cx="713945" cy="13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3"/>
          </p:cNvCxnSpPr>
          <p:nvPr/>
        </p:nvCxnSpPr>
        <p:spPr>
          <a:xfrm flipV="1">
            <a:off x="1757542" y="1830916"/>
            <a:ext cx="2002603" cy="138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2" idx="3"/>
          </p:cNvCxnSpPr>
          <p:nvPr/>
        </p:nvCxnSpPr>
        <p:spPr>
          <a:xfrm flipV="1">
            <a:off x="1584994" y="2319663"/>
            <a:ext cx="853407" cy="331190"/>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3"/>
          </p:cNvCxnSpPr>
          <p:nvPr/>
        </p:nvCxnSpPr>
        <p:spPr>
          <a:xfrm>
            <a:off x="1584994" y="2650853"/>
            <a:ext cx="853407" cy="52330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735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Common Elements for Coding Tables</a:t>
            </a:r>
          </a:p>
        </p:txBody>
      </p:sp>
      <p:graphicFrame>
        <p:nvGraphicFramePr>
          <p:cNvPr id="7" name="Content Placeholder 5"/>
          <p:cNvGraphicFramePr>
            <a:graphicFrameLocks/>
          </p:cNvGraphicFramePr>
          <p:nvPr/>
        </p:nvGraphicFramePr>
        <p:xfrm>
          <a:off x="479878" y="1825922"/>
          <a:ext cx="8184244" cy="1491656"/>
        </p:xfrm>
        <a:graphic>
          <a:graphicData uri="http://schemas.openxmlformats.org/drawingml/2006/table">
            <a:tbl>
              <a:tblPr firstRow="1" bandRow="1">
                <a:tableStyleId>{93296810-A885-4BE3-A3E7-6D5BEEA58F35}</a:tableStyleId>
              </a:tblPr>
              <a:tblGrid>
                <a:gridCol w="1885950">
                  <a:extLst>
                    <a:ext uri="{9D8B030D-6E8A-4147-A177-3AD203B41FA5}">
                      <a16:colId xmlns:a16="http://schemas.microsoft.com/office/drawing/2014/main" val="20000"/>
                    </a:ext>
                  </a:extLst>
                </a:gridCol>
                <a:gridCol w="6298294">
                  <a:extLst>
                    <a:ext uri="{9D8B030D-6E8A-4147-A177-3AD203B41FA5}">
                      <a16:colId xmlns:a16="http://schemas.microsoft.com/office/drawing/2014/main" val="20001"/>
                    </a:ext>
                  </a:extLst>
                </a:gridCol>
              </a:tblGrid>
              <a:tr h="301752">
                <a:tc>
                  <a:txBody>
                    <a:bodyPr/>
                    <a:lstStyle/>
                    <a:p>
                      <a:pPr algn="ctr"/>
                      <a:r>
                        <a:rPr lang="en-US" sz="1500" b="1" dirty="0">
                          <a:solidFill>
                            <a:schemeClr val="tx1"/>
                          </a:solidFill>
                          <a:latin typeface="+mj-lt"/>
                        </a:rPr>
                        <a:t>Element</a:t>
                      </a:r>
                    </a:p>
                  </a:txBody>
                  <a:tcPr marT="34290" marB="34290"/>
                </a:tc>
                <a:tc>
                  <a:txBody>
                    <a:bodyPr/>
                    <a:lstStyle/>
                    <a:p>
                      <a:pPr algn="ctr"/>
                      <a:r>
                        <a:rPr lang="en-US" sz="15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marL="0" lvl="0" indent="0">
                        <a:buFont typeface="Arial" panose="020B0604020202020204" pitchFamily="34" charset="0"/>
                        <a:buNone/>
                      </a:pPr>
                      <a:r>
                        <a:rPr lang="en-US" sz="1400" b="1" dirty="0">
                          <a:latin typeface="+mj-lt"/>
                          <a:cs typeface="Courier New" panose="02070309020205020404" pitchFamily="49" charset="0"/>
                        </a:rPr>
                        <a:t>table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Defines table </a:t>
                      </a:r>
                    </a:p>
                  </a:txBody>
                  <a:tcPr marT="34290" marB="34290"/>
                </a:tc>
                <a:extLst>
                  <a:ext uri="{0D108BD9-81ED-4DB2-BD59-A6C34878D82A}">
                    <a16:rowId xmlns:a16="http://schemas.microsoft.com/office/drawing/2014/main" val="10001"/>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err="1">
                          <a:latin typeface="+mj-lt"/>
                          <a:cs typeface="Courier New" panose="02070309020205020404" pitchFamily="49" charset="0"/>
                        </a:rPr>
                        <a:t>tr</a:t>
                      </a:r>
                      <a:r>
                        <a:rPr lang="en-US" sz="1300" b="1" dirty="0">
                          <a:latin typeface="+mj-lt"/>
                          <a:cs typeface="Courier New" panose="02070309020205020404" pitchFamily="49" charset="0"/>
                        </a:rPr>
                        <a:t> </a:t>
                      </a:r>
                      <a:endParaRPr lang="en-US" sz="1400" b="1" dirty="0">
                        <a:latin typeface="+mj-lt"/>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Defines table row</a:t>
                      </a:r>
                    </a:p>
                  </a:txBody>
                  <a:tcPr marT="34290" marB="34290"/>
                </a:tc>
                <a:extLst>
                  <a:ext uri="{0D108BD9-81ED-4DB2-BD59-A6C34878D82A}">
                    <a16:rowId xmlns:a16="http://schemas.microsoft.com/office/drawing/2014/main" val="10002"/>
                  </a:ext>
                </a:extLst>
              </a:tr>
              <a:tr h="325796">
                <a:tc>
                  <a:txBody>
                    <a:bodyPr/>
                    <a:lstStyle/>
                    <a:p>
                      <a:r>
                        <a:rPr lang="en-US" sz="1300" b="1" dirty="0" err="1">
                          <a:latin typeface="+mj-lt"/>
                          <a:cs typeface="Courier New" panose="02070309020205020404" pitchFamily="49" charset="0"/>
                        </a:rPr>
                        <a:t>th</a:t>
                      </a:r>
                      <a:endParaRPr lang="en-US" sz="1400" b="1" dirty="0">
                        <a:latin typeface="+mj-lt"/>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Defines table header row</a:t>
                      </a:r>
                      <a:endParaRPr lang="en-US" sz="1600" b="1" dirty="0">
                        <a:latin typeface="+mj-lt"/>
                      </a:endParaRPr>
                    </a:p>
                  </a:txBody>
                  <a:tcPr marT="34290" marB="34290"/>
                </a:tc>
                <a:extLst>
                  <a:ext uri="{0D108BD9-81ED-4DB2-BD59-A6C34878D82A}">
                    <a16:rowId xmlns:a16="http://schemas.microsoft.com/office/drawing/2014/main" val="10003"/>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td</a:t>
                      </a:r>
                      <a:endParaRPr lang="en-US" sz="1400" b="1" dirty="0">
                        <a:latin typeface="+mj-lt"/>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Defines table data cell in a row</a:t>
                      </a:r>
                    </a:p>
                  </a:txBody>
                  <a:tcPr marT="34290" marB="34290"/>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A3C11648-1444-4D26-8229-C755B2E86FAF}"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32</a:t>
            </a:fld>
            <a:endParaRPr lang="en-US"/>
          </a:p>
        </p:txBody>
      </p:sp>
    </p:spTree>
    <p:extLst>
      <p:ext uri="{BB962C8B-B14F-4D97-AF65-F5344CB8AC3E}">
        <p14:creationId xmlns:p14="http://schemas.microsoft.com/office/powerpoint/2010/main" val="2370338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The HTML for the Sales by Book Table</a:t>
            </a:r>
          </a:p>
        </p:txBody>
      </p:sp>
      <p:sp>
        <p:nvSpPr>
          <p:cNvPr id="2" name="Rectangle 1"/>
          <p:cNvSpPr/>
          <p:nvPr/>
        </p:nvSpPr>
        <p:spPr>
          <a:xfrm>
            <a:off x="481014" y="1266319"/>
            <a:ext cx="7177087" cy="3647152"/>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&lt;table&gt;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 class="left"&gt;Book&lt;/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&gt;Year Published&lt;/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&gt;Sales&lt;/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&lt;td class="left"&gt;PHP and MySQL&lt;/td&gt;</a:t>
            </a:r>
          </a:p>
          <a:p>
            <a:r>
              <a:rPr lang="en-US" sz="1100" b="1" dirty="0">
                <a:latin typeface="Courier New" panose="02070309020205020404" pitchFamily="49" charset="0"/>
                <a:cs typeface="Courier New" panose="02070309020205020404" pitchFamily="49" charset="0"/>
              </a:rPr>
              <a:t>        &lt;td&gt;2010&lt;/td&gt;</a:t>
            </a:r>
          </a:p>
          <a:p>
            <a:r>
              <a:rPr lang="en-US" sz="1100" b="1" dirty="0">
                <a:latin typeface="Courier New" panose="02070309020205020404" pitchFamily="49" charset="0"/>
                <a:cs typeface="Courier New" panose="02070309020205020404" pitchFamily="49" charset="0"/>
              </a:rPr>
              <a:t>        &lt;td&gt;$372,381&lt;/td&gt;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 id="total"&gt;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 class="left"&gt;Total Sales&lt;/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&lt;td&gt;&lt;/td&gt;</a:t>
            </a:r>
          </a:p>
          <a:p>
            <a:r>
              <a:rPr lang="en-US" sz="1100" b="1" dirty="0">
                <a:latin typeface="Courier New" panose="02070309020205020404" pitchFamily="49" charset="0"/>
                <a:cs typeface="Courier New" panose="02070309020205020404" pitchFamily="49" charset="0"/>
              </a:rPr>
              <a:t>        &lt;td&gt;$2,154,786&lt;/td&gt;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&lt;/table&gt;</a:t>
            </a:r>
          </a:p>
        </p:txBody>
      </p:sp>
      <p:sp>
        <p:nvSpPr>
          <p:cNvPr id="7" name="Rounded Rectangle 6">
            <a:hlinkClick r:id="rId3"/>
          </p:cNvPr>
          <p:cNvSpPr/>
          <p:nvPr/>
        </p:nvSpPr>
        <p:spPr>
          <a:xfrm>
            <a:off x="6526417" y="2341221"/>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6" name="Date Placeholder 5"/>
          <p:cNvSpPr>
            <a:spLocks noGrp="1"/>
          </p:cNvSpPr>
          <p:nvPr>
            <p:ph type="dt" sz="half" idx="10"/>
          </p:nvPr>
        </p:nvSpPr>
        <p:spPr/>
        <p:txBody>
          <a:bodyPr/>
          <a:lstStyle/>
          <a:p>
            <a:fld id="{755AD759-874D-4F85-857B-B3EAECCFF2AD}" type="datetime1">
              <a:rPr lang="en-US" smtClean="0"/>
              <a:t>9/15/2025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33</a:t>
            </a:fld>
            <a:endParaRPr lang="en-US"/>
          </a:p>
        </p:txBody>
      </p:sp>
    </p:spTree>
    <p:extLst>
      <p:ext uri="{BB962C8B-B14F-4D97-AF65-F5344CB8AC3E}">
        <p14:creationId xmlns:p14="http://schemas.microsoft.com/office/powerpoint/2010/main" val="426278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Common Properties for Formatting Tables</a:t>
            </a:r>
          </a:p>
        </p:txBody>
      </p:sp>
      <p:graphicFrame>
        <p:nvGraphicFramePr>
          <p:cNvPr id="7" name="Content Placeholder 5"/>
          <p:cNvGraphicFramePr>
            <a:graphicFrameLocks/>
          </p:cNvGraphicFramePr>
          <p:nvPr/>
        </p:nvGraphicFramePr>
        <p:xfrm>
          <a:off x="479878" y="1681904"/>
          <a:ext cx="8184244" cy="1956476"/>
        </p:xfrm>
        <a:graphic>
          <a:graphicData uri="http://schemas.openxmlformats.org/drawingml/2006/table">
            <a:tbl>
              <a:tblPr firstRow="1" bandRow="1">
                <a:tableStyleId>{93296810-A885-4BE3-A3E7-6D5BEEA58F35}</a:tableStyleId>
              </a:tblPr>
              <a:tblGrid>
                <a:gridCol w="2549072">
                  <a:extLst>
                    <a:ext uri="{9D8B030D-6E8A-4147-A177-3AD203B41FA5}">
                      <a16:colId xmlns:a16="http://schemas.microsoft.com/office/drawing/2014/main" val="20000"/>
                    </a:ext>
                  </a:extLst>
                </a:gridCol>
                <a:gridCol w="5635172">
                  <a:extLst>
                    <a:ext uri="{9D8B030D-6E8A-4147-A177-3AD203B41FA5}">
                      <a16:colId xmlns:a16="http://schemas.microsoft.com/office/drawing/2014/main" val="20001"/>
                    </a:ext>
                  </a:extLst>
                </a:gridCol>
              </a:tblGrid>
              <a:tr h="301752">
                <a:tc>
                  <a:txBody>
                    <a:bodyPr/>
                    <a:lstStyle/>
                    <a:p>
                      <a:pPr algn="ctr"/>
                      <a:r>
                        <a:rPr lang="en-US" sz="1500" b="1" dirty="0">
                          <a:solidFill>
                            <a:schemeClr val="tx1"/>
                          </a:solidFill>
                          <a:latin typeface="+mj-lt"/>
                        </a:rPr>
                        <a:t>Property</a:t>
                      </a:r>
                    </a:p>
                  </a:txBody>
                  <a:tcPr marT="34290" marB="34290"/>
                </a:tc>
                <a:tc>
                  <a:txBody>
                    <a:bodyPr/>
                    <a:lstStyle/>
                    <a:p>
                      <a:pPr algn="ctr"/>
                      <a:r>
                        <a:rPr lang="en-US" sz="15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452628">
                <a:tc>
                  <a:txBody>
                    <a:bodyPr/>
                    <a:lstStyle/>
                    <a:p>
                      <a:pPr marL="0" lvl="0" indent="0">
                        <a:buFont typeface="Arial" panose="020B0604020202020204" pitchFamily="34" charset="0"/>
                        <a:buNone/>
                      </a:pPr>
                      <a:r>
                        <a:rPr lang="en-US" sz="1400" b="1" dirty="0">
                          <a:latin typeface="+mj-lt"/>
                          <a:cs typeface="Courier New" panose="02070309020205020404" pitchFamily="49" charset="0"/>
                        </a:rPr>
                        <a:t>border-collapse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Keyword defines space between borders.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Values:</a:t>
                      </a:r>
                      <a:r>
                        <a:rPr lang="en-US" sz="1300" b="1" baseline="0" dirty="0">
                          <a:latin typeface="+mj-lt"/>
                          <a:cs typeface="Courier New" panose="02070309020205020404" pitchFamily="49" charset="0"/>
                        </a:rPr>
                        <a:t>  collapse or separate (default)</a:t>
                      </a:r>
                    </a:p>
                  </a:txBody>
                  <a:tcPr marT="34290" marB="34290"/>
                </a:tc>
                <a:extLst>
                  <a:ext uri="{0D108BD9-81ED-4DB2-BD59-A6C34878D82A}">
                    <a16:rowId xmlns:a16="http://schemas.microsoft.com/office/drawing/2014/main" val="10001"/>
                  </a:ext>
                </a:extLst>
              </a:tr>
              <a:tr h="288036">
                <a:tc>
                  <a:txBody>
                    <a:bodyPr/>
                    <a:lstStyle/>
                    <a:p>
                      <a:pPr marL="0" lvl="0" indent="0">
                        <a:buFont typeface="Arial" panose="020B0604020202020204" pitchFamily="34" charset="0"/>
                        <a:buNone/>
                      </a:pPr>
                      <a:r>
                        <a:rPr lang="en-US" sz="1300" b="1" dirty="0">
                          <a:latin typeface="+mj-lt"/>
                          <a:cs typeface="Courier New" panose="02070309020205020404" pitchFamily="49" charset="0"/>
                        </a:rPr>
                        <a:t>border-spacing</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Relative or absolute</a:t>
                      </a:r>
                      <a:r>
                        <a:rPr lang="en-US" sz="1400" b="1" baseline="0" dirty="0">
                          <a:latin typeface="+mj-lt"/>
                          <a:cs typeface="Courier New" panose="02070309020205020404" pitchFamily="49" charset="0"/>
                        </a:rPr>
                        <a:t> value of space between cells</a:t>
                      </a:r>
                      <a:endParaRPr lang="en-US" sz="1400" b="1" dirty="0">
                        <a:latin typeface="+mj-lt"/>
                        <a:cs typeface="Courier New" panose="02070309020205020404" pitchFamily="49" charset="0"/>
                      </a:endParaRPr>
                    </a:p>
                  </a:txBody>
                  <a:tcPr marT="34290" marB="34290"/>
                </a:tc>
                <a:extLst>
                  <a:ext uri="{0D108BD9-81ED-4DB2-BD59-A6C34878D82A}">
                    <a16:rowId xmlns:a16="http://schemas.microsoft.com/office/drawing/2014/main" val="10002"/>
                  </a:ext>
                </a:extLst>
              </a:tr>
              <a:tr h="288036">
                <a:tc>
                  <a:txBody>
                    <a:bodyPr/>
                    <a:lstStyle/>
                    <a:p>
                      <a:pPr marL="0" lvl="0" indent="0">
                        <a:buFont typeface="Arial" panose="020B0604020202020204" pitchFamily="34" charset="0"/>
                        <a:buNone/>
                      </a:pPr>
                      <a:r>
                        <a:rPr lang="en-US" sz="1400" b="1" dirty="0">
                          <a:latin typeface="+mj-lt"/>
                          <a:cs typeface="Courier New" panose="02070309020205020404" pitchFamily="49" charset="0"/>
                        </a:rPr>
                        <a:t>padding</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Space</a:t>
                      </a:r>
                      <a:r>
                        <a:rPr lang="en-US" sz="1400" b="1" baseline="0" dirty="0">
                          <a:latin typeface="+mj-lt"/>
                          <a:cs typeface="Courier New" panose="02070309020205020404" pitchFamily="49" charset="0"/>
                        </a:rPr>
                        <a:t> between cell content</a:t>
                      </a:r>
                      <a:endParaRPr lang="en-US" sz="1400" b="1" dirty="0">
                        <a:latin typeface="+mj-lt"/>
                        <a:cs typeface="Courier New" panose="02070309020205020404" pitchFamily="49" charset="0"/>
                      </a:endParaRPr>
                    </a:p>
                  </a:txBody>
                  <a:tcPr marT="34290" marB="34290"/>
                </a:tc>
                <a:extLst>
                  <a:ext uri="{0D108BD9-81ED-4DB2-BD59-A6C34878D82A}">
                    <a16:rowId xmlns:a16="http://schemas.microsoft.com/office/drawing/2014/main" val="10003"/>
                  </a:ext>
                </a:extLst>
              </a:tr>
              <a:tr h="325796">
                <a:tc>
                  <a:txBody>
                    <a:bodyPr/>
                    <a:lstStyle/>
                    <a:p>
                      <a:pPr marL="0" lvl="0" indent="0">
                        <a:buFont typeface="Arial" panose="020B0604020202020204" pitchFamily="34" charset="0"/>
                        <a:buNone/>
                      </a:pPr>
                      <a:r>
                        <a:rPr lang="en-US" sz="1300" b="1" dirty="0">
                          <a:latin typeface="+mj-lt"/>
                          <a:cs typeface="Courier New" panose="02070309020205020404" pitchFamily="49" charset="0"/>
                        </a:rPr>
                        <a:t>text-align</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Horizontal</a:t>
                      </a:r>
                      <a:r>
                        <a:rPr lang="en-US" sz="1400" b="1" baseline="0" dirty="0">
                          <a:latin typeface="+mj-lt"/>
                        </a:rPr>
                        <a:t> Alignment</a:t>
                      </a:r>
                      <a:endParaRPr lang="en-US" sz="1400" b="1" dirty="0">
                        <a:latin typeface="+mj-lt"/>
                      </a:endParaRPr>
                    </a:p>
                  </a:txBody>
                  <a:tcPr marT="34290" marB="34290"/>
                </a:tc>
                <a:extLst>
                  <a:ext uri="{0D108BD9-81ED-4DB2-BD59-A6C34878D82A}">
                    <a16:rowId xmlns:a16="http://schemas.microsoft.com/office/drawing/2014/main" val="10004"/>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vertical-align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Vertical Alignment</a:t>
                      </a:r>
                    </a:p>
                  </a:txBody>
                  <a:tcPr marT="34290" marB="34290"/>
                </a:tc>
                <a:extLst>
                  <a:ext uri="{0D108BD9-81ED-4DB2-BD59-A6C34878D82A}">
                    <a16:rowId xmlns:a16="http://schemas.microsoft.com/office/drawing/2014/main" val="10005"/>
                  </a:ext>
                </a:extLst>
              </a:tr>
            </a:tbl>
          </a:graphicData>
        </a:graphic>
      </p:graphicFrame>
      <p:sp>
        <p:nvSpPr>
          <p:cNvPr id="5" name="Date Placeholder 4"/>
          <p:cNvSpPr>
            <a:spLocks noGrp="1"/>
          </p:cNvSpPr>
          <p:nvPr>
            <p:ph type="dt" sz="half" idx="10"/>
          </p:nvPr>
        </p:nvSpPr>
        <p:spPr/>
        <p:txBody>
          <a:bodyPr/>
          <a:lstStyle/>
          <a:p>
            <a:fld id="{DFA0FCCD-4523-46C5-BF71-9CBF9A9B009C}"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34</a:t>
            </a:fld>
            <a:endParaRPr lang="en-US"/>
          </a:p>
        </p:txBody>
      </p:sp>
    </p:spTree>
    <p:extLst>
      <p:ext uri="{BB962C8B-B14F-4D97-AF65-F5344CB8AC3E}">
        <p14:creationId xmlns:p14="http://schemas.microsoft.com/office/powerpoint/2010/main" val="82657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CSS for the Sales by Book Table</a:t>
            </a:r>
          </a:p>
        </p:txBody>
      </p:sp>
      <p:sp>
        <p:nvSpPr>
          <p:cNvPr id="2" name="Rectangle 1"/>
          <p:cNvSpPr/>
          <p:nvPr/>
        </p:nvSpPr>
        <p:spPr>
          <a:xfrm>
            <a:off x="685284" y="1540880"/>
            <a:ext cx="5572641" cy="2585323"/>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table {</a:t>
            </a:r>
          </a:p>
          <a:p>
            <a:r>
              <a:rPr lang="en-US" b="1" dirty="0">
                <a:latin typeface="Courier New" panose="02070309020205020404" pitchFamily="49" charset="0"/>
                <a:cs typeface="Courier New" panose="02070309020205020404" pitchFamily="49" charset="0"/>
              </a:rPr>
              <a:t>    border: 1px solid black;</a:t>
            </a:r>
          </a:p>
          <a:p>
            <a:r>
              <a:rPr lang="en-US" b="1" dirty="0">
                <a:latin typeface="Courier New" panose="02070309020205020404" pitchFamily="49" charset="0"/>
                <a:cs typeface="Courier New" panose="02070309020205020404" pitchFamily="49" charset="0"/>
              </a:rPr>
              <a:t>    border-collapse: collapse; }</a:t>
            </a:r>
          </a:p>
          <a:p>
            <a:r>
              <a:rPr lang="en-US" b="1" dirty="0" err="1">
                <a:latin typeface="Courier New" panose="02070309020205020404" pitchFamily="49" charset="0"/>
                <a:cs typeface="Courier New" panose="02070309020205020404" pitchFamily="49" charset="0"/>
              </a:rPr>
              <a:t>th</a:t>
            </a:r>
            <a:r>
              <a:rPr lang="en-US" b="1" dirty="0">
                <a:latin typeface="Courier New" panose="02070309020205020404" pitchFamily="49" charset="0"/>
                <a:cs typeface="Courier New" panose="02070309020205020404" pitchFamily="49" charset="0"/>
              </a:rPr>
              <a:t>, td {</a:t>
            </a:r>
          </a:p>
          <a:p>
            <a:r>
              <a:rPr lang="en-US" b="1" dirty="0">
                <a:latin typeface="Courier New" panose="02070309020205020404" pitchFamily="49" charset="0"/>
                <a:cs typeface="Courier New" panose="02070309020205020404" pitchFamily="49" charset="0"/>
              </a:rPr>
              <a:t>    border: 1px solid black;</a:t>
            </a:r>
          </a:p>
          <a:p>
            <a:r>
              <a:rPr lang="en-US" b="1" dirty="0">
                <a:latin typeface="Courier New" panose="02070309020205020404" pitchFamily="49" charset="0"/>
                <a:cs typeface="Courier New" panose="02070309020205020404" pitchFamily="49" charset="0"/>
              </a:rPr>
              <a:t>    padding: .2em .7em;</a:t>
            </a:r>
          </a:p>
          <a:p>
            <a:r>
              <a:rPr lang="en-US" b="1" dirty="0">
                <a:latin typeface="Courier New" panose="02070309020205020404" pitchFamily="49" charset="0"/>
                <a:cs typeface="Courier New" panose="02070309020205020404" pitchFamily="49" charset="0"/>
              </a:rPr>
              <a:t>    text-align: right; }</a:t>
            </a:r>
          </a:p>
          <a:p>
            <a:r>
              <a:rPr lang="en-US" b="1" dirty="0" err="1">
                <a:latin typeface="Courier New" panose="02070309020205020404" pitchFamily="49" charset="0"/>
                <a:cs typeface="Courier New" panose="02070309020205020404" pitchFamily="49" charset="0"/>
              </a:rPr>
              <a:t>th.left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td.left</a:t>
            </a:r>
            <a:r>
              <a:rPr lang="en-US" b="1" dirty="0">
                <a:latin typeface="Courier New" panose="02070309020205020404" pitchFamily="49" charset="0"/>
                <a:cs typeface="Courier New" panose="02070309020205020404" pitchFamily="49" charset="0"/>
              </a:rPr>
              <a:t> { text-align: left; }</a:t>
            </a:r>
          </a:p>
          <a:p>
            <a:r>
              <a:rPr lang="en-US" b="1" dirty="0">
                <a:latin typeface="Courier New" panose="02070309020205020404" pitchFamily="49" charset="0"/>
                <a:cs typeface="Courier New" panose="02070309020205020404" pitchFamily="49" charset="0"/>
              </a:rPr>
              <a:t>#total { font-weight: bold; }</a:t>
            </a:r>
          </a:p>
        </p:txBody>
      </p:sp>
      <p:sp>
        <p:nvSpPr>
          <p:cNvPr id="8" name="Rounded Rectangle 7">
            <a:hlinkClick r:id="rId3"/>
          </p:cNvPr>
          <p:cNvSpPr/>
          <p:nvPr/>
        </p:nvSpPr>
        <p:spPr>
          <a:xfrm>
            <a:off x="6553200" y="35623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7" name="Date Placeholder 6"/>
          <p:cNvSpPr>
            <a:spLocks noGrp="1"/>
          </p:cNvSpPr>
          <p:nvPr>
            <p:ph type="dt" sz="half" idx="10"/>
          </p:nvPr>
        </p:nvSpPr>
        <p:spPr/>
        <p:txBody>
          <a:bodyPr/>
          <a:lstStyle/>
          <a:p>
            <a:fld id="{9A7BB4E5-D1BC-4232-930C-E1F786DEBDA7}" type="datetime1">
              <a:rPr lang="en-US" smtClean="0"/>
              <a:t>9/15/2025</a:t>
            </a:fld>
            <a:endParaRPr lang="en-US"/>
          </a:p>
        </p:txBody>
      </p:sp>
      <p:sp>
        <p:nvSpPr>
          <p:cNvPr id="9" name="Footer Placeholder 8"/>
          <p:cNvSpPr>
            <a:spLocks noGrp="1"/>
          </p:cNvSpPr>
          <p:nvPr>
            <p:ph type="ftr" sz="quarter" idx="11"/>
          </p:nvPr>
        </p:nvSpPr>
        <p:spPr/>
        <p:txBody>
          <a:bodyPr/>
          <a:lstStyle/>
          <a:p>
            <a:r>
              <a:rPr lang="en-US"/>
              <a:t>Copyright © 2007 - 2025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35</a:t>
            </a:fld>
            <a:endParaRPr lang="en-US"/>
          </a:p>
        </p:txBody>
      </p:sp>
    </p:spTree>
    <p:extLst>
      <p:ext uri="{BB962C8B-B14F-4D97-AF65-F5344CB8AC3E}">
        <p14:creationId xmlns:p14="http://schemas.microsoft.com/office/powerpoint/2010/main" val="38414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elements for the header, body, and footer</a:t>
            </a:r>
          </a:p>
        </p:txBody>
      </p:sp>
      <p:graphicFrame>
        <p:nvGraphicFramePr>
          <p:cNvPr id="7" name="Content Placeholder 5"/>
          <p:cNvGraphicFramePr>
            <a:graphicFrameLocks/>
          </p:cNvGraphicFramePr>
          <p:nvPr/>
        </p:nvGraphicFramePr>
        <p:xfrm>
          <a:off x="476250" y="1793346"/>
          <a:ext cx="8184244" cy="1165860"/>
        </p:xfrm>
        <a:graphic>
          <a:graphicData uri="http://schemas.openxmlformats.org/drawingml/2006/table">
            <a:tbl>
              <a:tblPr firstRow="1" bandRow="1">
                <a:tableStyleId>{93296810-A885-4BE3-A3E7-6D5BEEA58F35}</a:tableStyleId>
              </a:tblPr>
              <a:tblGrid>
                <a:gridCol w="2549072">
                  <a:extLst>
                    <a:ext uri="{9D8B030D-6E8A-4147-A177-3AD203B41FA5}">
                      <a16:colId xmlns:a16="http://schemas.microsoft.com/office/drawing/2014/main" val="20000"/>
                    </a:ext>
                  </a:extLst>
                </a:gridCol>
                <a:gridCol w="5635172">
                  <a:extLst>
                    <a:ext uri="{9D8B030D-6E8A-4147-A177-3AD203B41FA5}">
                      <a16:colId xmlns:a16="http://schemas.microsoft.com/office/drawing/2014/main" val="20001"/>
                    </a:ext>
                  </a:extLst>
                </a:gridCol>
              </a:tblGrid>
              <a:tr h="301752">
                <a:tc>
                  <a:txBody>
                    <a:bodyPr/>
                    <a:lstStyle/>
                    <a:p>
                      <a:pPr algn="ctr"/>
                      <a:r>
                        <a:rPr lang="en-US" sz="1500" b="1" dirty="0">
                          <a:solidFill>
                            <a:schemeClr val="tx1"/>
                          </a:solidFill>
                          <a:latin typeface="+mj-lt"/>
                        </a:rPr>
                        <a:t>Element</a:t>
                      </a:r>
                    </a:p>
                  </a:txBody>
                  <a:tcPr marT="34290" marB="34290"/>
                </a:tc>
                <a:tc>
                  <a:txBody>
                    <a:bodyPr/>
                    <a:lstStyle/>
                    <a:p>
                      <a:pPr algn="ctr"/>
                      <a:r>
                        <a:rPr lang="en-US" sz="15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marL="0" indent="0">
                        <a:buFont typeface="Arial" panose="020B0604020202020204" pitchFamily="34" charset="0"/>
                        <a:buNone/>
                      </a:pPr>
                      <a:r>
                        <a:rPr lang="en-US" sz="1400" b="1" dirty="0" err="1">
                          <a:latin typeface="+mj-lt"/>
                          <a:cs typeface="Courier New" panose="02070309020205020404" pitchFamily="49" charset="0"/>
                        </a:rPr>
                        <a:t>thead</a:t>
                      </a:r>
                      <a:endParaRPr lang="en-US" sz="1400" b="1" dirty="0">
                        <a:latin typeface="+mj-lt"/>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Groups one of more rows in table header</a:t>
                      </a:r>
                    </a:p>
                  </a:txBody>
                  <a:tcPr marT="34290" marB="34290"/>
                </a:tc>
                <a:extLst>
                  <a:ext uri="{0D108BD9-81ED-4DB2-BD59-A6C34878D82A}">
                    <a16:rowId xmlns:a16="http://schemas.microsoft.com/office/drawing/2014/main" val="10001"/>
                  </a:ext>
                </a:extLst>
              </a:tr>
              <a:tr h="288036">
                <a:tc>
                  <a:txBody>
                    <a:bodyPr/>
                    <a:lstStyle/>
                    <a:p>
                      <a:pPr marL="0" indent="0">
                        <a:buFont typeface="Arial" panose="020B0604020202020204" pitchFamily="34" charset="0"/>
                        <a:buNone/>
                      </a:pPr>
                      <a:r>
                        <a:rPr lang="en-US" sz="1300" b="1" dirty="0" err="1">
                          <a:latin typeface="+mj-lt"/>
                          <a:cs typeface="Courier New" panose="02070309020205020404" pitchFamily="49" charset="0"/>
                        </a:rPr>
                        <a:t>tbody</a:t>
                      </a:r>
                      <a:endParaRPr lang="en-US" sz="1300" b="1" dirty="0">
                        <a:latin typeface="+mj-lt"/>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Groups the rows between header and footer</a:t>
                      </a:r>
                    </a:p>
                  </a:txBody>
                  <a:tcPr marT="34290" marB="34290"/>
                </a:tc>
                <a:extLst>
                  <a:ext uri="{0D108BD9-81ED-4DB2-BD59-A6C34878D82A}">
                    <a16:rowId xmlns:a16="http://schemas.microsoft.com/office/drawing/2014/main" val="10002"/>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err="1">
                          <a:latin typeface="+mj-lt"/>
                          <a:cs typeface="Courier New" panose="02070309020205020404" pitchFamily="49" charset="0"/>
                        </a:rPr>
                        <a:t>tfoot</a:t>
                      </a:r>
                      <a:endParaRPr lang="en-US" sz="1400" b="1" dirty="0">
                        <a:latin typeface="+mj-lt"/>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latin typeface="+mj-lt"/>
                          <a:cs typeface="Courier New" panose="02070309020205020404" pitchFamily="49" charset="0"/>
                        </a:rPr>
                        <a:t>Groups one of more rows in table footer</a:t>
                      </a:r>
                    </a:p>
                  </a:txBody>
                  <a:tcPr marT="34290" marB="34290"/>
                </a:tc>
                <a:extLst>
                  <a:ext uri="{0D108BD9-81ED-4DB2-BD59-A6C34878D82A}">
                    <a16:rowId xmlns:a16="http://schemas.microsoft.com/office/drawing/2014/main" val="10003"/>
                  </a:ext>
                </a:extLst>
              </a:tr>
            </a:tbl>
          </a:graphicData>
        </a:graphic>
      </p:graphicFrame>
      <p:sp>
        <p:nvSpPr>
          <p:cNvPr id="5" name="Date Placeholder 4"/>
          <p:cNvSpPr>
            <a:spLocks noGrp="1"/>
          </p:cNvSpPr>
          <p:nvPr>
            <p:ph type="dt" sz="half" idx="10"/>
          </p:nvPr>
        </p:nvSpPr>
        <p:spPr/>
        <p:txBody>
          <a:bodyPr/>
          <a:lstStyle/>
          <a:p>
            <a:fld id="{C344FA69-A68A-433A-81A4-EE67183EA44E}"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36</a:t>
            </a:fld>
            <a:endParaRPr lang="en-US"/>
          </a:p>
        </p:txBody>
      </p:sp>
    </p:spTree>
    <p:extLst>
      <p:ext uri="{BB962C8B-B14F-4D97-AF65-F5344CB8AC3E}">
        <p14:creationId xmlns:p14="http://schemas.microsoft.com/office/powerpoint/2010/main" val="163050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3866"/>
            <a:ext cx="8229600" cy="375284"/>
          </a:xfrm>
        </p:spPr>
        <p:txBody>
          <a:bodyPr>
            <a:noAutofit/>
          </a:bodyPr>
          <a:lstStyle/>
          <a:p>
            <a:r>
              <a:rPr lang="en-US" sz="2800" dirty="0"/>
              <a:t>HTML &amp; CSS for a table with a header, body, and footer</a:t>
            </a:r>
          </a:p>
        </p:txBody>
      </p:sp>
      <p:sp>
        <p:nvSpPr>
          <p:cNvPr id="2" name="Rectangle 1"/>
          <p:cNvSpPr/>
          <p:nvPr/>
        </p:nvSpPr>
        <p:spPr>
          <a:xfrm>
            <a:off x="514349" y="742950"/>
            <a:ext cx="4057651" cy="4293483"/>
          </a:xfrm>
          <a:prstGeom prst="rect">
            <a:avLst/>
          </a:prstGeom>
        </p:spPr>
        <p:txBody>
          <a:bodyPr wrap="square">
            <a:spAutoFit/>
          </a:bodyPr>
          <a:lstStyle/>
          <a:p>
            <a:r>
              <a:rPr lang="en-US" sz="1050" b="1" dirty="0">
                <a:latin typeface="Courier New" panose="02070309020205020404" pitchFamily="49" charset="0"/>
                <a:cs typeface="Courier New" panose="02070309020205020404" pitchFamily="49" charset="0"/>
              </a:rPr>
              <a:t>&lt;table&gt;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thead</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 class="left"&gt;Book&lt;/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&gt;Year published&lt;/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&gt;Total sales&lt;/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thead</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tbody</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&lt;td class="left"&gt;PHP and MySQL&lt;/td&gt;</a:t>
            </a:r>
          </a:p>
          <a:p>
            <a:r>
              <a:rPr lang="en-US" sz="1050" b="1" dirty="0">
                <a:latin typeface="Courier New" panose="02070309020205020404" pitchFamily="49" charset="0"/>
                <a:cs typeface="Courier New" panose="02070309020205020404" pitchFamily="49" charset="0"/>
              </a:rPr>
              <a:t>            &lt;td&gt;2010&lt;/td&gt;</a:t>
            </a:r>
          </a:p>
          <a:p>
            <a:r>
              <a:rPr lang="en-US" sz="1050" b="1" dirty="0">
                <a:latin typeface="Courier New" panose="02070309020205020404" pitchFamily="49" charset="0"/>
                <a:cs typeface="Courier New" panose="02070309020205020404" pitchFamily="49" charset="0"/>
              </a:rPr>
              <a:t>            &lt;td&gt;$372,381&lt;/td&gt;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a:t>
            </a:r>
          </a:p>
          <a:p>
            <a:r>
              <a:rPr lang="en-US" sz="1050" b="1" dirty="0">
                <a:latin typeface="Courier New" panose="02070309020205020404" pitchFamily="49" charset="0"/>
                <a:cs typeface="Courier New" panose="02070309020205020404" pitchFamily="49" charset="0"/>
              </a:rPr>
              <a:t>        .</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tbody</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tfoot</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 class="left"&gt;Total Sales&lt;/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&lt;td&gt;&lt;/td&gt;</a:t>
            </a:r>
          </a:p>
          <a:p>
            <a:r>
              <a:rPr lang="en-US" sz="1050" b="1" dirty="0">
                <a:latin typeface="Courier New" panose="02070309020205020404" pitchFamily="49" charset="0"/>
                <a:cs typeface="Courier New" panose="02070309020205020404" pitchFamily="49" charset="0"/>
              </a:rPr>
              <a:t>            &lt;td&gt;$2,154,786&lt;/td&gt;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tfoot</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&lt;/table&gt;</a:t>
            </a:r>
          </a:p>
          <a:p>
            <a:endParaRPr lang="en-US" sz="1050" b="1" dirty="0">
              <a:latin typeface="Courier New" panose="02070309020205020404" pitchFamily="49" charset="0"/>
              <a:cs typeface="Courier New" panose="02070309020205020404" pitchFamily="49" charset="0"/>
            </a:endParaRPr>
          </a:p>
        </p:txBody>
      </p:sp>
      <p:sp>
        <p:nvSpPr>
          <p:cNvPr id="4" name="Rectangle 3"/>
          <p:cNvSpPr/>
          <p:nvPr/>
        </p:nvSpPr>
        <p:spPr>
          <a:xfrm>
            <a:off x="4329953" y="895350"/>
            <a:ext cx="4572000" cy="430887"/>
          </a:xfrm>
          <a:prstGeom prst="rect">
            <a:avLst/>
          </a:prstGeom>
        </p:spPr>
        <p:txBody>
          <a:bodyPr>
            <a:spAutoFit/>
          </a:bodyPr>
          <a:lstStyle/>
          <a:p>
            <a:r>
              <a:rPr lang="en-US" sz="1100" b="1" dirty="0" err="1">
                <a:latin typeface="Courier New" panose="02070309020205020404" pitchFamily="49" charset="0"/>
                <a:cs typeface="Courier New" panose="02070309020205020404" pitchFamily="49" charset="0"/>
              </a:rPr>
              <a:t>thead</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tfoot</a:t>
            </a:r>
            <a:r>
              <a:rPr lang="en-US" sz="1100" b="1" dirty="0">
                <a:latin typeface="Courier New" panose="02070309020205020404" pitchFamily="49" charset="0"/>
                <a:cs typeface="Courier New" panose="02070309020205020404" pitchFamily="49" charset="0"/>
              </a:rPr>
              <a:t> { background-color: aqua; }</a:t>
            </a:r>
          </a:p>
          <a:p>
            <a:r>
              <a:rPr lang="en-US" sz="1100" b="1" dirty="0" err="1">
                <a:latin typeface="Courier New" panose="02070309020205020404" pitchFamily="49" charset="0"/>
                <a:cs typeface="Courier New" panose="02070309020205020404" pitchFamily="49" charset="0"/>
              </a:rPr>
              <a:t>tfoot</a:t>
            </a:r>
            <a:r>
              <a:rPr lang="en-US" sz="1100" b="1" dirty="0">
                <a:latin typeface="Courier New" panose="02070309020205020404" pitchFamily="49" charset="0"/>
                <a:cs typeface="Courier New" panose="02070309020205020404" pitchFamily="49" charset="0"/>
              </a:rPr>
              <a:t> { font-weight: bold; }</a:t>
            </a:r>
          </a:p>
        </p:txBody>
      </p:sp>
      <p:sp>
        <p:nvSpPr>
          <p:cNvPr id="8" name="Rounded Rectangle 7">
            <a:hlinkClick r:id="rId3"/>
          </p:cNvPr>
          <p:cNvSpPr/>
          <p:nvPr/>
        </p:nvSpPr>
        <p:spPr>
          <a:xfrm>
            <a:off x="6423434" y="40957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7" name="Date Placeholder 6"/>
          <p:cNvSpPr>
            <a:spLocks noGrp="1"/>
          </p:cNvSpPr>
          <p:nvPr>
            <p:ph type="dt" sz="half" idx="10"/>
          </p:nvPr>
        </p:nvSpPr>
        <p:spPr/>
        <p:txBody>
          <a:bodyPr/>
          <a:lstStyle/>
          <a:p>
            <a:fld id="{84459B53-B0B1-4253-8770-32F4410EDDB8}" type="datetime1">
              <a:rPr lang="en-US" smtClean="0"/>
              <a:t>9/15/2025</a:t>
            </a:fld>
            <a:endParaRPr lang="en-US"/>
          </a:p>
        </p:txBody>
      </p:sp>
      <p:sp>
        <p:nvSpPr>
          <p:cNvPr id="9" name="Footer Placeholder 8"/>
          <p:cNvSpPr>
            <a:spLocks noGrp="1"/>
          </p:cNvSpPr>
          <p:nvPr>
            <p:ph type="ftr" sz="quarter" idx="11"/>
          </p:nvPr>
        </p:nvSpPr>
        <p:spPr/>
        <p:txBody>
          <a:bodyPr/>
          <a:lstStyle/>
          <a:p>
            <a:r>
              <a:rPr lang="en-US"/>
              <a:t>Copyright © 2007 - 2025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37</a:t>
            </a:fld>
            <a:endParaRPr lang="en-US"/>
          </a:p>
        </p:txBody>
      </p:sp>
    </p:spTree>
    <p:extLst>
      <p:ext uri="{BB962C8B-B14F-4D97-AF65-F5344CB8AC3E}">
        <p14:creationId xmlns:p14="http://schemas.microsoft.com/office/powerpoint/2010/main" val="31240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229600" cy="424812"/>
          </a:xfrm>
        </p:spPr>
        <p:txBody>
          <a:bodyPr>
            <a:noAutofit/>
          </a:bodyPr>
          <a:lstStyle/>
          <a:p>
            <a:r>
              <a:rPr lang="en-US" sz="2800" dirty="0"/>
              <a:t>The Syntax for CSS3 structural pseudo-class selectors</a:t>
            </a:r>
          </a:p>
        </p:txBody>
      </p:sp>
      <p:sp>
        <p:nvSpPr>
          <p:cNvPr id="4" name="Content Placeholder 3"/>
          <p:cNvSpPr>
            <a:spLocks noGrp="1"/>
          </p:cNvSpPr>
          <p:nvPr>
            <p:ph idx="1"/>
          </p:nvPr>
        </p:nvSpPr>
        <p:spPr/>
        <p:txBody>
          <a:bodyPr/>
          <a:lstStyle/>
          <a:p>
            <a:endParaRPr lang="en-US"/>
          </a:p>
        </p:txBody>
      </p:sp>
      <p:graphicFrame>
        <p:nvGraphicFramePr>
          <p:cNvPr id="6" name="Content Placeholder 5"/>
          <p:cNvGraphicFramePr>
            <a:graphicFrameLocks/>
          </p:cNvGraphicFramePr>
          <p:nvPr/>
        </p:nvGraphicFramePr>
        <p:xfrm>
          <a:off x="479878" y="1047751"/>
          <a:ext cx="8184244" cy="1380753"/>
        </p:xfrm>
        <a:graphic>
          <a:graphicData uri="http://schemas.openxmlformats.org/drawingml/2006/table">
            <a:tbl>
              <a:tblPr firstRow="1" bandRow="1">
                <a:tableStyleId>{93296810-A885-4BE3-A3E7-6D5BEEA58F35}</a:tableStyleId>
              </a:tblPr>
              <a:tblGrid>
                <a:gridCol w="2758622">
                  <a:extLst>
                    <a:ext uri="{9D8B030D-6E8A-4147-A177-3AD203B41FA5}">
                      <a16:colId xmlns:a16="http://schemas.microsoft.com/office/drawing/2014/main" val="20000"/>
                    </a:ext>
                  </a:extLst>
                </a:gridCol>
                <a:gridCol w="5425622">
                  <a:extLst>
                    <a:ext uri="{9D8B030D-6E8A-4147-A177-3AD203B41FA5}">
                      <a16:colId xmlns:a16="http://schemas.microsoft.com/office/drawing/2014/main" val="20001"/>
                    </a:ext>
                  </a:extLst>
                </a:gridCol>
              </a:tblGrid>
              <a:tr h="263829">
                <a:tc>
                  <a:txBody>
                    <a:bodyPr/>
                    <a:lstStyle/>
                    <a:p>
                      <a:pPr algn="ctr"/>
                      <a:r>
                        <a:rPr lang="en-US" sz="1400" b="1" dirty="0">
                          <a:solidFill>
                            <a:schemeClr val="tx1"/>
                          </a:solidFill>
                          <a:latin typeface="+mj-lt"/>
                        </a:rPr>
                        <a:t>Element</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44286">
                <a:tc>
                  <a:txBody>
                    <a:bodyPr/>
                    <a:lstStyle/>
                    <a:p>
                      <a:r>
                        <a:rPr lang="en-US" sz="1300" b="1" kern="1200" dirty="0">
                          <a:solidFill>
                            <a:schemeClr val="dk1"/>
                          </a:solidFill>
                          <a:effectLst/>
                          <a:latin typeface="+mj-lt"/>
                          <a:ea typeface="+mn-ea"/>
                          <a:cs typeface="Courier New" panose="02070309020205020404" pitchFamily="49" charset="0"/>
                        </a:rPr>
                        <a:t>:nth-child(n)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child of parent</a:t>
                      </a:r>
                    </a:p>
                  </a:txBody>
                  <a:tcPr marT="34290" marB="34290" anchor="ctr"/>
                </a:tc>
                <a:extLst>
                  <a:ext uri="{0D108BD9-81ED-4DB2-BD59-A6C34878D82A}">
                    <a16:rowId xmlns:a16="http://schemas.microsoft.com/office/drawing/2014/main" val="10001"/>
                  </a:ext>
                </a:extLst>
              </a:tr>
              <a:tr h="244286">
                <a:tc>
                  <a:txBody>
                    <a:bodyPr/>
                    <a:lstStyle/>
                    <a:p>
                      <a:r>
                        <a:rPr lang="en-US" sz="1300" b="1" kern="1200" dirty="0">
                          <a:solidFill>
                            <a:schemeClr val="dk1"/>
                          </a:solidFill>
                          <a:effectLst/>
                          <a:latin typeface="+mj-lt"/>
                          <a:ea typeface="+mn-ea"/>
                          <a:cs typeface="Courier New" panose="02070309020205020404" pitchFamily="49" charset="0"/>
                        </a:rPr>
                        <a:t>:nth-last-child(n)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child of parent counting backwards</a:t>
                      </a:r>
                    </a:p>
                  </a:txBody>
                  <a:tcPr marT="34290" marB="34290" anchor="ctr"/>
                </a:tc>
                <a:extLst>
                  <a:ext uri="{0D108BD9-81ED-4DB2-BD59-A6C34878D82A}">
                    <a16:rowId xmlns:a16="http://schemas.microsoft.com/office/drawing/2014/main" val="10002"/>
                  </a:ext>
                </a:extLst>
              </a:tr>
              <a:tr h="244286">
                <a:tc>
                  <a:txBody>
                    <a:bodyPr/>
                    <a:lstStyle/>
                    <a:p>
                      <a:r>
                        <a:rPr lang="en-US" sz="1300" b="1" kern="1200" dirty="0">
                          <a:solidFill>
                            <a:schemeClr val="dk1"/>
                          </a:solidFill>
                          <a:effectLst/>
                          <a:latin typeface="+mj-lt"/>
                          <a:ea typeface="+mn-ea"/>
                          <a:cs typeface="Courier New" panose="02070309020205020404" pitchFamily="49" charset="0"/>
                        </a:rPr>
                        <a:t>:nth-of-type(n)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element of its type within the parent </a:t>
                      </a:r>
                    </a:p>
                  </a:txBody>
                  <a:tcPr marT="34290" marB="34290" anchor="ctr"/>
                </a:tc>
                <a:extLst>
                  <a:ext uri="{0D108BD9-81ED-4DB2-BD59-A6C34878D82A}">
                    <a16:rowId xmlns:a16="http://schemas.microsoft.com/office/drawing/2014/main" val="10003"/>
                  </a:ext>
                </a:extLst>
              </a:tr>
              <a:tr h="29871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j-lt"/>
                          <a:ea typeface="+mn-ea"/>
                          <a:cs typeface="Courier New" panose="02070309020205020404" pitchFamily="49" charset="0"/>
                        </a:rPr>
                        <a:t>:nth-last-of-type(n)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element of its type counting backwards</a:t>
                      </a:r>
                    </a:p>
                  </a:txBody>
                  <a:tcPr marT="34290" marB="34290" anchor="ctr"/>
                </a:tc>
                <a:extLst>
                  <a:ext uri="{0D108BD9-81ED-4DB2-BD59-A6C34878D82A}">
                    <a16:rowId xmlns:a16="http://schemas.microsoft.com/office/drawing/2014/main" val="10004"/>
                  </a:ext>
                </a:extLst>
              </a:tr>
            </a:tbl>
          </a:graphicData>
        </a:graphic>
      </p:graphicFrame>
      <p:graphicFrame>
        <p:nvGraphicFramePr>
          <p:cNvPr id="7" name="Content Placeholder 5"/>
          <p:cNvGraphicFramePr>
            <a:graphicFrameLocks/>
          </p:cNvGraphicFramePr>
          <p:nvPr/>
        </p:nvGraphicFramePr>
        <p:xfrm>
          <a:off x="479878" y="2571750"/>
          <a:ext cx="8184244" cy="2154936"/>
        </p:xfrm>
        <a:graphic>
          <a:graphicData uri="http://schemas.openxmlformats.org/drawingml/2006/table">
            <a:tbl>
              <a:tblPr firstRow="1" bandRow="1">
                <a:tableStyleId>{93296810-A885-4BE3-A3E7-6D5BEEA58F35}</a:tableStyleId>
              </a:tblPr>
              <a:tblGrid>
                <a:gridCol w="2720522">
                  <a:extLst>
                    <a:ext uri="{9D8B030D-6E8A-4147-A177-3AD203B41FA5}">
                      <a16:colId xmlns:a16="http://schemas.microsoft.com/office/drawing/2014/main" val="20000"/>
                    </a:ext>
                  </a:extLst>
                </a:gridCol>
                <a:gridCol w="5463722">
                  <a:extLst>
                    <a:ext uri="{9D8B030D-6E8A-4147-A177-3AD203B41FA5}">
                      <a16:colId xmlns:a16="http://schemas.microsoft.com/office/drawing/2014/main" val="20001"/>
                    </a:ext>
                  </a:extLst>
                </a:gridCol>
              </a:tblGrid>
              <a:tr h="288036">
                <a:tc>
                  <a:txBody>
                    <a:bodyPr/>
                    <a:lstStyle/>
                    <a:p>
                      <a:pPr algn="ctr"/>
                      <a:r>
                        <a:rPr lang="en-US" sz="1400" b="1" dirty="0">
                          <a:solidFill>
                            <a:schemeClr val="tx1"/>
                          </a:solidFill>
                          <a:latin typeface="+mj-lt"/>
                        </a:rPr>
                        <a:t>Value</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60604">
                <a:tc>
                  <a:txBody>
                    <a:bodyPr/>
                    <a:lstStyle/>
                    <a:p>
                      <a:r>
                        <a:rPr lang="en-US" sz="1300" b="1" kern="1200" dirty="0">
                          <a:solidFill>
                            <a:schemeClr val="dk1"/>
                          </a:solidFill>
                          <a:effectLst/>
                          <a:latin typeface="+mj-lt"/>
                          <a:ea typeface="+mn-ea"/>
                          <a:cs typeface="Courier New" panose="02070309020205020404" pitchFamily="49" charset="0"/>
                        </a:rPr>
                        <a:t>odd</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odd child or element</a:t>
                      </a:r>
                    </a:p>
                  </a:txBody>
                  <a:tcPr marT="34290" marB="34290"/>
                </a:tc>
                <a:extLst>
                  <a:ext uri="{0D108BD9-81ED-4DB2-BD59-A6C34878D82A}">
                    <a16:rowId xmlns:a16="http://schemas.microsoft.com/office/drawing/2014/main" val="10001"/>
                  </a:ext>
                </a:extLst>
              </a:tr>
              <a:tr h="260604">
                <a:tc>
                  <a:txBody>
                    <a:bodyPr/>
                    <a:lstStyle/>
                    <a:p>
                      <a:r>
                        <a:rPr lang="en-US" sz="1300" b="1" kern="1200" dirty="0">
                          <a:solidFill>
                            <a:schemeClr val="dk1"/>
                          </a:solidFill>
                          <a:effectLst/>
                          <a:latin typeface="+mj-lt"/>
                          <a:ea typeface="+mn-ea"/>
                          <a:cs typeface="Courier New" panose="02070309020205020404" pitchFamily="49" charset="0"/>
                        </a:rPr>
                        <a:t>even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even child or element</a:t>
                      </a:r>
                    </a:p>
                  </a:txBody>
                  <a:tcPr marT="34290" marB="34290"/>
                </a:tc>
                <a:extLst>
                  <a:ext uri="{0D108BD9-81ED-4DB2-BD59-A6C34878D82A}">
                    <a16:rowId xmlns:a16="http://schemas.microsoft.com/office/drawing/2014/main" val="10002"/>
                  </a:ext>
                </a:extLst>
              </a:tr>
              <a:tr h="260604">
                <a:tc>
                  <a:txBody>
                    <a:bodyPr/>
                    <a:lstStyle/>
                    <a:p>
                      <a:r>
                        <a:rPr lang="en-US" sz="1300" b="1" kern="1200" dirty="0">
                          <a:solidFill>
                            <a:schemeClr val="dk1"/>
                          </a:solidFill>
                          <a:effectLst/>
                          <a:latin typeface="+mj-lt"/>
                          <a:ea typeface="+mn-ea"/>
                          <a:cs typeface="Courier New" panose="02070309020205020404" pitchFamily="49" charset="0"/>
                        </a:rPr>
                        <a:t>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nth child or element</a:t>
                      </a:r>
                    </a:p>
                  </a:txBody>
                  <a:tcPr marT="34290" marB="34290"/>
                </a:tc>
                <a:extLst>
                  <a:ext uri="{0D108BD9-81ED-4DB2-BD59-A6C34878D82A}">
                    <a16:rowId xmlns:a16="http://schemas.microsoft.com/office/drawing/2014/main" val="10003"/>
                  </a:ext>
                </a:extLst>
              </a:tr>
              <a:tr h="260604">
                <a:tc>
                  <a:txBody>
                    <a:bodyPr/>
                    <a:lstStyle/>
                    <a:p>
                      <a:r>
                        <a:rPr lang="en-US" sz="1300" b="1" kern="1200" dirty="0">
                          <a:solidFill>
                            <a:schemeClr val="dk1"/>
                          </a:solidFill>
                          <a:effectLst/>
                          <a:latin typeface="+mj-lt"/>
                          <a:ea typeface="+mn-ea"/>
                          <a:cs typeface="Courier New" panose="02070309020205020404" pitchFamily="49" charset="0"/>
                        </a:rPr>
                        <a:t>2n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Same as even</a:t>
                      </a:r>
                    </a:p>
                  </a:txBody>
                  <a:tcPr marT="34290" marB="34290"/>
                </a:tc>
                <a:extLst>
                  <a:ext uri="{0D108BD9-81ED-4DB2-BD59-A6C34878D82A}">
                    <a16:rowId xmlns:a16="http://schemas.microsoft.com/office/drawing/2014/main" val="10004"/>
                  </a:ext>
                </a:extLst>
              </a:tr>
              <a:tr h="260604">
                <a:tc>
                  <a:txBody>
                    <a:bodyPr/>
                    <a:lstStyle/>
                    <a:p>
                      <a:r>
                        <a:rPr lang="en-US" sz="1300" b="1" kern="1200" dirty="0">
                          <a:solidFill>
                            <a:schemeClr val="dk1"/>
                          </a:solidFill>
                          <a:effectLst/>
                          <a:latin typeface="+mj-lt"/>
                          <a:ea typeface="+mn-ea"/>
                          <a:cs typeface="Courier New" panose="02070309020205020404" pitchFamily="49" charset="0"/>
                        </a:rPr>
                        <a:t>3n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third child or element (3,6,9…..)</a:t>
                      </a:r>
                    </a:p>
                  </a:txBody>
                  <a:tcPr marT="34290" marB="34290"/>
                </a:tc>
                <a:extLst>
                  <a:ext uri="{0D108BD9-81ED-4DB2-BD59-A6C34878D82A}">
                    <a16:rowId xmlns:a16="http://schemas.microsoft.com/office/drawing/2014/main" val="10005"/>
                  </a:ext>
                </a:extLst>
              </a:tr>
              <a:tr h="260604">
                <a:tc>
                  <a:txBody>
                    <a:bodyPr/>
                    <a:lstStyle/>
                    <a:p>
                      <a:r>
                        <a:rPr lang="en-US" sz="1300" b="1" kern="1200" dirty="0">
                          <a:solidFill>
                            <a:schemeClr val="dk1"/>
                          </a:solidFill>
                          <a:effectLst/>
                          <a:latin typeface="+mj-lt"/>
                          <a:ea typeface="+mn-ea"/>
                          <a:cs typeface="Courier New" panose="02070309020205020404" pitchFamily="49" charset="0"/>
                        </a:rPr>
                        <a:t>2n+1</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Same as odd</a:t>
                      </a:r>
                    </a:p>
                  </a:txBody>
                  <a:tcPr marT="34290" marB="34290"/>
                </a:tc>
                <a:extLst>
                  <a:ext uri="{0D108BD9-81ED-4DB2-BD59-A6C34878D82A}">
                    <a16:rowId xmlns:a16="http://schemas.microsoft.com/office/drawing/2014/main" val="10006"/>
                  </a:ext>
                </a:extLst>
              </a:tr>
              <a:tr h="2606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j-lt"/>
                          <a:ea typeface="+mn-ea"/>
                          <a:cs typeface="Courier New" panose="02070309020205020404" pitchFamily="49" charset="0"/>
                        </a:rPr>
                        <a:t>3n+1</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third child or element  starting with 1 (1, 4, 7, ……)</a:t>
                      </a:r>
                    </a:p>
                  </a:txBody>
                  <a:tcPr marT="34290" marB="34290"/>
                </a:tc>
                <a:extLst>
                  <a:ext uri="{0D108BD9-81ED-4DB2-BD59-A6C34878D82A}">
                    <a16:rowId xmlns:a16="http://schemas.microsoft.com/office/drawing/2014/main" val="10007"/>
                  </a:ext>
                </a:extLst>
              </a:tr>
            </a:tbl>
          </a:graphicData>
        </a:graphic>
      </p:graphicFrame>
      <p:sp>
        <p:nvSpPr>
          <p:cNvPr id="5" name="Date Placeholder 4"/>
          <p:cNvSpPr>
            <a:spLocks noGrp="1"/>
          </p:cNvSpPr>
          <p:nvPr>
            <p:ph type="dt" sz="half" idx="10"/>
          </p:nvPr>
        </p:nvSpPr>
        <p:spPr/>
        <p:txBody>
          <a:bodyPr/>
          <a:lstStyle/>
          <a:p>
            <a:fld id="{32A433D8-AC55-4EF4-BA9E-023BA194B7A5}" type="datetime1">
              <a:rPr lang="en-US" smtClean="0"/>
              <a:t>9/15/2025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38</a:t>
            </a:fld>
            <a:endParaRPr lang="en-US"/>
          </a:p>
        </p:txBody>
      </p:sp>
    </p:spTree>
    <p:extLst>
      <p:ext uri="{BB962C8B-B14F-4D97-AF65-F5344CB8AC3E}">
        <p14:creationId xmlns:p14="http://schemas.microsoft.com/office/powerpoint/2010/main" val="330252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CSS3 for formatting a table without using classes</a:t>
            </a:r>
          </a:p>
        </p:txBody>
      </p:sp>
      <p:sp>
        <p:nvSpPr>
          <p:cNvPr id="6" name="Rounded Rectangle 5">
            <a:hlinkClick r:id="rId3"/>
          </p:cNvPr>
          <p:cNvSpPr/>
          <p:nvPr/>
        </p:nvSpPr>
        <p:spPr>
          <a:xfrm>
            <a:off x="6423434" y="40195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2" name="Rectangle 1"/>
          <p:cNvSpPr/>
          <p:nvPr/>
        </p:nvSpPr>
        <p:spPr>
          <a:xfrm>
            <a:off x="466725" y="1551774"/>
            <a:ext cx="5334000" cy="1569660"/>
          </a:xfrm>
          <a:prstGeom prst="rect">
            <a:avLst/>
          </a:prstGeom>
        </p:spPr>
        <p:txBody>
          <a:bodyPr wrap="square">
            <a:spAutoFit/>
          </a:bodyPr>
          <a:lstStyle/>
          <a:p>
            <a:r>
              <a:rPr lang="en-US" sz="1600" b="1" dirty="0" err="1">
                <a:latin typeface="Courier New" panose="02070309020205020404" pitchFamily="49" charset="0"/>
                <a:cs typeface="Courier New" panose="02070309020205020404" pitchFamily="49" charset="0"/>
              </a:rPr>
              <a:t>th:first-child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td:first-child</a:t>
            </a:r>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text-align: left; }</a:t>
            </a:r>
          </a:p>
          <a:p>
            <a:r>
              <a:rPr lang="en-US" sz="1600" b="1" dirty="0" err="1">
                <a:latin typeface="Courier New" panose="02070309020205020404" pitchFamily="49" charset="0"/>
                <a:cs typeface="Courier New" panose="02070309020205020404" pitchFamily="49" charset="0"/>
              </a:rPr>
              <a:t>th:nth-child</a:t>
            </a:r>
            <a:r>
              <a:rPr lang="en-US" sz="1600" b="1" dirty="0">
                <a:latin typeface="Courier New" panose="02070309020205020404" pitchFamily="49" charset="0"/>
                <a:cs typeface="Courier New" panose="02070309020205020404" pitchFamily="49" charset="0"/>
              </a:rPr>
              <a:t>(2), </a:t>
            </a:r>
            <a:r>
              <a:rPr lang="en-US" sz="1600" b="1" dirty="0" err="1">
                <a:latin typeface="Courier New" panose="02070309020205020404" pitchFamily="49" charset="0"/>
                <a:cs typeface="Courier New" panose="02070309020205020404" pitchFamily="49" charset="0"/>
              </a:rPr>
              <a:t>td:nth-child</a:t>
            </a:r>
            <a:r>
              <a:rPr lang="en-US" sz="1600" b="1" dirty="0">
                <a:latin typeface="Courier New" panose="02070309020205020404" pitchFamily="49" charset="0"/>
                <a:cs typeface="Courier New" panose="02070309020205020404" pitchFamily="49" charset="0"/>
              </a:rPr>
              <a:t>(2) { </a:t>
            </a:r>
          </a:p>
          <a:p>
            <a:r>
              <a:rPr lang="en-US" sz="1600" b="1" dirty="0">
                <a:latin typeface="Courier New" panose="02070309020205020404" pitchFamily="49" charset="0"/>
                <a:cs typeface="Courier New" panose="02070309020205020404" pitchFamily="49" charset="0"/>
              </a:rPr>
              <a:t>    text-align: center; }</a:t>
            </a:r>
          </a:p>
          <a:p>
            <a:r>
              <a:rPr lang="en-US" sz="1600" b="1" dirty="0" err="1">
                <a:latin typeface="Courier New" panose="02070309020205020404" pitchFamily="49" charset="0"/>
                <a:cs typeface="Courier New" panose="02070309020205020404" pitchFamily="49" charset="0"/>
              </a:rPr>
              <a:t>tbody</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tr:nth-child</a:t>
            </a:r>
            <a:r>
              <a:rPr lang="en-US" sz="1600" b="1" dirty="0">
                <a:latin typeface="Courier New" panose="02070309020205020404" pitchFamily="49" charset="0"/>
                <a:cs typeface="Courier New" panose="02070309020205020404" pitchFamily="49" charset="0"/>
              </a:rPr>
              <a:t>(even) { </a:t>
            </a:r>
          </a:p>
          <a:p>
            <a:r>
              <a:rPr lang="en-US" sz="1600" b="1" dirty="0">
                <a:latin typeface="Courier New" panose="02070309020205020404" pitchFamily="49" charset="0"/>
                <a:cs typeface="Courier New" panose="02070309020205020404" pitchFamily="49" charset="0"/>
              </a:rPr>
              <a:t>    background-color: silver; }</a:t>
            </a:r>
          </a:p>
        </p:txBody>
      </p:sp>
      <p:sp>
        <p:nvSpPr>
          <p:cNvPr id="5" name="Date Placeholder 4"/>
          <p:cNvSpPr>
            <a:spLocks noGrp="1"/>
          </p:cNvSpPr>
          <p:nvPr>
            <p:ph type="dt" sz="half" idx="10"/>
          </p:nvPr>
        </p:nvSpPr>
        <p:spPr/>
        <p:txBody>
          <a:bodyPr/>
          <a:lstStyle/>
          <a:p>
            <a:fld id="{53B0902C-0409-4BF8-A877-B5BE8454FD51}"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39</a:t>
            </a:fld>
            <a:endParaRPr lang="en-US"/>
          </a:p>
        </p:txBody>
      </p:sp>
    </p:spTree>
    <p:extLst>
      <p:ext uri="{BB962C8B-B14F-4D97-AF65-F5344CB8AC3E}">
        <p14:creationId xmlns:p14="http://schemas.microsoft.com/office/powerpoint/2010/main" val="1632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Attributes of the &lt;</a:t>
            </a:r>
            <a:r>
              <a:rPr lang="en-US" sz="4400" dirty="0" err="1"/>
              <a:t>img</a:t>
            </a:r>
            <a:r>
              <a:rPr lang="en-US" sz="4400" dirty="0"/>
              <a:t>&gt; tag</a:t>
            </a:r>
          </a:p>
        </p:txBody>
      </p:sp>
      <p:sp>
        <p:nvSpPr>
          <p:cNvPr id="3" name="Content Placeholder 2"/>
          <p:cNvSpPr>
            <a:spLocks noGrp="1"/>
          </p:cNvSpPr>
          <p:nvPr>
            <p:ph idx="1"/>
          </p:nvPr>
        </p:nvSpPr>
        <p:spPr/>
        <p:txBody>
          <a:bodyPr/>
          <a:lstStyle/>
          <a:p>
            <a:pPr lvl="0"/>
            <a:r>
              <a:rPr lang="en-US" sz="1800" dirty="0" err="1">
                <a:latin typeface="Courier New" panose="02070309020205020404" pitchFamily="49" charset="0"/>
                <a:cs typeface="Courier New" panose="02070309020205020404" pitchFamily="49" charset="0"/>
              </a:rPr>
              <a:t>src</a:t>
            </a:r>
            <a:r>
              <a:rPr lang="en-US" sz="1800" dirty="0">
                <a:latin typeface="Courier New" panose="02070309020205020404" pitchFamily="49" charset="0"/>
                <a:cs typeface="Courier New" panose="02070309020205020404" pitchFamily="49" charset="0"/>
              </a:rPr>
              <a:t> – relative or absolute URL </a:t>
            </a:r>
          </a:p>
          <a:p>
            <a:pPr lvl="0"/>
            <a:r>
              <a:rPr lang="en-US" sz="1800" dirty="0">
                <a:latin typeface="Courier New" panose="02070309020205020404" pitchFamily="49" charset="0"/>
                <a:cs typeface="Courier New" panose="02070309020205020404" pitchFamily="49" charset="0"/>
              </a:rPr>
              <a:t>alt – alternate text </a:t>
            </a:r>
          </a:p>
          <a:p>
            <a:pPr lvl="0"/>
            <a:r>
              <a:rPr lang="en-US" sz="1800" dirty="0">
                <a:latin typeface="Courier New" panose="02070309020205020404" pitchFamily="49" charset="0"/>
                <a:cs typeface="Courier New" panose="02070309020205020404" pitchFamily="49" charset="0"/>
              </a:rPr>
              <a:t>height – height of the image in pixels  </a:t>
            </a:r>
          </a:p>
          <a:p>
            <a:pPr lvl="0"/>
            <a:r>
              <a:rPr lang="en-US" sz="1800" dirty="0">
                <a:latin typeface="Courier New" panose="02070309020205020404" pitchFamily="49" charset="0"/>
                <a:cs typeface="Courier New" panose="02070309020205020404" pitchFamily="49" charset="0"/>
              </a:rPr>
              <a:t>Width – width of the image in pixels</a:t>
            </a:r>
          </a:p>
          <a:p>
            <a:pPr marL="0" indent="0">
              <a:buNone/>
            </a:pPr>
            <a:endParaRPr lang="en-US" sz="1800" dirty="0">
              <a:latin typeface="Courier New" panose="02070309020205020404" pitchFamily="49" charset="0"/>
              <a:cs typeface="Courier New" panose="02070309020205020404" pitchFamily="49" charset="0"/>
            </a:endParaRPr>
          </a:p>
        </p:txBody>
      </p:sp>
      <p:sp>
        <p:nvSpPr>
          <p:cNvPr id="4" name="Date Placeholder 3"/>
          <p:cNvSpPr>
            <a:spLocks noGrp="1"/>
          </p:cNvSpPr>
          <p:nvPr>
            <p:ph type="dt" sz="half" idx="10"/>
          </p:nvPr>
        </p:nvSpPr>
        <p:spPr/>
        <p:txBody>
          <a:bodyPr/>
          <a:lstStyle/>
          <a:p>
            <a:fld id="{9E535F3F-667E-484F-BE95-E7DDAD3A2FD4}"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4</a:t>
            </a:fld>
            <a:endParaRPr lang="en-US"/>
          </a:p>
        </p:txBody>
      </p:sp>
    </p:spTree>
    <p:extLst>
      <p:ext uri="{BB962C8B-B14F-4D97-AF65-F5344CB8AC3E}">
        <p14:creationId xmlns:p14="http://schemas.microsoft.com/office/powerpoint/2010/main" val="1985940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5468"/>
            <a:ext cx="4867891" cy="1846659"/>
          </a:xfrm>
          <a:prstGeom prst="rect">
            <a:avLst/>
          </a:prstGeom>
        </p:spPr>
        <p:txBody>
          <a:bodyPr wrap="squar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The HTML for the figure and </a:t>
            </a:r>
            <a:r>
              <a:rPr lang="en-US" b="1" dirty="0" err="1">
                <a:solidFill>
                  <a:schemeClr val="accent3">
                    <a:lumMod val="50000"/>
                  </a:schemeClr>
                </a:solidFill>
                <a:effectLst>
                  <a:outerShdw blurRad="38100" dist="38100" dir="2700000" algn="tl">
                    <a:srgbClr val="000000">
                      <a:alpha val="43137"/>
                    </a:srgbClr>
                  </a:outerShdw>
                </a:effectLst>
                <a:latin typeface="+mj-lt"/>
              </a:rPr>
              <a:t>figcaption</a:t>
            </a:r>
            <a:r>
              <a:rPr lang="en-US" b="1" dirty="0">
                <a:solidFill>
                  <a:schemeClr val="accent3">
                    <a:lumMod val="50000"/>
                  </a:schemeClr>
                </a:solidFill>
                <a:effectLst>
                  <a:outerShdw blurRad="38100" dist="38100" dir="2700000" algn="tl">
                    <a:srgbClr val="000000">
                      <a:alpha val="43137"/>
                    </a:srgbClr>
                  </a:outerShdw>
                </a:effectLst>
                <a:latin typeface="+mj-lt"/>
              </a:rPr>
              <a:t> elements</a:t>
            </a:r>
          </a:p>
          <a:p>
            <a:br>
              <a:rPr lang="en-US" sz="1200" b="1" dirty="0">
                <a:latin typeface="Courier New" panose="02070309020205020404" pitchFamily="49" charset="0"/>
                <a:cs typeface="Courier New" panose="02070309020205020404" pitchFamily="49" charset="0"/>
              </a:rPr>
            </a:br>
            <a:r>
              <a:rPr lang="en-US" sz="1200" b="1" dirty="0">
                <a:latin typeface="Courier New" panose="02070309020205020404" pitchFamily="49" charset="0"/>
                <a:cs typeface="Courier New" panose="02070309020205020404" pitchFamily="49" charset="0"/>
              </a:rPr>
              <a:t>&lt;figure&gt;</a:t>
            </a:r>
          </a:p>
          <a:p>
            <a:r>
              <a:rPr lang="en-US" sz="1200" b="1" dirty="0">
                <a:latin typeface="Courier New" panose="02070309020205020404" pitchFamily="49" charset="0"/>
                <a:cs typeface="Courier New" panose="02070309020205020404" pitchFamily="49" charset="0"/>
              </a:rPr>
              <a:t>    &lt;</a:t>
            </a:r>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&gt;Total Sales by Book&lt;/</a:t>
            </a:r>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&lt;table&gt;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&lt;/table&gt;</a:t>
            </a:r>
          </a:p>
          <a:p>
            <a:r>
              <a:rPr lang="en-US" sz="1200" b="1" dirty="0">
                <a:latin typeface="Courier New" panose="02070309020205020404" pitchFamily="49" charset="0"/>
                <a:cs typeface="Courier New" panose="02070309020205020404" pitchFamily="49" charset="0"/>
              </a:rPr>
              <a:t>&lt;/figure&gt;</a:t>
            </a:r>
          </a:p>
        </p:txBody>
      </p:sp>
      <p:sp>
        <p:nvSpPr>
          <p:cNvPr id="3" name="Rectangle 2"/>
          <p:cNvSpPr/>
          <p:nvPr/>
        </p:nvSpPr>
        <p:spPr>
          <a:xfrm>
            <a:off x="5046407" y="695468"/>
            <a:ext cx="3478161" cy="3970318"/>
          </a:xfrm>
          <a:prstGeom prst="rect">
            <a:avLst/>
          </a:prstGeom>
        </p:spPr>
        <p:txBody>
          <a:bodyPr wrap="squar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The CSS for the figure and </a:t>
            </a:r>
            <a:br>
              <a:rPr lang="en-US" b="1" dirty="0">
                <a:solidFill>
                  <a:schemeClr val="accent3">
                    <a:lumMod val="50000"/>
                  </a:schemeClr>
                </a:solidFill>
                <a:effectLst>
                  <a:outerShdw blurRad="38100" dist="38100" dir="2700000" algn="tl">
                    <a:srgbClr val="000000">
                      <a:alpha val="43137"/>
                    </a:srgbClr>
                  </a:outerShdw>
                </a:effectLst>
                <a:latin typeface="+mj-lt"/>
              </a:rPr>
            </a:br>
            <a:r>
              <a:rPr lang="en-US" b="1" dirty="0" err="1">
                <a:solidFill>
                  <a:schemeClr val="accent3">
                    <a:lumMod val="50000"/>
                  </a:schemeClr>
                </a:solidFill>
                <a:effectLst>
                  <a:outerShdw blurRad="38100" dist="38100" dir="2700000" algn="tl">
                    <a:srgbClr val="000000">
                      <a:alpha val="43137"/>
                    </a:srgbClr>
                  </a:outerShdw>
                </a:effectLst>
                <a:latin typeface="+mj-lt"/>
              </a:rPr>
              <a:t>figcaption</a:t>
            </a:r>
            <a:r>
              <a:rPr lang="en-US" b="1" dirty="0">
                <a:solidFill>
                  <a:schemeClr val="accent3">
                    <a:lumMod val="50000"/>
                  </a:schemeClr>
                </a:solidFill>
                <a:effectLst>
                  <a:outerShdw blurRad="38100" dist="38100" dir="2700000" algn="tl">
                    <a:srgbClr val="000000">
                      <a:alpha val="43137"/>
                    </a:srgbClr>
                  </a:outerShdw>
                </a:effectLst>
                <a:latin typeface="+mj-lt"/>
              </a:rPr>
              <a:t> elements</a:t>
            </a:r>
            <a:endParaRPr lang="en-US" sz="1600" b="1" dirty="0">
              <a:solidFill>
                <a:schemeClr val="accent3">
                  <a:lumMod val="50000"/>
                </a:schemeClr>
              </a:solidFill>
              <a:effectLst>
                <a:outerShdw blurRad="38100" dist="38100" dir="2700000" algn="tl">
                  <a:srgbClr val="000000">
                    <a:alpha val="43137"/>
                  </a:srgbClr>
                </a:outerShdw>
              </a:effectLst>
              <a:latin typeface="+mj-lt"/>
            </a:endParaRPr>
          </a:p>
          <a:p>
            <a:br>
              <a:rPr lang="en-US" sz="1200" b="1" dirty="0">
                <a:solidFill>
                  <a:schemeClr val="accent3">
                    <a:lumMod val="50000"/>
                  </a:schemeClr>
                </a:solidFill>
                <a:effectLst>
                  <a:outerShdw blurRad="38100" dist="38100" dir="2700000" algn="tl">
                    <a:srgbClr val="000000">
                      <a:alpha val="43137"/>
                    </a:srgbClr>
                  </a:outerShdw>
                </a:effectLst>
                <a:latin typeface="+mj-lt"/>
                <a:cs typeface="Courier New" panose="02070309020205020404" pitchFamily="49" charset="0"/>
              </a:rPr>
            </a:br>
            <a:r>
              <a:rPr lang="en-US" sz="1200" b="1" dirty="0">
                <a:latin typeface="Courier New" panose="02070309020205020404" pitchFamily="49" charset="0"/>
                <a:cs typeface="Courier New" panose="02070309020205020404" pitchFamily="49" charset="0"/>
              </a:rPr>
              <a:t>figure, </a:t>
            </a:r>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margin: 0;</a:t>
            </a:r>
          </a:p>
          <a:p>
            <a:r>
              <a:rPr lang="en-US" sz="1200" b="1" dirty="0">
                <a:latin typeface="Courier New" panose="02070309020205020404" pitchFamily="49" charset="0"/>
                <a:cs typeface="Courier New" panose="02070309020205020404" pitchFamily="49" charset="0"/>
              </a:rPr>
              <a:t>    padding: 0; }</a:t>
            </a:r>
          </a:p>
          <a:p>
            <a:r>
              <a:rPr lang="en-US" sz="1200" b="1" dirty="0">
                <a:latin typeface="Courier New" panose="02070309020205020404" pitchFamily="49" charset="0"/>
                <a:cs typeface="Courier New" panose="02070309020205020404" pitchFamily="49" charset="0"/>
              </a:rPr>
              <a:t>figure {</a:t>
            </a:r>
          </a:p>
          <a:p>
            <a:r>
              <a:rPr lang="en-US" sz="1200" b="1" dirty="0">
                <a:latin typeface="Courier New" panose="02070309020205020404" pitchFamily="49" charset="0"/>
                <a:cs typeface="Courier New" panose="02070309020205020404" pitchFamily="49" charset="0"/>
              </a:rPr>
              <a:t>    border: 1px solid black;</a:t>
            </a:r>
          </a:p>
          <a:p>
            <a:r>
              <a:rPr lang="en-US" sz="1200" b="1" dirty="0">
                <a:latin typeface="Courier New" panose="02070309020205020404" pitchFamily="49" charset="0"/>
                <a:cs typeface="Courier New" panose="02070309020205020404" pitchFamily="49" charset="0"/>
              </a:rPr>
              <a:t>    width: 450px;</a:t>
            </a:r>
          </a:p>
          <a:p>
            <a:r>
              <a:rPr lang="en-US" sz="1200" b="1" dirty="0">
                <a:latin typeface="Courier New" panose="02070309020205020404" pitchFamily="49" charset="0"/>
                <a:cs typeface="Courier New" panose="02070309020205020404" pitchFamily="49" charset="0"/>
              </a:rPr>
              <a:t>    padding: 15px; }</a:t>
            </a:r>
          </a:p>
          <a:p>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display: block;</a:t>
            </a:r>
          </a:p>
          <a:p>
            <a:r>
              <a:rPr lang="en-US" sz="1200" b="1" dirty="0">
                <a:latin typeface="Courier New" panose="02070309020205020404" pitchFamily="49" charset="0"/>
                <a:cs typeface="Courier New" panose="02070309020205020404" pitchFamily="49" charset="0"/>
              </a:rPr>
              <a:t>    font-weight: bold;</a:t>
            </a:r>
          </a:p>
          <a:p>
            <a:r>
              <a:rPr lang="en-US" sz="1200" b="1" dirty="0">
                <a:latin typeface="Courier New" panose="02070309020205020404" pitchFamily="49" charset="0"/>
                <a:cs typeface="Courier New" panose="02070309020205020404" pitchFamily="49" charset="0"/>
              </a:rPr>
              <a:t>    text-align: center;</a:t>
            </a:r>
          </a:p>
          <a:p>
            <a:r>
              <a:rPr lang="en-US" sz="1200" b="1" dirty="0">
                <a:latin typeface="Courier New" panose="02070309020205020404" pitchFamily="49" charset="0"/>
                <a:cs typeface="Courier New" panose="02070309020205020404" pitchFamily="49" charset="0"/>
              </a:rPr>
              <a:t>    font-size: 120%;</a:t>
            </a:r>
          </a:p>
          <a:p>
            <a:r>
              <a:rPr lang="en-US" sz="1200" b="1" dirty="0">
                <a:latin typeface="Courier New" panose="02070309020205020404" pitchFamily="49" charset="0"/>
                <a:cs typeface="Courier New" panose="02070309020205020404" pitchFamily="49" charset="0"/>
              </a:rPr>
              <a:t>    padding-bottom: .25em; }</a:t>
            </a:r>
          </a:p>
          <a:p>
            <a:r>
              <a:rPr lang="en-US" sz="1200" b="1" dirty="0">
                <a:latin typeface="Courier New" panose="02070309020205020404" pitchFamily="49" charset="0"/>
                <a:cs typeface="Courier New" panose="02070309020205020404" pitchFamily="49" charset="0"/>
              </a:rPr>
              <a:t>table {</a:t>
            </a:r>
          </a:p>
          <a:p>
            <a:r>
              <a:rPr lang="en-US" sz="1200" b="1" dirty="0">
                <a:latin typeface="Courier New" panose="02070309020205020404" pitchFamily="49" charset="0"/>
                <a:cs typeface="Courier New" panose="02070309020205020404" pitchFamily="49" charset="0"/>
              </a:rPr>
              <a:t>    border-collapse: collapse;</a:t>
            </a:r>
          </a:p>
          <a:p>
            <a:r>
              <a:rPr lang="en-US" sz="1200" b="1" dirty="0">
                <a:latin typeface="Courier New" panose="02070309020205020404" pitchFamily="49" charset="0"/>
                <a:cs typeface="Courier New" panose="02070309020205020404" pitchFamily="49" charset="0"/>
              </a:rPr>
              <a:t>    border: 1px solid black;</a:t>
            </a:r>
          </a:p>
          <a:p>
            <a:r>
              <a:rPr lang="en-US" sz="1200" b="1" dirty="0">
                <a:latin typeface="Courier New" panose="02070309020205020404" pitchFamily="49" charset="0"/>
                <a:cs typeface="Courier New" panose="02070309020205020404" pitchFamily="49" charset="0"/>
              </a:rPr>
              <a:t>    margin: 10px auto; }</a:t>
            </a:r>
            <a:endParaRPr lang="en-US" sz="1400" b="1" dirty="0">
              <a:latin typeface="Courier New" panose="02070309020205020404" pitchFamily="49" charset="0"/>
              <a:cs typeface="Courier New" panose="02070309020205020404" pitchFamily="49" charset="0"/>
            </a:endParaRPr>
          </a:p>
        </p:txBody>
      </p:sp>
      <p:sp>
        <p:nvSpPr>
          <p:cNvPr id="8" name="Rounded Rectangle 7">
            <a:hlinkClick r:id="rId3"/>
          </p:cNvPr>
          <p:cNvSpPr/>
          <p:nvPr/>
        </p:nvSpPr>
        <p:spPr>
          <a:xfrm>
            <a:off x="1356645" y="3241333"/>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824AEC9F-011A-4BF3-9E57-84DED2B62974}"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40</a:t>
            </a:fld>
            <a:endParaRPr lang="en-US"/>
          </a:p>
        </p:txBody>
      </p:sp>
    </p:spTree>
    <p:extLst>
      <p:ext uri="{BB962C8B-B14F-4D97-AF65-F5344CB8AC3E}">
        <p14:creationId xmlns:p14="http://schemas.microsoft.com/office/powerpoint/2010/main" val="12378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Attributes for merging cells</a:t>
            </a:r>
          </a:p>
        </p:txBody>
      </p:sp>
      <p:graphicFrame>
        <p:nvGraphicFramePr>
          <p:cNvPr id="7" name="Content Placeholder 5"/>
          <p:cNvGraphicFramePr>
            <a:graphicFrameLocks/>
          </p:cNvGraphicFramePr>
          <p:nvPr/>
        </p:nvGraphicFramePr>
        <p:xfrm>
          <a:off x="502362" y="1712086"/>
          <a:ext cx="8184244" cy="864108"/>
        </p:xfrm>
        <a:graphic>
          <a:graphicData uri="http://schemas.openxmlformats.org/drawingml/2006/table">
            <a:tbl>
              <a:tblPr firstRow="1" bandRow="1">
                <a:tableStyleId>{93296810-A885-4BE3-A3E7-6D5BEEA58F35}</a:tableStyleId>
              </a:tblPr>
              <a:tblGrid>
                <a:gridCol w="1768022">
                  <a:extLst>
                    <a:ext uri="{9D8B030D-6E8A-4147-A177-3AD203B41FA5}">
                      <a16:colId xmlns:a16="http://schemas.microsoft.com/office/drawing/2014/main" val="20000"/>
                    </a:ext>
                  </a:extLst>
                </a:gridCol>
                <a:gridCol w="6416222">
                  <a:extLst>
                    <a:ext uri="{9D8B030D-6E8A-4147-A177-3AD203B41FA5}">
                      <a16:colId xmlns:a16="http://schemas.microsoft.com/office/drawing/2014/main" val="20001"/>
                    </a:ext>
                  </a:extLst>
                </a:gridCol>
              </a:tblGrid>
              <a:tr h="288036">
                <a:tc>
                  <a:txBody>
                    <a:bodyPr/>
                    <a:lstStyle/>
                    <a:p>
                      <a:pPr algn="ctr"/>
                      <a:r>
                        <a:rPr lang="en-US" sz="1400" b="1" dirty="0">
                          <a:solidFill>
                            <a:schemeClr val="tx1"/>
                          </a:solidFill>
                          <a:latin typeface="+mj-lt"/>
                        </a:rPr>
                        <a:t>Element</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lvl="0"/>
                      <a:r>
                        <a:rPr lang="en-US" sz="1400" b="1" kern="1200" dirty="0" err="1">
                          <a:solidFill>
                            <a:schemeClr val="dk1"/>
                          </a:solidFill>
                          <a:effectLst/>
                          <a:latin typeface="+mj-lt"/>
                          <a:ea typeface="+mn-ea"/>
                          <a:cs typeface="Courier New" panose="02070309020205020404" pitchFamily="49" charset="0"/>
                        </a:rPr>
                        <a:t>colspan</a:t>
                      </a:r>
                      <a:endParaRPr lang="en-US" sz="1400" b="1" kern="1200" dirty="0">
                        <a:solidFill>
                          <a:schemeClr val="dk1"/>
                        </a:solidFill>
                        <a:effectLst/>
                        <a:latin typeface="+mj-lt"/>
                        <a:ea typeface="+mn-ea"/>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The number of columns that will span cells</a:t>
                      </a:r>
                    </a:p>
                  </a:txBody>
                  <a:tcPr marT="34290" marB="34290" anchor="ctr"/>
                </a:tc>
                <a:extLst>
                  <a:ext uri="{0D108BD9-81ED-4DB2-BD59-A6C34878D82A}">
                    <a16:rowId xmlns:a16="http://schemas.microsoft.com/office/drawing/2014/main" val="10001"/>
                  </a:ext>
                </a:extLst>
              </a:tr>
              <a:tr h="288036">
                <a:tc>
                  <a:txBody>
                    <a:bodyPr/>
                    <a:lstStyle/>
                    <a:p>
                      <a:pPr lvl="0"/>
                      <a:r>
                        <a:rPr lang="en-US" sz="1400" b="1" kern="1200" dirty="0" err="1">
                          <a:solidFill>
                            <a:schemeClr val="dk1"/>
                          </a:solidFill>
                          <a:effectLst/>
                          <a:latin typeface="+mj-lt"/>
                          <a:ea typeface="+mn-ea"/>
                          <a:cs typeface="Courier New" panose="02070309020205020404" pitchFamily="49" charset="0"/>
                        </a:rPr>
                        <a:t>rowspan</a:t>
                      </a:r>
                      <a:endParaRPr lang="en-US" sz="1400" b="1" kern="1200" dirty="0">
                        <a:solidFill>
                          <a:schemeClr val="dk1"/>
                        </a:solidFill>
                        <a:effectLst/>
                        <a:latin typeface="+mj-lt"/>
                        <a:ea typeface="+mn-ea"/>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The number of rows that will span cells</a:t>
                      </a:r>
                    </a:p>
                  </a:txBody>
                  <a:tcPr marT="34290" marB="34290" anchor="ct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fld id="{12E010C4-21C8-4B7C-BC33-81E919409AFE}"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41</a:t>
            </a:fld>
            <a:endParaRPr lang="en-US"/>
          </a:p>
        </p:txBody>
      </p:sp>
    </p:spTree>
    <p:extLst>
      <p:ext uri="{BB962C8B-B14F-4D97-AF65-F5344CB8AC3E}">
        <p14:creationId xmlns:p14="http://schemas.microsoft.com/office/powerpoint/2010/main" val="3248248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75" y="209550"/>
            <a:ext cx="3862225" cy="4832092"/>
          </a:xfrm>
          <a:prstGeom prst="rect">
            <a:avLst/>
          </a:prstGeom>
        </p:spPr>
        <p:txBody>
          <a:bodyPr wrap="squar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The HTML for the table</a:t>
            </a:r>
          </a:p>
          <a:p>
            <a:r>
              <a:rPr lang="en-US" sz="1000" b="1" dirty="0">
                <a:latin typeface="Courier New" panose="02070309020205020404" pitchFamily="49" charset="0"/>
                <a:cs typeface="Courier New" panose="02070309020205020404" pitchFamily="49" charset="0"/>
              </a:rPr>
              <a:t>&lt;table&gt;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thead</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rowspan</a:t>
            </a:r>
            <a:r>
              <a:rPr lang="en-US" sz="1000" b="1" dirty="0">
                <a:latin typeface="Courier New" panose="02070309020205020404" pitchFamily="49" charset="0"/>
                <a:cs typeface="Courier New" panose="02070309020205020404" pitchFamily="49" charset="0"/>
              </a:rPr>
              <a:t>="2"&gt;Book&lt;/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colspan</a:t>
            </a:r>
            <a:r>
              <a:rPr lang="en-US" sz="1000" b="1" dirty="0">
                <a:latin typeface="Courier New" panose="02070309020205020404" pitchFamily="49" charset="0"/>
                <a:cs typeface="Courier New" panose="02070309020205020404" pitchFamily="49" charset="0"/>
              </a:rPr>
              <a:t>="4"&gt;Sales&lt;/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&gt;North&lt;/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&gt;South&lt;/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&gt;West&lt;/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&gt;Total&lt;/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thead</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tbody</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tbody</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tfoot</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&gt;Sales Totals&lt;/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&lt;td&gt;$140,775&lt;/td&gt;</a:t>
            </a:r>
          </a:p>
          <a:p>
            <a:r>
              <a:rPr lang="en-US" sz="1000" b="1" dirty="0">
                <a:latin typeface="Courier New" panose="02070309020205020404" pitchFamily="49" charset="0"/>
                <a:cs typeface="Courier New" panose="02070309020205020404" pitchFamily="49" charset="0"/>
              </a:rPr>
              <a:t>            &lt;td&gt;$165,550&lt;/td&gt;</a:t>
            </a:r>
          </a:p>
          <a:p>
            <a:r>
              <a:rPr lang="en-US" sz="1000" b="1" dirty="0">
                <a:latin typeface="Courier New" panose="02070309020205020404" pitchFamily="49" charset="0"/>
                <a:cs typeface="Courier New" panose="02070309020205020404" pitchFamily="49" charset="0"/>
              </a:rPr>
              <a:t>            &lt;td&gt;$762,794&lt;/td&gt;</a:t>
            </a:r>
          </a:p>
          <a:p>
            <a:r>
              <a:rPr lang="en-US" sz="1000" b="1" dirty="0">
                <a:latin typeface="Courier New" panose="02070309020205020404" pitchFamily="49" charset="0"/>
                <a:cs typeface="Courier New" panose="02070309020205020404" pitchFamily="49" charset="0"/>
              </a:rPr>
              <a:t>            &lt;td&gt;$1,069,119&lt;/td&gt;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tfoot</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&lt;/table&gt;</a:t>
            </a:r>
          </a:p>
        </p:txBody>
      </p:sp>
      <p:sp>
        <p:nvSpPr>
          <p:cNvPr id="2" name="Rectangle 1"/>
          <p:cNvSpPr/>
          <p:nvPr/>
        </p:nvSpPr>
        <p:spPr>
          <a:xfrm>
            <a:off x="4267200" y="209550"/>
            <a:ext cx="4572000" cy="1077218"/>
          </a:xfrm>
          <a:prstGeom prst="rect">
            <a:avLst/>
          </a:prstGeom>
        </p:spPr>
        <p:txBody>
          <a:bodyPr>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The CSS for the merged cells </a:t>
            </a:r>
          </a:p>
          <a:p>
            <a:br>
              <a:rPr lang="en-US" sz="900" b="1" dirty="0">
                <a:latin typeface="Courier New" panose="02070309020205020404" pitchFamily="49" charset="0"/>
                <a:cs typeface="Courier New" panose="02070309020205020404" pitchFamily="49" charset="0"/>
              </a:rPr>
            </a:br>
            <a:r>
              <a:rPr lang="en-US" sz="900" b="1" dirty="0" err="1">
                <a:latin typeface="Courier New" panose="02070309020205020404" pitchFamily="49" charset="0"/>
                <a:cs typeface="Courier New" panose="02070309020205020404" pitchFamily="49" charset="0"/>
              </a:rPr>
              <a:t>th:first-child</a:t>
            </a:r>
            <a:r>
              <a:rPr lang="en-US" sz="900" b="1" dirty="0">
                <a:latin typeface="Courier New" panose="02070309020205020404" pitchFamily="49" charset="0"/>
                <a:cs typeface="Courier New" panose="02070309020205020404" pitchFamily="49" charset="0"/>
              </a:rPr>
              <a:t> { vertical-align: bottom; } </a:t>
            </a:r>
          </a:p>
          <a:p>
            <a:r>
              <a:rPr lang="en-US" sz="900" b="1" dirty="0" err="1">
                <a:latin typeface="Courier New" panose="02070309020205020404" pitchFamily="49" charset="0"/>
                <a:cs typeface="Courier New" panose="02070309020205020404" pitchFamily="49" charset="0"/>
              </a:rPr>
              <a:t>th:nth-child</a:t>
            </a:r>
            <a:r>
              <a:rPr lang="en-US" sz="900" b="1" dirty="0">
                <a:latin typeface="Courier New" panose="02070309020205020404" pitchFamily="49" charset="0"/>
                <a:cs typeface="Courier New" panose="02070309020205020404" pitchFamily="49" charset="0"/>
              </a:rPr>
              <a:t>(2) { text-align: center; }    </a:t>
            </a:r>
          </a:p>
          <a:p>
            <a:r>
              <a:rPr lang="en-US" sz="900" b="1" dirty="0" err="1">
                <a:latin typeface="Courier New" panose="02070309020205020404" pitchFamily="49" charset="0"/>
                <a:cs typeface="Courier New" panose="02070309020205020404" pitchFamily="49" charset="0"/>
              </a:rPr>
              <a:t>tr:nth-child</a:t>
            </a:r>
            <a:r>
              <a:rPr lang="en-US" sz="900" b="1" dirty="0">
                <a:latin typeface="Courier New" panose="02070309020205020404" pitchFamily="49" charset="0"/>
                <a:cs typeface="Courier New" panose="02070309020205020404" pitchFamily="49" charset="0"/>
              </a:rPr>
              <a:t>(2) </a:t>
            </a:r>
            <a:r>
              <a:rPr lang="en-US" sz="900" b="1" dirty="0" err="1">
                <a:latin typeface="Courier New" panose="02070309020205020404" pitchFamily="49" charset="0"/>
                <a:cs typeface="Courier New" panose="02070309020205020404" pitchFamily="49" charset="0"/>
              </a:rPr>
              <a:t>th</a:t>
            </a:r>
            <a:r>
              <a:rPr lang="en-US" sz="900" b="1" dirty="0">
                <a:latin typeface="Courier New" panose="02070309020205020404" pitchFamily="49" charset="0"/>
                <a:cs typeface="Courier New" panose="02070309020205020404" pitchFamily="49" charset="0"/>
              </a:rPr>
              <a:t> { text-align: right; }</a:t>
            </a:r>
          </a:p>
        </p:txBody>
      </p:sp>
      <p:sp>
        <p:nvSpPr>
          <p:cNvPr id="8" name="Rounded Rectangle 7">
            <a:hlinkClick r:id="rId3"/>
          </p:cNvPr>
          <p:cNvSpPr/>
          <p:nvPr/>
        </p:nvSpPr>
        <p:spPr>
          <a:xfrm>
            <a:off x="6390777" y="41719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3446AB1D-C66A-438A-AAD4-7BAE247F46E8}" type="datetime1">
              <a:rPr lang="en-US" smtClean="0"/>
              <a:t>9/15/2025</a:t>
            </a:fld>
            <a:endParaRPr lang="en-US"/>
          </a:p>
        </p:txBody>
      </p:sp>
      <p:sp>
        <p:nvSpPr>
          <p:cNvPr id="4" name="Footer Placeholder 3"/>
          <p:cNvSpPr>
            <a:spLocks noGrp="1"/>
          </p:cNvSpPr>
          <p:nvPr>
            <p:ph type="ftr" sz="quarter" idx="11"/>
          </p:nvPr>
        </p:nvSpPr>
        <p:spPr/>
        <p:txBody>
          <a:bodyPr/>
          <a:lstStyle/>
          <a:p>
            <a:r>
              <a:rPr lang="en-US"/>
              <a:t>Copyright © 2007 - 2025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42</a:t>
            </a:fld>
            <a:endParaRPr lang="en-US"/>
          </a:p>
        </p:txBody>
      </p:sp>
    </p:spTree>
    <p:extLst>
      <p:ext uri="{BB962C8B-B14F-4D97-AF65-F5344CB8AC3E}">
        <p14:creationId xmlns:p14="http://schemas.microsoft.com/office/powerpoint/2010/main" val="6490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Attributes that can be used for accessibility</a:t>
            </a:r>
          </a:p>
        </p:txBody>
      </p:sp>
      <p:graphicFrame>
        <p:nvGraphicFramePr>
          <p:cNvPr id="6" name="Content Placeholder 5"/>
          <p:cNvGraphicFramePr>
            <a:graphicFrameLocks/>
          </p:cNvGraphicFramePr>
          <p:nvPr/>
        </p:nvGraphicFramePr>
        <p:xfrm>
          <a:off x="479878" y="1476409"/>
          <a:ext cx="8184244" cy="1328928"/>
        </p:xfrm>
        <a:graphic>
          <a:graphicData uri="http://schemas.openxmlformats.org/drawingml/2006/table">
            <a:tbl>
              <a:tblPr firstRow="1" bandRow="1">
                <a:tableStyleId>{93296810-A885-4BE3-A3E7-6D5BEEA58F35}</a:tableStyleId>
              </a:tblPr>
              <a:tblGrid>
                <a:gridCol w="1768022">
                  <a:extLst>
                    <a:ext uri="{9D8B030D-6E8A-4147-A177-3AD203B41FA5}">
                      <a16:colId xmlns:a16="http://schemas.microsoft.com/office/drawing/2014/main" val="20000"/>
                    </a:ext>
                  </a:extLst>
                </a:gridCol>
                <a:gridCol w="6416222">
                  <a:extLst>
                    <a:ext uri="{9D8B030D-6E8A-4147-A177-3AD203B41FA5}">
                      <a16:colId xmlns:a16="http://schemas.microsoft.com/office/drawing/2014/main" val="20001"/>
                    </a:ext>
                  </a:extLst>
                </a:gridCol>
              </a:tblGrid>
              <a:tr h="288036">
                <a:tc>
                  <a:txBody>
                    <a:bodyPr/>
                    <a:lstStyle/>
                    <a:p>
                      <a:pPr algn="ctr"/>
                      <a:r>
                        <a:rPr lang="en-US" sz="1400" b="1" dirty="0">
                          <a:solidFill>
                            <a:schemeClr val="tx1"/>
                          </a:solidFill>
                          <a:latin typeface="+mj-lt"/>
                        </a:rPr>
                        <a:t>Attribute</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marL="0" lvl="0" indent="0">
                        <a:buFont typeface="Arial" panose="020B0604020202020204" pitchFamily="34" charset="0"/>
                        <a:buNone/>
                      </a:pPr>
                      <a:r>
                        <a:rPr lang="en-US" sz="1400" b="1" kern="1200" dirty="0">
                          <a:solidFill>
                            <a:schemeClr val="dk1"/>
                          </a:solidFill>
                          <a:effectLst/>
                          <a:latin typeface="+mj-lt"/>
                          <a:ea typeface="+mn-ea"/>
                          <a:cs typeface="Courier New" panose="02070309020205020404" pitchFamily="49" charset="0"/>
                        </a:rPr>
                        <a:t>caption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Describes the content of the table</a:t>
                      </a:r>
                    </a:p>
                  </a:txBody>
                  <a:tcPr marT="34290" marB="34290" anchor="ctr"/>
                </a:tc>
                <a:extLst>
                  <a:ext uri="{0D108BD9-81ED-4DB2-BD59-A6C34878D82A}">
                    <a16:rowId xmlns:a16="http://schemas.microsoft.com/office/drawing/2014/main" val="10001"/>
                  </a:ext>
                </a:extLst>
              </a:tr>
              <a:tr h="288036">
                <a:tc>
                  <a:txBody>
                    <a:bodyPr/>
                    <a:lstStyle/>
                    <a:p>
                      <a:pPr lvl="0"/>
                      <a:r>
                        <a:rPr lang="en-US" sz="1400" b="1" kern="1200" dirty="0">
                          <a:solidFill>
                            <a:schemeClr val="dk1"/>
                          </a:solidFill>
                          <a:effectLst/>
                          <a:latin typeface="+mj-lt"/>
                          <a:ea typeface="+mn-ea"/>
                          <a:cs typeface="Courier New" panose="02070309020205020404" pitchFamily="49" charset="0"/>
                        </a:rPr>
                        <a:t>headers</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Identifies one or more header cells</a:t>
                      </a:r>
                    </a:p>
                  </a:txBody>
                  <a:tcPr marT="34290" marB="34290" anchor="ctr"/>
                </a:tc>
                <a:extLst>
                  <a:ext uri="{0D108BD9-81ED-4DB2-BD59-A6C34878D82A}">
                    <a16:rowId xmlns:a16="http://schemas.microsoft.com/office/drawing/2014/main" val="10002"/>
                  </a:ext>
                </a:extLst>
              </a:tr>
              <a:tr h="452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Courier New" panose="02070309020205020404" pitchFamily="49" charset="0"/>
                        </a:rPr>
                        <a:t>scope</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Keyword that associates with column or row. </a:t>
                      </a:r>
                      <a:br>
                        <a:rPr lang="en-US" sz="1300" b="1" baseline="0" dirty="0">
                          <a:latin typeface="+mj-lt"/>
                          <a:cs typeface="Courier New" panose="02070309020205020404" pitchFamily="49" charset="0"/>
                        </a:rPr>
                      </a:br>
                      <a:r>
                        <a:rPr lang="en-US" sz="1300" b="1" baseline="0" dirty="0">
                          <a:latin typeface="+mj-lt"/>
                          <a:cs typeface="Courier New" panose="02070309020205020404" pitchFamily="49" charset="0"/>
                        </a:rPr>
                        <a:t>Keywords: col , row, </a:t>
                      </a:r>
                      <a:r>
                        <a:rPr lang="en-US" sz="1300" b="1" baseline="0" dirty="0" err="1">
                          <a:latin typeface="+mj-lt"/>
                          <a:cs typeface="Courier New" panose="02070309020205020404" pitchFamily="49" charset="0"/>
                        </a:rPr>
                        <a:t>rowgroup</a:t>
                      </a:r>
                      <a:r>
                        <a:rPr lang="en-US" sz="1300" b="1" baseline="0" dirty="0">
                          <a:latin typeface="+mj-lt"/>
                          <a:cs typeface="Courier New" panose="02070309020205020404" pitchFamily="49" charset="0"/>
                        </a:rPr>
                        <a:t> for merged cells</a:t>
                      </a:r>
                    </a:p>
                  </a:txBody>
                  <a:tcPr marT="34290" marB="34290" anchor="ctr"/>
                </a:tc>
                <a:extLst>
                  <a:ext uri="{0D108BD9-81ED-4DB2-BD59-A6C34878D82A}">
                    <a16:rowId xmlns:a16="http://schemas.microsoft.com/office/drawing/2014/main" val="10003"/>
                  </a:ext>
                </a:extLst>
              </a:tr>
            </a:tbl>
          </a:graphicData>
        </a:graphic>
      </p:graphicFrame>
      <p:sp>
        <p:nvSpPr>
          <p:cNvPr id="5" name="Date Placeholder 4"/>
          <p:cNvSpPr>
            <a:spLocks noGrp="1"/>
          </p:cNvSpPr>
          <p:nvPr>
            <p:ph type="dt" sz="half" idx="10"/>
          </p:nvPr>
        </p:nvSpPr>
        <p:spPr/>
        <p:txBody>
          <a:bodyPr/>
          <a:lstStyle/>
          <a:p>
            <a:fld id="{7DE84FB2-C44D-4886-BCAB-E72BEDC13CAB}"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43</a:t>
            </a:fld>
            <a:endParaRPr lang="en-US"/>
          </a:p>
        </p:txBody>
      </p:sp>
    </p:spTree>
    <p:extLst>
      <p:ext uri="{BB962C8B-B14F-4D97-AF65-F5344CB8AC3E}">
        <p14:creationId xmlns:p14="http://schemas.microsoft.com/office/powerpoint/2010/main" val="3082227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Session 5 – Chapter 12 Student Exercise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t>Complete Exercise 12-1 on page 445 using Dreamweaver.</a:t>
            </a:r>
          </a:p>
          <a:p>
            <a:pPr marL="514350" indent="-514350">
              <a:buFont typeface="+mj-lt"/>
              <a:buAutoNum type="arabicPeriod"/>
            </a:pPr>
            <a:r>
              <a:rPr lang="en-US" sz="2400" dirty="0"/>
              <a:t>Students will upload test files to development site.</a:t>
            </a:r>
          </a:p>
          <a:p>
            <a:pPr marL="514350" indent="-514350">
              <a:buFont typeface="+mj-lt"/>
              <a:buAutoNum type="arabicPeriod"/>
            </a:pPr>
            <a:r>
              <a:rPr lang="en-US" sz="2400" dirty="0"/>
              <a:t>Students will preview in browser development files.</a:t>
            </a:r>
          </a:p>
          <a:p>
            <a:pPr marL="514350" indent="-514350">
              <a:buFont typeface="+mj-lt"/>
              <a:buAutoNum type="arabicPeriod"/>
            </a:pPr>
            <a:r>
              <a:rPr lang="en-US" sz="2400" dirty="0"/>
              <a:t>Students will upload files to live site.</a:t>
            </a:r>
          </a:p>
          <a:p>
            <a:pPr marL="514350" indent="-514350">
              <a:buFont typeface="+mj-lt"/>
              <a:buAutoNum type="arabicPeriod"/>
            </a:pPr>
            <a:r>
              <a:rPr lang="en-US" sz="2400" dirty="0"/>
              <a:t>Students will preview in browser live files.</a:t>
            </a:r>
          </a:p>
        </p:txBody>
      </p:sp>
      <p:sp>
        <p:nvSpPr>
          <p:cNvPr id="4" name="Date Placeholder 3"/>
          <p:cNvSpPr>
            <a:spLocks noGrp="1"/>
          </p:cNvSpPr>
          <p:nvPr>
            <p:ph type="dt" sz="half" idx="10"/>
          </p:nvPr>
        </p:nvSpPr>
        <p:spPr/>
        <p:txBody>
          <a:bodyPr/>
          <a:lstStyle/>
          <a:p>
            <a:fld id="{2A11E398-6681-4E83-912F-8E37DEA67679}"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44</a:t>
            </a:fld>
            <a:endParaRPr lang="en-US" dirty="0"/>
          </a:p>
        </p:txBody>
      </p:sp>
    </p:spTree>
    <p:extLst>
      <p:ext uri="{BB962C8B-B14F-4D97-AF65-F5344CB8AC3E}">
        <p14:creationId xmlns:p14="http://schemas.microsoft.com/office/powerpoint/2010/main" val="1192935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Review</a:t>
            </a:r>
          </a:p>
        </p:txBody>
      </p:sp>
      <p:sp>
        <p:nvSpPr>
          <p:cNvPr id="3" name="Content Placeholder 2"/>
          <p:cNvSpPr>
            <a:spLocks noGrp="1"/>
          </p:cNvSpPr>
          <p:nvPr>
            <p:ph idx="1"/>
          </p:nvPr>
        </p:nvSpPr>
        <p:spPr/>
        <p:txBody>
          <a:bodyPr/>
          <a:lstStyle/>
          <a:p>
            <a:pPr>
              <a:defRPr/>
            </a:pPr>
            <a:r>
              <a:rPr lang="en-US" sz="2400" dirty="0"/>
              <a:t>Chapter 11 - How to Work with Images and Icons</a:t>
            </a:r>
          </a:p>
          <a:p>
            <a:pPr>
              <a:defRPr/>
            </a:pPr>
            <a:r>
              <a:rPr lang="en-US" sz="2400" dirty="0"/>
              <a:t>Chapter 12 - How to Work with Tables</a:t>
            </a:r>
          </a:p>
        </p:txBody>
      </p:sp>
      <p:sp>
        <p:nvSpPr>
          <p:cNvPr id="4" name="Date Placeholder 3"/>
          <p:cNvSpPr>
            <a:spLocks noGrp="1"/>
          </p:cNvSpPr>
          <p:nvPr>
            <p:ph type="dt" sz="half" idx="10"/>
          </p:nvPr>
        </p:nvSpPr>
        <p:spPr/>
        <p:txBody>
          <a:bodyPr/>
          <a:lstStyle/>
          <a:p>
            <a:fld id="{A1365B0B-9CBA-4FB2-B4D7-EF8B50045E82}"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45</a:t>
            </a:fld>
            <a:endParaRPr lang="en-US" dirty="0"/>
          </a:p>
        </p:txBody>
      </p:sp>
    </p:spTree>
    <p:extLst>
      <p:ext uri="{BB962C8B-B14F-4D97-AF65-F5344CB8AC3E}">
        <p14:creationId xmlns:p14="http://schemas.microsoft.com/office/powerpoint/2010/main" val="359199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CSS properties for sizing an image</a:t>
            </a:r>
          </a:p>
        </p:txBody>
      </p:sp>
      <p:sp>
        <p:nvSpPr>
          <p:cNvPr id="3" name="Content Placeholder 2"/>
          <p:cNvSpPr>
            <a:spLocks noGrp="1"/>
          </p:cNvSpPr>
          <p:nvPr>
            <p:ph idx="1"/>
          </p:nvPr>
        </p:nvSpPr>
        <p:spPr/>
        <p:txBody>
          <a:bodyPr>
            <a:normAutofit fontScale="92500" lnSpcReduction="10000"/>
          </a:bodyPr>
          <a:lstStyle/>
          <a:p>
            <a:pPr lvl="0"/>
            <a:r>
              <a:rPr lang="en-US" sz="2000" dirty="0">
                <a:cs typeface="Courier New" panose="02070309020205020404" pitchFamily="49" charset="0"/>
              </a:rPr>
              <a:t>height</a:t>
            </a:r>
            <a:r>
              <a:rPr lang="en-US" sz="2000" dirty="0"/>
              <a:t> - </a:t>
            </a:r>
            <a:r>
              <a:rPr lang="en-US" sz="1600" dirty="0"/>
              <a:t>The height property sets the height of an element</a:t>
            </a:r>
            <a:r>
              <a:rPr lang="en-US" sz="1200" i="1" dirty="0"/>
              <a:t>. </a:t>
            </a:r>
            <a:br>
              <a:rPr lang="en-US" sz="1200" i="1" dirty="0"/>
            </a:br>
            <a:r>
              <a:rPr lang="en-US" sz="1200" i="1" dirty="0"/>
              <a:t>(Note: The height property does not include padding, borders, or margins; it sets the height of the area inside the padding, border, and margin of the element!)</a:t>
            </a:r>
          </a:p>
          <a:p>
            <a:pPr lvl="0"/>
            <a:endParaRPr lang="en-US" sz="1600" dirty="0"/>
          </a:p>
          <a:p>
            <a:r>
              <a:rPr lang="en-US" sz="2000" dirty="0">
                <a:cs typeface="Courier New" panose="02070309020205020404" pitchFamily="49" charset="0"/>
              </a:rPr>
              <a:t>width</a:t>
            </a:r>
            <a:r>
              <a:rPr lang="en-US" sz="1600" dirty="0"/>
              <a:t> - The width property sets the width of an element</a:t>
            </a:r>
            <a:r>
              <a:rPr lang="en-US" sz="1200" i="1" dirty="0"/>
              <a:t>. </a:t>
            </a:r>
            <a:br>
              <a:rPr lang="en-US" sz="1200" i="1" dirty="0"/>
            </a:br>
            <a:r>
              <a:rPr lang="en-US" sz="1200" i="1" dirty="0"/>
              <a:t>(Note: The width property does not include padding, borders, or margins; it sets the width of the area inside the padding, border, and margin of the element!)</a:t>
            </a:r>
            <a:br>
              <a:rPr lang="en-US" sz="1200" i="1" dirty="0"/>
            </a:br>
            <a:endParaRPr lang="en-US" sz="1600" i="1" dirty="0"/>
          </a:p>
          <a:p>
            <a:pPr lvl="0"/>
            <a:r>
              <a:rPr lang="en-US" sz="2000" dirty="0"/>
              <a:t>CSS Syntax: </a:t>
            </a:r>
            <a:br>
              <a:rPr lang="en-US" sz="2000" dirty="0"/>
            </a:br>
            <a:r>
              <a:rPr lang="en-US" sz="2000" dirty="0"/>
              <a:t>height / width : </a:t>
            </a:r>
            <a:r>
              <a:rPr lang="en-US" sz="2000" dirty="0" err="1"/>
              <a:t>auto|</a:t>
            </a:r>
            <a:r>
              <a:rPr lang="en-US" sz="2000" i="1" dirty="0" err="1"/>
              <a:t>length</a:t>
            </a:r>
            <a:r>
              <a:rPr lang="en-US" sz="2000" dirty="0" err="1"/>
              <a:t>|initial|inherit</a:t>
            </a:r>
            <a:r>
              <a:rPr lang="en-US" sz="2000" dirty="0"/>
              <a:t>;</a:t>
            </a:r>
          </a:p>
          <a:p>
            <a:pPr lvl="1"/>
            <a:r>
              <a:rPr lang="en-US" sz="1200" dirty="0"/>
              <a:t>Auto - The browser calculates the height. This is default</a:t>
            </a:r>
          </a:p>
          <a:p>
            <a:pPr lvl="1"/>
            <a:r>
              <a:rPr lang="en-US" sz="1200" i="1" dirty="0"/>
              <a:t>Length - </a:t>
            </a:r>
            <a:r>
              <a:rPr lang="en-US" sz="1200" dirty="0"/>
              <a:t>Defines the height in </a:t>
            </a:r>
            <a:r>
              <a:rPr lang="en-US" sz="1200" dirty="0" err="1"/>
              <a:t>px</a:t>
            </a:r>
            <a:r>
              <a:rPr lang="en-US" sz="1200" dirty="0"/>
              <a:t>, cm, etc. </a:t>
            </a:r>
          </a:p>
          <a:p>
            <a:pPr lvl="1"/>
            <a:r>
              <a:rPr lang="en-US" sz="1200" i="1" dirty="0"/>
              <a:t>% - </a:t>
            </a:r>
            <a:r>
              <a:rPr lang="en-US" sz="1200" dirty="0"/>
              <a:t>Defines the height in percent of the containing block</a:t>
            </a:r>
          </a:p>
          <a:p>
            <a:pPr lvl="1"/>
            <a:r>
              <a:rPr lang="en-US" sz="1200" dirty="0"/>
              <a:t>Initial - Sets this property to its default value. </a:t>
            </a:r>
          </a:p>
          <a:p>
            <a:pPr lvl="1"/>
            <a:r>
              <a:rPr lang="en-US" sz="1200" dirty="0"/>
              <a:t>Inherit - Inherits this property from its parent element.</a:t>
            </a:r>
          </a:p>
        </p:txBody>
      </p:sp>
      <p:sp>
        <p:nvSpPr>
          <p:cNvPr id="4" name="Date Placeholder 3"/>
          <p:cNvSpPr>
            <a:spLocks noGrp="1"/>
          </p:cNvSpPr>
          <p:nvPr>
            <p:ph type="dt" sz="half" idx="10"/>
          </p:nvPr>
        </p:nvSpPr>
        <p:spPr/>
        <p:txBody>
          <a:bodyPr/>
          <a:lstStyle/>
          <a:p>
            <a:fld id="{2F55BCB0-88DA-469B-BCCF-F26CF95421DA}"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a:t>
            </a:fld>
            <a:endParaRPr lang="en-US"/>
          </a:p>
        </p:txBody>
      </p:sp>
    </p:spTree>
    <p:extLst>
      <p:ext uri="{BB962C8B-B14F-4D97-AF65-F5344CB8AC3E}">
        <p14:creationId xmlns:p14="http://schemas.microsoft.com/office/powerpoint/2010/main" val="286118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HTML for Two Images</a:t>
            </a:r>
          </a:p>
        </p:txBody>
      </p:sp>
      <p:grpSp>
        <p:nvGrpSpPr>
          <p:cNvPr id="11" name="Group 10"/>
          <p:cNvGrpSpPr/>
          <p:nvPr/>
        </p:nvGrpSpPr>
        <p:grpSpPr>
          <a:xfrm>
            <a:off x="420470" y="2618925"/>
            <a:ext cx="5378275" cy="1617688"/>
            <a:chOff x="420469" y="2909917"/>
            <a:chExt cx="5378275" cy="1797431"/>
          </a:xfrm>
        </p:grpSpPr>
        <p:sp>
          <p:nvSpPr>
            <p:cNvPr id="4" name="TextBox 3"/>
            <p:cNvSpPr txBox="1"/>
            <p:nvPr/>
          </p:nvSpPr>
          <p:spPr>
            <a:xfrm>
              <a:off x="420469" y="2909917"/>
              <a:ext cx="1015021" cy="854934"/>
            </a:xfrm>
            <a:prstGeom prst="rect">
              <a:avLst/>
            </a:prstGeom>
            <a:noFill/>
          </p:spPr>
          <p:txBody>
            <a:bodyPr wrap="none" rtlCol="0">
              <a:spAutoFit/>
            </a:bodyPr>
            <a:lstStyle/>
            <a:p>
              <a:r>
                <a:rPr lang="en-US" sz="4400" b="1" dirty="0">
                  <a:solidFill>
                    <a:schemeClr val="accent2">
                      <a:lumMod val="50000"/>
                    </a:schemeClr>
                  </a:solidFill>
                  <a:effectLst>
                    <a:outerShdw blurRad="38100" dist="38100" dir="2700000" algn="tl">
                      <a:srgbClr val="000000">
                        <a:alpha val="43137"/>
                      </a:srgbClr>
                    </a:outerShdw>
                  </a:effectLst>
                  <a:latin typeface="+mj-lt"/>
                </a:rPr>
                <a:t>CSS</a:t>
              </a:r>
            </a:p>
          </p:txBody>
        </p:sp>
        <p:sp>
          <p:nvSpPr>
            <p:cNvPr id="7" name="Rectangle 6"/>
            <p:cNvSpPr/>
            <p:nvPr/>
          </p:nvSpPr>
          <p:spPr>
            <a:xfrm>
              <a:off x="1226744" y="3681426"/>
              <a:ext cx="4572000" cy="1025922"/>
            </a:xfrm>
            <a:prstGeom prst="rect">
              <a:avLst/>
            </a:prstGeom>
          </p:spPr>
          <p:txBody>
            <a:bodyPr>
              <a:spAutoFit/>
            </a:bodyPr>
            <a:lstStyle/>
            <a:p>
              <a:r>
                <a:rPr lang="en-US" b="1" dirty="0">
                  <a:latin typeface="Courier New" panose="02070309020205020404" pitchFamily="49" charset="0"/>
                  <a:cs typeface="Courier New" panose="02070309020205020404" pitchFamily="49" charset="0"/>
                </a:rPr>
                <a:t>#small {</a:t>
              </a:r>
            </a:p>
            <a:p>
              <a:r>
                <a:rPr lang="en-US" b="1" dirty="0">
                  <a:latin typeface="Courier New" panose="02070309020205020404" pitchFamily="49" charset="0"/>
                  <a:cs typeface="Courier New" panose="02070309020205020404" pitchFamily="49" charset="0"/>
                </a:rPr>
                <a:t>    height: 150px;</a:t>
              </a:r>
            </a:p>
            <a:p>
              <a:r>
                <a:rPr lang="en-US" b="1" dirty="0">
                  <a:latin typeface="Courier New" panose="02070309020205020404" pitchFamily="49" charset="0"/>
                  <a:cs typeface="Courier New" panose="02070309020205020404" pitchFamily="49" charset="0"/>
                </a:rPr>
                <a:t>    width: 200px; }</a:t>
              </a:r>
            </a:p>
          </p:txBody>
        </p:sp>
      </p:grpSp>
      <p:grpSp>
        <p:nvGrpSpPr>
          <p:cNvPr id="10" name="Group 9"/>
          <p:cNvGrpSpPr/>
          <p:nvPr/>
        </p:nvGrpSpPr>
        <p:grpSpPr>
          <a:xfrm>
            <a:off x="191070" y="782624"/>
            <a:ext cx="8024951" cy="2059026"/>
            <a:chOff x="191069" y="869582"/>
            <a:chExt cx="8024951" cy="2287807"/>
          </a:xfrm>
        </p:grpSpPr>
        <p:sp>
          <p:nvSpPr>
            <p:cNvPr id="3" name="Rectangle 2"/>
            <p:cNvSpPr/>
            <p:nvPr/>
          </p:nvSpPr>
          <p:spPr>
            <a:xfrm>
              <a:off x="927980" y="1515913"/>
              <a:ext cx="7288040" cy="1641476"/>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&lt;p&gt;&lt;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="images/students.jpg"</a:t>
              </a:r>
            </a:p>
            <a:p>
              <a:r>
                <a:rPr lang="en-US" b="1" dirty="0">
                  <a:latin typeface="Courier New" panose="02070309020205020404" pitchFamily="49" charset="0"/>
                  <a:cs typeface="Courier New" panose="02070309020205020404" pitchFamily="49" charset="0"/>
                </a:rPr>
                <a:t>        alt="teacher and students"</a:t>
              </a:r>
            </a:p>
            <a:p>
              <a:r>
                <a:rPr lang="en-US" b="1" dirty="0">
                  <a:latin typeface="Courier New" panose="02070309020205020404" pitchFamily="49" charset="0"/>
                  <a:cs typeface="Courier New" panose="02070309020205020404" pitchFamily="49" charset="0"/>
                </a:rPr>
                <a:t>        height="300" width="400"&gt;&amp;</a:t>
              </a:r>
              <a:r>
                <a:rPr lang="en-US" b="1" dirty="0" err="1">
                  <a:latin typeface="Courier New" panose="02070309020205020404" pitchFamily="49" charset="0"/>
                  <a:cs typeface="Courier New" panose="02070309020205020404" pitchFamily="49" charset="0"/>
                </a:rPr>
                <a:t>nbsp</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nbsp</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id="small"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="images/students.jpg"</a:t>
              </a:r>
            </a:p>
            <a:p>
              <a:r>
                <a:rPr lang="en-US" b="1" dirty="0">
                  <a:latin typeface="Courier New" panose="02070309020205020404" pitchFamily="49" charset="0"/>
                  <a:cs typeface="Courier New" panose="02070309020205020404" pitchFamily="49" charset="0"/>
                </a:rPr>
                <a:t>        alt="teacher and students"&gt;&lt;/p&gt;</a:t>
              </a:r>
            </a:p>
          </p:txBody>
        </p:sp>
        <p:sp>
          <p:nvSpPr>
            <p:cNvPr id="9" name="Rectangle 8"/>
            <p:cNvSpPr/>
            <p:nvPr/>
          </p:nvSpPr>
          <p:spPr>
            <a:xfrm>
              <a:off x="191069" y="869582"/>
              <a:ext cx="184731" cy="512961"/>
            </a:xfrm>
            <a:prstGeom prst="rect">
              <a:avLst/>
            </a:prstGeom>
          </p:spPr>
          <p:txBody>
            <a:bodyPr wrap="none">
              <a:spAutoFit/>
            </a:bodyPr>
            <a:lstStyle/>
            <a:p>
              <a:endParaRPr lang="en-US" sz="2400" b="1" dirty="0">
                <a:solidFill>
                  <a:srgbClr val="002060"/>
                </a:solidFill>
                <a:effectLst>
                  <a:outerShdw blurRad="38100" dist="38100" dir="2700000" algn="tl">
                    <a:srgbClr val="000000">
                      <a:alpha val="43137"/>
                    </a:srgbClr>
                  </a:outerShdw>
                </a:effectLst>
                <a:latin typeface="+mj-lt"/>
              </a:endParaRPr>
            </a:p>
          </p:txBody>
        </p:sp>
      </p:grpSp>
      <p:sp>
        <p:nvSpPr>
          <p:cNvPr id="12" name="Rounded Rectangle 11">
            <a:hlinkClick r:id="rId3"/>
          </p:cNvPr>
          <p:cNvSpPr/>
          <p:nvPr/>
        </p:nvSpPr>
        <p:spPr>
          <a:xfrm>
            <a:off x="5653480" y="3471492"/>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Web Page Example</a:t>
            </a:r>
          </a:p>
        </p:txBody>
      </p:sp>
      <p:sp>
        <p:nvSpPr>
          <p:cNvPr id="6" name="Date Placeholder 5"/>
          <p:cNvSpPr>
            <a:spLocks noGrp="1"/>
          </p:cNvSpPr>
          <p:nvPr>
            <p:ph type="dt" sz="half" idx="10"/>
          </p:nvPr>
        </p:nvSpPr>
        <p:spPr/>
        <p:txBody>
          <a:bodyPr/>
          <a:lstStyle/>
          <a:p>
            <a:fld id="{3D2F34AD-0329-4291-A93D-F85A89F3E79E}" type="datetime1">
              <a:rPr lang="en-US" smtClean="0"/>
              <a:t>9/15/2025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13" name="Slide Number Placeholder 12"/>
          <p:cNvSpPr>
            <a:spLocks noGrp="1"/>
          </p:cNvSpPr>
          <p:nvPr>
            <p:ph type="sldNum" sz="quarter" idx="12"/>
          </p:nvPr>
        </p:nvSpPr>
        <p:spPr/>
        <p:txBody>
          <a:bodyPr/>
          <a:lstStyle/>
          <a:p>
            <a:fld id="{3D46CBA2-ECE5-4BE9-B546-6761E0E67089}" type="slidenum">
              <a:rPr lang="en-US" smtClean="0"/>
              <a:t>6</a:t>
            </a:fld>
            <a:endParaRPr lang="en-US"/>
          </a:p>
        </p:txBody>
      </p:sp>
    </p:spTree>
    <p:extLst>
      <p:ext uri="{BB962C8B-B14F-4D97-AF65-F5344CB8AC3E}">
        <p14:creationId xmlns:p14="http://schemas.microsoft.com/office/powerpoint/2010/main" val="14226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sz="2400" dirty="0"/>
          </a:p>
          <a:p>
            <a:pPr lvl="0"/>
            <a:endParaRPr lang="en-US" sz="2400" dirty="0"/>
          </a:p>
          <a:p>
            <a:pPr lvl="0"/>
            <a:endParaRPr lang="en-US" sz="2400" dirty="0"/>
          </a:p>
          <a:p>
            <a:endParaRPr lang="en-US" sz="2400" dirty="0"/>
          </a:p>
        </p:txBody>
      </p:sp>
      <p:grpSp>
        <p:nvGrpSpPr>
          <p:cNvPr id="10" name="Group 9"/>
          <p:cNvGrpSpPr/>
          <p:nvPr/>
        </p:nvGrpSpPr>
        <p:grpSpPr>
          <a:xfrm>
            <a:off x="136478" y="818414"/>
            <a:ext cx="6528839" cy="972402"/>
            <a:chOff x="136478" y="909349"/>
            <a:chExt cx="6528839" cy="1080447"/>
          </a:xfrm>
        </p:grpSpPr>
        <p:sp>
          <p:nvSpPr>
            <p:cNvPr id="5" name="Rectangle 4"/>
            <p:cNvSpPr/>
            <p:nvPr/>
          </p:nvSpPr>
          <p:spPr>
            <a:xfrm>
              <a:off x="136478" y="909349"/>
              <a:ext cx="6528839" cy="581356"/>
            </a:xfrm>
            <a:prstGeom prst="rect">
              <a:avLst/>
            </a:prstGeom>
          </p:spPr>
          <p:txBody>
            <a:bodyPr wrap="non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The Property for Aligning Images Vertically</a:t>
              </a:r>
            </a:p>
          </p:txBody>
        </p:sp>
        <p:sp>
          <p:nvSpPr>
            <p:cNvPr id="8" name="Rectangle 7"/>
            <p:cNvSpPr/>
            <p:nvPr/>
          </p:nvSpPr>
          <p:spPr>
            <a:xfrm>
              <a:off x="285185" y="1579427"/>
              <a:ext cx="2460930" cy="410369"/>
            </a:xfrm>
            <a:prstGeom prst="rect">
              <a:avLst/>
            </a:prstGeom>
          </p:spPr>
          <p:txBody>
            <a:bodyPr wrap="none">
              <a:spAutoFit/>
            </a:bodyPr>
            <a:lstStyle/>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vertical-align</a:t>
              </a:r>
            </a:p>
          </p:txBody>
        </p:sp>
      </p:grpSp>
      <p:grpSp>
        <p:nvGrpSpPr>
          <p:cNvPr id="11" name="Group 10"/>
          <p:cNvGrpSpPr/>
          <p:nvPr/>
        </p:nvGrpSpPr>
        <p:grpSpPr>
          <a:xfrm>
            <a:off x="136479" y="2079767"/>
            <a:ext cx="7630166" cy="2037845"/>
            <a:chOff x="136478" y="2310852"/>
            <a:chExt cx="7630166" cy="2264272"/>
          </a:xfrm>
        </p:grpSpPr>
        <p:sp>
          <p:nvSpPr>
            <p:cNvPr id="4" name="TextBox 3"/>
            <p:cNvSpPr txBox="1"/>
            <p:nvPr/>
          </p:nvSpPr>
          <p:spPr>
            <a:xfrm>
              <a:off x="136478" y="2310852"/>
              <a:ext cx="7630166" cy="581355"/>
            </a:xfrm>
            <a:prstGeom prst="rect">
              <a:avLst/>
            </a:prstGeom>
            <a:noFill/>
          </p:spPr>
          <p:txBody>
            <a:bodyPr wrap="none" rtlCol="0">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Common Keywords for the Vertical-Align Property</a:t>
              </a:r>
            </a:p>
          </p:txBody>
        </p:sp>
        <p:sp>
          <p:nvSpPr>
            <p:cNvPr id="9" name="Rectangle 8"/>
            <p:cNvSpPr/>
            <p:nvPr/>
          </p:nvSpPr>
          <p:spPr>
            <a:xfrm>
              <a:off x="285185" y="2933649"/>
              <a:ext cx="4572000" cy="1641475"/>
            </a:xfrm>
            <a:prstGeom prst="rect">
              <a:avLst/>
            </a:prstGeom>
          </p:spPr>
          <p:txBody>
            <a:bodyPr>
              <a:spAutoFit/>
            </a:bodyPr>
            <a:lstStyle/>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bottom</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middle</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top</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text-bottom</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text-top</a:t>
              </a:r>
            </a:p>
          </p:txBody>
        </p:sp>
      </p:grpSp>
      <p:sp>
        <p:nvSpPr>
          <p:cNvPr id="12" name="Rounded Rectangle 11">
            <a:hlinkClick r:id="rId3"/>
          </p:cNvPr>
          <p:cNvSpPr/>
          <p:nvPr/>
        </p:nvSpPr>
        <p:spPr>
          <a:xfrm>
            <a:off x="6021393" y="1332137"/>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Exercise</a:t>
            </a:r>
          </a:p>
        </p:txBody>
      </p:sp>
      <p:sp>
        <p:nvSpPr>
          <p:cNvPr id="6" name="Date Placeholder 5"/>
          <p:cNvSpPr>
            <a:spLocks noGrp="1"/>
          </p:cNvSpPr>
          <p:nvPr>
            <p:ph type="dt" sz="half" idx="10"/>
          </p:nvPr>
        </p:nvSpPr>
        <p:spPr/>
        <p:txBody>
          <a:bodyPr/>
          <a:lstStyle/>
          <a:p>
            <a:fld id="{B60A9B9D-E982-4046-9315-91162E598501}" type="datetime1">
              <a:rPr lang="en-US" smtClean="0"/>
              <a:t>9/15/2025</a:t>
            </a:fld>
            <a:endParaRPr lang="en-US"/>
          </a:p>
        </p:txBody>
      </p:sp>
      <p:sp>
        <p:nvSpPr>
          <p:cNvPr id="7" name="Footer Placeholder 6"/>
          <p:cNvSpPr>
            <a:spLocks noGrp="1"/>
          </p:cNvSpPr>
          <p:nvPr>
            <p:ph type="ftr" sz="quarter" idx="11"/>
          </p:nvPr>
        </p:nvSpPr>
        <p:spPr/>
        <p:txBody>
          <a:bodyPr/>
          <a:lstStyle/>
          <a:p>
            <a:r>
              <a:rPr lang="en-US"/>
              <a:t>Copyright © 2007 - 2025 Carl M. Burnett</a:t>
            </a:r>
          </a:p>
        </p:txBody>
      </p:sp>
      <p:sp>
        <p:nvSpPr>
          <p:cNvPr id="13" name="Slide Number Placeholder 12"/>
          <p:cNvSpPr>
            <a:spLocks noGrp="1"/>
          </p:cNvSpPr>
          <p:nvPr>
            <p:ph type="sldNum" sz="quarter" idx="12"/>
          </p:nvPr>
        </p:nvSpPr>
        <p:spPr/>
        <p:txBody>
          <a:bodyPr/>
          <a:lstStyle/>
          <a:p>
            <a:fld id="{3D46CBA2-ECE5-4BE9-B546-6761E0E67089}" type="slidenum">
              <a:rPr lang="en-US" smtClean="0"/>
              <a:t>7</a:t>
            </a:fld>
            <a:endParaRPr lang="en-US"/>
          </a:p>
        </p:txBody>
      </p:sp>
    </p:spTree>
    <p:extLst>
      <p:ext uri="{BB962C8B-B14F-4D97-AF65-F5344CB8AC3E}">
        <p14:creationId xmlns:p14="http://schemas.microsoft.com/office/powerpoint/2010/main" val="2858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7930" y="615375"/>
            <a:ext cx="8089364" cy="2400656"/>
            <a:chOff x="257930" y="683749"/>
            <a:chExt cx="8089364" cy="2667397"/>
          </a:xfrm>
        </p:grpSpPr>
        <p:sp>
          <p:nvSpPr>
            <p:cNvPr id="5" name="Rectangle 4"/>
            <p:cNvSpPr/>
            <p:nvPr/>
          </p:nvSpPr>
          <p:spPr>
            <a:xfrm>
              <a:off x="257930" y="683749"/>
              <a:ext cx="6772367" cy="649750"/>
            </a:xfrm>
            <a:prstGeom prst="rect">
              <a:avLst/>
            </a:prstGeom>
          </p:spPr>
          <p:txBody>
            <a:bodyPr wrap="none">
              <a:spAutoFit/>
            </a:bodyPr>
            <a:lstStyle/>
            <a:p>
              <a:r>
                <a:rPr lang="en-US" sz="3200" b="1" dirty="0">
                  <a:solidFill>
                    <a:schemeClr val="accent2">
                      <a:lumMod val="50000"/>
                    </a:schemeClr>
                  </a:solidFill>
                  <a:effectLst>
                    <a:outerShdw blurRad="38100" dist="38100" dir="2700000" algn="tl">
                      <a:srgbClr val="000000">
                        <a:alpha val="43137"/>
                      </a:srgbClr>
                    </a:outerShdw>
                  </a:effectLst>
                  <a:latin typeface="+mj-lt"/>
                </a:rPr>
                <a:t>HTML for Web Page with Three Images</a:t>
              </a:r>
            </a:p>
          </p:txBody>
        </p:sp>
        <p:sp>
          <p:nvSpPr>
            <p:cNvPr id="7" name="Rectangle 6"/>
            <p:cNvSpPr/>
            <p:nvPr/>
          </p:nvSpPr>
          <p:spPr>
            <a:xfrm>
              <a:off x="334977" y="1333499"/>
              <a:ext cx="8012317" cy="2017647"/>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&lt;h2&gt;To order now:&lt;/h2&gt;</a:t>
              </a:r>
            </a:p>
            <a:p>
              <a:r>
                <a:rPr lang="en-US" sz="1600" b="1" dirty="0">
                  <a:latin typeface="Courier New" panose="02070309020205020404" pitchFamily="49" charset="0"/>
                  <a:cs typeface="Courier New" panose="02070309020205020404" pitchFamily="49" charset="0"/>
                </a:rPr>
                <a:t>&lt;p&gt;&lt;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="images/computer.gif" alt="web address"&gt;</a:t>
              </a:r>
            </a:p>
            <a:p>
              <a:r>
                <a:rPr lang="en-US" sz="1600" b="1" dirty="0">
                  <a:latin typeface="Courier New" panose="02070309020205020404" pitchFamily="49" charset="0"/>
                  <a:cs typeface="Courier New" panose="02070309020205020404" pitchFamily="49" charset="0"/>
                </a:rPr>
                <a:t>   &lt;b&gt;Web:&lt;/b&gt; www.murach.com&lt;/p&gt;</a:t>
              </a:r>
            </a:p>
            <a:p>
              <a:r>
                <a:rPr lang="en-US" sz="1600" b="1" dirty="0">
                  <a:latin typeface="Courier New" panose="02070309020205020404" pitchFamily="49" charset="0"/>
                  <a:cs typeface="Courier New" panose="02070309020205020404" pitchFamily="49" charset="0"/>
                </a:rPr>
                <a:t>&lt;p&gt;&lt;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="images/telephone.gif" alt="phone"&gt;</a:t>
              </a:r>
            </a:p>
            <a:p>
              <a:r>
                <a:rPr lang="en-US" sz="1600" b="1" dirty="0">
                  <a:latin typeface="Courier New" panose="02070309020205020404" pitchFamily="49" charset="0"/>
                  <a:cs typeface="Courier New" panose="02070309020205020404" pitchFamily="49" charset="0"/>
                </a:rPr>
                <a:t>   &lt;b&gt;Phone:&lt;/b&gt; 1-800-221-5528&lt;/p&gt;</a:t>
              </a:r>
            </a:p>
            <a:p>
              <a:r>
                <a:rPr lang="en-US" sz="1600" b="1" dirty="0">
                  <a:latin typeface="Courier New" panose="02070309020205020404" pitchFamily="49" charset="0"/>
                  <a:cs typeface="Courier New" panose="02070309020205020404" pitchFamily="49" charset="0"/>
                </a:rPr>
                <a:t>&lt;p&gt;&lt;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="images/fax.gif" alt="fax"&gt;</a:t>
              </a:r>
            </a:p>
            <a:p>
              <a:r>
                <a:rPr lang="en-US" sz="1600" b="1" dirty="0">
                  <a:latin typeface="Courier New" panose="02070309020205020404" pitchFamily="49" charset="0"/>
                  <a:cs typeface="Courier New" panose="02070309020205020404" pitchFamily="49" charset="0"/>
                </a:rPr>
                <a:t>   &lt;b&gt;Fax:&lt;/b&gt; 1-559-440-0963&lt;/p&gt;</a:t>
              </a:r>
            </a:p>
          </p:txBody>
        </p:sp>
      </p:grpSp>
      <p:grpSp>
        <p:nvGrpSpPr>
          <p:cNvPr id="10" name="Group 9"/>
          <p:cNvGrpSpPr/>
          <p:nvPr/>
        </p:nvGrpSpPr>
        <p:grpSpPr>
          <a:xfrm>
            <a:off x="257931" y="3022334"/>
            <a:ext cx="4649047" cy="1390906"/>
            <a:chOff x="257930" y="3358150"/>
            <a:chExt cx="4649047" cy="1545452"/>
          </a:xfrm>
        </p:grpSpPr>
        <p:sp>
          <p:nvSpPr>
            <p:cNvPr id="3" name="Rectangle 2"/>
            <p:cNvSpPr/>
            <p:nvPr/>
          </p:nvSpPr>
          <p:spPr>
            <a:xfrm>
              <a:off x="257930" y="3358150"/>
              <a:ext cx="790601" cy="649750"/>
            </a:xfrm>
            <a:prstGeom prst="rect">
              <a:avLst/>
            </a:prstGeom>
          </p:spPr>
          <p:txBody>
            <a:bodyPr wrap="none">
              <a:spAutoFit/>
            </a:bodyPr>
            <a:lstStyle/>
            <a:p>
              <a:r>
                <a:rPr lang="en-US" sz="3200" b="1" dirty="0">
                  <a:solidFill>
                    <a:schemeClr val="accent2">
                      <a:lumMod val="50000"/>
                    </a:schemeClr>
                  </a:solidFill>
                  <a:effectLst>
                    <a:outerShdw blurRad="38100" dist="38100" dir="2700000" algn="tl">
                      <a:srgbClr val="000000">
                        <a:alpha val="43137"/>
                      </a:srgbClr>
                    </a:outerShdw>
                  </a:effectLst>
                  <a:latin typeface="+mj-lt"/>
                </a:rPr>
                <a:t>CSS</a:t>
              </a:r>
            </a:p>
          </p:txBody>
        </p:sp>
        <p:sp>
          <p:nvSpPr>
            <p:cNvPr id="8" name="Rectangle 7"/>
            <p:cNvSpPr/>
            <p:nvPr/>
          </p:nvSpPr>
          <p:spPr>
            <a:xfrm>
              <a:off x="334977" y="3980272"/>
              <a:ext cx="4572000" cy="923330"/>
            </a:xfrm>
            <a:prstGeom prst="rect">
              <a:avLst/>
            </a:prstGeom>
          </p:spPr>
          <p:txBody>
            <a:bodyPr>
              <a:spAutoFit/>
            </a:bodyPr>
            <a:lstStyle/>
            <a:p>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vertical-align: middle;</a:t>
              </a:r>
            </a:p>
            <a:p>
              <a:r>
                <a:rPr lang="en-US" sz="1600" b="1" dirty="0">
                  <a:latin typeface="Courier New" panose="02070309020205020404" pitchFamily="49" charset="0"/>
                  <a:cs typeface="Courier New" panose="02070309020205020404" pitchFamily="49" charset="0"/>
                </a:rPr>
                <a:t>    margin-right: 10px; }</a:t>
              </a:r>
            </a:p>
          </p:txBody>
        </p:sp>
      </p:grpSp>
      <p:sp>
        <p:nvSpPr>
          <p:cNvPr id="11" name="Rounded Rectangle 10">
            <a:hlinkClick r:id="rId3"/>
          </p:cNvPr>
          <p:cNvSpPr/>
          <p:nvPr/>
        </p:nvSpPr>
        <p:spPr>
          <a:xfrm>
            <a:off x="5653480" y="380002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Web Page Example</a:t>
            </a:r>
          </a:p>
        </p:txBody>
      </p:sp>
      <p:sp>
        <p:nvSpPr>
          <p:cNvPr id="2" name="Date Placeholder 1"/>
          <p:cNvSpPr>
            <a:spLocks noGrp="1"/>
          </p:cNvSpPr>
          <p:nvPr>
            <p:ph type="dt" sz="half" idx="10"/>
          </p:nvPr>
        </p:nvSpPr>
        <p:spPr/>
        <p:txBody>
          <a:bodyPr/>
          <a:lstStyle/>
          <a:p>
            <a:fld id="{1BF7FEA2-A24B-4D86-BB26-AC2BF53BA431}" type="datetime1">
              <a:rPr lang="en-US" smtClean="0"/>
              <a:t>9/15/2025</a:t>
            </a:fld>
            <a:endParaRPr lang="en-US"/>
          </a:p>
        </p:txBody>
      </p:sp>
      <p:sp>
        <p:nvSpPr>
          <p:cNvPr id="4" name="Footer Placeholder 3"/>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8</a:t>
            </a:fld>
            <a:endParaRPr lang="en-US"/>
          </a:p>
        </p:txBody>
      </p:sp>
    </p:spTree>
    <p:extLst>
      <p:ext uri="{BB962C8B-B14F-4D97-AF65-F5344CB8AC3E}">
        <p14:creationId xmlns:p14="http://schemas.microsoft.com/office/powerpoint/2010/main" val="22794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18" y="1642921"/>
            <a:ext cx="4572000" cy="646331"/>
          </a:xfrm>
          <a:prstGeom prst="rect">
            <a:avLst/>
          </a:prstGeom>
        </p:spPr>
        <p:txBody>
          <a:bodyPr>
            <a:spAutoFit/>
          </a:bodyPr>
          <a:lstStyle/>
          <a:p>
            <a:pPr marL="285750" lvl="0" indent="-285750">
              <a:buFont typeface="Arial" panose="020B0604020202020204" pitchFamily="34" charset="0"/>
              <a:buChar char="•"/>
            </a:pPr>
            <a:r>
              <a:rPr lang="en-US" b="1" dirty="0">
                <a:latin typeface="Courier New" panose="02070309020205020404" pitchFamily="49" charset="0"/>
                <a:cs typeface="Courier New" panose="02070309020205020404" pitchFamily="49" charset="0"/>
              </a:rPr>
              <a:t>float</a:t>
            </a:r>
          </a:p>
          <a:p>
            <a:pPr marL="285750" lvl="0" indent="-285750">
              <a:buFont typeface="Arial" panose="020B0604020202020204" pitchFamily="34" charset="0"/>
              <a:buChar char="•"/>
            </a:pPr>
            <a:r>
              <a:rPr lang="en-US" b="1" dirty="0">
                <a:latin typeface="Courier New" panose="02070309020205020404" pitchFamily="49" charset="0"/>
                <a:cs typeface="Courier New" panose="02070309020205020404" pitchFamily="49" charset="0"/>
              </a:rPr>
              <a:t>clear</a:t>
            </a:r>
          </a:p>
        </p:txBody>
      </p:sp>
      <p:sp>
        <p:nvSpPr>
          <p:cNvPr id="3" name="Rectangle 2"/>
          <p:cNvSpPr/>
          <p:nvPr/>
        </p:nvSpPr>
        <p:spPr>
          <a:xfrm>
            <a:off x="348519" y="855727"/>
            <a:ext cx="6014595" cy="584775"/>
          </a:xfrm>
          <a:prstGeom prst="rect">
            <a:avLst/>
          </a:prstGeom>
        </p:spPr>
        <p:txBody>
          <a:bodyPr wrap="none">
            <a:spAutoFit/>
          </a:bodyPr>
          <a:lstStyle/>
          <a:p>
            <a:r>
              <a:rPr lang="en-US" sz="3200" b="1" dirty="0">
                <a:solidFill>
                  <a:schemeClr val="accent2">
                    <a:lumMod val="50000"/>
                  </a:schemeClr>
                </a:solidFill>
                <a:effectLst>
                  <a:outerShdw blurRad="38100" dist="38100" dir="2700000" algn="tl">
                    <a:srgbClr val="000000">
                      <a:alpha val="43137"/>
                    </a:srgbClr>
                  </a:outerShdw>
                </a:effectLst>
                <a:latin typeface="+mj-lt"/>
              </a:rPr>
              <a:t>The Properties for Floating Images</a:t>
            </a:r>
          </a:p>
        </p:txBody>
      </p:sp>
      <p:sp>
        <p:nvSpPr>
          <p:cNvPr id="7" name="Rounded Rectangle 6">
            <a:hlinkClick r:id="rId3"/>
          </p:cNvPr>
          <p:cNvSpPr/>
          <p:nvPr/>
        </p:nvSpPr>
        <p:spPr>
          <a:xfrm>
            <a:off x="6021392" y="163404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Exercise</a:t>
            </a:r>
          </a:p>
        </p:txBody>
      </p:sp>
      <p:sp>
        <p:nvSpPr>
          <p:cNvPr id="4" name="Date Placeholder 3"/>
          <p:cNvSpPr>
            <a:spLocks noGrp="1"/>
          </p:cNvSpPr>
          <p:nvPr>
            <p:ph type="dt" sz="half" idx="10"/>
          </p:nvPr>
        </p:nvSpPr>
        <p:spPr/>
        <p:txBody>
          <a:bodyPr/>
          <a:lstStyle/>
          <a:p>
            <a:fld id="{655024F4-9D24-4810-8675-987F720D5FD6}"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9</a:t>
            </a:fld>
            <a:endParaRPr lang="en-US"/>
          </a:p>
        </p:txBody>
      </p:sp>
    </p:spTree>
    <p:extLst>
      <p:ext uri="{BB962C8B-B14F-4D97-AF65-F5344CB8AC3E}">
        <p14:creationId xmlns:p14="http://schemas.microsoft.com/office/powerpoint/2010/main" val="324049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94</TotalTime>
  <Words>3279</Words>
  <Application>Microsoft Office PowerPoint</Application>
  <PresentationFormat>On-screen Show (16:9)</PresentationFormat>
  <Paragraphs>584</Paragraphs>
  <Slides>45</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Constantia</vt:lpstr>
      <vt:lpstr>Courier New</vt:lpstr>
      <vt:lpstr>Wingdings 2</vt:lpstr>
      <vt:lpstr>ProfBurnett</vt:lpstr>
      <vt:lpstr>HTML5-CSS3</vt:lpstr>
      <vt:lpstr>Class Outline</vt:lpstr>
      <vt:lpstr>Image Types</vt:lpstr>
      <vt:lpstr>Attributes of the &lt;img&gt; tag</vt:lpstr>
      <vt:lpstr>CSS properties for sizing an image</vt:lpstr>
      <vt:lpstr>The HTML for Two Images</vt:lpstr>
      <vt:lpstr>PowerPoint Presentation</vt:lpstr>
      <vt:lpstr>PowerPoint Presentation</vt:lpstr>
      <vt:lpstr>PowerPoint Presentation</vt:lpstr>
      <vt:lpstr>PowerPoint Presentation</vt:lpstr>
      <vt:lpstr>A Web Page with Figure and Figcaption Elements</vt:lpstr>
      <vt:lpstr>The HTML for the Figure and Figcaption Elements</vt:lpstr>
      <vt:lpstr>The CSS for the Figure and Figcaption Elements</vt:lpstr>
      <vt:lpstr>Thumbnails in a Web Page</vt:lpstr>
      <vt:lpstr>Photo displayed when fifth thumbnail is clicked</vt:lpstr>
      <vt:lpstr>The HTML for the Thumbnails</vt:lpstr>
      <vt:lpstr>An image that’s been rolled over</vt:lpstr>
      <vt:lpstr>PowerPoint Presentation</vt:lpstr>
      <vt:lpstr>PowerPoint Presentation</vt:lpstr>
      <vt:lpstr>An image with hotspots created by an image map</vt:lpstr>
      <vt:lpstr>The HTML for the Image and Image Map</vt:lpstr>
      <vt:lpstr>Related Skills for Working with Images </vt:lpstr>
      <vt:lpstr>An image editor as it is used to size an image</vt:lpstr>
      <vt:lpstr>Popular Image Editing Software</vt:lpstr>
      <vt:lpstr>Creative Commons Licenses</vt:lpstr>
      <vt:lpstr>Free Photo Websites</vt:lpstr>
      <vt:lpstr>Icon Libraries</vt:lpstr>
      <vt:lpstr>A Web Page with Favicons</vt:lpstr>
      <vt:lpstr>Popular programs and tools for creating favicons</vt:lpstr>
      <vt:lpstr>Student Exercise 1</vt:lpstr>
      <vt:lpstr>How to Work with Tables</vt:lpstr>
      <vt:lpstr>Common Elements for Coding Tables</vt:lpstr>
      <vt:lpstr>The HTML for the Sales by Book Table</vt:lpstr>
      <vt:lpstr>Common Properties for Formatting Tables</vt:lpstr>
      <vt:lpstr>CSS for the Sales by Book Table</vt:lpstr>
      <vt:lpstr>The elements for the header, body, and footer</vt:lpstr>
      <vt:lpstr>HTML &amp; CSS for a table with a header, body, and footer</vt:lpstr>
      <vt:lpstr>The Syntax for CSS3 structural pseudo-class selectors</vt:lpstr>
      <vt:lpstr>CSS3 for formatting a table without using classes</vt:lpstr>
      <vt:lpstr>PowerPoint Presentation</vt:lpstr>
      <vt:lpstr>Attributes for merging cells</vt:lpstr>
      <vt:lpstr>PowerPoint Presentation</vt:lpstr>
      <vt:lpstr>Attributes that can be used for accessibility</vt:lpstr>
      <vt:lpstr>Session 5 – Chapter 12 Student Exercise</vt:lpstr>
      <vt:lpstr>Class 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Carl Burnett</cp:lastModifiedBy>
  <cp:revision>17</cp:revision>
  <dcterms:created xsi:type="dcterms:W3CDTF">2015-01-18T12:27:31Z</dcterms:created>
  <dcterms:modified xsi:type="dcterms:W3CDTF">2025-09-15T15:03:32Z</dcterms:modified>
</cp:coreProperties>
</file>